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62"/>
  </p:notesMasterIdLst>
  <p:sldIdLst>
    <p:sldId id="256" r:id="rId6"/>
    <p:sldId id="543" r:id="rId7"/>
    <p:sldId id="257" r:id="rId8"/>
    <p:sldId id="540" r:id="rId9"/>
    <p:sldId id="260" r:id="rId10"/>
    <p:sldId id="430" r:id="rId11"/>
    <p:sldId id="431" r:id="rId12"/>
    <p:sldId id="265" r:id="rId13"/>
    <p:sldId id="266" r:id="rId14"/>
    <p:sldId id="270" r:id="rId15"/>
    <p:sldId id="473" r:id="rId16"/>
    <p:sldId id="696" r:id="rId17"/>
    <p:sldId id="486" r:id="rId18"/>
    <p:sldId id="489" r:id="rId19"/>
    <p:sldId id="490" r:id="rId20"/>
    <p:sldId id="492" r:id="rId21"/>
    <p:sldId id="493" r:id="rId22"/>
    <p:sldId id="494" r:id="rId23"/>
    <p:sldId id="698" r:id="rId24"/>
    <p:sldId id="570" r:id="rId25"/>
    <p:sldId id="571" r:id="rId26"/>
    <p:sldId id="572" r:id="rId27"/>
    <p:sldId id="573" r:id="rId28"/>
    <p:sldId id="577" r:id="rId29"/>
    <p:sldId id="578" r:id="rId30"/>
    <p:sldId id="579" r:id="rId31"/>
    <p:sldId id="580" r:id="rId32"/>
    <p:sldId id="581" r:id="rId33"/>
    <p:sldId id="582" r:id="rId34"/>
    <p:sldId id="583" r:id="rId35"/>
    <p:sldId id="584" r:id="rId36"/>
    <p:sldId id="585" r:id="rId37"/>
    <p:sldId id="586" r:id="rId38"/>
    <p:sldId id="587" r:id="rId39"/>
    <p:sldId id="534" r:id="rId40"/>
    <p:sldId id="558" r:id="rId41"/>
    <p:sldId id="562" r:id="rId42"/>
    <p:sldId id="563" r:id="rId43"/>
    <p:sldId id="565" r:id="rId44"/>
    <p:sldId id="566" r:id="rId45"/>
    <p:sldId id="567" r:id="rId46"/>
    <p:sldId id="568" r:id="rId47"/>
    <p:sldId id="569" r:id="rId48"/>
    <p:sldId id="541" r:id="rId49"/>
    <p:sldId id="699" r:id="rId50"/>
    <p:sldId id="700" r:id="rId51"/>
    <p:sldId id="701" r:id="rId52"/>
    <p:sldId id="702" r:id="rId53"/>
    <p:sldId id="535" r:id="rId54"/>
    <p:sldId id="536" r:id="rId55"/>
    <p:sldId id="697" r:id="rId56"/>
    <p:sldId id="263" r:id="rId57"/>
    <p:sldId id="449" r:id="rId58"/>
    <p:sldId id="533" r:id="rId59"/>
    <p:sldId id="451" r:id="rId60"/>
    <p:sldId id="542"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zmnnqHDX2WnjvSJh0OZ0SQ==" hashData="xkamJQBLHJSTTG3NwUcZ0zQaJzJMF5lOp9KAqlKyeHeJ3cG/7XyHeVZ8MFFfrAJNDyw3pCqcNDqEb+JCraMpY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66FF33"/>
    <a:srgbClr val="FFFF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94660"/>
  </p:normalViewPr>
  <p:slideViewPr>
    <p:cSldViewPr snapToGrid="0">
      <p:cViewPr varScale="1">
        <p:scale>
          <a:sx n="83" d="100"/>
          <a:sy n="83" d="100"/>
        </p:scale>
        <p:origin x="1227"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C40DE5-EAB1-49A2-9866-5506325D07A0}" type="datetimeFigureOut">
              <a:rPr lang="en-US" smtClean="0"/>
              <a:t>4/2/2025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E8C6ED-F640-487A-84C4-E1FC50EC8FF7}" type="slidenum">
              <a:rPr lang="en-US" smtClean="0"/>
              <a:t>‹#›</a:t>
            </a:fld>
            <a:endParaRPr lang="en-US"/>
          </a:p>
        </p:txBody>
      </p:sp>
    </p:spTree>
    <p:extLst>
      <p:ext uri="{BB962C8B-B14F-4D97-AF65-F5344CB8AC3E}">
        <p14:creationId xmlns:p14="http://schemas.microsoft.com/office/powerpoint/2010/main" val="1611185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380B1F-1572-4FD5-91D2-8D20783815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2530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SO MUCH FUN!</a:t>
            </a:r>
          </a:p>
          <a:p>
            <a:endParaRPr lang="en-US" dirty="0"/>
          </a:p>
          <a:p>
            <a:r>
              <a:rPr lang="en-US"/>
              <a:t>Procedure: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380B1F-1572-4FD5-91D2-8D20783815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4692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154726-4828-49B3-A245-1CF0BAA20689}"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5DC6D-6748-4778-920D-6FDFE3ADB5FB}" type="slidenum">
              <a:rPr lang="en-US" smtClean="0"/>
              <a:t>‹#›</a:t>
            </a:fld>
            <a:endParaRPr lang="en-US"/>
          </a:p>
        </p:txBody>
      </p:sp>
    </p:spTree>
    <p:extLst>
      <p:ext uri="{BB962C8B-B14F-4D97-AF65-F5344CB8AC3E}">
        <p14:creationId xmlns:p14="http://schemas.microsoft.com/office/powerpoint/2010/main" val="1641177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154726-4828-49B3-A245-1CF0BAA20689}"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5DC6D-6748-4778-920D-6FDFE3ADB5FB}" type="slidenum">
              <a:rPr lang="en-US" smtClean="0"/>
              <a:t>‹#›</a:t>
            </a:fld>
            <a:endParaRPr lang="en-US"/>
          </a:p>
        </p:txBody>
      </p:sp>
    </p:spTree>
    <p:extLst>
      <p:ext uri="{BB962C8B-B14F-4D97-AF65-F5344CB8AC3E}">
        <p14:creationId xmlns:p14="http://schemas.microsoft.com/office/powerpoint/2010/main" val="2445800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154726-4828-49B3-A245-1CF0BAA20689}"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5DC6D-6748-4778-920D-6FDFE3ADB5FB}" type="slidenum">
              <a:rPr lang="en-US" smtClean="0"/>
              <a:t>‹#›</a:t>
            </a:fld>
            <a:endParaRPr lang="en-US"/>
          </a:p>
        </p:txBody>
      </p:sp>
    </p:spTree>
    <p:extLst>
      <p:ext uri="{BB962C8B-B14F-4D97-AF65-F5344CB8AC3E}">
        <p14:creationId xmlns:p14="http://schemas.microsoft.com/office/powerpoint/2010/main" val="3139543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4D5E9B-9F4E-4D85-9A60-651B5A74CCB6}"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FD9A8-3A04-4EA4-86C1-F3BF199E3A38}" type="slidenum">
              <a:rPr lang="en-US" smtClean="0"/>
              <a:t>‹#›</a:t>
            </a:fld>
            <a:endParaRPr lang="en-US"/>
          </a:p>
        </p:txBody>
      </p:sp>
    </p:spTree>
    <p:extLst>
      <p:ext uri="{BB962C8B-B14F-4D97-AF65-F5344CB8AC3E}">
        <p14:creationId xmlns:p14="http://schemas.microsoft.com/office/powerpoint/2010/main" val="435753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4D5E9B-9F4E-4D85-9A60-651B5A74CCB6}"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FD9A8-3A04-4EA4-86C1-F3BF199E3A38}" type="slidenum">
              <a:rPr lang="en-US" smtClean="0"/>
              <a:t>‹#›</a:t>
            </a:fld>
            <a:endParaRPr lang="en-US"/>
          </a:p>
        </p:txBody>
      </p:sp>
    </p:spTree>
    <p:extLst>
      <p:ext uri="{BB962C8B-B14F-4D97-AF65-F5344CB8AC3E}">
        <p14:creationId xmlns:p14="http://schemas.microsoft.com/office/powerpoint/2010/main" val="1101414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4D5E9B-9F4E-4D85-9A60-651B5A74CCB6}"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FD9A8-3A04-4EA4-86C1-F3BF199E3A38}" type="slidenum">
              <a:rPr lang="en-US" smtClean="0"/>
              <a:t>‹#›</a:t>
            </a:fld>
            <a:endParaRPr lang="en-US"/>
          </a:p>
        </p:txBody>
      </p:sp>
    </p:spTree>
    <p:extLst>
      <p:ext uri="{BB962C8B-B14F-4D97-AF65-F5344CB8AC3E}">
        <p14:creationId xmlns:p14="http://schemas.microsoft.com/office/powerpoint/2010/main" val="3387002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4D5E9B-9F4E-4D85-9A60-651B5A74CCB6}"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FD9A8-3A04-4EA4-86C1-F3BF199E3A38}" type="slidenum">
              <a:rPr lang="en-US" smtClean="0"/>
              <a:t>‹#›</a:t>
            </a:fld>
            <a:endParaRPr lang="en-US"/>
          </a:p>
        </p:txBody>
      </p:sp>
    </p:spTree>
    <p:extLst>
      <p:ext uri="{BB962C8B-B14F-4D97-AF65-F5344CB8AC3E}">
        <p14:creationId xmlns:p14="http://schemas.microsoft.com/office/powerpoint/2010/main" val="2325819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4D5E9B-9F4E-4D85-9A60-651B5A74CCB6}" type="datetimeFigureOut">
              <a:rPr lang="en-US" smtClean="0"/>
              <a:t>4/2/2025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7FD9A8-3A04-4EA4-86C1-F3BF199E3A38}" type="slidenum">
              <a:rPr lang="en-US" smtClean="0"/>
              <a:t>‹#›</a:t>
            </a:fld>
            <a:endParaRPr lang="en-US"/>
          </a:p>
        </p:txBody>
      </p:sp>
    </p:spTree>
    <p:extLst>
      <p:ext uri="{BB962C8B-B14F-4D97-AF65-F5344CB8AC3E}">
        <p14:creationId xmlns:p14="http://schemas.microsoft.com/office/powerpoint/2010/main" val="2784765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4D5E9B-9F4E-4D85-9A60-651B5A74CCB6}" type="datetimeFigureOut">
              <a:rPr lang="en-US" smtClean="0"/>
              <a:t>4/2/2025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7FD9A8-3A04-4EA4-86C1-F3BF199E3A38}" type="slidenum">
              <a:rPr lang="en-US" smtClean="0"/>
              <a:t>‹#›</a:t>
            </a:fld>
            <a:endParaRPr lang="en-US"/>
          </a:p>
        </p:txBody>
      </p:sp>
    </p:spTree>
    <p:extLst>
      <p:ext uri="{BB962C8B-B14F-4D97-AF65-F5344CB8AC3E}">
        <p14:creationId xmlns:p14="http://schemas.microsoft.com/office/powerpoint/2010/main" val="1336363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D5E9B-9F4E-4D85-9A60-651B5A74CCB6}" type="datetimeFigureOut">
              <a:rPr lang="en-US" smtClean="0"/>
              <a:t>4/2/2025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7FD9A8-3A04-4EA4-86C1-F3BF199E3A38}" type="slidenum">
              <a:rPr lang="en-US" smtClean="0"/>
              <a:t>‹#›</a:t>
            </a:fld>
            <a:endParaRPr lang="en-US"/>
          </a:p>
        </p:txBody>
      </p:sp>
    </p:spTree>
    <p:extLst>
      <p:ext uri="{BB962C8B-B14F-4D97-AF65-F5344CB8AC3E}">
        <p14:creationId xmlns:p14="http://schemas.microsoft.com/office/powerpoint/2010/main" val="4037144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4D5E9B-9F4E-4D85-9A60-651B5A74CCB6}"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FD9A8-3A04-4EA4-86C1-F3BF199E3A38}" type="slidenum">
              <a:rPr lang="en-US" smtClean="0"/>
              <a:t>‹#›</a:t>
            </a:fld>
            <a:endParaRPr lang="en-US"/>
          </a:p>
        </p:txBody>
      </p:sp>
    </p:spTree>
    <p:extLst>
      <p:ext uri="{BB962C8B-B14F-4D97-AF65-F5344CB8AC3E}">
        <p14:creationId xmlns:p14="http://schemas.microsoft.com/office/powerpoint/2010/main" val="3957702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154726-4828-49B3-A245-1CF0BAA20689}"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5DC6D-6748-4778-920D-6FDFE3ADB5FB}" type="slidenum">
              <a:rPr lang="en-US" smtClean="0"/>
              <a:t>‹#›</a:t>
            </a:fld>
            <a:endParaRPr lang="en-US"/>
          </a:p>
        </p:txBody>
      </p:sp>
    </p:spTree>
    <p:extLst>
      <p:ext uri="{BB962C8B-B14F-4D97-AF65-F5344CB8AC3E}">
        <p14:creationId xmlns:p14="http://schemas.microsoft.com/office/powerpoint/2010/main" val="7967506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4D5E9B-9F4E-4D85-9A60-651B5A74CCB6}"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FD9A8-3A04-4EA4-86C1-F3BF199E3A38}" type="slidenum">
              <a:rPr lang="en-US" smtClean="0"/>
              <a:t>‹#›</a:t>
            </a:fld>
            <a:endParaRPr lang="en-US"/>
          </a:p>
        </p:txBody>
      </p:sp>
    </p:spTree>
    <p:extLst>
      <p:ext uri="{BB962C8B-B14F-4D97-AF65-F5344CB8AC3E}">
        <p14:creationId xmlns:p14="http://schemas.microsoft.com/office/powerpoint/2010/main" val="4227395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4D5E9B-9F4E-4D85-9A60-651B5A74CCB6}"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FD9A8-3A04-4EA4-86C1-F3BF199E3A38}" type="slidenum">
              <a:rPr lang="en-US" smtClean="0"/>
              <a:t>‹#›</a:t>
            </a:fld>
            <a:endParaRPr lang="en-US"/>
          </a:p>
        </p:txBody>
      </p:sp>
    </p:spTree>
    <p:extLst>
      <p:ext uri="{BB962C8B-B14F-4D97-AF65-F5344CB8AC3E}">
        <p14:creationId xmlns:p14="http://schemas.microsoft.com/office/powerpoint/2010/main" val="1588197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4D5E9B-9F4E-4D85-9A60-651B5A74CCB6}"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FD9A8-3A04-4EA4-86C1-F3BF199E3A38}" type="slidenum">
              <a:rPr lang="en-US" smtClean="0"/>
              <a:t>‹#›</a:t>
            </a:fld>
            <a:endParaRPr lang="en-US"/>
          </a:p>
        </p:txBody>
      </p:sp>
    </p:spTree>
    <p:extLst>
      <p:ext uri="{BB962C8B-B14F-4D97-AF65-F5344CB8AC3E}">
        <p14:creationId xmlns:p14="http://schemas.microsoft.com/office/powerpoint/2010/main" val="24346471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7F73E94-8D86-4A8F-BE25-A865028DAB91}" type="slidenum">
              <a:rPr lang="en-US"/>
              <a:pPr/>
              <a:t>‹#›</a:t>
            </a:fld>
            <a:endParaRPr lang="en-US"/>
          </a:p>
        </p:txBody>
      </p:sp>
    </p:spTree>
    <p:extLst>
      <p:ext uri="{BB962C8B-B14F-4D97-AF65-F5344CB8AC3E}">
        <p14:creationId xmlns:p14="http://schemas.microsoft.com/office/powerpoint/2010/main" val="1279526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87A556A-710D-4AF2-988B-45A74346386F}" type="slidenum">
              <a:rPr lang="en-US"/>
              <a:pPr/>
              <a:t>‹#›</a:t>
            </a:fld>
            <a:endParaRPr lang="en-US"/>
          </a:p>
        </p:txBody>
      </p:sp>
    </p:spTree>
    <p:extLst>
      <p:ext uri="{BB962C8B-B14F-4D97-AF65-F5344CB8AC3E}">
        <p14:creationId xmlns:p14="http://schemas.microsoft.com/office/powerpoint/2010/main" val="37933837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C53F39F-8A9D-4B0E-9D4A-7DDF327BCDD2}" type="slidenum">
              <a:rPr lang="en-US"/>
              <a:pPr/>
              <a:t>‹#›</a:t>
            </a:fld>
            <a:endParaRPr lang="en-US"/>
          </a:p>
        </p:txBody>
      </p:sp>
    </p:spTree>
    <p:extLst>
      <p:ext uri="{BB962C8B-B14F-4D97-AF65-F5344CB8AC3E}">
        <p14:creationId xmlns:p14="http://schemas.microsoft.com/office/powerpoint/2010/main" val="23424142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2EFAD77-99DC-4C56-95E5-362B18E32939}" type="slidenum">
              <a:rPr lang="en-US"/>
              <a:pPr/>
              <a:t>‹#›</a:t>
            </a:fld>
            <a:endParaRPr lang="en-US"/>
          </a:p>
        </p:txBody>
      </p:sp>
    </p:spTree>
    <p:extLst>
      <p:ext uri="{BB962C8B-B14F-4D97-AF65-F5344CB8AC3E}">
        <p14:creationId xmlns:p14="http://schemas.microsoft.com/office/powerpoint/2010/main" val="12881136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39406AF-4FBD-4E9F-A00A-DBAC73BE4D7F}" type="slidenum">
              <a:rPr lang="en-US"/>
              <a:pPr/>
              <a:t>‹#›</a:t>
            </a:fld>
            <a:endParaRPr lang="en-US"/>
          </a:p>
        </p:txBody>
      </p:sp>
    </p:spTree>
    <p:extLst>
      <p:ext uri="{BB962C8B-B14F-4D97-AF65-F5344CB8AC3E}">
        <p14:creationId xmlns:p14="http://schemas.microsoft.com/office/powerpoint/2010/main" val="9366440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063B29D-818E-47B9-9D55-710D936E6951}" type="slidenum">
              <a:rPr lang="en-US"/>
              <a:pPr/>
              <a:t>‹#›</a:t>
            </a:fld>
            <a:endParaRPr lang="en-US"/>
          </a:p>
        </p:txBody>
      </p:sp>
    </p:spTree>
    <p:extLst>
      <p:ext uri="{BB962C8B-B14F-4D97-AF65-F5344CB8AC3E}">
        <p14:creationId xmlns:p14="http://schemas.microsoft.com/office/powerpoint/2010/main" val="37576970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7BF1721-4804-463D-B829-BC4054E5EED8}" type="slidenum">
              <a:rPr lang="en-US"/>
              <a:pPr/>
              <a:t>‹#›</a:t>
            </a:fld>
            <a:endParaRPr lang="en-US"/>
          </a:p>
        </p:txBody>
      </p:sp>
    </p:spTree>
    <p:extLst>
      <p:ext uri="{BB962C8B-B14F-4D97-AF65-F5344CB8AC3E}">
        <p14:creationId xmlns:p14="http://schemas.microsoft.com/office/powerpoint/2010/main" val="334387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154726-4828-49B3-A245-1CF0BAA20689}"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5DC6D-6748-4778-920D-6FDFE3ADB5FB}" type="slidenum">
              <a:rPr lang="en-US" smtClean="0"/>
              <a:t>‹#›</a:t>
            </a:fld>
            <a:endParaRPr lang="en-US"/>
          </a:p>
        </p:txBody>
      </p:sp>
    </p:spTree>
    <p:extLst>
      <p:ext uri="{BB962C8B-B14F-4D97-AF65-F5344CB8AC3E}">
        <p14:creationId xmlns:p14="http://schemas.microsoft.com/office/powerpoint/2010/main" val="25489491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73E8A02-FDE9-43B5-851F-FC061BDB36D4}" type="slidenum">
              <a:rPr lang="en-US"/>
              <a:pPr/>
              <a:t>‹#›</a:t>
            </a:fld>
            <a:endParaRPr lang="en-US"/>
          </a:p>
        </p:txBody>
      </p:sp>
    </p:spTree>
    <p:extLst>
      <p:ext uri="{BB962C8B-B14F-4D97-AF65-F5344CB8AC3E}">
        <p14:creationId xmlns:p14="http://schemas.microsoft.com/office/powerpoint/2010/main" val="8598573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F050E5F-D62A-4915-8E61-A316989D979F}" type="slidenum">
              <a:rPr lang="en-US"/>
              <a:pPr/>
              <a:t>‹#›</a:t>
            </a:fld>
            <a:endParaRPr lang="en-US"/>
          </a:p>
        </p:txBody>
      </p:sp>
    </p:spTree>
    <p:extLst>
      <p:ext uri="{BB962C8B-B14F-4D97-AF65-F5344CB8AC3E}">
        <p14:creationId xmlns:p14="http://schemas.microsoft.com/office/powerpoint/2010/main" val="36760605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551C25-8970-4F53-A64E-7021A1B6A8EC}" type="slidenum">
              <a:rPr lang="en-US"/>
              <a:pPr/>
              <a:t>‹#›</a:t>
            </a:fld>
            <a:endParaRPr lang="en-US"/>
          </a:p>
        </p:txBody>
      </p:sp>
    </p:spTree>
    <p:extLst>
      <p:ext uri="{BB962C8B-B14F-4D97-AF65-F5344CB8AC3E}">
        <p14:creationId xmlns:p14="http://schemas.microsoft.com/office/powerpoint/2010/main" val="18607570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C162E2B-5EF8-4006-8847-AEB2A354EC29}" type="slidenum">
              <a:rPr lang="en-US"/>
              <a:pPr/>
              <a:t>‹#›</a:t>
            </a:fld>
            <a:endParaRPr lang="en-US"/>
          </a:p>
        </p:txBody>
      </p:sp>
    </p:spTree>
    <p:extLst>
      <p:ext uri="{BB962C8B-B14F-4D97-AF65-F5344CB8AC3E}">
        <p14:creationId xmlns:p14="http://schemas.microsoft.com/office/powerpoint/2010/main" val="29377422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ACE762-E025-413E-9F0A-D3D08FF41C9E}" type="slidenum">
              <a:rPr lang="en-US"/>
              <a:pPr/>
              <a:t>‹#›</a:t>
            </a:fld>
            <a:endParaRPr lang="en-US"/>
          </a:p>
        </p:txBody>
      </p:sp>
    </p:spTree>
    <p:extLst>
      <p:ext uri="{BB962C8B-B14F-4D97-AF65-F5344CB8AC3E}">
        <p14:creationId xmlns:p14="http://schemas.microsoft.com/office/powerpoint/2010/main" val="2884539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02DB950-AFCD-4D9B-BB12-167D222D4245}" type="slidenum">
              <a:rPr lang="en-US"/>
              <a:pPr/>
              <a:t>‹#›</a:t>
            </a:fld>
            <a:endParaRPr lang="en-US"/>
          </a:p>
        </p:txBody>
      </p:sp>
    </p:spTree>
    <p:extLst>
      <p:ext uri="{BB962C8B-B14F-4D97-AF65-F5344CB8AC3E}">
        <p14:creationId xmlns:p14="http://schemas.microsoft.com/office/powerpoint/2010/main" val="38687698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1F43BF-CB56-4744-B845-665E9A493DD8}" type="slidenum">
              <a:rPr lang="en-US"/>
              <a:pPr/>
              <a:t>‹#›</a:t>
            </a:fld>
            <a:endParaRPr lang="en-US"/>
          </a:p>
        </p:txBody>
      </p:sp>
    </p:spTree>
    <p:extLst>
      <p:ext uri="{BB962C8B-B14F-4D97-AF65-F5344CB8AC3E}">
        <p14:creationId xmlns:p14="http://schemas.microsoft.com/office/powerpoint/2010/main" val="19157373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B21776B-0688-415A-A7EB-CF0AF125EA23}" type="slidenum">
              <a:rPr lang="en-US"/>
              <a:pPr/>
              <a:t>‹#›</a:t>
            </a:fld>
            <a:endParaRPr lang="en-US"/>
          </a:p>
        </p:txBody>
      </p:sp>
    </p:spTree>
    <p:extLst>
      <p:ext uri="{BB962C8B-B14F-4D97-AF65-F5344CB8AC3E}">
        <p14:creationId xmlns:p14="http://schemas.microsoft.com/office/powerpoint/2010/main" val="17714468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C4EC859-04F8-4ABB-ABCD-9C0ADBB96233}" type="slidenum">
              <a:rPr lang="en-US"/>
              <a:pPr/>
              <a:t>‹#›</a:t>
            </a:fld>
            <a:endParaRPr lang="en-US"/>
          </a:p>
        </p:txBody>
      </p:sp>
    </p:spTree>
    <p:extLst>
      <p:ext uri="{BB962C8B-B14F-4D97-AF65-F5344CB8AC3E}">
        <p14:creationId xmlns:p14="http://schemas.microsoft.com/office/powerpoint/2010/main" val="32270364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763A8EC-6357-4150-8DB3-10EE6F2EC000}" type="slidenum">
              <a:rPr lang="en-US"/>
              <a:pPr/>
              <a:t>‹#›</a:t>
            </a:fld>
            <a:endParaRPr lang="en-US"/>
          </a:p>
        </p:txBody>
      </p:sp>
    </p:spTree>
    <p:extLst>
      <p:ext uri="{BB962C8B-B14F-4D97-AF65-F5344CB8AC3E}">
        <p14:creationId xmlns:p14="http://schemas.microsoft.com/office/powerpoint/2010/main" val="3999518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154726-4828-49B3-A245-1CF0BAA20689}"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5DC6D-6748-4778-920D-6FDFE3ADB5FB}" type="slidenum">
              <a:rPr lang="en-US" smtClean="0"/>
              <a:t>‹#›</a:t>
            </a:fld>
            <a:endParaRPr lang="en-US"/>
          </a:p>
        </p:txBody>
      </p:sp>
    </p:spTree>
    <p:extLst>
      <p:ext uri="{BB962C8B-B14F-4D97-AF65-F5344CB8AC3E}">
        <p14:creationId xmlns:p14="http://schemas.microsoft.com/office/powerpoint/2010/main" val="7950433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C1CD13A-9C47-4953-BE06-B963B160DBBF}" type="slidenum">
              <a:rPr lang="en-US"/>
              <a:pPr/>
              <a:t>‹#›</a:t>
            </a:fld>
            <a:endParaRPr lang="en-US"/>
          </a:p>
        </p:txBody>
      </p:sp>
    </p:spTree>
    <p:extLst>
      <p:ext uri="{BB962C8B-B14F-4D97-AF65-F5344CB8AC3E}">
        <p14:creationId xmlns:p14="http://schemas.microsoft.com/office/powerpoint/2010/main" val="22131889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F92C7E3-B7B8-4237-BB5B-EB2884B9D526}" type="slidenum">
              <a:rPr lang="en-US"/>
              <a:pPr/>
              <a:t>‹#›</a:t>
            </a:fld>
            <a:endParaRPr lang="en-US"/>
          </a:p>
        </p:txBody>
      </p:sp>
    </p:spTree>
    <p:extLst>
      <p:ext uri="{BB962C8B-B14F-4D97-AF65-F5344CB8AC3E}">
        <p14:creationId xmlns:p14="http://schemas.microsoft.com/office/powerpoint/2010/main" val="18042047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AB2E2C-F8A3-441C-8989-CFDE7DB2BF71}" type="slidenum">
              <a:rPr lang="en-US"/>
              <a:pPr/>
              <a:t>‹#›</a:t>
            </a:fld>
            <a:endParaRPr lang="en-US"/>
          </a:p>
        </p:txBody>
      </p:sp>
    </p:spTree>
    <p:extLst>
      <p:ext uri="{BB962C8B-B14F-4D97-AF65-F5344CB8AC3E}">
        <p14:creationId xmlns:p14="http://schemas.microsoft.com/office/powerpoint/2010/main" val="259244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4D677D-8865-48F5-975E-D273A0320019}" type="slidenum">
              <a:rPr lang="en-US"/>
              <a:pPr/>
              <a:t>‹#›</a:t>
            </a:fld>
            <a:endParaRPr lang="en-US"/>
          </a:p>
        </p:txBody>
      </p:sp>
    </p:spTree>
    <p:extLst>
      <p:ext uri="{BB962C8B-B14F-4D97-AF65-F5344CB8AC3E}">
        <p14:creationId xmlns:p14="http://schemas.microsoft.com/office/powerpoint/2010/main" val="21862434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2D1A9BE-A88F-46A9-B713-927DA552C9B8}" type="slidenum">
              <a:rPr lang="en-US"/>
              <a:pPr/>
              <a:t>‹#›</a:t>
            </a:fld>
            <a:endParaRPr lang="en-US"/>
          </a:p>
        </p:txBody>
      </p:sp>
    </p:spTree>
    <p:extLst>
      <p:ext uri="{BB962C8B-B14F-4D97-AF65-F5344CB8AC3E}">
        <p14:creationId xmlns:p14="http://schemas.microsoft.com/office/powerpoint/2010/main" val="29019647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7F73E94-8D86-4A8F-BE25-A865028DAB91}" type="slidenum">
              <a:rPr lang="en-US"/>
              <a:pPr/>
              <a:t>‹#›</a:t>
            </a:fld>
            <a:endParaRPr lang="en-US"/>
          </a:p>
        </p:txBody>
      </p:sp>
    </p:spTree>
    <p:extLst>
      <p:ext uri="{BB962C8B-B14F-4D97-AF65-F5344CB8AC3E}">
        <p14:creationId xmlns:p14="http://schemas.microsoft.com/office/powerpoint/2010/main" val="38895368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87A556A-710D-4AF2-988B-45A74346386F}" type="slidenum">
              <a:rPr lang="en-US"/>
              <a:pPr/>
              <a:t>‹#›</a:t>
            </a:fld>
            <a:endParaRPr lang="en-US"/>
          </a:p>
        </p:txBody>
      </p:sp>
    </p:spTree>
    <p:extLst>
      <p:ext uri="{BB962C8B-B14F-4D97-AF65-F5344CB8AC3E}">
        <p14:creationId xmlns:p14="http://schemas.microsoft.com/office/powerpoint/2010/main" val="9572567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C53F39F-8A9D-4B0E-9D4A-7DDF327BCDD2}" type="slidenum">
              <a:rPr lang="en-US"/>
              <a:pPr/>
              <a:t>‹#›</a:t>
            </a:fld>
            <a:endParaRPr lang="en-US"/>
          </a:p>
        </p:txBody>
      </p:sp>
    </p:spTree>
    <p:extLst>
      <p:ext uri="{BB962C8B-B14F-4D97-AF65-F5344CB8AC3E}">
        <p14:creationId xmlns:p14="http://schemas.microsoft.com/office/powerpoint/2010/main" val="8097137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2EFAD77-99DC-4C56-95E5-362B18E32939}" type="slidenum">
              <a:rPr lang="en-US"/>
              <a:pPr/>
              <a:t>‹#›</a:t>
            </a:fld>
            <a:endParaRPr lang="en-US"/>
          </a:p>
        </p:txBody>
      </p:sp>
    </p:spTree>
    <p:extLst>
      <p:ext uri="{BB962C8B-B14F-4D97-AF65-F5344CB8AC3E}">
        <p14:creationId xmlns:p14="http://schemas.microsoft.com/office/powerpoint/2010/main" val="5477124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39406AF-4FBD-4E9F-A00A-DBAC73BE4D7F}" type="slidenum">
              <a:rPr lang="en-US"/>
              <a:pPr/>
              <a:t>‹#›</a:t>
            </a:fld>
            <a:endParaRPr lang="en-US"/>
          </a:p>
        </p:txBody>
      </p:sp>
    </p:spTree>
    <p:extLst>
      <p:ext uri="{BB962C8B-B14F-4D97-AF65-F5344CB8AC3E}">
        <p14:creationId xmlns:p14="http://schemas.microsoft.com/office/powerpoint/2010/main" val="1888454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154726-4828-49B3-A245-1CF0BAA20689}" type="datetimeFigureOut">
              <a:rPr lang="en-US" smtClean="0"/>
              <a:t>4/2/2025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5DC6D-6748-4778-920D-6FDFE3ADB5FB}" type="slidenum">
              <a:rPr lang="en-US" smtClean="0"/>
              <a:t>‹#›</a:t>
            </a:fld>
            <a:endParaRPr lang="en-US"/>
          </a:p>
        </p:txBody>
      </p:sp>
    </p:spTree>
    <p:extLst>
      <p:ext uri="{BB962C8B-B14F-4D97-AF65-F5344CB8AC3E}">
        <p14:creationId xmlns:p14="http://schemas.microsoft.com/office/powerpoint/2010/main" val="30600695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063B29D-818E-47B9-9D55-710D936E6951}" type="slidenum">
              <a:rPr lang="en-US"/>
              <a:pPr/>
              <a:t>‹#›</a:t>
            </a:fld>
            <a:endParaRPr lang="en-US"/>
          </a:p>
        </p:txBody>
      </p:sp>
    </p:spTree>
    <p:extLst>
      <p:ext uri="{BB962C8B-B14F-4D97-AF65-F5344CB8AC3E}">
        <p14:creationId xmlns:p14="http://schemas.microsoft.com/office/powerpoint/2010/main" val="34189204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7BF1721-4804-463D-B829-BC4054E5EED8}" type="slidenum">
              <a:rPr lang="en-US"/>
              <a:pPr/>
              <a:t>‹#›</a:t>
            </a:fld>
            <a:endParaRPr lang="en-US"/>
          </a:p>
        </p:txBody>
      </p:sp>
    </p:spTree>
    <p:extLst>
      <p:ext uri="{BB962C8B-B14F-4D97-AF65-F5344CB8AC3E}">
        <p14:creationId xmlns:p14="http://schemas.microsoft.com/office/powerpoint/2010/main" val="5003434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73E8A02-FDE9-43B5-851F-FC061BDB36D4}" type="slidenum">
              <a:rPr lang="en-US"/>
              <a:pPr/>
              <a:t>‹#›</a:t>
            </a:fld>
            <a:endParaRPr lang="en-US"/>
          </a:p>
        </p:txBody>
      </p:sp>
    </p:spTree>
    <p:extLst>
      <p:ext uri="{BB962C8B-B14F-4D97-AF65-F5344CB8AC3E}">
        <p14:creationId xmlns:p14="http://schemas.microsoft.com/office/powerpoint/2010/main" val="9191496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F050E5F-D62A-4915-8E61-A316989D979F}" type="slidenum">
              <a:rPr lang="en-US"/>
              <a:pPr/>
              <a:t>‹#›</a:t>
            </a:fld>
            <a:endParaRPr lang="en-US"/>
          </a:p>
        </p:txBody>
      </p:sp>
    </p:spTree>
    <p:extLst>
      <p:ext uri="{BB962C8B-B14F-4D97-AF65-F5344CB8AC3E}">
        <p14:creationId xmlns:p14="http://schemas.microsoft.com/office/powerpoint/2010/main" val="21691687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551C25-8970-4F53-A64E-7021A1B6A8EC}" type="slidenum">
              <a:rPr lang="en-US"/>
              <a:pPr/>
              <a:t>‹#›</a:t>
            </a:fld>
            <a:endParaRPr lang="en-US"/>
          </a:p>
        </p:txBody>
      </p:sp>
    </p:spTree>
    <p:extLst>
      <p:ext uri="{BB962C8B-B14F-4D97-AF65-F5344CB8AC3E}">
        <p14:creationId xmlns:p14="http://schemas.microsoft.com/office/powerpoint/2010/main" val="35451058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C162E2B-5EF8-4006-8847-AEB2A354EC29}" type="slidenum">
              <a:rPr lang="en-US"/>
              <a:pPr/>
              <a:t>‹#›</a:t>
            </a:fld>
            <a:endParaRPr lang="en-US"/>
          </a:p>
        </p:txBody>
      </p:sp>
    </p:spTree>
    <p:extLst>
      <p:ext uri="{BB962C8B-B14F-4D97-AF65-F5344CB8AC3E}">
        <p14:creationId xmlns:p14="http://schemas.microsoft.com/office/powerpoint/2010/main" val="2714781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154726-4828-49B3-A245-1CF0BAA20689}" type="datetimeFigureOut">
              <a:rPr lang="en-US" smtClean="0"/>
              <a:t>4/2/2025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D5DC6D-6748-4778-920D-6FDFE3ADB5FB}" type="slidenum">
              <a:rPr lang="en-US" smtClean="0"/>
              <a:t>‹#›</a:t>
            </a:fld>
            <a:endParaRPr lang="en-US"/>
          </a:p>
        </p:txBody>
      </p:sp>
    </p:spTree>
    <p:extLst>
      <p:ext uri="{BB962C8B-B14F-4D97-AF65-F5344CB8AC3E}">
        <p14:creationId xmlns:p14="http://schemas.microsoft.com/office/powerpoint/2010/main" val="169492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154726-4828-49B3-A245-1CF0BAA20689}" type="datetimeFigureOut">
              <a:rPr lang="en-US" smtClean="0"/>
              <a:t>4/2/2025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5DC6D-6748-4778-920D-6FDFE3ADB5FB}" type="slidenum">
              <a:rPr lang="en-US" smtClean="0"/>
              <a:t>‹#›</a:t>
            </a:fld>
            <a:endParaRPr lang="en-US"/>
          </a:p>
        </p:txBody>
      </p:sp>
    </p:spTree>
    <p:extLst>
      <p:ext uri="{BB962C8B-B14F-4D97-AF65-F5344CB8AC3E}">
        <p14:creationId xmlns:p14="http://schemas.microsoft.com/office/powerpoint/2010/main" val="1086675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154726-4828-49B3-A245-1CF0BAA20689}"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5DC6D-6748-4778-920D-6FDFE3ADB5FB}" type="slidenum">
              <a:rPr lang="en-US" smtClean="0"/>
              <a:t>‹#›</a:t>
            </a:fld>
            <a:endParaRPr lang="en-US"/>
          </a:p>
        </p:txBody>
      </p:sp>
    </p:spTree>
    <p:extLst>
      <p:ext uri="{BB962C8B-B14F-4D97-AF65-F5344CB8AC3E}">
        <p14:creationId xmlns:p14="http://schemas.microsoft.com/office/powerpoint/2010/main" val="127905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154726-4828-49B3-A245-1CF0BAA20689}"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5DC6D-6748-4778-920D-6FDFE3ADB5FB}" type="slidenum">
              <a:rPr lang="en-US" smtClean="0"/>
              <a:t>‹#›</a:t>
            </a:fld>
            <a:endParaRPr lang="en-US"/>
          </a:p>
        </p:txBody>
      </p:sp>
    </p:spTree>
    <p:extLst>
      <p:ext uri="{BB962C8B-B14F-4D97-AF65-F5344CB8AC3E}">
        <p14:creationId xmlns:p14="http://schemas.microsoft.com/office/powerpoint/2010/main" val="3678473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154726-4828-49B3-A245-1CF0BAA20689}" type="datetimeFigureOut">
              <a:rPr lang="en-US" smtClean="0"/>
              <a:t>4/2/2025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FD5DC6D-6748-4778-920D-6FDFE3ADB5FB}" type="slidenum">
              <a:rPr lang="en-US" smtClean="0"/>
              <a:t>‹#›</a:t>
            </a:fld>
            <a:endParaRPr lang="en-US"/>
          </a:p>
        </p:txBody>
      </p:sp>
    </p:spTree>
    <p:extLst>
      <p:ext uri="{BB962C8B-B14F-4D97-AF65-F5344CB8AC3E}">
        <p14:creationId xmlns:p14="http://schemas.microsoft.com/office/powerpoint/2010/main" val="375201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D5E9B-9F4E-4D85-9A60-651B5A74CCB6}" type="datetimeFigureOut">
              <a:rPr lang="en-US" smtClean="0"/>
              <a:t>4/2/2025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7FD9A8-3A04-4EA4-86C1-F3BF199E3A38}" type="slidenum">
              <a:rPr lang="en-US" smtClean="0"/>
              <a:t>‹#›</a:t>
            </a:fld>
            <a:endParaRPr lang="en-US"/>
          </a:p>
        </p:txBody>
      </p:sp>
    </p:spTree>
    <p:extLst>
      <p:ext uri="{BB962C8B-B14F-4D97-AF65-F5344CB8AC3E}">
        <p14:creationId xmlns:p14="http://schemas.microsoft.com/office/powerpoint/2010/main" val="10861195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E467B82-42E7-4BD2-BAB2-DD1FA30CA9DA}" type="slidenum">
              <a:rPr lang="en-US"/>
              <a:pPr/>
              <a:t>‹#›</a:t>
            </a:fld>
            <a:endParaRPr lang="en-US"/>
          </a:p>
        </p:txBody>
      </p:sp>
    </p:spTree>
    <p:extLst>
      <p:ext uri="{BB962C8B-B14F-4D97-AF65-F5344CB8AC3E}">
        <p14:creationId xmlns:p14="http://schemas.microsoft.com/office/powerpoint/2010/main" val="31644692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866C238-B3C1-46BA-AC4D-1F995E7312A3}" type="slidenum">
              <a:rPr lang="en-US"/>
              <a:pPr/>
              <a:t>‹#›</a:t>
            </a:fld>
            <a:endParaRPr lang="en-US"/>
          </a:p>
        </p:txBody>
      </p:sp>
    </p:spTree>
    <p:extLst>
      <p:ext uri="{BB962C8B-B14F-4D97-AF65-F5344CB8AC3E}">
        <p14:creationId xmlns:p14="http://schemas.microsoft.com/office/powerpoint/2010/main" val="41324985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E467B82-42E7-4BD2-BAB2-DD1FA30CA9DA}" type="slidenum">
              <a:rPr lang="en-US"/>
              <a:pPr/>
              <a:t>‹#›</a:t>
            </a:fld>
            <a:endParaRPr lang="en-US"/>
          </a:p>
        </p:txBody>
      </p:sp>
    </p:spTree>
    <p:extLst>
      <p:ext uri="{BB962C8B-B14F-4D97-AF65-F5344CB8AC3E}">
        <p14:creationId xmlns:p14="http://schemas.microsoft.com/office/powerpoint/2010/main" val="185644275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hyperlink" Target="Teacher%20Instructions%20for%20Vector%20tubes.docx" TargetMode="Externa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hyperlink" Target="Right%20Hand%20Rules.pptx"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241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sp>
        <p:nvSpPr>
          <p:cNvPr id="85" name="AutoShape 91"/>
          <p:cNvSpPr>
            <a:spLocks noChangeArrowheads="1"/>
          </p:cNvSpPr>
          <p:nvPr/>
        </p:nvSpPr>
        <p:spPr bwMode="auto">
          <a:xfrm>
            <a:off x="3876675" y="2486025"/>
            <a:ext cx="1420813" cy="290513"/>
          </a:xfrm>
          <a:prstGeom prst="rightArrow">
            <a:avLst>
              <a:gd name="adj1" fmla="val 50000"/>
              <a:gd name="adj2" fmla="val 122268"/>
            </a:avLst>
          </a:prstGeom>
          <a:solidFill>
            <a:srgbClr val="CC00CC"/>
          </a:solidFill>
          <a:ln w="9525">
            <a:solidFill>
              <a:schemeClr val="tx1"/>
            </a:solidFill>
            <a:miter lim="800000"/>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7" name="Freeform 86"/>
          <p:cNvSpPr/>
          <p:nvPr/>
        </p:nvSpPr>
        <p:spPr bwMode="auto">
          <a:xfrm>
            <a:off x="5615755" y="2832410"/>
            <a:ext cx="1101740" cy="909939"/>
          </a:xfrm>
          <a:custGeom>
            <a:avLst/>
            <a:gdLst>
              <a:gd name="connsiteX0" fmla="*/ 660152 w 1101740"/>
              <a:gd name="connsiteY0" fmla="*/ 0 h 909939"/>
              <a:gd name="connsiteX1" fmla="*/ 285471 w 1101740"/>
              <a:gd name="connsiteY1" fmla="*/ 499574 h 909939"/>
              <a:gd name="connsiteX2" fmla="*/ 0 w 1101740"/>
              <a:gd name="connsiteY2" fmla="*/ 432667 h 909939"/>
              <a:gd name="connsiteX3" fmla="*/ 454970 w 1101740"/>
              <a:gd name="connsiteY3" fmla="*/ 909939 h 909939"/>
              <a:gd name="connsiteX4" fmla="*/ 1101740 w 1101740"/>
              <a:gd name="connsiteY4" fmla="*/ 704757 h 909939"/>
              <a:gd name="connsiteX5" fmla="*/ 843032 w 1101740"/>
              <a:gd name="connsiteY5" fmla="*/ 651231 h 909939"/>
              <a:gd name="connsiteX6" fmla="*/ 847493 w 1101740"/>
              <a:gd name="connsiteY6" fmla="*/ 62447 h 909939"/>
              <a:gd name="connsiteX7" fmla="*/ 660152 w 1101740"/>
              <a:gd name="connsiteY7" fmla="*/ 0 h 909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1740" h="909939">
                <a:moveTo>
                  <a:pt x="660152" y="0"/>
                </a:moveTo>
                <a:lnTo>
                  <a:pt x="285471" y="499574"/>
                </a:lnTo>
                <a:lnTo>
                  <a:pt x="0" y="432667"/>
                </a:lnTo>
                <a:lnTo>
                  <a:pt x="454970" y="909939"/>
                </a:lnTo>
                <a:lnTo>
                  <a:pt x="1101740" y="704757"/>
                </a:lnTo>
                <a:lnTo>
                  <a:pt x="843032" y="651231"/>
                </a:lnTo>
                <a:lnTo>
                  <a:pt x="847493" y="62447"/>
                </a:lnTo>
                <a:lnTo>
                  <a:pt x="660152" y="0"/>
                </a:lnTo>
                <a:close/>
              </a:path>
            </a:pathLst>
          </a:custGeom>
          <a:solidFill>
            <a:srgbClr val="FF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8" name="Freeform 87"/>
          <p:cNvSpPr/>
          <p:nvPr/>
        </p:nvSpPr>
        <p:spPr bwMode="auto">
          <a:xfrm>
            <a:off x="2141034" y="2752121"/>
            <a:ext cx="1199872" cy="856413"/>
          </a:xfrm>
          <a:custGeom>
            <a:avLst/>
            <a:gdLst>
              <a:gd name="connsiteX0" fmla="*/ 0 w 1199872"/>
              <a:gd name="connsiteY0" fmla="*/ 579863 h 856413"/>
              <a:gd name="connsiteX1" fmla="*/ 691376 w 1199872"/>
              <a:gd name="connsiteY1" fmla="*/ 129354 h 856413"/>
              <a:gd name="connsiteX2" fmla="*/ 450510 w 1199872"/>
              <a:gd name="connsiteY2" fmla="*/ 44605 h 856413"/>
              <a:gd name="connsiteX3" fmla="*/ 887637 w 1199872"/>
              <a:gd name="connsiteY3" fmla="*/ 0 h 856413"/>
              <a:gd name="connsiteX4" fmla="*/ 1199872 w 1199872"/>
              <a:gd name="connsiteY4" fmla="*/ 316694 h 856413"/>
              <a:gd name="connsiteX5" fmla="*/ 905479 w 1199872"/>
              <a:gd name="connsiteY5" fmla="*/ 218564 h 856413"/>
              <a:gd name="connsiteX6" fmla="*/ 767204 w 1199872"/>
              <a:gd name="connsiteY6" fmla="*/ 856413 h 856413"/>
              <a:gd name="connsiteX7" fmla="*/ 0 w 1199872"/>
              <a:gd name="connsiteY7" fmla="*/ 579863 h 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9872" h="856413">
                <a:moveTo>
                  <a:pt x="0" y="579863"/>
                </a:moveTo>
                <a:lnTo>
                  <a:pt x="691376" y="129354"/>
                </a:lnTo>
                <a:lnTo>
                  <a:pt x="450510" y="44605"/>
                </a:lnTo>
                <a:lnTo>
                  <a:pt x="887637" y="0"/>
                </a:lnTo>
                <a:lnTo>
                  <a:pt x="1199872" y="316694"/>
                </a:lnTo>
                <a:lnTo>
                  <a:pt x="905479" y="218564"/>
                </a:lnTo>
                <a:lnTo>
                  <a:pt x="767204" y="856413"/>
                </a:lnTo>
                <a:lnTo>
                  <a:pt x="0" y="579863"/>
                </a:lnTo>
                <a:close/>
              </a:path>
            </a:pathLst>
          </a:custGeom>
          <a:solidFill>
            <a:srgbClr val="FF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387" name="AutoShape 3"/>
          <p:cNvSpPr>
            <a:spLocks noChangeArrowheads="1"/>
          </p:cNvSpPr>
          <p:nvPr/>
        </p:nvSpPr>
        <p:spPr bwMode="auto">
          <a:xfrm>
            <a:off x="4195763" y="665163"/>
            <a:ext cx="496887" cy="5380037"/>
          </a:xfrm>
          <a:prstGeom prst="can">
            <a:avLst>
              <a:gd name="adj" fmla="val 42358"/>
            </a:avLst>
          </a:prstGeom>
          <a:gradFill rotWithShape="0">
            <a:gsLst>
              <a:gs pos="0">
                <a:srgbClr val="FF0000">
                  <a:gamma/>
                  <a:shade val="46275"/>
                  <a:invGamma/>
                </a:srgbClr>
              </a:gs>
              <a:gs pos="50000">
                <a:srgbClr val="FF0000"/>
              </a:gs>
              <a:gs pos="100000">
                <a:srgbClr val="FF0000">
                  <a:gamma/>
                  <a:shade val="46275"/>
                  <a:invGamma/>
                </a:srgbClr>
              </a:gs>
            </a:gsLst>
            <a:lin ang="0" scaled="1"/>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16393" name="Group 9"/>
          <p:cNvGrpSpPr>
            <a:grpSpLocks/>
          </p:cNvGrpSpPr>
          <p:nvPr/>
        </p:nvGrpSpPr>
        <p:grpSpPr bwMode="auto">
          <a:xfrm rot="-5400000">
            <a:off x="4237832" y="1754981"/>
            <a:ext cx="527050" cy="2967037"/>
            <a:chOff x="1729" y="408"/>
            <a:chExt cx="428" cy="1860"/>
          </a:xfrm>
        </p:grpSpPr>
        <p:grpSp>
          <p:nvGrpSpPr>
            <p:cNvPr id="16394" name="Group 10"/>
            <p:cNvGrpSpPr>
              <a:grpSpLocks/>
            </p:cNvGrpSpPr>
            <p:nvPr/>
          </p:nvGrpSpPr>
          <p:grpSpPr bwMode="auto">
            <a:xfrm>
              <a:off x="1837" y="684"/>
              <a:ext cx="284" cy="1284"/>
              <a:chOff x="1837" y="684"/>
              <a:chExt cx="284" cy="1284"/>
            </a:xfrm>
          </p:grpSpPr>
          <p:sp>
            <p:nvSpPr>
              <p:cNvPr id="16395" name="Arc 11"/>
              <p:cNvSpPr>
                <a:spLocks/>
              </p:cNvSpPr>
              <p:nvPr/>
            </p:nvSpPr>
            <p:spPr bwMode="auto">
              <a:xfrm flipH="1" flipV="1">
                <a:off x="1839" y="1212"/>
                <a:ext cx="282" cy="756"/>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396" name="Arc 12"/>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6397" name="Group 13"/>
            <p:cNvGrpSpPr>
              <a:grpSpLocks/>
            </p:cNvGrpSpPr>
            <p:nvPr/>
          </p:nvGrpSpPr>
          <p:grpSpPr bwMode="auto">
            <a:xfrm>
              <a:off x="1729" y="408"/>
              <a:ext cx="428" cy="1860"/>
              <a:chOff x="1837" y="684"/>
              <a:chExt cx="284" cy="1284"/>
            </a:xfrm>
          </p:grpSpPr>
          <p:sp>
            <p:nvSpPr>
              <p:cNvPr id="16398" name="Arc 14"/>
              <p:cNvSpPr>
                <a:spLocks/>
              </p:cNvSpPr>
              <p:nvPr/>
            </p:nvSpPr>
            <p:spPr bwMode="auto">
              <a:xfrm flipH="1" flipV="1">
                <a:off x="1839" y="1212"/>
                <a:ext cx="282" cy="756"/>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399" name="Arc 15"/>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6400" name="Freeform 16"/>
            <p:cNvSpPr>
              <a:spLocks/>
            </p:cNvSpPr>
            <p:nvPr/>
          </p:nvSpPr>
          <p:spPr bwMode="auto">
            <a:xfrm rot="1730975" flipH="1" flipV="1">
              <a:off x="1760" y="195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01" name="Freeform 17"/>
            <p:cNvSpPr>
              <a:spLocks/>
            </p:cNvSpPr>
            <p:nvPr/>
          </p:nvSpPr>
          <p:spPr bwMode="auto">
            <a:xfrm rot="3424353" flipH="1" flipV="1">
              <a:off x="1739" y="66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02" name="Freeform 18"/>
            <p:cNvSpPr>
              <a:spLocks/>
            </p:cNvSpPr>
            <p:nvPr/>
          </p:nvSpPr>
          <p:spPr bwMode="auto">
            <a:xfrm rot="12372058" flipH="1" flipV="1">
              <a:off x="2024" y="555"/>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03" name="Freeform 19"/>
            <p:cNvSpPr>
              <a:spLocks/>
            </p:cNvSpPr>
            <p:nvPr/>
          </p:nvSpPr>
          <p:spPr bwMode="auto">
            <a:xfrm rot="14666928" flipH="1" flipV="1">
              <a:off x="2048" y="195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04" name="Freeform 20"/>
            <p:cNvSpPr>
              <a:spLocks/>
            </p:cNvSpPr>
            <p:nvPr/>
          </p:nvSpPr>
          <p:spPr bwMode="auto">
            <a:xfrm rot="2324203" flipH="1" flipV="1">
              <a:off x="1808" y="1575"/>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05" name="Freeform 21"/>
            <p:cNvSpPr>
              <a:spLocks/>
            </p:cNvSpPr>
            <p:nvPr/>
          </p:nvSpPr>
          <p:spPr bwMode="auto">
            <a:xfrm rot="24557294" flipH="1" flipV="1">
              <a:off x="1805" y="1002"/>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06" name="Freeform 22"/>
            <p:cNvSpPr>
              <a:spLocks/>
            </p:cNvSpPr>
            <p:nvPr/>
          </p:nvSpPr>
          <p:spPr bwMode="auto">
            <a:xfrm rot="12708018" flipH="1" flipV="1">
              <a:off x="2027" y="802"/>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07" name="Freeform 23"/>
            <p:cNvSpPr>
              <a:spLocks/>
            </p:cNvSpPr>
            <p:nvPr/>
          </p:nvSpPr>
          <p:spPr bwMode="auto">
            <a:xfrm rot="13623439" flipH="1" flipV="1">
              <a:off x="2045" y="1628"/>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6408" name="Group 24"/>
          <p:cNvGrpSpPr>
            <a:grpSpLocks/>
          </p:cNvGrpSpPr>
          <p:nvPr/>
        </p:nvGrpSpPr>
        <p:grpSpPr bwMode="auto">
          <a:xfrm rot="-5400000">
            <a:off x="4199732" y="4114006"/>
            <a:ext cx="527050" cy="2967037"/>
            <a:chOff x="1729" y="408"/>
            <a:chExt cx="428" cy="1860"/>
          </a:xfrm>
        </p:grpSpPr>
        <p:grpSp>
          <p:nvGrpSpPr>
            <p:cNvPr id="16409" name="Group 25"/>
            <p:cNvGrpSpPr>
              <a:grpSpLocks/>
            </p:cNvGrpSpPr>
            <p:nvPr/>
          </p:nvGrpSpPr>
          <p:grpSpPr bwMode="auto">
            <a:xfrm>
              <a:off x="1837" y="684"/>
              <a:ext cx="284" cy="1284"/>
              <a:chOff x="1837" y="684"/>
              <a:chExt cx="284" cy="1284"/>
            </a:xfrm>
          </p:grpSpPr>
          <p:sp>
            <p:nvSpPr>
              <p:cNvPr id="16410" name="Arc 26"/>
              <p:cNvSpPr>
                <a:spLocks/>
              </p:cNvSpPr>
              <p:nvPr/>
            </p:nvSpPr>
            <p:spPr bwMode="auto">
              <a:xfrm flipH="1" flipV="1">
                <a:off x="1839" y="1212"/>
                <a:ext cx="282" cy="756"/>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11" name="Arc 27"/>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6412" name="Group 28"/>
            <p:cNvGrpSpPr>
              <a:grpSpLocks/>
            </p:cNvGrpSpPr>
            <p:nvPr/>
          </p:nvGrpSpPr>
          <p:grpSpPr bwMode="auto">
            <a:xfrm>
              <a:off x="1729" y="408"/>
              <a:ext cx="428" cy="1860"/>
              <a:chOff x="1837" y="684"/>
              <a:chExt cx="284" cy="1284"/>
            </a:xfrm>
          </p:grpSpPr>
          <p:sp>
            <p:nvSpPr>
              <p:cNvPr id="16413" name="Arc 29"/>
              <p:cNvSpPr>
                <a:spLocks/>
              </p:cNvSpPr>
              <p:nvPr/>
            </p:nvSpPr>
            <p:spPr bwMode="auto">
              <a:xfrm flipH="1" flipV="1">
                <a:off x="1839" y="1212"/>
                <a:ext cx="282" cy="756"/>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14" name="Arc 30"/>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6415" name="Freeform 31"/>
            <p:cNvSpPr>
              <a:spLocks/>
            </p:cNvSpPr>
            <p:nvPr/>
          </p:nvSpPr>
          <p:spPr bwMode="auto">
            <a:xfrm rot="1730975" flipH="1" flipV="1">
              <a:off x="1760" y="195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16" name="Freeform 32"/>
            <p:cNvSpPr>
              <a:spLocks/>
            </p:cNvSpPr>
            <p:nvPr/>
          </p:nvSpPr>
          <p:spPr bwMode="auto">
            <a:xfrm rot="3424353" flipH="1" flipV="1">
              <a:off x="1739" y="66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17" name="Freeform 33"/>
            <p:cNvSpPr>
              <a:spLocks/>
            </p:cNvSpPr>
            <p:nvPr/>
          </p:nvSpPr>
          <p:spPr bwMode="auto">
            <a:xfrm rot="12372058" flipH="1" flipV="1">
              <a:off x="2024" y="555"/>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18" name="Freeform 34"/>
            <p:cNvSpPr>
              <a:spLocks/>
            </p:cNvSpPr>
            <p:nvPr/>
          </p:nvSpPr>
          <p:spPr bwMode="auto">
            <a:xfrm rot="14666928" flipH="1" flipV="1">
              <a:off x="2048" y="195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19" name="Freeform 35"/>
            <p:cNvSpPr>
              <a:spLocks/>
            </p:cNvSpPr>
            <p:nvPr/>
          </p:nvSpPr>
          <p:spPr bwMode="auto">
            <a:xfrm rot="2324203" flipH="1" flipV="1">
              <a:off x="1808" y="1575"/>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20" name="Freeform 36"/>
            <p:cNvSpPr>
              <a:spLocks/>
            </p:cNvSpPr>
            <p:nvPr/>
          </p:nvSpPr>
          <p:spPr bwMode="auto">
            <a:xfrm rot="24557294" flipH="1" flipV="1">
              <a:off x="1805" y="1002"/>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21" name="Freeform 37"/>
            <p:cNvSpPr>
              <a:spLocks/>
            </p:cNvSpPr>
            <p:nvPr/>
          </p:nvSpPr>
          <p:spPr bwMode="auto">
            <a:xfrm rot="12708018" flipH="1" flipV="1">
              <a:off x="2027" y="802"/>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22" name="Freeform 38"/>
            <p:cNvSpPr>
              <a:spLocks/>
            </p:cNvSpPr>
            <p:nvPr/>
          </p:nvSpPr>
          <p:spPr bwMode="auto">
            <a:xfrm rot="13623439" flipH="1" flipV="1">
              <a:off x="2045" y="1628"/>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6432" name="WordArt 48"/>
          <p:cNvSpPr>
            <a:spLocks noChangeArrowheads="1" noChangeShapeType="1" noTextEdit="1"/>
          </p:cNvSpPr>
          <p:nvPr/>
        </p:nvSpPr>
        <p:spPr bwMode="auto">
          <a:xfrm>
            <a:off x="2538413" y="2931056"/>
            <a:ext cx="671512" cy="647700"/>
          </a:xfrm>
          <a:prstGeom prst="rect">
            <a:avLst/>
          </a:prstGeom>
          <a:scene3d>
            <a:camera prst="orthographicFront"/>
            <a:lightRig rig="threePt" dir="t"/>
          </a:scene3d>
          <a:sp3d>
            <a:bevelT/>
          </a:sp3d>
        </p:spPr>
        <p:txBody>
          <a:bodyPr wrap="none" fromWordArt="1">
            <a:prstTxWarp prst="textPlain">
              <a:avLst>
                <a:gd name="adj" fmla="val 50000"/>
              </a:avLst>
            </a:prstTxWarp>
            <a:sp3d extrusionH="57150">
              <a:bevelT w="38100" h="38100"/>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000000"/>
                  </a:solidFill>
                  <a:round/>
                  <a:headEnd/>
                  <a:tailEnd/>
                </a:ln>
                <a:gradFill flip="none" rotWithShape="1">
                  <a:gsLst>
                    <a:gs pos="0">
                      <a:srgbClr val="000000">
                        <a:lumMod val="65000"/>
                        <a:lumOff val="35000"/>
                      </a:srgbClr>
                    </a:gs>
                    <a:gs pos="50000">
                      <a:srgbClr val="000000">
                        <a:lumMod val="85000"/>
                        <a:lumOff val="15000"/>
                      </a:srgbClr>
                    </a:gs>
                    <a:gs pos="100000">
                      <a:srgbClr val="000000">
                        <a:lumMod val="95000"/>
                        <a:lumOff val="5000"/>
                      </a:srgbClr>
                    </a:gs>
                  </a:gsLst>
                  <a:path path="circle">
                    <a:fillToRect l="50000" t="50000" r="50000" b="50000"/>
                  </a:path>
                  <a:tileRect/>
                </a:gradFill>
                <a:effectLst/>
                <a:uLnTx/>
                <a:uFillTx/>
                <a:latin typeface="Arial Black"/>
                <a:ea typeface="+mn-ea"/>
                <a:cs typeface="+mn-cs"/>
              </a:rPr>
              <a:t>X</a:t>
            </a:r>
          </a:p>
        </p:txBody>
      </p:sp>
      <p:sp>
        <p:nvSpPr>
          <p:cNvPr id="16433" name="Oval 49"/>
          <p:cNvSpPr>
            <a:spLocks noChangeArrowheads="1"/>
          </p:cNvSpPr>
          <p:nvPr/>
        </p:nvSpPr>
        <p:spPr bwMode="auto">
          <a:xfrm>
            <a:off x="5627688" y="2924706"/>
            <a:ext cx="682625" cy="652462"/>
          </a:xfrm>
          <a:prstGeom prst="ellipse">
            <a:avLst/>
          </a:prstGeom>
          <a:gradFill flip="none" rotWithShape="1">
            <a:gsLst>
              <a:gs pos="0">
                <a:schemeClr val="tx1">
                  <a:lumMod val="65000"/>
                  <a:lumOff val="35000"/>
                </a:schemeClr>
              </a:gs>
              <a:gs pos="50000">
                <a:schemeClr val="tx1">
                  <a:lumMod val="85000"/>
                  <a:lumOff val="15000"/>
                </a:schemeClr>
              </a:gs>
              <a:gs pos="100000">
                <a:schemeClr val="tx1">
                  <a:lumMod val="95000"/>
                  <a:lumOff val="5000"/>
                </a:schemeClr>
              </a:gs>
            </a:gsLst>
            <a:path path="circle">
              <a:fillToRect l="50000" t="50000" r="50000" b="50000"/>
            </a:path>
            <a:tileRect/>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flip="none" rotWithShape="1">
                <a:gsLst>
                  <a:gs pos="0">
                    <a:srgbClr val="000000">
                      <a:lumMod val="65000"/>
                      <a:lumOff val="35000"/>
                    </a:srgbClr>
                  </a:gs>
                  <a:gs pos="50000">
                    <a:srgbClr val="000000">
                      <a:lumMod val="75000"/>
                      <a:lumOff val="25000"/>
                    </a:srgbClr>
                  </a:gs>
                  <a:gs pos="100000">
                    <a:srgbClr val="000000"/>
                  </a:gs>
                </a:gsLst>
                <a:path path="circle">
                  <a:fillToRect l="50000" t="50000" r="50000" b="50000"/>
                </a:path>
                <a:tileRect/>
              </a:gradFill>
              <a:effectLst/>
              <a:uLnTx/>
              <a:uFillTx/>
              <a:latin typeface="Times New Roman" pitchFamily="18" charset="0"/>
              <a:ea typeface="+mn-ea"/>
              <a:cs typeface="+mn-cs"/>
            </a:endParaRPr>
          </a:p>
        </p:txBody>
      </p:sp>
      <p:sp>
        <p:nvSpPr>
          <p:cNvPr id="16434" name="Text Box 50"/>
          <p:cNvSpPr txBox="1">
            <a:spLocks noChangeArrowheads="1"/>
          </p:cNvSpPr>
          <p:nvPr/>
        </p:nvSpPr>
        <p:spPr bwMode="auto">
          <a:xfrm>
            <a:off x="290513" y="3933825"/>
            <a:ext cx="2292350" cy="1815882"/>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dirty="0">
                <a:ln w="11430"/>
                <a:solidFill>
                  <a:sysClr val="windowText" lastClr="000000"/>
                </a:solidFill>
                <a:effectLst>
                  <a:outerShdw blurRad="50800" dist="39000" dir="5460000" algn="tl">
                    <a:srgbClr val="000000">
                      <a:alpha val="38000"/>
                    </a:srgbClr>
                  </a:outerShdw>
                </a:effectLst>
                <a:uLnTx/>
                <a:uFillTx/>
                <a:latin typeface="Arial" charset="0"/>
                <a:ea typeface="+mn-ea"/>
                <a:cs typeface="+mn-cs"/>
              </a:rPr>
              <a:t>Into the page </a:t>
            </a:r>
            <a:br>
              <a:rPr kumimoji="0" lang="en-US" sz="2800" b="1" i="0" u="none" strike="noStrike" kern="1200" cap="none" spc="0" normalizeH="0" baseline="0" noProof="0" dirty="0">
                <a:ln w="11430"/>
                <a:solidFill>
                  <a:sysClr val="windowText" lastClr="000000"/>
                </a:solidFill>
                <a:effectLst>
                  <a:outerShdw blurRad="50800" dist="39000" dir="5460000" algn="tl">
                    <a:srgbClr val="000000">
                      <a:alpha val="38000"/>
                    </a:srgbClr>
                  </a:outerShdw>
                </a:effectLst>
                <a:uLnTx/>
                <a:uFillTx/>
                <a:latin typeface="Arial" charset="0"/>
                <a:ea typeface="+mn-ea"/>
                <a:cs typeface="+mn-cs"/>
              </a:rPr>
            </a:br>
            <a:r>
              <a:rPr kumimoji="0" lang="en-US" sz="28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is shown by an X</a:t>
            </a:r>
          </a:p>
        </p:txBody>
      </p:sp>
      <p:sp>
        <p:nvSpPr>
          <p:cNvPr id="16435" name="Text Box 51"/>
          <p:cNvSpPr txBox="1">
            <a:spLocks noChangeArrowheads="1"/>
          </p:cNvSpPr>
          <p:nvPr/>
        </p:nvSpPr>
        <p:spPr bwMode="auto">
          <a:xfrm>
            <a:off x="6561138" y="1771650"/>
            <a:ext cx="2292350" cy="1800225"/>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dirty="0">
                <a:ln w="11430"/>
                <a:solidFill>
                  <a:sysClr val="windowText" lastClr="000000"/>
                </a:solidFill>
                <a:effectLst>
                  <a:outerShdw blurRad="50800" dist="39000" dir="5460000" algn="tl">
                    <a:srgbClr val="000000">
                      <a:alpha val="38000"/>
                    </a:srgbClr>
                  </a:outerShdw>
                </a:effectLst>
                <a:uLnTx/>
                <a:uFillTx/>
                <a:latin typeface="Arial" charset="0"/>
                <a:ea typeface="+mn-ea"/>
                <a:cs typeface="+mn-cs"/>
              </a:rPr>
              <a:t>Out of the page </a:t>
            </a:r>
            <a:br>
              <a:rPr kumimoji="0" lang="en-US" sz="2800" b="1" i="0" u="none" strike="noStrike" kern="1200" cap="none" spc="0" normalizeH="0" baseline="0" noProof="0" dirty="0">
                <a:ln w="11430"/>
                <a:solidFill>
                  <a:sysClr val="windowText" lastClr="000000"/>
                </a:solidFill>
                <a:effectLst>
                  <a:outerShdw blurRad="50800" dist="39000" dir="5460000" algn="tl">
                    <a:srgbClr val="000000">
                      <a:alpha val="38000"/>
                    </a:srgbClr>
                  </a:outerShdw>
                </a:effectLst>
                <a:uLnTx/>
                <a:uFillTx/>
                <a:latin typeface="Arial" charset="0"/>
                <a:ea typeface="+mn-ea"/>
                <a:cs typeface="+mn-cs"/>
              </a:rPr>
            </a:br>
            <a:r>
              <a:rPr kumimoji="0" lang="en-US" sz="28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is shown by a dot</a:t>
            </a:r>
          </a:p>
        </p:txBody>
      </p:sp>
      <p:grpSp>
        <p:nvGrpSpPr>
          <p:cNvPr id="16436" name="Group 52"/>
          <p:cNvGrpSpPr>
            <a:grpSpLocks/>
          </p:cNvGrpSpPr>
          <p:nvPr/>
        </p:nvGrpSpPr>
        <p:grpSpPr bwMode="auto">
          <a:xfrm rot="-5400000">
            <a:off x="4180680" y="-248885"/>
            <a:ext cx="527050" cy="2967037"/>
            <a:chOff x="1729" y="408"/>
            <a:chExt cx="428" cy="1860"/>
          </a:xfrm>
        </p:grpSpPr>
        <p:grpSp>
          <p:nvGrpSpPr>
            <p:cNvPr id="16437" name="Group 53"/>
            <p:cNvGrpSpPr>
              <a:grpSpLocks/>
            </p:cNvGrpSpPr>
            <p:nvPr/>
          </p:nvGrpSpPr>
          <p:grpSpPr bwMode="auto">
            <a:xfrm>
              <a:off x="1837" y="684"/>
              <a:ext cx="284" cy="1284"/>
              <a:chOff x="1837" y="684"/>
              <a:chExt cx="284" cy="1284"/>
            </a:xfrm>
          </p:grpSpPr>
          <p:sp>
            <p:nvSpPr>
              <p:cNvPr id="16438" name="Arc 54"/>
              <p:cNvSpPr>
                <a:spLocks/>
              </p:cNvSpPr>
              <p:nvPr/>
            </p:nvSpPr>
            <p:spPr bwMode="auto">
              <a:xfrm flipH="1" flipV="1">
                <a:off x="1839" y="1212"/>
                <a:ext cx="282" cy="756"/>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39" name="Arc 55"/>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6440" name="Group 56"/>
            <p:cNvGrpSpPr>
              <a:grpSpLocks/>
            </p:cNvGrpSpPr>
            <p:nvPr/>
          </p:nvGrpSpPr>
          <p:grpSpPr bwMode="auto">
            <a:xfrm>
              <a:off x="1729" y="408"/>
              <a:ext cx="428" cy="1860"/>
              <a:chOff x="1837" y="684"/>
              <a:chExt cx="284" cy="1284"/>
            </a:xfrm>
          </p:grpSpPr>
          <p:sp>
            <p:nvSpPr>
              <p:cNvPr id="16441" name="Arc 57"/>
              <p:cNvSpPr>
                <a:spLocks/>
              </p:cNvSpPr>
              <p:nvPr/>
            </p:nvSpPr>
            <p:spPr bwMode="auto">
              <a:xfrm flipH="1" flipV="1">
                <a:off x="1839" y="1212"/>
                <a:ext cx="282" cy="756"/>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42" name="Arc 58"/>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6443" name="Freeform 59"/>
            <p:cNvSpPr>
              <a:spLocks/>
            </p:cNvSpPr>
            <p:nvPr/>
          </p:nvSpPr>
          <p:spPr bwMode="auto">
            <a:xfrm rot="1730975" flipH="1" flipV="1">
              <a:off x="1760" y="195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44" name="Freeform 60"/>
            <p:cNvSpPr>
              <a:spLocks/>
            </p:cNvSpPr>
            <p:nvPr/>
          </p:nvSpPr>
          <p:spPr bwMode="auto">
            <a:xfrm rot="3424353" flipH="1" flipV="1">
              <a:off x="1747" y="677"/>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45" name="Freeform 61"/>
            <p:cNvSpPr>
              <a:spLocks/>
            </p:cNvSpPr>
            <p:nvPr/>
          </p:nvSpPr>
          <p:spPr bwMode="auto">
            <a:xfrm rot="12372058" flipH="1" flipV="1">
              <a:off x="2033" y="544"/>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46" name="Freeform 62"/>
            <p:cNvSpPr>
              <a:spLocks/>
            </p:cNvSpPr>
            <p:nvPr/>
          </p:nvSpPr>
          <p:spPr bwMode="auto">
            <a:xfrm rot="14666928" flipH="1" flipV="1">
              <a:off x="2048" y="195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47" name="Freeform 63"/>
            <p:cNvSpPr>
              <a:spLocks/>
            </p:cNvSpPr>
            <p:nvPr/>
          </p:nvSpPr>
          <p:spPr bwMode="auto">
            <a:xfrm rot="2324203" flipH="1" flipV="1">
              <a:off x="1801" y="1586"/>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48" name="Freeform 64"/>
            <p:cNvSpPr>
              <a:spLocks/>
            </p:cNvSpPr>
            <p:nvPr/>
          </p:nvSpPr>
          <p:spPr bwMode="auto">
            <a:xfrm rot="2957294" flipH="1" flipV="1">
              <a:off x="1813" y="997"/>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49" name="Freeform 65"/>
            <p:cNvSpPr>
              <a:spLocks/>
            </p:cNvSpPr>
            <p:nvPr/>
          </p:nvSpPr>
          <p:spPr bwMode="auto">
            <a:xfrm rot="12708018" flipH="1" flipV="1">
              <a:off x="2032" y="798"/>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50" name="Freeform 66"/>
            <p:cNvSpPr>
              <a:spLocks/>
            </p:cNvSpPr>
            <p:nvPr/>
          </p:nvSpPr>
          <p:spPr bwMode="auto">
            <a:xfrm rot="14120184" flipH="1" flipV="1">
              <a:off x="2031" y="1674"/>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6467" name="Rectangle 83"/>
          <p:cNvSpPr>
            <a:spLocks noChangeArrowheads="1"/>
          </p:cNvSpPr>
          <p:nvPr/>
        </p:nvSpPr>
        <p:spPr bwMode="auto">
          <a:xfrm>
            <a:off x="3995738" y="6056313"/>
            <a:ext cx="914400" cy="820737"/>
          </a:xfrm>
          <a:prstGeom prst="rect">
            <a:avLst/>
          </a:prstGeom>
          <a:solidFill>
            <a:srgbClr val="99FFCC"/>
          </a:solidFill>
          <a:ln w="9525" algn="ctr">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68" name="Rectangle 84"/>
          <p:cNvSpPr>
            <a:spLocks noChangeArrowheads="1"/>
          </p:cNvSpPr>
          <p:nvPr/>
        </p:nvSpPr>
        <p:spPr bwMode="auto">
          <a:xfrm>
            <a:off x="3995738" y="-157163"/>
            <a:ext cx="914400" cy="820738"/>
          </a:xfrm>
          <a:prstGeom prst="rect">
            <a:avLst/>
          </a:prstGeom>
          <a:solidFill>
            <a:srgbClr val="99FFCC"/>
          </a:solidFill>
          <a:ln w="9525" algn="ctr">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69" name="WordArt 85"/>
          <p:cNvSpPr>
            <a:spLocks noChangeArrowheads="1" noChangeShapeType="1" noTextEdit="1"/>
          </p:cNvSpPr>
          <p:nvPr/>
        </p:nvSpPr>
        <p:spPr bwMode="auto">
          <a:xfrm>
            <a:off x="2538413" y="834319"/>
            <a:ext cx="671512" cy="647700"/>
          </a:xfrm>
          <a:prstGeom prst="rect">
            <a:avLst/>
          </a:prstGeom>
          <a:scene3d>
            <a:camera prst="orthographicFront"/>
            <a:lightRig rig="threePt" dir="t"/>
          </a:scene3d>
          <a:sp3d>
            <a:bevelT/>
          </a:sp3d>
        </p:spPr>
        <p:txBody>
          <a:bodyPr wrap="none" fromWordArt="1">
            <a:prstTxWarp prst="textPlain">
              <a:avLst>
                <a:gd name="adj" fmla="val 50000"/>
              </a:avLst>
            </a:prstTxWarp>
            <a:sp3d extrusionH="57150">
              <a:bevelT w="38100" h="38100"/>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000000"/>
                  </a:solidFill>
                  <a:round/>
                  <a:headEnd/>
                  <a:tailEnd/>
                </a:ln>
                <a:gradFill flip="none" rotWithShape="1">
                  <a:gsLst>
                    <a:gs pos="0">
                      <a:srgbClr val="000000">
                        <a:lumMod val="65000"/>
                        <a:lumOff val="35000"/>
                      </a:srgbClr>
                    </a:gs>
                    <a:gs pos="50000">
                      <a:srgbClr val="000000">
                        <a:lumMod val="85000"/>
                        <a:lumOff val="15000"/>
                      </a:srgbClr>
                    </a:gs>
                    <a:gs pos="100000">
                      <a:srgbClr val="000000">
                        <a:lumMod val="95000"/>
                        <a:lumOff val="5000"/>
                      </a:srgbClr>
                    </a:gs>
                  </a:gsLst>
                  <a:path path="circle">
                    <a:fillToRect l="50000" t="50000" r="50000" b="50000"/>
                  </a:path>
                  <a:tileRect/>
                </a:gradFill>
                <a:effectLst/>
                <a:uLnTx/>
                <a:uFillTx/>
                <a:latin typeface="Arial Black"/>
                <a:ea typeface="+mn-ea"/>
                <a:cs typeface="+mn-cs"/>
              </a:rPr>
              <a:t>X</a:t>
            </a:r>
          </a:p>
        </p:txBody>
      </p:sp>
      <p:sp>
        <p:nvSpPr>
          <p:cNvPr id="16470" name="Oval 86"/>
          <p:cNvSpPr>
            <a:spLocks noChangeArrowheads="1"/>
          </p:cNvSpPr>
          <p:nvPr/>
        </p:nvSpPr>
        <p:spPr bwMode="auto">
          <a:xfrm>
            <a:off x="5627688" y="873125"/>
            <a:ext cx="682625" cy="652463"/>
          </a:xfrm>
          <a:prstGeom prst="ellipse">
            <a:avLst/>
          </a:prstGeom>
          <a:gradFill flip="none" rotWithShape="1">
            <a:gsLst>
              <a:gs pos="0">
                <a:schemeClr val="tx1">
                  <a:lumMod val="65000"/>
                  <a:lumOff val="35000"/>
                </a:schemeClr>
              </a:gs>
              <a:gs pos="50000">
                <a:schemeClr val="tx1">
                  <a:lumMod val="85000"/>
                  <a:lumOff val="15000"/>
                </a:schemeClr>
              </a:gs>
              <a:gs pos="100000">
                <a:schemeClr val="tx1">
                  <a:lumMod val="95000"/>
                  <a:lumOff val="5000"/>
                </a:schemeClr>
              </a:gs>
            </a:gsLst>
            <a:path path="circle">
              <a:fillToRect l="50000" t="50000" r="50000" b="50000"/>
            </a:path>
            <a:tileRect/>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flip="none" rotWithShape="1">
                <a:gsLst>
                  <a:gs pos="0">
                    <a:srgbClr val="000000">
                      <a:lumMod val="65000"/>
                      <a:lumOff val="35000"/>
                    </a:srgbClr>
                  </a:gs>
                  <a:gs pos="50000">
                    <a:srgbClr val="000000">
                      <a:lumMod val="75000"/>
                      <a:lumOff val="25000"/>
                    </a:srgbClr>
                  </a:gs>
                  <a:gs pos="100000">
                    <a:srgbClr val="000000"/>
                  </a:gs>
                </a:gsLst>
                <a:path path="circle">
                  <a:fillToRect l="50000" t="50000" r="50000" b="50000"/>
                </a:path>
                <a:tileRect/>
              </a:gradFill>
              <a:effectLst/>
              <a:uLnTx/>
              <a:uFillTx/>
              <a:latin typeface="Times New Roman" pitchFamily="18" charset="0"/>
              <a:ea typeface="+mn-ea"/>
              <a:cs typeface="+mn-cs"/>
            </a:endParaRPr>
          </a:p>
        </p:txBody>
      </p:sp>
      <p:sp>
        <p:nvSpPr>
          <p:cNvPr id="16471" name="WordArt 87"/>
          <p:cNvSpPr>
            <a:spLocks noChangeArrowheads="1" noChangeShapeType="1" noTextEdit="1"/>
          </p:cNvSpPr>
          <p:nvPr/>
        </p:nvSpPr>
        <p:spPr bwMode="auto">
          <a:xfrm>
            <a:off x="2538413" y="5217407"/>
            <a:ext cx="671512" cy="647700"/>
          </a:xfrm>
          <a:prstGeom prst="rect">
            <a:avLst/>
          </a:prstGeom>
          <a:scene3d>
            <a:camera prst="orthographicFront"/>
            <a:lightRig rig="threePt" dir="t"/>
          </a:scene3d>
          <a:sp3d>
            <a:bevelT/>
          </a:sp3d>
        </p:spPr>
        <p:txBody>
          <a:bodyPr wrap="none" fromWordArt="1">
            <a:prstTxWarp prst="textPlain">
              <a:avLst>
                <a:gd name="adj" fmla="val 50000"/>
              </a:avLst>
            </a:prstTxWarp>
            <a:sp3d extrusionH="57150">
              <a:bevelT w="38100" h="38100"/>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gradFill flip="none" rotWithShape="1">
                  <a:gsLst>
                    <a:gs pos="0">
                      <a:srgbClr val="000000">
                        <a:lumMod val="65000"/>
                        <a:lumOff val="35000"/>
                      </a:srgbClr>
                    </a:gs>
                    <a:gs pos="50000">
                      <a:srgbClr val="000000">
                        <a:lumMod val="85000"/>
                        <a:lumOff val="15000"/>
                      </a:srgbClr>
                    </a:gs>
                    <a:gs pos="100000">
                      <a:srgbClr val="000000">
                        <a:lumMod val="95000"/>
                        <a:lumOff val="5000"/>
                      </a:srgbClr>
                    </a:gs>
                  </a:gsLst>
                  <a:path path="circle">
                    <a:fillToRect l="50000" t="50000" r="50000" b="50000"/>
                  </a:path>
                  <a:tileRect/>
                </a:gradFill>
                <a:effectLst/>
                <a:uLnTx/>
                <a:uFillTx/>
                <a:latin typeface="Arial Black"/>
                <a:ea typeface="+mn-ea"/>
                <a:cs typeface="+mn-cs"/>
              </a:rPr>
              <a:t>X</a:t>
            </a:r>
          </a:p>
        </p:txBody>
      </p:sp>
      <p:sp>
        <p:nvSpPr>
          <p:cNvPr id="16472" name="Oval 88"/>
          <p:cNvSpPr>
            <a:spLocks noChangeArrowheads="1"/>
          </p:cNvSpPr>
          <p:nvPr/>
        </p:nvSpPr>
        <p:spPr bwMode="auto">
          <a:xfrm>
            <a:off x="5627688" y="5211057"/>
            <a:ext cx="682625" cy="652462"/>
          </a:xfrm>
          <a:prstGeom prst="ellipse">
            <a:avLst/>
          </a:prstGeom>
          <a:gradFill flip="none" rotWithShape="1">
            <a:gsLst>
              <a:gs pos="0">
                <a:schemeClr val="tx1">
                  <a:lumMod val="65000"/>
                  <a:lumOff val="35000"/>
                </a:schemeClr>
              </a:gs>
              <a:gs pos="50000">
                <a:schemeClr val="tx1">
                  <a:lumMod val="85000"/>
                  <a:lumOff val="15000"/>
                </a:schemeClr>
              </a:gs>
              <a:gs pos="100000">
                <a:schemeClr val="tx1">
                  <a:lumMod val="95000"/>
                  <a:lumOff val="5000"/>
                </a:schemeClr>
              </a:gs>
            </a:gsLst>
            <a:path path="circle">
              <a:fillToRect l="50000" t="50000" r="50000" b="50000"/>
            </a:path>
            <a:tileRect/>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flip="none" rotWithShape="1">
                <a:gsLst>
                  <a:gs pos="0">
                    <a:srgbClr val="000000">
                      <a:lumMod val="65000"/>
                      <a:lumOff val="35000"/>
                    </a:srgbClr>
                  </a:gs>
                  <a:gs pos="50000">
                    <a:srgbClr val="000000">
                      <a:lumMod val="75000"/>
                      <a:lumOff val="25000"/>
                    </a:srgbClr>
                  </a:gs>
                  <a:gs pos="100000">
                    <a:srgbClr val="000000"/>
                  </a:gs>
                </a:gsLst>
                <a:path path="circle">
                  <a:fillToRect l="50000" t="50000" r="50000" b="50000"/>
                </a:path>
                <a:tileRect/>
              </a:gradFill>
              <a:effectLst/>
              <a:uLnTx/>
              <a:uFillTx/>
              <a:latin typeface="Times New Roman" pitchFamily="18" charset="0"/>
              <a:ea typeface="+mn-ea"/>
              <a:cs typeface="+mn-cs"/>
            </a:endParaRPr>
          </a:p>
        </p:txBody>
      </p:sp>
      <p:sp>
        <p:nvSpPr>
          <p:cNvPr id="86" name="AutoShape 53"/>
          <p:cNvSpPr>
            <a:spLocks noChangeArrowheads="1"/>
          </p:cNvSpPr>
          <p:nvPr/>
        </p:nvSpPr>
        <p:spPr bwMode="auto">
          <a:xfrm>
            <a:off x="3249613" y="3254375"/>
            <a:ext cx="2062162" cy="1162050"/>
          </a:xfrm>
          <a:prstGeom prst="leftArrow">
            <a:avLst>
              <a:gd name="adj1" fmla="val 50000"/>
              <a:gd name="adj2" fmla="val 44365"/>
            </a:avLst>
          </a:prstGeom>
          <a:solidFill>
            <a:srgbClr val="FF00FF"/>
          </a:solidFill>
          <a:ln w="9525">
            <a:solidFill>
              <a:schemeClr val="tx1"/>
            </a:solidFill>
            <a:miter lim="800000"/>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1" name="TextBox 90"/>
          <p:cNvSpPr txBox="1"/>
          <p:nvPr/>
        </p:nvSpPr>
        <p:spPr>
          <a:xfrm>
            <a:off x="7368448" y="6046416"/>
            <a:ext cx="1566231" cy="64633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FF0066"/>
                </a:solidFill>
                <a:effectLst>
                  <a:outerShdw blurRad="50800" dist="39000" dir="5460000" algn="tl">
                    <a:srgbClr val="000000">
                      <a:alpha val="38000"/>
                    </a:srgbClr>
                  </a:outerShdw>
                </a:effectLst>
                <a:uLnTx/>
                <a:uFillTx/>
                <a:latin typeface="Comic Sans MS" pitchFamily="66" charset="0"/>
                <a:ea typeface="+mn-ea"/>
                <a:cs typeface="+mn-cs"/>
              </a:rPr>
              <a:t>CLICK</a:t>
            </a:r>
          </a:p>
        </p:txBody>
      </p:sp>
      <p:grpSp>
        <p:nvGrpSpPr>
          <p:cNvPr id="80" name="Group 79"/>
          <p:cNvGrpSpPr/>
          <p:nvPr/>
        </p:nvGrpSpPr>
        <p:grpSpPr>
          <a:xfrm>
            <a:off x="4343400" y="-521208"/>
            <a:ext cx="228600" cy="228600"/>
            <a:chOff x="472900" y="3621971"/>
            <a:chExt cx="228600" cy="228600"/>
          </a:xfrm>
        </p:grpSpPr>
        <p:sp>
          <p:nvSpPr>
            <p:cNvPr id="81" name="Oval 36"/>
            <p:cNvSpPr>
              <a:spLocks noChangeArrowheads="1"/>
            </p:cNvSpPr>
            <p:nvPr/>
          </p:nvSpPr>
          <p:spPr bwMode="auto">
            <a:xfrm>
              <a:off x="472900" y="3621971"/>
              <a:ext cx="228600" cy="228600"/>
            </a:xfrm>
            <a:prstGeom prst="ellipse">
              <a:avLst/>
            </a:prstGeom>
            <a:gradFill rotWithShape="0">
              <a:gsLst>
                <a:gs pos="0">
                  <a:srgbClr val="FF0000"/>
                </a:gs>
                <a:gs pos="100000">
                  <a:srgbClr val="0000FF"/>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2" name="Plus 81"/>
            <p:cNvSpPr/>
            <p:nvPr/>
          </p:nvSpPr>
          <p:spPr bwMode="auto">
            <a:xfrm>
              <a:off x="488460" y="3641198"/>
              <a:ext cx="196012" cy="196012"/>
            </a:xfrm>
            <a:prstGeom prst="mathPlus">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83" name="Group 82"/>
          <p:cNvGrpSpPr/>
          <p:nvPr/>
        </p:nvGrpSpPr>
        <p:grpSpPr>
          <a:xfrm>
            <a:off x="4343400" y="-521208"/>
            <a:ext cx="228600" cy="228600"/>
            <a:chOff x="472900" y="3621971"/>
            <a:chExt cx="228600" cy="228600"/>
          </a:xfrm>
        </p:grpSpPr>
        <p:sp>
          <p:nvSpPr>
            <p:cNvPr id="84" name="Oval 36"/>
            <p:cNvSpPr>
              <a:spLocks noChangeArrowheads="1"/>
            </p:cNvSpPr>
            <p:nvPr/>
          </p:nvSpPr>
          <p:spPr bwMode="auto">
            <a:xfrm>
              <a:off x="472900" y="3621971"/>
              <a:ext cx="228600" cy="228600"/>
            </a:xfrm>
            <a:prstGeom prst="ellipse">
              <a:avLst/>
            </a:prstGeom>
            <a:gradFill rotWithShape="0">
              <a:gsLst>
                <a:gs pos="0">
                  <a:srgbClr val="FF0000"/>
                </a:gs>
                <a:gs pos="100000">
                  <a:srgbClr val="0000FF"/>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 name="Plus 91"/>
            <p:cNvSpPr/>
            <p:nvPr/>
          </p:nvSpPr>
          <p:spPr bwMode="auto">
            <a:xfrm>
              <a:off x="488460" y="3641198"/>
              <a:ext cx="196012" cy="196012"/>
            </a:xfrm>
            <a:prstGeom prst="mathPlus">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93" name="Group 92"/>
          <p:cNvGrpSpPr/>
          <p:nvPr/>
        </p:nvGrpSpPr>
        <p:grpSpPr>
          <a:xfrm>
            <a:off x="4343400" y="-521208"/>
            <a:ext cx="228600" cy="228600"/>
            <a:chOff x="472900" y="3621971"/>
            <a:chExt cx="228600" cy="228600"/>
          </a:xfrm>
        </p:grpSpPr>
        <p:sp>
          <p:nvSpPr>
            <p:cNvPr id="94" name="Oval 36"/>
            <p:cNvSpPr>
              <a:spLocks noChangeArrowheads="1"/>
            </p:cNvSpPr>
            <p:nvPr/>
          </p:nvSpPr>
          <p:spPr bwMode="auto">
            <a:xfrm>
              <a:off x="472900" y="3621971"/>
              <a:ext cx="228600" cy="228600"/>
            </a:xfrm>
            <a:prstGeom prst="ellipse">
              <a:avLst/>
            </a:prstGeom>
            <a:gradFill rotWithShape="0">
              <a:gsLst>
                <a:gs pos="0">
                  <a:srgbClr val="FF0000"/>
                </a:gs>
                <a:gs pos="100000">
                  <a:srgbClr val="0000FF"/>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5" name="Plus 94"/>
            <p:cNvSpPr/>
            <p:nvPr/>
          </p:nvSpPr>
          <p:spPr bwMode="auto">
            <a:xfrm>
              <a:off x="488460" y="3641198"/>
              <a:ext cx="196012" cy="196012"/>
            </a:xfrm>
            <a:prstGeom prst="mathPlus">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96" name="Group 95"/>
          <p:cNvGrpSpPr/>
          <p:nvPr/>
        </p:nvGrpSpPr>
        <p:grpSpPr>
          <a:xfrm>
            <a:off x="4343400" y="-521208"/>
            <a:ext cx="228600" cy="228600"/>
            <a:chOff x="472900" y="3621971"/>
            <a:chExt cx="228600" cy="228600"/>
          </a:xfrm>
        </p:grpSpPr>
        <p:sp>
          <p:nvSpPr>
            <p:cNvPr id="97" name="Oval 36"/>
            <p:cNvSpPr>
              <a:spLocks noChangeArrowheads="1"/>
            </p:cNvSpPr>
            <p:nvPr/>
          </p:nvSpPr>
          <p:spPr bwMode="auto">
            <a:xfrm>
              <a:off x="472900" y="3621971"/>
              <a:ext cx="228600" cy="228600"/>
            </a:xfrm>
            <a:prstGeom prst="ellipse">
              <a:avLst/>
            </a:prstGeom>
            <a:gradFill rotWithShape="0">
              <a:gsLst>
                <a:gs pos="0">
                  <a:srgbClr val="FF0000"/>
                </a:gs>
                <a:gs pos="100000">
                  <a:srgbClr val="0000FF"/>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8" name="Plus 97"/>
            <p:cNvSpPr/>
            <p:nvPr/>
          </p:nvSpPr>
          <p:spPr bwMode="auto">
            <a:xfrm>
              <a:off x="488460" y="3641198"/>
              <a:ext cx="196012" cy="196012"/>
            </a:xfrm>
            <a:prstGeom prst="mathPlus">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99" name="Group 98"/>
          <p:cNvGrpSpPr/>
          <p:nvPr/>
        </p:nvGrpSpPr>
        <p:grpSpPr>
          <a:xfrm>
            <a:off x="4343400" y="-521208"/>
            <a:ext cx="228600" cy="228600"/>
            <a:chOff x="472900" y="3621971"/>
            <a:chExt cx="228600" cy="228600"/>
          </a:xfrm>
        </p:grpSpPr>
        <p:sp>
          <p:nvSpPr>
            <p:cNvPr id="100" name="Oval 36"/>
            <p:cNvSpPr>
              <a:spLocks noChangeArrowheads="1"/>
            </p:cNvSpPr>
            <p:nvPr/>
          </p:nvSpPr>
          <p:spPr bwMode="auto">
            <a:xfrm>
              <a:off x="472900" y="3621971"/>
              <a:ext cx="228600" cy="228600"/>
            </a:xfrm>
            <a:prstGeom prst="ellipse">
              <a:avLst/>
            </a:prstGeom>
            <a:gradFill rotWithShape="0">
              <a:gsLst>
                <a:gs pos="0">
                  <a:srgbClr val="FF0000"/>
                </a:gs>
                <a:gs pos="100000">
                  <a:srgbClr val="0000FF"/>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1" name="Plus 100"/>
            <p:cNvSpPr/>
            <p:nvPr/>
          </p:nvSpPr>
          <p:spPr bwMode="auto">
            <a:xfrm>
              <a:off x="488460" y="3641198"/>
              <a:ext cx="196012" cy="196012"/>
            </a:xfrm>
            <a:prstGeom prst="mathPlus">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02" name="WordArt 56"/>
          <p:cNvSpPr>
            <a:spLocks noChangeArrowheads="1" noChangeShapeType="1" noTextEdit="1"/>
          </p:cNvSpPr>
          <p:nvPr/>
        </p:nvSpPr>
        <p:spPr bwMode="auto">
          <a:xfrm>
            <a:off x="3432298" y="6064358"/>
            <a:ext cx="2227096" cy="274657"/>
          </a:xfrm>
          <a:prstGeom prst="rect">
            <a:avLst/>
          </a:prstGeom>
        </p:spPr>
        <p:txBody>
          <a:bodyPr wrap="none" fromWordArt="1">
            <a:prstTxWarp prst="textSlantUp">
              <a:avLst>
                <a:gd name="adj" fmla="val 0"/>
              </a:avLst>
            </a:prstTxWarp>
            <a:scene3d>
              <a:camera prst="orthographicFront"/>
              <a:lightRig rig="threePt" dir="t"/>
            </a:scene3d>
            <a:sp3d extrusionH="57150">
              <a:bevelT w="38100" h="38100"/>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0070C0"/>
                  </a:solidFill>
                  <a:round/>
                  <a:headEnd/>
                  <a:tailEnd/>
                </a:ln>
                <a:solidFill>
                  <a:srgbClr val="00B0F0"/>
                </a:solidFill>
                <a:effectLst/>
                <a:uLnTx/>
                <a:uFillTx/>
                <a:latin typeface="Impact"/>
                <a:ea typeface="+mn-ea"/>
                <a:cs typeface="+mn-cs"/>
              </a:rPr>
              <a:t>Positive current flow</a:t>
            </a:r>
          </a:p>
        </p:txBody>
      </p:sp>
      <p:sp>
        <p:nvSpPr>
          <p:cNvPr id="103" name="AutoShape 106"/>
          <p:cNvSpPr>
            <a:spLocks noChangeArrowheads="1"/>
          </p:cNvSpPr>
          <p:nvPr/>
        </p:nvSpPr>
        <p:spPr bwMode="auto">
          <a:xfrm rot="10800000">
            <a:off x="4252662" y="6361319"/>
            <a:ext cx="458394" cy="385013"/>
          </a:xfrm>
          <a:prstGeom prst="upArrow">
            <a:avLst>
              <a:gd name="adj1" fmla="val 50000"/>
              <a:gd name="adj2" fmla="val 32862"/>
            </a:avLst>
          </a:prstGeom>
          <a:solidFill>
            <a:srgbClr val="00B0F0"/>
          </a:solidFill>
          <a:ln w="9525" algn="ctr">
            <a:solidFill>
              <a:srgbClr val="0070C0"/>
            </a:solidFill>
            <a:miter lim="800000"/>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fill="hold" nodeType="withEffect">
                                  <p:stCondLst>
                                    <p:cond delay="0"/>
                                  </p:stCondLst>
                                  <p:childTnLst>
                                    <p:animMotion origin="layout" path="M 3.61111E-6 7.77238E-7 L 0.00139 1.11797 " pathEditMode="relative" rAng="0" ptsTypes="AA">
                                      <p:cBhvr>
                                        <p:cTn id="6" dur="3000" fill="hold"/>
                                        <p:tgtEl>
                                          <p:spTgt spid="80"/>
                                        </p:tgtEl>
                                        <p:attrNameLst>
                                          <p:attrName>ppt_x</p:attrName>
                                          <p:attrName>ppt_y</p:attrName>
                                        </p:attrNameLst>
                                      </p:cBhvr>
                                      <p:rCtr x="100" y="55900"/>
                                    </p:animMotion>
                                  </p:childTnLst>
                                  <p:subTnLst>
                                    <p:set>
                                      <p:cBhvr override="childStyle">
                                        <p:cTn dur="1" fill="hold" display="0" masterRel="sameClick" afterEffect="1">
                                          <p:stCondLst>
                                            <p:cond evt="end" delay="0">
                                              <p:tn val="5"/>
                                            </p:cond>
                                          </p:stCondLst>
                                        </p:cTn>
                                        <p:tgtEl>
                                          <p:spTgt spid="80"/>
                                        </p:tgtEl>
                                        <p:attrNameLst>
                                          <p:attrName>style.visibility</p:attrName>
                                        </p:attrNameLst>
                                      </p:cBhvr>
                                      <p:to>
                                        <p:strVal val="hidden"/>
                                      </p:to>
                                    </p:set>
                                  </p:subTnLst>
                                </p:cTn>
                              </p:par>
                              <p:par>
                                <p:cTn id="7" presetID="42" presetClass="path" presetSubtype="0" repeatCount="indefinite" fill="hold" nodeType="withEffect">
                                  <p:stCondLst>
                                    <p:cond delay="600"/>
                                  </p:stCondLst>
                                  <p:childTnLst>
                                    <p:animMotion origin="layout" path="M 3.61111E-6 7.77238E-7 L 0.00139 1.11797 " pathEditMode="relative" rAng="0" ptsTypes="AA">
                                      <p:cBhvr>
                                        <p:cTn id="8" dur="3000" fill="hold"/>
                                        <p:tgtEl>
                                          <p:spTgt spid="83"/>
                                        </p:tgtEl>
                                        <p:attrNameLst>
                                          <p:attrName>ppt_x</p:attrName>
                                          <p:attrName>ppt_y</p:attrName>
                                        </p:attrNameLst>
                                      </p:cBhvr>
                                      <p:rCtr x="100" y="55900"/>
                                    </p:animMotion>
                                  </p:childTnLst>
                                  <p:subTnLst>
                                    <p:set>
                                      <p:cBhvr override="childStyle">
                                        <p:cTn dur="1" fill="hold" display="0" masterRel="sameClick" afterEffect="1">
                                          <p:stCondLst>
                                            <p:cond evt="end" delay="0">
                                              <p:tn val="7"/>
                                            </p:cond>
                                          </p:stCondLst>
                                        </p:cTn>
                                        <p:tgtEl>
                                          <p:spTgt spid="83"/>
                                        </p:tgtEl>
                                        <p:attrNameLst>
                                          <p:attrName>style.visibility</p:attrName>
                                        </p:attrNameLst>
                                      </p:cBhvr>
                                      <p:to>
                                        <p:strVal val="hidden"/>
                                      </p:to>
                                    </p:set>
                                  </p:subTnLst>
                                </p:cTn>
                              </p:par>
                              <p:par>
                                <p:cTn id="9" presetID="42" presetClass="path" presetSubtype="0" repeatCount="indefinite" fill="hold" nodeType="withEffect">
                                  <p:stCondLst>
                                    <p:cond delay="1200"/>
                                  </p:stCondLst>
                                  <p:childTnLst>
                                    <p:animMotion origin="layout" path="M 3.61111E-6 7.77238E-7 L 0.00139 1.11797 " pathEditMode="relative" rAng="0" ptsTypes="AA">
                                      <p:cBhvr>
                                        <p:cTn id="10" dur="3000" fill="hold"/>
                                        <p:tgtEl>
                                          <p:spTgt spid="93"/>
                                        </p:tgtEl>
                                        <p:attrNameLst>
                                          <p:attrName>ppt_x</p:attrName>
                                          <p:attrName>ppt_y</p:attrName>
                                        </p:attrNameLst>
                                      </p:cBhvr>
                                      <p:rCtr x="100" y="55900"/>
                                    </p:animMotion>
                                  </p:childTnLst>
                                  <p:subTnLst>
                                    <p:set>
                                      <p:cBhvr override="childStyle">
                                        <p:cTn dur="1" fill="hold" display="0" masterRel="sameClick" afterEffect="1">
                                          <p:stCondLst>
                                            <p:cond evt="end" delay="0">
                                              <p:tn val="9"/>
                                            </p:cond>
                                          </p:stCondLst>
                                        </p:cTn>
                                        <p:tgtEl>
                                          <p:spTgt spid="93"/>
                                        </p:tgtEl>
                                        <p:attrNameLst>
                                          <p:attrName>style.visibility</p:attrName>
                                        </p:attrNameLst>
                                      </p:cBhvr>
                                      <p:to>
                                        <p:strVal val="hidden"/>
                                      </p:to>
                                    </p:set>
                                  </p:subTnLst>
                                </p:cTn>
                              </p:par>
                              <p:par>
                                <p:cTn id="11" presetID="42" presetClass="path" presetSubtype="0" repeatCount="indefinite" fill="hold" nodeType="withEffect">
                                  <p:stCondLst>
                                    <p:cond delay="1800"/>
                                  </p:stCondLst>
                                  <p:childTnLst>
                                    <p:animMotion origin="layout" path="M 3.61111E-6 7.77238E-7 L 0.00139 1.11797 " pathEditMode="relative" rAng="0" ptsTypes="AA">
                                      <p:cBhvr>
                                        <p:cTn id="12" dur="3000" fill="hold"/>
                                        <p:tgtEl>
                                          <p:spTgt spid="96"/>
                                        </p:tgtEl>
                                        <p:attrNameLst>
                                          <p:attrName>ppt_x</p:attrName>
                                          <p:attrName>ppt_y</p:attrName>
                                        </p:attrNameLst>
                                      </p:cBhvr>
                                      <p:rCtr x="100" y="55900"/>
                                    </p:animMotion>
                                  </p:childTnLst>
                                  <p:subTnLst>
                                    <p:set>
                                      <p:cBhvr override="childStyle">
                                        <p:cTn dur="1" fill="hold" display="0" masterRel="sameClick" afterEffect="1">
                                          <p:stCondLst>
                                            <p:cond evt="end" delay="0">
                                              <p:tn val="11"/>
                                            </p:cond>
                                          </p:stCondLst>
                                        </p:cTn>
                                        <p:tgtEl>
                                          <p:spTgt spid="96"/>
                                        </p:tgtEl>
                                        <p:attrNameLst>
                                          <p:attrName>style.visibility</p:attrName>
                                        </p:attrNameLst>
                                      </p:cBhvr>
                                      <p:to>
                                        <p:strVal val="hidden"/>
                                      </p:to>
                                    </p:set>
                                  </p:subTnLst>
                                </p:cTn>
                              </p:par>
                              <p:par>
                                <p:cTn id="13" presetID="42" presetClass="path" presetSubtype="0" repeatCount="indefinite" fill="hold" nodeType="withEffect">
                                  <p:stCondLst>
                                    <p:cond delay="2400"/>
                                  </p:stCondLst>
                                  <p:childTnLst>
                                    <p:animMotion origin="layout" path="M 3.61111E-6 7.77238E-7 L 0.00139 1.11797 " pathEditMode="relative" rAng="0" ptsTypes="AA">
                                      <p:cBhvr>
                                        <p:cTn id="14" dur="3000" fill="hold"/>
                                        <p:tgtEl>
                                          <p:spTgt spid="99"/>
                                        </p:tgtEl>
                                        <p:attrNameLst>
                                          <p:attrName>ppt_x</p:attrName>
                                          <p:attrName>ppt_y</p:attrName>
                                        </p:attrNameLst>
                                      </p:cBhvr>
                                      <p:rCtr x="100" y="55900"/>
                                    </p:animMotion>
                                  </p:childTnLst>
                                  <p:subTnLst>
                                    <p:set>
                                      <p:cBhvr override="childStyle">
                                        <p:cTn dur="1" fill="hold" display="0" masterRel="sameClick" afterEffect="1">
                                          <p:stCondLst>
                                            <p:cond evt="end" delay="0">
                                              <p:tn val="13"/>
                                            </p:cond>
                                          </p:stCondLst>
                                        </p:cTn>
                                        <p:tgtEl>
                                          <p:spTgt spid="99"/>
                                        </p:tgtEl>
                                        <p:attrNameLst>
                                          <p:attrName>style.visibility</p:attrName>
                                        </p:attrNameLst>
                                      </p:cBhvr>
                                      <p:to>
                                        <p:strVal val="hidden"/>
                                      </p:to>
                                    </p:set>
                                  </p:subTnLst>
                                </p:cTn>
                              </p:par>
                              <p:par>
                                <p:cTn id="15" presetID="10" presetClass="exit" presetSubtype="0" fill="hold" grpId="1" nodeType="withEffect">
                                  <p:stCondLst>
                                    <p:cond delay="0"/>
                                  </p:stCondLst>
                                  <p:childTnLst>
                                    <p:animEffect transition="out" filter="fade">
                                      <p:cBhvr>
                                        <p:cTn id="16" dur="2000"/>
                                        <p:tgtEl>
                                          <p:spTgt spid="86"/>
                                        </p:tgtEl>
                                      </p:cBhvr>
                                    </p:animEffect>
                                    <p:set>
                                      <p:cBhvr>
                                        <p:cTn id="17" dur="1" fill="hold">
                                          <p:stCondLst>
                                            <p:cond delay="1999"/>
                                          </p:stCondLst>
                                        </p:cTn>
                                        <p:tgtEl>
                                          <p:spTgt spid="86"/>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2000"/>
                                        <p:tgtEl>
                                          <p:spTgt spid="85"/>
                                        </p:tgtEl>
                                      </p:cBhvr>
                                    </p:animEffect>
                                    <p:set>
                                      <p:cBhvr>
                                        <p:cTn id="20" dur="1" fill="hold">
                                          <p:stCondLst>
                                            <p:cond delay="1999"/>
                                          </p:stCondLst>
                                        </p:cTn>
                                        <p:tgtEl>
                                          <p:spTgt spid="85"/>
                                        </p:tgtEl>
                                        <p:attrNameLst>
                                          <p:attrName>style.visibility</p:attrName>
                                        </p:attrNameLst>
                                      </p:cBhvr>
                                      <p:to>
                                        <p:strVal val="hidden"/>
                                      </p:to>
                                    </p:set>
                                  </p:childTnLst>
                                </p:cTn>
                              </p:par>
                              <p:par>
                                <p:cTn id="21" presetID="3" presetClass="entr" presetSubtype="10" fill="hold" grpId="0" nodeType="withEffect">
                                  <p:stCondLst>
                                    <p:cond delay="0"/>
                                  </p:stCondLst>
                                  <p:childTnLst>
                                    <p:set>
                                      <p:cBhvr>
                                        <p:cTn id="22" dur="1" fill="hold">
                                          <p:stCondLst>
                                            <p:cond delay="0"/>
                                          </p:stCondLst>
                                        </p:cTn>
                                        <p:tgtEl>
                                          <p:spTgt spid="16434"/>
                                        </p:tgtEl>
                                        <p:attrNameLst>
                                          <p:attrName>style.visibility</p:attrName>
                                        </p:attrNameLst>
                                      </p:cBhvr>
                                      <p:to>
                                        <p:strVal val="visible"/>
                                      </p:to>
                                    </p:set>
                                    <p:animEffect transition="in" filter="blinds(horizontal)">
                                      <p:cBhvr>
                                        <p:cTn id="23" dur="500"/>
                                        <p:tgtEl>
                                          <p:spTgt spid="16434"/>
                                        </p:tgtEl>
                                      </p:cBhvr>
                                    </p:animEffect>
                                  </p:childTnLst>
                                </p:cTn>
                              </p:par>
                              <p:par>
                                <p:cTn id="24" presetID="2" presetClass="entr" presetSubtype="8" fill="hold" grpId="0" nodeType="withEffect">
                                  <p:stCondLst>
                                    <p:cond delay="3000"/>
                                  </p:stCondLst>
                                  <p:childTnLst>
                                    <p:set>
                                      <p:cBhvr>
                                        <p:cTn id="25" dur="1" fill="hold">
                                          <p:stCondLst>
                                            <p:cond delay="0"/>
                                          </p:stCondLst>
                                        </p:cTn>
                                        <p:tgtEl>
                                          <p:spTgt spid="16432"/>
                                        </p:tgtEl>
                                        <p:attrNameLst>
                                          <p:attrName>style.visibility</p:attrName>
                                        </p:attrNameLst>
                                      </p:cBhvr>
                                      <p:to>
                                        <p:strVal val="visible"/>
                                      </p:to>
                                    </p:set>
                                    <p:anim calcmode="lin" valueType="num">
                                      <p:cBhvr additive="base">
                                        <p:cTn id="26" dur="500" fill="hold"/>
                                        <p:tgtEl>
                                          <p:spTgt spid="16432"/>
                                        </p:tgtEl>
                                        <p:attrNameLst>
                                          <p:attrName>ppt_x</p:attrName>
                                        </p:attrNameLst>
                                      </p:cBhvr>
                                      <p:tavLst>
                                        <p:tav tm="0">
                                          <p:val>
                                            <p:strVal val="0-#ppt_w/2"/>
                                          </p:val>
                                        </p:tav>
                                        <p:tav tm="100000">
                                          <p:val>
                                            <p:strVal val="#ppt_x"/>
                                          </p:val>
                                        </p:tav>
                                      </p:tavLst>
                                    </p:anim>
                                    <p:anim calcmode="lin" valueType="num">
                                      <p:cBhvr additive="base">
                                        <p:cTn id="27" dur="500" fill="hold"/>
                                        <p:tgtEl>
                                          <p:spTgt spid="16432"/>
                                        </p:tgtEl>
                                        <p:attrNameLst>
                                          <p:attrName>ppt_y</p:attrName>
                                        </p:attrNameLst>
                                      </p:cBhvr>
                                      <p:tavLst>
                                        <p:tav tm="0">
                                          <p:val>
                                            <p:strVal val="#ppt_y"/>
                                          </p:val>
                                        </p:tav>
                                        <p:tav tm="100000">
                                          <p:val>
                                            <p:strVal val="#ppt_y"/>
                                          </p:val>
                                        </p:tav>
                                      </p:tavLst>
                                    </p:anim>
                                  </p:childTnLst>
                                </p:cTn>
                              </p:par>
                              <p:par>
                                <p:cTn id="28" presetID="10" presetClass="exit" presetSubtype="0" fill="hold" grpId="1" nodeType="withEffect">
                                  <p:stCondLst>
                                    <p:cond delay="3600"/>
                                  </p:stCondLst>
                                  <p:childTnLst>
                                    <p:animEffect transition="out" filter="fade">
                                      <p:cBhvr>
                                        <p:cTn id="29" dur="2000"/>
                                        <p:tgtEl>
                                          <p:spTgt spid="88"/>
                                        </p:tgtEl>
                                      </p:cBhvr>
                                    </p:animEffect>
                                    <p:set>
                                      <p:cBhvr>
                                        <p:cTn id="30" dur="1" fill="hold">
                                          <p:stCondLst>
                                            <p:cond delay="1999"/>
                                          </p:stCondLst>
                                        </p:cTn>
                                        <p:tgtEl>
                                          <p:spTgt spid="88"/>
                                        </p:tgtEl>
                                        <p:attrNameLst>
                                          <p:attrName>style.visibility</p:attrName>
                                        </p:attrNameLst>
                                      </p:cBhvr>
                                      <p:to>
                                        <p:strVal val="hidden"/>
                                      </p:to>
                                    </p:set>
                                  </p:childTnLst>
                                </p:cTn>
                              </p:par>
                              <p:par>
                                <p:cTn id="31" presetID="3" presetClass="entr" presetSubtype="10" fill="hold" grpId="0" nodeType="withEffect">
                                  <p:stCondLst>
                                    <p:cond delay="6100"/>
                                  </p:stCondLst>
                                  <p:childTnLst>
                                    <p:set>
                                      <p:cBhvr>
                                        <p:cTn id="32" dur="1" fill="hold">
                                          <p:stCondLst>
                                            <p:cond delay="0"/>
                                          </p:stCondLst>
                                        </p:cTn>
                                        <p:tgtEl>
                                          <p:spTgt spid="16435"/>
                                        </p:tgtEl>
                                        <p:attrNameLst>
                                          <p:attrName>style.visibility</p:attrName>
                                        </p:attrNameLst>
                                      </p:cBhvr>
                                      <p:to>
                                        <p:strVal val="visible"/>
                                      </p:to>
                                    </p:set>
                                    <p:animEffect transition="in" filter="blinds(horizontal)">
                                      <p:cBhvr>
                                        <p:cTn id="33" dur="500"/>
                                        <p:tgtEl>
                                          <p:spTgt spid="16435"/>
                                        </p:tgtEl>
                                      </p:cBhvr>
                                    </p:animEffect>
                                  </p:childTnLst>
                                </p:cTn>
                              </p:par>
                              <p:par>
                                <p:cTn id="34" presetID="2" presetClass="entr" presetSubtype="2" fill="hold" grpId="0" nodeType="withEffect">
                                  <p:stCondLst>
                                    <p:cond delay="9200"/>
                                  </p:stCondLst>
                                  <p:childTnLst>
                                    <p:set>
                                      <p:cBhvr>
                                        <p:cTn id="35" dur="1" fill="hold">
                                          <p:stCondLst>
                                            <p:cond delay="0"/>
                                          </p:stCondLst>
                                        </p:cTn>
                                        <p:tgtEl>
                                          <p:spTgt spid="16433"/>
                                        </p:tgtEl>
                                        <p:attrNameLst>
                                          <p:attrName>style.visibility</p:attrName>
                                        </p:attrNameLst>
                                      </p:cBhvr>
                                      <p:to>
                                        <p:strVal val="visible"/>
                                      </p:to>
                                    </p:set>
                                    <p:anim calcmode="lin" valueType="num">
                                      <p:cBhvr additive="base">
                                        <p:cTn id="36" dur="500" fill="hold"/>
                                        <p:tgtEl>
                                          <p:spTgt spid="16433"/>
                                        </p:tgtEl>
                                        <p:attrNameLst>
                                          <p:attrName>ppt_x</p:attrName>
                                        </p:attrNameLst>
                                      </p:cBhvr>
                                      <p:tavLst>
                                        <p:tav tm="0">
                                          <p:val>
                                            <p:strVal val="1+#ppt_w/2"/>
                                          </p:val>
                                        </p:tav>
                                        <p:tav tm="100000">
                                          <p:val>
                                            <p:strVal val="#ppt_x"/>
                                          </p:val>
                                        </p:tav>
                                      </p:tavLst>
                                    </p:anim>
                                    <p:anim calcmode="lin" valueType="num">
                                      <p:cBhvr additive="base">
                                        <p:cTn id="37" dur="500" fill="hold"/>
                                        <p:tgtEl>
                                          <p:spTgt spid="16433"/>
                                        </p:tgtEl>
                                        <p:attrNameLst>
                                          <p:attrName>ppt_y</p:attrName>
                                        </p:attrNameLst>
                                      </p:cBhvr>
                                      <p:tavLst>
                                        <p:tav tm="0">
                                          <p:val>
                                            <p:strVal val="#ppt_y"/>
                                          </p:val>
                                        </p:tav>
                                        <p:tav tm="100000">
                                          <p:val>
                                            <p:strVal val="#ppt_y"/>
                                          </p:val>
                                        </p:tav>
                                      </p:tavLst>
                                    </p:anim>
                                  </p:childTnLst>
                                </p:cTn>
                              </p:par>
                              <p:par>
                                <p:cTn id="38" presetID="10" presetClass="exit" presetSubtype="0" fill="hold" grpId="1" nodeType="withEffect">
                                  <p:stCondLst>
                                    <p:cond delay="9200"/>
                                  </p:stCondLst>
                                  <p:childTnLst>
                                    <p:animEffect transition="out" filter="fade">
                                      <p:cBhvr>
                                        <p:cTn id="39" dur="2000"/>
                                        <p:tgtEl>
                                          <p:spTgt spid="87"/>
                                        </p:tgtEl>
                                      </p:cBhvr>
                                    </p:animEffect>
                                    <p:set>
                                      <p:cBhvr>
                                        <p:cTn id="40" dur="1" fill="hold">
                                          <p:stCondLst>
                                            <p:cond delay="1999"/>
                                          </p:stCondLst>
                                        </p:cTn>
                                        <p:tgtEl>
                                          <p:spTgt spid="87"/>
                                        </p:tgtEl>
                                        <p:attrNameLst>
                                          <p:attrName>style.visibility</p:attrName>
                                        </p:attrNameLst>
                                      </p:cBhvr>
                                      <p:to>
                                        <p:strVal val="hidden"/>
                                      </p:to>
                                    </p:set>
                                  </p:childTnLst>
                                </p:cTn>
                              </p:par>
                              <p:par>
                                <p:cTn id="41" presetID="10" presetClass="entr" presetSubtype="0" fill="hold" grpId="0" nodeType="withEffect">
                                  <p:stCondLst>
                                    <p:cond delay="11600"/>
                                  </p:stCondLst>
                                  <p:childTnLst>
                                    <p:set>
                                      <p:cBhvr>
                                        <p:cTn id="42" dur="1" fill="hold">
                                          <p:stCondLst>
                                            <p:cond delay="0"/>
                                          </p:stCondLst>
                                        </p:cTn>
                                        <p:tgtEl>
                                          <p:spTgt spid="16469"/>
                                        </p:tgtEl>
                                        <p:attrNameLst>
                                          <p:attrName>style.visibility</p:attrName>
                                        </p:attrNameLst>
                                      </p:cBhvr>
                                      <p:to>
                                        <p:strVal val="visible"/>
                                      </p:to>
                                    </p:set>
                                    <p:animEffect transition="in" filter="fade">
                                      <p:cBhvr>
                                        <p:cTn id="43" dur="2000"/>
                                        <p:tgtEl>
                                          <p:spTgt spid="16469"/>
                                        </p:tgtEl>
                                      </p:cBhvr>
                                    </p:animEffect>
                                  </p:childTnLst>
                                </p:cTn>
                              </p:par>
                              <p:par>
                                <p:cTn id="44" presetID="10" presetClass="entr" presetSubtype="0" fill="hold" grpId="0" nodeType="withEffect">
                                  <p:stCondLst>
                                    <p:cond delay="14100"/>
                                  </p:stCondLst>
                                  <p:childTnLst>
                                    <p:set>
                                      <p:cBhvr>
                                        <p:cTn id="45" dur="1" fill="hold">
                                          <p:stCondLst>
                                            <p:cond delay="0"/>
                                          </p:stCondLst>
                                        </p:cTn>
                                        <p:tgtEl>
                                          <p:spTgt spid="16470"/>
                                        </p:tgtEl>
                                        <p:attrNameLst>
                                          <p:attrName>style.visibility</p:attrName>
                                        </p:attrNameLst>
                                      </p:cBhvr>
                                      <p:to>
                                        <p:strVal val="visible"/>
                                      </p:to>
                                    </p:set>
                                    <p:animEffect transition="in" filter="fade">
                                      <p:cBhvr>
                                        <p:cTn id="46" dur="2000"/>
                                        <p:tgtEl>
                                          <p:spTgt spid="16470"/>
                                        </p:tgtEl>
                                      </p:cBhvr>
                                    </p:animEffect>
                                  </p:childTnLst>
                                </p:cTn>
                              </p:par>
                              <p:par>
                                <p:cTn id="47" presetID="10" presetClass="entr" presetSubtype="0" fill="hold" grpId="0" nodeType="withEffect">
                                  <p:stCondLst>
                                    <p:cond delay="16800"/>
                                  </p:stCondLst>
                                  <p:childTnLst>
                                    <p:set>
                                      <p:cBhvr>
                                        <p:cTn id="48" dur="1" fill="hold">
                                          <p:stCondLst>
                                            <p:cond delay="0"/>
                                          </p:stCondLst>
                                        </p:cTn>
                                        <p:tgtEl>
                                          <p:spTgt spid="16471"/>
                                        </p:tgtEl>
                                        <p:attrNameLst>
                                          <p:attrName>style.visibility</p:attrName>
                                        </p:attrNameLst>
                                      </p:cBhvr>
                                      <p:to>
                                        <p:strVal val="visible"/>
                                      </p:to>
                                    </p:set>
                                    <p:animEffect transition="in" filter="fade">
                                      <p:cBhvr>
                                        <p:cTn id="49" dur="2000"/>
                                        <p:tgtEl>
                                          <p:spTgt spid="16471"/>
                                        </p:tgtEl>
                                      </p:cBhvr>
                                    </p:animEffect>
                                  </p:childTnLst>
                                </p:cTn>
                              </p:par>
                              <p:par>
                                <p:cTn id="50" presetID="10" presetClass="entr" presetSubtype="0" fill="hold" grpId="0" nodeType="withEffect">
                                  <p:stCondLst>
                                    <p:cond delay="19700"/>
                                  </p:stCondLst>
                                  <p:childTnLst>
                                    <p:set>
                                      <p:cBhvr>
                                        <p:cTn id="51" dur="1" fill="hold">
                                          <p:stCondLst>
                                            <p:cond delay="0"/>
                                          </p:stCondLst>
                                        </p:cTn>
                                        <p:tgtEl>
                                          <p:spTgt spid="16472"/>
                                        </p:tgtEl>
                                        <p:attrNameLst>
                                          <p:attrName>style.visibility</p:attrName>
                                        </p:attrNameLst>
                                      </p:cBhvr>
                                      <p:to>
                                        <p:strVal val="visible"/>
                                      </p:to>
                                    </p:set>
                                    <p:animEffect transition="in" filter="fade">
                                      <p:cBhvr>
                                        <p:cTn id="52" dur="2000"/>
                                        <p:tgtEl>
                                          <p:spTgt spid="16472"/>
                                        </p:tgtEl>
                                      </p:cBhvr>
                                    </p:animEffect>
                                  </p:childTnLst>
                                </p:cTn>
                              </p:par>
                              <p:par>
                                <p:cTn id="53" presetID="10" presetClass="exit" presetSubtype="0" fill="hold" nodeType="withEffect">
                                  <p:stCondLst>
                                    <p:cond delay="22800"/>
                                  </p:stCondLst>
                                  <p:childTnLst>
                                    <p:animEffect transition="out" filter="fade">
                                      <p:cBhvr>
                                        <p:cTn id="54" dur="2000"/>
                                        <p:tgtEl>
                                          <p:spTgt spid="16408"/>
                                        </p:tgtEl>
                                      </p:cBhvr>
                                    </p:animEffect>
                                    <p:set>
                                      <p:cBhvr>
                                        <p:cTn id="55" dur="1" fill="hold">
                                          <p:stCondLst>
                                            <p:cond delay="1999"/>
                                          </p:stCondLst>
                                        </p:cTn>
                                        <p:tgtEl>
                                          <p:spTgt spid="16408"/>
                                        </p:tgtEl>
                                        <p:attrNameLst>
                                          <p:attrName>style.visibility</p:attrName>
                                        </p:attrNameLst>
                                      </p:cBhvr>
                                      <p:to>
                                        <p:strVal val="hidden"/>
                                      </p:to>
                                    </p:set>
                                  </p:childTnLst>
                                </p:cTn>
                              </p:par>
                              <p:par>
                                <p:cTn id="56" presetID="10" presetClass="exit" presetSubtype="0" fill="hold" nodeType="withEffect">
                                  <p:stCondLst>
                                    <p:cond delay="22800"/>
                                  </p:stCondLst>
                                  <p:childTnLst>
                                    <p:animEffect transition="out" filter="fade">
                                      <p:cBhvr>
                                        <p:cTn id="57" dur="2000"/>
                                        <p:tgtEl>
                                          <p:spTgt spid="16393"/>
                                        </p:tgtEl>
                                      </p:cBhvr>
                                    </p:animEffect>
                                    <p:set>
                                      <p:cBhvr>
                                        <p:cTn id="58" dur="1" fill="hold">
                                          <p:stCondLst>
                                            <p:cond delay="1999"/>
                                          </p:stCondLst>
                                        </p:cTn>
                                        <p:tgtEl>
                                          <p:spTgt spid="16393"/>
                                        </p:tgtEl>
                                        <p:attrNameLst>
                                          <p:attrName>style.visibility</p:attrName>
                                        </p:attrNameLst>
                                      </p:cBhvr>
                                      <p:to>
                                        <p:strVal val="hidden"/>
                                      </p:to>
                                    </p:set>
                                  </p:childTnLst>
                                </p:cTn>
                              </p:par>
                              <p:par>
                                <p:cTn id="59" presetID="10" presetClass="exit" presetSubtype="0" fill="hold" nodeType="withEffect">
                                  <p:stCondLst>
                                    <p:cond delay="23000"/>
                                  </p:stCondLst>
                                  <p:childTnLst>
                                    <p:animEffect transition="out" filter="fade">
                                      <p:cBhvr>
                                        <p:cTn id="60" dur="2000"/>
                                        <p:tgtEl>
                                          <p:spTgt spid="16436"/>
                                        </p:tgtEl>
                                      </p:cBhvr>
                                    </p:animEffect>
                                    <p:set>
                                      <p:cBhvr>
                                        <p:cTn id="61" dur="1" fill="hold">
                                          <p:stCondLst>
                                            <p:cond delay="1999"/>
                                          </p:stCondLst>
                                        </p:cTn>
                                        <p:tgtEl>
                                          <p:spTgt spid="16436"/>
                                        </p:tgtEl>
                                        <p:attrNameLst>
                                          <p:attrName>style.visibility</p:attrName>
                                        </p:attrNameLst>
                                      </p:cBhvr>
                                      <p:to>
                                        <p:strVal val="hidden"/>
                                      </p:to>
                                    </p:set>
                                  </p:childTnLst>
                                </p:cTn>
                              </p:par>
                              <p:par>
                                <p:cTn id="62" presetID="22" presetClass="entr" presetSubtype="2" fill="hold" grpId="0" nodeType="withEffect">
                                  <p:stCondLst>
                                    <p:cond delay="30300"/>
                                  </p:stCondLst>
                                  <p:childTnLst>
                                    <p:set>
                                      <p:cBhvr>
                                        <p:cTn id="63" dur="1" fill="hold">
                                          <p:stCondLst>
                                            <p:cond delay="0"/>
                                          </p:stCondLst>
                                        </p:cTn>
                                        <p:tgtEl>
                                          <p:spTgt spid="86"/>
                                        </p:tgtEl>
                                        <p:attrNameLst>
                                          <p:attrName>style.visibility</p:attrName>
                                        </p:attrNameLst>
                                      </p:cBhvr>
                                      <p:to>
                                        <p:strVal val="visible"/>
                                      </p:to>
                                    </p:set>
                                    <p:animEffect transition="in" filter="wipe(right)">
                                      <p:cBhvr>
                                        <p:cTn id="64" dur="500"/>
                                        <p:tgtEl>
                                          <p:spTgt spid="86"/>
                                        </p:tgtEl>
                                      </p:cBhvr>
                                    </p:animEffect>
                                  </p:childTnLst>
                                </p:cTn>
                              </p:par>
                              <p:par>
                                <p:cTn id="65" presetID="22" presetClass="entr" presetSubtype="4" fill="hold" grpId="0" nodeType="withEffect">
                                  <p:stCondLst>
                                    <p:cond delay="32100"/>
                                  </p:stCondLst>
                                  <p:childTnLst>
                                    <p:set>
                                      <p:cBhvr>
                                        <p:cTn id="66" dur="1" fill="hold">
                                          <p:stCondLst>
                                            <p:cond delay="0"/>
                                          </p:stCondLst>
                                        </p:cTn>
                                        <p:tgtEl>
                                          <p:spTgt spid="88"/>
                                        </p:tgtEl>
                                        <p:attrNameLst>
                                          <p:attrName>style.visibility</p:attrName>
                                        </p:attrNameLst>
                                      </p:cBhvr>
                                      <p:to>
                                        <p:strVal val="visible"/>
                                      </p:to>
                                    </p:set>
                                    <p:animEffect transition="in" filter="wipe(down)">
                                      <p:cBhvr>
                                        <p:cTn id="67" dur="500"/>
                                        <p:tgtEl>
                                          <p:spTgt spid="88"/>
                                        </p:tgtEl>
                                      </p:cBhvr>
                                    </p:animEffect>
                                  </p:childTnLst>
                                </p:cTn>
                              </p:par>
                              <p:par>
                                <p:cTn id="68" presetID="22" presetClass="entr" presetSubtype="8" fill="hold" grpId="0" nodeType="withEffect">
                                  <p:stCondLst>
                                    <p:cond delay="3400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par>
                                <p:cTn id="71" presetID="22" presetClass="entr" presetSubtype="1" fill="hold" grpId="0" nodeType="withEffect">
                                  <p:stCondLst>
                                    <p:cond delay="35500"/>
                                  </p:stCondLst>
                                  <p:childTnLst>
                                    <p:set>
                                      <p:cBhvr>
                                        <p:cTn id="72" dur="1" fill="hold">
                                          <p:stCondLst>
                                            <p:cond delay="0"/>
                                          </p:stCondLst>
                                        </p:cTn>
                                        <p:tgtEl>
                                          <p:spTgt spid="87"/>
                                        </p:tgtEl>
                                        <p:attrNameLst>
                                          <p:attrName>style.visibility</p:attrName>
                                        </p:attrNameLst>
                                      </p:cBhvr>
                                      <p:to>
                                        <p:strVal val="visible"/>
                                      </p:to>
                                    </p:set>
                                    <p:animEffect transition="in" filter="wipe(up)">
                                      <p:cBhvr>
                                        <p:cTn id="73" dur="500"/>
                                        <p:tgtEl>
                                          <p:spTgt spid="87"/>
                                        </p:tgtEl>
                                      </p:cBhvr>
                                    </p:animEffect>
                                  </p:childTnLst>
                                </p:cTn>
                              </p:par>
                              <p:par>
                                <p:cTn id="74" presetID="10" presetClass="entr" presetSubtype="0" fill="hold" grpId="0" nodeType="withEffect">
                                  <p:stCondLst>
                                    <p:cond delay="37100"/>
                                  </p:stCondLst>
                                  <p:iterate type="lt">
                                    <p:tmPct val="0"/>
                                  </p:iterate>
                                  <p:childTnLst>
                                    <p:set>
                                      <p:cBhvr>
                                        <p:cTn id="75" dur="1" fill="hold">
                                          <p:stCondLst>
                                            <p:cond delay="0"/>
                                          </p:stCondLst>
                                        </p:cTn>
                                        <p:tgtEl>
                                          <p:spTgt spid="91"/>
                                        </p:tgtEl>
                                        <p:attrNameLst>
                                          <p:attrName>style.visibility</p:attrName>
                                        </p:attrNameLst>
                                      </p:cBhvr>
                                      <p:to>
                                        <p:strVal val="visible"/>
                                      </p:to>
                                    </p:set>
                                    <p:animEffect transition="in" filter="fade">
                                      <p:cBhvr>
                                        <p:cTn id="76" dur="500"/>
                                        <p:tgtEl>
                                          <p:spTgt spid="91"/>
                                        </p:tgtEl>
                                      </p:cBhvr>
                                    </p:animEffect>
                                  </p:childTnLst>
                                </p:cTn>
                              </p:par>
                              <p:par>
                                <p:cTn id="77" presetID="34" presetClass="emph" presetSubtype="0" fill="hold" grpId="1" nodeType="withEffect">
                                  <p:stCondLst>
                                    <p:cond delay="37300"/>
                                  </p:stCondLst>
                                  <p:iterate type="lt">
                                    <p:tmPct val="10000"/>
                                  </p:iterate>
                                  <p:childTnLst>
                                    <p:animMotion origin="layout" path="M 0.0 0.0 L 0.0 -0.07213" pathEditMode="relative" ptsTypes="">
                                      <p:cBhvr>
                                        <p:cTn id="78" dur="250" accel="50000" decel="50000" autoRev="1" fill="hold">
                                          <p:stCondLst>
                                            <p:cond delay="0"/>
                                          </p:stCondLst>
                                        </p:cTn>
                                        <p:tgtEl>
                                          <p:spTgt spid="91"/>
                                        </p:tgtEl>
                                        <p:attrNameLst>
                                          <p:attrName>ppt_x</p:attrName>
                                          <p:attrName>ppt_y</p:attrName>
                                        </p:attrNameLst>
                                      </p:cBhvr>
                                    </p:animMotion>
                                    <p:animRot by="1500000">
                                      <p:cBhvr>
                                        <p:cTn id="79" dur="125" fill="hold">
                                          <p:stCondLst>
                                            <p:cond delay="0"/>
                                          </p:stCondLst>
                                        </p:cTn>
                                        <p:tgtEl>
                                          <p:spTgt spid="91"/>
                                        </p:tgtEl>
                                        <p:attrNameLst>
                                          <p:attrName>r</p:attrName>
                                        </p:attrNameLst>
                                      </p:cBhvr>
                                    </p:animRot>
                                    <p:animRot by="-1500000">
                                      <p:cBhvr>
                                        <p:cTn id="80" dur="125" fill="hold">
                                          <p:stCondLst>
                                            <p:cond delay="125"/>
                                          </p:stCondLst>
                                        </p:cTn>
                                        <p:tgtEl>
                                          <p:spTgt spid="91"/>
                                        </p:tgtEl>
                                        <p:attrNameLst>
                                          <p:attrName>r</p:attrName>
                                        </p:attrNameLst>
                                      </p:cBhvr>
                                    </p:animRot>
                                    <p:animRot by="-1500000">
                                      <p:cBhvr>
                                        <p:cTn id="81" dur="125" fill="hold">
                                          <p:stCondLst>
                                            <p:cond delay="250"/>
                                          </p:stCondLst>
                                        </p:cTn>
                                        <p:tgtEl>
                                          <p:spTgt spid="91"/>
                                        </p:tgtEl>
                                        <p:attrNameLst>
                                          <p:attrName>r</p:attrName>
                                        </p:attrNameLst>
                                      </p:cBhvr>
                                    </p:animRot>
                                    <p:animRot by="1500000">
                                      <p:cBhvr>
                                        <p:cTn id="82" dur="125" fill="hold">
                                          <p:stCondLst>
                                            <p:cond delay="375"/>
                                          </p:stCondLst>
                                        </p:cTn>
                                        <p:tgtEl>
                                          <p:spTgt spid="91"/>
                                        </p:tgtEl>
                                        <p:attrNameLst>
                                          <p:attrName>r</p:attrName>
                                        </p:attrNameLst>
                                      </p:cBhvr>
                                    </p:animRot>
                                  </p:childTnLst>
                                </p:cTn>
                              </p:par>
                              <p:par>
                                <p:cTn id="83" presetID="10" presetClass="entr" presetSubtype="0" fill="hold" grpId="0" nodeType="withEffect">
                                  <p:stCondLst>
                                    <p:cond delay="0"/>
                                  </p:stCondLst>
                                  <p:childTnLst>
                                    <p:set>
                                      <p:cBhvr>
                                        <p:cTn id="84" dur="1" fill="hold">
                                          <p:stCondLst>
                                            <p:cond delay="0"/>
                                          </p:stCondLst>
                                        </p:cTn>
                                        <p:tgtEl>
                                          <p:spTgt spid="102"/>
                                        </p:tgtEl>
                                        <p:attrNameLst>
                                          <p:attrName>style.visibility</p:attrName>
                                        </p:attrNameLst>
                                      </p:cBhvr>
                                      <p:to>
                                        <p:strVal val="visible"/>
                                      </p:to>
                                    </p:set>
                                    <p:animEffect transition="in" filter="fade">
                                      <p:cBhvr>
                                        <p:cTn id="85" dur="2000"/>
                                        <p:tgtEl>
                                          <p:spTgt spid="102"/>
                                        </p:tgtEl>
                                      </p:cBhvr>
                                    </p:animEffect>
                                  </p:childTnLst>
                                </p:cTn>
                              </p:par>
                              <p:par>
                                <p:cTn id="86" presetID="22" presetClass="entr" presetSubtype="1" fill="hold" grpId="0" nodeType="withEffect">
                                  <p:stCondLst>
                                    <p:cond delay="1200"/>
                                  </p:stCondLst>
                                  <p:childTnLst>
                                    <p:set>
                                      <p:cBhvr>
                                        <p:cTn id="87" dur="1" fill="hold">
                                          <p:stCondLst>
                                            <p:cond delay="0"/>
                                          </p:stCondLst>
                                        </p:cTn>
                                        <p:tgtEl>
                                          <p:spTgt spid="103"/>
                                        </p:tgtEl>
                                        <p:attrNameLst>
                                          <p:attrName>style.visibility</p:attrName>
                                        </p:attrNameLst>
                                      </p:cBhvr>
                                      <p:to>
                                        <p:strVal val="visible"/>
                                      </p:to>
                                    </p:set>
                                    <p:animEffect transition="in" filter="wipe(up)">
                                      <p:cBhvr>
                                        <p:cTn id="88" dur="1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5" grpId="1" animBg="1"/>
      <p:bldP spid="87" grpId="0" animBg="1"/>
      <p:bldP spid="87" grpId="1" animBg="1"/>
      <p:bldP spid="88" grpId="0" animBg="1"/>
      <p:bldP spid="88" grpId="1" animBg="1"/>
      <p:bldP spid="16432" grpId="0"/>
      <p:bldP spid="16433" grpId="0" animBg="1"/>
      <p:bldP spid="16434" grpId="0" autoUpdateAnimBg="0"/>
      <p:bldP spid="16435" grpId="0" autoUpdateAnimBg="0"/>
      <p:bldP spid="16469" grpId="0"/>
      <p:bldP spid="16470" grpId="0" animBg="1"/>
      <p:bldP spid="16471" grpId="0"/>
      <p:bldP spid="16472" grpId="0" animBg="1"/>
      <p:bldP spid="86" grpId="0" animBg="1"/>
      <p:bldP spid="86" grpId="1" animBg="1"/>
      <p:bldP spid="91" grpId="0"/>
      <p:bldP spid="91" grpId="1"/>
      <p:bldP spid="102" grpId="0"/>
      <p:bldP spid="10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cxnSp>
        <p:nvCxnSpPr>
          <p:cNvPr id="338" name="Straight Connector 337"/>
          <p:cNvCxnSpPr/>
          <p:nvPr/>
        </p:nvCxnSpPr>
        <p:spPr bwMode="auto">
          <a:xfrm rot="5400000">
            <a:off x="3490823" y="4353466"/>
            <a:ext cx="161027"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37" name="AutoShape 40"/>
          <p:cNvSpPr>
            <a:spLocks noChangeArrowheads="1"/>
          </p:cNvSpPr>
          <p:nvPr/>
        </p:nvSpPr>
        <p:spPr bwMode="auto">
          <a:xfrm>
            <a:off x="5405265" y="2153184"/>
            <a:ext cx="234228" cy="2106045"/>
          </a:xfrm>
          <a:prstGeom prst="can">
            <a:avLst>
              <a:gd name="adj" fmla="val 50008"/>
            </a:avLst>
          </a:prstGeom>
          <a:gradFill flip="none" rotWithShape="1">
            <a:gsLst>
              <a:gs pos="0">
                <a:srgbClr val="99FF33">
                  <a:shade val="30000"/>
                  <a:satMod val="115000"/>
                </a:srgbClr>
              </a:gs>
              <a:gs pos="50000">
                <a:srgbClr val="99FF33">
                  <a:shade val="67500"/>
                  <a:satMod val="115000"/>
                </a:srgbClr>
              </a:gs>
              <a:gs pos="100000">
                <a:srgbClr val="99FF33">
                  <a:shade val="100000"/>
                  <a:satMod val="115000"/>
                </a:srgbClr>
              </a:gs>
            </a:gsLst>
            <a:lin ang="0" scaled="1"/>
            <a:tileRect/>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185" name="Group 73"/>
          <p:cNvGrpSpPr>
            <a:grpSpLocks/>
          </p:cNvGrpSpPr>
          <p:nvPr/>
        </p:nvGrpSpPr>
        <p:grpSpPr bwMode="auto">
          <a:xfrm rot="5400000" flipH="1" flipV="1">
            <a:off x="5371194" y="2503977"/>
            <a:ext cx="355749" cy="1546012"/>
            <a:chOff x="1729" y="408"/>
            <a:chExt cx="428" cy="1860"/>
          </a:xfrm>
        </p:grpSpPr>
        <p:grpSp>
          <p:nvGrpSpPr>
            <p:cNvPr id="216" name="Group 74"/>
            <p:cNvGrpSpPr>
              <a:grpSpLocks/>
            </p:cNvGrpSpPr>
            <p:nvPr/>
          </p:nvGrpSpPr>
          <p:grpSpPr bwMode="auto">
            <a:xfrm>
              <a:off x="1837" y="684"/>
              <a:ext cx="284" cy="1284"/>
              <a:chOff x="1837" y="684"/>
              <a:chExt cx="284" cy="1284"/>
            </a:xfrm>
          </p:grpSpPr>
          <p:sp>
            <p:nvSpPr>
              <p:cNvPr id="228" name="Arc 75"/>
              <p:cNvSpPr>
                <a:spLocks/>
              </p:cNvSpPr>
              <p:nvPr/>
            </p:nvSpPr>
            <p:spPr bwMode="auto">
              <a:xfrm flipH="1" flipV="1">
                <a:off x="1839" y="1212"/>
                <a:ext cx="282" cy="756"/>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29" name="Arc 76"/>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217" name="Group 77"/>
            <p:cNvGrpSpPr>
              <a:grpSpLocks/>
            </p:cNvGrpSpPr>
            <p:nvPr/>
          </p:nvGrpSpPr>
          <p:grpSpPr bwMode="auto">
            <a:xfrm>
              <a:off x="1729" y="408"/>
              <a:ext cx="428" cy="1860"/>
              <a:chOff x="1837" y="684"/>
              <a:chExt cx="284" cy="1284"/>
            </a:xfrm>
          </p:grpSpPr>
          <p:sp>
            <p:nvSpPr>
              <p:cNvPr id="226" name="Arc 78"/>
              <p:cNvSpPr>
                <a:spLocks/>
              </p:cNvSpPr>
              <p:nvPr/>
            </p:nvSpPr>
            <p:spPr bwMode="auto">
              <a:xfrm flipH="1" flipV="1">
                <a:off x="1839" y="1212"/>
                <a:ext cx="282" cy="756"/>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27" name="Arc 79"/>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218" name="Freeform 80"/>
            <p:cNvSpPr>
              <a:spLocks/>
            </p:cNvSpPr>
            <p:nvPr/>
          </p:nvSpPr>
          <p:spPr bwMode="auto">
            <a:xfrm rot="1730975" flipH="1" flipV="1">
              <a:off x="1760" y="195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19" name="Freeform 81"/>
            <p:cNvSpPr>
              <a:spLocks/>
            </p:cNvSpPr>
            <p:nvPr/>
          </p:nvSpPr>
          <p:spPr bwMode="auto">
            <a:xfrm rot="3424353" flipH="1" flipV="1">
              <a:off x="1739" y="66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20" name="Freeform 82"/>
            <p:cNvSpPr>
              <a:spLocks/>
            </p:cNvSpPr>
            <p:nvPr/>
          </p:nvSpPr>
          <p:spPr bwMode="auto">
            <a:xfrm rot="12372058" flipH="1" flipV="1">
              <a:off x="2024" y="555"/>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21" name="Freeform 83"/>
            <p:cNvSpPr>
              <a:spLocks/>
            </p:cNvSpPr>
            <p:nvPr/>
          </p:nvSpPr>
          <p:spPr bwMode="auto">
            <a:xfrm rot="14666928" flipH="1" flipV="1">
              <a:off x="2048" y="195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22" name="Freeform 84"/>
            <p:cNvSpPr>
              <a:spLocks/>
            </p:cNvSpPr>
            <p:nvPr/>
          </p:nvSpPr>
          <p:spPr bwMode="auto">
            <a:xfrm rot="2324203" flipH="1" flipV="1">
              <a:off x="1808" y="1575"/>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23" name="Freeform 85"/>
            <p:cNvSpPr>
              <a:spLocks/>
            </p:cNvSpPr>
            <p:nvPr/>
          </p:nvSpPr>
          <p:spPr bwMode="auto">
            <a:xfrm rot="24557294" flipH="1" flipV="1">
              <a:off x="1805" y="1002"/>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24" name="Freeform 86"/>
            <p:cNvSpPr>
              <a:spLocks/>
            </p:cNvSpPr>
            <p:nvPr/>
          </p:nvSpPr>
          <p:spPr bwMode="auto">
            <a:xfrm rot="12708018" flipH="1" flipV="1">
              <a:off x="2027" y="802"/>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25" name="Freeform 87"/>
            <p:cNvSpPr>
              <a:spLocks/>
            </p:cNvSpPr>
            <p:nvPr/>
          </p:nvSpPr>
          <p:spPr bwMode="auto">
            <a:xfrm rot="13623439" flipH="1" flipV="1">
              <a:off x="2045" y="1628"/>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86" name="Group 73"/>
          <p:cNvGrpSpPr>
            <a:grpSpLocks/>
          </p:cNvGrpSpPr>
          <p:nvPr/>
        </p:nvGrpSpPr>
        <p:grpSpPr bwMode="auto">
          <a:xfrm rot="5400000" flipH="1" flipV="1">
            <a:off x="5371194" y="3127921"/>
            <a:ext cx="355749" cy="1546012"/>
            <a:chOff x="1729" y="408"/>
            <a:chExt cx="428" cy="1860"/>
          </a:xfrm>
        </p:grpSpPr>
        <p:grpSp>
          <p:nvGrpSpPr>
            <p:cNvPr id="202" name="Group 74"/>
            <p:cNvGrpSpPr>
              <a:grpSpLocks/>
            </p:cNvGrpSpPr>
            <p:nvPr/>
          </p:nvGrpSpPr>
          <p:grpSpPr bwMode="auto">
            <a:xfrm>
              <a:off x="1837" y="684"/>
              <a:ext cx="284" cy="1284"/>
              <a:chOff x="1837" y="684"/>
              <a:chExt cx="284" cy="1284"/>
            </a:xfrm>
          </p:grpSpPr>
          <p:sp>
            <p:nvSpPr>
              <p:cNvPr id="214" name="Arc 75"/>
              <p:cNvSpPr>
                <a:spLocks/>
              </p:cNvSpPr>
              <p:nvPr/>
            </p:nvSpPr>
            <p:spPr bwMode="auto">
              <a:xfrm flipH="1" flipV="1">
                <a:off x="1839" y="1212"/>
                <a:ext cx="282" cy="756"/>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15" name="Arc 76"/>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203" name="Group 77"/>
            <p:cNvGrpSpPr>
              <a:grpSpLocks/>
            </p:cNvGrpSpPr>
            <p:nvPr/>
          </p:nvGrpSpPr>
          <p:grpSpPr bwMode="auto">
            <a:xfrm>
              <a:off x="1729" y="408"/>
              <a:ext cx="428" cy="1860"/>
              <a:chOff x="1837" y="684"/>
              <a:chExt cx="284" cy="1284"/>
            </a:xfrm>
          </p:grpSpPr>
          <p:sp>
            <p:nvSpPr>
              <p:cNvPr id="212" name="Arc 78"/>
              <p:cNvSpPr>
                <a:spLocks/>
              </p:cNvSpPr>
              <p:nvPr/>
            </p:nvSpPr>
            <p:spPr bwMode="auto">
              <a:xfrm flipH="1" flipV="1">
                <a:off x="1839" y="1212"/>
                <a:ext cx="282" cy="756"/>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13" name="Arc 79"/>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204" name="Freeform 80"/>
            <p:cNvSpPr>
              <a:spLocks/>
            </p:cNvSpPr>
            <p:nvPr/>
          </p:nvSpPr>
          <p:spPr bwMode="auto">
            <a:xfrm rot="1730975" flipH="1" flipV="1">
              <a:off x="1760" y="195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5" name="Freeform 81"/>
            <p:cNvSpPr>
              <a:spLocks/>
            </p:cNvSpPr>
            <p:nvPr/>
          </p:nvSpPr>
          <p:spPr bwMode="auto">
            <a:xfrm rot="3424353" flipH="1" flipV="1">
              <a:off x="1739" y="66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6" name="Freeform 82"/>
            <p:cNvSpPr>
              <a:spLocks/>
            </p:cNvSpPr>
            <p:nvPr/>
          </p:nvSpPr>
          <p:spPr bwMode="auto">
            <a:xfrm rot="12372058" flipH="1" flipV="1">
              <a:off x="2024" y="555"/>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7" name="Freeform 83"/>
            <p:cNvSpPr>
              <a:spLocks/>
            </p:cNvSpPr>
            <p:nvPr/>
          </p:nvSpPr>
          <p:spPr bwMode="auto">
            <a:xfrm rot="14666928" flipH="1" flipV="1">
              <a:off x="2048" y="195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8" name="Freeform 84"/>
            <p:cNvSpPr>
              <a:spLocks/>
            </p:cNvSpPr>
            <p:nvPr/>
          </p:nvSpPr>
          <p:spPr bwMode="auto">
            <a:xfrm rot="2324203" flipH="1" flipV="1">
              <a:off x="1808" y="1575"/>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9" name="Freeform 85"/>
            <p:cNvSpPr>
              <a:spLocks/>
            </p:cNvSpPr>
            <p:nvPr/>
          </p:nvSpPr>
          <p:spPr bwMode="auto">
            <a:xfrm rot="24557294" flipH="1" flipV="1">
              <a:off x="1805" y="1002"/>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10" name="Freeform 86"/>
            <p:cNvSpPr>
              <a:spLocks/>
            </p:cNvSpPr>
            <p:nvPr/>
          </p:nvSpPr>
          <p:spPr bwMode="auto">
            <a:xfrm rot="12708018" flipH="1" flipV="1">
              <a:off x="2027" y="802"/>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11" name="Freeform 87"/>
            <p:cNvSpPr>
              <a:spLocks/>
            </p:cNvSpPr>
            <p:nvPr/>
          </p:nvSpPr>
          <p:spPr bwMode="auto">
            <a:xfrm rot="13623439" flipH="1" flipV="1">
              <a:off x="2045" y="1628"/>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87" name="Group 73"/>
          <p:cNvGrpSpPr>
            <a:grpSpLocks/>
          </p:cNvGrpSpPr>
          <p:nvPr/>
        </p:nvGrpSpPr>
        <p:grpSpPr bwMode="auto">
          <a:xfrm rot="5400000" flipH="1" flipV="1">
            <a:off x="5371194" y="1858519"/>
            <a:ext cx="355749" cy="1546012"/>
            <a:chOff x="1729" y="408"/>
            <a:chExt cx="428" cy="1860"/>
          </a:xfrm>
        </p:grpSpPr>
        <p:grpSp>
          <p:nvGrpSpPr>
            <p:cNvPr id="188" name="Group 74"/>
            <p:cNvGrpSpPr>
              <a:grpSpLocks/>
            </p:cNvGrpSpPr>
            <p:nvPr/>
          </p:nvGrpSpPr>
          <p:grpSpPr bwMode="auto">
            <a:xfrm>
              <a:off x="1837" y="684"/>
              <a:ext cx="284" cy="1284"/>
              <a:chOff x="1837" y="684"/>
              <a:chExt cx="284" cy="1284"/>
            </a:xfrm>
          </p:grpSpPr>
          <p:sp>
            <p:nvSpPr>
              <p:cNvPr id="200" name="Arc 75"/>
              <p:cNvSpPr>
                <a:spLocks/>
              </p:cNvSpPr>
              <p:nvPr/>
            </p:nvSpPr>
            <p:spPr bwMode="auto">
              <a:xfrm flipH="1" flipV="1">
                <a:off x="1839" y="1212"/>
                <a:ext cx="282" cy="756"/>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1" name="Arc 76"/>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89" name="Group 77"/>
            <p:cNvGrpSpPr>
              <a:grpSpLocks/>
            </p:cNvGrpSpPr>
            <p:nvPr/>
          </p:nvGrpSpPr>
          <p:grpSpPr bwMode="auto">
            <a:xfrm>
              <a:off x="1729" y="408"/>
              <a:ext cx="428" cy="1860"/>
              <a:chOff x="1837" y="684"/>
              <a:chExt cx="284" cy="1284"/>
            </a:xfrm>
          </p:grpSpPr>
          <p:sp>
            <p:nvSpPr>
              <p:cNvPr id="198" name="Arc 78"/>
              <p:cNvSpPr>
                <a:spLocks/>
              </p:cNvSpPr>
              <p:nvPr/>
            </p:nvSpPr>
            <p:spPr bwMode="auto">
              <a:xfrm flipH="1" flipV="1">
                <a:off x="1839" y="1212"/>
                <a:ext cx="282" cy="756"/>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9" name="Arc 79"/>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90" name="Freeform 80"/>
            <p:cNvSpPr>
              <a:spLocks/>
            </p:cNvSpPr>
            <p:nvPr/>
          </p:nvSpPr>
          <p:spPr bwMode="auto">
            <a:xfrm rot="1730975" flipH="1" flipV="1">
              <a:off x="1760" y="195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1" name="Freeform 81"/>
            <p:cNvSpPr>
              <a:spLocks/>
            </p:cNvSpPr>
            <p:nvPr/>
          </p:nvSpPr>
          <p:spPr bwMode="auto">
            <a:xfrm rot="3424353" flipH="1" flipV="1">
              <a:off x="1739" y="66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2" name="Freeform 82"/>
            <p:cNvSpPr>
              <a:spLocks/>
            </p:cNvSpPr>
            <p:nvPr/>
          </p:nvSpPr>
          <p:spPr bwMode="auto">
            <a:xfrm rot="12372058" flipH="1" flipV="1">
              <a:off x="2024" y="555"/>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3" name="Freeform 83"/>
            <p:cNvSpPr>
              <a:spLocks/>
            </p:cNvSpPr>
            <p:nvPr/>
          </p:nvSpPr>
          <p:spPr bwMode="auto">
            <a:xfrm rot="14666928" flipH="1" flipV="1">
              <a:off x="2048" y="195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 name="Freeform 84"/>
            <p:cNvSpPr>
              <a:spLocks/>
            </p:cNvSpPr>
            <p:nvPr/>
          </p:nvSpPr>
          <p:spPr bwMode="auto">
            <a:xfrm rot="2324203" flipH="1" flipV="1">
              <a:off x="1808" y="1575"/>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 name="Freeform 85"/>
            <p:cNvSpPr>
              <a:spLocks/>
            </p:cNvSpPr>
            <p:nvPr/>
          </p:nvSpPr>
          <p:spPr bwMode="auto">
            <a:xfrm rot="24557294" flipH="1" flipV="1">
              <a:off x="1805" y="1002"/>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 name="Freeform 86"/>
            <p:cNvSpPr>
              <a:spLocks/>
            </p:cNvSpPr>
            <p:nvPr/>
          </p:nvSpPr>
          <p:spPr bwMode="auto">
            <a:xfrm rot="12708018" flipH="1" flipV="1">
              <a:off x="2027" y="802"/>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 name="Freeform 87"/>
            <p:cNvSpPr>
              <a:spLocks/>
            </p:cNvSpPr>
            <p:nvPr/>
          </p:nvSpPr>
          <p:spPr bwMode="auto">
            <a:xfrm rot="13623439" flipH="1" flipV="1">
              <a:off x="2045" y="1628"/>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230" name="Group 229"/>
          <p:cNvGrpSpPr/>
          <p:nvPr/>
        </p:nvGrpSpPr>
        <p:grpSpPr>
          <a:xfrm>
            <a:off x="5332455" y="2338172"/>
            <a:ext cx="399884" cy="1659092"/>
            <a:chOff x="2346159" y="1354408"/>
            <a:chExt cx="1199407" cy="3840397"/>
          </a:xfrm>
        </p:grpSpPr>
        <p:sp>
          <p:nvSpPr>
            <p:cNvPr id="231" name="Down Arrow 230"/>
            <p:cNvSpPr/>
            <p:nvPr/>
          </p:nvSpPr>
          <p:spPr bwMode="auto">
            <a:xfrm rot="10800000">
              <a:off x="2346159" y="1567543"/>
              <a:ext cx="1199407" cy="3396343"/>
            </a:xfrm>
            <a:prstGeom prst="downArrow">
              <a:avLst/>
            </a:prstGeom>
            <a:solidFill>
              <a:srgbClr val="00B0F0">
                <a:alpha val="59000"/>
              </a:srgb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2" name="Rectangle 231"/>
            <p:cNvSpPr/>
            <p:nvPr/>
          </p:nvSpPr>
          <p:spPr>
            <a:xfrm rot="16200000">
              <a:off x="1016060" y="2882272"/>
              <a:ext cx="3840397" cy="78467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a:ea typeface="+mn-ea"/>
                  <a:cs typeface="+mn-cs"/>
                </a:rPr>
                <a:t>Positive current flow</a:t>
              </a:r>
            </a:p>
          </p:txBody>
        </p:sp>
      </p:grpSp>
      <p:sp>
        <p:nvSpPr>
          <p:cNvPr id="233" name="AutoShape 40"/>
          <p:cNvSpPr>
            <a:spLocks noChangeArrowheads="1"/>
          </p:cNvSpPr>
          <p:nvPr/>
        </p:nvSpPr>
        <p:spPr bwMode="auto">
          <a:xfrm>
            <a:off x="1421622" y="2185457"/>
            <a:ext cx="234228" cy="2106045"/>
          </a:xfrm>
          <a:prstGeom prst="can">
            <a:avLst>
              <a:gd name="adj" fmla="val 50008"/>
            </a:avLst>
          </a:prstGeom>
          <a:gradFill flip="none" rotWithShape="1">
            <a:gsLst>
              <a:gs pos="0">
                <a:srgbClr val="99FF33">
                  <a:shade val="30000"/>
                  <a:satMod val="115000"/>
                </a:srgbClr>
              </a:gs>
              <a:gs pos="50000">
                <a:srgbClr val="99FF33">
                  <a:shade val="67500"/>
                  <a:satMod val="115000"/>
                </a:srgbClr>
              </a:gs>
              <a:gs pos="100000">
                <a:srgbClr val="99FF33">
                  <a:shade val="100000"/>
                  <a:satMod val="115000"/>
                </a:srgbClr>
              </a:gs>
            </a:gsLst>
            <a:lin ang="0" scaled="1"/>
            <a:tileRect/>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182" name="Group 181"/>
          <p:cNvGrpSpPr/>
          <p:nvPr/>
        </p:nvGrpSpPr>
        <p:grpSpPr>
          <a:xfrm>
            <a:off x="781662" y="2453651"/>
            <a:ext cx="1546012" cy="1625151"/>
            <a:chOff x="922338" y="3818217"/>
            <a:chExt cx="1546012" cy="1625151"/>
          </a:xfrm>
        </p:grpSpPr>
        <p:grpSp>
          <p:nvGrpSpPr>
            <p:cNvPr id="136" name="Group 73"/>
            <p:cNvGrpSpPr>
              <a:grpSpLocks/>
            </p:cNvGrpSpPr>
            <p:nvPr/>
          </p:nvGrpSpPr>
          <p:grpSpPr bwMode="auto">
            <a:xfrm rot="5400000" flipH="1">
              <a:off x="1517469" y="3847030"/>
              <a:ext cx="355749" cy="1546012"/>
              <a:chOff x="1729" y="408"/>
              <a:chExt cx="428" cy="1860"/>
            </a:xfrm>
          </p:grpSpPr>
          <p:grpSp>
            <p:nvGrpSpPr>
              <p:cNvPr id="137" name="Group 74"/>
              <p:cNvGrpSpPr>
                <a:grpSpLocks/>
              </p:cNvGrpSpPr>
              <p:nvPr/>
            </p:nvGrpSpPr>
            <p:grpSpPr bwMode="auto">
              <a:xfrm>
                <a:off x="1837" y="684"/>
                <a:ext cx="284" cy="1284"/>
                <a:chOff x="1837" y="684"/>
                <a:chExt cx="284" cy="1284"/>
              </a:xfrm>
            </p:grpSpPr>
            <p:sp>
              <p:nvSpPr>
                <p:cNvPr id="149" name="Arc 75"/>
                <p:cNvSpPr>
                  <a:spLocks/>
                </p:cNvSpPr>
                <p:nvPr/>
              </p:nvSpPr>
              <p:spPr bwMode="auto">
                <a:xfrm flipH="1" flipV="1">
                  <a:off x="1839" y="1212"/>
                  <a:ext cx="282" cy="756"/>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0" name="Arc 76"/>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38" name="Group 77"/>
              <p:cNvGrpSpPr>
                <a:grpSpLocks/>
              </p:cNvGrpSpPr>
              <p:nvPr/>
            </p:nvGrpSpPr>
            <p:grpSpPr bwMode="auto">
              <a:xfrm>
                <a:off x="1729" y="408"/>
                <a:ext cx="428" cy="1860"/>
                <a:chOff x="1837" y="684"/>
                <a:chExt cx="284" cy="1284"/>
              </a:xfrm>
            </p:grpSpPr>
            <p:sp>
              <p:nvSpPr>
                <p:cNvPr id="147" name="Arc 78"/>
                <p:cNvSpPr>
                  <a:spLocks/>
                </p:cNvSpPr>
                <p:nvPr/>
              </p:nvSpPr>
              <p:spPr bwMode="auto">
                <a:xfrm flipH="1" flipV="1">
                  <a:off x="1839" y="1212"/>
                  <a:ext cx="282" cy="756"/>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8" name="Arc 79"/>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39" name="Freeform 80"/>
              <p:cNvSpPr>
                <a:spLocks/>
              </p:cNvSpPr>
              <p:nvPr/>
            </p:nvSpPr>
            <p:spPr bwMode="auto">
              <a:xfrm rot="1730975" flipH="1" flipV="1">
                <a:off x="1760" y="195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0" name="Freeform 81"/>
              <p:cNvSpPr>
                <a:spLocks/>
              </p:cNvSpPr>
              <p:nvPr/>
            </p:nvSpPr>
            <p:spPr bwMode="auto">
              <a:xfrm rot="3424353" flipH="1" flipV="1">
                <a:off x="1739" y="66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1" name="Freeform 82"/>
              <p:cNvSpPr>
                <a:spLocks/>
              </p:cNvSpPr>
              <p:nvPr/>
            </p:nvSpPr>
            <p:spPr bwMode="auto">
              <a:xfrm rot="12372058" flipH="1" flipV="1">
                <a:off x="2024" y="555"/>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2" name="Freeform 83"/>
              <p:cNvSpPr>
                <a:spLocks/>
              </p:cNvSpPr>
              <p:nvPr/>
            </p:nvSpPr>
            <p:spPr bwMode="auto">
              <a:xfrm rot="14666928" flipH="1" flipV="1">
                <a:off x="2048" y="195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3" name="Freeform 84"/>
              <p:cNvSpPr>
                <a:spLocks/>
              </p:cNvSpPr>
              <p:nvPr/>
            </p:nvSpPr>
            <p:spPr bwMode="auto">
              <a:xfrm rot="2324203" flipH="1" flipV="1">
                <a:off x="1808" y="1575"/>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4" name="Freeform 85"/>
              <p:cNvSpPr>
                <a:spLocks/>
              </p:cNvSpPr>
              <p:nvPr/>
            </p:nvSpPr>
            <p:spPr bwMode="auto">
              <a:xfrm rot="24557294" flipH="1" flipV="1">
                <a:off x="1805" y="1002"/>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5" name="Freeform 86"/>
              <p:cNvSpPr>
                <a:spLocks/>
              </p:cNvSpPr>
              <p:nvPr/>
            </p:nvSpPr>
            <p:spPr bwMode="auto">
              <a:xfrm rot="12708018" flipH="1" flipV="1">
                <a:off x="2027" y="802"/>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6" name="Freeform 87"/>
              <p:cNvSpPr>
                <a:spLocks/>
              </p:cNvSpPr>
              <p:nvPr/>
            </p:nvSpPr>
            <p:spPr bwMode="auto">
              <a:xfrm rot="13623439" flipH="1" flipV="1">
                <a:off x="2045" y="1628"/>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52" name="Group 73"/>
            <p:cNvGrpSpPr>
              <a:grpSpLocks/>
            </p:cNvGrpSpPr>
            <p:nvPr/>
          </p:nvGrpSpPr>
          <p:grpSpPr bwMode="auto">
            <a:xfrm rot="5400000" flipH="1">
              <a:off x="1517469" y="3223086"/>
              <a:ext cx="355749" cy="1546012"/>
              <a:chOff x="1729" y="408"/>
              <a:chExt cx="428" cy="1860"/>
            </a:xfrm>
          </p:grpSpPr>
          <p:grpSp>
            <p:nvGrpSpPr>
              <p:cNvPr id="153" name="Group 74"/>
              <p:cNvGrpSpPr>
                <a:grpSpLocks/>
              </p:cNvGrpSpPr>
              <p:nvPr/>
            </p:nvGrpSpPr>
            <p:grpSpPr bwMode="auto">
              <a:xfrm>
                <a:off x="1837" y="684"/>
                <a:ext cx="284" cy="1284"/>
                <a:chOff x="1837" y="684"/>
                <a:chExt cx="284" cy="1284"/>
              </a:xfrm>
            </p:grpSpPr>
            <p:sp>
              <p:nvSpPr>
                <p:cNvPr id="165" name="Arc 75"/>
                <p:cNvSpPr>
                  <a:spLocks/>
                </p:cNvSpPr>
                <p:nvPr/>
              </p:nvSpPr>
              <p:spPr bwMode="auto">
                <a:xfrm flipH="1" flipV="1">
                  <a:off x="1839" y="1212"/>
                  <a:ext cx="282" cy="756"/>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6" name="Arc 76"/>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54" name="Group 77"/>
              <p:cNvGrpSpPr>
                <a:grpSpLocks/>
              </p:cNvGrpSpPr>
              <p:nvPr/>
            </p:nvGrpSpPr>
            <p:grpSpPr bwMode="auto">
              <a:xfrm>
                <a:off x="1729" y="408"/>
                <a:ext cx="428" cy="1860"/>
                <a:chOff x="1837" y="684"/>
                <a:chExt cx="284" cy="1284"/>
              </a:xfrm>
            </p:grpSpPr>
            <p:sp>
              <p:nvSpPr>
                <p:cNvPr id="163" name="Arc 78"/>
                <p:cNvSpPr>
                  <a:spLocks/>
                </p:cNvSpPr>
                <p:nvPr/>
              </p:nvSpPr>
              <p:spPr bwMode="auto">
                <a:xfrm flipH="1" flipV="1">
                  <a:off x="1839" y="1212"/>
                  <a:ext cx="282" cy="756"/>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 name="Arc 79"/>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55" name="Freeform 80"/>
              <p:cNvSpPr>
                <a:spLocks/>
              </p:cNvSpPr>
              <p:nvPr/>
            </p:nvSpPr>
            <p:spPr bwMode="auto">
              <a:xfrm rot="1730975" flipH="1" flipV="1">
                <a:off x="1760" y="195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6" name="Freeform 81"/>
              <p:cNvSpPr>
                <a:spLocks/>
              </p:cNvSpPr>
              <p:nvPr/>
            </p:nvSpPr>
            <p:spPr bwMode="auto">
              <a:xfrm rot="3424353" flipH="1" flipV="1">
                <a:off x="1739" y="66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7" name="Freeform 82"/>
              <p:cNvSpPr>
                <a:spLocks/>
              </p:cNvSpPr>
              <p:nvPr/>
            </p:nvSpPr>
            <p:spPr bwMode="auto">
              <a:xfrm rot="12372058" flipH="1" flipV="1">
                <a:off x="2024" y="555"/>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 name="Freeform 83"/>
              <p:cNvSpPr>
                <a:spLocks/>
              </p:cNvSpPr>
              <p:nvPr/>
            </p:nvSpPr>
            <p:spPr bwMode="auto">
              <a:xfrm rot="14666928" flipH="1" flipV="1">
                <a:off x="2048" y="195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9" name="Freeform 84"/>
              <p:cNvSpPr>
                <a:spLocks/>
              </p:cNvSpPr>
              <p:nvPr/>
            </p:nvSpPr>
            <p:spPr bwMode="auto">
              <a:xfrm rot="2324203" flipH="1" flipV="1">
                <a:off x="1808" y="1575"/>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0" name="Freeform 85"/>
              <p:cNvSpPr>
                <a:spLocks/>
              </p:cNvSpPr>
              <p:nvPr/>
            </p:nvSpPr>
            <p:spPr bwMode="auto">
              <a:xfrm rot="24557294" flipH="1" flipV="1">
                <a:off x="1805" y="1002"/>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1" name="Freeform 86"/>
              <p:cNvSpPr>
                <a:spLocks/>
              </p:cNvSpPr>
              <p:nvPr/>
            </p:nvSpPr>
            <p:spPr bwMode="auto">
              <a:xfrm rot="12708018" flipH="1" flipV="1">
                <a:off x="2027" y="802"/>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2" name="Freeform 87"/>
              <p:cNvSpPr>
                <a:spLocks/>
              </p:cNvSpPr>
              <p:nvPr/>
            </p:nvSpPr>
            <p:spPr bwMode="auto">
              <a:xfrm rot="13623439" flipH="1" flipV="1">
                <a:off x="2045" y="1628"/>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67" name="Group 73"/>
            <p:cNvGrpSpPr>
              <a:grpSpLocks/>
            </p:cNvGrpSpPr>
            <p:nvPr/>
          </p:nvGrpSpPr>
          <p:grpSpPr bwMode="auto">
            <a:xfrm rot="5400000" flipH="1">
              <a:off x="1517469" y="4492488"/>
              <a:ext cx="355749" cy="1546012"/>
              <a:chOff x="1729" y="408"/>
              <a:chExt cx="428" cy="1860"/>
            </a:xfrm>
          </p:grpSpPr>
          <p:grpSp>
            <p:nvGrpSpPr>
              <p:cNvPr id="168" name="Group 74"/>
              <p:cNvGrpSpPr>
                <a:grpSpLocks/>
              </p:cNvGrpSpPr>
              <p:nvPr/>
            </p:nvGrpSpPr>
            <p:grpSpPr bwMode="auto">
              <a:xfrm>
                <a:off x="1837" y="684"/>
                <a:ext cx="284" cy="1284"/>
                <a:chOff x="1837" y="684"/>
                <a:chExt cx="284" cy="1284"/>
              </a:xfrm>
            </p:grpSpPr>
            <p:sp>
              <p:nvSpPr>
                <p:cNvPr id="180" name="Arc 75"/>
                <p:cNvSpPr>
                  <a:spLocks/>
                </p:cNvSpPr>
                <p:nvPr/>
              </p:nvSpPr>
              <p:spPr bwMode="auto">
                <a:xfrm flipH="1" flipV="1">
                  <a:off x="1839" y="1212"/>
                  <a:ext cx="282" cy="756"/>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1" name="Arc 76"/>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69" name="Group 77"/>
              <p:cNvGrpSpPr>
                <a:grpSpLocks/>
              </p:cNvGrpSpPr>
              <p:nvPr/>
            </p:nvGrpSpPr>
            <p:grpSpPr bwMode="auto">
              <a:xfrm>
                <a:off x="1729" y="408"/>
                <a:ext cx="428" cy="1860"/>
                <a:chOff x="1837" y="684"/>
                <a:chExt cx="284" cy="1284"/>
              </a:xfrm>
            </p:grpSpPr>
            <p:sp>
              <p:nvSpPr>
                <p:cNvPr id="178" name="Arc 78"/>
                <p:cNvSpPr>
                  <a:spLocks/>
                </p:cNvSpPr>
                <p:nvPr/>
              </p:nvSpPr>
              <p:spPr bwMode="auto">
                <a:xfrm flipH="1" flipV="1">
                  <a:off x="1839" y="1212"/>
                  <a:ext cx="282" cy="756"/>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9" name="Arc 79"/>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70" name="Freeform 80"/>
              <p:cNvSpPr>
                <a:spLocks/>
              </p:cNvSpPr>
              <p:nvPr/>
            </p:nvSpPr>
            <p:spPr bwMode="auto">
              <a:xfrm rot="1730975" flipH="1" flipV="1">
                <a:off x="1760" y="195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1" name="Freeform 81"/>
              <p:cNvSpPr>
                <a:spLocks/>
              </p:cNvSpPr>
              <p:nvPr/>
            </p:nvSpPr>
            <p:spPr bwMode="auto">
              <a:xfrm rot="3424353" flipH="1" flipV="1">
                <a:off x="1739" y="66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2" name="Freeform 82"/>
              <p:cNvSpPr>
                <a:spLocks/>
              </p:cNvSpPr>
              <p:nvPr/>
            </p:nvSpPr>
            <p:spPr bwMode="auto">
              <a:xfrm rot="12372058" flipH="1" flipV="1">
                <a:off x="2024" y="555"/>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3" name="Freeform 83"/>
              <p:cNvSpPr>
                <a:spLocks/>
              </p:cNvSpPr>
              <p:nvPr/>
            </p:nvSpPr>
            <p:spPr bwMode="auto">
              <a:xfrm rot="14666928" flipH="1" flipV="1">
                <a:off x="2048" y="195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 name="Freeform 84"/>
              <p:cNvSpPr>
                <a:spLocks/>
              </p:cNvSpPr>
              <p:nvPr/>
            </p:nvSpPr>
            <p:spPr bwMode="auto">
              <a:xfrm rot="2324203" flipH="1" flipV="1">
                <a:off x="1808" y="1575"/>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5" name="Freeform 85"/>
              <p:cNvSpPr>
                <a:spLocks/>
              </p:cNvSpPr>
              <p:nvPr/>
            </p:nvSpPr>
            <p:spPr bwMode="auto">
              <a:xfrm rot="24557294" flipH="1" flipV="1">
                <a:off x="1805" y="1002"/>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6" name="Freeform 86"/>
              <p:cNvSpPr>
                <a:spLocks/>
              </p:cNvSpPr>
              <p:nvPr/>
            </p:nvSpPr>
            <p:spPr bwMode="auto">
              <a:xfrm rot="12708018" flipH="1" flipV="1">
                <a:off x="2027" y="802"/>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7" name="Freeform 87"/>
              <p:cNvSpPr>
                <a:spLocks/>
              </p:cNvSpPr>
              <p:nvPr/>
            </p:nvSpPr>
            <p:spPr bwMode="auto">
              <a:xfrm rot="13623439" flipH="1" flipV="1">
                <a:off x="2045" y="1628"/>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sp>
        <p:nvSpPr>
          <p:cNvPr id="297" name="AutoShape 40"/>
          <p:cNvSpPr>
            <a:spLocks noChangeArrowheads="1"/>
          </p:cNvSpPr>
          <p:nvPr/>
        </p:nvSpPr>
        <p:spPr bwMode="auto">
          <a:xfrm>
            <a:off x="3451509" y="2174700"/>
            <a:ext cx="234228" cy="2106045"/>
          </a:xfrm>
          <a:prstGeom prst="can">
            <a:avLst>
              <a:gd name="adj" fmla="val 50008"/>
            </a:avLst>
          </a:prstGeom>
          <a:gradFill flip="none" rotWithShape="1">
            <a:gsLst>
              <a:gs pos="0">
                <a:srgbClr val="99FF33">
                  <a:shade val="30000"/>
                  <a:satMod val="115000"/>
                </a:srgbClr>
              </a:gs>
              <a:gs pos="50000">
                <a:srgbClr val="99FF33">
                  <a:shade val="67500"/>
                  <a:satMod val="115000"/>
                </a:srgbClr>
              </a:gs>
              <a:gs pos="100000">
                <a:srgbClr val="99FF33">
                  <a:shade val="100000"/>
                  <a:satMod val="115000"/>
                </a:srgbClr>
              </a:gs>
            </a:gsLst>
            <a:lin ang="0" scaled="1"/>
            <a:tileRect/>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09" name="AutoShape 40"/>
          <p:cNvSpPr>
            <a:spLocks noChangeArrowheads="1"/>
          </p:cNvSpPr>
          <p:nvPr/>
        </p:nvSpPr>
        <p:spPr bwMode="auto">
          <a:xfrm>
            <a:off x="7474868" y="2174700"/>
            <a:ext cx="234228" cy="2106045"/>
          </a:xfrm>
          <a:prstGeom prst="can">
            <a:avLst>
              <a:gd name="adj" fmla="val 50008"/>
            </a:avLst>
          </a:prstGeom>
          <a:gradFill flip="none" rotWithShape="1">
            <a:gsLst>
              <a:gs pos="0">
                <a:srgbClr val="99FF33">
                  <a:shade val="30000"/>
                  <a:satMod val="115000"/>
                </a:srgbClr>
              </a:gs>
              <a:gs pos="50000">
                <a:srgbClr val="99FF33">
                  <a:shade val="67500"/>
                  <a:satMod val="115000"/>
                </a:srgbClr>
              </a:gs>
              <a:gs pos="100000">
                <a:srgbClr val="99FF33">
                  <a:shade val="100000"/>
                  <a:satMod val="115000"/>
                </a:srgbClr>
              </a:gs>
            </a:gsLst>
            <a:lin ang="0" scaled="1"/>
            <a:tileRect/>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10" name="Oval 309"/>
          <p:cNvSpPr/>
          <p:nvPr/>
        </p:nvSpPr>
        <p:spPr bwMode="auto">
          <a:xfrm>
            <a:off x="7158316" y="2364669"/>
            <a:ext cx="185408" cy="185408"/>
          </a:xfrm>
          <a:prstGeom prst="ellipse">
            <a:avLst/>
          </a:prstGeom>
          <a:solidFill>
            <a:schemeClr val="tx1"/>
          </a:solidFill>
          <a:ln w="9525" cap="flat" cmpd="sng" algn="ctr">
            <a:solidFill>
              <a:schemeClr val="tx1"/>
            </a:solidFill>
            <a:prstDash val="solid"/>
            <a:round/>
            <a:headEnd type="none" w="med" len="med"/>
            <a:tailEnd type="none" w="med" len="med"/>
          </a:ln>
          <a:effectLst>
            <a:glow rad="63500">
              <a:schemeClr val="accent4">
                <a:satMod val="175000"/>
                <a:alpha val="40000"/>
              </a:schemeClr>
            </a:glo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11" name="Oval 310"/>
          <p:cNvSpPr/>
          <p:nvPr/>
        </p:nvSpPr>
        <p:spPr bwMode="auto">
          <a:xfrm>
            <a:off x="7158316" y="3131585"/>
            <a:ext cx="185408" cy="185408"/>
          </a:xfrm>
          <a:prstGeom prst="ellipse">
            <a:avLst/>
          </a:prstGeom>
          <a:solidFill>
            <a:schemeClr val="tx1"/>
          </a:solidFill>
          <a:ln w="9525" cap="flat" cmpd="sng" algn="ctr">
            <a:solidFill>
              <a:schemeClr val="tx1"/>
            </a:solidFill>
            <a:prstDash val="solid"/>
            <a:round/>
            <a:headEnd type="none" w="med" len="med"/>
            <a:tailEnd type="none" w="med" len="med"/>
          </a:ln>
          <a:effectLst>
            <a:glow rad="63500">
              <a:schemeClr val="accent4">
                <a:satMod val="175000"/>
                <a:alpha val="40000"/>
              </a:schemeClr>
            </a:glo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12" name="Oval 311"/>
          <p:cNvSpPr/>
          <p:nvPr/>
        </p:nvSpPr>
        <p:spPr bwMode="auto">
          <a:xfrm>
            <a:off x="7158316" y="3873218"/>
            <a:ext cx="185408" cy="185408"/>
          </a:xfrm>
          <a:prstGeom prst="ellipse">
            <a:avLst/>
          </a:prstGeom>
          <a:solidFill>
            <a:schemeClr val="tx1"/>
          </a:solidFill>
          <a:ln w="9525" cap="flat" cmpd="sng" algn="ctr">
            <a:solidFill>
              <a:schemeClr val="tx1"/>
            </a:solidFill>
            <a:prstDash val="solid"/>
            <a:round/>
            <a:headEnd type="none" w="med" len="med"/>
            <a:tailEnd type="none" w="med" len="med"/>
          </a:ln>
          <a:effectLst>
            <a:glow rad="63500">
              <a:schemeClr val="accent4">
                <a:satMod val="175000"/>
                <a:alpha val="40000"/>
              </a:schemeClr>
            </a:glo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13" name="Cross 312"/>
          <p:cNvSpPr/>
          <p:nvPr/>
        </p:nvSpPr>
        <p:spPr bwMode="auto">
          <a:xfrm rot="2706415">
            <a:off x="7861246" y="2330959"/>
            <a:ext cx="198049" cy="202263"/>
          </a:xfrm>
          <a:prstGeom prst="plus">
            <a:avLst>
              <a:gd name="adj" fmla="val 35638"/>
            </a:avLst>
          </a:prstGeom>
          <a:solidFill>
            <a:schemeClr val="tx1"/>
          </a:solidFill>
          <a:ln w="9525" cap="flat" cmpd="sng" algn="ctr">
            <a:solidFill>
              <a:schemeClr val="tx1"/>
            </a:solidFill>
            <a:prstDash val="solid"/>
            <a:round/>
            <a:headEnd type="none" w="med" len="med"/>
            <a:tailEnd type="none" w="med" len="med"/>
          </a:ln>
          <a:effectLst>
            <a:glow rad="63500">
              <a:schemeClr val="accent4">
                <a:satMod val="175000"/>
                <a:alpha val="40000"/>
              </a:schemeClr>
            </a:glo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14" name="Cross 313"/>
          <p:cNvSpPr/>
          <p:nvPr/>
        </p:nvSpPr>
        <p:spPr bwMode="auto">
          <a:xfrm rot="2706415">
            <a:off x="7861245" y="3127371"/>
            <a:ext cx="198049" cy="202263"/>
          </a:xfrm>
          <a:prstGeom prst="plus">
            <a:avLst>
              <a:gd name="adj" fmla="val 35638"/>
            </a:avLst>
          </a:prstGeom>
          <a:solidFill>
            <a:schemeClr val="tx1"/>
          </a:solidFill>
          <a:ln w="9525" cap="flat" cmpd="sng" algn="ctr">
            <a:solidFill>
              <a:schemeClr val="tx1"/>
            </a:solidFill>
            <a:prstDash val="solid"/>
            <a:round/>
            <a:headEnd type="none" w="med" len="med"/>
            <a:tailEnd type="none" w="med" len="med"/>
          </a:ln>
          <a:effectLst>
            <a:glow rad="63500">
              <a:schemeClr val="accent4">
                <a:satMod val="175000"/>
                <a:alpha val="40000"/>
              </a:schemeClr>
            </a:glo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15" name="Cross 314"/>
          <p:cNvSpPr/>
          <p:nvPr/>
        </p:nvSpPr>
        <p:spPr bwMode="auto">
          <a:xfrm rot="2706415">
            <a:off x="7861244" y="3881645"/>
            <a:ext cx="198049" cy="202263"/>
          </a:xfrm>
          <a:prstGeom prst="plus">
            <a:avLst>
              <a:gd name="adj" fmla="val 35638"/>
            </a:avLst>
          </a:prstGeom>
          <a:solidFill>
            <a:schemeClr val="tx1"/>
          </a:solidFill>
          <a:ln w="9525" cap="flat" cmpd="sng" algn="ctr">
            <a:solidFill>
              <a:schemeClr val="tx1"/>
            </a:solidFill>
            <a:prstDash val="solid"/>
            <a:round/>
            <a:headEnd type="none" w="med" len="med"/>
            <a:tailEnd type="none" w="med" len="med"/>
          </a:ln>
          <a:effectLst>
            <a:glow rad="63500">
              <a:schemeClr val="accent4">
                <a:satMod val="175000"/>
                <a:alpha val="40000"/>
              </a:schemeClr>
            </a:glo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16" name="Freeform 315"/>
          <p:cNvSpPr/>
          <p:nvPr/>
        </p:nvSpPr>
        <p:spPr bwMode="auto">
          <a:xfrm>
            <a:off x="7596555" y="2011680"/>
            <a:ext cx="829994" cy="1083212"/>
          </a:xfrm>
          <a:custGeom>
            <a:avLst/>
            <a:gdLst>
              <a:gd name="connsiteX0" fmla="*/ 0 w 829994"/>
              <a:gd name="connsiteY0" fmla="*/ 225083 h 1083212"/>
              <a:gd name="connsiteX1" fmla="*/ 0 w 829994"/>
              <a:gd name="connsiteY1" fmla="*/ 0 h 1083212"/>
              <a:gd name="connsiteX2" fmla="*/ 829994 w 829994"/>
              <a:gd name="connsiteY2" fmla="*/ 0 h 1083212"/>
              <a:gd name="connsiteX3" fmla="*/ 829994 w 829994"/>
              <a:gd name="connsiteY3" fmla="*/ 1083212 h 1083212"/>
            </a:gdLst>
            <a:ahLst/>
            <a:cxnLst>
              <a:cxn ang="0">
                <a:pos x="connsiteX0" y="connsiteY0"/>
              </a:cxn>
              <a:cxn ang="0">
                <a:pos x="connsiteX1" y="connsiteY1"/>
              </a:cxn>
              <a:cxn ang="0">
                <a:pos x="connsiteX2" y="connsiteY2"/>
              </a:cxn>
              <a:cxn ang="0">
                <a:pos x="connsiteX3" y="connsiteY3"/>
              </a:cxn>
            </a:cxnLst>
            <a:rect l="l" t="t" r="r" b="b"/>
            <a:pathLst>
              <a:path w="829994" h="1083212">
                <a:moveTo>
                  <a:pt x="0" y="225083"/>
                </a:moveTo>
                <a:lnTo>
                  <a:pt x="0" y="0"/>
                </a:lnTo>
                <a:lnTo>
                  <a:pt x="829994" y="0"/>
                </a:lnTo>
                <a:lnTo>
                  <a:pt x="829994" y="1083212"/>
                </a:lnTo>
              </a:path>
            </a:pathLst>
          </a:cu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17" name="Freeform 316"/>
          <p:cNvSpPr/>
          <p:nvPr/>
        </p:nvSpPr>
        <p:spPr bwMode="auto">
          <a:xfrm flipV="1">
            <a:off x="7596555" y="3411416"/>
            <a:ext cx="829994" cy="1083212"/>
          </a:xfrm>
          <a:custGeom>
            <a:avLst/>
            <a:gdLst>
              <a:gd name="connsiteX0" fmla="*/ 0 w 829994"/>
              <a:gd name="connsiteY0" fmla="*/ 225083 h 1083212"/>
              <a:gd name="connsiteX1" fmla="*/ 0 w 829994"/>
              <a:gd name="connsiteY1" fmla="*/ 0 h 1083212"/>
              <a:gd name="connsiteX2" fmla="*/ 829994 w 829994"/>
              <a:gd name="connsiteY2" fmla="*/ 0 h 1083212"/>
              <a:gd name="connsiteX3" fmla="*/ 829994 w 829994"/>
              <a:gd name="connsiteY3" fmla="*/ 1083212 h 1083212"/>
            </a:gdLst>
            <a:ahLst/>
            <a:cxnLst>
              <a:cxn ang="0">
                <a:pos x="connsiteX0" y="connsiteY0"/>
              </a:cxn>
              <a:cxn ang="0">
                <a:pos x="connsiteX1" y="connsiteY1"/>
              </a:cxn>
              <a:cxn ang="0">
                <a:pos x="connsiteX2" y="connsiteY2"/>
              </a:cxn>
              <a:cxn ang="0">
                <a:pos x="connsiteX3" y="connsiteY3"/>
              </a:cxn>
            </a:cxnLst>
            <a:rect l="l" t="t" r="r" b="b"/>
            <a:pathLst>
              <a:path w="829994" h="1083212">
                <a:moveTo>
                  <a:pt x="0" y="225083"/>
                </a:moveTo>
                <a:lnTo>
                  <a:pt x="0" y="0"/>
                </a:lnTo>
                <a:lnTo>
                  <a:pt x="829994" y="0"/>
                </a:lnTo>
                <a:lnTo>
                  <a:pt x="829994" y="1083212"/>
                </a:lnTo>
              </a:path>
            </a:pathLst>
          </a:cu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319" name="Straight Connector 318"/>
          <p:cNvCxnSpPr/>
          <p:nvPr/>
        </p:nvCxnSpPr>
        <p:spPr bwMode="auto">
          <a:xfrm>
            <a:off x="8173329" y="3418456"/>
            <a:ext cx="520505"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20" name="Straight Connector 319"/>
          <p:cNvCxnSpPr/>
          <p:nvPr/>
        </p:nvCxnSpPr>
        <p:spPr bwMode="auto">
          <a:xfrm>
            <a:off x="8285873" y="3151157"/>
            <a:ext cx="281355" cy="1"/>
          </a:xfrm>
          <a:prstGeom prst="line">
            <a:avLst/>
          </a:prstGeom>
          <a:solidFill>
            <a:schemeClr val="accent1"/>
          </a:solidFill>
          <a:ln w="127000" cap="flat" cmpd="sng" algn="ctr">
            <a:solidFill>
              <a:schemeClr val="tx1"/>
            </a:solidFill>
            <a:prstDash val="solid"/>
            <a:round/>
            <a:headEnd type="none" w="med" len="med"/>
            <a:tailEnd type="none" w="med" len="med"/>
          </a:ln>
          <a:effectLst/>
        </p:spPr>
      </p:cxnSp>
      <p:sp>
        <p:nvSpPr>
          <p:cNvPr id="323" name="Rectangle 322"/>
          <p:cNvSpPr/>
          <p:nvPr/>
        </p:nvSpPr>
        <p:spPr>
          <a:xfrm>
            <a:off x="3324068" y="280406"/>
            <a:ext cx="260840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rPr>
              <a:t>Practice</a:t>
            </a:r>
          </a:p>
        </p:txBody>
      </p:sp>
      <p:sp>
        <p:nvSpPr>
          <p:cNvPr id="324" name="Rectangle 323"/>
          <p:cNvSpPr/>
          <p:nvPr/>
        </p:nvSpPr>
        <p:spPr>
          <a:xfrm>
            <a:off x="1679514" y="5091557"/>
            <a:ext cx="5981959"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rPr>
              <a:t>Determine which diagrams show the correct</a:t>
            </a:r>
            <a:b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rPr>
            </a:br>
            <a: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rPr>
              <a:t> magnetic field.</a:t>
            </a:r>
          </a:p>
        </p:txBody>
      </p:sp>
      <p:sp>
        <p:nvSpPr>
          <p:cNvPr id="325" name="Cross 324"/>
          <p:cNvSpPr/>
          <p:nvPr/>
        </p:nvSpPr>
        <p:spPr bwMode="auto">
          <a:xfrm rot="2611449">
            <a:off x="951198" y="2609242"/>
            <a:ext cx="1142062" cy="1165610"/>
          </a:xfrm>
          <a:prstGeom prst="plus">
            <a:avLst>
              <a:gd name="adj" fmla="val 44152"/>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26" name="Cross 325"/>
          <p:cNvSpPr/>
          <p:nvPr/>
        </p:nvSpPr>
        <p:spPr bwMode="auto">
          <a:xfrm rot="2611449">
            <a:off x="4946423" y="2609241"/>
            <a:ext cx="1142062" cy="1165610"/>
          </a:xfrm>
          <a:prstGeom prst="plus">
            <a:avLst>
              <a:gd name="adj" fmla="val 44152"/>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27" name="TextBox 326"/>
          <p:cNvSpPr txBox="1"/>
          <p:nvPr/>
        </p:nvSpPr>
        <p:spPr>
          <a:xfrm>
            <a:off x="7352686" y="6045135"/>
            <a:ext cx="1566231" cy="64633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FF0066"/>
                </a:solidFill>
                <a:effectLst>
                  <a:outerShdw blurRad="50800" dist="39000" dir="5460000" algn="tl">
                    <a:srgbClr val="000000">
                      <a:alpha val="38000"/>
                    </a:srgbClr>
                  </a:outerShdw>
                </a:effectLst>
                <a:uLnTx/>
                <a:uFillTx/>
                <a:latin typeface="Comic Sans MS" pitchFamily="66" charset="0"/>
                <a:ea typeface="+mn-ea"/>
                <a:cs typeface="+mn-cs"/>
              </a:rPr>
              <a:t>CLICK</a:t>
            </a:r>
          </a:p>
        </p:txBody>
      </p:sp>
      <p:sp>
        <p:nvSpPr>
          <p:cNvPr id="328" name="TextBox 327"/>
          <p:cNvSpPr txBox="1"/>
          <p:nvPr/>
        </p:nvSpPr>
        <p:spPr>
          <a:xfrm>
            <a:off x="2278965" y="6021755"/>
            <a:ext cx="4895557" cy="64633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CC00CC"/>
                </a:solidFill>
                <a:effectLst>
                  <a:outerShdw blurRad="50800" dist="39000" dir="5460000" algn="tl">
                    <a:srgbClr val="000000">
                      <a:alpha val="38000"/>
                    </a:srgbClr>
                  </a:outerShdw>
                </a:effectLst>
                <a:uLnTx/>
                <a:uFillTx/>
                <a:latin typeface="Comic Sans MS" pitchFamily="66" charset="0"/>
                <a:ea typeface="+mn-ea"/>
                <a:cs typeface="+mn-cs"/>
              </a:rPr>
              <a:t>CLICK for Answers</a:t>
            </a:r>
          </a:p>
        </p:txBody>
      </p:sp>
      <p:sp>
        <p:nvSpPr>
          <p:cNvPr id="330" name="Oval 329"/>
          <p:cNvSpPr/>
          <p:nvPr/>
        </p:nvSpPr>
        <p:spPr bwMode="auto">
          <a:xfrm>
            <a:off x="3267265" y="2898494"/>
            <a:ext cx="636422" cy="636422"/>
          </a:xfrm>
          <a:prstGeom prst="ellipse">
            <a:avLst/>
          </a:prstGeom>
          <a:solidFill>
            <a:srgbClr val="CC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331" name="Group 330"/>
          <p:cNvGrpSpPr/>
          <p:nvPr/>
        </p:nvGrpSpPr>
        <p:grpSpPr>
          <a:xfrm rot="10800000">
            <a:off x="3330051" y="3132334"/>
            <a:ext cx="482074" cy="180777"/>
            <a:chOff x="3972908" y="777766"/>
            <a:chExt cx="924913" cy="346841"/>
          </a:xfrm>
        </p:grpSpPr>
        <p:sp>
          <p:nvSpPr>
            <p:cNvPr id="332" name="Right Arrow 331"/>
            <p:cNvSpPr/>
            <p:nvPr/>
          </p:nvSpPr>
          <p:spPr bwMode="auto">
            <a:xfrm>
              <a:off x="4385930" y="777766"/>
              <a:ext cx="511891" cy="346841"/>
            </a:xfrm>
            <a:prstGeom prst="rightArrow">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33" name="Rectangle 332"/>
            <p:cNvSpPr/>
            <p:nvPr/>
          </p:nvSpPr>
          <p:spPr bwMode="auto">
            <a:xfrm>
              <a:off x="3972908" y="866749"/>
              <a:ext cx="415130" cy="169390"/>
            </a:xfrm>
            <a:prstGeom prst="rect">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334" name="Cross 333"/>
          <p:cNvSpPr/>
          <p:nvPr/>
        </p:nvSpPr>
        <p:spPr bwMode="auto">
          <a:xfrm>
            <a:off x="3446895" y="1823049"/>
            <a:ext cx="251410" cy="257395"/>
          </a:xfrm>
          <a:prstGeom prst="plus">
            <a:avLst>
              <a:gd name="adj" fmla="val 36765"/>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35" name="Rectangle 334"/>
          <p:cNvSpPr/>
          <p:nvPr/>
        </p:nvSpPr>
        <p:spPr bwMode="auto">
          <a:xfrm>
            <a:off x="3466198" y="4412895"/>
            <a:ext cx="222777" cy="65820"/>
          </a:xfrm>
          <a:prstGeom prst="rect">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337" name="Straight Connector 336"/>
          <p:cNvCxnSpPr/>
          <p:nvPr/>
        </p:nvCxnSpPr>
        <p:spPr bwMode="auto">
          <a:xfrm rot="5400000">
            <a:off x="3485072" y="2156605"/>
            <a:ext cx="161027"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nvGrpSpPr>
          <p:cNvPr id="245" name="Group 244"/>
          <p:cNvGrpSpPr/>
          <p:nvPr/>
        </p:nvGrpSpPr>
        <p:grpSpPr>
          <a:xfrm>
            <a:off x="1449306" y="2214664"/>
            <a:ext cx="187417" cy="187417"/>
            <a:chOff x="472900" y="3621971"/>
            <a:chExt cx="228600" cy="228600"/>
          </a:xfrm>
        </p:grpSpPr>
        <p:sp>
          <p:nvSpPr>
            <p:cNvPr id="246" name="Oval 36"/>
            <p:cNvSpPr>
              <a:spLocks noChangeArrowheads="1"/>
            </p:cNvSpPr>
            <p:nvPr/>
          </p:nvSpPr>
          <p:spPr bwMode="auto">
            <a:xfrm>
              <a:off x="472900" y="3621971"/>
              <a:ext cx="228600" cy="228600"/>
            </a:xfrm>
            <a:prstGeom prst="ellipse">
              <a:avLst/>
            </a:prstGeom>
            <a:gradFill rotWithShape="0">
              <a:gsLst>
                <a:gs pos="0">
                  <a:srgbClr val="FF0000"/>
                </a:gs>
                <a:gs pos="100000">
                  <a:srgbClr val="0000FF"/>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47" name="Plus 246"/>
            <p:cNvSpPr/>
            <p:nvPr/>
          </p:nvSpPr>
          <p:spPr bwMode="auto">
            <a:xfrm>
              <a:off x="488460" y="3641198"/>
              <a:ext cx="196012" cy="196012"/>
            </a:xfrm>
            <a:prstGeom prst="mathPlus">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5"/>
                                        </p:tgtEl>
                                        <p:attrNameLst>
                                          <p:attrName>style.visibility</p:attrName>
                                        </p:attrNameLst>
                                      </p:cBhvr>
                                      <p:to>
                                        <p:strVal val="visible"/>
                                      </p:to>
                                    </p:set>
                                  </p:childTnLst>
                                </p:cTn>
                              </p:par>
                              <p:par>
                                <p:cTn id="7" presetID="35" presetClass="path" presetSubtype="0" repeatCount="indefinite" fill="hold" nodeType="withEffect">
                                  <p:stCondLst>
                                    <p:cond delay="0"/>
                                  </p:stCondLst>
                                  <p:childTnLst>
                                    <p:animMotion origin="layout" path="M 4.44444E-6 -4.54209E-6 L 0.00052 0.26966 " pathEditMode="relative" rAng="0" ptsTypes="AA">
                                      <p:cBhvr>
                                        <p:cTn id="8" dur="1000" fill="hold"/>
                                        <p:tgtEl>
                                          <p:spTgt spid="245"/>
                                        </p:tgtEl>
                                        <p:attrNameLst>
                                          <p:attrName>ppt_x</p:attrName>
                                          <p:attrName>ppt_y</p:attrName>
                                        </p:attrNameLst>
                                      </p:cBhvr>
                                      <p:rCtr x="0" y="135"/>
                                    </p:animMotion>
                                  </p:childTnLst>
                                  <p:subTnLst>
                                    <p:set>
                                      <p:cBhvr override="childStyle">
                                        <p:cTn dur="1" fill="hold" display="0" masterRel="sameClick" afterEffect="1">
                                          <p:stCondLst>
                                            <p:cond evt="end" delay="0">
                                              <p:tn val="7"/>
                                            </p:cond>
                                          </p:stCondLst>
                                        </p:cTn>
                                        <p:tgtEl>
                                          <p:spTgt spid="245"/>
                                        </p:tgtEl>
                                        <p:attrNameLst>
                                          <p:attrName>style.visibility</p:attrName>
                                        </p:attrNameLst>
                                      </p:cBhvr>
                                      <p:to>
                                        <p:strVal val="hidden"/>
                                      </p:to>
                                    </p:set>
                                  </p:subTnLst>
                                </p:cTn>
                              </p:par>
                              <p:par>
                                <p:cTn id="9" presetID="22" presetClass="entr" presetSubtype="4" repeatCount="3000" fill="hold" nodeType="withEffect">
                                  <p:stCondLst>
                                    <p:cond delay="0"/>
                                  </p:stCondLst>
                                  <p:childTnLst>
                                    <p:set>
                                      <p:cBhvr>
                                        <p:cTn id="10" dur="1" fill="hold">
                                          <p:stCondLst>
                                            <p:cond delay="0"/>
                                          </p:stCondLst>
                                        </p:cTn>
                                        <p:tgtEl>
                                          <p:spTgt spid="230"/>
                                        </p:tgtEl>
                                        <p:attrNameLst>
                                          <p:attrName>style.visibility</p:attrName>
                                        </p:attrNameLst>
                                      </p:cBhvr>
                                      <p:to>
                                        <p:strVal val="visible"/>
                                      </p:to>
                                    </p:set>
                                    <p:animEffect transition="in" filter="wipe(down)">
                                      <p:cBhvr>
                                        <p:cTn id="11" dur="2000"/>
                                        <p:tgtEl>
                                          <p:spTgt spid="230"/>
                                        </p:tgtEl>
                                      </p:cBhvr>
                                    </p:animEffect>
                                  </p:childTnLst>
                                </p:cTn>
                              </p:par>
                              <p:par>
                                <p:cTn id="12" presetID="53" presetClass="entr" presetSubtype="0" fill="hold" grpId="0" nodeType="withEffect">
                                  <p:stCondLst>
                                    <p:cond delay="7000"/>
                                  </p:stCondLst>
                                  <p:iterate type="lt">
                                    <p:tmPct val="0"/>
                                  </p:iterate>
                                  <p:childTnLst>
                                    <p:set>
                                      <p:cBhvr>
                                        <p:cTn id="13" dur="1" fill="hold">
                                          <p:stCondLst>
                                            <p:cond delay="0"/>
                                          </p:stCondLst>
                                        </p:cTn>
                                        <p:tgtEl>
                                          <p:spTgt spid="328"/>
                                        </p:tgtEl>
                                        <p:attrNameLst>
                                          <p:attrName>style.visibility</p:attrName>
                                        </p:attrNameLst>
                                      </p:cBhvr>
                                      <p:to>
                                        <p:strVal val="visible"/>
                                      </p:to>
                                    </p:set>
                                    <p:anim calcmode="lin" valueType="num">
                                      <p:cBhvr>
                                        <p:cTn id="14" dur="500" fill="hold"/>
                                        <p:tgtEl>
                                          <p:spTgt spid="328"/>
                                        </p:tgtEl>
                                        <p:attrNameLst>
                                          <p:attrName>ppt_w</p:attrName>
                                        </p:attrNameLst>
                                      </p:cBhvr>
                                      <p:tavLst>
                                        <p:tav tm="0">
                                          <p:val>
                                            <p:fltVal val="0"/>
                                          </p:val>
                                        </p:tav>
                                        <p:tav tm="100000">
                                          <p:val>
                                            <p:strVal val="#ppt_w"/>
                                          </p:val>
                                        </p:tav>
                                      </p:tavLst>
                                    </p:anim>
                                    <p:anim calcmode="lin" valueType="num">
                                      <p:cBhvr>
                                        <p:cTn id="15" dur="500" fill="hold"/>
                                        <p:tgtEl>
                                          <p:spTgt spid="328"/>
                                        </p:tgtEl>
                                        <p:attrNameLst>
                                          <p:attrName>ppt_h</p:attrName>
                                        </p:attrNameLst>
                                      </p:cBhvr>
                                      <p:tavLst>
                                        <p:tav tm="0">
                                          <p:val>
                                            <p:fltVal val="0"/>
                                          </p:val>
                                        </p:tav>
                                        <p:tav tm="100000">
                                          <p:val>
                                            <p:strVal val="#ppt_h"/>
                                          </p:val>
                                        </p:tav>
                                      </p:tavLst>
                                    </p:anim>
                                    <p:animEffect transition="in" filter="fade">
                                      <p:cBhvr>
                                        <p:cTn id="16" dur="500"/>
                                        <p:tgtEl>
                                          <p:spTgt spid="328"/>
                                        </p:tgtEl>
                                      </p:cBhvr>
                                    </p:animEffect>
                                  </p:childTnLst>
                                  <p:subTnLst>
                                    <p:set>
                                      <p:cBhvr override="childStyle">
                                        <p:cTn dur="1" fill="hold" display="0" masterRel="nextClick" afterEffect="1"/>
                                        <p:tgtEl>
                                          <p:spTgt spid="328"/>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23" presetClass="entr" presetSubtype="36" fill="hold" grpId="0" nodeType="clickEffect">
                                  <p:stCondLst>
                                    <p:cond delay="800"/>
                                  </p:stCondLst>
                                  <p:childTnLst>
                                    <p:set>
                                      <p:cBhvr>
                                        <p:cTn id="20" dur="1" fill="hold">
                                          <p:stCondLst>
                                            <p:cond delay="0"/>
                                          </p:stCondLst>
                                        </p:cTn>
                                        <p:tgtEl>
                                          <p:spTgt spid="325"/>
                                        </p:tgtEl>
                                        <p:attrNameLst>
                                          <p:attrName>style.visibility</p:attrName>
                                        </p:attrNameLst>
                                      </p:cBhvr>
                                      <p:to>
                                        <p:strVal val="visible"/>
                                      </p:to>
                                    </p:set>
                                    <p:anim calcmode="lin" valueType="num">
                                      <p:cBhvr>
                                        <p:cTn id="21" dur="500" fill="hold"/>
                                        <p:tgtEl>
                                          <p:spTgt spid="325"/>
                                        </p:tgtEl>
                                        <p:attrNameLst>
                                          <p:attrName>ppt_w</p:attrName>
                                        </p:attrNameLst>
                                      </p:cBhvr>
                                      <p:tavLst>
                                        <p:tav tm="0">
                                          <p:val>
                                            <p:strVal val="(6*min(max(#ppt_w*#ppt_h,.3),1)-7.4)/-.7*#ppt_w"/>
                                          </p:val>
                                        </p:tav>
                                        <p:tav tm="100000">
                                          <p:val>
                                            <p:strVal val="#ppt_w"/>
                                          </p:val>
                                        </p:tav>
                                      </p:tavLst>
                                    </p:anim>
                                    <p:anim calcmode="lin" valueType="num">
                                      <p:cBhvr>
                                        <p:cTn id="22" dur="500" fill="hold"/>
                                        <p:tgtEl>
                                          <p:spTgt spid="325"/>
                                        </p:tgtEl>
                                        <p:attrNameLst>
                                          <p:attrName>ppt_h</p:attrName>
                                        </p:attrNameLst>
                                      </p:cBhvr>
                                      <p:tavLst>
                                        <p:tav tm="0">
                                          <p:val>
                                            <p:strVal val="(6*min(max(#ppt_w*#ppt_h,.3),1)-7.4)/-.7*#ppt_h"/>
                                          </p:val>
                                        </p:tav>
                                        <p:tav tm="100000">
                                          <p:val>
                                            <p:strVal val="#ppt_h"/>
                                          </p:val>
                                        </p:tav>
                                      </p:tavLst>
                                    </p:anim>
                                    <p:anim calcmode="lin" valueType="num">
                                      <p:cBhvr>
                                        <p:cTn id="23" dur="500" fill="hold"/>
                                        <p:tgtEl>
                                          <p:spTgt spid="325"/>
                                        </p:tgtEl>
                                        <p:attrNameLst>
                                          <p:attrName>ppt_x</p:attrName>
                                        </p:attrNameLst>
                                      </p:cBhvr>
                                      <p:tavLst>
                                        <p:tav tm="0">
                                          <p:val>
                                            <p:fltVal val="0.5"/>
                                          </p:val>
                                        </p:tav>
                                        <p:tav tm="100000">
                                          <p:val>
                                            <p:strVal val="#ppt_x"/>
                                          </p:val>
                                        </p:tav>
                                      </p:tavLst>
                                    </p:anim>
                                    <p:anim calcmode="lin" valueType="num">
                                      <p:cBhvr>
                                        <p:cTn id="24" dur="500" fill="hold"/>
                                        <p:tgtEl>
                                          <p:spTgt spid="325"/>
                                        </p:tgtEl>
                                        <p:attrNameLst>
                                          <p:attrName>ppt_y</p:attrName>
                                        </p:attrNameLst>
                                      </p:cBhvr>
                                      <p:tavLst>
                                        <p:tav tm="0">
                                          <p:val>
                                            <p:strVal val="1+(6*min(max(#ppt_w*#ppt_h,.3),1)-7.4)/-.7*#ppt_h/2"/>
                                          </p:val>
                                        </p:tav>
                                        <p:tav tm="100000">
                                          <p:val>
                                            <p:strVal val="#ppt_y"/>
                                          </p:val>
                                        </p:tav>
                                      </p:tavLst>
                                    </p:anim>
                                  </p:childTnLst>
                                </p:cTn>
                              </p:par>
                              <p:par>
                                <p:cTn id="25" presetID="23" presetClass="entr" presetSubtype="36" fill="hold" grpId="0" nodeType="withEffect">
                                  <p:stCondLst>
                                    <p:cond delay="2500"/>
                                  </p:stCondLst>
                                  <p:childTnLst>
                                    <p:set>
                                      <p:cBhvr>
                                        <p:cTn id="26" dur="1" fill="hold">
                                          <p:stCondLst>
                                            <p:cond delay="0"/>
                                          </p:stCondLst>
                                        </p:cTn>
                                        <p:tgtEl>
                                          <p:spTgt spid="326"/>
                                        </p:tgtEl>
                                        <p:attrNameLst>
                                          <p:attrName>style.visibility</p:attrName>
                                        </p:attrNameLst>
                                      </p:cBhvr>
                                      <p:to>
                                        <p:strVal val="visible"/>
                                      </p:to>
                                    </p:set>
                                    <p:anim calcmode="lin" valueType="num">
                                      <p:cBhvr>
                                        <p:cTn id="27" dur="500" fill="hold"/>
                                        <p:tgtEl>
                                          <p:spTgt spid="326"/>
                                        </p:tgtEl>
                                        <p:attrNameLst>
                                          <p:attrName>ppt_w</p:attrName>
                                        </p:attrNameLst>
                                      </p:cBhvr>
                                      <p:tavLst>
                                        <p:tav tm="0">
                                          <p:val>
                                            <p:strVal val="(6*min(max(#ppt_w*#ppt_h,.3),1)-7.4)/-.7*#ppt_w"/>
                                          </p:val>
                                        </p:tav>
                                        <p:tav tm="100000">
                                          <p:val>
                                            <p:strVal val="#ppt_w"/>
                                          </p:val>
                                        </p:tav>
                                      </p:tavLst>
                                    </p:anim>
                                    <p:anim calcmode="lin" valueType="num">
                                      <p:cBhvr>
                                        <p:cTn id="28" dur="500" fill="hold"/>
                                        <p:tgtEl>
                                          <p:spTgt spid="326"/>
                                        </p:tgtEl>
                                        <p:attrNameLst>
                                          <p:attrName>ppt_h</p:attrName>
                                        </p:attrNameLst>
                                      </p:cBhvr>
                                      <p:tavLst>
                                        <p:tav tm="0">
                                          <p:val>
                                            <p:strVal val="(6*min(max(#ppt_w*#ppt_h,.3),1)-7.4)/-.7*#ppt_h"/>
                                          </p:val>
                                        </p:tav>
                                        <p:tav tm="100000">
                                          <p:val>
                                            <p:strVal val="#ppt_h"/>
                                          </p:val>
                                        </p:tav>
                                      </p:tavLst>
                                    </p:anim>
                                    <p:anim calcmode="lin" valueType="num">
                                      <p:cBhvr>
                                        <p:cTn id="29" dur="500" fill="hold"/>
                                        <p:tgtEl>
                                          <p:spTgt spid="326"/>
                                        </p:tgtEl>
                                        <p:attrNameLst>
                                          <p:attrName>ppt_x</p:attrName>
                                        </p:attrNameLst>
                                      </p:cBhvr>
                                      <p:tavLst>
                                        <p:tav tm="0">
                                          <p:val>
                                            <p:fltVal val="0.5"/>
                                          </p:val>
                                        </p:tav>
                                        <p:tav tm="100000">
                                          <p:val>
                                            <p:strVal val="#ppt_x"/>
                                          </p:val>
                                        </p:tav>
                                      </p:tavLst>
                                    </p:anim>
                                    <p:anim calcmode="lin" valueType="num">
                                      <p:cBhvr>
                                        <p:cTn id="30" dur="500" fill="hold"/>
                                        <p:tgtEl>
                                          <p:spTgt spid="326"/>
                                        </p:tgtEl>
                                        <p:attrNameLst>
                                          <p:attrName>ppt_y</p:attrName>
                                        </p:attrNameLst>
                                      </p:cBhvr>
                                      <p:tavLst>
                                        <p:tav tm="0">
                                          <p:val>
                                            <p:strVal val="1+(6*min(max(#ppt_w*#ppt_h,.3),1)-7.4)/-.7*#ppt_h/2"/>
                                          </p:val>
                                        </p:tav>
                                        <p:tav tm="100000">
                                          <p:val>
                                            <p:strVal val="#ppt_y"/>
                                          </p:val>
                                        </p:tav>
                                      </p:tavLst>
                                    </p:anim>
                                  </p:childTnLst>
                                </p:cTn>
                              </p:par>
                              <p:par>
                                <p:cTn id="31" presetID="10" presetClass="entr" presetSubtype="0" fill="hold" grpId="0" nodeType="withEffect">
                                  <p:stCondLst>
                                    <p:cond delay="3900"/>
                                  </p:stCondLst>
                                  <p:iterate type="lt">
                                    <p:tmPct val="0"/>
                                  </p:iterate>
                                  <p:childTnLst>
                                    <p:set>
                                      <p:cBhvr>
                                        <p:cTn id="32" dur="1" fill="hold">
                                          <p:stCondLst>
                                            <p:cond delay="0"/>
                                          </p:stCondLst>
                                        </p:cTn>
                                        <p:tgtEl>
                                          <p:spTgt spid="327"/>
                                        </p:tgtEl>
                                        <p:attrNameLst>
                                          <p:attrName>style.visibility</p:attrName>
                                        </p:attrNameLst>
                                      </p:cBhvr>
                                      <p:to>
                                        <p:strVal val="visible"/>
                                      </p:to>
                                    </p:set>
                                    <p:animEffect transition="in" filter="fade">
                                      <p:cBhvr>
                                        <p:cTn id="33" dur="500"/>
                                        <p:tgtEl>
                                          <p:spTgt spid="327"/>
                                        </p:tgtEl>
                                      </p:cBhvr>
                                    </p:animEffect>
                                  </p:childTnLst>
                                </p:cTn>
                              </p:par>
                              <p:par>
                                <p:cTn id="34" presetID="34" presetClass="emph" presetSubtype="0" fill="hold" grpId="1" nodeType="withEffect">
                                  <p:stCondLst>
                                    <p:cond delay="4100"/>
                                  </p:stCondLst>
                                  <p:iterate type="lt">
                                    <p:tmPct val="10000"/>
                                  </p:iterate>
                                  <p:childTnLst>
                                    <p:animMotion origin="layout" path="M 0.0 0.0 L 0.0 -0.07213" pathEditMode="relative" ptsTypes="">
                                      <p:cBhvr>
                                        <p:cTn id="35" dur="250" accel="50000" decel="50000" autoRev="1" fill="hold">
                                          <p:stCondLst>
                                            <p:cond delay="0"/>
                                          </p:stCondLst>
                                        </p:cTn>
                                        <p:tgtEl>
                                          <p:spTgt spid="327"/>
                                        </p:tgtEl>
                                        <p:attrNameLst>
                                          <p:attrName>ppt_x</p:attrName>
                                          <p:attrName>ppt_y</p:attrName>
                                        </p:attrNameLst>
                                      </p:cBhvr>
                                    </p:animMotion>
                                    <p:animRot by="1500000">
                                      <p:cBhvr>
                                        <p:cTn id="36" dur="125" fill="hold">
                                          <p:stCondLst>
                                            <p:cond delay="0"/>
                                          </p:stCondLst>
                                        </p:cTn>
                                        <p:tgtEl>
                                          <p:spTgt spid="327"/>
                                        </p:tgtEl>
                                        <p:attrNameLst>
                                          <p:attrName>r</p:attrName>
                                        </p:attrNameLst>
                                      </p:cBhvr>
                                    </p:animRot>
                                    <p:animRot by="-1500000">
                                      <p:cBhvr>
                                        <p:cTn id="37" dur="125" fill="hold">
                                          <p:stCondLst>
                                            <p:cond delay="125"/>
                                          </p:stCondLst>
                                        </p:cTn>
                                        <p:tgtEl>
                                          <p:spTgt spid="327"/>
                                        </p:tgtEl>
                                        <p:attrNameLst>
                                          <p:attrName>r</p:attrName>
                                        </p:attrNameLst>
                                      </p:cBhvr>
                                    </p:animRot>
                                    <p:animRot by="-1500000">
                                      <p:cBhvr>
                                        <p:cTn id="38" dur="125" fill="hold">
                                          <p:stCondLst>
                                            <p:cond delay="250"/>
                                          </p:stCondLst>
                                        </p:cTn>
                                        <p:tgtEl>
                                          <p:spTgt spid="327"/>
                                        </p:tgtEl>
                                        <p:attrNameLst>
                                          <p:attrName>r</p:attrName>
                                        </p:attrNameLst>
                                      </p:cBhvr>
                                    </p:animRot>
                                    <p:animRot by="1500000">
                                      <p:cBhvr>
                                        <p:cTn id="39" dur="125" fill="hold">
                                          <p:stCondLst>
                                            <p:cond delay="375"/>
                                          </p:stCondLst>
                                        </p:cTn>
                                        <p:tgtEl>
                                          <p:spTgt spid="3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 grpId="0" animBg="1"/>
      <p:bldP spid="326" grpId="0" animBg="1"/>
      <p:bldP spid="327" grpId="0"/>
      <p:bldP spid="327" grpId="1"/>
      <p:bldP spid="3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WordArt 23">
            <a:extLst>
              <a:ext uri="{FF2B5EF4-FFF2-40B4-BE49-F238E27FC236}">
                <a16:creationId xmlns:a16="http://schemas.microsoft.com/office/drawing/2014/main" id="{FFE5C315-ED8A-480E-907A-2FE2779E5AB2}"/>
              </a:ext>
            </a:extLst>
          </p:cNvPr>
          <p:cNvSpPr>
            <a:spLocks noChangeArrowheads="1" noChangeShapeType="1" noTextEdit="1"/>
          </p:cNvSpPr>
          <p:nvPr/>
        </p:nvSpPr>
        <p:spPr bwMode="auto">
          <a:xfrm rot="-6552">
            <a:off x="2412433" y="569267"/>
            <a:ext cx="3970513" cy="354996"/>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0" cap="none" spc="0" normalizeH="0" baseline="0" noProof="0" dirty="0">
                <a:ln w="9525">
                  <a:noFill/>
                  <a:round/>
                  <a:headEnd/>
                  <a:tailEnd/>
                </a:ln>
                <a:solidFill>
                  <a:srgbClr val="66FF66"/>
                </a:solidFill>
                <a:effectLst/>
                <a:uLnTx/>
                <a:uFillTx/>
                <a:latin typeface="Arial Black"/>
                <a:ea typeface="+mn-ea"/>
                <a:cs typeface="+mn-cs"/>
              </a:rPr>
              <a:t>More Fun Stuff</a:t>
            </a:r>
          </a:p>
        </p:txBody>
      </p:sp>
      <p:sp>
        <p:nvSpPr>
          <p:cNvPr id="4" name="WordArt 23">
            <a:extLst>
              <a:ext uri="{FF2B5EF4-FFF2-40B4-BE49-F238E27FC236}">
                <a16:creationId xmlns:a16="http://schemas.microsoft.com/office/drawing/2014/main" id="{5C3CC243-3111-46EB-B062-B2722A3B23BC}"/>
              </a:ext>
            </a:extLst>
          </p:cNvPr>
          <p:cNvSpPr>
            <a:spLocks noChangeArrowheads="1" noChangeShapeType="1" noTextEdit="1"/>
          </p:cNvSpPr>
          <p:nvPr/>
        </p:nvSpPr>
        <p:spPr bwMode="auto">
          <a:xfrm rot="-6552">
            <a:off x="920571" y="2835996"/>
            <a:ext cx="7302857" cy="814646"/>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0" cap="none" spc="0" normalizeH="0" baseline="0" noProof="0" dirty="0">
                <a:ln w="9525">
                  <a:noFill/>
                  <a:round/>
                  <a:headEnd/>
                  <a:tailEnd/>
                </a:ln>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0" scaled="1"/>
                </a:gradFill>
                <a:effectLst/>
                <a:uLnTx/>
                <a:uFillTx/>
                <a:latin typeface="Arial Black"/>
                <a:ea typeface="+mn-ea"/>
                <a:cs typeface="+mn-cs"/>
              </a:rPr>
              <a:t>Parallel Current  Bearing</a:t>
            </a:r>
          </a:p>
        </p:txBody>
      </p:sp>
      <p:sp>
        <p:nvSpPr>
          <p:cNvPr id="5" name="WordArt 23">
            <a:extLst>
              <a:ext uri="{FF2B5EF4-FFF2-40B4-BE49-F238E27FC236}">
                <a16:creationId xmlns:a16="http://schemas.microsoft.com/office/drawing/2014/main" id="{90B55128-33F9-4DD1-8DDA-14FF1130AD3F}"/>
              </a:ext>
            </a:extLst>
          </p:cNvPr>
          <p:cNvSpPr>
            <a:spLocks noChangeArrowheads="1" noChangeShapeType="1" noTextEdit="1"/>
          </p:cNvSpPr>
          <p:nvPr/>
        </p:nvSpPr>
        <p:spPr bwMode="auto">
          <a:xfrm rot="-6552">
            <a:off x="3615919" y="3944741"/>
            <a:ext cx="1563543" cy="539932"/>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0" cap="none" spc="0" normalizeH="0" baseline="0" noProof="0" dirty="0">
                <a:ln w="9525">
                  <a:noFill/>
                  <a:round/>
                  <a:headEnd/>
                  <a:tailEnd/>
                </a:ln>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0" scaled="1"/>
                </a:gradFill>
                <a:effectLst/>
                <a:uLnTx/>
                <a:uFillTx/>
                <a:latin typeface="Arial Black"/>
                <a:ea typeface="+mn-ea"/>
                <a:cs typeface="+mn-cs"/>
              </a:rPr>
              <a:t>wires</a:t>
            </a:r>
          </a:p>
        </p:txBody>
      </p:sp>
    </p:spTree>
    <p:extLst>
      <p:ext uri="{BB962C8B-B14F-4D97-AF65-F5344CB8AC3E}">
        <p14:creationId xmlns:p14="http://schemas.microsoft.com/office/powerpoint/2010/main" val="198479148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10" presetClass="exit" presetSubtype="0" fill="hold" grpId="1" nodeType="withEffect">
                                  <p:stCondLst>
                                    <p:cond delay="3000"/>
                                  </p:stCondLst>
                                  <p:childTnLst>
                                    <p:animEffect transition="out" filter="fade">
                                      <p:cBhvr>
                                        <p:cTn id="11" dur="1000"/>
                                        <p:tgtEl>
                                          <p:spTgt spid="3"/>
                                        </p:tgtEl>
                                      </p:cBhvr>
                                    </p:animEffect>
                                    <p:set>
                                      <p:cBhvr>
                                        <p:cTn id="12" dur="1" fill="hold">
                                          <p:stCondLst>
                                            <p:cond delay="999"/>
                                          </p:stCondLst>
                                        </p:cTn>
                                        <p:tgtEl>
                                          <p:spTgt spid="3"/>
                                        </p:tgtEl>
                                        <p:attrNameLst>
                                          <p:attrName>style.visibility</p:attrName>
                                        </p:attrNameLst>
                                      </p:cBhvr>
                                      <p:to>
                                        <p:strVal val="hidden"/>
                                      </p:to>
                                    </p:set>
                                  </p:childTnLst>
                                </p:cTn>
                              </p:par>
                              <p:par>
                                <p:cTn id="13" presetID="53" presetClass="entr" presetSubtype="16" fill="hold" grpId="0" nodeType="withEffect">
                                  <p:stCondLst>
                                    <p:cond delay="4000"/>
                                  </p:stCondLst>
                                  <p:childTnLst>
                                    <p:set>
                                      <p:cBhvr>
                                        <p:cTn id="14" dur="1" fill="hold">
                                          <p:stCondLst>
                                            <p:cond delay="0"/>
                                          </p:stCondLst>
                                        </p:cTn>
                                        <p:tgtEl>
                                          <p:spTgt spid="4"/>
                                        </p:tgtEl>
                                        <p:attrNameLst>
                                          <p:attrName>style.visibility</p:attrName>
                                        </p:attrNameLst>
                                      </p:cBhvr>
                                      <p:to>
                                        <p:strVal val="visible"/>
                                      </p:to>
                                    </p:set>
                                    <p:anim calcmode="lin" valueType="num">
                                      <p:cBhvr>
                                        <p:cTn id="15" dur="1500" fill="hold"/>
                                        <p:tgtEl>
                                          <p:spTgt spid="4"/>
                                        </p:tgtEl>
                                        <p:attrNameLst>
                                          <p:attrName>ppt_w</p:attrName>
                                        </p:attrNameLst>
                                      </p:cBhvr>
                                      <p:tavLst>
                                        <p:tav tm="0">
                                          <p:val>
                                            <p:fltVal val="0"/>
                                          </p:val>
                                        </p:tav>
                                        <p:tav tm="100000">
                                          <p:val>
                                            <p:strVal val="#ppt_w"/>
                                          </p:val>
                                        </p:tav>
                                      </p:tavLst>
                                    </p:anim>
                                    <p:anim calcmode="lin" valueType="num">
                                      <p:cBhvr>
                                        <p:cTn id="16" dur="1500" fill="hold"/>
                                        <p:tgtEl>
                                          <p:spTgt spid="4"/>
                                        </p:tgtEl>
                                        <p:attrNameLst>
                                          <p:attrName>ppt_h</p:attrName>
                                        </p:attrNameLst>
                                      </p:cBhvr>
                                      <p:tavLst>
                                        <p:tav tm="0">
                                          <p:val>
                                            <p:fltVal val="0"/>
                                          </p:val>
                                        </p:tav>
                                        <p:tav tm="100000">
                                          <p:val>
                                            <p:strVal val="#ppt_h"/>
                                          </p:val>
                                        </p:tav>
                                      </p:tavLst>
                                    </p:anim>
                                    <p:animEffect transition="in" filter="fade">
                                      <p:cBhvr>
                                        <p:cTn id="17" dur="1500"/>
                                        <p:tgtEl>
                                          <p:spTgt spid="4"/>
                                        </p:tgtEl>
                                      </p:cBhvr>
                                    </p:animEffect>
                                  </p:childTnLst>
                                </p:cTn>
                              </p:par>
                              <p:par>
                                <p:cTn id="18" presetID="53" presetClass="entr" presetSubtype="16" fill="hold" grpId="0" nodeType="withEffect">
                                  <p:stCondLst>
                                    <p:cond delay="5500"/>
                                  </p:stCondLst>
                                  <p:childTnLst>
                                    <p:set>
                                      <p:cBhvr>
                                        <p:cTn id="19" dur="1" fill="hold">
                                          <p:stCondLst>
                                            <p:cond delay="0"/>
                                          </p:stCondLst>
                                        </p:cTn>
                                        <p:tgtEl>
                                          <p:spTgt spid="5"/>
                                        </p:tgtEl>
                                        <p:attrNameLst>
                                          <p:attrName>style.visibility</p:attrName>
                                        </p:attrNameLst>
                                      </p:cBhvr>
                                      <p:to>
                                        <p:strVal val="visible"/>
                                      </p:to>
                                    </p:set>
                                    <p:anim calcmode="lin" valueType="num">
                                      <p:cBhvr>
                                        <p:cTn id="20" dur="1300" fill="hold"/>
                                        <p:tgtEl>
                                          <p:spTgt spid="5"/>
                                        </p:tgtEl>
                                        <p:attrNameLst>
                                          <p:attrName>ppt_w</p:attrName>
                                        </p:attrNameLst>
                                      </p:cBhvr>
                                      <p:tavLst>
                                        <p:tav tm="0">
                                          <p:val>
                                            <p:fltVal val="0"/>
                                          </p:val>
                                        </p:tav>
                                        <p:tav tm="100000">
                                          <p:val>
                                            <p:strVal val="#ppt_w"/>
                                          </p:val>
                                        </p:tav>
                                      </p:tavLst>
                                    </p:anim>
                                    <p:anim calcmode="lin" valueType="num">
                                      <p:cBhvr>
                                        <p:cTn id="21" dur="1300" fill="hold"/>
                                        <p:tgtEl>
                                          <p:spTgt spid="5"/>
                                        </p:tgtEl>
                                        <p:attrNameLst>
                                          <p:attrName>ppt_h</p:attrName>
                                        </p:attrNameLst>
                                      </p:cBhvr>
                                      <p:tavLst>
                                        <p:tav tm="0">
                                          <p:val>
                                            <p:fltVal val="0"/>
                                          </p:val>
                                        </p:tav>
                                        <p:tav tm="100000">
                                          <p:val>
                                            <p:strVal val="#ppt_h"/>
                                          </p:val>
                                        </p:tav>
                                      </p:tavLst>
                                    </p:anim>
                                    <p:animEffect transition="in" filter="fade">
                                      <p:cBhvr>
                                        <p:cTn id="22" dur="1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pSp>
        <p:nvGrpSpPr>
          <p:cNvPr id="169" name="Group 55"/>
          <p:cNvGrpSpPr>
            <a:grpSpLocks/>
          </p:cNvGrpSpPr>
          <p:nvPr/>
        </p:nvGrpSpPr>
        <p:grpSpPr bwMode="auto">
          <a:xfrm flipH="1">
            <a:off x="277042" y="4572000"/>
            <a:ext cx="1368877" cy="1999069"/>
            <a:chOff x="2118" y="156"/>
            <a:chExt cx="1260" cy="1969"/>
          </a:xfrm>
        </p:grpSpPr>
        <p:sp>
          <p:nvSpPr>
            <p:cNvPr id="170" name="Oval 56"/>
            <p:cNvSpPr>
              <a:spLocks noChangeArrowheads="1"/>
            </p:cNvSpPr>
            <p:nvPr/>
          </p:nvSpPr>
          <p:spPr bwMode="auto">
            <a:xfrm>
              <a:off x="2118" y="1886"/>
              <a:ext cx="1260" cy="239"/>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1" name="Freeform 57"/>
            <p:cNvSpPr>
              <a:spLocks/>
            </p:cNvSpPr>
            <p:nvPr/>
          </p:nvSpPr>
          <p:spPr bwMode="auto">
            <a:xfrm>
              <a:off x="2535" y="1467"/>
              <a:ext cx="438" cy="516"/>
            </a:xfrm>
            <a:custGeom>
              <a:avLst/>
              <a:gdLst/>
              <a:ahLst/>
              <a:cxnLst>
                <a:cxn ang="0">
                  <a:pos x="96" y="0"/>
                </a:cxn>
                <a:cxn ang="0">
                  <a:pos x="432" y="48"/>
                </a:cxn>
                <a:cxn ang="0">
                  <a:pos x="516" y="516"/>
                </a:cxn>
                <a:cxn ang="0">
                  <a:pos x="402" y="504"/>
                </a:cxn>
                <a:cxn ang="0">
                  <a:pos x="282" y="174"/>
                </a:cxn>
                <a:cxn ang="0">
                  <a:pos x="192" y="156"/>
                </a:cxn>
                <a:cxn ang="0">
                  <a:pos x="150" y="318"/>
                </a:cxn>
                <a:cxn ang="0">
                  <a:pos x="168" y="480"/>
                </a:cxn>
                <a:cxn ang="0">
                  <a:pos x="0" y="450"/>
                </a:cxn>
                <a:cxn ang="0">
                  <a:pos x="24" y="138"/>
                </a:cxn>
                <a:cxn ang="0">
                  <a:pos x="96" y="0"/>
                </a:cxn>
              </a:cxnLst>
              <a:rect l="0" t="0" r="r" b="b"/>
              <a:pathLst>
                <a:path w="516" h="516">
                  <a:moveTo>
                    <a:pt x="96" y="0"/>
                  </a:moveTo>
                  <a:lnTo>
                    <a:pt x="432" y="48"/>
                  </a:lnTo>
                  <a:lnTo>
                    <a:pt x="516" y="516"/>
                  </a:lnTo>
                  <a:lnTo>
                    <a:pt x="402" y="504"/>
                  </a:lnTo>
                  <a:lnTo>
                    <a:pt x="282" y="174"/>
                  </a:lnTo>
                  <a:lnTo>
                    <a:pt x="192" y="156"/>
                  </a:lnTo>
                  <a:lnTo>
                    <a:pt x="150" y="318"/>
                  </a:lnTo>
                  <a:lnTo>
                    <a:pt x="168" y="480"/>
                  </a:lnTo>
                  <a:lnTo>
                    <a:pt x="0" y="450"/>
                  </a:lnTo>
                  <a:lnTo>
                    <a:pt x="24" y="138"/>
                  </a:lnTo>
                  <a:lnTo>
                    <a:pt x="96" y="0"/>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2" name="Freeform 58"/>
            <p:cNvSpPr>
              <a:spLocks/>
            </p:cNvSpPr>
            <p:nvPr/>
          </p:nvSpPr>
          <p:spPr bwMode="auto">
            <a:xfrm>
              <a:off x="2780" y="1035"/>
              <a:ext cx="392" cy="729"/>
            </a:xfrm>
            <a:custGeom>
              <a:avLst/>
              <a:gdLst/>
              <a:ahLst/>
              <a:cxnLst>
                <a:cxn ang="0">
                  <a:pos x="0" y="677"/>
                </a:cxn>
                <a:cxn ang="0">
                  <a:pos x="47" y="686"/>
                </a:cxn>
                <a:cxn ang="0">
                  <a:pos x="113" y="687"/>
                </a:cxn>
                <a:cxn ang="0">
                  <a:pos x="176" y="674"/>
                </a:cxn>
                <a:cxn ang="0">
                  <a:pos x="200" y="662"/>
                </a:cxn>
                <a:cxn ang="0">
                  <a:pos x="216" y="647"/>
                </a:cxn>
                <a:cxn ang="0">
                  <a:pos x="209" y="510"/>
                </a:cxn>
                <a:cxn ang="0">
                  <a:pos x="392" y="243"/>
                </a:cxn>
                <a:cxn ang="0">
                  <a:pos x="245" y="71"/>
                </a:cxn>
                <a:cxn ang="0">
                  <a:pos x="194" y="69"/>
                </a:cxn>
                <a:cxn ang="0">
                  <a:pos x="173" y="30"/>
                </a:cxn>
                <a:cxn ang="0">
                  <a:pos x="134" y="8"/>
                </a:cxn>
                <a:cxn ang="0">
                  <a:pos x="83" y="0"/>
                </a:cxn>
                <a:cxn ang="0">
                  <a:pos x="39" y="140"/>
                </a:cxn>
                <a:cxn ang="0">
                  <a:pos x="15" y="275"/>
                </a:cxn>
                <a:cxn ang="0">
                  <a:pos x="8" y="545"/>
                </a:cxn>
                <a:cxn ang="0">
                  <a:pos x="0" y="677"/>
                </a:cxn>
              </a:cxnLst>
              <a:rect l="0" t="0" r="r" b="b"/>
              <a:pathLst>
                <a:path w="392" h="687">
                  <a:moveTo>
                    <a:pt x="0" y="677"/>
                  </a:moveTo>
                  <a:lnTo>
                    <a:pt x="47" y="686"/>
                  </a:lnTo>
                  <a:lnTo>
                    <a:pt x="113" y="687"/>
                  </a:lnTo>
                  <a:cubicBezTo>
                    <a:pt x="134" y="683"/>
                    <a:pt x="155" y="679"/>
                    <a:pt x="176" y="674"/>
                  </a:cubicBezTo>
                  <a:cubicBezTo>
                    <a:pt x="184" y="672"/>
                    <a:pt x="191" y="664"/>
                    <a:pt x="200" y="662"/>
                  </a:cubicBezTo>
                  <a:cubicBezTo>
                    <a:pt x="205" y="656"/>
                    <a:pt x="207" y="649"/>
                    <a:pt x="216" y="647"/>
                  </a:cubicBezTo>
                  <a:lnTo>
                    <a:pt x="209" y="510"/>
                  </a:lnTo>
                  <a:lnTo>
                    <a:pt x="392" y="243"/>
                  </a:lnTo>
                  <a:lnTo>
                    <a:pt x="245" y="71"/>
                  </a:lnTo>
                  <a:lnTo>
                    <a:pt x="194" y="69"/>
                  </a:lnTo>
                  <a:lnTo>
                    <a:pt x="173" y="30"/>
                  </a:lnTo>
                  <a:lnTo>
                    <a:pt x="134" y="8"/>
                  </a:lnTo>
                  <a:lnTo>
                    <a:pt x="83" y="0"/>
                  </a:lnTo>
                  <a:lnTo>
                    <a:pt x="39" y="140"/>
                  </a:lnTo>
                  <a:lnTo>
                    <a:pt x="15" y="275"/>
                  </a:lnTo>
                  <a:lnTo>
                    <a:pt x="8" y="545"/>
                  </a:lnTo>
                  <a:lnTo>
                    <a:pt x="0" y="677"/>
                  </a:lnTo>
                  <a:close/>
                </a:path>
              </a:pathLst>
            </a:custGeom>
            <a:solidFill>
              <a:srgbClr val="FF00FF"/>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3" name="Freeform 59"/>
            <p:cNvSpPr>
              <a:spLocks/>
            </p:cNvSpPr>
            <p:nvPr/>
          </p:nvSpPr>
          <p:spPr bwMode="auto">
            <a:xfrm>
              <a:off x="2437" y="624"/>
              <a:ext cx="66" cy="93"/>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 name="Freeform 60"/>
            <p:cNvSpPr>
              <a:spLocks/>
            </p:cNvSpPr>
            <p:nvPr/>
          </p:nvSpPr>
          <p:spPr bwMode="auto">
            <a:xfrm>
              <a:off x="2299" y="156"/>
              <a:ext cx="851" cy="894"/>
            </a:xfrm>
            <a:custGeom>
              <a:avLst/>
              <a:gdLst/>
              <a:ahLst/>
              <a:cxnLst>
                <a:cxn ang="0">
                  <a:pos x="305" y="518"/>
                </a:cxn>
                <a:cxn ang="0">
                  <a:pos x="278" y="374"/>
                </a:cxn>
                <a:cxn ang="0">
                  <a:pos x="242" y="311"/>
                </a:cxn>
                <a:cxn ang="0">
                  <a:pos x="203" y="212"/>
                </a:cxn>
                <a:cxn ang="0">
                  <a:pos x="218" y="128"/>
                </a:cxn>
                <a:cxn ang="0">
                  <a:pos x="272" y="74"/>
                </a:cxn>
                <a:cxn ang="0">
                  <a:pos x="341" y="47"/>
                </a:cxn>
                <a:cxn ang="0">
                  <a:pos x="425" y="17"/>
                </a:cxn>
                <a:cxn ang="0">
                  <a:pos x="548" y="2"/>
                </a:cxn>
                <a:cxn ang="0">
                  <a:pos x="677" y="29"/>
                </a:cxn>
                <a:cxn ang="0">
                  <a:pos x="701" y="44"/>
                </a:cxn>
                <a:cxn ang="0">
                  <a:pos x="737" y="59"/>
                </a:cxn>
                <a:cxn ang="0">
                  <a:pos x="782" y="89"/>
                </a:cxn>
                <a:cxn ang="0">
                  <a:pos x="839" y="137"/>
                </a:cxn>
                <a:cxn ang="0">
                  <a:pos x="803" y="317"/>
                </a:cxn>
                <a:cxn ang="0">
                  <a:pos x="791" y="347"/>
                </a:cxn>
                <a:cxn ang="0">
                  <a:pos x="767" y="398"/>
                </a:cxn>
                <a:cxn ang="0">
                  <a:pos x="683" y="509"/>
                </a:cxn>
                <a:cxn ang="0">
                  <a:pos x="641" y="539"/>
                </a:cxn>
                <a:cxn ang="0">
                  <a:pos x="623" y="545"/>
                </a:cxn>
                <a:cxn ang="0">
                  <a:pos x="620" y="560"/>
                </a:cxn>
                <a:cxn ang="0">
                  <a:pos x="644" y="539"/>
                </a:cxn>
                <a:cxn ang="0">
                  <a:pos x="662" y="527"/>
                </a:cxn>
                <a:cxn ang="0">
                  <a:pos x="776" y="536"/>
                </a:cxn>
                <a:cxn ang="0">
                  <a:pos x="782" y="581"/>
                </a:cxn>
                <a:cxn ang="0">
                  <a:pos x="758" y="626"/>
                </a:cxn>
                <a:cxn ang="0">
                  <a:pos x="677" y="644"/>
                </a:cxn>
                <a:cxn ang="0">
                  <a:pos x="668" y="647"/>
                </a:cxn>
                <a:cxn ang="0">
                  <a:pos x="629" y="650"/>
                </a:cxn>
                <a:cxn ang="0">
                  <a:pos x="620" y="668"/>
                </a:cxn>
                <a:cxn ang="0">
                  <a:pos x="611" y="707"/>
                </a:cxn>
                <a:cxn ang="0">
                  <a:pos x="539" y="893"/>
                </a:cxn>
                <a:cxn ang="0">
                  <a:pos x="401" y="890"/>
                </a:cxn>
                <a:cxn ang="0">
                  <a:pos x="395" y="881"/>
                </a:cxn>
                <a:cxn ang="0">
                  <a:pos x="386" y="875"/>
                </a:cxn>
                <a:cxn ang="0">
                  <a:pos x="335" y="767"/>
                </a:cxn>
                <a:cxn ang="0">
                  <a:pos x="323" y="740"/>
                </a:cxn>
                <a:cxn ang="0">
                  <a:pos x="275" y="740"/>
                </a:cxn>
                <a:cxn ang="0">
                  <a:pos x="227" y="725"/>
                </a:cxn>
                <a:cxn ang="0">
                  <a:pos x="200" y="710"/>
                </a:cxn>
                <a:cxn ang="0">
                  <a:pos x="251" y="662"/>
                </a:cxn>
                <a:cxn ang="0">
                  <a:pos x="308" y="605"/>
                </a:cxn>
                <a:cxn ang="0">
                  <a:pos x="236" y="641"/>
                </a:cxn>
                <a:cxn ang="0">
                  <a:pos x="176" y="653"/>
                </a:cxn>
                <a:cxn ang="0">
                  <a:pos x="65" y="629"/>
                </a:cxn>
                <a:cxn ang="0">
                  <a:pos x="23" y="584"/>
                </a:cxn>
                <a:cxn ang="0">
                  <a:pos x="14" y="557"/>
                </a:cxn>
                <a:cxn ang="0">
                  <a:pos x="11" y="533"/>
                </a:cxn>
                <a:cxn ang="0">
                  <a:pos x="83" y="527"/>
                </a:cxn>
                <a:cxn ang="0">
                  <a:pos x="290" y="524"/>
                </a:cxn>
                <a:cxn ang="0">
                  <a:pos x="305" y="518"/>
                </a:cxn>
              </a:cxnLst>
              <a:rect l="0" t="0" r="r" b="b"/>
              <a:pathLst>
                <a:path w="851" h="894">
                  <a:moveTo>
                    <a:pt x="305" y="518"/>
                  </a:moveTo>
                  <a:cubicBezTo>
                    <a:pt x="303" y="491"/>
                    <a:pt x="296" y="402"/>
                    <a:pt x="278" y="374"/>
                  </a:cubicBezTo>
                  <a:cubicBezTo>
                    <a:pt x="265" y="355"/>
                    <a:pt x="252" y="333"/>
                    <a:pt x="242" y="311"/>
                  </a:cubicBezTo>
                  <a:cubicBezTo>
                    <a:pt x="228" y="279"/>
                    <a:pt x="222" y="241"/>
                    <a:pt x="203" y="212"/>
                  </a:cubicBezTo>
                  <a:cubicBezTo>
                    <a:pt x="206" y="161"/>
                    <a:pt x="197" y="161"/>
                    <a:pt x="218" y="128"/>
                  </a:cubicBezTo>
                  <a:cubicBezTo>
                    <a:pt x="220" y="123"/>
                    <a:pt x="267" y="77"/>
                    <a:pt x="272" y="74"/>
                  </a:cubicBezTo>
                  <a:cubicBezTo>
                    <a:pt x="293" y="61"/>
                    <a:pt x="317" y="52"/>
                    <a:pt x="341" y="47"/>
                  </a:cubicBezTo>
                  <a:cubicBezTo>
                    <a:pt x="364" y="32"/>
                    <a:pt x="399" y="26"/>
                    <a:pt x="425" y="17"/>
                  </a:cubicBezTo>
                  <a:cubicBezTo>
                    <a:pt x="460" y="12"/>
                    <a:pt x="506" y="0"/>
                    <a:pt x="548" y="2"/>
                  </a:cubicBezTo>
                  <a:cubicBezTo>
                    <a:pt x="590" y="4"/>
                    <a:pt x="652" y="22"/>
                    <a:pt x="677" y="29"/>
                  </a:cubicBezTo>
                  <a:cubicBezTo>
                    <a:pt x="689" y="33"/>
                    <a:pt x="689" y="40"/>
                    <a:pt x="701" y="44"/>
                  </a:cubicBezTo>
                  <a:cubicBezTo>
                    <a:pt x="710" y="58"/>
                    <a:pt x="722" y="55"/>
                    <a:pt x="737" y="59"/>
                  </a:cubicBezTo>
                  <a:cubicBezTo>
                    <a:pt x="752" y="69"/>
                    <a:pt x="765" y="83"/>
                    <a:pt x="782" y="89"/>
                  </a:cubicBezTo>
                  <a:cubicBezTo>
                    <a:pt x="798" y="113"/>
                    <a:pt x="832" y="107"/>
                    <a:pt x="839" y="137"/>
                  </a:cubicBezTo>
                  <a:cubicBezTo>
                    <a:pt x="843" y="187"/>
                    <a:pt x="851" y="285"/>
                    <a:pt x="803" y="317"/>
                  </a:cubicBezTo>
                  <a:cubicBezTo>
                    <a:pt x="799" y="328"/>
                    <a:pt x="793" y="335"/>
                    <a:pt x="791" y="347"/>
                  </a:cubicBezTo>
                  <a:cubicBezTo>
                    <a:pt x="787" y="368"/>
                    <a:pt x="790" y="392"/>
                    <a:pt x="767" y="398"/>
                  </a:cubicBezTo>
                  <a:cubicBezTo>
                    <a:pt x="728" y="424"/>
                    <a:pt x="735" y="496"/>
                    <a:pt x="683" y="509"/>
                  </a:cubicBezTo>
                  <a:cubicBezTo>
                    <a:pt x="668" y="519"/>
                    <a:pt x="658" y="531"/>
                    <a:pt x="641" y="539"/>
                  </a:cubicBezTo>
                  <a:cubicBezTo>
                    <a:pt x="635" y="542"/>
                    <a:pt x="623" y="545"/>
                    <a:pt x="623" y="545"/>
                  </a:cubicBezTo>
                  <a:cubicBezTo>
                    <a:pt x="609" y="566"/>
                    <a:pt x="604" y="565"/>
                    <a:pt x="620" y="560"/>
                  </a:cubicBezTo>
                  <a:cubicBezTo>
                    <a:pt x="629" y="551"/>
                    <a:pt x="633" y="545"/>
                    <a:pt x="644" y="539"/>
                  </a:cubicBezTo>
                  <a:cubicBezTo>
                    <a:pt x="650" y="535"/>
                    <a:pt x="662" y="527"/>
                    <a:pt x="662" y="527"/>
                  </a:cubicBezTo>
                  <a:cubicBezTo>
                    <a:pt x="691" y="528"/>
                    <a:pt x="740" y="503"/>
                    <a:pt x="776" y="536"/>
                  </a:cubicBezTo>
                  <a:cubicBezTo>
                    <a:pt x="779" y="536"/>
                    <a:pt x="782" y="578"/>
                    <a:pt x="782" y="581"/>
                  </a:cubicBezTo>
                  <a:cubicBezTo>
                    <a:pt x="782" y="611"/>
                    <a:pt x="773" y="605"/>
                    <a:pt x="758" y="626"/>
                  </a:cubicBezTo>
                  <a:cubicBezTo>
                    <a:pt x="753" y="650"/>
                    <a:pt x="701" y="643"/>
                    <a:pt x="677" y="644"/>
                  </a:cubicBezTo>
                  <a:cubicBezTo>
                    <a:pt x="674" y="645"/>
                    <a:pt x="671" y="647"/>
                    <a:pt x="668" y="647"/>
                  </a:cubicBezTo>
                  <a:cubicBezTo>
                    <a:pt x="655" y="649"/>
                    <a:pt x="642" y="646"/>
                    <a:pt x="629" y="650"/>
                  </a:cubicBezTo>
                  <a:cubicBezTo>
                    <a:pt x="623" y="652"/>
                    <a:pt x="624" y="662"/>
                    <a:pt x="620" y="668"/>
                  </a:cubicBezTo>
                  <a:cubicBezTo>
                    <a:pt x="617" y="681"/>
                    <a:pt x="611" y="707"/>
                    <a:pt x="611" y="707"/>
                  </a:cubicBezTo>
                  <a:cubicBezTo>
                    <a:pt x="609" y="762"/>
                    <a:pt x="615" y="878"/>
                    <a:pt x="539" y="893"/>
                  </a:cubicBezTo>
                  <a:cubicBezTo>
                    <a:pt x="493" y="892"/>
                    <a:pt x="447" y="894"/>
                    <a:pt x="401" y="890"/>
                  </a:cubicBezTo>
                  <a:cubicBezTo>
                    <a:pt x="397" y="890"/>
                    <a:pt x="398" y="884"/>
                    <a:pt x="395" y="881"/>
                  </a:cubicBezTo>
                  <a:cubicBezTo>
                    <a:pt x="392" y="878"/>
                    <a:pt x="389" y="877"/>
                    <a:pt x="386" y="875"/>
                  </a:cubicBezTo>
                  <a:cubicBezTo>
                    <a:pt x="364" y="842"/>
                    <a:pt x="351" y="803"/>
                    <a:pt x="335" y="767"/>
                  </a:cubicBezTo>
                  <a:cubicBezTo>
                    <a:pt x="331" y="758"/>
                    <a:pt x="333" y="742"/>
                    <a:pt x="323" y="740"/>
                  </a:cubicBezTo>
                  <a:cubicBezTo>
                    <a:pt x="303" y="736"/>
                    <a:pt x="295" y="741"/>
                    <a:pt x="275" y="740"/>
                  </a:cubicBezTo>
                  <a:cubicBezTo>
                    <a:pt x="258" y="739"/>
                    <a:pt x="239" y="731"/>
                    <a:pt x="227" y="725"/>
                  </a:cubicBezTo>
                  <a:cubicBezTo>
                    <a:pt x="224" y="715"/>
                    <a:pt x="200" y="710"/>
                    <a:pt x="200" y="710"/>
                  </a:cubicBezTo>
                  <a:cubicBezTo>
                    <a:pt x="203" y="696"/>
                    <a:pt x="239" y="670"/>
                    <a:pt x="251" y="662"/>
                  </a:cubicBezTo>
                  <a:cubicBezTo>
                    <a:pt x="267" y="638"/>
                    <a:pt x="286" y="620"/>
                    <a:pt x="308" y="605"/>
                  </a:cubicBezTo>
                  <a:cubicBezTo>
                    <a:pt x="310" y="598"/>
                    <a:pt x="258" y="633"/>
                    <a:pt x="236" y="641"/>
                  </a:cubicBezTo>
                  <a:cubicBezTo>
                    <a:pt x="214" y="649"/>
                    <a:pt x="204" y="655"/>
                    <a:pt x="176" y="653"/>
                  </a:cubicBezTo>
                  <a:cubicBezTo>
                    <a:pt x="137" y="652"/>
                    <a:pt x="93" y="657"/>
                    <a:pt x="65" y="629"/>
                  </a:cubicBezTo>
                  <a:cubicBezTo>
                    <a:pt x="53" y="617"/>
                    <a:pt x="33" y="599"/>
                    <a:pt x="23" y="584"/>
                  </a:cubicBezTo>
                  <a:cubicBezTo>
                    <a:pt x="18" y="576"/>
                    <a:pt x="14" y="557"/>
                    <a:pt x="14" y="557"/>
                  </a:cubicBezTo>
                  <a:cubicBezTo>
                    <a:pt x="14" y="549"/>
                    <a:pt x="0" y="538"/>
                    <a:pt x="11" y="533"/>
                  </a:cubicBezTo>
                  <a:cubicBezTo>
                    <a:pt x="22" y="528"/>
                    <a:pt x="37" y="528"/>
                    <a:pt x="83" y="527"/>
                  </a:cubicBezTo>
                  <a:cubicBezTo>
                    <a:pt x="152" y="525"/>
                    <a:pt x="221" y="525"/>
                    <a:pt x="290" y="524"/>
                  </a:cubicBezTo>
                  <a:cubicBezTo>
                    <a:pt x="301" y="520"/>
                    <a:pt x="296" y="522"/>
                    <a:pt x="305" y="518"/>
                  </a:cubicBezTo>
                  <a:close/>
                </a:path>
              </a:pathLst>
            </a:custGeom>
            <a:gradFill rotWithShape="1">
              <a:gsLst>
                <a:gs pos="0">
                  <a:srgbClr val="FFCCFF"/>
                </a:gs>
                <a:gs pos="100000">
                  <a:srgbClr val="FFCCFF">
                    <a:gamma/>
                    <a:shade val="86275"/>
                    <a:invGamma/>
                  </a:srgbClr>
                </a:gs>
              </a:gsLst>
              <a:lin ang="5400000" scaled="1"/>
            </a:gradFill>
            <a:ln w="28575" cmpd="sng">
              <a:solidFill>
                <a:schemeClr val="tx1"/>
              </a:solidFill>
              <a:round/>
              <a:headEnd/>
              <a:tailEnd/>
            </a:ln>
            <a:effectLst/>
            <a:scene3d>
              <a:camera prst="orthographicFront"/>
              <a:lightRig rig="threePt" dir="t"/>
            </a:scene3d>
            <a:sp3d>
              <a:bevelT/>
            </a:sp3d>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5" name="Freeform 61"/>
            <p:cNvSpPr>
              <a:spLocks/>
            </p:cNvSpPr>
            <p:nvPr/>
          </p:nvSpPr>
          <p:spPr bwMode="auto">
            <a:xfrm rot="-830568">
              <a:off x="2714" y="321"/>
              <a:ext cx="433" cy="207"/>
            </a:xfrm>
            <a:custGeom>
              <a:avLst/>
              <a:gdLst/>
              <a:ahLst/>
              <a:cxnLst>
                <a:cxn ang="0">
                  <a:pos x="1" y="207"/>
                </a:cxn>
                <a:cxn ang="0">
                  <a:pos x="4" y="144"/>
                </a:cxn>
                <a:cxn ang="0">
                  <a:pos x="16" y="126"/>
                </a:cxn>
                <a:cxn ang="0">
                  <a:pos x="61" y="69"/>
                </a:cxn>
                <a:cxn ang="0">
                  <a:pos x="97" y="36"/>
                </a:cxn>
                <a:cxn ang="0">
                  <a:pos x="127" y="9"/>
                </a:cxn>
                <a:cxn ang="0">
                  <a:pos x="139" y="42"/>
                </a:cxn>
                <a:cxn ang="0">
                  <a:pos x="136" y="72"/>
                </a:cxn>
                <a:cxn ang="0">
                  <a:pos x="139" y="54"/>
                </a:cxn>
                <a:cxn ang="0">
                  <a:pos x="145" y="45"/>
                </a:cxn>
                <a:cxn ang="0">
                  <a:pos x="154" y="42"/>
                </a:cxn>
                <a:cxn ang="0">
                  <a:pos x="238" y="6"/>
                </a:cxn>
                <a:cxn ang="0">
                  <a:pos x="265" y="48"/>
                </a:cxn>
                <a:cxn ang="0">
                  <a:pos x="274" y="30"/>
                </a:cxn>
                <a:cxn ang="0">
                  <a:pos x="292" y="24"/>
                </a:cxn>
                <a:cxn ang="0">
                  <a:pos x="385" y="36"/>
                </a:cxn>
                <a:cxn ang="0">
                  <a:pos x="415" y="66"/>
                </a:cxn>
                <a:cxn ang="0">
                  <a:pos x="427" y="81"/>
                </a:cxn>
                <a:cxn ang="0">
                  <a:pos x="343" y="87"/>
                </a:cxn>
                <a:cxn ang="0">
                  <a:pos x="310" y="102"/>
                </a:cxn>
                <a:cxn ang="0">
                  <a:pos x="130" y="120"/>
                </a:cxn>
                <a:cxn ang="0">
                  <a:pos x="100" y="129"/>
                </a:cxn>
                <a:cxn ang="0">
                  <a:pos x="82" y="135"/>
                </a:cxn>
                <a:cxn ang="0">
                  <a:pos x="55" y="162"/>
                </a:cxn>
                <a:cxn ang="0">
                  <a:pos x="19" y="198"/>
                </a:cxn>
                <a:cxn ang="0">
                  <a:pos x="1" y="207"/>
                </a:cxn>
              </a:cxnLst>
              <a:rect l="0" t="0" r="r" b="b"/>
              <a:pathLst>
                <a:path w="433" h="207">
                  <a:moveTo>
                    <a:pt x="1" y="207"/>
                  </a:moveTo>
                  <a:cubicBezTo>
                    <a:pt x="2" y="186"/>
                    <a:pt x="0" y="165"/>
                    <a:pt x="4" y="144"/>
                  </a:cubicBezTo>
                  <a:cubicBezTo>
                    <a:pt x="5" y="137"/>
                    <a:pt x="12" y="132"/>
                    <a:pt x="16" y="126"/>
                  </a:cubicBezTo>
                  <a:cubicBezTo>
                    <a:pt x="27" y="110"/>
                    <a:pt x="46" y="74"/>
                    <a:pt x="61" y="69"/>
                  </a:cubicBezTo>
                  <a:cubicBezTo>
                    <a:pt x="73" y="57"/>
                    <a:pt x="83" y="45"/>
                    <a:pt x="97" y="36"/>
                  </a:cubicBezTo>
                  <a:cubicBezTo>
                    <a:pt x="101" y="23"/>
                    <a:pt x="112" y="9"/>
                    <a:pt x="127" y="9"/>
                  </a:cubicBezTo>
                  <a:cubicBezTo>
                    <a:pt x="134" y="20"/>
                    <a:pt x="135" y="30"/>
                    <a:pt x="139" y="42"/>
                  </a:cubicBezTo>
                  <a:cubicBezTo>
                    <a:pt x="138" y="52"/>
                    <a:pt x="136" y="62"/>
                    <a:pt x="136" y="72"/>
                  </a:cubicBezTo>
                  <a:cubicBezTo>
                    <a:pt x="136" y="78"/>
                    <a:pt x="137" y="60"/>
                    <a:pt x="139" y="54"/>
                  </a:cubicBezTo>
                  <a:cubicBezTo>
                    <a:pt x="140" y="51"/>
                    <a:pt x="142" y="47"/>
                    <a:pt x="145" y="45"/>
                  </a:cubicBezTo>
                  <a:cubicBezTo>
                    <a:pt x="147" y="43"/>
                    <a:pt x="151" y="43"/>
                    <a:pt x="154" y="42"/>
                  </a:cubicBezTo>
                  <a:cubicBezTo>
                    <a:pt x="178" y="18"/>
                    <a:pt x="211" y="24"/>
                    <a:pt x="238" y="6"/>
                  </a:cubicBezTo>
                  <a:cubicBezTo>
                    <a:pt x="282" y="11"/>
                    <a:pt x="250" y="0"/>
                    <a:pt x="265" y="48"/>
                  </a:cubicBezTo>
                  <a:cubicBezTo>
                    <a:pt x="269" y="61"/>
                    <a:pt x="271" y="32"/>
                    <a:pt x="274" y="30"/>
                  </a:cubicBezTo>
                  <a:cubicBezTo>
                    <a:pt x="279" y="26"/>
                    <a:pt x="292" y="24"/>
                    <a:pt x="292" y="24"/>
                  </a:cubicBezTo>
                  <a:cubicBezTo>
                    <a:pt x="324" y="26"/>
                    <a:pt x="353" y="31"/>
                    <a:pt x="385" y="36"/>
                  </a:cubicBezTo>
                  <a:cubicBezTo>
                    <a:pt x="389" y="69"/>
                    <a:pt x="389" y="57"/>
                    <a:pt x="415" y="66"/>
                  </a:cubicBezTo>
                  <a:cubicBezTo>
                    <a:pt x="417" y="72"/>
                    <a:pt x="433" y="78"/>
                    <a:pt x="427" y="81"/>
                  </a:cubicBezTo>
                  <a:cubicBezTo>
                    <a:pt x="402" y="94"/>
                    <a:pt x="371" y="86"/>
                    <a:pt x="343" y="87"/>
                  </a:cubicBezTo>
                  <a:cubicBezTo>
                    <a:pt x="326" y="91"/>
                    <a:pt x="328" y="98"/>
                    <a:pt x="310" y="102"/>
                  </a:cubicBezTo>
                  <a:cubicBezTo>
                    <a:pt x="338" y="144"/>
                    <a:pt x="156" y="120"/>
                    <a:pt x="130" y="120"/>
                  </a:cubicBezTo>
                  <a:cubicBezTo>
                    <a:pt x="113" y="132"/>
                    <a:pt x="130" y="122"/>
                    <a:pt x="100" y="129"/>
                  </a:cubicBezTo>
                  <a:cubicBezTo>
                    <a:pt x="94" y="130"/>
                    <a:pt x="82" y="135"/>
                    <a:pt x="82" y="135"/>
                  </a:cubicBezTo>
                  <a:cubicBezTo>
                    <a:pt x="78" y="147"/>
                    <a:pt x="67" y="158"/>
                    <a:pt x="55" y="162"/>
                  </a:cubicBezTo>
                  <a:cubicBezTo>
                    <a:pt x="49" y="181"/>
                    <a:pt x="35" y="187"/>
                    <a:pt x="19" y="198"/>
                  </a:cubicBezTo>
                  <a:cubicBezTo>
                    <a:pt x="13" y="202"/>
                    <a:pt x="1" y="207"/>
                    <a:pt x="1" y="207"/>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6" name="Freeform 62"/>
            <p:cNvSpPr>
              <a:spLocks/>
            </p:cNvSpPr>
            <p:nvPr/>
          </p:nvSpPr>
          <p:spPr bwMode="auto">
            <a:xfrm>
              <a:off x="2705" y="570"/>
              <a:ext cx="153" cy="141"/>
            </a:xfrm>
            <a:custGeom>
              <a:avLst/>
              <a:gdLst/>
              <a:ahLst/>
              <a:cxnLst>
                <a:cxn ang="0">
                  <a:pos x="64" y="6"/>
                </a:cxn>
                <a:cxn ang="0">
                  <a:pos x="22" y="54"/>
                </a:cxn>
                <a:cxn ang="0">
                  <a:pos x="10" y="72"/>
                </a:cxn>
                <a:cxn ang="0">
                  <a:pos x="25" y="132"/>
                </a:cxn>
                <a:cxn ang="0">
                  <a:pos x="61" y="153"/>
                </a:cxn>
                <a:cxn ang="0">
                  <a:pos x="145" y="135"/>
                </a:cxn>
                <a:cxn ang="0">
                  <a:pos x="169" y="117"/>
                </a:cxn>
                <a:cxn ang="0">
                  <a:pos x="175" y="54"/>
                </a:cxn>
                <a:cxn ang="0">
                  <a:pos x="118" y="12"/>
                </a:cxn>
                <a:cxn ang="0">
                  <a:pos x="91" y="3"/>
                </a:cxn>
                <a:cxn ang="0">
                  <a:pos x="82" y="0"/>
                </a:cxn>
                <a:cxn ang="0">
                  <a:pos x="64" y="6"/>
                </a:cxn>
              </a:cxnLst>
              <a:rect l="0" t="0" r="r" b="b"/>
              <a:pathLst>
                <a:path w="186" h="153">
                  <a:moveTo>
                    <a:pt x="64" y="6"/>
                  </a:moveTo>
                  <a:cubicBezTo>
                    <a:pt x="25" y="12"/>
                    <a:pt x="39" y="28"/>
                    <a:pt x="22" y="54"/>
                  </a:cubicBezTo>
                  <a:cubicBezTo>
                    <a:pt x="18" y="60"/>
                    <a:pt x="10" y="72"/>
                    <a:pt x="10" y="72"/>
                  </a:cubicBezTo>
                  <a:cubicBezTo>
                    <a:pt x="5" y="94"/>
                    <a:pt x="0" y="124"/>
                    <a:pt x="25" y="132"/>
                  </a:cubicBezTo>
                  <a:cubicBezTo>
                    <a:pt x="30" y="152"/>
                    <a:pt x="43" y="147"/>
                    <a:pt x="61" y="153"/>
                  </a:cubicBezTo>
                  <a:cubicBezTo>
                    <a:pt x="124" y="149"/>
                    <a:pt x="99" y="147"/>
                    <a:pt x="145" y="135"/>
                  </a:cubicBezTo>
                  <a:cubicBezTo>
                    <a:pt x="156" y="128"/>
                    <a:pt x="162" y="128"/>
                    <a:pt x="169" y="117"/>
                  </a:cubicBezTo>
                  <a:cubicBezTo>
                    <a:pt x="173" y="85"/>
                    <a:pt x="186" y="86"/>
                    <a:pt x="175" y="54"/>
                  </a:cubicBezTo>
                  <a:cubicBezTo>
                    <a:pt x="169" y="14"/>
                    <a:pt x="159" y="16"/>
                    <a:pt x="118" y="12"/>
                  </a:cubicBezTo>
                  <a:cubicBezTo>
                    <a:pt x="109" y="9"/>
                    <a:pt x="100" y="6"/>
                    <a:pt x="91" y="3"/>
                  </a:cubicBezTo>
                  <a:cubicBezTo>
                    <a:pt x="88" y="2"/>
                    <a:pt x="82" y="0"/>
                    <a:pt x="82" y="0"/>
                  </a:cubicBezTo>
                  <a:cubicBezTo>
                    <a:pt x="52" y="3"/>
                    <a:pt x="46" y="0"/>
                    <a:pt x="64" y="6"/>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7" name="Freeform 63"/>
            <p:cNvSpPr>
              <a:spLocks/>
            </p:cNvSpPr>
            <p:nvPr/>
          </p:nvSpPr>
          <p:spPr bwMode="auto">
            <a:xfrm>
              <a:off x="2718" y="621"/>
              <a:ext cx="72" cy="69"/>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8" name="Freeform 64"/>
            <p:cNvSpPr>
              <a:spLocks/>
            </p:cNvSpPr>
            <p:nvPr/>
          </p:nvSpPr>
          <p:spPr bwMode="auto">
            <a:xfrm rot="-2667468">
              <a:off x="2689" y="807"/>
              <a:ext cx="27" cy="51"/>
            </a:xfrm>
            <a:custGeom>
              <a:avLst/>
              <a:gdLst/>
              <a:ahLst/>
              <a:cxnLst>
                <a:cxn ang="0">
                  <a:pos x="0" y="0"/>
                </a:cxn>
                <a:cxn ang="0">
                  <a:pos x="30" y="36"/>
                </a:cxn>
                <a:cxn ang="0">
                  <a:pos x="33" y="78"/>
                </a:cxn>
              </a:cxnLst>
              <a:rect l="0" t="0" r="r" b="b"/>
              <a:pathLst>
                <a:path w="35" h="78">
                  <a:moveTo>
                    <a:pt x="0" y="0"/>
                  </a:moveTo>
                  <a:cubicBezTo>
                    <a:pt x="12" y="11"/>
                    <a:pt x="25" y="23"/>
                    <a:pt x="30" y="36"/>
                  </a:cubicBezTo>
                  <a:cubicBezTo>
                    <a:pt x="35" y="49"/>
                    <a:pt x="34" y="63"/>
                    <a:pt x="33" y="78"/>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9" name="Freeform 65"/>
            <p:cNvSpPr>
              <a:spLocks/>
            </p:cNvSpPr>
            <p:nvPr/>
          </p:nvSpPr>
          <p:spPr bwMode="auto">
            <a:xfrm>
              <a:off x="2482" y="636"/>
              <a:ext cx="75" cy="114"/>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0" name="Line 66"/>
            <p:cNvSpPr>
              <a:spLocks noChangeShapeType="1"/>
            </p:cNvSpPr>
            <p:nvPr/>
          </p:nvSpPr>
          <p:spPr bwMode="auto">
            <a:xfrm flipH="1">
              <a:off x="2598" y="720"/>
              <a:ext cx="48" cy="48"/>
            </a:xfrm>
            <a:prstGeom prst="line">
              <a:avLst/>
            </a:prstGeom>
            <a:noFill/>
            <a:ln w="19050">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1" name="Freeform 67"/>
            <p:cNvSpPr>
              <a:spLocks/>
            </p:cNvSpPr>
            <p:nvPr/>
          </p:nvSpPr>
          <p:spPr bwMode="auto">
            <a:xfrm>
              <a:off x="2562" y="590"/>
              <a:ext cx="128" cy="84"/>
            </a:xfrm>
            <a:custGeom>
              <a:avLst/>
              <a:gdLst/>
              <a:ahLst/>
              <a:cxnLst>
                <a:cxn ang="0">
                  <a:pos x="3" y="82"/>
                </a:cxn>
                <a:cxn ang="0">
                  <a:pos x="132" y="79"/>
                </a:cxn>
                <a:cxn ang="0">
                  <a:pos x="117" y="51"/>
                </a:cxn>
                <a:cxn ang="0">
                  <a:pos x="51" y="1"/>
                </a:cxn>
                <a:cxn ang="0">
                  <a:pos x="12" y="4"/>
                </a:cxn>
                <a:cxn ang="0">
                  <a:pos x="0" y="40"/>
                </a:cxn>
                <a:cxn ang="0">
                  <a:pos x="3" y="82"/>
                </a:cxn>
              </a:cxnLst>
              <a:rect l="0" t="0" r="r" b="b"/>
              <a:pathLst>
                <a:path w="140" h="84">
                  <a:moveTo>
                    <a:pt x="3" y="82"/>
                  </a:moveTo>
                  <a:cubicBezTo>
                    <a:pt x="46" y="81"/>
                    <a:pt x="89" y="84"/>
                    <a:pt x="132" y="79"/>
                  </a:cubicBezTo>
                  <a:cubicBezTo>
                    <a:pt x="140" y="78"/>
                    <a:pt x="118" y="52"/>
                    <a:pt x="117" y="51"/>
                  </a:cubicBezTo>
                  <a:cubicBezTo>
                    <a:pt x="98" y="22"/>
                    <a:pt x="83" y="12"/>
                    <a:pt x="51" y="1"/>
                  </a:cubicBezTo>
                  <a:cubicBezTo>
                    <a:pt x="35" y="2"/>
                    <a:pt x="28" y="0"/>
                    <a:pt x="12" y="4"/>
                  </a:cubicBezTo>
                  <a:cubicBezTo>
                    <a:pt x="2" y="6"/>
                    <a:pt x="0" y="30"/>
                    <a:pt x="0" y="40"/>
                  </a:cubicBezTo>
                  <a:cubicBezTo>
                    <a:pt x="1" y="56"/>
                    <a:pt x="1" y="66"/>
                    <a:pt x="3" y="82"/>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2" name="Freeform 68"/>
            <p:cNvSpPr>
              <a:spLocks/>
            </p:cNvSpPr>
            <p:nvPr/>
          </p:nvSpPr>
          <p:spPr bwMode="auto">
            <a:xfrm>
              <a:off x="2568" y="618"/>
              <a:ext cx="57" cy="54"/>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3" name="Freeform 69"/>
            <p:cNvSpPr>
              <a:spLocks/>
            </p:cNvSpPr>
            <p:nvPr/>
          </p:nvSpPr>
          <p:spPr bwMode="auto">
            <a:xfrm>
              <a:off x="2952" y="716"/>
              <a:ext cx="87" cy="38"/>
            </a:xfrm>
            <a:custGeom>
              <a:avLst/>
              <a:gdLst/>
              <a:ahLst/>
              <a:cxnLst>
                <a:cxn ang="0">
                  <a:pos x="0" y="28"/>
                </a:cxn>
                <a:cxn ang="0">
                  <a:pos x="30" y="22"/>
                </a:cxn>
                <a:cxn ang="0">
                  <a:pos x="45" y="10"/>
                </a:cxn>
                <a:cxn ang="0">
                  <a:pos x="63" y="7"/>
                </a:cxn>
                <a:cxn ang="0">
                  <a:pos x="81" y="1"/>
                </a:cxn>
                <a:cxn ang="0">
                  <a:pos x="66" y="4"/>
                </a:cxn>
                <a:cxn ang="0">
                  <a:pos x="24" y="22"/>
                </a:cxn>
                <a:cxn ang="0">
                  <a:pos x="42" y="22"/>
                </a:cxn>
                <a:cxn ang="0">
                  <a:pos x="69" y="13"/>
                </a:cxn>
                <a:cxn ang="0">
                  <a:pos x="51" y="22"/>
                </a:cxn>
                <a:cxn ang="0">
                  <a:pos x="45" y="28"/>
                </a:cxn>
                <a:cxn ang="0">
                  <a:pos x="63" y="13"/>
                </a:cxn>
              </a:cxnLst>
              <a:rect l="0" t="0" r="r" b="b"/>
              <a:pathLst>
                <a:path w="87" h="38">
                  <a:moveTo>
                    <a:pt x="0" y="28"/>
                  </a:moveTo>
                  <a:cubicBezTo>
                    <a:pt x="10" y="27"/>
                    <a:pt x="22" y="28"/>
                    <a:pt x="30" y="22"/>
                  </a:cubicBezTo>
                  <a:cubicBezTo>
                    <a:pt x="44" y="10"/>
                    <a:pt x="27" y="14"/>
                    <a:pt x="45" y="10"/>
                  </a:cubicBezTo>
                  <a:cubicBezTo>
                    <a:pt x="51" y="9"/>
                    <a:pt x="57" y="8"/>
                    <a:pt x="63" y="7"/>
                  </a:cubicBezTo>
                  <a:cubicBezTo>
                    <a:pt x="69" y="5"/>
                    <a:pt x="87" y="0"/>
                    <a:pt x="81" y="1"/>
                  </a:cubicBezTo>
                  <a:cubicBezTo>
                    <a:pt x="76" y="2"/>
                    <a:pt x="71" y="3"/>
                    <a:pt x="66" y="4"/>
                  </a:cubicBezTo>
                  <a:cubicBezTo>
                    <a:pt x="48" y="16"/>
                    <a:pt x="45" y="18"/>
                    <a:pt x="24" y="22"/>
                  </a:cubicBezTo>
                  <a:cubicBezTo>
                    <a:pt x="0" y="38"/>
                    <a:pt x="36" y="24"/>
                    <a:pt x="42" y="22"/>
                  </a:cubicBezTo>
                  <a:cubicBezTo>
                    <a:pt x="63" y="8"/>
                    <a:pt x="53" y="8"/>
                    <a:pt x="69" y="13"/>
                  </a:cubicBezTo>
                  <a:cubicBezTo>
                    <a:pt x="63" y="17"/>
                    <a:pt x="54" y="16"/>
                    <a:pt x="51" y="22"/>
                  </a:cubicBezTo>
                  <a:cubicBezTo>
                    <a:pt x="46" y="31"/>
                    <a:pt x="66" y="35"/>
                    <a:pt x="45" y="28"/>
                  </a:cubicBezTo>
                  <a:cubicBezTo>
                    <a:pt x="64" y="15"/>
                    <a:pt x="63" y="23"/>
                    <a:pt x="63" y="13"/>
                  </a:cubicBezTo>
                </a:path>
              </a:pathLst>
            </a:custGeom>
            <a:noFill/>
            <a:ln w="1270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4" name="Freeform 70"/>
            <p:cNvSpPr>
              <a:spLocks/>
            </p:cNvSpPr>
            <p:nvPr/>
          </p:nvSpPr>
          <p:spPr bwMode="auto">
            <a:xfrm rot="-1003678">
              <a:off x="2924" y="552"/>
              <a:ext cx="290" cy="269"/>
            </a:xfrm>
            <a:custGeom>
              <a:avLst/>
              <a:gdLst/>
              <a:ahLst/>
              <a:cxnLst>
                <a:cxn ang="0">
                  <a:pos x="0" y="140"/>
                </a:cxn>
                <a:cxn ang="0">
                  <a:pos x="27" y="53"/>
                </a:cxn>
                <a:cxn ang="0">
                  <a:pos x="27" y="38"/>
                </a:cxn>
                <a:cxn ang="0">
                  <a:pos x="102" y="11"/>
                </a:cxn>
                <a:cxn ang="0">
                  <a:pos x="177" y="2"/>
                </a:cxn>
                <a:cxn ang="0">
                  <a:pos x="249" y="8"/>
                </a:cxn>
                <a:cxn ang="0">
                  <a:pos x="252" y="17"/>
                </a:cxn>
                <a:cxn ang="0">
                  <a:pos x="261" y="23"/>
                </a:cxn>
                <a:cxn ang="0">
                  <a:pos x="279" y="29"/>
                </a:cxn>
                <a:cxn ang="0">
                  <a:pos x="297" y="41"/>
                </a:cxn>
                <a:cxn ang="0">
                  <a:pos x="321" y="47"/>
                </a:cxn>
                <a:cxn ang="0">
                  <a:pos x="330" y="77"/>
                </a:cxn>
                <a:cxn ang="0">
                  <a:pos x="303" y="80"/>
                </a:cxn>
                <a:cxn ang="0">
                  <a:pos x="324" y="125"/>
                </a:cxn>
                <a:cxn ang="0">
                  <a:pos x="312" y="140"/>
                </a:cxn>
                <a:cxn ang="0">
                  <a:pos x="264" y="143"/>
                </a:cxn>
                <a:cxn ang="0">
                  <a:pos x="282" y="242"/>
                </a:cxn>
                <a:cxn ang="0">
                  <a:pos x="219" y="230"/>
                </a:cxn>
                <a:cxn ang="0">
                  <a:pos x="162" y="197"/>
                </a:cxn>
                <a:cxn ang="0">
                  <a:pos x="162" y="116"/>
                </a:cxn>
                <a:cxn ang="0">
                  <a:pos x="81" y="89"/>
                </a:cxn>
                <a:cxn ang="0">
                  <a:pos x="9" y="104"/>
                </a:cxn>
              </a:cxnLst>
              <a:rect l="0" t="0" r="r" b="b"/>
              <a:pathLst>
                <a:path w="345" h="269">
                  <a:moveTo>
                    <a:pt x="0" y="140"/>
                  </a:moveTo>
                  <a:cubicBezTo>
                    <a:pt x="1" y="112"/>
                    <a:pt x="24" y="81"/>
                    <a:pt x="27" y="53"/>
                  </a:cubicBezTo>
                  <a:cubicBezTo>
                    <a:pt x="60" y="26"/>
                    <a:pt x="19" y="42"/>
                    <a:pt x="27" y="38"/>
                  </a:cubicBezTo>
                  <a:cubicBezTo>
                    <a:pt x="51" y="25"/>
                    <a:pt x="76" y="20"/>
                    <a:pt x="102" y="11"/>
                  </a:cubicBezTo>
                  <a:cubicBezTo>
                    <a:pt x="140" y="12"/>
                    <a:pt x="139" y="0"/>
                    <a:pt x="177" y="2"/>
                  </a:cubicBezTo>
                  <a:cubicBezTo>
                    <a:pt x="189" y="3"/>
                    <a:pt x="249" y="8"/>
                    <a:pt x="249" y="8"/>
                  </a:cubicBezTo>
                  <a:cubicBezTo>
                    <a:pt x="250" y="11"/>
                    <a:pt x="250" y="15"/>
                    <a:pt x="252" y="17"/>
                  </a:cubicBezTo>
                  <a:cubicBezTo>
                    <a:pt x="254" y="20"/>
                    <a:pt x="258" y="22"/>
                    <a:pt x="261" y="23"/>
                  </a:cubicBezTo>
                  <a:cubicBezTo>
                    <a:pt x="267" y="26"/>
                    <a:pt x="273" y="27"/>
                    <a:pt x="279" y="29"/>
                  </a:cubicBezTo>
                  <a:cubicBezTo>
                    <a:pt x="286" y="31"/>
                    <a:pt x="290" y="39"/>
                    <a:pt x="297" y="41"/>
                  </a:cubicBezTo>
                  <a:cubicBezTo>
                    <a:pt x="305" y="43"/>
                    <a:pt x="321" y="47"/>
                    <a:pt x="321" y="47"/>
                  </a:cubicBezTo>
                  <a:cubicBezTo>
                    <a:pt x="327" y="51"/>
                    <a:pt x="345" y="68"/>
                    <a:pt x="330" y="77"/>
                  </a:cubicBezTo>
                  <a:cubicBezTo>
                    <a:pt x="322" y="82"/>
                    <a:pt x="312" y="79"/>
                    <a:pt x="303" y="80"/>
                  </a:cubicBezTo>
                  <a:cubicBezTo>
                    <a:pt x="297" y="86"/>
                    <a:pt x="324" y="115"/>
                    <a:pt x="324" y="125"/>
                  </a:cubicBezTo>
                  <a:cubicBezTo>
                    <a:pt x="325" y="135"/>
                    <a:pt x="322" y="137"/>
                    <a:pt x="312" y="140"/>
                  </a:cubicBezTo>
                  <a:cubicBezTo>
                    <a:pt x="289" y="144"/>
                    <a:pt x="260" y="121"/>
                    <a:pt x="264" y="143"/>
                  </a:cubicBezTo>
                  <a:cubicBezTo>
                    <a:pt x="291" y="179"/>
                    <a:pt x="298" y="224"/>
                    <a:pt x="282" y="242"/>
                  </a:cubicBezTo>
                  <a:cubicBezTo>
                    <a:pt x="257" y="269"/>
                    <a:pt x="240" y="246"/>
                    <a:pt x="219" y="230"/>
                  </a:cubicBezTo>
                  <a:cubicBezTo>
                    <a:pt x="210" y="223"/>
                    <a:pt x="162" y="197"/>
                    <a:pt x="162" y="197"/>
                  </a:cubicBezTo>
                  <a:cubicBezTo>
                    <a:pt x="158" y="185"/>
                    <a:pt x="174" y="120"/>
                    <a:pt x="162" y="116"/>
                  </a:cubicBezTo>
                  <a:cubicBezTo>
                    <a:pt x="149" y="99"/>
                    <a:pt x="106" y="91"/>
                    <a:pt x="81" y="89"/>
                  </a:cubicBezTo>
                  <a:cubicBezTo>
                    <a:pt x="56" y="87"/>
                    <a:pt x="24" y="101"/>
                    <a:pt x="9" y="104"/>
                  </a:cubicBezTo>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5" name="Freeform 71"/>
            <p:cNvSpPr>
              <a:spLocks/>
            </p:cNvSpPr>
            <p:nvPr/>
          </p:nvSpPr>
          <p:spPr bwMode="auto">
            <a:xfrm>
              <a:off x="2428" y="388"/>
              <a:ext cx="263" cy="230"/>
            </a:xfrm>
            <a:custGeom>
              <a:avLst/>
              <a:gdLst/>
              <a:ahLst/>
              <a:cxnLst>
                <a:cxn ang="0">
                  <a:pos x="239" y="203"/>
                </a:cxn>
                <a:cxn ang="0">
                  <a:pos x="212" y="176"/>
                </a:cxn>
                <a:cxn ang="0">
                  <a:pos x="158" y="134"/>
                </a:cxn>
                <a:cxn ang="0">
                  <a:pos x="131" y="122"/>
                </a:cxn>
                <a:cxn ang="0">
                  <a:pos x="74" y="128"/>
                </a:cxn>
                <a:cxn ang="0">
                  <a:pos x="65" y="137"/>
                </a:cxn>
                <a:cxn ang="0">
                  <a:pos x="14" y="149"/>
                </a:cxn>
                <a:cxn ang="0">
                  <a:pos x="5" y="158"/>
                </a:cxn>
                <a:cxn ang="0">
                  <a:pos x="11" y="110"/>
                </a:cxn>
                <a:cxn ang="0">
                  <a:pos x="62" y="95"/>
                </a:cxn>
                <a:cxn ang="0">
                  <a:pos x="32" y="83"/>
                </a:cxn>
                <a:cxn ang="0">
                  <a:pos x="14" y="77"/>
                </a:cxn>
                <a:cxn ang="0">
                  <a:pos x="62" y="56"/>
                </a:cxn>
                <a:cxn ang="0">
                  <a:pos x="89" y="47"/>
                </a:cxn>
                <a:cxn ang="0">
                  <a:pos x="98" y="44"/>
                </a:cxn>
                <a:cxn ang="0">
                  <a:pos x="128" y="65"/>
                </a:cxn>
                <a:cxn ang="0">
                  <a:pos x="143" y="62"/>
                </a:cxn>
                <a:cxn ang="0">
                  <a:pos x="134" y="26"/>
                </a:cxn>
                <a:cxn ang="0">
                  <a:pos x="131" y="17"/>
                </a:cxn>
                <a:cxn ang="0">
                  <a:pos x="167" y="11"/>
                </a:cxn>
                <a:cxn ang="0">
                  <a:pos x="173" y="32"/>
                </a:cxn>
                <a:cxn ang="0">
                  <a:pos x="194" y="35"/>
                </a:cxn>
                <a:cxn ang="0">
                  <a:pos x="221" y="74"/>
                </a:cxn>
                <a:cxn ang="0">
                  <a:pos x="248" y="146"/>
                </a:cxn>
                <a:cxn ang="0">
                  <a:pos x="239" y="203"/>
                </a:cxn>
              </a:cxnLst>
              <a:rect l="0" t="0" r="r" b="b"/>
              <a:pathLst>
                <a:path w="263" h="230">
                  <a:moveTo>
                    <a:pt x="239" y="203"/>
                  </a:moveTo>
                  <a:cubicBezTo>
                    <a:pt x="226" y="199"/>
                    <a:pt x="225" y="184"/>
                    <a:pt x="212" y="176"/>
                  </a:cubicBezTo>
                  <a:cubicBezTo>
                    <a:pt x="204" y="152"/>
                    <a:pt x="178" y="147"/>
                    <a:pt x="158" y="134"/>
                  </a:cubicBezTo>
                  <a:cubicBezTo>
                    <a:pt x="150" y="129"/>
                    <a:pt x="131" y="122"/>
                    <a:pt x="131" y="122"/>
                  </a:cubicBezTo>
                  <a:cubicBezTo>
                    <a:pt x="112" y="124"/>
                    <a:pt x="92" y="122"/>
                    <a:pt x="74" y="128"/>
                  </a:cubicBezTo>
                  <a:cubicBezTo>
                    <a:pt x="70" y="129"/>
                    <a:pt x="69" y="135"/>
                    <a:pt x="65" y="137"/>
                  </a:cubicBezTo>
                  <a:cubicBezTo>
                    <a:pt x="50" y="145"/>
                    <a:pt x="30" y="147"/>
                    <a:pt x="14" y="149"/>
                  </a:cubicBezTo>
                  <a:cubicBezTo>
                    <a:pt x="7" y="170"/>
                    <a:pt x="10" y="173"/>
                    <a:pt x="5" y="158"/>
                  </a:cubicBezTo>
                  <a:cubicBezTo>
                    <a:pt x="6" y="142"/>
                    <a:pt x="0" y="121"/>
                    <a:pt x="11" y="110"/>
                  </a:cubicBezTo>
                  <a:cubicBezTo>
                    <a:pt x="20" y="101"/>
                    <a:pt x="49" y="98"/>
                    <a:pt x="62" y="95"/>
                  </a:cubicBezTo>
                  <a:cubicBezTo>
                    <a:pt x="50" y="92"/>
                    <a:pt x="43" y="88"/>
                    <a:pt x="32" y="83"/>
                  </a:cubicBezTo>
                  <a:cubicBezTo>
                    <a:pt x="26" y="80"/>
                    <a:pt x="14" y="77"/>
                    <a:pt x="14" y="77"/>
                  </a:cubicBezTo>
                  <a:cubicBezTo>
                    <a:pt x="20" y="59"/>
                    <a:pt x="46" y="61"/>
                    <a:pt x="62" y="56"/>
                  </a:cubicBezTo>
                  <a:cubicBezTo>
                    <a:pt x="62" y="56"/>
                    <a:pt x="85" y="48"/>
                    <a:pt x="89" y="47"/>
                  </a:cubicBezTo>
                  <a:cubicBezTo>
                    <a:pt x="92" y="46"/>
                    <a:pt x="98" y="44"/>
                    <a:pt x="98" y="44"/>
                  </a:cubicBezTo>
                  <a:cubicBezTo>
                    <a:pt x="120" y="47"/>
                    <a:pt x="122" y="46"/>
                    <a:pt x="128" y="65"/>
                  </a:cubicBezTo>
                  <a:cubicBezTo>
                    <a:pt x="133" y="64"/>
                    <a:pt x="140" y="66"/>
                    <a:pt x="143" y="62"/>
                  </a:cubicBezTo>
                  <a:cubicBezTo>
                    <a:pt x="146" y="58"/>
                    <a:pt x="135" y="29"/>
                    <a:pt x="134" y="26"/>
                  </a:cubicBezTo>
                  <a:cubicBezTo>
                    <a:pt x="133" y="23"/>
                    <a:pt x="131" y="17"/>
                    <a:pt x="131" y="17"/>
                  </a:cubicBezTo>
                  <a:cubicBezTo>
                    <a:pt x="137" y="0"/>
                    <a:pt x="133" y="0"/>
                    <a:pt x="167" y="11"/>
                  </a:cubicBezTo>
                  <a:cubicBezTo>
                    <a:pt x="174" y="13"/>
                    <a:pt x="167" y="28"/>
                    <a:pt x="173" y="32"/>
                  </a:cubicBezTo>
                  <a:cubicBezTo>
                    <a:pt x="179" y="36"/>
                    <a:pt x="187" y="34"/>
                    <a:pt x="194" y="35"/>
                  </a:cubicBezTo>
                  <a:cubicBezTo>
                    <a:pt x="197" y="70"/>
                    <a:pt x="188" y="79"/>
                    <a:pt x="221" y="74"/>
                  </a:cubicBezTo>
                  <a:cubicBezTo>
                    <a:pt x="263" y="81"/>
                    <a:pt x="228" y="116"/>
                    <a:pt x="248" y="146"/>
                  </a:cubicBezTo>
                  <a:cubicBezTo>
                    <a:pt x="245" y="216"/>
                    <a:pt x="257" y="230"/>
                    <a:pt x="239" y="203"/>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6" name="Freeform 72"/>
            <p:cNvSpPr>
              <a:spLocks/>
            </p:cNvSpPr>
            <p:nvPr/>
          </p:nvSpPr>
          <p:spPr bwMode="auto">
            <a:xfrm>
              <a:off x="2890" y="1337"/>
              <a:ext cx="193" cy="198"/>
            </a:xfrm>
            <a:custGeom>
              <a:avLst/>
              <a:gdLst/>
              <a:ahLst/>
              <a:cxnLst>
                <a:cxn ang="0">
                  <a:pos x="55" y="0"/>
                </a:cxn>
                <a:cxn ang="0">
                  <a:pos x="19" y="23"/>
                </a:cxn>
                <a:cxn ang="0">
                  <a:pos x="0" y="89"/>
                </a:cxn>
                <a:cxn ang="0">
                  <a:pos x="18" y="141"/>
                </a:cxn>
                <a:cxn ang="0">
                  <a:pos x="96" y="194"/>
                </a:cxn>
                <a:cxn ang="0">
                  <a:pos x="160" y="198"/>
                </a:cxn>
                <a:cxn ang="0">
                  <a:pos x="193" y="140"/>
                </a:cxn>
                <a:cxn ang="0">
                  <a:pos x="126" y="131"/>
                </a:cxn>
                <a:cxn ang="0">
                  <a:pos x="66" y="54"/>
                </a:cxn>
                <a:cxn ang="0">
                  <a:pos x="57" y="41"/>
                </a:cxn>
                <a:cxn ang="0">
                  <a:pos x="55" y="0"/>
                </a:cxn>
              </a:cxnLst>
              <a:rect l="0" t="0" r="r" b="b"/>
              <a:pathLst>
                <a:path w="193" h="198">
                  <a:moveTo>
                    <a:pt x="55" y="0"/>
                  </a:moveTo>
                  <a:lnTo>
                    <a:pt x="19" y="23"/>
                  </a:lnTo>
                  <a:lnTo>
                    <a:pt x="0" y="89"/>
                  </a:lnTo>
                  <a:lnTo>
                    <a:pt x="18" y="141"/>
                  </a:lnTo>
                  <a:lnTo>
                    <a:pt x="96" y="194"/>
                  </a:lnTo>
                  <a:lnTo>
                    <a:pt x="160" y="198"/>
                  </a:lnTo>
                  <a:lnTo>
                    <a:pt x="193" y="140"/>
                  </a:lnTo>
                  <a:lnTo>
                    <a:pt x="126" y="131"/>
                  </a:lnTo>
                  <a:lnTo>
                    <a:pt x="66" y="54"/>
                  </a:lnTo>
                  <a:lnTo>
                    <a:pt x="57" y="41"/>
                  </a:lnTo>
                  <a:lnTo>
                    <a:pt x="55" y="0"/>
                  </a:ln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7" name="Freeform 73"/>
            <p:cNvSpPr>
              <a:spLocks/>
            </p:cNvSpPr>
            <p:nvPr/>
          </p:nvSpPr>
          <p:spPr bwMode="auto">
            <a:xfrm>
              <a:off x="2782" y="1108"/>
              <a:ext cx="192" cy="603"/>
            </a:xfrm>
            <a:custGeom>
              <a:avLst/>
              <a:gdLst/>
              <a:ahLst/>
              <a:cxnLst>
                <a:cxn ang="0">
                  <a:pos x="192" y="0"/>
                </a:cxn>
                <a:cxn ang="0">
                  <a:pos x="118" y="133"/>
                </a:cxn>
                <a:cxn ang="0">
                  <a:pos x="58" y="270"/>
                </a:cxn>
                <a:cxn ang="0">
                  <a:pos x="30" y="423"/>
                </a:cxn>
                <a:cxn ang="0">
                  <a:pos x="3" y="543"/>
                </a:cxn>
                <a:cxn ang="0">
                  <a:pos x="0" y="603"/>
                </a:cxn>
              </a:cxnLst>
              <a:rect l="0" t="0" r="r" b="b"/>
              <a:pathLst>
                <a:path w="192" h="603">
                  <a:moveTo>
                    <a:pt x="192" y="0"/>
                  </a:moveTo>
                  <a:lnTo>
                    <a:pt x="118" y="133"/>
                  </a:lnTo>
                  <a:lnTo>
                    <a:pt x="58" y="270"/>
                  </a:lnTo>
                  <a:lnTo>
                    <a:pt x="30" y="423"/>
                  </a:lnTo>
                  <a:lnTo>
                    <a:pt x="3" y="543"/>
                  </a:lnTo>
                  <a:lnTo>
                    <a:pt x="0" y="603"/>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8" name="Freeform 74"/>
            <p:cNvSpPr>
              <a:spLocks/>
            </p:cNvSpPr>
            <p:nvPr/>
          </p:nvSpPr>
          <p:spPr bwMode="auto">
            <a:xfrm>
              <a:off x="2954" y="1221"/>
              <a:ext cx="69" cy="155"/>
            </a:xfrm>
            <a:custGeom>
              <a:avLst/>
              <a:gdLst/>
              <a:ahLst/>
              <a:cxnLst>
                <a:cxn ang="0">
                  <a:pos x="0" y="155"/>
                </a:cxn>
                <a:cxn ang="0">
                  <a:pos x="69" y="30"/>
                </a:cxn>
                <a:cxn ang="0">
                  <a:pos x="28" y="0"/>
                </a:cxn>
              </a:cxnLst>
              <a:rect l="0" t="0" r="r" b="b"/>
              <a:pathLst>
                <a:path w="69" h="155">
                  <a:moveTo>
                    <a:pt x="0" y="155"/>
                  </a:moveTo>
                  <a:lnTo>
                    <a:pt x="69" y="30"/>
                  </a:lnTo>
                  <a:lnTo>
                    <a:pt x="28" y="0"/>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9" name="Freeform 75"/>
            <p:cNvSpPr>
              <a:spLocks/>
            </p:cNvSpPr>
            <p:nvPr/>
          </p:nvSpPr>
          <p:spPr bwMode="auto">
            <a:xfrm>
              <a:off x="2297" y="1848"/>
              <a:ext cx="400" cy="127"/>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0" name="Freeform 76"/>
            <p:cNvSpPr>
              <a:spLocks/>
            </p:cNvSpPr>
            <p:nvPr/>
          </p:nvSpPr>
          <p:spPr bwMode="auto">
            <a:xfrm>
              <a:off x="2329" y="1047"/>
              <a:ext cx="368" cy="678"/>
            </a:xfrm>
            <a:custGeom>
              <a:avLst/>
              <a:gdLst/>
              <a:ahLst/>
              <a:cxnLst>
                <a:cxn ang="0">
                  <a:pos x="356" y="0"/>
                </a:cxn>
                <a:cxn ang="0">
                  <a:pos x="176" y="156"/>
                </a:cxn>
                <a:cxn ang="0">
                  <a:pos x="30" y="146"/>
                </a:cxn>
                <a:cxn ang="0">
                  <a:pos x="0" y="272"/>
                </a:cxn>
                <a:cxn ang="0">
                  <a:pos x="152" y="288"/>
                </a:cxn>
                <a:cxn ang="0">
                  <a:pos x="236" y="240"/>
                </a:cxn>
                <a:cxn ang="0">
                  <a:pos x="122" y="636"/>
                </a:cxn>
                <a:cxn ang="0">
                  <a:pos x="194" y="672"/>
                </a:cxn>
                <a:cxn ang="0">
                  <a:pos x="302" y="678"/>
                </a:cxn>
                <a:cxn ang="0">
                  <a:pos x="368" y="240"/>
                </a:cxn>
                <a:cxn ang="0">
                  <a:pos x="356" y="0"/>
                </a:cxn>
              </a:cxnLst>
              <a:rect l="0" t="0" r="r" b="b"/>
              <a:pathLst>
                <a:path w="368" h="678">
                  <a:moveTo>
                    <a:pt x="356" y="0"/>
                  </a:moveTo>
                  <a:lnTo>
                    <a:pt x="176" y="156"/>
                  </a:lnTo>
                  <a:lnTo>
                    <a:pt x="30" y="146"/>
                  </a:lnTo>
                  <a:lnTo>
                    <a:pt x="0" y="272"/>
                  </a:lnTo>
                  <a:lnTo>
                    <a:pt x="152" y="288"/>
                  </a:lnTo>
                  <a:lnTo>
                    <a:pt x="236" y="240"/>
                  </a:lnTo>
                  <a:lnTo>
                    <a:pt x="122" y="636"/>
                  </a:lnTo>
                  <a:lnTo>
                    <a:pt x="194" y="672"/>
                  </a:lnTo>
                  <a:lnTo>
                    <a:pt x="302" y="678"/>
                  </a:lnTo>
                  <a:lnTo>
                    <a:pt x="368" y="240"/>
                  </a:lnTo>
                  <a:lnTo>
                    <a:pt x="356" y="0"/>
                  </a:lnTo>
                  <a:close/>
                </a:path>
              </a:pathLst>
            </a:custGeom>
            <a:solidFill>
              <a:srgbClr val="FF00FF"/>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1" name="Freeform 77"/>
            <p:cNvSpPr>
              <a:spLocks/>
            </p:cNvSpPr>
            <p:nvPr/>
          </p:nvSpPr>
          <p:spPr bwMode="auto">
            <a:xfrm rot="1141536" flipH="1">
              <a:off x="2843" y="1930"/>
              <a:ext cx="322" cy="121"/>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2" name="Freeform 78"/>
            <p:cNvSpPr>
              <a:spLocks/>
            </p:cNvSpPr>
            <p:nvPr/>
          </p:nvSpPr>
          <p:spPr bwMode="auto">
            <a:xfrm>
              <a:off x="2644" y="1013"/>
              <a:ext cx="250" cy="112"/>
            </a:xfrm>
            <a:custGeom>
              <a:avLst/>
              <a:gdLst/>
              <a:ahLst/>
              <a:cxnLst>
                <a:cxn ang="0">
                  <a:pos x="1" y="27"/>
                </a:cxn>
                <a:cxn ang="0">
                  <a:pos x="4" y="112"/>
                </a:cxn>
                <a:cxn ang="0">
                  <a:pos x="82" y="69"/>
                </a:cxn>
                <a:cxn ang="0">
                  <a:pos x="87" y="91"/>
                </a:cxn>
                <a:cxn ang="0">
                  <a:pos x="151" y="84"/>
                </a:cxn>
                <a:cxn ang="0">
                  <a:pos x="156" y="60"/>
                </a:cxn>
                <a:cxn ang="0">
                  <a:pos x="250" y="108"/>
                </a:cxn>
                <a:cxn ang="0">
                  <a:pos x="249" y="12"/>
                </a:cxn>
                <a:cxn ang="0">
                  <a:pos x="163" y="36"/>
                </a:cxn>
                <a:cxn ang="0">
                  <a:pos x="144" y="21"/>
                </a:cxn>
                <a:cxn ang="0">
                  <a:pos x="90" y="24"/>
                </a:cxn>
                <a:cxn ang="0">
                  <a:pos x="88" y="48"/>
                </a:cxn>
                <a:cxn ang="0">
                  <a:pos x="0" y="0"/>
                </a:cxn>
                <a:cxn ang="0">
                  <a:pos x="1" y="27"/>
                </a:cxn>
              </a:cxnLst>
              <a:rect l="0" t="0" r="r" b="b"/>
              <a:pathLst>
                <a:path w="250" h="112">
                  <a:moveTo>
                    <a:pt x="1" y="27"/>
                  </a:moveTo>
                  <a:lnTo>
                    <a:pt x="4" y="112"/>
                  </a:lnTo>
                  <a:lnTo>
                    <a:pt x="82" y="69"/>
                  </a:lnTo>
                  <a:lnTo>
                    <a:pt x="87" y="91"/>
                  </a:lnTo>
                  <a:lnTo>
                    <a:pt x="151" y="84"/>
                  </a:lnTo>
                  <a:lnTo>
                    <a:pt x="156" y="60"/>
                  </a:lnTo>
                  <a:lnTo>
                    <a:pt x="250" y="108"/>
                  </a:lnTo>
                  <a:lnTo>
                    <a:pt x="249" y="12"/>
                  </a:lnTo>
                  <a:lnTo>
                    <a:pt x="163" y="36"/>
                  </a:lnTo>
                  <a:lnTo>
                    <a:pt x="144" y="21"/>
                  </a:lnTo>
                  <a:lnTo>
                    <a:pt x="90" y="24"/>
                  </a:lnTo>
                  <a:lnTo>
                    <a:pt x="88" y="48"/>
                  </a:lnTo>
                  <a:lnTo>
                    <a:pt x="0" y="0"/>
                  </a:lnTo>
                  <a:lnTo>
                    <a:pt x="1" y="27"/>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3" name="Freeform 79"/>
            <p:cNvSpPr>
              <a:spLocks/>
            </p:cNvSpPr>
            <p:nvPr/>
          </p:nvSpPr>
          <p:spPr bwMode="auto">
            <a:xfrm>
              <a:off x="2597" y="1135"/>
              <a:ext cx="64" cy="448"/>
            </a:xfrm>
            <a:custGeom>
              <a:avLst/>
              <a:gdLst/>
              <a:ahLst/>
              <a:cxnLst>
                <a:cxn ang="0">
                  <a:pos x="0" y="0"/>
                </a:cxn>
                <a:cxn ang="0">
                  <a:pos x="64" y="200"/>
                </a:cxn>
                <a:cxn ang="0">
                  <a:pos x="48" y="448"/>
                </a:cxn>
              </a:cxnLst>
              <a:rect l="0" t="0" r="r" b="b"/>
              <a:pathLst>
                <a:path w="64" h="448">
                  <a:moveTo>
                    <a:pt x="0" y="0"/>
                  </a:moveTo>
                  <a:lnTo>
                    <a:pt x="64" y="200"/>
                  </a:lnTo>
                  <a:lnTo>
                    <a:pt x="48" y="448"/>
                  </a:ln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 name="AutoShape 80"/>
            <p:cNvSpPr>
              <a:spLocks noChangeArrowheads="1"/>
            </p:cNvSpPr>
            <p:nvPr/>
          </p:nvSpPr>
          <p:spPr bwMode="auto">
            <a:xfrm rot="-1641661">
              <a:off x="2159" y="1037"/>
              <a:ext cx="318" cy="30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6633"/>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 name="AutoShape 81"/>
            <p:cNvSpPr>
              <a:spLocks noChangeArrowheads="1"/>
            </p:cNvSpPr>
            <p:nvPr/>
          </p:nvSpPr>
          <p:spPr bwMode="auto">
            <a:xfrm rot="-1641661">
              <a:off x="2198" y="1066"/>
              <a:ext cx="252" cy="23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bg1"/>
                </a:gs>
                <a:gs pos="100000">
                  <a:schemeClr val="bg1">
                    <a:gamma/>
                    <a:shade val="46275"/>
                    <a:invGamma/>
                  </a:schemeClr>
                </a:gs>
              </a:gsLst>
              <a:lin ang="5400000" scaled="1"/>
            </a:gra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 name="Freeform 82"/>
            <p:cNvSpPr>
              <a:spLocks/>
            </p:cNvSpPr>
            <p:nvPr/>
          </p:nvSpPr>
          <p:spPr bwMode="auto">
            <a:xfrm>
              <a:off x="2200" y="1069"/>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 name="Freeform 83"/>
            <p:cNvSpPr>
              <a:spLocks/>
            </p:cNvSpPr>
            <p:nvPr/>
          </p:nvSpPr>
          <p:spPr bwMode="auto">
            <a:xfrm>
              <a:off x="2218" y="1090"/>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8" name="Freeform 84"/>
            <p:cNvSpPr>
              <a:spLocks/>
            </p:cNvSpPr>
            <p:nvPr/>
          </p:nvSpPr>
          <p:spPr bwMode="auto">
            <a:xfrm>
              <a:off x="2224" y="1108"/>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9" name="Freeform 85"/>
            <p:cNvSpPr>
              <a:spLocks/>
            </p:cNvSpPr>
            <p:nvPr/>
          </p:nvSpPr>
          <p:spPr bwMode="auto">
            <a:xfrm>
              <a:off x="2249" y="1135"/>
              <a:ext cx="154" cy="76"/>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0" name="Freeform 86"/>
            <p:cNvSpPr>
              <a:spLocks/>
            </p:cNvSpPr>
            <p:nvPr/>
          </p:nvSpPr>
          <p:spPr bwMode="auto">
            <a:xfrm>
              <a:off x="2272" y="1158"/>
              <a:ext cx="136" cy="72"/>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1" name="Freeform 87"/>
            <p:cNvSpPr>
              <a:spLocks/>
            </p:cNvSpPr>
            <p:nvPr/>
          </p:nvSpPr>
          <p:spPr bwMode="auto">
            <a:xfrm>
              <a:off x="2295" y="1198"/>
              <a:ext cx="121"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2" name="Freeform 88"/>
            <p:cNvSpPr>
              <a:spLocks/>
            </p:cNvSpPr>
            <p:nvPr/>
          </p:nvSpPr>
          <p:spPr bwMode="auto">
            <a:xfrm>
              <a:off x="2325" y="1218"/>
              <a:ext cx="99"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3" name="Freeform 89"/>
            <p:cNvSpPr>
              <a:spLocks/>
            </p:cNvSpPr>
            <p:nvPr/>
          </p:nvSpPr>
          <p:spPr bwMode="auto">
            <a:xfrm>
              <a:off x="2145" y="1184"/>
              <a:ext cx="133" cy="150"/>
            </a:xfrm>
            <a:custGeom>
              <a:avLst/>
              <a:gdLst/>
              <a:ahLst/>
              <a:cxnLst>
                <a:cxn ang="0">
                  <a:pos x="0" y="15"/>
                </a:cxn>
                <a:cxn ang="0">
                  <a:pos x="15" y="0"/>
                </a:cxn>
                <a:cxn ang="0">
                  <a:pos x="27" y="12"/>
                </a:cxn>
                <a:cxn ang="0">
                  <a:pos x="46" y="20"/>
                </a:cxn>
                <a:cxn ang="0">
                  <a:pos x="63" y="26"/>
                </a:cxn>
                <a:cxn ang="0">
                  <a:pos x="70" y="41"/>
                </a:cxn>
                <a:cxn ang="0">
                  <a:pos x="87" y="44"/>
                </a:cxn>
                <a:cxn ang="0">
                  <a:pos x="79" y="75"/>
                </a:cxn>
                <a:cxn ang="0">
                  <a:pos x="57" y="75"/>
                </a:cxn>
                <a:cxn ang="0">
                  <a:pos x="54" y="71"/>
                </a:cxn>
                <a:cxn ang="0">
                  <a:pos x="49" y="69"/>
                </a:cxn>
                <a:cxn ang="0">
                  <a:pos x="22" y="51"/>
                </a:cxn>
                <a:cxn ang="0">
                  <a:pos x="0" y="15"/>
                </a:cxn>
              </a:cxnLst>
              <a:rect l="0" t="0" r="r" b="b"/>
              <a:pathLst>
                <a:path w="89" h="88">
                  <a:moveTo>
                    <a:pt x="0" y="15"/>
                  </a:moveTo>
                  <a:cubicBezTo>
                    <a:pt x="1" y="7"/>
                    <a:pt x="8" y="3"/>
                    <a:pt x="15" y="0"/>
                  </a:cubicBezTo>
                  <a:cubicBezTo>
                    <a:pt x="24" y="6"/>
                    <a:pt x="17" y="15"/>
                    <a:pt x="27" y="12"/>
                  </a:cubicBezTo>
                  <a:cubicBezTo>
                    <a:pt x="36" y="13"/>
                    <a:pt x="44" y="11"/>
                    <a:pt x="46" y="20"/>
                  </a:cubicBezTo>
                  <a:cubicBezTo>
                    <a:pt x="44" y="29"/>
                    <a:pt x="53" y="24"/>
                    <a:pt x="63" y="26"/>
                  </a:cubicBezTo>
                  <a:cubicBezTo>
                    <a:pt x="66" y="46"/>
                    <a:pt x="61" y="48"/>
                    <a:pt x="70" y="41"/>
                  </a:cubicBezTo>
                  <a:cubicBezTo>
                    <a:pt x="76" y="42"/>
                    <a:pt x="86" y="38"/>
                    <a:pt x="87" y="44"/>
                  </a:cubicBezTo>
                  <a:cubicBezTo>
                    <a:pt x="89" y="53"/>
                    <a:pt x="84" y="68"/>
                    <a:pt x="79" y="75"/>
                  </a:cubicBezTo>
                  <a:cubicBezTo>
                    <a:pt x="77" y="88"/>
                    <a:pt x="64" y="82"/>
                    <a:pt x="57" y="75"/>
                  </a:cubicBezTo>
                  <a:cubicBezTo>
                    <a:pt x="56" y="74"/>
                    <a:pt x="55" y="72"/>
                    <a:pt x="54" y="71"/>
                  </a:cubicBezTo>
                  <a:cubicBezTo>
                    <a:pt x="53" y="70"/>
                    <a:pt x="51" y="70"/>
                    <a:pt x="49" y="69"/>
                  </a:cubicBezTo>
                  <a:cubicBezTo>
                    <a:pt x="38" y="55"/>
                    <a:pt x="34" y="60"/>
                    <a:pt x="22" y="51"/>
                  </a:cubicBezTo>
                  <a:cubicBezTo>
                    <a:pt x="12" y="44"/>
                    <a:pt x="3" y="25"/>
                    <a:pt x="0" y="15"/>
                  </a:cubicBezTo>
                  <a:close/>
                </a:path>
              </a:pathLst>
            </a:custGeom>
            <a:solidFill>
              <a:srgbClr val="FF9999"/>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4" name="Freeform 90"/>
            <p:cNvSpPr>
              <a:spLocks/>
            </p:cNvSpPr>
            <p:nvPr/>
          </p:nvSpPr>
          <p:spPr bwMode="auto">
            <a:xfrm>
              <a:off x="2625" y="828"/>
              <a:ext cx="93" cy="66"/>
            </a:xfrm>
            <a:custGeom>
              <a:avLst/>
              <a:gdLst/>
              <a:ahLst/>
              <a:cxnLst>
                <a:cxn ang="0">
                  <a:pos x="0" y="39"/>
                </a:cxn>
                <a:cxn ang="0">
                  <a:pos x="60" y="24"/>
                </a:cxn>
                <a:cxn ang="0">
                  <a:pos x="81" y="0"/>
                </a:cxn>
              </a:cxnLst>
              <a:rect l="0" t="0" r="r" b="b"/>
              <a:pathLst>
                <a:path w="81" h="39">
                  <a:moveTo>
                    <a:pt x="0" y="39"/>
                  </a:moveTo>
                  <a:cubicBezTo>
                    <a:pt x="23" y="34"/>
                    <a:pt x="47" y="30"/>
                    <a:pt x="60" y="24"/>
                  </a:cubicBezTo>
                  <a:cubicBezTo>
                    <a:pt x="73" y="18"/>
                    <a:pt x="78" y="4"/>
                    <a:pt x="81" y="0"/>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216" name="Group 215"/>
          <p:cNvGrpSpPr/>
          <p:nvPr/>
        </p:nvGrpSpPr>
        <p:grpSpPr>
          <a:xfrm>
            <a:off x="370114" y="315685"/>
            <a:ext cx="8599715" cy="957943"/>
            <a:chOff x="370114" y="315685"/>
            <a:chExt cx="8599715" cy="957943"/>
          </a:xfrm>
        </p:grpSpPr>
        <p:sp>
          <p:nvSpPr>
            <p:cNvPr id="215" name="Rectangle 214"/>
            <p:cNvSpPr/>
            <p:nvPr/>
          </p:nvSpPr>
          <p:spPr bwMode="auto">
            <a:xfrm>
              <a:off x="370114" y="315685"/>
              <a:ext cx="8599715" cy="957943"/>
            </a:xfrm>
            <a:prstGeom prst="rect">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6" name="Text Box 7"/>
            <p:cNvSpPr txBox="1">
              <a:spLocks noChangeArrowheads="1"/>
            </p:cNvSpPr>
            <p:nvPr/>
          </p:nvSpPr>
          <p:spPr bwMode="auto">
            <a:xfrm>
              <a:off x="451487" y="375511"/>
              <a:ext cx="8444320" cy="830997"/>
            </a:xfrm>
            <a:prstGeom prst="rect">
              <a:avLst/>
            </a:prstGeom>
            <a:solidFill>
              <a:srgbClr val="CCFFFF"/>
            </a:solidFill>
            <a:ln w="28575">
              <a:solidFill>
                <a:srgbClr val="00B0F0"/>
              </a:solidFill>
              <a:miter lim="800000"/>
              <a:headEnd/>
              <a:tailEnd/>
            </a:ln>
            <a:effectLst/>
            <a:scene3d>
              <a:camera prst="orthographicFront"/>
              <a:lightRig rig="flat" dir="tl">
                <a:rot lat="0" lon="0" rev="6600000"/>
              </a:lightRig>
            </a:scene3d>
            <a:sp3d>
              <a:bevelT/>
            </a:sp3d>
          </p:spPr>
          <p:txBody>
            <a:bodyPr wrap="square">
              <a:spAutoFit/>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w="11430"/>
                  <a:solidFill>
                    <a:sysClr val="windowText" lastClr="000000"/>
                  </a:solidFill>
                  <a:effectLst>
                    <a:outerShdw blurRad="50800" dist="39000" dir="5460000" algn="tl">
                      <a:srgbClr val="000000">
                        <a:alpha val="38000"/>
                      </a:srgbClr>
                    </a:outerShdw>
                  </a:effectLst>
                  <a:uLnTx/>
                  <a:uFillTx/>
                  <a:latin typeface="Arial" charset="0"/>
                  <a:ea typeface="+mn-ea"/>
                  <a:cs typeface="+mn-cs"/>
                </a:rPr>
                <a:t>Shown here is a wire with the positive current flow </a:t>
              </a:r>
              <a:br>
                <a:rPr kumimoji="0" lang="en-US" sz="2400" b="1" i="0" u="none" strike="noStrike" kern="1200" cap="none" spc="0" normalizeH="0" baseline="0" noProof="0" dirty="0">
                  <a:ln w="11430"/>
                  <a:solidFill>
                    <a:sysClr val="windowText" lastClr="000000"/>
                  </a:solidFill>
                  <a:effectLst>
                    <a:outerShdw blurRad="50800" dist="39000" dir="5460000" algn="tl">
                      <a:srgbClr val="000000">
                        <a:alpha val="38000"/>
                      </a:srgbClr>
                    </a:outerShdw>
                  </a:effectLst>
                  <a:uLnTx/>
                  <a:uFillTx/>
                  <a:latin typeface="Arial" charset="0"/>
                  <a:ea typeface="+mn-ea"/>
                  <a:cs typeface="+mn-cs"/>
                </a:rPr>
              </a:br>
              <a:r>
                <a:rPr kumimoji="0" lang="en-US" sz="2400" b="1" i="0" u="none" strike="noStrike" kern="1200" cap="none" spc="0" normalizeH="0" baseline="0" noProof="0" dirty="0">
                  <a:ln w="11430"/>
                  <a:solidFill>
                    <a:srgbClr val="7030A0"/>
                  </a:solidFill>
                  <a:effectLst>
                    <a:outerShdw blurRad="50800" dist="39000" dir="5460000" algn="tl">
                      <a:srgbClr val="000000">
                        <a:alpha val="38000"/>
                      </a:srgbClr>
                    </a:outerShdw>
                  </a:effectLst>
                  <a:uLnTx/>
                  <a:uFillTx/>
                  <a:latin typeface="Arial" charset="0"/>
                  <a:ea typeface="+mn-ea"/>
                  <a:cs typeface="+mn-cs"/>
                </a:rPr>
                <a:t>out of the page</a:t>
              </a:r>
              <a:r>
                <a:rPr kumimoji="0" lang="en-US" sz="2400" b="1" i="0" u="none" strike="noStrike" kern="1200" cap="none" spc="0" normalizeH="0" baseline="0" noProof="0" dirty="0">
                  <a:ln w="11430"/>
                  <a:solidFill>
                    <a:sysClr val="windowText" lastClr="000000"/>
                  </a:solidFill>
                  <a:effectLst>
                    <a:outerShdw blurRad="50800" dist="39000" dir="5460000" algn="tl">
                      <a:srgbClr val="000000">
                        <a:alpha val="38000"/>
                      </a:srgbClr>
                    </a:outerShdw>
                  </a:effectLst>
                  <a:uLnTx/>
                  <a:uFillTx/>
                  <a:latin typeface="Arial" charset="0"/>
                  <a:ea typeface="+mn-ea"/>
                  <a:cs typeface="+mn-cs"/>
                </a:rPr>
                <a:t>.</a:t>
              </a:r>
            </a:p>
          </p:txBody>
        </p:sp>
      </p:grpSp>
      <p:grpSp>
        <p:nvGrpSpPr>
          <p:cNvPr id="2" name="Group 1">
            <a:extLst>
              <a:ext uri="{FF2B5EF4-FFF2-40B4-BE49-F238E27FC236}">
                <a16:creationId xmlns:a16="http://schemas.microsoft.com/office/drawing/2014/main" id="{9E7CFB9F-2031-44B0-BCCA-F215CF74C8D0}"/>
              </a:ext>
            </a:extLst>
          </p:cNvPr>
          <p:cNvGrpSpPr/>
          <p:nvPr/>
        </p:nvGrpSpPr>
        <p:grpSpPr>
          <a:xfrm>
            <a:off x="1554479" y="2638697"/>
            <a:ext cx="2977878" cy="2386527"/>
            <a:chOff x="1554479" y="2638697"/>
            <a:chExt cx="2977878" cy="2386527"/>
          </a:xfrm>
        </p:grpSpPr>
        <p:grpSp>
          <p:nvGrpSpPr>
            <p:cNvPr id="78" name="Group 77"/>
            <p:cNvGrpSpPr/>
            <p:nvPr/>
          </p:nvGrpSpPr>
          <p:grpSpPr>
            <a:xfrm>
              <a:off x="3327465" y="2807517"/>
              <a:ext cx="1204892" cy="1804860"/>
              <a:chOff x="3675413" y="2007120"/>
              <a:chExt cx="1204892" cy="1804860"/>
            </a:xfrm>
          </p:grpSpPr>
          <p:sp>
            <p:nvSpPr>
              <p:cNvPr id="76" name="Freeform 75"/>
              <p:cNvSpPr/>
              <p:nvPr/>
            </p:nvSpPr>
            <p:spPr bwMode="auto">
              <a:xfrm rot="2410730">
                <a:off x="4098622" y="2007120"/>
                <a:ext cx="781683" cy="1604963"/>
              </a:xfrm>
              <a:custGeom>
                <a:avLst/>
                <a:gdLst>
                  <a:gd name="connsiteX0" fmla="*/ 132119 w 778805"/>
                  <a:gd name="connsiteY0" fmla="*/ 1602807 h 1602807"/>
                  <a:gd name="connsiteX1" fmla="*/ 0 w 778805"/>
                  <a:gd name="connsiteY1" fmla="*/ 118211 h 1602807"/>
                  <a:gd name="connsiteX2" fmla="*/ 6954 w 778805"/>
                  <a:gd name="connsiteY2" fmla="*/ 59105 h 1602807"/>
                  <a:gd name="connsiteX3" fmla="*/ 41722 w 778805"/>
                  <a:gd name="connsiteY3" fmla="*/ 13907 h 1602807"/>
                  <a:gd name="connsiteX4" fmla="*/ 83443 w 778805"/>
                  <a:gd name="connsiteY4" fmla="*/ 0 h 1602807"/>
                  <a:gd name="connsiteX5" fmla="*/ 135595 w 778805"/>
                  <a:gd name="connsiteY5" fmla="*/ 20860 h 1602807"/>
                  <a:gd name="connsiteX6" fmla="*/ 173840 w 778805"/>
                  <a:gd name="connsiteY6" fmla="*/ 69536 h 1602807"/>
                  <a:gd name="connsiteX7" fmla="*/ 778805 w 778805"/>
                  <a:gd name="connsiteY7" fmla="*/ 1501980 h 1602807"/>
                  <a:gd name="connsiteX8" fmla="*/ 132119 w 778805"/>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44600 w 781683"/>
                  <a:gd name="connsiteY3" fmla="*/ 13907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69115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5686 h 1605686"/>
                  <a:gd name="connsiteX1" fmla="*/ 2878 w 781683"/>
                  <a:gd name="connsiteY1" fmla="*/ 121090 h 1605686"/>
                  <a:gd name="connsiteX2" fmla="*/ 0 w 781683"/>
                  <a:gd name="connsiteY2" fmla="*/ 64442 h 1605686"/>
                  <a:gd name="connsiteX3" fmla="*/ 27394 w 781683"/>
                  <a:gd name="connsiteY3" fmla="*/ 24160 h 1605686"/>
                  <a:gd name="connsiteX4" fmla="*/ 69115 w 781683"/>
                  <a:gd name="connsiteY4" fmla="*/ 2879 h 1605686"/>
                  <a:gd name="connsiteX5" fmla="*/ 138473 w 781683"/>
                  <a:gd name="connsiteY5" fmla="*/ 23739 h 1605686"/>
                  <a:gd name="connsiteX6" fmla="*/ 176718 w 781683"/>
                  <a:gd name="connsiteY6" fmla="*/ 72415 h 1605686"/>
                  <a:gd name="connsiteX7" fmla="*/ 781683 w 781683"/>
                  <a:gd name="connsiteY7" fmla="*/ 1504859 h 1605686"/>
                  <a:gd name="connsiteX8" fmla="*/ 134997 w 781683"/>
                  <a:gd name="connsiteY8" fmla="*/ 1605686 h 1605686"/>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38473 w 781683"/>
                  <a:gd name="connsiteY6" fmla="*/ 23016 h 1604963"/>
                  <a:gd name="connsiteX7" fmla="*/ 176718 w 781683"/>
                  <a:gd name="connsiteY7" fmla="*/ 71692 h 1604963"/>
                  <a:gd name="connsiteX8" fmla="*/ 781683 w 781683"/>
                  <a:gd name="connsiteY8" fmla="*/ 1504136 h 1604963"/>
                  <a:gd name="connsiteX9" fmla="*/ 134997 w 781683"/>
                  <a:gd name="connsiteY9" fmla="*/ 1604963 h 1604963"/>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50763 w 781683"/>
                  <a:gd name="connsiteY6" fmla="*/ 32848 h 1604963"/>
                  <a:gd name="connsiteX7" fmla="*/ 176718 w 781683"/>
                  <a:gd name="connsiteY7" fmla="*/ 71692 h 1604963"/>
                  <a:gd name="connsiteX8" fmla="*/ 781683 w 781683"/>
                  <a:gd name="connsiteY8" fmla="*/ 1504136 h 1604963"/>
                  <a:gd name="connsiteX9" fmla="*/ 134997 w 781683"/>
                  <a:gd name="connsiteY9" fmla="*/ 1604963 h 160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683" h="1604963">
                    <a:moveTo>
                      <a:pt x="134997" y="1604963"/>
                    </a:moveTo>
                    <a:lnTo>
                      <a:pt x="2878" y="120367"/>
                    </a:lnTo>
                    <a:lnTo>
                      <a:pt x="0" y="63719"/>
                    </a:lnTo>
                    <a:lnTo>
                      <a:pt x="27394" y="23437"/>
                    </a:lnTo>
                    <a:lnTo>
                      <a:pt x="69115" y="2156"/>
                    </a:lnTo>
                    <a:cubicBezTo>
                      <a:pt x="83776" y="0"/>
                      <a:pt x="104210" y="471"/>
                      <a:pt x="117818" y="5586"/>
                    </a:cubicBezTo>
                    <a:cubicBezTo>
                      <a:pt x="131426" y="10701"/>
                      <a:pt x="140537" y="22650"/>
                      <a:pt x="150763" y="32848"/>
                    </a:cubicBezTo>
                    <a:lnTo>
                      <a:pt x="176718" y="71692"/>
                    </a:lnTo>
                    <a:lnTo>
                      <a:pt x="781683" y="1504136"/>
                    </a:lnTo>
                    <a:lnTo>
                      <a:pt x="134997" y="1604963"/>
                    </a:lnTo>
                    <a:close/>
                  </a:path>
                </a:pathLst>
              </a:custGeom>
              <a:gradFill flip="none" rotWithShape="1">
                <a:gsLst>
                  <a:gs pos="0">
                    <a:srgbClr val="FF0000"/>
                  </a:gs>
                  <a:gs pos="50000">
                    <a:srgbClr val="7030A0"/>
                  </a:gs>
                  <a:gs pos="100000">
                    <a:schemeClr val="tx2"/>
                  </a:gs>
                </a:gsLst>
                <a:lin ang="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1" name="Oval 70"/>
              <p:cNvSpPr/>
              <p:nvPr/>
            </p:nvSpPr>
            <p:spPr bwMode="auto">
              <a:xfrm>
                <a:off x="3675413" y="3137066"/>
                <a:ext cx="674914" cy="674914"/>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79" name="Up Arrow 78"/>
            <p:cNvSpPr/>
            <p:nvPr/>
          </p:nvSpPr>
          <p:spPr bwMode="auto">
            <a:xfrm rot="12535665">
              <a:off x="3428319" y="4217418"/>
              <a:ext cx="203972" cy="596487"/>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4" name="Up Arrow 83"/>
            <p:cNvSpPr/>
            <p:nvPr/>
          </p:nvSpPr>
          <p:spPr bwMode="auto">
            <a:xfrm rot="12272513">
              <a:off x="4274493" y="2898634"/>
              <a:ext cx="86751" cy="162656"/>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5" name="Up Arrow 84"/>
            <p:cNvSpPr/>
            <p:nvPr/>
          </p:nvSpPr>
          <p:spPr bwMode="auto">
            <a:xfrm rot="12484994">
              <a:off x="3961376" y="3401363"/>
              <a:ext cx="127756" cy="254495"/>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214" name="Group 213"/>
            <p:cNvGrpSpPr/>
            <p:nvPr/>
          </p:nvGrpSpPr>
          <p:grpSpPr>
            <a:xfrm>
              <a:off x="1554479" y="2638697"/>
              <a:ext cx="2905941" cy="2272937"/>
              <a:chOff x="1554479" y="2638697"/>
              <a:chExt cx="2905941" cy="2272937"/>
            </a:xfrm>
          </p:grpSpPr>
          <p:sp>
            <p:nvSpPr>
              <p:cNvPr id="207" name="Freeform 206"/>
              <p:cNvSpPr/>
              <p:nvPr/>
            </p:nvSpPr>
            <p:spPr bwMode="auto">
              <a:xfrm>
                <a:off x="1554479" y="2638697"/>
                <a:ext cx="2905941" cy="2272937"/>
              </a:xfrm>
              <a:custGeom>
                <a:avLst/>
                <a:gdLst>
                  <a:gd name="connsiteX0" fmla="*/ 2730137 w 2769325"/>
                  <a:gd name="connsiteY0" fmla="*/ 143692 h 2103120"/>
                  <a:gd name="connsiteX1" fmla="*/ 2769325 w 2769325"/>
                  <a:gd name="connsiteY1" fmla="*/ 13063 h 2103120"/>
                  <a:gd name="connsiteX2" fmla="*/ 1907177 w 2769325"/>
                  <a:gd name="connsiteY2" fmla="*/ 0 h 2103120"/>
                  <a:gd name="connsiteX3" fmla="*/ 0 w 2769325"/>
                  <a:gd name="connsiteY3" fmla="*/ 1985554 h 2103120"/>
                  <a:gd name="connsiteX4" fmla="*/ 1711234 w 2769325"/>
                  <a:gd name="connsiteY4" fmla="*/ 2103120 h 2103120"/>
                  <a:gd name="connsiteX0" fmla="*/ 2860766 w 2899954"/>
                  <a:gd name="connsiteY0" fmla="*/ 143692 h 2168434"/>
                  <a:gd name="connsiteX1" fmla="*/ 2899954 w 2899954"/>
                  <a:gd name="connsiteY1" fmla="*/ 13063 h 2168434"/>
                  <a:gd name="connsiteX2" fmla="*/ 2037806 w 2899954"/>
                  <a:gd name="connsiteY2" fmla="*/ 0 h 2168434"/>
                  <a:gd name="connsiteX3" fmla="*/ 0 w 2899954"/>
                  <a:gd name="connsiteY3" fmla="*/ 2168434 h 2168434"/>
                  <a:gd name="connsiteX4" fmla="*/ 1841863 w 2899954"/>
                  <a:gd name="connsiteY4" fmla="*/ 2103120 h 2168434"/>
                  <a:gd name="connsiteX0" fmla="*/ 2860766 w 2899954"/>
                  <a:gd name="connsiteY0" fmla="*/ 143692 h 2272937"/>
                  <a:gd name="connsiteX1" fmla="*/ 2899954 w 2899954"/>
                  <a:gd name="connsiteY1" fmla="*/ 13063 h 2272937"/>
                  <a:gd name="connsiteX2" fmla="*/ 2037806 w 2899954"/>
                  <a:gd name="connsiteY2" fmla="*/ 0 h 2272937"/>
                  <a:gd name="connsiteX3" fmla="*/ 0 w 2899954"/>
                  <a:gd name="connsiteY3" fmla="*/ 2168434 h 2272937"/>
                  <a:gd name="connsiteX4" fmla="*/ 1737360 w 2899954"/>
                  <a:gd name="connsiteY4" fmla="*/ 2272937 h 2272937"/>
                  <a:gd name="connsiteX5" fmla="*/ 1841863 w 2899954"/>
                  <a:gd name="connsiteY5" fmla="*/ 2103120 h 2272937"/>
                  <a:gd name="connsiteX0" fmla="*/ 2860766 w 2886891"/>
                  <a:gd name="connsiteY0" fmla="*/ 143692 h 2272937"/>
                  <a:gd name="connsiteX1" fmla="*/ 2886891 w 2886891"/>
                  <a:gd name="connsiteY1" fmla="*/ 52252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86891 w 2886891"/>
                  <a:gd name="connsiteY1" fmla="*/ 39189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49881 w 2886891"/>
                  <a:gd name="connsiteY1" fmla="*/ 134983 h 2272937"/>
                  <a:gd name="connsiteX2" fmla="*/ 2886891 w 2886891"/>
                  <a:gd name="connsiteY2" fmla="*/ 39189 h 2272937"/>
                  <a:gd name="connsiteX3" fmla="*/ 2037806 w 2886891"/>
                  <a:gd name="connsiteY3" fmla="*/ 0 h 2272937"/>
                  <a:gd name="connsiteX4" fmla="*/ 0 w 2886891"/>
                  <a:gd name="connsiteY4" fmla="*/ 2168434 h 2272937"/>
                  <a:gd name="connsiteX5" fmla="*/ 1737360 w 2886891"/>
                  <a:gd name="connsiteY5" fmla="*/ 2272937 h 2272937"/>
                  <a:gd name="connsiteX6" fmla="*/ 1841863 w 2886891"/>
                  <a:gd name="connsiteY6" fmla="*/ 2103120 h 2272937"/>
                  <a:gd name="connsiteX0" fmla="*/ 2860766 w 2890701"/>
                  <a:gd name="connsiteY0" fmla="*/ 143692 h 2272937"/>
                  <a:gd name="connsiteX1" fmla="*/ 2849881 w 2890701"/>
                  <a:gd name="connsiteY1" fmla="*/ 134983 h 2272937"/>
                  <a:gd name="connsiteX2" fmla="*/ 2890701 w 2890701"/>
                  <a:gd name="connsiteY2" fmla="*/ 35379 h 2272937"/>
                  <a:gd name="connsiteX3" fmla="*/ 2037806 w 2890701"/>
                  <a:gd name="connsiteY3" fmla="*/ 0 h 2272937"/>
                  <a:gd name="connsiteX4" fmla="*/ 0 w 2890701"/>
                  <a:gd name="connsiteY4" fmla="*/ 2168434 h 2272937"/>
                  <a:gd name="connsiteX5" fmla="*/ 1737360 w 2890701"/>
                  <a:gd name="connsiteY5" fmla="*/ 2272937 h 2272937"/>
                  <a:gd name="connsiteX6" fmla="*/ 1841863 w 2890701"/>
                  <a:gd name="connsiteY6" fmla="*/ 2103120 h 2272937"/>
                  <a:gd name="connsiteX0" fmla="*/ 2860766 w 2905941"/>
                  <a:gd name="connsiteY0" fmla="*/ 143692 h 2272937"/>
                  <a:gd name="connsiteX1" fmla="*/ 2849881 w 2905941"/>
                  <a:gd name="connsiteY1" fmla="*/ 13498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905941"/>
                  <a:gd name="connsiteY0" fmla="*/ 143692 h 2272937"/>
                  <a:gd name="connsiteX1" fmla="*/ 2905941 w 2905941"/>
                  <a:gd name="connsiteY1" fmla="*/ 31569 h 2272937"/>
                  <a:gd name="connsiteX2" fmla="*/ 2037806 w 2905941"/>
                  <a:gd name="connsiteY2" fmla="*/ 0 h 2272937"/>
                  <a:gd name="connsiteX3" fmla="*/ 0 w 2905941"/>
                  <a:gd name="connsiteY3" fmla="*/ 2168434 h 2272937"/>
                  <a:gd name="connsiteX4" fmla="*/ 1737360 w 2905941"/>
                  <a:gd name="connsiteY4" fmla="*/ 2272937 h 2272937"/>
                  <a:gd name="connsiteX5" fmla="*/ 1841863 w 2905941"/>
                  <a:gd name="connsiteY5" fmla="*/ 2103120 h 2272937"/>
                  <a:gd name="connsiteX0" fmla="*/ 2860766 w 2905941"/>
                  <a:gd name="connsiteY0" fmla="*/ 143692 h 2272937"/>
                  <a:gd name="connsiteX1" fmla="*/ 2853691 w 2905941"/>
                  <a:gd name="connsiteY1" fmla="*/ 13879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5941" h="2272937">
                    <a:moveTo>
                      <a:pt x="2860766" y="143692"/>
                    </a:moveTo>
                    <a:lnTo>
                      <a:pt x="2853691" y="138793"/>
                    </a:lnTo>
                    <a:lnTo>
                      <a:pt x="2905941" y="31569"/>
                    </a:lnTo>
                    <a:lnTo>
                      <a:pt x="2037806" y="0"/>
                    </a:lnTo>
                    <a:lnTo>
                      <a:pt x="0" y="2168434"/>
                    </a:lnTo>
                    <a:lnTo>
                      <a:pt x="1737360" y="2272937"/>
                    </a:lnTo>
                    <a:lnTo>
                      <a:pt x="1841863" y="210312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213" name="Straight Connector 212"/>
              <p:cNvCxnSpPr/>
              <p:nvPr/>
            </p:nvCxnSpPr>
            <p:spPr bwMode="auto">
              <a:xfrm>
                <a:off x="2811780" y="3341370"/>
                <a:ext cx="217170" cy="0"/>
              </a:xfrm>
              <a:prstGeom prst="line">
                <a:avLst/>
              </a:prstGeom>
              <a:solidFill>
                <a:schemeClr val="accent1"/>
              </a:solidFill>
              <a:ln w="57150" cap="flat" cmpd="sng" algn="ctr">
                <a:solidFill>
                  <a:srgbClr val="FFFFCC"/>
                </a:solidFill>
                <a:prstDash val="solid"/>
                <a:round/>
                <a:headEnd type="none" w="med" len="med"/>
                <a:tailEnd type="none" w="med" len="med"/>
              </a:ln>
              <a:effectLst/>
            </p:spPr>
          </p:cxnSp>
          <p:cxnSp>
            <p:nvCxnSpPr>
              <p:cNvPr id="210" name="Straight Connector 209"/>
              <p:cNvCxnSpPr/>
              <p:nvPr/>
            </p:nvCxnSpPr>
            <p:spPr bwMode="auto">
              <a:xfrm>
                <a:off x="2775433" y="3388021"/>
                <a:ext cx="217170"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209" name="Straight Connector 208"/>
              <p:cNvCxnSpPr/>
              <p:nvPr/>
            </p:nvCxnSpPr>
            <p:spPr bwMode="auto">
              <a:xfrm flipV="1">
                <a:off x="2716032" y="3306451"/>
                <a:ext cx="430530" cy="381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218" name="Rectangle 217"/>
            <p:cNvSpPr/>
            <p:nvPr/>
          </p:nvSpPr>
          <p:spPr>
            <a:xfrm>
              <a:off x="3311748" y="4563559"/>
              <a:ext cx="623646"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a:t>
              </a:r>
              <a:r>
                <a:rPr kumimoji="0" lang="en-US" sz="2400" b="1" i="0" u="none" strike="noStrike" kern="1200" cap="none" spc="0" normalizeH="0" baseline="0" noProof="0" dirty="0" err="1">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i</a:t>
              </a:r>
              <a:endPar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sp>
        <p:nvSpPr>
          <p:cNvPr id="219" name="Rectangle 218"/>
          <p:cNvSpPr/>
          <p:nvPr/>
        </p:nvSpPr>
        <p:spPr>
          <a:xfrm>
            <a:off x="7617530" y="6068268"/>
            <a:ext cx="1241462"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Click</a:t>
            </a:r>
            <a:endParaRPr kumimoji="0" lang="en-US" sz="5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1700"/>
                                  </p:stCondLst>
                                  <p:childTnLst>
                                    <p:set>
                                      <p:cBhvr>
                                        <p:cTn id="9" dur="1" fill="hold">
                                          <p:stCondLst>
                                            <p:cond delay="0"/>
                                          </p:stCondLst>
                                        </p:cTn>
                                        <p:tgtEl>
                                          <p:spTgt spid="216"/>
                                        </p:tgtEl>
                                        <p:attrNameLst>
                                          <p:attrName>style.visibility</p:attrName>
                                        </p:attrNameLst>
                                      </p:cBhvr>
                                      <p:to>
                                        <p:strVal val="visible"/>
                                      </p:to>
                                    </p:set>
                                    <p:animEffect transition="in" filter="fade">
                                      <p:cBhvr>
                                        <p:cTn id="10" dur="1250"/>
                                        <p:tgtEl>
                                          <p:spTgt spid="216"/>
                                        </p:tgtEl>
                                      </p:cBhvr>
                                    </p:animEffect>
                                  </p:childTnLst>
                                </p:cTn>
                              </p:par>
                              <p:par>
                                <p:cTn id="11" presetID="53" presetClass="entr" presetSubtype="0" fill="hold" grpId="0" nodeType="withEffect">
                                  <p:stCondLst>
                                    <p:cond delay="6000"/>
                                  </p:stCondLst>
                                  <p:childTnLst>
                                    <p:set>
                                      <p:cBhvr>
                                        <p:cTn id="12" dur="1" fill="hold">
                                          <p:stCondLst>
                                            <p:cond delay="0"/>
                                          </p:stCondLst>
                                        </p:cTn>
                                        <p:tgtEl>
                                          <p:spTgt spid="219"/>
                                        </p:tgtEl>
                                        <p:attrNameLst>
                                          <p:attrName>style.visibility</p:attrName>
                                        </p:attrNameLst>
                                      </p:cBhvr>
                                      <p:to>
                                        <p:strVal val="visible"/>
                                      </p:to>
                                    </p:set>
                                    <p:anim calcmode="lin" valueType="num">
                                      <p:cBhvr>
                                        <p:cTn id="13" dur="750" fill="hold"/>
                                        <p:tgtEl>
                                          <p:spTgt spid="219"/>
                                        </p:tgtEl>
                                        <p:attrNameLst>
                                          <p:attrName>ppt_w</p:attrName>
                                        </p:attrNameLst>
                                      </p:cBhvr>
                                      <p:tavLst>
                                        <p:tav tm="0">
                                          <p:val>
                                            <p:fltVal val="0"/>
                                          </p:val>
                                        </p:tav>
                                        <p:tav tm="100000">
                                          <p:val>
                                            <p:strVal val="#ppt_w"/>
                                          </p:val>
                                        </p:tav>
                                      </p:tavLst>
                                    </p:anim>
                                    <p:anim calcmode="lin" valueType="num">
                                      <p:cBhvr>
                                        <p:cTn id="14" dur="750" fill="hold"/>
                                        <p:tgtEl>
                                          <p:spTgt spid="219"/>
                                        </p:tgtEl>
                                        <p:attrNameLst>
                                          <p:attrName>ppt_h</p:attrName>
                                        </p:attrNameLst>
                                      </p:cBhvr>
                                      <p:tavLst>
                                        <p:tav tm="0">
                                          <p:val>
                                            <p:fltVal val="0"/>
                                          </p:val>
                                        </p:tav>
                                        <p:tav tm="100000">
                                          <p:val>
                                            <p:strVal val="#ppt_h"/>
                                          </p:val>
                                        </p:tav>
                                      </p:tavLst>
                                    </p:anim>
                                    <p:animEffect transition="in" filter="fade">
                                      <p:cBhvr>
                                        <p:cTn id="15" dur="75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pSp>
        <p:nvGrpSpPr>
          <p:cNvPr id="3" name="Group 77"/>
          <p:cNvGrpSpPr/>
          <p:nvPr/>
        </p:nvGrpSpPr>
        <p:grpSpPr>
          <a:xfrm>
            <a:off x="3327465" y="2807517"/>
            <a:ext cx="1204892" cy="1804860"/>
            <a:chOff x="3675413" y="2007120"/>
            <a:chExt cx="1204892" cy="1804860"/>
          </a:xfrm>
        </p:grpSpPr>
        <p:sp>
          <p:nvSpPr>
            <p:cNvPr id="76" name="Freeform 75"/>
            <p:cNvSpPr/>
            <p:nvPr/>
          </p:nvSpPr>
          <p:spPr bwMode="auto">
            <a:xfrm rot="2410730">
              <a:off x="4098622" y="2007120"/>
              <a:ext cx="781683" cy="1604963"/>
            </a:xfrm>
            <a:custGeom>
              <a:avLst/>
              <a:gdLst>
                <a:gd name="connsiteX0" fmla="*/ 132119 w 778805"/>
                <a:gd name="connsiteY0" fmla="*/ 1602807 h 1602807"/>
                <a:gd name="connsiteX1" fmla="*/ 0 w 778805"/>
                <a:gd name="connsiteY1" fmla="*/ 118211 h 1602807"/>
                <a:gd name="connsiteX2" fmla="*/ 6954 w 778805"/>
                <a:gd name="connsiteY2" fmla="*/ 59105 h 1602807"/>
                <a:gd name="connsiteX3" fmla="*/ 41722 w 778805"/>
                <a:gd name="connsiteY3" fmla="*/ 13907 h 1602807"/>
                <a:gd name="connsiteX4" fmla="*/ 83443 w 778805"/>
                <a:gd name="connsiteY4" fmla="*/ 0 h 1602807"/>
                <a:gd name="connsiteX5" fmla="*/ 135595 w 778805"/>
                <a:gd name="connsiteY5" fmla="*/ 20860 h 1602807"/>
                <a:gd name="connsiteX6" fmla="*/ 173840 w 778805"/>
                <a:gd name="connsiteY6" fmla="*/ 69536 h 1602807"/>
                <a:gd name="connsiteX7" fmla="*/ 778805 w 778805"/>
                <a:gd name="connsiteY7" fmla="*/ 1501980 h 1602807"/>
                <a:gd name="connsiteX8" fmla="*/ 132119 w 778805"/>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44600 w 781683"/>
                <a:gd name="connsiteY3" fmla="*/ 13907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69115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5686 h 1605686"/>
                <a:gd name="connsiteX1" fmla="*/ 2878 w 781683"/>
                <a:gd name="connsiteY1" fmla="*/ 121090 h 1605686"/>
                <a:gd name="connsiteX2" fmla="*/ 0 w 781683"/>
                <a:gd name="connsiteY2" fmla="*/ 64442 h 1605686"/>
                <a:gd name="connsiteX3" fmla="*/ 27394 w 781683"/>
                <a:gd name="connsiteY3" fmla="*/ 24160 h 1605686"/>
                <a:gd name="connsiteX4" fmla="*/ 69115 w 781683"/>
                <a:gd name="connsiteY4" fmla="*/ 2879 h 1605686"/>
                <a:gd name="connsiteX5" fmla="*/ 138473 w 781683"/>
                <a:gd name="connsiteY5" fmla="*/ 23739 h 1605686"/>
                <a:gd name="connsiteX6" fmla="*/ 176718 w 781683"/>
                <a:gd name="connsiteY6" fmla="*/ 72415 h 1605686"/>
                <a:gd name="connsiteX7" fmla="*/ 781683 w 781683"/>
                <a:gd name="connsiteY7" fmla="*/ 1504859 h 1605686"/>
                <a:gd name="connsiteX8" fmla="*/ 134997 w 781683"/>
                <a:gd name="connsiteY8" fmla="*/ 1605686 h 1605686"/>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38473 w 781683"/>
                <a:gd name="connsiteY6" fmla="*/ 23016 h 1604963"/>
                <a:gd name="connsiteX7" fmla="*/ 176718 w 781683"/>
                <a:gd name="connsiteY7" fmla="*/ 71692 h 1604963"/>
                <a:gd name="connsiteX8" fmla="*/ 781683 w 781683"/>
                <a:gd name="connsiteY8" fmla="*/ 1504136 h 1604963"/>
                <a:gd name="connsiteX9" fmla="*/ 134997 w 781683"/>
                <a:gd name="connsiteY9" fmla="*/ 1604963 h 1604963"/>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50763 w 781683"/>
                <a:gd name="connsiteY6" fmla="*/ 32848 h 1604963"/>
                <a:gd name="connsiteX7" fmla="*/ 176718 w 781683"/>
                <a:gd name="connsiteY7" fmla="*/ 71692 h 1604963"/>
                <a:gd name="connsiteX8" fmla="*/ 781683 w 781683"/>
                <a:gd name="connsiteY8" fmla="*/ 1504136 h 1604963"/>
                <a:gd name="connsiteX9" fmla="*/ 134997 w 781683"/>
                <a:gd name="connsiteY9" fmla="*/ 1604963 h 160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683" h="1604963">
                  <a:moveTo>
                    <a:pt x="134997" y="1604963"/>
                  </a:moveTo>
                  <a:lnTo>
                    <a:pt x="2878" y="120367"/>
                  </a:lnTo>
                  <a:lnTo>
                    <a:pt x="0" y="63719"/>
                  </a:lnTo>
                  <a:lnTo>
                    <a:pt x="27394" y="23437"/>
                  </a:lnTo>
                  <a:lnTo>
                    <a:pt x="69115" y="2156"/>
                  </a:lnTo>
                  <a:cubicBezTo>
                    <a:pt x="83776" y="0"/>
                    <a:pt x="104210" y="471"/>
                    <a:pt x="117818" y="5586"/>
                  </a:cubicBezTo>
                  <a:cubicBezTo>
                    <a:pt x="131426" y="10701"/>
                    <a:pt x="140537" y="22650"/>
                    <a:pt x="150763" y="32848"/>
                  </a:cubicBezTo>
                  <a:lnTo>
                    <a:pt x="176718" y="71692"/>
                  </a:lnTo>
                  <a:lnTo>
                    <a:pt x="781683" y="1504136"/>
                  </a:lnTo>
                  <a:lnTo>
                    <a:pt x="134997" y="1604963"/>
                  </a:lnTo>
                  <a:close/>
                </a:path>
              </a:pathLst>
            </a:custGeom>
            <a:gradFill flip="none" rotWithShape="1">
              <a:gsLst>
                <a:gs pos="0">
                  <a:srgbClr val="FF0000"/>
                </a:gs>
                <a:gs pos="50000">
                  <a:srgbClr val="7030A0"/>
                </a:gs>
                <a:gs pos="100000">
                  <a:schemeClr val="tx2"/>
                </a:gs>
              </a:gsLst>
              <a:lin ang="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1" name="Oval 70"/>
            <p:cNvSpPr/>
            <p:nvPr/>
          </p:nvSpPr>
          <p:spPr bwMode="auto">
            <a:xfrm>
              <a:off x="3675413" y="3137066"/>
              <a:ext cx="674914" cy="674914"/>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12" name="Group 111"/>
          <p:cNvGrpSpPr/>
          <p:nvPr/>
        </p:nvGrpSpPr>
        <p:grpSpPr>
          <a:xfrm>
            <a:off x="219456" y="158496"/>
            <a:ext cx="8644128" cy="1719072"/>
            <a:chOff x="219456" y="158496"/>
            <a:chExt cx="8644128" cy="1719072"/>
          </a:xfrm>
        </p:grpSpPr>
        <p:sp>
          <p:nvSpPr>
            <p:cNvPr id="111" name="Rectangle 110"/>
            <p:cNvSpPr/>
            <p:nvPr/>
          </p:nvSpPr>
          <p:spPr bwMode="auto">
            <a:xfrm>
              <a:off x="219456" y="158496"/>
              <a:ext cx="8644128" cy="1719072"/>
            </a:xfrm>
            <a:prstGeom prst="rect">
              <a:avLst/>
            </a:prstGeom>
            <a:solidFill>
              <a:srgbClr val="0070C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8" name="Text Box 7"/>
            <p:cNvSpPr txBox="1">
              <a:spLocks noChangeArrowheads="1"/>
            </p:cNvSpPr>
            <p:nvPr/>
          </p:nvSpPr>
          <p:spPr bwMode="auto">
            <a:xfrm>
              <a:off x="333921" y="218757"/>
              <a:ext cx="8444320" cy="1569660"/>
            </a:xfrm>
            <a:prstGeom prst="rect">
              <a:avLst/>
            </a:prstGeom>
            <a:solidFill>
              <a:srgbClr val="CCFFFF"/>
            </a:solidFill>
            <a:ln w="28575">
              <a:solidFill>
                <a:srgbClr val="00B0F0"/>
              </a:solidFill>
              <a:miter lim="800000"/>
              <a:headEnd/>
              <a:tailEnd/>
            </a:ln>
            <a:effectLst/>
            <a:scene3d>
              <a:camera prst="orthographicFront"/>
              <a:lightRig rig="flat" dir="tl">
                <a:rot lat="0" lon="0" rev="6600000"/>
              </a:lightRig>
            </a:scene3d>
            <a:sp3d>
              <a:bevelT/>
            </a:sp3d>
          </p:spPr>
          <p:txBody>
            <a:bodyPr wrap="square">
              <a:spAutoFit/>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w="11430"/>
                  <a:solidFill>
                    <a:sysClr val="windowText" lastClr="000000"/>
                  </a:solidFill>
                  <a:effectLst>
                    <a:outerShdw blurRad="50800" dist="39000" dir="5460000" algn="tl">
                      <a:srgbClr val="000000">
                        <a:alpha val="38000"/>
                      </a:srgbClr>
                    </a:outerShdw>
                  </a:effectLst>
                  <a:uLnTx/>
                  <a:uFillTx/>
                  <a:latin typeface="Arial" charset="0"/>
                  <a:ea typeface="+mn-ea"/>
                  <a:cs typeface="+mn-cs"/>
                </a:rPr>
                <a:t>Again, the direction of the magnetic field around the wire can be determined by grabbing the wire with our right hand with our thumb pointing in the same direction as the positive current flow. </a:t>
              </a:r>
            </a:p>
          </p:txBody>
        </p:sp>
      </p:grpSp>
      <p:grpSp>
        <p:nvGrpSpPr>
          <p:cNvPr id="83" name="Group 82"/>
          <p:cNvGrpSpPr/>
          <p:nvPr/>
        </p:nvGrpSpPr>
        <p:grpSpPr>
          <a:xfrm>
            <a:off x="1554479" y="2638697"/>
            <a:ext cx="2905941" cy="2272937"/>
            <a:chOff x="1554479" y="2638697"/>
            <a:chExt cx="2905941" cy="2272937"/>
          </a:xfrm>
        </p:grpSpPr>
        <p:sp>
          <p:nvSpPr>
            <p:cNvPr id="86" name="Freeform 85"/>
            <p:cNvSpPr/>
            <p:nvPr/>
          </p:nvSpPr>
          <p:spPr bwMode="auto">
            <a:xfrm>
              <a:off x="1554479" y="2638697"/>
              <a:ext cx="2905941" cy="2272937"/>
            </a:xfrm>
            <a:custGeom>
              <a:avLst/>
              <a:gdLst>
                <a:gd name="connsiteX0" fmla="*/ 2730137 w 2769325"/>
                <a:gd name="connsiteY0" fmla="*/ 143692 h 2103120"/>
                <a:gd name="connsiteX1" fmla="*/ 2769325 w 2769325"/>
                <a:gd name="connsiteY1" fmla="*/ 13063 h 2103120"/>
                <a:gd name="connsiteX2" fmla="*/ 1907177 w 2769325"/>
                <a:gd name="connsiteY2" fmla="*/ 0 h 2103120"/>
                <a:gd name="connsiteX3" fmla="*/ 0 w 2769325"/>
                <a:gd name="connsiteY3" fmla="*/ 1985554 h 2103120"/>
                <a:gd name="connsiteX4" fmla="*/ 1711234 w 2769325"/>
                <a:gd name="connsiteY4" fmla="*/ 2103120 h 2103120"/>
                <a:gd name="connsiteX0" fmla="*/ 2860766 w 2899954"/>
                <a:gd name="connsiteY0" fmla="*/ 143692 h 2168434"/>
                <a:gd name="connsiteX1" fmla="*/ 2899954 w 2899954"/>
                <a:gd name="connsiteY1" fmla="*/ 13063 h 2168434"/>
                <a:gd name="connsiteX2" fmla="*/ 2037806 w 2899954"/>
                <a:gd name="connsiteY2" fmla="*/ 0 h 2168434"/>
                <a:gd name="connsiteX3" fmla="*/ 0 w 2899954"/>
                <a:gd name="connsiteY3" fmla="*/ 2168434 h 2168434"/>
                <a:gd name="connsiteX4" fmla="*/ 1841863 w 2899954"/>
                <a:gd name="connsiteY4" fmla="*/ 2103120 h 2168434"/>
                <a:gd name="connsiteX0" fmla="*/ 2860766 w 2899954"/>
                <a:gd name="connsiteY0" fmla="*/ 143692 h 2272937"/>
                <a:gd name="connsiteX1" fmla="*/ 2899954 w 2899954"/>
                <a:gd name="connsiteY1" fmla="*/ 13063 h 2272937"/>
                <a:gd name="connsiteX2" fmla="*/ 2037806 w 2899954"/>
                <a:gd name="connsiteY2" fmla="*/ 0 h 2272937"/>
                <a:gd name="connsiteX3" fmla="*/ 0 w 2899954"/>
                <a:gd name="connsiteY3" fmla="*/ 2168434 h 2272937"/>
                <a:gd name="connsiteX4" fmla="*/ 1737360 w 2899954"/>
                <a:gd name="connsiteY4" fmla="*/ 2272937 h 2272937"/>
                <a:gd name="connsiteX5" fmla="*/ 1841863 w 2899954"/>
                <a:gd name="connsiteY5" fmla="*/ 2103120 h 2272937"/>
                <a:gd name="connsiteX0" fmla="*/ 2860766 w 2886891"/>
                <a:gd name="connsiteY0" fmla="*/ 143692 h 2272937"/>
                <a:gd name="connsiteX1" fmla="*/ 2886891 w 2886891"/>
                <a:gd name="connsiteY1" fmla="*/ 52252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86891 w 2886891"/>
                <a:gd name="connsiteY1" fmla="*/ 39189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49881 w 2886891"/>
                <a:gd name="connsiteY1" fmla="*/ 134983 h 2272937"/>
                <a:gd name="connsiteX2" fmla="*/ 2886891 w 2886891"/>
                <a:gd name="connsiteY2" fmla="*/ 39189 h 2272937"/>
                <a:gd name="connsiteX3" fmla="*/ 2037806 w 2886891"/>
                <a:gd name="connsiteY3" fmla="*/ 0 h 2272937"/>
                <a:gd name="connsiteX4" fmla="*/ 0 w 2886891"/>
                <a:gd name="connsiteY4" fmla="*/ 2168434 h 2272937"/>
                <a:gd name="connsiteX5" fmla="*/ 1737360 w 2886891"/>
                <a:gd name="connsiteY5" fmla="*/ 2272937 h 2272937"/>
                <a:gd name="connsiteX6" fmla="*/ 1841863 w 2886891"/>
                <a:gd name="connsiteY6" fmla="*/ 2103120 h 2272937"/>
                <a:gd name="connsiteX0" fmla="*/ 2860766 w 2890701"/>
                <a:gd name="connsiteY0" fmla="*/ 143692 h 2272937"/>
                <a:gd name="connsiteX1" fmla="*/ 2849881 w 2890701"/>
                <a:gd name="connsiteY1" fmla="*/ 134983 h 2272937"/>
                <a:gd name="connsiteX2" fmla="*/ 2890701 w 2890701"/>
                <a:gd name="connsiteY2" fmla="*/ 35379 h 2272937"/>
                <a:gd name="connsiteX3" fmla="*/ 2037806 w 2890701"/>
                <a:gd name="connsiteY3" fmla="*/ 0 h 2272937"/>
                <a:gd name="connsiteX4" fmla="*/ 0 w 2890701"/>
                <a:gd name="connsiteY4" fmla="*/ 2168434 h 2272937"/>
                <a:gd name="connsiteX5" fmla="*/ 1737360 w 2890701"/>
                <a:gd name="connsiteY5" fmla="*/ 2272937 h 2272937"/>
                <a:gd name="connsiteX6" fmla="*/ 1841863 w 2890701"/>
                <a:gd name="connsiteY6" fmla="*/ 2103120 h 2272937"/>
                <a:gd name="connsiteX0" fmla="*/ 2860766 w 2905941"/>
                <a:gd name="connsiteY0" fmla="*/ 143692 h 2272937"/>
                <a:gd name="connsiteX1" fmla="*/ 2849881 w 2905941"/>
                <a:gd name="connsiteY1" fmla="*/ 13498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905941"/>
                <a:gd name="connsiteY0" fmla="*/ 143692 h 2272937"/>
                <a:gd name="connsiteX1" fmla="*/ 2905941 w 2905941"/>
                <a:gd name="connsiteY1" fmla="*/ 31569 h 2272937"/>
                <a:gd name="connsiteX2" fmla="*/ 2037806 w 2905941"/>
                <a:gd name="connsiteY2" fmla="*/ 0 h 2272937"/>
                <a:gd name="connsiteX3" fmla="*/ 0 w 2905941"/>
                <a:gd name="connsiteY3" fmla="*/ 2168434 h 2272937"/>
                <a:gd name="connsiteX4" fmla="*/ 1737360 w 2905941"/>
                <a:gd name="connsiteY4" fmla="*/ 2272937 h 2272937"/>
                <a:gd name="connsiteX5" fmla="*/ 1841863 w 2905941"/>
                <a:gd name="connsiteY5" fmla="*/ 2103120 h 2272937"/>
                <a:gd name="connsiteX0" fmla="*/ 2860766 w 2905941"/>
                <a:gd name="connsiteY0" fmla="*/ 143692 h 2272937"/>
                <a:gd name="connsiteX1" fmla="*/ 2853691 w 2905941"/>
                <a:gd name="connsiteY1" fmla="*/ 13879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5941" h="2272937">
                  <a:moveTo>
                    <a:pt x="2860766" y="143692"/>
                  </a:moveTo>
                  <a:lnTo>
                    <a:pt x="2853691" y="138793"/>
                  </a:lnTo>
                  <a:lnTo>
                    <a:pt x="2905941" y="31569"/>
                  </a:lnTo>
                  <a:lnTo>
                    <a:pt x="2037806" y="0"/>
                  </a:lnTo>
                  <a:lnTo>
                    <a:pt x="0" y="2168434"/>
                  </a:lnTo>
                  <a:lnTo>
                    <a:pt x="1737360" y="2272937"/>
                  </a:lnTo>
                  <a:lnTo>
                    <a:pt x="1841863" y="210312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87" name="Straight Connector 86"/>
            <p:cNvCxnSpPr/>
            <p:nvPr/>
          </p:nvCxnSpPr>
          <p:spPr bwMode="auto">
            <a:xfrm>
              <a:off x="2811780" y="3341370"/>
              <a:ext cx="217170" cy="0"/>
            </a:xfrm>
            <a:prstGeom prst="line">
              <a:avLst/>
            </a:prstGeom>
            <a:solidFill>
              <a:schemeClr val="accent1"/>
            </a:solidFill>
            <a:ln w="57150" cap="flat" cmpd="sng" algn="ctr">
              <a:solidFill>
                <a:srgbClr val="FFFFCC"/>
              </a:solidFill>
              <a:prstDash val="solid"/>
              <a:round/>
              <a:headEnd type="none" w="med" len="med"/>
              <a:tailEnd type="none" w="med" len="med"/>
            </a:ln>
            <a:effectLst/>
          </p:spPr>
        </p:cxnSp>
      </p:grpSp>
      <p:grpSp>
        <p:nvGrpSpPr>
          <p:cNvPr id="113" name="Group 55"/>
          <p:cNvGrpSpPr>
            <a:grpSpLocks/>
          </p:cNvGrpSpPr>
          <p:nvPr/>
        </p:nvGrpSpPr>
        <p:grpSpPr bwMode="auto">
          <a:xfrm flipH="1">
            <a:off x="277042" y="4572000"/>
            <a:ext cx="1368877" cy="1999069"/>
            <a:chOff x="2118" y="156"/>
            <a:chExt cx="1260" cy="1969"/>
          </a:xfrm>
        </p:grpSpPr>
        <p:sp>
          <p:nvSpPr>
            <p:cNvPr id="114" name="Oval 56"/>
            <p:cNvSpPr>
              <a:spLocks noChangeArrowheads="1"/>
            </p:cNvSpPr>
            <p:nvPr/>
          </p:nvSpPr>
          <p:spPr bwMode="auto">
            <a:xfrm>
              <a:off x="2118" y="1886"/>
              <a:ext cx="1260" cy="239"/>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5" name="Freeform 57"/>
            <p:cNvSpPr>
              <a:spLocks/>
            </p:cNvSpPr>
            <p:nvPr/>
          </p:nvSpPr>
          <p:spPr bwMode="auto">
            <a:xfrm>
              <a:off x="2535" y="1467"/>
              <a:ext cx="438" cy="516"/>
            </a:xfrm>
            <a:custGeom>
              <a:avLst/>
              <a:gdLst/>
              <a:ahLst/>
              <a:cxnLst>
                <a:cxn ang="0">
                  <a:pos x="96" y="0"/>
                </a:cxn>
                <a:cxn ang="0">
                  <a:pos x="432" y="48"/>
                </a:cxn>
                <a:cxn ang="0">
                  <a:pos x="516" y="516"/>
                </a:cxn>
                <a:cxn ang="0">
                  <a:pos x="402" y="504"/>
                </a:cxn>
                <a:cxn ang="0">
                  <a:pos x="282" y="174"/>
                </a:cxn>
                <a:cxn ang="0">
                  <a:pos x="192" y="156"/>
                </a:cxn>
                <a:cxn ang="0">
                  <a:pos x="150" y="318"/>
                </a:cxn>
                <a:cxn ang="0">
                  <a:pos x="168" y="480"/>
                </a:cxn>
                <a:cxn ang="0">
                  <a:pos x="0" y="450"/>
                </a:cxn>
                <a:cxn ang="0">
                  <a:pos x="24" y="138"/>
                </a:cxn>
                <a:cxn ang="0">
                  <a:pos x="96" y="0"/>
                </a:cxn>
              </a:cxnLst>
              <a:rect l="0" t="0" r="r" b="b"/>
              <a:pathLst>
                <a:path w="516" h="516">
                  <a:moveTo>
                    <a:pt x="96" y="0"/>
                  </a:moveTo>
                  <a:lnTo>
                    <a:pt x="432" y="48"/>
                  </a:lnTo>
                  <a:lnTo>
                    <a:pt x="516" y="516"/>
                  </a:lnTo>
                  <a:lnTo>
                    <a:pt x="402" y="504"/>
                  </a:lnTo>
                  <a:lnTo>
                    <a:pt x="282" y="174"/>
                  </a:lnTo>
                  <a:lnTo>
                    <a:pt x="192" y="156"/>
                  </a:lnTo>
                  <a:lnTo>
                    <a:pt x="150" y="318"/>
                  </a:lnTo>
                  <a:lnTo>
                    <a:pt x="168" y="480"/>
                  </a:lnTo>
                  <a:lnTo>
                    <a:pt x="0" y="450"/>
                  </a:lnTo>
                  <a:lnTo>
                    <a:pt x="24" y="138"/>
                  </a:lnTo>
                  <a:lnTo>
                    <a:pt x="96" y="0"/>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6" name="Freeform 58"/>
            <p:cNvSpPr>
              <a:spLocks/>
            </p:cNvSpPr>
            <p:nvPr/>
          </p:nvSpPr>
          <p:spPr bwMode="auto">
            <a:xfrm>
              <a:off x="2780" y="1035"/>
              <a:ext cx="392" cy="729"/>
            </a:xfrm>
            <a:custGeom>
              <a:avLst/>
              <a:gdLst/>
              <a:ahLst/>
              <a:cxnLst>
                <a:cxn ang="0">
                  <a:pos x="0" y="677"/>
                </a:cxn>
                <a:cxn ang="0">
                  <a:pos x="47" y="686"/>
                </a:cxn>
                <a:cxn ang="0">
                  <a:pos x="113" y="687"/>
                </a:cxn>
                <a:cxn ang="0">
                  <a:pos x="176" y="674"/>
                </a:cxn>
                <a:cxn ang="0">
                  <a:pos x="200" y="662"/>
                </a:cxn>
                <a:cxn ang="0">
                  <a:pos x="216" y="647"/>
                </a:cxn>
                <a:cxn ang="0">
                  <a:pos x="209" y="510"/>
                </a:cxn>
                <a:cxn ang="0">
                  <a:pos x="392" y="243"/>
                </a:cxn>
                <a:cxn ang="0">
                  <a:pos x="245" y="71"/>
                </a:cxn>
                <a:cxn ang="0">
                  <a:pos x="194" y="69"/>
                </a:cxn>
                <a:cxn ang="0">
                  <a:pos x="173" y="30"/>
                </a:cxn>
                <a:cxn ang="0">
                  <a:pos x="134" y="8"/>
                </a:cxn>
                <a:cxn ang="0">
                  <a:pos x="83" y="0"/>
                </a:cxn>
                <a:cxn ang="0">
                  <a:pos x="39" y="140"/>
                </a:cxn>
                <a:cxn ang="0">
                  <a:pos x="15" y="275"/>
                </a:cxn>
                <a:cxn ang="0">
                  <a:pos x="8" y="545"/>
                </a:cxn>
                <a:cxn ang="0">
                  <a:pos x="0" y="677"/>
                </a:cxn>
              </a:cxnLst>
              <a:rect l="0" t="0" r="r" b="b"/>
              <a:pathLst>
                <a:path w="392" h="687">
                  <a:moveTo>
                    <a:pt x="0" y="677"/>
                  </a:moveTo>
                  <a:lnTo>
                    <a:pt x="47" y="686"/>
                  </a:lnTo>
                  <a:lnTo>
                    <a:pt x="113" y="687"/>
                  </a:lnTo>
                  <a:cubicBezTo>
                    <a:pt x="134" y="683"/>
                    <a:pt x="155" y="679"/>
                    <a:pt x="176" y="674"/>
                  </a:cubicBezTo>
                  <a:cubicBezTo>
                    <a:pt x="184" y="672"/>
                    <a:pt x="191" y="664"/>
                    <a:pt x="200" y="662"/>
                  </a:cubicBezTo>
                  <a:cubicBezTo>
                    <a:pt x="205" y="656"/>
                    <a:pt x="207" y="649"/>
                    <a:pt x="216" y="647"/>
                  </a:cubicBezTo>
                  <a:lnTo>
                    <a:pt x="209" y="510"/>
                  </a:lnTo>
                  <a:lnTo>
                    <a:pt x="392" y="243"/>
                  </a:lnTo>
                  <a:lnTo>
                    <a:pt x="245" y="71"/>
                  </a:lnTo>
                  <a:lnTo>
                    <a:pt x="194" y="69"/>
                  </a:lnTo>
                  <a:lnTo>
                    <a:pt x="173" y="30"/>
                  </a:lnTo>
                  <a:lnTo>
                    <a:pt x="134" y="8"/>
                  </a:lnTo>
                  <a:lnTo>
                    <a:pt x="83" y="0"/>
                  </a:lnTo>
                  <a:lnTo>
                    <a:pt x="39" y="140"/>
                  </a:lnTo>
                  <a:lnTo>
                    <a:pt x="15" y="275"/>
                  </a:lnTo>
                  <a:lnTo>
                    <a:pt x="8" y="545"/>
                  </a:lnTo>
                  <a:lnTo>
                    <a:pt x="0" y="677"/>
                  </a:lnTo>
                  <a:close/>
                </a:path>
              </a:pathLst>
            </a:custGeom>
            <a:solidFill>
              <a:srgbClr val="FF00FF"/>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7" name="Freeform 59"/>
            <p:cNvSpPr>
              <a:spLocks/>
            </p:cNvSpPr>
            <p:nvPr/>
          </p:nvSpPr>
          <p:spPr bwMode="auto">
            <a:xfrm>
              <a:off x="2437" y="624"/>
              <a:ext cx="66" cy="93"/>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8" name="Freeform 60"/>
            <p:cNvSpPr>
              <a:spLocks/>
            </p:cNvSpPr>
            <p:nvPr/>
          </p:nvSpPr>
          <p:spPr bwMode="auto">
            <a:xfrm>
              <a:off x="2299" y="156"/>
              <a:ext cx="851" cy="894"/>
            </a:xfrm>
            <a:custGeom>
              <a:avLst/>
              <a:gdLst/>
              <a:ahLst/>
              <a:cxnLst>
                <a:cxn ang="0">
                  <a:pos x="305" y="518"/>
                </a:cxn>
                <a:cxn ang="0">
                  <a:pos x="278" y="374"/>
                </a:cxn>
                <a:cxn ang="0">
                  <a:pos x="242" y="311"/>
                </a:cxn>
                <a:cxn ang="0">
                  <a:pos x="203" y="212"/>
                </a:cxn>
                <a:cxn ang="0">
                  <a:pos x="218" y="128"/>
                </a:cxn>
                <a:cxn ang="0">
                  <a:pos x="272" y="74"/>
                </a:cxn>
                <a:cxn ang="0">
                  <a:pos x="341" y="47"/>
                </a:cxn>
                <a:cxn ang="0">
                  <a:pos x="425" y="17"/>
                </a:cxn>
                <a:cxn ang="0">
                  <a:pos x="548" y="2"/>
                </a:cxn>
                <a:cxn ang="0">
                  <a:pos x="677" y="29"/>
                </a:cxn>
                <a:cxn ang="0">
                  <a:pos x="701" y="44"/>
                </a:cxn>
                <a:cxn ang="0">
                  <a:pos x="737" y="59"/>
                </a:cxn>
                <a:cxn ang="0">
                  <a:pos x="782" y="89"/>
                </a:cxn>
                <a:cxn ang="0">
                  <a:pos x="839" y="137"/>
                </a:cxn>
                <a:cxn ang="0">
                  <a:pos x="803" y="317"/>
                </a:cxn>
                <a:cxn ang="0">
                  <a:pos x="791" y="347"/>
                </a:cxn>
                <a:cxn ang="0">
                  <a:pos x="767" y="398"/>
                </a:cxn>
                <a:cxn ang="0">
                  <a:pos x="683" y="509"/>
                </a:cxn>
                <a:cxn ang="0">
                  <a:pos x="641" y="539"/>
                </a:cxn>
                <a:cxn ang="0">
                  <a:pos x="623" y="545"/>
                </a:cxn>
                <a:cxn ang="0">
                  <a:pos x="620" y="560"/>
                </a:cxn>
                <a:cxn ang="0">
                  <a:pos x="644" y="539"/>
                </a:cxn>
                <a:cxn ang="0">
                  <a:pos x="662" y="527"/>
                </a:cxn>
                <a:cxn ang="0">
                  <a:pos x="776" y="536"/>
                </a:cxn>
                <a:cxn ang="0">
                  <a:pos x="782" y="581"/>
                </a:cxn>
                <a:cxn ang="0">
                  <a:pos x="758" y="626"/>
                </a:cxn>
                <a:cxn ang="0">
                  <a:pos x="677" y="644"/>
                </a:cxn>
                <a:cxn ang="0">
                  <a:pos x="668" y="647"/>
                </a:cxn>
                <a:cxn ang="0">
                  <a:pos x="629" y="650"/>
                </a:cxn>
                <a:cxn ang="0">
                  <a:pos x="620" y="668"/>
                </a:cxn>
                <a:cxn ang="0">
                  <a:pos x="611" y="707"/>
                </a:cxn>
                <a:cxn ang="0">
                  <a:pos x="539" y="893"/>
                </a:cxn>
                <a:cxn ang="0">
                  <a:pos x="401" y="890"/>
                </a:cxn>
                <a:cxn ang="0">
                  <a:pos x="395" y="881"/>
                </a:cxn>
                <a:cxn ang="0">
                  <a:pos x="386" y="875"/>
                </a:cxn>
                <a:cxn ang="0">
                  <a:pos x="335" y="767"/>
                </a:cxn>
                <a:cxn ang="0">
                  <a:pos x="323" y="740"/>
                </a:cxn>
                <a:cxn ang="0">
                  <a:pos x="275" y="740"/>
                </a:cxn>
                <a:cxn ang="0">
                  <a:pos x="227" y="725"/>
                </a:cxn>
                <a:cxn ang="0">
                  <a:pos x="200" y="710"/>
                </a:cxn>
                <a:cxn ang="0">
                  <a:pos x="251" y="662"/>
                </a:cxn>
                <a:cxn ang="0">
                  <a:pos x="308" y="605"/>
                </a:cxn>
                <a:cxn ang="0">
                  <a:pos x="236" y="641"/>
                </a:cxn>
                <a:cxn ang="0">
                  <a:pos x="176" y="653"/>
                </a:cxn>
                <a:cxn ang="0">
                  <a:pos x="65" y="629"/>
                </a:cxn>
                <a:cxn ang="0">
                  <a:pos x="23" y="584"/>
                </a:cxn>
                <a:cxn ang="0">
                  <a:pos x="14" y="557"/>
                </a:cxn>
                <a:cxn ang="0">
                  <a:pos x="11" y="533"/>
                </a:cxn>
                <a:cxn ang="0">
                  <a:pos x="83" y="527"/>
                </a:cxn>
                <a:cxn ang="0">
                  <a:pos x="290" y="524"/>
                </a:cxn>
                <a:cxn ang="0">
                  <a:pos x="305" y="518"/>
                </a:cxn>
              </a:cxnLst>
              <a:rect l="0" t="0" r="r" b="b"/>
              <a:pathLst>
                <a:path w="851" h="894">
                  <a:moveTo>
                    <a:pt x="305" y="518"/>
                  </a:moveTo>
                  <a:cubicBezTo>
                    <a:pt x="303" y="491"/>
                    <a:pt x="296" y="402"/>
                    <a:pt x="278" y="374"/>
                  </a:cubicBezTo>
                  <a:cubicBezTo>
                    <a:pt x="265" y="355"/>
                    <a:pt x="252" y="333"/>
                    <a:pt x="242" y="311"/>
                  </a:cubicBezTo>
                  <a:cubicBezTo>
                    <a:pt x="228" y="279"/>
                    <a:pt x="222" y="241"/>
                    <a:pt x="203" y="212"/>
                  </a:cubicBezTo>
                  <a:cubicBezTo>
                    <a:pt x="206" y="161"/>
                    <a:pt x="197" y="161"/>
                    <a:pt x="218" y="128"/>
                  </a:cubicBezTo>
                  <a:cubicBezTo>
                    <a:pt x="220" y="123"/>
                    <a:pt x="267" y="77"/>
                    <a:pt x="272" y="74"/>
                  </a:cubicBezTo>
                  <a:cubicBezTo>
                    <a:pt x="293" y="61"/>
                    <a:pt x="317" y="52"/>
                    <a:pt x="341" y="47"/>
                  </a:cubicBezTo>
                  <a:cubicBezTo>
                    <a:pt x="364" y="32"/>
                    <a:pt x="399" y="26"/>
                    <a:pt x="425" y="17"/>
                  </a:cubicBezTo>
                  <a:cubicBezTo>
                    <a:pt x="460" y="12"/>
                    <a:pt x="506" y="0"/>
                    <a:pt x="548" y="2"/>
                  </a:cubicBezTo>
                  <a:cubicBezTo>
                    <a:pt x="590" y="4"/>
                    <a:pt x="652" y="22"/>
                    <a:pt x="677" y="29"/>
                  </a:cubicBezTo>
                  <a:cubicBezTo>
                    <a:pt x="689" y="33"/>
                    <a:pt x="689" y="40"/>
                    <a:pt x="701" y="44"/>
                  </a:cubicBezTo>
                  <a:cubicBezTo>
                    <a:pt x="710" y="58"/>
                    <a:pt x="722" y="55"/>
                    <a:pt x="737" y="59"/>
                  </a:cubicBezTo>
                  <a:cubicBezTo>
                    <a:pt x="752" y="69"/>
                    <a:pt x="765" y="83"/>
                    <a:pt x="782" y="89"/>
                  </a:cubicBezTo>
                  <a:cubicBezTo>
                    <a:pt x="798" y="113"/>
                    <a:pt x="832" y="107"/>
                    <a:pt x="839" y="137"/>
                  </a:cubicBezTo>
                  <a:cubicBezTo>
                    <a:pt x="843" y="187"/>
                    <a:pt x="851" y="285"/>
                    <a:pt x="803" y="317"/>
                  </a:cubicBezTo>
                  <a:cubicBezTo>
                    <a:pt x="799" y="328"/>
                    <a:pt x="793" y="335"/>
                    <a:pt x="791" y="347"/>
                  </a:cubicBezTo>
                  <a:cubicBezTo>
                    <a:pt x="787" y="368"/>
                    <a:pt x="790" y="392"/>
                    <a:pt x="767" y="398"/>
                  </a:cubicBezTo>
                  <a:cubicBezTo>
                    <a:pt x="728" y="424"/>
                    <a:pt x="735" y="496"/>
                    <a:pt x="683" y="509"/>
                  </a:cubicBezTo>
                  <a:cubicBezTo>
                    <a:pt x="668" y="519"/>
                    <a:pt x="658" y="531"/>
                    <a:pt x="641" y="539"/>
                  </a:cubicBezTo>
                  <a:cubicBezTo>
                    <a:pt x="635" y="542"/>
                    <a:pt x="623" y="545"/>
                    <a:pt x="623" y="545"/>
                  </a:cubicBezTo>
                  <a:cubicBezTo>
                    <a:pt x="609" y="566"/>
                    <a:pt x="604" y="565"/>
                    <a:pt x="620" y="560"/>
                  </a:cubicBezTo>
                  <a:cubicBezTo>
                    <a:pt x="629" y="551"/>
                    <a:pt x="633" y="545"/>
                    <a:pt x="644" y="539"/>
                  </a:cubicBezTo>
                  <a:cubicBezTo>
                    <a:pt x="650" y="535"/>
                    <a:pt x="662" y="527"/>
                    <a:pt x="662" y="527"/>
                  </a:cubicBezTo>
                  <a:cubicBezTo>
                    <a:pt x="691" y="528"/>
                    <a:pt x="740" y="503"/>
                    <a:pt x="776" y="536"/>
                  </a:cubicBezTo>
                  <a:cubicBezTo>
                    <a:pt x="779" y="536"/>
                    <a:pt x="782" y="578"/>
                    <a:pt x="782" y="581"/>
                  </a:cubicBezTo>
                  <a:cubicBezTo>
                    <a:pt x="782" y="611"/>
                    <a:pt x="773" y="605"/>
                    <a:pt x="758" y="626"/>
                  </a:cubicBezTo>
                  <a:cubicBezTo>
                    <a:pt x="753" y="650"/>
                    <a:pt x="701" y="643"/>
                    <a:pt x="677" y="644"/>
                  </a:cubicBezTo>
                  <a:cubicBezTo>
                    <a:pt x="674" y="645"/>
                    <a:pt x="671" y="647"/>
                    <a:pt x="668" y="647"/>
                  </a:cubicBezTo>
                  <a:cubicBezTo>
                    <a:pt x="655" y="649"/>
                    <a:pt x="642" y="646"/>
                    <a:pt x="629" y="650"/>
                  </a:cubicBezTo>
                  <a:cubicBezTo>
                    <a:pt x="623" y="652"/>
                    <a:pt x="624" y="662"/>
                    <a:pt x="620" y="668"/>
                  </a:cubicBezTo>
                  <a:cubicBezTo>
                    <a:pt x="617" y="681"/>
                    <a:pt x="611" y="707"/>
                    <a:pt x="611" y="707"/>
                  </a:cubicBezTo>
                  <a:cubicBezTo>
                    <a:pt x="609" y="762"/>
                    <a:pt x="615" y="878"/>
                    <a:pt x="539" y="893"/>
                  </a:cubicBezTo>
                  <a:cubicBezTo>
                    <a:pt x="493" y="892"/>
                    <a:pt x="447" y="894"/>
                    <a:pt x="401" y="890"/>
                  </a:cubicBezTo>
                  <a:cubicBezTo>
                    <a:pt x="397" y="890"/>
                    <a:pt x="398" y="884"/>
                    <a:pt x="395" y="881"/>
                  </a:cubicBezTo>
                  <a:cubicBezTo>
                    <a:pt x="392" y="878"/>
                    <a:pt x="389" y="877"/>
                    <a:pt x="386" y="875"/>
                  </a:cubicBezTo>
                  <a:cubicBezTo>
                    <a:pt x="364" y="842"/>
                    <a:pt x="351" y="803"/>
                    <a:pt x="335" y="767"/>
                  </a:cubicBezTo>
                  <a:cubicBezTo>
                    <a:pt x="331" y="758"/>
                    <a:pt x="333" y="742"/>
                    <a:pt x="323" y="740"/>
                  </a:cubicBezTo>
                  <a:cubicBezTo>
                    <a:pt x="303" y="736"/>
                    <a:pt x="295" y="741"/>
                    <a:pt x="275" y="740"/>
                  </a:cubicBezTo>
                  <a:cubicBezTo>
                    <a:pt x="258" y="739"/>
                    <a:pt x="239" y="731"/>
                    <a:pt x="227" y="725"/>
                  </a:cubicBezTo>
                  <a:cubicBezTo>
                    <a:pt x="224" y="715"/>
                    <a:pt x="200" y="710"/>
                    <a:pt x="200" y="710"/>
                  </a:cubicBezTo>
                  <a:cubicBezTo>
                    <a:pt x="203" y="696"/>
                    <a:pt x="239" y="670"/>
                    <a:pt x="251" y="662"/>
                  </a:cubicBezTo>
                  <a:cubicBezTo>
                    <a:pt x="267" y="638"/>
                    <a:pt x="286" y="620"/>
                    <a:pt x="308" y="605"/>
                  </a:cubicBezTo>
                  <a:cubicBezTo>
                    <a:pt x="310" y="598"/>
                    <a:pt x="258" y="633"/>
                    <a:pt x="236" y="641"/>
                  </a:cubicBezTo>
                  <a:cubicBezTo>
                    <a:pt x="214" y="649"/>
                    <a:pt x="204" y="655"/>
                    <a:pt x="176" y="653"/>
                  </a:cubicBezTo>
                  <a:cubicBezTo>
                    <a:pt x="137" y="652"/>
                    <a:pt x="93" y="657"/>
                    <a:pt x="65" y="629"/>
                  </a:cubicBezTo>
                  <a:cubicBezTo>
                    <a:pt x="53" y="617"/>
                    <a:pt x="33" y="599"/>
                    <a:pt x="23" y="584"/>
                  </a:cubicBezTo>
                  <a:cubicBezTo>
                    <a:pt x="18" y="576"/>
                    <a:pt x="14" y="557"/>
                    <a:pt x="14" y="557"/>
                  </a:cubicBezTo>
                  <a:cubicBezTo>
                    <a:pt x="14" y="549"/>
                    <a:pt x="0" y="538"/>
                    <a:pt x="11" y="533"/>
                  </a:cubicBezTo>
                  <a:cubicBezTo>
                    <a:pt x="22" y="528"/>
                    <a:pt x="37" y="528"/>
                    <a:pt x="83" y="527"/>
                  </a:cubicBezTo>
                  <a:cubicBezTo>
                    <a:pt x="152" y="525"/>
                    <a:pt x="221" y="525"/>
                    <a:pt x="290" y="524"/>
                  </a:cubicBezTo>
                  <a:cubicBezTo>
                    <a:pt x="301" y="520"/>
                    <a:pt x="296" y="522"/>
                    <a:pt x="305" y="518"/>
                  </a:cubicBezTo>
                  <a:close/>
                </a:path>
              </a:pathLst>
            </a:custGeom>
            <a:gradFill rotWithShape="1">
              <a:gsLst>
                <a:gs pos="0">
                  <a:srgbClr val="FFCCFF"/>
                </a:gs>
                <a:gs pos="100000">
                  <a:srgbClr val="FFCCFF">
                    <a:gamma/>
                    <a:shade val="86275"/>
                    <a:invGamma/>
                  </a:srgbClr>
                </a:gs>
              </a:gsLst>
              <a:lin ang="5400000" scaled="1"/>
            </a:gradFill>
            <a:ln w="28575" cmpd="sng">
              <a:solidFill>
                <a:schemeClr val="tx1"/>
              </a:solidFill>
              <a:round/>
              <a:headEnd/>
              <a:tailEnd/>
            </a:ln>
            <a:effectLst/>
            <a:scene3d>
              <a:camera prst="orthographicFront"/>
              <a:lightRig rig="threePt" dir="t"/>
            </a:scene3d>
            <a:sp3d>
              <a:bevelT/>
            </a:sp3d>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9" name="Freeform 61"/>
            <p:cNvSpPr>
              <a:spLocks/>
            </p:cNvSpPr>
            <p:nvPr/>
          </p:nvSpPr>
          <p:spPr bwMode="auto">
            <a:xfrm rot="-830568">
              <a:off x="2714" y="321"/>
              <a:ext cx="433" cy="207"/>
            </a:xfrm>
            <a:custGeom>
              <a:avLst/>
              <a:gdLst/>
              <a:ahLst/>
              <a:cxnLst>
                <a:cxn ang="0">
                  <a:pos x="1" y="207"/>
                </a:cxn>
                <a:cxn ang="0">
                  <a:pos x="4" y="144"/>
                </a:cxn>
                <a:cxn ang="0">
                  <a:pos x="16" y="126"/>
                </a:cxn>
                <a:cxn ang="0">
                  <a:pos x="61" y="69"/>
                </a:cxn>
                <a:cxn ang="0">
                  <a:pos x="97" y="36"/>
                </a:cxn>
                <a:cxn ang="0">
                  <a:pos x="127" y="9"/>
                </a:cxn>
                <a:cxn ang="0">
                  <a:pos x="139" y="42"/>
                </a:cxn>
                <a:cxn ang="0">
                  <a:pos x="136" y="72"/>
                </a:cxn>
                <a:cxn ang="0">
                  <a:pos x="139" y="54"/>
                </a:cxn>
                <a:cxn ang="0">
                  <a:pos x="145" y="45"/>
                </a:cxn>
                <a:cxn ang="0">
                  <a:pos x="154" y="42"/>
                </a:cxn>
                <a:cxn ang="0">
                  <a:pos x="238" y="6"/>
                </a:cxn>
                <a:cxn ang="0">
                  <a:pos x="265" y="48"/>
                </a:cxn>
                <a:cxn ang="0">
                  <a:pos x="274" y="30"/>
                </a:cxn>
                <a:cxn ang="0">
                  <a:pos x="292" y="24"/>
                </a:cxn>
                <a:cxn ang="0">
                  <a:pos x="385" y="36"/>
                </a:cxn>
                <a:cxn ang="0">
                  <a:pos x="415" y="66"/>
                </a:cxn>
                <a:cxn ang="0">
                  <a:pos x="427" y="81"/>
                </a:cxn>
                <a:cxn ang="0">
                  <a:pos x="343" y="87"/>
                </a:cxn>
                <a:cxn ang="0">
                  <a:pos x="310" y="102"/>
                </a:cxn>
                <a:cxn ang="0">
                  <a:pos x="130" y="120"/>
                </a:cxn>
                <a:cxn ang="0">
                  <a:pos x="100" y="129"/>
                </a:cxn>
                <a:cxn ang="0">
                  <a:pos x="82" y="135"/>
                </a:cxn>
                <a:cxn ang="0">
                  <a:pos x="55" y="162"/>
                </a:cxn>
                <a:cxn ang="0">
                  <a:pos x="19" y="198"/>
                </a:cxn>
                <a:cxn ang="0">
                  <a:pos x="1" y="207"/>
                </a:cxn>
              </a:cxnLst>
              <a:rect l="0" t="0" r="r" b="b"/>
              <a:pathLst>
                <a:path w="433" h="207">
                  <a:moveTo>
                    <a:pt x="1" y="207"/>
                  </a:moveTo>
                  <a:cubicBezTo>
                    <a:pt x="2" y="186"/>
                    <a:pt x="0" y="165"/>
                    <a:pt x="4" y="144"/>
                  </a:cubicBezTo>
                  <a:cubicBezTo>
                    <a:pt x="5" y="137"/>
                    <a:pt x="12" y="132"/>
                    <a:pt x="16" y="126"/>
                  </a:cubicBezTo>
                  <a:cubicBezTo>
                    <a:pt x="27" y="110"/>
                    <a:pt x="46" y="74"/>
                    <a:pt x="61" y="69"/>
                  </a:cubicBezTo>
                  <a:cubicBezTo>
                    <a:pt x="73" y="57"/>
                    <a:pt x="83" y="45"/>
                    <a:pt x="97" y="36"/>
                  </a:cubicBezTo>
                  <a:cubicBezTo>
                    <a:pt x="101" y="23"/>
                    <a:pt x="112" y="9"/>
                    <a:pt x="127" y="9"/>
                  </a:cubicBezTo>
                  <a:cubicBezTo>
                    <a:pt x="134" y="20"/>
                    <a:pt x="135" y="30"/>
                    <a:pt x="139" y="42"/>
                  </a:cubicBezTo>
                  <a:cubicBezTo>
                    <a:pt x="138" y="52"/>
                    <a:pt x="136" y="62"/>
                    <a:pt x="136" y="72"/>
                  </a:cubicBezTo>
                  <a:cubicBezTo>
                    <a:pt x="136" y="78"/>
                    <a:pt x="137" y="60"/>
                    <a:pt x="139" y="54"/>
                  </a:cubicBezTo>
                  <a:cubicBezTo>
                    <a:pt x="140" y="51"/>
                    <a:pt x="142" y="47"/>
                    <a:pt x="145" y="45"/>
                  </a:cubicBezTo>
                  <a:cubicBezTo>
                    <a:pt x="147" y="43"/>
                    <a:pt x="151" y="43"/>
                    <a:pt x="154" y="42"/>
                  </a:cubicBezTo>
                  <a:cubicBezTo>
                    <a:pt x="178" y="18"/>
                    <a:pt x="211" y="24"/>
                    <a:pt x="238" y="6"/>
                  </a:cubicBezTo>
                  <a:cubicBezTo>
                    <a:pt x="282" y="11"/>
                    <a:pt x="250" y="0"/>
                    <a:pt x="265" y="48"/>
                  </a:cubicBezTo>
                  <a:cubicBezTo>
                    <a:pt x="269" y="61"/>
                    <a:pt x="271" y="32"/>
                    <a:pt x="274" y="30"/>
                  </a:cubicBezTo>
                  <a:cubicBezTo>
                    <a:pt x="279" y="26"/>
                    <a:pt x="292" y="24"/>
                    <a:pt x="292" y="24"/>
                  </a:cubicBezTo>
                  <a:cubicBezTo>
                    <a:pt x="324" y="26"/>
                    <a:pt x="353" y="31"/>
                    <a:pt x="385" y="36"/>
                  </a:cubicBezTo>
                  <a:cubicBezTo>
                    <a:pt x="389" y="69"/>
                    <a:pt x="389" y="57"/>
                    <a:pt x="415" y="66"/>
                  </a:cubicBezTo>
                  <a:cubicBezTo>
                    <a:pt x="417" y="72"/>
                    <a:pt x="433" y="78"/>
                    <a:pt x="427" y="81"/>
                  </a:cubicBezTo>
                  <a:cubicBezTo>
                    <a:pt x="402" y="94"/>
                    <a:pt x="371" y="86"/>
                    <a:pt x="343" y="87"/>
                  </a:cubicBezTo>
                  <a:cubicBezTo>
                    <a:pt x="326" y="91"/>
                    <a:pt x="328" y="98"/>
                    <a:pt x="310" y="102"/>
                  </a:cubicBezTo>
                  <a:cubicBezTo>
                    <a:pt x="338" y="144"/>
                    <a:pt x="156" y="120"/>
                    <a:pt x="130" y="120"/>
                  </a:cubicBezTo>
                  <a:cubicBezTo>
                    <a:pt x="113" y="132"/>
                    <a:pt x="130" y="122"/>
                    <a:pt x="100" y="129"/>
                  </a:cubicBezTo>
                  <a:cubicBezTo>
                    <a:pt x="94" y="130"/>
                    <a:pt x="82" y="135"/>
                    <a:pt x="82" y="135"/>
                  </a:cubicBezTo>
                  <a:cubicBezTo>
                    <a:pt x="78" y="147"/>
                    <a:pt x="67" y="158"/>
                    <a:pt x="55" y="162"/>
                  </a:cubicBezTo>
                  <a:cubicBezTo>
                    <a:pt x="49" y="181"/>
                    <a:pt x="35" y="187"/>
                    <a:pt x="19" y="198"/>
                  </a:cubicBezTo>
                  <a:cubicBezTo>
                    <a:pt x="13" y="202"/>
                    <a:pt x="1" y="207"/>
                    <a:pt x="1" y="207"/>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0" name="Freeform 62"/>
            <p:cNvSpPr>
              <a:spLocks/>
            </p:cNvSpPr>
            <p:nvPr/>
          </p:nvSpPr>
          <p:spPr bwMode="auto">
            <a:xfrm>
              <a:off x="2705" y="570"/>
              <a:ext cx="153" cy="141"/>
            </a:xfrm>
            <a:custGeom>
              <a:avLst/>
              <a:gdLst/>
              <a:ahLst/>
              <a:cxnLst>
                <a:cxn ang="0">
                  <a:pos x="64" y="6"/>
                </a:cxn>
                <a:cxn ang="0">
                  <a:pos x="22" y="54"/>
                </a:cxn>
                <a:cxn ang="0">
                  <a:pos x="10" y="72"/>
                </a:cxn>
                <a:cxn ang="0">
                  <a:pos x="25" y="132"/>
                </a:cxn>
                <a:cxn ang="0">
                  <a:pos x="61" y="153"/>
                </a:cxn>
                <a:cxn ang="0">
                  <a:pos x="145" y="135"/>
                </a:cxn>
                <a:cxn ang="0">
                  <a:pos x="169" y="117"/>
                </a:cxn>
                <a:cxn ang="0">
                  <a:pos x="175" y="54"/>
                </a:cxn>
                <a:cxn ang="0">
                  <a:pos x="118" y="12"/>
                </a:cxn>
                <a:cxn ang="0">
                  <a:pos x="91" y="3"/>
                </a:cxn>
                <a:cxn ang="0">
                  <a:pos x="82" y="0"/>
                </a:cxn>
                <a:cxn ang="0">
                  <a:pos x="64" y="6"/>
                </a:cxn>
              </a:cxnLst>
              <a:rect l="0" t="0" r="r" b="b"/>
              <a:pathLst>
                <a:path w="186" h="153">
                  <a:moveTo>
                    <a:pt x="64" y="6"/>
                  </a:moveTo>
                  <a:cubicBezTo>
                    <a:pt x="25" y="12"/>
                    <a:pt x="39" y="28"/>
                    <a:pt x="22" y="54"/>
                  </a:cubicBezTo>
                  <a:cubicBezTo>
                    <a:pt x="18" y="60"/>
                    <a:pt x="10" y="72"/>
                    <a:pt x="10" y="72"/>
                  </a:cubicBezTo>
                  <a:cubicBezTo>
                    <a:pt x="5" y="94"/>
                    <a:pt x="0" y="124"/>
                    <a:pt x="25" y="132"/>
                  </a:cubicBezTo>
                  <a:cubicBezTo>
                    <a:pt x="30" y="152"/>
                    <a:pt x="43" y="147"/>
                    <a:pt x="61" y="153"/>
                  </a:cubicBezTo>
                  <a:cubicBezTo>
                    <a:pt x="124" y="149"/>
                    <a:pt x="99" y="147"/>
                    <a:pt x="145" y="135"/>
                  </a:cubicBezTo>
                  <a:cubicBezTo>
                    <a:pt x="156" y="128"/>
                    <a:pt x="162" y="128"/>
                    <a:pt x="169" y="117"/>
                  </a:cubicBezTo>
                  <a:cubicBezTo>
                    <a:pt x="173" y="85"/>
                    <a:pt x="186" y="86"/>
                    <a:pt x="175" y="54"/>
                  </a:cubicBezTo>
                  <a:cubicBezTo>
                    <a:pt x="169" y="14"/>
                    <a:pt x="159" y="16"/>
                    <a:pt x="118" y="12"/>
                  </a:cubicBezTo>
                  <a:cubicBezTo>
                    <a:pt x="109" y="9"/>
                    <a:pt x="100" y="6"/>
                    <a:pt x="91" y="3"/>
                  </a:cubicBezTo>
                  <a:cubicBezTo>
                    <a:pt x="88" y="2"/>
                    <a:pt x="82" y="0"/>
                    <a:pt x="82" y="0"/>
                  </a:cubicBezTo>
                  <a:cubicBezTo>
                    <a:pt x="52" y="3"/>
                    <a:pt x="46" y="0"/>
                    <a:pt x="64" y="6"/>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1" name="Freeform 63"/>
            <p:cNvSpPr>
              <a:spLocks/>
            </p:cNvSpPr>
            <p:nvPr/>
          </p:nvSpPr>
          <p:spPr bwMode="auto">
            <a:xfrm>
              <a:off x="2718" y="621"/>
              <a:ext cx="72" cy="69"/>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2" name="Freeform 64"/>
            <p:cNvSpPr>
              <a:spLocks/>
            </p:cNvSpPr>
            <p:nvPr/>
          </p:nvSpPr>
          <p:spPr bwMode="auto">
            <a:xfrm rot="-2667468">
              <a:off x="2689" y="807"/>
              <a:ext cx="27" cy="51"/>
            </a:xfrm>
            <a:custGeom>
              <a:avLst/>
              <a:gdLst/>
              <a:ahLst/>
              <a:cxnLst>
                <a:cxn ang="0">
                  <a:pos x="0" y="0"/>
                </a:cxn>
                <a:cxn ang="0">
                  <a:pos x="30" y="36"/>
                </a:cxn>
                <a:cxn ang="0">
                  <a:pos x="33" y="78"/>
                </a:cxn>
              </a:cxnLst>
              <a:rect l="0" t="0" r="r" b="b"/>
              <a:pathLst>
                <a:path w="35" h="78">
                  <a:moveTo>
                    <a:pt x="0" y="0"/>
                  </a:moveTo>
                  <a:cubicBezTo>
                    <a:pt x="12" y="11"/>
                    <a:pt x="25" y="23"/>
                    <a:pt x="30" y="36"/>
                  </a:cubicBezTo>
                  <a:cubicBezTo>
                    <a:pt x="35" y="49"/>
                    <a:pt x="34" y="63"/>
                    <a:pt x="33" y="78"/>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 name="Freeform 65"/>
            <p:cNvSpPr>
              <a:spLocks/>
            </p:cNvSpPr>
            <p:nvPr/>
          </p:nvSpPr>
          <p:spPr bwMode="auto">
            <a:xfrm>
              <a:off x="2482" y="636"/>
              <a:ext cx="75" cy="114"/>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4" name="Line 66"/>
            <p:cNvSpPr>
              <a:spLocks noChangeShapeType="1"/>
            </p:cNvSpPr>
            <p:nvPr/>
          </p:nvSpPr>
          <p:spPr bwMode="auto">
            <a:xfrm flipH="1">
              <a:off x="2598" y="720"/>
              <a:ext cx="48" cy="48"/>
            </a:xfrm>
            <a:prstGeom prst="line">
              <a:avLst/>
            </a:prstGeom>
            <a:noFill/>
            <a:ln w="19050">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5" name="Freeform 67"/>
            <p:cNvSpPr>
              <a:spLocks/>
            </p:cNvSpPr>
            <p:nvPr/>
          </p:nvSpPr>
          <p:spPr bwMode="auto">
            <a:xfrm>
              <a:off x="2562" y="590"/>
              <a:ext cx="128" cy="84"/>
            </a:xfrm>
            <a:custGeom>
              <a:avLst/>
              <a:gdLst/>
              <a:ahLst/>
              <a:cxnLst>
                <a:cxn ang="0">
                  <a:pos x="3" y="82"/>
                </a:cxn>
                <a:cxn ang="0">
                  <a:pos x="132" y="79"/>
                </a:cxn>
                <a:cxn ang="0">
                  <a:pos x="117" y="51"/>
                </a:cxn>
                <a:cxn ang="0">
                  <a:pos x="51" y="1"/>
                </a:cxn>
                <a:cxn ang="0">
                  <a:pos x="12" y="4"/>
                </a:cxn>
                <a:cxn ang="0">
                  <a:pos x="0" y="40"/>
                </a:cxn>
                <a:cxn ang="0">
                  <a:pos x="3" y="82"/>
                </a:cxn>
              </a:cxnLst>
              <a:rect l="0" t="0" r="r" b="b"/>
              <a:pathLst>
                <a:path w="140" h="84">
                  <a:moveTo>
                    <a:pt x="3" y="82"/>
                  </a:moveTo>
                  <a:cubicBezTo>
                    <a:pt x="46" y="81"/>
                    <a:pt x="89" y="84"/>
                    <a:pt x="132" y="79"/>
                  </a:cubicBezTo>
                  <a:cubicBezTo>
                    <a:pt x="140" y="78"/>
                    <a:pt x="118" y="52"/>
                    <a:pt x="117" y="51"/>
                  </a:cubicBezTo>
                  <a:cubicBezTo>
                    <a:pt x="98" y="22"/>
                    <a:pt x="83" y="12"/>
                    <a:pt x="51" y="1"/>
                  </a:cubicBezTo>
                  <a:cubicBezTo>
                    <a:pt x="35" y="2"/>
                    <a:pt x="28" y="0"/>
                    <a:pt x="12" y="4"/>
                  </a:cubicBezTo>
                  <a:cubicBezTo>
                    <a:pt x="2" y="6"/>
                    <a:pt x="0" y="30"/>
                    <a:pt x="0" y="40"/>
                  </a:cubicBezTo>
                  <a:cubicBezTo>
                    <a:pt x="1" y="56"/>
                    <a:pt x="1" y="66"/>
                    <a:pt x="3" y="82"/>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6" name="Freeform 68"/>
            <p:cNvSpPr>
              <a:spLocks/>
            </p:cNvSpPr>
            <p:nvPr/>
          </p:nvSpPr>
          <p:spPr bwMode="auto">
            <a:xfrm>
              <a:off x="2568" y="618"/>
              <a:ext cx="57" cy="54"/>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7" name="Freeform 69"/>
            <p:cNvSpPr>
              <a:spLocks/>
            </p:cNvSpPr>
            <p:nvPr/>
          </p:nvSpPr>
          <p:spPr bwMode="auto">
            <a:xfrm>
              <a:off x="2952" y="716"/>
              <a:ext cx="87" cy="38"/>
            </a:xfrm>
            <a:custGeom>
              <a:avLst/>
              <a:gdLst/>
              <a:ahLst/>
              <a:cxnLst>
                <a:cxn ang="0">
                  <a:pos x="0" y="28"/>
                </a:cxn>
                <a:cxn ang="0">
                  <a:pos x="30" y="22"/>
                </a:cxn>
                <a:cxn ang="0">
                  <a:pos x="45" y="10"/>
                </a:cxn>
                <a:cxn ang="0">
                  <a:pos x="63" y="7"/>
                </a:cxn>
                <a:cxn ang="0">
                  <a:pos x="81" y="1"/>
                </a:cxn>
                <a:cxn ang="0">
                  <a:pos x="66" y="4"/>
                </a:cxn>
                <a:cxn ang="0">
                  <a:pos x="24" y="22"/>
                </a:cxn>
                <a:cxn ang="0">
                  <a:pos x="42" y="22"/>
                </a:cxn>
                <a:cxn ang="0">
                  <a:pos x="69" y="13"/>
                </a:cxn>
                <a:cxn ang="0">
                  <a:pos x="51" y="22"/>
                </a:cxn>
                <a:cxn ang="0">
                  <a:pos x="45" y="28"/>
                </a:cxn>
                <a:cxn ang="0">
                  <a:pos x="63" y="13"/>
                </a:cxn>
              </a:cxnLst>
              <a:rect l="0" t="0" r="r" b="b"/>
              <a:pathLst>
                <a:path w="87" h="38">
                  <a:moveTo>
                    <a:pt x="0" y="28"/>
                  </a:moveTo>
                  <a:cubicBezTo>
                    <a:pt x="10" y="27"/>
                    <a:pt x="22" y="28"/>
                    <a:pt x="30" y="22"/>
                  </a:cubicBezTo>
                  <a:cubicBezTo>
                    <a:pt x="44" y="10"/>
                    <a:pt x="27" y="14"/>
                    <a:pt x="45" y="10"/>
                  </a:cubicBezTo>
                  <a:cubicBezTo>
                    <a:pt x="51" y="9"/>
                    <a:pt x="57" y="8"/>
                    <a:pt x="63" y="7"/>
                  </a:cubicBezTo>
                  <a:cubicBezTo>
                    <a:pt x="69" y="5"/>
                    <a:pt x="87" y="0"/>
                    <a:pt x="81" y="1"/>
                  </a:cubicBezTo>
                  <a:cubicBezTo>
                    <a:pt x="76" y="2"/>
                    <a:pt x="71" y="3"/>
                    <a:pt x="66" y="4"/>
                  </a:cubicBezTo>
                  <a:cubicBezTo>
                    <a:pt x="48" y="16"/>
                    <a:pt x="45" y="18"/>
                    <a:pt x="24" y="22"/>
                  </a:cubicBezTo>
                  <a:cubicBezTo>
                    <a:pt x="0" y="38"/>
                    <a:pt x="36" y="24"/>
                    <a:pt x="42" y="22"/>
                  </a:cubicBezTo>
                  <a:cubicBezTo>
                    <a:pt x="63" y="8"/>
                    <a:pt x="53" y="8"/>
                    <a:pt x="69" y="13"/>
                  </a:cubicBezTo>
                  <a:cubicBezTo>
                    <a:pt x="63" y="17"/>
                    <a:pt x="54" y="16"/>
                    <a:pt x="51" y="22"/>
                  </a:cubicBezTo>
                  <a:cubicBezTo>
                    <a:pt x="46" y="31"/>
                    <a:pt x="66" y="35"/>
                    <a:pt x="45" y="28"/>
                  </a:cubicBezTo>
                  <a:cubicBezTo>
                    <a:pt x="64" y="15"/>
                    <a:pt x="63" y="23"/>
                    <a:pt x="63" y="13"/>
                  </a:cubicBezTo>
                </a:path>
              </a:pathLst>
            </a:custGeom>
            <a:noFill/>
            <a:ln w="1270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8" name="Freeform 70"/>
            <p:cNvSpPr>
              <a:spLocks/>
            </p:cNvSpPr>
            <p:nvPr/>
          </p:nvSpPr>
          <p:spPr bwMode="auto">
            <a:xfrm rot="-1003678">
              <a:off x="2924" y="552"/>
              <a:ext cx="290" cy="269"/>
            </a:xfrm>
            <a:custGeom>
              <a:avLst/>
              <a:gdLst/>
              <a:ahLst/>
              <a:cxnLst>
                <a:cxn ang="0">
                  <a:pos x="0" y="140"/>
                </a:cxn>
                <a:cxn ang="0">
                  <a:pos x="27" y="53"/>
                </a:cxn>
                <a:cxn ang="0">
                  <a:pos x="27" y="38"/>
                </a:cxn>
                <a:cxn ang="0">
                  <a:pos x="102" y="11"/>
                </a:cxn>
                <a:cxn ang="0">
                  <a:pos x="177" y="2"/>
                </a:cxn>
                <a:cxn ang="0">
                  <a:pos x="249" y="8"/>
                </a:cxn>
                <a:cxn ang="0">
                  <a:pos x="252" y="17"/>
                </a:cxn>
                <a:cxn ang="0">
                  <a:pos x="261" y="23"/>
                </a:cxn>
                <a:cxn ang="0">
                  <a:pos x="279" y="29"/>
                </a:cxn>
                <a:cxn ang="0">
                  <a:pos x="297" y="41"/>
                </a:cxn>
                <a:cxn ang="0">
                  <a:pos x="321" y="47"/>
                </a:cxn>
                <a:cxn ang="0">
                  <a:pos x="330" y="77"/>
                </a:cxn>
                <a:cxn ang="0">
                  <a:pos x="303" y="80"/>
                </a:cxn>
                <a:cxn ang="0">
                  <a:pos x="324" y="125"/>
                </a:cxn>
                <a:cxn ang="0">
                  <a:pos x="312" y="140"/>
                </a:cxn>
                <a:cxn ang="0">
                  <a:pos x="264" y="143"/>
                </a:cxn>
                <a:cxn ang="0">
                  <a:pos x="282" y="242"/>
                </a:cxn>
                <a:cxn ang="0">
                  <a:pos x="219" y="230"/>
                </a:cxn>
                <a:cxn ang="0">
                  <a:pos x="162" y="197"/>
                </a:cxn>
                <a:cxn ang="0">
                  <a:pos x="162" y="116"/>
                </a:cxn>
                <a:cxn ang="0">
                  <a:pos x="81" y="89"/>
                </a:cxn>
                <a:cxn ang="0">
                  <a:pos x="9" y="104"/>
                </a:cxn>
              </a:cxnLst>
              <a:rect l="0" t="0" r="r" b="b"/>
              <a:pathLst>
                <a:path w="345" h="269">
                  <a:moveTo>
                    <a:pt x="0" y="140"/>
                  </a:moveTo>
                  <a:cubicBezTo>
                    <a:pt x="1" y="112"/>
                    <a:pt x="24" y="81"/>
                    <a:pt x="27" y="53"/>
                  </a:cubicBezTo>
                  <a:cubicBezTo>
                    <a:pt x="60" y="26"/>
                    <a:pt x="19" y="42"/>
                    <a:pt x="27" y="38"/>
                  </a:cubicBezTo>
                  <a:cubicBezTo>
                    <a:pt x="51" y="25"/>
                    <a:pt x="76" y="20"/>
                    <a:pt x="102" y="11"/>
                  </a:cubicBezTo>
                  <a:cubicBezTo>
                    <a:pt x="140" y="12"/>
                    <a:pt x="139" y="0"/>
                    <a:pt x="177" y="2"/>
                  </a:cubicBezTo>
                  <a:cubicBezTo>
                    <a:pt x="189" y="3"/>
                    <a:pt x="249" y="8"/>
                    <a:pt x="249" y="8"/>
                  </a:cubicBezTo>
                  <a:cubicBezTo>
                    <a:pt x="250" y="11"/>
                    <a:pt x="250" y="15"/>
                    <a:pt x="252" y="17"/>
                  </a:cubicBezTo>
                  <a:cubicBezTo>
                    <a:pt x="254" y="20"/>
                    <a:pt x="258" y="22"/>
                    <a:pt x="261" y="23"/>
                  </a:cubicBezTo>
                  <a:cubicBezTo>
                    <a:pt x="267" y="26"/>
                    <a:pt x="273" y="27"/>
                    <a:pt x="279" y="29"/>
                  </a:cubicBezTo>
                  <a:cubicBezTo>
                    <a:pt x="286" y="31"/>
                    <a:pt x="290" y="39"/>
                    <a:pt x="297" y="41"/>
                  </a:cubicBezTo>
                  <a:cubicBezTo>
                    <a:pt x="305" y="43"/>
                    <a:pt x="321" y="47"/>
                    <a:pt x="321" y="47"/>
                  </a:cubicBezTo>
                  <a:cubicBezTo>
                    <a:pt x="327" y="51"/>
                    <a:pt x="345" y="68"/>
                    <a:pt x="330" y="77"/>
                  </a:cubicBezTo>
                  <a:cubicBezTo>
                    <a:pt x="322" y="82"/>
                    <a:pt x="312" y="79"/>
                    <a:pt x="303" y="80"/>
                  </a:cubicBezTo>
                  <a:cubicBezTo>
                    <a:pt x="297" y="86"/>
                    <a:pt x="324" y="115"/>
                    <a:pt x="324" y="125"/>
                  </a:cubicBezTo>
                  <a:cubicBezTo>
                    <a:pt x="325" y="135"/>
                    <a:pt x="322" y="137"/>
                    <a:pt x="312" y="140"/>
                  </a:cubicBezTo>
                  <a:cubicBezTo>
                    <a:pt x="289" y="144"/>
                    <a:pt x="260" y="121"/>
                    <a:pt x="264" y="143"/>
                  </a:cubicBezTo>
                  <a:cubicBezTo>
                    <a:pt x="291" y="179"/>
                    <a:pt x="298" y="224"/>
                    <a:pt x="282" y="242"/>
                  </a:cubicBezTo>
                  <a:cubicBezTo>
                    <a:pt x="257" y="269"/>
                    <a:pt x="240" y="246"/>
                    <a:pt x="219" y="230"/>
                  </a:cubicBezTo>
                  <a:cubicBezTo>
                    <a:pt x="210" y="223"/>
                    <a:pt x="162" y="197"/>
                    <a:pt x="162" y="197"/>
                  </a:cubicBezTo>
                  <a:cubicBezTo>
                    <a:pt x="158" y="185"/>
                    <a:pt x="174" y="120"/>
                    <a:pt x="162" y="116"/>
                  </a:cubicBezTo>
                  <a:cubicBezTo>
                    <a:pt x="149" y="99"/>
                    <a:pt x="106" y="91"/>
                    <a:pt x="81" y="89"/>
                  </a:cubicBezTo>
                  <a:cubicBezTo>
                    <a:pt x="56" y="87"/>
                    <a:pt x="24" y="101"/>
                    <a:pt x="9" y="104"/>
                  </a:cubicBezTo>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9" name="Freeform 71"/>
            <p:cNvSpPr>
              <a:spLocks/>
            </p:cNvSpPr>
            <p:nvPr/>
          </p:nvSpPr>
          <p:spPr bwMode="auto">
            <a:xfrm>
              <a:off x="2428" y="388"/>
              <a:ext cx="263" cy="230"/>
            </a:xfrm>
            <a:custGeom>
              <a:avLst/>
              <a:gdLst/>
              <a:ahLst/>
              <a:cxnLst>
                <a:cxn ang="0">
                  <a:pos x="239" y="203"/>
                </a:cxn>
                <a:cxn ang="0">
                  <a:pos x="212" y="176"/>
                </a:cxn>
                <a:cxn ang="0">
                  <a:pos x="158" y="134"/>
                </a:cxn>
                <a:cxn ang="0">
                  <a:pos x="131" y="122"/>
                </a:cxn>
                <a:cxn ang="0">
                  <a:pos x="74" y="128"/>
                </a:cxn>
                <a:cxn ang="0">
                  <a:pos x="65" y="137"/>
                </a:cxn>
                <a:cxn ang="0">
                  <a:pos x="14" y="149"/>
                </a:cxn>
                <a:cxn ang="0">
                  <a:pos x="5" y="158"/>
                </a:cxn>
                <a:cxn ang="0">
                  <a:pos x="11" y="110"/>
                </a:cxn>
                <a:cxn ang="0">
                  <a:pos x="62" y="95"/>
                </a:cxn>
                <a:cxn ang="0">
                  <a:pos x="32" y="83"/>
                </a:cxn>
                <a:cxn ang="0">
                  <a:pos x="14" y="77"/>
                </a:cxn>
                <a:cxn ang="0">
                  <a:pos x="62" y="56"/>
                </a:cxn>
                <a:cxn ang="0">
                  <a:pos x="89" y="47"/>
                </a:cxn>
                <a:cxn ang="0">
                  <a:pos x="98" y="44"/>
                </a:cxn>
                <a:cxn ang="0">
                  <a:pos x="128" y="65"/>
                </a:cxn>
                <a:cxn ang="0">
                  <a:pos x="143" y="62"/>
                </a:cxn>
                <a:cxn ang="0">
                  <a:pos x="134" y="26"/>
                </a:cxn>
                <a:cxn ang="0">
                  <a:pos x="131" y="17"/>
                </a:cxn>
                <a:cxn ang="0">
                  <a:pos x="167" y="11"/>
                </a:cxn>
                <a:cxn ang="0">
                  <a:pos x="173" y="32"/>
                </a:cxn>
                <a:cxn ang="0">
                  <a:pos x="194" y="35"/>
                </a:cxn>
                <a:cxn ang="0">
                  <a:pos x="221" y="74"/>
                </a:cxn>
                <a:cxn ang="0">
                  <a:pos x="248" y="146"/>
                </a:cxn>
                <a:cxn ang="0">
                  <a:pos x="239" y="203"/>
                </a:cxn>
              </a:cxnLst>
              <a:rect l="0" t="0" r="r" b="b"/>
              <a:pathLst>
                <a:path w="263" h="230">
                  <a:moveTo>
                    <a:pt x="239" y="203"/>
                  </a:moveTo>
                  <a:cubicBezTo>
                    <a:pt x="226" y="199"/>
                    <a:pt x="225" y="184"/>
                    <a:pt x="212" y="176"/>
                  </a:cubicBezTo>
                  <a:cubicBezTo>
                    <a:pt x="204" y="152"/>
                    <a:pt x="178" y="147"/>
                    <a:pt x="158" y="134"/>
                  </a:cubicBezTo>
                  <a:cubicBezTo>
                    <a:pt x="150" y="129"/>
                    <a:pt x="131" y="122"/>
                    <a:pt x="131" y="122"/>
                  </a:cubicBezTo>
                  <a:cubicBezTo>
                    <a:pt x="112" y="124"/>
                    <a:pt x="92" y="122"/>
                    <a:pt x="74" y="128"/>
                  </a:cubicBezTo>
                  <a:cubicBezTo>
                    <a:pt x="70" y="129"/>
                    <a:pt x="69" y="135"/>
                    <a:pt x="65" y="137"/>
                  </a:cubicBezTo>
                  <a:cubicBezTo>
                    <a:pt x="50" y="145"/>
                    <a:pt x="30" y="147"/>
                    <a:pt x="14" y="149"/>
                  </a:cubicBezTo>
                  <a:cubicBezTo>
                    <a:pt x="7" y="170"/>
                    <a:pt x="10" y="173"/>
                    <a:pt x="5" y="158"/>
                  </a:cubicBezTo>
                  <a:cubicBezTo>
                    <a:pt x="6" y="142"/>
                    <a:pt x="0" y="121"/>
                    <a:pt x="11" y="110"/>
                  </a:cubicBezTo>
                  <a:cubicBezTo>
                    <a:pt x="20" y="101"/>
                    <a:pt x="49" y="98"/>
                    <a:pt x="62" y="95"/>
                  </a:cubicBezTo>
                  <a:cubicBezTo>
                    <a:pt x="50" y="92"/>
                    <a:pt x="43" y="88"/>
                    <a:pt x="32" y="83"/>
                  </a:cubicBezTo>
                  <a:cubicBezTo>
                    <a:pt x="26" y="80"/>
                    <a:pt x="14" y="77"/>
                    <a:pt x="14" y="77"/>
                  </a:cubicBezTo>
                  <a:cubicBezTo>
                    <a:pt x="20" y="59"/>
                    <a:pt x="46" y="61"/>
                    <a:pt x="62" y="56"/>
                  </a:cubicBezTo>
                  <a:cubicBezTo>
                    <a:pt x="62" y="56"/>
                    <a:pt x="85" y="48"/>
                    <a:pt x="89" y="47"/>
                  </a:cubicBezTo>
                  <a:cubicBezTo>
                    <a:pt x="92" y="46"/>
                    <a:pt x="98" y="44"/>
                    <a:pt x="98" y="44"/>
                  </a:cubicBezTo>
                  <a:cubicBezTo>
                    <a:pt x="120" y="47"/>
                    <a:pt x="122" y="46"/>
                    <a:pt x="128" y="65"/>
                  </a:cubicBezTo>
                  <a:cubicBezTo>
                    <a:pt x="133" y="64"/>
                    <a:pt x="140" y="66"/>
                    <a:pt x="143" y="62"/>
                  </a:cubicBezTo>
                  <a:cubicBezTo>
                    <a:pt x="146" y="58"/>
                    <a:pt x="135" y="29"/>
                    <a:pt x="134" y="26"/>
                  </a:cubicBezTo>
                  <a:cubicBezTo>
                    <a:pt x="133" y="23"/>
                    <a:pt x="131" y="17"/>
                    <a:pt x="131" y="17"/>
                  </a:cubicBezTo>
                  <a:cubicBezTo>
                    <a:pt x="137" y="0"/>
                    <a:pt x="133" y="0"/>
                    <a:pt x="167" y="11"/>
                  </a:cubicBezTo>
                  <a:cubicBezTo>
                    <a:pt x="174" y="13"/>
                    <a:pt x="167" y="28"/>
                    <a:pt x="173" y="32"/>
                  </a:cubicBezTo>
                  <a:cubicBezTo>
                    <a:pt x="179" y="36"/>
                    <a:pt x="187" y="34"/>
                    <a:pt x="194" y="35"/>
                  </a:cubicBezTo>
                  <a:cubicBezTo>
                    <a:pt x="197" y="70"/>
                    <a:pt x="188" y="79"/>
                    <a:pt x="221" y="74"/>
                  </a:cubicBezTo>
                  <a:cubicBezTo>
                    <a:pt x="263" y="81"/>
                    <a:pt x="228" y="116"/>
                    <a:pt x="248" y="146"/>
                  </a:cubicBezTo>
                  <a:cubicBezTo>
                    <a:pt x="245" y="216"/>
                    <a:pt x="257" y="230"/>
                    <a:pt x="239" y="203"/>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0" name="Freeform 72"/>
            <p:cNvSpPr>
              <a:spLocks/>
            </p:cNvSpPr>
            <p:nvPr/>
          </p:nvSpPr>
          <p:spPr bwMode="auto">
            <a:xfrm>
              <a:off x="2890" y="1337"/>
              <a:ext cx="193" cy="198"/>
            </a:xfrm>
            <a:custGeom>
              <a:avLst/>
              <a:gdLst/>
              <a:ahLst/>
              <a:cxnLst>
                <a:cxn ang="0">
                  <a:pos x="55" y="0"/>
                </a:cxn>
                <a:cxn ang="0">
                  <a:pos x="19" y="23"/>
                </a:cxn>
                <a:cxn ang="0">
                  <a:pos x="0" y="89"/>
                </a:cxn>
                <a:cxn ang="0">
                  <a:pos x="18" y="141"/>
                </a:cxn>
                <a:cxn ang="0">
                  <a:pos x="96" y="194"/>
                </a:cxn>
                <a:cxn ang="0">
                  <a:pos x="160" y="198"/>
                </a:cxn>
                <a:cxn ang="0">
                  <a:pos x="193" y="140"/>
                </a:cxn>
                <a:cxn ang="0">
                  <a:pos x="126" y="131"/>
                </a:cxn>
                <a:cxn ang="0">
                  <a:pos x="66" y="54"/>
                </a:cxn>
                <a:cxn ang="0">
                  <a:pos x="57" y="41"/>
                </a:cxn>
                <a:cxn ang="0">
                  <a:pos x="55" y="0"/>
                </a:cxn>
              </a:cxnLst>
              <a:rect l="0" t="0" r="r" b="b"/>
              <a:pathLst>
                <a:path w="193" h="198">
                  <a:moveTo>
                    <a:pt x="55" y="0"/>
                  </a:moveTo>
                  <a:lnTo>
                    <a:pt x="19" y="23"/>
                  </a:lnTo>
                  <a:lnTo>
                    <a:pt x="0" y="89"/>
                  </a:lnTo>
                  <a:lnTo>
                    <a:pt x="18" y="141"/>
                  </a:lnTo>
                  <a:lnTo>
                    <a:pt x="96" y="194"/>
                  </a:lnTo>
                  <a:lnTo>
                    <a:pt x="160" y="198"/>
                  </a:lnTo>
                  <a:lnTo>
                    <a:pt x="193" y="140"/>
                  </a:lnTo>
                  <a:lnTo>
                    <a:pt x="126" y="131"/>
                  </a:lnTo>
                  <a:lnTo>
                    <a:pt x="66" y="54"/>
                  </a:lnTo>
                  <a:lnTo>
                    <a:pt x="57" y="41"/>
                  </a:lnTo>
                  <a:lnTo>
                    <a:pt x="55" y="0"/>
                  </a:ln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1" name="Freeform 73"/>
            <p:cNvSpPr>
              <a:spLocks/>
            </p:cNvSpPr>
            <p:nvPr/>
          </p:nvSpPr>
          <p:spPr bwMode="auto">
            <a:xfrm>
              <a:off x="2782" y="1108"/>
              <a:ext cx="192" cy="603"/>
            </a:xfrm>
            <a:custGeom>
              <a:avLst/>
              <a:gdLst/>
              <a:ahLst/>
              <a:cxnLst>
                <a:cxn ang="0">
                  <a:pos x="192" y="0"/>
                </a:cxn>
                <a:cxn ang="0">
                  <a:pos x="118" y="133"/>
                </a:cxn>
                <a:cxn ang="0">
                  <a:pos x="58" y="270"/>
                </a:cxn>
                <a:cxn ang="0">
                  <a:pos x="30" y="423"/>
                </a:cxn>
                <a:cxn ang="0">
                  <a:pos x="3" y="543"/>
                </a:cxn>
                <a:cxn ang="0">
                  <a:pos x="0" y="603"/>
                </a:cxn>
              </a:cxnLst>
              <a:rect l="0" t="0" r="r" b="b"/>
              <a:pathLst>
                <a:path w="192" h="603">
                  <a:moveTo>
                    <a:pt x="192" y="0"/>
                  </a:moveTo>
                  <a:lnTo>
                    <a:pt x="118" y="133"/>
                  </a:lnTo>
                  <a:lnTo>
                    <a:pt x="58" y="270"/>
                  </a:lnTo>
                  <a:lnTo>
                    <a:pt x="30" y="423"/>
                  </a:lnTo>
                  <a:lnTo>
                    <a:pt x="3" y="543"/>
                  </a:lnTo>
                  <a:lnTo>
                    <a:pt x="0" y="603"/>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2" name="Freeform 74"/>
            <p:cNvSpPr>
              <a:spLocks/>
            </p:cNvSpPr>
            <p:nvPr/>
          </p:nvSpPr>
          <p:spPr bwMode="auto">
            <a:xfrm>
              <a:off x="2954" y="1221"/>
              <a:ext cx="69" cy="155"/>
            </a:xfrm>
            <a:custGeom>
              <a:avLst/>
              <a:gdLst/>
              <a:ahLst/>
              <a:cxnLst>
                <a:cxn ang="0">
                  <a:pos x="0" y="155"/>
                </a:cxn>
                <a:cxn ang="0">
                  <a:pos x="69" y="30"/>
                </a:cxn>
                <a:cxn ang="0">
                  <a:pos x="28" y="0"/>
                </a:cxn>
              </a:cxnLst>
              <a:rect l="0" t="0" r="r" b="b"/>
              <a:pathLst>
                <a:path w="69" h="155">
                  <a:moveTo>
                    <a:pt x="0" y="155"/>
                  </a:moveTo>
                  <a:lnTo>
                    <a:pt x="69" y="30"/>
                  </a:lnTo>
                  <a:lnTo>
                    <a:pt x="28" y="0"/>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3" name="Freeform 75"/>
            <p:cNvSpPr>
              <a:spLocks/>
            </p:cNvSpPr>
            <p:nvPr/>
          </p:nvSpPr>
          <p:spPr bwMode="auto">
            <a:xfrm>
              <a:off x="2297" y="1848"/>
              <a:ext cx="400" cy="127"/>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4" name="Freeform 76"/>
            <p:cNvSpPr>
              <a:spLocks/>
            </p:cNvSpPr>
            <p:nvPr/>
          </p:nvSpPr>
          <p:spPr bwMode="auto">
            <a:xfrm>
              <a:off x="2329" y="1047"/>
              <a:ext cx="368" cy="678"/>
            </a:xfrm>
            <a:custGeom>
              <a:avLst/>
              <a:gdLst/>
              <a:ahLst/>
              <a:cxnLst>
                <a:cxn ang="0">
                  <a:pos x="356" y="0"/>
                </a:cxn>
                <a:cxn ang="0">
                  <a:pos x="176" y="156"/>
                </a:cxn>
                <a:cxn ang="0">
                  <a:pos x="30" y="146"/>
                </a:cxn>
                <a:cxn ang="0">
                  <a:pos x="0" y="272"/>
                </a:cxn>
                <a:cxn ang="0">
                  <a:pos x="152" y="288"/>
                </a:cxn>
                <a:cxn ang="0">
                  <a:pos x="236" y="240"/>
                </a:cxn>
                <a:cxn ang="0">
                  <a:pos x="122" y="636"/>
                </a:cxn>
                <a:cxn ang="0">
                  <a:pos x="194" y="672"/>
                </a:cxn>
                <a:cxn ang="0">
                  <a:pos x="302" y="678"/>
                </a:cxn>
                <a:cxn ang="0">
                  <a:pos x="368" y="240"/>
                </a:cxn>
                <a:cxn ang="0">
                  <a:pos x="356" y="0"/>
                </a:cxn>
              </a:cxnLst>
              <a:rect l="0" t="0" r="r" b="b"/>
              <a:pathLst>
                <a:path w="368" h="678">
                  <a:moveTo>
                    <a:pt x="356" y="0"/>
                  </a:moveTo>
                  <a:lnTo>
                    <a:pt x="176" y="156"/>
                  </a:lnTo>
                  <a:lnTo>
                    <a:pt x="30" y="146"/>
                  </a:lnTo>
                  <a:lnTo>
                    <a:pt x="0" y="272"/>
                  </a:lnTo>
                  <a:lnTo>
                    <a:pt x="152" y="288"/>
                  </a:lnTo>
                  <a:lnTo>
                    <a:pt x="236" y="240"/>
                  </a:lnTo>
                  <a:lnTo>
                    <a:pt x="122" y="636"/>
                  </a:lnTo>
                  <a:lnTo>
                    <a:pt x="194" y="672"/>
                  </a:lnTo>
                  <a:lnTo>
                    <a:pt x="302" y="678"/>
                  </a:lnTo>
                  <a:lnTo>
                    <a:pt x="368" y="240"/>
                  </a:lnTo>
                  <a:lnTo>
                    <a:pt x="356" y="0"/>
                  </a:lnTo>
                  <a:close/>
                </a:path>
              </a:pathLst>
            </a:custGeom>
            <a:solidFill>
              <a:srgbClr val="FF00FF"/>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5" name="Freeform 77"/>
            <p:cNvSpPr>
              <a:spLocks/>
            </p:cNvSpPr>
            <p:nvPr/>
          </p:nvSpPr>
          <p:spPr bwMode="auto">
            <a:xfrm rot="1141536" flipH="1">
              <a:off x="2843" y="1930"/>
              <a:ext cx="322" cy="121"/>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6" name="Freeform 78"/>
            <p:cNvSpPr>
              <a:spLocks/>
            </p:cNvSpPr>
            <p:nvPr/>
          </p:nvSpPr>
          <p:spPr bwMode="auto">
            <a:xfrm>
              <a:off x="2644" y="1013"/>
              <a:ext cx="250" cy="112"/>
            </a:xfrm>
            <a:custGeom>
              <a:avLst/>
              <a:gdLst/>
              <a:ahLst/>
              <a:cxnLst>
                <a:cxn ang="0">
                  <a:pos x="1" y="27"/>
                </a:cxn>
                <a:cxn ang="0">
                  <a:pos x="4" y="112"/>
                </a:cxn>
                <a:cxn ang="0">
                  <a:pos x="82" y="69"/>
                </a:cxn>
                <a:cxn ang="0">
                  <a:pos x="87" y="91"/>
                </a:cxn>
                <a:cxn ang="0">
                  <a:pos x="151" y="84"/>
                </a:cxn>
                <a:cxn ang="0">
                  <a:pos x="156" y="60"/>
                </a:cxn>
                <a:cxn ang="0">
                  <a:pos x="250" y="108"/>
                </a:cxn>
                <a:cxn ang="0">
                  <a:pos x="249" y="12"/>
                </a:cxn>
                <a:cxn ang="0">
                  <a:pos x="163" y="36"/>
                </a:cxn>
                <a:cxn ang="0">
                  <a:pos x="144" y="21"/>
                </a:cxn>
                <a:cxn ang="0">
                  <a:pos x="90" y="24"/>
                </a:cxn>
                <a:cxn ang="0">
                  <a:pos x="88" y="48"/>
                </a:cxn>
                <a:cxn ang="0">
                  <a:pos x="0" y="0"/>
                </a:cxn>
                <a:cxn ang="0">
                  <a:pos x="1" y="27"/>
                </a:cxn>
              </a:cxnLst>
              <a:rect l="0" t="0" r="r" b="b"/>
              <a:pathLst>
                <a:path w="250" h="112">
                  <a:moveTo>
                    <a:pt x="1" y="27"/>
                  </a:moveTo>
                  <a:lnTo>
                    <a:pt x="4" y="112"/>
                  </a:lnTo>
                  <a:lnTo>
                    <a:pt x="82" y="69"/>
                  </a:lnTo>
                  <a:lnTo>
                    <a:pt x="87" y="91"/>
                  </a:lnTo>
                  <a:lnTo>
                    <a:pt x="151" y="84"/>
                  </a:lnTo>
                  <a:lnTo>
                    <a:pt x="156" y="60"/>
                  </a:lnTo>
                  <a:lnTo>
                    <a:pt x="250" y="108"/>
                  </a:lnTo>
                  <a:lnTo>
                    <a:pt x="249" y="12"/>
                  </a:lnTo>
                  <a:lnTo>
                    <a:pt x="163" y="36"/>
                  </a:lnTo>
                  <a:lnTo>
                    <a:pt x="144" y="21"/>
                  </a:lnTo>
                  <a:lnTo>
                    <a:pt x="90" y="24"/>
                  </a:lnTo>
                  <a:lnTo>
                    <a:pt x="88" y="48"/>
                  </a:lnTo>
                  <a:lnTo>
                    <a:pt x="0" y="0"/>
                  </a:lnTo>
                  <a:lnTo>
                    <a:pt x="1" y="27"/>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0" name="Freeform 79"/>
            <p:cNvSpPr>
              <a:spLocks/>
            </p:cNvSpPr>
            <p:nvPr/>
          </p:nvSpPr>
          <p:spPr bwMode="auto">
            <a:xfrm>
              <a:off x="2597" y="1135"/>
              <a:ext cx="64" cy="448"/>
            </a:xfrm>
            <a:custGeom>
              <a:avLst/>
              <a:gdLst/>
              <a:ahLst/>
              <a:cxnLst>
                <a:cxn ang="0">
                  <a:pos x="0" y="0"/>
                </a:cxn>
                <a:cxn ang="0">
                  <a:pos x="64" y="200"/>
                </a:cxn>
                <a:cxn ang="0">
                  <a:pos x="48" y="448"/>
                </a:cxn>
              </a:cxnLst>
              <a:rect l="0" t="0" r="r" b="b"/>
              <a:pathLst>
                <a:path w="64" h="448">
                  <a:moveTo>
                    <a:pt x="0" y="0"/>
                  </a:moveTo>
                  <a:lnTo>
                    <a:pt x="64" y="200"/>
                  </a:lnTo>
                  <a:lnTo>
                    <a:pt x="48" y="448"/>
                  </a:ln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1" name="AutoShape 80"/>
            <p:cNvSpPr>
              <a:spLocks noChangeArrowheads="1"/>
            </p:cNvSpPr>
            <p:nvPr/>
          </p:nvSpPr>
          <p:spPr bwMode="auto">
            <a:xfrm rot="-1641661">
              <a:off x="2159" y="1037"/>
              <a:ext cx="318" cy="30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6633"/>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2" name="AutoShape 81"/>
            <p:cNvSpPr>
              <a:spLocks noChangeArrowheads="1"/>
            </p:cNvSpPr>
            <p:nvPr/>
          </p:nvSpPr>
          <p:spPr bwMode="auto">
            <a:xfrm rot="-1641661">
              <a:off x="2198" y="1066"/>
              <a:ext cx="252" cy="23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bg1"/>
                </a:gs>
                <a:gs pos="100000">
                  <a:schemeClr val="bg1">
                    <a:gamma/>
                    <a:shade val="46275"/>
                    <a:invGamma/>
                  </a:schemeClr>
                </a:gs>
              </a:gsLst>
              <a:lin ang="5400000" scaled="1"/>
            </a:gra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3" name="Freeform 82"/>
            <p:cNvSpPr>
              <a:spLocks/>
            </p:cNvSpPr>
            <p:nvPr/>
          </p:nvSpPr>
          <p:spPr bwMode="auto">
            <a:xfrm>
              <a:off x="2200" y="1069"/>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4" name="Freeform 83"/>
            <p:cNvSpPr>
              <a:spLocks/>
            </p:cNvSpPr>
            <p:nvPr/>
          </p:nvSpPr>
          <p:spPr bwMode="auto">
            <a:xfrm>
              <a:off x="2218" y="1090"/>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5" name="Freeform 84"/>
            <p:cNvSpPr>
              <a:spLocks/>
            </p:cNvSpPr>
            <p:nvPr/>
          </p:nvSpPr>
          <p:spPr bwMode="auto">
            <a:xfrm>
              <a:off x="2224" y="1108"/>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6" name="Freeform 85"/>
            <p:cNvSpPr>
              <a:spLocks/>
            </p:cNvSpPr>
            <p:nvPr/>
          </p:nvSpPr>
          <p:spPr bwMode="auto">
            <a:xfrm>
              <a:off x="2249" y="1135"/>
              <a:ext cx="154" cy="76"/>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7" name="Freeform 86"/>
            <p:cNvSpPr>
              <a:spLocks/>
            </p:cNvSpPr>
            <p:nvPr/>
          </p:nvSpPr>
          <p:spPr bwMode="auto">
            <a:xfrm>
              <a:off x="2272" y="1158"/>
              <a:ext cx="136" cy="72"/>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 name="Freeform 87"/>
            <p:cNvSpPr>
              <a:spLocks/>
            </p:cNvSpPr>
            <p:nvPr/>
          </p:nvSpPr>
          <p:spPr bwMode="auto">
            <a:xfrm>
              <a:off x="2295" y="1198"/>
              <a:ext cx="121"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9" name="Freeform 88"/>
            <p:cNvSpPr>
              <a:spLocks/>
            </p:cNvSpPr>
            <p:nvPr/>
          </p:nvSpPr>
          <p:spPr bwMode="auto">
            <a:xfrm>
              <a:off x="2325" y="1218"/>
              <a:ext cx="99"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0" name="Freeform 89"/>
            <p:cNvSpPr>
              <a:spLocks/>
            </p:cNvSpPr>
            <p:nvPr/>
          </p:nvSpPr>
          <p:spPr bwMode="auto">
            <a:xfrm>
              <a:off x="2145" y="1184"/>
              <a:ext cx="133" cy="150"/>
            </a:xfrm>
            <a:custGeom>
              <a:avLst/>
              <a:gdLst/>
              <a:ahLst/>
              <a:cxnLst>
                <a:cxn ang="0">
                  <a:pos x="0" y="15"/>
                </a:cxn>
                <a:cxn ang="0">
                  <a:pos x="15" y="0"/>
                </a:cxn>
                <a:cxn ang="0">
                  <a:pos x="27" y="12"/>
                </a:cxn>
                <a:cxn ang="0">
                  <a:pos x="46" y="20"/>
                </a:cxn>
                <a:cxn ang="0">
                  <a:pos x="63" y="26"/>
                </a:cxn>
                <a:cxn ang="0">
                  <a:pos x="70" y="41"/>
                </a:cxn>
                <a:cxn ang="0">
                  <a:pos x="87" y="44"/>
                </a:cxn>
                <a:cxn ang="0">
                  <a:pos x="79" y="75"/>
                </a:cxn>
                <a:cxn ang="0">
                  <a:pos x="57" y="75"/>
                </a:cxn>
                <a:cxn ang="0">
                  <a:pos x="54" y="71"/>
                </a:cxn>
                <a:cxn ang="0">
                  <a:pos x="49" y="69"/>
                </a:cxn>
                <a:cxn ang="0">
                  <a:pos x="22" y="51"/>
                </a:cxn>
                <a:cxn ang="0">
                  <a:pos x="0" y="15"/>
                </a:cxn>
              </a:cxnLst>
              <a:rect l="0" t="0" r="r" b="b"/>
              <a:pathLst>
                <a:path w="89" h="88">
                  <a:moveTo>
                    <a:pt x="0" y="15"/>
                  </a:moveTo>
                  <a:cubicBezTo>
                    <a:pt x="1" y="7"/>
                    <a:pt x="8" y="3"/>
                    <a:pt x="15" y="0"/>
                  </a:cubicBezTo>
                  <a:cubicBezTo>
                    <a:pt x="24" y="6"/>
                    <a:pt x="17" y="15"/>
                    <a:pt x="27" y="12"/>
                  </a:cubicBezTo>
                  <a:cubicBezTo>
                    <a:pt x="36" y="13"/>
                    <a:pt x="44" y="11"/>
                    <a:pt x="46" y="20"/>
                  </a:cubicBezTo>
                  <a:cubicBezTo>
                    <a:pt x="44" y="29"/>
                    <a:pt x="53" y="24"/>
                    <a:pt x="63" y="26"/>
                  </a:cubicBezTo>
                  <a:cubicBezTo>
                    <a:pt x="66" y="46"/>
                    <a:pt x="61" y="48"/>
                    <a:pt x="70" y="41"/>
                  </a:cubicBezTo>
                  <a:cubicBezTo>
                    <a:pt x="76" y="42"/>
                    <a:pt x="86" y="38"/>
                    <a:pt x="87" y="44"/>
                  </a:cubicBezTo>
                  <a:cubicBezTo>
                    <a:pt x="89" y="53"/>
                    <a:pt x="84" y="68"/>
                    <a:pt x="79" y="75"/>
                  </a:cubicBezTo>
                  <a:cubicBezTo>
                    <a:pt x="77" y="88"/>
                    <a:pt x="64" y="82"/>
                    <a:pt x="57" y="75"/>
                  </a:cubicBezTo>
                  <a:cubicBezTo>
                    <a:pt x="56" y="74"/>
                    <a:pt x="55" y="72"/>
                    <a:pt x="54" y="71"/>
                  </a:cubicBezTo>
                  <a:cubicBezTo>
                    <a:pt x="53" y="70"/>
                    <a:pt x="51" y="70"/>
                    <a:pt x="49" y="69"/>
                  </a:cubicBezTo>
                  <a:cubicBezTo>
                    <a:pt x="38" y="55"/>
                    <a:pt x="34" y="60"/>
                    <a:pt x="22" y="51"/>
                  </a:cubicBezTo>
                  <a:cubicBezTo>
                    <a:pt x="12" y="44"/>
                    <a:pt x="3" y="25"/>
                    <a:pt x="0" y="15"/>
                  </a:cubicBezTo>
                  <a:close/>
                </a:path>
              </a:pathLst>
            </a:custGeom>
            <a:solidFill>
              <a:srgbClr val="FF9999"/>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1" name="Freeform 90"/>
            <p:cNvSpPr>
              <a:spLocks/>
            </p:cNvSpPr>
            <p:nvPr/>
          </p:nvSpPr>
          <p:spPr bwMode="auto">
            <a:xfrm>
              <a:off x="2625" y="828"/>
              <a:ext cx="93" cy="66"/>
            </a:xfrm>
            <a:custGeom>
              <a:avLst/>
              <a:gdLst/>
              <a:ahLst/>
              <a:cxnLst>
                <a:cxn ang="0">
                  <a:pos x="0" y="39"/>
                </a:cxn>
                <a:cxn ang="0">
                  <a:pos x="60" y="24"/>
                </a:cxn>
                <a:cxn ang="0">
                  <a:pos x="81" y="0"/>
                </a:cxn>
              </a:cxnLst>
              <a:rect l="0" t="0" r="r" b="b"/>
              <a:pathLst>
                <a:path w="81" h="39">
                  <a:moveTo>
                    <a:pt x="0" y="39"/>
                  </a:moveTo>
                  <a:cubicBezTo>
                    <a:pt x="23" y="34"/>
                    <a:pt x="47" y="30"/>
                    <a:pt x="60" y="24"/>
                  </a:cubicBezTo>
                  <a:cubicBezTo>
                    <a:pt x="73" y="18"/>
                    <a:pt x="78" y="4"/>
                    <a:pt x="81" y="0"/>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62" name="Rectangle 161"/>
          <p:cNvSpPr/>
          <p:nvPr/>
        </p:nvSpPr>
        <p:spPr>
          <a:xfrm>
            <a:off x="7622122" y="6053173"/>
            <a:ext cx="1241462"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Click</a:t>
            </a:r>
            <a:endParaRPr kumimoji="0" lang="en-US" sz="5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63" name="Rectangle 162"/>
          <p:cNvSpPr/>
          <p:nvPr/>
        </p:nvSpPr>
        <p:spPr>
          <a:xfrm>
            <a:off x="1216728" y="2341220"/>
            <a:ext cx="2359847"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Magnetic Field</a:t>
            </a:r>
            <a:endPar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64" name="Rectangle 163"/>
          <p:cNvSpPr/>
          <p:nvPr/>
        </p:nvSpPr>
        <p:spPr>
          <a:xfrm>
            <a:off x="3311748" y="4563559"/>
            <a:ext cx="623646"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a:t>
            </a:r>
            <a:r>
              <a:rPr kumimoji="0" lang="en-US" sz="2400" b="1" i="0" u="none" strike="noStrike" kern="1200" cap="none" spc="0" normalizeH="0" baseline="0" noProof="0" dirty="0" err="1">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i</a:t>
            </a:r>
            <a:endPar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66" name="Up Arrow 78">
            <a:extLst>
              <a:ext uri="{FF2B5EF4-FFF2-40B4-BE49-F238E27FC236}">
                <a16:creationId xmlns:a16="http://schemas.microsoft.com/office/drawing/2014/main" id="{6F99C3C8-6EBC-42E6-A837-740E784A6794}"/>
              </a:ext>
            </a:extLst>
          </p:cNvPr>
          <p:cNvSpPr/>
          <p:nvPr/>
        </p:nvSpPr>
        <p:spPr bwMode="auto">
          <a:xfrm rot="12535665">
            <a:off x="3428319" y="4217418"/>
            <a:ext cx="203972" cy="596487"/>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7" name="Up Arrow 83">
            <a:extLst>
              <a:ext uri="{FF2B5EF4-FFF2-40B4-BE49-F238E27FC236}">
                <a16:creationId xmlns:a16="http://schemas.microsoft.com/office/drawing/2014/main" id="{3C5A9A6E-AE69-41BB-995D-8954EB782EA7}"/>
              </a:ext>
            </a:extLst>
          </p:cNvPr>
          <p:cNvSpPr/>
          <p:nvPr/>
        </p:nvSpPr>
        <p:spPr bwMode="auto">
          <a:xfrm rot="12272513">
            <a:off x="4274493" y="2898634"/>
            <a:ext cx="86751" cy="162656"/>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9" name="Up Arrow 84">
            <a:extLst>
              <a:ext uri="{FF2B5EF4-FFF2-40B4-BE49-F238E27FC236}">
                <a16:creationId xmlns:a16="http://schemas.microsoft.com/office/drawing/2014/main" id="{0F41ECE1-4317-4DBD-9C4F-38A53E56C300}"/>
              </a:ext>
            </a:extLst>
          </p:cNvPr>
          <p:cNvSpPr/>
          <p:nvPr/>
        </p:nvSpPr>
        <p:spPr bwMode="auto">
          <a:xfrm rot="12484994">
            <a:off x="3961376" y="3401363"/>
            <a:ext cx="127756" cy="254495"/>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170" name="Straight Connector 169">
            <a:extLst>
              <a:ext uri="{FF2B5EF4-FFF2-40B4-BE49-F238E27FC236}">
                <a16:creationId xmlns:a16="http://schemas.microsoft.com/office/drawing/2014/main" id="{E30D72A1-C64B-4D76-BF32-24260D815595}"/>
              </a:ext>
            </a:extLst>
          </p:cNvPr>
          <p:cNvCxnSpPr/>
          <p:nvPr/>
        </p:nvCxnSpPr>
        <p:spPr bwMode="auto">
          <a:xfrm>
            <a:off x="2775433" y="3388021"/>
            <a:ext cx="217170"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id="{075980DB-7695-4CE5-BF6E-273FC2480C1E}"/>
              </a:ext>
            </a:extLst>
          </p:cNvPr>
          <p:cNvCxnSpPr/>
          <p:nvPr/>
        </p:nvCxnSpPr>
        <p:spPr bwMode="auto">
          <a:xfrm flipV="1">
            <a:off x="2716032" y="3306451"/>
            <a:ext cx="430530" cy="381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nvGrpSpPr>
          <p:cNvPr id="19" name="Group 18">
            <a:extLst>
              <a:ext uri="{FF2B5EF4-FFF2-40B4-BE49-F238E27FC236}">
                <a16:creationId xmlns:a16="http://schemas.microsoft.com/office/drawing/2014/main" id="{21F21D07-90F6-4E78-BAED-0DCCA40B3FF9}"/>
              </a:ext>
            </a:extLst>
          </p:cNvPr>
          <p:cNvGrpSpPr/>
          <p:nvPr/>
        </p:nvGrpSpPr>
        <p:grpSpPr>
          <a:xfrm rot="19349251">
            <a:off x="3847901" y="2585830"/>
            <a:ext cx="1256472" cy="1415838"/>
            <a:chOff x="5713813" y="3373474"/>
            <a:chExt cx="1369709" cy="1543438"/>
          </a:xfrm>
        </p:grpSpPr>
        <p:sp>
          <p:nvSpPr>
            <p:cNvPr id="90" name="Freeform 89"/>
            <p:cNvSpPr/>
            <p:nvPr/>
          </p:nvSpPr>
          <p:spPr>
            <a:xfrm rot="224969">
              <a:off x="5713813" y="3373474"/>
              <a:ext cx="1246033" cy="1478438"/>
            </a:xfrm>
            <a:custGeom>
              <a:avLst/>
              <a:gdLst>
                <a:gd name="connsiteX0" fmla="*/ 1009170 w 3031351"/>
                <a:gd name="connsiteY0" fmla="*/ 2513960 h 3977768"/>
                <a:gd name="connsiteX1" fmla="*/ 1101378 w 3031351"/>
                <a:gd name="connsiteY1" fmla="*/ 2775217 h 3977768"/>
                <a:gd name="connsiteX2" fmla="*/ 1293479 w 3031351"/>
                <a:gd name="connsiteY2" fmla="*/ 3097946 h 3977768"/>
                <a:gd name="connsiteX3" fmla="*/ 1401055 w 3031351"/>
                <a:gd name="connsiteY3" fmla="*/ 3274679 h 3977768"/>
                <a:gd name="connsiteX4" fmla="*/ 1462528 w 3031351"/>
                <a:gd name="connsiteY4" fmla="*/ 3558988 h 3977768"/>
                <a:gd name="connsiteX5" fmla="*/ 1485580 w 3031351"/>
                <a:gd name="connsiteY5" fmla="*/ 3935506 h 3977768"/>
                <a:gd name="connsiteX6" fmla="*/ 2822601 w 3031351"/>
                <a:gd name="connsiteY6" fmla="*/ 3812561 h 3977768"/>
                <a:gd name="connsiteX7" fmla="*/ 2738077 w 3031351"/>
                <a:gd name="connsiteY7" fmla="*/ 3351519 h 3977768"/>
                <a:gd name="connsiteX8" fmla="*/ 2799549 w 3031351"/>
                <a:gd name="connsiteY8" fmla="*/ 2291123 h 3977768"/>
                <a:gd name="connsiteX9" fmla="*/ 2730393 w 3031351"/>
                <a:gd name="connsiteY9" fmla="*/ 1292198 h 3977768"/>
                <a:gd name="connsiteX10" fmla="*/ 2330823 w 3031351"/>
                <a:gd name="connsiteY10" fmla="*/ 746632 h 3977768"/>
                <a:gd name="connsiteX11" fmla="*/ 2169459 w 3031351"/>
                <a:gd name="connsiteY11" fmla="*/ 485375 h 3977768"/>
                <a:gd name="connsiteX12" fmla="*/ 1923570 w 3031351"/>
                <a:gd name="connsiteY12" fmla="*/ 239486 h 3977768"/>
                <a:gd name="connsiteX13" fmla="*/ 1723785 w 3031351"/>
                <a:gd name="connsiteY13" fmla="*/ 124225 h 3977768"/>
                <a:gd name="connsiteX14" fmla="*/ 1600840 w 3031351"/>
                <a:gd name="connsiteY14" fmla="*/ 108857 h 3977768"/>
                <a:gd name="connsiteX15" fmla="*/ 1470212 w 3031351"/>
                <a:gd name="connsiteY15" fmla="*/ 47385 h 3977768"/>
                <a:gd name="connsiteX16" fmla="*/ 1178218 w 3031351"/>
                <a:gd name="connsiteY16" fmla="*/ 39701 h 3977768"/>
                <a:gd name="connsiteX17" fmla="*/ 1062958 w 3031351"/>
                <a:gd name="connsiteY17" fmla="*/ 1281 h 3977768"/>
                <a:gd name="connsiteX18" fmla="*/ 993801 w 3031351"/>
                <a:gd name="connsiteY18" fmla="*/ 47385 h 3977768"/>
                <a:gd name="connsiteX19" fmla="*/ 763280 w 3031351"/>
                <a:gd name="connsiteY19" fmla="*/ 62753 h 3977768"/>
                <a:gd name="connsiteX20" fmla="*/ 532759 w 3031351"/>
                <a:gd name="connsiteY20" fmla="*/ 108857 h 3977768"/>
                <a:gd name="connsiteX21" fmla="*/ 286870 w 3031351"/>
                <a:gd name="connsiteY21" fmla="*/ 231802 h 3977768"/>
                <a:gd name="connsiteX22" fmla="*/ 64033 w 3031351"/>
                <a:gd name="connsiteY22" fmla="*/ 354746 h 3977768"/>
                <a:gd name="connsiteX23" fmla="*/ 10245 w 3031351"/>
                <a:gd name="connsiteY23" fmla="*/ 516111 h 3977768"/>
                <a:gd name="connsiteX24" fmla="*/ 125506 w 3031351"/>
                <a:gd name="connsiteY24" fmla="*/ 662107 h 3977768"/>
                <a:gd name="connsiteX25" fmla="*/ 386763 w 3031351"/>
                <a:gd name="connsiteY25" fmla="*/ 708212 h 3977768"/>
                <a:gd name="connsiteX26" fmla="*/ 555812 w 3031351"/>
                <a:gd name="connsiteY26" fmla="*/ 631371 h 3977768"/>
                <a:gd name="connsiteX27" fmla="*/ 747912 w 3031351"/>
                <a:gd name="connsiteY27" fmla="*/ 569899 h 3977768"/>
                <a:gd name="connsiteX28" fmla="*/ 993801 w 3031351"/>
                <a:gd name="connsiteY28" fmla="*/ 577583 h 3977768"/>
                <a:gd name="connsiteX29" fmla="*/ 1101378 w 3031351"/>
                <a:gd name="connsiteY29" fmla="*/ 646739 h 3977768"/>
                <a:gd name="connsiteX30" fmla="*/ 1232007 w 3031351"/>
                <a:gd name="connsiteY30" fmla="*/ 884944 h 3977768"/>
                <a:gd name="connsiteX31" fmla="*/ 1393371 w 3031351"/>
                <a:gd name="connsiteY31" fmla="*/ 977153 h 3977768"/>
                <a:gd name="connsiteX32" fmla="*/ 1408739 w 3031351"/>
                <a:gd name="connsiteY32" fmla="*/ 1153886 h 3977768"/>
                <a:gd name="connsiteX33" fmla="*/ 1477896 w 3031351"/>
                <a:gd name="connsiteY33" fmla="*/ 1338302 h 3977768"/>
                <a:gd name="connsiteX34" fmla="*/ 1416423 w 3031351"/>
                <a:gd name="connsiteY34" fmla="*/ 1507351 h 3977768"/>
                <a:gd name="connsiteX35" fmla="*/ 1255059 w 3031351"/>
                <a:gd name="connsiteY35" fmla="*/ 1714820 h 3977768"/>
                <a:gd name="connsiteX0" fmla="*/ 1036704 w 3031351"/>
                <a:gd name="connsiteY0" fmla="*/ 2465294 h 3977768"/>
                <a:gd name="connsiteX1" fmla="*/ 1101378 w 3031351"/>
                <a:gd name="connsiteY1" fmla="*/ 2775217 h 3977768"/>
                <a:gd name="connsiteX2" fmla="*/ 1293479 w 3031351"/>
                <a:gd name="connsiteY2" fmla="*/ 3097946 h 3977768"/>
                <a:gd name="connsiteX3" fmla="*/ 1401055 w 3031351"/>
                <a:gd name="connsiteY3" fmla="*/ 3274679 h 3977768"/>
                <a:gd name="connsiteX4" fmla="*/ 1462528 w 3031351"/>
                <a:gd name="connsiteY4" fmla="*/ 3558988 h 3977768"/>
                <a:gd name="connsiteX5" fmla="*/ 1485580 w 3031351"/>
                <a:gd name="connsiteY5" fmla="*/ 3935506 h 3977768"/>
                <a:gd name="connsiteX6" fmla="*/ 2822601 w 3031351"/>
                <a:gd name="connsiteY6" fmla="*/ 3812561 h 3977768"/>
                <a:gd name="connsiteX7" fmla="*/ 2738077 w 3031351"/>
                <a:gd name="connsiteY7" fmla="*/ 3351519 h 3977768"/>
                <a:gd name="connsiteX8" fmla="*/ 2799549 w 3031351"/>
                <a:gd name="connsiteY8" fmla="*/ 2291123 h 3977768"/>
                <a:gd name="connsiteX9" fmla="*/ 2730393 w 3031351"/>
                <a:gd name="connsiteY9" fmla="*/ 1292198 h 3977768"/>
                <a:gd name="connsiteX10" fmla="*/ 2330823 w 3031351"/>
                <a:gd name="connsiteY10" fmla="*/ 746632 h 3977768"/>
                <a:gd name="connsiteX11" fmla="*/ 2169459 w 3031351"/>
                <a:gd name="connsiteY11" fmla="*/ 485375 h 3977768"/>
                <a:gd name="connsiteX12" fmla="*/ 1923570 w 3031351"/>
                <a:gd name="connsiteY12" fmla="*/ 239486 h 3977768"/>
                <a:gd name="connsiteX13" fmla="*/ 1723785 w 3031351"/>
                <a:gd name="connsiteY13" fmla="*/ 124225 h 3977768"/>
                <a:gd name="connsiteX14" fmla="*/ 1600840 w 3031351"/>
                <a:gd name="connsiteY14" fmla="*/ 108857 h 3977768"/>
                <a:gd name="connsiteX15" fmla="*/ 1470212 w 3031351"/>
                <a:gd name="connsiteY15" fmla="*/ 47385 h 3977768"/>
                <a:gd name="connsiteX16" fmla="*/ 1178218 w 3031351"/>
                <a:gd name="connsiteY16" fmla="*/ 39701 h 3977768"/>
                <a:gd name="connsiteX17" fmla="*/ 1062958 w 3031351"/>
                <a:gd name="connsiteY17" fmla="*/ 1281 h 3977768"/>
                <a:gd name="connsiteX18" fmla="*/ 993801 w 3031351"/>
                <a:gd name="connsiteY18" fmla="*/ 47385 h 3977768"/>
                <a:gd name="connsiteX19" fmla="*/ 763280 w 3031351"/>
                <a:gd name="connsiteY19" fmla="*/ 62753 h 3977768"/>
                <a:gd name="connsiteX20" fmla="*/ 532759 w 3031351"/>
                <a:gd name="connsiteY20" fmla="*/ 108857 h 3977768"/>
                <a:gd name="connsiteX21" fmla="*/ 286870 w 3031351"/>
                <a:gd name="connsiteY21" fmla="*/ 231802 h 3977768"/>
                <a:gd name="connsiteX22" fmla="*/ 64033 w 3031351"/>
                <a:gd name="connsiteY22" fmla="*/ 354746 h 3977768"/>
                <a:gd name="connsiteX23" fmla="*/ 10245 w 3031351"/>
                <a:gd name="connsiteY23" fmla="*/ 516111 h 3977768"/>
                <a:gd name="connsiteX24" fmla="*/ 125506 w 3031351"/>
                <a:gd name="connsiteY24" fmla="*/ 662107 h 3977768"/>
                <a:gd name="connsiteX25" fmla="*/ 386763 w 3031351"/>
                <a:gd name="connsiteY25" fmla="*/ 708212 h 3977768"/>
                <a:gd name="connsiteX26" fmla="*/ 555812 w 3031351"/>
                <a:gd name="connsiteY26" fmla="*/ 631371 h 3977768"/>
                <a:gd name="connsiteX27" fmla="*/ 747912 w 3031351"/>
                <a:gd name="connsiteY27" fmla="*/ 569899 h 3977768"/>
                <a:gd name="connsiteX28" fmla="*/ 993801 w 3031351"/>
                <a:gd name="connsiteY28" fmla="*/ 577583 h 3977768"/>
                <a:gd name="connsiteX29" fmla="*/ 1101378 w 3031351"/>
                <a:gd name="connsiteY29" fmla="*/ 646739 h 3977768"/>
                <a:gd name="connsiteX30" fmla="*/ 1232007 w 3031351"/>
                <a:gd name="connsiteY30" fmla="*/ 884944 h 3977768"/>
                <a:gd name="connsiteX31" fmla="*/ 1393371 w 3031351"/>
                <a:gd name="connsiteY31" fmla="*/ 977153 h 3977768"/>
                <a:gd name="connsiteX32" fmla="*/ 1408739 w 3031351"/>
                <a:gd name="connsiteY32" fmla="*/ 1153886 h 3977768"/>
                <a:gd name="connsiteX33" fmla="*/ 1477896 w 3031351"/>
                <a:gd name="connsiteY33" fmla="*/ 1338302 h 3977768"/>
                <a:gd name="connsiteX34" fmla="*/ 1416423 w 3031351"/>
                <a:gd name="connsiteY34" fmla="*/ 1507351 h 3977768"/>
                <a:gd name="connsiteX35" fmla="*/ 1255059 w 3031351"/>
                <a:gd name="connsiteY35" fmla="*/ 1714820 h 3977768"/>
                <a:gd name="connsiteX0" fmla="*/ 1033801 w 3031351"/>
                <a:gd name="connsiteY0" fmla="*/ 2529157 h 3977768"/>
                <a:gd name="connsiteX1" fmla="*/ 1101378 w 3031351"/>
                <a:gd name="connsiteY1" fmla="*/ 2775217 h 3977768"/>
                <a:gd name="connsiteX2" fmla="*/ 1293479 w 3031351"/>
                <a:gd name="connsiteY2" fmla="*/ 3097946 h 3977768"/>
                <a:gd name="connsiteX3" fmla="*/ 1401055 w 3031351"/>
                <a:gd name="connsiteY3" fmla="*/ 3274679 h 3977768"/>
                <a:gd name="connsiteX4" fmla="*/ 1462528 w 3031351"/>
                <a:gd name="connsiteY4" fmla="*/ 3558988 h 3977768"/>
                <a:gd name="connsiteX5" fmla="*/ 1485580 w 3031351"/>
                <a:gd name="connsiteY5" fmla="*/ 3935506 h 3977768"/>
                <a:gd name="connsiteX6" fmla="*/ 2822601 w 3031351"/>
                <a:gd name="connsiteY6" fmla="*/ 3812561 h 3977768"/>
                <a:gd name="connsiteX7" fmla="*/ 2738077 w 3031351"/>
                <a:gd name="connsiteY7" fmla="*/ 3351519 h 3977768"/>
                <a:gd name="connsiteX8" fmla="*/ 2799549 w 3031351"/>
                <a:gd name="connsiteY8" fmla="*/ 2291123 h 3977768"/>
                <a:gd name="connsiteX9" fmla="*/ 2730393 w 3031351"/>
                <a:gd name="connsiteY9" fmla="*/ 1292198 h 3977768"/>
                <a:gd name="connsiteX10" fmla="*/ 2330823 w 3031351"/>
                <a:gd name="connsiteY10" fmla="*/ 746632 h 3977768"/>
                <a:gd name="connsiteX11" fmla="*/ 2169459 w 3031351"/>
                <a:gd name="connsiteY11" fmla="*/ 485375 h 3977768"/>
                <a:gd name="connsiteX12" fmla="*/ 1923570 w 3031351"/>
                <a:gd name="connsiteY12" fmla="*/ 239486 h 3977768"/>
                <a:gd name="connsiteX13" fmla="*/ 1723785 w 3031351"/>
                <a:gd name="connsiteY13" fmla="*/ 124225 h 3977768"/>
                <a:gd name="connsiteX14" fmla="*/ 1600840 w 3031351"/>
                <a:gd name="connsiteY14" fmla="*/ 108857 h 3977768"/>
                <a:gd name="connsiteX15" fmla="*/ 1470212 w 3031351"/>
                <a:gd name="connsiteY15" fmla="*/ 47385 h 3977768"/>
                <a:gd name="connsiteX16" fmla="*/ 1178218 w 3031351"/>
                <a:gd name="connsiteY16" fmla="*/ 39701 h 3977768"/>
                <a:gd name="connsiteX17" fmla="*/ 1062958 w 3031351"/>
                <a:gd name="connsiteY17" fmla="*/ 1281 h 3977768"/>
                <a:gd name="connsiteX18" fmla="*/ 993801 w 3031351"/>
                <a:gd name="connsiteY18" fmla="*/ 47385 h 3977768"/>
                <a:gd name="connsiteX19" fmla="*/ 763280 w 3031351"/>
                <a:gd name="connsiteY19" fmla="*/ 62753 h 3977768"/>
                <a:gd name="connsiteX20" fmla="*/ 532759 w 3031351"/>
                <a:gd name="connsiteY20" fmla="*/ 108857 h 3977768"/>
                <a:gd name="connsiteX21" fmla="*/ 286870 w 3031351"/>
                <a:gd name="connsiteY21" fmla="*/ 231802 h 3977768"/>
                <a:gd name="connsiteX22" fmla="*/ 64033 w 3031351"/>
                <a:gd name="connsiteY22" fmla="*/ 354746 h 3977768"/>
                <a:gd name="connsiteX23" fmla="*/ 10245 w 3031351"/>
                <a:gd name="connsiteY23" fmla="*/ 516111 h 3977768"/>
                <a:gd name="connsiteX24" fmla="*/ 125506 w 3031351"/>
                <a:gd name="connsiteY24" fmla="*/ 662107 h 3977768"/>
                <a:gd name="connsiteX25" fmla="*/ 386763 w 3031351"/>
                <a:gd name="connsiteY25" fmla="*/ 708212 h 3977768"/>
                <a:gd name="connsiteX26" fmla="*/ 555812 w 3031351"/>
                <a:gd name="connsiteY26" fmla="*/ 631371 h 3977768"/>
                <a:gd name="connsiteX27" fmla="*/ 747912 w 3031351"/>
                <a:gd name="connsiteY27" fmla="*/ 569899 h 3977768"/>
                <a:gd name="connsiteX28" fmla="*/ 993801 w 3031351"/>
                <a:gd name="connsiteY28" fmla="*/ 577583 h 3977768"/>
                <a:gd name="connsiteX29" fmla="*/ 1101378 w 3031351"/>
                <a:gd name="connsiteY29" fmla="*/ 646739 h 3977768"/>
                <a:gd name="connsiteX30" fmla="*/ 1232007 w 3031351"/>
                <a:gd name="connsiteY30" fmla="*/ 884944 h 3977768"/>
                <a:gd name="connsiteX31" fmla="*/ 1393371 w 3031351"/>
                <a:gd name="connsiteY31" fmla="*/ 977153 h 3977768"/>
                <a:gd name="connsiteX32" fmla="*/ 1408739 w 3031351"/>
                <a:gd name="connsiteY32" fmla="*/ 1153886 h 3977768"/>
                <a:gd name="connsiteX33" fmla="*/ 1477896 w 3031351"/>
                <a:gd name="connsiteY33" fmla="*/ 1338302 h 3977768"/>
                <a:gd name="connsiteX34" fmla="*/ 1416423 w 3031351"/>
                <a:gd name="connsiteY34" fmla="*/ 1507351 h 3977768"/>
                <a:gd name="connsiteX35" fmla="*/ 1255059 w 3031351"/>
                <a:gd name="connsiteY35" fmla="*/ 1714820 h 3977768"/>
                <a:gd name="connsiteX0" fmla="*/ 1026352 w 2890740"/>
                <a:gd name="connsiteY0" fmla="*/ 2490070 h 3909221"/>
                <a:gd name="connsiteX1" fmla="*/ 1093929 w 2890740"/>
                <a:gd name="connsiteY1" fmla="*/ 2736130 h 3909221"/>
                <a:gd name="connsiteX2" fmla="*/ 1286030 w 2890740"/>
                <a:gd name="connsiteY2" fmla="*/ 3058859 h 3909221"/>
                <a:gd name="connsiteX3" fmla="*/ 1393606 w 2890740"/>
                <a:gd name="connsiteY3" fmla="*/ 3235592 h 3909221"/>
                <a:gd name="connsiteX4" fmla="*/ 1455079 w 2890740"/>
                <a:gd name="connsiteY4" fmla="*/ 3519901 h 3909221"/>
                <a:gd name="connsiteX5" fmla="*/ 1478131 w 2890740"/>
                <a:gd name="connsiteY5" fmla="*/ 3896419 h 3909221"/>
                <a:gd name="connsiteX6" fmla="*/ 2815152 w 2890740"/>
                <a:gd name="connsiteY6" fmla="*/ 3773474 h 3909221"/>
                <a:gd name="connsiteX7" fmla="*/ 2730628 w 2890740"/>
                <a:gd name="connsiteY7" fmla="*/ 3312432 h 3909221"/>
                <a:gd name="connsiteX8" fmla="*/ 2792100 w 2890740"/>
                <a:gd name="connsiteY8" fmla="*/ 2252036 h 3909221"/>
                <a:gd name="connsiteX9" fmla="*/ 2722944 w 2890740"/>
                <a:gd name="connsiteY9" fmla="*/ 1253111 h 3909221"/>
                <a:gd name="connsiteX10" fmla="*/ 2323374 w 2890740"/>
                <a:gd name="connsiteY10" fmla="*/ 707545 h 3909221"/>
                <a:gd name="connsiteX11" fmla="*/ 2162010 w 2890740"/>
                <a:gd name="connsiteY11" fmla="*/ 446288 h 3909221"/>
                <a:gd name="connsiteX12" fmla="*/ 1916121 w 2890740"/>
                <a:gd name="connsiteY12" fmla="*/ 200399 h 3909221"/>
                <a:gd name="connsiteX13" fmla="*/ 1716336 w 2890740"/>
                <a:gd name="connsiteY13" fmla="*/ 85138 h 3909221"/>
                <a:gd name="connsiteX14" fmla="*/ 1593391 w 2890740"/>
                <a:gd name="connsiteY14" fmla="*/ 69770 h 3909221"/>
                <a:gd name="connsiteX15" fmla="*/ 1462763 w 2890740"/>
                <a:gd name="connsiteY15" fmla="*/ 8298 h 3909221"/>
                <a:gd name="connsiteX16" fmla="*/ 1170769 w 2890740"/>
                <a:gd name="connsiteY16" fmla="*/ 614 h 3909221"/>
                <a:gd name="connsiteX17" fmla="*/ 986352 w 2890740"/>
                <a:gd name="connsiteY17" fmla="*/ 8298 h 3909221"/>
                <a:gd name="connsiteX18" fmla="*/ 755831 w 2890740"/>
                <a:gd name="connsiteY18" fmla="*/ 23666 h 3909221"/>
                <a:gd name="connsiteX19" fmla="*/ 525310 w 2890740"/>
                <a:gd name="connsiteY19" fmla="*/ 69770 h 3909221"/>
                <a:gd name="connsiteX20" fmla="*/ 279421 w 2890740"/>
                <a:gd name="connsiteY20" fmla="*/ 192715 h 3909221"/>
                <a:gd name="connsiteX21" fmla="*/ 56584 w 2890740"/>
                <a:gd name="connsiteY21" fmla="*/ 315659 h 3909221"/>
                <a:gd name="connsiteX22" fmla="*/ 2796 w 2890740"/>
                <a:gd name="connsiteY22" fmla="*/ 477024 h 3909221"/>
                <a:gd name="connsiteX23" fmla="*/ 118057 w 2890740"/>
                <a:gd name="connsiteY23" fmla="*/ 623020 h 3909221"/>
                <a:gd name="connsiteX24" fmla="*/ 379314 w 2890740"/>
                <a:gd name="connsiteY24" fmla="*/ 669125 h 3909221"/>
                <a:gd name="connsiteX25" fmla="*/ 548363 w 2890740"/>
                <a:gd name="connsiteY25" fmla="*/ 592284 h 3909221"/>
                <a:gd name="connsiteX26" fmla="*/ 740463 w 2890740"/>
                <a:gd name="connsiteY26" fmla="*/ 530812 h 3909221"/>
                <a:gd name="connsiteX27" fmla="*/ 986352 w 2890740"/>
                <a:gd name="connsiteY27" fmla="*/ 538496 h 3909221"/>
                <a:gd name="connsiteX28" fmla="*/ 1093929 w 2890740"/>
                <a:gd name="connsiteY28" fmla="*/ 607652 h 3909221"/>
                <a:gd name="connsiteX29" fmla="*/ 1224558 w 2890740"/>
                <a:gd name="connsiteY29" fmla="*/ 845857 h 3909221"/>
                <a:gd name="connsiteX30" fmla="*/ 1385922 w 2890740"/>
                <a:gd name="connsiteY30" fmla="*/ 938066 h 3909221"/>
                <a:gd name="connsiteX31" fmla="*/ 1401290 w 2890740"/>
                <a:gd name="connsiteY31" fmla="*/ 1114799 h 3909221"/>
                <a:gd name="connsiteX32" fmla="*/ 1470447 w 2890740"/>
                <a:gd name="connsiteY32" fmla="*/ 1299215 h 3909221"/>
                <a:gd name="connsiteX33" fmla="*/ 1408974 w 2890740"/>
                <a:gd name="connsiteY33" fmla="*/ 1468264 h 3909221"/>
                <a:gd name="connsiteX34" fmla="*/ 1247610 w 2890740"/>
                <a:gd name="connsiteY34" fmla="*/ 1675733 h 3909221"/>
                <a:gd name="connsiteX0" fmla="*/ 1026352 w 2890740"/>
                <a:gd name="connsiteY0" fmla="*/ 2490070 h 3909221"/>
                <a:gd name="connsiteX1" fmla="*/ 1093929 w 2890740"/>
                <a:gd name="connsiteY1" fmla="*/ 2736130 h 3909221"/>
                <a:gd name="connsiteX2" fmla="*/ 1286030 w 2890740"/>
                <a:gd name="connsiteY2" fmla="*/ 3058859 h 3909221"/>
                <a:gd name="connsiteX3" fmla="*/ 1393606 w 2890740"/>
                <a:gd name="connsiteY3" fmla="*/ 3235592 h 3909221"/>
                <a:gd name="connsiteX4" fmla="*/ 1455079 w 2890740"/>
                <a:gd name="connsiteY4" fmla="*/ 3519901 h 3909221"/>
                <a:gd name="connsiteX5" fmla="*/ 1478131 w 2890740"/>
                <a:gd name="connsiteY5" fmla="*/ 3896419 h 3909221"/>
                <a:gd name="connsiteX6" fmla="*/ 2815152 w 2890740"/>
                <a:gd name="connsiteY6" fmla="*/ 3773474 h 3909221"/>
                <a:gd name="connsiteX7" fmla="*/ 2730628 w 2890740"/>
                <a:gd name="connsiteY7" fmla="*/ 3312432 h 3909221"/>
                <a:gd name="connsiteX8" fmla="*/ 2792100 w 2890740"/>
                <a:gd name="connsiteY8" fmla="*/ 2252036 h 3909221"/>
                <a:gd name="connsiteX9" fmla="*/ 2722944 w 2890740"/>
                <a:gd name="connsiteY9" fmla="*/ 1253111 h 3909221"/>
                <a:gd name="connsiteX10" fmla="*/ 2323374 w 2890740"/>
                <a:gd name="connsiteY10" fmla="*/ 707545 h 3909221"/>
                <a:gd name="connsiteX11" fmla="*/ 2162010 w 2890740"/>
                <a:gd name="connsiteY11" fmla="*/ 446288 h 3909221"/>
                <a:gd name="connsiteX12" fmla="*/ 1916121 w 2890740"/>
                <a:gd name="connsiteY12" fmla="*/ 200399 h 3909221"/>
                <a:gd name="connsiteX13" fmla="*/ 1716336 w 2890740"/>
                <a:gd name="connsiteY13" fmla="*/ 85138 h 3909221"/>
                <a:gd name="connsiteX14" fmla="*/ 1593391 w 2890740"/>
                <a:gd name="connsiteY14" fmla="*/ 69770 h 3909221"/>
                <a:gd name="connsiteX15" fmla="*/ 1462763 w 2890740"/>
                <a:gd name="connsiteY15" fmla="*/ 8298 h 3909221"/>
                <a:gd name="connsiteX16" fmla="*/ 1170769 w 2890740"/>
                <a:gd name="connsiteY16" fmla="*/ 614 h 3909221"/>
                <a:gd name="connsiteX17" fmla="*/ 986352 w 2890740"/>
                <a:gd name="connsiteY17" fmla="*/ 8298 h 3909221"/>
                <a:gd name="connsiteX18" fmla="*/ 755831 w 2890740"/>
                <a:gd name="connsiteY18" fmla="*/ 23666 h 3909221"/>
                <a:gd name="connsiteX19" fmla="*/ 525310 w 2890740"/>
                <a:gd name="connsiteY19" fmla="*/ 69770 h 3909221"/>
                <a:gd name="connsiteX20" fmla="*/ 279421 w 2890740"/>
                <a:gd name="connsiteY20" fmla="*/ 192715 h 3909221"/>
                <a:gd name="connsiteX21" fmla="*/ 56584 w 2890740"/>
                <a:gd name="connsiteY21" fmla="*/ 315659 h 3909221"/>
                <a:gd name="connsiteX22" fmla="*/ 2796 w 2890740"/>
                <a:gd name="connsiteY22" fmla="*/ 477024 h 3909221"/>
                <a:gd name="connsiteX23" fmla="*/ 118057 w 2890740"/>
                <a:gd name="connsiteY23" fmla="*/ 623020 h 3909221"/>
                <a:gd name="connsiteX24" fmla="*/ 382078 w 2890740"/>
                <a:gd name="connsiteY24" fmla="*/ 592058 h 3909221"/>
                <a:gd name="connsiteX25" fmla="*/ 548363 w 2890740"/>
                <a:gd name="connsiteY25" fmla="*/ 592284 h 3909221"/>
                <a:gd name="connsiteX26" fmla="*/ 740463 w 2890740"/>
                <a:gd name="connsiteY26" fmla="*/ 530812 h 3909221"/>
                <a:gd name="connsiteX27" fmla="*/ 986352 w 2890740"/>
                <a:gd name="connsiteY27" fmla="*/ 538496 h 3909221"/>
                <a:gd name="connsiteX28" fmla="*/ 1093929 w 2890740"/>
                <a:gd name="connsiteY28" fmla="*/ 607652 h 3909221"/>
                <a:gd name="connsiteX29" fmla="*/ 1224558 w 2890740"/>
                <a:gd name="connsiteY29" fmla="*/ 845857 h 3909221"/>
                <a:gd name="connsiteX30" fmla="*/ 1385922 w 2890740"/>
                <a:gd name="connsiteY30" fmla="*/ 938066 h 3909221"/>
                <a:gd name="connsiteX31" fmla="*/ 1401290 w 2890740"/>
                <a:gd name="connsiteY31" fmla="*/ 1114799 h 3909221"/>
                <a:gd name="connsiteX32" fmla="*/ 1470447 w 2890740"/>
                <a:gd name="connsiteY32" fmla="*/ 1299215 h 3909221"/>
                <a:gd name="connsiteX33" fmla="*/ 1408974 w 2890740"/>
                <a:gd name="connsiteY33" fmla="*/ 1468264 h 3909221"/>
                <a:gd name="connsiteX34" fmla="*/ 1247610 w 2890740"/>
                <a:gd name="connsiteY34" fmla="*/ 1675733 h 3909221"/>
                <a:gd name="connsiteX0" fmla="*/ 1028649 w 2893037"/>
                <a:gd name="connsiteY0" fmla="*/ 2490070 h 3909221"/>
                <a:gd name="connsiteX1" fmla="*/ 1096226 w 2893037"/>
                <a:gd name="connsiteY1" fmla="*/ 2736130 h 3909221"/>
                <a:gd name="connsiteX2" fmla="*/ 1288327 w 2893037"/>
                <a:gd name="connsiteY2" fmla="*/ 3058859 h 3909221"/>
                <a:gd name="connsiteX3" fmla="*/ 1395903 w 2893037"/>
                <a:gd name="connsiteY3" fmla="*/ 3235592 h 3909221"/>
                <a:gd name="connsiteX4" fmla="*/ 1457376 w 2893037"/>
                <a:gd name="connsiteY4" fmla="*/ 3519901 h 3909221"/>
                <a:gd name="connsiteX5" fmla="*/ 1480428 w 2893037"/>
                <a:gd name="connsiteY5" fmla="*/ 3896419 h 3909221"/>
                <a:gd name="connsiteX6" fmla="*/ 2817449 w 2893037"/>
                <a:gd name="connsiteY6" fmla="*/ 3773474 h 3909221"/>
                <a:gd name="connsiteX7" fmla="*/ 2732925 w 2893037"/>
                <a:gd name="connsiteY7" fmla="*/ 3312432 h 3909221"/>
                <a:gd name="connsiteX8" fmla="*/ 2794397 w 2893037"/>
                <a:gd name="connsiteY8" fmla="*/ 2252036 h 3909221"/>
                <a:gd name="connsiteX9" fmla="*/ 2725241 w 2893037"/>
                <a:gd name="connsiteY9" fmla="*/ 1253111 h 3909221"/>
                <a:gd name="connsiteX10" fmla="*/ 2325671 w 2893037"/>
                <a:gd name="connsiteY10" fmla="*/ 707545 h 3909221"/>
                <a:gd name="connsiteX11" fmla="*/ 2164307 w 2893037"/>
                <a:gd name="connsiteY11" fmla="*/ 446288 h 3909221"/>
                <a:gd name="connsiteX12" fmla="*/ 1918418 w 2893037"/>
                <a:gd name="connsiteY12" fmla="*/ 200399 h 3909221"/>
                <a:gd name="connsiteX13" fmla="*/ 1718633 w 2893037"/>
                <a:gd name="connsiteY13" fmla="*/ 85138 h 3909221"/>
                <a:gd name="connsiteX14" fmla="*/ 1595688 w 2893037"/>
                <a:gd name="connsiteY14" fmla="*/ 69770 h 3909221"/>
                <a:gd name="connsiteX15" fmla="*/ 1465060 w 2893037"/>
                <a:gd name="connsiteY15" fmla="*/ 8298 h 3909221"/>
                <a:gd name="connsiteX16" fmla="*/ 1173066 w 2893037"/>
                <a:gd name="connsiteY16" fmla="*/ 614 h 3909221"/>
                <a:gd name="connsiteX17" fmla="*/ 988649 w 2893037"/>
                <a:gd name="connsiteY17" fmla="*/ 8298 h 3909221"/>
                <a:gd name="connsiteX18" fmla="*/ 758128 w 2893037"/>
                <a:gd name="connsiteY18" fmla="*/ 23666 h 3909221"/>
                <a:gd name="connsiteX19" fmla="*/ 527607 w 2893037"/>
                <a:gd name="connsiteY19" fmla="*/ 69770 h 3909221"/>
                <a:gd name="connsiteX20" fmla="*/ 281718 w 2893037"/>
                <a:gd name="connsiteY20" fmla="*/ 192715 h 3909221"/>
                <a:gd name="connsiteX21" fmla="*/ 58881 w 2893037"/>
                <a:gd name="connsiteY21" fmla="*/ 315659 h 3909221"/>
                <a:gd name="connsiteX22" fmla="*/ 5093 w 2893037"/>
                <a:gd name="connsiteY22" fmla="*/ 477024 h 3909221"/>
                <a:gd name="connsiteX23" fmla="*/ 156453 w 2893037"/>
                <a:gd name="connsiteY23" fmla="*/ 609473 h 3909221"/>
                <a:gd name="connsiteX24" fmla="*/ 384375 w 2893037"/>
                <a:gd name="connsiteY24" fmla="*/ 592058 h 3909221"/>
                <a:gd name="connsiteX25" fmla="*/ 550660 w 2893037"/>
                <a:gd name="connsiteY25" fmla="*/ 592284 h 3909221"/>
                <a:gd name="connsiteX26" fmla="*/ 742760 w 2893037"/>
                <a:gd name="connsiteY26" fmla="*/ 530812 h 3909221"/>
                <a:gd name="connsiteX27" fmla="*/ 988649 w 2893037"/>
                <a:gd name="connsiteY27" fmla="*/ 538496 h 3909221"/>
                <a:gd name="connsiteX28" fmla="*/ 1096226 w 2893037"/>
                <a:gd name="connsiteY28" fmla="*/ 607652 h 3909221"/>
                <a:gd name="connsiteX29" fmla="*/ 1226855 w 2893037"/>
                <a:gd name="connsiteY29" fmla="*/ 845857 h 3909221"/>
                <a:gd name="connsiteX30" fmla="*/ 1388219 w 2893037"/>
                <a:gd name="connsiteY30" fmla="*/ 938066 h 3909221"/>
                <a:gd name="connsiteX31" fmla="*/ 1403587 w 2893037"/>
                <a:gd name="connsiteY31" fmla="*/ 1114799 h 3909221"/>
                <a:gd name="connsiteX32" fmla="*/ 1472744 w 2893037"/>
                <a:gd name="connsiteY32" fmla="*/ 1299215 h 3909221"/>
                <a:gd name="connsiteX33" fmla="*/ 1411271 w 2893037"/>
                <a:gd name="connsiteY33" fmla="*/ 1468264 h 3909221"/>
                <a:gd name="connsiteX34" fmla="*/ 1249907 w 2893037"/>
                <a:gd name="connsiteY34" fmla="*/ 1675733 h 3909221"/>
                <a:gd name="connsiteX0" fmla="*/ 1028649 w 2893037"/>
                <a:gd name="connsiteY0" fmla="*/ 2490070 h 3909221"/>
                <a:gd name="connsiteX1" fmla="*/ 1096226 w 2893037"/>
                <a:gd name="connsiteY1" fmla="*/ 2736130 h 3909221"/>
                <a:gd name="connsiteX2" fmla="*/ 1288327 w 2893037"/>
                <a:gd name="connsiteY2" fmla="*/ 3058859 h 3909221"/>
                <a:gd name="connsiteX3" fmla="*/ 1395903 w 2893037"/>
                <a:gd name="connsiteY3" fmla="*/ 3235592 h 3909221"/>
                <a:gd name="connsiteX4" fmla="*/ 1457376 w 2893037"/>
                <a:gd name="connsiteY4" fmla="*/ 3519901 h 3909221"/>
                <a:gd name="connsiteX5" fmla="*/ 1480428 w 2893037"/>
                <a:gd name="connsiteY5" fmla="*/ 3896419 h 3909221"/>
                <a:gd name="connsiteX6" fmla="*/ 2817449 w 2893037"/>
                <a:gd name="connsiteY6" fmla="*/ 3773474 h 3909221"/>
                <a:gd name="connsiteX7" fmla="*/ 2732925 w 2893037"/>
                <a:gd name="connsiteY7" fmla="*/ 3312432 h 3909221"/>
                <a:gd name="connsiteX8" fmla="*/ 2794397 w 2893037"/>
                <a:gd name="connsiteY8" fmla="*/ 2252036 h 3909221"/>
                <a:gd name="connsiteX9" fmla="*/ 2725241 w 2893037"/>
                <a:gd name="connsiteY9" fmla="*/ 1253111 h 3909221"/>
                <a:gd name="connsiteX10" fmla="*/ 2325671 w 2893037"/>
                <a:gd name="connsiteY10" fmla="*/ 707545 h 3909221"/>
                <a:gd name="connsiteX11" fmla="*/ 2164307 w 2893037"/>
                <a:gd name="connsiteY11" fmla="*/ 446288 h 3909221"/>
                <a:gd name="connsiteX12" fmla="*/ 1918418 w 2893037"/>
                <a:gd name="connsiteY12" fmla="*/ 200399 h 3909221"/>
                <a:gd name="connsiteX13" fmla="*/ 1718633 w 2893037"/>
                <a:gd name="connsiteY13" fmla="*/ 85138 h 3909221"/>
                <a:gd name="connsiteX14" fmla="*/ 1595688 w 2893037"/>
                <a:gd name="connsiteY14" fmla="*/ 69770 h 3909221"/>
                <a:gd name="connsiteX15" fmla="*/ 1465060 w 2893037"/>
                <a:gd name="connsiteY15" fmla="*/ 8298 h 3909221"/>
                <a:gd name="connsiteX16" fmla="*/ 1173066 w 2893037"/>
                <a:gd name="connsiteY16" fmla="*/ 614 h 3909221"/>
                <a:gd name="connsiteX17" fmla="*/ 988649 w 2893037"/>
                <a:gd name="connsiteY17" fmla="*/ 8298 h 3909221"/>
                <a:gd name="connsiteX18" fmla="*/ 758128 w 2893037"/>
                <a:gd name="connsiteY18" fmla="*/ 23666 h 3909221"/>
                <a:gd name="connsiteX19" fmla="*/ 527607 w 2893037"/>
                <a:gd name="connsiteY19" fmla="*/ 69770 h 3909221"/>
                <a:gd name="connsiteX20" fmla="*/ 281718 w 2893037"/>
                <a:gd name="connsiteY20" fmla="*/ 192715 h 3909221"/>
                <a:gd name="connsiteX21" fmla="*/ 58881 w 2893037"/>
                <a:gd name="connsiteY21" fmla="*/ 315659 h 3909221"/>
                <a:gd name="connsiteX22" fmla="*/ 5093 w 2893037"/>
                <a:gd name="connsiteY22" fmla="*/ 477024 h 3909221"/>
                <a:gd name="connsiteX23" fmla="*/ 156453 w 2893037"/>
                <a:gd name="connsiteY23" fmla="*/ 609473 h 3909221"/>
                <a:gd name="connsiteX24" fmla="*/ 384375 w 2893037"/>
                <a:gd name="connsiteY24" fmla="*/ 592058 h 3909221"/>
                <a:gd name="connsiteX25" fmla="*/ 560716 w 2893037"/>
                <a:gd name="connsiteY25" fmla="*/ 559997 h 3909221"/>
                <a:gd name="connsiteX26" fmla="*/ 742760 w 2893037"/>
                <a:gd name="connsiteY26" fmla="*/ 530812 h 3909221"/>
                <a:gd name="connsiteX27" fmla="*/ 988649 w 2893037"/>
                <a:gd name="connsiteY27" fmla="*/ 538496 h 3909221"/>
                <a:gd name="connsiteX28" fmla="*/ 1096226 w 2893037"/>
                <a:gd name="connsiteY28" fmla="*/ 607652 h 3909221"/>
                <a:gd name="connsiteX29" fmla="*/ 1226855 w 2893037"/>
                <a:gd name="connsiteY29" fmla="*/ 845857 h 3909221"/>
                <a:gd name="connsiteX30" fmla="*/ 1388219 w 2893037"/>
                <a:gd name="connsiteY30" fmla="*/ 938066 h 3909221"/>
                <a:gd name="connsiteX31" fmla="*/ 1403587 w 2893037"/>
                <a:gd name="connsiteY31" fmla="*/ 1114799 h 3909221"/>
                <a:gd name="connsiteX32" fmla="*/ 1472744 w 2893037"/>
                <a:gd name="connsiteY32" fmla="*/ 1299215 h 3909221"/>
                <a:gd name="connsiteX33" fmla="*/ 1411271 w 2893037"/>
                <a:gd name="connsiteY33" fmla="*/ 1468264 h 3909221"/>
                <a:gd name="connsiteX34" fmla="*/ 1249907 w 2893037"/>
                <a:gd name="connsiteY34" fmla="*/ 1675733 h 3909221"/>
                <a:gd name="connsiteX0" fmla="*/ 1028649 w 2892005"/>
                <a:gd name="connsiteY0" fmla="*/ 2490070 h 3909221"/>
                <a:gd name="connsiteX1" fmla="*/ 1096226 w 2892005"/>
                <a:gd name="connsiteY1" fmla="*/ 2736130 h 3909221"/>
                <a:gd name="connsiteX2" fmla="*/ 1288327 w 2892005"/>
                <a:gd name="connsiteY2" fmla="*/ 3058859 h 3909221"/>
                <a:gd name="connsiteX3" fmla="*/ 1395903 w 2892005"/>
                <a:gd name="connsiteY3" fmla="*/ 3235592 h 3909221"/>
                <a:gd name="connsiteX4" fmla="*/ 1457376 w 2892005"/>
                <a:gd name="connsiteY4" fmla="*/ 3519901 h 3909221"/>
                <a:gd name="connsiteX5" fmla="*/ 1480428 w 2892005"/>
                <a:gd name="connsiteY5" fmla="*/ 3896419 h 3909221"/>
                <a:gd name="connsiteX6" fmla="*/ 2817449 w 2892005"/>
                <a:gd name="connsiteY6" fmla="*/ 3773474 h 3909221"/>
                <a:gd name="connsiteX7" fmla="*/ 2732925 w 2892005"/>
                <a:gd name="connsiteY7" fmla="*/ 3312432 h 3909221"/>
                <a:gd name="connsiteX8" fmla="*/ 2834945 w 2892005"/>
                <a:gd name="connsiteY8" fmla="*/ 2232653 h 3909221"/>
                <a:gd name="connsiteX9" fmla="*/ 2725241 w 2892005"/>
                <a:gd name="connsiteY9" fmla="*/ 1253111 h 3909221"/>
                <a:gd name="connsiteX10" fmla="*/ 2325671 w 2892005"/>
                <a:gd name="connsiteY10" fmla="*/ 707545 h 3909221"/>
                <a:gd name="connsiteX11" fmla="*/ 2164307 w 2892005"/>
                <a:gd name="connsiteY11" fmla="*/ 446288 h 3909221"/>
                <a:gd name="connsiteX12" fmla="*/ 1918418 w 2892005"/>
                <a:gd name="connsiteY12" fmla="*/ 200399 h 3909221"/>
                <a:gd name="connsiteX13" fmla="*/ 1718633 w 2892005"/>
                <a:gd name="connsiteY13" fmla="*/ 85138 h 3909221"/>
                <a:gd name="connsiteX14" fmla="*/ 1595688 w 2892005"/>
                <a:gd name="connsiteY14" fmla="*/ 69770 h 3909221"/>
                <a:gd name="connsiteX15" fmla="*/ 1465060 w 2892005"/>
                <a:gd name="connsiteY15" fmla="*/ 8298 h 3909221"/>
                <a:gd name="connsiteX16" fmla="*/ 1173066 w 2892005"/>
                <a:gd name="connsiteY16" fmla="*/ 614 h 3909221"/>
                <a:gd name="connsiteX17" fmla="*/ 988649 w 2892005"/>
                <a:gd name="connsiteY17" fmla="*/ 8298 h 3909221"/>
                <a:gd name="connsiteX18" fmla="*/ 758128 w 2892005"/>
                <a:gd name="connsiteY18" fmla="*/ 23666 h 3909221"/>
                <a:gd name="connsiteX19" fmla="*/ 527607 w 2892005"/>
                <a:gd name="connsiteY19" fmla="*/ 69770 h 3909221"/>
                <a:gd name="connsiteX20" fmla="*/ 281718 w 2892005"/>
                <a:gd name="connsiteY20" fmla="*/ 192715 h 3909221"/>
                <a:gd name="connsiteX21" fmla="*/ 58881 w 2892005"/>
                <a:gd name="connsiteY21" fmla="*/ 315659 h 3909221"/>
                <a:gd name="connsiteX22" fmla="*/ 5093 w 2892005"/>
                <a:gd name="connsiteY22" fmla="*/ 477024 h 3909221"/>
                <a:gd name="connsiteX23" fmla="*/ 156453 w 2892005"/>
                <a:gd name="connsiteY23" fmla="*/ 609473 h 3909221"/>
                <a:gd name="connsiteX24" fmla="*/ 384375 w 2892005"/>
                <a:gd name="connsiteY24" fmla="*/ 592058 h 3909221"/>
                <a:gd name="connsiteX25" fmla="*/ 560716 w 2892005"/>
                <a:gd name="connsiteY25" fmla="*/ 559997 h 3909221"/>
                <a:gd name="connsiteX26" fmla="*/ 742760 w 2892005"/>
                <a:gd name="connsiteY26" fmla="*/ 530812 h 3909221"/>
                <a:gd name="connsiteX27" fmla="*/ 988649 w 2892005"/>
                <a:gd name="connsiteY27" fmla="*/ 538496 h 3909221"/>
                <a:gd name="connsiteX28" fmla="*/ 1096226 w 2892005"/>
                <a:gd name="connsiteY28" fmla="*/ 607652 h 3909221"/>
                <a:gd name="connsiteX29" fmla="*/ 1226855 w 2892005"/>
                <a:gd name="connsiteY29" fmla="*/ 845857 h 3909221"/>
                <a:gd name="connsiteX30" fmla="*/ 1388219 w 2892005"/>
                <a:gd name="connsiteY30" fmla="*/ 938066 h 3909221"/>
                <a:gd name="connsiteX31" fmla="*/ 1403587 w 2892005"/>
                <a:gd name="connsiteY31" fmla="*/ 1114799 h 3909221"/>
                <a:gd name="connsiteX32" fmla="*/ 1472744 w 2892005"/>
                <a:gd name="connsiteY32" fmla="*/ 1299215 h 3909221"/>
                <a:gd name="connsiteX33" fmla="*/ 1411271 w 2892005"/>
                <a:gd name="connsiteY33" fmla="*/ 1468264 h 3909221"/>
                <a:gd name="connsiteX34" fmla="*/ 1249907 w 2892005"/>
                <a:gd name="connsiteY34" fmla="*/ 1675733 h 3909221"/>
                <a:gd name="connsiteX0" fmla="*/ 1028649 w 2892005"/>
                <a:gd name="connsiteY0" fmla="*/ 2490070 h 3909221"/>
                <a:gd name="connsiteX1" fmla="*/ 1096226 w 2892005"/>
                <a:gd name="connsiteY1" fmla="*/ 2736130 h 3909221"/>
                <a:gd name="connsiteX2" fmla="*/ 1288327 w 2892005"/>
                <a:gd name="connsiteY2" fmla="*/ 3058859 h 3909221"/>
                <a:gd name="connsiteX3" fmla="*/ 1395903 w 2892005"/>
                <a:gd name="connsiteY3" fmla="*/ 3235592 h 3909221"/>
                <a:gd name="connsiteX4" fmla="*/ 1457376 w 2892005"/>
                <a:gd name="connsiteY4" fmla="*/ 3519901 h 3909221"/>
                <a:gd name="connsiteX5" fmla="*/ 1480428 w 2892005"/>
                <a:gd name="connsiteY5" fmla="*/ 3896419 h 3909221"/>
                <a:gd name="connsiteX6" fmla="*/ 2817449 w 2892005"/>
                <a:gd name="connsiteY6" fmla="*/ 3773474 h 3909221"/>
                <a:gd name="connsiteX7" fmla="*/ 2732925 w 2892005"/>
                <a:gd name="connsiteY7" fmla="*/ 3312432 h 3909221"/>
                <a:gd name="connsiteX8" fmla="*/ 2834945 w 2892005"/>
                <a:gd name="connsiteY8" fmla="*/ 2232653 h 3909221"/>
                <a:gd name="connsiteX9" fmla="*/ 2709131 w 2892005"/>
                <a:gd name="connsiteY9" fmla="*/ 1262529 h 3909221"/>
                <a:gd name="connsiteX10" fmla="*/ 2325671 w 2892005"/>
                <a:gd name="connsiteY10" fmla="*/ 707545 h 3909221"/>
                <a:gd name="connsiteX11" fmla="*/ 2164307 w 2892005"/>
                <a:gd name="connsiteY11" fmla="*/ 446288 h 3909221"/>
                <a:gd name="connsiteX12" fmla="*/ 1918418 w 2892005"/>
                <a:gd name="connsiteY12" fmla="*/ 200399 h 3909221"/>
                <a:gd name="connsiteX13" fmla="*/ 1718633 w 2892005"/>
                <a:gd name="connsiteY13" fmla="*/ 85138 h 3909221"/>
                <a:gd name="connsiteX14" fmla="*/ 1595688 w 2892005"/>
                <a:gd name="connsiteY14" fmla="*/ 69770 h 3909221"/>
                <a:gd name="connsiteX15" fmla="*/ 1465060 w 2892005"/>
                <a:gd name="connsiteY15" fmla="*/ 8298 h 3909221"/>
                <a:gd name="connsiteX16" fmla="*/ 1173066 w 2892005"/>
                <a:gd name="connsiteY16" fmla="*/ 614 h 3909221"/>
                <a:gd name="connsiteX17" fmla="*/ 988649 w 2892005"/>
                <a:gd name="connsiteY17" fmla="*/ 8298 h 3909221"/>
                <a:gd name="connsiteX18" fmla="*/ 758128 w 2892005"/>
                <a:gd name="connsiteY18" fmla="*/ 23666 h 3909221"/>
                <a:gd name="connsiteX19" fmla="*/ 527607 w 2892005"/>
                <a:gd name="connsiteY19" fmla="*/ 69770 h 3909221"/>
                <a:gd name="connsiteX20" fmla="*/ 281718 w 2892005"/>
                <a:gd name="connsiteY20" fmla="*/ 192715 h 3909221"/>
                <a:gd name="connsiteX21" fmla="*/ 58881 w 2892005"/>
                <a:gd name="connsiteY21" fmla="*/ 315659 h 3909221"/>
                <a:gd name="connsiteX22" fmla="*/ 5093 w 2892005"/>
                <a:gd name="connsiteY22" fmla="*/ 477024 h 3909221"/>
                <a:gd name="connsiteX23" fmla="*/ 156453 w 2892005"/>
                <a:gd name="connsiteY23" fmla="*/ 609473 h 3909221"/>
                <a:gd name="connsiteX24" fmla="*/ 384375 w 2892005"/>
                <a:gd name="connsiteY24" fmla="*/ 592058 h 3909221"/>
                <a:gd name="connsiteX25" fmla="*/ 560716 w 2892005"/>
                <a:gd name="connsiteY25" fmla="*/ 559997 h 3909221"/>
                <a:gd name="connsiteX26" fmla="*/ 742760 w 2892005"/>
                <a:gd name="connsiteY26" fmla="*/ 530812 h 3909221"/>
                <a:gd name="connsiteX27" fmla="*/ 988649 w 2892005"/>
                <a:gd name="connsiteY27" fmla="*/ 538496 h 3909221"/>
                <a:gd name="connsiteX28" fmla="*/ 1096226 w 2892005"/>
                <a:gd name="connsiteY28" fmla="*/ 607652 h 3909221"/>
                <a:gd name="connsiteX29" fmla="*/ 1226855 w 2892005"/>
                <a:gd name="connsiteY29" fmla="*/ 845857 h 3909221"/>
                <a:gd name="connsiteX30" fmla="*/ 1388219 w 2892005"/>
                <a:gd name="connsiteY30" fmla="*/ 938066 h 3909221"/>
                <a:gd name="connsiteX31" fmla="*/ 1403587 w 2892005"/>
                <a:gd name="connsiteY31" fmla="*/ 1114799 h 3909221"/>
                <a:gd name="connsiteX32" fmla="*/ 1472744 w 2892005"/>
                <a:gd name="connsiteY32" fmla="*/ 1299215 h 3909221"/>
                <a:gd name="connsiteX33" fmla="*/ 1411271 w 2892005"/>
                <a:gd name="connsiteY33" fmla="*/ 1468264 h 3909221"/>
                <a:gd name="connsiteX34" fmla="*/ 1249907 w 2892005"/>
                <a:gd name="connsiteY34" fmla="*/ 1675733 h 3909221"/>
                <a:gd name="connsiteX0" fmla="*/ 1028649 w 2892005"/>
                <a:gd name="connsiteY0" fmla="*/ 2490070 h 3909221"/>
                <a:gd name="connsiteX1" fmla="*/ 1096226 w 2892005"/>
                <a:gd name="connsiteY1" fmla="*/ 2736130 h 3909221"/>
                <a:gd name="connsiteX2" fmla="*/ 1288327 w 2892005"/>
                <a:gd name="connsiteY2" fmla="*/ 3058859 h 3909221"/>
                <a:gd name="connsiteX3" fmla="*/ 1395903 w 2892005"/>
                <a:gd name="connsiteY3" fmla="*/ 3235592 h 3909221"/>
                <a:gd name="connsiteX4" fmla="*/ 1457376 w 2892005"/>
                <a:gd name="connsiteY4" fmla="*/ 3519901 h 3909221"/>
                <a:gd name="connsiteX5" fmla="*/ 1480428 w 2892005"/>
                <a:gd name="connsiteY5" fmla="*/ 3896419 h 3909221"/>
                <a:gd name="connsiteX6" fmla="*/ 2817449 w 2892005"/>
                <a:gd name="connsiteY6" fmla="*/ 3773474 h 3909221"/>
                <a:gd name="connsiteX7" fmla="*/ 2732925 w 2892005"/>
                <a:gd name="connsiteY7" fmla="*/ 3312432 h 3909221"/>
                <a:gd name="connsiteX8" fmla="*/ 2834945 w 2892005"/>
                <a:gd name="connsiteY8" fmla="*/ 2232653 h 3909221"/>
                <a:gd name="connsiteX9" fmla="*/ 2709131 w 2892005"/>
                <a:gd name="connsiteY9" fmla="*/ 1262529 h 3909221"/>
                <a:gd name="connsiteX10" fmla="*/ 2325671 w 2892005"/>
                <a:gd name="connsiteY10" fmla="*/ 707545 h 3909221"/>
                <a:gd name="connsiteX11" fmla="*/ 2164307 w 2892005"/>
                <a:gd name="connsiteY11" fmla="*/ 446288 h 3909221"/>
                <a:gd name="connsiteX12" fmla="*/ 1918418 w 2892005"/>
                <a:gd name="connsiteY12" fmla="*/ 200399 h 3909221"/>
                <a:gd name="connsiteX13" fmla="*/ 1718633 w 2892005"/>
                <a:gd name="connsiteY13" fmla="*/ 85138 h 3909221"/>
                <a:gd name="connsiteX14" fmla="*/ 1595688 w 2892005"/>
                <a:gd name="connsiteY14" fmla="*/ 69770 h 3909221"/>
                <a:gd name="connsiteX15" fmla="*/ 1465060 w 2892005"/>
                <a:gd name="connsiteY15" fmla="*/ 8298 h 3909221"/>
                <a:gd name="connsiteX16" fmla="*/ 1173066 w 2892005"/>
                <a:gd name="connsiteY16" fmla="*/ 614 h 3909221"/>
                <a:gd name="connsiteX17" fmla="*/ 988649 w 2892005"/>
                <a:gd name="connsiteY17" fmla="*/ 8298 h 3909221"/>
                <a:gd name="connsiteX18" fmla="*/ 758128 w 2892005"/>
                <a:gd name="connsiteY18" fmla="*/ 23666 h 3909221"/>
                <a:gd name="connsiteX19" fmla="*/ 527607 w 2892005"/>
                <a:gd name="connsiteY19" fmla="*/ 69770 h 3909221"/>
                <a:gd name="connsiteX20" fmla="*/ 281718 w 2892005"/>
                <a:gd name="connsiteY20" fmla="*/ 192715 h 3909221"/>
                <a:gd name="connsiteX21" fmla="*/ 58881 w 2892005"/>
                <a:gd name="connsiteY21" fmla="*/ 315659 h 3909221"/>
                <a:gd name="connsiteX22" fmla="*/ 5093 w 2892005"/>
                <a:gd name="connsiteY22" fmla="*/ 477024 h 3909221"/>
                <a:gd name="connsiteX23" fmla="*/ 156453 w 2892005"/>
                <a:gd name="connsiteY23" fmla="*/ 609473 h 3909221"/>
                <a:gd name="connsiteX24" fmla="*/ 384375 w 2892005"/>
                <a:gd name="connsiteY24" fmla="*/ 592058 h 3909221"/>
                <a:gd name="connsiteX25" fmla="*/ 560716 w 2892005"/>
                <a:gd name="connsiteY25" fmla="*/ 559997 h 3909221"/>
                <a:gd name="connsiteX26" fmla="*/ 742760 w 2892005"/>
                <a:gd name="connsiteY26" fmla="*/ 530812 h 3909221"/>
                <a:gd name="connsiteX27" fmla="*/ 988649 w 2892005"/>
                <a:gd name="connsiteY27" fmla="*/ 538496 h 3909221"/>
                <a:gd name="connsiteX28" fmla="*/ 1096226 w 2892005"/>
                <a:gd name="connsiteY28" fmla="*/ 607652 h 3909221"/>
                <a:gd name="connsiteX29" fmla="*/ 1226855 w 2892005"/>
                <a:gd name="connsiteY29" fmla="*/ 845857 h 3909221"/>
                <a:gd name="connsiteX30" fmla="*/ 1388219 w 2892005"/>
                <a:gd name="connsiteY30" fmla="*/ 938066 h 3909221"/>
                <a:gd name="connsiteX31" fmla="*/ 1403587 w 2892005"/>
                <a:gd name="connsiteY31" fmla="*/ 1114799 h 3909221"/>
                <a:gd name="connsiteX32" fmla="*/ 1472744 w 2892005"/>
                <a:gd name="connsiteY32" fmla="*/ 1299215 h 3909221"/>
                <a:gd name="connsiteX33" fmla="*/ 1411271 w 2892005"/>
                <a:gd name="connsiteY33" fmla="*/ 1468264 h 3909221"/>
                <a:gd name="connsiteX34" fmla="*/ 1249907 w 2892005"/>
                <a:gd name="connsiteY34" fmla="*/ 1675733 h 3909221"/>
                <a:gd name="connsiteX0" fmla="*/ 1028649 w 2892005"/>
                <a:gd name="connsiteY0" fmla="*/ 2489457 h 3908608"/>
                <a:gd name="connsiteX1" fmla="*/ 1096226 w 2892005"/>
                <a:gd name="connsiteY1" fmla="*/ 2735517 h 3908608"/>
                <a:gd name="connsiteX2" fmla="*/ 1288327 w 2892005"/>
                <a:gd name="connsiteY2" fmla="*/ 3058246 h 3908608"/>
                <a:gd name="connsiteX3" fmla="*/ 1395903 w 2892005"/>
                <a:gd name="connsiteY3" fmla="*/ 3234979 h 3908608"/>
                <a:gd name="connsiteX4" fmla="*/ 1457376 w 2892005"/>
                <a:gd name="connsiteY4" fmla="*/ 3519288 h 3908608"/>
                <a:gd name="connsiteX5" fmla="*/ 1480428 w 2892005"/>
                <a:gd name="connsiteY5" fmla="*/ 3895806 h 3908608"/>
                <a:gd name="connsiteX6" fmla="*/ 2817449 w 2892005"/>
                <a:gd name="connsiteY6" fmla="*/ 3772861 h 3908608"/>
                <a:gd name="connsiteX7" fmla="*/ 2732925 w 2892005"/>
                <a:gd name="connsiteY7" fmla="*/ 3311819 h 3908608"/>
                <a:gd name="connsiteX8" fmla="*/ 2834945 w 2892005"/>
                <a:gd name="connsiteY8" fmla="*/ 2232040 h 3908608"/>
                <a:gd name="connsiteX9" fmla="*/ 2709131 w 2892005"/>
                <a:gd name="connsiteY9" fmla="*/ 1261916 h 3908608"/>
                <a:gd name="connsiteX10" fmla="*/ 2325671 w 2892005"/>
                <a:gd name="connsiteY10" fmla="*/ 706932 h 3908608"/>
                <a:gd name="connsiteX11" fmla="*/ 2164307 w 2892005"/>
                <a:gd name="connsiteY11" fmla="*/ 445675 h 3908608"/>
                <a:gd name="connsiteX12" fmla="*/ 1918418 w 2892005"/>
                <a:gd name="connsiteY12" fmla="*/ 199786 h 3908608"/>
                <a:gd name="connsiteX13" fmla="*/ 1718633 w 2892005"/>
                <a:gd name="connsiteY13" fmla="*/ 84525 h 3908608"/>
                <a:gd name="connsiteX14" fmla="*/ 1634049 w 2892005"/>
                <a:gd name="connsiteY14" fmla="*/ 16464 h 3908608"/>
                <a:gd name="connsiteX15" fmla="*/ 1465060 w 2892005"/>
                <a:gd name="connsiteY15" fmla="*/ 7685 h 3908608"/>
                <a:gd name="connsiteX16" fmla="*/ 1173066 w 2892005"/>
                <a:gd name="connsiteY16" fmla="*/ 1 h 3908608"/>
                <a:gd name="connsiteX17" fmla="*/ 988649 w 2892005"/>
                <a:gd name="connsiteY17" fmla="*/ 7685 h 3908608"/>
                <a:gd name="connsiteX18" fmla="*/ 758128 w 2892005"/>
                <a:gd name="connsiteY18" fmla="*/ 23053 h 3908608"/>
                <a:gd name="connsiteX19" fmla="*/ 527607 w 2892005"/>
                <a:gd name="connsiteY19" fmla="*/ 69157 h 3908608"/>
                <a:gd name="connsiteX20" fmla="*/ 281718 w 2892005"/>
                <a:gd name="connsiteY20" fmla="*/ 192102 h 3908608"/>
                <a:gd name="connsiteX21" fmla="*/ 58881 w 2892005"/>
                <a:gd name="connsiteY21" fmla="*/ 315046 h 3908608"/>
                <a:gd name="connsiteX22" fmla="*/ 5093 w 2892005"/>
                <a:gd name="connsiteY22" fmla="*/ 476411 h 3908608"/>
                <a:gd name="connsiteX23" fmla="*/ 156453 w 2892005"/>
                <a:gd name="connsiteY23" fmla="*/ 608860 h 3908608"/>
                <a:gd name="connsiteX24" fmla="*/ 384375 w 2892005"/>
                <a:gd name="connsiteY24" fmla="*/ 591445 h 3908608"/>
                <a:gd name="connsiteX25" fmla="*/ 560716 w 2892005"/>
                <a:gd name="connsiteY25" fmla="*/ 559384 h 3908608"/>
                <a:gd name="connsiteX26" fmla="*/ 742760 w 2892005"/>
                <a:gd name="connsiteY26" fmla="*/ 530199 h 3908608"/>
                <a:gd name="connsiteX27" fmla="*/ 988649 w 2892005"/>
                <a:gd name="connsiteY27" fmla="*/ 537883 h 3908608"/>
                <a:gd name="connsiteX28" fmla="*/ 1096226 w 2892005"/>
                <a:gd name="connsiteY28" fmla="*/ 607039 h 3908608"/>
                <a:gd name="connsiteX29" fmla="*/ 1226855 w 2892005"/>
                <a:gd name="connsiteY29" fmla="*/ 845244 h 3908608"/>
                <a:gd name="connsiteX30" fmla="*/ 1388219 w 2892005"/>
                <a:gd name="connsiteY30" fmla="*/ 937453 h 3908608"/>
                <a:gd name="connsiteX31" fmla="*/ 1403587 w 2892005"/>
                <a:gd name="connsiteY31" fmla="*/ 1114186 h 3908608"/>
                <a:gd name="connsiteX32" fmla="*/ 1472744 w 2892005"/>
                <a:gd name="connsiteY32" fmla="*/ 1298602 h 3908608"/>
                <a:gd name="connsiteX33" fmla="*/ 1411271 w 2892005"/>
                <a:gd name="connsiteY33" fmla="*/ 1467651 h 3908608"/>
                <a:gd name="connsiteX34" fmla="*/ 1249907 w 2892005"/>
                <a:gd name="connsiteY34" fmla="*/ 1675120 h 3908608"/>
                <a:gd name="connsiteX0" fmla="*/ 1028649 w 2892005"/>
                <a:gd name="connsiteY0" fmla="*/ 2488450 h 3907601"/>
                <a:gd name="connsiteX1" fmla="*/ 1096226 w 2892005"/>
                <a:gd name="connsiteY1" fmla="*/ 2734510 h 3907601"/>
                <a:gd name="connsiteX2" fmla="*/ 1288327 w 2892005"/>
                <a:gd name="connsiteY2" fmla="*/ 3057239 h 3907601"/>
                <a:gd name="connsiteX3" fmla="*/ 1395903 w 2892005"/>
                <a:gd name="connsiteY3" fmla="*/ 3233972 h 3907601"/>
                <a:gd name="connsiteX4" fmla="*/ 1457376 w 2892005"/>
                <a:gd name="connsiteY4" fmla="*/ 3518281 h 3907601"/>
                <a:gd name="connsiteX5" fmla="*/ 1480428 w 2892005"/>
                <a:gd name="connsiteY5" fmla="*/ 3894799 h 3907601"/>
                <a:gd name="connsiteX6" fmla="*/ 2817449 w 2892005"/>
                <a:gd name="connsiteY6" fmla="*/ 3771854 h 3907601"/>
                <a:gd name="connsiteX7" fmla="*/ 2732925 w 2892005"/>
                <a:gd name="connsiteY7" fmla="*/ 3310812 h 3907601"/>
                <a:gd name="connsiteX8" fmla="*/ 2834945 w 2892005"/>
                <a:gd name="connsiteY8" fmla="*/ 2231033 h 3907601"/>
                <a:gd name="connsiteX9" fmla="*/ 2709131 w 2892005"/>
                <a:gd name="connsiteY9" fmla="*/ 1260909 h 3907601"/>
                <a:gd name="connsiteX10" fmla="*/ 2325671 w 2892005"/>
                <a:gd name="connsiteY10" fmla="*/ 705925 h 3907601"/>
                <a:gd name="connsiteX11" fmla="*/ 2164307 w 2892005"/>
                <a:gd name="connsiteY11" fmla="*/ 444668 h 3907601"/>
                <a:gd name="connsiteX12" fmla="*/ 1918418 w 2892005"/>
                <a:gd name="connsiteY12" fmla="*/ 198779 h 3907601"/>
                <a:gd name="connsiteX13" fmla="*/ 1718633 w 2892005"/>
                <a:gd name="connsiteY13" fmla="*/ 83518 h 3907601"/>
                <a:gd name="connsiteX14" fmla="*/ 1634049 w 2892005"/>
                <a:gd name="connsiteY14" fmla="*/ 15457 h 3907601"/>
                <a:gd name="connsiteX15" fmla="*/ 1465060 w 2892005"/>
                <a:gd name="connsiteY15" fmla="*/ 6678 h 3907601"/>
                <a:gd name="connsiteX16" fmla="*/ 1196271 w 2892005"/>
                <a:gd name="connsiteY16" fmla="*/ 97826 h 3907601"/>
                <a:gd name="connsiteX17" fmla="*/ 988649 w 2892005"/>
                <a:gd name="connsiteY17" fmla="*/ 6678 h 3907601"/>
                <a:gd name="connsiteX18" fmla="*/ 758128 w 2892005"/>
                <a:gd name="connsiteY18" fmla="*/ 22046 h 3907601"/>
                <a:gd name="connsiteX19" fmla="*/ 527607 w 2892005"/>
                <a:gd name="connsiteY19" fmla="*/ 68150 h 3907601"/>
                <a:gd name="connsiteX20" fmla="*/ 281718 w 2892005"/>
                <a:gd name="connsiteY20" fmla="*/ 191095 h 3907601"/>
                <a:gd name="connsiteX21" fmla="*/ 58881 w 2892005"/>
                <a:gd name="connsiteY21" fmla="*/ 314039 h 3907601"/>
                <a:gd name="connsiteX22" fmla="*/ 5093 w 2892005"/>
                <a:gd name="connsiteY22" fmla="*/ 475404 h 3907601"/>
                <a:gd name="connsiteX23" fmla="*/ 156453 w 2892005"/>
                <a:gd name="connsiteY23" fmla="*/ 607853 h 3907601"/>
                <a:gd name="connsiteX24" fmla="*/ 384375 w 2892005"/>
                <a:gd name="connsiteY24" fmla="*/ 590438 h 3907601"/>
                <a:gd name="connsiteX25" fmla="*/ 560716 w 2892005"/>
                <a:gd name="connsiteY25" fmla="*/ 558377 h 3907601"/>
                <a:gd name="connsiteX26" fmla="*/ 742760 w 2892005"/>
                <a:gd name="connsiteY26" fmla="*/ 529192 h 3907601"/>
                <a:gd name="connsiteX27" fmla="*/ 988649 w 2892005"/>
                <a:gd name="connsiteY27" fmla="*/ 536876 h 3907601"/>
                <a:gd name="connsiteX28" fmla="*/ 1096226 w 2892005"/>
                <a:gd name="connsiteY28" fmla="*/ 606032 h 3907601"/>
                <a:gd name="connsiteX29" fmla="*/ 1226855 w 2892005"/>
                <a:gd name="connsiteY29" fmla="*/ 844237 h 3907601"/>
                <a:gd name="connsiteX30" fmla="*/ 1388219 w 2892005"/>
                <a:gd name="connsiteY30" fmla="*/ 936446 h 3907601"/>
                <a:gd name="connsiteX31" fmla="*/ 1403587 w 2892005"/>
                <a:gd name="connsiteY31" fmla="*/ 1113179 h 3907601"/>
                <a:gd name="connsiteX32" fmla="*/ 1472744 w 2892005"/>
                <a:gd name="connsiteY32" fmla="*/ 1297595 h 3907601"/>
                <a:gd name="connsiteX33" fmla="*/ 1411271 w 2892005"/>
                <a:gd name="connsiteY33" fmla="*/ 1466644 h 3907601"/>
                <a:gd name="connsiteX34" fmla="*/ 1249907 w 2892005"/>
                <a:gd name="connsiteY34" fmla="*/ 1674113 h 3907601"/>
                <a:gd name="connsiteX0" fmla="*/ 1028649 w 2892005"/>
                <a:gd name="connsiteY0" fmla="*/ 2486143 h 3905294"/>
                <a:gd name="connsiteX1" fmla="*/ 1096226 w 2892005"/>
                <a:gd name="connsiteY1" fmla="*/ 2732203 h 3905294"/>
                <a:gd name="connsiteX2" fmla="*/ 1288327 w 2892005"/>
                <a:gd name="connsiteY2" fmla="*/ 3054932 h 3905294"/>
                <a:gd name="connsiteX3" fmla="*/ 1395903 w 2892005"/>
                <a:gd name="connsiteY3" fmla="*/ 3231665 h 3905294"/>
                <a:gd name="connsiteX4" fmla="*/ 1457376 w 2892005"/>
                <a:gd name="connsiteY4" fmla="*/ 3515974 h 3905294"/>
                <a:gd name="connsiteX5" fmla="*/ 1480428 w 2892005"/>
                <a:gd name="connsiteY5" fmla="*/ 3892492 h 3905294"/>
                <a:gd name="connsiteX6" fmla="*/ 2817449 w 2892005"/>
                <a:gd name="connsiteY6" fmla="*/ 3769547 h 3905294"/>
                <a:gd name="connsiteX7" fmla="*/ 2732925 w 2892005"/>
                <a:gd name="connsiteY7" fmla="*/ 3308505 h 3905294"/>
                <a:gd name="connsiteX8" fmla="*/ 2834945 w 2892005"/>
                <a:gd name="connsiteY8" fmla="*/ 2228726 h 3905294"/>
                <a:gd name="connsiteX9" fmla="*/ 2709131 w 2892005"/>
                <a:gd name="connsiteY9" fmla="*/ 1258602 h 3905294"/>
                <a:gd name="connsiteX10" fmla="*/ 2325671 w 2892005"/>
                <a:gd name="connsiteY10" fmla="*/ 703618 h 3905294"/>
                <a:gd name="connsiteX11" fmla="*/ 2164307 w 2892005"/>
                <a:gd name="connsiteY11" fmla="*/ 442361 h 3905294"/>
                <a:gd name="connsiteX12" fmla="*/ 1918418 w 2892005"/>
                <a:gd name="connsiteY12" fmla="*/ 196472 h 3905294"/>
                <a:gd name="connsiteX13" fmla="*/ 1718633 w 2892005"/>
                <a:gd name="connsiteY13" fmla="*/ 81211 h 3905294"/>
                <a:gd name="connsiteX14" fmla="*/ 1634049 w 2892005"/>
                <a:gd name="connsiteY14" fmla="*/ 13150 h 3905294"/>
                <a:gd name="connsiteX15" fmla="*/ 1440625 w 2892005"/>
                <a:gd name="connsiteY15" fmla="*/ 14333 h 3905294"/>
                <a:gd name="connsiteX16" fmla="*/ 1196271 w 2892005"/>
                <a:gd name="connsiteY16" fmla="*/ 95519 h 3905294"/>
                <a:gd name="connsiteX17" fmla="*/ 988649 w 2892005"/>
                <a:gd name="connsiteY17" fmla="*/ 4371 h 3905294"/>
                <a:gd name="connsiteX18" fmla="*/ 758128 w 2892005"/>
                <a:gd name="connsiteY18" fmla="*/ 19739 h 3905294"/>
                <a:gd name="connsiteX19" fmla="*/ 527607 w 2892005"/>
                <a:gd name="connsiteY19" fmla="*/ 65843 h 3905294"/>
                <a:gd name="connsiteX20" fmla="*/ 281718 w 2892005"/>
                <a:gd name="connsiteY20" fmla="*/ 188788 h 3905294"/>
                <a:gd name="connsiteX21" fmla="*/ 58881 w 2892005"/>
                <a:gd name="connsiteY21" fmla="*/ 311732 h 3905294"/>
                <a:gd name="connsiteX22" fmla="*/ 5093 w 2892005"/>
                <a:gd name="connsiteY22" fmla="*/ 473097 h 3905294"/>
                <a:gd name="connsiteX23" fmla="*/ 156453 w 2892005"/>
                <a:gd name="connsiteY23" fmla="*/ 605546 h 3905294"/>
                <a:gd name="connsiteX24" fmla="*/ 384375 w 2892005"/>
                <a:gd name="connsiteY24" fmla="*/ 588131 h 3905294"/>
                <a:gd name="connsiteX25" fmla="*/ 560716 w 2892005"/>
                <a:gd name="connsiteY25" fmla="*/ 556070 h 3905294"/>
                <a:gd name="connsiteX26" fmla="*/ 742760 w 2892005"/>
                <a:gd name="connsiteY26" fmla="*/ 526885 h 3905294"/>
                <a:gd name="connsiteX27" fmla="*/ 988649 w 2892005"/>
                <a:gd name="connsiteY27" fmla="*/ 534569 h 3905294"/>
                <a:gd name="connsiteX28" fmla="*/ 1096226 w 2892005"/>
                <a:gd name="connsiteY28" fmla="*/ 603725 h 3905294"/>
                <a:gd name="connsiteX29" fmla="*/ 1226855 w 2892005"/>
                <a:gd name="connsiteY29" fmla="*/ 841930 h 3905294"/>
                <a:gd name="connsiteX30" fmla="*/ 1388219 w 2892005"/>
                <a:gd name="connsiteY30" fmla="*/ 934139 h 3905294"/>
                <a:gd name="connsiteX31" fmla="*/ 1403587 w 2892005"/>
                <a:gd name="connsiteY31" fmla="*/ 1110872 h 3905294"/>
                <a:gd name="connsiteX32" fmla="*/ 1472744 w 2892005"/>
                <a:gd name="connsiteY32" fmla="*/ 1295288 h 3905294"/>
                <a:gd name="connsiteX33" fmla="*/ 1411271 w 2892005"/>
                <a:gd name="connsiteY33" fmla="*/ 1464337 h 3905294"/>
                <a:gd name="connsiteX34" fmla="*/ 1249907 w 2892005"/>
                <a:gd name="connsiteY34" fmla="*/ 1671806 h 3905294"/>
                <a:gd name="connsiteX0" fmla="*/ 1028649 w 2892005"/>
                <a:gd name="connsiteY0" fmla="*/ 2482236 h 3901387"/>
                <a:gd name="connsiteX1" fmla="*/ 1096226 w 2892005"/>
                <a:gd name="connsiteY1" fmla="*/ 2728296 h 3901387"/>
                <a:gd name="connsiteX2" fmla="*/ 1288327 w 2892005"/>
                <a:gd name="connsiteY2" fmla="*/ 3051025 h 3901387"/>
                <a:gd name="connsiteX3" fmla="*/ 1395903 w 2892005"/>
                <a:gd name="connsiteY3" fmla="*/ 3227758 h 3901387"/>
                <a:gd name="connsiteX4" fmla="*/ 1457376 w 2892005"/>
                <a:gd name="connsiteY4" fmla="*/ 3512067 h 3901387"/>
                <a:gd name="connsiteX5" fmla="*/ 1480428 w 2892005"/>
                <a:gd name="connsiteY5" fmla="*/ 3888585 h 3901387"/>
                <a:gd name="connsiteX6" fmla="*/ 2817449 w 2892005"/>
                <a:gd name="connsiteY6" fmla="*/ 3765640 h 3901387"/>
                <a:gd name="connsiteX7" fmla="*/ 2732925 w 2892005"/>
                <a:gd name="connsiteY7" fmla="*/ 3304598 h 3901387"/>
                <a:gd name="connsiteX8" fmla="*/ 2834945 w 2892005"/>
                <a:gd name="connsiteY8" fmla="*/ 2224819 h 3901387"/>
                <a:gd name="connsiteX9" fmla="*/ 2709131 w 2892005"/>
                <a:gd name="connsiteY9" fmla="*/ 1254695 h 3901387"/>
                <a:gd name="connsiteX10" fmla="*/ 2325671 w 2892005"/>
                <a:gd name="connsiteY10" fmla="*/ 699711 h 3901387"/>
                <a:gd name="connsiteX11" fmla="*/ 2164307 w 2892005"/>
                <a:gd name="connsiteY11" fmla="*/ 438454 h 3901387"/>
                <a:gd name="connsiteX12" fmla="*/ 1918418 w 2892005"/>
                <a:gd name="connsiteY12" fmla="*/ 192565 h 3901387"/>
                <a:gd name="connsiteX13" fmla="*/ 1718633 w 2892005"/>
                <a:gd name="connsiteY13" fmla="*/ 77304 h 3901387"/>
                <a:gd name="connsiteX14" fmla="*/ 1634049 w 2892005"/>
                <a:gd name="connsiteY14" fmla="*/ 9243 h 3901387"/>
                <a:gd name="connsiteX15" fmla="*/ 1440625 w 2892005"/>
                <a:gd name="connsiteY15" fmla="*/ 10426 h 3901387"/>
                <a:gd name="connsiteX16" fmla="*/ 1196271 w 2892005"/>
                <a:gd name="connsiteY16" fmla="*/ 91612 h 3901387"/>
                <a:gd name="connsiteX17" fmla="*/ 988649 w 2892005"/>
                <a:gd name="connsiteY17" fmla="*/ 464 h 3901387"/>
                <a:gd name="connsiteX18" fmla="*/ 527607 w 2892005"/>
                <a:gd name="connsiteY18" fmla="*/ 61936 h 3901387"/>
                <a:gd name="connsiteX19" fmla="*/ 281718 w 2892005"/>
                <a:gd name="connsiteY19" fmla="*/ 184881 h 3901387"/>
                <a:gd name="connsiteX20" fmla="*/ 58881 w 2892005"/>
                <a:gd name="connsiteY20" fmla="*/ 307825 h 3901387"/>
                <a:gd name="connsiteX21" fmla="*/ 5093 w 2892005"/>
                <a:gd name="connsiteY21" fmla="*/ 469190 h 3901387"/>
                <a:gd name="connsiteX22" fmla="*/ 156453 w 2892005"/>
                <a:gd name="connsiteY22" fmla="*/ 601639 h 3901387"/>
                <a:gd name="connsiteX23" fmla="*/ 384375 w 2892005"/>
                <a:gd name="connsiteY23" fmla="*/ 584224 h 3901387"/>
                <a:gd name="connsiteX24" fmla="*/ 560716 w 2892005"/>
                <a:gd name="connsiteY24" fmla="*/ 552163 h 3901387"/>
                <a:gd name="connsiteX25" fmla="*/ 742760 w 2892005"/>
                <a:gd name="connsiteY25" fmla="*/ 522978 h 3901387"/>
                <a:gd name="connsiteX26" fmla="*/ 988649 w 2892005"/>
                <a:gd name="connsiteY26" fmla="*/ 530662 h 3901387"/>
                <a:gd name="connsiteX27" fmla="*/ 1096226 w 2892005"/>
                <a:gd name="connsiteY27" fmla="*/ 599818 h 3901387"/>
                <a:gd name="connsiteX28" fmla="*/ 1226855 w 2892005"/>
                <a:gd name="connsiteY28" fmla="*/ 838023 h 3901387"/>
                <a:gd name="connsiteX29" fmla="*/ 1388219 w 2892005"/>
                <a:gd name="connsiteY29" fmla="*/ 930232 h 3901387"/>
                <a:gd name="connsiteX30" fmla="*/ 1403587 w 2892005"/>
                <a:gd name="connsiteY30" fmla="*/ 1106965 h 3901387"/>
                <a:gd name="connsiteX31" fmla="*/ 1472744 w 2892005"/>
                <a:gd name="connsiteY31" fmla="*/ 1291381 h 3901387"/>
                <a:gd name="connsiteX32" fmla="*/ 1411271 w 2892005"/>
                <a:gd name="connsiteY32" fmla="*/ 1460430 h 3901387"/>
                <a:gd name="connsiteX33" fmla="*/ 1249907 w 2892005"/>
                <a:gd name="connsiteY33" fmla="*/ 1667899 h 3901387"/>
                <a:gd name="connsiteX0" fmla="*/ 1028649 w 2892005"/>
                <a:gd name="connsiteY0" fmla="*/ 2481730 h 3900881"/>
                <a:gd name="connsiteX1" fmla="*/ 1096226 w 2892005"/>
                <a:gd name="connsiteY1" fmla="*/ 2727790 h 3900881"/>
                <a:gd name="connsiteX2" fmla="*/ 1288327 w 2892005"/>
                <a:gd name="connsiteY2" fmla="*/ 3050519 h 3900881"/>
                <a:gd name="connsiteX3" fmla="*/ 1395903 w 2892005"/>
                <a:gd name="connsiteY3" fmla="*/ 3227252 h 3900881"/>
                <a:gd name="connsiteX4" fmla="*/ 1457376 w 2892005"/>
                <a:gd name="connsiteY4" fmla="*/ 3511561 h 3900881"/>
                <a:gd name="connsiteX5" fmla="*/ 1480428 w 2892005"/>
                <a:gd name="connsiteY5" fmla="*/ 3888079 h 3900881"/>
                <a:gd name="connsiteX6" fmla="*/ 2817449 w 2892005"/>
                <a:gd name="connsiteY6" fmla="*/ 3765134 h 3900881"/>
                <a:gd name="connsiteX7" fmla="*/ 2732925 w 2892005"/>
                <a:gd name="connsiteY7" fmla="*/ 3304092 h 3900881"/>
                <a:gd name="connsiteX8" fmla="*/ 2834945 w 2892005"/>
                <a:gd name="connsiteY8" fmla="*/ 2224313 h 3900881"/>
                <a:gd name="connsiteX9" fmla="*/ 2709131 w 2892005"/>
                <a:gd name="connsiteY9" fmla="*/ 1254189 h 3900881"/>
                <a:gd name="connsiteX10" fmla="*/ 2325671 w 2892005"/>
                <a:gd name="connsiteY10" fmla="*/ 699205 h 3900881"/>
                <a:gd name="connsiteX11" fmla="*/ 2164307 w 2892005"/>
                <a:gd name="connsiteY11" fmla="*/ 437948 h 3900881"/>
                <a:gd name="connsiteX12" fmla="*/ 1918418 w 2892005"/>
                <a:gd name="connsiteY12" fmla="*/ 192059 h 3900881"/>
                <a:gd name="connsiteX13" fmla="*/ 1718633 w 2892005"/>
                <a:gd name="connsiteY13" fmla="*/ 76798 h 3900881"/>
                <a:gd name="connsiteX14" fmla="*/ 1634049 w 2892005"/>
                <a:gd name="connsiteY14" fmla="*/ 8737 h 3900881"/>
                <a:gd name="connsiteX15" fmla="*/ 1440625 w 2892005"/>
                <a:gd name="connsiteY15" fmla="*/ 9920 h 3900881"/>
                <a:gd name="connsiteX16" fmla="*/ 1196271 w 2892005"/>
                <a:gd name="connsiteY16" fmla="*/ 91106 h 3900881"/>
                <a:gd name="connsiteX17" fmla="*/ 998472 w 2892005"/>
                <a:gd name="connsiteY17" fmla="*/ 149845 h 3900881"/>
                <a:gd name="connsiteX18" fmla="*/ 527607 w 2892005"/>
                <a:gd name="connsiteY18" fmla="*/ 61430 h 3900881"/>
                <a:gd name="connsiteX19" fmla="*/ 281718 w 2892005"/>
                <a:gd name="connsiteY19" fmla="*/ 184375 h 3900881"/>
                <a:gd name="connsiteX20" fmla="*/ 58881 w 2892005"/>
                <a:gd name="connsiteY20" fmla="*/ 307319 h 3900881"/>
                <a:gd name="connsiteX21" fmla="*/ 5093 w 2892005"/>
                <a:gd name="connsiteY21" fmla="*/ 468684 h 3900881"/>
                <a:gd name="connsiteX22" fmla="*/ 156453 w 2892005"/>
                <a:gd name="connsiteY22" fmla="*/ 601133 h 3900881"/>
                <a:gd name="connsiteX23" fmla="*/ 384375 w 2892005"/>
                <a:gd name="connsiteY23" fmla="*/ 583718 h 3900881"/>
                <a:gd name="connsiteX24" fmla="*/ 560716 w 2892005"/>
                <a:gd name="connsiteY24" fmla="*/ 551657 h 3900881"/>
                <a:gd name="connsiteX25" fmla="*/ 742760 w 2892005"/>
                <a:gd name="connsiteY25" fmla="*/ 522472 h 3900881"/>
                <a:gd name="connsiteX26" fmla="*/ 988649 w 2892005"/>
                <a:gd name="connsiteY26" fmla="*/ 530156 h 3900881"/>
                <a:gd name="connsiteX27" fmla="*/ 1096226 w 2892005"/>
                <a:gd name="connsiteY27" fmla="*/ 599312 h 3900881"/>
                <a:gd name="connsiteX28" fmla="*/ 1226855 w 2892005"/>
                <a:gd name="connsiteY28" fmla="*/ 837517 h 3900881"/>
                <a:gd name="connsiteX29" fmla="*/ 1388219 w 2892005"/>
                <a:gd name="connsiteY29" fmla="*/ 929726 h 3900881"/>
                <a:gd name="connsiteX30" fmla="*/ 1403587 w 2892005"/>
                <a:gd name="connsiteY30" fmla="*/ 1106459 h 3900881"/>
                <a:gd name="connsiteX31" fmla="*/ 1472744 w 2892005"/>
                <a:gd name="connsiteY31" fmla="*/ 1290875 h 3900881"/>
                <a:gd name="connsiteX32" fmla="*/ 1411271 w 2892005"/>
                <a:gd name="connsiteY32" fmla="*/ 1459924 h 3900881"/>
                <a:gd name="connsiteX33" fmla="*/ 1249907 w 2892005"/>
                <a:gd name="connsiteY33" fmla="*/ 1667393 h 3900881"/>
                <a:gd name="connsiteX0" fmla="*/ 1028649 w 2892005"/>
                <a:gd name="connsiteY0" fmla="*/ 2481730 h 3900881"/>
                <a:gd name="connsiteX1" fmla="*/ 1096226 w 2892005"/>
                <a:gd name="connsiteY1" fmla="*/ 2727790 h 3900881"/>
                <a:gd name="connsiteX2" fmla="*/ 1288327 w 2892005"/>
                <a:gd name="connsiteY2" fmla="*/ 3050519 h 3900881"/>
                <a:gd name="connsiteX3" fmla="*/ 1395903 w 2892005"/>
                <a:gd name="connsiteY3" fmla="*/ 3227252 h 3900881"/>
                <a:gd name="connsiteX4" fmla="*/ 1457376 w 2892005"/>
                <a:gd name="connsiteY4" fmla="*/ 3511561 h 3900881"/>
                <a:gd name="connsiteX5" fmla="*/ 1480428 w 2892005"/>
                <a:gd name="connsiteY5" fmla="*/ 3888079 h 3900881"/>
                <a:gd name="connsiteX6" fmla="*/ 2817449 w 2892005"/>
                <a:gd name="connsiteY6" fmla="*/ 3765134 h 3900881"/>
                <a:gd name="connsiteX7" fmla="*/ 2732925 w 2892005"/>
                <a:gd name="connsiteY7" fmla="*/ 3304092 h 3900881"/>
                <a:gd name="connsiteX8" fmla="*/ 2834945 w 2892005"/>
                <a:gd name="connsiteY8" fmla="*/ 2224313 h 3900881"/>
                <a:gd name="connsiteX9" fmla="*/ 2709131 w 2892005"/>
                <a:gd name="connsiteY9" fmla="*/ 1254189 h 3900881"/>
                <a:gd name="connsiteX10" fmla="*/ 2325671 w 2892005"/>
                <a:gd name="connsiteY10" fmla="*/ 699205 h 3900881"/>
                <a:gd name="connsiteX11" fmla="*/ 2164307 w 2892005"/>
                <a:gd name="connsiteY11" fmla="*/ 437948 h 3900881"/>
                <a:gd name="connsiteX12" fmla="*/ 1918418 w 2892005"/>
                <a:gd name="connsiteY12" fmla="*/ 192059 h 3900881"/>
                <a:gd name="connsiteX13" fmla="*/ 1718633 w 2892005"/>
                <a:gd name="connsiteY13" fmla="*/ 76798 h 3900881"/>
                <a:gd name="connsiteX14" fmla="*/ 1634049 w 2892005"/>
                <a:gd name="connsiteY14" fmla="*/ 8737 h 3900881"/>
                <a:gd name="connsiteX15" fmla="*/ 1440625 w 2892005"/>
                <a:gd name="connsiteY15" fmla="*/ 9920 h 3900881"/>
                <a:gd name="connsiteX16" fmla="*/ 1196271 w 2892005"/>
                <a:gd name="connsiteY16" fmla="*/ 91106 h 3900881"/>
                <a:gd name="connsiteX17" fmla="*/ 998472 w 2892005"/>
                <a:gd name="connsiteY17" fmla="*/ 149845 h 3900881"/>
                <a:gd name="connsiteX18" fmla="*/ 647320 w 2892005"/>
                <a:gd name="connsiteY18" fmla="*/ 229209 h 3900881"/>
                <a:gd name="connsiteX19" fmla="*/ 281718 w 2892005"/>
                <a:gd name="connsiteY19" fmla="*/ 184375 h 3900881"/>
                <a:gd name="connsiteX20" fmla="*/ 58881 w 2892005"/>
                <a:gd name="connsiteY20" fmla="*/ 307319 h 3900881"/>
                <a:gd name="connsiteX21" fmla="*/ 5093 w 2892005"/>
                <a:gd name="connsiteY21" fmla="*/ 468684 h 3900881"/>
                <a:gd name="connsiteX22" fmla="*/ 156453 w 2892005"/>
                <a:gd name="connsiteY22" fmla="*/ 601133 h 3900881"/>
                <a:gd name="connsiteX23" fmla="*/ 384375 w 2892005"/>
                <a:gd name="connsiteY23" fmla="*/ 583718 h 3900881"/>
                <a:gd name="connsiteX24" fmla="*/ 560716 w 2892005"/>
                <a:gd name="connsiteY24" fmla="*/ 551657 h 3900881"/>
                <a:gd name="connsiteX25" fmla="*/ 742760 w 2892005"/>
                <a:gd name="connsiteY25" fmla="*/ 522472 h 3900881"/>
                <a:gd name="connsiteX26" fmla="*/ 988649 w 2892005"/>
                <a:gd name="connsiteY26" fmla="*/ 530156 h 3900881"/>
                <a:gd name="connsiteX27" fmla="*/ 1096226 w 2892005"/>
                <a:gd name="connsiteY27" fmla="*/ 599312 h 3900881"/>
                <a:gd name="connsiteX28" fmla="*/ 1226855 w 2892005"/>
                <a:gd name="connsiteY28" fmla="*/ 837517 h 3900881"/>
                <a:gd name="connsiteX29" fmla="*/ 1388219 w 2892005"/>
                <a:gd name="connsiteY29" fmla="*/ 929726 h 3900881"/>
                <a:gd name="connsiteX30" fmla="*/ 1403587 w 2892005"/>
                <a:gd name="connsiteY30" fmla="*/ 1106459 h 3900881"/>
                <a:gd name="connsiteX31" fmla="*/ 1472744 w 2892005"/>
                <a:gd name="connsiteY31" fmla="*/ 1290875 h 3900881"/>
                <a:gd name="connsiteX32" fmla="*/ 1411271 w 2892005"/>
                <a:gd name="connsiteY32" fmla="*/ 1459924 h 3900881"/>
                <a:gd name="connsiteX33" fmla="*/ 1249907 w 2892005"/>
                <a:gd name="connsiteY33" fmla="*/ 1667393 h 3900881"/>
                <a:gd name="connsiteX0" fmla="*/ 1035525 w 2898881"/>
                <a:gd name="connsiteY0" fmla="*/ 2481730 h 3900881"/>
                <a:gd name="connsiteX1" fmla="*/ 1103102 w 2898881"/>
                <a:gd name="connsiteY1" fmla="*/ 2727790 h 3900881"/>
                <a:gd name="connsiteX2" fmla="*/ 1295203 w 2898881"/>
                <a:gd name="connsiteY2" fmla="*/ 3050519 h 3900881"/>
                <a:gd name="connsiteX3" fmla="*/ 1402779 w 2898881"/>
                <a:gd name="connsiteY3" fmla="*/ 3227252 h 3900881"/>
                <a:gd name="connsiteX4" fmla="*/ 1464252 w 2898881"/>
                <a:gd name="connsiteY4" fmla="*/ 3511561 h 3900881"/>
                <a:gd name="connsiteX5" fmla="*/ 1487304 w 2898881"/>
                <a:gd name="connsiteY5" fmla="*/ 3888079 h 3900881"/>
                <a:gd name="connsiteX6" fmla="*/ 2824325 w 2898881"/>
                <a:gd name="connsiteY6" fmla="*/ 3765134 h 3900881"/>
                <a:gd name="connsiteX7" fmla="*/ 2739801 w 2898881"/>
                <a:gd name="connsiteY7" fmla="*/ 3304092 h 3900881"/>
                <a:gd name="connsiteX8" fmla="*/ 2841821 w 2898881"/>
                <a:gd name="connsiteY8" fmla="*/ 2224313 h 3900881"/>
                <a:gd name="connsiteX9" fmla="*/ 2716007 w 2898881"/>
                <a:gd name="connsiteY9" fmla="*/ 1254189 h 3900881"/>
                <a:gd name="connsiteX10" fmla="*/ 2332547 w 2898881"/>
                <a:gd name="connsiteY10" fmla="*/ 699205 h 3900881"/>
                <a:gd name="connsiteX11" fmla="*/ 2171183 w 2898881"/>
                <a:gd name="connsiteY11" fmla="*/ 437948 h 3900881"/>
                <a:gd name="connsiteX12" fmla="*/ 1925294 w 2898881"/>
                <a:gd name="connsiteY12" fmla="*/ 192059 h 3900881"/>
                <a:gd name="connsiteX13" fmla="*/ 1725509 w 2898881"/>
                <a:gd name="connsiteY13" fmla="*/ 76798 h 3900881"/>
                <a:gd name="connsiteX14" fmla="*/ 1640925 w 2898881"/>
                <a:gd name="connsiteY14" fmla="*/ 8737 h 3900881"/>
                <a:gd name="connsiteX15" fmla="*/ 1447501 w 2898881"/>
                <a:gd name="connsiteY15" fmla="*/ 9920 h 3900881"/>
                <a:gd name="connsiteX16" fmla="*/ 1203147 w 2898881"/>
                <a:gd name="connsiteY16" fmla="*/ 91106 h 3900881"/>
                <a:gd name="connsiteX17" fmla="*/ 1005348 w 2898881"/>
                <a:gd name="connsiteY17" fmla="*/ 149845 h 3900881"/>
                <a:gd name="connsiteX18" fmla="*/ 654196 w 2898881"/>
                <a:gd name="connsiteY18" fmla="*/ 229209 h 3900881"/>
                <a:gd name="connsiteX19" fmla="*/ 508781 w 2898881"/>
                <a:gd name="connsiteY19" fmla="*/ 353930 h 3900881"/>
                <a:gd name="connsiteX20" fmla="*/ 65757 w 2898881"/>
                <a:gd name="connsiteY20" fmla="*/ 307319 h 3900881"/>
                <a:gd name="connsiteX21" fmla="*/ 11969 w 2898881"/>
                <a:gd name="connsiteY21" fmla="*/ 468684 h 3900881"/>
                <a:gd name="connsiteX22" fmla="*/ 163329 w 2898881"/>
                <a:gd name="connsiteY22" fmla="*/ 601133 h 3900881"/>
                <a:gd name="connsiteX23" fmla="*/ 391251 w 2898881"/>
                <a:gd name="connsiteY23" fmla="*/ 583718 h 3900881"/>
                <a:gd name="connsiteX24" fmla="*/ 567592 w 2898881"/>
                <a:gd name="connsiteY24" fmla="*/ 551657 h 3900881"/>
                <a:gd name="connsiteX25" fmla="*/ 749636 w 2898881"/>
                <a:gd name="connsiteY25" fmla="*/ 522472 h 3900881"/>
                <a:gd name="connsiteX26" fmla="*/ 995525 w 2898881"/>
                <a:gd name="connsiteY26" fmla="*/ 530156 h 3900881"/>
                <a:gd name="connsiteX27" fmla="*/ 1103102 w 2898881"/>
                <a:gd name="connsiteY27" fmla="*/ 599312 h 3900881"/>
                <a:gd name="connsiteX28" fmla="*/ 1233731 w 2898881"/>
                <a:gd name="connsiteY28" fmla="*/ 837517 h 3900881"/>
                <a:gd name="connsiteX29" fmla="*/ 1395095 w 2898881"/>
                <a:gd name="connsiteY29" fmla="*/ 929726 h 3900881"/>
                <a:gd name="connsiteX30" fmla="*/ 1410463 w 2898881"/>
                <a:gd name="connsiteY30" fmla="*/ 1106459 h 3900881"/>
                <a:gd name="connsiteX31" fmla="*/ 1479620 w 2898881"/>
                <a:gd name="connsiteY31" fmla="*/ 1290875 h 3900881"/>
                <a:gd name="connsiteX32" fmla="*/ 1418147 w 2898881"/>
                <a:gd name="connsiteY32" fmla="*/ 1459924 h 3900881"/>
                <a:gd name="connsiteX33" fmla="*/ 1256783 w 2898881"/>
                <a:gd name="connsiteY33" fmla="*/ 1667393 h 3900881"/>
                <a:gd name="connsiteX0" fmla="*/ 1035525 w 2898881"/>
                <a:gd name="connsiteY0" fmla="*/ 2481730 h 3900881"/>
                <a:gd name="connsiteX1" fmla="*/ 1103102 w 2898881"/>
                <a:gd name="connsiteY1" fmla="*/ 2727790 h 3900881"/>
                <a:gd name="connsiteX2" fmla="*/ 1295203 w 2898881"/>
                <a:gd name="connsiteY2" fmla="*/ 3050519 h 3900881"/>
                <a:gd name="connsiteX3" fmla="*/ 1402779 w 2898881"/>
                <a:gd name="connsiteY3" fmla="*/ 3227252 h 3900881"/>
                <a:gd name="connsiteX4" fmla="*/ 1464252 w 2898881"/>
                <a:gd name="connsiteY4" fmla="*/ 3511561 h 3900881"/>
                <a:gd name="connsiteX5" fmla="*/ 1487304 w 2898881"/>
                <a:gd name="connsiteY5" fmla="*/ 3888079 h 3900881"/>
                <a:gd name="connsiteX6" fmla="*/ 2824325 w 2898881"/>
                <a:gd name="connsiteY6" fmla="*/ 3765134 h 3900881"/>
                <a:gd name="connsiteX7" fmla="*/ 2739801 w 2898881"/>
                <a:gd name="connsiteY7" fmla="*/ 3304092 h 3900881"/>
                <a:gd name="connsiteX8" fmla="*/ 2841821 w 2898881"/>
                <a:gd name="connsiteY8" fmla="*/ 2224313 h 3900881"/>
                <a:gd name="connsiteX9" fmla="*/ 2716007 w 2898881"/>
                <a:gd name="connsiteY9" fmla="*/ 1254189 h 3900881"/>
                <a:gd name="connsiteX10" fmla="*/ 2332547 w 2898881"/>
                <a:gd name="connsiteY10" fmla="*/ 699205 h 3900881"/>
                <a:gd name="connsiteX11" fmla="*/ 2171183 w 2898881"/>
                <a:gd name="connsiteY11" fmla="*/ 437948 h 3900881"/>
                <a:gd name="connsiteX12" fmla="*/ 1925294 w 2898881"/>
                <a:gd name="connsiteY12" fmla="*/ 192059 h 3900881"/>
                <a:gd name="connsiteX13" fmla="*/ 1725509 w 2898881"/>
                <a:gd name="connsiteY13" fmla="*/ 76798 h 3900881"/>
                <a:gd name="connsiteX14" fmla="*/ 1640925 w 2898881"/>
                <a:gd name="connsiteY14" fmla="*/ 8737 h 3900881"/>
                <a:gd name="connsiteX15" fmla="*/ 1447501 w 2898881"/>
                <a:gd name="connsiteY15" fmla="*/ 9920 h 3900881"/>
                <a:gd name="connsiteX16" fmla="*/ 1203147 w 2898881"/>
                <a:gd name="connsiteY16" fmla="*/ 91106 h 3900881"/>
                <a:gd name="connsiteX17" fmla="*/ 1005348 w 2898881"/>
                <a:gd name="connsiteY17" fmla="*/ 149845 h 3900881"/>
                <a:gd name="connsiteX18" fmla="*/ 665799 w 2898881"/>
                <a:gd name="connsiteY18" fmla="*/ 278625 h 3900881"/>
                <a:gd name="connsiteX19" fmla="*/ 508781 w 2898881"/>
                <a:gd name="connsiteY19" fmla="*/ 353930 h 3900881"/>
                <a:gd name="connsiteX20" fmla="*/ 65757 w 2898881"/>
                <a:gd name="connsiteY20" fmla="*/ 307319 h 3900881"/>
                <a:gd name="connsiteX21" fmla="*/ 11969 w 2898881"/>
                <a:gd name="connsiteY21" fmla="*/ 468684 h 3900881"/>
                <a:gd name="connsiteX22" fmla="*/ 163329 w 2898881"/>
                <a:gd name="connsiteY22" fmla="*/ 601133 h 3900881"/>
                <a:gd name="connsiteX23" fmla="*/ 391251 w 2898881"/>
                <a:gd name="connsiteY23" fmla="*/ 583718 h 3900881"/>
                <a:gd name="connsiteX24" fmla="*/ 567592 w 2898881"/>
                <a:gd name="connsiteY24" fmla="*/ 551657 h 3900881"/>
                <a:gd name="connsiteX25" fmla="*/ 749636 w 2898881"/>
                <a:gd name="connsiteY25" fmla="*/ 522472 h 3900881"/>
                <a:gd name="connsiteX26" fmla="*/ 995525 w 2898881"/>
                <a:gd name="connsiteY26" fmla="*/ 530156 h 3900881"/>
                <a:gd name="connsiteX27" fmla="*/ 1103102 w 2898881"/>
                <a:gd name="connsiteY27" fmla="*/ 599312 h 3900881"/>
                <a:gd name="connsiteX28" fmla="*/ 1233731 w 2898881"/>
                <a:gd name="connsiteY28" fmla="*/ 837517 h 3900881"/>
                <a:gd name="connsiteX29" fmla="*/ 1395095 w 2898881"/>
                <a:gd name="connsiteY29" fmla="*/ 929726 h 3900881"/>
                <a:gd name="connsiteX30" fmla="*/ 1410463 w 2898881"/>
                <a:gd name="connsiteY30" fmla="*/ 1106459 h 3900881"/>
                <a:gd name="connsiteX31" fmla="*/ 1479620 w 2898881"/>
                <a:gd name="connsiteY31" fmla="*/ 1290875 h 3900881"/>
                <a:gd name="connsiteX32" fmla="*/ 1418147 w 2898881"/>
                <a:gd name="connsiteY32" fmla="*/ 1459924 h 3900881"/>
                <a:gd name="connsiteX33" fmla="*/ 1256783 w 2898881"/>
                <a:gd name="connsiteY33" fmla="*/ 1667393 h 3900881"/>
                <a:gd name="connsiteX0" fmla="*/ 1032706 w 2896062"/>
                <a:gd name="connsiteY0" fmla="*/ 2481730 h 3900881"/>
                <a:gd name="connsiteX1" fmla="*/ 1100283 w 2896062"/>
                <a:gd name="connsiteY1" fmla="*/ 2727790 h 3900881"/>
                <a:gd name="connsiteX2" fmla="*/ 1292384 w 2896062"/>
                <a:gd name="connsiteY2" fmla="*/ 3050519 h 3900881"/>
                <a:gd name="connsiteX3" fmla="*/ 1399960 w 2896062"/>
                <a:gd name="connsiteY3" fmla="*/ 3227252 h 3900881"/>
                <a:gd name="connsiteX4" fmla="*/ 1461433 w 2896062"/>
                <a:gd name="connsiteY4" fmla="*/ 3511561 h 3900881"/>
                <a:gd name="connsiteX5" fmla="*/ 1484485 w 2896062"/>
                <a:gd name="connsiteY5" fmla="*/ 3888079 h 3900881"/>
                <a:gd name="connsiteX6" fmla="*/ 2821506 w 2896062"/>
                <a:gd name="connsiteY6" fmla="*/ 3765134 h 3900881"/>
                <a:gd name="connsiteX7" fmla="*/ 2736982 w 2896062"/>
                <a:gd name="connsiteY7" fmla="*/ 3304092 h 3900881"/>
                <a:gd name="connsiteX8" fmla="*/ 2839002 w 2896062"/>
                <a:gd name="connsiteY8" fmla="*/ 2224313 h 3900881"/>
                <a:gd name="connsiteX9" fmla="*/ 2713188 w 2896062"/>
                <a:gd name="connsiteY9" fmla="*/ 1254189 h 3900881"/>
                <a:gd name="connsiteX10" fmla="*/ 2329728 w 2896062"/>
                <a:gd name="connsiteY10" fmla="*/ 699205 h 3900881"/>
                <a:gd name="connsiteX11" fmla="*/ 2168364 w 2896062"/>
                <a:gd name="connsiteY11" fmla="*/ 437948 h 3900881"/>
                <a:gd name="connsiteX12" fmla="*/ 1922475 w 2896062"/>
                <a:gd name="connsiteY12" fmla="*/ 192059 h 3900881"/>
                <a:gd name="connsiteX13" fmla="*/ 1722690 w 2896062"/>
                <a:gd name="connsiteY13" fmla="*/ 76798 h 3900881"/>
                <a:gd name="connsiteX14" fmla="*/ 1638106 w 2896062"/>
                <a:gd name="connsiteY14" fmla="*/ 8737 h 3900881"/>
                <a:gd name="connsiteX15" fmla="*/ 1444682 w 2896062"/>
                <a:gd name="connsiteY15" fmla="*/ 9920 h 3900881"/>
                <a:gd name="connsiteX16" fmla="*/ 1200328 w 2896062"/>
                <a:gd name="connsiteY16" fmla="*/ 91106 h 3900881"/>
                <a:gd name="connsiteX17" fmla="*/ 1002529 w 2896062"/>
                <a:gd name="connsiteY17" fmla="*/ 149845 h 3900881"/>
                <a:gd name="connsiteX18" fmla="*/ 662980 w 2896062"/>
                <a:gd name="connsiteY18" fmla="*/ 278625 h 3900881"/>
                <a:gd name="connsiteX19" fmla="*/ 505962 w 2896062"/>
                <a:gd name="connsiteY19" fmla="*/ 353930 h 3900881"/>
                <a:gd name="connsiteX20" fmla="*/ 431374 w 2896062"/>
                <a:gd name="connsiteY20" fmla="*/ 442068 h 3900881"/>
                <a:gd name="connsiteX21" fmla="*/ 9150 w 2896062"/>
                <a:gd name="connsiteY21" fmla="*/ 468684 h 3900881"/>
                <a:gd name="connsiteX22" fmla="*/ 160510 w 2896062"/>
                <a:gd name="connsiteY22" fmla="*/ 601133 h 3900881"/>
                <a:gd name="connsiteX23" fmla="*/ 388432 w 2896062"/>
                <a:gd name="connsiteY23" fmla="*/ 583718 h 3900881"/>
                <a:gd name="connsiteX24" fmla="*/ 564773 w 2896062"/>
                <a:gd name="connsiteY24" fmla="*/ 551657 h 3900881"/>
                <a:gd name="connsiteX25" fmla="*/ 746817 w 2896062"/>
                <a:gd name="connsiteY25" fmla="*/ 522472 h 3900881"/>
                <a:gd name="connsiteX26" fmla="*/ 992706 w 2896062"/>
                <a:gd name="connsiteY26" fmla="*/ 530156 h 3900881"/>
                <a:gd name="connsiteX27" fmla="*/ 1100283 w 2896062"/>
                <a:gd name="connsiteY27" fmla="*/ 599312 h 3900881"/>
                <a:gd name="connsiteX28" fmla="*/ 1230912 w 2896062"/>
                <a:gd name="connsiteY28" fmla="*/ 837517 h 3900881"/>
                <a:gd name="connsiteX29" fmla="*/ 1392276 w 2896062"/>
                <a:gd name="connsiteY29" fmla="*/ 929726 h 3900881"/>
                <a:gd name="connsiteX30" fmla="*/ 1407644 w 2896062"/>
                <a:gd name="connsiteY30" fmla="*/ 1106459 h 3900881"/>
                <a:gd name="connsiteX31" fmla="*/ 1476801 w 2896062"/>
                <a:gd name="connsiteY31" fmla="*/ 1290875 h 3900881"/>
                <a:gd name="connsiteX32" fmla="*/ 1415328 w 2896062"/>
                <a:gd name="connsiteY32" fmla="*/ 1459924 h 3900881"/>
                <a:gd name="connsiteX33" fmla="*/ 1253964 w 2896062"/>
                <a:gd name="connsiteY33" fmla="*/ 1667393 h 3900881"/>
                <a:gd name="connsiteX0" fmla="*/ 1032706 w 2896062"/>
                <a:gd name="connsiteY0" fmla="*/ 2481730 h 3900881"/>
                <a:gd name="connsiteX1" fmla="*/ 1100283 w 2896062"/>
                <a:gd name="connsiteY1" fmla="*/ 2727790 h 3900881"/>
                <a:gd name="connsiteX2" fmla="*/ 1292384 w 2896062"/>
                <a:gd name="connsiteY2" fmla="*/ 3050519 h 3900881"/>
                <a:gd name="connsiteX3" fmla="*/ 1399960 w 2896062"/>
                <a:gd name="connsiteY3" fmla="*/ 3227252 h 3900881"/>
                <a:gd name="connsiteX4" fmla="*/ 1461433 w 2896062"/>
                <a:gd name="connsiteY4" fmla="*/ 3511561 h 3900881"/>
                <a:gd name="connsiteX5" fmla="*/ 1484485 w 2896062"/>
                <a:gd name="connsiteY5" fmla="*/ 3888079 h 3900881"/>
                <a:gd name="connsiteX6" fmla="*/ 2821506 w 2896062"/>
                <a:gd name="connsiteY6" fmla="*/ 3765134 h 3900881"/>
                <a:gd name="connsiteX7" fmla="*/ 2736982 w 2896062"/>
                <a:gd name="connsiteY7" fmla="*/ 3304092 h 3900881"/>
                <a:gd name="connsiteX8" fmla="*/ 2839002 w 2896062"/>
                <a:gd name="connsiteY8" fmla="*/ 2224313 h 3900881"/>
                <a:gd name="connsiteX9" fmla="*/ 2713188 w 2896062"/>
                <a:gd name="connsiteY9" fmla="*/ 1254189 h 3900881"/>
                <a:gd name="connsiteX10" fmla="*/ 2329728 w 2896062"/>
                <a:gd name="connsiteY10" fmla="*/ 699205 h 3900881"/>
                <a:gd name="connsiteX11" fmla="*/ 2168364 w 2896062"/>
                <a:gd name="connsiteY11" fmla="*/ 437948 h 3900881"/>
                <a:gd name="connsiteX12" fmla="*/ 1922475 w 2896062"/>
                <a:gd name="connsiteY12" fmla="*/ 192059 h 3900881"/>
                <a:gd name="connsiteX13" fmla="*/ 1722690 w 2896062"/>
                <a:gd name="connsiteY13" fmla="*/ 76798 h 3900881"/>
                <a:gd name="connsiteX14" fmla="*/ 1638106 w 2896062"/>
                <a:gd name="connsiteY14" fmla="*/ 8737 h 3900881"/>
                <a:gd name="connsiteX15" fmla="*/ 1444682 w 2896062"/>
                <a:gd name="connsiteY15" fmla="*/ 9920 h 3900881"/>
                <a:gd name="connsiteX16" fmla="*/ 1200328 w 2896062"/>
                <a:gd name="connsiteY16" fmla="*/ 91106 h 3900881"/>
                <a:gd name="connsiteX17" fmla="*/ 1002529 w 2896062"/>
                <a:gd name="connsiteY17" fmla="*/ 149845 h 3900881"/>
                <a:gd name="connsiteX18" fmla="*/ 662980 w 2896062"/>
                <a:gd name="connsiteY18" fmla="*/ 278625 h 3900881"/>
                <a:gd name="connsiteX19" fmla="*/ 505962 w 2896062"/>
                <a:gd name="connsiteY19" fmla="*/ 353930 h 3900881"/>
                <a:gd name="connsiteX20" fmla="*/ 431374 w 2896062"/>
                <a:gd name="connsiteY20" fmla="*/ 442068 h 3900881"/>
                <a:gd name="connsiteX21" fmla="*/ 9150 w 2896062"/>
                <a:gd name="connsiteY21" fmla="*/ 468684 h 3900881"/>
                <a:gd name="connsiteX22" fmla="*/ 160510 w 2896062"/>
                <a:gd name="connsiteY22" fmla="*/ 601133 h 3900881"/>
                <a:gd name="connsiteX23" fmla="*/ 388432 w 2896062"/>
                <a:gd name="connsiteY23" fmla="*/ 583718 h 3900881"/>
                <a:gd name="connsiteX24" fmla="*/ 564773 w 2896062"/>
                <a:gd name="connsiteY24" fmla="*/ 551657 h 3900881"/>
                <a:gd name="connsiteX25" fmla="*/ 746817 w 2896062"/>
                <a:gd name="connsiteY25" fmla="*/ 522472 h 3900881"/>
                <a:gd name="connsiteX26" fmla="*/ 992706 w 2896062"/>
                <a:gd name="connsiteY26" fmla="*/ 530156 h 3900881"/>
                <a:gd name="connsiteX27" fmla="*/ 1100283 w 2896062"/>
                <a:gd name="connsiteY27" fmla="*/ 599312 h 3900881"/>
                <a:gd name="connsiteX28" fmla="*/ 1230912 w 2896062"/>
                <a:gd name="connsiteY28" fmla="*/ 837517 h 3900881"/>
                <a:gd name="connsiteX29" fmla="*/ 1392276 w 2896062"/>
                <a:gd name="connsiteY29" fmla="*/ 929726 h 3900881"/>
                <a:gd name="connsiteX30" fmla="*/ 1407644 w 2896062"/>
                <a:gd name="connsiteY30" fmla="*/ 1106459 h 3900881"/>
                <a:gd name="connsiteX31" fmla="*/ 1476801 w 2896062"/>
                <a:gd name="connsiteY31" fmla="*/ 1290875 h 3900881"/>
                <a:gd name="connsiteX32" fmla="*/ 1415328 w 2896062"/>
                <a:gd name="connsiteY32" fmla="*/ 1459924 h 3900881"/>
                <a:gd name="connsiteX33" fmla="*/ 1466490 w 2896062"/>
                <a:gd name="connsiteY33" fmla="*/ 2230511 h 3900881"/>
                <a:gd name="connsiteX0" fmla="*/ 1032706 w 2896062"/>
                <a:gd name="connsiteY0" fmla="*/ 2481730 h 3900881"/>
                <a:gd name="connsiteX1" fmla="*/ 1100283 w 2896062"/>
                <a:gd name="connsiteY1" fmla="*/ 2727790 h 3900881"/>
                <a:gd name="connsiteX2" fmla="*/ 1292384 w 2896062"/>
                <a:gd name="connsiteY2" fmla="*/ 3050519 h 3900881"/>
                <a:gd name="connsiteX3" fmla="*/ 1399960 w 2896062"/>
                <a:gd name="connsiteY3" fmla="*/ 3227252 h 3900881"/>
                <a:gd name="connsiteX4" fmla="*/ 1461433 w 2896062"/>
                <a:gd name="connsiteY4" fmla="*/ 3511561 h 3900881"/>
                <a:gd name="connsiteX5" fmla="*/ 1484485 w 2896062"/>
                <a:gd name="connsiteY5" fmla="*/ 3888079 h 3900881"/>
                <a:gd name="connsiteX6" fmla="*/ 2821506 w 2896062"/>
                <a:gd name="connsiteY6" fmla="*/ 3765134 h 3900881"/>
                <a:gd name="connsiteX7" fmla="*/ 2736982 w 2896062"/>
                <a:gd name="connsiteY7" fmla="*/ 3304092 h 3900881"/>
                <a:gd name="connsiteX8" fmla="*/ 2839002 w 2896062"/>
                <a:gd name="connsiteY8" fmla="*/ 2224313 h 3900881"/>
                <a:gd name="connsiteX9" fmla="*/ 2713188 w 2896062"/>
                <a:gd name="connsiteY9" fmla="*/ 1254189 h 3900881"/>
                <a:gd name="connsiteX10" fmla="*/ 2329728 w 2896062"/>
                <a:gd name="connsiteY10" fmla="*/ 699205 h 3900881"/>
                <a:gd name="connsiteX11" fmla="*/ 2168364 w 2896062"/>
                <a:gd name="connsiteY11" fmla="*/ 437948 h 3900881"/>
                <a:gd name="connsiteX12" fmla="*/ 1922475 w 2896062"/>
                <a:gd name="connsiteY12" fmla="*/ 192059 h 3900881"/>
                <a:gd name="connsiteX13" fmla="*/ 1722690 w 2896062"/>
                <a:gd name="connsiteY13" fmla="*/ 76798 h 3900881"/>
                <a:gd name="connsiteX14" fmla="*/ 1638106 w 2896062"/>
                <a:gd name="connsiteY14" fmla="*/ 8737 h 3900881"/>
                <a:gd name="connsiteX15" fmla="*/ 1444682 w 2896062"/>
                <a:gd name="connsiteY15" fmla="*/ 9920 h 3900881"/>
                <a:gd name="connsiteX16" fmla="*/ 1200328 w 2896062"/>
                <a:gd name="connsiteY16" fmla="*/ 91106 h 3900881"/>
                <a:gd name="connsiteX17" fmla="*/ 1002529 w 2896062"/>
                <a:gd name="connsiteY17" fmla="*/ 149845 h 3900881"/>
                <a:gd name="connsiteX18" fmla="*/ 662980 w 2896062"/>
                <a:gd name="connsiteY18" fmla="*/ 278625 h 3900881"/>
                <a:gd name="connsiteX19" fmla="*/ 505962 w 2896062"/>
                <a:gd name="connsiteY19" fmla="*/ 353930 h 3900881"/>
                <a:gd name="connsiteX20" fmla="*/ 431374 w 2896062"/>
                <a:gd name="connsiteY20" fmla="*/ 442068 h 3900881"/>
                <a:gd name="connsiteX21" fmla="*/ 9150 w 2896062"/>
                <a:gd name="connsiteY21" fmla="*/ 468684 h 3900881"/>
                <a:gd name="connsiteX22" fmla="*/ 160510 w 2896062"/>
                <a:gd name="connsiteY22" fmla="*/ 601133 h 3900881"/>
                <a:gd name="connsiteX23" fmla="*/ 388432 w 2896062"/>
                <a:gd name="connsiteY23" fmla="*/ 583718 h 3900881"/>
                <a:gd name="connsiteX24" fmla="*/ 564773 w 2896062"/>
                <a:gd name="connsiteY24" fmla="*/ 551657 h 3900881"/>
                <a:gd name="connsiteX25" fmla="*/ 746817 w 2896062"/>
                <a:gd name="connsiteY25" fmla="*/ 522472 h 3900881"/>
                <a:gd name="connsiteX26" fmla="*/ 992706 w 2896062"/>
                <a:gd name="connsiteY26" fmla="*/ 530156 h 3900881"/>
                <a:gd name="connsiteX27" fmla="*/ 1100283 w 2896062"/>
                <a:gd name="connsiteY27" fmla="*/ 599312 h 3900881"/>
                <a:gd name="connsiteX28" fmla="*/ 1230912 w 2896062"/>
                <a:gd name="connsiteY28" fmla="*/ 837517 h 3900881"/>
                <a:gd name="connsiteX29" fmla="*/ 1392276 w 2896062"/>
                <a:gd name="connsiteY29" fmla="*/ 929726 h 3900881"/>
                <a:gd name="connsiteX30" fmla="*/ 1407644 w 2896062"/>
                <a:gd name="connsiteY30" fmla="*/ 1106459 h 3900881"/>
                <a:gd name="connsiteX31" fmla="*/ 1476801 w 2896062"/>
                <a:gd name="connsiteY31" fmla="*/ 1290875 h 3900881"/>
                <a:gd name="connsiteX32" fmla="*/ 1602468 w 2896062"/>
                <a:gd name="connsiteY32" fmla="*/ 1890898 h 3900881"/>
                <a:gd name="connsiteX33" fmla="*/ 1466490 w 2896062"/>
                <a:gd name="connsiteY33" fmla="*/ 2230511 h 3900881"/>
                <a:gd name="connsiteX0" fmla="*/ 1032706 w 2896062"/>
                <a:gd name="connsiteY0" fmla="*/ 2481730 h 3900881"/>
                <a:gd name="connsiteX1" fmla="*/ 1100283 w 2896062"/>
                <a:gd name="connsiteY1" fmla="*/ 2727790 h 3900881"/>
                <a:gd name="connsiteX2" fmla="*/ 1292384 w 2896062"/>
                <a:gd name="connsiteY2" fmla="*/ 3050519 h 3900881"/>
                <a:gd name="connsiteX3" fmla="*/ 1399960 w 2896062"/>
                <a:gd name="connsiteY3" fmla="*/ 3227252 h 3900881"/>
                <a:gd name="connsiteX4" fmla="*/ 1461433 w 2896062"/>
                <a:gd name="connsiteY4" fmla="*/ 3511561 h 3900881"/>
                <a:gd name="connsiteX5" fmla="*/ 1484485 w 2896062"/>
                <a:gd name="connsiteY5" fmla="*/ 3888079 h 3900881"/>
                <a:gd name="connsiteX6" fmla="*/ 2821506 w 2896062"/>
                <a:gd name="connsiteY6" fmla="*/ 3765134 h 3900881"/>
                <a:gd name="connsiteX7" fmla="*/ 2736982 w 2896062"/>
                <a:gd name="connsiteY7" fmla="*/ 3304092 h 3900881"/>
                <a:gd name="connsiteX8" fmla="*/ 2839002 w 2896062"/>
                <a:gd name="connsiteY8" fmla="*/ 2224313 h 3900881"/>
                <a:gd name="connsiteX9" fmla="*/ 2713188 w 2896062"/>
                <a:gd name="connsiteY9" fmla="*/ 1254189 h 3900881"/>
                <a:gd name="connsiteX10" fmla="*/ 2329728 w 2896062"/>
                <a:gd name="connsiteY10" fmla="*/ 699205 h 3900881"/>
                <a:gd name="connsiteX11" fmla="*/ 2168364 w 2896062"/>
                <a:gd name="connsiteY11" fmla="*/ 437948 h 3900881"/>
                <a:gd name="connsiteX12" fmla="*/ 1922475 w 2896062"/>
                <a:gd name="connsiteY12" fmla="*/ 192059 h 3900881"/>
                <a:gd name="connsiteX13" fmla="*/ 1722690 w 2896062"/>
                <a:gd name="connsiteY13" fmla="*/ 76798 h 3900881"/>
                <a:gd name="connsiteX14" fmla="*/ 1638106 w 2896062"/>
                <a:gd name="connsiteY14" fmla="*/ 8737 h 3900881"/>
                <a:gd name="connsiteX15" fmla="*/ 1444682 w 2896062"/>
                <a:gd name="connsiteY15" fmla="*/ 9920 h 3900881"/>
                <a:gd name="connsiteX16" fmla="*/ 1200328 w 2896062"/>
                <a:gd name="connsiteY16" fmla="*/ 91106 h 3900881"/>
                <a:gd name="connsiteX17" fmla="*/ 1002529 w 2896062"/>
                <a:gd name="connsiteY17" fmla="*/ 149845 h 3900881"/>
                <a:gd name="connsiteX18" fmla="*/ 662980 w 2896062"/>
                <a:gd name="connsiteY18" fmla="*/ 278625 h 3900881"/>
                <a:gd name="connsiteX19" fmla="*/ 505962 w 2896062"/>
                <a:gd name="connsiteY19" fmla="*/ 353930 h 3900881"/>
                <a:gd name="connsiteX20" fmla="*/ 431374 w 2896062"/>
                <a:gd name="connsiteY20" fmla="*/ 442068 h 3900881"/>
                <a:gd name="connsiteX21" fmla="*/ 9150 w 2896062"/>
                <a:gd name="connsiteY21" fmla="*/ 468684 h 3900881"/>
                <a:gd name="connsiteX22" fmla="*/ 160510 w 2896062"/>
                <a:gd name="connsiteY22" fmla="*/ 601133 h 3900881"/>
                <a:gd name="connsiteX23" fmla="*/ 388432 w 2896062"/>
                <a:gd name="connsiteY23" fmla="*/ 583718 h 3900881"/>
                <a:gd name="connsiteX24" fmla="*/ 564773 w 2896062"/>
                <a:gd name="connsiteY24" fmla="*/ 551657 h 3900881"/>
                <a:gd name="connsiteX25" fmla="*/ 746817 w 2896062"/>
                <a:gd name="connsiteY25" fmla="*/ 522472 h 3900881"/>
                <a:gd name="connsiteX26" fmla="*/ 992706 w 2896062"/>
                <a:gd name="connsiteY26" fmla="*/ 530156 h 3900881"/>
                <a:gd name="connsiteX27" fmla="*/ 1100283 w 2896062"/>
                <a:gd name="connsiteY27" fmla="*/ 599312 h 3900881"/>
                <a:gd name="connsiteX28" fmla="*/ 1230912 w 2896062"/>
                <a:gd name="connsiteY28" fmla="*/ 837517 h 3900881"/>
                <a:gd name="connsiteX29" fmla="*/ 1392276 w 2896062"/>
                <a:gd name="connsiteY29" fmla="*/ 929726 h 3900881"/>
                <a:gd name="connsiteX30" fmla="*/ 1407644 w 2896062"/>
                <a:gd name="connsiteY30" fmla="*/ 1106459 h 3900881"/>
                <a:gd name="connsiteX31" fmla="*/ 1476801 w 2896062"/>
                <a:gd name="connsiteY31" fmla="*/ 1290875 h 3900881"/>
                <a:gd name="connsiteX32" fmla="*/ 1602468 w 2896062"/>
                <a:gd name="connsiteY32" fmla="*/ 1890898 h 3900881"/>
                <a:gd name="connsiteX33" fmla="*/ 1564356 w 2896062"/>
                <a:gd name="connsiteY33" fmla="*/ 2129082 h 3900881"/>
                <a:gd name="connsiteX34" fmla="*/ 1466490 w 2896062"/>
                <a:gd name="connsiteY34" fmla="*/ 2230511 h 3900881"/>
                <a:gd name="connsiteX0" fmla="*/ 1032706 w 2896062"/>
                <a:gd name="connsiteY0" fmla="*/ 2481730 h 3900881"/>
                <a:gd name="connsiteX1" fmla="*/ 1100283 w 2896062"/>
                <a:gd name="connsiteY1" fmla="*/ 2727790 h 3900881"/>
                <a:gd name="connsiteX2" fmla="*/ 1292384 w 2896062"/>
                <a:gd name="connsiteY2" fmla="*/ 3050519 h 3900881"/>
                <a:gd name="connsiteX3" fmla="*/ 1399960 w 2896062"/>
                <a:gd name="connsiteY3" fmla="*/ 3227252 h 3900881"/>
                <a:gd name="connsiteX4" fmla="*/ 1461433 w 2896062"/>
                <a:gd name="connsiteY4" fmla="*/ 3511561 h 3900881"/>
                <a:gd name="connsiteX5" fmla="*/ 1484485 w 2896062"/>
                <a:gd name="connsiteY5" fmla="*/ 3888079 h 3900881"/>
                <a:gd name="connsiteX6" fmla="*/ 2821506 w 2896062"/>
                <a:gd name="connsiteY6" fmla="*/ 3765134 h 3900881"/>
                <a:gd name="connsiteX7" fmla="*/ 2736982 w 2896062"/>
                <a:gd name="connsiteY7" fmla="*/ 3304092 h 3900881"/>
                <a:gd name="connsiteX8" fmla="*/ 2839002 w 2896062"/>
                <a:gd name="connsiteY8" fmla="*/ 2224313 h 3900881"/>
                <a:gd name="connsiteX9" fmla="*/ 2713188 w 2896062"/>
                <a:gd name="connsiteY9" fmla="*/ 1254189 h 3900881"/>
                <a:gd name="connsiteX10" fmla="*/ 2329728 w 2896062"/>
                <a:gd name="connsiteY10" fmla="*/ 699205 h 3900881"/>
                <a:gd name="connsiteX11" fmla="*/ 2168364 w 2896062"/>
                <a:gd name="connsiteY11" fmla="*/ 437948 h 3900881"/>
                <a:gd name="connsiteX12" fmla="*/ 1922475 w 2896062"/>
                <a:gd name="connsiteY12" fmla="*/ 192059 h 3900881"/>
                <a:gd name="connsiteX13" fmla="*/ 1722690 w 2896062"/>
                <a:gd name="connsiteY13" fmla="*/ 76798 h 3900881"/>
                <a:gd name="connsiteX14" fmla="*/ 1638106 w 2896062"/>
                <a:gd name="connsiteY14" fmla="*/ 8737 h 3900881"/>
                <a:gd name="connsiteX15" fmla="*/ 1444682 w 2896062"/>
                <a:gd name="connsiteY15" fmla="*/ 9920 h 3900881"/>
                <a:gd name="connsiteX16" fmla="*/ 1200328 w 2896062"/>
                <a:gd name="connsiteY16" fmla="*/ 91106 h 3900881"/>
                <a:gd name="connsiteX17" fmla="*/ 1002529 w 2896062"/>
                <a:gd name="connsiteY17" fmla="*/ 149845 h 3900881"/>
                <a:gd name="connsiteX18" fmla="*/ 662980 w 2896062"/>
                <a:gd name="connsiteY18" fmla="*/ 278625 h 3900881"/>
                <a:gd name="connsiteX19" fmla="*/ 505962 w 2896062"/>
                <a:gd name="connsiteY19" fmla="*/ 353930 h 3900881"/>
                <a:gd name="connsiteX20" fmla="*/ 431374 w 2896062"/>
                <a:gd name="connsiteY20" fmla="*/ 442068 h 3900881"/>
                <a:gd name="connsiteX21" fmla="*/ 9150 w 2896062"/>
                <a:gd name="connsiteY21" fmla="*/ 468684 h 3900881"/>
                <a:gd name="connsiteX22" fmla="*/ 160510 w 2896062"/>
                <a:gd name="connsiteY22" fmla="*/ 601133 h 3900881"/>
                <a:gd name="connsiteX23" fmla="*/ 388432 w 2896062"/>
                <a:gd name="connsiteY23" fmla="*/ 583718 h 3900881"/>
                <a:gd name="connsiteX24" fmla="*/ 564773 w 2896062"/>
                <a:gd name="connsiteY24" fmla="*/ 551657 h 3900881"/>
                <a:gd name="connsiteX25" fmla="*/ 746817 w 2896062"/>
                <a:gd name="connsiteY25" fmla="*/ 522472 h 3900881"/>
                <a:gd name="connsiteX26" fmla="*/ 992706 w 2896062"/>
                <a:gd name="connsiteY26" fmla="*/ 530156 h 3900881"/>
                <a:gd name="connsiteX27" fmla="*/ 1100283 w 2896062"/>
                <a:gd name="connsiteY27" fmla="*/ 599312 h 3900881"/>
                <a:gd name="connsiteX28" fmla="*/ 1230912 w 2896062"/>
                <a:gd name="connsiteY28" fmla="*/ 837517 h 3900881"/>
                <a:gd name="connsiteX29" fmla="*/ 1392276 w 2896062"/>
                <a:gd name="connsiteY29" fmla="*/ 929726 h 3900881"/>
                <a:gd name="connsiteX30" fmla="*/ 1407644 w 2896062"/>
                <a:gd name="connsiteY30" fmla="*/ 1106459 h 3900881"/>
                <a:gd name="connsiteX31" fmla="*/ 1476801 w 2896062"/>
                <a:gd name="connsiteY31" fmla="*/ 1290875 h 3900881"/>
                <a:gd name="connsiteX32" fmla="*/ 1602468 w 2896062"/>
                <a:gd name="connsiteY32" fmla="*/ 1890898 h 3900881"/>
                <a:gd name="connsiteX33" fmla="*/ 1564356 w 2896062"/>
                <a:gd name="connsiteY33" fmla="*/ 2129082 h 3900881"/>
                <a:gd name="connsiteX34" fmla="*/ 1466490 w 2896062"/>
                <a:gd name="connsiteY34" fmla="*/ 2230511 h 3900881"/>
                <a:gd name="connsiteX0" fmla="*/ 1032706 w 2896062"/>
                <a:gd name="connsiteY0" fmla="*/ 2481730 h 3900881"/>
                <a:gd name="connsiteX1" fmla="*/ 1100283 w 2896062"/>
                <a:gd name="connsiteY1" fmla="*/ 2727790 h 3900881"/>
                <a:gd name="connsiteX2" fmla="*/ 1292384 w 2896062"/>
                <a:gd name="connsiteY2" fmla="*/ 3050519 h 3900881"/>
                <a:gd name="connsiteX3" fmla="*/ 1399960 w 2896062"/>
                <a:gd name="connsiteY3" fmla="*/ 3227252 h 3900881"/>
                <a:gd name="connsiteX4" fmla="*/ 1461433 w 2896062"/>
                <a:gd name="connsiteY4" fmla="*/ 3511561 h 3900881"/>
                <a:gd name="connsiteX5" fmla="*/ 1484485 w 2896062"/>
                <a:gd name="connsiteY5" fmla="*/ 3888079 h 3900881"/>
                <a:gd name="connsiteX6" fmla="*/ 2821506 w 2896062"/>
                <a:gd name="connsiteY6" fmla="*/ 3765134 h 3900881"/>
                <a:gd name="connsiteX7" fmla="*/ 2736982 w 2896062"/>
                <a:gd name="connsiteY7" fmla="*/ 3304092 h 3900881"/>
                <a:gd name="connsiteX8" fmla="*/ 2839002 w 2896062"/>
                <a:gd name="connsiteY8" fmla="*/ 2224313 h 3900881"/>
                <a:gd name="connsiteX9" fmla="*/ 2713188 w 2896062"/>
                <a:gd name="connsiteY9" fmla="*/ 1254189 h 3900881"/>
                <a:gd name="connsiteX10" fmla="*/ 2329728 w 2896062"/>
                <a:gd name="connsiteY10" fmla="*/ 699205 h 3900881"/>
                <a:gd name="connsiteX11" fmla="*/ 2168364 w 2896062"/>
                <a:gd name="connsiteY11" fmla="*/ 437948 h 3900881"/>
                <a:gd name="connsiteX12" fmla="*/ 1922475 w 2896062"/>
                <a:gd name="connsiteY12" fmla="*/ 192059 h 3900881"/>
                <a:gd name="connsiteX13" fmla="*/ 1722690 w 2896062"/>
                <a:gd name="connsiteY13" fmla="*/ 76798 h 3900881"/>
                <a:gd name="connsiteX14" fmla="*/ 1638106 w 2896062"/>
                <a:gd name="connsiteY14" fmla="*/ 8737 h 3900881"/>
                <a:gd name="connsiteX15" fmla="*/ 1444682 w 2896062"/>
                <a:gd name="connsiteY15" fmla="*/ 9920 h 3900881"/>
                <a:gd name="connsiteX16" fmla="*/ 1200328 w 2896062"/>
                <a:gd name="connsiteY16" fmla="*/ 91106 h 3900881"/>
                <a:gd name="connsiteX17" fmla="*/ 1002529 w 2896062"/>
                <a:gd name="connsiteY17" fmla="*/ 149845 h 3900881"/>
                <a:gd name="connsiteX18" fmla="*/ 662980 w 2896062"/>
                <a:gd name="connsiteY18" fmla="*/ 278625 h 3900881"/>
                <a:gd name="connsiteX19" fmla="*/ 505962 w 2896062"/>
                <a:gd name="connsiteY19" fmla="*/ 353930 h 3900881"/>
                <a:gd name="connsiteX20" fmla="*/ 431374 w 2896062"/>
                <a:gd name="connsiteY20" fmla="*/ 442068 h 3900881"/>
                <a:gd name="connsiteX21" fmla="*/ 9150 w 2896062"/>
                <a:gd name="connsiteY21" fmla="*/ 468684 h 3900881"/>
                <a:gd name="connsiteX22" fmla="*/ 160510 w 2896062"/>
                <a:gd name="connsiteY22" fmla="*/ 601133 h 3900881"/>
                <a:gd name="connsiteX23" fmla="*/ 388432 w 2896062"/>
                <a:gd name="connsiteY23" fmla="*/ 583718 h 3900881"/>
                <a:gd name="connsiteX24" fmla="*/ 564773 w 2896062"/>
                <a:gd name="connsiteY24" fmla="*/ 551657 h 3900881"/>
                <a:gd name="connsiteX25" fmla="*/ 746817 w 2896062"/>
                <a:gd name="connsiteY25" fmla="*/ 522472 h 3900881"/>
                <a:gd name="connsiteX26" fmla="*/ 992706 w 2896062"/>
                <a:gd name="connsiteY26" fmla="*/ 530156 h 3900881"/>
                <a:gd name="connsiteX27" fmla="*/ 1100283 w 2896062"/>
                <a:gd name="connsiteY27" fmla="*/ 599312 h 3900881"/>
                <a:gd name="connsiteX28" fmla="*/ 1230912 w 2896062"/>
                <a:gd name="connsiteY28" fmla="*/ 837517 h 3900881"/>
                <a:gd name="connsiteX29" fmla="*/ 1392276 w 2896062"/>
                <a:gd name="connsiteY29" fmla="*/ 929726 h 3900881"/>
                <a:gd name="connsiteX30" fmla="*/ 1407644 w 2896062"/>
                <a:gd name="connsiteY30" fmla="*/ 1106459 h 3900881"/>
                <a:gd name="connsiteX31" fmla="*/ 1812198 w 2896062"/>
                <a:gd name="connsiteY31" fmla="*/ 1687042 h 3900881"/>
                <a:gd name="connsiteX32" fmla="*/ 1602468 w 2896062"/>
                <a:gd name="connsiteY32" fmla="*/ 1890898 h 3900881"/>
                <a:gd name="connsiteX33" fmla="*/ 1564356 w 2896062"/>
                <a:gd name="connsiteY33" fmla="*/ 2129082 h 3900881"/>
                <a:gd name="connsiteX34" fmla="*/ 1466490 w 2896062"/>
                <a:gd name="connsiteY34" fmla="*/ 2230511 h 3900881"/>
                <a:gd name="connsiteX0" fmla="*/ 1032706 w 2896062"/>
                <a:gd name="connsiteY0" fmla="*/ 2481730 h 3900881"/>
                <a:gd name="connsiteX1" fmla="*/ 1100283 w 2896062"/>
                <a:gd name="connsiteY1" fmla="*/ 2727790 h 3900881"/>
                <a:gd name="connsiteX2" fmla="*/ 1292384 w 2896062"/>
                <a:gd name="connsiteY2" fmla="*/ 3050519 h 3900881"/>
                <a:gd name="connsiteX3" fmla="*/ 1399960 w 2896062"/>
                <a:gd name="connsiteY3" fmla="*/ 3227252 h 3900881"/>
                <a:gd name="connsiteX4" fmla="*/ 1461433 w 2896062"/>
                <a:gd name="connsiteY4" fmla="*/ 3511561 h 3900881"/>
                <a:gd name="connsiteX5" fmla="*/ 1484485 w 2896062"/>
                <a:gd name="connsiteY5" fmla="*/ 3888079 h 3900881"/>
                <a:gd name="connsiteX6" fmla="*/ 2821506 w 2896062"/>
                <a:gd name="connsiteY6" fmla="*/ 3765134 h 3900881"/>
                <a:gd name="connsiteX7" fmla="*/ 2736982 w 2896062"/>
                <a:gd name="connsiteY7" fmla="*/ 3304092 h 3900881"/>
                <a:gd name="connsiteX8" fmla="*/ 2839002 w 2896062"/>
                <a:gd name="connsiteY8" fmla="*/ 2224313 h 3900881"/>
                <a:gd name="connsiteX9" fmla="*/ 2713188 w 2896062"/>
                <a:gd name="connsiteY9" fmla="*/ 1254189 h 3900881"/>
                <a:gd name="connsiteX10" fmla="*/ 2329728 w 2896062"/>
                <a:gd name="connsiteY10" fmla="*/ 699205 h 3900881"/>
                <a:gd name="connsiteX11" fmla="*/ 2168364 w 2896062"/>
                <a:gd name="connsiteY11" fmla="*/ 437948 h 3900881"/>
                <a:gd name="connsiteX12" fmla="*/ 1922475 w 2896062"/>
                <a:gd name="connsiteY12" fmla="*/ 192059 h 3900881"/>
                <a:gd name="connsiteX13" fmla="*/ 1722690 w 2896062"/>
                <a:gd name="connsiteY13" fmla="*/ 76798 h 3900881"/>
                <a:gd name="connsiteX14" fmla="*/ 1638106 w 2896062"/>
                <a:gd name="connsiteY14" fmla="*/ 8737 h 3900881"/>
                <a:gd name="connsiteX15" fmla="*/ 1444682 w 2896062"/>
                <a:gd name="connsiteY15" fmla="*/ 9920 h 3900881"/>
                <a:gd name="connsiteX16" fmla="*/ 1200328 w 2896062"/>
                <a:gd name="connsiteY16" fmla="*/ 91106 h 3900881"/>
                <a:gd name="connsiteX17" fmla="*/ 1002529 w 2896062"/>
                <a:gd name="connsiteY17" fmla="*/ 149845 h 3900881"/>
                <a:gd name="connsiteX18" fmla="*/ 662980 w 2896062"/>
                <a:gd name="connsiteY18" fmla="*/ 278625 h 3900881"/>
                <a:gd name="connsiteX19" fmla="*/ 505962 w 2896062"/>
                <a:gd name="connsiteY19" fmla="*/ 353930 h 3900881"/>
                <a:gd name="connsiteX20" fmla="*/ 431374 w 2896062"/>
                <a:gd name="connsiteY20" fmla="*/ 442068 h 3900881"/>
                <a:gd name="connsiteX21" fmla="*/ 9150 w 2896062"/>
                <a:gd name="connsiteY21" fmla="*/ 468684 h 3900881"/>
                <a:gd name="connsiteX22" fmla="*/ 160510 w 2896062"/>
                <a:gd name="connsiteY22" fmla="*/ 601133 h 3900881"/>
                <a:gd name="connsiteX23" fmla="*/ 388432 w 2896062"/>
                <a:gd name="connsiteY23" fmla="*/ 583718 h 3900881"/>
                <a:gd name="connsiteX24" fmla="*/ 564773 w 2896062"/>
                <a:gd name="connsiteY24" fmla="*/ 551657 h 3900881"/>
                <a:gd name="connsiteX25" fmla="*/ 746817 w 2896062"/>
                <a:gd name="connsiteY25" fmla="*/ 522472 h 3900881"/>
                <a:gd name="connsiteX26" fmla="*/ 992706 w 2896062"/>
                <a:gd name="connsiteY26" fmla="*/ 530156 h 3900881"/>
                <a:gd name="connsiteX27" fmla="*/ 1100283 w 2896062"/>
                <a:gd name="connsiteY27" fmla="*/ 599312 h 3900881"/>
                <a:gd name="connsiteX28" fmla="*/ 1230912 w 2896062"/>
                <a:gd name="connsiteY28" fmla="*/ 837517 h 3900881"/>
                <a:gd name="connsiteX29" fmla="*/ 1392276 w 2896062"/>
                <a:gd name="connsiteY29" fmla="*/ 929726 h 3900881"/>
                <a:gd name="connsiteX30" fmla="*/ 1407644 w 2896062"/>
                <a:gd name="connsiteY30" fmla="*/ 1106459 h 3900881"/>
                <a:gd name="connsiteX31" fmla="*/ 1812198 w 2896062"/>
                <a:gd name="connsiteY31" fmla="*/ 1687042 h 3900881"/>
                <a:gd name="connsiteX32" fmla="*/ 1602468 w 2896062"/>
                <a:gd name="connsiteY32" fmla="*/ 1890898 h 3900881"/>
                <a:gd name="connsiteX33" fmla="*/ 1564356 w 2896062"/>
                <a:gd name="connsiteY33" fmla="*/ 2129082 h 3900881"/>
                <a:gd name="connsiteX34" fmla="*/ 1466490 w 2896062"/>
                <a:gd name="connsiteY34" fmla="*/ 2230511 h 3900881"/>
                <a:gd name="connsiteX0" fmla="*/ 1032706 w 2896062"/>
                <a:gd name="connsiteY0" fmla="*/ 2481730 h 3900881"/>
                <a:gd name="connsiteX1" fmla="*/ 1100283 w 2896062"/>
                <a:gd name="connsiteY1" fmla="*/ 2727790 h 3900881"/>
                <a:gd name="connsiteX2" fmla="*/ 1292384 w 2896062"/>
                <a:gd name="connsiteY2" fmla="*/ 3050519 h 3900881"/>
                <a:gd name="connsiteX3" fmla="*/ 1399960 w 2896062"/>
                <a:gd name="connsiteY3" fmla="*/ 3227252 h 3900881"/>
                <a:gd name="connsiteX4" fmla="*/ 1461433 w 2896062"/>
                <a:gd name="connsiteY4" fmla="*/ 3511561 h 3900881"/>
                <a:gd name="connsiteX5" fmla="*/ 1484485 w 2896062"/>
                <a:gd name="connsiteY5" fmla="*/ 3888079 h 3900881"/>
                <a:gd name="connsiteX6" fmla="*/ 2821506 w 2896062"/>
                <a:gd name="connsiteY6" fmla="*/ 3765134 h 3900881"/>
                <a:gd name="connsiteX7" fmla="*/ 2736982 w 2896062"/>
                <a:gd name="connsiteY7" fmla="*/ 3304092 h 3900881"/>
                <a:gd name="connsiteX8" fmla="*/ 2839002 w 2896062"/>
                <a:gd name="connsiteY8" fmla="*/ 2224313 h 3900881"/>
                <a:gd name="connsiteX9" fmla="*/ 2713188 w 2896062"/>
                <a:gd name="connsiteY9" fmla="*/ 1254189 h 3900881"/>
                <a:gd name="connsiteX10" fmla="*/ 2329728 w 2896062"/>
                <a:gd name="connsiteY10" fmla="*/ 699205 h 3900881"/>
                <a:gd name="connsiteX11" fmla="*/ 2168364 w 2896062"/>
                <a:gd name="connsiteY11" fmla="*/ 437948 h 3900881"/>
                <a:gd name="connsiteX12" fmla="*/ 1922475 w 2896062"/>
                <a:gd name="connsiteY12" fmla="*/ 192059 h 3900881"/>
                <a:gd name="connsiteX13" fmla="*/ 1722690 w 2896062"/>
                <a:gd name="connsiteY13" fmla="*/ 76798 h 3900881"/>
                <a:gd name="connsiteX14" fmla="*/ 1638106 w 2896062"/>
                <a:gd name="connsiteY14" fmla="*/ 8737 h 3900881"/>
                <a:gd name="connsiteX15" fmla="*/ 1444682 w 2896062"/>
                <a:gd name="connsiteY15" fmla="*/ 9920 h 3900881"/>
                <a:gd name="connsiteX16" fmla="*/ 1200328 w 2896062"/>
                <a:gd name="connsiteY16" fmla="*/ 91106 h 3900881"/>
                <a:gd name="connsiteX17" fmla="*/ 1002529 w 2896062"/>
                <a:gd name="connsiteY17" fmla="*/ 149845 h 3900881"/>
                <a:gd name="connsiteX18" fmla="*/ 662980 w 2896062"/>
                <a:gd name="connsiteY18" fmla="*/ 278625 h 3900881"/>
                <a:gd name="connsiteX19" fmla="*/ 505962 w 2896062"/>
                <a:gd name="connsiteY19" fmla="*/ 353930 h 3900881"/>
                <a:gd name="connsiteX20" fmla="*/ 431374 w 2896062"/>
                <a:gd name="connsiteY20" fmla="*/ 442068 h 3900881"/>
                <a:gd name="connsiteX21" fmla="*/ 9150 w 2896062"/>
                <a:gd name="connsiteY21" fmla="*/ 468684 h 3900881"/>
                <a:gd name="connsiteX22" fmla="*/ 160510 w 2896062"/>
                <a:gd name="connsiteY22" fmla="*/ 601133 h 3900881"/>
                <a:gd name="connsiteX23" fmla="*/ 388432 w 2896062"/>
                <a:gd name="connsiteY23" fmla="*/ 583718 h 3900881"/>
                <a:gd name="connsiteX24" fmla="*/ 564773 w 2896062"/>
                <a:gd name="connsiteY24" fmla="*/ 551657 h 3900881"/>
                <a:gd name="connsiteX25" fmla="*/ 746817 w 2896062"/>
                <a:gd name="connsiteY25" fmla="*/ 522472 h 3900881"/>
                <a:gd name="connsiteX26" fmla="*/ 992706 w 2896062"/>
                <a:gd name="connsiteY26" fmla="*/ 530156 h 3900881"/>
                <a:gd name="connsiteX27" fmla="*/ 1100283 w 2896062"/>
                <a:gd name="connsiteY27" fmla="*/ 599312 h 3900881"/>
                <a:gd name="connsiteX28" fmla="*/ 1230912 w 2896062"/>
                <a:gd name="connsiteY28" fmla="*/ 837517 h 3900881"/>
                <a:gd name="connsiteX29" fmla="*/ 1392276 w 2896062"/>
                <a:gd name="connsiteY29" fmla="*/ 929726 h 3900881"/>
                <a:gd name="connsiteX30" fmla="*/ 1407644 w 2896062"/>
                <a:gd name="connsiteY30" fmla="*/ 1106459 h 3900881"/>
                <a:gd name="connsiteX31" fmla="*/ 1783943 w 2896062"/>
                <a:gd name="connsiteY31" fmla="*/ 1638716 h 3900881"/>
                <a:gd name="connsiteX32" fmla="*/ 1602468 w 2896062"/>
                <a:gd name="connsiteY32" fmla="*/ 1890898 h 3900881"/>
                <a:gd name="connsiteX33" fmla="*/ 1564356 w 2896062"/>
                <a:gd name="connsiteY33" fmla="*/ 2129082 h 3900881"/>
                <a:gd name="connsiteX34" fmla="*/ 1466490 w 2896062"/>
                <a:gd name="connsiteY34" fmla="*/ 2230511 h 3900881"/>
                <a:gd name="connsiteX0" fmla="*/ 1032706 w 2896062"/>
                <a:gd name="connsiteY0" fmla="*/ 2481730 h 3900881"/>
                <a:gd name="connsiteX1" fmla="*/ 1100283 w 2896062"/>
                <a:gd name="connsiteY1" fmla="*/ 2727790 h 3900881"/>
                <a:gd name="connsiteX2" fmla="*/ 1292384 w 2896062"/>
                <a:gd name="connsiteY2" fmla="*/ 3050519 h 3900881"/>
                <a:gd name="connsiteX3" fmla="*/ 1399960 w 2896062"/>
                <a:gd name="connsiteY3" fmla="*/ 3227252 h 3900881"/>
                <a:gd name="connsiteX4" fmla="*/ 1461433 w 2896062"/>
                <a:gd name="connsiteY4" fmla="*/ 3511561 h 3900881"/>
                <a:gd name="connsiteX5" fmla="*/ 1484485 w 2896062"/>
                <a:gd name="connsiteY5" fmla="*/ 3888079 h 3900881"/>
                <a:gd name="connsiteX6" fmla="*/ 2821506 w 2896062"/>
                <a:gd name="connsiteY6" fmla="*/ 3765134 h 3900881"/>
                <a:gd name="connsiteX7" fmla="*/ 2736982 w 2896062"/>
                <a:gd name="connsiteY7" fmla="*/ 3304092 h 3900881"/>
                <a:gd name="connsiteX8" fmla="*/ 2839002 w 2896062"/>
                <a:gd name="connsiteY8" fmla="*/ 2224313 h 3900881"/>
                <a:gd name="connsiteX9" fmla="*/ 2713188 w 2896062"/>
                <a:gd name="connsiteY9" fmla="*/ 1254189 h 3900881"/>
                <a:gd name="connsiteX10" fmla="*/ 2329728 w 2896062"/>
                <a:gd name="connsiteY10" fmla="*/ 699205 h 3900881"/>
                <a:gd name="connsiteX11" fmla="*/ 2168364 w 2896062"/>
                <a:gd name="connsiteY11" fmla="*/ 437948 h 3900881"/>
                <a:gd name="connsiteX12" fmla="*/ 1922475 w 2896062"/>
                <a:gd name="connsiteY12" fmla="*/ 192059 h 3900881"/>
                <a:gd name="connsiteX13" fmla="*/ 1722690 w 2896062"/>
                <a:gd name="connsiteY13" fmla="*/ 76798 h 3900881"/>
                <a:gd name="connsiteX14" fmla="*/ 1638106 w 2896062"/>
                <a:gd name="connsiteY14" fmla="*/ 8737 h 3900881"/>
                <a:gd name="connsiteX15" fmla="*/ 1444682 w 2896062"/>
                <a:gd name="connsiteY15" fmla="*/ 9920 h 3900881"/>
                <a:gd name="connsiteX16" fmla="*/ 1200328 w 2896062"/>
                <a:gd name="connsiteY16" fmla="*/ 91106 h 3900881"/>
                <a:gd name="connsiteX17" fmla="*/ 1002529 w 2896062"/>
                <a:gd name="connsiteY17" fmla="*/ 149845 h 3900881"/>
                <a:gd name="connsiteX18" fmla="*/ 662980 w 2896062"/>
                <a:gd name="connsiteY18" fmla="*/ 278625 h 3900881"/>
                <a:gd name="connsiteX19" fmla="*/ 505962 w 2896062"/>
                <a:gd name="connsiteY19" fmla="*/ 353930 h 3900881"/>
                <a:gd name="connsiteX20" fmla="*/ 431374 w 2896062"/>
                <a:gd name="connsiteY20" fmla="*/ 442068 h 3900881"/>
                <a:gd name="connsiteX21" fmla="*/ 9150 w 2896062"/>
                <a:gd name="connsiteY21" fmla="*/ 468684 h 3900881"/>
                <a:gd name="connsiteX22" fmla="*/ 160510 w 2896062"/>
                <a:gd name="connsiteY22" fmla="*/ 601133 h 3900881"/>
                <a:gd name="connsiteX23" fmla="*/ 388432 w 2896062"/>
                <a:gd name="connsiteY23" fmla="*/ 583718 h 3900881"/>
                <a:gd name="connsiteX24" fmla="*/ 564773 w 2896062"/>
                <a:gd name="connsiteY24" fmla="*/ 551657 h 3900881"/>
                <a:gd name="connsiteX25" fmla="*/ 746817 w 2896062"/>
                <a:gd name="connsiteY25" fmla="*/ 522472 h 3900881"/>
                <a:gd name="connsiteX26" fmla="*/ 992706 w 2896062"/>
                <a:gd name="connsiteY26" fmla="*/ 530156 h 3900881"/>
                <a:gd name="connsiteX27" fmla="*/ 1100283 w 2896062"/>
                <a:gd name="connsiteY27" fmla="*/ 599312 h 3900881"/>
                <a:gd name="connsiteX28" fmla="*/ 1230912 w 2896062"/>
                <a:gd name="connsiteY28" fmla="*/ 837517 h 3900881"/>
                <a:gd name="connsiteX29" fmla="*/ 1392276 w 2896062"/>
                <a:gd name="connsiteY29" fmla="*/ 929726 h 3900881"/>
                <a:gd name="connsiteX30" fmla="*/ 1407644 w 2896062"/>
                <a:gd name="connsiteY30" fmla="*/ 1106459 h 3900881"/>
                <a:gd name="connsiteX31" fmla="*/ 1783943 w 2896062"/>
                <a:gd name="connsiteY31" fmla="*/ 1638716 h 3900881"/>
                <a:gd name="connsiteX32" fmla="*/ 1602468 w 2896062"/>
                <a:gd name="connsiteY32" fmla="*/ 1890898 h 3900881"/>
                <a:gd name="connsiteX33" fmla="*/ 1564356 w 2896062"/>
                <a:gd name="connsiteY33" fmla="*/ 2129082 h 3900881"/>
                <a:gd name="connsiteX34" fmla="*/ 1466490 w 2896062"/>
                <a:gd name="connsiteY34" fmla="*/ 2230511 h 3900881"/>
                <a:gd name="connsiteX0" fmla="*/ 1032706 w 2896062"/>
                <a:gd name="connsiteY0" fmla="*/ 2481730 h 3900881"/>
                <a:gd name="connsiteX1" fmla="*/ 1100283 w 2896062"/>
                <a:gd name="connsiteY1" fmla="*/ 2727790 h 3900881"/>
                <a:gd name="connsiteX2" fmla="*/ 1292384 w 2896062"/>
                <a:gd name="connsiteY2" fmla="*/ 3050519 h 3900881"/>
                <a:gd name="connsiteX3" fmla="*/ 1399960 w 2896062"/>
                <a:gd name="connsiteY3" fmla="*/ 3227252 h 3900881"/>
                <a:gd name="connsiteX4" fmla="*/ 1461433 w 2896062"/>
                <a:gd name="connsiteY4" fmla="*/ 3511561 h 3900881"/>
                <a:gd name="connsiteX5" fmla="*/ 1484485 w 2896062"/>
                <a:gd name="connsiteY5" fmla="*/ 3888079 h 3900881"/>
                <a:gd name="connsiteX6" fmla="*/ 2821506 w 2896062"/>
                <a:gd name="connsiteY6" fmla="*/ 3765134 h 3900881"/>
                <a:gd name="connsiteX7" fmla="*/ 2736982 w 2896062"/>
                <a:gd name="connsiteY7" fmla="*/ 3304092 h 3900881"/>
                <a:gd name="connsiteX8" fmla="*/ 2839002 w 2896062"/>
                <a:gd name="connsiteY8" fmla="*/ 2224313 h 3900881"/>
                <a:gd name="connsiteX9" fmla="*/ 2713188 w 2896062"/>
                <a:gd name="connsiteY9" fmla="*/ 1254189 h 3900881"/>
                <a:gd name="connsiteX10" fmla="*/ 2329728 w 2896062"/>
                <a:gd name="connsiteY10" fmla="*/ 699205 h 3900881"/>
                <a:gd name="connsiteX11" fmla="*/ 2168364 w 2896062"/>
                <a:gd name="connsiteY11" fmla="*/ 437948 h 3900881"/>
                <a:gd name="connsiteX12" fmla="*/ 1922475 w 2896062"/>
                <a:gd name="connsiteY12" fmla="*/ 192059 h 3900881"/>
                <a:gd name="connsiteX13" fmla="*/ 1722690 w 2896062"/>
                <a:gd name="connsiteY13" fmla="*/ 76798 h 3900881"/>
                <a:gd name="connsiteX14" fmla="*/ 1638106 w 2896062"/>
                <a:gd name="connsiteY14" fmla="*/ 8737 h 3900881"/>
                <a:gd name="connsiteX15" fmla="*/ 1444682 w 2896062"/>
                <a:gd name="connsiteY15" fmla="*/ 9920 h 3900881"/>
                <a:gd name="connsiteX16" fmla="*/ 1200328 w 2896062"/>
                <a:gd name="connsiteY16" fmla="*/ 91106 h 3900881"/>
                <a:gd name="connsiteX17" fmla="*/ 1002529 w 2896062"/>
                <a:gd name="connsiteY17" fmla="*/ 149845 h 3900881"/>
                <a:gd name="connsiteX18" fmla="*/ 662980 w 2896062"/>
                <a:gd name="connsiteY18" fmla="*/ 278625 h 3900881"/>
                <a:gd name="connsiteX19" fmla="*/ 505962 w 2896062"/>
                <a:gd name="connsiteY19" fmla="*/ 353930 h 3900881"/>
                <a:gd name="connsiteX20" fmla="*/ 431374 w 2896062"/>
                <a:gd name="connsiteY20" fmla="*/ 442068 h 3900881"/>
                <a:gd name="connsiteX21" fmla="*/ 9150 w 2896062"/>
                <a:gd name="connsiteY21" fmla="*/ 468684 h 3900881"/>
                <a:gd name="connsiteX22" fmla="*/ 160510 w 2896062"/>
                <a:gd name="connsiteY22" fmla="*/ 601133 h 3900881"/>
                <a:gd name="connsiteX23" fmla="*/ 388432 w 2896062"/>
                <a:gd name="connsiteY23" fmla="*/ 583718 h 3900881"/>
                <a:gd name="connsiteX24" fmla="*/ 564773 w 2896062"/>
                <a:gd name="connsiteY24" fmla="*/ 551657 h 3900881"/>
                <a:gd name="connsiteX25" fmla="*/ 746817 w 2896062"/>
                <a:gd name="connsiteY25" fmla="*/ 522472 h 3900881"/>
                <a:gd name="connsiteX26" fmla="*/ 992706 w 2896062"/>
                <a:gd name="connsiteY26" fmla="*/ 530156 h 3900881"/>
                <a:gd name="connsiteX27" fmla="*/ 1100283 w 2896062"/>
                <a:gd name="connsiteY27" fmla="*/ 599312 h 3900881"/>
                <a:gd name="connsiteX28" fmla="*/ 1230912 w 2896062"/>
                <a:gd name="connsiteY28" fmla="*/ 837517 h 3900881"/>
                <a:gd name="connsiteX29" fmla="*/ 1392276 w 2896062"/>
                <a:gd name="connsiteY29" fmla="*/ 929726 h 3900881"/>
                <a:gd name="connsiteX30" fmla="*/ 1571176 w 2896062"/>
                <a:gd name="connsiteY30" fmla="*/ 1304816 h 3900881"/>
                <a:gd name="connsiteX31" fmla="*/ 1783943 w 2896062"/>
                <a:gd name="connsiteY31" fmla="*/ 1638716 h 3900881"/>
                <a:gd name="connsiteX32" fmla="*/ 1602468 w 2896062"/>
                <a:gd name="connsiteY32" fmla="*/ 1890898 h 3900881"/>
                <a:gd name="connsiteX33" fmla="*/ 1564356 w 2896062"/>
                <a:gd name="connsiteY33" fmla="*/ 2129082 h 3900881"/>
                <a:gd name="connsiteX34" fmla="*/ 1466490 w 2896062"/>
                <a:gd name="connsiteY34" fmla="*/ 2230511 h 3900881"/>
                <a:gd name="connsiteX0" fmla="*/ 1032706 w 2896062"/>
                <a:gd name="connsiteY0" fmla="*/ 2481730 h 3900881"/>
                <a:gd name="connsiteX1" fmla="*/ 1100283 w 2896062"/>
                <a:gd name="connsiteY1" fmla="*/ 2727790 h 3900881"/>
                <a:gd name="connsiteX2" fmla="*/ 1292384 w 2896062"/>
                <a:gd name="connsiteY2" fmla="*/ 3050519 h 3900881"/>
                <a:gd name="connsiteX3" fmla="*/ 1399960 w 2896062"/>
                <a:gd name="connsiteY3" fmla="*/ 3227252 h 3900881"/>
                <a:gd name="connsiteX4" fmla="*/ 1461433 w 2896062"/>
                <a:gd name="connsiteY4" fmla="*/ 3511561 h 3900881"/>
                <a:gd name="connsiteX5" fmla="*/ 1484485 w 2896062"/>
                <a:gd name="connsiteY5" fmla="*/ 3888079 h 3900881"/>
                <a:gd name="connsiteX6" fmla="*/ 2821506 w 2896062"/>
                <a:gd name="connsiteY6" fmla="*/ 3765134 h 3900881"/>
                <a:gd name="connsiteX7" fmla="*/ 2736982 w 2896062"/>
                <a:gd name="connsiteY7" fmla="*/ 3304092 h 3900881"/>
                <a:gd name="connsiteX8" fmla="*/ 2839002 w 2896062"/>
                <a:gd name="connsiteY8" fmla="*/ 2224313 h 3900881"/>
                <a:gd name="connsiteX9" fmla="*/ 2713188 w 2896062"/>
                <a:gd name="connsiteY9" fmla="*/ 1254189 h 3900881"/>
                <a:gd name="connsiteX10" fmla="*/ 2329728 w 2896062"/>
                <a:gd name="connsiteY10" fmla="*/ 699205 h 3900881"/>
                <a:gd name="connsiteX11" fmla="*/ 2168364 w 2896062"/>
                <a:gd name="connsiteY11" fmla="*/ 437948 h 3900881"/>
                <a:gd name="connsiteX12" fmla="*/ 1922475 w 2896062"/>
                <a:gd name="connsiteY12" fmla="*/ 192059 h 3900881"/>
                <a:gd name="connsiteX13" fmla="*/ 1722690 w 2896062"/>
                <a:gd name="connsiteY13" fmla="*/ 76798 h 3900881"/>
                <a:gd name="connsiteX14" fmla="*/ 1638106 w 2896062"/>
                <a:gd name="connsiteY14" fmla="*/ 8737 h 3900881"/>
                <a:gd name="connsiteX15" fmla="*/ 1444682 w 2896062"/>
                <a:gd name="connsiteY15" fmla="*/ 9920 h 3900881"/>
                <a:gd name="connsiteX16" fmla="*/ 1200328 w 2896062"/>
                <a:gd name="connsiteY16" fmla="*/ 91106 h 3900881"/>
                <a:gd name="connsiteX17" fmla="*/ 1002529 w 2896062"/>
                <a:gd name="connsiteY17" fmla="*/ 149845 h 3900881"/>
                <a:gd name="connsiteX18" fmla="*/ 662980 w 2896062"/>
                <a:gd name="connsiteY18" fmla="*/ 278625 h 3900881"/>
                <a:gd name="connsiteX19" fmla="*/ 505962 w 2896062"/>
                <a:gd name="connsiteY19" fmla="*/ 353930 h 3900881"/>
                <a:gd name="connsiteX20" fmla="*/ 431374 w 2896062"/>
                <a:gd name="connsiteY20" fmla="*/ 442068 h 3900881"/>
                <a:gd name="connsiteX21" fmla="*/ 9150 w 2896062"/>
                <a:gd name="connsiteY21" fmla="*/ 468684 h 3900881"/>
                <a:gd name="connsiteX22" fmla="*/ 160510 w 2896062"/>
                <a:gd name="connsiteY22" fmla="*/ 601133 h 3900881"/>
                <a:gd name="connsiteX23" fmla="*/ 388432 w 2896062"/>
                <a:gd name="connsiteY23" fmla="*/ 583718 h 3900881"/>
                <a:gd name="connsiteX24" fmla="*/ 564773 w 2896062"/>
                <a:gd name="connsiteY24" fmla="*/ 551657 h 3900881"/>
                <a:gd name="connsiteX25" fmla="*/ 746817 w 2896062"/>
                <a:gd name="connsiteY25" fmla="*/ 522472 h 3900881"/>
                <a:gd name="connsiteX26" fmla="*/ 992706 w 2896062"/>
                <a:gd name="connsiteY26" fmla="*/ 530156 h 3900881"/>
                <a:gd name="connsiteX27" fmla="*/ 1100283 w 2896062"/>
                <a:gd name="connsiteY27" fmla="*/ 599312 h 3900881"/>
                <a:gd name="connsiteX28" fmla="*/ 1230912 w 2896062"/>
                <a:gd name="connsiteY28" fmla="*/ 837517 h 3900881"/>
                <a:gd name="connsiteX29" fmla="*/ 1546933 w 2896062"/>
                <a:gd name="connsiteY29" fmla="*/ 1120301 h 3900881"/>
                <a:gd name="connsiteX30" fmla="*/ 1571176 w 2896062"/>
                <a:gd name="connsiteY30" fmla="*/ 1304816 h 3900881"/>
                <a:gd name="connsiteX31" fmla="*/ 1783943 w 2896062"/>
                <a:gd name="connsiteY31" fmla="*/ 1638716 h 3900881"/>
                <a:gd name="connsiteX32" fmla="*/ 1602468 w 2896062"/>
                <a:gd name="connsiteY32" fmla="*/ 1890898 h 3900881"/>
                <a:gd name="connsiteX33" fmla="*/ 1564356 w 2896062"/>
                <a:gd name="connsiteY33" fmla="*/ 2129082 h 3900881"/>
                <a:gd name="connsiteX34" fmla="*/ 1466490 w 2896062"/>
                <a:gd name="connsiteY34" fmla="*/ 2230511 h 3900881"/>
                <a:gd name="connsiteX0" fmla="*/ 1032706 w 2896062"/>
                <a:gd name="connsiteY0" fmla="*/ 2481730 h 3900881"/>
                <a:gd name="connsiteX1" fmla="*/ 1100283 w 2896062"/>
                <a:gd name="connsiteY1" fmla="*/ 2727790 h 3900881"/>
                <a:gd name="connsiteX2" fmla="*/ 1292384 w 2896062"/>
                <a:gd name="connsiteY2" fmla="*/ 3050519 h 3900881"/>
                <a:gd name="connsiteX3" fmla="*/ 1399960 w 2896062"/>
                <a:gd name="connsiteY3" fmla="*/ 3227252 h 3900881"/>
                <a:gd name="connsiteX4" fmla="*/ 1461433 w 2896062"/>
                <a:gd name="connsiteY4" fmla="*/ 3511561 h 3900881"/>
                <a:gd name="connsiteX5" fmla="*/ 1484485 w 2896062"/>
                <a:gd name="connsiteY5" fmla="*/ 3888079 h 3900881"/>
                <a:gd name="connsiteX6" fmla="*/ 2821506 w 2896062"/>
                <a:gd name="connsiteY6" fmla="*/ 3765134 h 3900881"/>
                <a:gd name="connsiteX7" fmla="*/ 2736982 w 2896062"/>
                <a:gd name="connsiteY7" fmla="*/ 3304092 h 3900881"/>
                <a:gd name="connsiteX8" fmla="*/ 2839002 w 2896062"/>
                <a:gd name="connsiteY8" fmla="*/ 2224313 h 3900881"/>
                <a:gd name="connsiteX9" fmla="*/ 2713188 w 2896062"/>
                <a:gd name="connsiteY9" fmla="*/ 1254189 h 3900881"/>
                <a:gd name="connsiteX10" fmla="*/ 2329728 w 2896062"/>
                <a:gd name="connsiteY10" fmla="*/ 699205 h 3900881"/>
                <a:gd name="connsiteX11" fmla="*/ 2168364 w 2896062"/>
                <a:gd name="connsiteY11" fmla="*/ 437948 h 3900881"/>
                <a:gd name="connsiteX12" fmla="*/ 1922475 w 2896062"/>
                <a:gd name="connsiteY12" fmla="*/ 192059 h 3900881"/>
                <a:gd name="connsiteX13" fmla="*/ 1722690 w 2896062"/>
                <a:gd name="connsiteY13" fmla="*/ 76798 h 3900881"/>
                <a:gd name="connsiteX14" fmla="*/ 1638106 w 2896062"/>
                <a:gd name="connsiteY14" fmla="*/ 8737 h 3900881"/>
                <a:gd name="connsiteX15" fmla="*/ 1444682 w 2896062"/>
                <a:gd name="connsiteY15" fmla="*/ 9920 h 3900881"/>
                <a:gd name="connsiteX16" fmla="*/ 1200328 w 2896062"/>
                <a:gd name="connsiteY16" fmla="*/ 91106 h 3900881"/>
                <a:gd name="connsiteX17" fmla="*/ 1002529 w 2896062"/>
                <a:gd name="connsiteY17" fmla="*/ 149845 h 3900881"/>
                <a:gd name="connsiteX18" fmla="*/ 662980 w 2896062"/>
                <a:gd name="connsiteY18" fmla="*/ 278625 h 3900881"/>
                <a:gd name="connsiteX19" fmla="*/ 505962 w 2896062"/>
                <a:gd name="connsiteY19" fmla="*/ 353930 h 3900881"/>
                <a:gd name="connsiteX20" fmla="*/ 431374 w 2896062"/>
                <a:gd name="connsiteY20" fmla="*/ 442068 h 3900881"/>
                <a:gd name="connsiteX21" fmla="*/ 9150 w 2896062"/>
                <a:gd name="connsiteY21" fmla="*/ 468684 h 3900881"/>
                <a:gd name="connsiteX22" fmla="*/ 160510 w 2896062"/>
                <a:gd name="connsiteY22" fmla="*/ 601133 h 3900881"/>
                <a:gd name="connsiteX23" fmla="*/ 388432 w 2896062"/>
                <a:gd name="connsiteY23" fmla="*/ 583718 h 3900881"/>
                <a:gd name="connsiteX24" fmla="*/ 564773 w 2896062"/>
                <a:gd name="connsiteY24" fmla="*/ 551657 h 3900881"/>
                <a:gd name="connsiteX25" fmla="*/ 746817 w 2896062"/>
                <a:gd name="connsiteY25" fmla="*/ 522472 h 3900881"/>
                <a:gd name="connsiteX26" fmla="*/ 992706 w 2896062"/>
                <a:gd name="connsiteY26" fmla="*/ 530156 h 3900881"/>
                <a:gd name="connsiteX27" fmla="*/ 1100283 w 2896062"/>
                <a:gd name="connsiteY27" fmla="*/ 599312 h 3900881"/>
                <a:gd name="connsiteX28" fmla="*/ 1423387 w 2896062"/>
                <a:gd name="connsiteY28" fmla="*/ 967072 h 3900881"/>
                <a:gd name="connsiteX29" fmla="*/ 1546933 w 2896062"/>
                <a:gd name="connsiteY29" fmla="*/ 1120301 h 3900881"/>
                <a:gd name="connsiteX30" fmla="*/ 1571176 w 2896062"/>
                <a:gd name="connsiteY30" fmla="*/ 1304816 h 3900881"/>
                <a:gd name="connsiteX31" fmla="*/ 1783943 w 2896062"/>
                <a:gd name="connsiteY31" fmla="*/ 1638716 h 3900881"/>
                <a:gd name="connsiteX32" fmla="*/ 1602468 w 2896062"/>
                <a:gd name="connsiteY32" fmla="*/ 1890898 h 3900881"/>
                <a:gd name="connsiteX33" fmla="*/ 1564356 w 2896062"/>
                <a:gd name="connsiteY33" fmla="*/ 2129082 h 3900881"/>
                <a:gd name="connsiteX34" fmla="*/ 1466490 w 2896062"/>
                <a:gd name="connsiteY34" fmla="*/ 2230511 h 3900881"/>
                <a:gd name="connsiteX0" fmla="*/ 1032706 w 2896062"/>
                <a:gd name="connsiteY0" fmla="*/ 2481730 h 3900881"/>
                <a:gd name="connsiteX1" fmla="*/ 1100283 w 2896062"/>
                <a:gd name="connsiteY1" fmla="*/ 2727790 h 3900881"/>
                <a:gd name="connsiteX2" fmla="*/ 1292384 w 2896062"/>
                <a:gd name="connsiteY2" fmla="*/ 3050519 h 3900881"/>
                <a:gd name="connsiteX3" fmla="*/ 1399960 w 2896062"/>
                <a:gd name="connsiteY3" fmla="*/ 3227252 h 3900881"/>
                <a:gd name="connsiteX4" fmla="*/ 1461433 w 2896062"/>
                <a:gd name="connsiteY4" fmla="*/ 3511561 h 3900881"/>
                <a:gd name="connsiteX5" fmla="*/ 1484485 w 2896062"/>
                <a:gd name="connsiteY5" fmla="*/ 3888079 h 3900881"/>
                <a:gd name="connsiteX6" fmla="*/ 2821506 w 2896062"/>
                <a:gd name="connsiteY6" fmla="*/ 3765134 h 3900881"/>
                <a:gd name="connsiteX7" fmla="*/ 2736982 w 2896062"/>
                <a:gd name="connsiteY7" fmla="*/ 3304092 h 3900881"/>
                <a:gd name="connsiteX8" fmla="*/ 2839002 w 2896062"/>
                <a:gd name="connsiteY8" fmla="*/ 2224313 h 3900881"/>
                <a:gd name="connsiteX9" fmla="*/ 2713188 w 2896062"/>
                <a:gd name="connsiteY9" fmla="*/ 1254189 h 3900881"/>
                <a:gd name="connsiteX10" fmla="*/ 2329728 w 2896062"/>
                <a:gd name="connsiteY10" fmla="*/ 699205 h 3900881"/>
                <a:gd name="connsiteX11" fmla="*/ 2168364 w 2896062"/>
                <a:gd name="connsiteY11" fmla="*/ 437948 h 3900881"/>
                <a:gd name="connsiteX12" fmla="*/ 1922475 w 2896062"/>
                <a:gd name="connsiteY12" fmla="*/ 192059 h 3900881"/>
                <a:gd name="connsiteX13" fmla="*/ 1722690 w 2896062"/>
                <a:gd name="connsiteY13" fmla="*/ 76798 h 3900881"/>
                <a:gd name="connsiteX14" fmla="*/ 1638106 w 2896062"/>
                <a:gd name="connsiteY14" fmla="*/ 8737 h 3900881"/>
                <a:gd name="connsiteX15" fmla="*/ 1444682 w 2896062"/>
                <a:gd name="connsiteY15" fmla="*/ 9920 h 3900881"/>
                <a:gd name="connsiteX16" fmla="*/ 1200328 w 2896062"/>
                <a:gd name="connsiteY16" fmla="*/ 91106 h 3900881"/>
                <a:gd name="connsiteX17" fmla="*/ 1002529 w 2896062"/>
                <a:gd name="connsiteY17" fmla="*/ 149845 h 3900881"/>
                <a:gd name="connsiteX18" fmla="*/ 662980 w 2896062"/>
                <a:gd name="connsiteY18" fmla="*/ 278625 h 3900881"/>
                <a:gd name="connsiteX19" fmla="*/ 505962 w 2896062"/>
                <a:gd name="connsiteY19" fmla="*/ 353930 h 3900881"/>
                <a:gd name="connsiteX20" fmla="*/ 431374 w 2896062"/>
                <a:gd name="connsiteY20" fmla="*/ 442068 h 3900881"/>
                <a:gd name="connsiteX21" fmla="*/ 9150 w 2896062"/>
                <a:gd name="connsiteY21" fmla="*/ 468684 h 3900881"/>
                <a:gd name="connsiteX22" fmla="*/ 160510 w 2896062"/>
                <a:gd name="connsiteY22" fmla="*/ 601133 h 3900881"/>
                <a:gd name="connsiteX23" fmla="*/ 388432 w 2896062"/>
                <a:gd name="connsiteY23" fmla="*/ 583718 h 3900881"/>
                <a:gd name="connsiteX24" fmla="*/ 564773 w 2896062"/>
                <a:gd name="connsiteY24" fmla="*/ 551657 h 3900881"/>
                <a:gd name="connsiteX25" fmla="*/ 746817 w 2896062"/>
                <a:gd name="connsiteY25" fmla="*/ 522472 h 3900881"/>
                <a:gd name="connsiteX26" fmla="*/ 992706 w 2896062"/>
                <a:gd name="connsiteY26" fmla="*/ 530156 h 3900881"/>
                <a:gd name="connsiteX27" fmla="*/ 1319639 w 2896062"/>
                <a:gd name="connsiteY27" fmla="*/ 1011449 h 3900881"/>
                <a:gd name="connsiteX28" fmla="*/ 1423387 w 2896062"/>
                <a:gd name="connsiteY28" fmla="*/ 967072 h 3900881"/>
                <a:gd name="connsiteX29" fmla="*/ 1546933 w 2896062"/>
                <a:gd name="connsiteY29" fmla="*/ 1120301 h 3900881"/>
                <a:gd name="connsiteX30" fmla="*/ 1571176 w 2896062"/>
                <a:gd name="connsiteY30" fmla="*/ 1304816 h 3900881"/>
                <a:gd name="connsiteX31" fmla="*/ 1783943 w 2896062"/>
                <a:gd name="connsiteY31" fmla="*/ 1638716 h 3900881"/>
                <a:gd name="connsiteX32" fmla="*/ 1602468 w 2896062"/>
                <a:gd name="connsiteY32" fmla="*/ 1890898 h 3900881"/>
                <a:gd name="connsiteX33" fmla="*/ 1564356 w 2896062"/>
                <a:gd name="connsiteY33" fmla="*/ 2129082 h 3900881"/>
                <a:gd name="connsiteX34" fmla="*/ 1466490 w 2896062"/>
                <a:gd name="connsiteY34" fmla="*/ 2230511 h 3900881"/>
                <a:gd name="connsiteX0" fmla="*/ 1032706 w 2896062"/>
                <a:gd name="connsiteY0" fmla="*/ 2481730 h 3900881"/>
                <a:gd name="connsiteX1" fmla="*/ 1100283 w 2896062"/>
                <a:gd name="connsiteY1" fmla="*/ 2727790 h 3900881"/>
                <a:gd name="connsiteX2" fmla="*/ 1292384 w 2896062"/>
                <a:gd name="connsiteY2" fmla="*/ 3050519 h 3900881"/>
                <a:gd name="connsiteX3" fmla="*/ 1399960 w 2896062"/>
                <a:gd name="connsiteY3" fmla="*/ 3227252 h 3900881"/>
                <a:gd name="connsiteX4" fmla="*/ 1461433 w 2896062"/>
                <a:gd name="connsiteY4" fmla="*/ 3511561 h 3900881"/>
                <a:gd name="connsiteX5" fmla="*/ 1484485 w 2896062"/>
                <a:gd name="connsiteY5" fmla="*/ 3888079 h 3900881"/>
                <a:gd name="connsiteX6" fmla="*/ 2821506 w 2896062"/>
                <a:gd name="connsiteY6" fmla="*/ 3765134 h 3900881"/>
                <a:gd name="connsiteX7" fmla="*/ 2736982 w 2896062"/>
                <a:gd name="connsiteY7" fmla="*/ 3304092 h 3900881"/>
                <a:gd name="connsiteX8" fmla="*/ 2839002 w 2896062"/>
                <a:gd name="connsiteY8" fmla="*/ 2224313 h 3900881"/>
                <a:gd name="connsiteX9" fmla="*/ 2713188 w 2896062"/>
                <a:gd name="connsiteY9" fmla="*/ 1254189 h 3900881"/>
                <a:gd name="connsiteX10" fmla="*/ 2329728 w 2896062"/>
                <a:gd name="connsiteY10" fmla="*/ 699205 h 3900881"/>
                <a:gd name="connsiteX11" fmla="*/ 2168364 w 2896062"/>
                <a:gd name="connsiteY11" fmla="*/ 437948 h 3900881"/>
                <a:gd name="connsiteX12" fmla="*/ 1922475 w 2896062"/>
                <a:gd name="connsiteY12" fmla="*/ 192059 h 3900881"/>
                <a:gd name="connsiteX13" fmla="*/ 1722690 w 2896062"/>
                <a:gd name="connsiteY13" fmla="*/ 76798 h 3900881"/>
                <a:gd name="connsiteX14" fmla="*/ 1638106 w 2896062"/>
                <a:gd name="connsiteY14" fmla="*/ 8737 h 3900881"/>
                <a:gd name="connsiteX15" fmla="*/ 1444682 w 2896062"/>
                <a:gd name="connsiteY15" fmla="*/ 9920 h 3900881"/>
                <a:gd name="connsiteX16" fmla="*/ 1200328 w 2896062"/>
                <a:gd name="connsiteY16" fmla="*/ 91106 h 3900881"/>
                <a:gd name="connsiteX17" fmla="*/ 1002529 w 2896062"/>
                <a:gd name="connsiteY17" fmla="*/ 149845 h 3900881"/>
                <a:gd name="connsiteX18" fmla="*/ 662980 w 2896062"/>
                <a:gd name="connsiteY18" fmla="*/ 278625 h 3900881"/>
                <a:gd name="connsiteX19" fmla="*/ 505962 w 2896062"/>
                <a:gd name="connsiteY19" fmla="*/ 353930 h 3900881"/>
                <a:gd name="connsiteX20" fmla="*/ 431374 w 2896062"/>
                <a:gd name="connsiteY20" fmla="*/ 442068 h 3900881"/>
                <a:gd name="connsiteX21" fmla="*/ 9150 w 2896062"/>
                <a:gd name="connsiteY21" fmla="*/ 468684 h 3900881"/>
                <a:gd name="connsiteX22" fmla="*/ 160510 w 2896062"/>
                <a:gd name="connsiteY22" fmla="*/ 601133 h 3900881"/>
                <a:gd name="connsiteX23" fmla="*/ 388432 w 2896062"/>
                <a:gd name="connsiteY23" fmla="*/ 583718 h 3900881"/>
                <a:gd name="connsiteX24" fmla="*/ 564773 w 2896062"/>
                <a:gd name="connsiteY24" fmla="*/ 551657 h 3900881"/>
                <a:gd name="connsiteX25" fmla="*/ 746817 w 2896062"/>
                <a:gd name="connsiteY25" fmla="*/ 522472 h 3900881"/>
                <a:gd name="connsiteX26" fmla="*/ 992706 w 2896062"/>
                <a:gd name="connsiteY26" fmla="*/ 530156 h 3900881"/>
                <a:gd name="connsiteX27" fmla="*/ 1319639 w 2896062"/>
                <a:gd name="connsiteY27" fmla="*/ 1011449 h 3900881"/>
                <a:gd name="connsiteX28" fmla="*/ 1433895 w 2896062"/>
                <a:gd name="connsiteY28" fmla="*/ 999836 h 3900881"/>
                <a:gd name="connsiteX29" fmla="*/ 1546933 w 2896062"/>
                <a:gd name="connsiteY29" fmla="*/ 1120301 h 3900881"/>
                <a:gd name="connsiteX30" fmla="*/ 1571176 w 2896062"/>
                <a:gd name="connsiteY30" fmla="*/ 1304816 h 3900881"/>
                <a:gd name="connsiteX31" fmla="*/ 1783943 w 2896062"/>
                <a:gd name="connsiteY31" fmla="*/ 1638716 h 3900881"/>
                <a:gd name="connsiteX32" fmla="*/ 1602468 w 2896062"/>
                <a:gd name="connsiteY32" fmla="*/ 1890898 h 3900881"/>
                <a:gd name="connsiteX33" fmla="*/ 1564356 w 2896062"/>
                <a:gd name="connsiteY33" fmla="*/ 2129082 h 3900881"/>
                <a:gd name="connsiteX34" fmla="*/ 1466490 w 2896062"/>
                <a:gd name="connsiteY34" fmla="*/ 2230511 h 3900881"/>
                <a:gd name="connsiteX0" fmla="*/ 1032706 w 2896062"/>
                <a:gd name="connsiteY0" fmla="*/ 2481730 h 3900881"/>
                <a:gd name="connsiteX1" fmla="*/ 1100283 w 2896062"/>
                <a:gd name="connsiteY1" fmla="*/ 2727790 h 3900881"/>
                <a:gd name="connsiteX2" fmla="*/ 1292384 w 2896062"/>
                <a:gd name="connsiteY2" fmla="*/ 3050519 h 3900881"/>
                <a:gd name="connsiteX3" fmla="*/ 1399960 w 2896062"/>
                <a:gd name="connsiteY3" fmla="*/ 3227252 h 3900881"/>
                <a:gd name="connsiteX4" fmla="*/ 1461433 w 2896062"/>
                <a:gd name="connsiteY4" fmla="*/ 3511561 h 3900881"/>
                <a:gd name="connsiteX5" fmla="*/ 1484485 w 2896062"/>
                <a:gd name="connsiteY5" fmla="*/ 3888079 h 3900881"/>
                <a:gd name="connsiteX6" fmla="*/ 2821506 w 2896062"/>
                <a:gd name="connsiteY6" fmla="*/ 3765134 h 3900881"/>
                <a:gd name="connsiteX7" fmla="*/ 2736982 w 2896062"/>
                <a:gd name="connsiteY7" fmla="*/ 3304092 h 3900881"/>
                <a:gd name="connsiteX8" fmla="*/ 2839002 w 2896062"/>
                <a:gd name="connsiteY8" fmla="*/ 2224313 h 3900881"/>
                <a:gd name="connsiteX9" fmla="*/ 2713188 w 2896062"/>
                <a:gd name="connsiteY9" fmla="*/ 1254189 h 3900881"/>
                <a:gd name="connsiteX10" fmla="*/ 2329728 w 2896062"/>
                <a:gd name="connsiteY10" fmla="*/ 699205 h 3900881"/>
                <a:gd name="connsiteX11" fmla="*/ 2168364 w 2896062"/>
                <a:gd name="connsiteY11" fmla="*/ 437948 h 3900881"/>
                <a:gd name="connsiteX12" fmla="*/ 1922475 w 2896062"/>
                <a:gd name="connsiteY12" fmla="*/ 192059 h 3900881"/>
                <a:gd name="connsiteX13" fmla="*/ 1722690 w 2896062"/>
                <a:gd name="connsiteY13" fmla="*/ 76798 h 3900881"/>
                <a:gd name="connsiteX14" fmla="*/ 1638106 w 2896062"/>
                <a:gd name="connsiteY14" fmla="*/ 8737 h 3900881"/>
                <a:gd name="connsiteX15" fmla="*/ 1444682 w 2896062"/>
                <a:gd name="connsiteY15" fmla="*/ 9920 h 3900881"/>
                <a:gd name="connsiteX16" fmla="*/ 1200328 w 2896062"/>
                <a:gd name="connsiteY16" fmla="*/ 91106 h 3900881"/>
                <a:gd name="connsiteX17" fmla="*/ 1002529 w 2896062"/>
                <a:gd name="connsiteY17" fmla="*/ 149845 h 3900881"/>
                <a:gd name="connsiteX18" fmla="*/ 662980 w 2896062"/>
                <a:gd name="connsiteY18" fmla="*/ 278625 h 3900881"/>
                <a:gd name="connsiteX19" fmla="*/ 505962 w 2896062"/>
                <a:gd name="connsiteY19" fmla="*/ 353930 h 3900881"/>
                <a:gd name="connsiteX20" fmla="*/ 431374 w 2896062"/>
                <a:gd name="connsiteY20" fmla="*/ 442068 h 3900881"/>
                <a:gd name="connsiteX21" fmla="*/ 9150 w 2896062"/>
                <a:gd name="connsiteY21" fmla="*/ 468684 h 3900881"/>
                <a:gd name="connsiteX22" fmla="*/ 160510 w 2896062"/>
                <a:gd name="connsiteY22" fmla="*/ 601133 h 3900881"/>
                <a:gd name="connsiteX23" fmla="*/ 388432 w 2896062"/>
                <a:gd name="connsiteY23" fmla="*/ 583718 h 3900881"/>
                <a:gd name="connsiteX24" fmla="*/ 564773 w 2896062"/>
                <a:gd name="connsiteY24" fmla="*/ 551657 h 3900881"/>
                <a:gd name="connsiteX25" fmla="*/ 746817 w 2896062"/>
                <a:gd name="connsiteY25" fmla="*/ 522472 h 3900881"/>
                <a:gd name="connsiteX26" fmla="*/ 1163224 w 2896062"/>
                <a:gd name="connsiteY26" fmla="*/ 1081995 h 3900881"/>
                <a:gd name="connsiteX27" fmla="*/ 1319639 w 2896062"/>
                <a:gd name="connsiteY27" fmla="*/ 1011449 h 3900881"/>
                <a:gd name="connsiteX28" fmla="*/ 1433895 w 2896062"/>
                <a:gd name="connsiteY28" fmla="*/ 999836 h 3900881"/>
                <a:gd name="connsiteX29" fmla="*/ 1546933 w 2896062"/>
                <a:gd name="connsiteY29" fmla="*/ 1120301 h 3900881"/>
                <a:gd name="connsiteX30" fmla="*/ 1571176 w 2896062"/>
                <a:gd name="connsiteY30" fmla="*/ 1304816 h 3900881"/>
                <a:gd name="connsiteX31" fmla="*/ 1783943 w 2896062"/>
                <a:gd name="connsiteY31" fmla="*/ 1638716 h 3900881"/>
                <a:gd name="connsiteX32" fmla="*/ 1602468 w 2896062"/>
                <a:gd name="connsiteY32" fmla="*/ 1890898 h 3900881"/>
                <a:gd name="connsiteX33" fmla="*/ 1564356 w 2896062"/>
                <a:gd name="connsiteY33" fmla="*/ 2129082 h 3900881"/>
                <a:gd name="connsiteX34" fmla="*/ 1466490 w 2896062"/>
                <a:gd name="connsiteY34" fmla="*/ 2230511 h 3900881"/>
                <a:gd name="connsiteX0" fmla="*/ 1032706 w 2896062"/>
                <a:gd name="connsiteY0" fmla="*/ 2481730 h 3900881"/>
                <a:gd name="connsiteX1" fmla="*/ 1100283 w 2896062"/>
                <a:gd name="connsiteY1" fmla="*/ 2727790 h 3900881"/>
                <a:gd name="connsiteX2" fmla="*/ 1292384 w 2896062"/>
                <a:gd name="connsiteY2" fmla="*/ 3050519 h 3900881"/>
                <a:gd name="connsiteX3" fmla="*/ 1399960 w 2896062"/>
                <a:gd name="connsiteY3" fmla="*/ 3227252 h 3900881"/>
                <a:gd name="connsiteX4" fmla="*/ 1461433 w 2896062"/>
                <a:gd name="connsiteY4" fmla="*/ 3511561 h 3900881"/>
                <a:gd name="connsiteX5" fmla="*/ 1484485 w 2896062"/>
                <a:gd name="connsiteY5" fmla="*/ 3888079 h 3900881"/>
                <a:gd name="connsiteX6" fmla="*/ 2821506 w 2896062"/>
                <a:gd name="connsiteY6" fmla="*/ 3765134 h 3900881"/>
                <a:gd name="connsiteX7" fmla="*/ 2736982 w 2896062"/>
                <a:gd name="connsiteY7" fmla="*/ 3304092 h 3900881"/>
                <a:gd name="connsiteX8" fmla="*/ 2839002 w 2896062"/>
                <a:gd name="connsiteY8" fmla="*/ 2224313 h 3900881"/>
                <a:gd name="connsiteX9" fmla="*/ 2713188 w 2896062"/>
                <a:gd name="connsiteY9" fmla="*/ 1254189 h 3900881"/>
                <a:gd name="connsiteX10" fmla="*/ 2329728 w 2896062"/>
                <a:gd name="connsiteY10" fmla="*/ 699205 h 3900881"/>
                <a:gd name="connsiteX11" fmla="*/ 2168364 w 2896062"/>
                <a:gd name="connsiteY11" fmla="*/ 437948 h 3900881"/>
                <a:gd name="connsiteX12" fmla="*/ 1922475 w 2896062"/>
                <a:gd name="connsiteY12" fmla="*/ 192059 h 3900881"/>
                <a:gd name="connsiteX13" fmla="*/ 1722690 w 2896062"/>
                <a:gd name="connsiteY13" fmla="*/ 76798 h 3900881"/>
                <a:gd name="connsiteX14" fmla="*/ 1638106 w 2896062"/>
                <a:gd name="connsiteY14" fmla="*/ 8737 h 3900881"/>
                <a:gd name="connsiteX15" fmla="*/ 1444682 w 2896062"/>
                <a:gd name="connsiteY15" fmla="*/ 9920 h 3900881"/>
                <a:gd name="connsiteX16" fmla="*/ 1200328 w 2896062"/>
                <a:gd name="connsiteY16" fmla="*/ 91106 h 3900881"/>
                <a:gd name="connsiteX17" fmla="*/ 1002529 w 2896062"/>
                <a:gd name="connsiteY17" fmla="*/ 149845 h 3900881"/>
                <a:gd name="connsiteX18" fmla="*/ 662980 w 2896062"/>
                <a:gd name="connsiteY18" fmla="*/ 278625 h 3900881"/>
                <a:gd name="connsiteX19" fmla="*/ 505962 w 2896062"/>
                <a:gd name="connsiteY19" fmla="*/ 353930 h 3900881"/>
                <a:gd name="connsiteX20" fmla="*/ 431374 w 2896062"/>
                <a:gd name="connsiteY20" fmla="*/ 442068 h 3900881"/>
                <a:gd name="connsiteX21" fmla="*/ 9150 w 2896062"/>
                <a:gd name="connsiteY21" fmla="*/ 468684 h 3900881"/>
                <a:gd name="connsiteX22" fmla="*/ 160510 w 2896062"/>
                <a:gd name="connsiteY22" fmla="*/ 601133 h 3900881"/>
                <a:gd name="connsiteX23" fmla="*/ 388432 w 2896062"/>
                <a:gd name="connsiteY23" fmla="*/ 583718 h 3900881"/>
                <a:gd name="connsiteX24" fmla="*/ 564773 w 2896062"/>
                <a:gd name="connsiteY24" fmla="*/ 551657 h 3900881"/>
                <a:gd name="connsiteX25" fmla="*/ 1023753 w 2896062"/>
                <a:gd name="connsiteY25" fmla="*/ 1233684 h 3900881"/>
                <a:gd name="connsiteX26" fmla="*/ 1163224 w 2896062"/>
                <a:gd name="connsiteY26" fmla="*/ 1081995 h 3900881"/>
                <a:gd name="connsiteX27" fmla="*/ 1319639 w 2896062"/>
                <a:gd name="connsiteY27" fmla="*/ 1011449 h 3900881"/>
                <a:gd name="connsiteX28" fmla="*/ 1433895 w 2896062"/>
                <a:gd name="connsiteY28" fmla="*/ 999836 h 3900881"/>
                <a:gd name="connsiteX29" fmla="*/ 1546933 w 2896062"/>
                <a:gd name="connsiteY29" fmla="*/ 1120301 h 3900881"/>
                <a:gd name="connsiteX30" fmla="*/ 1571176 w 2896062"/>
                <a:gd name="connsiteY30" fmla="*/ 1304816 h 3900881"/>
                <a:gd name="connsiteX31" fmla="*/ 1783943 w 2896062"/>
                <a:gd name="connsiteY31" fmla="*/ 1638716 h 3900881"/>
                <a:gd name="connsiteX32" fmla="*/ 1602468 w 2896062"/>
                <a:gd name="connsiteY32" fmla="*/ 1890898 h 3900881"/>
                <a:gd name="connsiteX33" fmla="*/ 1564356 w 2896062"/>
                <a:gd name="connsiteY33" fmla="*/ 2129082 h 3900881"/>
                <a:gd name="connsiteX34" fmla="*/ 1466490 w 2896062"/>
                <a:gd name="connsiteY34" fmla="*/ 2230511 h 3900881"/>
                <a:gd name="connsiteX0" fmla="*/ 1032706 w 2896062"/>
                <a:gd name="connsiteY0" fmla="*/ 2481730 h 3900881"/>
                <a:gd name="connsiteX1" fmla="*/ 1100283 w 2896062"/>
                <a:gd name="connsiteY1" fmla="*/ 2727790 h 3900881"/>
                <a:gd name="connsiteX2" fmla="*/ 1292384 w 2896062"/>
                <a:gd name="connsiteY2" fmla="*/ 3050519 h 3900881"/>
                <a:gd name="connsiteX3" fmla="*/ 1399960 w 2896062"/>
                <a:gd name="connsiteY3" fmla="*/ 3227252 h 3900881"/>
                <a:gd name="connsiteX4" fmla="*/ 1461433 w 2896062"/>
                <a:gd name="connsiteY4" fmla="*/ 3511561 h 3900881"/>
                <a:gd name="connsiteX5" fmla="*/ 1484485 w 2896062"/>
                <a:gd name="connsiteY5" fmla="*/ 3888079 h 3900881"/>
                <a:gd name="connsiteX6" fmla="*/ 2821506 w 2896062"/>
                <a:gd name="connsiteY6" fmla="*/ 3765134 h 3900881"/>
                <a:gd name="connsiteX7" fmla="*/ 2736982 w 2896062"/>
                <a:gd name="connsiteY7" fmla="*/ 3304092 h 3900881"/>
                <a:gd name="connsiteX8" fmla="*/ 2839002 w 2896062"/>
                <a:gd name="connsiteY8" fmla="*/ 2224313 h 3900881"/>
                <a:gd name="connsiteX9" fmla="*/ 2713188 w 2896062"/>
                <a:gd name="connsiteY9" fmla="*/ 1254189 h 3900881"/>
                <a:gd name="connsiteX10" fmla="*/ 2329728 w 2896062"/>
                <a:gd name="connsiteY10" fmla="*/ 699205 h 3900881"/>
                <a:gd name="connsiteX11" fmla="*/ 2168364 w 2896062"/>
                <a:gd name="connsiteY11" fmla="*/ 437948 h 3900881"/>
                <a:gd name="connsiteX12" fmla="*/ 1922475 w 2896062"/>
                <a:gd name="connsiteY12" fmla="*/ 192059 h 3900881"/>
                <a:gd name="connsiteX13" fmla="*/ 1722690 w 2896062"/>
                <a:gd name="connsiteY13" fmla="*/ 76798 h 3900881"/>
                <a:gd name="connsiteX14" fmla="*/ 1638106 w 2896062"/>
                <a:gd name="connsiteY14" fmla="*/ 8737 h 3900881"/>
                <a:gd name="connsiteX15" fmla="*/ 1444682 w 2896062"/>
                <a:gd name="connsiteY15" fmla="*/ 9920 h 3900881"/>
                <a:gd name="connsiteX16" fmla="*/ 1200328 w 2896062"/>
                <a:gd name="connsiteY16" fmla="*/ 91106 h 3900881"/>
                <a:gd name="connsiteX17" fmla="*/ 1002529 w 2896062"/>
                <a:gd name="connsiteY17" fmla="*/ 149845 h 3900881"/>
                <a:gd name="connsiteX18" fmla="*/ 662980 w 2896062"/>
                <a:gd name="connsiteY18" fmla="*/ 278625 h 3900881"/>
                <a:gd name="connsiteX19" fmla="*/ 505962 w 2896062"/>
                <a:gd name="connsiteY19" fmla="*/ 353930 h 3900881"/>
                <a:gd name="connsiteX20" fmla="*/ 431374 w 2896062"/>
                <a:gd name="connsiteY20" fmla="*/ 442068 h 3900881"/>
                <a:gd name="connsiteX21" fmla="*/ 9150 w 2896062"/>
                <a:gd name="connsiteY21" fmla="*/ 468684 h 3900881"/>
                <a:gd name="connsiteX22" fmla="*/ 160510 w 2896062"/>
                <a:gd name="connsiteY22" fmla="*/ 601133 h 3900881"/>
                <a:gd name="connsiteX23" fmla="*/ 388432 w 2896062"/>
                <a:gd name="connsiteY23" fmla="*/ 583718 h 3900881"/>
                <a:gd name="connsiteX24" fmla="*/ 564773 w 2896062"/>
                <a:gd name="connsiteY24" fmla="*/ 551657 h 3900881"/>
                <a:gd name="connsiteX25" fmla="*/ 1023753 w 2896062"/>
                <a:gd name="connsiteY25" fmla="*/ 1233684 h 3900881"/>
                <a:gd name="connsiteX26" fmla="*/ 1163224 w 2896062"/>
                <a:gd name="connsiteY26" fmla="*/ 1081995 h 3900881"/>
                <a:gd name="connsiteX27" fmla="*/ 1319639 w 2896062"/>
                <a:gd name="connsiteY27" fmla="*/ 1011449 h 3900881"/>
                <a:gd name="connsiteX28" fmla="*/ 1433895 w 2896062"/>
                <a:gd name="connsiteY28" fmla="*/ 999836 h 3900881"/>
                <a:gd name="connsiteX29" fmla="*/ 1546933 w 2896062"/>
                <a:gd name="connsiteY29" fmla="*/ 1120301 h 3900881"/>
                <a:gd name="connsiteX30" fmla="*/ 1571176 w 2896062"/>
                <a:gd name="connsiteY30" fmla="*/ 1304816 h 3900881"/>
                <a:gd name="connsiteX31" fmla="*/ 1783943 w 2896062"/>
                <a:gd name="connsiteY31" fmla="*/ 1638716 h 3900881"/>
                <a:gd name="connsiteX32" fmla="*/ 1602468 w 2896062"/>
                <a:gd name="connsiteY32" fmla="*/ 1890898 h 3900881"/>
                <a:gd name="connsiteX33" fmla="*/ 1564356 w 2896062"/>
                <a:gd name="connsiteY33" fmla="*/ 2129082 h 3900881"/>
                <a:gd name="connsiteX34" fmla="*/ 1466490 w 2896062"/>
                <a:gd name="connsiteY34" fmla="*/ 2230511 h 3900881"/>
                <a:gd name="connsiteX0" fmla="*/ 1032706 w 2896062"/>
                <a:gd name="connsiteY0" fmla="*/ 2481730 h 3900881"/>
                <a:gd name="connsiteX1" fmla="*/ 1100283 w 2896062"/>
                <a:gd name="connsiteY1" fmla="*/ 2727790 h 3900881"/>
                <a:gd name="connsiteX2" fmla="*/ 1292384 w 2896062"/>
                <a:gd name="connsiteY2" fmla="*/ 3050519 h 3900881"/>
                <a:gd name="connsiteX3" fmla="*/ 1399960 w 2896062"/>
                <a:gd name="connsiteY3" fmla="*/ 3227252 h 3900881"/>
                <a:gd name="connsiteX4" fmla="*/ 1461433 w 2896062"/>
                <a:gd name="connsiteY4" fmla="*/ 3511561 h 3900881"/>
                <a:gd name="connsiteX5" fmla="*/ 1484485 w 2896062"/>
                <a:gd name="connsiteY5" fmla="*/ 3888079 h 3900881"/>
                <a:gd name="connsiteX6" fmla="*/ 2821506 w 2896062"/>
                <a:gd name="connsiteY6" fmla="*/ 3765134 h 3900881"/>
                <a:gd name="connsiteX7" fmla="*/ 2736982 w 2896062"/>
                <a:gd name="connsiteY7" fmla="*/ 3304092 h 3900881"/>
                <a:gd name="connsiteX8" fmla="*/ 2839002 w 2896062"/>
                <a:gd name="connsiteY8" fmla="*/ 2224313 h 3900881"/>
                <a:gd name="connsiteX9" fmla="*/ 2713188 w 2896062"/>
                <a:gd name="connsiteY9" fmla="*/ 1254189 h 3900881"/>
                <a:gd name="connsiteX10" fmla="*/ 2329728 w 2896062"/>
                <a:gd name="connsiteY10" fmla="*/ 699205 h 3900881"/>
                <a:gd name="connsiteX11" fmla="*/ 2168364 w 2896062"/>
                <a:gd name="connsiteY11" fmla="*/ 437948 h 3900881"/>
                <a:gd name="connsiteX12" fmla="*/ 1922475 w 2896062"/>
                <a:gd name="connsiteY12" fmla="*/ 192059 h 3900881"/>
                <a:gd name="connsiteX13" fmla="*/ 1722690 w 2896062"/>
                <a:gd name="connsiteY13" fmla="*/ 76798 h 3900881"/>
                <a:gd name="connsiteX14" fmla="*/ 1638106 w 2896062"/>
                <a:gd name="connsiteY14" fmla="*/ 8737 h 3900881"/>
                <a:gd name="connsiteX15" fmla="*/ 1444682 w 2896062"/>
                <a:gd name="connsiteY15" fmla="*/ 9920 h 3900881"/>
                <a:gd name="connsiteX16" fmla="*/ 1200328 w 2896062"/>
                <a:gd name="connsiteY16" fmla="*/ 91106 h 3900881"/>
                <a:gd name="connsiteX17" fmla="*/ 1002529 w 2896062"/>
                <a:gd name="connsiteY17" fmla="*/ 149845 h 3900881"/>
                <a:gd name="connsiteX18" fmla="*/ 662980 w 2896062"/>
                <a:gd name="connsiteY18" fmla="*/ 278625 h 3900881"/>
                <a:gd name="connsiteX19" fmla="*/ 505962 w 2896062"/>
                <a:gd name="connsiteY19" fmla="*/ 353930 h 3900881"/>
                <a:gd name="connsiteX20" fmla="*/ 431374 w 2896062"/>
                <a:gd name="connsiteY20" fmla="*/ 442068 h 3900881"/>
                <a:gd name="connsiteX21" fmla="*/ 9150 w 2896062"/>
                <a:gd name="connsiteY21" fmla="*/ 468684 h 3900881"/>
                <a:gd name="connsiteX22" fmla="*/ 160510 w 2896062"/>
                <a:gd name="connsiteY22" fmla="*/ 601133 h 3900881"/>
                <a:gd name="connsiteX23" fmla="*/ 388432 w 2896062"/>
                <a:gd name="connsiteY23" fmla="*/ 583718 h 3900881"/>
                <a:gd name="connsiteX24" fmla="*/ 564773 w 2896062"/>
                <a:gd name="connsiteY24" fmla="*/ 551657 h 3900881"/>
                <a:gd name="connsiteX25" fmla="*/ 1023753 w 2896062"/>
                <a:gd name="connsiteY25" fmla="*/ 1233684 h 3900881"/>
                <a:gd name="connsiteX26" fmla="*/ 1223063 w 2896062"/>
                <a:gd name="connsiteY26" fmla="*/ 1116460 h 3900881"/>
                <a:gd name="connsiteX27" fmla="*/ 1319639 w 2896062"/>
                <a:gd name="connsiteY27" fmla="*/ 1011449 h 3900881"/>
                <a:gd name="connsiteX28" fmla="*/ 1433895 w 2896062"/>
                <a:gd name="connsiteY28" fmla="*/ 999836 h 3900881"/>
                <a:gd name="connsiteX29" fmla="*/ 1546933 w 2896062"/>
                <a:gd name="connsiteY29" fmla="*/ 1120301 h 3900881"/>
                <a:gd name="connsiteX30" fmla="*/ 1571176 w 2896062"/>
                <a:gd name="connsiteY30" fmla="*/ 1304816 h 3900881"/>
                <a:gd name="connsiteX31" fmla="*/ 1783943 w 2896062"/>
                <a:gd name="connsiteY31" fmla="*/ 1638716 h 3900881"/>
                <a:gd name="connsiteX32" fmla="*/ 1602468 w 2896062"/>
                <a:gd name="connsiteY32" fmla="*/ 1890898 h 3900881"/>
                <a:gd name="connsiteX33" fmla="*/ 1564356 w 2896062"/>
                <a:gd name="connsiteY33" fmla="*/ 2129082 h 3900881"/>
                <a:gd name="connsiteX34" fmla="*/ 1466490 w 2896062"/>
                <a:gd name="connsiteY34" fmla="*/ 2230511 h 3900881"/>
                <a:gd name="connsiteX0" fmla="*/ 1032706 w 2896062"/>
                <a:gd name="connsiteY0" fmla="*/ 2481730 h 3900881"/>
                <a:gd name="connsiteX1" fmla="*/ 1100283 w 2896062"/>
                <a:gd name="connsiteY1" fmla="*/ 2727790 h 3900881"/>
                <a:gd name="connsiteX2" fmla="*/ 1292384 w 2896062"/>
                <a:gd name="connsiteY2" fmla="*/ 3050519 h 3900881"/>
                <a:gd name="connsiteX3" fmla="*/ 1399960 w 2896062"/>
                <a:gd name="connsiteY3" fmla="*/ 3227252 h 3900881"/>
                <a:gd name="connsiteX4" fmla="*/ 1461433 w 2896062"/>
                <a:gd name="connsiteY4" fmla="*/ 3511561 h 3900881"/>
                <a:gd name="connsiteX5" fmla="*/ 1484485 w 2896062"/>
                <a:gd name="connsiteY5" fmla="*/ 3888079 h 3900881"/>
                <a:gd name="connsiteX6" fmla="*/ 2821506 w 2896062"/>
                <a:gd name="connsiteY6" fmla="*/ 3765134 h 3900881"/>
                <a:gd name="connsiteX7" fmla="*/ 2736982 w 2896062"/>
                <a:gd name="connsiteY7" fmla="*/ 3304092 h 3900881"/>
                <a:gd name="connsiteX8" fmla="*/ 2839002 w 2896062"/>
                <a:gd name="connsiteY8" fmla="*/ 2224313 h 3900881"/>
                <a:gd name="connsiteX9" fmla="*/ 2713188 w 2896062"/>
                <a:gd name="connsiteY9" fmla="*/ 1254189 h 3900881"/>
                <a:gd name="connsiteX10" fmla="*/ 2329728 w 2896062"/>
                <a:gd name="connsiteY10" fmla="*/ 699205 h 3900881"/>
                <a:gd name="connsiteX11" fmla="*/ 2168364 w 2896062"/>
                <a:gd name="connsiteY11" fmla="*/ 437948 h 3900881"/>
                <a:gd name="connsiteX12" fmla="*/ 1922475 w 2896062"/>
                <a:gd name="connsiteY12" fmla="*/ 192059 h 3900881"/>
                <a:gd name="connsiteX13" fmla="*/ 1722690 w 2896062"/>
                <a:gd name="connsiteY13" fmla="*/ 76798 h 3900881"/>
                <a:gd name="connsiteX14" fmla="*/ 1638106 w 2896062"/>
                <a:gd name="connsiteY14" fmla="*/ 8737 h 3900881"/>
                <a:gd name="connsiteX15" fmla="*/ 1444682 w 2896062"/>
                <a:gd name="connsiteY15" fmla="*/ 9920 h 3900881"/>
                <a:gd name="connsiteX16" fmla="*/ 1200328 w 2896062"/>
                <a:gd name="connsiteY16" fmla="*/ 91106 h 3900881"/>
                <a:gd name="connsiteX17" fmla="*/ 1002529 w 2896062"/>
                <a:gd name="connsiteY17" fmla="*/ 149845 h 3900881"/>
                <a:gd name="connsiteX18" fmla="*/ 662980 w 2896062"/>
                <a:gd name="connsiteY18" fmla="*/ 278625 h 3900881"/>
                <a:gd name="connsiteX19" fmla="*/ 505962 w 2896062"/>
                <a:gd name="connsiteY19" fmla="*/ 353930 h 3900881"/>
                <a:gd name="connsiteX20" fmla="*/ 431374 w 2896062"/>
                <a:gd name="connsiteY20" fmla="*/ 442068 h 3900881"/>
                <a:gd name="connsiteX21" fmla="*/ 9150 w 2896062"/>
                <a:gd name="connsiteY21" fmla="*/ 468684 h 3900881"/>
                <a:gd name="connsiteX22" fmla="*/ 160510 w 2896062"/>
                <a:gd name="connsiteY22" fmla="*/ 601133 h 3900881"/>
                <a:gd name="connsiteX23" fmla="*/ 388432 w 2896062"/>
                <a:gd name="connsiteY23" fmla="*/ 583718 h 3900881"/>
                <a:gd name="connsiteX24" fmla="*/ 564773 w 2896062"/>
                <a:gd name="connsiteY24" fmla="*/ 551657 h 3900881"/>
                <a:gd name="connsiteX25" fmla="*/ 1023753 w 2896062"/>
                <a:gd name="connsiteY25" fmla="*/ 1233684 h 3900881"/>
                <a:gd name="connsiteX26" fmla="*/ 1223063 w 2896062"/>
                <a:gd name="connsiteY26" fmla="*/ 1116460 h 3900881"/>
                <a:gd name="connsiteX27" fmla="*/ 1319639 w 2896062"/>
                <a:gd name="connsiteY27" fmla="*/ 1011449 h 3900881"/>
                <a:gd name="connsiteX28" fmla="*/ 1433895 w 2896062"/>
                <a:gd name="connsiteY28" fmla="*/ 999836 h 3900881"/>
                <a:gd name="connsiteX29" fmla="*/ 1546933 w 2896062"/>
                <a:gd name="connsiteY29" fmla="*/ 1120301 h 3900881"/>
                <a:gd name="connsiteX30" fmla="*/ 1571176 w 2896062"/>
                <a:gd name="connsiteY30" fmla="*/ 1304816 h 3900881"/>
                <a:gd name="connsiteX31" fmla="*/ 1783943 w 2896062"/>
                <a:gd name="connsiteY31" fmla="*/ 1638716 h 3900881"/>
                <a:gd name="connsiteX32" fmla="*/ 1602468 w 2896062"/>
                <a:gd name="connsiteY32" fmla="*/ 1890898 h 3900881"/>
                <a:gd name="connsiteX33" fmla="*/ 1564356 w 2896062"/>
                <a:gd name="connsiteY33" fmla="*/ 2129082 h 3900881"/>
                <a:gd name="connsiteX34" fmla="*/ 1466490 w 2896062"/>
                <a:gd name="connsiteY34" fmla="*/ 2230511 h 3900881"/>
                <a:gd name="connsiteX0" fmla="*/ 1032706 w 2896062"/>
                <a:gd name="connsiteY0" fmla="*/ 2481730 h 3900881"/>
                <a:gd name="connsiteX1" fmla="*/ 1100283 w 2896062"/>
                <a:gd name="connsiteY1" fmla="*/ 2727790 h 3900881"/>
                <a:gd name="connsiteX2" fmla="*/ 1292384 w 2896062"/>
                <a:gd name="connsiteY2" fmla="*/ 3050519 h 3900881"/>
                <a:gd name="connsiteX3" fmla="*/ 1399960 w 2896062"/>
                <a:gd name="connsiteY3" fmla="*/ 3227252 h 3900881"/>
                <a:gd name="connsiteX4" fmla="*/ 1461433 w 2896062"/>
                <a:gd name="connsiteY4" fmla="*/ 3511561 h 3900881"/>
                <a:gd name="connsiteX5" fmla="*/ 1484485 w 2896062"/>
                <a:gd name="connsiteY5" fmla="*/ 3888079 h 3900881"/>
                <a:gd name="connsiteX6" fmla="*/ 2821506 w 2896062"/>
                <a:gd name="connsiteY6" fmla="*/ 3765134 h 3900881"/>
                <a:gd name="connsiteX7" fmla="*/ 2736982 w 2896062"/>
                <a:gd name="connsiteY7" fmla="*/ 3304092 h 3900881"/>
                <a:gd name="connsiteX8" fmla="*/ 2839002 w 2896062"/>
                <a:gd name="connsiteY8" fmla="*/ 2224313 h 3900881"/>
                <a:gd name="connsiteX9" fmla="*/ 2713188 w 2896062"/>
                <a:gd name="connsiteY9" fmla="*/ 1254189 h 3900881"/>
                <a:gd name="connsiteX10" fmla="*/ 2329728 w 2896062"/>
                <a:gd name="connsiteY10" fmla="*/ 699205 h 3900881"/>
                <a:gd name="connsiteX11" fmla="*/ 2168364 w 2896062"/>
                <a:gd name="connsiteY11" fmla="*/ 437948 h 3900881"/>
                <a:gd name="connsiteX12" fmla="*/ 1922475 w 2896062"/>
                <a:gd name="connsiteY12" fmla="*/ 192059 h 3900881"/>
                <a:gd name="connsiteX13" fmla="*/ 1722690 w 2896062"/>
                <a:gd name="connsiteY13" fmla="*/ 76798 h 3900881"/>
                <a:gd name="connsiteX14" fmla="*/ 1638106 w 2896062"/>
                <a:gd name="connsiteY14" fmla="*/ 8737 h 3900881"/>
                <a:gd name="connsiteX15" fmla="*/ 1444682 w 2896062"/>
                <a:gd name="connsiteY15" fmla="*/ 9920 h 3900881"/>
                <a:gd name="connsiteX16" fmla="*/ 1200328 w 2896062"/>
                <a:gd name="connsiteY16" fmla="*/ 91106 h 3900881"/>
                <a:gd name="connsiteX17" fmla="*/ 1002529 w 2896062"/>
                <a:gd name="connsiteY17" fmla="*/ 149845 h 3900881"/>
                <a:gd name="connsiteX18" fmla="*/ 662980 w 2896062"/>
                <a:gd name="connsiteY18" fmla="*/ 278625 h 3900881"/>
                <a:gd name="connsiteX19" fmla="*/ 505962 w 2896062"/>
                <a:gd name="connsiteY19" fmla="*/ 353930 h 3900881"/>
                <a:gd name="connsiteX20" fmla="*/ 431374 w 2896062"/>
                <a:gd name="connsiteY20" fmla="*/ 442068 h 3900881"/>
                <a:gd name="connsiteX21" fmla="*/ 9150 w 2896062"/>
                <a:gd name="connsiteY21" fmla="*/ 468684 h 3900881"/>
                <a:gd name="connsiteX22" fmla="*/ 160510 w 2896062"/>
                <a:gd name="connsiteY22" fmla="*/ 601133 h 3900881"/>
                <a:gd name="connsiteX23" fmla="*/ 388432 w 2896062"/>
                <a:gd name="connsiteY23" fmla="*/ 583718 h 3900881"/>
                <a:gd name="connsiteX24" fmla="*/ 821866 w 2896062"/>
                <a:gd name="connsiteY24" fmla="*/ 1155408 h 3900881"/>
                <a:gd name="connsiteX25" fmla="*/ 1023753 w 2896062"/>
                <a:gd name="connsiteY25" fmla="*/ 1233684 h 3900881"/>
                <a:gd name="connsiteX26" fmla="*/ 1223063 w 2896062"/>
                <a:gd name="connsiteY26" fmla="*/ 1116460 h 3900881"/>
                <a:gd name="connsiteX27" fmla="*/ 1319639 w 2896062"/>
                <a:gd name="connsiteY27" fmla="*/ 1011449 h 3900881"/>
                <a:gd name="connsiteX28" fmla="*/ 1433895 w 2896062"/>
                <a:gd name="connsiteY28" fmla="*/ 999836 h 3900881"/>
                <a:gd name="connsiteX29" fmla="*/ 1546933 w 2896062"/>
                <a:gd name="connsiteY29" fmla="*/ 1120301 h 3900881"/>
                <a:gd name="connsiteX30" fmla="*/ 1571176 w 2896062"/>
                <a:gd name="connsiteY30" fmla="*/ 1304816 h 3900881"/>
                <a:gd name="connsiteX31" fmla="*/ 1783943 w 2896062"/>
                <a:gd name="connsiteY31" fmla="*/ 1638716 h 3900881"/>
                <a:gd name="connsiteX32" fmla="*/ 1602468 w 2896062"/>
                <a:gd name="connsiteY32" fmla="*/ 1890898 h 3900881"/>
                <a:gd name="connsiteX33" fmla="*/ 1564356 w 2896062"/>
                <a:gd name="connsiteY33" fmla="*/ 2129082 h 3900881"/>
                <a:gd name="connsiteX34" fmla="*/ 1466490 w 2896062"/>
                <a:gd name="connsiteY34" fmla="*/ 2230511 h 3900881"/>
                <a:gd name="connsiteX0" fmla="*/ 1032706 w 2896062"/>
                <a:gd name="connsiteY0" fmla="*/ 2481730 h 3900881"/>
                <a:gd name="connsiteX1" fmla="*/ 1100283 w 2896062"/>
                <a:gd name="connsiteY1" fmla="*/ 2727790 h 3900881"/>
                <a:gd name="connsiteX2" fmla="*/ 1292384 w 2896062"/>
                <a:gd name="connsiteY2" fmla="*/ 3050519 h 3900881"/>
                <a:gd name="connsiteX3" fmla="*/ 1399960 w 2896062"/>
                <a:gd name="connsiteY3" fmla="*/ 3227252 h 3900881"/>
                <a:gd name="connsiteX4" fmla="*/ 1461433 w 2896062"/>
                <a:gd name="connsiteY4" fmla="*/ 3511561 h 3900881"/>
                <a:gd name="connsiteX5" fmla="*/ 1484485 w 2896062"/>
                <a:gd name="connsiteY5" fmla="*/ 3888079 h 3900881"/>
                <a:gd name="connsiteX6" fmla="*/ 2821506 w 2896062"/>
                <a:gd name="connsiteY6" fmla="*/ 3765134 h 3900881"/>
                <a:gd name="connsiteX7" fmla="*/ 2736982 w 2896062"/>
                <a:gd name="connsiteY7" fmla="*/ 3304092 h 3900881"/>
                <a:gd name="connsiteX8" fmla="*/ 2839002 w 2896062"/>
                <a:gd name="connsiteY8" fmla="*/ 2224313 h 3900881"/>
                <a:gd name="connsiteX9" fmla="*/ 2713188 w 2896062"/>
                <a:gd name="connsiteY9" fmla="*/ 1254189 h 3900881"/>
                <a:gd name="connsiteX10" fmla="*/ 2329728 w 2896062"/>
                <a:gd name="connsiteY10" fmla="*/ 699205 h 3900881"/>
                <a:gd name="connsiteX11" fmla="*/ 2168364 w 2896062"/>
                <a:gd name="connsiteY11" fmla="*/ 437948 h 3900881"/>
                <a:gd name="connsiteX12" fmla="*/ 1922475 w 2896062"/>
                <a:gd name="connsiteY12" fmla="*/ 192059 h 3900881"/>
                <a:gd name="connsiteX13" fmla="*/ 1722690 w 2896062"/>
                <a:gd name="connsiteY13" fmla="*/ 76798 h 3900881"/>
                <a:gd name="connsiteX14" fmla="*/ 1638106 w 2896062"/>
                <a:gd name="connsiteY14" fmla="*/ 8737 h 3900881"/>
                <a:gd name="connsiteX15" fmla="*/ 1444682 w 2896062"/>
                <a:gd name="connsiteY15" fmla="*/ 9920 h 3900881"/>
                <a:gd name="connsiteX16" fmla="*/ 1200328 w 2896062"/>
                <a:gd name="connsiteY16" fmla="*/ 91106 h 3900881"/>
                <a:gd name="connsiteX17" fmla="*/ 1002529 w 2896062"/>
                <a:gd name="connsiteY17" fmla="*/ 149845 h 3900881"/>
                <a:gd name="connsiteX18" fmla="*/ 662980 w 2896062"/>
                <a:gd name="connsiteY18" fmla="*/ 278625 h 3900881"/>
                <a:gd name="connsiteX19" fmla="*/ 505962 w 2896062"/>
                <a:gd name="connsiteY19" fmla="*/ 353930 h 3900881"/>
                <a:gd name="connsiteX20" fmla="*/ 431374 w 2896062"/>
                <a:gd name="connsiteY20" fmla="*/ 442068 h 3900881"/>
                <a:gd name="connsiteX21" fmla="*/ 9150 w 2896062"/>
                <a:gd name="connsiteY21" fmla="*/ 468684 h 3900881"/>
                <a:gd name="connsiteX22" fmla="*/ 160510 w 2896062"/>
                <a:gd name="connsiteY22" fmla="*/ 601133 h 3900881"/>
                <a:gd name="connsiteX23" fmla="*/ 388432 w 2896062"/>
                <a:gd name="connsiteY23" fmla="*/ 583718 h 3900881"/>
                <a:gd name="connsiteX24" fmla="*/ 821866 w 2896062"/>
                <a:gd name="connsiteY24" fmla="*/ 1155408 h 3900881"/>
                <a:gd name="connsiteX25" fmla="*/ 1023753 w 2896062"/>
                <a:gd name="connsiteY25" fmla="*/ 1233684 h 3900881"/>
                <a:gd name="connsiteX26" fmla="*/ 1223063 w 2896062"/>
                <a:gd name="connsiteY26" fmla="*/ 1116460 h 3900881"/>
                <a:gd name="connsiteX27" fmla="*/ 1319639 w 2896062"/>
                <a:gd name="connsiteY27" fmla="*/ 1011449 h 3900881"/>
                <a:gd name="connsiteX28" fmla="*/ 1433895 w 2896062"/>
                <a:gd name="connsiteY28" fmla="*/ 999836 h 3900881"/>
                <a:gd name="connsiteX29" fmla="*/ 1546933 w 2896062"/>
                <a:gd name="connsiteY29" fmla="*/ 1120301 h 3900881"/>
                <a:gd name="connsiteX30" fmla="*/ 1571176 w 2896062"/>
                <a:gd name="connsiteY30" fmla="*/ 1304816 h 3900881"/>
                <a:gd name="connsiteX31" fmla="*/ 1783943 w 2896062"/>
                <a:gd name="connsiteY31" fmla="*/ 1638716 h 3900881"/>
                <a:gd name="connsiteX32" fmla="*/ 1602468 w 2896062"/>
                <a:gd name="connsiteY32" fmla="*/ 1890898 h 3900881"/>
                <a:gd name="connsiteX33" fmla="*/ 1564356 w 2896062"/>
                <a:gd name="connsiteY33" fmla="*/ 2129082 h 3900881"/>
                <a:gd name="connsiteX34" fmla="*/ 1466490 w 2896062"/>
                <a:gd name="connsiteY34" fmla="*/ 2230511 h 3900881"/>
                <a:gd name="connsiteX0" fmla="*/ 1032706 w 2896062"/>
                <a:gd name="connsiteY0" fmla="*/ 2481730 h 3900881"/>
                <a:gd name="connsiteX1" fmla="*/ 1100283 w 2896062"/>
                <a:gd name="connsiteY1" fmla="*/ 2727790 h 3900881"/>
                <a:gd name="connsiteX2" fmla="*/ 1292384 w 2896062"/>
                <a:gd name="connsiteY2" fmla="*/ 3050519 h 3900881"/>
                <a:gd name="connsiteX3" fmla="*/ 1399960 w 2896062"/>
                <a:gd name="connsiteY3" fmla="*/ 3227252 h 3900881"/>
                <a:gd name="connsiteX4" fmla="*/ 1461433 w 2896062"/>
                <a:gd name="connsiteY4" fmla="*/ 3511561 h 3900881"/>
                <a:gd name="connsiteX5" fmla="*/ 1484485 w 2896062"/>
                <a:gd name="connsiteY5" fmla="*/ 3888079 h 3900881"/>
                <a:gd name="connsiteX6" fmla="*/ 2821506 w 2896062"/>
                <a:gd name="connsiteY6" fmla="*/ 3765134 h 3900881"/>
                <a:gd name="connsiteX7" fmla="*/ 2736982 w 2896062"/>
                <a:gd name="connsiteY7" fmla="*/ 3304092 h 3900881"/>
                <a:gd name="connsiteX8" fmla="*/ 2839002 w 2896062"/>
                <a:gd name="connsiteY8" fmla="*/ 2224313 h 3900881"/>
                <a:gd name="connsiteX9" fmla="*/ 2713188 w 2896062"/>
                <a:gd name="connsiteY9" fmla="*/ 1254189 h 3900881"/>
                <a:gd name="connsiteX10" fmla="*/ 2329728 w 2896062"/>
                <a:gd name="connsiteY10" fmla="*/ 699205 h 3900881"/>
                <a:gd name="connsiteX11" fmla="*/ 2168364 w 2896062"/>
                <a:gd name="connsiteY11" fmla="*/ 437948 h 3900881"/>
                <a:gd name="connsiteX12" fmla="*/ 1922475 w 2896062"/>
                <a:gd name="connsiteY12" fmla="*/ 192059 h 3900881"/>
                <a:gd name="connsiteX13" fmla="*/ 1722690 w 2896062"/>
                <a:gd name="connsiteY13" fmla="*/ 76798 h 3900881"/>
                <a:gd name="connsiteX14" fmla="*/ 1638106 w 2896062"/>
                <a:gd name="connsiteY14" fmla="*/ 8737 h 3900881"/>
                <a:gd name="connsiteX15" fmla="*/ 1444682 w 2896062"/>
                <a:gd name="connsiteY15" fmla="*/ 9920 h 3900881"/>
                <a:gd name="connsiteX16" fmla="*/ 1200328 w 2896062"/>
                <a:gd name="connsiteY16" fmla="*/ 91106 h 3900881"/>
                <a:gd name="connsiteX17" fmla="*/ 1002529 w 2896062"/>
                <a:gd name="connsiteY17" fmla="*/ 149845 h 3900881"/>
                <a:gd name="connsiteX18" fmla="*/ 662980 w 2896062"/>
                <a:gd name="connsiteY18" fmla="*/ 278625 h 3900881"/>
                <a:gd name="connsiteX19" fmla="*/ 505962 w 2896062"/>
                <a:gd name="connsiteY19" fmla="*/ 353930 h 3900881"/>
                <a:gd name="connsiteX20" fmla="*/ 431374 w 2896062"/>
                <a:gd name="connsiteY20" fmla="*/ 442068 h 3900881"/>
                <a:gd name="connsiteX21" fmla="*/ 9150 w 2896062"/>
                <a:gd name="connsiteY21" fmla="*/ 468684 h 3900881"/>
                <a:gd name="connsiteX22" fmla="*/ 160510 w 2896062"/>
                <a:gd name="connsiteY22" fmla="*/ 601133 h 3900881"/>
                <a:gd name="connsiteX23" fmla="*/ 388432 w 2896062"/>
                <a:gd name="connsiteY23" fmla="*/ 583718 h 3900881"/>
                <a:gd name="connsiteX24" fmla="*/ 821866 w 2896062"/>
                <a:gd name="connsiteY24" fmla="*/ 1155408 h 3900881"/>
                <a:gd name="connsiteX25" fmla="*/ 1023753 w 2896062"/>
                <a:gd name="connsiteY25" fmla="*/ 1233684 h 3900881"/>
                <a:gd name="connsiteX26" fmla="*/ 1223063 w 2896062"/>
                <a:gd name="connsiteY26" fmla="*/ 1116460 h 3900881"/>
                <a:gd name="connsiteX27" fmla="*/ 1319639 w 2896062"/>
                <a:gd name="connsiteY27" fmla="*/ 1011449 h 3900881"/>
                <a:gd name="connsiteX28" fmla="*/ 1433895 w 2896062"/>
                <a:gd name="connsiteY28" fmla="*/ 999836 h 3900881"/>
                <a:gd name="connsiteX29" fmla="*/ 1546933 w 2896062"/>
                <a:gd name="connsiteY29" fmla="*/ 1120301 h 3900881"/>
                <a:gd name="connsiteX30" fmla="*/ 1571176 w 2896062"/>
                <a:gd name="connsiteY30" fmla="*/ 1304816 h 3900881"/>
                <a:gd name="connsiteX31" fmla="*/ 1783943 w 2896062"/>
                <a:gd name="connsiteY31" fmla="*/ 1638716 h 3900881"/>
                <a:gd name="connsiteX32" fmla="*/ 1602468 w 2896062"/>
                <a:gd name="connsiteY32" fmla="*/ 1890898 h 3900881"/>
                <a:gd name="connsiteX33" fmla="*/ 1564356 w 2896062"/>
                <a:gd name="connsiteY33" fmla="*/ 2129082 h 3900881"/>
                <a:gd name="connsiteX34" fmla="*/ 1466490 w 2896062"/>
                <a:gd name="connsiteY34" fmla="*/ 2230511 h 3900881"/>
                <a:gd name="connsiteX0" fmla="*/ 1032706 w 2896062"/>
                <a:gd name="connsiteY0" fmla="*/ 2481730 h 3900881"/>
                <a:gd name="connsiteX1" fmla="*/ 1100283 w 2896062"/>
                <a:gd name="connsiteY1" fmla="*/ 2727790 h 3900881"/>
                <a:gd name="connsiteX2" fmla="*/ 1292384 w 2896062"/>
                <a:gd name="connsiteY2" fmla="*/ 3050519 h 3900881"/>
                <a:gd name="connsiteX3" fmla="*/ 1399960 w 2896062"/>
                <a:gd name="connsiteY3" fmla="*/ 3227252 h 3900881"/>
                <a:gd name="connsiteX4" fmla="*/ 1461433 w 2896062"/>
                <a:gd name="connsiteY4" fmla="*/ 3511561 h 3900881"/>
                <a:gd name="connsiteX5" fmla="*/ 1484485 w 2896062"/>
                <a:gd name="connsiteY5" fmla="*/ 3888079 h 3900881"/>
                <a:gd name="connsiteX6" fmla="*/ 2821506 w 2896062"/>
                <a:gd name="connsiteY6" fmla="*/ 3765134 h 3900881"/>
                <a:gd name="connsiteX7" fmla="*/ 2736982 w 2896062"/>
                <a:gd name="connsiteY7" fmla="*/ 3304092 h 3900881"/>
                <a:gd name="connsiteX8" fmla="*/ 2839002 w 2896062"/>
                <a:gd name="connsiteY8" fmla="*/ 2224313 h 3900881"/>
                <a:gd name="connsiteX9" fmla="*/ 2713188 w 2896062"/>
                <a:gd name="connsiteY9" fmla="*/ 1254189 h 3900881"/>
                <a:gd name="connsiteX10" fmla="*/ 2329728 w 2896062"/>
                <a:gd name="connsiteY10" fmla="*/ 699205 h 3900881"/>
                <a:gd name="connsiteX11" fmla="*/ 2168364 w 2896062"/>
                <a:gd name="connsiteY11" fmla="*/ 437948 h 3900881"/>
                <a:gd name="connsiteX12" fmla="*/ 1922475 w 2896062"/>
                <a:gd name="connsiteY12" fmla="*/ 192059 h 3900881"/>
                <a:gd name="connsiteX13" fmla="*/ 1722690 w 2896062"/>
                <a:gd name="connsiteY13" fmla="*/ 76798 h 3900881"/>
                <a:gd name="connsiteX14" fmla="*/ 1638106 w 2896062"/>
                <a:gd name="connsiteY14" fmla="*/ 8737 h 3900881"/>
                <a:gd name="connsiteX15" fmla="*/ 1444682 w 2896062"/>
                <a:gd name="connsiteY15" fmla="*/ 9920 h 3900881"/>
                <a:gd name="connsiteX16" fmla="*/ 1200328 w 2896062"/>
                <a:gd name="connsiteY16" fmla="*/ 91106 h 3900881"/>
                <a:gd name="connsiteX17" fmla="*/ 1002529 w 2896062"/>
                <a:gd name="connsiteY17" fmla="*/ 149845 h 3900881"/>
                <a:gd name="connsiteX18" fmla="*/ 662980 w 2896062"/>
                <a:gd name="connsiteY18" fmla="*/ 278625 h 3900881"/>
                <a:gd name="connsiteX19" fmla="*/ 505962 w 2896062"/>
                <a:gd name="connsiteY19" fmla="*/ 353930 h 3900881"/>
                <a:gd name="connsiteX20" fmla="*/ 431374 w 2896062"/>
                <a:gd name="connsiteY20" fmla="*/ 442068 h 3900881"/>
                <a:gd name="connsiteX21" fmla="*/ 9150 w 2896062"/>
                <a:gd name="connsiteY21" fmla="*/ 468684 h 3900881"/>
                <a:gd name="connsiteX22" fmla="*/ 160510 w 2896062"/>
                <a:gd name="connsiteY22" fmla="*/ 601133 h 3900881"/>
                <a:gd name="connsiteX23" fmla="*/ 388432 w 2896062"/>
                <a:gd name="connsiteY23" fmla="*/ 583718 h 3900881"/>
                <a:gd name="connsiteX24" fmla="*/ 821866 w 2896062"/>
                <a:gd name="connsiteY24" fmla="*/ 1155408 h 3900881"/>
                <a:gd name="connsiteX25" fmla="*/ 1023753 w 2896062"/>
                <a:gd name="connsiteY25" fmla="*/ 1233684 h 3900881"/>
                <a:gd name="connsiteX26" fmla="*/ 1223063 w 2896062"/>
                <a:gd name="connsiteY26" fmla="*/ 1116460 h 3900881"/>
                <a:gd name="connsiteX27" fmla="*/ 1319639 w 2896062"/>
                <a:gd name="connsiteY27" fmla="*/ 1011449 h 3900881"/>
                <a:gd name="connsiteX28" fmla="*/ 1433895 w 2896062"/>
                <a:gd name="connsiteY28" fmla="*/ 999836 h 3900881"/>
                <a:gd name="connsiteX29" fmla="*/ 1546933 w 2896062"/>
                <a:gd name="connsiteY29" fmla="*/ 1120301 h 3900881"/>
                <a:gd name="connsiteX30" fmla="*/ 1571176 w 2896062"/>
                <a:gd name="connsiteY30" fmla="*/ 1304816 h 3900881"/>
                <a:gd name="connsiteX31" fmla="*/ 1783943 w 2896062"/>
                <a:gd name="connsiteY31" fmla="*/ 1638716 h 3900881"/>
                <a:gd name="connsiteX32" fmla="*/ 1602468 w 2896062"/>
                <a:gd name="connsiteY32" fmla="*/ 1890898 h 3900881"/>
                <a:gd name="connsiteX33" fmla="*/ 1564356 w 2896062"/>
                <a:gd name="connsiteY33" fmla="*/ 2129082 h 3900881"/>
                <a:gd name="connsiteX34" fmla="*/ 1466490 w 2896062"/>
                <a:gd name="connsiteY34" fmla="*/ 2230511 h 3900881"/>
                <a:gd name="connsiteX0" fmla="*/ 1032706 w 2896062"/>
                <a:gd name="connsiteY0" fmla="*/ 2481730 h 3900881"/>
                <a:gd name="connsiteX1" fmla="*/ 1100283 w 2896062"/>
                <a:gd name="connsiteY1" fmla="*/ 2727790 h 3900881"/>
                <a:gd name="connsiteX2" fmla="*/ 1292384 w 2896062"/>
                <a:gd name="connsiteY2" fmla="*/ 3050519 h 3900881"/>
                <a:gd name="connsiteX3" fmla="*/ 1399960 w 2896062"/>
                <a:gd name="connsiteY3" fmla="*/ 3227252 h 3900881"/>
                <a:gd name="connsiteX4" fmla="*/ 1461433 w 2896062"/>
                <a:gd name="connsiteY4" fmla="*/ 3511561 h 3900881"/>
                <a:gd name="connsiteX5" fmla="*/ 1484485 w 2896062"/>
                <a:gd name="connsiteY5" fmla="*/ 3888079 h 3900881"/>
                <a:gd name="connsiteX6" fmla="*/ 2821506 w 2896062"/>
                <a:gd name="connsiteY6" fmla="*/ 3765134 h 3900881"/>
                <a:gd name="connsiteX7" fmla="*/ 2736982 w 2896062"/>
                <a:gd name="connsiteY7" fmla="*/ 3304092 h 3900881"/>
                <a:gd name="connsiteX8" fmla="*/ 2839002 w 2896062"/>
                <a:gd name="connsiteY8" fmla="*/ 2224313 h 3900881"/>
                <a:gd name="connsiteX9" fmla="*/ 2713188 w 2896062"/>
                <a:gd name="connsiteY9" fmla="*/ 1254189 h 3900881"/>
                <a:gd name="connsiteX10" fmla="*/ 2329728 w 2896062"/>
                <a:gd name="connsiteY10" fmla="*/ 699205 h 3900881"/>
                <a:gd name="connsiteX11" fmla="*/ 2168364 w 2896062"/>
                <a:gd name="connsiteY11" fmla="*/ 437948 h 3900881"/>
                <a:gd name="connsiteX12" fmla="*/ 1922475 w 2896062"/>
                <a:gd name="connsiteY12" fmla="*/ 192059 h 3900881"/>
                <a:gd name="connsiteX13" fmla="*/ 1722690 w 2896062"/>
                <a:gd name="connsiteY13" fmla="*/ 76798 h 3900881"/>
                <a:gd name="connsiteX14" fmla="*/ 1638106 w 2896062"/>
                <a:gd name="connsiteY14" fmla="*/ 8737 h 3900881"/>
                <a:gd name="connsiteX15" fmla="*/ 1444682 w 2896062"/>
                <a:gd name="connsiteY15" fmla="*/ 9920 h 3900881"/>
                <a:gd name="connsiteX16" fmla="*/ 1200328 w 2896062"/>
                <a:gd name="connsiteY16" fmla="*/ 91106 h 3900881"/>
                <a:gd name="connsiteX17" fmla="*/ 1002529 w 2896062"/>
                <a:gd name="connsiteY17" fmla="*/ 149845 h 3900881"/>
                <a:gd name="connsiteX18" fmla="*/ 662980 w 2896062"/>
                <a:gd name="connsiteY18" fmla="*/ 278625 h 3900881"/>
                <a:gd name="connsiteX19" fmla="*/ 505962 w 2896062"/>
                <a:gd name="connsiteY19" fmla="*/ 353930 h 3900881"/>
                <a:gd name="connsiteX20" fmla="*/ 431374 w 2896062"/>
                <a:gd name="connsiteY20" fmla="*/ 442068 h 3900881"/>
                <a:gd name="connsiteX21" fmla="*/ 9150 w 2896062"/>
                <a:gd name="connsiteY21" fmla="*/ 468684 h 3900881"/>
                <a:gd name="connsiteX22" fmla="*/ 160510 w 2896062"/>
                <a:gd name="connsiteY22" fmla="*/ 601133 h 3900881"/>
                <a:gd name="connsiteX23" fmla="*/ 388432 w 2896062"/>
                <a:gd name="connsiteY23" fmla="*/ 583718 h 3900881"/>
                <a:gd name="connsiteX24" fmla="*/ 821866 w 2896062"/>
                <a:gd name="connsiteY24" fmla="*/ 1155408 h 3900881"/>
                <a:gd name="connsiteX25" fmla="*/ 1023753 w 2896062"/>
                <a:gd name="connsiteY25" fmla="*/ 1233684 h 3900881"/>
                <a:gd name="connsiteX26" fmla="*/ 1223063 w 2896062"/>
                <a:gd name="connsiteY26" fmla="*/ 1116460 h 3900881"/>
                <a:gd name="connsiteX27" fmla="*/ 1319639 w 2896062"/>
                <a:gd name="connsiteY27" fmla="*/ 1011449 h 3900881"/>
                <a:gd name="connsiteX28" fmla="*/ 1433895 w 2896062"/>
                <a:gd name="connsiteY28" fmla="*/ 999836 h 3900881"/>
                <a:gd name="connsiteX29" fmla="*/ 1546933 w 2896062"/>
                <a:gd name="connsiteY29" fmla="*/ 1120301 h 3900881"/>
                <a:gd name="connsiteX30" fmla="*/ 1571176 w 2896062"/>
                <a:gd name="connsiteY30" fmla="*/ 1304816 h 3900881"/>
                <a:gd name="connsiteX31" fmla="*/ 1783943 w 2896062"/>
                <a:gd name="connsiteY31" fmla="*/ 1638716 h 3900881"/>
                <a:gd name="connsiteX32" fmla="*/ 1602468 w 2896062"/>
                <a:gd name="connsiteY32" fmla="*/ 1890898 h 3900881"/>
                <a:gd name="connsiteX33" fmla="*/ 1564356 w 2896062"/>
                <a:gd name="connsiteY33" fmla="*/ 2129082 h 3900881"/>
                <a:gd name="connsiteX34" fmla="*/ 1466490 w 2896062"/>
                <a:gd name="connsiteY34" fmla="*/ 2230511 h 3900881"/>
                <a:gd name="connsiteX0" fmla="*/ 1035890 w 2899246"/>
                <a:gd name="connsiteY0" fmla="*/ 2481730 h 3900881"/>
                <a:gd name="connsiteX1" fmla="*/ 1103467 w 2899246"/>
                <a:gd name="connsiteY1" fmla="*/ 2727790 h 3900881"/>
                <a:gd name="connsiteX2" fmla="*/ 1295568 w 2899246"/>
                <a:gd name="connsiteY2" fmla="*/ 3050519 h 3900881"/>
                <a:gd name="connsiteX3" fmla="*/ 1403144 w 2899246"/>
                <a:gd name="connsiteY3" fmla="*/ 3227252 h 3900881"/>
                <a:gd name="connsiteX4" fmla="*/ 1464617 w 2899246"/>
                <a:gd name="connsiteY4" fmla="*/ 3511561 h 3900881"/>
                <a:gd name="connsiteX5" fmla="*/ 1487669 w 2899246"/>
                <a:gd name="connsiteY5" fmla="*/ 3888079 h 3900881"/>
                <a:gd name="connsiteX6" fmla="*/ 2824690 w 2899246"/>
                <a:gd name="connsiteY6" fmla="*/ 3765134 h 3900881"/>
                <a:gd name="connsiteX7" fmla="*/ 2740166 w 2899246"/>
                <a:gd name="connsiteY7" fmla="*/ 3304092 h 3900881"/>
                <a:gd name="connsiteX8" fmla="*/ 2842186 w 2899246"/>
                <a:gd name="connsiteY8" fmla="*/ 2224313 h 3900881"/>
                <a:gd name="connsiteX9" fmla="*/ 2716372 w 2899246"/>
                <a:gd name="connsiteY9" fmla="*/ 1254189 h 3900881"/>
                <a:gd name="connsiteX10" fmla="*/ 2332912 w 2899246"/>
                <a:gd name="connsiteY10" fmla="*/ 699205 h 3900881"/>
                <a:gd name="connsiteX11" fmla="*/ 2171548 w 2899246"/>
                <a:gd name="connsiteY11" fmla="*/ 437948 h 3900881"/>
                <a:gd name="connsiteX12" fmla="*/ 1925659 w 2899246"/>
                <a:gd name="connsiteY12" fmla="*/ 192059 h 3900881"/>
                <a:gd name="connsiteX13" fmla="*/ 1725874 w 2899246"/>
                <a:gd name="connsiteY13" fmla="*/ 76798 h 3900881"/>
                <a:gd name="connsiteX14" fmla="*/ 1641290 w 2899246"/>
                <a:gd name="connsiteY14" fmla="*/ 8737 h 3900881"/>
                <a:gd name="connsiteX15" fmla="*/ 1447866 w 2899246"/>
                <a:gd name="connsiteY15" fmla="*/ 9920 h 3900881"/>
                <a:gd name="connsiteX16" fmla="*/ 1203512 w 2899246"/>
                <a:gd name="connsiteY16" fmla="*/ 91106 h 3900881"/>
                <a:gd name="connsiteX17" fmla="*/ 1005713 w 2899246"/>
                <a:gd name="connsiteY17" fmla="*/ 149845 h 3900881"/>
                <a:gd name="connsiteX18" fmla="*/ 666164 w 2899246"/>
                <a:gd name="connsiteY18" fmla="*/ 278625 h 3900881"/>
                <a:gd name="connsiteX19" fmla="*/ 509146 w 2899246"/>
                <a:gd name="connsiteY19" fmla="*/ 353930 h 3900881"/>
                <a:gd name="connsiteX20" fmla="*/ 434558 w 2899246"/>
                <a:gd name="connsiteY20" fmla="*/ 442068 h 3900881"/>
                <a:gd name="connsiteX21" fmla="*/ 12334 w 2899246"/>
                <a:gd name="connsiteY21" fmla="*/ 468684 h 3900881"/>
                <a:gd name="connsiteX22" fmla="*/ 163694 w 2899246"/>
                <a:gd name="connsiteY22" fmla="*/ 601133 h 3900881"/>
                <a:gd name="connsiteX23" fmla="*/ 680257 w 2899246"/>
                <a:gd name="connsiteY23" fmla="*/ 1083032 h 3900881"/>
                <a:gd name="connsiteX24" fmla="*/ 825050 w 2899246"/>
                <a:gd name="connsiteY24" fmla="*/ 1155408 h 3900881"/>
                <a:gd name="connsiteX25" fmla="*/ 1026937 w 2899246"/>
                <a:gd name="connsiteY25" fmla="*/ 1233684 h 3900881"/>
                <a:gd name="connsiteX26" fmla="*/ 1226247 w 2899246"/>
                <a:gd name="connsiteY26" fmla="*/ 1116460 h 3900881"/>
                <a:gd name="connsiteX27" fmla="*/ 1322823 w 2899246"/>
                <a:gd name="connsiteY27" fmla="*/ 1011449 h 3900881"/>
                <a:gd name="connsiteX28" fmla="*/ 1437079 w 2899246"/>
                <a:gd name="connsiteY28" fmla="*/ 999836 h 3900881"/>
                <a:gd name="connsiteX29" fmla="*/ 1550117 w 2899246"/>
                <a:gd name="connsiteY29" fmla="*/ 1120301 h 3900881"/>
                <a:gd name="connsiteX30" fmla="*/ 1574360 w 2899246"/>
                <a:gd name="connsiteY30" fmla="*/ 1304816 h 3900881"/>
                <a:gd name="connsiteX31" fmla="*/ 1787127 w 2899246"/>
                <a:gd name="connsiteY31" fmla="*/ 1638716 h 3900881"/>
                <a:gd name="connsiteX32" fmla="*/ 1605652 w 2899246"/>
                <a:gd name="connsiteY32" fmla="*/ 1890898 h 3900881"/>
                <a:gd name="connsiteX33" fmla="*/ 1567540 w 2899246"/>
                <a:gd name="connsiteY33" fmla="*/ 2129082 h 3900881"/>
                <a:gd name="connsiteX34" fmla="*/ 1469674 w 2899246"/>
                <a:gd name="connsiteY34" fmla="*/ 2230511 h 3900881"/>
                <a:gd name="connsiteX0" fmla="*/ 1035890 w 2899246"/>
                <a:gd name="connsiteY0" fmla="*/ 2481730 h 3900881"/>
                <a:gd name="connsiteX1" fmla="*/ 1103467 w 2899246"/>
                <a:gd name="connsiteY1" fmla="*/ 2727790 h 3900881"/>
                <a:gd name="connsiteX2" fmla="*/ 1295568 w 2899246"/>
                <a:gd name="connsiteY2" fmla="*/ 3050519 h 3900881"/>
                <a:gd name="connsiteX3" fmla="*/ 1403144 w 2899246"/>
                <a:gd name="connsiteY3" fmla="*/ 3227252 h 3900881"/>
                <a:gd name="connsiteX4" fmla="*/ 1464617 w 2899246"/>
                <a:gd name="connsiteY4" fmla="*/ 3511561 h 3900881"/>
                <a:gd name="connsiteX5" fmla="*/ 1487669 w 2899246"/>
                <a:gd name="connsiteY5" fmla="*/ 3888079 h 3900881"/>
                <a:gd name="connsiteX6" fmla="*/ 2824690 w 2899246"/>
                <a:gd name="connsiteY6" fmla="*/ 3765134 h 3900881"/>
                <a:gd name="connsiteX7" fmla="*/ 2740166 w 2899246"/>
                <a:gd name="connsiteY7" fmla="*/ 3304092 h 3900881"/>
                <a:gd name="connsiteX8" fmla="*/ 2842186 w 2899246"/>
                <a:gd name="connsiteY8" fmla="*/ 2224313 h 3900881"/>
                <a:gd name="connsiteX9" fmla="*/ 2716372 w 2899246"/>
                <a:gd name="connsiteY9" fmla="*/ 1254189 h 3900881"/>
                <a:gd name="connsiteX10" fmla="*/ 2332912 w 2899246"/>
                <a:gd name="connsiteY10" fmla="*/ 699205 h 3900881"/>
                <a:gd name="connsiteX11" fmla="*/ 2171548 w 2899246"/>
                <a:gd name="connsiteY11" fmla="*/ 437948 h 3900881"/>
                <a:gd name="connsiteX12" fmla="*/ 1925659 w 2899246"/>
                <a:gd name="connsiteY12" fmla="*/ 192059 h 3900881"/>
                <a:gd name="connsiteX13" fmla="*/ 1725874 w 2899246"/>
                <a:gd name="connsiteY13" fmla="*/ 76798 h 3900881"/>
                <a:gd name="connsiteX14" fmla="*/ 1641290 w 2899246"/>
                <a:gd name="connsiteY14" fmla="*/ 8737 h 3900881"/>
                <a:gd name="connsiteX15" fmla="*/ 1447866 w 2899246"/>
                <a:gd name="connsiteY15" fmla="*/ 9920 h 3900881"/>
                <a:gd name="connsiteX16" fmla="*/ 1203512 w 2899246"/>
                <a:gd name="connsiteY16" fmla="*/ 91106 h 3900881"/>
                <a:gd name="connsiteX17" fmla="*/ 1005713 w 2899246"/>
                <a:gd name="connsiteY17" fmla="*/ 149845 h 3900881"/>
                <a:gd name="connsiteX18" fmla="*/ 666164 w 2899246"/>
                <a:gd name="connsiteY18" fmla="*/ 278625 h 3900881"/>
                <a:gd name="connsiteX19" fmla="*/ 509146 w 2899246"/>
                <a:gd name="connsiteY19" fmla="*/ 353930 h 3900881"/>
                <a:gd name="connsiteX20" fmla="*/ 434558 w 2899246"/>
                <a:gd name="connsiteY20" fmla="*/ 442068 h 3900881"/>
                <a:gd name="connsiteX21" fmla="*/ 12334 w 2899246"/>
                <a:gd name="connsiteY21" fmla="*/ 468684 h 3900881"/>
                <a:gd name="connsiteX22" fmla="*/ 163694 w 2899246"/>
                <a:gd name="connsiteY22" fmla="*/ 601133 h 3900881"/>
                <a:gd name="connsiteX23" fmla="*/ 680257 w 2899246"/>
                <a:gd name="connsiteY23" fmla="*/ 1083032 h 3900881"/>
                <a:gd name="connsiteX24" fmla="*/ 798320 w 2899246"/>
                <a:gd name="connsiteY24" fmla="*/ 1137967 h 3900881"/>
                <a:gd name="connsiteX25" fmla="*/ 1026937 w 2899246"/>
                <a:gd name="connsiteY25" fmla="*/ 1233684 h 3900881"/>
                <a:gd name="connsiteX26" fmla="*/ 1226247 w 2899246"/>
                <a:gd name="connsiteY26" fmla="*/ 1116460 h 3900881"/>
                <a:gd name="connsiteX27" fmla="*/ 1322823 w 2899246"/>
                <a:gd name="connsiteY27" fmla="*/ 1011449 h 3900881"/>
                <a:gd name="connsiteX28" fmla="*/ 1437079 w 2899246"/>
                <a:gd name="connsiteY28" fmla="*/ 999836 h 3900881"/>
                <a:gd name="connsiteX29" fmla="*/ 1550117 w 2899246"/>
                <a:gd name="connsiteY29" fmla="*/ 1120301 h 3900881"/>
                <a:gd name="connsiteX30" fmla="*/ 1574360 w 2899246"/>
                <a:gd name="connsiteY30" fmla="*/ 1304816 h 3900881"/>
                <a:gd name="connsiteX31" fmla="*/ 1787127 w 2899246"/>
                <a:gd name="connsiteY31" fmla="*/ 1638716 h 3900881"/>
                <a:gd name="connsiteX32" fmla="*/ 1605652 w 2899246"/>
                <a:gd name="connsiteY32" fmla="*/ 1890898 h 3900881"/>
                <a:gd name="connsiteX33" fmla="*/ 1567540 w 2899246"/>
                <a:gd name="connsiteY33" fmla="*/ 2129082 h 3900881"/>
                <a:gd name="connsiteX34" fmla="*/ 1469674 w 2899246"/>
                <a:gd name="connsiteY34" fmla="*/ 2230511 h 3900881"/>
                <a:gd name="connsiteX0" fmla="*/ 1035890 w 2899246"/>
                <a:gd name="connsiteY0" fmla="*/ 2481730 h 3900881"/>
                <a:gd name="connsiteX1" fmla="*/ 1103467 w 2899246"/>
                <a:gd name="connsiteY1" fmla="*/ 2727790 h 3900881"/>
                <a:gd name="connsiteX2" fmla="*/ 1295568 w 2899246"/>
                <a:gd name="connsiteY2" fmla="*/ 3050519 h 3900881"/>
                <a:gd name="connsiteX3" fmla="*/ 1403144 w 2899246"/>
                <a:gd name="connsiteY3" fmla="*/ 3227252 h 3900881"/>
                <a:gd name="connsiteX4" fmla="*/ 1464617 w 2899246"/>
                <a:gd name="connsiteY4" fmla="*/ 3511561 h 3900881"/>
                <a:gd name="connsiteX5" fmla="*/ 1487669 w 2899246"/>
                <a:gd name="connsiteY5" fmla="*/ 3888079 h 3900881"/>
                <a:gd name="connsiteX6" fmla="*/ 2824690 w 2899246"/>
                <a:gd name="connsiteY6" fmla="*/ 3765134 h 3900881"/>
                <a:gd name="connsiteX7" fmla="*/ 2740166 w 2899246"/>
                <a:gd name="connsiteY7" fmla="*/ 3304092 h 3900881"/>
                <a:gd name="connsiteX8" fmla="*/ 2842186 w 2899246"/>
                <a:gd name="connsiteY8" fmla="*/ 2224313 h 3900881"/>
                <a:gd name="connsiteX9" fmla="*/ 2716372 w 2899246"/>
                <a:gd name="connsiteY9" fmla="*/ 1254189 h 3900881"/>
                <a:gd name="connsiteX10" fmla="*/ 2332912 w 2899246"/>
                <a:gd name="connsiteY10" fmla="*/ 699205 h 3900881"/>
                <a:gd name="connsiteX11" fmla="*/ 2171548 w 2899246"/>
                <a:gd name="connsiteY11" fmla="*/ 437948 h 3900881"/>
                <a:gd name="connsiteX12" fmla="*/ 1925659 w 2899246"/>
                <a:gd name="connsiteY12" fmla="*/ 192059 h 3900881"/>
                <a:gd name="connsiteX13" fmla="*/ 1725874 w 2899246"/>
                <a:gd name="connsiteY13" fmla="*/ 76798 h 3900881"/>
                <a:gd name="connsiteX14" fmla="*/ 1641290 w 2899246"/>
                <a:gd name="connsiteY14" fmla="*/ 8737 h 3900881"/>
                <a:gd name="connsiteX15" fmla="*/ 1447866 w 2899246"/>
                <a:gd name="connsiteY15" fmla="*/ 9920 h 3900881"/>
                <a:gd name="connsiteX16" fmla="*/ 1203512 w 2899246"/>
                <a:gd name="connsiteY16" fmla="*/ 91106 h 3900881"/>
                <a:gd name="connsiteX17" fmla="*/ 1005713 w 2899246"/>
                <a:gd name="connsiteY17" fmla="*/ 149845 h 3900881"/>
                <a:gd name="connsiteX18" fmla="*/ 666164 w 2899246"/>
                <a:gd name="connsiteY18" fmla="*/ 278625 h 3900881"/>
                <a:gd name="connsiteX19" fmla="*/ 509146 w 2899246"/>
                <a:gd name="connsiteY19" fmla="*/ 353930 h 3900881"/>
                <a:gd name="connsiteX20" fmla="*/ 434558 w 2899246"/>
                <a:gd name="connsiteY20" fmla="*/ 442068 h 3900881"/>
                <a:gd name="connsiteX21" fmla="*/ 12334 w 2899246"/>
                <a:gd name="connsiteY21" fmla="*/ 468684 h 3900881"/>
                <a:gd name="connsiteX22" fmla="*/ 163694 w 2899246"/>
                <a:gd name="connsiteY22" fmla="*/ 601133 h 3900881"/>
                <a:gd name="connsiteX23" fmla="*/ 680257 w 2899246"/>
                <a:gd name="connsiteY23" fmla="*/ 1083032 h 3900881"/>
                <a:gd name="connsiteX24" fmla="*/ 819099 w 2899246"/>
                <a:gd name="connsiteY24" fmla="*/ 1162196 h 3900881"/>
                <a:gd name="connsiteX25" fmla="*/ 1026937 w 2899246"/>
                <a:gd name="connsiteY25" fmla="*/ 1233684 h 3900881"/>
                <a:gd name="connsiteX26" fmla="*/ 1226247 w 2899246"/>
                <a:gd name="connsiteY26" fmla="*/ 1116460 h 3900881"/>
                <a:gd name="connsiteX27" fmla="*/ 1322823 w 2899246"/>
                <a:gd name="connsiteY27" fmla="*/ 1011449 h 3900881"/>
                <a:gd name="connsiteX28" fmla="*/ 1437079 w 2899246"/>
                <a:gd name="connsiteY28" fmla="*/ 999836 h 3900881"/>
                <a:gd name="connsiteX29" fmla="*/ 1550117 w 2899246"/>
                <a:gd name="connsiteY29" fmla="*/ 1120301 h 3900881"/>
                <a:gd name="connsiteX30" fmla="*/ 1574360 w 2899246"/>
                <a:gd name="connsiteY30" fmla="*/ 1304816 h 3900881"/>
                <a:gd name="connsiteX31" fmla="*/ 1787127 w 2899246"/>
                <a:gd name="connsiteY31" fmla="*/ 1638716 h 3900881"/>
                <a:gd name="connsiteX32" fmla="*/ 1605652 w 2899246"/>
                <a:gd name="connsiteY32" fmla="*/ 1890898 h 3900881"/>
                <a:gd name="connsiteX33" fmla="*/ 1567540 w 2899246"/>
                <a:gd name="connsiteY33" fmla="*/ 2129082 h 3900881"/>
                <a:gd name="connsiteX34" fmla="*/ 1469674 w 2899246"/>
                <a:gd name="connsiteY34" fmla="*/ 2230511 h 3900881"/>
                <a:gd name="connsiteX0" fmla="*/ 1035553 w 2898909"/>
                <a:gd name="connsiteY0" fmla="*/ 2481730 h 3900881"/>
                <a:gd name="connsiteX1" fmla="*/ 1103130 w 2898909"/>
                <a:gd name="connsiteY1" fmla="*/ 2727790 h 3900881"/>
                <a:gd name="connsiteX2" fmla="*/ 1295231 w 2898909"/>
                <a:gd name="connsiteY2" fmla="*/ 3050519 h 3900881"/>
                <a:gd name="connsiteX3" fmla="*/ 1402807 w 2898909"/>
                <a:gd name="connsiteY3" fmla="*/ 3227252 h 3900881"/>
                <a:gd name="connsiteX4" fmla="*/ 1464280 w 2898909"/>
                <a:gd name="connsiteY4" fmla="*/ 3511561 h 3900881"/>
                <a:gd name="connsiteX5" fmla="*/ 1487332 w 2898909"/>
                <a:gd name="connsiteY5" fmla="*/ 3888079 h 3900881"/>
                <a:gd name="connsiteX6" fmla="*/ 2824353 w 2898909"/>
                <a:gd name="connsiteY6" fmla="*/ 3765134 h 3900881"/>
                <a:gd name="connsiteX7" fmla="*/ 2739829 w 2898909"/>
                <a:gd name="connsiteY7" fmla="*/ 3304092 h 3900881"/>
                <a:gd name="connsiteX8" fmla="*/ 2841849 w 2898909"/>
                <a:gd name="connsiteY8" fmla="*/ 2224313 h 3900881"/>
                <a:gd name="connsiteX9" fmla="*/ 2716035 w 2898909"/>
                <a:gd name="connsiteY9" fmla="*/ 1254189 h 3900881"/>
                <a:gd name="connsiteX10" fmla="*/ 2332575 w 2898909"/>
                <a:gd name="connsiteY10" fmla="*/ 699205 h 3900881"/>
                <a:gd name="connsiteX11" fmla="*/ 2171211 w 2898909"/>
                <a:gd name="connsiteY11" fmla="*/ 437948 h 3900881"/>
                <a:gd name="connsiteX12" fmla="*/ 1925322 w 2898909"/>
                <a:gd name="connsiteY12" fmla="*/ 192059 h 3900881"/>
                <a:gd name="connsiteX13" fmla="*/ 1725537 w 2898909"/>
                <a:gd name="connsiteY13" fmla="*/ 76798 h 3900881"/>
                <a:gd name="connsiteX14" fmla="*/ 1640953 w 2898909"/>
                <a:gd name="connsiteY14" fmla="*/ 8737 h 3900881"/>
                <a:gd name="connsiteX15" fmla="*/ 1447529 w 2898909"/>
                <a:gd name="connsiteY15" fmla="*/ 9920 h 3900881"/>
                <a:gd name="connsiteX16" fmla="*/ 1203175 w 2898909"/>
                <a:gd name="connsiteY16" fmla="*/ 91106 h 3900881"/>
                <a:gd name="connsiteX17" fmla="*/ 1005376 w 2898909"/>
                <a:gd name="connsiteY17" fmla="*/ 149845 h 3900881"/>
                <a:gd name="connsiteX18" fmla="*/ 665827 w 2898909"/>
                <a:gd name="connsiteY18" fmla="*/ 278625 h 3900881"/>
                <a:gd name="connsiteX19" fmla="*/ 508809 w 2898909"/>
                <a:gd name="connsiteY19" fmla="*/ 353930 h 3900881"/>
                <a:gd name="connsiteX20" fmla="*/ 434221 w 2898909"/>
                <a:gd name="connsiteY20" fmla="*/ 442068 h 3900881"/>
                <a:gd name="connsiteX21" fmla="*/ 11997 w 2898909"/>
                <a:gd name="connsiteY21" fmla="*/ 468684 h 3900881"/>
                <a:gd name="connsiteX22" fmla="*/ 163357 w 2898909"/>
                <a:gd name="connsiteY22" fmla="*/ 601133 h 3900881"/>
                <a:gd name="connsiteX23" fmla="*/ 655539 w 2898909"/>
                <a:gd name="connsiteY23" fmla="*/ 979715 h 3900881"/>
                <a:gd name="connsiteX24" fmla="*/ 679920 w 2898909"/>
                <a:gd name="connsiteY24" fmla="*/ 1083032 h 3900881"/>
                <a:gd name="connsiteX25" fmla="*/ 818762 w 2898909"/>
                <a:gd name="connsiteY25" fmla="*/ 1162196 h 3900881"/>
                <a:gd name="connsiteX26" fmla="*/ 1026600 w 2898909"/>
                <a:gd name="connsiteY26" fmla="*/ 1233684 h 3900881"/>
                <a:gd name="connsiteX27" fmla="*/ 1225910 w 2898909"/>
                <a:gd name="connsiteY27" fmla="*/ 1116460 h 3900881"/>
                <a:gd name="connsiteX28" fmla="*/ 1322486 w 2898909"/>
                <a:gd name="connsiteY28" fmla="*/ 1011449 h 3900881"/>
                <a:gd name="connsiteX29" fmla="*/ 1436742 w 2898909"/>
                <a:gd name="connsiteY29" fmla="*/ 999836 h 3900881"/>
                <a:gd name="connsiteX30" fmla="*/ 1549780 w 2898909"/>
                <a:gd name="connsiteY30" fmla="*/ 1120301 h 3900881"/>
                <a:gd name="connsiteX31" fmla="*/ 1574023 w 2898909"/>
                <a:gd name="connsiteY31" fmla="*/ 1304816 h 3900881"/>
                <a:gd name="connsiteX32" fmla="*/ 1786790 w 2898909"/>
                <a:gd name="connsiteY32" fmla="*/ 1638716 h 3900881"/>
                <a:gd name="connsiteX33" fmla="*/ 1605315 w 2898909"/>
                <a:gd name="connsiteY33" fmla="*/ 1890898 h 3900881"/>
                <a:gd name="connsiteX34" fmla="*/ 1567203 w 2898909"/>
                <a:gd name="connsiteY34" fmla="*/ 2129082 h 3900881"/>
                <a:gd name="connsiteX35" fmla="*/ 1469337 w 2898909"/>
                <a:gd name="connsiteY35" fmla="*/ 2230511 h 3900881"/>
                <a:gd name="connsiteX0" fmla="*/ 1035553 w 2898909"/>
                <a:gd name="connsiteY0" fmla="*/ 2481730 h 3900881"/>
                <a:gd name="connsiteX1" fmla="*/ 1103130 w 2898909"/>
                <a:gd name="connsiteY1" fmla="*/ 2727790 h 3900881"/>
                <a:gd name="connsiteX2" fmla="*/ 1295231 w 2898909"/>
                <a:gd name="connsiteY2" fmla="*/ 3050519 h 3900881"/>
                <a:gd name="connsiteX3" fmla="*/ 1402807 w 2898909"/>
                <a:gd name="connsiteY3" fmla="*/ 3227252 h 3900881"/>
                <a:gd name="connsiteX4" fmla="*/ 1464280 w 2898909"/>
                <a:gd name="connsiteY4" fmla="*/ 3511561 h 3900881"/>
                <a:gd name="connsiteX5" fmla="*/ 1487332 w 2898909"/>
                <a:gd name="connsiteY5" fmla="*/ 3888079 h 3900881"/>
                <a:gd name="connsiteX6" fmla="*/ 2824353 w 2898909"/>
                <a:gd name="connsiteY6" fmla="*/ 3765134 h 3900881"/>
                <a:gd name="connsiteX7" fmla="*/ 2739829 w 2898909"/>
                <a:gd name="connsiteY7" fmla="*/ 3304092 h 3900881"/>
                <a:gd name="connsiteX8" fmla="*/ 2841849 w 2898909"/>
                <a:gd name="connsiteY8" fmla="*/ 2224313 h 3900881"/>
                <a:gd name="connsiteX9" fmla="*/ 2716035 w 2898909"/>
                <a:gd name="connsiteY9" fmla="*/ 1254189 h 3900881"/>
                <a:gd name="connsiteX10" fmla="*/ 2332575 w 2898909"/>
                <a:gd name="connsiteY10" fmla="*/ 699205 h 3900881"/>
                <a:gd name="connsiteX11" fmla="*/ 2171211 w 2898909"/>
                <a:gd name="connsiteY11" fmla="*/ 437948 h 3900881"/>
                <a:gd name="connsiteX12" fmla="*/ 1925322 w 2898909"/>
                <a:gd name="connsiteY12" fmla="*/ 192059 h 3900881"/>
                <a:gd name="connsiteX13" fmla="*/ 1725537 w 2898909"/>
                <a:gd name="connsiteY13" fmla="*/ 76798 h 3900881"/>
                <a:gd name="connsiteX14" fmla="*/ 1640953 w 2898909"/>
                <a:gd name="connsiteY14" fmla="*/ 8737 h 3900881"/>
                <a:gd name="connsiteX15" fmla="*/ 1447529 w 2898909"/>
                <a:gd name="connsiteY15" fmla="*/ 9920 h 3900881"/>
                <a:gd name="connsiteX16" fmla="*/ 1203175 w 2898909"/>
                <a:gd name="connsiteY16" fmla="*/ 91106 h 3900881"/>
                <a:gd name="connsiteX17" fmla="*/ 1005376 w 2898909"/>
                <a:gd name="connsiteY17" fmla="*/ 149845 h 3900881"/>
                <a:gd name="connsiteX18" fmla="*/ 665827 w 2898909"/>
                <a:gd name="connsiteY18" fmla="*/ 278625 h 3900881"/>
                <a:gd name="connsiteX19" fmla="*/ 508809 w 2898909"/>
                <a:gd name="connsiteY19" fmla="*/ 353930 h 3900881"/>
                <a:gd name="connsiteX20" fmla="*/ 434221 w 2898909"/>
                <a:gd name="connsiteY20" fmla="*/ 442068 h 3900881"/>
                <a:gd name="connsiteX21" fmla="*/ 11997 w 2898909"/>
                <a:gd name="connsiteY21" fmla="*/ 468684 h 3900881"/>
                <a:gd name="connsiteX22" fmla="*/ 163357 w 2898909"/>
                <a:gd name="connsiteY22" fmla="*/ 601133 h 3900881"/>
                <a:gd name="connsiteX23" fmla="*/ 655539 w 2898909"/>
                <a:gd name="connsiteY23" fmla="*/ 979715 h 3900881"/>
                <a:gd name="connsiteX24" fmla="*/ 679920 w 2898909"/>
                <a:gd name="connsiteY24" fmla="*/ 1083032 h 3900881"/>
                <a:gd name="connsiteX25" fmla="*/ 818762 w 2898909"/>
                <a:gd name="connsiteY25" fmla="*/ 1162196 h 3900881"/>
                <a:gd name="connsiteX26" fmla="*/ 1026600 w 2898909"/>
                <a:gd name="connsiteY26" fmla="*/ 1233684 h 3900881"/>
                <a:gd name="connsiteX27" fmla="*/ 1225910 w 2898909"/>
                <a:gd name="connsiteY27" fmla="*/ 1116460 h 3900881"/>
                <a:gd name="connsiteX28" fmla="*/ 1322486 w 2898909"/>
                <a:gd name="connsiteY28" fmla="*/ 1011449 h 3900881"/>
                <a:gd name="connsiteX29" fmla="*/ 1436742 w 2898909"/>
                <a:gd name="connsiteY29" fmla="*/ 999836 h 3900881"/>
                <a:gd name="connsiteX30" fmla="*/ 1549780 w 2898909"/>
                <a:gd name="connsiteY30" fmla="*/ 1120301 h 3900881"/>
                <a:gd name="connsiteX31" fmla="*/ 1574023 w 2898909"/>
                <a:gd name="connsiteY31" fmla="*/ 1304816 h 3900881"/>
                <a:gd name="connsiteX32" fmla="*/ 1786790 w 2898909"/>
                <a:gd name="connsiteY32" fmla="*/ 1638716 h 3900881"/>
                <a:gd name="connsiteX33" fmla="*/ 1605315 w 2898909"/>
                <a:gd name="connsiteY33" fmla="*/ 1890898 h 3900881"/>
                <a:gd name="connsiteX34" fmla="*/ 1567203 w 2898909"/>
                <a:gd name="connsiteY34" fmla="*/ 2129082 h 3900881"/>
                <a:gd name="connsiteX35" fmla="*/ 1469337 w 2898909"/>
                <a:gd name="connsiteY35" fmla="*/ 2230511 h 3900881"/>
                <a:gd name="connsiteX0" fmla="*/ 1035553 w 2898909"/>
                <a:gd name="connsiteY0" fmla="*/ 2481730 h 3900881"/>
                <a:gd name="connsiteX1" fmla="*/ 1103130 w 2898909"/>
                <a:gd name="connsiteY1" fmla="*/ 2727790 h 3900881"/>
                <a:gd name="connsiteX2" fmla="*/ 1295231 w 2898909"/>
                <a:gd name="connsiteY2" fmla="*/ 3050519 h 3900881"/>
                <a:gd name="connsiteX3" fmla="*/ 1402807 w 2898909"/>
                <a:gd name="connsiteY3" fmla="*/ 3227252 h 3900881"/>
                <a:gd name="connsiteX4" fmla="*/ 1464280 w 2898909"/>
                <a:gd name="connsiteY4" fmla="*/ 3511561 h 3900881"/>
                <a:gd name="connsiteX5" fmla="*/ 1487332 w 2898909"/>
                <a:gd name="connsiteY5" fmla="*/ 3888079 h 3900881"/>
                <a:gd name="connsiteX6" fmla="*/ 2824353 w 2898909"/>
                <a:gd name="connsiteY6" fmla="*/ 3765134 h 3900881"/>
                <a:gd name="connsiteX7" fmla="*/ 2739829 w 2898909"/>
                <a:gd name="connsiteY7" fmla="*/ 3304092 h 3900881"/>
                <a:gd name="connsiteX8" fmla="*/ 2841849 w 2898909"/>
                <a:gd name="connsiteY8" fmla="*/ 2224313 h 3900881"/>
                <a:gd name="connsiteX9" fmla="*/ 2716035 w 2898909"/>
                <a:gd name="connsiteY9" fmla="*/ 1254189 h 3900881"/>
                <a:gd name="connsiteX10" fmla="*/ 2332575 w 2898909"/>
                <a:gd name="connsiteY10" fmla="*/ 699205 h 3900881"/>
                <a:gd name="connsiteX11" fmla="*/ 2171211 w 2898909"/>
                <a:gd name="connsiteY11" fmla="*/ 437948 h 3900881"/>
                <a:gd name="connsiteX12" fmla="*/ 1925322 w 2898909"/>
                <a:gd name="connsiteY12" fmla="*/ 192059 h 3900881"/>
                <a:gd name="connsiteX13" fmla="*/ 1725537 w 2898909"/>
                <a:gd name="connsiteY13" fmla="*/ 76798 h 3900881"/>
                <a:gd name="connsiteX14" fmla="*/ 1640953 w 2898909"/>
                <a:gd name="connsiteY14" fmla="*/ 8737 h 3900881"/>
                <a:gd name="connsiteX15" fmla="*/ 1447529 w 2898909"/>
                <a:gd name="connsiteY15" fmla="*/ 9920 h 3900881"/>
                <a:gd name="connsiteX16" fmla="*/ 1203175 w 2898909"/>
                <a:gd name="connsiteY16" fmla="*/ 91106 h 3900881"/>
                <a:gd name="connsiteX17" fmla="*/ 1005376 w 2898909"/>
                <a:gd name="connsiteY17" fmla="*/ 149845 h 3900881"/>
                <a:gd name="connsiteX18" fmla="*/ 665827 w 2898909"/>
                <a:gd name="connsiteY18" fmla="*/ 278625 h 3900881"/>
                <a:gd name="connsiteX19" fmla="*/ 508809 w 2898909"/>
                <a:gd name="connsiteY19" fmla="*/ 353930 h 3900881"/>
                <a:gd name="connsiteX20" fmla="*/ 434221 w 2898909"/>
                <a:gd name="connsiteY20" fmla="*/ 442068 h 3900881"/>
                <a:gd name="connsiteX21" fmla="*/ 11997 w 2898909"/>
                <a:gd name="connsiteY21" fmla="*/ 468684 h 3900881"/>
                <a:gd name="connsiteX22" fmla="*/ 163357 w 2898909"/>
                <a:gd name="connsiteY22" fmla="*/ 601133 h 3900881"/>
                <a:gd name="connsiteX23" fmla="*/ 655539 w 2898909"/>
                <a:gd name="connsiteY23" fmla="*/ 979715 h 3900881"/>
                <a:gd name="connsiteX24" fmla="*/ 679920 w 2898909"/>
                <a:gd name="connsiteY24" fmla="*/ 1083032 h 3900881"/>
                <a:gd name="connsiteX25" fmla="*/ 818762 w 2898909"/>
                <a:gd name="connsiteY25" fmla="*/ 1162196 h 3900881"/>
                <a:gd name="connsiteX26" fmla="*/ 1026600 w 2898909"/>
                <a:gd name="connsiteY26" fmla="*/ 1233684 h 3900881"/>
                <a:gd name="connsiteX27" fmla="*/ 1225910 w 2898909"/>
                <a:gd name="connsiteY27" fmla="*/ 1116460 h 3900881"/>
                <a:gd name="connsiteX28" fmla="*/ 1322486 w 2898909"/>
                <a:gd name="connsiteY28" fmla="*/ 1011449 h 3900881"/>
                <a:gd name="connsiteX29" fmla="*/ 1436742 w 2898909"/>
                <a:gd name="connsiteY29" fmla="*/ 999836 h 3900881"/>
                <a:gd name="connsiteX30" fmla="*/ 1549780 w 2898909"/>
                <a:gd name="connsiteY30" fmla="*/ 1120301 h 3900881"/>
                <a:gd name="connsiteX31" fmla="*/ 1574023 w 2898909"/>
                <a:gd name="connsiteY31" fmla="*/ 1304816 h 3900881"/>
                <a:gd name="connsiteX32" fmla="*/ 1786790 w 2898909"/>
                <a:gd name="connsiteY32" fmla="*/ 1638716 h 3900881"/>
                <a:gd name="connsiteX33" fmla="*/ 1605315 w 2898909"/>
                <a:gd name="connsiteY33" fmla="*/ 1890898 h 3900881"/>
                <a:gd name="connsiteX34" fmla="*/ 1567203 w 2898909"/>
                <a:gd name="connsiteY34" fmla="*/ 2129082 h 3900881"/>
                <a:gd name="connsiteX35" fmla="*/ 1469337 w 2898909"/>
                <a:gd name="connsiteY35" fmla="*/ 2230511 h 3900881"/>
                <a:gd name="connsiteX0" fmla="*/ 1035553 w 2898909"/>
                <a:gd name="connsiteY0" fmla="*/ 2481730 h 3900881"/>
                <a:gd name="connsiteX1" fmla="*/ 1103130 w 2898909"/>
                <a:gd name="connsiteY1" fmla="*/ 2727790 h 3900881"/>
                <a:gd name="connsiteX2" fmla="*/ 1295231 w 2898909"/>
                <a:gd name="connsiteY2" fmla="*/ 3050519 h 3900881"/>
                <a:gd name="connsiteX3" fmla="*/ 1402807 w 2898909"/>
                <a:gd name="connsiteY3" fmla="*/ 3227252 h 3900881"/>
                <a:gd name="connsiteX4" fmla="*/ 1464280 w 2898909"/>
                <a:gd name="connsiteY4" fmla="*/ 3511561 h 3900881"/>
                <a:gd name="connsiteX5" fmla="*/ 1487332 w 2898909"/>
                <a:gd name="connsiteY5" fmla="*/ 3888079 h 3900881"/>
                <a:gd name="connsiteX6" fmla="*/ 2824353 w 2898909"/>
                <a:gd name="connsiteY6" fmla="*/ 3765134 h 3900881"/>
                <a:gd name="connsiteX7" fmla="*/ 2739829 w 2898909"/>
                <a:gd name="connsiteY7" fmla="*/ 3304092 h 3900881"/>
                <a:gd name="connsiteX8" fmla="*/ 2841849 w 2898909"/>
                <a:gd name="connsiteY8" fmla="*/ 2224313 h 3900881"/>
                <a:gd name="connsiteX9" fmla="*/ 2716035 w 2898909"/>
                <a:gd name="connsiteY9" fmla="*/ 1254189 h 3900881"/>
                <a:gd name="connsiteX10" fmla="*/ 2332575 w 2898909"/>
                <a:gd name="connsiteY10" fmla="*/ 699205 h 3900881"/>
                <a:gd name="connsiteX11" fmla="*/ 2171211 w 2898909"/>
                <a:gd name="connsiteY11" fmla="*/ 437948 h 3900881"/>
                <a:gd name="connsiteX12" fmla="*/ 1925322 w 2898909"/>
                <a:gd name="connsiteY12" fmla="*/ 192059 h 3900881"/>
                <a:gd name="connsiteX13" fmla="*/ 1725537 w 2898909"/>
                <a:gd name="connsiteY13" fmla="*/ 76798 h 3900881"/>
                <a:gd name="connsiteX14" fmla="*/ 1640953 w 2898909"/>
                <a:gd name="connsiteY14" fmla="*/ 8737 h 3900881"/>
                <a:gd name="connsiteX15" fmla="*/ 1447529 w 2898909"/>
                <a:gd name="connsiteY15" fmla="*/ 9920 h 3900881"/>
                <a:gd name="connsiteX16" fmla="*/ 1203175 w 2898909"/>
                <a:gd name="connsiteY16" fmla="*/ 91106 h 3900881"/>
                <a:gd name="connsiteX17" fmla="*/ 1005376 w 2898909"/>
                <a:gd name="connsiteY17" fmla="*/ 149845 h 3900881"/>
                <a:gd name="connsiteX18" fmla="*/ 665827 w 2898909"/>
                <a:gd name="connsiteY18" fmla="*/ 278625 h 3900881"/>
                <a:gd name="connsiteX19" fmla="*/ 508809 w 2898909"/>
                <a:gd name="connsiteY19" fmla="*/ 353930 h 3900881"/>
                <a:gd name="connsiteX20" fmla="*/ 434221 w 2898909"/>
                <a:gd name="connsiteY20" fmla="*/ 442068 h 3900881"/>
                <a:gd name="connsiteX21" fmla="*/ 11997 w 2898909"/>
                <a:gd name="connsiteY21" fmla="*/ 468684 h 3900881"/>
                <a:gd name="connsiteX22" fmla="*/ 163357 w 2898909"/>
                <a:gd name="connsiteY22" fmla="*/ 601133 h 3900881"/>
                <a:gd name="connsiteX23" fmla="*/ 655539 w 2898909"/>
                <a:gd name="connsiteY23" fmla="*/ 979715 h 3900881"/>
                <a:gd name="connsiteX24" fmla="*/ 679920 w 2898909"/>
                <a:gd name="connsiteY24" fmla="*/ 1083032 h 3900881"/>
                <a:gd name="connsiteX25" fmla="*/ 818762 w 2898909"/>
                <a:gd name="connsiteY25" fmla="*/ 1162196 h 3900881"/>
                <a:gd name="connsiteX26" fmla="*/ 1026600 w 2898909"/>
                <a:gd name="connsiteY26" fmla="*/ 1233684 h 3900881"/>
                <a:gd name="connsiteX27" fmla="*/ 1225910 w 2898909"/>
                <a:gd name="connsiteY27" fmla="*/ 1116460 h 3900881"/>
                <a:gd name="connsiteX28" fmla="*/ 1322486 w 2898909"/>
                <a:gd name="connsiteY28" fmla="*/ 1011449 h 3900881"/>
                <a:gd name="connsiteX29" fmla="*/ 1436742 w 2898909"/>
                <a:gd name="connsiteY29" fmla="*/ 999836 h 3900881"/>
                <a:gd name="connsiteX30" fmla="*/ 1549780 w 2898909"/>
                <a:gd name="connsiteY30" fmla="*/ 1120301 h 3900881"/>
                <a:gd name="connsiteX31" fmla="*/ 1574023 w 2898909"/>
                <a:gd name="connsiteY31" fmla="*/ 1304816 h 3900881"/>
                <a:gd name="connsiteX32" fmla="*/ 1786790 w 2898909"/>
                <a:gd name="connsiteY32" fmla="*/ 1638716 h 3900881"/>
                <a:gd name="connsiteX33" fmla="*/ 1605315 w 2898909"/>
                <a:gd name="connsiteY33" fmla="*/ 1890898 h 3900881"/>
                <a:gd name="connsiteX34" fmla="*/ 1567203 w 2898909"/>
                <a:gd name="connsiteY34" fmla="*/ 2129082 h 3900881"/>
                <a:gd name="connsiteX35" fmla="*/ 1469337 w 2898909"/>
                <a:gd name="connsiteY35" fmla="*/ 2230511 h 3900881"/>
                <a:gd name="connsiteX0" fmla="*/ 1023635 w 2886991"/>
                <a:gd name="connsiteY0" fmla="*/ 2481730 h 3900881"/>
                <a:gd name="connsiteX1" fmla="*/ 1091212 w 2886991"/>
                <a:gd name="connsiteY1" fmla="*/ 2727790 h 3900881"/>
                <a:gd name="connsiteX2" fmla="*/ 1283313 w 2886991"/>
                <a:gd name="connsiteY2" fmla="*/ 3050519 h 3900881"/>
                <a:gd name="connsiteX3" fmla="*/ 1390889 w 2886991"/>
                <a:gd name="connsiteY3" fmla="*/ 3227252 h 3900881"/>
                <a:gd name="connsiteX4" fmla="*/ 1452362 w 2886991"/>
                <a:gd name="connsiteY4" fmla="*/ 3511561 h 3900881"/>
                <a:gd name="connsiteX5" fmla="*/ 1475414 w 2886991"/>
                <a:gd name="connsiteY5" fmla="*/ 3888079 h 3900881"/>
                <a:gd name="connsiteX6" fmla="*/ 2812435 w 2886991"/>
                <a:gd name="connsiteY6" fmla="*/ 3765134 h 3900881"/>
                <a:gd name="connsiteX7" fmla="*/ 2727911 w 2886991"/>
                <a:gd name="connsiteY7" fmla="*/ 3304092 h 3900881"/>
                <a:gd name="connsiteX8" fmla="*/ 2829931 w 2886991"/>
                <a:gd name="connsiteY8" fmla="*/ 2224313 h 3900881"/>
                <a:gd name="connsiteX9" fmla="*/ 2704117 w 2886991"/>
                <a:gd name="connsiteY9" fmla="*/ 1254189 h 3900881"/>
                <a:gd name="connsiteX10" fmla="*/ 2320657 w 2886991"/>
                <a:gd name="connsiteY10" fmla="*/ 699205 h 3900881"/>
                <a:gd name="connsiteX11" fmla="*/ 2159293 w 2886991"/>
                <a:gd name="connsiteY11" fmla="*/ 437948 h 3900881"/>
                <a:gd name="connsiteX12" fmla="*/ 1913404 w 2886991"/>
                <a:gd name="connsiteY12" fmla="*/ 192059 h 3900881"/>
                <a:gd name="connsiteX13" fmla="*/ 1713619 w 2886991"/>
                <a:gd name="connsiteY13" fmla="*/ 76798 h 3900881"/>
                <a:gd name="connsiteX14" fmla="*/ 1629035 w 2886991"/>
                <a:gd name="connsiteY14" fmla="*/ 8737 h 3900881"/>
                <a:gd name="connsiteX15" fmla="*/ 1435611 w 2886991"/>
                <a:gd name="connsiteY15" fmla="*/ 9920 h 3900881"/>
                <a:gd name="connsiteX16" fmla="*/ 1191257 w 2886991"/>
                <a:gd name="connsiteY16" fmla="*/ 91106 h 3900881"/>
                <a:gd name="connsiteX17" fmla="*/ 993458 w 2886991"/>
                <a:gd name="connsiteY17" fmla="*/ 149845 h 3900881"/>
                <a:gd name="connsiteX18" fmla="*/ 653909 w 2886991"/>
                <a:gd name="connsiteY18" fmla="*/ 278625 h 3900881"/>
                <a:gd name="connsiteX19" fmla="*/ 496891 w 2886991"/>
                <a:gd name="connsiteY19" fmla="*/ 353930 h 3900881"/>
                <a:gd name="connsiteX20" fmla="*/ 422303 w 2886991"/>
                <a:gd name="connsiteY20" fmla="*/ 442068 h 3900881"/>
                <a:gd name="connsiteX21" fmla="*/ 79 w 2886991"/>
                <a:gd name="connsiteY21" fmla="*/ 468684 h 3900881"/>
                <a:gd name="connsiteX22" fmla="*/ 389016 w 2886991"/>
                <a:gd name="connsiteY22" fmla="*/ 809489 h 3900881"/>
                <a:gd name="connsiteX23" fmla="*/ 643621 w 2886991"/>
                <a:gd name="connsiteY23" fmla="*/ 979715 h 3900881"/>
                <a:gd name="connsiteX24" fmla="*/ 668002 w 2886991"/>
                <a:gd name="connsiteY24" fmla="*/ 1083032 h 3900881"/>
                <a:gd name="connsiteX25" fmla="*/ 806844 w 2886991"/>
                <a:gd name="connsiteY25" fmla="*/ 1162196 h 3900881"/>
                <a:gd name="connsiteX26" fmla="*/ 1014682 w 2886991"/>
                <a:gd name="connsiteY26" fmla="*/ 1233684 h 3900881"/>
                <a:gd name="connsiteX27" fmla="*/ 1213992 w 2886991"/>
                <a:gd name="connsiteY27" fmla="*/ 1116460 h 3900881"/>
                <a:gd name="connsiteX28" fmla="*/ 1310568 w 2886991"/>
                <a:gd name="connsiteY28" fmla="*/ 1011449 h 3900881"/>
                <a:gd name="connsiteX29" fmla="*/ 1424824 w 2886991"/>
                <a:gd name="connsiteY29" fmla="*/ 999836 h 3900881"/>
                <a:gd name="connsiteX30" fmla="*/ 1537862 w 2886991"/>
                <a:gd name="connsiteY30" fmla="*/ 1120301 h 3900881"/>
                <a:gd name="connsiteX31" fmla="*/ 1562105 w 2886991"/>
                <a:gd name="connsiteY31" fmla="*/ 1304816 h 3900881"/>
                <a:gd name="connsiteX32" fmla="*/ 1774872 w 2886991"/>
                <a:gd name="connsiteY32" fmla="*/ 1638716 h 3900881"/>
                <a:gd name="connsiteX33" fmla="*/ 1593397 w 2886991"/>
                <a:gd name="connsiteY33" fmla="*/ 1890898 h 3900881"/>
                <a:gd name="connsiteX34" fmla="*/ 1555285 w 2886991"/>
                <a:gd name="connsiteY34" fmla="*/ 2129082 h 3900881"/>
                <a:gd name="connsiteX35" fmla="*/ 1457419 w 2886991"/>
                <a:gd name="connsiteY35" fmla="*/ 2230511 h 3900881"/>
                <a:gd name="connsiteX0" fmla="*/ 1023615 w 2886971"/>
                <a:gd name="connsiteY0" fmla="*/ 2481730 h 3900881"/>
                <a:gd name="connsiteX1" fmla="*/ 1091192 w 2886971"/>
                <a:gd name="connsiteY1" fmla="*/ 2727790 h 3900881"/>
                <a:gd name="connsiteX2" fmla="*/ 1283293 w 2886971"/>
                <a:gd name="connsiteY2" fmla="*/ 3050519 h 3900881"/>
                <a:gd name="connsiteX3" fmla="*/ 1390869 w 2886971"/>
                <a:gd name="connsiteY3" fmla="*/ 3227252 h 3900881"/>
                <a:gd name="connsiteX4" fmla="*/ 1452342 w 2886971"/>
                <a:gd name="connsiteY4" fmla="*/ 3511561 h 3900881"/>
                <a:gd name="connsiteX5" fmla="*/ 1475394 w 2886971"/>
                <a:gd name="connsiteY5" fmla="*/ 3888079 h 3900881"/>
                <a:gd name="connsiteX6" fmla="*/ 2812415 w 2886971"/>
                <a:gd name="connsiteY6" fmla="*/ 3765134 h 3900881"/>
                <a:gd name="connsiteX7" fmla="*/ 2727891 w 2886971"/>
                <a:gd name="connsiteY7" fmla="*/ 3304092 h 3900881"/>
                <a:gd name="connsiteX8" fmla="*/ 2829911 w 2886971"/>
                <a:gd name="connsiteY8" fmla="*/ 2224313 h 3900881"/>
                <a:gd name="connsiteX9" fmla="*/ 2704097 w 2886971"/>
                <a:gd name="connsiteY9" fmla="*/ 1254189 h 3900881"/>
                <a:gd name="connsiteX10" fmla="*/ 2320637 w 2886971"/>
                <a:gd name="connsiteY10" fmla="*/ 699205 h 3900881"/>
                <a:gd name="connsiteX11" fmla="*/ 2159273 w 2886971"/>
                <a:gd name="connsiteY11" fmla="*/ 437948 h 3900881"/>
                <a:gd name="connsiteX12" fmla="*/ 1913384 w 2886971"/>
                <a:gd name="connsiteY12" fmla="*/ 192059 h 3900881"/>
                <a:gd name="connsiteX13" fmla="*/ 1713599 w 2886971"/>
                <a:gd name="connsiteY13" fmla="*/ 76798 h 3900881"/>
                <a:gd name="connsiteX14" fmla="*/ 1629015 w 2886971"/>
                <a:gd name="connsiteY14" fmla="*/ 8737 h 3900881"/>
                <a:gd name="connsiteX15" fmla="*/ 1435591 w 2886971"/>
                <a:gd name="connsiteY15" fmla="*/ 9920 h 3900881"/>
                <a:gd name="connsiteX16" fmla="*/ 1191237 w 2886971"/>
                <a:gd name="connsiteY16" fmla="*/ 91106 h 3900881"/>
                <a:gd name="connsiteX17" fmla="*/ 993438 w 2886971"/>
                <a:gd name="connsiteY17" fmla="*/ 149845 h 3900881"/>
                <a:gd name="connsiteX18" fmla="*/ 653889 w 2886971"/>
                <a:gd name="connsiteY18" fmla="*/ 278625 h 3900881"/>
                <a:gd name="connsiteX19" fmla="*/ 496871 w 2886971"/>
                <a:gd name="connsiteY19" fmla="*/ 353930 h 3900881"/>
                <a:gd name="connsiteX20" fmla="*/ 422283 w 2886971"/>
                <a:gd name="connsiteY20" fmla="*/ 442068 h 3900881"/>
                <a:gd name="connsiteX21" fmla="*/ 59 w 2886971"/>
                <a:gd name="connsiteY21" fmla="*/ 468684 h 3900881"/>
                <a:gd name="connsiteX22" fmla="*/ 388996 w 2886971"/>
                <a:gd name="connsiteY22" fmla="*/ 809489 h 3900881"/>
                <a:gd name="connsiteX23" fmla="*/ 643601 w 2886971"/>
                <a:gd name="connsiteY23" fmla="*/ 979715 h 3900881"/>
                <a:gd name="connsiteX24" fmla="*/ 667982 w 2886971"/>
                <a:gd name="connsiteY24" fmla="*/ 1083032 h 3900881"/>
                <a:gd name="connsiteX25" fmla="*/ 806824 w 2886971"/>
                <a:gd name="connsiteY25" fmla="*/ 1162196 h 3900881"/>
                <a:gd name="connsiteX26" fmla="*/ 1014662 w 2886971"/>
                <a:gd name="connsiteY26" fmla="*/ 1233684 h 3900881"/>
                <a:gd name="connsiteX27" fmla="*/ 1213972 w 2886971"/>
                <a:gd name="connsiteY27" fmla="*/ 1116460 h 3900881"/>
                <a:gd name="connsiteX28" fmla="*/ 1310548 w 2886971"/>
                <a:gd name="connsiteY28" fmla="*/ 1011449 h 3900881"/>
                <a:gd name="connsiteX29" fmla="*/ 1424804 w 2886971"/>
                <a:gd name="connsiteY29" fmla="*/ 999836 h 3900881"/>
                <a:gd name="connsiteX30" fmla="*/ 1537842 w 2886971"/>
                <a:gd name="connsiteY30" fmla="*/ 1120301 h 3900881"/>
                <a:gd name="connsiteX31" fmla="*/ 1562085 w 2886971"/>
                <a:gd name="connsiteY31" fmla="*/ 1304816 h 3900881"/>
                <a:gd name="connsiteX32" fmla="*/ 1774852 w 2886971"/>
                <a:gd name="connsiteY32" fmla="*/ 1638716 h 3900881"/>
                <a:gd name="connsiteX33" fmla="*/ 1593377 w 2886971"/>
                <a:gd name="connsiteY33" fmla="*/ 1890898 h 3900881"/>
                <a:gd name="connsiteX34" fmla="*/ 1555265 w 2886971"/>
                <a:gd name="connsiteY34" fmla="*/ 2129082 h 3900881"/>
                <a:gd name="connsiteX35" fmla="*/ 1457399 w 2886971"/>
                <a:gd name="connsiteY35" fmla="*/ 2230511 h 3900881"/>
                <a:gd name="connsiteX0" fmla="*/ 1023628 w 2886984"/>
                <a:gd name="connsiteY0" fmla="*/ 2481730 h 3900881"/>
                <a:gd name="connsiteX1" fmla="*/ 1091205 w 2886984"/>
                <a:gd name="connsiteY1" fmla="*/ 2727790 h 3900881"/>
                <a:gd name="connsiteX2" fmla="*/ 1283306 w 2886984"/>
                <a:gd name="connsiteY2" fmla="*/ 3050519 h 3900881"/>
                <a:gd name="connsiteX3" fmla="*/ 1390882 w 2886984"/>
                <a:gd name="connsiteY3" fmla="*/ 3227252 h 3900881"/>
                <a:gd name="connsiteX4" fmla="*/ 1452355 w 2886984"/>
                <a:gd name="connsiteY4" fmla="*/ 3511561 h 3900881"/>
                <a:gd name="connsiteX5" fmla="*/ 1475407 w 2886984"/>
                <a:gd name="connsiteY5" fmla="*/ 3888079 h 3900881"/>
                <a:gd name="connsiteX6" fmla="*/ 2812428 w 2886984"/>
                <a:gd name="connsiteY6" fmla="*/ 3765134 h 3900881"/>
                <a:gd name="connsiteX7" fmla="*/ 2727904 w 2886984"/>
                <a:gd name="connsiteY7" fmla="*/ 3304092 h 3900881"/>
                <a:gd name="connsiteX8" fmla="*/ 2829924 w 2886984"/>
                <a:gd name="connsiteY8" fmla="*/ 2224313 h 3900881"/>
                <a:gd name="connsiteX9" fmla="*/ 2704110 w 2886984"/>
                <a:gd name="connsiteY9" fmla="*/ 1254189 h 3900881"/>
                <a:gd name="connsiteX10" fmla="*/ 2320650 w 2886984"/>
                <a:gd name="connsiteY10" fmla="*/ 699205 h 3900881"/>
                <a:gd name="connsiteX11" fmla="*/ 2159286 w 2886984"/>
                <a:gd name="connsiteY11" fmla="*/ 437948 h 3900881"/>
                <a:gd name="connsiteX12" fmla="*/ 1913397 w 2886984"/>
                <a:gd name="connsiteY12" fmla="*/ 192059 h 3900881"/>
                <a:gd name="connsiteX13" fmla="*/ 1713612 w 2886984"/>
                <a:gd name="connsiteY13" fmla="*/ 76798 h 3900881"/>
                <a:gd name="connsiteX14" fmla="*/ 1629028 w 2886984"/>
                <a:gd name="connsiteY14" fmla="*/ 8737 h 3900881"/>
                <a:gd name="connsiteX15" fmla="*/ 1435604 w 2886984"/>
                <a:gd name="connsiteY15" fmla="*/ 9920 h 3900881"/>
                <a:gd name="connsiteX16" fmla="*/ 1191250 w 2886984"/>
                <a:gd name="connsiteY16" fmla="*/ 91106 h 3900881"/>
                <a:gd name="connsiteX17" fmla="*/ 993451 w 2886984"/>
                <a:gd name="connsiteY17" fmla="*/ 149845 h 3900881"/>
                <a:gd name="connsiteX18" fmla="*/ 653902 w 2886984"/>
                <a:gd name="connsiteY18" fmla="*/ 278625 h 3900881"/>
                <a:gd name="connsiteX19" fmla="*/ 496884 w 2886984"/>
                <a:gd name="connsiteY19" fmla="*/ 353930 h 3900881"/>
                <a:gd name="connsiteX20" fmla="*/ 422296 w 2886984"/>
                <a:gd name="connsiteY20" fmla="*/ 442068 h 3900881"/>
                <a:gd name="connsiteX21" fmla="*/ 72 w 2886984"/>
                <a:gd name="connsiteY21" fmla="*/ 468684 h 3900881"/>
                <a:gd name="connsiteX22" fmla="*/ 456890 w 2886984"/>
                <a:gd name="connsiteY22" fmla="*/ 869022 h 3900881"/>
                <a:gd name="connsiteX23" fmla="*/ 643614 w 2886984"/>
                <a:gd name="connsiteY23" fmla="*/ 979715 h 3900881"/>
                <a:gd name="connsiteX24" fmla="*/ 667995 w 2886984"/>
                <a:gd name="connsiteY24" fmla="*/ 1083032 h 3900881"/>
                <a:gd name="connsiteX25" fmla="*/ 806837 w 2886984"/>
                <a:gd name="connsiteY25" fmla="*/ 1162196 h 3900881"/>
                <a:gd name="connsiteX26" fmla="*/ 1014675 w 2886984"/>
                <a:gd name="connsiteY26" fmla="*/ 1233684 h 3900881"/>
                <a:gd name="connsiteX27" fmla="*/ 1213985 w 2886984"/>
                <a:gd name="connsiteY27" fmla="*/ 1116460 h 3900881"/>
                <a:gd name="connsiteX28" fmla="*/ 1310561 w 2886984"/>
                <a:gd name="connsiteY28" fmla="*/ 1011449 h 3900881"/>
                <a:gd name="connsiteX29" fmla="*/ 1424817 w 2886984"/>
                <a:gd name="connsiteY29" fmla="*/ 999836 h 3900881"/>
                <a:gd name="connsiteX30" fmla="*/ 1537855 w 2886984"/>
                <a:gd name="connsiteY30" fmla="*/ 1120301 h 3900881"/>
                <a:gd name="connsiteX31" fmla="*/ 1562098 w 2886984"/>
                <a:gd name="connsiteY31" fmla="*/ 1304816 h 3900881"/>
                <a:gd name="connsiteX32" fmla="*/ 1774865 w 2886984"/>
                <a:gd name="connsiteY32" fmla="*/ 1638716 h 3900881"/>
                <a:gd name="connsiteX33" fmla="*/ 1593390 w 2886984"/>
                <a:gd name="connsiteY33" fmla="*/ 1890898 h 3900881"/>
                <a:gd name="connsiteX34" fmla="*/ 1555278 w 2886984"/>
                <a:gd name="connsiteY34" fmla="*/ 2129082 h 3900881"/>
                <a:gd name="connsiteX35" fmla="*/ 1457412 w 2886984"/>
                <a:gd name="connsiteY35" fmla="*/ 2230511 h 3900881"/>
                <a:gd name="connsiteX0" fmla="*/ 1023620 w 2886976"/>
                <a:gd name="connsiteY0" fmla="*/ 2481730 h 3900881"/>
                <a:gd name="connsiteX1" fmla="*/ 1091197 w 2886976"/>
                <a:gd name="connsiteY1" fmla="*/ 2727790 h 3900881"/>
                <a:gd name="connsiteX2" fmla="*/ 1283298 w 2886976"/>
                <a:gd name="connsiteY2" fmla="*/ 3050519 h 3900881"/>
                <a:gd name="connsiteX3" fmla="*/ 1390874 w 2886976"/>
                <a:gd name="connsiteY3" fmla="*/ 3227252 h 3900881"/>
                <a:gd name="connsiteX4" fmla="*/ 1452347 w 2886976"/>
                <a:gd name="connsiteY4" fmla="*/ 3511561 h 3900881"/>
                <a:gd name="connsiteX5" fmla="*/ 1475399 w 2886976"/>
                <a:gd name="connsiteY5" fmla="*/ 3888079 h 3900881"/>
                <a:gd name="connsiteX6" fmla="*/ 2812420 w 2886976"/>
                <a:gd name="connsiteY6" fmla="*/ 3765134 h 3900881"/>
                <a:gd name="connsiteX7" fmla="*/ 2727896 w 2886976"/>
                <a:gd name="connsiteY7" fmla="*/ 3304092 h 3900881"/>
                <a:gd name="connsiteX8" fmla="*/ 2829916 w 2886976"/>
                <a:gd name="connsiteY8" fmla="*/ 2224313 h 3900881"/>
                <a:gd name="connsiteX9" fmla="*/ 2704102 w 2886976"/>
                <a:gd name="connsiteY9" fmla="*/ 1254189 h 3900881"/>
                <a:gd name="connsiteX10" fmla="*/ 2320642 w 2886976"/>
                <a:gd name="connsiteY10" fmla="*/ 699205 h 3900881"/>
                <a:gd name="connsiteX11" fmla="*/ 2159278 w 2886976"/>
                <a:gd name="connsiteY11" fmla="*/ 437948 h 3900881"/>
                <a:gd name="connsiteX12" fmla="*/ 1913389 w 2886976"/>
                <a:gd name="connsiteY12" fmla="*/ 192059 h 3900881"/>
                <a:gd name="connsiteX13" fmla="*/ 1713604 w 2886976"/>
                <a:gd name="connsiteY13" fmla="*/ 76798 h 3900881"/>
                <a:gd name="connsiteX14" fmla="*/ 1629020 w 2886976"/>
                <a:gd name="connsiteY14" fmla="*/ 8737 h 3900881"/>
                <a:gd name="connsiteX15" fmla="*/ 1435596 w 2886976"/>
                <a:gd name="connsiteY15" fmla="*/ 9920 h 3900881"/>
                <a:gd name="connsiteX16" fmla="*/ 1191242 w 2886976"/>
                <a:gd name="connsiteY16" fmla="*/ 91106 h 3900881"/>
                <a:gd name="connsiteX17" fmla="*/ 993443 w 2886976"/>
                <a:gd name="connsiteY17" fmla="*/ 149845 h 3900881"/>
                <a:gd name="connsiteX18" fmla="*/ 653894 w 2886976"/>
                <a:gd name="connsiteY18" fmla="*/ 278625 h 3900881"/>
                <a:gd name="connsiteX19" fmla="*/ 496876 w 2886976"/>
                <a:gd name="connsiteY19" fmla="*/ 353930 h 3900881"/>
                <a:gd name="connsiteX20" fmla="*/ 422288 w 2886976"/>
                <a:gd name="connsiteY20" fmla="*/ 442068 h 3900881"/>
                <a:gd name="connsiteX21" fmla="*/ 64 w 2886976"/>
                <a:gd name="connsiteY21" fmla="*/ 468684 h 3900881"/>
                <a:gd name="connsiteX22" fmla="*/ 454901 w 2886976"/>
                <a:gd name="connsiteY22" fmla="*/ 736170 h 3900881"/>
                <a:gd name="connsiteX23" fmla="*/ 456882 w 2886976"/>
                <a:gd name="connsiteY23" fmla="*/ 869022 h 3900881"/>
                <a:gd name="connsiteX24" fmla="*/ 643606 w 2886976"/>
                <a:gd name="connsiteY24" fmla="*/ 979715 h 3900881"/>
                <a:gd name="connsiteX25" fmla="*/ 667987 w 2886976"/>
                <a:gd name="connsiteY25" fmla="*/ 1083032 h 3900881"/>
                <a:gd name="connsiteX26" fmla="*/ 806829 w 2886976"/>
                <a:gd name="connsiteY26" fmla="*/ 1162196 h 3900881"/>
                <a:gd name="connsiteX27" fmla="*/ 1014667 w 2886976"/>
                <a:gd name="connsiteY27" fmla="*/ 1233684 h 3900881"/>
                <a:gd name="connsiteX28" fmla="*/ 1213977 w 2886976"/>
                <a:gd name="connsiteY28" fmla="*/ 1116460 h 3900881"/>
                <a:gd name="connsiteX29" fmla="*/ 1310553 w 2886976"/>
                <a:gd name="connsiteY29" fmla="*/ 1011449 h 3900881"/>
                <a:gd name="connsiteX30" fmla="*/ 1424809 w 2886976"/>
                <a:gd name="connsiteY30" fmla="*/ 999836 h 3900881"/>
                <a:gd name="connsiteX31" fmla="*/ 1537847 w 2886976"/>
                <a:gd name="connsiteY31" fmla="*/ 1120301 h 3900881"/>
                <a:gd name="connsiteX32" fmla="*/ 1562090 w 2886976"/>
                <a:gd name="connsiteY32" fmla="*/ 1304816 h 3900881"/>
                <a:gd name="connsiteX33" fmla="*/ 1774857 w 2886976"/>
                <a:gd name="connsiteY33" fmla="*/ 1638716 h 3900881"/>
                <a:gd name="connsiteX34" fmla="*/ 1593382 w 2886976"/>
                <a:gd name="connsiteY34" fmla="*/ 1890898 h 3900881"/>
                <a:gd name="connsiteX35" fmla="*/ 1555270 w 2886976"/>
                <a:gd name="connsiteY35" fmla="*/ 2129082 h 3900881"/>
                <a:gd name="connsiteX36" fmla="*/ 1457404 w 2886976"/>
                <a:gd name="connsiteY36" fmla="*/ 2230511 h 3900881"/>
                <a:gd name="connsiteX0" fmla="*/ 691871 w 2555227"/>
                <a:gd name="connsiteY0" fmla="*/ 2481730 h 3900881"/>
                <a:gd name="connsiteX1" fmla="*/ 759448 w 2555227"/>
                <a:gd name="connsiteY1" fmla="*/ 2727790 h 3900881"/>
                <a:gd name="connsiteX2" fmla="*/ 951549 w 2555227"/>
                <a:gd name="connsiteY2" fmla="*/ 3050519 h 3900881"/>
                <a:gd name="connsiteX3" fmla="*/ 1059125 w 2555227"/>
                <a:gd name="connsiteY3" fmla="*/ 3227252 h 3900881"/>
                <a:gd name="connsiteX4" fmla="*/ 1120598 w 2555227"/>
                <a:gd name="connsiteY4" fmla="*/ 3511561 h 3900881"/>
                <a:gd name="connsiteX5" fmla="*/ 1143650 w 2555227"/>
                <a:gd name="connsiteY5" fmla="*/ 3888079 h 3900881"/>
                <a:gd name="connsiteX6" fmla="*/ 2480671 w 2555227"/>
                <a:gd name="connsiteY6" fmla="*/ 3765134 h 3900881"/>
                <a:gd name="connsiteX7" fmla="*/ 2396147 w 2555227"/>
                <a:gd name="connsiteY7" fmla="*/ 3304092 h 3900881"/>
                <a:gd name="connsiteX8" fmla="*/ 2498167 w 2555227"/>
                <a:gd name="connsiteY8" fmla="*/ 2224313 h 3900881"/>
                <a:gd name="connsiteX9" fmla="*/ 2372353 w 2555227"/>
                <a:gd name="connsiteY9" fmla="*/ 1254189 h 3900881"/>
                <a:gd name="connsiteX10" fmla="*/ 1988893 w 2555227"/>
                <a:gd name="connsiteY10" fmla="*/ 699205 h 3900881"/>
                <a:gd name="connsiteX11" fmla="*/ 1827529 w 2555227"/>
                <a:gd name="connsiteY11" fmla="*/ 437948 h 3900881"/>
                <a:gd name="connsiteX12" fmla="*/ 1581640 w 2555227"/>
                <a:gd name="connsiteY12" fmla="*/ 192059 h 3900881"/>
                <a:gd name="connsiteX13" fmla="*/ 1381855 w 2555227"/>
                <a:gd name="connsiteY13" fmla="*/ 76798 h 3900881"/>
                <a:gd name="connsiteX14" fmla="*/ 1297271 w 2555227"/>
                <a:gd name="connsiteY14" fmla="*/ 8737 h 3900881"/>
                <a:gd name="connsiteX15" fmla="*/ 1103847 w 2555227"/>
                <a:gd name="connsiteY15" fmla="*/ 9920 h 3900881"/>
                <a:gd name="connsiteX16" fmla="*/ 859493 w 2555227"/>
                <a:gd name="connsiteY16" fmla="*/ 91106 h 3900881"/>
                <a:gd name="connsiteX17" fmla="*/ 661694 w 2555227"/>
                <a:gd name="connsiteY17" fmla="*/ 149845 h 3900881"/>
                <a:gd name="connsiteX18" fmla="*/ 322145 w 2555227"/>
                <a:gd name="connsiteY18" fmla="*/ 278625 h 3900881"/>
                <a:gd name="connsiteX19" fmla="*/ 165127 w 2555227"/>
                <a:gd name="connsiteY19" fmla="*/ 353930 h 3900881"/>
                <a:gd name="connsiteX20" fmla="*/ 90539 w 2555227"/>
                <a:gd name="connsiteY20" fmla="*/ 442068 h 3900881"/>
                <a:gd name="connsiteX21" fmla="*/ 307 w 2555227"/>
                <a:gd name="connsiteY21" fmla="*/ 555691 h 3900881"/>
                <a:gd name="connsiteX22" fmla="*/ 123152 w 2555227"/>
                <a:gd name="connsiteY22" fmla="*/ 736170 h 3900881"/>
                <a:gd name="connsiteX23" fmla="*/ 125133 w 2555227"/>
                <a:gd name="connsiteY23" fmla="*/ 869022 h 3900881"/>
                <a:gd name="connsiteX24" fmla="*/ 311857 w 2555227"/>
                <a:gd name="connsiteY24" fmla="*/ 979715 h 3900881"/>
                <a:gd name="connsiteX25" fmla="*/ 336238 w 2555227"/>
                <a:gd name="connsiteY25" fmla="*/ 1083032 h 3900881"/>
                <a:gd name="connsiteX26" fmla="*/ 475080 w 2555227"/>
                <a:gd name="connsiteY26" fmla="*/ 1162196 h 3900881"/>
                <a:gd name="connsiteX27" fmla="*/ 682918 w 2555227"/>
                <a:gd name="connsiteY27" fmla="*/ 1233684 h 3900881"/>
                <a:gd name="connsiteX28" fmla="*/ 882228 w 2555227"/>
                <a:gd name="connsiteY28" fmla="*/ 1116460 h 3900881"/>
                <a:gd name="connsiteX29" fmla="*/ 978804 w 2555227"/>
                <a:gd name="connsiteY29" fmla="*/ 1011449 h 3900881"/>
                <a:gd name="connsiteX30" fmla="*/ 1093060 w 2555227"/>
                <a:gd name="connsiteY30" fmla="*/ 999836 h 3900881"/>
                <a:gd name="connsiteX31" fmla="*/ 1206098 w 2555227"/>
                <a:gd name="connsiteY31" fmla="*/ 1120301 h 3900881"/>
                <a:gd name="connsiteX32" fmla="*/ 1230341 w 2555227"/>
                <a:gd name="connsiteY32" fmla="*/ 1304816 h 3900881"/>
                <a:gd name="connsiteX33" fmla="*/ 1443108 w 2555227"/>
                <a:gd name="connsiteY33" fmla="*/ 1638716 h 3900881"/>
                <a:gd name="connsiteX34" fmla="*/ 1261633 w 2555227"/>
                <a:gd name="connsiteY34" fmla="*/ 1890898 h 3900881"/>
                <a:gd name="connsiteX35" fmla="*/ 1223521 w 2555227"/>
                <a:gd name="connsiteY35" fmla="*/ 2129082 h 3900881"/>
                <a:gd name="connsiteX36" fmla="*/ 1125655 w 2555227"/>
                <a:gd name="connsiteY36" fmla="*/ 2230511 h 3900881"/>
                <a:gd name="connsiteX0" fmla="*/ 691871 w 3041384"/>
                <a:gd name="connsiteY0" fmla="*/ 2481730 h 3915533"/>
                <a:gd name="connsiteX1" fmla="*/ 759448 w 3041384"/>
                <a:gd name="connsiteY1" fmla="*/ 2727790 h 3915533"/>
                <a:gd name="connsiteX2" fmla="*/ 951549 w 3041384"/>
                <a:gd name="connsiteY2" fmla="*/ 3050519 h 3915533"/>
                <a:gd name="connsiteX3" fmla="*/ 1059125 w 3041384"/>
                <a:gd name="connsiteY3" fmla="*/ 3227252 h 3915533"/>
                <a:gd name="connsiteX4" fmla="*/ 1120598 w 3041384"/>
                <a:gd name="connsiteY4" fmla="*/ 3511561 h 3915533"/>
                <a:gd name="connsiteX5" fmla="*/ 1143650 w 3041384"/>
                <a:gd name="connsiteY5" fmla="*/ 3888079 h 3915533"/>
                <a:gd name="connsiteX6" fmla="*/ 2480671 w 3041384"/>
                <a:gd name="connsiteY6" fmla="*/ 3765134 h 3915533"/>
                <a:gd name="connsiteX7" fmla="*/ 3041369 w 3041384"/>
                <a:gd name="connsiteY7" fmla="*/ 2801161 h 3915533"/>
                <a:gd name="connsiteX8" fmla="*/ 2498167 w 3041384"/>
                <a:gd name="connsiteY8" fmla="*/ 2224313 h 3915533"/>
                <a:gd name="connsiteX9" fmla="*/ 2372353 w 3041384"/>
                <a:gd name="connsiteY9" fmla="*/ 1254189 h 3915533"/>
                <a:gd name="connsiteX10" fmla="*/ 1988893 w 3041384"/>
                <a:gd name="connsiteY10" fmla="*/ 699205 h 3915533"/>
                <a:gd name="connsiteX11" fmla="*/ 1827529 w 3041384"/>
                <a:gd name="connsiteY11" fmla="*/ 437948 h 3915533"/>
                <a:gd name="connsiteX12" fmla="*/ 1581640 w 3041384"/>
                <a:gd name="connsiteY12" fmla="*/ 192059 h 3915533"/>
                <a:gd name="connsiteX13" fmla="*/ 1381855 w 3041384"/>
                <a:gd name="connsiteY13" fmla="*/ 76798 h 3915533"/>
                <a:gd name="connsiteX14" fmla="*/ 1297271 w 3041384"/>
                <a:gd name="connsiteY14" fmla="*/ 8737 h 3915533"/>
                <a:gd name="connsiteX15" fmla="*/ 1103847 w 3041384"/>
                <a:gd name="connsiteY15" fmla="*/ 9920 h 3915533"/>
                <a:gd name="connsiteX16" fmla="*/ 859493 w 3041384"/>
                <a:gd name="connsiteY16" fmla="*/ 91106 h 3915533"/>
                <a:gd name="connsiteX17" fmla="*/ 661694 w 3041384"/>
                <a:gd name="connsiteY17" fmla="*/ 149845 h 3915533"/>
                <a:gd name="connsiteX18" fmla="*/ 322145 w 3041384"/>
                <a:gd name="connsiteY18" fmla="*/ 278625 h 3915533"/>
                <a:gd name="connsiteX19" fmla="*/ 165127 w 3041384"/>
                <a:gd name="connsiteY19" fmla="*/ 353930 h 3915533"/>
                <a:gd name="connsiteX20" fmla="*/ 90539 w 3041384"/>
                <a:gd name="connsiteY20" fmla="*/ 442068 h 3915533"/>
                <a:gd name="connsiteX21" fmla="*/ 307 w 3041384"/>
                <a:gd name="connsiteY21" fmla="*/ 555691 h 3915533"/>
                <a:gd name="connsiteX22" fmla="*/ 123152 w 3041384"/>
                <a:gd name="connsiteY22" fmla="*/ 736170 h 3915533"/>
                <a:gd name="connsiteX23" fmla="*/ 125133 w 3041384"/>
                <a:gd name="connsiteY23" fmla="*/ 869022 h 3915533"/>
                <a:gd name="connsiteX24" fmla="*/ 311857 w 3041384"/>
                <a:gd name="connsiteY24" fmla="*/ 979715 h 3915533"/>
                <a:gd name="connsiteX25" fmla="*/ 336238 w 3041384"/>
                <a:gd name="connsiteY25" fmla="*/ 1083032 h 3915533"/>
                <a:gd name="connsiteX26" fmla="*/ 475080 w 3041384"/>
                <a:gd name="connsiteY26" fmla="*/ 1162196 h 3915533"/>
                <a:gd name="connsiteX27" fmla="*/ 682918 w 3041384"/>
                <a:gd name="connsiteY27" fmla="*/ 1233684 h 3915533"/>
                <a:gd name="connsiteX28" fmla="*/ 882228 w 3041384"/>
                <a:gd name="connsiteY28" fmla="*/ 1116460 h 3915533"/>
                <a:gd name="connsiteX29" fmla="*/ 978804 w 3041384"/>
                <a:gd name="connsiteY29" fmla="*/ 1011449 h 3915533"/>
                <a:gd name="connsiteX30" fmla="*/ 1093060 w 3041384"/>
                <a:gd name="connsiteY30" fmla="*/ 999836 h 3915533"/>
                <a:gd name="connsiteX31" fmla="*/ 1206098 w 3041384"/>
                <a:gd name="connsiteY31" fmla="*/ 1120301 h 3915533"/>
                <a:gd name="connsiteX32" fmla="*/ 1230341 w 3041384"/>
                <a:gd name="connsiteY32" fmla="*/ 1304816 h 3915533"/>
                <a:gd name="connsiteX33" fmla="*/ 1443108 w 3041384"/>
                <a:gd name="connsiteY33" fmla="*/ 1638716 h 3915533"/>
                <a:gd name="connsiteX34" fmla="*/ 1261633 w 3041384"/>
                <a:gd name="connsiteY34" fmla="*/ 1890898 h 3915533"/>
                <a:gd name="connsiteX35" fmla="*/ 1223521 w 3041384"/>
                <a:gd name="connsiteY35" fmla="*/ 2129082 h 3915533"/>
                <a:gd name="connsiteX36" fmla="*/ 1125655 w 3041384"/>
                <a:gd name="connsiteY36" fmla="*/ 2230511 h 3915533"/>
                <a:gd name="connsiteX0" fmla="*/ 691871 w 3109236"/>
                <a:gd name="connsiteY0" fmla="*/ 2481730 h 3915533"/>
                <a:gd name="connsiteX1" fmla="*/ 759448 w 3109236"/>
                <a:gd name="connsiteY1" fmla="*/ 2727790 h 3915533"/>
                <a:gd name="connsiteX2" fmla="*/ 951549 w 3109236"/>
                <a:gd name="connsiteY2" fmla="*/ 3050519 h 3915533"/>
                <a:gd name="connsiteX3" fmla="*/ 1059125 w 3109236"/>
                <a:gd name="connsiteY3" fmla="*/ 3227252 h 3915533"/>
                <a:gd name="connsiteX4" fmla="*/ 1120598 w 3109236"/>
                <a:gd name="connsiteY4" fmla="*/ 3511561 h 3915533"/>
                <a:gd name="connsiteX5" fmla="*/ 1143650 w 3109236"/>
                <a:gd name="connsiteY5" fmla="*/ 3888079 h 3915533"/>
                <a:gd name="connsiteX6" fmla="*/ 2480671 w 3109236"/>
                <a:gd name="connsiteY6" fmla="*/ 3765134 h 3915533"/>
                <a:gd name="connsiteX7" fmla="*/ 3041369 w 3109236"/>
                <a:gd name="connsiteY7" fmla="*/ 2801161 h 3915533"/>
                <a:gd name="connsiteX8" fmla="*/ 2498167 w 3109236"/>
                <a:gd name="connsiteY8" fmla="*/ 2224313 h 3915533"/>
                <a:gd name="connsiteX9" fmla="*/ 2372353 w 3109236"/>
                <a:gd name="connsiteY9" fmla="*/ 1254189 h 3915533"/>
                <a:gd name="connsiteX10" fmla="*/ 1988893 w 3109236"/>
                <a:gd name="connsiteY10" fmla="*/ 699205 h 3915533"/>
                <a:gd name="connsiteX11" fmla="*/ 1827529 w 3109236"/>
                <a:gd name="connsiteY11" fmla="*/ 437948 h 3915533"/>
                <a:gd name="connsiteX12" fmla="*/ 1581640 w 3109236"/>
                <a:gd name="connsiteY12" fmla="*/ 192059 h 3915533"/>
                <a:gd name="connsiteX13" fmla="*/ 1381855 w 3109236"/>
                <a:gd name="connsiteY13" fmla="*/ 76798 h 3915533"/>
                <a:gd name="connsiteX14" fmla="*/ 1297271 w 3109236"/>
                <a:gd name="connsiteY14" fmla="*/ 8737 h 3915533"/>
                <a:gd name="connsiteX15" fmla="*/ 1103847 w 3109236"/>
                <a:gd name="connsiteY15" fmla="*/ 9920 h 3915533"/>
                <a:gd name="connsiteX16" fmla="*/ 859493 w 3109236"/>
                <a:gd name="connsiteY16" fmla="*/ 91106 h 3915533"/>
                <a:gd name="connsiteX17" fmla="*/ 661694 w 3109236"/>
                <a:gd name="connsiteY17" fmla="*/ 149845 h 3915533"/>
                <a:gd name="connsiteX18" fmla="*/ 322145 w 3109236"/>
                <a:gd name="connsiteY18" fmla="*/ 278625 h 3915533"/>
                <a:gd name="connsiteX19" fmla="*/ 165127 w 3109236"/>
                <a:gd name="connsiteY19" fmla="*/ 353930 h 3915533"/>
                <a:gd name="connsiteX20" fmla="*/ 90539 w 3109236"/>
                <a:gd name="connsiteY20" fmla="*/ 442068 h 3915533"/>
                <a:gd name="connsiteX21" fmla="*/ 307 w 3109236"/>
                <a:gd name="connsiteY21" fmla="*/ 555691 h 3915533"/>
                <a:gd name="connsiteX22" fmla="*/ 123152 w 3109236"/>
                <a:gd name="connsiteY22" fmla="*/ 736170 h 3915533"/>
                <a:gd name="connsiteX23" fmla="*/ 125133 w 3109236"/>
                <a:gd name="connsiteY23" fmla="*/ 869022 h 3915533"/>
                <a:gd name="connsiteX24" fmla="*/ 311857 w 3109236"/>
                <a:gd name="connsiteY24" fmla="*/ 979715 h 3915533"/>
                <a:gd name="connsiteX25" fmla="*/ 336238 w 3109236"/>
                <a:gd name="connsiteY25" fmla="*/ 1083032 h 3915533"/>
                <a:gd name="connsiteX26" fmla="*/ 475080 w 3109236"/>
                <a:gd name="connsiteY26" fmla="*/ 1162196 h 3915533"/>
                <a:gd name="connsiteX27" fmla="*/ 682918 w 3109236"/>
                <a:gd name="connsiteY27" fmla="*/ 1233684 h 3915533"/>
                <a:gd name="connsiteX28" fmla="*/ 882228 w 3109236"/>
                <a:gd name="connsiteY28" fmla="*/ 1116460 h 3915533"/>
                <a:gd name="connsiteX29" fmla="*/ 978804 w 3109236"/>
                <a:gd name="connsiteY29" fmla="*/ 1011449 h 3915533"/>
                <a:gd name="connsiteX30" fmla="*/ 1093060 w 3109236"/>
                <a:gd name="connsiteY30" fmla="*/ 999836 h 3915533"/>
                <a:gd name="connsiteX31" fmla="*/ 1206098 w 3109236"/>
                <a:gd name="connsiteY31" fmla="*/ 1120301 h 3915533"/>
                <a:gd name="connsiteX32" fmla="*/ 1230341 w 3109236"/>
                <a:gd name="connsiteY32" fmla="*/ 1304816 h 3915533"/>
                <a:gd name="connsiteX33" fmla="*/ 1443108 w 3109236"/>
                <a:gd name="connsiteY33" fmla="*/ 1638716 h 3915533"/>
                <a:gd name="connsiteX34" fmla="*/ 1261633 w 3109236"/>
                <a:gd name="connsiteY34" fmla="*/ 1890898 h 3915533"/>
                <a:gd name="connsiteX35" fmla="*/ 1223521 w 3109236"/>
                <a:gd name="connsiteY35" fmla="*/ 2129082 h 3915533"/>
                <a:gd name="connsiteX36" fmla="*/ 1125655 w 3109236"/>
                <a:gd name="connsiteY36" fmla="*/ 2230511 h 3915533"/>
                <a:gd name="connsiteX0" fmla="*/ 691871 w 3070719"/>
                <a:gd name="connsiteY0" fmla="*/ 2481730 h 3915533"/>
                <a:gd name="connsiteX1" fmla="*/ 759448 w 3070719"/>
                <a:gd name="connsiteY1" fmla="*/ 2727790 h 3915533"/>
                <a:gd name="connsiteX2" fmla="*/ 951549 w 3070719"/>
                <a:gd name="connsiteY2" fmla="*/ 3050519 h 3915533"/>
                <a:gd name="connsiteX3" fmla="*/ 1059125 w 3070719"/>
                <a:gd name="connsiteY3" fmla="*/ 3227252 h 3915533"/>
                <a:gd name="connsiteX4" fmla="*/ 1120598 w 3070719"/>
                <a:gd name="connsiteY4" fmla="*/ 3511561 h 3915533"/>
                <a:gd name="connsiteX5" fmla="*/ 1143650 w 3070719"/>
                <a:gd name="connsiteY5" fmla="*/ 3888079 h 3915533"/>
                <a:gd name="connsiteX6" fmla="*/ 2480671 w 3070719"/>
                <a:gd name="connsiteY6" fmla="*/ 3765134 h 3915533"/>
                <a:gd name="connsiteX7" fmla="*/ 3041369 w 3070719"/>
                <a:gd name="connsiteY7" fmla="*/ 2801161 h 3915533"/>
                <a:gd name="connsiteX8" fmla="*/ 2498167 w 3070719"/>
                <a:gd name="connsiteY8" fmla="*/ 2224313 h 3915533"/>
                <a:gd name="connsiteX9" fmla="*/ 2372353 w 3070719"/>
                <a:gd name="connsiteY9" fmla="*/ 1254189 h 3915533"/>
                <a:gd name="connsiteX10" fmla="*/ 1988893 w 3070719"/>
                <a:gd name="connsiteY10" fmla="*/ 699205 h 3915533"/>
                <a:gd name="connsiteX11" fmla="*/ 1827529 w 3070719"/>
                <a:gd name="connsiteY11" fmla="*/ 437948 h 3915533"/>
                <a:gd name="connsiteX12" fmla="*/ 1581640 w 3070719"/>
                <a:gd name="connsiteY12" fmla="*/ 192059 h 3915533"/>
                <a:gd name="connsiteX13" fmla="*/ 1381855 w 3070719"/>
                <a:gd name="connsiteY13" fmla="*/ 76798 h 3915533"/>
                <a:gd name="connsiteX14" fmla="*/ 1297271 w 3070719"/>
                <a:gd name="connsiteY14" fmla="*/ 8737 h 3915533"/>
                <a:gd name="connsiteX15" fmla="*/ 1103847 w 3070719"/>
                <a:gd name="connsiteY15" fmla="*/ 9920 h 3915533"/>
                <a:gd name="connsiteX16" fmla="*/ 859493 w 3070719"/>
                <a:gd name="connsiteY16" fmla="*/ 91106 h 3915533"/>
                <a:gd name="connsiteX17" fmla="*/ 661694 w 3070719"/>
                <a:gd name="connsiteY17" fmla="*/ 149845 h 3915533"/>
                <a:gd name="connsiteX18" fmla="*/ 322145 w 3070719"/>
                <a:gd name="connsiteY18" fmla="*/ 278625 h 3915533"/>
                <a:gd name="connsiteX19" fmla="*/ 165127 w 3070719"/>
                <a:gd name="connsiteY19" fmla="*/ 353930 h 3915533"/>
                <a:gd name="connsiteX20" fmla="*/ 90539 w 3070719"/>
                <a:gd name="connsiteY20" fmla="*/ 442068 h 3915533"/>
                <a:gd name="connsiteX21" fmla="*/ 307 w 3070719"/>
                <a:gd name="connsiteY21" fmla="*/ 555691 h 3915533"/>
                <a:gd name="connsiteX22" fmla="*/ 123152 w 3070719"/>
                <a:gd name="connsiteY22" fmla="*/ 736170 h 3915533"/>
                <a:gd name="connsiteX23" fmla="*/ 125133 w 3070719"/>
                <a:gd name="connsiteY23" fmla="*/ 869022 h 3915533"/>
                <a:gd name="connsiteX24" fmla="*/ 311857 w 3070719"/>
                <a:gd name="connsiteY24" fmla="*/ 979715 h 3915533"/>
                <a:gd name="connsiteX25" fmla="*/ 336238 w 3070719"/>
                <a:gd name="connsiteY25" fmla="*/ 1083032 h 3915533"/>
                <a:gd name="connsiteX26" fmla="*/ 475080 w 3070719"/>
                <a:gd name="connsiteY26" fmla="*/ 1162196 h 3915533"/>
                <a:gd name="connsiteX27" fmla="*/ 682918 w 3070719"/>
                <a:gd name="connsiteY27" fmla="*/ 1233684 h 3915533"/>
                <a:gd name="connsiteX28" fmla="*/ 882228 w 3070719"/>
                <a:gd name="connsiteY28" fmla="*/ 1116460 h 3915533"/>
                <a:gd name="connsiteX29" fmla="*/ 978804 w 3070719"/>
                <a:gd name="connsiteY29" fmla="*/ 1011449 h 3915533"/>
                <a:gd name="connsiteX30" fmla="*/ 1093060 w 3070719"/>
                <a:gd name="connsiteY30" fmla="*/ 999836 h 3915533"/>
                <a:gd name="connsiteX31" fmla="*/ 1206098 w 3070719"/>
                <a:gd name="connsiteY31" fmla="*/ 1120301 h 3915533"/>
                <a:gd name="connsiteX32" fmla="*/ 1230341 w 3070719"/>
                <a:gd name="connsiteY32" fmla="*/ 1304816 h 3915533"/>
                <a:gd name="connsiteX33" fmla="*/ 1443108 w 3070719"/>
                <a:gd name="connsiteY33" fmla="*/ 1638716 h 3915533"/>
                <a:gd name="connsiteX34" fmla="*/ 1261633 w 3070719"/>
                <a:gd name="connsiteY34" fmla="*/ 1890898 h 3915533"/>
                <a:gd name="connsiteX35" fmla="*/ 1223521 w 3070719"/>
                <a:gd name="connsiteY35" fmla="*/ 2129082 h 3915533"/>
                <a:gd name="connsiteX36" fmla="*/ 1125655 w 3070719"/>
                <a:gd name="connsiteY36" fmla="*/ 2230511 h 3915533"/>
                <a:gd name="connsiteX0" fmla="*/ 691871 w 3093247"/>
                <a:gd name="connsiteY0" fmla="*/ 2481730 h 3915533"/>
                <a:gd name="connsiteX1" fmla="*/ 759448 w 3093247"/>
                <a:gd name="connsiteY1" fmla="*/ 2727790 h 3915533"/>
                <a:gd name="connsiteX2" fmla="*/ 951549 w 3093247"/>
                <a:gd name="connsiteY2" fmla="*/ 3050519 h 3915533"/>
                <a:gd name="connsiteX3" fmla="*/ 1059125 w 3093247"/>
                <a:gd name="connsiteY3" fmla="*/ 3227252 h 3915533"/>
                <a:gd name="connsiteX4" fmla="*/ 1120598 w 3093247"/>
                <a:gd name="connsiteY4" fmla="*/ 3511561 h 3915533"/>
                <a:gd name="connsiteX5" fmla="*/ 1143650 w 3093247"/>
                <a:gd name="connsiteY5" fmla="*/ 3888079 h 3915533"/>
                <a:gd name="connsiteX6" fmla="*/ 2480671 w 3093247"/>
                <a:gd name="connsiteY6" fmla="*/ 3765134 h 3915533"/>
                <a:gd name="connsiteX7" fmla="*/ 3041369 w 3093247"/>
                <a:gd name="connsiteY7" fmla="*/ 2801161 h 3915533"/>
                <a:gd name="connsiteX8" fmla="*/ 2498167 w 3093247"/>
                <a:gd name="connsiteY8" fmla="*/ 2224313 h 3915533"/>
                <a:gd name="connsiteX9" fmla="*/ 2372353 w 3093247"/>
                <a:gd name="connsiteY9" fmla="*/ 1254189 h 3915533"/>
                <a:gd name="connsiteX10" fmla="*/ 1988893 w 3093247"/>
                <a:gd name="connsiteY10" fmla="*/ 699205 h 3915533"/>
                <a:gd name="connsiteX11" fmla="*/ 1827529 w 3093247"/>
                <a:gd name="connsiteY11" fmla="*/ 437948 h 3915533"/>
                <a:gd name="connsiteX12" fmla="*/ 1581640 w 3093247"/>
                <a:gd name="connsiteY12" fmla="*/ 192059 h 3915533"/>
                <a:gd name="connsiteX13" fmla="*/ 1381855 w 3093247"/>
                <a:gd name="connsiteY13" fmla="*/ 76798 h 3915533"/>
                <a:gd name="connsiteX14" fmla="*/ 1297271 w 3093247"/>
                <a:gd name="connsiteY14" fmla="*/ 8737 h 3915533"/>
                <a:gd name="connsiteX15" fmla="*/ 1103847 w 3093247"/>
                <a:gd name="connsiteY15" fmla="*/ 9920 h 3915533"/>
                <a:gd name="connsiteX16" fmla="*/ 859493 w 3093247"/>
                <a:gd name="connsiteY16" fmla="*/ 91106 h 3915533"/>
                <a:gd name="connsiteX17" fmla="*/ 661694 w 3093247"/>
                <a:gd name="connsiteY17" fmla="*/ 149845 h 3915533"/>
                <a:gd name="connsiteX18" fmla="*/ 322145 w 3093247"/>
                <a:gd name="connsiteY18" fmla="*/ 278625 h 3915533"/>
                <a:gd name="connsiteX19" fmla="*/ 165127 w 3093247"/>
                <a:gd name="connsiteY19" fmla="*/ 353930 h 3915533"/>
                <a:gd name="connsiteX20" fmla="*/ 90539 w 3093247"/>
                <a:gd name="connsiteY20" fmla="*/ 442068 h 3915533"/>
                <a:gd name="connsiteX21" fmla="*/ 307 w 3093247"/>
                <a:gd name="connsiteY21" fmla="*/ 555691 h 3915533"/>
                <a:gd name="connsiteX22" fmla="*/ 123152 w 3093247"/>
                <a:gd name="connsiteY22" fmla="*/ 736170 h 3915533"/>
                <a:gd name="connsiteX23" fmla="*/ 125133 w 3093247"/>
                <a:gd name="connsiteY23" fmla="*/ 869022 h 3915533"/>
                <a:gd name="connsiteX24" fmla="*/ 311857 w 3093247"/>
                <a:gd name="connsiteY24" fmla="*/ 979715 h 3915533"/>
                <a:gd name="connsiteX25" fmla="*/ 336238 w 3093247"/>
                <a:gd name="connsiteY25" fmla="*/ 1083032 h 3915533"/>
                <a:gd name="connsiteX26" fmla="*/ 475080 w 3093247"/>
                <a:gd name="connsiteY26" fmla="*/ 1162196 h 3915533"/>
                <a:gd name="connsiteX27" fmla="*/ 682918 w 3093247"/>
                <a:gd name="connsiteY27" fmla="*/ 1233684 h 3915533"/>
                <a:gd name="connsiteX28" fmla="*/ 882228 w 3093247"/>
                <a:gd name="connsiteY28" fmla="*/ 1116460 h 3915533"/>
                <a:gd name="connsiteX29" fmla="*/ 978804 w 3093247"/>
                <a:gd name="connsiteY29" fmla="*/ 1011449 h 3915533"/>
                <a:gd name="connsiteX30" fmla="*/ 1093060 w 3093247"/>
                <a:gd name="connsiteY30" fmla="*/ 999836 h 3915533"/>
                <a:gd name="connsiteX31" fmla="*/ 1206098 w 3093247"/>
                <a:gd name="connsiteY31" fmla="*/ 1120301 h 3915533"/>
                <a:gd name="connsiteX32" fmla="*/ 1230341 w 3093247"/>
                <a:gd name="connsiteY32" fmla="*/ 1304816 h 3915533"/>
                <a:gd name="connsiteX33" fmla="*/ 1443108 w 3093247"/>
                <a:gd name="connsiteY33" fmla="*/ 1638716 h 3915533"/>
                <a:gd name="connsiteX34" fmla="*/ 1261633 w 3093247"/>
                <a:gd name="connsiteY34" fmla="*/ 1890898 h 3915533"/>
                <a:gd name="connsiteX35" fmla="*/ 1223521 w 3093247"/>
                <a:gd name="connsiteY35" fmla="*/ 2129082 h 3915533"/>
                <a:gd name="connsiteX36" fmla="*/ 1125655 w 3093247"/>
                <a:gd name="connsiteY36" fmla="*/ 2230511 h 3915533"/>
                <a:gd name="connsiteX0" fmla="*/ 691871 w 3044754"/>
                <a:gd name="connsiteY0" fmla="*/ 2481730 h 3888508"/>
                <a:gd name="connsiteX1" fmla="*/ 759448 w 3044754"/>
                <a:gd name="connsiteY1" fmla="*/ 2727790 h 3888508"/>
                <a:gd name="connsiteX2" fmla="*/ 951549 w 3044754"/>
                <a:gd name="connsiteY2" fmla="*/ 3050519 h 3888508"/>
                <a:gd name="connsiteX3" fmla="*/ 1059125 w 3044754"/>
                <a:gd name="connsiteY3" fmla="*/ 3227252 h 3888508"/>
                <a:gd name="connsiteX4" fmla="*/ 1120598 w 3044754"/>
                <a:gd name="connsiteY4" fmla="*/ 3511561 h 3888508"/>
                <a:gd name="connsiteX5" fmla="*/ 1143650 w 3044754"/>
                <a:gd name="connsiteY5" fmla="*/ 3888079 h 3888508"/>
                <a:gd name="connsiteX6" fmla="*/ 2644541 w 3044754"/>
                <a:gd name="connsiteY6" fmla="*/ 3434500 h 3888508"/>
                <a:gd name="connsiteX7" fmla="*/ 3041369 w 3044754"/>
                <a:gd name="connsiteY7" fmla="*/ 2801161 h 3888508"/>
                <a:gd name="connsiteX8" fmla="*/ 2498167 w 3044754"/>
                <a:gd name="connsiteY8" fmla="*/ 2224313 h 3888508"/>
                <a:gd name="connsiteX9" fmla="*/ 2372353 w 3044754"/>
                <a:gd name="connsiteY9" fmla="*/ 1254189 h 3888508"/>
                <a:gd name="connsiteX10" fmla="*/ 1988893 w 3044754"/>
                <a:gd name="connsiteY10" fmla="*/ 699205 h 3888508"/>
                <a:gd name="connsiteX11" fmla="*/ 1827529 w 3044754"/>
                <a:gd name="connsiteY11" fmla="*/ 437948 h 3888508"/>
                <a:gd name="connsiteX12" fmla="*/ 1581640 w 3044754"/>
                <a:gd name="connsiteY12" fmla="*/ 192059 h 3888508"/>
                <a:gd name="connsiteX13" fmla="*/ 1381855 w 3044754"/>
                <a:gd name="connsiteY13" fmla="*/ 76798 h 3888508"/>
                <a:gd name="connsiteX14" fmla="*/ 1297271 w 3044754"/>
                <a:gd name="connsiteY14" fmla="*/ 8737 h 3888508"/>
                <a:gd name="connsiteX15" fmla="*/ 1103847 w 3044754"/>
                <a:gd name="connsiteY15" fmla="*/ 9920 h 3888508"/>
                <a:gd name="connsiteX16" fmla="*/ 859493 w 3044754"/>
                <a:gd name="connsiteY16" fmla="*/ 91106 h 3888508"/>
                <a:gd name="connsiteX17" fmla="*/ 661694 w 3044754"/>
                <a:gd name="connsiteY17" fmla="*/ 149845 h 3888508"/>
                <a:gd name="connsiteX18" fmla="*/ 322145 w 3044754"/>
                <a:gd name="connsiteY18" fmla="*/ 278625 h 3888508"/>
                <a:gd name="connsiteX19" fmla="*/ 165127 w 3044754"/>
                <a:gd name="connsiteY19" fmla="*/ 353930 h 3888508"/>
                <a:gd name="connsiteX20" fmla="*/ 90539 w 3044754"/>
                <a:gd name="connsiteY20" fmla="*/ 442068 h 3888508"/>
                <a:gd name="connsiteX21" fmla="*/ 307 w 3044754"/>
                <a:gd name="connsiteY21" fmla="*/ 555691 h 3888508"/>
                <a:gd name="connsiteX22" fmla="*/ 123152 w 3044754"/>
                <a:gd name="connsiteY22" fmla="*/ 736170 h 3888508"/>
                <a:gd name="connsiteX23" fmla="*/ 125133 w 3044754"/>
                <a:gd name="connsiteY23" fmla="*/ 869022 h 3888508"/>
                <a:gd name="connsiteX24" fmla="*/ 311857 w 3044754"/>
                <a:gd name="connsiteY24" fmla="*/ 979715 h 3888508"/>
                <a:gd name="connsiteX25" fmla="*/ 336238 w 3044754"/>
                <a:gd name="connsiteY25" fmla="*/ 1083032 h 3888508"/>
                <a:gd name="connsiteX26" fmla="*/ 475080 w 3044754"/>
                <a:gd name="connsiteY26" fmla="*/ 1162196 h 3888508"/>
                <a:gd name="connsiteX27" fmla="*/ 682918 w 3044754"/>
                <a:gd name="connsiteY27" fmla="*/ 1233684 h 3888508"/>
                <a:gd name="connsiteX28" fmla="*/ 882228 w 3044754"/>
                <a:gd name="connsiteY28" fmla="*/ 1116460 h 3888508"/>
                <a:gd name="connsiteX29" fmla="*/ 978804 w 3044754"/>
                <a:gd name="connsiteY29" fmla="*/ 1011449 h 3888508"/>
                <a:gd name="connsiteX30" fmla="*/ 1093060 w 3044754"/>
                <a:gd name="connsiteY30" fmla="*/ 999836 h 3888508"/>
                <a:gd name="connsiteX31" fmla="*/ 1206098 w 3044754"/>
                <a:gd name="connsiteY31" fmla="*/ 1120301 h 3888508"/>
                <a:gd name="connsiteX32" fmla="*/ 1230341 w 3044754"/>
                <a:gd name="connsiteY32" fmla="*/ 1304816 h 3888508"/>
                <a:gd name="connsiteX33" fmla="*/ 1443108 w 3044754"/>
                <a:gd name="connsiteY33" fmla="*/ 1638716 h 3888508"/>
                <a:gd name="connsiteX34" fmla="*/ 1261633 w 3044754"/>
                <a:gd name="connsiteY34" fmla="*/ 1890898 h 3888508"/>
                <a:gd name="connsiteX35" fmla="*/ 1223521 w 3044754"/>
                <a:gd name="connsiteY35" fmla="*/ 2129082 h 3888508"/>
                <a:gd name="connsiteX36" fmla="*/ 1125655 w 3044754"/>
                <a:gd name="connsiteY36" fmla="*/ 2230511 h 3888508"/>
                <a:gd name="connsiteX0" fmla="*/ 691871 w 3043635"/>
                <a:gd name="connsiteY0" fmla="*/ 2481730 h 3888508"/>
                <a:gd name="connsiteX1" fmla="*/ 759448 w 3043635"/>
                <a:gd name="connsiteY1" fmla="*/ 2727790 h 3888508"/>
                <a:gd name="connsiteX2" fmla="*/ 951549 w 3043635"/>
                <a:gd name="connsiteY2" fmla="*/ 3050519 h 3888508"/>
                <a:gd name="connsiteX3" fmla="*/ 1059125 w 3043635"/>
                <a:gd name="connsiteY3" fmla="*/ 3227252 h 3888508"/>
                <a:gd name="connsiteX4" fmla="*/ 1120598 w 3043635"/>
                <a:gd name="connsiteY4" fmla="*/ 3511561 h 3888508"/>
                <a:gd name="connsiteX5" fmla="*/ 1143650 w 3043635"/>
                <a:gd name="connsiteY5" fmla="*/ 3888079 h 3888508"/>
                <a:gd name="connsiteX6" fmla="*/ 2644541 w 3043635"/>
                <a:gd name="connsiteY6" fmla="*/ 3434500 h 3888508"/>
                <a:gd name="connsiteX7" fmla="*/ 3041369 w 3043635"/>
                <a:gd name="connsiteY7" fmla="*/ 2801161 h 3888508"/>
                <a:gd name="connsiteX8" fmla="*/ 2529605 w 3043635"/>
                <a:gd name="connsiteY8" fmla="*/ 2215857 h 3888508"/>
                <a:gd name="connsiteX9" fmla="*/ 2372353 w 3043635"/>
                <a:gd name="connsiteY9" fmla="*/ 1254189 h 3888508"/>
                <a:gd name="connsiteX10" fmla="*/ 1988893 w 3043635"/>
                <a:gd name="connsiteY10" fmla="*/ 699205 h 3888508"/>
                <a:gd name="connsiteX11" fmla="*/ 1827529 w 3043635"/>
                <a:gd name="connsiteY11" fmla="*/ 437948 h 3888508"/>
                <a:gd name="connsiteX12" fmla="*/ 1581640 w 3043635"/>
                <a:gd name="connsiteY12" fmla="*/ 192059 h 3888508"/>
                <a:gd name="connsiteX13" fmla="*/ 1381855 w 3043635"/>
                <a:gd name="connsiteY13" fmla="*/ 76798 h 3888508"/>
                <a:gd name="connsiteX14" fmla="*/ 1297271 w 3043635"/>
                <a:gd name="connsiteY14" fmla="*/ 8737 h 3888508"/>
                <a:gd name="connsiteX15" fmla="*/ 1103847 w 3043635"/>
                <a:gd name="connsiteY15" fmla="*/ 9920 h 3888508"/>
                <a:gd name="connsiteX16" fmla="*/ 859493 w 3043635"/>
                <a:gd name="connsiteY16" fmla="*/ 91106 h 3888508"/>
                <a:gd name="connsiteX17" fmla="*/ 661694 w 3043635"/>
                <a:gd name="connsiteY17" fmla="*/ 149845 h 3888508"/>
                <a:gd name="connsiteX18" fmla="*/ 322145 w 3043635"/>
                <a:gd name="connsiteY18" fmla="*/ 278625 h 3888508"/>
                <a:gd name="connsiteX19" fmla="*/ 165127 w 3043635"/>
                <a:gd name="connsiteY19" fmla="*/ 353930 h 3888508"/>
                <a:gd name="connsiteX20" fmla="*/ 90539 w 3043635"/>
                <a:gd name="connsiteY20" fmla="*/ 442068 h 3888508"/>
                <a:gd name="connsiteX21" fmla="*/ 307 w 3043635"/>
                <a:gd name="connsiteY21" fmla="*/ 555691 h 3888508"/>
                <a:gd name="connsiteX22" fmla="*/ 123152 w 3043635"/>
                <a:gd name="connsiteY22" fmla="*/ 736170 h 3888508"/>
                <a:gd name="connsiteX23" fmla="*/ 125133 w 3043635"/>
                <a:gd name="connsiteY23" fmla="*/ 869022 h 3888508"/>
                <a:gd name="connsiteX24" fmla="*/ 311857 w 3043635"/>
                <a:gd name="connsiteY24" fmla="*/ 979715 h 3888508"/>
                <a:gd name="connsiteX25" fmla="*/ 336238 w 3043635"/>
                <a:gd name="connsiteY25" fmla="*/ 1083032 h 3888508"/>
                <a:gd name="connsiteX26" fmla="*/ 475080 w 3043635"/>
                <a:gd name="connsiteY26" fmla="*/ 1162196 h 3888508"/>
                <a:gd name="connsiteX27" fmla="*/ 682918 w 3043635"/>
                <a:gd name="connsiteY27" fmla="*/ 1233684 h 3888508"/>
                <a:gd name="connsiteX28" fmla="*/ 882228 w 3043635"/>
                <a:gd name="connsiteY28" fmla="*/ 1116460 h 3888508"/>
                <a:gd name="connsiteX29" fmla="*/ 978804 w 3043635"/>
                <a:gd name="connsiteY29" fmla="*/ 1011449 h 3888508"/>
                <a:gd name="connsiteX30" fmla="*/ 1093060 w 3043635"/>
                <a:gd name="connsiteY30" fmla="*/ 999836 h 3888508"/>
                <a:gd name="connsiteX31" fmla="*/ 1206098 w 3043635"/>
                <a:gd name="connsiteY31" fmla="*/ 1120301 h 3888508"/>
                <a:gd name="connsiteX32" fmla="*/ 1230341 w 3043635"/>
                <a:gd name="connsiteY32" fmla="*/ 1304816 h 3888508"/>
                <a:gd name="connsiteX33" fmla="*/ 1443108 w 3043635"/>
                <a:gd name="connsiteY33" fmla="*/ 1638716 h 3888508"/>
                <a:gd name="connsiteX34" fmla="*/ 1261633 w 3043635"/>
                <a:gd name="connsiteY34" fmla="*/ 1890898 h 3888508"/>
                <a:gd name="connsiteX35" fmla="*/ 1223521 w 3043635"/>
                <a:gd name="connsiteY35" fmla="*/ 2129082 h 3888508"/>
                <a:gd name="connsiteX36" fmla="*/ 1125655 w 3043635"/>
                <a:gd name="connsiteY36" fmla="*/ 2230511 h 3888508"/>
                <a:gd name="connsiteX0" fmla="*/ 691871 w 3041775"/>
                <a:gd name="connsiteY0" fmla="*/ 2481730 h 3888508"/>
                <a:gd name="connsiteX1" fmla="*/ 759448 w 3041775"/>
                <a:gd name="connsiteY1" fmla="*/ 2727790 h 3888508"/>
                <a:gd name="connsiteX2" fmla="*/ 951549 w 3041775"/>
                <a:gd name="connsiteY2" fmla="*/ 3050519 h 3888508"/>
                <a:gd name="connsiteX3" fmla="*/ 1059125 w 3041775"/>
                <a:gd name="connsiteY3" fmla="*/ 3227252 h 3888508"/>
                <a:gd name="connsiteX4" fmla="*/ 1120598 w 3041775"/>
                <a:gd name="connsiteY4" fmla="*/ 3511561 h 3888508"/>
                <a:gd name="connsiteX5" fmla="*/ 1143650 w 3041775"/>
                <a:gd name="connsiteY5" fmla="*/ 3888079 h 3888508"/>
                <a:gd name="connsiteX6" fmla="*/ 2644541 w 3041775"/>
                <a:gd name="connsiteY6" fmla="*/ 3434500 h 3888508"/>
                <a:gd name="connsiteX7" fmla="*/ 3041369 w 3041775"/>
                <a:gd name="connsiteY7" fmla="*/ 2801161 h 3888508"/>
                <a:gd name="connsiteX8" fmla="*/ 2715773 w 3041775"/>
                <a:gd name="connsiteY8" fmla="*/ 2613592 h 3888508"/>
                <a:gd name="connsiteX9" fmla="*/ 2529605 w 3041775"/>
                <a:gd name="connsiteY9" fmla="*/ 2215857 h 3888508"/>
                <a:gd name="connsiteX10" fmla="*/ 2372353 w 3041775"/>
                <a:gd name="connsiteY10" fmla="*/ 1254189 h 3888508"/>
                <a:gd name="connsiteX11" fmla="*/ 1988893 w 3041775"/>
                <a:gd name="connsiteY11" fmla="*/ 699205 h 3888508"/>
                <a:gd name="connsiteX12" fmla="*/ 1827529 w 3041775"/>
                <a:gd name="connsiteY12" fmla="*/ 437948 h 3888508"/>
                <a:gd name="connsiteX13" fmla="*/ 1581640 w 3041775"/>
                <a:gd name="connsiteY13" fmla="*/ 192059 h 3888508"/>
                <a:gd name="connsiteX14" fmla="*/ 1381855 w 3041775"/>
                <a:gd name="connsiteY14" fmla="*/ 76798 h 3888508"/>
                <a:gd name="connsiteX15" fmla="*/ 1297271 w 3041775"/>
                <a:gd name="connsiteY15" fmla="*/ 8737 h 3888508"/>
                <a:gd name="connsiteX16" fmla="*/ 1103847 w 3041775"/>
                <a:gd name="connsiteY16" fmla="*/ 9920 h 3888508"/>
                <a:gd name="connsiteX17" fmla="*/ 859493 w 3041775"/>
                <a:gd name="connsiteY17" fmla="*/ 91106 h 3888508"/>
                <a:gd name="connsiteX18" fmla="*/ 661694 w 3041775"/>
                <a:gd name="connsiteY18" fmla="*/ 149845 h 3888508"/>
                <a:gd name="connsiteX19" fmla="*/ 322145 w 3041775"/>
                <a:gd name="connsiteY19" fmla="*/ 278625 h 3888508"/>
                <a:gd name="connsiteX20" fmla="*/ 165127 w 3041775"/>
                <a:gd name="connsiteY20" fmla="*/ 353930 h 3888508"/>
                <a:gd name="connsiteX21" fmla="*/ 90539 w 3041775"/>
                <a:gd name="connsiteY21" fmla="*/ 442068 h 3888508"/>
                <a:gd name="connsiteX22" fmla="*/ 307 w 3041775"/>
                <a:gd name="connsiteY22" fmla="*/ 555691 h 3888508"/>
                <a:gd name="connsiteX23" fmla="*/ 123152 w 3041775"/>
                <a:gd name="connsiteY23" fmla="*/ 736170 h 3888508"/>
                <a:gd name="connsiteX24" fmla="*/ 125133 w 3041775"/>
                <a:gd name="connsiteY24" fmla="*/ 869022 h 3888508"/>
                <a:gd name="connsiteX25" fmla="*/ 311857 w 3041775"/>
                <a:gd name="connsiteY25" fmla="*/ 979715 h 3888508"/>
                <a:gd name="connsiteX26" fmla="*/ 336238 w 3041775"/>
                <a:gd name="connsiteY26" fmla="*/ 1083032 h 3888508"/>
                <a:gd name="connsiteX27" fmla="*/ 475080 w 3041775"/>
                <a:gd name="connsiteY27" fmla="*/ 1162196 h 3888508"/>
                <a:gd name="connsiteX28" fmla="*/ 682918 w 3041775"/>
                <a:gd name="connsiteY28" fmla="*/ 1233684 h 3888508"/>
                <a:gd name="connsiteX29" fmla="*/ 882228 w 3041775"/>
                <a:gd name="connsiteY29" fmla="*/ 1116460 h 3888508"/>
                <a:gd name="connsiteX30" fmla="*/ 978804 w 3041775"/>
                <a:gd name="connsiteY30" fmla="*/ 1011449 h 3888508"/>
                <a:gd name="connsiteX31" fmla="*/ 1093060 w 3041775"/>
                <a:gd name="connsiteY31" fmla="*/ 999836 h 3888508"/>
                <a:gd name="connsiteX32" fmla="*/ 1206098 w 3041775"/>
                <a:gd name="connsiteY32" fmla="*/ 1120301 h 3888508"/>
                <a:gd name="connsiteX33" fmla="*/ 1230341 w 3041775"/>
                <a:gd name="connsiteY33" fmla="*/ 1304816 h 3888508"/>
                <a:gd name="connsiteX34" fmla="*/ 1443108 w 3041775"/>
                <a:gd name="connsiteY34" fmla="*/ 1638716 h 3888508"/>
                <a:gd name="connsiteX35" fmla="*/ 1261633 w 3041775"/>
                <a:gd name="connsiteY35" fmla="*/ 1890898 h 3888508"/>
                <a:gd name="connsiteX36" fmla="*/ 1223521 w 3041775"/>
                <a:gd name="connsiteY36" fmla="*/ 2129082 h 3888508"/>
                <a:gd name="connsiteX37" fmla="*/ 1125655 w 3041775"/>
                <a:gd name="connsiteY37" fmla="*/ 2230511 h 3888508"/>
                <a:gd name="connsiteX0" fmla="*/ 691871 w 3093708"/>
                <a:gd name="connsiteY0" fmla="*/ 2481730 h 3888508"/>
                <a:gd name="connsiteX1" fmla="*/ 759448 w 3093708"/>
                <a:gd name="connsiteY1" fmla="*/ 2727790 h 3888508"/>
                <a:gd name="connsiteX2" fmla="*/ 951549 w 3093708"/>
                <a:gd name="connsiteY2" fmla="*/ 3050519 h 3888508"/>
                <a:gd name="connsiteX3" fmla="*/ 1059125 w 3093708"/>
                <a:gd name="connsiteY3" fmla="*/ 3227252 h 3888508"/>
                <a:gd name="connsiteX4" fmla="*/ 1120598 w 3093708"/>
                <a:gd name="connsiteY4" fmla="*/ 3511561 h 3888508"/>
                <a:gd name="connsiteX5" fmla="*/ 1143650 w 3093708"/>
                <a:gd name="connsiteY5" fmla="*/ 3888079 h 3888508"/>
                <a:gd name="connsiteX6" fmla="*/ 2644541 w 3093708"/>
                <a:gd name="connsiteY6" fmla="*/ 3434500 h 3888508"/>
                <a:gd name="connsiteX7" fmla="*/ 3041369 w 3093708"/>
                <a:gd name="connsiteY7" fmla="*/ 2801161 h 3888508"/>
                <a:gd name="connsiteX8" fmla="*/ 2715773 w 3093708"/>
                <a:gd name="connsiteY8" fmla="*/ 2613592 h 3888508"/>
                <a:gd name="connsiteX9" fmla="*/ 2529605 w 3093708"/>
                <a:gd name="connsiteY9" fmla="*/ 2215857 h 3888508"/>
                <a:gd name="connsiteX10" fmla="*/ 2372353 w 3093708"/>
                <a:gd name="connsiteY10" fmla="*/ 1254189 h 3888508"/>
                <a:gd name="connsiteX11" fmla="*/ 1988893 w 3093708"/>
                <a:gd name="connsiteY11" fmla="*/ 699205 h 3888508"/>
                <a:gd name="connsiteX12" fmla="*/ 1827529 w 3093708"/>
                <a:gd name="connsiteY12" fmla="*/ 437948 h 3888508"/>
                <a:gd name="connsiteX13" fmla="*/ 1581640 w 3093708"/>
                <a:gd name="connsiteY13" fmla="*/ 192059 h 3888508"/>
                <a:gd name="connsiteX14" fmla="*/ 1381855 w 3093708"/>
                <a:gd name="connsiteY14" fmla="*/ 76798 h 3888508"/>
                <a:gd name="connsiteX15" fmla="*/ 1297271 w 3093708"/>
                <a:gd name="connsiteY15" fmla="*/ 8737 h 3888508"/>
                <a:gd name="connsiteX16" fmla="*/ 1103847 w 3093708"/>
                <a:gd name="connsiteY16" fmla="*/ 9920 h 3888508"/>
                <a:gd name="connsiteX17" fmla="*/ 859493 w 3093708"/>
                <a:gd name="connsiteY17" fmla="*/ 91106 h 3888508"/>
                <a:gd name="connsiteX18" fmla="*/ 661694 w 3093708"/>
                <a:gd name="connsiteY18" fmla="*/ 149845 h 3888508"/>
                <a:gd name="connsiteX19" fmla="*/ 322145 w 3093708"/>
                <a:gd name="connsiteY19" fmla="*/ 278625 h 3888508"/>
                <a:gd name="connsiteX20" fmla="*/ 165127 w 3093708"/>
                <a:gd name="connsiteY20" fmla="*/ 353930 h 3888508"/>
                <a:gd name="connsiteX21" fmla="*/ 90539 w 3093708"/>
                <a:gd name="connsiteY21" fmla="*/ 442068 h 3888508"/>
                <a:gd name="connsiteX22" fmla="*/ 307 w 3093708"/>
                <a:gd name="connsiteY22" fmla="*/ 555691 h 3888508"/>
                <a:gd name="connsiteX23" fmla="*/ 123152 w 3093708"/>
                <a:gd name="connsiteY23" fmla="*/ 736170 h 3888508"/>
                <a:gd name="connsiteX24" fmla="*/ 125133 w 3093708"/>
                <a:gd name="connsiteY24" fmla="*/ 869022 h 3888508"/>
                <a:gd name="connsiteX25" fmla="*/ 311857 w 3093708"/>
                <a:gd name="connsiteY25" fmla="*/ 979715 h 3888508"/>
                <a:gd name="connsiteX26" fmla="*/ 336238 w 3093708"/>
                <a:gd name="connsiteY26" fmla="*/ 1083032 h 3888508"/>
                <a:gd name="connsiteX27" fmla="*/ 475080 w 3093708"/>
                <a:gd name="connsiteY27" fmla="*/ 1162196 h 3888508"/>
                <a:gd name="connsiteX28" fmla="*/ 682918 w 3093708"/>
                <a:gd name="connsiteY28" fmla="*/ 1233684 h 3888508"/>
                <a:gd name="connsiteX29" fmla="*/ 882228 w 3093708"/>
                <a:gd name="connsiteY29" fmla="*/ 1116460 h 3888508"/>
                <a:gd name="connsiteX30" fmla="*/ 978804 w 3093708"/>
                <a:gd name="connsiteY30" fmla="*/ 1011449 h 3888508"/>
                <a:gd name="connsiteX31" fmla="*/ 1093060 w 3093708"/>
                <a:gd name="connsiteY31" fmla="*/ 999836 h 3888508"/>
                <a:gd name="connsiteX32" fmla="*/ 1206098 w 3093708"/>
                <a:gd name="connsiteY32" fmla="*/ 1120301 h 3888508"/>
                <a:gd name="connsiteX33" fmla="*/ 1230341 w 3093708"/>
                <a:gd name="connsiteY33" fmla="*/ 1304816 h 3888508"/>
                <a:gd name="connsiteX34" fmla="*/ 1443108 w 3093708"/>
                <a:gd name="connsiteY34" fmla="*/ 1638716 h 3888508"/>
                <a:gd name="connsiteX35" fmla="*/ 1261633 w 3093708"/>
                <a:gd name="connsiteY35" fmla="*/ 1890898 h 3888508"/>
                <a:gd name="connsiteX36" fmla="*/ 1223521 w 3093708"/>
                <a:gd name="connsiteY36" fmla="*/ 2129082 h 3888508"/>
                <a:gd name="connsiteX37" fmla="*/ 1125655 w 3093708"/>
                <a:gd name="connsiteY37" fmla="*/ 2230511 h 3888508"/>
                <a:gd name="connsiteX0" fmla="*/ 691871 w 3079633"/>
                <a:gd name="connsiteY0" fmla="*/ 2481730 h 3806486"/>
                <a:gd name="connsiteX1" fmla="*/ 759448 w 3079633"/>
                <a:gd name="connsiteY1" fmla="*/ 2727790 h 3806486"/>
                <a:gd name="connsiteX2" fmla="*/ 951549 w 3079633"/>
                <a:gd name="connsiteY2" fmla="*/ 3050519 h 3806486"/>
                <a:gd name="connsiteX3" fmla="*/ 1059125 w 3079633"/>
                <a:gd name="connsiteY3" fmla="*/ 3227252 h 3806486"/>
                <a:gd name="connsiteX4" fmla="*/ 1120598 w 3079633"/>
                <a:gd name="connsiteY4" fmla="*/ 3511561 h 3806486"/>
                <a:gd name="connsiteX5" fmla="*/ 2104348 w 3079633"/>
                <a:gd name="connsiteY5" fmla="*/ 3805926 h 3806486"/>
                <a:gd name="connsiteX6" fmla="*/ 2644541 w 3079633"/>
                <a:gd name="connsiteY6" fmla="*/ 3434500 h 3806486"/>
                <a:gd name="connsiteX7" fmla="*/ 3041369 w 3079633"/>
                <a:gd name="connsiteY7" fmla="*/ 2801161 h 3806486"/>
                <a:gd name="connsiteX8" fmla="*/ 2715773 w 3079633"/>
                <a:gd name="connsiteY8" fmla="*/ 2613592 h 3806486"/>
                <a:gd name="connsiteX9" fmla="*/ 2529605 w 3079633"/>
                <a:gd name="connsiteY9" fmla="*/ 2215857 h 3806486"/>
                <a:gd name="connsiteX10" fmla="*/ 2372353 w 3079633"/>
                <a:gd name="connsiteY10" fmla="*/ 1254189 h 3806486"/>
                <a:gd name="connsiteX11" fmla="*/ 1988893 w 3079633"/>
                <a:gd name="connsiteY11" fmla="*/ 699205 h 3806486"/>
                <a:gd name="connsiteX12" fmla="*/ 1827529 w 3079633"/>
                <a:gd name="connsiteY12" fmla="*/ 437948 h 3806486"/>
                <a:gd name="connsiteX13" fmla="*/ 1581640 w 3079633"/>
                <a:gd name="connsiteY13" fmla="*/ 192059 h 3806486"/>
                <a:gd name="connsiteX14" fmla="*/ 1381855 w 3079633"/>
                <a:gd name="connsiteY14" fmla="*/ 76798 h 3806486"/>
                <a:gd name="connsiteX15" fmla="*/ 1297271 w 3079633"/>
                <a:gd name="connsiteY15" fmla="*/ 8737 h 3806486"/>
                <a:gd name="connsiteX16" fmla="*/ 1103847 w 3079633"/>
                <a:gd name="connsiteY16" fmla="*/ 9920 h 3806486"/>
                <a:gd name="connsiteX17" fmla="*/ 859493 w 3079633"/>
                <a:gd name="connsiteY17" fmla="*/ 91106 h 3806486"/>
                <a:gd name="connsiteX18" fmla="*/ 661694 w 3079633"/>
                <a:gd name="connsiteY18" fmla="*/ 149845 h 3806486"/>
                <a:gd name="connsiteX19" fmla="*/ 322145 w 3079633"/>
                <a:gd name="connsiteY19" fmla="*/ 278625 h 3806486"/>
                <a:gd name="connsiteX20" fmla="*/ 165127 w 3079633"/>
                <a:gd name="connsiteY20" fmla="*/ 353930 h 3806486"/>
                <a:gd name="connsiteX21" fmla="*/ 90539 w 3079633"/>
                <a:gd name="connsiteY21" fmla="*/ 442068 h 3806486"/>
                <a:gd name="connsiteX22" fmla="*/ 307 w 3079633"/>
                <a:gd name="connsiteY22" fmla="*/ 555691 h 3806486"/>
                <a:gd name="connsiteX23" fmla="*/ 123152 w 3079633"/>
                <a:gd name="connsiteY23" fmla="*/ 736170 h 3806486"/>
                <a:gd name="connsiteX24" fmla="*/ 125133 w 3079633"/>
                <a:gd name="connsiteY24" fmla="*/ 869022 h 3806486"/>
                <a:gd name="connsiteX25" fmla="*/ 311857 w 3079633"/>
                <a:gd name="connsiteY25" fmla="*/ 979715 h 3806486"/>
                <a:gd name="connsiteX26" fmla="*/ 336238 w 3079633"/>
                <a:gd name="connsiteY26" fmla="*/ 1083032 h 3806486"/>
                <a:gd name="connsiteX27" fmla="*/ 475080 w 3079633"/>
                <a:gd name="connsiteY27" fmla="*/ 1162196 h 3806486"/>
                <a:gd name="connsiteX28" fmla="*/ 682918 w 3079633"/>
                <a:gd name="connsiteY28" fmla="*/ 1233684 h 3806486"/>
                <a:gd name="connsiteX29" fmla="*/ 882228 w 3079633"/>
                <a:gd name="connsiteY29" fmla="*/ 1116460 h 3806486"/>
                <a:gd name="connsiteX30" fmla="*/ 978804 w 3079633"/>
                <a:gd name="connsiteY30" fmla="*/ 1011449 h 3806486"/>
                <a:gd name="connsiteX31" fmla="*/ 1093060 w 3079633"/>
                <a:gd name="connsiteY31" fmla="*/ 999836 h 3806486"/>
                <a:gd name="connsiteX32" fmla="*/ 1206098 w 3079633"/>
                <a:gd name="connsiteY32" fmla="*/ 1120301 h 3806486"/>
                <a:gd name="connsiteX33" fmla="*/ 1230341 w 3079633"/>
                <a:gd name="connsiteY33" fmla="*/ 1304816 h 3806486"/>
                <a:gd name="connsiteX34" fmla="*/ 1443108 w 3079633"/>
                <a:gd name="connsiteY34" fmla="*/ 1638716 h 3806486"/>
                <a:gd name="connsiteX35" fmla="*/ 1261633 w 3079633"/>
                <a:gd name="connsiteY35" fmla="*/ 1890898 h 3806486"/>
                <a:gd name="connsiteX36" fmla="*/ 1223521 w 3079633"/>
                <a:gd name="connsiteY36" fmla="*/ 2129082 h 3806486"/>
                <a:gd name="connsiteX37" fmla="*/ 1125655 w 3079633"/>
                <a:gd name="connsiteY37" fmla="*/ 2230511 h 3806486"/>
                <a:gd name="connsiteX0" fmla="*/ 691871 w 3079633"/>
                <a:gd name="connsiteY0" fmla="*/ 2481730 h 3806486"/>
                <a:gd name="connsiteX1" fmla="*/ 759448 w 3079633"/>
                <a:gd name="connsiteY1" fmla="*/ 2727790 h 3806486"/>
                <a:gd name="connsiteX2" fmla="*/ 951549 w 3079633"/>
                <a:gd name="connsiteY2" fmla="*/ 3050519 h 3806486"/>
                <a:gd name="connsiteX3" fmla="*/ 1059125 w 3079633"/>
                <a:gd name="connsiteY3" fmla="*/ 3227252 h 3806486"/>
                <a:gd name="connsiteX4" fmla="*/ 1120598 w 3079633"/>
                <a:gd name="connsiteY4" fmla="*/ 3511561 h 3806486"/>
                <a:gd name="connsiteX5" fmla="*/ 2104348 w 3079633"/>
                <a:gd name="connsiteY5" fmla="*/ 3805926 h 3806486"/>
                <a:gd name="connsiteX6" fmla="*/ 2644541 w 3079633"/>
                <a:gd name="connsiteY6" fmla="*/ 3434500 h 3806486"/>
                <a:gd name="connsiteX7" fmla="*/ 3041369 w 3079633"/>
                <a:gd name="connsiteY7" fmla="*/ 2801161 h 3806486"/>
                <a:gd name="connsiteX8" fmla="*/ 2715773 w 3079633"/>
                <a:gd name="connsiteY8" fmla="*/ 2613592 h 3806486"/>
                <a:gd name="connsiteX9" fmla="*/ 2529605 w 3079633"/>
                <a:gd name="connsiteY9" fmla="*/ 2215857 h 3806486"/>
                <a:gd name="connsiteX10" fmla="*/ 2372353 w 3079633"/>
                <a:gd name="connsiteY10" fmla="*/ 1254189 h 3806486"/>
                <a:gd name="connsiteX11" fmla="*/ 1988893 w 3079633"/>
                <a:gd name="connsiteY11" fmla="*/ 699205 h 3806486"/>
                <a:gd name="connsiteX12" fmla="*/ 1827529 w 3079633"/>
                <a:gd name="connsiteY12" fmla="*/ 437948 h 3806486"/>
                <a:gd name="connsiteX13" fmla="*/ 1581640 w 3079633"/>
                <a:gd name="connsiteY13" fmla="*/ 192059 h 3806486"/>
                <a:gd name="connsiteX14" fmla="*/ 1381855 w 3079633"/>
                <a:gd name="connsiteY14" fmla="*/ 76798 h 3806486"/>
                <a:gd name="connsiteX15" fmla="*/ 1297271 w 3079633"/>
                <a:gd name="connsiteY15" fmla="*/ 8737 h 3806486"/>
                <a:gd name="connsiteX16" fmla="*/ 1103847 w 3079633"/>
                <a:gd name="connsiteY16" fmla="*/ 9920 h 3806486"/>
                <a:gd name="connsiteX17" fmla="*/ 859493 w 3079633"/>
                <a:gd name="connsiteY17" fmla="*/ 91106 h 3806486"/>
                <a:gd name="connsiteX18" fmla="*/ 661694 w 3079633"/>
                <a:gd name="connsiteY18" fmla="*/ 149845 h 3806486"/>
                <a:gd name="connsiteX19" fmla="*/ 322145 w 3079633"/>
                <a:gd name="connsiteY19" fmla="*/ 278625 h 3806486"/>
                <a:gd name="connsiteX20" fmla="*/ 165127 w 3079633"/>
                <a:gd name="connsiteY20" fmla="*/ 353930 h 3806486"/>
                <a:gd name="connsiteX21" fmla="*/ 90539 w 3079633"/>
                <a:gd name="connsiteY21" fmla="*/ 442068 h 3806486"/>
                <a:gd name="connsiteX22" fmla="*/ 307 w 3079633"/>
                <a:gd name="connsiteY22" fmla="*/ 555691 h 3806486"/>
                <a:gd name="connsiteX23" fmla="*/ 123152 w 3079633"/>
                <a:gd name="connsiteY23" fmla="*/ 736170 h 3806486"/>
                <a:gd name="connsiteX24" fmla="*/ 125133 w 3079633"/>
                <a:gd name="connsiteY24" fmla="*/ 869022 h 3806486"/>
                <a:gd name="connsiteX25" fmla="*/ 311857 w 3079633"/>
                <a:gd name="connsiteY25" fmla="*/ 979715 h 3806486"/>
                <a:gd name="connsiteX26" fmla="*/ 336238 w 3079633"/>
                <a:gd name="connsiteY26" fmla="*/ 1083032 h 3806486"/>
                <a:gd name="connsiteX27" fmla="*/ 475080 w 3079633"/>
                <a:gd name="connsiteY27" fmla="*/ 1162196 h 3806486"/>
                <a:gd name="connsiteX28" fmla="*/ 682918 w 3079633"/>
                <a:gd name="connsiteY28" fmla="*/ 1233684 h 3806486"/>
                <a:gd name="connsiteX29" fmla="*/ 882228 w 3079633"/>
                <a:gd name="connsiteY29" fmla="*/ 1116460 h 3806486"/>
                <a:gd name="connsiteX30" fmla="*/ 978804 w 3079633"/>
                <a:gd name="connsiteY30" fmla="*/ 1011449 h 3806486"/>
                <a:gd name="connsiteX31" fmla="*/ 1093060 w 3079633"/>
                <a:gd name="connsiteY31" fmla="*/ 999836 h 3806486"/>
                <a:gd name="connsiteX32" fmla="*/ 1206098 w 3079633"/>
                <a:gd name="connsiteY32" fmla="*/ 1120301 h 3806486"/>
                <a:gd name="connsiteX33" fmla="*/ 1230341 w 3079633"/>
                <a:gd name="connsiteY33" fmla="*/ 1304816 h 3806486"/>
                <a:gd name="connsiteX34" fmla="*/ 1443108 w 3079633"/>
                <a:gd name="connsiteY34" fmla="*/ 1638716 h 3806486"/>
                <a:gd name="connsiteX35" fmla="*/ 1261633 w 3079633"/>
                <a:gd name="connsiteY35" fmla="*/ 1890898 h 3806486"/>
                <a:gd name="connsiteX36" fmla="*/ 1223521 w 3079633"/>
                <a:gd name="connsiteY36" fmla="*/ 2129082 h 3806486"/>
                <a:gd name="connsiteX37" fmla="*/ 1125655 w 3079633"/>
                <a:gd name="connsiteY37" fmla="*/ 2230511 h 3806486"/>
                <a:gd name="connsiteX0" fmla="*/ 691871 w 3079633"/>
                <a:gd name="connsiteY0" fmla="*/ 2481730 h 3805926"/>
                <a:gd name="connsiteX1" fmla="*/ 759448 w 3079633"/>
                <a:gd name="connsiteY1" fmla="*/ 2727790 h 3805926"/>
                <a:gd name="connsiteX2" fmla="*/ 951549 w 3079633"/>
                <a:gd name="connsiteY2" fmla="*/ 3050519 h 3805926"/>
                <a:gd name="connsiteX3" fmla="*/ 1059125 w 3079633"/>
                <a:gd name="connsiteY3" fmla="*/ 3227252 h 3805926"/>
                <a:gd name="connsiteX4" fmla="*/ 1120598 w 3079633"/>
                <a:gd name="connsiteY4" fmla="*/ 3511561 h 3805926"/>
                <a:gd name="connsiteX5" fmla="*/ 2104348 w 3079633"/>
                <a:gd name="connsiteY5" fmla="*/ 3805926 h 3805926"/>
                <a:gd name="connsiteX6" fmla="*/ 2644541 w 3079633"/>
                <a:gd name="connsiteY6" fmla="*/ 3434500 h 3805926"/>
                <a:gd name="connsiteX7" fmla="*/ 3041369 w 3079633"/>
                <a:gd name="connsiteY7" fmla="*/ 2801161 h 3805926"/>
                <a:gd name="connsiteX8" fmla="*/ 2715773 w 3079633"/>
                <a:gd name="connsiteY8" fmla="*/ 2613592 h 3805926"/>
                <a:gd name="connsiteX9" fmla="*/ 2529605 w 3079633"/>
                <a:gd name="connsiteY9" fmla="*/ 2215857 h 3805926"/>
                <a:gd name="connsiteX10" fmla="*/ 2372353 w 3079633"/>
                <a:gd name="connsiteY10" fmla="*/ 1254189 h 3805926"/>
                <a:gd name="connsiteX11" fmla="*/ 1988893 w 3079633"/>
                <a:gd name="connsiteY11" fmla="*/ 699205 h 3805926"/>
                <a:gd name="connsiteX12" fmla="*/ 1827529 w 3079633"/>
                <a:gd name="connsiteY12" fmla="*/ 437948 h 3805926"/>
                <a:gd name="connsiteX13" fmla="*/ 1581640 w 3079633"/>
                <a:gd name="connsiteY13" fmla="*/ 192059 h 3805926"/>
                <a:gd name="connsiteX14" fmla="*/ 1381855 w 3079633"/>
                <a:gd name="connsiteY14" fmla="*/ 76798 h 3805926"/>
                <a:gd name="connsiteX15" fmla="*/ 1297271 w 3079633"/>
                <a:gd name="connsiteY15" fmla="*/ 8737 h 3805926"/>
                <a:gd name="connsiteX16" fmla="*/ 1103847 w 3079633"/>
                <a:gd name="connsiteY16" fmla="*/ 9920 h 3805926"/>
                <a:gd name="connsiteX17" fmla="*/ 859493 w 3079633"/>
                <a:gd name="connsiteY17" fmla="*/ 91106 h 3805926"/>
                <a:gd name="connsiteX18" fmla="*/ 661694 w 3079633"/>
                <a:gd name="connsiteY18" fmla="*/ 149845 h 3805926"/>
                <a:gd name="connsiteX19" fmla="*/ 322145 w 3079633"/>
                <a:gd name="connsiteY19" fmla="*/ 278625 h 3805926"/>
                <a:gd name="connsiteX20" fmla="*/ 165127 w 3079633"/>
                <a:gd name="connsiteY20" fmla="*/ 353930 h 3805926"/>
                <a:gd name="connsiteX21" fmla="*/ 90539 w 3079633"/>
                <a:gd name="connsiteY21" fmla="*/ 442068 h 3805926"/>
                <a:gd name="connsiteX22" fmla="*/ 307 w 3079633"/>
                <a:gd name="connsiteY22" fmla="*/ 555691 h 3805926"/>
                <a:gd name="connsiteX23" fmla="*/ 123152 w 3079633"/>
                <a:gd name="connsiteY23" fmla="*/ 736170 h 3805926"/>
                <a:gd name="connsiteX24" fmla="*/ 125133 w 3079633"/>
                <a:gd name="connsiteY24" fmla="*/ 869022 h 3805926"/>
                <a:gd name="connsiteX25" fmla="*/ 311857 w 3079633"/>
                <a:gd name="connsiteY25" fmla="*/ 979715 h 3805926"/>
                <a:gd name="connsiteX26" fmla="*/ 336238 w 3079633"/>
                <a:gd name="connsiteY26" fmla="*/ 1083032 h 3805926"/>
                <a:gd name="connsiteX27" fmla="*/ 475080 w 3079633"/>
                <a:gd name="connsiteY27" fmla="*/ 1162196 h 3805926"/>
                <a:gd name="connsiteX28" fmla="*/ 682918 w 3079633"/>
                <a:gd name="connsiteY28" fmla="*/ 1233684 h 3805926"/>
                <a:gd name="connsiteX29" fmla="*/ 882228 w 3079633"/>
                <a:gd name="connsiteY29" fmla="*/ 1116460 h 3805926"/>
                <a:gd name="connsiteX30" fmla="*/ 978804 w 3079633"/>
                <a:gd name="connsiteY30" fmla="*/ 1011449 h 3805926"/>
                <a:gd name="connsiteX31" fmla="*/ 1093060 w 3079633"/>
                <a:gd name="connsiteY31" fmla="*/ 999836 h 3805926"/>
                <a:gd name="connsiteX32" fmla="*/ 1206098 w 3079633"/>
                <a:gd name="connsiteY32" fmla="*/ 1120301 h 3805926"/>
                <a:gd name="connsiteX33" fmla="*/ 1230341 w 3079633"/>
                <a:gd name="connsiteY33" fmla="*/ 1304816 h 3805926"/>
                <a:gd name="connsiteX34" fmla="*/ 1443108 w 3079633"/>
                <a:gd name="connsiteY34" fmla="*/ 1638716 h 3805926"/>
                <a:gd name="connsiteX35" fmla="*/ 1261633 w 3079633"/>
                <a:gd name="connsiteY35" fmla="*/ 1890898 h 3805926"/>
                <a:gd name="connsiteX36" fmla="*/ 1223521 w 3079633"/>
                <a:gd name="connsiteY36" fmla="*/ 2129082 h 3805926"/>
                <a:gd name="connsiteX37" fmla="*/ 1125655 w 3079633"/>
                <a:gd name="connsiteY37" fmla="*/ 2230511 h 3805926"/>
                <a:gd name="connsiteX0" fmla="*/ 691871 w 3079232"/>
                <a:gd name="connsiteY0" fmla="*/ 2481730 h 3777937"/>
                <a:gd name="connsiteX1" fmla="*/ 759448 w 3079232"/>
                <a:gd name="connsiteY1" fmla="*/ 2727790 h 3777937"/>
                <a:gd name="connsiteX2" fmla="*/ 951549 w 3079232"/>
                <a:gd name="connsiteY2" fmla="*/ 3050519 h 3777937"/>
                <a:gd name="connsiteX3" fmla="*/ 1059125 w 3079232"/>
                <a:gd name="connsiteY3" fmla="*/ 3227252 h 3777937"/>
                <a:gd name="connsiteX4" fmla="*/ 1120598 w 3079232"/>
                <a:gd name="connsiteY4" fmla="*/ 3511561 h 3777937"/>
                <a:gd name="connsiteX5" fmla="*/ 2140902 w 3079232"/>
                <a:gd name="connsiteY5" fmla="*/ 3777938 h 3777937"/>
                <a:gd name="connsiteX6" fmla="*/ 2644541 w 3079232"/>
                <a:gd name="connsiteY6" fmla="*/ 3434500 h 3777937"/>
                <a:gd name="connsiteX7" fmla="*/ 3041369 w 3079232"/>
                <a:gd name="connsiteY7" fmla="*/ 2801161 h 3777937"/>
                <a:gd name="connsiteX8" fmla="*/ 2715773 w 3079232"/>
                <a:gd name="connsiteY8" fmla="*/ 2613592 h 3777937"/>
                <a:gd name="connsiteX9" fmla="*/ 2529605 w 3079232"/>
                <a:gd name="connsiteY9" fmla="*/ 2215857 h 3777937"/>
                <a:gd name="connsiteX10" fmla="*/ 2372353 w 3079232"/>
                <a:gd name="connsiteY10" fmla="*/ 1254189 h 3777937"/>
                <a:gd name="connsiteX11" fmla="*/ 1988893 w 3079232"/>
                <a:gd name="connsiteY11" fmla="*/ 699205 h 3777937"/>
                <a:gd name="connsiteX12" fmla="*/ 1827529 w 3079232"/>
                <a:gd name="connsiteY12" fmla="*/ 437948 h 3777937"/>
                <a:gd name="connsiteX13" fmla="*/ 1581640 w 3079232"/>
                <a:gd name="connsiteY13" fmla="*/ 192059 h 3777937"/>
                <a:gd name="connsiteX14" fmla="*/ 1381855 w 3079232"/>
                <a:gd name="connsiteY14" fmla="*/ 76798 h 3777937"/>
                <a:gd name="connsiteX15" fmla="*/ 1297271 w 3079232"/>
                <a:gd name="connsiteY15" fmla="*/ 8737 h 3777937"/>
                <a:gd name="connsiteX16" fmla="*/ 1103847 w 3079232"/>
                <a:gd name="connsiteY16" fmla="*/ 9920 h 3777937"/>
                <a:gd name="connsiteX17" fmla="*/ 859493 w 3079232"/>
                <a:gd name="connsiteY17" fmla="*/ 91106 h 3777937"/>
                <a:gd name="connsiteX18" fmla="*/ 661694 w 3079232"/>
                <a:gd name="connsiteY18" fmla="*/ 149845 h 3777937"/>
                <a:gd name="connsiteX19" fmla="*/ 322145 w 3079232"/>
                <a:gd name="connsiteY19" fmla="*/ 278625 h 3777937"/>
                <a:gd name="connsiteX20" fmla="*/ 165127 w 3079232"/>
                <a:gd name="connsiteY20" fmla="*/ 353930 h 3777937"/>
                <a:gd name="connsiteX21" fmla="*/ 90539 w 3079232"/>
                <a:gd name="connsiteY21" fmla="*/ 442068 h 3777937"/>
                <a:gd name="connsiteX22" fmla="*/ 307 w 3079232"/>
                <a:gd name="connsiteY22" fmla="*/ 555691 h 3777937"/>
                <a:gd name="connsiteX23" fmla="*/ 123152 w 3079232"/>
                <a:gd name="connsiteY23" fmla="*/ 736170 h 3777937"/>
                <a:gd name="connsiteX24" fmla="*/ 125133 w 3079232"/>
                <a:gd name="connsiteY24" fmla="*/ 869022 h 3777937"/>
                <a:gd name="connsiteX25" fmla="*/ 311857 w 3079232"/>
                <a:gd name="connsiteY25" fmla="*/ 979715 h 3777937"/>
                <a:gd name="connsiteX26" fmla="*/ 336238 w 3079232"/>
                <a:gd name="connsiteY26" fmla="*/ 1083032 h 3777937"/>
                <a:gd name="connsiteX27" fmla="*/ 475080 w 3079232"/>
                <a:gd name="connsiteY27" fmla="*/ 1162196 h 3777937"/>
                <a:gd name="connsiteX28" fmla="*/ 682918 w 3079232"/>
                <a:gd name="connsiteY28" fmla="*/ 1233684 h 3777937"/>
                <a:gd name="connsiteX29" fmla="*/ 882228 w 3079232"/>
                <a:gd name="connsiteY29" fmla="*/ 1116460 h 3777937"/>
                <a:gd name="connsiteX30" fmla="*/ 978804 w 3079232"/>
                <a:gd name="connsiteY30" fmla="*/ 1011449 h 3777937"/>
                <a:gd name="connsiteX31" fmla="*/ 1093060 w 3079232"/>
                <a:gd name="connsiteY31" fmla="*/ 999836 h 3777937"/>
                <a:gd name="connsiteX32" fmla="*/ 1206098 w 3079232"/>
                <a:gd name="connsiteY32" fmla="*/ 1120301 h 3777937"/>
                <a:gd name="connsiteX33" fmla="*/ 1230341 w 3079232"/>
                <a:gd name="connsiteY33" fmla="*/ 1304816 h 3777937"/>
                <a:gd name="connsiteX34" fmla="*/ 1443108 w 3079232"/>
                <a:gd name="connsiteY34" fmla="*/ 1638716 h 3777937"/>
                <a:gd name="connsiteX35" fmla="*/ 1261633 w 3079232"/>
                <a:gd name="connsiteY35" fmla="*/ 1890898 h 3777937"/>
                <a:gd name="connsiteX36" fmla="*/ 1223521 w 3079232"/>
                <a:gd name="connsiteY36" fmla="*/ 2129082 h 3777937"/>
                <a:gd name="connsiteX37" fmla="*/ 1125655 w 3079232"/>
                <a:gd name="connsiteY37" fmla="*/ 2230511 h 3777937"/>
                <a:gd name="connsiteX0" fmla="*/ 691871 w 3079232"/>
                <a:gd name="connsiteY0" fmla="*/ 2481730 h 3779961"/>
                <a:gd name="connsiteX1" fmla="*/ 759448 w 3079232"/>
                <a:gd name="connsiteY1" fmla="*/ 2727790 h 3779961"/>
                <a:gd name="connsiteX2" fmla="*/ 951549 w 3079232"/>
                <a:gd name="connsiteY2" fmla="*/ 3050519 h 3779961"/>
                <a:gd name="connsiteX3" fmla="*/ 1059125 w 3079232"/>
                <a:gd name="connsiteY3" fmla="*/ 3227252 h 3779961"/>
                <a:gd name="connsiteX4" fmla="*/ 1120598 w 3079232"/>
                <a:gd name="connsiteY4" fmla="*/ 3511561 h 3779961"/>
                <a:gd name="connsiteX5" fmla="*/ 1741885 w 3079232"/>
                <a:gd name="connsiteY5" fmla="*/ 3470754 h 3779961"/>
                <a:gd name="connsiteX6" fmla="*/ 2140902 w 3079232"/>
                <a:gd name="connsiteY6" fmla="*/ 3777938 h 3779961"/>
                <a:gd name="connsiteX7" fmla="*/ 2644541 w 3079232"/>
                <a:gd name="connsiteY7" fmla="*/ 3434500 h 3779961"/>
                <a:gd name="connsiteX8" fmla="*/ 3041369 w 3079232"/>
                <a:gd name="connsiteY8" fmla="*/ 2801161 h 3779961"/>
                <a:gd name="connsiteX9" fmla="*/ 2715773 w 3079232"/>
                <a:gd name="connsiteY9" fmla="*/ 2613592 h 3779961"/>
                <a:gd name="connsiteX10" fmla="*/ 2529605 w 3079232"/>
                <a:gd name="connsiteY10" fmla="*/ 2215857 h 3779961"/>
                <a:gd name="connsiteX11" fmla="*/ 2372353 w 3079232"/>
                <a:gd name="connsiteY11" fmla="*/ 1254189 h 3779961"/>
                <a:gd name="connsiteX12" fmla="*/ 1988893 w 3079232"/>
                <a:gd name="connsiteY12" fmla="*/ 699205 h 3779961"/>
                <a:gd name="connsiteX13" fmla="*/ 1827529 w 3079232"/>
                <a:gd name="connsiteY13" fmla="*/ 437948 h 3779961"/>
                <a:gd name="connsiteX14" fmla="*/ 1581640 w 3079232"/>
                <a:gd name="connsiteY14" fmla="*/ 192059 h 3779961"/>
                <a:gd name="connsiteX15" fmla="*/ 1381855 w 3079232"/>
                <a:gd name="connsiteY15" fmla="*/ 76798 h 3779961"/>
                <a:gd name="connsiteX16" fmla="*/ 1297271 w 3079232"/>
                <a:gd name="connsiteY16" fmla="*/ 8737 h 3779961"/>
                <a:gd name="connsiteX17" fmla="*/ 1103847 w 3079232"/>
                <a:gd name="connsiteY17" fmla="*/ 9920 h 3779961"/>
                <a:gd name="connsiteX18" fmla="*/ 859493 w 3079232"/>
                <a:gd name="connsiteY18" fmla="*/ 91106 h 3779961"/>
                <a:gd name="connsiteX19" fmla="*/ 661694 w 3079232"/>
                <a:gd name="connsiteY19" fmla="*/ 149845 h 3779961"/>
                <a:gd name="connsiteX20" fmla="*/ 322145 w 3079232"/>
                <a:gd name="connsiteY20" fmla="*/ 278625 h 3779961"/>
                <a:gd name="connsiteX21" fmla="*/ 165127 w 3079232"/>
                <a:gd name="connsiteY21" fmla="*/ 353930 h 3779961"/>
                <a:gd name="connsiteX22" fmla="*/ 90539 w 3079232"/>
                <a:gd name="connsiteY22" fmla="*/ 442068 h 3779961"/>
                <a:gd name="connsiteX23" fmla="*/ 307 w 3079232"/>
                <a:gd name="connsiteY23" fmla="*/ 555691 h 3779961"/>
                <a:gd name="connsiteX24" fmla="*/ 123152 w 3079232"/>
                <a:gd name="connsiteY24" fmla="*/ 736170 h 3779961"/>
                <a:gd name="connsiteX25" fmla="*/ 125133 w 3079232"/>
                <a:gd name="connsiteY25" fmla="*/ 869022 h 3779961"/>
                <a:gd name="connsiteX26" fmla="*/ 311857 w 3079232"/>
                <a:gd name="connsiteY26" fmla="*/ 979715 h 3779961"/>
                <a:gd name="connsiteX27" fmla="*/ 336238 w 3079232"/>
                <a:gd name="connsiteY27" fmla="*/ 1083032 h 3779961"/>
                <a:gd name="connsiteX28" fmla="*/ 475080 w 3079232"/>
                <a:gd name="connsiteY28" fmla="*/ 1162196 h 3779961"/>
                <a:gd name="connsiteX29" fmla="*/ 682918 w 3079232"/>
                <a:gd name="connsiteY29" fmla="*/ 1233684 h 3779961"/>
                <a:gd name="connsiteX30" fmla="*/ 882228 w 3079232"/>
                <a:gd name="connsiteY30" fmla="*/ 1116460 h 3779961"/>
                <a:gd name="connsiteX31" fmla="*/ 978804 w 3079232"/>
                <a:gd name="connsiteY31" fmla="*/ 1011449 h 3779961"/>
                <a:gd name="connsiteX32" fmla="*/ 1093060 w 3079232"/>
                <a:gd name="connsiteY32" fmla="*/ 999836 h 3779961"/>
                <a:gd name="connsiteX33" fmla="*/ 1206098 w 3079232"/>
                <a:gd name="connsiteY33" fmla="*/ 1120301 h 3779961"/>
                <a:gd name="connsiteX34" fmla="*/ 1230341 w 3079232"/>
                <a:gd name="connsiteY34" fmla="*/ 1304816 h 3779961"/>
                <a:gd name="connsiteX35" fmla="*/ 1443108 w 3079232"/>
                <a:gd name="connsiteY35" fmla="*/ 1638716 h 3779961"/>
                <a:gd name="connsiteX36" fmla="*/ 1261633 w 3079232"/>
                <a:gd name="connsiteY36" fmla="*/ 1890898 h 3779961"/>
                <a:gd name="connsiteX37" fmla="*/ 1223521 w 3079232"/>
                <a:gd name="connsiteY37" fmla="*/ 2129082 h 3779961"/>
                <a:gd name="connsiteX38" fmla="*/ 1125655 w 3079232"/>
                <a:gd name="connsiteY38" fmla="*/ 2230511 h 3779961"/>
                <a:gd name="connsiteX0" fmla="*/ 691871 w 3079232"/>
                <a:gd name="connsiteY0" fmla="*/ 2481730 h 3777937"/>
                <a:gd name="connsiteX1" fmla="*/ 759448 w 3079232"/>
                <a:gd name="connsiteY1" fmla="*/ 2727790 h 3777937"/>
                <a:gd name="connsiteX2" fmla="*/ 951549 w 3079232"/>
                <a:gd name="connsiteY2" fmla="*/ 3050519 h 3777937"/>
                <a:gd name="connsiteX3" fmla="*/ 1059125 w 3079232"/>
                <a:gd name="connsiteY3" fmla="*/ 3227252 h 3777937"/>
                <a:gd name="connsiteX4" fmla="*/ 1120598 w 3079232"/>
                <a:gd name="connsiteY4" fmla="*/ 3511561 h 3777937"/>
                <a:gd name="connsiteX5" fmla="*/ 1741885 w 3079232"/>
                <a:gd name="connsiteY5" fmla="*/ 3470754 h 3777937"/>
                <a:gd name="connsiteX6" fmla="*/ 2140902 w 3079232"/>
                <a:gd name="connsiteY6" fmla="*/ 3777938 h 3777937"/>
                <a:gd name="connsiteX7" fmla="*/ 2644541 w 3079232"/>
                <a:gd name="connsiteY7" fmla="*/ 3434500 h 3777937"/>
                <a:gd name="connsiteX8" fmla="*/ 3041369 w 3079232"/>
                <a:gd name="connsiteY8" fmla="*/ 2801161 h 3777937"/>
                <a:gd name="connsiteX9" fmla="*/ 2715773 w 3079232"/>
                <a:gd name="connsiteY9" fmla="*/ 2613592 h 3777937"/>
                <a:gd name="connsiteX10" fmla="*/ 2529605 w 3079232"/>
                <a:gd name="connsiteY10" fmla="*/ 2215857 h 3777937"/>
                <a:gd name="connsiteX11" fmla="*/ 2372353 w 3079232"/>
                <a:gd name="connsiteY11" fmla="*/ 1254189 h 3777937"/>
                <a:gd name="connsiteX12" fmla="*/ 1988893 w 3079232"/>
                <a:gd name="connsiteY12" fmla="*/ 699205 h 3777937"/>
                <a:gd name="connsiteX13" fmla="*/ 1827529 w 3079232"/>
                <a:gd name="connsiteY13" fmla="*/ 437948 h 3777937"/>
                <a:gd name="connsiteX14" fmla="*/ 1581640 w 3079232"/>
                <a:gd name="connsiteY14" fmla="*/ 192059 h 3777937"/>
                <a:gd name="connsiteX15" fmla="*/ 1381855 w 3079232"/>
                <a:gd name="connsiteY15" fmla="*/ 76798 h 3777937"/>
                <a:gd name="connsiteX16" fmla="*/ 1297271 w 3079232"/>
                <a:gd name="connsiteY16" fmla="*/ 8737 h 3777937"/>
                <a:gd name="connsiteX17" fmla="*/ 1103847 w 3079232"/>
                <a:gd name="connsiteY17" fmla="*/ 9920 h 3777937"/>
                <a:gd name="connsiteX18" fmla="*/ 859493 w 3079232"/>
                <a:gd name="connsiteY18" fmla="*/ 91106 h 3777937"/>
                <a:gd name="connsiteX19" fmla="*/ 661694 w 3079232"/>
                <a:gd name="connsiteY19" fmla="*/ 149845 h 3777937"/>
                <a:gd name="connsiteX20" fmla="*/ 322145 w 3079232"/>
                <a:gd name="connsiteY20" fmla="*/ 278625 h 3777937"/>
                <a:gd name="connsiteX21" fmla="*/ 165127 w 3079232"/>
                <a:gd name="connsiteY21" fmla="*/ 353930 h 3777937"/>
                <a:gd name="connsiteX22" fmla="*/ 90539 w 3079232"/>
                <a:gd name="connsiteY22" fmla="*/ 442068 h 3777937"/>
                <a:gd name="connsiteX23" fmla="*/ 307 w 3079232"/>
                <a:gd name="connsiteY23" fmla="*/ 555691 h 3777937"/>
                <a:gd name="connsiteX24" fmla="*/ 123152 w 3079232"/>
                <a:gd name="connsiteY24" fmla="*/ 736170 h 3777937"/>
                <a:gd name="connsiteX25" fmla="*/ 125133 w 3079232"/>
                <a:gd name="connsiteY25" fmla="*/ 869022 h 3777937"/>
                <a:gd name="connsiteX26" fmla="*/ 311857 w 3079232"/>
                <a:gd name="connsiteY26" fmla="*/ 979715 h 3777937"/>
                <a:gd name="connsiteX27" fmla="*/ 336238 w 3079232"/>
                <a:gd name="connsiteY27" fmla="*/ 1083032 h 3777937"/>
                <a:gd name="connsiteX28" fmla="*/ 475080 w 3079232"/>
                <a:gd name="connsiteY28" fmla="*/ 1162196 h 3777937"/>
                <a:gd name="connsiteX29" fmla="*/ 682918 w 3079232"/>
                <a:gd name="connsiteY29" fmla="*/ 1233684 h 3777937"/>
                <a:gd name="connsiteX30" fmla="*/ 882228 w 3079232"/>
                <a:gd name="connsiteY30" fmla="*/ 1116460 h 3777937"/>
                <a:gd name="connsiteX31" fmla="*/ 978804 w 3079232"/>
                <a:gd name="connsiteY31" fmla="*/ 1011449 h 3777937"/>
                <a:gd name="connsiteX32" fmla="*/ 1093060 w 3079232"/>
                <a:gd name="connsiteY32" fmla="*/ 999836 h 3777937"/>
                <a:gd name="connsiteX33" fmla="*/ 1206098 w 3079232"/>
                <a:gd name="connsiteY33" fmla="*/ 1120301 h 3777937"/>
                <a:gd name="connsiteX34" fmla="*/ 1230341 w 3079232"/>
                <a:gd name="connsiteY34" fmla="*/ 1304816 h 3777937"/>
                <a:gd name="connsiteX35" fmla="*/ 1443108 w 3079232"/>
                <a:gd name="connsiteY35" fmla="*/ 1638716 h 3777937"/>
                <a:gd name="connsiteX36" fmla="*/ 1261633 w 3079232"/>
                <a:gd name="connsiteY36" fmla="*/ 1890898 h 3777937"/>
                <a:gd name="connsiteX37" fmla="*/ 1223521 w 3079232"/>
                <a:gd name="connsiteY37" fmla="*/ 2129082 h 3777937"/>
                <a:gd name="connsiteX38" fmla="*/ 1125655 w 3079232"/>
                <a:gd name="connsiteY38" fmla="*/ 2230511 h 3777937"/>
                <a:gd name="connsiteX0" fmla="*/ 691871 w 3079232"/>
                <a:gd name="connsiteY0" fmla="*/ 2481730 h 3777937"/>
                <a:gd name="connsiteX1" fmla="*/ 759448 w 3079232"/>
                <a:gd name="connsiteY1" fmla="*/ 2727790 h 3777937"/>
                <a:gd name="connsiteX2" fmla="*/ 951549 w 3079232"/>
                <a:gd name="connsiteY2" fmla="*/ 3050519 h 3777937"/>
                <a:gd name="connsiteX3" fmla="*/ 1059125 w 3079232"/>
                <a:gd name="connsiteY3" fmla="*/ 3227252 h 3777937"/>
                <a:gd name="connsiteX4" fmla="*/ 1413334 w 3079232"/>
                <a:gd name="connsiteY4" fmla="*/ 3390013 h 3777937"/>
                <a:gd name="connsiteX5" fmla="*/ 1741885 w 3079232"/>
                <a:gd name="connsiteY5" fmla="*/ 3470754 h 3777937"/>
                <a:gd name="connsiteX6" fmla="*/ 2140902 w 3079232"/>
                <a:gd name="connsiteY6" fmla="*/ 3777938 h 3777937"/>
                <a:gd name="connsiteX7" fmla="*/ 2644541 w 3079232"/>
                <a:gd name="connsiteY7" fmla="*/ 3434500 h 3777937"/>
                <a:gd name="connsiteX8" fmla="*/ 3041369 w 3079232"/>
                <a:gd name="connsiteY8" fmla="*/ 2801161 h 3777937"/>
                <a:gd name="connsiteX9" fmla="*/ 2715773 w 3079232"/>
                <a:gd name="connsiteY9" fmla="*/ 2613592 h 3777937"/>
                <a:gd name="connsiteX10" fmla="*/ 2529605 w 3079232"/>
                <a:gd name="connsiteY10" fmla="*/ 2215857 h 3777937"/>
                <a:gd name="connsiteX11" fmla="*/ 2372353 w 3079232"/>
                <a:gd name="connsiteY11" fmla="*/ 1254189 h 3777937"/>
                <a:gd name="connsiteX12" fmla="*/ 1988893 w 3079232"/>
                <a:gd name="connsiteY12" fmla="*/ 699205 h 3777937"/>
                <a:gd name="connsiteX13" fmla="*/ 1827529 w 3079232"/>
                <a:gd name="connsiteY13" fmla="*/ 437948 h 3777937"/>
                <a:gd name="connsiteX14" fmla="*/ 1581640 w 3079232"/>
                <a:gd name="connsiteY14" fmla="*/ 192059 h 3777937"/>
                <a:gd name="connsiteX15" fmla="*/ 1381855 w 3079232"/>
                <a:gd name="connsiteY15" fmla="*/ 76798 h 3777937"/>
                <a:gd name="connsiteX16" fmla="*/ 1297271 w 3079232"/>
                <a:gd name="connsiteY16" fmla="*/ 8737 h 3777937"/>
                <a:gd name="connsiteX17" fmla="*/ 1103847 w 3079232"/>
                <a:gd name="connsiteY17" fmla="*/ 9920 h 3777937"/>
                <a:gd name="connsiteX18" fmla="*/ 859493 w 3079232"/>
                <a:gd name="connsiteY18" fmla="*/ 91106 h 3777937"/>
                <a:gd name="connsiteX19" fmla="*/ 661694 w 3079232"/>
                <a:gd name="connsiteY19" fmla="*/ 149845 h 3777937"/>
                <a:gd name="connsiteX20" fmla="*/ 322145 w 3079232"/>
                <a:gd name="connsiteY20" fmla="*/ 278625 h 3777937"/>
                <a:gd name="connsiteX21" fmla="*/ 165127 w 3079232"/>
                <a:gd name="connsiteY21" fmla="*/ 353930 h 3777937"/>
                <a:gd name="connsiteX22" fmla="*/ 90539 w 3079232"/>
                <a:gd name="connsiteY22" fmla="*/ 442068 h 3777937"/>
                <a:gd name="connsiteX23" fmla="*/ 307 w 3079232"/>
                <a:gd name="connsiteY23" fmla="*/ 555691 h 3777937"/>
                <a:gd name="connsiteX24" fmla="*/ 123152 w 3079232"/>
                <a:gd name="connsiteY24" fmla="*/ 736170 h 3777937"/>
                <a:gd name="connsiteX25" fmla="*/ 125133 w 3079232"/>
                <a:gd name="connsiteY25" fmla="*/ 869022 h 3777937"/>
                <a:gd name="connsiteX26" fmla="*/ 311857 w 3079232"/>
                <a:gd name="connsiteY26" fmla="*/ 979715 h 3777937"/>
                <a:gd name="connsiteX27" fmla="*/ 336238 w 3079232"/>
                <a:gd name="connsiteY27" fmla="*/ 1083032 h 3777937"/>
                <a:gd name="connsiteX28" fmla="*/ 475080 w 3079232"/>
                <a:gd name="connsiteY28" fmla="*/ 1162196 h 3777937"/>
                <a:gd name="connsiteX29" fmla="*/ 682918 w 3079232"/>
                <a:gd name="connsiteY29" fmla="*/ 1233684 h 3777937"/>
                <a:gd name="connsiteX30" fmla="*/ 882228 w 3079232"/>
                <a:gd name="connsiteY30" fmla="*/ 1116460 h 3777937"/>
                <a:gd name="connsiteX31" fmla="*/ 978804 w 3079232"/>
                <a:gd name="connsiteY31" fmla="*/ 1011449 h 3777937"/>
                <a:gd name="connsiteX32" fmla="*/ 1093060 w 3079232"/>
                <a:gd name="connsiteY32" fmla="*/ 999836 h 3777937"/>
                <a:gd name="connsiteX33" fmla="*/ 1206098 w 3079232"/>
                <a:gd name="connsiteY33" fmla="*/ 1120301 h 3777937"/>
                <a:gd name="connsiteX34" fmla="*/ 1230341 w 3079232"/>
                <a:gd name="connsiteY34" fmla="*/ 1304816 h 3777937"/>
                <a:gd name="connsiteX35" fmla="*/ 1443108 w 3079232"/>
                <a:gd name="connsiteY35" fmla="*/ 1638716 h 3777937"/>
                <a:gd name="connsiteX36" fmla="*/ 1261633 w 3079232"/>
                <a:gd name="connsiteY36" fmla="*/ 1890898 h 3777937"/>
                <a:gd name="connsiteX37" fmla="*/ 1223521 w 3079232"/>
                <a:gd name="connsiteY37" fmla="*/ 2129082 h 3777937"/>
                <a:gd name="connsiteX38" fmla="*/ 1125655 w 3079232"/>
                <a:gd name="connsiteY38" fmla="*/ 2230511 h 3777937"/>
                <a:gd name="connsiteX0" fmla="*/ 691871 w 3079232"/>
                <a:gd name="connsiteY0" fmla="*/ 2481730 h 3777937"/>
                <a:gd name="connsiteX1" fmla="*/ 759448 w 3079232"/>
                <a:gd name="connsiteY1" fmla="*/ 2727790 h 3777937"/>
                <a:gd name="connsiteX2" fmla="*/ 951549 w 3079232"/>
                <a:gd name="connsiteY2" fmla="*/ 3050519 h 3777937"/>
                <a:gd name="connsiteX3" fmla="*/ 1140273 w 3079232"/>
                <a:gd name="connsiteY3" fmla="*/ 3196339 h 3777937"/>
                <a:gd name="connsiteX4" fmla="*/ 1413334 w 3079232"/>
                <a:gd name="connsiteY4" fmla="*/ 3390013 h 3777937"/>
                <a:gd name="connsiteX5" fmla="*/ 1741885 w 3079232"/>
                <a:gd name="connsiteY5" fmla="*/ 3470754 h 3777937"/>
                <a:gd name="connsiteX6" fmla="*/ 2140902 w 3079232"/>
                <a:gd name="connsiteY6" fmla="*/ 3777938 h 3777937"/>
                <a:gd name="connsiteX7" fmla="*/ 2644541 w 3079232"/>
                <a:gd name="connsiteY7" fmla="*/ 3434500 h 3777937"/>
                <a:gd name="connsiteX8" fmla="*/ 3041369 w 3079232"/>
                <a:gd name="connsiteY8" fmla="*/ 2801161 h 3777937"/>
                <a:gd name="connsiteX9" fmla="*/ 2715773 w 3079232"/>
                <a:gd name="connsiteY9" fmla="*/ 2613592 h 3777937"/>
                <a:gd name="connsiteX10" fmla="*/ 2529605 w 3079232"/>
                <a:gd name="connsiteY10" fmla="*/ 2215857 h 3777937"/>
                <a:gd name="connsiteX11" fmla="*/ 2372353 w 3079232"/>
                <a:gd name="connsiteY11" fmla="*/ 1254189 h 3777937"/>
                <a:gd name="connsiteX12" fmla="*/ 1988893 w 3079232"/>
                <a:gd name="connsiteY12" fmla="*/ 699205 h 3777937"/>
                <a:gd name="connsiteX13" fmla="*/ 1827529 w 3079232"/>
                <a:gd name="connsiteY13" fmla="*/ 437948 h 3777937"/>
                <a:gd name="connsiteX14" fmla="*/ 1581640 w 3079232"/>
                <a:gd name="connsiteY14" fmla="*/ 192059 h 3777937"/>
                <a:gd name="connsiteX15" fmla="*/ 1381855 w 3079232"/>
                <a:gd name="connsiteY15" fmla="*/ 76798 h 3777937"/>
                <a:gd name="connsiteX16" fmla="*/ 1297271 w 3079232"/>
                <a:gd name="connsiteY16" fmla="*/ 8737 h 3777937"/>
                <a:gd name="connsiteX17" fmla="*/ 1103847 w 3079232"/>
                <a:gd name="connsiteY17" fmla="*/ 9920 h 3777937"/>
                <a:gd name="connsiteX18" fmla="*/ 859493 w 3079232"/>
                <a:gd name="connsiteY18" fmla="*/ 91106 h 3777937"/>
                <a:gd name="connsiteX19" fmla="*/ 661694 w 3079232"/>
                <a:gd name="connsiteY19" fmla="*/ 149845 h 3777937"/>
                <a:gd name="connsiteX20" fmla="*/ 322145 w 3079232"/>
                <a:gd name="connsiteY20" fmla="*/ 278625 h 3777937"/>
                <a:gd name="connsiteX21" fmla="*/ 165127 w 3079232"/>
                <a:gd name="connsiteY21" fmla="*/ 353930 h 3777937"/>
                <a:gd name="connsiteX22" fmla="*/ 90539 w 3079232"/>
                <a:gd name="connsiteY22" fmla="*/ 442068 h 3777937"/>
                <a:gd name="connsiteX23" fmla="*/ 307 w 3079232"/>
                <a:gd name="connsiteY23" fmla="*/ 555691 h 3777937"/>
                <a:gd name="connsiteX24" fmla="*/ 123152 w 3079232"/>
                <a:gd name="connsiteY24" fmla="*/ 736170 h 3777937"/>
                <a:gd name="connsiteX25" fmla="*/ 125133 w 3079232"/>
                <a:gd name="connsiteY25" fmla="*/ 869022 h 3777937"/>
                <a:gd name="connsiteX26" fmla="*/ 311857 w 3079232"/>
                <a:gd name="connsiteY26" fmla="*/ 979715 h 3777937"/>
                <a:gd name="connsiteX27" fmla="*/ 336238 w 3079232"/>
                <a:gd name="connsiteY27" fmla="*/ 1083032 h 3777937"/>
                <a:gd name="connsiteX28" fmla="*/ 475080 w 3079232"/>
                <a:gd name="connsiteY28" fmla="*/ 1162196 h 3777937"/>
                <a:gd name="connsiteX29" fmla="*/ 682918 w 3079232"/>
                <a:gd name="connsiteY29" fmla="*/ 1233684 h 3777937"/>
                <a:gd name="connsiteX30" fmla="*/ 882228 w 3079232"/>
                <a:gd name="connsiteY30" fmla="*/ 1116460 h 3777937"/>
                <a:gd name="connsiteX31" fmla="*/ 978804 w 3079232"/>
                <a:gd name="connsiteY31" fmla="*/ 1011449 h 3777937"/>
                <a:gd name="connsiteX32" fmla="*/ 1093060 w 3079232"/>
                <a:gd name="connsiteY32" fmla="*/ 999836 h 3777937"/>
                <a:gd name="connsiteX33" fmla="*/ 1206098 w 3079232"/>
                <a:gd name="connsiteY33" fmla="*/ 1120301 h 3777937"/>
                <a:gd name="connsiteX34" fmla="*/ 1230341 w 3079232"/>
                <a:gd name="connsiteY34" fmla="*/ 1304816 h 3777937"/>
                <a:gd name="connsiteX35" fmla="*/ 1443108 w 3079232"/>
                <a:gd name="connsiteY35" fmla="*/ 1638716 h 3777937"/>
                <a:gd name="connsiteX36" fmla="*/ 1261633 w 3079232"/>
                <a:gd name="connsiteY36" fmla="*/ 1890898 h 3777937"/>
                <a:gd name="connsiteX37" fmla="*/ 1223521 w 3079232"/>
                <a:gd name="connsiteY37" fmla="*/ 2129082 h 3777937"/>
                <a:gd name="connsiteX38" fmla="*/ 1125655 w 3079232"/>
                <a:gd name="connsiteY38" fmla="*/ 2230511 h 3777937"/>
                <a:gd name="connsiteX0" fmla="*/ 691871 w 3079232"/>
                <a:gd name="connsiteY0" fmla="*/ 2481730 h 3777937"/>
                <a:gd name="connsiteX1" fmla="*/ 759448 w 3079232"/>
                <a:gd name="connsiteY1" fmla="*/ 2727790 h 3777937"/>
                <a:gd name="connsiteX2" fmla="*/ 951549 w 3079232"/>
                <a:gd name="connsiteY2" fmla="*/ 3050519 h 3777937"/>
                <a:gd name="connsiteX3" fmla="*/ 1140273 w 3079232"/>
                <a:gd name="connsiteY3" fmla="*/ 3196339 h 3777937"/>
                <a:gd name="connsiteX4" fmla="*/ 1370936 w 3079232"/>
                <a:gd name="connsiteY4" fmla="*/ 3328814 h 3777937"/>
                <a:gd name="connsiteX5" fmla="*/ 1741885 w 3079232"/>
                <a:gd name="connsiteY5" fmla="*/ 3470754 h 3777937"/>
                <a:gd name="connsiteX6" fmla="*/ 2140902 w 3079232"/>
                <a:gd name="connsiteY6" fmla="*/ 3777938 h 3777937"/>
                <a:gd name="connsiteX7" fmla="*/ 2644541 w 3079232"/>
                <a:gd name="connsiteY7" fmla="*/ 3434500 h 3777937"/>
                <a:gd name="connsiteX8" fmla="*/ 3041369 w 3079232"/>
                <a:gd name="connsiteY8" fmla="*/ 2801161 h 3777937"/>
                <a:gd name="connsiteX9" fmla="*/ 2715773 w 3079232"/>
                <a:gd name="connsiteY9" fmla="*/ 2613592 h 3777937"/>
                <a:gd name="connsiteX10" fmla="*/ 2529605 w 3079232"/>
                <a:gd name="connsiteY10" fmla="*/ 2215857 h 3777937"/>
                <a:gd name="connsiteX11" fmla="*/ 2372353 w 3079232"/>
                <a:gd name="connsiteY11" fmla="*/ 1254189 h 3777937"/>
                <a:gd name="connsiteX12" fmla="*/ 1988893 w 3079232"/>
                <a:gd name="connsiteY12" fmla="*/ 699205 h 3777937"/>
                <a:gd name="connsiteX13" fmla="*/ 1827529 w 3079232"/>
                <a:gd name="connsiteY13" fmla="*/ 437948 h 3777937"/>
                <a:gd name="connsiteX14" fmla="*/ 1581640 w 3079232"/>
                <a:gd name="connsiteY14" fmla="*/ 192059 h 3777937"/>
                <a:gd name="connsiteX15" fmla="*/ 1381855 w 3079232"/>
                <a:gd name="connsiteY15" fmla="*/ 76798 h 3777937"/>
                <a:gd name="connsiteX16" fmla="*/ 1297271 w 3079232"/>
                <a:gd name="connsiteY16" fmla="*/ 8737 h 3777937"/>
                <a:gd name="connsiteX17" fmla="*/ 1103847 w 3079232"/>
                <a:gd name="connsiteY17" fmla="*/ 9920 h 3777937"/>
                <a:gd name="connsiteX18" fmla="*/ 859493 w 3079232"/>
                <a:gd name="connsiteY18" fmla="*/ 91106 h 3777937"/>
                <a:gd name="connsiteX19" fmla="*/ 661694 w 3079232"/>
                <a:gd name="connsiteY19" fmla="*/ 149845 h 3777937"/>
                <a:gd name="connsiteX20" fmla="*/ 322145 w 3079232"/>
                <a:gd name="connsiteY20" fmla="*/ 278625 h 3777937"/>
                <a:gd name="connsiteX21" fmla="*/ 165127 w 3079232"/>
                <a:gd name="connsiteY21" fmla="*/ 353930 h 3777937"/>
                <a:gd name="connsiteX22" fmla="*/ 90539 w 3079232"/>
                <a:gd name="connsiteY22" fmla="*/ 442068 h 3777937"/>
                <a:gd name="connsiteX23" fmla="*/ 307 w 3079232"/>
                <a:gd name="connsiteY23" fmla="*/ 555691 h 3777937"/>
                <a:gd name="connsiteX24" fmla="*/ 123152 w 3079232"/>
                <a:gd name="connsiteY24" fmla="*/ 736170 h 3777937"/>
                <a:gd name="connsiteX25" fmla="*/ 125133 w 3079232"/>
                <a:gd name="connsiteY25" fmla="*/ 869022 h 3777937"/>
                <a:gd name="connsiteX26" fmla="*/ 311857 w 3079232"/>
                <a:gd name="connsiteY26" fmla="*/ 979715 h 3777937"/>
                <a:gd name="connsiteX27" fmla="*/ 336238 w 3079232"/>
                <a:gd name="connsiteY27" fmla="*/ 1083032 h 3777937"/>
                <a:gd name="connsiteX28" fmla="*/ 475080 w 3079232"/>
                <a:gd name="connsiteY28" fmla="*/ 1162196 h 3777937"/>
                <a:gd name="connsiteX29" fmla="*/ 682918 w 3079232"/>
                <a:gd name="connsiteY29" fmla="*/ 1233684 h 3777937"/>
                <a:gd name="connsiteX30" fmla="*/ 882228 w 3079232"/>
                <a:gd name="connsiteY30" fmla="*/ 1116460 h 3777937"/>
                <a:gd name="connsiteX31" fmla="*/ 978804 w 3079232"/>
                <a:gd name="connsiteY31" fmla="*/ 1011449 h 3777937"/>
                <a:gd name="connsiteX32" fmla="*/ 1093060 w 3079232"/>
                <a:gd name="connsiteY32" fmla="*/ 999836 h 3777937"/>
                <a:gd name="connsiteX33" fmla="*/ 1206098 w 3079232"/>
                <a:gd name="connsiteY33" fmla="*/ 1120301 h 3777937"/>
                <a:gd name="connsiteX34" fmla="*/ 1230341 w 3079232"/>
                <a:gd name="connsiteY34" fmla="*/ 1304816 h 3777937"/>
                <a:gd name="connsiteX35" fmla="*/ 1443108 w 3079232"/>
                <a:gd name="connsiteY35" fmla="*/ 1638716 h 3777937"/>
                <a:gd name="connsiteX36" fmla="*/ 1261633 w 3079232"/>
                <a:gd name="connsiteY36" fmla="*/ 1890898 h 3777937"/>
                <a:gd name="connsiteX37" fmla="*/ 1223521 w 3079232"/>
                <a:gd name="connsiteY37" fmla="*/ 2129082 h 3777937"/>
                <a:gd name="connsiteX38" fmla="*/ 1125655 w 3079232"/>
                <a:gd name="connsiteY38" fmla="*/ 2230511 h 3777937"/>
                <a:gd name="connsiteX0" fmla="*/ 691871 w 3079232"/>
                <a:gd name="connsiteY0" fmla="*/ 2481730 h 3777937"/>
                <a:gd name="connsiteX1" fmla="*/ 759448 w 3079232"/>
                <a:gd name="connsiteY1" fmla="*/ 2727790 h 3777937"/>
                <a:gd name="connsiteX2" fmla="*/ 951549 w 3079232"/>
                <a:gd name="connsiteY2" fmla="*/ 3050519 h 3777937"/>
                <a:gd name="connsiteX3" fmla="*/ 1140273 w 3079232"/>
                <a:gd name="connsiteY3" fmla="*/ 3196339 h 3777937"/>
                <a:gd name="connsiteX4" fmla="*/ 1370936 w 3079232"/>
                <a:gd name="connsiteY4" fmla="*/ 3328814 h 3777937"/>
                <a:gd name="connsiteX5" fmla="*/ 1741885 w 3079232"/>
                <a:gd name="connsiteY5" fmla="*/ 3470754 h 3777937"/>
                <a:gd name="connsiteX6" fmla="*/ 2140902 w 3079232"/>
                <a:gd name="connsiteY6" fmla="*/ 3777938 h 3777937"/>
                <a:gd name="connsiteX7" fmla="*/ 2644541 w 3079232"/>
                <a:gd name="connsiteY7" fmla="*/ 3434500 h 3777937"/>
                <a:gd name="connsiteX8" fmla="*/ 3041369 w 3079232"/>
                <a:gd name="connsiteY8" fmla="*/ 2801161 h 3777937"/>
                <a:gd name="connsiteX9" fmla="*/ 2715773 w 3079232"/>
                <a:gd name="connsiteY9" fmla="*/ 2613592 h 3777937"/>
                <a:gd name="connsiteX10" fmla="*/ 2529605 w 3079232"/>
                <a:gd name="connsiteY10" fmla="*/ 2215857 h 3777937"/>
                <a:gd name="connsiteX11" fmla="*/ 2372353 w 3079232"/>
                <a:gd name="connsiteY11" fmla="*/ 1254189 h 3777937"/>
                <a:gd name="connsiteX12" fmla="*/ 1988893 w 3079232"/>
                <a:gd name="connsiteY12" fmla="*/ 699205 h 3777937"/>
                <a:gd name="connsiteX13" fmla="*/ 1827529 w 3079232"/>
                <a:gd name="connsiteY13" fmla="*/ 437948 h 3777937"/>
                <a:gd name="connsiteX14" fmla="*/ 1581640 w 3079232"/>
                <a:gd name="connsiteY14" fmla="*/ 192059 h 3777937"/>
                <a:gd name="connsiteX15" fmla="*/ 1381855 w 3079232"/>
                <a:gd name="connsiteY15" fmla="*/ 76798 h 3777937"/>
                <a:gd name="connsiteX16" fmla="*/ 1297271 w 3079232"/>
                <a:gd name="connsiteY16" fmla="*/ 8737 h 3777937"/>
                <a:gd name="connsiteX17" fmla="*/ 1103847 w 3079232"/>
                <a:gd name="connsiteY17" fmla="*/ 9920 h 3777937"/>
                <a:gd name="connsiteX18" fmla="*/ 859493 w 3079232"/>
                <a:gd name="connsiteY18" fmla="*/ 91106 h 3777937"/>
                <a:gd name="connsiteX19" fmla="*/ 661694 w 3079232"/>
                <a:gd name="connsiteY19" fmla="*/ 149845 h 3777937"/>
                <a:gd name="connsiteX20" fmla="*/ 322145 w 3079232"/>
                <a:gd name="connsiteY20" fmla="*/ 278625 h 3777937"/>
                <a:gd name="connsiteX21" fmla="*/ 165127 w 3079232"/>
                <a:gd name="connsiteY21" fmla="*/ 353930 h 3777937"/>
                <a:gd name="connsiteX22" fmla="*/ 90539 w 3079232"/>
                <a:gd name="connsiteY22" fmla="*/ 442068 h 3777937"/>
                <a:gd name="connsiteX23" fmla="*/ 307 w 3079232"/>
                <a:gd name="connsiteY23" fmla="*/ 555691 h 3777937"/>
                <a:gd name="connsiteX24" fmla="*/ 123152 w 3079232"/>
                <a:gd name="connsiteY24" fmla="*/ 736170 h 3777937"/>
                <a:gd name="connsiteX25" fmla="*/ 125133 w 3079232"/>
                <a:gd name="connsiteY25" fmla="*/ 869022 h 3777937"/>
                <a:gd name="connsiteX26" fmla="*/ 311857 w 3079232"/>
                <a:gd name="connsiteY26" fmla="*/ 979715 h 3777937"/>
                <a:gd name="connsiteX27" fmla="*/ 336238 w 3079232"/>
                <a:gd name="connsiteY27" fmla="*/ 1083032 h 3777937"/>
                <a:gd name="connsiteX28" fmla="*/ 475080 w 3079232"/>
                <a:gd name="connsiteY28" fmla="*/ 1162196 h 3777937"/>
                <a:gd name="connsiteX29" fmla="*/ 682918 w 3079232"/>
                <a:gd name="connsiteY29" fmla="*/ 1233684 h 3777937"/>
                <a:gd name="connsiteX30" fmla="*/ 882228 w 3079232"/>
                <a:gd name="connsiteY30" fmla="*/ 1116460 h 3777937"/>
                <a:gd name="connsiteX31" fmla="*/ 978804 w 3079232"/>
                <a:gd name="connsiteY31" fmla="*/ 1011449 h 3777937"/>
                <a:gd name="connsiteX32" fmla="*/ 1093060 w 3079232"/>
                <a:gd name="connsiteY32" fmla="*/ 999836 h 3777937"/>
                <a:gd name="connsiteX33" fmla="*/ 1206098 w 3079232"/>
                <a:gd name="connsiteY33" fmla="*/ 1120301 h 3777937"/>
                <a:gd name="connsiteX34" fmla="*/ 1230341 w 3079232"/>
                <a:gd name="connsiteY34" fmla="*/ 1304816 h 3777937"/>
                <a:gd name="connsiteX35" fmla="*/ 1443108 w 3079232"/>
                <a:gd name="connsiteY35" fmla="*/ 1638716 h 3777937"/>
                <a:gd name="connsiteX36" fmla="*/ 1261633 w 3079232"/>
                <a:gd name="connsiteY36" fmla="*/ 1890898 h 3777937"/>
                <a:gd name="connsiteX37" fmla="*/ 1223521 w 3079232"/>
                <a:gd name="connsiteY37" fmla="*/ 2129082 h 3777937"/>
                <a:gd name="connsiteX38" fmla="*/ 1125655 w 3079232"/>
                <a:gd name="connsiteY38" fmla="*/ 2230511 h 3777937"/>
                <a:gd name="connsiteX0" fmla="*/ 691871 w 3079232"/>
                <a:gd name="connsiteY0" fmla="*/ 2481730 h 3777937"/>
                <a:gd name="connsiteX1" fmla="*/ 759448 w 3079232"/>
                <a:gd name="connsiteY1" fmla="*/ 2727790 h 3777937"/>
                <a:gd name="connsiteX2" fmla="*/ 951549 w 3079232"/>
                <a:gd name="connsiteY2" fmla="*/ 3050519 h 3777937"/>
                <a:gd name="connsiteX3" fmla="*/ 1138601 w 3079232"/>
                <a:gd name="connsiteY3" fmla="*/ 3170859 h 3777937"/>
                <a:gd name="connsiteX4" fmla="*/ 1370936 w 3079232"/>
                <a:gd name="connsiteY4" fmla="*/ 3328814 h 3777937"/>
                <a:gd name="connsiteX5" fmla="*/ 1741885 w 3079232"/>
                <a:gd name="connsiteY5" fmla="*/ 3470754 h 3777937"/>
                <a:gd name="connsiteX6" fmla="*/ 2140902 w 3079232"/>
                <a:gd name="connsiteY6" fmla="*/ 3777938 h 3777937"/>
                <a:gd name="connsiteX7" fmla="*/ 2644541 w 3079232"/>
                <a:gd name="connsiteY7" fmla="*/ 3434500 h 3777937"/>
                <a:gd name="connsiteX8" fmla="*/ 3041369 w 3079232"/>
                <a:gd name="connsiteY8" fmla="*/ 2801161 h 3777937"/>
                <a:gd name="connsiteX9" fmla="*/ 2715773 w 3079232"/>
                <a:gd name="connsiteY9" fmla="*/ 2613592 h 3777937"/>
                <a:gd name="connsiteX10" fmla="*/ 2529605 w 3079232"/>
                <a:gd name="connsiteY10" fmla="*/ 2215857 h 3777937"/>
                <a:gd name="connsiteX11" fmla="*/ 2372353 w 3079232"/>
                <a:gd name="connsiteY11" fmla="*/ 1254189 h 3777937"/>
                <a:gd name="connsiteX12" fmla="*/ 1988893 w 3079232"/>
                <a:gd name="connsiteY12" fmla="*/ 699205 h 3777937"/>
                <a:gd name="connsiteX13" fmla="*/ 1827529 w 3079232"/>
                <a:gd name="connsiteY13" fmla="*/ 437948 h 3777937"/>
                <a:gd name="connsiteX14" fmla="*/ 1581640 w 3079232"/>
                <a:gd name="connsiteY14" fmla="*/ 192059 h 3777937"/>
                <a:gd name="connsiteX15" fmla="*/ 1381855 w 3079232"/>
                <a:gd name="connsiteY15" fmla="*/ 76798 h 3777937"/>
                <a:gd name="connsiteX16" fmla="*/ 1297271 w 3079232"/>
                <a:gd name="connsiteY16" fmla="*/ 8737 h 3777937"/>
                <a:gd name="connsiteX17" fmla="*/ 1103847 w 3079232"/>
                <a:gd name="connsiteY17" fmla="*/ 9920 h 3777937"/>
                <a:gd name="connsiteX18" fmla="*/ 859493 w 3079232"/>
                <a:gd name="connsiteY18" fmla="*/ 91106 h 3777937"/>
                <a:gd name="connsiteX19" fmla="*/ 661694 w 3079232"/>
                <a:gd name="connsiteY19" fmla="*/ 149845 h 3777937"/>
                <a:gd name="connsiteX20" fmla="*/ 322145 w 3079232"/>
                <a:gd name="connsiteY20" fmla="*/ 278625 h 3777937"/>
                <a:gd name="connsiteX21" fmla="*/ 165127 w 3079232"/>
                <a:gd name="connsiteY21" fmla="*/ 353930 h 3777937"/>
                <a:gd name="connsiteX22" fmla="*/ 90539 w 3079232"/>
                <a:gd name="connsiteY22" fmla="*/ 442068 h 3777937"/>
                <a:gd name="connsiteX23" fmla="*/ 307 w 3079232"/>
                <a:gd name="connsiteY23" fmla="*/ 555691 h 3777937"/>
                <a:gd name="connsiteX24" fmla="*/ 123152 w 3079232"/>
                <a:gd name="connsiteY24" fmla="*/ 736170 h 3777937"/>
                <a:gd name="connsiteX25" fmla="*/ 125133 w 3079232"/>
                <a:gd name="connsiteY25" fmla="*/ 869022 h 3777937"/>
                <a:gd name="connsiteX26" fmla="*/ 311857 w 3079232"/>
                <a:gd name="connsiteY26" fmla="*/ 979715 h 3777937"/>
                <a:gd name="connsiteX27" fmla="*/ 336238 w 3079232"/>
                <a:gd name="connsiteY27" fmla="*/ 1083032 h 3777937"/>
                <a:gd name="connsiteX28" fmla="*/ 475080 w 3079232"/>
                <a:gd name="connsiteY28" fmla="*/ 1162196 h 3777937"/>
                <a:gd name="connsiteX29" fmla="*/ 682918 w 3079232"/>
                <a:gd name="connsiteY29" fmla="*/ 1233684 h 3777937"/>
                <a:gd name="connsiteX30" fmla="*/ 882228 w 3079232"/>
                <a:gd name="connsiteY30" fmla="*/ 1116460 h 3777937"/>
                <a:gd name="connsiteX31" fmla="*/ 978804 w 3079232"/>
                <a:gd name="connsiteY31" fmla="*/ 1011449 h 3777937"/>
                <a:gd name="connsiteX32" fmla="*/ 1093060 w 3079232"/>
                <a:gd name="connsiteY32" fmla="*/ 999836 h 3777937"/>
                <a:gd name="connsiteX33" fmla="*/ 1206098 w 3079232"/>
                <a:gd name="connsiteY33" fmla="*/ 1120301 h 3777937"/>
                <a:gd name="connsiteX34" fmla="*/ 1230341 w 3079232"/>
                <a:gd name="connsiteY34" fmla="*/ 1304816 h 3777937"/>
                <a:gd name="connsiteX35" fmla="*/ 1443108 w 3079232"/>
                <a:gd name="connsiteY35" fmla="*/ 1638716 h 3777937"/>
                <a:gd name="connsiteX36" fmla="*/ 1261633 w 3079232"/>
                <a:gd name="connsiteY36" fmla="*/ 1890898 h 3777937"/>
                <a:gd name="connsiteX37" fmla="*/ 1223521 w 3079232"/>
                <a:gd name="connsiteY37" fmla="*/ 2129082 h 3777937"/>
                <a:gd name="connsiteX38" fmla="*/ 1125655 w 3079232"/>
                <a:gd name="connsiteY38" fmla="*/ 2230511 h 3777937"/>
                <a:gd name="connsiteX0" fmla="*/ 691871 w 3079232"/>
                <a:gd name="connsiteY0" fmla="*/ 2481730 h 3777937"/>
                <a:gd name="connsiteX1" fmla="*/ 759448 w 3079232"/>
                <a:gd name="connsiteY1" fmla="*/ 2727790 h 3777937"/>
                <a:gd name="connsiteX2" fmla="*/ 917192 w 3079232"/>
                <a:gd name="connsiteY2" fmla="*/ 3014384 h 3777937"/>
                <a:gd name="connsiteX3" fmla="*/ 1138601 w 3079232"/>
                <a:gd name="connsiteY3" fmla="*/ 3170859 h 3777937"/>
                <a:gd name="connsiteX4" fmla="*/ 1370936 w 3079232"/>
                <a:gd name="connsiteY4" fmla="*/ 3328814 h 3777937"/>
                <a:gd name="connsiteX5" fmla="*/ 1741885 w 3079232"/>
                <a:gd name="connsiteY5" fmla="*/ 3470754 h 3777937"/>
                <a:gd name="connsiteX6" fmla="*/ 2140902 w 3079232"/>
                <a:gd name="connsiteY6" fmla="*/ 3777938 h 3777937"/>
                <a:gd name="connsiteX7" fmla="*/ 2644541 w 3079232"/>
                <a:gd name="connsiteY7" fmla="*/ 3434500 h 3777937"/>
                <a:gd name="connsiteX8" fmla="*/ 3041369 w 3079232"/>
                <a:gd name="connsiteY8" fmla="*/ 2801161 h 3777937"/>
                <a:gd name="connsiteX9" fmla="*/ 2715773 w 3079232"/>
                <a:gd name="connsiteY9" fmla="*/ 2613592 h 3777937"/>
                <a:gd name="connsiteX10" fmla="*/ 2529605 w 3079232"/>
                <a:gd name="connsiteY10" fmla="*/ 2215857 h 3777937"/>
                <a:gd name="connsiteX11" fmla="*/ 2372353 w 3079232"/>
                <a:gd name="connsiteY11" fmla="*/ 1254189 h 3777937"/>
                <a:gd name="connsiteX12" fmla="*/ 1988893 w 3079232"/>
                <a:gd name="connsiteY12" fmla="*/ 699205 h 3777937"/>
                <a:gd name="connsiteX13" fmla="*/ 1827529 w 3079232"/>
                <a:gd name="connsiteY13" fmla="*/ 437948 h 3777937"/>
                <a:gd name="connsiteX14" fmla="*/ 1581640 w 3079232"/>
                <a:gd name="connsiteY14" fmla="*/ 192059 h 3777937"/>
                <a:gd name="connsiteX15" fmla="*/ 1381855 w 3079232"/>
                <a:gd name="connsiteY15" fmla="*/ 76798 h 3777937"/>
                <a:gd name="connsiteX16" fmla="*/ 1297271 w 3079232"/>
                <a:gd name="connsiteY16" fmla="*/ 8737 h 3777937"/>
                <a:gd name="connsiteX17" fmla="*/ 1103847 w 3079232"/>
                <a:gd name="connsiteY17" fmla="*/ 9920 h 3777937"/>
                <a:gd name="connsiteX18" fmla="*/ 859493 w 3079232"/>
                <a:gd name="connsiteY18" fmla="*/ 91106 h 3777937"/>
                <a:gd name="connsiteX19" fmla="*/ 661694 w 3079232"/>
                <a:gd name="connsiteY19" fmla="*/ 149845 h 3777937"/>
                <a:gd name="connsiteX20" fmla="*/ 322145 w 3079232"/>
                <a:gd name="connsiteY20" fmla="*/ 278625 h 3777937"/>
                <a:gd name="connsiteX21" fmla="*/ 165127 w 3079232"/>
                <a:gd name="connsiteY21" fmla="*/ 353930 h 3777937"/>
                <a:gd name="connsiteX22" fmla="*/ 90539 w 3079232"/>
                <a:gd name="connsiteY22" fmla="*/ 442068 h 3777937"/>
                <a:gd name="connsiteX23" fmla="*/ 307 w 3079232"/>
                <a:gd name="connsiteY23" fmla="*/ 555691 h 3777937"/>
                <a:gd name="connsiteX24" fmla="*/ 123152 w 3079232"/>
                <a:gd name="connsiteY24" fmla="*/ 736170 h 3777937"/>
                <a:gd name="connsiteX25" fmla="*/ 125133 w 3079232"/>
                <a:gd name="connsiteY25" fmla="*/ 869022 h 3777937"/>
                <a:gd name="connsiteX26" fmla="*/ 311857 w 3079232"/>
                <a:gd name="connsiteY26" fmla="*/ 979715 h 3777937"/>
                <a:gd name="connsiteX27" fmla="*/ 336238 w 3079232"/>
                <a:gd name="connsiteY27" fmla="*/ 1083032 h 3777937"/>
                <a:gd name="connsiteX28" fmla="*/ 475080 w 3079232"/>
                <a:gd name="connsiteY28" fmla="*/ 1162196 h 3777937"/>
                <a:gd name="connsiteX29" fmla="*/ 682918 w 3079232"/>
                <a:gd name="connsiteY29" fmla="*/ 1233684 h 3777937"/>
                <a:gd name="connsiteX30" fmla="*/ 882228 w 3079232"/>
                <a:gd name="connsiteY30" fmla="*/ 1116460 h 3777937"/>
                <a:gd name="connsiteX31" fmla="*/ 978804 w 3079232"/>
                <a:gd name="connsiteY31" fmla="*/ 1011449 h 3777937"/>
                <a:gd name="connsiteX32" fmla="*/ 1093060 w 3079232"/>
                <a:gd name="connsiteY32" fmla="*/ 999836 h 3777937"/>
                <a:gd name="connsiteX33" fmla="*/ 1206098 w 3079232"/>
                <a:gd name="connsiteY33" fmla="*/ 1120301 h 3777937"/>
                <a:gd name="connsiteX34" fmla="*/ 1230341 w 3079232"/>
                <a:gd name="connsiteY34" fmla="*/ 1304816 h 3777937"/>
                <a:gd name="connsiteX35" fmla="*/ 1443108 w 3079232"/>
                <a:gd name="connsiteY35" fmla="*/ 1638716 h 3777937"/>
                <a:gd name="connsiteX36" fmla="*/ 1261633 w 3079232"/>
                <a:gd name="connsiteY36" fmla="*/ 1890898 h 3777937"/>
                <a:gd name="connsiteX37" fmla="*/ 1223521 w 3079232"/>
                <a:gd name="connsiteY37" fmla="*/ 2129082 h 3777937"/>
                <a:gd name="connsiteX38" fmla="*/ 1125655 w 3079232"/>
                <a:gd name="connsiteY38" fmla="*/ 2230511 h 3777937"/>
                <a:gd name="connsiteX0" fmla="*/ 691871 w 3079232"/>
                <a:gd name="connsiteY0" fmla="*/ 2481730 h 3777937"/>
                <a:gd name="connsiteX1" fmla="*/ 405619 w 3079232"/>
                <a:gd name="connsiteY1" fmla="*/ 2795759 h 3777937"/>
                <a:gd name="connsiteX2" fmla="*/ 917192 w 3079232"/>
                <a:gd name="connsiteY2" fmla="*/ 3014384 h 3777937"/>
                <a:gd name="connsiteX3" fmla="*/ 1138601 w 3079232"/>
                <a:gd name="connsiteY3" fmla="*/ 3170859 h 3777937"/>
                <a:gd name="connsiteX4" fmla="*/ 1370936 w 3079232"/>
                <a:gd name="connsiteY4" fmla="*/ 3328814 h 3777937"/>
                <a:gd name="connsiteX5" fmla="*/ 1741885 w 3079232"/>
                <a:gd name="connsiteY5" fmla="*/ 3470754 h 3777937"/>
                <a:gd name="connsiteX6" fmla="*/ 2140902 w 3079232"/>
                <a:gd name="connsiteY6" fmla="*/ 3777938 h 3777937"/>
                <a:gd name="connsiteX7" fmla="*/ 2644541 w 3079232"/>
                <a:gd name="connsiteY7" fmla="*/ 3434500 h 3777937"/>
                <a:gd name="connsiteX8" fmla="*/ 3041369 w 3079232"/>
                <a:gd name="connsiteY8" fmla="*/ 2801161 h 3777937"/>
                <a:gd name="connsiteX9" fmla="*/ 2715773 w 3079232"/>
                <a:gd name="connsiteY9" fmla="*/ 2613592 h 3777937"/>
                <a:gd name="connsiteX10" fmla="*/ 2529605 w 3079232"/>
                <a:gd name="connsiteY10" fmla="*/ 2215857 h 3777937"/>
                <a:gd name="connsiteX11" fmla="*/ 2372353 w 3079232"/>
                <a:gd name="connsiteY11" fmla="*/ 1254189 h 3777937"/>
                <a:gd name="connsiteX12" fmla="*/ 1988893 w 3079232"/>
                <a:gd name="connsiteY12" fmla="*/ 699205 h 3777937"/>
                <a:gd name="connsiteX13" fmla="*/ 1827529 w 3079232"/>
                <a:gd name="connsiteY13" fmla="*/ 437948 h 3777937"/>
                <a:gd name="connsiteX14" fmla="*/ 1581640 w 3079232"/>
                <a:gd name="connsiteY14" fmla="*/ 192059 h 3777937"/>
                <a:gd name="connsiteX15" fmla="*/ 1381855 w 3079232"/>
                <a:gd name="connsiteY15" fmla="*/ 76798 h 3777937"/>
                <a:gd name="connsiteX16" fmla="*/ 1297271 w 3079232"/>
                <a:gd name="connsiteY16" fmla="*/ 8737 h 3777937"/>
                <a:gd name="connsiteX17" fmla="*/ 1103847 w 3079232"/>
                <a:gd name="connsiteY17" fmla="*/ 9920 h 3777937"/>
                <a:gd name="connsiteX18" fmla="*/ 859493 w 3079232"/>
                <a:gd name="connsiteY18" fmla="*/ 91106 h 3777937"/>
                <a:gd name="connsiteX19" fmla="*/ 661694 w 3079232"/>
                <a:gd name="connsiteY19" fmla="*/ 149845 h 3777937"/>
                <a:gd name="connsiteX20" fmla="*/ 322145 w 3079232"/>
                <a:gd name="connsiteY20" fmla="*/ 278625 h 3777937"/>
                <a:gd name="connsiteX21" fmla="*/ 165127 w 3079232"/>
                <a:gd name="connsiteY21" fmla="*/ 353930 h 3777937"/>
                <a:gd name="connsiteX22" fmla="*/ 90539 w 3079232"/>
                <a:gd name="connsiteY22" fmla="*/ 442068 h 3777937"/>
                <a:gd name="connsiteX23" fmla="*/ 307 w 3079232"/>
                <a:gd name="connsiteY23" fmla="*/ 555691 h 3777937"/>
                <a:gd name="connsiteX24" fmla="*/ 123152 w 3079232"/>
                <a:gd name="connsiteY24" fmla="*/ 736170 h 3777937"/>
                <a:gd name="connsiteX25" fmla="*/ 125133 w 3079232"/>
                <a:gd name="connsiteY25" fmla="*/ 869022 h 3777937"/>
                <a:gd name="connsiteX26" fmla="*/ 311857 w 3079232"/>
                <a:gd name="connsiteY26" fmla="*/ 979715 h 3777937"/>
                <a:gd name="connsiteX27" fmla="*/ 336238 w 3079232"/>
                <a:gd name="connsiteY27" fmla="*/ 1083032 h 3777937"/>
                <a:gd name="connsiteX28" fmla="*/ 475080 w 3079232"/>
                <a:gd name="connsiteY28" fmla="*/ 1162196 h 3777937"/>
                <a:gd name="connsiteX29" fmla="*/ 682918 w 3079232"/>
                <a:gd name="connsiteY29" fmla="*/ 1233684 h 3777937"/>
                <a:gd name="connsiteX30" fmla="*/ 882228 w 3079232"/>
                <a:gd name="connsiteY30" fmla="*/ 1116460 h 3777937"/>
                <a:gd name="connsiteX31" fmla="*/ 978804 w 3079232"/>
                <a:gd name="connsiteY31" fmla="*/ 1011449 h 3777937"/>
                <a:gd name="connsiteX32" fmla="*/ 1093060 w 3079232"/>
                <a:gd name="connsiteY32" fmla="*/ 999836 h 3777937"/>
                <a:gd name="connsiteX33" fmla="*/ 1206098 w 3079232"/>
                <a:gd name="connsiteY33" fmla="*/ 1120301 h 3777937"/>
                <a:gd name="connsiteX34" fmla="*/ 1230341 w 3079232"/>
                <a:gd name="connsiteY34" fmla="*/ 1304816 h 3777937"/>
                <a:gd name="connsiteX35" fmla="*/ 1443108 w 3079232"/>
                <a:gd name="connsiteY35" fmla="*/ 1638716 h 3777937"/>
                <a:gd name="connsiteX36" fmla="*/ 1261633 w 3079232"/>
                <a:gd name="connsiteY36" fmla="*/ 1890898 h 3777937"/>
                <a:gd name="connsiteX37" fmla="*/ 1223521 w 3079232"/>
                <a:gd name="connsiteY37" fmla="*/ 2129082 h 3777937"/>
                <a:gd name="connsiteX38" fmla="*/ 1125655 w 3079232"/>
                <a:gd name="connsiteY38" fmla="*/ 2230511 h 3777937"/>
                <a:gd name="connsiteX0" fmla="*/ 691871 w 3079232"/>
                <a:gd name="connsiteY0" fmla="*/ 2481730 h 3777937"/>
                <a:gd name="connsiteX1" fmla="*/ 405619 w 3079232"/>
                <a:gd name="connsiteY1" fmla="*/ 2795759 h 3777937"/>
                <a:gd name="connsiteX2" fmla="*/ 917192 w 3079232"/>
                <a:gd name="connsiteY2" fmla="*/ 3014384 h 3777937"/>
                <a:gd name="connsiteX3" fmla="*/ 1138601 w 3079232"/>
                <a:gd name="connsiteY3" fmla="*/ 3170859 h 3777937"/>
                <a:gd name="connsiteX4" fmla="*/ 1370936 w 3079232"/>
                <a:gd name="connsiteY4" fmla="*/ 3328814 h 3777937"/>
                <a:gd name="connsiteX5" fmla="*/ 1741885 w 3079232"/>
                <a:gd name="connsiteY5" fmla="*/ 3470754 h 3777937"/>
                <a:gd name="connsiteX6" fmla="*/ 2140902 w 3079232"/>
                <a:gd name="connsiteY6" fmla="*/ 3777938 h 3777937"/>
                <a:gd name="connsiteX7" fmla="*/ 2644541 w 3079232"/>
                <a:gd name="connsiteY7" fmla="*/ 3434500 h 3777937"/>
                <a:gd name="connsiteX8" fmla="*/ 3041369 w 3079232"/>
                <a:gd name="connsiteY8" fmla="*/ 2801161 h 3777937"/>
                <a:gd name="connsiteX9" fmla="*/ 2715773 w 3079232"/>
                <a:gd name="connsiteY9" fmla="*/ 2613592 h 3777937"/>
                <a:gd name="connsiteX10" fmla="*/ 2529605 w 3079232"/>
                <a:gd name="connsiteY10" fmla="*/ 2215857 h 3777937"/>
                <a:gd name="connsiteX11" fmla="*/ 2372353 w 3079232"/>
                <a:gd name="connsiteY11" fmla="*/ 1254189 h 3777937"/>
                <a:gd name="connsiteX12" fmla="*/ 1988893 w 3079232"/>
                <a:gd name="connsiteY12" fmla="*/ 699205 h 3777937"/>
                <a:gd name="connsiteX13" fmla="*/ 1827529 w 3079232"/>
                <a:gd name="connsiteY13" fmla="*/ 437948 h 3777937"/>
                <a:gd name="connsiteX14" fmla="*/ 1581640 w 3079232"/>
                <a:gd name="connsiteY14" fmla="*/ 192059 h 3777937"/>
                <a:gd name="connsiteX15" fmla="*/ 1381855 w 3079232"/>
                <a:gd name="connsiteY15" fmla="*/ 76798 h 3777937"/>
                <a:gd name="connsiteX16" fmla="*/ 1297271 w 3079232"/>
                <a:gd name="connsiteY16" fmla="*/ 8737 h 3777937"/>
                <a:gd name="connsiteX17" fmla="*/ 1103847 w 3079232"/>
                <a:gd name="connsiteY17" fmla="*/ 9920 h 3777937"/>
                <a:gd name="connsiteX18" fmla="*/ 859493 w 3079232"/>
                <a:gd name="connsiteY18" fmla="*/ 91106 h 3777937"/>
                <a:gd name="connsiteX19" fmla="*/ 661694 w 3079232"/>
                <a:gd name="connsiteY19" fmla="*/ 149845 h 3777937"/>
                <a:gd name="connsiteX20" fmla="*/ 322145 w 3079232"/>
                <a:gd name="connsiteY20" fmla="*/ 278625 h 3777937"/>
                <a:gd name="connsiteX21" fmla="*/ 165127 w 3079232"/>
                <a:gd name="connsiteY21" fmla="*/ 353930 h 3777937"/>
                <a:gd name="connsiteX22" fmla="*/ 90539 w 3079232"/>
                <a:gd name="connsiteY22" fmla="*/ 442068 h 3777937"/>
                <a:gd name="connsiteX23" fmla="*/ 307 w 3079232"/>
                <a:gd name="connsiteY23" fmla="*/ 555691 h 3777937"/>
                <a:gd name="connsiteX24" fmla="*/ 123152 w 3079232"/>
                <a:gd name="connsiteY24" fmla="*/ 736170 h 3777937"/>
                <a:gd name="connsiteX25" fmla="*/ 125133 w 3079232"/>
                <a:gd name="connsiteY25" fmla="*/ 869022 h 3777937"/>
                <a:gd name="connsiteX26" fmla="*/ 311857 w 3079232"/>
                <a:gd name="connsiteY26" fmla="*/ 979715 h 3777937"/>
                <a:gd name="connsiteX27" fmla="*/ 336238 w 3079232"/>
                <a:gd name="connsiteY27" fmla="*/ 1083032 h 3777937"/>
                <a:gd name="connsiteX28" fmla="*/ 475080 w 3079232"/>
                <a:gd name="connsiteY28" fmla="*/ 1162196 h 3777937"/>
                <a:gd name="connsiteX29" fmla="*/ 682918 w 3079232"/>
                <a:gd name="connsiteY29" fmla="*/ 1233684 h 3777937"/>
                <a:gd name="connsiteX30" fmla="*/ 882228 w 3079232"/>
                <a:gd name="connsiteY30" fmla="*/ 1116460 h 3777937"/>
                <a:gd name="connsiteX31" fmla="*/ 978804 w 3079232"/>
                <a:gd name="connsiteY31" fmla="*/ 1011449 h 3777937"/>
                <a:gd name="connsiteX32" fmla="*/ 1093060 w 3079232"/>
                <a:gd name="connsiteY32" fmla="*/ 999836 h 3777937"/>
                <a:gd name="connsiteX33" fmla="*/ 1206098 w 3079232"/>
                <a:gd name="connsiteY33" fmla="*/ 1120301 h 3777937"/>
                <a:gd name="connsiteX34" fmla="*/ 1230341 w 3079232"/>
                <a:gd name="connsiteY34" fmla="*/ 1304816 h 3777937"/>
                <a:gd name="connsiteX35" fmla="*/ 1443108 w 3079232"/>
                <a:gd name="connsiteY35" fmla="*/ 1638716 h 3777937"/>
                <a:gd name="connsiteX36" fmla="*/ 1261633 w 3079232"/>
                <a:gd name="connsiteY36" fmla="*/ 1890898 h 3777937"/>
                <a:gd name="connsiteX37" fmla="*/ 1223521 w 3079232"/>
                <a:gd name="connsiteY37" fmla="*/ 2129082 h 3777937"/>
                <a:gd name="connsiteX38" fmla="*/ 1125655 w 3079232"/>
                <a:gd name="connsiteY38" fmla="*/ 2230511 h 3777937"/>
                <a:gd name="connsiteX0" fmla="*/ 691871 w 3079232"/>
                <a:gd name="connsiteY0" fmla="*/ 2481730 h 3777937"/>
                <a:gd name="connsiteX1" fmla="*/ 442589 w 3079232"/>
                <a:gd name="connsiteY1" fmla="*/ 2774143 h 3777937"/>
                <a:gd name="connsiteX2" fmla="*/ 917192 w 3079232"/>
                <a:gd name="connsiteY2" fmla="*/ 3014384 h 3777937"/>
                <a:gd name="connsiteX3" fmla="*/ 1138601 w 3079232"/>
                <a:gd name="connsiteY3" fmla="*/ 3170859 h 3777937"/>
                <a:gd name="connsiteX4" fmla="*/ 1370936 w 3079232"/>
                <a:gd name="connsiteY4" fmla="*/ 3328814 h 3777937"/>
                <a:gd name="connsiteX5" fmla="*/ 1741885 w 3079232"/>
                <a:gd name="connsiteY5" fmla="*/ 3470754 h 3777937"/>
                <a:gd name="connsiteX6" fmla="*/ 2140902 w 3079232"/>
                <a:gd name="connsiteY6" fmla="*/ 3777938 h 3777937"/>
                <a:gd name="connsiteX7" fmla="*/ 2644541 w 3079232"/>
                <a:gd name="connsiteY7" fmla="*/ 3434500 h 3777937"/>
                <a:gd name="connsiteX8" fmla="*/ 3041369 w 3079232"/>
                <a:gd name="connsiteY8" fmla="*/ 2801161 h 3777937"/>
                <a:gd name="connsiteX9" fmla="*/ 2715773 w 3079232"/>
                <a:gd name="connsiteY9" fmla="*/ 2613592 h 3777937"/>
                <a:gd name="connsiteX10" fmla="*/ 2529605 w 3079232"/>
                <a:gd name="connsiteY10" fmla="*/ 2215857 h 3777937"/>
                <a:gd name="connsiteX11" fmla="*/ 2372353 w 3079232"/>
                <a:gd name="connsiteY11" fmla="*/ 1254189 h 3777937"/>
                <a:gd name="connsiteX12" fmla="*/ 1988893 w 3079232"/>
                <a:gd name="connsiteY12" fmla="*/ 699205 h 3777937"/>
                <a:gd name="connsiteX13" fmla="*/ 1827529 w 3079232"/>
                <a:gd name="connsiteY13" fmla="*/ 437948 h 3777937"/>
                <a:gd name="connsiteX14" fmla="*/ 1581640 w 3079232"/>
                <a:gd name="connsiteY14" fmla="*/ 192059 h 3777937"/>
                <a:gd name="connsiteX15" fmla="*/ 1381855 w 3079232"/>
                <a:gd name="connsiteY15" fmla="*/ 76798 h 3777937"/>
                <a:gd name="connsiteX16" fmla="*/ 1297271 w 3079232"/>
                <a:gd name="connsiteY16" fmla="*/ 8737 h 3777937"/>
                <a:gd name="connsiteX17" fmla="*/ 1103847 w 3079232"/>
                <a:gd name="connsiteY17" fmla="*/ 9920 h 3777937"/>
                <a:gd name="connsiteX18" fmla="*/ 859493 w 3079232"/>
                <a:gd name="connsiteY18" fmla="*/ 91106 h 3777937"/>
                <a:gd name="connsiteX19" fmla="*/ 661694 w 3079232"/>
                <a:gd name="connsiteY19" fmla="*/ 149845 h 3777937"/>
                <a:gd name="connsiteX20" fmla="*/ 322145 w 3079232"/>
                <a:gd name="connsiteY20" fmla="*/ 278625 h 3777937"/>
                <a:gd name="connsiteX21" fmla="*/ 165127 w 3079232"/>
                <a:gd name="connsiteY21" fmla="*/ 353930 h 3777937"/>
                <a:gd name="connsiteX22" fmla="*/ 90539 w 3079232"/>
                <a:gd name="connsiteY22" fmla="*/ 442068 h 3777937"/>
                <a:gd name="connsiteX23" fmla="*/ 307 w 3079232"/>
                <a:gd name="connsiteY23" fmla="*/ 555691 h 3777937"/>
                <a:gd name="connsiteX24" fmla="*/ 123152 w 3079232"/>
                <a:gd name="connsiteY24" fmla="*/ 736170 h 3777937"/>
                <a:gd name="connsiteX25" fmla="*/ 125133 w 3079232"/>
                <a:gd name="connsiteY25" fmla="*/ 869022 h 3777937"/>
                <a:gd name="connsiteX26" fmla="*/ 311857 w 3079232"/>
                <a:gd name="connsiteY26" fmla="*/ 979715 h 3777937"/>
                <a:gd name="connsiteX27" fmla="*/ 336238 w 3079232"/>
                <a:gd name="connsiteY27" fmla="*/ 1083032 h 3777937"/>
                <a:gd name="connsiteX28" fmla="*/ 475080 w 3079232"/>
                <a:gd name="connsiteY28" fmla="*/ 1162196 h 3777937"/>
                <a:gd name="connsiteX29" fmla="*/ 682918 w 3079232"/>
                <a:gd name="connsiteY29" fmla="*/ 1233684 h 3777937"/>
                <a:gd name="connsiteX30" fmla="*/ 882228 w 3079232"/>
                <a:gd name="connsiteY30" fmla="*/ 1116460 h 3777937"/>
                <a:gd name="connsiteX31" fmla="*/ 978804 w 3079232"/>
                <a:gd name="connsiteY31" fmla="*/ 1011449 h 3777937"/>
                <a:gd name="connsiteX32" fmla="*/ 1093060 w 3079232"/>
                <a:gd name="connsiteY32" fmla="*/ 999836 h 3777937"/>
                <a:gd name="connsiteX33" fmla="*/ 1206098 w 3079232"/>
                <a:gd name="connsiteY33" fmla="*/ 1120301 h 3777937"/>
                <a:gd name="connsiteX34" fmla="*/ 1230341 w 3079232"/>
                <a:gd name="connsiteY34" fmla="*/ 1304816 h 3777937"/>
                <a:gd name="connsiteX35" fmla="*/ 1443108 w 3079232"/>
                <a:gd name="connsiteY35" fmla="*/ 1638716 h 3777937"/>
                <a:gd name="connsiteX36" fmla="*/ 1261633 w 3079232"/>
                <a:gd name="connsiteY36" fmla="*/ 1890898 h 3777937"/>
                <a:gd name="connsiteX37" fmla="*/ 1223521 w 3079232"/>
                <a:gd name="connsiteY37" fmla="*/ 2129082 h 3777937"/>
                <a:gd name="connsiteX38" fmla="*/ 1125655 w 3079232"/>
                <a:gd name="connsiteY38" fmla="*/ 2230511 h 3777937"/>
                <a:gd name="connsiteX0" fmla="*/ 1123194 w 3079232"/>
                <a:gd name="connsiteY0" fmla="*/ 2229534 h 3777937"/>
                <a:gd name="connsiteX1" fmla="*/ 442589 w 3079232"/>
                <a:gd name="connsiteY1" fmla="*/ 2774143 h 3777937"/>
                <a:gd name="connsiteX2" fmla="*/ 917192 w 3079232"/>
                <a:gd name="connsiteY2" fmla="*/ 3014384 h 3777937"/>
                <a:gd name="connsiteX3" fmla="*/ 1138601 w 3079232"/>
                <a:gd name="connsiteY3" fmla="*/ 3170859 h 3777937"/>
                <a:gd name="connsiteX4" fmla="*/ 1370936 w 3079232"/>
                <a:gd name="connsiteY4" fmla="*/ 3328814 h 3777937"/>
                <a:gd name="connsiteX5" fmla="*/ 1741885 w 3079232"/>
                <a:gd name="connsiteY5" fmla="*/ 3470754 h 3777937"/>
                <a:gd name="connsiteX6" fmla="*/ 2140902 w 3079232"/>
                <a:gd name="connsiteY6" fmla="*/ 3777938 h 3777937"/>
                <a:gd name="connsiteX7" fmla="*/ 2644541 w 3079232"/>
                <a:gd name="connsiteY7" fmla="*/ 3434500 h 3777937"/>
                <a:gd name="connsiteX8" fmla="*/ 3041369 w 3079232"/>
                <a:gd name="connsiteY8" fmla="*/ 2801161 h 3777937"/>
                <a:gd name="connsiteX9" fmla="*/ 2715773 w 3079232"/>
                <a:gd name="connsiteY9" fmla="*/ 2613592 h 3777937"/>
                <a:gd name="connsiteX10" fmla="*/ 2529605 w 3079232"/>
                <a:gd name="connsiteY10" fmla="*/ 2215857 h 3777937"/>
                <a:gd name="connsiteX11" fmla="*/ 2372353 w 3079232"/>
                <a:gd name="connsiteY11" fmla="*/ 1254189 h 3777937"/>
                <a:gd name="connsiteX12" fmla="*/ 1988893 w 3079232"/>
                <a:gd name="connsiteY12" fmla="*/ 699205 h 3777937"/>
                <a:gd name="connsiteX13" fmla="*/ 1827529 w 3079232"/>
                <a:gd name="connsiteY13" fmla="*/ 437948 h 3777937"/>
                <a:gd name="connsiteX14" fmla="*/ 1581640 w 3079232"/>
                <a:gd name="connsiteY14" fmla="*/ 192059 h 3777937"/>
                <a:gd name="connsiteX15" fmla="*/ 1381855 w 3079232"/>
                <a:gd name="connsiteY15" fmla="*/ 76798 h 3777937"/>
                <a:gd name="connsiteX16" fmla="*/ 1297271 w 3079232"/>
                <a:gd name="connsiteY16" fmla="*/ 8737 h 3777937"/>
                <a:gd name="connsiteX17" fmla="*/ 1103847 w 3079232"/>
                <a:gd name="connsiteY17" fmla="*/ 9920 h 3777937"/>
                <a:gd name="connsiteX18" fmla="*/ 859493 w 3079232"/>
                <a:gd name="connsiteY18" fmla="*/ 91106 h 3777937"/>
                <a:gd name="connsiteX19" fmla="*/ 661694 w 3079232"/>
                <a:gd name="connsiteY19" fmla="*/ 149845 h 3777937"/>
                <a:gd name="connsiteX20" fmla="*/ 322145 w 3079232"/>
                <a:gd name="connsiteY20" fmla="*/ 278625 h 3777937"/>
                <a:gd name="connsiteX21" fmla="*/ 165127 w 3079232"/>
                <a:gd name="connsiteY21" fmla="*/ 353930 h 3777937"/>
                <a:gd name="connsiteX22" fmla="*/ 90539 w 3079232"/>
                <a:gd name="connsiteY22" fmla="*/ 442068 h 3777937"/>
                <a:gd name="connsiteX23" fmla="*/ 307 w 3079232"/>
                <a:gd name="connsiteY23" fmla="*/ 555691 h 3777937"/>
                <a:gd name="connsiteX24" fmla="*/ 123152 w 3079232"/>
                <a:gd name="connsiteY24" fmla="*/ 736170 h 3777937"/>
                <a:gd name="connsiteX25" fmla="*/ 125133 w 3079232"/>
                <a:gd name="connsiteY25" fmla="*/ 869022 h 3777937"/>
                <a:gd name="connsiteX26" fmla="*/ 311857 w 3079232"/>
                <a:gd name="connsiteY26" fmla="*/ 979715 h 3777937"/>
                <a:gd name="connsiteX27" fmla="*/ 336238 w 3079232"/>
                <a:gd name="connsiteY27" fmla="*/ 1083032 h 3777937"/>
                <a:gd name="connsiteX28" fmla="*/ 475080 w 3079232"/>
                <a:gd name="connsiteY28" fmla="*/ 1162196 h 3777937"/>
                <a:gd name="connsiteX29" fmla="*/ 682918 w 3079232"/>
                <a:gd name="connsiteY29" fmla="*/ 1233684 h 3777937"/>
                <a:gd name="connsiteX30" fmla="*/ 882228 w 3079232"/>
                <a:gd name="connsiteY30" fmla="*/ 1116460 h 3777937"/>
                <a:gd name="connsiteX31" fmla="*/ 978804 w 3079232"/>
                <a:gd name="connsiteY31" fmla="*/ 1011449 h 3777937"/>
                <a:gd name="connsiteX32" fmla="*/ 1093060 w 3079232"/>
                <a:gd name="connsiteY32" fmla="*/ 999836 h 3777937"/>
                <a:gd name="connsiteX33" fmla="*/ 1206098 w 3079232"/>
                <a:gd name="connsiteY33" fmla="*/ 1120301 h 3777937"/>
                <a:gd name="connsiteX34" fmla="*/ 1230341 w 3079232"/>
                <a:gd name="connsiteY34" fmla="*/ 1304816 h 3777937"/>
                <a:gd name="connsiteX35" fmla="*/ 1443108 w 3079232"/>
                <a:gd name="connsiteY35" fmla="*/ 1638716 h 3777937"/>
                <a:gd name="connsiteX36" fmla="*/ 1261633 w 3079232"/>
                <a:gd name="connsiteY36" fmla="*/ 1890898 h 3777937"/>
                <a:gd name="connsiteX37" fmla="*/ 1223521 w 3079232"/>
                <a:gd name="connsiteY37" fmla="*/ 2129082 h 3777937"/>
                <a:gd name="connsiteX38" fmla="*/ 1125655 w 3079232"/>
                <a:gd name="connsiteY38" fmla="*/ 2230511 h 3777937"/>
                <a:gd name="connsiteX0" fmla="*/ 1123194 w 3079232"/>
                <a:gd name="connsiteY0" fmla="*/ 2229534 h 3777937"/>
                <a:gd name="connsiteX1" fmla="*/ 143360 w 3079232"/>
                <a:gd name="connsiteY1" fmla="*/ 2020822 h 3777937"/>
                <a:gd name="connsiteX2" fmla="*/ 442589 w 3079232"/>
                <a:gd name="connsiteY2" fmla="*/ 2774143 h 3777937"/>
                <a:gd name="connsiteX3" fmla="*/ 917192 w 3079232"/>
                <a:gd name="connsiteY3" fmla="*/ 3014384 h 3777937"/>
                <a:gd name="connsiteX4" fmla="*/ 1138601 w 3079232"/>
                <a:gd name="connsiteY4" fmla="*/ 3170859 h 3777937"/>
                <a:gd name="connsiteX5" fmla="*/ 1370936 w 3079232"/>
                <a:gd name="connsiteY5" fmla="*/ 3328814 h 3777937"/>
                <a:gd name="connsiteX6" fmla="*/ 1741885 w 3079232"/>
                <a:gd name="connsiteY6" fmla="*/ 3470754 h 3777937"/>
                <a:gd name="connsiteX7" fmla="*/ 2140902 w 3079232"/>
                <a:gd name="connsiteY7" fmla="*/ 3777938 h 3777937"/>
                <a:gd name="connsiteX8" fmla="*/ 2644541 w 3079232"/>
                <a:gd name="connsiteY8" fmla="*/ 3434500 h 3777937"/>
                <a:gd name="connsiteX9" fmla="*/ 3041369 w 3079232"/>
                <a:gd name="connsiteY9" fmla="*/ 2801161 h 3777937"/>
                <a:gd name="connsiteX10" fmla="*/ 2715773 w 3079232"/>
                <a:gd name="connsiteY10" fmla="*/ 2613592 h 3777937"/>
                <a:gd name="connsiteX11" fmla="*/ 2529605 w 3079232"/>
                <a:gd name="connsiteY11" fmla="*/ 2215857 h 3777937"/>
                <a:gd name="connsiteX12" fmla="*/ 2372353 w 3079232"/>
                <a:gd name="connsiteY12" fmla="*/ 1254189 h 3777937"/>
                <a:gd name="connsiteX13" fmla="*/ 1988893 w 3079232"/>
                <a:gd name="connsiteY13" fmla="*/ 699205 h 3777937"/>
                <a:gd name="connsiteX14" fmla="*/ 1827529 w 3079232"/>
                <a:gd name="connsiteY14" fmla="*/ 437948 h 3777937"/>
                <a:gd name="connsiteX15" fmla="*/ 1581640 w 3079232"/>
                <a:gd name="connsiteY15" fmla="*/ 192059 h 3777937"/>
                <a:gd name="connsiteX16" fmla="*/ 1381855 w 3079232"/>
                <a:gd name="connsiteY16" fmla="*/ 76798 h 3777937"/>
                <a:gd name="connsiteX17" fmla="*/ 1297271 w 3079232"/>
                <a:gd name="connsiteY17" fmla="*/ 8737 h 3777937"/>
                <a:gd name="connsiteX18" fmla="*/ 1103847 w 3079232"/>
                <a:gd name="connsiteY18" fmla="*/ 9920 h 3777937"/>
                <a:gd name="connsiteX19" fmla="*/ 859493 w 3079232"/>
                <a:gd name="connsiteY19" fmla="*/ 91106 h 3777937"/>
                <a:gd name="connsiteX20" fmla="*/ 661694 w 3079232"/>
                <a:gd name="connsiteY20" fmla="*/ 149845 h 3777937"/>
                <a:gd name="connsiteX21" fmla="*/ 322145 w 3079232"/>
                <a:gd name="connsiteY21" fmla="*/ 278625 h 3777937"/>
                <a:gd name="connsiteX22" fmla="*/ 165127 w 3079232"/>
                <a:gd name="connsiteY22" fmla="*/ 353930 h 3777937"/>
                <a:gd name="connsiteX23" fmla="*/ 90539 w 3079232"/>
                <a:gd name="connsiteY23" fmla="*/ 442068 h 3777937"/>
                <a:gd name="connsiteX24" fmla="*/ 307 w 3079232"/>
                <a:gd name="connsiteY24" fmla="*/ 555691 h 3777937"/>
                <a:gd name="connsiteX25" fmla="*/ 123152 w 3079232"/>
                <a:gd name="connsiteY25" fmla="*/ 736170 h 3777937"/>
                <a:gd name="connsiteX26" fmla="*/ 125133 w 3079232"/>
                <a:gd name="connsiteY26" fmla="*/ 869022 h 3777937"/>
                <a:gd name="connsiteX27" fmla="*/ 311857 w 3079232"/>
                <a:gd name="connsiteY27" fmla="*/ 979715 h 3777937"/>
                <a:gd name="connsiteX28" fmla="*/ 336238 w 3079232"/>
                <a:gd name="connsiteY28" fmla="*/ 1083032 h 3777937"/>
                <a:gd name="connsiteX29" fmla="*/ 475080 w 3079232"/>
                <a:gd name="connsiteY29" fmla="*/ 1162196 h 3777937"/>
                <a:gd name="connsiteX30" fmla="*/ 682918 w 3079232"/>
                <a:gd name="connsiteY30" fmla="*/ 1233684 h 3777937"/>
                <a:gd name="connsiteX31" fmla="*/ 882228 w 3079232"/>
                <a:gd name="connsiteY31" fmla="*/ 1116460 h 3777937"/>
                <a:gd name="connsiteX32" fmla="*/ 978804 w 3079232"/>
                <a:gd name="connsiteY32" fmla="*/ 1011449 h 3777937"/>
                <a:gd name="connsiteX33" fmla="*/ 1093060 w 3079232"/>
                <a:gd name="connsiteY33" fmla="*/ 999836 h 3777937"/>
                <a:gd name="connsiteX34" fmla="*/ 1206098 w 3079232"/>
                <a:gd name="connsiteY34" fmla="*/ 1120301 h 3777937"/>
                <a:gd name="connsiteX35" fmla="*/ 1230341 w 3079232"/>
                <a:gd name="connsiteY35" fmla="*/ 1304816 h 3777937"/>
                <a:gd name="connsiteX36" fmla="*/ 1443108 w 3079232"/>
                <a:gd name="connsiteY36" fmla="*/ 1638716 h 3777937"/>
                <a:gd name="connsiteX37" fmla="*/ 1261633 w 3079232"/>
                <a:gd name="connsiteY37" fmla="*/ 1890898 h 3777937"/>
                <a:gd name="connsiteX38" fmla="*/ 1223521 w 3079232"/>
                <a:gd name="connsiteY38" fmla="*/ 2129082 h 3777937"/>
                <a:gd name="connsiteX39" fmla="*/ 1125655 w 3079232"/>
                <a:gd name="connsiteY39" fmla="*/ 2230511 h 3777937"/>
                <a:gd name="connsiteX0" fmla="*/ 1256070 w 3212108"/>
                <a:gd name="connsiteY0" fmla="*/ 2229534 h 3777937"/>
                <a:gd name="connsiteX1" fmla="*/ 276236 w 3212108"/>
                <a:gd name="connsiteY1" fmla="*/ 2020822 h 3777937"/>
                <a:gd name="connsiteX2" fmla="*/ 9492 w 3212108"/>
                <a:gd name="connsiteY2" fmla="*/ 2441372 h 3777937"/>
                <a:gd name="connsiteX3" fmla="*/ 575465 w 3212108"/>
                <a:gd name="connsiteY3" fmla="*/ 2774143 h 3777937"/>
                <a:gd name="connsiteX4" fmla="*/ 1050068 w 3212108"/>
                <a:gd name="connsiteY4" fmla="*/ 3014384 h 3777937"/>
                <a:gd name="connsiteX5" fmla="*/ 1271477 w 3212108"/>
                <a:gd name="connsiteY5" fmla="*/ 3170859 h 3777937"/>
                <a:gd name="connsiteX6" fmla="*/ 1503812 w 3212108"/>
                <a:gd name="connsiteY6" fmla="*/ 3328814 h 3777937"/>
                <a:gd name="connsiteX7" fmla="*/ 1874761 w 3212108"/>
                <a:gd name="connsiteY7" fmla="*/ 3470754 h 3777937"/>
                <a:gd name="connsiteX8" fmla="*/ 2273778 w 3212108"/>
                <a:gd name="connsiteY8" fmla="*/ 3777938 h 3777937"/>
                <a:gd name="connsiteX9" fmla="*/ 2777417 w 3212108"/>
                <a:gd name="connsiteY9" fmla="*/ 3434500 h 3777937"/>
                <a:gd name="connsiteX10" fmla="*/ 3174245 w 3212108"/>
                <a:gd name="connsiteY10" fmla="*/ 2801161 h 3777937"/>
                <a:gd name="connsiteX11" fmla="*/ 2848649 w 3212108"/>
                <a:gd name="connsiteY11" fmla="*/ 2613592 h 3777937"/>
                <a:gd name="connsiteX12" fmla="*/ 2662481 w 3212108"/>
                <a:gd name="connsiteY12" fmla="*/ 2215857 h 3777937"/>
                <a:gd name="connsiteX13" fmla="*/ 2505229 w 3212108"/>
                <a:gd name="connsiteY13" fmla="*/ 1254189 h 3777937"/>
                <a:gd name="connsiteX14" fmla="*/ 2121769 w 3212108"/>
                <a:gd name="connsiteY14" fmla="*/ 699205 h 3777937"/>
                <a:gd name="connsiteX15" fmla="*/ 1960405 w 3212108"/>
                <a:gd name="connsiteY15" fmla="*/ 437948 h 3777937"/>
                <a:gd name="connsiteX16" fmla="*/ 1714516 w 3212108"/>
                <a:gd name="connsiteY16" fmla="*/ 192059 h 3777937"/>
                <a:gd name="connsiteX17" fmla="*/ 1514731 w 3212108"/>
                <a:gd name="connsiteY17" fmla="*/ 76798 h 3777937"/>
                <a:gd name="connsiteX18" fmla="*/ 1430147 w 3212108"/>
                <a:gd name="connsiteY18" fmla="*/ 8737 h 3777937"/>
                <a:gd name="connsiteX19" fmla="*/ 1236723 w 3212108"/>
                <a:gd name="connsiteY19" fmla="*/ 9920 h 3777937"/>
                <a:gd name="connsiteX20" fmla="*/ 992369 w 3212108"/>
                <a:gd name="connsiteY20" fmla="*/ 91106 h 3777937"/>
                <a:gd name="connsiteX21" fmla="*/ 794570 w 3212108"/>
                <a:gd name="connsiteY21" fmla="*/ 149845 h 3777937"/>
                <a:gd name="connsiteX22" fmla="*/ 455021 w 3212108"/>
                <a:gd name="connsiteY22" fmla="*/ 278625 h 3777937"/>
                <a:gd name="connsiteX23" fmla="*/ 298003 w 3212108"/>
                <a:gd name="connsiteY23" fmla="*/ 353930 h 3777937"/>
                <a:gd name="connsiteX24" fmla="*/ 223415 w 3212108"/>
                <a:gd name="connsiteY24" fmla="*/ 442068 h 3777937"/>
                <a:gd name="connsiteX25" fmla="*/ 133183 w 3212108"/>
                <a:gd name="connsiteY25" fmla="*/ 555691 h 3777937"/>
                <a:gd name="connsiteX26" fmla="*/ 256028 w 3212108"/>
                <a:gd name="connsiteY26" fmla="*/ 736170 h 3777937"/>
                <a:gd name="connsiteX27" fmla="*/ 258009 w 3212108"/>
                <a:gd name="connsiteY27" fmla="*/ 869022 h 3777937"/>
                <a:gd name="connsiteX28" fmla="*/ 444733 w 3212108"/>
                <a:gd name="connsiteY28" fmla="*/ 979715 h 3777937"/>
                <a:gd name="connsiteX29" fmla="*/ 469114 w 3212108"/>
                <a:gd name="connsiteY29" fmla="*/ 1083032 h 3777937"/>
                <a:gd name="connsiteX30" fmla="*/ 607956 w 3212108"/>
                <a:gd name="connsiteY30" fmla="*/ 1162196 h 3777937"/>
                <a:gd name="connsiteX31" fmla="*/ 815794 w 3212108"/>
                <a:gd name="connsiteY31" fmla="*/ 1233684 h 3777937"/>
                <a:gd name="connsiteX32" fmla="*/ 1015104 w 3212108"/>
                <a:gd name="connsiteY32" fmla="*/ 1116460 h 3777937"/>
                <a:gd name="connsiteX33" fmla="*/ 1111680 w 3212108"/>
                <a:gd name="connsiteY33" fmla="*/ 1011449 h 3777937"/>
                <a:gd name="connsiteX34" fmla="*/ 1225936 w 3212108"/>
                <a:gd name="connsiteY34" fmla="*/ 999836 h 3777937"/>
                <a:gd name="connsiteX35" fmla="*/ 1338974 w 3212108"/>
                <a:gd name="connsiteY35" fmla="*/ 1120301 h 3777937"/>
                <a:gd name="connsiteX36" fmla="*/ 1363217 w 3212108"/>
                <a:gd name="connsiteY36" fmla="*/ 1304816 h 3777937"/>
                <a:gd name="connsiteX37" fmla="*/ 1575984 w 3212108"/>
                <a:gd name="connsiteY37" fmla="*/ 1638716 h 3777937"/>
                <a:gd name="connsiteX38" fmla="*/ 1394509 w 3212108"/>
                <a:gd name="connsiteY38" fmla="*/ 1890898 h 3777937"/>
                <a:gd name="connsiteX39" fmla="*/ 1356397 w 3212108"/>
                <a:gd name="connsiteY39" fmla="*/ 2129082 h 3777937"/>
                <a:gd name="connsiteX40" fmla="*/ 1258531 w 3212108"/>
                <a:gd name="connsiteY40" fmla="*/ 2230511 h 3777937"/>
                <a:gd name="connsiteX0" fmla="*/ 1256070 w 3212108"/>
                <a:gd name="connsiteY0" fmla="*/ 2229534 h 3777937"/>
                <a:gd name="connsiteX1" fmla="*/ 731574 w 3212108"/>
                <a:gd name="connsiteY1" fmla="*/ 1939798 h 3777937"/>
                <a:gd name="connsiteX2" fmla="*/ 276236 w 3212108"/>
                <a:gd name="connsiteY2" fmla="*/ 2020822 h 3777937"/>
                <a:gd name="connsiteX3" fmla="*/ 9492 w 3212108"/>
                <a:gd name="connsiteY3" fmla="*/ 2441372 h 3777937"/>
                <a:gd name="connsiteX4" fmla="*/ 575465 w 3212108"/>
                <a:gd name="connsiteY4" fmla="*/ 2774143 h 3777937"/>
                <a:gd name="connsiteX5" fmla="*/ 1050068 w 3212108"/>
                <a:gd name="connsiteY5" fmla="*/ 3014384 h 3777937"/>
                <a:gd name="connsiteX6" fmla="*/ 1271477 w 3212108"/>
                <a:gd name="connsiteY6" fmla="*/ 3170859 h 3777937"/>
                <a:gd name="connsiteX7" fmla="*/ 1503812 w 3212108"/>
                <a:gd name="connsiteY7" fmla="*/ 3328814 h 3777937"/>
                <a:gd name="connsiteX8" fmla="*/ 1874761 w 3212108"/>
                <a:gd name="connsiteY8" fmla="*/ 3470754 h 3777937"/>
                <a:gd name="connsiteX9" fmla="*/ 2273778 w 3212108"/>
                <a:gd name="connsiteY9" fmla="*/ 3777938 h 3777937"/>
                <a:gd name="connsiteX10" fmla="*/ 2777417 w 3212108"/>
                <a:gd name="connsiteY10" fmla="*/ 3434500 h 3777937"/>
                <a:gd name="connsiteX11" fmla="*/ 3174245 w 3212108"/>
                <a:gd name="connsiteY11" fmla="*/ 2801161 h 3777937"/>
                <a:gd name="connsiteX12" fmla="*/ 2848649 w 3212108"/>
                <a:gd name="connsiteY12" fmla="*/ 2613592 h 3777937"/>
                <a:gd name="connsiteX13" fmla="*/ 2662481 w 3212108"/>
                <a:gd name="connsiteY13" fmla="*/ 2215857 h 3777937"/>
                <a:gd name="connsiteX14" fmla="*/ 2505229 w 3212108"/>
                <a:gd name="connsiteY14" fmla="*/ 1254189 h 3777937"/>
                <a:gd name="connsiteX15" fmla="*/ 2121769 w 3212108"/>
                <a:gd name="connsiteY15" fmla="*/ 699205 h 3777937"/>
                <a:gd name="connsiteX16" fmla="*/ 1960405 w 3212108"/>
                <a:gd name="connsiteY16" fmla="*/ 437948 h 3777937"/>
                <a:gd name="connsiteX17" fmla="*/ 1714516 w 3212108"/>
                <a:gd name="connsiteY17" fmla="*/ 192059 h 3777937"/>
                <a:gd name="connsiteX18" fmla="*/ 1514731 w 3212108"/>
                <a:gd name="connsiteY18" fmla="*/ 76798 h 3777937"/>
                <a:gd name="connsiteX19" fmla="*/ 1430147 w 3212108"/>
                <a:gd name="connsiteY19" fmla="*/ 8737 h 3777937"/>
                <a:gd name="connsiteX20" fmla="*/ 1236723 w 3212108"/>
                <a:gd name="connsiteY20" fmla="*/ 9920 h 3777937"/>
                <a:gd name="connsiteX21" fmla="*/ 992369 w 3212108"/>
                <a:gd name="connsiteY21" fmla="*/ 91106 h 3777937"/>
                <a:gd name="connsiteX22" fmla="*/ 794570 w 3212108"/>
                <a:gd name="connsiteY22" fmla="*/ 149845 h 3777937"/>
                <a:gd name="connsiteX23" fmla="*/ 455021 w 3212108"/>
                <a:gd name="connsiteY23" fmla="*/ 278625 h 3777937"/>
                <a:gd name="connsiteX24" fmla="*/ 298003 w 3212108"/>
                <a:gd name="connsiteY24" fmla="*/ 353930 h 3777937"/>
                <a:gd name="connsiteX25" fmla="*/ 223415 w 3212108"/>
                <a:gd name="connsiteY25" fmla="*/ 442068 h 3777937"/>
                <a:gd name="connsiteX26" fmla="*/ 133183 w 3212108"/>
                <a:gd name="connsiteY26" fmla="*/ 555691 h 3777937"/>
                <a:gd name="connsiteX27" fmla="*/ 256028 w 3212108"/>
                <a:gd name="connsiteY27" fmla="*/ 736170 h 3777937"/>
                <a:gd name="connsiteX28" fmla="*/ 258009 w 3212108"/>
                <a:gd name="connsiteY28" fmla="*/ 869022 h 3777937"/>
                <a:gd name="connsiteX29" fmla="*/ 444733 w 3212108"/>
                <a:gd name="connsiteY29" fmla="*/ 979715 h 3777937"/>
                <a:gd name="connsiteX30" fmla="*/ 469114 w 3212108"/>
                <a:gd name="connsiteY30" fmla="*/ 1083032 h 3777937"/>
                <a:gd name="connsiteX31" fmla="*/ 607956 w 3212108"/>
                <a:gd name="connsiteY31" fmla="*/ 1162196 h 3777937"/>
                <a:gd name="connsiteX32" fmla="*/ 815794 w 3212108"/>
                <a:gd name="connsiteY32" fmla="*/ 1233684 h 3777937"/>
                <a:gd name="connsiteX33" fmla="*/ 1015104 w 3212108"/>
                <a:gd name="connsiteY33" fmla="*/ 1116460 h 3777937"/>
                <a:gd name="connsiteX34" fmla="*/ 1111680 w 3212108"/>
                <a:gd name="connsiteY34" fmla="*/ 1011449 h 3777937"/>
                <a:gd name="connsiteX35" fmla="*/ 1225936 w 3212108"/>
                <a:gd name="connsiteY35" fmla="*/ 999836 h 3777937"/>
                <a:gd name="connsiteX36" fmla="*/ 1338974 w 3212108"/>
                <a:gd name="connsiteY36" fmla="*/ 1120301 h 3777937"/>
                <a:gd name="connsiteX37" fmla="*/ 1363217 w 3212108"/>
                <a:gd name="connsiteY37" fmla="*/ 1304816 h 3777937"/>
                <a:gd name="connsiteX38" fmla="*/ 1575984 w 3212108"/>
                <a:gd name="connsiteY38" fmla="*/ 1638716 h 3777937"/>
                <a:gd name="connsiteX39" fmla="*/ 1394509 w 3212108"/>
                <a:gd name="connsiteY39" fmla="*/ 1890898 h 3777937"/>
                <a:gd name="connsiteX40" fmla="*/ 1356397 w 3212108"/>
                <a:gd name="connsiteY40" fmla="*/ 2129082 h 3777937"/>
                <a:gd name="connsiteX41" fmla="*/ 1258531 w 3212108"/>
                <a:gd name="connsiteY41" fmla="*/ 2230511 h 3777937"/>
                <a:gd name="connsiteX0" fmla="*/ 1256070 w 3212108"/>
                <a:gd name="connsiteY0" fmla="*/ 2229534 h 3777937"/>
                <a:gd name="connsiteX1" fmla="*/ 731574 w 3212108"/>
                <a:gd name="connsiteY1" fmla="*/ 1939798 h 3777937"/>
                <a:gd name="connsiteX2" fmla="*/ 276236 w 3212108"/>
                <a:gd name="connsiteY2" fmla="*/ 2020822 h 3777937"/>
                <a:gd name="connsiteX3" fmla="*/ 9492 w 3212108"/>
                <a:gd name="connsiteY3" fmla="*/ 2441372 h 3777937"/>
                <a:gd name="connsiteX4" fmla="*/ 474063 w 3212108"/>
                <a:gd name="connsiteY4" fmla="*/ 2691215 h 3777937"/>
                <a:gd name="connsiteX5" fmla="*/ 1050068 w 3212108"/>
                <a:gd name="connsiteY5" fmla="*/ 3014384 h 3777937"/>
                <a:gd name="connsiteX6" fmla="*/ 1271477 w 3212108"/>
                <a:gd name="connsiteY6" fmla="*/ 3170859 h 3777937"/>
                <a:gd name="connsiteX7" fmla="*/ 1503812 w 3212108"/>
                <a:gd name="connsiteY7" fmla="*/ 3328814 h 3777937"/>
                <a:gd name="connsiteX8" fmla="*/ 1874761 w 3212108"/>
                <a:gd name="connsiteY8" fmla="*/ 3470754 h 3777937"/>
                <a:gd name="connsiteX9" fmla="*/ 2273778 w 3212108"/>
                <a:gd name="connsiteY9" fmla="*/ 3777938 h 3777937"/>
                <a:gd name="connsiteX10" fmla="*/ 2777417 w 3212108"/>
                <a:gd name="connsiteY10" fmla="*/ 3434500 h 3777937"/>
                <a:gd name="connsiteX11" fmla="*/ 3174245 w 3212108"/>
                <a:gd name="connsiteY11" fmla="*/ 2801161 h 3777937"/>
                <a:gd name="connsiteX12" fmla="*/ 2848649 w 3212108"/>
                <a:gd name="connsiteY12" fmla="*/ 2613592 h 3777937"/>
                <a:gd name="connsiteX13" fmla="*/ 2662481 w 3212108"/>
                <a:gd name="connsiteY13" fmla="*/ 2215857 h 3777937"/>
                <a:gd name="connsiteX14" fmla="*/ 2505229 w 3212108"/>
                <a:gd name="connsiteY14" fmla="*/ 1254189 h 3777937"/>
                <a:gd name="connsiteX15" fmla="*/ 2121769 w 3212108"/>
                <a:gd name="connsiteY15" fmla="*/ 699205 h 3777937"/>
                <a:gd name="connsiteX16" fmla="*/ 1960405 w 3212108"/>
                <a:gd name="connsiteY16" fmla="*/ 437948 h 3777937"/>
                <a:gd name="connsiteX17" fmla="*/ 1714516 w 3212108"/>
                <a:gd name="connsiteY17" fmla="*/ 192059 h 3777937"/>
                <a:gd name="connsiteX18" fmla="*/ 1514731 w 3212108"/>
                <a:gd name="connsiteY18" fmla="*/ 76798 h 3777937"/>
                <a:gd name="connsiteX19" fmla="*/ 1430147 w 3212108"/>
                <a:gd name="connsiteY19" fmla="*/ 8737 h 3777937"/>
                <a:gd name="connsiteX20" fmla="*/ 1236723 w 3212108"/>
                <a:gd name="connsiteY20" fmla="*/ 9920 h 3777937"/>
                <a:gd name="connsiteX21" fmla="*/ 992369 w 3212108"/>
                <a:gd name="connsiteY21" fmla="*/ 91106 h 3777937"/>
                <a:gd name="connsiteX22" fmla="*/ 794570 w 3212108"/>
                <a:gd name="connsiteY22" fmla="*/ 149845 h 3777937"/>
                <a:gd name="connsiteX23" fmla="*/ 455021 w 3212108"/>
                <a:gd name="connsiteY23" fmla="*/ 278625 h 3777937"/>
                <a:gd name="connsiteX24" fmla="*/ 298003 w 3212108"/>
                <a:gd name="connsiteY24" fmla="*/ 353930 h 3777937"/>
                <a:gd name="connsiteX25" fmla="*/ 223415 w 3212108"/>
                <a:gd name="connsiteY25" fmla="*/ 442068 h 3777937"/>
                <a:gd name="connsiteX26" fmla="*/ 133183 w 3212108"/>
                <a:gd name="connsiteY26" fmla="*/ 555691 h 3777937"/>
                <a:gd name="connsiteX27" fmla="*/ 256028 w 3212108"/>
                <a:gd name="connsiteY27" fmla="*/ 736170 h 3777937"/>
                <a:gd name="connsiteX28" fmla="*/ 258009 w 3212108"/>
                <a:gd name="connsiteY28" fmla="*/ 869022 h 3777937"/>
                <a:gd name="connsiteX29" fmla="*/ 444733 w 3212108"/>
                <a:gd name="connsiteY29" fmla="*/ 979715 h 3777937"/>
                <a:gd name="connsiteX30" fmla="*/ 469114 w 3212108"/>
                <a:gd name="connsiteY30" fmla="*/ 1083032 h 3777937"/>
                <a:gd name="connsiteX31" fmla="*/ 607956 w 3212108"/>
                <a:gd name="connsiteY31" fmla="*/ 1162196 h 3777937"/>
                <a:gd name="connsiteX32" fmla="*/ 815794 w 3212108"/>
                <a:gd name="connsiteY32" fmla="*/ 1233684 h 3777937"/>
                <a:gd name="connsiteX33" fmla="*/ 1015104 w 3212108"/>
                <a:gd name="connsiteY33" fmla="*/ 1116460 h 3777937"/>
                <a:gd name="connsiteX34" fmla="*/ 1111680 w 3212108"/>
                <a:gd name="connsiteY34" fmla="*/ 1011449 h 3777937"/>
                <a:gd name="connsiteX35" fmla="*/ 1225936 w 3212108"/>
                <a:gd name="connsiteY35" fmla="*/ 999836 h 3777937"/>
                <a:gd name="connsiteX36" fmla="*/ 1338974 w 3212108"/>
                <a:gd name="connsiteY36" fmla="*/ 1120301 h 3777937"/>
                <a:gd name="connsiteX37" fmla="*/ 1363217 w 3212108"/>
                <a:gd name="connsiteY37" fmla="*/ 1304816 h 3777937"/>
                <a:gd name="connsiteX38" fmla="*/ 1575984 w 3212108"/>
                <a:gd name="connsiteY38" fmla="*/ 1638716 h 3777937"/>
                <a:gd name="connsiteX39" fmla="*/ 1394509 w 3212108"/>
                <a:gd name="connsiteY39" fmla="*/ 1890898 h 3777937"/>
                <a:gd name="connsiteX40" fmla="*/ 1356397 w 3212108"/>
                <a:gd name="connsiteY40" fmla="*/ 2129082 h 3777937"/>
                <a:gd name="connsiteX41" fmla="*/ 1258531 w 3212108"/>
                <a:gd name="connsiteY41" fmla="*/ 2230511 h 3777937"/>
                <a:gd name="connsiteX0" fmla="*/ 1256070 w 3212108"/>
                <a:gd name="connsiteY0" fmla="*/ 2229534 h 3777937"/>
                <a:gd name="connsiteX1" fmla="*/ 769172 w 3212108"/>
                <a:gd name="connsiteY1" fmla="*/ 2051005 h 3777937"/>
                <a:gd name="connsiteX2" fmla="*/ 276236 w 3212108"/>
                <a:gd name="connsiteY2" fmla="*/ 2020822 h 3777937"/>
                <a:gd name="connsiteX3" fmla="*/ 9492 w 3212108"/>
                <a:gd name="connsiteY3" fmla="*/ 2441372 h 3777937"/>
                <a:gd name="connsiteX4" fmla="*/ 474063 w 3212108"/>
                <a:gd name="connsiteY4" fmla="*/ 2691215 h 3777937"/>
                <a:gd name="connsiteX5" fmla="*/ 1050068 w 3212108"/>
                <a:gd name="connsiteY5" fmla="*/ 3014384 h 3777937"/>
                <a:gd name="connsiteX6" fmla="*/ 1271477 w 3212108"/>
                <a:gd name="connsiteY6" fmla="*/ 3170859 h 3777937"/>
                <a:gd name="connsiteX7" fmla="*/ 1503812 w 3212108"/>
                <a:gd name="connsiteY7" fmla="*/ 3328814 h 3777937"/>
                <a:gd name="connsiteX8" fmla="*/ 1874761 w 3212108"/>
                <a:gd name="connsiteY8" fmla="*/ 3470754 h 3777937"/>
                <a:gd name="connsiteX9" fmla="*/ 2273778 w 3212108"/>
                <a:gd name="connsiteY9" fmla="*/ 3777938 h 3777937"/>
                <a:gd name="connsiteX10" fmla="*/ 2777417 w 3212108"/>
                <a:gd name="connsiteY10" fmla="*/ 3434500 h 3777937"/>
                <a:gd name="connsiteX11" fmla="*/ 3174245 w 3212108"/>
                <a:gd name="connsiteY11" fmla="*/ 2801161 h 3777937"/>
                <a:gd name="connsiteX12" fmla="*/ 2848649 w 3212108"/>
                <a:gd name="connsiteY12" fmla="*/ 2613592 h 3777937"/>
                <a:gd name="connsiteX13" fmla="*/ 2662481 w 3212108"/>
                <a:gd name="connsiteY13" fmla="*/ 2215857 h 3777937"/>
                <a:gd name="connsiteX14" fmla="*/ 2505229 w 3212108"/>
                <a:gd name="connsiteY14" fmla="*/ 1254189 h 3777937"/>
                <a:gd name="connsiteX15" fmla="*/ 2121769 w 3212108"/>
                <a:gd name="connsiteY15" fmla="*/ 699205 h 3777937"/>
                <a:gd name="connsiteX16" fmla="*/ 1960405 w 3212108"/>
                <a:gd name="connsiteY16" fmla="*/ 437948 h 3777937"/>
                <a:gd name="connsiteX17" fmla="*/ 1714516 w 3212108"/>
                <a:gd name="connsiteY17" fmla="*/ 192059 h 3777937"/>
                <a:gd name="connsiteX18" fmla="*/ 1514731 w 3212108"/>
                <a:gd name="connsiteY18" fmla="*/ 76798 h 3777937"/>
                <a:gd name="connsiteX19" fmla="*/ 1430147 w 3212108"/>
                <a:gd name="connsiteY19" fmla="*/ 8737 h 3777937"/>
                <a:gd name="connsiteX20" fmla="*/ 1236723 w 3212108"/>
                <a:gd name="connsiteY20" fmla="*/ 9920 h 3777937"/>
                <a:gd name="connsiteX21" fmla="*/ 992369 w 3212108"/>
                <a:gd name="connsiteY21" fmla="*/ 91106 h 3777937"/>
                <a:gd name="connsiteX22" fmla="*/ 794570 w 3212108"/>
                <a:gd name="connsiteY22" fmla="*/ 149845 h 3777937"/>
                <a:gd name="connsiteX23" fmla="*/ 455021 w 3212108"/>
                <a:gd name="connsiteY23" fmla="*/ 278625 h 3777937"/>
                <a:gd name="connsiteX24" fmla="*/ 298003 w 3212108"/>
                <a:gd name="connsiteY24" fmla="*/ 353930 h 3777937"/>
                <a:gd name="connsiteX25" fmla="*/ 223415 w 3212108"/>
                <a:gd name="connsiteY25" fmla="*/ 442068 h 3777937"/>
                <a:gd name="connsiteX26" fmla="*/ 133183 w 3212108"/>
                <a:gd name="connsiteY26" fmla="*/ 555691 h 3777937"/>
                <a:gd name="connsiteX27" fmla="*/ 256028 w 3212108"/>
                <a:gd name="connsiteY27" fmla="*/ 736170 h 3777937"/>
                <a:gd name="connsiteX28" fmla="*/ 258009 w 3212108"/>
                <a:gd name="connsiteY28" fmla="*/ 869022 h 3777937"/>
                <a:gd name="connsiteX29" fmla="*/ 444733 w 3212108"/>
                <a:gd name="connsiteY29" fmla="*/ 979715 h 3777937"/>
                <a:gd name="connsiteX30" fmla="*/ 469114 w 3212108"/>
                <a:gd name="connsiteY30" fmla="*/ 1083032 h 3777937"/>
                <a:gd name="connsiteX31" fmla="*/ 607956 w 3212108"/>
                <a:gd name="connsiteY31" fmla="*/ 1162196 h 3777937"/>
                <a:gd name="connsiteX32" fmla="*/ 815794 w 3212108"/>
                <a:gd name="connsiteY32" fmla="*/ 1233684 h 3777937"/>
                <a:gd name="connsiteX33" fmla="*/ 1015104 w 3212108"/>
                <a:gd name="connsiteY33" fmla="*/ 1116460 h 3777937"/>
                <a:gd name="connsiteX34" fmla="*/ 1111680 w 3212108"/>
                <a:gd name="connsiteY34" fmla="*/ 1011449 h 3777937"/>
                <a:gd name="connsiteX35" fmla="*/ 1225936 w 3212108"/>
                <a:gd name="connsiteY35" fmla="*/ 999836 h 3777937"/>
                <a:gd name="connsiteX36" fmla="*/ 1338974 w 3212108"/>
                <a:gd name="connsiteY36" fmla="*/ 1120301 h 3777937"/>
                <a:gd name="connsiteX37" fmla="*/ 1363217 w 3212108"/>
                <a:gd name="connsiteY37" fmla="*/ 1304816 h 3777937"/>
                <a:gd name="connsiteX38" fmla="*/ 1575984 w 3212108"/>
                <a:gd name="connsiteY38" fmla="*/ 1638716 h 3777937"/>
                <a:gd name="connsiteX39" fmla="*/ 1394509 w 3212108"/>
                <a:gd name="connsiteY39" fmla="*/ 1890898 h 3777937"/>
                <a:gd name="connsiteX40" fmla="*/ 1356397 w 3212108"/>
                <a:gd name="connsiteY40" fmla="*/ 2129082 h 3777937"/>
                <a:gd name="connsiteX41" fmla="*/ 1258531 w 3212108"/>
                <a:gd name="connsiteY41" fmla="*/ 2230511 h 3777937"/>
                <a:gd name="connsiteX0" fmla="*/ 1256070 w 3212108"/>
                <a:gd name="connsiteY0" fmla="*/ 2229534 h 3777937"/>
                <a:gd name="connsiteX1" fmla="*/ 769172 w 3212108"/>
                <a:gd name="connsiteY1" fmla="*/ 2051005 h 3777937"/>
                <a:gd name="connsiteX2" fmla="*/ 276236 w 3212108"/>
                <a:gd name="connsiteY2" fmla="*/ 2020822 h 3777937"/>
                <a:gd name="connsiteX3" fmla="*/ 9492 w 3212108"/>
                <a:gd name="connsiteY3" fmla="*/ 2441372 h 3777937"/>
                <a:gd name="connsiteX4" fmla="*/ 474063 w 3212108"/>
                <a:gd name="connsiteY4" fmla="*/ 2691215 h 3777937"/>
                <a:gd name="connsiteX5" fmla="*/ 1050068 w 3212108"/>
                <a:gd name="connsiteY5" fmla="*/ 3014384 h 3777937"/>
                <a:gd name="connsiteX6" fmla="*/ 1271477 w 3212108"/>
                <a:gd name="connsiteY6" fmla="*/ 3170859 h 3777937"/>
                <a:gd name="connsiteX7" fmla="*/ 1503812 w 3212108"/>
                <a:gd name="connsiteY7" fmla="*/ 3328814 h 3777937"/>
                <a:gd name="connsiteX8" fmla="*/ 1874761 w 3212108"/>
                <a:gd name="connsiteY8" fmla="*/ 3470754 h 3777937"/>
                <a:gd name="connsiteX9" fmla="*/ 2273778 w 3212108"/>
                <a:gd name="connsiteY9" fmla="*/ 3777938 h 3777937"/>
                <a:gd name="connsiteX10" fmla="*/ 2777417 w 3212108"/>
                <a:gd name="connsiteY10" fmla="*/ 3434500 h 3777937"/>
                <a:gd name="connsiteX11" fmla="*/ 3174245 w 3212108"/>
                <a:gd name="connsiteY11" fmla="*/ 2801161 h 3777937"/>
                <a:gd name="connsiteX12" fmla="*/ 2848649 w 3212108"/>
                <a:gd name="connsiteY12" fmla="*/ 2613592 h 3777937"/>
                <a:gd name="connsiteX13" fmla="*/ 2662481 w 3212108"/>
                <a:gd name="connsiteY13" fmla="*/ 2215857 h 3777937"/>
                <a:gd name="connsiteX14" fmla="*/ 2505229 w 3212108"/>
                <a:gd name="connsiteY14" fmla="*/ 1254189 h 3777937"/>
                <a:gd name="connsiteX15" fmla="*/ 2121769 w 3212108"/>
                <a:gd name="connsiteY15" fmla="*/ 699205 h 3777937"/>
                <a:gd name="connsiteX16" fmla="*/ 1960405 w 3212108"/>
                <a:gd name="connsiteY16" fmla="*/ 437948 h 3777937"/>
                <a:gd name="connsiteX17" fmla="*/ 1714516 w 3212108"/>
                <a:gd name="connsiteY17" fmla="*/ 192059 h 3777937"/>
                <a:gd name="connsiteX18" fmla="*/ 1514731 w 3212108"/>
                <a:gd name="connsiteY18" fmla="*/ 76798 h 3777937"/>
                <a:gd name="connsiteX19" fmla="*/ 1430147 w 3212108"/>
                <a:gd name="connsiteY19" fmla="*/ 8737 h 3777937"/>
                <a:gd name="connsiteX20" fmla="*/ 1236723 w 3212108"/>
                <a:gd name="connsiteY20" fmla="*/ 9920 h 3777937"/>
                <a:gd name="connsiteX21" fmla="*/ 992369 w 3212108"/>
                <a:gd name="connsiteY21" fmla="*/ 91106 h 3777937"/>
                <a:gd name="connsiteX22" fmla="*/ 794570 w 3212108"/>
                <a:gd name="connsiteY22" fmla="*/ 149845 h 3777937"/>
                <a:gd name="connsiteX23" fmla="*/ 455021 w 3212108"/>
                <a:gd name="connsiteY23" fmla="*/ 278625 h 3777937"/>
                <a:gd name="connsiteX24" fmla="*/ 298003 w 3212108"/>
                <a:gd name="connsiteY24" fmla="*/ 353930 h 3777937"/>
                <a:gd name="connsiteX25" fmla="*/ 223415 w 3212108"/>
                <a:gd name="connsiteY25" fmla="*/ 442068 h 3777937"/>
                <a:gd name="connsiteX26" fmla="*/ 133183 w 3212108"/>
                <a:gd name="connsiteY26" fmla="*/ 555691 h 3777937"/>
                <a:gd name="connsiteX27" fmla="*/ 256028 w 3212108"/>
                <a:gd name="connsiteY27" fmla="*/ 736170 h 3777937"/>
                <a:gd name="connsiteX28" fmla="*/ 258009 w 3212108"/>
                <a:gd name="connsiteY28" fmla="*/ 869022 h 3777937"/>
                <a:gd name="connsiteX29" fmla="*/ 444733 w 3212108"/>
                <a:gd name="connsiteY29" fmla="*/ 979715 h 3777937"/>
                <a:gd name="connsiteX30" fmla="*/ 469114 w 3212108"/>
                <a:gd name="connsiteY30" fmla="*/ 1083032 h 3777937"/>
                <a:gd name="connsiteX31" fmla="*/ 607956 w 3212108"/>
                <a:gd name="connsiteY31" fmla="*/ 1162196 h 3777937"/>
                <a:gd name="connsiteX32" fmla="*/ 815794 w 3212108"/>
                <a:gd name="connsiteY32" fmla="*/ 1233684 h 3777937"/>
                <a:gd name="connsiteX33" fmla="*/ 1015104 w 3212108"/>
                <a:gd name="connsiteY33" fmla="*/ 1116460 h 3777937"/>
                <a:gd name="connsiteX34" fmla="*/ 1111680 w 3212108"/>
                <a:gd name="connsiteY34" fmla="*/ 1011449 h 3777937"/>
                <a:gd name="connsiteX35" fmla="*/ 1225936 w 3212108"/>
                <a:gd name="connsiteY35" fmla="*/ 999836 h 3777937"/>
                <a:gd name="connsiteX36" fmla="*/ 1338974 w 3212108"/>
                <a:gd name="connsiteY36" fmla="*/ 1120301 h 3777937"/>
                <a:gd name="connsiteX37" fmla="*/ 1363217 w 3212108"/>
                <a:gd name="connsiteY37" fmla="*/ 1304816 h 3777937"/>
                <a:gd name="connsiteX38" fmla="*/ 1575984 w 3212108"/>
                <a:gd name="connsiteY38" fmla="*/ 1638716 h 3777937"/>
                <a:gd name="connsiteX39" fmla="*/ 1394509 w 3212108"/>
                <a:gd name="connsiteY39" fmla="*/ 1890898 h 3777937"/>
                <a:gd name="connsiteX40" fmla="*/ 1356397 w 3212108"/>
                <a:gd name="connsiteY40" fmla="*/ 2129082 h 3777937"/>
                <a:gd name="connsiteX41" fmla="*/ 1258405 w 3212108"/>
                <a:gd name="connsiteY41" fmla="*/ 2344187 h 3777937"/>
                <a:gd name="connsiteX0" fmla="*/ 1175048 w 3212108"/>
                <a:gd name="connsiteY0" fmla="*/ 2265155 h 3777937"/>
                <a:gd name="connsiteX1" fmla="*/ 769172 w 3212108"/>
                <a:gd name="connsiteY1" fmla="*/ 2051005 h 3777937"/>
                <a:gd name="connsiteX2" fmla="*/ 276236 w 3212108"/>
                <a:gd name="connsiteY2" fmla="*/ 2020822 h 3777937"/>
                <a:gd name="connsiteX3" fmla="*/ 9492 w 3212108"/>
                <a:gd name="connsiteY3" fmla="*/ 2441372 h 3777937"/>
                <a:gd name="connsiteX4" fmla="*/ 474063 w 3212108"/>
                <a:gd name="connsiteY4" fmla="*/ 2691215 h 3777937"/>
                <a:gd name="connsiteX5" fmla="*/ 1050068 w 3212108"/>
                <a:gd name="connsiteY5" fmla="*/ 3014384 h 3777937"/>
                <a:gd name="connsiteX6" fmla="*/ 1271477 w 3212108"/>
                <a:gd name="connsiteY6" fmla="*/ 3170859 h 3777937"/>
                <a:gd name="connsiteX7" fmla="*/ 1503812 w 3212108"/>
                <a:gd name="connsiteY7" fmla="*/ 3328814 h 3777937"/>
                <a:gd name="connsiteX8" fmla="*/ 1874761 w 3212108"/>
                <a:gd name="connsiteY8" fmla="*/ 3470754 h 3777937"/>
                <a:gd name="connsiteX9" fmla="*/ 2273778 w 3212108"/>
                <a:gd name="connsiteY9" fmla="*/ 3777938 h 3777937"/>
                <a:gd name="connsiteX10" fmla="*/ 2777417 w 3212108"/>
                <a:gd name="connsiteY10" fmla="*/ 3434500 h 3777937"/>
                <a:gd name="connsiteX11" fmla="*/ 3174245 w 3212108"/>
                <a:gd name="connsiteY11" fmla="*/ 2801161 h 3777937"/>
                <a:gd name="connsiteX12" fmla="*/ 2848649 w 3212108"/>
                <a:gd name="connsiteY12" fmla="*/ 2613592 h 3777937"/>
                <a:gd name="connsiteX13" fmla="*/ 2662481 w 3212108"/>
                <a:gd name="connsiteY13" fmla="*/ 2215857 h 3777937"/>
                <a:gd name="connsiteX14" fmla="*/ 2505229 w 3212108"/>
                <a:gd name="connsiteY14" fmla="*/ 1254189 h 3777937"/>
                <a:gd name="connsiteX15" fmla="*/ 2121769 w 3212108"/>
                <a:gd name="connsiteY15" fmla="*/ 699205 h 3777937"/>
                <a:gd name="connsiteX16" fmla="*/ 1960405 w 3212108"/>
                <a:gd name="connsiteY16" fmla="*/ 437948 h 3777937"/>
                <a:gd name="connsiteX17" fmla="*/ 1714516 w 3212108"/>
                <a:gd name="connsiteY17" fmla="*/ 192059 h 3777937"/>
                <a:gd name="connsiteX18" fmla="*/ 1514731 w 3212108"/>
                <a:gd name="connsiteY18" fmla="*/ 76798 h 3777937"/>
                <a:gd name="connsiteX19" fmla="*/ 1430147 w 3212108"/>
                <a:gd name="connsiteY19" fmla="*/ 8737 h 3777937"/>
                <a:gd name="connsiteX20" fmla="*/ 1236723 w 3212108"/>
                <a:gd name="connsiteY20" fmla="*/ 9920 h 3777937"/>
                <a:gd name="connsiteX21" fmla="*/ 992369 w 3212108"/>
                <a:gd name="connsiteY21" fmla="*/ 91106 h 3777937"/>
                <a:gd name="connsiteX22" fmla="*/ 794570 w 3212108"/>
                <a:gd name="connsiteY22" fmla="*/ 149845 h 3777937"/>
                <a:gd name="connsiteX23" fmla="*/ 455021 w 3212108"/>
                <a:gd name="connsiteY23" fmla="*/ 278625 h 3777937"/>
                <a:gd name="connsiteX24" fmla="*/ 298003 w 3212108"/>
                <a:gd name="connsiteY24" fmla="*/ 353930 h 3777937"/>
                <a:gd name="connsiteX25" fmla="*/ 223415 w 3212108"/>
                <a:gd name="connsiteY25" fmla="*/ 442068 h 3777937"/>
                <a:gd name="connsiteX26" fmla="*/ 133183 w 3212108"/>
                <a:gd name="connsiteY26" fmla="*/ 555691 h 3777937"/>
                <a:gd name="connsiteX27" fmla="*/ 256028 w 3212108"/>
                <a:gd name="connsiteY27" fmla="*/ 736170 h 3777937"/>
                <a:gd name="connsiteX28" fmla="*/ 258009 w 3212108"/>
                <a:gd name="connsiteY28" fmla="*/ 869022 h 3777937"/>
                <a:gd name="connsiteX29" fmla="*/ 444733 w 3212108"/>
                <a:gd name="connsiteY29" fmla="*/ 979715 h 3777937"/>
                <a:gd name="connsiteX30" fmla="*/ 469114 w 3212108"/>
                <a:gd name="connsiteY30" fmla="*/ 1083032 h 3777937"/>
                <a:gd name="connsiteX31" fmla="*/ 607956 w 3212108"/>
                <a:gd name="connsiteY31" fmla="*/ 1162196 h 3777937"/>
                <a:gd name="connsiteX32" fmla="*/ 815794 w 3212108"/>
                <a:gd name="connsiteY32" fmla="*/ 1233684 h 3777937"/>
                <a:gd name="connsiteX33" fmla="*/ 1015104 w 3212108"/>
                <a:gd name="connsiteY33" fmla="*/ 1116460 h 3777937"/>
                <a:gd name="connsiteX34" fmla="*/ 1111680 w 3212108"/>
                <a:gd name="connsiteY34" fmla="*/ 1011449 h 3777937"/>
                <a:gd name="connsiteX35" fmla="*/ 1225936 w 3212108"/>
                <a:gd name="connsiteY35" fmla="*/ 999836 h 3777937"/>
                <a:gd name="connsiteX36" fmla="*/ 1338974 w 3212108"/>
                <a:gd name="connsiteY36" fmla="*/ 1120301 h 3777937"/>
                <a:gd name="connsiteX37" fmla="*/ 1363217 w 3212108"/>
                <a:gd name="connsiteY37" fmla="*/ 1304816 h 3777937"/>
                <a:gd name="connsiteX38" fmla="*/ 1575984 w 3212108"/>
                <a:gd name="connsiteY38" fmla="*/ 1638716 h 3777937"/>
                <a:gd name="connsiteX39" fmla="*/ 1394509 w 3212108"/>
                <a:gd name="connsiteY39" fmla="*/ 1890898 h 3777937"/>
                <a:gd name="connsiteX40" fmla="*/ 1356397 w 3212108"/>
                <a:gd name="connsiteY40" fmla="*/ 2129082 h 3777937"/>
                <a:gd name="connsiteX41" fmla="*/ 1258405 w 3212108"/>
                <a:gd name="connsiteY41" fmla="*/ 2344187 h 3777937"/>
                <a:gd name="connsiteX0" fmla="*/ 1171846 w 3208906"/>
                <a:gd name="connsiteY0" fmla="*/ 2265155 h 3777937"/>
                <a:gd name="connsiteX1" fmla="*/ 765970 w 3208906"/>
                <a:gd name="connsiteY1" fmla="*/ 2051005 h 3777937"/>
                <a:gd name="connsiteX2" fmla="*/ 376075 w 3208906"/>
                <a:gd name="connsiteY2" fmla="*/ 2089847 h 3777937"/>
                <a:gd name="connsiteX3" fmla="*/ 6290 w 3208906"/>
                <a:gd name="connsiteY3" fmla="*/ 2441372 h 3777937"/>
                <a:gd name="connsiteX4" fmla="*/ 470861 w 3208906"/>
                <a:gd name="connsiteY4" fmla="*/ 2691215 h 3777937"/>
                <a:gd name="connsiteX5" fmla="*/ 1046866 w 3208906"/>
                <a:gd name="connsiteY5" fmla="*/ 3014384 h 3777937"/>
                <a:gd name="connsiteX6" fmla="*/ 1268275 w 3208906"/>
                <a:gd name="connsiteY6" fmla="*/ 3170859 h 3777937"/>
                <a:gd name="connsiteX7" fmla="*/ 1500610 w 3208906"/>
                <a:gd name="connsiteY7" fmla="*/ 3328814 h 3777937"/>
                <a:gd name="connsiteX8" fmla="*/ 1871559 w 3208906"/>
                <a:gd name="connsiteY8" fmla="*/ 3470754 h 3777937"/>
                <a:gd name="connsiteX9" fmla="*/ 2270576 w 3208906"/>
                <a:gd name="connsiteY9" fmla="*/ 3777938 h 3777937"/>
                <a:gd name="connsiteX10" fmla="*/ 2774215 w 3208906"/>
                <a:gd name="connsiteY10" fmla="*/ 3434500 h 3777937"/>
                <a:gd name="connsiteX11" fmla="*/ 3171043 w 3208906"/>
                <a:gd name="connsiteY11" fmla="*/ 2801161 h 3777937"/>
                <a:gd name="connsiteX12" fmla="*/ 2845447 w 3208906"/>
                <a:gd name="connsiteY12" fmla="*/ 2613592 h 3777937"/>
                <a:gd name="connsiteX13" fmla="*/ 2659279 w 3208906"/>
                <a:gd name="connsiteY13" fmla="*/ 2215857 h 3777937"/>
                <a:gd name="connsiteX14" fmla="*/ 2502027 w 3208906"/>
                <a:gd name="connsiteY14" fmla="*/ 1254189 h 3777937"/>
                <a:gd name="connsiteX15" fmla="*/ 2118567 w 3208906"/>
                <a:gd name="connsiteY15" fmla="*/ 699205 h 3777937"/>
                <a:gd name="connsiteX16" fmla="*/ 1957203 w 3208906"/>
                <a:gd name="connsiteY16" fmla="*/ 437948 h 3777937"/>
                <a:gd name="connsiteX17" fmla="*/ 1711314 w 3208906"/>
                <a:gd name="connsiteY17" fmla="*/ 192059 h 3777937"/>
                <a:gd name="connsiteX18" fmla="*/ 1511529 w 3208906"/>
                <a:gd name="connsiteY18" fmla="*/ 76798 h 3777937"/>
                <a:gd name="connsiteX19" fmla="*/ 1426945 w 3208906"/>
                <a:gd name="connsiteY19" fmla="*/ 8737 h 3777937"/>
                <a:gd name="connsiteX20" fmla="*/ 1233521 w 3208906"/>
                <a:gd name="connsiteY20" fmla="*/ 9920 h 3777937"/>
                <a:gd name="connsiteX21" fmla="*/ 989167 w 3208906"/>
                <a:gd name="connsiteY21" fmla="*/ 91106 h 3777937"/>
                <a:gd name="connsiteX22" fmla="*/ 791368 w 3208906"/>
                <a:gd name="connsiteY22" fmla="*/ 149845 h 3777937"/>
                <a:gd name="connsiteX23" fmla="*/ 451819 w 3208906"/>
                <a:gd name="connsiteY23" fmla="*/ 278625 h 3777937"/>
                <a:gd name="connsiteX24" fmla="*/ 294801 w 3208906"/>
                <a:gd name="connsiteY24" fmla="*/ 353930 h 3777937"/>
                <a:gd name="connsiteX25" fmla="*/ 220213 w 3208906"/>
                <a:gd name="connsiteY25" fmla="*/ 442068 h 3777937"/>
                <a:gd name="connsiteX26" fmla="*/ 129981 w 3208906"/>
                <a:gd name="connsiteY26" fmla="*/ 555691 h 3777937"/>
                <a:gd name="connsiteX27" fmla="*/ 252826 w 3208906"/>
                <a:gd name="connsiteY27" fmla="*/ 736170 h 3777937"/>
                <a:gd name="connsiteX28" fmla="*/ 254807 w 3208906"/>
                <a:gd name="connsiteY28" fmla="*/ 869022 h 3777937"/>
                <a:gd name="connsiteX29" fmla="*/ 441531 w 3208906"/>
                <a:gd name="connsiteY29" fmla="*/ 979715 h 3777937"/>
                <a:gd name="connsiteX30" fmla="*/ 465912 w 3208906"/>
                <a:gd name="connsiteY30" fmla="*/ 1083032 h 3777937"/>
                <a:gd name="connsiteX31" fmla="*/ 604754 w 3208906"/>
                <a:gd name="connsiteY31" fmla="*/ 1162196 h 3777937"/>
                <a:gd name="connsiteX32" fmla="*/ 812592 w 3208906"/>
                <a:gd name="connsiteY32" fmla="*/ 1233684 h 3777937"/>
                <a:gd name="connsiteX33" fmla="*/ 1011902 w 3208906"/>
                <a:gd name="connsiteY33" fmla="*/ 1116460 h 3777937"/>
                <a:gd name="connsiteX34" fmla="*/ 1108478 w 3208906"/>
                <a:gd name="connsiteY34" fmla="*/ 1011449 h 3777937"/>
                <a:gd name="connsiteX35" fmla="*/ 1222734 w 3208906"/>
                <a:gd name="connsiteY35" fmla="*/ 999836 h 3777937"/>
                <a:gd name="connsiteX36" fmla="*/ 1335772 w 3208906"/>
                <a:gd name="connsiteY36" fmla="*/ 1120301 h 3777937"/>
                <a:gd name="connsiteX37" fmla="*/ 1360015 w 3208906"/>
                <a:gd name="connsiteY37" fmla="*/ 1304816 h 3777937"/>
                <a:gd name="connsiteX38" fmla="*/ 1572782 w 3208906"/>
                <a:gd name="connsiteY38" fmla="*/ 1638716 h 3777937"/>
                <a:gd name="connsiteX39" fmla="*/ 1391307 w 3208906"/>
                <a:gd name="connsiteY39" fmla="*/ 1890898 h 3777937"/>
                <a:gd name="connsiteX40" fmla="*/ 1353195 w 3208906"/>
                <a:gd name="connsiteY40" fmla="*/ 2129082 h 3777937"/>
                <a:gd name="connsiteX41" fmla="*/ 1255203 w 3208906"/>
                <a:gd name="connsiteY41" fmla="*/ 2344187 h 3777937"/>
                <a:gd name="connsiteX0" fmla="*/ 1087402 w 3124462"/>
                <a:gd name="connsiteY0" fmla="*/ 2265155 h 3777937"/>
                <a:gd name="connsiteX1" fmla="*/ 681526 w 3124462"/>
                <a:gd name="connsiteY1" fmla="*/ 2051005 h 3777937"/>
                <a:gd name="connsiteX2" fmla="*/ 291631 w 3124462"/>
                <a:gd name="connsiteY2" fmla="*/ 2089847 h 3777937"/>
                <a:gd name="connsiteX3" fmla="*/ 8804 w 3124462"/>
                <a:gd name="connsiteY3" fmla="*/ 2496300 h 3777937"/>
                <a:gd name="connsiteX4" fmla="*/ 386417 w 3124462"/>
                <a:gd name="connsiteY4" fmla="*/ 2691215 h 3777937"/>
                <a:gd name="connsiteX5" fmla="*/ 962422 w 3124462"/>
                <a:gd name="connsiteY5" fmla="*/ 3014384 h 3777937"/>
                <a:gd name="connsiteX6" fmla="*/ 1183831 w 3124462"/>
                <a:gd name="connsiteY6" fmla="*/ 3170859 h 3777937"/>
                <a:gd name="connsiteX7" fmla="*/ 1416166 w 3124462"/>
                <a:gd name="connsiteY7" fmla="*/ 3328814 h 3777937"/>
                <a:gd name="connsiteX8" fmla="*/ 1787115 w 3124462"/>
                <a:gd name="connsiteY8" fmla="*/ 3470754 h 3777937"/>
                <a:gd name="connsiteX9" fmla="*/ 2186132 w 3124462"/>
                <a:gd name="connsiteY9" fmla="*/ 3777938 h 3777937"/>
                <a:gd name="connsiteX10" fmla="*/ 2689771 w 3124462"/>
                <a:gd name="connsiteY10" fmla="*/ 3434500 h 3777937"/>
                <a:gd name="connsiteX11" fmla="*/ 3086599 w 3124462"/>
                <a:gd name="connsiteY11" fmla="*/ 2801161 h 3777937"/>
                <a:gd name="connsiteX12" fmla="*/ 2761003 w 3124462"/>
                <a:gd name="connsiteY12" fmla="*/ 2613592 h 3777937"/>
                <a:gd name="connsiteX13" fmla="*/ 2574835 w 3124462"/>
                <a:gd name="connsiteY13" fmla="*/ 2215857 h 3777937"/>
                <a:gd name="connsiteX14" fmla="*/ 2417583 w 3124462"/>
                <a:gd name="connsiteY14" fmla="*/ 1254189 h 3777937"/>
                <a:gd name="connsiteX15" fmla="*/ 2034123 w 3124462"/>
                <a:gd name="connsiteY15" fmla="*/ 699205 h 3777937"/>
                <a:gd name="connsiteX16" fmla="*/ 1872759 w 3124462"/>
                <a:gd name="connsiteY16" fmla="*/ 437948 h 3777937"/>
                <a:gd name="connsiteX17" fmla="*/ 1626870 w 3124462"/>
                <a:gd name="connsiteY17" fmla="*/ 192059 h 3777937"/>
                <a:gd name="connsiteX18" fmla="*/ 1427085 w 3124462"/>
                <a:gd name="connsiteY18" fmla="*/ 76798 h 3777937"/>
                <a:gd name="connsiteX19" fmla="*/ 1342501 w 3124462"/>
                <a:gd name="connsiteY19" fmla="*/ 8737 h 3777937"/>
                <a:gd name="connsiteX20" fmla="*/ 1149077 w 3124462"/>
                <a:gd name="connsiteY20" fmla="*/ 9920 h 3777937"/>
                <a:gd name="connsiteX21" fmla="*/ 904723 w 3124462"/>
                <a:gd name="connsiteY21" fmla="*/ 91106 h 3777937"/>
                <a:gd name="connsiteX22" fmla="*/ 706924 w 3124462"/>
                <a:gd name="connsiteY22" fmla="*/ 149845 h 3777937"/>
                <a:gd name="connsiteX23" fmla="*/ 367375 w 3124462"/>
                <a:gd name="connsiteY23" fmla="*/ 278625 h 3777937"/>
                <a:gd name="connsiteX24" fmla="*/ 210357 w 3124462"/>
                <a:gd name="connsiteY24" fmla="*/ 353930 h 3777937"/>
                <a:gd name="connsiteX25" fmla="*/ 135769 w 3124462"/>
                <a:gd name="connsiteY25" fmla="*/ 442068 h 3777937"/>
                <a:gd name="connsiteX26" fmla="*/ 45537 w 3124462"/>
                <a:gd name="connsiteY26" fmla="*/ 555691 h 3777937"/>
                <a:gd name="connsiteX27" fmla="*/ 168382 w 3124462"/>
                <a:gd name="connsiteY27" fmla="*/ 736170 h 3777937"/>
                <a:gd name="connsiteX28" fmla="*/ 170363 w 3124462"/>
                <a:gd name="connsiteY28" fmla="*/ 869022 h 3777937"/>
                <a:gd name="connsiteX29" fmla="*/ 357087 w 3124462"/>
                <a:gd name="connsiteY29" fmla="*/ 979715 h 3777937"/>
                <a:gd name="connsiteX30" fmla="*/ 381468 w 3124462"/>
                <a:gd name="connsiteY30" fmla="*/ 1083032 h 3777937"/>
                <a:gd name="connsiteX31" fmla="*/ 520310 w 3124462"/>
                <a:gd name="connsiteY31" fmla="*/ 1162196 h 3777937"/>
                <a:gd name="connsiteX32" fmla="*/ 728148 w 3124462"/>
                <a:gd name="connsiteY32" fmla="*/ 1233684 h 3777937"/>
                <a:gd name="connsiteX33" fmla="*/ 927458 w 3124462"/>
                <a:gd name="connsiteY33" fmla="*/ 1116460 h 3777937"/>
                <a:gd name="connsiteX34" fmla="*/ 1024034 w 3124462"/>
                <a:gd name="connsiteY34" fmla="*/ 1011449 h 3777937"/>
                <a:gd name="connsiteX35" fmla="*/ 1138290 w 3124462"/>
                <a:gd name="connsiteY35" fmla="*/ 999836 h 3777937"/>
                <a:gd name="connsiteX36" fmla="*/ 1251328 w 3124462"/>
                <a:gd name="connsiteY36" fmla="*/ 1120301 h 3777937"/>
                <a:gd name="connsiteX37" fmla="*/ 1275571 w 3124462"/>
                <a:gd name="connsiteY37" fmla="*/ 1304816 h 3777937"/>
                <a:gd name="connsiteX38" fmla="*/ 1488338 w 3124462"/>
                <a:gd name="connsiteY38" fmla="*/ 1638716 h 3777937"/>
                <a:gd name="connsiteX39" fmla="*/ 1306863 w 3124462"/>
                <a:gd name="connsiteY39" fmla="*/ 1890898 h 3777937"/>
                <a:gd name="connsiteX40" fmla="*/ 1268751 w 3124462"/>
                <a:gd name="connsiteY40" fmla="*/ 2129082 h 3777937"/>
                <a:gd name="connsiteX41" fmla="*/ 1170759 w 3124462"/>
                <a:gd name="connsiteY41" fmla="*/ 2344187 h 3777937"/>
                <a:gd name="connsiteX0" fmla="*/ 1086321 w 3123381"/>
                <a:gd name="connsiteY0" fmla="*/ 2265155 h 3777937"/>
                <a:gd name="connsiteX1" fmla="*/ 680445 w 3123381"/>
                <a:gd name="connsiteY1" fmla="*/ 2051005 h 3777937"/>
                <a:gd name="connsiteX2" fmla="*/ 321222 w 3123381"/>
                <a:gd name="connsiteY2" fmla="*/ 2095413 h 3777937"/>
                <a:gd name="connsiteX3" fmla="*/ 7723 w 3123381"/>
                <a:gd name="connsiteY3" fmla="*/ 2496300 h 3777937"/>
                <a:gd name="connsiteX4" fmla="*/ 385336 w 3123381"/>
                <a:gd name="connsiteY4" fmla="*/ 2691215 h 3777937"/>
                <a:gd name="connsiteX5" fmla="*/ 961341 w 3123381"/>
                <a:gd name="connsiteY5" fmla="*/ 3014384 h 3777937"/>
                <a:gd name="connsiteX6" fmla="*/ 1182750 w 3123381"/>
                <a:gd name="connsiteY6" fmla="*/ 3170859 h 3777937"/>
                <a:gd name="connsiteX7" fmla="*/ 1415085 w 3123381"/>
                <a:gd name="connsiteY7" fmla="*/ 3328814 h 3777937"/>
                <a:gd name="connsiteX8" fmla="*/ 1786034 w 3123381"/>
                <a:gd name="connsiteY8" fmla="*/ 3470754 h 3777937"/>
                <a:gd name="connsiteX9" fmla="*/ 2185051 w 3123381"/>
                <a:gd name="connsiteY9" fmla="*/ 3777938 h 3777937"/>
                <a:gd name="connsiteX10" fmla="*/ 2688690 w 3123381"/>
                <a:gd name="connsiteY10" fmla="*/ 3434500 h 3777937"/>
                <a:gd name="connsiteX11" fmla="*/ 3085518 w 3123381"/>
                <a:gd name="connsiteY11" fmla="*/ 2801161 h 3777937"/>
                <a:gd name="connsiteX12" fmla="*/ 2759922 w 3123381"/>
                <a:gd name="connsiteY12" fmla="*/ 2613592 h 3777937"/>
                <a:gd name="connsiteX13" fmla="*/ 2573754 w 3123381"/>
                <a:gd name="connsiteY13" fmla="*/ 2215857 h 3777937"/>
                <a:gd name="connsiteX14" fmla="*/ 2416502 w 3123381"/>
                <a:gd name="connsiteY14" fmla="*/ 1254189 h 3777937"/>
                <a:gd name="connsiteX15" fmla="*/ 2033042 w 3123381"/>
                <a:gd name="connsiteY15" fmla="*/ 699205 h 3777937"/>
                <a:gd name="connsiteX16" fmla="*/ 1871678 w 3123381"/>
                <a:gd name="connsiteY16" fmla="*/ 437948 h 3777937"/>
                <a:gd name="connsiteX17" fmla="*/ 1625789 w 3123381"/>
                <a:gd name="connsiteY17" fmla="*/ 192059 h 3777937"/>
                <a:gd name="connsiteX18" fmla="*/ 1426004 w 3123381"/>
                <a:gd name="connsiteY18" fmla="*/ 76798 h 3777937"/>
                <a:gd name="connsiteX19" fmla="*/ 1341420 w 3123381"/>
                <a:gd name="connsiteY19" fmla="*/ 8737 h 3777937"/>
                <a:gd name="connsiteX20" fmla="*/ 1147996 w 3123381"/>
                <a:gd name="connsiteY20" fmla="*/ 9920 h 3777937"/>
                <a:gd name="connsiteX21" fmla="*/ 903642 w 3123381"/>
                <a:gd name="connsiteY21" fmla="*/ 91106 h 3777937"/>
                <a:gd name="connsiteX22" fmla="*/ 705843 w 3123381"/>
                <a:gd name="connsiteY22" fmla="*/ 149845 h 3777937"/>
                <a:gd name="connsiteX23" fmla="*/ 366294 w 3123381"/>
                <a:gd name="connsiteY23" fmla="*/ 278625 h 3777937"/>
                <a:gd name="connsiteX24" fmla="*/ 209276 w 3123381"/>
                <a:gd name="connsiteY24" fmla="*/ 353930 h 3777937"/>
                <a:gd name="connsiteX25" fmla="*/ 134688 w 3123381"/>
                <a:gd name="connsiteY25" fmla="*/ 442068 h 3777937"/>
                <a:gd name="connsiteX26" fmla="*/ 44456 w 3123381"/>
                <a:gd name="connsiteY26" fmla="*/ 555691 h 3777937"/>
                <a:gd name="connsiteX27" fmla="*/ 167301 w 3123381"/>
                <a:gd name="connsiteY27" fmla="*/ 736170 h 3777937"/>
                <a:gd name="connsiteX28" fmla="*/ 169282 w 3123381"/>
                <a:gd name="connsiteY28" fmla="*/ 869022 h 3777937"/>
                <a:gd name="connsiteX29" fmla="*/ 356006 w 3123381"/>
                <a:gd name="connsiteY29" fmla="*/ 979715 h 3777937"/>
                <a:gd name="connsiteX30" fmla="*/ 380387 w 3123381"/>
                <a:gd name="connsiteY30" fmla="*/ 1083032 h 3777937"/>
                <a:gd name="connsiteX31" fmla="*/ 519229 w 3123381"/>
                <a:gd name="connsiteY31" fmla="*/ 1162196 h 3777937"/>
                <a:gd name="connsiteX32" fmla="*/ 727067 w 3123381"/>
                <a:gd name="connsiteY32" fmla="*/ 1233684 h 3777937"/>
                <a:gd name="connsiteX33" fmla="*/ 926377 w 3123381"/>
                <a:gd name="connsiteY33" fmla="*/ 1116460 h 3777937"/>
                <a:gd name="connsiteX34" fmla="*/ 1022953 w 3123381"/>
                <a:gd name="connsiteY34" fmla="*/ 1011449 h 3777937"/>
                <a:gd name="connsiteX35" fmla="*/ 1137209 w 3123381"/>
                <a:gd name="connsiteY35" fmla="*/ 999836 h 3777937"/>
                <a:gd name="connsiteX36" fmla="*/ 1250247 w 3123381"/>
                <a:gd name="connsiteY36" fmla="*/ 1120301 h 3777937"/>
                <a:gd name="connsiteX37" fmla="*/ 1274490 w 3123381"/>
                <a:gd name="connsiteY37" fmla="*/ 1304816 h 3777937"/>
                <a:gd name="connsiteX38" fmla="*/ 1487257 w 3123381"/>
                <a:gd name="connsiteY38" fmla="*/ 1638716 h 3777937"/>
                <a:gd name="connsiteX39" fmla="*/ 1305782 w 3123381"/>
                <a:gd name="connsiteY39" fmla="*/ 1890898 h 3777937"/>
                <a:gd name="connsiteX40" fmla="*/ 1267670 w 3123381"/>
                <a:gd name="connsiteY40" fmla="*/ 2129082 h 3777937"/>
                <a:gd name="connsiteX41" fmla="*/ 1169678 w 3123381"/>
                <a:gd name="connsiteY41" fmla="*/ 2344187 h 3777937"/>
                <a:gd name="connsiteX0" fmla="*/ 1086321 w 3123381"/>
                <a:gd name="connsiteY0" fmla="*/ 2265155 h 3777937"/>
                <a:gd name="connsiteX1" fmla="*/ 659785 w 3123381"/>
                <a:gd name="connsiteY1" fmla="*/ 2082672 h 3777937"/>
                <a:gd name="connsiteX2" fmla="*/ 321222 w 3123381"/>
                <a:gd name="connsiteY2" fmla="*/ 2095413 h 3777937"/>
                <a:gd name="connsiteX3" fmla="*/ 7723 w 3123381"/>
                <a:gd name="connsiteY3" fmla="*/ 2496300 h 3777937"/>
                <a:gd name="connsiteX4" fmla="*/ 385336 w 3123381"/>
                <a:gd name="connsiteY4" fmla="*/ 2691215 h 3777937"/>
                <a:gd name="connsiteX5" fmla="*/ 961341 w 3123381"/>
                <a:gd name="connsiteY5" fmla="*/ 3014384 h 3777937"/>
                <a:gd name="connsiteX6" fmla="*/ 1182750 w 3123381"/>
                <a:gd name="connsiteY6" fmla="*/ 3170859 h 3777937"/>
                <a:gd name="connsiteX7" fmla="*/ 1415085 w 3123381"/>
                <a:gd name="connsiteY7" fmla="*/ 3328814 h 3777937"/>
                <a:gd name="connsiteX8" fmla="*/ 1786034 w 3123381"/>
                <a:gd name="connsiteY8" fmla="*/ 3470754 h 3777937"/>
                <a:gd name="connsiteX9" fmla="*/ 2185051 w 3123381"/>
                <a:gd name="connsiteY9" fmla="*/ 3777938 h 3777937"/>
                <a:gd name="connsiteX10" fmla="*/ 2688690 w 3123381"/>
                <a:gd name="connsiteY10" fmla="*/ 3434500 h 3777937"/>
                <a:gd name="connsiteX11" fmla="*/ 3085518 w 3123381"/>
                <a:gd name="connsiteY11" fmla="*/ 2801161 h 3777937"/>
                <a:gd name="connsiteX12" fmla="*/ 2759922 w 3123381"/>
                <a:gd name="connsiteY12" fmla="*/ 2613592 h 3777937"/>
                <a:gd name="connsiteX13" fmla="*/ 2573754 w 3123381"/>
                <a:gd name="connsiteY13" fmla="*/ 2215857 h 3777937"/>
                <a:gd name="connsiteX14" fmla="*/ 2416502 w 3123381"/>
                <a:gd name="connsiteY14" fmla="*/ 1254189 h 3777937"/>
                <a:gd name="connsiteX15" fmla="*/ 2033042 w 3123381"/>
                <a:gd name="connsiteY15" fmla="*/ 699205 h 3777937"/>
                <a:gd name="connsiteX16" fmla="*/ 1871678 w 3123381"/>
                <a:gd name="connsiteY16" fmla="*/ 437948 h 3777937"/>
                <a:gd name="connsiteX17" fmla="*/ 1625789 w 3123381"/>
                <a:gd name="connsiteY17" fmla="*/ 192059 h 3777937"/>
                <a:gd name="connsiteX18" fmla="*/ 1426004 w 3123381"/>
                <a:gd name="connsiteY18" fmla="*/ 76798 h 3777937"/>
                <a:gd name="connsiteX19" fmla="*/ 1341420 w 3123381"/>
                <a:gd name="connsiteY19" fmla="*/ 8737 h 3777937"/>
                <a:gd name="connsiteX20" fmla="*/ 1147996 w 3123381"/>
                <a:gd name="connsiteY20" fmla="*/ 9920 h 3777937"/>
                <a:gd name="connsiteX21" fmla="*/ 903642 w 3123381"/>
                <a:gd name="connsiteY21" fmla="*/ 91106 h 3777937"/>
                <a:gd name="connsiteX22" fmla="*/ 705843 w 3123381"/>
                <a:gd name="connsiteY22" fmla="*/ 149845 h 3777937"/>
                <a:gd name="connsiteX23" fmla="*/ 366294 w 3123381"/>
                <a:gd name="connsiteY23" fmla="*/ 278625 h 3777937"/>
                <a:gd name="connsiteX24" fmla="*/ 209276 w 3123381"/>
                <a:gd name="connsiteY24" fmla="*/ 353930 h 3777937"/>
                <a:gd name="connsiteX25" fmla="*/ 134688 w 3123381"/>
                <a:gd name="connsiteY25" fmla="*/ 442068 h 3777937"/>
                <a:gd name="connsiteX26" fmla="*/ 44456 w 3123381"/>
                <a:gd name="connsiteY26" fmla="*/ 555691 h 3777937"/>
                <a:gd name="connsiteX27" fmla="*/ 167301 w 3123381"/>
                <a:gd name="connsiteY27" fmla="*/ 736170 h 3777937"/>
                <a:gd name="connsiteX28" fmla="*/ 169282 w 3123381"/>
                <a:gd name="connsiteY28" fmla="*/ 869022 h 3777937"/>
                <a:gd name="connsiteX29" fmla="*/ 356006 w 3123381"/>
                <a:gd name="connsiteY29" fmla="*/ 979715 h 3777937"/>
                <a:gd name="connsiteX30" fmla="*/ 380387 w 3123381"/>
                <a:gd name="connsiteY30" fmla="*/ 1083032 h 3777937"/>
                <a:gd name="connsiteX31" fmla="*/ 519229 w 3123381"/>
                <a:gd name="connsiteY31" fmla="*/ 1162196 h 3777937"/>
                <a:gd name="connsiteX32" fmla="*/ 727067 w 3123381"/>
                <a:gd name="connsiteY32" fmla="*/ 1233684 h 3777937"/>
                <a:gd name="connsiteX33" fmla="*/ 926377 w 3123381"/>
                <a:gd name="connsiteY33" fmla="*/ 1116460 h 3777937"/>
                <a:gd name="connsiteX34" fmla="*/ 1022953 w 3123381"/>
                <a:gd name="connsiteY34" fmla="*/ 1011449 h 3777937"/>
                <a:gd name="connsiteX35" fmla="*/ 1137209 w 3123381"/>
                <a:gd name="connsiteY35" fmla="*/ 999836 h 3777937"/>
                <a:gd name="connsiteX36" fmla="*/ 1250247 w 3123381"/>
                <a:gd name="connsiteY36" fmla="*/ 1120301 h 3777937"/>
                <a:gd name="connsiteX37" fmla="*/ 1274490 w 3123381"/>
                <a:gd name="connsiteY37" fmla="*/ 1304816 h 3777937"/>
                <a:gd name="connsiteX38" fmla="*/ 1487257 w 3123381"/>
                <a:gd name="connsiteY38" fmla="*/ 1638716 h 3777937"/>
                <a:gd name="connsiteX39" fmla="*/ 1305782 w 3123381"/>
                <a:gd name="connsiteY39" fmla="*/ 1890898 h 3777937"/>
                <a:gd name="connsiteX40" fmla="*/ 1267670 w 3123381"/>
                <a:gd name="connsiteY40" fmla="*/ 2129082 h 3777937"/>
                <a:gd name="connsiteX41" fmla="*/ 1169678 w 3123381"/>
                <a:gd name="connsiteY41" fmla="*/ 2344187 h 3777937"/>
                <a:gd name="connsiteX0" fmla="*/ 1137781 w 3174841"/>
                <a:gd name="connsiteY0" fmla="*/ 2265155 h 3777937"/>
                <a:gd name="connsiteX1" fmla="*/ 711245 w 3174841"/>
                <a:gd name="connsiteY1" fmla="*/ 2082672 h 3777937"/>
                <a:gd name="connsiteX2" fmla="*/ 372682 w 3174841"/>
                <a:gd name="connsiteY2" fmla="*/ 2095413 h 3777937"/>
                <a:gd name="connsiteX3" fmla="*/ 6363 w 3174841"/>
                <a:gd name="connsiteY3" fmla="*/ 2499762 h 3777937"/>
                <a:gd name="connsiteX4" fmla="*/ 436796 w 3174841"/>
                <a:gd name="connsiteY4" fmla="*/ 2691215 h 3777937"/>
                <a:gd name="connsiteX5" fmla="*/ 1012801 w 3174841"/>
                <a:gd name="connsiteY5" fmla="*/ 3014384 h 3777937"/>
                <a:gd name="connsiteX6" fmla="*/ 1234210 w 3174841"/>
                <a:gd name="connsiteY6" fmla="*/ 3170859 h 3777937"/>
                <a:gd name="connsiteX7" fmla="*/ 1466545 w 3174841"/>
                <a:gd name="connsiteY7" fmla="*/ 3328814 h 3777937"/>
                <a:gd name="connsiteX8" fmla="*/ 1837494 w 3174841"/>
                <a:gd name="connsiteY8" fmla="*/ 3470754 h 3777937"/>
                <a:gd name="connsiteX9" fmla="*/ 2236511 w 3174841"/>
                <a:gd name="connsiteY9" fmla="*/ 3777938 h 3777937"/>
                <a:gd name="connsiteX10" fmla="*/ 2740150 w 3174841"/>
                <a:gd name="connsiteY10" fmla="*/ 3434500 h 3777937"/>
                <a:gd name="connsiteX11" fmla="*/ 3136978 w 3174841"/>
                <a:gd name="connsiteY11" fmla="*/ 2801161 h 3777937"/>
                <a:gd name="connsiteX12" fmla="*/ 2811382 w 3174841"/>
                <a:gd name="connsiteY12" fmla="*/ 2613592 h 3777937"/>
                <a:gd name="connsiteX13" fmla="*/ 2625214 w 3174841"/>
                <a:gd name="connsiteY13" fmla="*/ 2215857 h 3777937"/>
                <a:gd name="connsiteX14" fmla="*/ 2467962 w 3174841"/>
                <a:gd name="connsiteY14" fmla="*/ 1254189 h 3777937"/>
                <a:gd name="connsiteX15" fmla="*/ 2084502 w 3174841"/>
                <a:gd name="connsiteY15" fmla="*/ 699205 h 3777937"/>
                <a:gd name="connsiteX16" fmla="*/ 1923138 w 3174841"/>
                <a:gd name="connsiteY16" fmla="*/ 437948 h 3777937"/>
                <a:gd name="connsiteX17" fmla="*/ 1677249 w 3174841"/>
                <a:gd name="connsiteY17" fmla="*/ 192059 h 3777937"/>
                <a:gd name="connsiteX18" fmla="*/ 1477464 w 3174841"/>
                <a:gd name="connsiteY18" fmla="*/ 76798 h 3777937"/>
                <a:gd name="connsiteX19" fmla="*/ 1392880 w 3174841"/>
                <a:gd name="connsiteY19" fmla="*/ 8737 h 3777937"/>
                <a:gd name="connsiteX20" fmla="*/ 1199456 w 3174841"/>
                <a:gd name="connsiteY20" fmla="*/ 9920 h 3777937"/>
                <a:gd name="connsiteX21" fmla="*/ 955102 w 3174841"/>
                <a:gd name="connsiteY21" fmla="*/ 91106 h 3777937"/>
                <a:gd name="connsiteX22" fmla="*/ 757303 w 3174841"/>
                <a:gd name="connsiteY22" fmla="*/ 149845 h 3777937"/>
                <a:gd name="connsiteX23" fmla="*/ 417754 w 3174841"/>
                <a:gd name="connsiteY23" fmla="*/ 278625 h 3777937"/>
                <a:gd name="connsiteX24" fmla="*/ 260736 w 3174841"/>
                <a:gd name="connsiteY24" fmla="*/ 353930 h 3777937"/>
                <a:gd name="connsiteX25" fmla="*/ 186148 w 3174841"/>
                <a:gd name="connsiteY25" fmla="*/ 442068 h 3777937"/>
                <a:gd name="connsiteX26" fmla="*/ 95916 w 3174841"/>
                <a:gd name="connsiteY26" fmla="*/ 555691 h 3777937"/>
                <a:gd name="connsiteX27" fmla="*/ 218761 w 3174841"/>
                <a:gd name="connsiteY27" fmla="*/ 736170 h 3777937"/>
                <a:gd name="connsiteX28" fmla="*/ 220742 w 3174841"/>
                <a:gd name="connsiteY28" fmla="*/ 869022 h 3777937"/>
                <a:gd name="connsiteX29" fmla="*/ 407466 w 3174841"/>
                <a:gd name="connsiteY29" fmla="*/ 979715 h 3777937"/>
                <a:gd name="connsiteX30" fmla="*/ 431847 w 3174841"/>
                <a:gd name="connsiteY30" fmla="*/ 1083032 h 3777937"/>
                <a:gd name="connsiteX31" fmla="*/ 570689 w 3174841"/>
                <a:gd name="connsiteY31" fmla="*/ 1162196 h 3777937"/>
                <a:gd name="connsiteX32" fmla="*/ 778527 w 3174841"/>
                <a:gd name="connsiteY32" fmla="*/ 1233684 h 3777937"/>
                <a:gd name="connsiteX33" fmla="*/ 977837 w 3174841"/>
                <a:gd name="connsiteY33" fmla="*/ 1116460 h 3777937"/>
                <a:gd name="connsiteX34" fmla="*/ 1074413 w 3174841"/>
                <a:gd name="connsiteY34" fmla="*/ 1011449 h 3777937"/>
                <a:gd name="connsiteX35" fmla="*/ 1188669 w 3174841"/>
                <a:gd name="connsiteY35" fmla="*/ 999836 h 3777937"/>
                <a:gd name="connsiteX36" fmla="*/ 1301707 w 3174841"/>
                <a:gd name="connsiteY36" fmla="*/ 1120301 h 3777937"/>
                <a:gd name="connsiteX37" fmla="*/ 1325950 w 3174841"/>
                <a:gd name="connsiteY37" fmla="*/ 1304816 h 3777937"/>
                <a:gd name="connsiteX38" fmla="*/ 1538717 w 3174841"/>
                <a:gd name="connsiteY38" fmla="*/ 1638716 h 3777937"/>
                <a:gd name="connsiteX39" fmla="*/ 1357242 w 3174841"/>
                <a:gd name="connsiteY39" fmla="*/ 1890898 h 3777937"/>
                <a:gd name="connsiteX40" fmla="*/ 1319130 w 3174841"/>
                <a:gd name="connsiteY40" fmla="*/ 2129082 h 3777937"/>
                <a:gd name="connsiteX41" fmla="*/ 1221138 w 3174841"/>
                <a:gd name="connsiteY41" fmla="*/ 2344187 h 3777937"/>
                <a:gd name="connsiteX0" fmla="*/ 1147001 w 3184061"/>
                <a:gd name="connsiteY0" fmla="*/ 2265155 h 3777937"/>
                <a:gd name="connsiteX1" fmla="*/ 720465 w 3184061"/>
                <a:gd name="connsiteY1" fmla="*/ 2082672 h 3777937"/>
                <a:gd name="connsiteX2" fmla="*/ 199321 w 3184061"/>
                <a:gd name="connsiteY2" fmla="*/ 2084644 h 3777937"/>
                <a:gd name="connsiteX3" fmla="*/ 15583 w 3184061"/>
                <a:gd name="connsiteY3" fmla="*/ 2499762 h 3777937"/>
                <a:gd name="connsiteX4" fmla="*/ 446016 w 3184061"/>
                <a:gd name="connsiteY4" fmla="*/ 2691215 h 3777937"/>
                <a:gd name="connsiteX5" fmla="*/ 1022021 w 3184061"/>
                <a:gd name="connsiteY5" fmla="*/ 3014384 h 3777937"/>
                <a:gd name="connsiteX6" fmla="*/ 1243430 w 3184061"/>
                <a:gd name="connsiteY6" fmla="*/ 3170859 h 3777937"/>
                <a:gd name="connsiteX7" fmla="*/ 1475765 w 3184061"/>
                <a:gd name="connsiteY7" fmla="*/ 3328814 h 3777937"/>
                <a:gd name="connsiteX8" fmla="*/ 1846714 w 3184061"/>
                <a:gd name="connsiteY8" fmla="*/ 3470754 h 3777937"/>
                <a:gd name="connsiteX9" fmla="*/ 2245731 w 3184061"/>
                <a:gd name="connsiteY9" fmla="*/ 3777938 h 3777937"/>
                <a:gd name="connsiteX10" fmla="*/ 2749370 w 3184061"/>
                <a:gd name="connsiteY10" fmla="*/ 3434500 h 3777937"/>
                <a:gd name="connsiteX11" fmla="*/ 3146198 w 3184061"/>
                <a:gd name="connsiteY11" fmla="*/ 2801161 h 3777937"/>
                <a:gd name="connsiteX12" fmla="*/ 2820602 w 3184061"/>
                <a:gd name="connsiteY12" fmla="*/ 2613592 h 3777937"/>
                <a:gd name="connsiteX13" fmla="*/ 2634434 w 3184061"/>
                <a:gd name="connsiteY13" fmla="*/ 2215857 h 3777937"/>
                <a:gd name="connsiteX14" fmla="*/ 2477182 w 3184061"/>
                <a:gd name="connsiteY14" fmla="*/ 1254189 h 3777937"/>
                <a:gd name="connsiteX15" fmla="*/ 2093722 w 3184061"/>
                <a:gd name="connsiteY15" fmla="*/ 699205 h 3777937"/>
                <a:gd name="connsiteX16" fmla="*/ 1932358 w 3184061"/>
                <a:gd name="connsiteY16" fmla="*/ 437948 h 3777937"/>
                <a:gd name="connsiteX17" fmla="*/ 1686469 w 3184061"/>
                <a:gd name="connsiteY17" fmla="*/ 192059 h 3777937"/>
                <a:gd name="connsiteX18" fmla="*/ 1486684 w 3184061"/>
                <a:gd name="connsiteY18" fmla="*/ 76798 h 3777937"/>
                <a:gd name="connsiteX19" fmla="*/ 1402100 w 3184061"/>
                <a:gd name="connsiteY19" fmla="*/ 8737 h 3777937"/>
                <a:gd name="connsiteX20" fmla="*/ 1208676 w 3184061"/>
                <a:gd name="connsiteY20" fmla="*/ 9920 h 3777937"/>
                <a:gd name="connsiteX21" fmla="*/ 964322 w 3184061"/>
                <a:gd name="connsiteY21" fmla="*/ 91106 h 3777937"/>
                <a:gd name="connsiteX22" fmla="*/ 766523 w 3184061"/>
                <a:gd name="connsiteY22" fmla="*/ 149845 h 3777937"/>
                <a:gd name="connsiteX23" fmla="*/ 426974 w 3184061"/>
                <a:gd name="connsiteY23" fmla="*/ 278625 h 3777937"/>
                <a:gd name="connsiteX24" fmla="*/ 269956 w 3184061"/>
                <a:gd name="connsiteY24" fmla="*/ 353930 h 3777937"/>
                <a:gd name="connsiteX25" fmla="*/ 195368 w 3184061"/>
                <a:gd name="connsiteY25" fmla="*/ 442068 h 3777937"/>
                <a:gd name="connsiteX26" fmla="*/ 105136 w 3184061"/>
                <a:gd name="connsiteY26" fmla="*/ 555691 h 3777937"/>
                <a:gd name="connsiteX27" fmla="*/ 227981 w 3184061"/>
                <a:gd name="connsiteY27" fmla="*/ 736170 h 3777937"/>
                <a:gd name="connsiteX28" fmla="*/ 229962 w 3184061"/>
                <a:gd name="connsiteY28" fmla="*/ 869022 h 3777937"/>
                <a:gd name="connsiteX29" fmla="*/ 416686 w 3184061"/>
                <a:gd name="connsiteY29" fmla="*/ 979715 h 3777937"/>
                <a:gd name="connsiteX30" fmla="*/ 441067 w 3184061"/>
                <a:gd name="connsiteY30" fmla="*/ 1083032 h 3777937"/>
                <a:gd name="connsiteX31" fmla="*/ 579909 w 3184061"/>
                <a:gd name="connsiteY31" fmla="*/ 1162196 h 3777937"/>
                <a:gd name="connsiteX32" fmla="*/ 787747 w 3184061"/>
                <a:gd name="connsiteY32" fmla="*/ 1233684 h 3777937"/>
                <a:gd name="connsiteX33" fmla="*/ 987057 w 3184061"/>
                <a:gd name="connsiteY33" fmla="*/ 1116460 h 3777937"/>
                <a:gd name="connsiteX34" fmla="*/ 1083633 w 3184061"/>
                <a:gd name="connsiteY34" fmla="*/ 1011449 h 3777937"/>
                <a:gd name="connsiteX35" fmla="*/ 1197889 w 3184061"/>
                <a:gd name="connsiteY35" fmla="*/ 999836 h 3777937"/>
                <a:gd name="connsiteX36" fmla="*/ 1310927 w 3184061"/>
                <a:gd name="connsiteY36" fmla="*/ 1120301 h 3777937"/>
                <a:gd name="connsiteX37" fmla="*/ 1335170 w 3184061"/>
                <a:gd name="connsiteY37" fmla="*/ 1304816 h 3777937"/>
                <a:gd name="connsiteX38" fmla="*/ 1547937 w 3184061"/>
                <a:gd name="connsiteY38" fmla="*/ 1638716 h 3777937"/>
                <a:gd name="connsiteX39" fmla="*/ 1366462 w 3184061"/>
                <a:gd name="connsiteY39" fmla="*/ 1890898 h 3777937"/>
                <a:gd name="connsiteX40" fmla="*/ 1328350 w 3184061"/>
                <a:gd name="connsiteY40" fmla="*/ 2129082 h 3777937"/>
                <a:gd name="connsiteX41" fmla="*/ 1230358 w 3184061"/>
                <a:gd name="connsiteY41" fmla="*/ 2344187 h 3777937"/>
                <a:gd name="connsiteX0" fmla="*/ 1147001 w 3184061"/>
                <a:gd name="connsiteY0" fmla="*/ 2265155 h 3777937"/>
                <a:gd name="connsiteX1" fmla="*/ 684351 w 3184061"/>
                <a:gd name="connsiteY1" fmla="*/ 1994102 h 3777937"/>
                <a:gd name="connsiteX2" fmla="*/ 199321 w 3184061"/>
                <a:gd name="connsiteY2" fmla="*/ 2084644 h 3777937"/>
                <a:gd name="connsiteX3" fmla="*/ 15583 w 3184061"/>
                <a:gd name="connsiteY3" fmla="*/ 2499762 h 3777937"/>
                <a:gd name="connsiteX4" fmla="*/ 446016 w 3184061"/>
                <a:gd name="connsiteY4" fmla="*/ 2691215 h 3777937"/>
                <a:gd name="connsiteX5" fmla="*/ 1022021 w 3184061"/>
                <a:gd name="connsiteY5" fmla="*/ 3014384 h 3777937"/>
                <a:gd name="connsiteX6" fmla="*/ 1243430 w 3184061"/>
                <a:gd name="connsiteY6" fmla="*/ 3170859 h 3777937"/>
                <a:gd name="connsiteX7" fmla="*/ 1475765 w 3184061"/>
                <a:gd name="connsiteY7" fmla="*/ 3328814 h 3777937"/>
                <a:gd name="connsiteX8" fmla="*/ 1846714 w 3184061"/>
                <a:gd name="connsiteY8" fmla="*/ 3470754 h 3777937"/>
                <a:gd name="connsiteX9" fmla="*/ 2245731 w 3184061"/>
                <a:gd name="connsiteY9" fmla="*/ 3777938 h 3777937"/>
                <a:gd name="connsiteX10" fmla="*/ 2749370 w 3184061"/>
                <a:gd name="connsiteY10" fmla="*/ 3434500 h 3777937"/>
                <a:gd name="connsiteX11" fmla="*/ 3146198 w 3184061"/>
                <a:gd name="connsiteY11" fmla="*/ 2801161 h 3777937"/>
                <a:gd name="connsiteX12" fmla="*/ 2820602 w 3184061"/>
                <a:gd name="connsiteY12" fmla="*/ 2613592 h 3777937"/>
                <a:gd name="connsiteX13" fmla="*/ 2634434 w 3184061"/>
                <a:gd name="connsiteY13" fmla="*/ 2215857 h 3777937"/>
                <a:gd name="connsiteX14" fmla="*/ 2477182 w 3184061"/>
                <a:gd name="connsiteY14" fmla="*/ 1254189 h 3777937"/>
                <a:gd name="connsiteX15" fmla="*/ 2093722 w 3184061"/>
                <a:gd name="connsiteY15" fmla="*/ 699205 h 3777937"/>
                <a:gd name="connsiteX16" fmla="*/ 1932358 w 3184061"/>
                <a:gd name="connsiteY16" fmla="*/ 437948 h 3777937"/>
                <a:gd name="connsiteX17" fmla="*/ 1686469 w 3184061"/>
                <a:gd name="connsiteY17" fmla="*/ 192059 h 3777937"/>
                <a:gd name="connsiteX18" fmla="*/ 1486684 w 3184061"/>
                <a:gd name="connsiteY18" fmla="*/ 76798 h 3777937"/>
                <a:gd name="connsiteX19" fmla="*/ 1402100 w 3184061"/>
                <a:gd name="connsiteY19" fmla="*/ 8737 h 3777937"/>
                <a:gd name="connsiteX20" fmla="*/ 1208676 w 3184061"/>
                <a:gd name="connsiteY20" fmla="*/ 9920 h 3777937"/>
                <a:gd name="connsiteX21" fmla="*/ 964322 w 3184061"/>
                <a:gd name="connsiteY21" fmla="*/ 91106 h 3777937"/>
                <a:gd name="connsiteX22" fmla="*/ 766523 w 3184061"/>
                <a:gd name="connsiteY22" fmla="*/ 149845 h 3777937"/>
                <a:gd name="connsiteX23" fmla="*/ 426974 w 3184061"/>
                <a:gd name="connsiteY23" fmla="*/ 278625 h 3777937"/>
                <a:gd name="connsiteX24" fmla="*/ 269956 w 3184061"/>
                <a:gd name="connsiteY24" fmla="*/ 353930 h 3777937"/>
                <a:gd name="connsiteX25" fmla="*/ 195368 w 3184061"/>
                <a:gd name="connsiteY25" fmla="*/ 442068 h 3777937"/>
                <a:gd name="connsiteX26" fmla="*/ 105136 w 3184061"/>
                <a:gd name="connsiteY26" fmla="*/ 555691 h 3777937"/>
                <a:gd name="connsiteX27" fmla="*/ 227981 w 3184061"/>
                <a:gd name="connsiteY27" fmla="*/ 736170 h 3777937"/>
                <a:gd name="connsiteX28" fmla="*/ 229962 w 3184061"/>
                <a:gd name="connsiteY28" fmla="*/ 869022 h 3777937"/>
                <a:gd name="connsiteX29" fmla="*/ 416686 w 3184061"/>
                <a:gd name="connsiteY29" fmla="*/ 979715 h 3777937"/>
                <a:gd name="connsiteX30" fmla="*/ 441067 w 3184061"/>
                <a:gd name="connsiteY30" fmla="*/ 1083032 h 3777937"/>
                <a:gd name="connsiteX31" fmla="*/ 579909 w 3184061"/>
                <a:gd name="connsiteY31" fmla="*/ 1162196 h 3777937"/>
                <a:gd name="connsiteX32" fmla="*/ 787747 w 3184061"/>
                <a:gd name="connsiteY32" fmla="*/ 1233684 h 3777937"/>
                <a:gd name="connsiteX33" fmla="*/ 987057 w 3184061"/>
                <a:gd name="connsiteY33" fmla="*/ 1116460 h 3777937"/>
                <a:gd name="connsiteX34" fmla="*/ 1083633 w 3184061"/>
                <a:gd name="connsiteY34" fmla="*/ 1011449 h 3777937"/>
                <a:gd name="connsiteX35" fmla="*/ 1197889 w 3184061"/>
                <a:gd name="connsiteY35" fmla="*/ 999836 h 3777937"/>
                <a:gd name="connsiteX36" fmla="*/ 1310927 w 3184061"/>
                <a:gd name="connsiteY36" fmla="*/ 1120301 h 3777937"/>
                <a:gd name="connsiteX37" fmla="*/ 1335170 w 3184061"/>
                <a:gd name="connsiteY37" fmla="*/ 1304816 h 3777937"/>
                <a:gd name="connsiteX38" fmla="*/ 1547937 w 3184061"/>
                <a:gd name="connsiteY38" fmla="*/ 1638716 h 3777937"/>
                <a:gd name="connsiteX39" fmla="*/ 1366462 w 3184061"/>
                <a:gd name="connsiteY39" fmla="*/ 1890898 h 3777937"/>
                <a:gd name="connsiteX40" fmla="*/ 1328350 w 3184061"/>
                <a:gd name="connsiteY40" fmla="*/ 2129082 h 3777937"/>
                <a:gd name="connsiteX41" fmla="*/ 1230358 w 3184061"/>
                <a:gd name="connsiteY41" fmla="*/ 2344187 h 377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184061" h="3777937">
                  <a:moveTo>
                    <a:pt x="1147001" y="2265155"/>
                  </a:moveTo>
                  <a:cubicBezTo>
                    <a:pt x="1044911" y="2237021"/>
                    <a:pt x="847657" y="2028887"/>
                    <a:pt x="684351" y="1994102"/>
                  </a:cubicBezTo>
                  <a:cubicBezTo>
                    <a:pt x="521045" y="1959317"/>
                    <a:pt x="304994" y="2021204"/>
                    <a:pt x="199321" y="2084644"/>
                  </a:cubicBezTo>
                  <a:cubicBezTo>
                    <a:pt x="37806" y="2093460"/>
                    <a:pt x="-34288" y="2374209"/>
                    <a:pt x="15583" y="2499762"/>
                  </a:cubicBezTo>
                  <a:cubicBezTo>
                    <a:pt x="65454" y="2625315"/>
                    <a:pt x="278276" y="2605445"/>
                    <a:pt x="446016" y="2691215"/>
                  </a:cubicBezTo>
                  <a:cubicBezTo>
                    <a:pt x="613756" y="2776985"/>
                    <a:pt x="889119" y="2934443"/>
                    <a:pt x="1022021" y="3014384"/>
                  </a:cubicBezTo>
                  <a:cubicBezTo>
                    <a:pt x="1154923" y="3094325"/>
                    <a:pt x="1167806" y="3118454"/>
                    <a:pt x="1243430" y="3170859"/>
                  </a:cubicBezTo>
                  <a:cubicBezTo>
                    <a:pt x="1319054" y="3223264"/>
                    <a:pt x="1375218" y="3278832"/>
                    <a:pt x="1475765" y="3328814"/>
                  </a:cubicBezTo>
                  <a:cubicBezTo>
                    <a:pt x="1576312" y="3378796"/>
                    <a:pt x="1676663" y="3426358"/>
                    <a:pt x="1846714" y="3470754"/>
                  </a:cubicBezTo>
                  <a:cubicBezTo>
                    <a:pt x="2016765" y="3515150"/>
                    <a:pt x="2105962" y="3670248"/>
                    <a:pt x="2245731" y="3777938"/>
                  </a:cubicBezTo>
                  <a:cubicBezTo>
                    <a:pt x="2499722" y="3765095"/>
                    <a:pt x="2599292" y="3597296"/>
                    <a:pt x="2749370" y="3434500"/>
                  </a:cubicBezTo>
                  <a:cubicBezTo>
                    <a:pt x="2899448" y="3271704"/>
                    <a:pt x="3309780" y="2881697"/>
                    <a:pt x="3146198" y="2801161"/>
                  </a:cubicBezTo>
                  <a:cubicBezTo>
                    <a:pt x="2982616" y="2720625"/>
                    <a:pt x="2905896" y="2711143"/>
                    <a:pt x="2820602" y="2613592"/>
                  </a:cubicBezTo>
                  <a:cubicBezTo>
                    <a:pt x="2735308" y="2516041"/>
                    <a:pt x="2691671" y="2442424"/>
                    <a:pt x="2634434" y="2215857"/>
                  </a:cubicBezTo>
                  <a:cubicBezTo>
                    <a:pt x="2577197" y="1989290"/>
                    <a:pt x="2567301" y="1506964"/>
                    <a:pt x="2477182" y="1254189"/>
                  </a:cubicBezTo>
                  <a:cubicBezTo>
                    <a:pt x="2387063" y="1001414"/>
                    <a:pt x="2184526" y="835245"/>
                    <a:pt x="2093722" y="699205"/>
                  </a:cubicBezTo>
                  <a:cubicBezTo>
                    <a:pt x="2002918" y="563165"/>
                    <a:pt x="2000234" y="522472"/>
                    <a:pt x="1932358" y="437948"/>
                  </a:cubicBezTo>
                  <a:cubicBezTo>
                    <a:pt x="1864482" y="353424"/>
                    <a:pt x="1760748" y="252251"/>
                    <a:pt x="1686469" y="192059"/>
                  </a:cubicBezTo>
                  <a:cubicBezTo>
                    <a:pt x="1612190" y="131867"/>
                    <a:pt x="1534079" y="107352"/>
                    <a:pt x="1486684" y="76798"/>
                  </a:cubicBezTo>
                  <a:cubicBezTo>
                    <a:pt x="1439289" y="46244"/>
                    <a:pt x="1448435" y="19883"/>
                    <a:pt x="1402100" y="8737"/>
                  </a:cubicBezTo>
                  <a:cubicBezTo>
                    <a:pt x="1355765" y="-2409"/>
                    <a:pt x="1281639" y="-3808"/>
                    <a:pt x="1208676" y="9920"/>
                  </a:cubicBezTo>
                  <a:cubicBezTo>
                    <a:pt x="1135713" y="23648"/>
                    <a:pt x="1038014" y="67785"/>
                    <a:pt x="964322" y="91106"/>
                  </a:cubicBezTo>
                  <a:cubicBezTo>
                    <a:pt x="890630" y="114427"/>
                    <a:pt x="856081" y="118592"/>
                    <a:pt x="766523" y="149845"/>
                  </a:cubicBezTo>
                  <a:cubicBezTo>
                    <a:pt x="676965" y="181098"/>
                    <a:pt x="509735" y="244611"/>
                    <a:pt x="426974" y="278625"/>
                  </a:cubicBezTo>
                  <a:cubicBezTo>
                    <a:pt x="344213" y="312639"/>
                    <a:pt x="308557" y="326690"/>
                    <a:pt x="269956" y="353930"/>
                  </a:cubicBezTo>
                  <a:cubicBezTo>
                    <a:pt x="231355" y="381170"/>
                    <a:pt x="222838" y="408441"/>
                    <a:pt x="195368" y="442068"/>
                  </a:cubicBezTo>
                  <a:cubicBezTo>
                    <a:pt x="167898" y="475695"/>
                    <a:pt x="99701" y="506674"/>
                    <a:pt x="105136" y="555691"/>
                  </a:cubicBezTo>
                  <a:cubicBezTo>
                    <a:pt x="110571" y="604708"/>
                    <a:pt x="151845" y="669447"/>
                    <a:pt x="227981" y="736170"/>
                  </a:cubicBezTo>
                  <a:cubicBezTo>
                    <a:pt x="304117" y="802893"/>
                    <a:pt x="198511" y="828431"/>
                    <a:pt x="229962" y="869022"/>
                  </a:cubicBezTo>
                  <a:cubicBezTo>
                    <a:pt x="261413" y="909613"/>
                    <a:pt x="301246" y="939709"/>
                    <a:pt x="416686" y="979715"/>
                  </a:cubicBezTo>
                  <a:cubicBezTo>
                    <a:pt x="458187" y="1062954"/>
                    <a:pt x="413863" y="1052619"/>
                    <a:pt x="441067" y="1083032"/>
                  </a:cubicBezTo>
                  <a:cubicBezTo>
                    <a:pt x="468271" y="1113446"/>
                    <a:pt x="487073" y="1155381"/>
                    <a:pt x="579909" y="1162196"/>
                  </a:cubicBezTo>
                  <a:cubicBezTo>
                    <a:pt x="622924" y="1287440"/>
                    <a:pt x="719889" y="1241307"/>
                    <a:pt x="787747" y="1233684"/>
                  </a:cubicBezTo>
                  <a:cubicBezTo>
                    <a:pt x="855605" y="1226061"/>
                    <a:pt x="937743" y="1153499"/>
                    <a:pt x="987057" y="1116460"/>
                  </a:cubicBezTo>
                  <a:cubicBezTo>
                    <a:pt x="1036371" y="1079421"/>
                    <a:pt x="1048494" y="1030886"/>
                    <a:pt x="1083633" y="1011449"/>
                  </a:cubicBezTo>
                  <a:cubicBezTo>
                    <a:pt x="1118772" y="992012"/>
                    <a:pt x="1160007" y="981694"/>
                    <a:pt x="1197889" y="999836"/>
                  </a:cubicBezTo>
                  <a:cubicBezTo>
                    <a:pt x="1235771" y="1017978"/>
                    <a:pt x="1288047" y="1069471"/>
                    <a:pt x="1310927" y="1120301"/>
                  </a:cubicBezTo>
                  <a:cubicBezTo>
                    <a:pt x="1333807" y="1171131"/>
                    <a:pt x="1295668" y="1218414"/>
                    <a:pt x="1335170" y="1304816"/>
                  </a:cubicBezTo>
                  <a:cubicBezTo>
                    <a:pt x="1374672" y="1391219"/>
                    <a:pt x="1542722" y="1541036"/>
                    <a:pt x="1547937" y="1638716"/>
                  </a:cubicBezTo>
                  <a:cubicBezTo>
                    <a:pt x="1553152" y="1736396"/>
                    <a:pt x="1360470" y="1754815"/>
                    <a:pt x="1366462" y="1890898"/>
                  </a:cubicBezTo>
                  <a:cubicBezTo>
                    <a:pt x="1372455" y="2026981"/>
                    <a:pt x="1315523" y="2041351"/>
                    <a:pt x="1328350" y="2129082"/>
                  </a:cubicBezTo>
                  <a:cubicBezTo>
                    <a:pt x="1305687" y="2185684"/>
                    <a:pt x="1238069" y="2323664"/>
                    <a:pt x="1230358" y="2344187"/>
                  </a:cubicBezTo>
                </a:path>
              </a:pathLst>
            </a:custGeom>
            <a:solidFill>
              <a:srgbClr val="FFCC99"/>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173" name="Freeform 102">
              <a:extLst>
                <a:ext uri="{FF2B5EF4-FFF2-40B4-BE49-F238E27FC236}">
                  <a16:creationId xmlns:a16="http://schemas.microsoft.com/office/drawing/2014/main" id="{B1CA49A3-A61C-484D-AF27-6B27AD6268CE}"/>
                </a:ext>
              </a:extLst>
            </p:cNvPr>
            <p:cNvSpPr/>
            <p:nvPr/>
          </p:nvSpPr>
          <p:spPr>
            <a:xfrm rot="17356260">
              <a:off x="5749859" y="4152730"/>
              <a:ext cx="214633" cy="182894"/>
            </a:xfrm>
            <a:custGeom>
              <a:avLst/>
              <a:gdLst>
                <a:gd name="connsiteX0" fmla="*/ 52351 w 436259"/>
                <a:gd name="connsiteY0" fmla="*/ 13960 h 182647"/>
                <a:gd name="connsiteX1" fmla="*/ 87251 w 436259"/>
                <a:gd name="connsiteY1" fmla="*/ 76781 h 182647"/>
                <a:gd name="connsiteX2" fmla="*/ 282696 w 436259"/>
                <a:gd name="connsiteY2" fmla="*/ 146583 h 182647"/>
                <a:gd name="connsiteX3" fmla="*/ 401358 w 436259"/>
                <a:gd name="connsiteY3" fmla="*/ 160543 h 182647"/>
                <a:gd name="connsiteX4" fmla="*/ 52351 w 436259"/>
                <a:gd name="connsiteY4" fmla="*/ 13960 h 182647"/>
                <a:gd name="connsiteX0" fmla="*/ 33394 w 389565"/>
                <a:gd name="connsiteY0" fmla="*/ 16 h 161254"/>
                <a:gd name="connsiteX1" fmla="*/ 40135 w 389565"/>
                <a:gd name="connsiteY1" fmla="*/ 156290 h 161254"/>
                <a:gd name="connsiteX2" fmla="*/ 263739 w 389565"/>
                <a:gd name="connsiteY2" fmla="*/ 132639 h 161254"/>
                <a:gd name="connsiteX3" fmla="*/ 382401 w 389565"/>
                <a:gd name="connsiteY3" fmla="*/ 146599 h 161254"/>
                <a:gd name="connsiteX4" fmla="*/ 33394 w 389565"/>
                <a:gd name="connsiteY4" fmla="*/ 16 h 161254"/>
                <a:gd name="connsiteX0" fmla="*/ 29868 w 381676"/>
                <a:gd name="connsiteY0" fmla="*/ 18 h 209641"/>
                <a:gd name="connsiteX1" fmla="*/ 36609 w 381676"/>
                <a:gd name="connsiteY1" fmla="*/ 156292 h 209641"/>
                <a:gd name="connsiteX2" fmla="*/ 187332 w 381676"/>
                <a:gd name="connsiteY2" fmla="*/ 206770 h 209641"/>
                <a:gd name="connsiteX3" fmla="*/ 378875 w 381676"/>
                <a:gd name="connsiteY3" fmla="*/ 146601 h 209641"/>
                <a:gd name="connsiteX4" fmla="*/ 29868 w 381676"/>
                <a:gd name="connsiteY4" fmla="*/ 18 h 209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676" h="209641">
                  <a:moveTo>
                    <a:pt x="29868" y="18"/>
                  </a:moveTo>
                  <a:cubicBezTo>
                    <a:pt x="-27176" y="1633"/>
                    <a:pt x="10365" y="121833"/>
                    <a:pt x="36609" y="156292"/>
                  </a:cubicBezTo>
                  <a:cubicBezTo>
                    <a:pt x="62853" y="190751"/>
                    <a:pt x="134981" y="192810"/>
                    <a:pt x="187332" y="206770"/>
                  </a:cubicBezTo>
                  <a:cubicBezTo>
                    <a:pt x="239683" y="220730"/>
                    <a:pt x="405119" y="181060"/>
                    <a:pt x="378875" y="146601"/>
                  </a:cubicBezTo>
                  <a:cubicBezTo>
                    <a:pt x="352631" y="112142"/>
                    <a:pt x="86912" y="-1597"/>
                    <a:pt x="29868" y="18"/>
                  </a:cubicBezTo>
                  <a:close/>
                </a:path>
              </a:pathLst>
            </a:custGeom>
            <a:solidFill>
              <a:srgbClr val="FF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06" name="Freeform 105"/>
            <p:cNvSpPr/>
            <p:nvPr/>
          </p:nvSpPr>
          <p:spPr>
            <a:xfrm rot="19398453">
              <a:off x="6469794" y="4552737"/>
              <a:ext cx="613728" cy="364175"/>
            </a:xfrm>
            <a:custGeom>
              <a:avLst/>
              <a:gdLst>
                <a:gd name="connsiteX0" fmla="*/ 936172 w 2045233"/>
                <a:gd name="connsiteY0" fmla="*/ 311203 h 842683"/>
                <a:gd name="connsiteX1" fmla="*/ 129348 w 2045233"/>
                <a:gd name="connsiteY1" fmla="*/ 341939 h 842683"/>
                <a:gd name="connsiteX2" fmla="*/ 160084 w 2045233"/>
                <a:gd name="connsiteY2" fmla="*/ 687721 h 842683"/>
                <a:gd name="connsiteX3" fmla="*/ 352185 w 2045233"/>
                <a:gd name="connsiteY3" fmla="*/ 826034 h 842683"/>
                <a:gd name="connsiteX4" fmla="*/ 1812151 w 2045233"/>
                <a:gd name="connsiteY4" fmla="*/ 587829 h 842683"/>
                <a:gd name="connsiteX5" fmla="*/ 1750679 w 2045233"/>
                <a:gd name="connsiteY5" fmla="*/ 49946 h 842683"/>
                <a:gd name="connsiteX6" fmla="*/ 1013012 w 2045233"/>
                <a:gd name="connsiteY6" fmla="*/ 288151 h 842683"/>
                <a:gd name="connsiteX7" fmla="*/ 936172 w 2045233"/>
                <a:gd name="connsiteY7" fmla="*/ 311203 h 842683"/>
                <a:gd name="connsiteX0" fmla="*/ 936172 w 2045233"/>
                <a:gd name="connsiteY0" fmla="*/ 307361 h 838841"/>
                <a:gd name="connsiteX1" fmla="*/ 129348 w 2045233"/>
                <a:gd name="connsiteY1" fmla="*/ 338097 h 838841"/>
                <a:gd name="connsiteX2" fmla="*/ 160084 w 2045233"/>
                <a:gd name="connsiteY2" fmla="*/ 683879 h 838841"/>
                <a:gd name="connsiteX3" fmla="*/ 352185 w 2045233"/>
                <a:gd name="connsiteY3" fmla="*/ 822192 h 838841"/>
                <a:gd name="connsiteX4" fmla="*/ 1812151 w 2045233"/>
                <a:gd name="connsiteY4" fmla="*/ 583987 h 838841"/>
                <a:gd name="connsiteX5" fmla="*/ 1750679 w 2045233"/>
                <a:gd name="connsiteY5" fmla="*/ 46104 h 838841"/>
                <a:gd name="connsiteX6" fmla="*/ 936172 w 2045233"/>
                <a:gd name="connsiteY6" fmla="*/ 307361 h 838841"/>
                <a:gd name="connsiteX0" fmla="*/ 943536 w 2052597"/>
                <a:gd name="connsiteY0" fmla="*/ 307361 h 828382"/>
                <a:gd name="connsiteX1" fmla="*/ 136712 w 2052597"/>
                <a:gd name="connsiteY1" fmla="*/ 338097 h 828382"/>
                <a:gd name="connsiteX2" fmla="*/ 123265 w 2052597"/>
                <a:gd name="connsiteY2" fmla="*/ 621126 h 828382"/>
                <a:gd name="connsiteX3" fmla="*/ 359549 w 2052597"/>
                <a:gd name="connsiteY3" fmla="*/ 822192 h 828382"/>
                <a:gd name="connsiteX4" fmla="*/ 1819515 w 2052597"/>
                <a:gd name="connsiteY4" fmla="*/ 583987 h 828382"/>
                <a:gd name="connsiteX5" fmla="*/ 1758043 w 2052597"/>
                <a:gd name="connsiteY5" fmla="*/ 46104 h 828382"/>
                <a:gd name="connsiteX6" fmla="*/ 943536 w 2052597"/>
                <a:gd name="connsiteY6" fmla="*/ 307361 h 828382"/>
                <a:gd name="connsiteX0" fmla="*/ 943536 w 2052597"/>
                <a:gd name="connsiteY0" fmla="*/ 307361 h 828382"/>
                <a:gd name="connsiteX1" fmla="*/ 136712 w 2052597"/>
                <a:gd name="connsiteY1" fmla="*/ 338097 h 828382"/>
                <a:gd name="connsiteX2" fmla="*/ 123265 w 2052597"/>
                <a:gd name="connsiteY2" fmla="*/ 621126 h 828382"/>
                <a:gd name="connsiteX3" fmla="*/ 359549 w 2052597"/>
                <a:gd name="connsiteY3" fmla="*/ 822192 h 828382"/>
                <a:gd name="connsiteX4" fmla="*/ 1819515 w 2052597"/>
                <a:gd name="connsiteY4" fmla="*/ 583987 h 828382"/>
                <a:gd name="connsiteX5" fmla="*/ 1758043 w 2052597"/>
                <a:gd name="connsiteY5" fmla="*/ 46104 h 828382"/>
                <a:gd name="connsiteX6" fmla="*/ 943536 w 2052597"/>
                <a:gd name="connsiteY6" fmla="*/ 307361 h 828382"/>
                <a:gd name="connsiteX0" fmla="*/ 943536 w 2052597"/>
                <a:gd name="connsiteY0" fmla="*/ 307361 h 828382"/>
                <a:gd name="connsiteX1" fmla="*/ 136712 w 2052597"/>
                <a:gd name="connsiteY1" fmla="*/ 338097 h 828382"/>
                <a:gd name="connsiteX2" fmla="*/ 123265 w 2052597"/>
                <a:gd name="connsiteY2" fmla="*/ 621126 h 828382"/>
                <a:gd name="connsiteX3" fmla="*/ 359549 w 2052597"/>
                <a:gd name="connsiteY3" fmla="*/ 822192 h 828382"/>
                <a:gd name="connsiteX4" fmla="*/ 1819515 w 2052597"/>
                <a:gd name="connsiteY4" fmla="*/ 583987 h 828382"/>
                <a:gd name="connsiteX5" fmla="*/ 1758043 w 2052597"/>
                <a:gd name="connsiteY5" fmla="*/ 46104 h 828382"/>
                <a:gd name="connsiteX6" fmla="*/ 943536 w 2052597"/>
                <a:gd name="connsiteY6" fmla="*/ 307361 h 828382"/>
                <a:gd name="connsiteX0" fmla="*/ 943536 w 2185147"/>
                <a:gd name="connsiteY0" fmla="*/ 307361 h 834892"/>
                <a:gd name="connsiteX1" fmla="*/ 136712 w 2185147"/>
                <a:gd name="connsiteY1" fmla="*/ 338097 h 834892"/>
                <a:gd name="connsiteX2" fmla="*/ 123265 w 2185147"/>
                <a:gd name="connsiteY2" fmla="*/ 621126 h 834892"/>
                <a:gd name="connsiteX3" fmla="*/ 359549 w 2185147"/>
                <a:gd name="connsiteY3" fmla="*/ 822192 h 834892"/>
                <a:gd name="connsiteX4" fmla="*/ 1952065 w 2185147"/>
                <a:gd name="connsiteY4" fmla="*/ 544926 h 834892"/>
                <a:gd name="connsiteX5" fmla="*/ 1758043 w 2185147"/>
                <a:gd name="connsiteY5" fmla="*/ 46104 h 834892"/>
                <a:gd name="connsiteX6" fmla="*/ 943536 w 2185147"/>
                <a:gd name="connsiteY6" fmla="*/ 307361 h 834892"/>
                <a:gd name="connsiteX0" fmla="*/ 943536 w 1952065"/>
                <a:gd name="connsiteY0" fmla="*/ 307361 h 834892"/>
                <a:gd name="connsiteX1" fmla="*/ 136712 w 1952065"/>
                <a:gd name="connsiteY1" fmla="*/ 338097 h 834892"/>
                <a:gd name="connsiteX2" fmla="*/ 123265 w 1952065"/>
                <a:gd name="connsiteY2" fmla="*/ 621126 h 834892"/>
                <a:gd name="connsiteX3" fmla="*/ 359549 w 1952065"/>
                <a:gd name="connsiteY3" fmla="*/ 822192 h 834892"/>
                <a:gd name="connsiteX4" fmla="*/ 1952065 w 1952065"/>
                <a:gd name="connsiteY4" fmla="*/ 544926 h 834892"/>
                <a:gd name="connsiteX5" fmla="*/ 1758043 w 1952065"/>
                <a:gd name="connsiteY5" fmla="*/ 46104 h 834892"/>
                <a:gd name="connsiteX6" fmla="*/ 943536 w 1952065"/>
                <a:gd name="connsiteY6" fmla="*/ 307361 h 83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2065" h="834892">
                  <a:moveTo>
                    <a:pt x="943536" y="307361"/>
                  </a:moveTo>
                  <a:cubicBezTo>
                    <a:pt x="673314" y="356026"/>
                    <a:pt x="273424" y="285803"/>
                    <a:pt x="136712" y="338097"/>
                  </a:cubicBezTo>
                  <a:cubicBezTo>
                    <a:pt x="0" y="390391"/>
                    <a:pt x="86126" y="540444"/>
                    <a:pt x="123265" y="621126"/>
                  </a:cubicBezTo>
                  <a:cubicBezTo>
                    <a:pt x="160404" y="701808"/>
                    <a:pt x="54749" y="834892"/>
                    <a:pt x="359549" y="822192"/>
                  </a:cubicBezTo>
                  <a:cubicBezTo>
                    <a:pt x="664349" y="809492"/>
                    <a:pt x="1718983" y="674274"/>
                    <a:pt x="1952065" y="544926"/>
                  </a:cubicBezTo>
                  <a:cubicBezTo>
                    <a:pt x="1945958" y="349759"/>
                    <a:pt x="1902378" y="214086"/>
                    <a:pt x="1758043" y="46104"/>
                  </a:cubicBezTo>
                  <a:cubicBezTo>
                    <a:pt x="1612047" y="0"/>
                    <a:pt x="1213758" y="258696"/>
                    <a:pt x="943536" y="307361"/>
                  </a:cubicBezTo>
                  <a:close/>
                </a:path>
              </a:pathLst>
            </a:cu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9" name="Freeform: Shape 8">
              <a:extLst>
                <a:ext uri="{FF2B5EF4-FFF2-40B4-BE49-F238E27FC236}">
                  <a16:creationId xmlns:a16="http://schemas.microsoft.com/office/drawing/2014/main" id="{6F307B34-B6F0-4F29-9AB8-E5935997A73D}"/>
                </a:ext>
              </a:extLst>
            </p:cNvPr>
            <p:cNvSpPr/>
            <p:nvPr/>
          </p:nvSpPr>
          <p:spPr bwMode="auto">
            <a:xfrm>
              <a:off x="6161258" y="3530184"/>
              <a:ext cx="54663" cy="239842"/>
            </a:xfrm>
            <a:custGeom>
              <a:avLst/>
              <a:gdLst>
                <a:gd name="connsiteX0" fmla="*/ 27181 w 54663"/>
                <a:gd name="connsiteY0" fmla="*/ 0 h 239842"/>
                <a:gd name="connsiteX1" fmla="*/ 2198 w 54663"/>
                <a:gd name="connsiteY1" fmla="*/ 87442 h 239842"/>
                <a:gd name="connsiteX2" fmla="*/ 7194 w 54663"/>
                <a:gd name="connsiteY2" fmla="*/ 157396 h 239842"/>
                <a:gd name="connsiteX3" fmla="*/ 54663 w 54663"/>
                <a:gd name="connsiteY3" fmla="*/ 239842 h 239842"/>
              </a:gdLst>
              <a:ahLst/>
              <a:cxnLst>
                <a:cxn ang="0">
                  <a:pos x="connsiteX0" y="connsiteY0"/>
                </a:cxn>
                <a:cxn ang="0">
                  <a:pos x="connsiteX1" y="connsiteY1"/>
                </a:cxn>
                <a:cxn ang="0">
                  <a:pos x="connsiteX2" y="connsiteY2"/>
                </a:cxn>
                <a:cxn ang="0">
                  <a:pos x="connsiteX3" y="connsiteY3"/>
                </a:cxn>
              </a:cxnLst>
              <a:rect l="l" t="t" r="r" b="b"/>
              <a:pathLst>
                <a:path w="54663" h="239842">
                  <a:moveTo>
                    <a:pt x="27181" y="0"/>
                  </a:moveTo>
                  <a:cubicBezTo>
                    <a:pt x="16355" y="30604"/>
                    <a:pt x="5529" y="61209"/>
                    <a:pt x="2198" y="87442"/>
                  </a:cubicBezTo>
                  <a:cubicBezTo>
                    <a:pt x="-1133" y="113675"/>
                    <a:pt x="-1550" y="131996"/>
                    <a:pt x="7194" y="157396"/>
                  </a:cubicBezTo>
                  <a:cubicBezTo>
                    <a:pt x="15938" y="182796"/>
                    <a:pt x="35300" y="211319"/>
                    <a:pt x="54663" y="239842"/>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 name="Freeform: Shape 9">
              <a:extLst>
                <a:ext uri="{FF2B5EF4-FFF2-40B4-BE49-F238E27FC236}">
                  <a16:creationId xmlns:a16="http://schemas.microsoft.com/office/drawing/2014/main" id="{96F7611A-7914-49E2-B82C-1BB0541EF734}"/>
                </a:ext>
              </a:extLst>
            </p:cNvPr>
            <p:cNvSpPr/>
            <p:nvPr/>
          </p:nvSpPr>
          <p:spPr bwMode="auto">
            <a:xfrm>
              <a:off x="6018551" y="3492708"/>
              <a:ext cx="142406" cy="143866"/>
            </a:xfrm>
            <a:custGeom>
              <a:avLst/>
              <a:gdLst>
                <a:gd name="connsiteX0" fmla="*/ 0 w 142406"/>
                <a:gd name="connsiteY0" fmla="*/ 0 h 143866"/>
                <a:gd name="connsiteX1" fmla="*/ 19987 w 142406"/>
                <a:gd name="connsiteY1" fmla="*/ 99935 h 143866"/>
                <a:gd name="connsiteX2" fmla="*/ 97436 w 142406"/>
                <a:gd name="connsiteY2" fmla="*/ 142407 h 143866"/>
                <a:gd name="connsiteX3" fmla="*/ 142406 w 142406"/>
                <a:gd name="connsiteY3" fmla="*/ 129915 h 143866"/>
              </a:gdLst>
              <a:ahLst/>
              <a:cxnLst>
                <a:cxn ang="0">
                  <a:pos x="connsiteX0" y="connsiteY0"/>
                </a:cxn>
                <a:cxn ang="0">
                  <a:pos x="connsiteX1" y="connsiteY1"/>
                </a:cxn>
                <a:cxn ang="0">
                  <a:pos x="connsiteX2" y="connsiteY2"/>
                </a:cxn>
                <a:cxn ang="0">
                  <a:pos x="connsiteX3" y="connsiteY3"/>
                </a:cxn>
              </a:cxnLst>
              <a:rect l="l" t="t" r="r" b="b"/>
              <a:pathLst>
                <a:path w="142406" h="143866">
                  <a:moveTo>
                    <a:pt x="0" y="0"/>
                  </a:moveTo>
                  <a:cubicBezTo>
                    <a:pt x="1874" y="38100"/>
                    <a:pt x="3748" y="76201"/>
                    <a:pt x="19987" y="99935"/>
                  </a:cubicBezTo>
                  <a:cubicBezTo>
                    <a:pt x="36226" y="123669"/>
                    <a:pt x="77033" y="137410"/>
                    <a:pt x="97436" y="142407"/>
                  </a:cubicBezTo>
                  <a:cubicBezTo>
                    <a:pt x="117839" y="147404"/>
                    <a:pt x="130122" y="138659"/>
                    <a:pt x="142406" y="129915"/>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 name="Freeform: Shape 10">
              <a:extLst>
                <a:ext uri="{FF2B5EF4-FFF2-40B4-BE49-F238E27FC236}">
                  <a16:creationId xmlns:a16="http://schemas.microsoft.com/office/drawing/2014/main" id="{8E5CD2F5-A24A-42B3-821E-1BCA4CE76335}"/>
                </a:ext>
              </a:extLst>
            </p:cNvPr>
            <p:cNvSpPr/>
            <p:nvPr/>
          </p:nvSpPr>
          <p:spPr bwMode="auto">
            <a:xfrm>
              <a:off x="5838669" y="3607633"/>
              <a:ext cx="197370" cy="44982"/>
            </a:xfrm>
            <a:custGeom>
              <a:avLst/>
              <a:gdLst>
                <a:gd name="connsiteX0" fmla="*/ 0 w 197370"/>
                <a:gd name="connsiteY0" fmla="*/ 24983 h 44982"/>
                <a:gd name="connsiteX1" fmla="*/ 87442 w 197370"/>
                <a:gd name="connsiteY1" fmla="*/ 44970 h 44982"/>
                <a:gd name="connsiteX2" fmla="*/ 127416 w 197370"/>
                <a:gd name="connsiteY2" fmla="*/ 22485 h 44982"/>
                <a:gd name="connsiteX3" fmla="*/ 197370 w 197370"/>
                <a:gd name="connsiteY3" fmla="*/ 0 h 44982"/>
              </a:gdLst>
              <a:ahLst/>
              <a:cxnLst>
                <a:cxn ang="0">
                  <a:pos x="connsiteX0" y="connsiteY0"/>
                </a:cxn>
                <a:cxn ang="0">
                  <a:pos x="connsiteX1" y="connsiteY1"/>
                </a:cxn>
                <a:cxn ang="0">
                  <a:pos x="connsiteX2" y="connsiteY2"/>
                </a:cxn>
                <a:cxn ang="0">
                  <a:pos x="connsiteX3" y="connsiteY3"/>
                </a:cxn>
              </a:cxnLst>
              <a:rect l="l" t="t" r="r" b="b"/>
              <a:pathLst>
                <a:path w="197370" h="44982">
                  <a:moveTo>
                    <a:pt x="0" y="24983"/>
                  </a:moveTo>
                  <a:cubicBezTo>
                    <a:pt x="33103" y="35184"/>
                    <a:pt x="66206" y="45386"/>
                    <a:pt x="87442" y="44970"/>
                  </a:cubicBezTo>
                  <a:cubicBezTo>
                    <a:pt x="108678" y="44554"/>
                    <a:pt x="109095" y="29980"/>
                    <a:pt x="127416" y="22485"/>
                  </a:cubicBezTo>
                  <a:cubicBezTo>
                    <a:pt x="145737" y="14990"/>
                    <a:pt x="171553" y="7495"/>
                    <a:pt x="197370" y="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Freeform: Shape 11">
              <a:extLst>
                <a:ext uri="{FF2B5EF4-FFF2-40B4-BE49-F238E27FC236}">
                  <a16:creationId xmlns:a16="http://schemas.microsoft.com/office/drawing/2014/main" id="{BE2E6A64-FF17-4F34-877F-64719D04193F}"/>
                </a:ext>
              </a:extLst>
            </p:cNvPr>
            <p:cNvSpPr/>
            <p:nvPr/>
          </p:nvSpPr>
          <p:spPr bwMode="auto">
            <a:xfrm>
              <a:off x="5901128" y="3644856"/>
              <a:ext cx="269823" cy="82698"/>
            </a:xfrm>
            <a:custGeom>
              <a:avLst/>
              <a:gdLst>
                <a:gd name="connsiteX0" fmla="*/ 0 w 269823"/>
                <a:gd name="connsiteY0" fmla="*/ 82698 h 82698"/>
                <a:gd name="connsiteX1" fmla="*/ 84944 w 269823"/>
                <a:gd name="connsiteY1" fmla="*/ 65210 h 82698"/>
                <a:gd name="connsiteX2" fmla="*/ 154898 w 269823"/>
                <a:gd name="connsiteY2" fmla="*/ 252 h 82698"/>
                <a:gd name="connsiteX3" fmla="*/ 202367 w 269823"/>
                <a:gd name="connsiteY3" fmla="*/ 42724 h 82698"/>
                <a:gd name="connsiteX4" fmla="*/ 269823 w 269823"/>
                <a:gd name="connsiteY4" fmla="*/ 42724 h 82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823" h="82698">
                  <a:moveTo>
                    <a:pt x="0" y="82698"/>
                  </a:moveTo>
                  <a:cubicBezTo>
                    <a:pt x="29564" y="80824"/>
                    <a:pt x="59128" y="78951"/>
                    <a:pt x="84944" y="65210"/>
                  </a:cubicBezTo>
                  <a:cubicBezTo>
                    <a:pt x="110760" y="51469"/>
                    <a:pt x="135328" y="4000"/>
                    <a:pt x="154898" y="252"/>
                  </a:cubicBezTo>
                  <a:cubicBezTo>
                    <a:pt x="174468" y="-3496"/>
                    <a:pt x="183213" y="35645"/>
                    <a:pt x="202367" y="42724"/>
                  </a:cubicBezTo>
                  <a:cubicBezTo>
                    <a:pt x="221521" y="49803"/>
                    <a:pt x="245672" y="46263"/>
                    <a:pt x="269823" y="42724"/>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 name="Freeform: Shape 12">
              <a:extLst>
                <a:ext uri="{FF2B5EF4-FFF2-40B4-BE49-F238E27FC236}">
                  <a16:creationId xmlns:a16="http://schemas.microsoft.com/office/drawing/2014/main" id="{A5D29D05-DEC5-4F23-BE92-8107FF5BA937}"/>
                </a:ext>
              </a:extLst>
            </p:cNvPr>
            <p:cNvSpPr/>
            <p:nvPr/>
          </p:nvSpPr>
          <p:spPr bwMode="auto">
            <a:xfrm>
              <a:off x="5951095" y="3702570"/>
              <a:ext cx="157397" cy="104932"/>
            </a:xfrm>
            <a:custGeom>
              <a:avLst/>
              <a:gdLst>
                <a:gd name="connsiteX0" fmla="*/ 0 w 157397"/>
                <a:gd name="connsiteY0" fmla="*/ 104932 h 104932"/>
                <a:gd name="connsiteX1" fmla="*/ 87443 w 157397"/>
                <a:gd name="connsiteY1" fmla="*/ 69955 h 104932"/>
                <a:gd name="connsiteX2" fmla="*/ 157397 w 157397"/>
                <a:gd name="connsiteY2" fmla="*/ 0 h 104932"/>
              </a:gdLst>
              <a:ahLst/>
              <a:cxnLst>
                <a:cxn ang="0">
                  <a:pos x="connsiteX0" y="connsiteY0"/>
                </a:cxn>
                <a:cxn ang="0">
                  <a:pos x="connsiteX1" y="connsiteY1"/>
                </a:cxn>
                <a:cxn ang="0">
                  <a:pos x="connsiteX2" y="connsiteY2"/>
                </a:cxn>
              </a:cxnLst>
              <a:rect l="l" t="t" r="r" b="b"/>
              <a:pathLst>
                <a:path w="157397" h="104932">
                  <a:moveTo>
                    <a:pt x="0" y="104932"/>
                  </a:moveTo>
                  <a:cubicBezTo>
                    <a:pt x="30605" y="96188"/>
                    <a:pt x="61210" y="87444"/>
                    <a:pt x="87443" y="69955"/>
                  </a:cubicBezTo>
                  <a:cubicBezTo>
                    <a:pt x="113676" y="52466"/>
                    <a:pt x="135536" y="26233"/>
                    <a:pt x="157397" y="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3" name="Freeform 102"/>
            <p:cNvSpPr/>
            <p:nvPr/>
          </p:nvSpPr>
          <p:spPr>
            <a:xfrm rot="17750225">
              <a:off x="5764780" y="3458703"/>
              <a:ext cx="146868" cy="84564"/>
            </a:xfrm>
            <a:custGeom>
              <a:avLst/>
              <a:gdLst>
                <a:gd name="connsiteX0" fmla="*/ 52351 w 436259"/>
                <a:gd name="connsiteY0" fmla="*/ 13960 h 182647"/>
                <a:gd name="connsiteX1" fmla="*/ 87251 w 436259"/>
                <a:gd name="connsiteY1" fmla="*/ 76781 h 182647"/>
                <a:gd name="connsiteX2" fmla="*/ 282696 w 436259"/>
                <a:gd name="connsiteY2" fmla="*/ 146583 h 182647"/>
                <a:gd name="connsiteX3" fmla="*/ 401358 w 436259"/>
                <a:gd name="connsiteY3" fmla="*/ 160543 h 182647"/>
                <a:gd name="connsiteX4" fmla="*/ 52351 w 436259"/>
                <a:gd name="connsiteY4" fmla="*/ 13960 h 182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259" h="182647">
                  <a:moveTo>
                    <a:pt x="52351" y="13960"/>
                  </a:moveTo>
                  <a:cubicBezTo>
                    <a:pt x="0" y="0"/>
                    <a:pt x="48860" y="54677"/>
                    <a:pt x="87251" y="76781"/>
                  </a:cubicBezTo>
                  <a:cubicBezTo>
                    <a:pt x="125642" y="98885"/>
                    <a:pt x="230345" y="132623"/>
                    <a:pt x="282696" y="146583"/>
                  </a:cubicBezTo>
                  <a:cubicBezTo>
                    <a:pt x="335047" y="160543"/>
                    <a:pt x="436259" y="182647"/>
                    <a:pt x="401358" y="160543"/>
                  </a:cubicBezTo>
                  <a:cubicBezTo>
                    <a:pt x="366457" y="138439"/>
                    <a:pt x="104702" y="27920"/>
                    <a:pt x="52351" y="13960"/>
                  </a:cubicBezTo>
                  <a:close/>
                </a:path>
              </a:pathLst>
            </a:custGeom>
            <a:solidFill>
              <a:srgbClr val="FF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4" name="Freeform: Shape 13">
              <a:extLst>
                <a:ext uri="{FF2B5EF4-FFF2-40B4-BE49-F238E27FC236}">
                  <a16:creationId xmlns:a16="http://schemas.microsoft.com/office/drawing/2014/main" id="{279A5B30-7332-43D3-A155-C13F7982BDEC}"/>
                </a:ext>
              </a:extLst>
            </p:cNvPr>
            <p:cNvSpPr/>
            <p:nvPr/>
          </p:nvSpPr>
          <p:spPr bwMode="auto">
            <a:xfrm>
              <a:off x="5997149" y="3427612"/>
              <a:ext cx="620055" cy="411998"/>
            </a:xfrm>
            <a:custGeom>
              <a:avLst/>
              <a:gdLst>
                <a:gd name="connsiteX0" fmla="*/ 0 w 443883"/>
                <a:gd name="connsiteY0" fmla="*/ 0 h 408373"/>
                <a:gd name="connsiteX1" fmla="*/ 133165 w 443883"/>
                <a:gd name="connsiteY1" fmla="*/ 44388 h 408373"/>
                <a:gd name="connsiteX2" fmla="*/ 239697 w 443883"/>
                <a:gd name="connsiteY2" fmla="*/ 195309 h 408373"/>
                <a:gd name="connsiteX3" fmla="*/ 313677 w 443883"/>
                <a:gd name="connsiteY3" fmla="*/ 358066 h 408373"/>
                <a:gd name="connsiteX4" fmla="*/ 443883 w 443883"/>
                <a:gd name="connsiteY4" fmla="*/ 408373 h 408373"/>
                <a:gd name="connsiteX0" fmla="*/ 0 w 421969"/>
                <a:gd name="connsiteY0" fmla="*/ 0 h 475078"/>
                <a:gd name="connsiteX1" fmla="*/ 133165 w 421969"/>
                <a:gd name="connsiteY1" fmla="*/ 44388 h 475078"/>
                <a:gd name="connsiteX2" fmla="*/ 239697 w 421969"/>
                <a:gd name="connsiteY2" fmla="*/ 195309 h 475078"/>
                <a:gd name="connsiteX3" fmla="*/ 313677 w 421969"/>
                <a:gd name="connsiteY3" fmla="*/ 358066 h 475078"/>
                <a:gd name="connsiteX4" fmla="*/ 421969 w 421969"/>
                <a:gd name="connsiteY4" fmla="*/ 475078 h 475078"/>
                <a:gd name="connsiteX0" fmla="*/ 0 w 583478"/>
                <a:gd name="connsiteY0" fmla="*/ 10884 h 440314"/>
                <a:gd name="connsiteX1" fmla="*/ 294674 w 583478"/>
                <a:gd name="connsiteY1" fmla="*/ 9624 h 440314"/>
                <a:gd name="connsiteX2" fmla="*/ 401206 w 583478"/>
                <a:gd name="connsiteY2" fmla="*/ 160545 h 440314"/>
                <a:gd name="connsiteX3" fmla="*/ 475186 w 583478"/>
                <a:gd name="connsiteY3" fmla="*/ 323302 h 440314"/>
                <a:gd name="connsiteX4" fmla="*/ 583478 w 583478"/>
                <a:gd name="connsiteY4" fmla="*/ 440314 h 440314"/>
                <a:gd name="connsiteX0" fmla="*/ 0 w 583478"/>
                <a:gd name="connsiteY0" fmla="*/ 5094 h 434524"/>
                <a:gd name="connsiteX1" fmla="*/ 250120 w 583478"/>
                <a:gd name="connsiteY1" fmla="*/ 11442 h 434524"/>
                <a:gd name="connsiteX2" fmla="*/ 401206 w 583478"/>
                <a:gd name="connsiteY2" fmla="*/ 154755 h 434524"/>
                <a:gd name="connsiteX3" fmla="*/ 475186 w 583478"/>
                <a:gd name="connsiteY3" fmla="*/ 317512 h 434524"/>
                <a:gd name="connsiteX4" fmla="*/ 583478 w 583478"/>
                <a:gd name="connsiteY4" fmla="*/ 434524 h 434524"/>
                <a:gd name="connsiteX0" fmla="*/ 0 w 583478"/>
                <a:gd name="connsiteY0" fmla="*/ 5094 h 529627"/>
                <a:gd name="connsiteX1" fmla="*/ 250120 w 583478"/>
                <a:gd name="connsiteY1" fmla="*/ 11442 h 529627"/>
                <a:gd name="connsiteX2" fmla="*/ 401206 w 583478"/>
                <a:gd name="connsiteY2" fmla="*/ 154755 h 529627"/>
                <a:gd name="connsiteX3" fmla="*/ 475186 w 583478"/>
                <a:gd name="connsiteY3" fmla="*/ 317512 h 529627"/>
                <a:gd name="connsiteX4" fmla="*/ 583478 w 583478"/>
                <a:gd name="connsiteY4" fmla="*/ 529627 h 529627"/>
                <a:gd name="connsiteX0" fmla="*/ 0 w 583478"/>
                <a:gd name="connsiteY0" fmla="*/ 5094 h 529627"/>
                <a:gd name="connsiteX1" fmla="*/ 250120 w 583478"/>
                <a:gd name="connsiteY1" fmla="*/ 11442 h 529627"/>
                <a:gd name="connsiteX2" fmla="*/ 401206 w 583478"/>
                <a:gd name="connsiteY2" fmla="*/ 154755 h 529627"/>
                <a:gd name="connsiteX3" fmla="*/ 475186 w 583478"/>
                <a:gd name="connsiteY3" fmla="*/ 317512 h 529627"/>
                <a:gd name="connsiteX4" fmla="*/ 583478 w 583478"/>
                <a:gd name="connsiteY4" fmla="*/ 529627 h 529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78" h="529627">
                  <a:moveTo>
                    <a:pt x="0" y="5094"/>
                  </a:moveTo>
                  <a:cubicBezTo>
                    <a:pt x="46608" y="11012"/>
                    <a:pt x="183252" y="-13502"/>
                    <a:pt x="250120" y="11442"/>
                  </a:cubicBezTo>
                  <a:cubicBezTo>
                    <a:pt x="316988" y="36386"/>
                    <a:pt x="363695" y="103743"/>
                    <a:pt x="401206" y="154755"/>
                  </a:cubicBezTo>
                  <a:cubicBezTo>
                    <a:pt x="438717" y="205767"/>
                    <a:pt x="444807" y="255033"/>
                    <a:pt x="475186" y="317512"/>
                  </a:cubicBezTo>
                  <a:cubicBezTo>
                    <a:pt x="505565" y="379991"/>
                    <a:pt x="571590" y="438538"/>
                    <a:pt x="583478" y="529627"/>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 name="Freeform: Shape 14">
              <a:extLst>
                <a:ext uri="{FF2B5EF4-FFF2-40B4-BE49-F238E27FC236}">
                  <a16:creationId xmlns:a16="http://schemas.microsoft.com/office/drawing/2014/main" id="{C471CC70-9EF4-4D43-B77F-771597891E44}"/>
                </a:ext>
              </a:extLst>
            </p:cNvPr>
            <p:cNvSpPr/>
            <p:nvPr/>
          </p:nvSpPr>
          <p:spPr bwMode="auto">
            <a:xfrm>
              <a:off x="5968753" y="4261282"/>
              <a:ext cx="79899" cy="112450"/>
            </a:xfrm>
            <a:custGeom>
              <a:avLst/>
              <a:gdLst>
                <a:gd name="connsiteX0" fmla="*/ 79899 w 79899"/>
                <a:gd name="connsiteY0" fmla="*/ 0 h 112450"/>
                <a:gd name="connsiteX1" fmla="*/ 59185 w 79899"/>
                <a:gd name="connsiteY1" fmla="*/ 71021 h 112450"/>
                <a:gd name="connsiteX2" fmla="*/ 0 w 79899"/>
                <a:gd name="connsiteY2" fmla="*/ 112450 h 112450"/>
              </a:gdLst>
              <a:ahLst/>
              <a:cxnLst>
                <a:cxn ang="0">
                  <a:pos x="connsiteX0" y="connsiteY0"/>
                </a:cxn>
                <a:cxn ang="0">
                  <a:pos x="connsiteX1" y="connsiteY1"/>
                </a:cxn>
                <a:cxn ang="0">
                  <a:pos x="connsiteX2" y="connsiteY2"/>
                </a:cxn>
              </a:cxnLst>
              <a:rect l="l" t="t" r="r" b="b"/>
              <a:pathLst>
                <a:path w="79899" h="112450">
                  <a:moveTo>
                    <a:pt x="79899" y="0"/>
                  </a:moveTo>
                  <a:cubicBezTo>
                    <a:pt x="76200" y="26139"/>
                    <a:pt x="72501" y="52279"/>
                    <a:pt x="59185" y="71021"/>
                  </a:cubicBezTo>
                  <a:cubicBezTo>
                    <a:pt x="45869" y="89763"/>
                    <a:pt x="22934" y="101106"/>
                    <a:pt x="0" y="11245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 name="Freeform: Shape 173">
              <a:extLst>
                <a:ext uri="{FF2B5EF4-FFF2-40B4-BE49-F238E27FC236}">
                  <a16:creationId xmlns:a16="http://schemas.microsoft.com/office/drawing/2014/main" id="{80820D8C-DCD6-4D3F-8836-53E3604F0138}"/>
                </a:ext>
              </a:extLst>
            </p:cNvPr>
            <p:cNvSpPr/>
            <p:nvPr/>
          </p:nvSpPr>
          <p:spPr bwMode="auto">
            <a:xfrm>
              <a:off x="6001963" y="4282636"/>
              <a:ext cx="79899" cy="112450"/>
            </a:xfrm>
            <a:custGeom>
              <a:avLst/>
              <a:gdLst>
                <a:gd name="connsiteX0" fmla="*/ 79899 w 79899"/>
                <a:gd name="connsiteY0" fmla="*/ 0 h 112450"/>
                <a:gd name="connsiteX1" fmla="*/ 59185 w 79899"/>
                <a:gd name="connsiteY1" fmla="*/ 71021 h 112450"/>
                <a:gd name="connsiteX2" fmla="*/ 0 w 79899"/>
                <a:gd name="connsiteY2" fmla="*/ 112450 h 112450"/>
              </a:gdLst>
              <a:ahLst/>
              <a:cxnLst>
                <a:cxn ang="0">
                  <a:pos x="connsiteX0" y="connsiteY0"/>
                </a:cxn>
                <a:cxn ang="0">
                  <a:pos x="connsiteX1" y="connsiteY1"/>
                </a:cxn>
                <a:cxn ang="0">
                  <a:pos x="connsiteX2" y="connsiteY2"/>
                </a:cxn>
              </a:cxnLst>
              <a:rect l="l" t="t" r="r" b="b"/>
              <a:pathLst>
                <a:path w="79899" h="112450">
                  <a:moveTo>
                    <a:pt x="79899" y="0"/>
                  </a:moveTo>
                  <a:cubicBezTo>
                    <a:pt x="76200" y="26139"/>
                    <a:pt x="72501" y="52279"/>
                    <a:pt x="59185" y="71021"/>
                  </a:cubicBezTo>
                  <a:cubicBezTo>
                    <a:pt x="45869" y="89763"/>
                    <a:pt x="22934" y="101106"/>
                    <a:pt x="0" y="11245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 name="Freeform: Shape 15">
              <a:extLst>
                <a:ext uri="{FF2B5EF4-FFF2-40B4-BE49-F238E27FC236}">
                  <a16:creationId xmlns:a16="http://schemas.microsoft.com/office/drawing/2014/main" id="{1D2914D4-B643-4819-8AC3-E4C4A82020EE}"/>
                </a:ext>
              </a:extLst>
            </p:cNvPr>
            <p:cNvSpPr/>
            <p:nvPr/>
          </p:nvSpPr>
          <p:spPr bwMode="auto">
            <a:xfrm>
              <a:off x="6468862" y="4563122"/>
              <a:ext cx="266330" cy="192350"/>
            </a:xfrm>
            <a:custGeom>
              <a:avLst/>
              <a:gdLst>
                <a:gd name="connsiteX0" fmla="*/ 0 w 266330"/>
                <a:gd name="connsiteY0" fmla="*/ 192350 h 192350"/>
                <a:gd name="connsiteX1" fmla="*/ 171635 w 266330"/>
                <a:gd name="connsiteY1" fmla="*/ 124288 h 192350"/>
                <a:gd name="connsiteX2" fmla="*/ 266330 w 266330"/>
                <a:gd name="connsiteY2" fmla="*/ 0 h 192350"/>
              </a:gdLst>
              <a:ahLst/>
              <a:cxnLst>
                <a:cxn ang="0">
                  <a:pos x="connsiteX0" y="connsiteY0"/>
                </a:cxn>
                <a:cxn ang="0">
                  <a:pos x="connsiteX1" y="connsiteY1"/>
                </a:cxn>
                <a:cxn ang="0">
                  <a:pos x="connsiteX2" y="connsiteY2"/>
                </a:cxn>
              </a:cxnLst>
              <a:rect l="l" t="t" r="r" b="b"/>
              <a:pathLst>
                <a:path w="266330" h="192350">
                  <a:moveTo>
                    <a:pt x="0" y="192350"/>
                  </a:moveTo>
                  <a:cubicBezTo>
                    <a:pt x="63623" y="174348"/>
                    <a:pt x="127247" y="156346"/>
                    <a:pt x="171635" y="124288"/>
                  </a:cubicBezTo>
                  <a:cubicBezTo>
                    <a:pt x="216023" y="92230"/>
                    <a:pt x="241176" y="46115"/>
                    <a:pt x="266330" y="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 name="Freeform: Shape 16">
              <a:extLst>
                <a:ext uri="{FF2B5EF4-FFF2-40B4-BE49-F238E27FC236}">
                  <a16:creationId xmlns:a16="http://schemas.microsoft.com/office/drawing/2014/main" id="{C7F5D257-B1A5-4C21-822C-4971AC1DD4C4}"/>
                </a:ext>
              </a:extLst>
            </p:cNvPr>
            <p:cNvSpPr/>
            <p:nvPr/>
          </p:nvSpPr>
          <p:spPr bwMode="auto">
            <a:xfrm rot="579881">
              <a:off x="6226011" y="4116931"/>
              <a:ext cx="65103" cy="254493"/>
            </a:xfrm>
            <a:custGeom>
              <a:avLst/>
              <a:gdLst>
                <a:gd name="connsiteX0" fmla="*/ 0 w 65103"/>
                <a:gd name="connsiteY0" fmla="*/ 0 h 254493"/>
                <a:gd name="connsiteX1" fmla="*/ 14796 w 65103"/>
                <a:gd name="connsiteY1" fmla="*/ 112451 h 254493"/>
                <a:gd name="connsiteX2" fmla="*/ 65103 w 65103"/>
                <a:gd name="connsiteY2" fmla="*/ 254493 h 254493"/>
              </a:gdLst>
              <a:ahLst/>
              <a:cxnLst>
                <a:cxn ang="0">
                  <a:pos x="connsiteX0" y="connsiteY0"/>
                </a:cxn>
                <a:cxn ang="0">
                  <a:pos x="connsiteX1" y="connsiteY1"/>
                </a:cxn>
                <a:cxn ang="0">
                  <a:pos x="connsiteX2" y="connsiteY2"/>
                </a:cxn>
              </a:cxnLst>
              <a:rect l="l" t="t" r="r" b="b"/>
              <a:pathLst>
                <a:path w="65103" h="254493">
                  <a:moveTo>
                    <a:pt x="0" y="0"/>
                  </a:moveTo>
                  <a:cubicBezTo>
                    <a:pt x="1973" y="35018"/>
                    <a:pt x="3946" y="70036"/>
                    <a:pt x="14796" y="112451"/>
                  </a:cubicBezTo>
                  <a:cubicBezTo>
                    <a:pt x="25646" y="154866"/>
                    <a:pt x="45374" y="204679"/>
                    <a:pt x="65103" y="254493"/>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 name="Freeform: Shape 17">
              <a:extLst>
                <a:ext uri="{FF2B5EF4-FFF2-40B4-BE49-F238E27FC236}">
                  <a16:creationId xmlns:a16="http://schemas.microsoft.com/office/drawing/2014/main" id="{DF4D8DE0-B555-4ABA-AA94-5C50A1CF2407}"/>
                </a:ext>
              </a:extLst>
            </p:cNvPr>
            <p:cNvSpPr/>
            <p:nvPr/>
          </p:nvSpPr>
          <p:spPr bwMode="auto">
            <a:xfrm>
              <a:off x="6158144" y="4264241"/>
              <a:ext cx="36559" cy="139083"/>
            </a:xfrm>
            <a:custGeom>
              <a:avLst/>
              <a:gdLst>
                <a:gd name="connsiteX0" fmla="*/ 0 w 36559"/>
                <a:gd name="connsiteY0" fmla="*/ 0 h 139083"/>
                <a:gd name="connsiteX1" fmla="*/ 35510 w 36559"/>
                <a:gd name="connsiteY1" fmla="*/ 65103 h 139083"/>
                <a:gd name="connsiteX2" fmla="*/ 23673 w 36559"/>
                <a:gd name="connsiteY2" fmla="*/ 139083 h 139083"/>
              </a:gdLst>
              <a:ahLst/>
              <a:cxnLst>
                <a:cxn ang="0">
                  <a:pos x="connsiteX0" y="connsiteY0"/>
                </a:cxn>
                <a:cxn ang="0">
                  <a:pos x="connsiteX1" y="connsiteY1"/>
                </a:cxn>
                <a:cxn ang="0">
                  <a:pos x="connsiteX2" y="connsiteY2"/>
                </a:cxn>
              </a:cxnLst>
              <a:rect l="l" t="t" r="r" b="b"/>
              <a:pathLst>
                <a:path w="36559" h="139083">
                  <a:moveTo>
                    <a:pt x="0" y="0"/>
                  </a:moveTo>
                  <a:cubicBezTo>
                    <a:pt x="15782" y="20961"/>
                    <a:pt x="31565" y="41923"/>
                    <a:pt x="35510" y="65103"/>
                  </a:cubicBezTo>
                  <a:cubicBezTo>
                    <a:pt x="39456" y="88284"/>
                    <a:pt x="31564" y="113683"/>
                    <a:pt x="23673" y="139083"/>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5" name="Freeform: Shape 174">
              <a:extLst>
                <a:ext uri="{FF2B5EF4-FFF2-40B4-BE49-F238E27FC236}">
                  <a16:creationId xmlns:a16="http://schemas.microsoft.com/office/drawing/2014/main" id="{5EAF0809-7942-48E5-B75C-9F407809C680}"/>
                </a:ext>
              </a:extLst>
            </p:cNvPr>
            <p:cNvSpPr/>
            <p:nvPr/>
          </p:nvSpPr>
          <p:spPr bwMode="auto">
            <a:xfrm>
              <a:off x="6459709" y="4516202"/>
              <a:ext cx="266330" cy="192350"/>
            </a:xfrm>
            <a:custGeom>
              <a:avLst/>
              <a:gdLst>
                <a:gd name="connsiteX0" fmla="*/ 0 w 266330"/>
                <a:gd name="connsiteY0" fmla="*/ 192350 h 192350"/>
                <a:gd name="connsiteX1" fmla="*/ 171635 w 266330"/>
                <a:gd name="connsiteY1" fmla="*/ 124288 h 192350"/>
                <a:gd name="connsiteX2" fmla="*/ 266330 w 266330"/>
                <a:gd name="connsiteY2" fmla="*/ 0 h 192350"/>
              </a:gdLst>
              <a:ahLst/>
              <a:cxnLst>
                <a:cxn ang="0">
                  <a:pos x="connsiteX0" y="connsiteY0"/>
                </a:cxn>
                <a:cxn ang="0">
                  <a:pos x="connsiteX1" y="connsiteY1"/>
                </a:cxn>
                <a:cxn ang="0">
                  <a:pos x="connsiteX2" y="connsiteY2"/>
                </a:cxn>
              </a:cxnLst>
              <a:rect l="l" t="t" r="r" b="b"/>
              <a:pathLst>
                <a:path w="266330" h="192350">
                  <a:moveTo>
                    <a:pt x="0" y="192350"/>
                  </a:moveTo>
                  <a:cubicBezTo>
                    <a:pt x="63623" y="174348"/>
                    <a:pt x="127247" y="156346"/>
                    <a:pt x="171635" y="124288"/>
                  </a:cubicBezTo>
                  <a:cubicBezTo>
                    <a:pt x="216023" y="92230"/>
                    <a:pt x="241176" y="46115"/>
                    <a:pt x="266330" y="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5" name="Group 152"/>
          <p:cNvGrpSpPr/>
          <p:nvPr/>
        </p:nvGrpSpPr>
        <p:grpSpPr>
          <a:xfrm>
            <a:off x="3039643" y="2374517"/>
            <a:ext cx="2114825" cy="2120228"/>
            <a:chOff x="3078832" y="1538494"/>
            <a:chExt cx="2114825" cy="2120228"/>
          </a:xfrm>
        </p:grpSpPr>
        <p:sp>
          <p:nvSpPr>
            <p:cNvPr id="137" name="Freeform 81"/>
            <p:cNvSpPr>
              <a:spLocks/>
            </p:cNvSpPr>
            <p:nvPr/>
          </p:nvSpPr>
          <p:spPr bwMode="auto">
            <a:xfrm rot="9459547" flipV="1">
              <a:off x="3126649" y="206788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8" name="Freeform 81"/>
            <p:cNvSpPr>
              <a:spLocks/>
            </p:cNvSpPr>
            <p:nvPr/>
          </p:nvSpPr>
          <p:spPr bwMode="auto">
            <a:xfrm rot="12670326" flipV="1">
              <a:off x="3768334" y="1538494"/>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9" name="Freeform 81"/>
            <p:cNvSpPr>
              <a:spLocks/>
            </p:cNvSpPr>
            <p:nvPr/>
          </p:nvSpPr>
          <p:spPr bwMode="auto">
            <a:xfrm rot="2236861" flipV="1">
              <a:off x="4169387" y="348493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0" name="Freeform 81"/>
            <p:cNvSpPr>
              <a:spLocks/>
            </p:cNvSpPr>
            <p:nvPr/>
          </p:nvSpPr>
          <p:spPr bwMode="auto">
            <a:xfrm rot="19147494" flipV="1">
              <a:off x="5029943" y="268301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1" name="Freeform 81"/>
            <p:cNvSpPr>
              <a:spLocks/>
            </p:cNvSpPr>
            <p:nvPr/>
          </p:nvSpPr>
          <p:spPr bwMode="auto">
            <a:xfrm rot="16200000" flipV="1">
              <a:off x="4730862" y="179516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2" name="Freeform 81"/>
            <p:cNvSpPr>
              <a:spLocks/>
            </p:cNvSpPr>
            <p:nvPr/>
          </p:nvSpPr>
          <p:spPr bwMode="auto">
            <a:xfrm rot="6796813" flipV="1">
              <a:off x="3083869" y="283255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3" name="Arc 142"/>
            <p:cNvSpPr/>
            <p:nvPr/>
          </p:nvSpPr>
          <p:spPr bwMode="auto">
            <a:xfrm>
              <a:off x="3566694" y="2075594"/>
              <a:ext cx="1064127" cy="1069729"/>
            </a:xfrm>
            <a:prstGeom prst="arc">
              <a:avLst>
                <a:gd name="adj1" fmla="val 8687823"/>
                <a:gd name="adj2" fmla="val 5045816"/>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4" name="Freeform 81"/>
            <p:cNvSpPr>
              <a:spLocks/>
            </p:cNvSpPr>
            <p:nvPr/>
          </p:nvSpPr>
          <p:spPr bwMode="auto">
            <a:xfrm rot="18796882" flipV="1">
              <a:off x="4543704" y="2517061"/>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5" name="Freeform 81"/>
            <p:cNvSpPr>
              <a:spLocks/>
            </p:cNvSpPr>
            <p:nvPr/>
          </p:nvSpPr>
          <p:spPr bwMode="auto">
            <a:xfrm rot="8292053" flipV="1">
              <a:off x="3484923" y="244219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6" name="Freeform 81"/>
            <p:cNvSpPr>
              <a:spLocks/>
            </p:cNvSpPr>
            <p:nvPr/>
          </p:nvSpPr>
          <p:spPr bwMode="auto">
            <a:xfrm rot="13034805" flipV="1">
              <a:off x="4008966" y="199301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 name="Freeform 81"/>
            <p:cNvSpPr>
              <a:spLocks/>
            </p:cNvSpPr>
            <p:nvPr/>
          </p:nvSpPr>
          <p:spPr bwMode="auto">
            <a:xfrm rot="861353" flipV="1">
              <a:off x="4281681" y="2982278"/>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8" name="Arc 147"/>
            <p:cNvSpPr/>
            <p:nvPr/>
          </p:nvSpPr>
          <p:spPr bwMode="auto">
            <a:xfrm>
              <a:off x="3112166" y="1578289"/>
              <a:ext cx="1993951" cy="2004448"/>
            </a:xfrm>
            <a:prstGeom prst="arc">
              <a:avLst>
                <a:gd name="adj1" fmla="val 8218078"/>
                <a:gd name="adj2" fmla="val 5635564"/>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250"/>
                                        <p:tgtEl>
                                          <p:spTgt spid="112"/>
                                        </p:tgtEl>
                                      </p:cBhvr>
                                    </p:animEffect>
                                  </p:childTnLst>
                                </p:cTn>
                              </p:par>
                              <p:par>
                                <p:cTn id="8" presetID="10" presetClass="entr" presetSubtype="0" fill="hold" nodeType="withEffect">
                                  <p:stCondLst>
                                    <p:cond delay="70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childTnLst>
                                </p:cTn>
                              </p:par>
                              <p:par>
                                <p:cTn id="11" presetID="23" presetClass="entr" presetSubtype="16" fill="hold" nodeType="withEffect">
                                  <p:stCondLst>
                                    <p:cond delay="92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par>
                                <p:cTn id="15" presetID="23" presetClass="entr" presetSubtype="528" fill="hold" grpId="0" nodeType="withEffect">
                                  <p:stCondLst>
                                    <p:cond delay="9700"/>
                                  </p:stCondLst>
                                  <p:childTnLst>
                                    <p:set>
                                      <p:cBhvr>
                                        <p:cTn id="16" dur="1" fill="hold">
                                          <p:stCondLst>
                                            <p:cond delay="0"/>
                                          </p:stCondLst>
                                        </p:cTn>
                                        <p:tgtEl>
                                          <p:spTgt spid="163"/>
                                        </p:tgtEl>
                                        <p:attrNameLst>
                                          <p:attrName>style.visibility</p:attrName>
                                        </p:attrNameLst>
                                      </p:cBhvr>
                                      <p:to>
                                        <p:strVal val="visible"/>
                                      </p:to>
                                    </p:set>
                                    <p:anim calcmode="lin" valueType="num">
                                      <p:cBhvr>
                                        <p:cTn id="17" dur="1000" fill="hold"/>
                                        <p:tgtEl>
                                          <p:spTgt spid="163"/>
                                        </p:tgtEl>
                                        <p:attrNameLst>
                                          <p:attrName>ppt_w</p:attrName>
                                        </p:attrNameLst>
                                      </p:cBhvr>
                                      <p:tavLst>
                                        <p:tav tm="0">
                                          <p:val>
                                            <p:fltVal val="0"/>
                                          </p:val>
                                        </p:tav>
                                        <p:tav tm="100000">
                                          <p:val>
                                            <p:strVal val="#ppt_w"/>
                                          </p:val>
                                        </p:tav>
                                      </p:tavLst>
                                    </p:anim>
                                    <p:anim calcmode="lin" valueType="num">
                                      <p:cBhvr>
                                        <p:cTn id="18" dur="1000" fill="hold"/>
                                        <p:tgtEl>
                                          <p:spTgt spid="163"/>
                                        </p:tgtEl>
                                        <p:attrNameLst>
                                          <p:attrName>ppt_h</p:attrName>
                                        </p:attrNameLst>
                                      </p:cBhvr>
                                      <p:tavLst>
                                        <p:tav tm="0">
                                          <p:val>
                                            <p:fltVal val="0"/>
                                          </p:val>
                                        </p:tav>
                                        <p:tav tm="100000">
                                          <p:val>
                                            <p:strVal val="#ppt_h"/>
                                          </p:val>
                                        </p:tav>
                                      </p:tavLst>
                                    </p:anim>
                                    <p:anim calcmode="lin" valueType="num">
                                      <p:cBhvr>
                                        <p:cTn id="19" dur="1000" fill="hold"/>
                                        <p:tgtEl>
                                          <p:spTgt spid="163"/>
                                        </p:tgtEl>
                                        <p:attrNameLst>
                                          <p:attrName>ppt_x</p:attrName>
                                        </p:attrNameLst>
                                      </p:cBhvr>
                                      <p:tavLst>
                                        <p:tav tm="0">
                                          <p:val>
                                            <p:fltVal val="0.5"/>
                                          </p:val>
                                        </p:tav>
                                        <p:tav tm="100000">
                                          <p:val>
                                            <p:strVal val="#ppt_x"/>
                                          </p:val>
                                        </p:tav>
                                      </p:tavLst>
                                    </p:anim>
                                    <p:anim calcmode="lin" valueType="num">
                                      <p:cBhvr>
                                        <p:cTn id="20" dur="1000" fill="hold"/>
                                        <p:tgtEl>
                                          <p:spTgt spid="163"/>
                                        </p:tgtEl>
                                        <p:attrNameLst>
                                          <p:attrName>ppt_y</p:attrName>
                                        </p:attrNameLst>
                                      </p:cBhvr>
                                      <p:tavLst>
                                        <p:tav tm="0">
                                          <p:val>
                                            <p:fltVal val="0.5"/>
                                          </p:val>
                                        </p:tav>
                                        <p:tav tm="100000">
                                          <p:val>
                                            <p:strVal val="#ppt_y"/>
                                          </p:val>
                                        </p:tav>
                                      </p:tavLst>
                                    </p:anim>
                                  </p:childTnLst>
                                </p:cTn>
                              </p:par>
                              <p:par>
                                <p:cTn id="21" presetID="53" presetClass="entr" presetSubtype="0" fill="hold" grpId="0" nodeType="withEffect">
                                  <p:stCondLst>
                                    <p:cond delay="12000"/>
                                  </p:stCondLst>
                                  <p:childTnLst>
                                    <p:set>
                                      <p:cBhvr>
                                        <p:cTn id="22" dur="1" fill="hold">
                                          <p:stCondLst>
                                            <p:cond delay="0"/>
                                          </p:stCondLst>
                                        </p:cTn>
                                        <p:tgtEl>
                                          <p:spTgt spid="162"/>
                                        </p:tgtEl>
                                        <p:attrNameLst>
                                          <p:attrName>style.visibility</p:attrName>
                                        </p:attrNameLst>
                                      </p:cBhvr>
                                      <p:to>
                                        <p:strVal val="visible"/>
                                      </p:to>
                                    </p:set>
                                    <p:anim calcmode="lin" valueType="num">
                                      <p:cBhvr>
                                        <p:cTn id="23" dur="500" fill="hold"/>
                                        <p:tgtEl>
                                          <p:spTgt spid="162"/>
                                        </p:tgtEl>
                                        <p:attrNameLst>
                                          <p:attrName>ppt_w</p:attrName>
                                        </p:attrNameLst>
                                      </p:cBhvr>
                                      <p:tavLst>
                                        <p:tav tm="0">
                                          <p:val>
                                            <p:fltVal val="0"/>
                                          </p:val>
                                        </p:tav>
                                        <p:tav tm="100000">
                                          <p:val>
                                            <p:strVal val="#ppt_w"/>
                                          </p:val>
                                        </p:tav>
                                      </p:tavLst>
                                    </p:anim>
                                    <p:anim calcmode="lin" valueType="num">
                                      <p:cBhvr>
                                        <p:cTn id="24" dur="500" fill="hold"/>
                                        <p:tgtEl>
                                          <p:spTgt spid="162"/>
                                        </p:tgtEl>
                                        <p:attrNameLst>
                                          <p:attrName>ppt_h</p:attrName>
                                        </p:attrNameLst>
                                      </p:cBhvr>
                                      <p:tavLst>
                                        <p:tav tm="0">
                                          <p:val>
                                            <p:fltVal val="0"/>
                                          </p:val>
                                        </p:tav>
                                        <p:tav tm="100000">
                                          <p:val>
                                            <p:strVal val="#ppt_h"/>
                                          </p:val>
                                        </p:tav>
                                      </p:tavLst>
                                    </p:anim>
                                    <p:animEffect transition="in" filter="fade">
                                      <p:cBhvr>
                                        <p:cTn id="25"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p:bldP spid="16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pSp>
        <p:nvGrpSpPr>
          <p:cNvPr id="3" name="Group 77"/>
          <p:cNvGrpSpPr/>
          <p:nvPr/>
        </p:nvGrpSpPr>
        <p:grpSpPr>
          <a:xfrm>
            <a:off x="3327465" y="2807517"/>
            <a:ext cx="1204892" cy="1804860"/>
            <a:chOff x="3675413" y="2007120"/>
            <a:chExt cx="1204892" cy="1804860"/>
          </a:xfrm>
        </p:grpSpPr>
        <p:sp>
          <p:nvSpPr>
            <p:cNvPr id="76" name="Freeform 75"/>
            <p:cNvSpPr/>
            <p:nvPr/>
          </p:nvSpPr>
          <p:spPr bwMode="auto">
            <a:xfrm rot="2410730">
              <a:off x="4098622" y="2007120"/>
              <a:ext cx="781683" cy="1604963"/>
            </a:xfrm>
            <a:custGeom>
              <a:avLst/>
              <a:gdLst>
                <a:gd name="connsiteX0" fmla="*/ 132119 w 778805"/>
                <a:gd name="connsiteY0" fmla="*/ 1602807 h 1602807"/>
                <a:gd name="connsiteX1" fmla="*/ 0 w 778805"/>
                <a:gd name="connsiteY1" fmla="*/ 118211 h 1602807"/>
                <a:gd name="connsiteX2" fmla="*/ 6954 w 778805"/>
                <a:gd name="connsiteY2" fmla="*/ 59105 h 1602807"/>
                <a:gd name="connsiteX3" fmla="*/ 41722 w 778805"/>
                <a:gd name="connsiteY3" fmla="*/ 13907 h 1602807"/>
                <a:gd name="connsiteX4" fmla="*/ 83443 w 778805"/>
                <a:gd name="connsiteY4" fmla="*/ 0 h 1602807"/>
                <a:gd name="connsiteX5" fmla="*/ 135595 w 778805"/>
                <a:gd name="connsiteY5" fmla="*/ 20860 h 1602807"/>
                <a:gd name="connsiteX6" fmla="*/ 173840 w 778805"/>
                <a:gd name="connsiteY6" fmla="*/ 69536 h 1602807"/>
                <a:gd name="connsiteX7" fmla="*/ 778805 w 778805"/>
                <a:gd name="connsiteY7" fmla="*/ 1501980 h 1602807"/>
                <a:gd name="connsiteX8" fmla="*/ 132119 w 778805"/>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44600 w 781683"/>
                <a:gd name="connsiteY3" fmla="*/ 13907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69115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5686 h 1605686"/>
                <a:gd name="connsiteX1" fmla="*/ 2878 w 781683"/>
                <a:gd name="connsiteY1" fmla="*/ 121090 h 1605686"/>
                <a:gd name="connsiteX2" fmla="*/ 0 w 781683"/>
                <a:gd name="connsiteY2" fmla="*/ 64442 h 1605686"/>
                <a:gd name="connsiteX3" fmla="*/ 27394 w 781683"/>
                <a:gd name="connsiteY3" fmla="*/ 24160 h 1605686"/>
                <a:gd name="connsiteX4" fmla="*/ 69115 w 781683"/>
                <a:gd name="connsiteY4" fmla="*/ 2879 h 1605686"/>
                <a:gd name="connsiteX5" fmla="*/ 138473 w 781683"/>
                <a:gd name="connsiteY5" fmla="*/ 23739 h 1605686"/>
                <a:gd name="connsiteX6" fmla="*/ 176718 w 781683"/>
                <a:gd name="connsiteY6" fmla="*/ 72415 h 1605686"/>
                <a:gd name="connsiteX7" fmla="*/ 781683 w 781683"/>
                <a:gd name="connsiteY7" fmla="*/ 1504859 h 1605686"/>
                <a:gd name="connsiteX8" fmla="*/ 134997 w 781683"/>
                <a:gd name="connsiteY8" fmla="*/ 1605686 h 1605686"/>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38473 w 781683"/>
                <a:gd name="connsiteY6" fmla="*/ 23016 h 1604963"/>
                <a:gd name="connsiteX7" fmla="*/ 176718 w 781683"/>
                <a:gd name="connsiteY7" fmla="*/ 71692 h 1604963"/>
                <a:gd name="connsiteX8" fmla="*/ 781683 w 781683"/>
                <a:gd name="connsiteY8" fmla="*/ 1504136 h 1604963"/>
                <a:gd name="connsiteX9" fmla="*/ 134997 w 781683"/>
                <a:gd name="connsiteY9" fmla="*/ 1604963 h 1604963"/>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50763 w 781683"/>
                <a:gd name="connsiteY6" fmla="*/ 32848 h 1604963"/>
                <a:gd name="connsiteX7" fmla="*/ 176718 w 781683"/>
                <a:gd name="connsiteY7" fmla="*/ 71692 h 1604963"/>
                <a:gd name="connsiteX8" fmla="*/ 781683 w 781683"/>
                <a:gd name="connsiteY8" fmla="*/ 1504136 h 1604963"/>
                <a:gd name="connsiteX9" fmla="*/ 134997 w 781683"/>
                <a:gd name="connsiteY9" fmla="*/ 1604963 h 160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683" h="1604963">
                  <a:moveTo>
                    <a:pt x="134997" y="1604963"/>
                  </a:moveTo>
                  <a:lnTo>
                    <a:pt x="2878" y="120367"/>
                  </a:lnTo>
                  <a:lnTo>
                    <a:pt x="0" y="63719"/>
                  </a:lnTo>
                  <a:lnTo>
                    <a:pt x="27394" y="23437"/>
                  </a:lnTo>
                  <a:lnTo>
                    <a:pt x="69115" y="2156"/>
                  </a:lnTo>
                  <a:cubicBezTo>
                    <a:pt x="83776" y="0"/>
                    <a:pt x="104210" y="471"/>
                    <a:pt x="117818" y="5586"/>
                  </a:cubicBezTo>
                  <a:cubicBezTo>
                    <a:pt x="131426" y="10701"/>
                    <a:pt x="140537" y="22650"/>
                    <a:pt x="150763" y="32848"/>
                  </a:cubicBezTo>
                  <a:lnTo>
                    <a:pt x="176718" y="71692"/>
                  </a:lnTo>
                  <a:lnTo>
                    <a:pt x="781683" y="1504136"/>
                  </a:lnTo>
                  <a:lnTo>
                    <a:pt x="134997" y="1604963"/>
                  </a:lnTo>
                  <a:close/>
                </a:path>
              </a:pathLst>
            </a:custGeom>
            <a:gradFill flip="none" rotWithShape="1">
              <a:gsLst>
                <a:gs pos="0">
                  <a:srgbClr val="FF0000"/>
                </a:gs>
                <a:gs pos="50000">
                  <a:srgbClr val="7030A0"/>
                </a:gs>
                <a:gs pos="100000">
                  <a:schemeClr val="tx2"/>
                </a:gs>
              </a:gsLst>
              <a:lin ang="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1" name="Oval 70"/>
            <p:cNvSpPr/>
            <p:nvPr/>
          </p:nvSpPr>
          <p:spPr bwMode="auto">
            <a:xfrm>
              <a:off x="3675413" y="3137066"/>
              <a:ext cx="674914" cy="674914"/>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5" name="Group 152"/>
          <p:cNvGrpSpPr/>
          <p:nvPr/>
        </p:nvGrpSpPr>
        <p:grpSpPr>
          <a:xfrm>
            <a:off x="3039643" y="2374517"/>
            <a:ext cx="2114825" cy="2120228"/>
            <a:chOff x="3078832" y="1538494"/>
            <a:chExt cx="2114825" cy="2120228"/>
          </a:xfrm>
        </p:grpSpPr>
        <p:sp>
          <p:nvSpPr>
            <p:cNvPr id="137" name="Freeform 81"/>
            <p:cNvSpPr>
              <a:spLocks/>
            </p:cNvSpPr>
            <p:nvPr/>
          </p:nvSpPr>
          <p:spPr bwMode="auto">
            <a:xfrm rot="9459547" flipV="1">
              <a:off x="3126649" y="206788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8" name="Freeform 81"/>
            <p:cNvSpPr>
              <a:spLocks/>
            </p:cNvSpPr>
            <p:nvPr/>
          </p:nvSpPr>
          <p:spPr bwMode="auto">
            <a:xfrm rot="12670326" flipV="1">
              <a:off x="3768334" y="1538494"/>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9" name="Freeform 81"/>
            <p:cNvSpPr>
              <a:spLocks/>
            </p:cNvSpPr>
            <p:nvPr/>
          </p:nvSpPr>
          <p:spPr bwMode="auto">
            <a:xfrm rot="2236861" flipV="1">
              <a:off x="4169387" y="348493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0" name="Freeform 81"/>
            <p:cNvSpPr>
              <a:spLocks/>
            </p:cNvSpPr>
            <p:nvPr/>
          </p:nvSpPr>
          <p:spPr bwMode="auto">
            <a:xfrm rot="19147494" flipV="1">
              <a:off x="5029943" y="268301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1" name="Freeform 81"/>
            <p:cNvSpPr>
              <a:spLocks/>
            </p:cNvSpPr>
            <p:nvPr/>
          </p:nvSpPr>
          <p:spPr bwMode="auto">
            <a:xfrm rot="16200000" flipV="1">
              <a:off x="4730862" y="179516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2" name="Freeform 81"/>
            <p:cNvSpPr>
              <a:spLocks/>
            </p:cNvSpPr>
            <p:nvPr/>
          </p:nvSpPr>
          <p:spPr bwMode="auto">
            <a:xfrm rot="6796813" flipV="1">
              <a:off x="3083869" y="283255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3" name="Arc 142"/>
            <p:cNvSpPr/>
            <p:nvPr/>
          </p:nvSpPr>
          <p:spPr bwMode="auto">
            <a:xfrm>
              <a:off x="3566694" y="2075594"/>
              <a:ext cx="1064127" cy="1069729"/>
            </a:xfrm>
            <a:prstGeom prst="arc">
              <a:avLst>
                <a:gd name="adj1" fmla="val 8687823"/>
                <a:gd name="adj2" fmla="val 5045816"/>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4" name="Freeform 81"/>
            <p:cNvSpPr>
              <a:spLocks/>
            </p:cNvSpPr>
            <p:nvPr/>
          </p:nvSpPr>
          <p:spPr bwMode="auto">
            <a:xfrm rot="18796882" flipV="1">
              <a:off x="4543704" y="2517061"/>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5" name="Freeform 81"/>
            <p:cNvSpPr>
              <a:spLocks/>
            </p:cNvSpPr>
            <p:nvPr/>
          </p:nvSpPr>
          <p:spPr bwMode="auto">
            <a:xfrm rot="8292053" flipV="1">
              <a:off x="3484923" y="244219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6" name="Freeform 81"/>
            <p:cNvSpPr>
              <a:spLocks/>
            </p:cNvSpPr>
            <p:nvPr/>
          </p:nvSpPr>
          <p:spPr bwMode="auto">
            <a:xfrm rot="13034805" flipV="1">
              <a:off x="4008966" y="199301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 name="Freeform 81"/>
            <p:cNvSpPr>
              <a:spLocks/>
            </p:cNvSpPr>
            <p:nvPr/>
          </p:nvSpPr>
          <p:spPr bwMode="auto">
            <a:xfrm rot="861353" flipV="1">
              <a:off x="4281681" y="2982278"/>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8" name="Arc 147"/>
            <p:cNvSpPr/>
            <p:nvPr/>
          </p:nvSpPr>
          <p:spPr bwMode="auto">
            <a:xfrm>
              <a:off x="3112166" y="1578289"/>
              <a:ext cx="1993951" cy="2004448"/>
            </a:xfrm>
            <a:prstGeom prst="arc">
              <a:avLst>
                <a:gd name="adj1" fmla="val 8218078"/>
                <a:gd name="adj2" fmla="val 5635564"/>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6" name="Group 111"/>
          <p:cNvGrpSpPr/>
          <p:nvPr/>
        </p:nvGrpSpPr>
        <p:grpSpPr>
          <a:xfrm>
            <a:off x="219456" y="158496"/>
            <a:ext cx="8833104" cy="963168"/>
            <a:chOff x="219456" y="158496"/>
            <a:chExt cx="8833104" cy="963168"/>
          </a:xfrm>
        </p:grpSpPr>
        <p:sp>
          <p:nvSpPr>
            <p:cNvPr id="111" name="Rectangle 110"/>
            <p:cNvSpPr/>
            <p:nvPr/>
          </p:nvSpPr>
          <p:spPr bwMode="auto">
            <a:xfrm>
              <a:off x="219456" y="158496"/>
              <a:ext cx="8833104" cy="963168"/>
            </a:xfrm>
            <a:prstGeom prst="rect">
              <a:avLst/>
            </a:prstGeom>
            <a:solidFill>
              <a:srgbClr val="0070C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8" name="Text Box 7"/>
            <p:cNvSpPr txBox="1">
              <a:spLocks noChangeArrowheads="1"/>
            </p:cNvSpPr>
            <p:nvPr/>
          </p:nvSpPr>
          <p:spPr bwMode="auto">
            <a:xfrm>
              <a:off x="333920" y="218757"/>
              <a:ext cx="8590623" cy="830997"/>
            </a:xfrm>
            <a:prstGeom prst="rect">
              <a:avLst/>
            </a:prstGeom>
            <a:solidFill>
              <a:srgbClr val="CCFFFF"/>
            </a:solidFill>
            <a:ln w="28575">
              <a:solidFill>
                <a:srgbClr val="00B0F0"/>
              </a:solidFill>
              <a:miter lim="800000"/>
              <a:headEnd/>
              <a:tailEnd/>
            </a:ln>
            <a:effectLst/>
            <a:scene3d>
              <a:camera prst="orthographicFront"/>
              <a:lightRig rig="flat" dir="tl">
                <a:rot lat="0" lon="0" rev="6600000"/>
              </a:lightRig>
            </a:scene3d>
            <a:sp3d>
              <a:bevelT/>
            </a:sp3d>
          </p:spPr>
          <p:txBody>
            <a:bodyPr wrap="square">
              <a:spAutoFit/>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w="11430"/>
                  <a:solidFill>
                    <a:sysClr val="windowText" lastClr="000000"/>
                  </a:solidFill>
                  <a:effectLst>
                    <a:outerShdw blurRad="50800" dist="39000" dir="5460000" algn="tl">
                      <a:srgbClr val="000000">
                        <a:alpha val="38000"/>
                      </a:srgbClr>
                    </a:outerShdw>
                  </a:effectLst>
                  <a:uLnTx/>
                  <a:uFillTx/>
                  <a:latin typeface="Arial" charset="0"/>
                  <a:ea typeface="+mn-ea"/>
                  <a:cs typeface="+mn-cs"/>
                </a:rPr>
                <a:t>What would happen if another wire was placed parallel to the first with positive current flow also out of the page?</a:t>
              </a:r>
            </a:p>
          </p:txBody>
        </p:sp>
      </p:grpSp>
      <p:grpSp>
        <p:nvGrpSpPr>
          <p:cNvPr id="7" name="Group 82"/>
          <p:cNvGrpSpPr/>
          <p:nvPr/>
        </p:nvGrpSpPr>
        <p:grpSpPr>
          <a:xfrm>
            <a:off x="1554479" y="2638697"/>
            <a:ext cx="2905941" cy="2272937"/>
            <a:chOff x="1554479" y="2638697"/>
            <a:chExt cx="2905941" cy="2272937"/>
          </a:xfrm>
        </p:grpSpPr>
        <p:sp>
          <p:nvSpPr>
            <p:cNvPr id="86" name="Freeform 85"/>
            <p:cNvSpPr/>
            <p:nvPr/>
          </p:nvSpPr>
          <p:spPr bwMode="auto">
            <a:xfrm>
              <a:off x="1554479" y="2638697"/>
              <a:ext cx="2905941" cy="2272937"/>
            </a:xfrm>
            <a:custGeom>
              <a:avLst/>
              <a:gdLst>
                <a:gd name="connsiteX0" fmla="*/ 2730137 w 2769325"/>
                <a:gd name="connsiteY0" fmla="*/ 143692 h 2103120"/>
                <a:gd name="connsiteX1" fmla="*/ 2769325 w 2769325"/>
                <a:gd name="connsiteY1" fmla="*/ 13063 h 2103120"/>
                <a:gd name="connsiteX2" fmla="*/ 1907177 w 2769325"/>
                <a:gd name="connsiteY2" fmla="*/ 0 h 2103120"/>
                <a:gd name="connsiteX3" fmla="*/ 0 w 2769325"/>
                <a:gd name="connsiteY3" fmla="*/ 1985554 h 2103120"/>
                <a:gd name="connsiteX4" fmla="*/ 1711234 w 2769325"/>
                <a:gd name="connsiteY4" fmla="*/ 2103120 h 2103120"/>
                <a:gd name="connsiteX0" fmla="*/ 2860766 w 2899954"/>
                <a:gd name="connsiteY0" fmla="*/ 143692 h 2168434"/>
                <a:gd name="connsiteX1" fmla="*/ 2899954 w 2899954"/>
                <a:gd name="connsiteY1" fmla="*/ 13063 h 2168434"/>
                <a:gd name="connsiteX2" fmla="*/ 2037806 w 2899954"/>
                <a:gd name="connsiteY2" fmla="*/ 0 h 2168434"/>
                <a:gd name="connsiteX3" fmla="*/ 0 w 2899954"/>
                <a:gd name="connsiteY3" fmla="*/ 2168434 h 2168434"/>
                <a:gd name="connsiteX4" fmla="*/ 1841863 w 2899954"/>
                <a:gd name="connsiteY4" fmla="*/ 2103120 h 2168434"/>
                <a:gd name="connsiteX0" fmla="*/ 2860766 w 2899954"/>
                <a:gd name="connsiteY0" fmla="*/ 143692 h 2272937"/>
                <a:gd name="connsiteX1" fmla="*/ 2899954 w 2899954"/>
                <a:gd name="connsiteY1" fmla="*/ 13063 h 2272937"/>
                <a:gd name="connsiteX2" fmla="*/ 2037806 w 2899954"/>
                <a:gd name="connsiteY2" fmla="*/ 0 h 2272937"/>
                <a:gd name="connsiteX3" fmla="*/ 0 w 2899954"/>
                <a:gd name="connsiteY3" fmla="*/ 2168434 h 2272937"/>
                <a:gd name="connsiteX4" fmla="*/ 1737360 w 2899954"/>
                <a:gd name="connsiteY4" fmla="*/ 2272937 h 2272937"/>
                <a:gd name="connsiteX5" fmla="*/ 1841863 w 2899954"/>
                <a:gd name="connsiteY5" fmla="*/ 2103120 h 2272937"/>
                <a:gd name="connsiteX0" fmla="*/ 2860766 w 2886891"/>
                <a:gd name="connsiteY0" fmla="*/ 143692 h 2272937"/>
                <a:gd name="connsiteX1" fmla="*/ 2886891 w 2886891"/>
                <a:gd name="connsiteY1" fmla="*/ 52252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86891 w 2886891"/>
                <a:gd name="connsiteY1" fmla="*/ 39189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49881 w 2886891"/>
                <a:gd name="connsiteY1" fmla="*/ 134983 h 2272937"/>
                <a:gd name="connsiteX2" fmla="*/ 2886891 w 2886891"/>
                <a:gd name="connsiteY2" fmla="*/ 39189 h 2272937"/>
                <a:gd name="connsiteX3" fmla="*/ 2037806 w 2886891"/>
                <a:gd name="connsiteY3" fmla="*/ 0 h 2272937"/>
                <a:gd name="connsiteX4" fmla="*/ 0 w 2886891"/>
                <a:gd name="connsiteY4" fmla="*/ 2168434 h 2272937"/>
                <a:gd name="connsiteX5" fmla="*/ 1737360 w 2886891"/>
                <a:gd name="connsiteY5" fmla="*/ 2272937 h 2272937"/>
                <a:gd name="connsiteX6" fmla="*/ 1841863 w 2886891"/>
                <a:gd name="connsiteY6" fmla="*/ 2103120 h 2272937"/>
                <a:gd name="connsiteX0" fmla="*/ 2860766 w 2890701"/>
                <a:gd name="connsiteY0" fmla="*/ 143692 h 2272937"/>
                <a:gd name="connsiteX1" fmla="*/ 2849881 w 2890701"/>
                <a:gd name="connsiteY1" fmla="*/ 134983 h 2272937"/>
                <a:gd name="connsiteX2" fmla="*/ 2890701 w 2890701"/>
                <a:gd name="connsiteY2" fmla="*/ 35379 h 2272937"/>
                <a:gd name="connsiteX3" fmla="*/ 2037806 w 2890701"/>
                <a:gd name="connsiteY3" fmla="*/ 0 h 2272937"/>
                <a:gd name="connsiteX4" fmla="*/ 0 w 2890701"/>
                <a:gd name="connsiteY4" fmla="*/ 2168434 h 2272937"/>
                <a:gd name="connsiteX5" fmla="*/ 1737360 w 2890701"/>
                <a:gd name="connsiteY5" fmla="*/ 2272937 h 2272937"/>
                <a:gd name="connsiteX6" fmla="*/ 1841863 w 2890701"/>
                <a:gd name="connsiteY6" fmla="*/ 2103120 h 2272937"/>
                <a:gd name="connsiteX0" fmla="*/ 2860766 w 2905941"/>
                <a:gd name="connsiteY0" fmla="*/ 143692 h 2272937"/>
                <a:gd name="connsiteX1" fmla="*/ 2849881 w 2905941"/>
                <a:gd name="connsiteY1" fmla="*/ 13498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905941"/>
                <a:gd name="connsiteY0" fmla="*/ 143692 h 2272937"/>
                <a:gd name="connsiteX1" fmla="*/ 2905941 w 2905941"/>
                <a:gd name="connsiteY1" fmla="*/ 31569 h 2272937"/>
                <a:gd name="connsiteX2" fmla="*/ 2037806 w 2905941"/>
                <a:gd name="connsiteY2" fmla="*/ 0 h 2272937"/>
                <a:gd name="connsiteX3" fmla="*/ 0 w 2905941"/>
                <a:gd name="connsiteY3" fmla="*/ 2168434 h 2272937"/>
                <a:gd name="connsiteX4" fmla="*/ 1737360 w 2905941"/>
                <a:gd name="connsiteY4" fmla="*/ 2272937 h 2272937"/>
                <a:gd name="connsiteX5" fmla="*/ 1841863 w 2905941"/>
                <a:gd name="connsiteY5" fmla="*/ 2103120 h 2272937"/>
                <a:gd name="connsiteX0" fmla="*/ 2860766 w 2905941"/>
                <a:gd name="connsiteY0" fmla="*/ 143692 h 2272937"/>
                <a:gd name="connsiteX1" fmla="*/ 2853691 w 2905941"/>
                <a:gd name="connsiteY1" fmla="*/ 13879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5941" h="2272937">
                  <a:moveTo>
                    <a:pt x="2860766" y="143692"/>
                  </a:moveTo>
                  <a:lnTo>
                    <a:pt x="2853691" y="138793"/>
                  </a:lnTo>
                  <a:lnTo>
                    <a:pt x="2905941" y="31569"/>
                  </a:lnTo>
                  <a:lnTo>
                    <a:pt x="2037806" y="0"/>
                  </a:lnTo>
                  <a:lnTo>
                    <a:pt x="0" y="2168434"/>
                  </a:lnTo>
                  <a:lnTo>
                    <a:pt x="1737360" y="2272937"/>
                  </a:lnTo>
                  <a:lnTo>
                    <a:pt x="1841863" y="210312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87" name="Straight Connector 86"/>
            <p:cNvCxnSpPr/>
            <p:nvPr/>
          </p:nvCxnSpPr>
          <p:spPr bwMode="auto">
            <a:xfrm>
              <a:off x="2811780" y="3341370"/>
              <a:ext cx="217170" cy="0"/>
            </a:xfrm>
            <a:prstGeom prst="line">
              <a:avLst/>
            </a:prstGeom>
            <a:solidFill>
              <a:schemeClr val="accent1"/>
            </a:solidFill>
            <a:ln w="57150" cap="flat" cmpd="sng" algn="ctr">
              <a:solidFill>
                <a:srgbClr val="FFFFCC"/>
              </a:solidFill>
              <a:prstDash val="solid"/>
              <a:round/>
              <a:headEnd type="none" w="med" len="med"/>
              <a:tailEnd type="none" w="med" len="med"/>
            </a:ln>
            <a:effectLst/>
          </p:spPr>
        </p:cxnSp>
      </p:grpSp>
      <p:grpSp>
        <p:nvGrpSpPr>
          <p:cNvPr id="8" name="Group 55"/>
          <p:cNvGrpSpPr>
            <a:grpSpLocks/>
          </p:cNvGrpSpPr>
          <p:nvPr/>
        </p:nvGrpSpPr>
        <p:grpSpPr bwMode="auto">
          <a:xfrm flipH="1">
            <a:off x="277042" y="4572000"/>
            <a:ext cx="1368877" cy="1999069"/>
            <a:chOff x="2118" y="156"/>
            <a:chExt cx="1260" cy="1969"/>
          </a:xfrm>
        </p:grpSpPr>
        <p:sp>
          <p:nvSpPr>
            <p:cNvPr id="114" name="Oval 56"/>
            <p:cNvSpPr>
              <a:spLocks noChangeArrowheads="1"/>
            </p:cNvSpPr>
            <p:nvPr/>
          </p:nvSpPr>
          <p:spPr bwMode="auto">
            <a:xfrm>
              <a:off x="2118" y="1886"/>
              <a:ext cx="1260" cy="239"/>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5" name="Freeform 57"/>
            <p:cNvSpPr>
              <a:spLocks/>
            </p:cNvSpPr>
            <p:nvPr/>
          </p:nvSpPr>
          <p:spPr bwMode="auto">
            <a:xfrm>
              <a:off x="2535" y="1467"/>
              <a:ext cx="438" cy="516"/>
            </a:xfrm>
            <a:custGeom>
              <a:avLst/>
              <a:gdLst/>
              <a:ahLst/>
              <a:cxnLst>
                <a:cxn ang="0">
                  <a:pos x="96" y="0"/>
                </a:cxn>
                <a:cxn ang="0">
                  <a:pos x="432" y="48"/>
                </a:cxn>
                <a:cxn ang="0">
                  <a:pos x="516" y="516"/>
                </a:cxn>
                <a:cxn ang="0">
                  <a:pos x="402" y="504"/>
                </a:cxn>
                <a:cxn ang="0">
                  <a:pos x="282" y="174"/>
                </a:cxn>
                <a:cxn ang="0">
                  <a:pos x="192" y="156"/>
                </a:cxn>
                <a:cxn ang="0">
                  <a:pos x="150" y="318"/>
                </a:cxn>
                <a:cxn ang="0">
                  <a:pos x="168" y="480"/>
                </a:cxn>
                <a:cxn ang="0">
                  <a:pos x="0" y="450"/>
                </a:cxn>
                <a:cxn ang="0">
                  <a:pos x="24" y="138"/>
                </a:cxn>
                <a:cxn ang="0">
                  <a:pos x="96" y="0"/>
                </a:cxn>
              </a:cxnLst>
              <a:rect l="0" t="0" r="r" b="b"/>
              <a:pathLst>
                <a:path w="516" h="516">
                  <a:moveTo>
                    <a:pt x="96" y="0"/>
                  </a:moveTo>
                  <a:lnTo>
                    <a:pt x="432" y="48"/>
                  </a:lnTo>
                  <a:lnTo>
                    <a:pt x="516" y="516"/>
                  </a:lnTo>
                  <a:lnTo>
                    <a:pt x="402" y="504"/>
                  </a:lnTo>
                  <a:lnTo>
                    <a:pt x="282" y="174"/>
                  </a:lnTo>
                  <a:lnTo>
                    <a:pt x="192" y="156"/>
                  </a:lnTo>
                  <a:lnTo>
                    <a:pt x="150" y="318"/>
                  </a:lnTo>
                  <a:lnTo>
                    <a:pt x="168" y="480"/>
                  </a:lnTo>
                  <a:lnTo>
                    <a:pt x="0" y="450"/>
                  </a:lnTo>
                  <a:lnTo>
                    <a:pt x="24" y="138"/>
                  </a:lnTo>
                  <a:lnTo>
                    <a:pt x="96" y="0"/>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6" name="Freeform 58"/>
            <p:cNvSpPr>
              <a:spLocks/>
            </p:cNvSpPr>
            <p:nvPr/>
          </p:nvSpPr>
          <p:spPr bwMode="auto">
            <a:xfrm>
              <a:off x="2780" y="1035"/>
              <a:ext cx="392" cy="729"/>
            </a:xfrm>
            <a:custGeom>
              <a:avLst/>
              <a:gdLst/>
              <a:ahLst/>
              <a:cxnLst>
                <a:cxn ang="0">
                  <a:pos x="0" y="677"/>
                </a:cxn>
                <a:cxn ang="0">
                  <a:pos x="47" y="686"/>
                </a:cxn>
                <a:cxn ang="0">
                  <a:pos x="113" y="687"/>
                </a:cxn>
                <a:cxn ang="0">
                  <a:pos x="176" y="674"/>
                </a:cxn>
                <a:cxn ang="0">
                  <a:pos x="200" y="662"/>
                </a:cxn>
                <a:cxn ang="0">
                  <a:pos x="216" y="647"/>
                </a:cxn>
                <a:cxn ang="0">
                  <a:pos x="209" y="510"/>
                </a:cxn>
                <a:cxn ang="0">
                  <a:pos x="392" y="243"/>
                </a:cxn>
                <a:cxn ang="0">
                  <a:pos x="245" y="71"/>
                </a:cxn>
                <a:cxn ang="0">
                  <a:pos x="194" y="69"/>
                </a:cxn>
                <a:cxn ang="0">
                  <a:pos x="173" y="30"/>
                </a:cxn>
                <a:cxn ang="0">
                  <a:pos x="134" y="8"/>
                </a:cxn>
                <a:cxn ang="0">
                  <a:pos x="83" y="0"/>
                </a:cxn>
                <a:cxn ang="0">
                  <a:pos x="39" y="140"/>
                </a:cxn>
                <a:cxn ang="0">
                  <a:pos x="15" y="275"/>
                </a:cxn>
                <a:cxn ang="0">
                  <a:pos x="8" y="545"/>
                </a:cxn>
                <a:cxn ang="0">
                  <a:pos x="0" y="677"/>
                </a:cxn>
              </a:cxnLst>
              <a:rect l="0" t="0" r="r" b="b"/>
              <a:pathLst>
                <a:path w="392" h="687">
                  <a:moveTo>
                    <a:pt x="0" y="677"/>
                  </a:moveTo>
                  <a:lnTo>
                    <a:pt x="47" y="686"/>
                  </a:lnTo>
                  <a:lnTo>
                    <a:pt x="113" y="687"/>
                  </a:lnTo>
                  <a:cubicBezTo>
                    <a:pt x="134" y="683"/>
                    <a:pt x="155" y="679"/>
                    <a:pt x="176" y="674"/>
                  </a:cubicBezTo>
                  <a:cubicBezTo>
                    <a:pt x="184" y="672"/>
                    <a:pt x="191" y="664"/>
                    <a:pt x="200" y="662"/>
                  </a:cubicBezTo>
                  <a:cubicBezTo>
                    <a:pt x="205" y="656"/>
                    <a:pt x="207" y="649"/>
                    <a:pt x="216" y="647"/>
                  </a:cubicBezTo>
                  <a:lnTo>
                    <a:pt x="209" y="510"/>
                  </a:lnTo>
                  <a:lnTo>
                    <a:pt x="392" y="243"/>
                  </a:lnTo>
                  <a:lnTo>
                    <a:pt x="245" y="71"/>
                  </a:lnTo>
                  <a:lnTo>
                    <a:pt x="194" y="69"/>
                  </a:lnTo>
                  <a:lnTo>
                    <a:pt x="173" y="30"/>
                  </a:lnTo>
                  <a:lnTo>
                    <a:pt x="134" y="8"/>
                  </a:lnTo>
                  <a:lnTo>
                    <a:pt x="83" y="0"/>
                  </a:lnTo>
                  <a:lnTo>
                    <a:pt x="39" y="140"/>
                  </a:lnTo>
                  <a:lnTo>
                    <a:pt x="15" y="275"/>
                  </a:lnTo>
                  <a:lnTo>
                    <a:pt x="8" y="545"/>
                  </a:lnTo>
                  <a:lnTo>
                    <a:pt x="0" y="677"/>
                  </a:lnTo>
                  <a:close/>
                </a:path>
              </a:pathLst>
            </a:custGeom>
            <a:solidFill>
              <a:srgbClr val="FF00FF"/>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7" name="Freeform 59"/>
            <p:cNvSpPr>
              <a:spLocks/>
            </p:cNvSpPr>
            <p:nvPr/>
          </p:nvSpPr>
          <p:spPr bwMode="auto">
            <a:xfrm>
              <a:off x="2437" y="624"/>
              <a:ext cx="66" cy="93"/>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8" name="Freeform 60"/>
            <p:cNvSpPr>
              <a:spLocks/>
            </p:cNvSpPr>
            <p:nvPr/>
          </p:nvSpPr>
          <p:spPr bwMode="auto">
            <a:xfrm>
              <a:off x="2299" y="156"/>
              <a:ext cx="851" cy="894"/>
            </a:xfrm>
            <a:custGeom>
              <a:avLst/>
              <a:gdLst/>
              <a:ahLst/>
              <a:cxnLst>
                <a:cxn ang="0">
                  <a:pos x="305" y="518"/>
                </a:cxn>
                <a:cxn ang="0">
                  <a:pos x="278" y="374"/>
                </a:cxn>
                <a:cxn ang="0">
                  <a:pos x="242" y="311"/>
                </a:cxn>
                <a:cxn ang="0">
                  <a:pos x="203" y="212"/>
                </a:cxn>
                <a:cxn ang="0">
                  <a:pos x="218" y="128"/>
                </a:cxn>
                <a:cxn ang="0">
                  <a:pos x="272" y="74"/>
                </a:cxn>
                <a:cxn ang="0">
                  <a:pos x="341" y="47"/>
                </a:cxn>
                <a:cxn ang="0">
                  <a:pos x="425" y="17"/>
                </a:cxn>
                <a:cxn ang="0">
                  <a:pos x="548" y="2"/>
                </a:cxn>
                <a:cxn ang="0">
                  <a:pos x="677" y="29"/>
                </a:cxn>
                <a:cxn ang="0">
                  <a:pos x="701" y="44"/>
                </a:cxn>
                <a:cxn ang="0">
                  <a:pos x="737" y="59"/>
                </a:cxn>
                <a:cxn ang="0">
                  <a:pos x="782" y="89"/>
                </a:cxn>
                <a:cxn ang="0">
                  <a:pos x="839" y="137"/>
                </a:cxn>
                <a:cxn ang="0">
                  <a:pos x="803" y="317"/>
                </a:cxn>
                <a:cxn ang="0">
                  <a:pos x="791" y="347"/>
                </a:cxn>
                <a:cxn ang="0">
                  <a:pos x="767" y="398"/>
                </a:cxn>
                <a:cxn ang="0">
                  <a:pos x="683" y="509"/>
                </a:cxn>
                <a:cxn ang="0">
                  <a:pos x="641" y="539"/>
                </a:cxn>
                <a:cxn ang="0">
                  <a:pos x="623" y="545"/>
                </a:cxn>
                <a:cxn ang="0">
                  <a:pos x="620" y="560"/>
                </a:cxn>
                <a:cxn ang="0">
                  <a:pos x="644" y="539"/>
                </a:cxn>
                <a:cxn ang="0">
                  <a:pos x="662" y="527"/>
                </a:cxn>
                <a:cxn ang="0">
                  <a:pos x="776" y="536"/>
                </a:cxn>
                <a:cxn ang="0">
                  <a:pos x="782" y="581"/>
                </a:cxn>
                <a:cxn ang="0">
                  <a:pos x="758" y="626"/>
                </a:cxn>
                <a:cxn ang="0">
                  <a:pos x="677" y="644"/>
                </a:cxn>
                <a:cxn ang="0">
                  <a:pos x="668" y="647"/>
                </a:cxn>
                <a:cxn ang="0">
                  <a:pos x="629" y="650"/>
                </a:cxn>
                <a:cxn ang="0">
                  <a:pos x="620" y="668"/>
                </a:cxn>
                <a:cxn ang="0">
                  <a:pos x="611" y="707"/>
                </a:cxn>
                <a:cxn ang="0">
                  <a:pos x="539" y="893"/>
                </a:cxn>
                <a:cxn ang="0">
                  <a:pos x="401" y="890"/>
                </a:cxn>
                <a:cxn ang="0">
                  <a:pos x="395" y="881"/>
                </a:cxn>
                <a:cxn ang="0">
                  <a:pos x="386" y="875"/>
                </a:cxn>
                <a:cxn ang="0">
                  <a:pos x="335" y="767"/>
                </a:cxn>
                <a:cxn ang="0">
                  <a:pos x="323" y="740"/>
                </a:cxn>
                <a:cxn ang="0">
                  <a:pos x="275" y="740"/>
                </a:cxn>
                <a:cxn ang="0">
                  <a:pos x="227" y="725"/>
                </a:cxn>
                <a:cxn ang="0">
                  <a:pos x="200" y="710"/>
                </a:cxn>
                <a:cxn ang="0">
                  <a:pos x="251" y="662"/>
                </a:cxn>
                <a:cxn ang="0">
                  <a:pos x="308" y="605"/>
                </a:cxn>
                <a:cxn ang="0">
                  <a:pos x="236" y="641"/>
                </a:cxn>
                <a:cxn ang="0">
                  <a:pos x="176" y="653"/>
                </a:cxn>
                <a:cxn ang="0">
                  <a:pos x="65" y="629"/>
                </a:cxn>
                <a:cxn ang="0">
                  <a:pos x="23" y="584"/>
                </a:cxn>
                <a:cxn ang="0">
                  <a:pos x="14" y="557"/>
                </a:cxn>
                <a:cxn ang="0">
                  <a:pos x="11" y="533"/>
                </a:cxn>
                <a:cxn ang="0">
                  <a:pos x="83" y="527"/>
                </a:cxn>
                <a:cxn ang="0">
                  <a:pos x="290" y="524"/>
                </a:cxn>
                <a:cxn ang="0">
                  <a:pos x="305" y="518"/>
                </a:cxn>
              </a:cxnLst>
              <a:rect l="0" t="0" r="r" b="b"/>
              <a:pathLst>
                <a:path w="851" h="894">
                  <a:moveTo>
                    <a:pt x="305" y="518"/>
                  </a:moveTo>
                  <a:cubicBezTo>
                    <a:pt x="303" y="491"/>
                    <a:pt x="296" y="402"/>
                    <a:pt x="278" y="374"/>
                  </a:cubicBezTo>
                  <a:cubicBezTo>
                    <a:pt x="265" y="355"/>
                    <a:pt x="252" y="333"/>
                    <a:pt x="242" y="311"/>
                  </a:cubicBezTo>
                  <a:cubicBezTo>
                    <a:pt x="228" y="279"/>
                    <a:pt x="222" y="241"/>
                    <a:pt x="203" y="212"/>
                  </a:cubicBezTo>
                  <a:cubicBezTo>
                    <a:pt x="206" y="161"/>
                    <a:pt x="197" y="161"/>
                    <a:pt x="218" y="128"/>
                  </a:cubicBezTo>
                  <a:cubicBezTo>
                    <a:pt x="220" y="123"/>
                    <a:pt x="267" y="77"/>
                    <a:pt x="272" y="74"/>
                  </a:cubicBezTo>
                  <a:cubicBezTo>
                    <a:pt x="293" y="61"/>
                    <a:pt x="317" y="52"/>
                    <a:pt x="341" y="47"/>
                  </a:cubicBezTo>
                  <a:cubicBezTo>
                    <a:pt x="364" y="32"/>
                    <a:pt x="399" y="26"/>
                    <a:pt x="425" y="17"/>
                  </a:cubicBezTo>
                  <a:cubicBezTo>
                    <a:pt x="460" y="12"/>
                    <a:pt x="506" y="0"/>
                    <a:pt x="548" y="2"/>
                  </a:cubicBezTo>
                  <a:cubicBezTo>
                    <a:pt x="590" y="4"/>
                    <a:pt x="652" y="22"/>
                    <a:pt x="677" y="29"/>
                  </a:cubicBezTo>
                  <a:cubicBezTo>
                    <a:pt x="689" y="33"/>
                    <a:pt x="689" y="40"/>
                    <a:pt x="701" y="44"/>
                  </a:cubicBezTo>
                  <a:cubicBezTo>
                    <a:pt x="710" y="58"/>
                    <a:pt x="722" y="55"/>
                    <a:pt x="737" y="59"/>
                  </a:cubicBezTo>
                  <a:cubicBezTo>
                    <a:pt x="752" y="69"/>
                    <a:pt x="765" y="83"/>
                    <a:pt x="782" y="89"/>
                  </a:cubicBezTo>
                  <a:cubicBezTo>
                    <a:pt x="798" y="113"/>
                    <a:pt x="832" y="107"/>
                    <a:pt x="839" y="137"/>
                  </a:cubicBezTo>
                  <a:cubicBezTo>
                    <a:pt x="843" y="187"/>
                    <a:pt x="851" y="285"/>
                    <a:pt x="803" y="317"/>
                  </a:cubicBezTo>
                  <a:cubicBezTo>
                    <a:pt x="799" y="328"/>
                    <a:pt x="793" y="335"/>
                    <a:pt x="791" y="347"/>
                  </a:cubicBezTo>
                  <a:cubicBezTo>
                    <a:pt x="787" y="368"/>
                    <a:pt x="790" y="392"/>
                    <a:pt x="767" y="398"/>
                  </a:cubicBezTo>
                  <a:cubicBezTo>
                    <a:pt x="728" y="424"/>
                    <a:pt x="735" y="496"/>
                    <a:pt x="683" y="509"/>
                  </a:cubicBezTo>
                  <a:cubicBezTo>
                    <a:pt x="668" y="519"/>
                    <a:pt x="658" y="531"/>
                    <a:pt x="641" y="539"/>
                  </a:cubicBezTo>
                  <a:cubicBezTo>
                    <a:pt x="635" y="542"/>
                    <a:pt x="623" y="545"/>
                    <a:pt x="623" y="545"/>
                  </a:cubicBezTo>
                  <a:cubicBezTo>
                    <a:pt x="609" y="566"/>
                    <a:pt x="604" y="565"/>
                    <a:pt x="620" y="560"/>
                  </a:cubicBezTo>
                  <a:cubicBezTo>
                    <a:pt x="629" y="551"/>
                    <a:pt x="633" y="545"/>
                    <a:pt x="644" y="539"/>
                  </a:cubicBezTo>
                  <a:cubicBezTo>
                    <a:pt x="650" y="535"/>
                    <a:pt x="662" y="527"/>
                    <a:pt x="662" y="527"/>
                  </a:cubicBezTo>
                  <a:cubicBezTo>
                    <a:pt x="691" y="528"/>
                    <a:pt x="740" y="503"/>
                    <a:pt x="776" y="536"/>
                  </a:cubicBezTo>
                  <a:cubicBezTo>
                    <a:pt x="779" y="536"/>
                    <a:pt x="782" y="578"/>
                    <a:pt x="782" y="581"/>
                  </a:cubicBezTo>
                  <a:cubicBezTo>
                    <a:pt x="782" y="611"/>
                    <a:pt x="773" y="605"/>
                    <a:pt x="758" y="626"/>
                  </a:cubicBezTo>
                  <a:cubicBezTo>
                    <a:pt x="753" y="650"/>
                    <a:pt x="701" y="643"/>
                    <a:pt x="677" y="644"/>
                  </a:cubicBezTo>
                  <a:cubicBezTo>
                    <a:pt x="674" y="645"/>
                    <a:pt x="671" y="647"/>
                    <a:pt x="668" y="647"/>
                  </a:cubicBezTo>
                  <a:cubicBezTo>
                    <a:pt x="655" y="649"/>
                    <a:pt x="642" y="646"/>
                    <a:pt x="629" y="650"/>
                  </a:cubicBezTo>
                  <a:cubicBezTo>
                    <a:pt x="623" y="652"/>
                    <a:pt x="624" y="662"/>
                    <a:pt x="620" y="668"/>
                  </a:cubicBezTo>
                  <a:cubicBezTo>
                    <a:pt x="617" y="681"/>
                    <a:pt x="611" y="707"/>
                    <a:pt x="611" y="707"/>
                  </a:cubicBezTo>
                  <a:cubicBezTo>
                    <a:pt x="609" y="762"/>
                    <a:pt x="615" y="878"/>
                    <a:pt x="539" y="893"/>
                  </a:cubicBezTo>
                  <a:cubicBezTo>
                    <a:pt x="493" y="892"/>
                    <a:pt x="447" y="894"/>
                    <a:pt x="401" y="890"/>
                  </a:cubicBezTo>
                  <a:cubicBezTo>
                    <a:pt x="397" y="890"/>
                    <a:pt x="398" y="884"/>
                    <a:pt x="395" y="881"/>
                  </a:cubicBezTo>
                  <a:cubicBezTo>
                    <a:pt x="392" y="878"/>
                    <a:pt x="389" y="877"/>
                    <a:pt x="386" y="875"/>
                  </a:cubicBezTo>
                  <a:cubicBezTo>
                    <a:pt x="364" y="842"/>
                    <a:pt x="351" y="803"/>
                    <a:pt x="335" y="767"/>
                  </a:cubicBezTo>
                  <a:cubicBezTo>
                    <a:pt x="331" y="758"/>
                    <a:pt x="333" y="742"/>
                    <a:pt x="323" y="740"/>
                  </a:cubicBezTo>
                  <a:cubicBezTo>
                    <a:pt x="303" y="736"/>
                    <a:pt x="295" y="741"/>
                    <a:pt x="275" y="740"/>
                  </a:cubicBezTo>
                  <a:cubicBezTo>
                    <a:pt x="258" y="739"/>
                    <a:pt x="239" y="731"/>
                    <a:pt x="227" y="725"/>
                  </a:cubicBezTo>
                  <a:cubicBezTo>
                    <a:pt x="224" y="715"/>
                    <a:pt x="200" y="710"/>
                    <a:pt x="200" y="710"/>
                  </a:cubicBezTo>
                  <a:cubicBezTo>
                    <a:pt x="203" y="696"/>
                    <a:pt x="239" y="670"/>
                    <a:pt x="251" y="662"/>
                  </a:cubicBezTo>
                  <a:cubicBezTo>
                    <a:pt x="267" y="638"/>
                    <a:pt x="286" y="620"/>
                    <a:pt x="308" y="605"/>
                  </a:cubicBezTo>
                  <a:cubicBezTo>
                    <a:pt x="310" y="598"/>
                    <a:pt x="258" y="633"/>
                    <a:pt x="236" y="641"/>
                  </a:cubicBezTo>
                  <a:cubicBezTo>
                    <a:pt x="214" y="649"/>
                    <a:pt x="204" y="655"/>
                    <a:pt x="176" y="653"/>
                  </a:cubicBezTo>
                  <a:cubicBezTo>
                    <a:pt x="137" y="652"/>
                    <a:pt x="93" y="657"/>
                    <a:pt x="65" y="629"/>
                  </a:cubicBezTo>
                  <a:cubicBezTo>
                    <a:pt x="53" y="617"/>
                    <a:pt x="33" y="599"/>
                    <a:pt x="23" y="584"/>
                  </a:cubicBezTo>
                  <a:cubicBezTo>
                    <a:pt x="18" y="576"/>
                    <a:pt x="14" y="557"/>
                    <a:pt x="14" y="557"/>
                  </a:cubicBezTo>
                  <a:cubicBezTo>
                    <a:pt x="14" y="549"/>
                    <a:pt x="0" y="538"/>
                    <a:pt x="11" y="533"/>
                  </a:cubicBezTo>
                  <a:cubicBezTo>
                    <a:pt x="22" y="528"/>
                    <a:pt x="37" y="528"/>
                    <a:pt x="83" y="527"/>
                  </a:cubicBezTo>
                  <a:cubicBezTo>
                    <a:pt x="152" y="525"/>
                    <a:pt x="221" y="525"/>
                    <a:pt x="290" y="524"/>
                  </a:cubicBezTo>
                  <a:cubicBezTo>
                    <a:pt x="301" y="520"/>
                    <a:pt x="296" y="522"/>
                    <a:pt x="305" y="518"/>
                  </a:cubicBezTo>
                  <a:close/>
                </a:path>
              </a:pathLst>
            </a:custGeom>
            <a:gradFill rotWithShape="1">
              <a:gsLst>
                <a:gs pos="0">
                  <a:srgbClr val="FFCCFF"/>
                </a:gs>
                <a:gs pos="100000">
                  <a:srgbClr val="FFCCFF">
                    <a:gamma/>
                    <a:shade val="86275"/>
                    <a:invGamma/>
                  </a:srgbClr>
                </a:gs>
              </a:gsLst>
              <a:lin ang="5400000" scaled="1"/>
            </a:gradFill>
            <a:ln w="28575" cmpd="sng">
              <a:solidFill>
                <a:schemeClr val="tx1"/>
              </a:solidFill>
              <a:round/>
              <a:headEnd/>
              <a:tailEnd/>
            </a:ln>
            <a:effectLst/>
            <a:scene3d>
              <a:camera prst="orthographicFront"/>
              <a:lightRig rig="threePt" dir="t"/>
            </a:scene3d>
            <a:sp3d>
              <a:bevelT/>
            </a:sp3d>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9" name="Freeform 61"/>
            <p:cNvSpPr>
              <a:spLocks/>
            </p:cNvSpPr>
            <p:nvPr/>
          </p:nvSpPr>
          <p:spPr bwMode="auto">
            <a:xfrm rot="-830568">
              <a:off x="2714" y="321"/>
              <a:ext cx="433" cy="207"/>
            </a:xfrm>
            <a:custGeom>
              <a:avLst/>
              <a:gdLst/>
              <a:ahLst/>
              <a:cxnLst>
                <a:cxn ang="0">
                  <a:pos x="1" y="207"/>
                </a:cxn>
                <a:cxn ang="0">
                  <a:pos x="4" y="144"/>
                </a:cxn>
                <a:cxn ang="0">
                  <a:pos x="16" y="126"/>
                </a:cxn>
                <a:cxn ang="0">
                  <a:pos x="61" y="69"/>
                </a:cxn>
                <a:cxn ang="0">
                  <a:pos x="97" y="36"/>
                </a:cxn>
                <a:cxn ang="0">
                  <a:pos x="127" y="9"/>
                </a:cxn>
                <a:cxn ang="0">
                  <a:pos x="139" y="42"/>
                </a:cxn>
                <a:cxn ang="0">
                  <a:pos x="136" y="72"/>
                </a:cxn>
                <a:cxn ang="0">
                  <a:pos x="139" y="54"/>
                </a:cxn>
                <a:cxn ang="0">
                  <a:pos x="145" y="45"/>
                </a:cxn>
                <a:cxn ang="0">
                  <a:pos x="154" y="42"/>
                </a:cxn>
                <a:cxn ang="0">
                  <a:pos x="238" y="6"/>
                </a:cxn>
                <a:cxn ang="0">
                  <a:pos x="265" y="48"/>
                </a:cxn>
                <a:cxn ang="0">
                  <a:pos x="274" y="30"/>
                </a:cxn>
                <a:cxn ang="0">
                  <a:pos x="292" y="24"/>
                </a:cxn>
                <a:cxn ang="0">
                  <a:pos x="385" y="36"/>
                </a:cxn>
                <a:cxn ang="0">
                  <a:pos x="415" y="66"/>
                </a:cxn>
                <a:cxn ang="0">
                  <a:pos x="427" y="81"/>
                </a:cxn>
                <a:cxn ang="0">
                  <a:pos x="343" y="87"/>
                </a:cxn>
                <a:cxn ang="0">
                  <a:pos x="310" y="102"/>
                </a:cxn>
                <a:cxn ang="0">
                  <a:pos x="130" y="120"/>
                </a:cxn>
                <a:cxn ang="0">
                  <a:pos x="100" y="129"/>
                </a:cxn>
                <a:cxn ang="0">
                  <a:pos x="82" y="135"/>
                </a:cxn>
                <a:cxn ang="0">
                  <a:pos x="55" y="162"/>
                </a:cxn>
                <a:cxn ang="0">
                  <a:pos x="19" y="198"/>
                </a:cxn>
                <a:cxn ang="0">
                  <a:pos x="1" y="207"/>
                </a:cxn>
              </a:cxnLst>
              <a:rect l="0" t="0" r="r" b="b"/>
              <a:pathLst>
                <a:path w="433" h="207">
                  <a:moveTo>
                    <a:pt x="1" y="207"/>
                  </a:moveTo>
                  <a:cubicBezTo>
                    <a:pt x="2" y="186"/>
                    <a:pt x="0" y="165"/>
                    <a:pt x="4" y="144"/>
                  </a:cubicBezTo>
                  <a:cubicBezTo>
                    <a:pt x="5" y="137"/>
                    <a:pt x="12" y="132"/>
                    <a:pt x="16" y="126"/>
                  </a:cubicBezTo>
                  <a:cubicBezTo>
                    <a:pt x="27" y="110"/>
                    <a:pt x="46" y="74"/>
                    <a:pt x="61" y="69"/>
                  </a:cubicBezTo>
                  <a:cubicBezTo>
                    <a:pt x="73" y="57"/>
                    <a:pt x="83" y="45"/>
                    <a:pt x="97" y="36"/>
                  </a:cubicBezTo>
                  <a:cubicBezTo>
                    <a:pt x="101" y="23"/>
                    <a:pt x="112" y="9"/>
                    <a:pt x="127" y="9"/>
                  </a:cubicBezTo>
                  <a:cubicBezTo>
                    <a:pt x="134" y="20"/>
                    <a:pt x="135" y="30"/>
                    <a:pt x="139" y="42"/>
                  </a:cubicBezTo>
                  <a:cubicBezTo>
                    <a:pt x="138" y="52"/>
                    <a:pt x="136" y="62"/>
                    <a:pt x="136" y="72"/>
                  </a:cubicBezTo>
                  <a:cubicBezTo>
                    <a:pt x="136" y="78"/>
                    <a:pt x="137" y="60"/>
                    <a:pt x="139" y="54"/>
                  </a:cubicBezTo>
                  <a:cubicBezTo>
                    <a:pt x="140" y="51"/>
                    <a:pt x="142" y="47"/>
                    <a:pt x="145" y="45"/>
                  </a:cubicBezTo>
                  <a:cubicBezTo>
                    <a:pt x="147" y="43"/>
                    <a:pt x="151" y="43"/>
                    <a:pt x="154" y="42"/>
                  </a:cubicBezTo>
                  <a:cubicBezTo>
                    <a:pt x="178" y="18"/>
                    <a:pt x="211" y="24"/>
                    <a:pt x="238" y="6"/>
                  </a:cubicBezTo>
                  <a:cubicBezTo>
                    <a:pt x="282" y="11"/>
                    <a:pt x="250" y="0"/>
                    <a:pt x="265" y="48"/>
                  </a:cubicBezTo>
                  <a:cubicBezTo>
                    <a:pt x="269" y="61"/>
                    <a:pt x="271" y="32"/>
                    <a:pt x="274" y="30"/>
                  </a:cubicBezTo>
                  <a:cubicBezTo>
                    <a:pt x="279" y="26"/>
                    <a:pt x="292" y="24"/>
                    <a:pt x="292" y="24"/>
                  </a:cubicBezTo>
                  <a:cubicBezTo>
                    <a:pt x="324" y="26"/>
                    <a:pt x="353" y="31"/>
                    <a:pt x="385" y="36"/>
                  </a:cubicBezTo>
                  <a:cubicBezTo>
                    <a:pt x="389" y="69"/>
                    <a:pt x="389" y="57"/>
                    <a:pt x="415" y="66"/>
                  </a:cubicBezTo>
                  <a:cubicBezTo>
                    <a:pt x="417" y="72"/>
                    <a:pt x="433" y="78"/>
                    <a:pt x="427" y="81"/>
                  </a:cubicBezTo>
                  <a:cubicBezTo>
                    <a:pt x="402" y="94"/>
                    <a:pt x="371" y="86"/>
                    <a:pt x="343" y="87"/>
                  </a:cubicBezTo>
                  <a:cubicBezTo>
                    <a:pt x="326" y="91"/>
                    <a:pt x="328" y="98"/>
                    <a:pt x="310" y="102"/>
                  </a:cubicBezTo>
                  <a:cubicBezTo>
                    <a:pt x="338" y="144"/>
                    <a:pt x="156" y="120"/>
                    <a:pt x="130" y="120"/>
                  </a:cubicBezTo>
                  <a:cubicBezTo>
                    <a:pt x="113" y="132"/>
                    <a:pt x="130" y="122"/>
                    <a:pt x="100" y="129"/>
                  </a:cubicBezTo>
                  <a:cubicBezTo>
                    <a:pt x="94" y="130"/>
                    <a:pt x="82" y="135"/>
                    <a:pt x="82" y="135"/>
                  </a:cubicBezTo>
                  <a:cubicBezTo>
                    <a:pt x="78" y="147"/>
                    <a:pt x="67" y="158"/>
                    <a:pt x="55" y="162"/>
                  </a:cubicBezTo>
                  <a:cubicBezTo>
                    <a:pt x="49" y="181"/>
                    <a:pt x="35" y="187"/>
                    <a:pt x="19" y="198"/>
                  </a:cubicBezTo>
                  <a:cubicBezTo>
                    <a:pt x="13" y="202"/>
                    <a:pt x="1" y="207"/>
                    <a:pt x="1" y="207"/>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0" name="Freeform 62"/>
            <p:cNvSpPr>
              <a:spLocks/>
            </p:cNvSpPr>
            <p:nvPr/>
          </p:nvSpPr>
          <p:spPr bwMode="auto">
            <a:xfrm>
              <a:off x="2705" y="570"/>
              <a:ext cx="153" cy="141"/>
            </a:xfrm>
            <a:custGeom>
              <a:avLst/>
              <a:gdLst/>
              <a:ahLst/>
              <a:cxnLst>
                <a:cxn ang="0">
                  <a:pos x="64" y="6"/>
                </a:cxn>
                <a:cxn ang="0">
                  <a:pos x="22" y="54"/>
                </a:cxn>
                <a:cxn ang="0">
                  <a:pos x="10" y="72"/>
                </a:cxn>
                <a:cxn ang="0">
                  <a:pos x="25" y="132"/>
                </a:cxn>
                <a:cxn ang="0">
                  <a:pos x="61" y="153"/>
                </a:cxn>
                <a:cxn ang="0">
                  <a:pos x="145" y="135"/>
                </a:cxn>
                <a:cxn ang="0">
                  <a:pos x="169" y="117"/>
                </a:cxn>
                <a:cxn ang="0">
                  <a:pos x="175" y="54"/>
                </a:cxn>
                <a:cxn ang="0">
                  <a:pos x="118" y="12"/>
                </a:cxn>
                <a:cxn ang="0">
                  <a:pos x="91" y="3"/>
                </a:cxn>
                <a:cxn ang="0">
                  <a:pos x="82" y="0"/>
                </a:cxn>
                <a:cxn ang="0">
                  <a:pos x="64" y="6"/>
                </a:cxn>
              </a:cxnLst>
              <a:rect l="0" t="0" r="r" b="b"/>
              <a:pathLst>
                <a:path w="186" h="153">
                  <a:moveTo>
                    <a:pt x="64" y="6"/>
                  </a:moveTo>
                  <a:cubicBezTo>
                    <a:pt x="25" y="12"/>
                    <a:pt x="39" y="28"/>
                    <a:pt x="22" y="54"/>
                  </a:cubicBezTo>
                  <a:cubicBezTo>
                    <a:pt x="18" y="60"/>
                    <a:pt x="10" y="72"/>
                    <a:pt x="10" y="72"/>
                  </a:cubicBezTo>
                  <a:cubicBezTo>
                    <a:pt x="5" y="94"/>
                    <a:pt x="0" y="124"/>
                    <a:pt x="25" y="132"/>
                  </a:cubicBezTo>
                  <a:cubicBezTo>
                    <a:pt x="30" y="152"/>
                    <a:pt x="43" y="147"/>
                    <a:pt x="61" y="153"/>
                  </a:cubicBezTo>
                  <a:cubicBezTo>
                    <a:pt x="124" y="149"/>
                    <a:pt x="99" y="147"/>
                    <a:pt x="145" y="135"/>
                  </a:cubicBezTo>
                  <a:cubicBezTo>
                    <a:pt x="156" y="128"/>
                    <a:pt x="162" y="128"/>
                    <a:pt x="169" y="117"/>
                  </a:cubicBezTo>
                  <a:cubicBezTo>
                    <a:pt x="173" y="85"/>
                    <a:pt x="186" y="86"/>
                    <a:pt x="175" y="54"/>
                  </a:cubicBezTo>
                  <a:cubicBezTo>
                    <a:pt x="169" y="14"/>
                    <a:pt x="159" y="16"/>
                    <a:pt x="118" y="12"/>
                  </a:cubicBezTo>
                  <a:cubicBezTo>
                    <a:pt x="109" y="9"/>
                    <a:pt x="100" y="6"/>
                    <a:pt x="91" y="3"/>
                  </a:cubicBezTo>
                  <a:cubicBezTo>
                    <a:pt x="88" y="2"/>
                    <a:pt x="82" y="0"/>
                    <a:pt x="82" y="0"/>
                  </a:cubicBezTo>
                  <a:cubicBezTo>
                    <a:pt x="52" y="3"/>
                    <a:pt x="46" y="0"/>
                    <a:pt x="64" y="6"/>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1" name="Freeform 63"/>
            <p:cNvSpPr>
              <a:spLocks/>
            </p:cNvSpPr>
            <p:nvPr/>
          </p:nvSpPr>
          <p:spPr bwMode="auto">
            <a:xfrm>
              <a:off x="2718" y="621"/>
              <a:ext cx="72" cy="69"/>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2" name="Freeform 64"/>
            <p:cNvSpPr>
              <a:spLocks/>
            </p:cNvSpPr>
            <p:nvPr/>
          </p:nvSpPr>
          <p:spPr bwMode="auto">
            <a:xfrm rot="-2667468">
              <a:off x="2689" y="807"/>
              <a:ext cx="27" cy="51"/>
            </a:xfrm>
            <a:custGeom>
              <a:avLst/>
              <a:gdLst/>
              <a:ahLst/>
              <a:cxnLst>
                <a:cxn ang="0">
                  <a:pos x="0" y="0"/>
                </a:cxn>
                <a:cxn ang="0">
                  <a:pos x="30" y="36"/>
                </a:cxn>
                <a:cxn ang="0">
                  <a:pos x="33" y="78"/>
                </a:cxn>
              </a:cxnLst>
              <a:rect l="0" t="0" r="r" b="b"/>
              <a:pathLst>
                <a:path w="35" h="78">
                  <a:moveTo>
                    <a:pt x="0" y="0"/>
                  </a:moveTo>
                  <a:cubicBezTo>
                    <a:pt x="12" y="11"/>
                    <a:pt x="25" y="23"/>
                    <a:pt x="30" y="36"/>
                  </a:cubicBezTo>
                  <a:cubicBezTo>
                    <a:pt x="35" y="49"/>
                    <a:pt x="34" y="63"/>
                    <a:pt x="33" y="78"/>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 name="Freeform 65"/>
            <p:cNvSpPr>
              <a:spLocks/>
            </p:cNvSpPr>
            <p:nvPr/>
          </p:nvSpPr>
          <p:spPr bwMode="auto">
            <a:xfrm>
              <a:off x="2482" y="636"/>
              <a:ext cx="75" cy="114"/>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4" name="Line 66"/>
            <p:cNvSpPr>
              <a:spLocks noChangeShapeType="1"/>
            </p:cNvSpPr>
            <p:nvPr/>
          </p:nvSpPr>
          <p:spPr bwMode="auto">
            <a:xfrm flipH="1">
              <a:off x="2598" y="720"/>
              <a:ext cx="48" cy="48"/>
            </a:xfrm>
            <a:prstGeom prst="line">
              <a:avLst/>
            </a:prstGeom>
            <a:noFill/>
            <a:ln w="19050">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5" name="Freeform 67"/>
            <p:cNvSpPr>
              <a:spLocks/>
            </p:cNvSpPr>
            <p:nvPr/>
          </p:nvSpPr>
          <p:spPr bwMode="auto">
            <a:xfrm>
              <a:off x="2562" y="590"/>
              <a:ext cx="128" cy="84"/>
            </a:xfrm>
            <a:custGeom>
              <a:avLst/>
              <a:gdLst/>
              <a:ahLst/>
              <a:cxnLst>
                <a:cxn ang="0">
                  <a:pos x="3" y="82"/>
                </a:cxn>
                <a:cxn ang="0">
                  <a:pos x="132" y="79"/>
                </a:cxn>
                <a:cxn ang="0">
                  <a:pos x="117" y="51"/>
                </a:cxn>
                <a:cxn ang="0">
                  <a:pos x="51" y="1"/>
                </a:cxn>
                <a:cxn ang="0">
                  <a:pos x="12" y="4"/>
                </a:cxn>
                <a:cxn ang="0">
                  <a:pos x="0" y="40"/>
                </a:cxn>
                <a:cxn ang="0">
                  <a:pos x="3" y="82"/>
                </a:cxn>
              </a:cxnLst>
              <a:rect l="0" t="0" r="r" b="b"/>
              <a:pathLst>
                <a:path w="140" h="84">
                  <a:moveTo>
                    <a:pt x="3" y="82"/>
                  </a:moveTo>
                  <a:cubicBezTo>
                    <a:pt x="46" y="81"/>
                    <a:pt x="89" y="84"/>
                    <a:pt x="132" y="79"/>
                  </a:cubicBezTo>
                  <a:cubicBezTo>
                    <a:pt x="140" y="78"/>
                    <a:pt x="118" y="52"/>
                    <a:pt x="117" y="51"/>
                  </a:cubicBezTo>
                  <a:cubicBezTo>
                    <a:pt x="98" y="22"/>
                    <a:pt x="83" y="12"/>
                    <a:pt x="51" y="1"/>
                  </a:cubicBezTo>
                  <a:cubicBezTo>
                    <a:pt x="35" y="2"/>
                    <a:pt x="28" y="0"/>
                    <a:pt x="12" y="4"/>
                  </a:cubicBezTo>
                  <a:cubicBezTo>
                    <a:pt x="2" y="6"/>
                    <a:pt x="0" y="30"/>
                    <a:pt x="0" y="40"/>
                  </a:cubicBezTo>
                  <a:cubicBezTo>
                    <a:pt x="1" y="56"/>
                    <a:pt x="1" y="66"/>
                    <a:pt x="3" y="82"/>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6" name="Freeform 68"/>
            <p:cNvSpPr>
              <a:spLocks/>
            </p:cNvSpPr>
            <p:nvPr/>
          </p:nvSpPr>
          <p:spPr bwMode="auto">
            <a:xfrm>
              <a:off x="2568" y="618"/>
              <a:ext cx="57" cy="54"/>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7" name="Freeform 69"/>
            <p:cNvSpPr>
              <a:spLocks/>
            </p:cNvSpPr>
            <p:nvPr/>
          </p:nvSpPr>
          <p:spPr bwMode="auto">
            <a:xfrm>
              <a:off x="2952" y="716"/>
              <a:ext cx="87" cy="38"/>
            </a:xfrm>
            <a:custGeom>
              <a:avLst/>
              <a:gdLst/>
              <a:ahLst/>
              <a:cxnLst>
                <a:cxn ang="0">
                  <a:pos x="0" y="28"/>
                </a:cxn>
                <a:cxn ang="0">
                  <a:pos x="30" y="22"/>
                </a:cxn>
                <a:cxn ang="0">
                  <a:pos x="45" y="10"/>
                </a:cxn>
                <a:cxn ang="0">
                  <a:pos x="63" y="7"/>
                </a:cxn>
                <a:cxn ang="0">
                  <a:pos x="81" y="1"/>
                </a:cxn>
                <a:cxn ang="0">
                  <a:pos x="66" y="4"/>
                </a:cxn>
                <a:cxn ang="0">
                  <a:pos x="24" y="22"/>
                </a:cxn>
                <a:cxn ang="0">
                  <a:pos x="42" y="22"/>
                </a:cxn>
                <a:cxn ang="0">
                  <a:pos x="69" y="13"/>
                </a:cxn>
                <a:cxn ang="0">
                  <a:pos x="51" y="22"/>
                </a:cxn>
                <a:cxn ang="0">
                  <a:pos x="45" y="28"/>
                </a:cxn>
                <a:cxn ang="0">
                  <a:pos x="63" y="13"/>
                </a:cxn>
              </a:cxnLst>
              <a:rect l="0" t="0" r="r" b="b"/>
              <a:pathLst>
                <a:path w="87" h="38">
                  <a:moveTo>
                    <a:pt x="0" y="28"/>
                  </a:moveTo>
                  <a:cubicBezTo>
                    <a:pt x="10" y="27"/>
                    <a:pt x="22" y="28"/>
                    <a:pt x="30" y="22"/>
                  </a:cubicBezTo>
                  <a:cubicBezTo>
                    <a:pt x="44" y="10"/>
                    <a:pt x="27" y="14"/>
                    <a:pt x="45" y="10"/>
                  </a:cubicBezTo>
                  <a:cubicBezTo>
                    <a:pt x="51" y="9"/>
                    <a:pt x="57" y="8"/>
                    <a:pt x="63" y="7"/>
                  </a:cubicBezTo>
                  <a:cubicBezTo>
                    <a:pt x="69" y="5"/>
                    <a:pt x="87" y="0"/>
                    <a:pt x="81" y="1"/>
                  </a:cubicBezTo>
                  <a:cubicBezTo>
                    <a:pt x="76" y="2"/>
                    <a:pt x="71" y="3"/>
                    <a:pt x="66" y="4"/>
                  </a:cubicBezTo>
                  <a:cubicBezTo>
                    <a:pt x="48" y="16"/>
                    <a:pt x="45" y="18"/>
                    <a:pt x="24" y="22"/>
                  </a:cubicBezTo>
                  <a:cubicBezTo>
                    <a:pt x="0" y="38"/>
                    <a:pt x="36" y="24"/>
                    <a:pt x="42" y="22"/>
                  </a:cubicBezTo>
                  <a:cubicBezTo>
                    <a:pt x="63" y="8"/>
                    <a:pt x="53" y="8"/>
                    <a:pt x="69" y="13"/>
                  </a:cubicBezTo>
                  <a:cubicBezTo>
                    <a:pt x="63" y="17"/>
                    <a:pt x="54" y="16"/>
                    <a:pt x="51" y="22"/>
                  </a:cubicBezTo>
                  <a:cubicBezTo>
                    <a:pt x="46" y="31"/>
                    <a:pt x="66" y="35"/>
                    <a:pt x="45" y="28"/>
                  </a:cubicBezTo>
                  <a:cubicBezTo>
                    <a:pt x="64" y="15"/>
                    <a:pt x="63" y="23"/>
                    <a:pt x="63" y="13"/>
                  </a:cubicBezTo>
                </a:path>
              </a:pathLst>
            </a:custGeom>
            <a:noFill/>
            <a:ln w="1270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8" name="Freeform 70"/>
            <p:cNvSpPr>
              <a:spLocks/>
            </p:cNvSpPr>
            <p:nvPr/>
          </p:nvSpPr>
          <p:spPr bwMode="auto">
            <a:xfrm rot="-1003678">
              <a:off x="2924" y="552"/>
              <a:ext cx="290" cy="269"/>
            </a:xfrm>
            <a:custGeom>
              <a:avLst/>
              <a:gdLst/>
              <a:ahLst/>
              <a:cxnLst>
                <a:cxn ang="0">
                  <a:pos x="0" y="140"/>
                </a:cxn>
                <a:cxn ang="0">
                  <a:pos x="27" y="53"/>
                </a:cxn>
                <a:cxn ang="0">
                  <a:pos x="27" y="38"/>
                </a:cxn>
                <a:cxn ang="0">
                  <a:pos x="102" y="11"/>
                </a:cxn>
                <a:cxn ang="0">
                  <a:pos x="177" y="2"/>
                </a:cxn>
                <a:cxn ang="0">
                  <a:pos x="249" y="8"/>
                </a:cxn>
                <a:cxn ang="0">
                  <a:pos x="252" y="17"/>
                </a:cxn>
                <a:cxn ang="0">
                  <a:pos x="261" y="23"/>
                </a:cxn>
                <a:cxn ang="0">
                  <a:pos x="279" y="29"/>
                </a:cxn>
                <a:cxn ang="0">
                  <a:pos x="297" y="41"/>
                </a:cxn>
                <a:cxn ang="0">
                  <a:pos x="321" y="47"/>
                </a:cxn>
                <a:cxn ang="0">
                  <a:pos x="330" y="77"/>
                </a:cxn>
                <a:cxn ang="0">
                  <a:pos x="303" y="80"/>
                </a:cxn>
                <a:cxn ang="0">
                  <a:pos x="324" y="125"/>
                </a:cxn>
                <a:cxn ang="0">
                  <a:pos x="312" y="140"/>
                </a:cxn>
                <a:cxn ang="0">
                  <a:pos x="264" y="143"/>
                </a:cxn>
                <a:cxn ang="0">
                  <a:pos x="282" y="242"/>
                </a:cxn>
                <a:cxn ang="0">
                  <a:pos x="219" y="230"/>
                </a:cxn>
                <a:cxn ang="0">
                  <a:pos x="162" y="197"/>
                </a:cxn>
                <a:cxn ang="0">
                  <a:pos x="162" y="116"/>
                </a:cxn>
                <a:cxn ang="0">
                  <a:pos x="81" y="89"/>
                </a:cxn>
                <a:cxn ang="0">
                  <a:pos x="9" y="104"/>
                </a:cxn>
              </a:cxnLst>
              <a:rect l="0" t="0" r="r" b="b"/>
              <a:pathLst>
                <a:path w="345" h="269">
                  <a:moveTo>
                    <a:pt x="0" y="140"/>
                  </a:moveTo>
                  <a:cubicBezTo>
                    <a:pt x="1" y="112"/>
                    <a:pt x="24" y="81"/>
                    <a:pt x="27" y="53"/>
                  </a:cubicBezTo>
                  <a:cubicBezTo>
                    <a:pt x="60" y="26"/>
                    <a:pt x="19" y="42"/>
                    <a:pt x="27" y="38"/>
                  </a:cubicBezTo>
                  <a:cubicBezTo>
                    <a:pt x="51" y="25"/>
                    <a:pt x="76" y="20"/>
                    <a:pt x="102" y="11"/>
                  </a:cubicBezTo>
                  <a:cubicBezTo>
                    <a:pt x="140" y="12"/>
                    <a:pt x="139" y="0"/>
                    <a:pt x="177" y="2"/>
                  </a:cubicBezTo>
                  <a:cubicBezTo>
                    <a:pt x="189" y="3"/>
                    <a:pt x="249" y="8"/>
                    <a:pt x="249" y="8"/>
                  </a:cubicBezTo>
                  <a:cubicBezTo>
                    <a:pt x="250" y="11"/>
                    <a:pt x="250" y="15"/>
                    <a:pt x="252" y="17"/>
                  </a:cubicBezTo>
                  <a:cubicBezTo>
                    <a:pt x="254" y="20"/>
                    <a:pt x="258" y="22"/>
                    <a:pt x="261" y="23"/>
                  </a:cubicBezTo>
                  <a:cubicBezTo>
                    <a:pt x="267" y="26"/>
                    <a:pt x="273" y="27"/>
                    <a:pt x="279" y="29"/>
                  </a:cubicBezTo>
                  <a:cubicBezTo>
                    <a:pt x="286" y="31"/>
                    <a:pt x="290" y="39"/>
                    <a:pt x="297" y="41"/>
                  </a:cubicBezTo>
                  <a:cubicBezTo>
                    <a:pt x="305" y="43"/>
                    <a:pt x="321" y="47"/>
                    <a:pt x="321" y="47"/>
                  </a:cubicBezTo>
                  <a:cubicBezTo>
                    <a:pt x="327" y="51"/>
                    <a:pt x="345" y="68"/>
                    <a:pt x="330" y="77"/>
                  </a:cubicBezTo>
                  <a:cubicBezTo>
                    <a:pt x="322" y="82"/>
                    <a:pt x="312" y="79"/>
                    <a:pt x="303" y="80"/>
                  </a:cubicBezTo>
                  <a:cubicBezTo>
                    <a:pt x="297" y="86"/>
                    <a:pt x="324" y="115"/>
                    <a:pt x="324" y="125"/>
                  </a:cubicBezTo>
                  <a:cubicBezTo>
                    <a:pt x="325" y="135"/>
                    <a:pt x="322" y="137"/>
                    <a:pt x="312" y="140"/>
                  </a:cubicBezTo>
                  <a:cubicBezTo>
                    <a:pt x="289" y="144"/>
                    <a:pt x="260" y="121"/>
                    <a:pt x="264" y="143"/>
                  </a:cubicBezTo>
                  <a:cubicBezTo>
                    <a:pt x="291" y="179"/>
                    <a:pt x="298" y="224"/>
                    <a:pt x="282" y="242"/>
                  </a:cubicBezTo>
                  <a:cubicBezTo>
                    <a:pt x="257" y="269"/>
                    <a:pt x="240" y="246"/>
                    <a:pt x="219" y="230"/>
                  </a:cubicBezTo>
                  <a:cubicBezTo>
                    <a:pt x="210" y="223"/>
                    <a:pt x="162" y="197"/>
                    <a:pt x="162" y="197"/>
                  </a:cubicBezTo>
                  <a:cubicBezTo>
                    <a:pt x="158" y="185"/>
                    <a:pt x="174" y="120"/>
                    <a:pt x="162" y="116"/>
                  </a:cubicBezTo>
                  <a:cubicBezTo>
                    <a:pt x="149" y="99"/>
                    <a:pt x="106" y="91"/>
                    <a:pt x="81" y="89"/>
                  </a:cubicBezTo>
                  <a:cubicBezTo>
                    <a:pt x="56" y="87"/>
                    <a:pt x="24" y="101"/>
                    <a:pt x="9" y="104"/>
                  </a:cubicBezTo>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9" name="Freeform 71"/>
            <p:cNvSpPr>
              <a:spLocks/>
            </p:cNvSpPr>
            <p:nvPr/>
          </p:nvSpPr>
          <p:spPr bwMode="auto">
            <a:xfrm>
              <a:off x="2428" y="388"/>
              <a:ext cx="263" cy="230"/>
            </a:xfrm>
            <a:custGeom>
              <a:avLst/>
              <a:gdLst/>
              <a:ahLst/>
              <a:cxnLst>
                <a:cxn ang="0">
                  <a:pos x="239" y="203"/>
                </a:cxn>
                <a:cxn ang="0">
                  <a:pos x="212" y="176"/>
                </a:cxn>
                <a:cxn ang="0">
                  <a:pos x="158" y="134"/>
                </a:cxn>
                <a:cxn ang="0">
                  <a:pos x="131" y="122"/>
                </a:cxn>
                <a:cxn ang="0">
                  <a:pos x="74" y="128"/>
                </a:cxn>
                <a:cxn ang="0">
                  <a:pos x="65" y="137"/>
                </a:cxn>
                <a:cxn ang="0">
                  <a:pos x="14" y="149"/>
                </a:cxn>
                <a:cxn ang="0">
                  <a:pos x="5" y="158"/>
                </a:cxn>
                <a:cxn ang="0">
                  <a:pos x="11" y="110"/>
                </a:cxn>
                <a:cxn ang="0">
                  <a:pos x="62" y="95"/>
                </a:cxn>
                <a:cxn ang="0">
                  <a:pos x="32" y="83"/>
                </a:cxn>
                <a:cxn ang="0">
                  <a:pos x="14" y="77"/>
                </a:cxn>
                <a:cxn ang="0">
                  <a:pos x="62" y="56"/>
                </a:cxn>
                <a:cxn ang="0">
                  <a:pos x="89" y="47"/>
                </a:cxn>
                <a:cxn ang="0">
                  <a:pos x="98" y="44"/>
                </a:cxn>
                <a:cxn ang="0">
                  <a:pos x="128" y="65"/>
                </a:cxn>
                <a:cxn ang="0">
                  <a:pos x="143" y="62"/>
                </a:cxn>
                <a:cxn ang="0">
                  <a:pos x="134" y="26"/>
                </a:cxn>
                <a:cxn ang="0">
                  <a:pos x="131" y="17"/>
                </a:cxn>
                <a:cxn ang="0">
                  <a:pos x="167" y="11"/>
                </a:cxn>
                <a:cxn ang="0">
                  <a:pos x="173" y="32"/>
                </a:cxn>
                <a:cxn ang="0">
                  <a:pos x="194" y="35"/>
                </a:cxn>
                <a:cxn ang="0">
                  <a:pos x="221" y="74"/>
                </a:cxn>
                <a:cxn ang="0">
                  <a:pos x="248" y="146"/>
                </a:cxn>
                <a:cxn ang="0">
                  <a:pos x="239" y="203"/>
                </a:cxn>
              </a:cxnLst>
              <a:rect l="0" t="0" r="r" b="b"/>
              <a:pathLst>
                <a:path w="263" h="230">
                  <a:moveTo>
                    <a:pt x="239" y="203"/>
                  </a:moveTo>
                  <a:cubicBezTo>
                    <a:pt x="226" y="199"/>
                    <a:pt x="225" y="184"/>
                    <a:pt x="212" y="176"/>
                  </a:cubicBezTo>
                  <a:cubicBezTo>
                    <a:pt x="204" y="152"/>
                    <a:pt x="178" y="147"/>
                    <a:pt x="158" y="134"/>
                  </a:cubicBezTo>
                  <a:cubicBezTo>
                    <a:pt x="150" y="129"/>
                    <a:pt x="131" y="122"/>
                    <a:pt x="131" y="122"/>
                  </a:cubicBezTo>
                  <a:cubicBezTo>
                    <a:pt x="112" y="124"/>
                    <a:pt x="92" y="122"/>
                    <a:pt x="74" y="128"/>
                  </a:cubicBezTo>
                  <a:cubicBezTo>
                    <a:pt x="70" y="129"/>
                    <a:pt x="69" y="135"/>
                    <a:pt x="65" y="137"/>
                  </a:cubicBezTo>
                  <a:cubicBezTo>
                    <a:pt x="50" y="145"/>
                    <a:pt x="30" y="147"/>
                    <a:pt x="14" y="149"/>
                  </a:cubicBezTo>
                  <a:cubicBezTo>
                    <a:pt x="7" y="170"/>
                    <a:pt x="10" y="173"/>
                    <a:pt x="5" y="158"/>
                  </a:cubicBezTo>
                  <a:cubicBezTo>
                    <a:pt x="6" y="142"/>
                    <a:pt x="0" y="121"/>
                    <a:pt x="11" y="110"/>
                  </a:cubicBezTo>
                  <a:cubicBezTo>
                    <a:pt x="20" y="101"/>
                    <a:pt x="49" y="98"/>
                    <a:pt x="62" y="95"/>
                  </a:cubicBezTo>
                  <a:cubicBezTo>
                    <a:pt x="50" y="92"/>
                    <a:pt x="43" y="88"/>
                    <a:pt x="32" y="83"/>
                  </a:cubicBezTo>
                  <a:cubicBezTo>
                    <a:pt x="26" y="80"/>
                    <a:pt x="14" y="77"/>
                    <a:pt x="14" y="77"/>
                  </a:cubicBezTo>
                  <a:cubicBezTo>
                    <a:pt x="20" y="59"/>
                    <a:pt x="46" y="61"/>
                    <a:pt x="62" y="56"/>
                  </a:cubicBezTo>
                  <a:cubicBezTo>
                    <a:pt x="62" y="56"/>
                    <a:pt x="85" y="48"/>
                    <a:pt x="89" y="47"/>
                  </a:cubicBezTo>
                  <a:cubicBezTo>
                    <a:pt x="92" y="46"/>
                    <a:pt x="98" y="44"/>
                    <a:pt x="98" y="44"/>
                  </a:cubicBezTo>
                  <a:cubicBezTo>
                    <a:pt x="120" y="47"/>
                    <a:pt x="122" y="46"/>
                    <a:pt x="128" y="65"/>
                  </a:cubicBezTo>
                  <a:cubicBezTo>
                    <a:pt x="133" y="64"/>
                    <a:pt x="140" y="66"/>
                    <a:pt x="143" y="62"/>
                  </a:cubicBezTo>
                  <a:cubicBezTo>
                    <a:pt x="146" y="58"/>
                    <a:pt x="135" y="29"/>
                    <a:pt x="134" y="26"/>
                  </a:cubicBezTo>
                  <a:cubicBezTo>
                    <a:pt x="133" y="23"/>
                    <a:pt x="131" y="17"/>
                    <a:pt x="131" y="17"/>
                  </a:cubicBezTo>
                  <a:cubicBezTo>
                    <a:pt x="137" y="0"/>
                    <a:pt x="133" y="0"/>
                    <a:pt x="167" y="11"/>
                  </a:cubicBezTo>
                  <a:cubicBezTo>
                    <a:pt x="174" y="13"/>
                    <a:pt x="167" y="28"/>
                    <a:pt x="173" y="32"/>
                  </a:cubicBezTo>
                  <a:cubicBezTo>
                    <a:pt x="179" y="36"/>
                    <a:pt x="187" y="34"/>
                    <a:pt x="194" y="35"/>
                  </a:cubicBezTo>
                  <a:cubicBezTo>
                    <a:pt x="197" y="70"/>
                    <a:pt x="188" y="79"/>
                    <a:pt x="221" y="74"/>
                  </a:cubicBezTo>
                  <a:cubicBezTo>
                    <a:pt x="263" y="81"/>
                    <a:pt x="228" y="116"/>
                    <a:pt x="248" y="146"/>
                  </a:cubicBezTo>
                  <a:cubicBezTo>
                    <a:pt x="245" y="216"/>
                    <a:pt x="257" y="230"/>
                    <a:pt x="239" y="203"/>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0" name="Freeform 72"/>
            <p:cNvSpPr>
              <a:spLocks/>
            </p:cNvSpPr>
            <p:nvPr/>
          </p:nvSpPr>
          <p:spPr bwMode="auto">
            <a:xfrm>
              <a:off x="2890" y="1337"/>
              <a:ext cx="193" cy="198"/>
            </a:xfrm>
            <a:custGeom>
              <a:avLst/>
              <a:gdLst/>
              <a:ahLst/>
              <a:cxnLst>
                <a:cxn ang="0">
                  <a:pos x="55" y="0"/>
                </a:cxn>
                <a:cxn ang="0">
                  <a:pos x="19" y="23"/>
                </a:cxn>
                <a:cxn ang="0">
                  <a:pos x="0" y="89"/>
                </a:cxn>
                <a:cxn ang="0">
                  <a:pos x="18" y="141"/>
                </a:cxn>
                <a:cxn ang="0">
                  <a:pos x="96" y="194"/>
                </a:cxn>
                <a:cxn ang="0">
                  <a:pos x="160" y="198"/>
                </a:cxn>
                <a:cxn ang="0">
                  <a:pos x="193" y="140"/>
                </a:cxn>
                <a:cxn ang="0">
                  <a:pos x="126" y="131"/>
                </a:cxn>
                <a:cxn ang="0">
                  <a:pos x="66" y="54"/>
                </a:cxn>
                <a:cxn ang="0">
                  <a:pos x="57" y="41"/>
                </a:cxn>
                <a:cxn ang="0">
                  <a:pos x="55" y="0"/>
                </a:cxn>
              </a:cxnLst>
              <a:rect l="0" t="0" r="r" b="b"/>
              <a:pathLst>
                <a:path w="193" h="198">
                  <a:moveTo>
                    <a:pt x="55" y="0"/>
                  </a:moveTo>
                  <a:lnTo>
                    <a:pt x="19" y="23"/>
                  </a:lnTo>
                  <a:lnTo>
                    <a:pt x="0" y="89"/>
                  </a:lnTo>
                  <a:lnTo>
                    <a:pt x="18" y="141"/>
                  </a:lnTo>
                  <a:lnTo>
                    <a:pt x="96" y="194"/>
                  </a:lnTo>
                  <a:lnTo>
                    <a:pt x="160" y="198"/>
                  </a:lnTo>
                  <a:lnTo>
                    <a:pt x="193" y="140"/>
                  </a:lnTo>
                  <a:lnTo>
                    <a:pt x="126" y="131"/>
                  </a:lnTo>
                  <a:lnTo>
                    <a:pt x="66" y="54"/>
                  </a:lnTo>
                  <a:lnTo>
                    <a:pt x="57" y="41"/>
                  </a:lnTo>
                  <a:lnTo>
                    <a:pt x="55" y="0"/>
                  </a:ln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1" name="Freeform 73"/>
            <p:cNvSpPr>
              <a:spLocks/>
            </p:cNvSpPr>
            <p:nvPr/>
          </p:nvSpPr>
          <p:spPr bwMode="auto">
            <a:xfrm>
              <a:off x="2782" y="1108"/>
              <a:ext cx="192" cy="603"/>
            </a:xfrm>
            <a:custGeom>
              <a:avLst/>
              <a:gdLst/>
              <a:ahLst/>
              <a:cxnLst>
                <a:cxn ang="0">
                  <a:pos x="192" y="0"/>
                </a:cxn>
                <a:cxn ang="0">
                  <a:pos x="118" y="133"/>
                </a:cxn>
                <a:cxn ang="0">
                  <a:pos x="58" y="270"/>
                </a:cxn>
                <a:cxn ang="0">
                  <a:pos x="30" y="423"/>
                </a:cxn>
                <a:cxn ang="0">
                  <a:pos x="3" y="543"/>
                </a:cxn>
                <a:cxn ang="0">
                  <a:pos x="0" y="603"/>
                </a:cxn>
              </a:cxnLst>
              <a:rect l="0" t="0" r="r" b="b"/>
              <a:pathLst>
                <a:path w="192" h="603">
                  <a:moveTo>
                    <a:pt x="192" y="0"/>
                  </a:moveTo>
                  <a:lnTo>
                    <a:pt x="118" y="133"/>
                  </a:lnTo>
                  <a:lnTo>
                    <a:pt x="58" y="270"/>
                  </a:lnTo>
                  <a:lnTo>
                    <a:pt x="30" y="423"/>
                  </a:lnTo>
                  <a:lnTo>
                    <a:pt x="3" y="543"/>
                  </a:lnTo>
                  <a:lnTo>
                    <a:pt x="0" y="603"/>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2" name="Freeform 74"/>
            <p:cNvSpPr>
              <a:spLocks/>
            </p:cNvSpPr>
            <p:nvPr/>
          </p:nvSpPr>
          <p:spPr bwMode="auto">
            <a:xfrm>
              <a:off x="2954" y="1221"/>
              <a:ext cx="69" cy="155"/>
            </a:xfrm>
            <a:custGeom>
              <a:avLst/>
              <a:gdLst/>
              <a:ahLst/>
              <a:cxnLst>
                <a:cxn ang="0">
                  <a:pos x="0" y="155"/>
                </a:cxn>
                <a:cxn ang="0">
                  <a:pos x="69" y="30"/>
                </a:cxn>
                <a:cxn ang="0">
                  <a:pos x="28" y="0"/>
                </a:cxn>
              </a:cxnLst>
              <a:rect l="0" t="0" r="r" b="b"/>
              <a:pathLst>
                <a:path w="69" h="155">
                  <a:moveTo>
                    <a:pt x="0" y="155"/>
                  </a:moveTo>
                  <a:lnTo>
                    <a:pt x="69" y="30"/>
                  </a:lnTo>
                  <a:lnTo>
                    <a:pt x="28" y="0"/>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3" name="Freeform 75"/>
            <p:cNvSpPr>
              <a:spLocks/>
            </p:cNvSpPr>
            <p:nvPr/>
          </p:nvSpPr>
          <p:spPr bwMode="auto">
            <a:xfrm>
              <a:off x="2297" y="1848"/>
              <a:ext cx="400" cy="127"/>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4" name="Freeform 76"/>
            <p:cNvSpPr>
              <a:spLocks/>
            </p:cNvSpPr>
            <p:nvPr/>
          </p:nvSpPr>
          <p:spPr bwMode="auto">
            <a:xfrm>
              <a:off x="2329" y="1047"/>
              <a:ext cx="368" cy="678"/>
            </a:xfrm>
            <a:custGeom>
              <a:avLst/>
              <a:gdLst/>
              <a:ahLst/>
              <a:cxnLst>
                <a:cxn ang="0">
                  <a:pos x="356" y="0"/>
                </a:cxn>
                <a:cxn ang="0">
                  <a:pos x="176" y="156"/>
                </a:cxn>
                <a:cxn ang="0">
                  <a:pos x="30" y="146"/>
                </a:cxn>
                <a:cxn ang="0">
                  <a:pos x="0" y="272"/>
                </a:cxn>
                <a:cxn ang="0">
                  <a:pos x="152" y="288"/>
                </a:cxn>
                <a:cxn ang="0">
                  <a:pos x="236" y="240"/>
                </a:cxn>
                <a:cxn ang="0">
                  <a:pos x="122" y="636"/>
                </a:cxn>
                <a:cxn ang="0">
                  <a:pos x="194" y="672"/>
                </a:cxn>
                <a:cxn ang="0">
                  <a:pos x="302" y="678"/>
                </a:cxn>
                <a:cxn ang="0">
                  <a:pos x="368" y="240"/>
                </a:cxn>
                <a:cxn ang="0">
                  <a:pos x="356" y="0"/>
                </a:cxn>
              </a:cxnLst>
              <a:rect l="0" t="0" r="r" b="b"/>
              <a:pathLst>
                <a:path w="368" h="678">
                  <a:moveTo>
                    <a:pt x="356" y="0"/>
                  </a:moveTo>
                  <a:lnTo>
                    <a:pt x="176" y="156"/>
                  </a:lnTo>
                  <a:lnTo>
                    <a:pt x="30" y="146"/>
                  </a:lnTo>
                  <a:lnTo>
                    <a:pt x="0" y="272"/>
                  </a:lnTo>
                  <a:lnTo>
                    <a:pt x="152" y="288"/>
                  </a:lnTo>
                  <a:lnTo>
                    <a:pt x="236" y="240"/>
                  </a:lnTo>
                  <a:lnTo>
                    <a:pt x="122" y="636"/>
                  </a:lnTo>
                  <a:lnTo>
                    <a:pt x="194" y="672"/>
                  </a:lnTo>
                  <a:lnTo>
                    <a:pt x="302" y="678"/>
                  </a:lnTo>
                  <a:lnTo>
                    <a:pt x="368" y="240"/>
                  </a:lnTo>
                  <a:lnTo>
                    <a:pt x="356" y="0"/>
                  </a:lnTo>
                  <a:close/>
                </a:path>
              </a:pathLst>
            </a:custGeom>
            <a:solidFill>
              <a:srgbClr val="FF00FF"/>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5" name="Freeform 77"/>
            <p:cNvSpPr>
              <a:spLocks/>
            </p:cNvSpPr>
            <p:nvPr/>
          </p:nvSpPr>
          <p:spPr bwMode="auto">
            <a:xfrm rot="1141536" flipH="1">
              <a:off x="2843" y="1930"/>
              <a:ext cx="322" cy="121"/>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6" name="Freeform 78"/>
            <p:cNvSpPr>
              <a:spLocks/>
            </p:cNvSpPr>
            <p:nvPr/>
          </p:nvSpPr>
          <p:spPr bwMode="auto">
            <a:xfrm>
              <a:off x="2644" y="1013"/>
              <a:ext cx="250" cy="112"/>
            </a:xfrm>
            <a:custGeom>
              <a:avLst/>
              <a:gdLst/>
              <a:ahLst/>
              <a:cxnLst>
                <a:cxn ang="0">
                  <a:pos x="1" y="27"/>
                </a:cxn>
                <a:cxn ang="0">
                  <a:pos x="4" y="112"/>
                </a:cxn>
                <a:cxn ang="0">
                  <a:pos x="82" y="69"/>
                </a:cxn>
                <a:cxn ang="0">
                  <a:pos x="87" y="91"/>
                </a:cxn>
                <a:cxn ang="0">
                  <a:pos x="151" y="84"/>
                </a:cxn>
                <a:cxn ang="0">
                  <a:pos x="156" y="60"/>
                </a:cxn>
                <a:cxn ang="0">
                  <a:pos x="250" y="108"/>
                </a:cxn>
                <a:cxn ang="0">
                  <a:pos x="249" y="12"/>
                </a:cxn>
                <a:cxn ang="0">
                  <a:pos x="163" y="36"/>
                </a:cxn>
                <a:cxn ang="0">
                  <a:pos x="144" y="21"/>
                </a:cxn>
                <a:cxn ang="0">
                  <a:pos x="90" y="24"/>
                </a:cxn>
                <a:cxn ang="0">
                  <a:pos x="88" y="48"/>
                </a:cxn>
                <a:cxn ang="0">
                  <a:pos x="0" y="0"/>
                </a:cxn>
                <a:cxn ang="0">
                  <a:pos x="1" y="27"/>
                </a:cxn>
              </a:cxnLst>
              <a:rect l="0" t="0" r="r" b="b"/>
              <a:pathLst>
                <a:path w="250" h="112">
                  <a:moveTo>
                    <a:pt x="1" y="27"/>
                  </a:moveTo>
                  <a:lnTo>
                    <a:pt x="4" y="112"/>
                  </a:lnTo>
                  <a:lnTo>
                    <a:pt x="82" y="69"/>
                  </a:lnTo>
                  <a:lnTo>
                    <a:pt x="87" y="91"/>
                  </a:lnTo>
                  <a:lnTo>
                    <a:pt x="151" y="84"/>
                  </a:lnTo>
                  <a:lnTo>
                    <a:pt x="156" y="60"/>
                  </a:lnTo>
                  <a:lnTo>
                    <a:pt x="250" y="108"/>
                  </a:lnTo>
                  <a:lnTo>
                    <a:pt x="249" y="12"/>
                  </a:lnTo>
                  <a:lnTo>
                    <a:pt x="163" y="36"/>
                  </a:lnTo>
                  <a:lnTo>
                    <a:pt x="144" y="21"/>
                  </a:lnTo>
                  <a:lnTo>
                    <a:pt x="90" y="24"/>
                  </a:lnTo>
                  <a:lnTo>
                    <a:pt x="88" y="48"/>
                  </a:lnTo>
                  <a:lnTo>
                    <a:pt x="0" y="0"/>
                  </a:lnTo>
                  <a:lnTo>
                    <a:pt x="1" y="27"/>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0" name="Freeform 79"/>
            <p:cNvSpPr>
              <a:spLocks/>
            </p:cNvSpPr>
            <p:nvPr/>
          </p:nvSpPr>
          <p:spPr bwMode="auto">
            <a:xfrm>
              <a:off x="2597" y="1135"/>
              <a:ext cx="64" cy="448"/>
            </a:xfrm>
            <a:custGeom>
              <a:avLst/>
              <a:gdLst/>
              <a:ahLst/>
              <a:cxnLst>
                <a:cxn ang="0">
                  <a:pos x="0" y="0"/>
                </a:cxn>
                <a:cxn ang="0">
                  <a:pos x="64" y="200"/>
                </a:cxn>
                <a:cxn ang="0">
                  <a:pos x="48" y="448"/>
                </a:cxn>
              </a:cxnLst>
              <a:rect l="0" t="0" r="r" b="b"/>
              <a:pathLst>
                <a:path w="64" h="448">
                  <a:moveTo>
                    <a:pt x="0" y="0"/>
                  </a:moveTo>
                  <a:lnTo>
                    <a:pt x="64" y="200"/>
                  </a:lnTo>
                  <a:lnTo>
                    <a:pt x="48" y="448"/>
                  </a:ln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1" name="AutoShape 80"/>
            <p:cNvSpPr>
              <a:spLocks noChangeArrowheads="1"/>
            </p:cNvSpPr>
            <p:nvPr/>
          </p:nvSpPr>
          <p:spPr bwMode="auto">
            <a:xfrm rot="-1641661">
              <a:off x="2159" y="1037"/>
              <a:ext cx="318" cy="30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6633"/>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2" name="AutoShape 81"/>
            <p:cNvSpPr>
              <a:spLocks noChangeArrowheads="1"/>
            </p:cNvSpPr>
            <p:nvPr/>
          </p:nvSpPr>
          <p:spPr bwMode="auto">
            <a:xfrm rot="-1641661">
              <a:off x="2198" y="1066"/>
              <a:ext cx="252" cy="23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bg1"/>
                </a:gs>
                <a:gs pos="100000">
                  <a:schemeClr val="bg1">
                    <a:gamma/>
                    <a:shade val="46275"/>
                    <a:invGamma/>
                  </a:schemeClr>
                </a:gs>
              </a:gsLst>
              <a:lin ang="5400000" scaled="1"/>
            </a:gra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3" name="Freeform 82"/>
            <p:cNvSpPr>
              <a:spLocks/>
            </p:cNvSpPr>
            <p:nvPr/>
          </p:nvSpPr>
          <p:spPr bwMode="auto">
            <a:xfrm>
              <a:off x="2200" y="1069"/>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4" name="Freeform 83"/>
            <p:cNvSpPr>
              <a:spLocks/>
            </p:cNvSpPr>
            <p:nvPr/>
          </p:nvSpPr>
          <p:spPr bwMode="auto">
            <a:xfrm>
              <a:off x="2218" y="1090"/>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5" name="Freeform 84"/>
            <p:cNvSpPr>
              <a:spLocks/>
            </p:cNvSpPr>
            <p:nvPr/>
          </p:nvSpPr>
          <p:spPr bwMode="auto">
            <a:xfrm>
              <a:off x="2224" y="1108"/>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6" name="Freeform 85"/>
            <p:cNvSpPr>
              <a:spLocks/>
            </p:cNvSpPr>
            <p:nvPr/>
          </p:nvSpPr>
          <p:spPr bwMode="auto">
            <a:xfrm>
              <a:off x="2249" y="1135"/>
              <a:ext cx="154" cy="76"/>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7" name="Freeform 86"/>
            <p:cNvSpPr>
              <a:spLocks/>
            </p:cNvSpPr>
            <p:nvPr/>
          </p:nvSpPr>
          <p:spPr bwMode="auto">
            <a:xfrm>
              <a:off x="2272" y="1158"/>
              <a:ext cx="136" cy="72"/>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 name="Freeform 87"/>
            <p:cNvSpPr>
              <a:spLocks/>
            </p:cNvSpPr>
            <p:nvPr/>
          </p:nvSpPr>
          <p:spPr bwMode="auto">
            <a:xfrm>
              <a:off x="2295" y="1198"/>
              <a:ext cx="121"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9" name="Freeform 88"/>
            <p:cNvSpPr>
              <a:spLocks/>
            </p:cNvSpPr>
            <p:nvPr/>
          </p:nvSpPr>
          <p:spPr bwMode="auto">
            <a:xfrm>
              <a:off x="2325" y="1218"/>
              <a:ext cx="99"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0" name="Freeform 89"/>
            <p:cNvSpPr>
              <a:spLocks/>
            </p:cNvSpPr>
            <p:nvPr/>
          </p:nvSpPr>
          <p:spPr bwMode="auto">
            <a:xfrm>
              <a:off x="2145" y="1184"/>
              <a:ext cx="133" cy="150"/>
            </a:xfrm>
            <a:custGeom>
              <a:avLst/>
              <a:gdLst/>
              <a:ahLst/>
              <a:cxnLst>
                <a:cxn ang="0">
                  <a:pos x="0" y="15"/>
                </a:cxn>
                <a:cxn ang="0">
                  <a:pos x="15" y="0"/>
                </a:cxn>
                <a:cxn ang="0">
                  <a:pos x="27" y="12"/>
                </a:cxn>
                <a:cxn ang="0">
                  <a:pos x="46" y="20"/>
                </a:cxn>
                <a:cxn ang="0">
                  <a:pos x="63" y="26"/>
                </a:cxn>
                <a:cxn ang="0">
                  <a:pos x="70" y="41"/>
                </a:cxn>
                <a:cxn ang="0">
                  <a:pos x="87" y="44"/>
                </a:cxn>
                <a:cxn ang="0">
                  <a:pos x="79" y="75"/>
                </a:cxn>
                <a:cxn ang="0">
                  <a:pos x="57" y="75"/>
                </a:cxn>
                <a:cxn ang="0">
                  <a:pos x="54" y="71"/>
                </a:cxn>
                <a:cxn ang="0">
                  <a:pos x="49" y="69"/>
                </a:cxn>
                <a:cxn ang="0">
                  <a:pos x="22" y="51"/>
                </a:cxn>
                <a:cxn ang="0">
                  <a:pos x="0" y="15"/>
                </a:cxn>
              </a:cxnLst>
              <a:rect l="0" t="0" r="r" b="b"/>
              <a:pathLst>
                <a:path w="89" h="88">
                  <a:moveTo>
                    <a:pt x="0" y="15"/>
                  </a:moveTo>
                  <a:cubicBezTo>
                    <a:pt x="1" y="7"/>
                    <a:pt x="8" y="3"/>
                    <a:pt x="15" y="0"/>
                  </a:cubicBezTo>
                  <a:cubicBezTo>
                    <a:pt x="24" y="6"/>
                    <a:pt x="17" y="15"/>
                    <a:pt x="27" y="12"/>
                  </a:cubicBezTo>
                  <a:cubicBezTo>
                    <a:pt x="36" y="13"/>
                    <a:pt x="44" y="11"/>
                    <a:pt x="46" y="20"/>
                  </a:cubicBezTo>
                  <a:cubicBezTo>
                    <a:pt x="44" y="29"/>
                    <a:pt x="53" y="24"/>
                    <a:pt x="63" y="26"/>
                  </a:cubicBezTo>
                  <a:cubicBezTo>
                    <a:pt x="66" y="46"/>
                    <a:pt x="61" y="48"/>
                    <a:pt x="70" y="41"/>
                  </a:cubicBezTo>
                  <a:cubicBezTo>
                    <a:pt x="76" y="42"/>
                    <a:pt x="86" y="38"/>
                    <a:pt x="87" y="44"/>
                  </a:cubicBezTo>
                  <a:cubicBezTo>
                    <a:pt x="89" y="53"/>
                    <a:pt x="84" y="68"/>
                    <a:pt x="79" y="75"/>
                  </a:cubicBezTo>
                  <a:cubicBezTo>
                    <a:pt x="77" y="88"/>
                    <a:pt x="64" y="82"/>
                    <a:pt x="57" y="75"/>
                  </a:cubicBezTo>
                  <a:cubicBezTo>
                    <a:pt x="56" y="74"/>
                    <a:pt x="55" y="72"/>
                    <a:pt x="54" y="71"/>
                  </a:cubicBezTo>
                  <a:cubicBezTo>
                    <a:pt x="53" y="70"/>
                    <a:pt x="51" y="70"/>
                    <a:pt x="49" y="69"/>
                  </a:cubicBezTo>
                  <a:cubicBezTo>
                    <a:pt x="38" y="55"/>
                    <a:pt x="34" y="60"/>
                    <a:pt x="22" y="51"/>
                  </a:cubicBezTo>
                  <a:cubicBezTo>
                    <a:pt x="12" y="44"/>
                    <a:pt x="3" y="25"/>
                    <a:pt x="0" y="15"/>
                  </a:cubicBezTo>
                  <a:close/>
                </a:path>
              </a:pathLst>
            </a:custGeom>
            <a:solidFill>
              <a:srgbClr val="FF9999"/>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1" name="Freeform 90"/>
            <p:cNvSpPr>
              <a:spLocks/>
            </p:cNvSpPr>
            <p:nvPr/>
          </p:nvSpPr>
          <p:spPr bwMode="auto">
            <a:xfrm>
              <a:off x="2625" y="828"/>
              <a:ext cx="93" cy="66"/>
            </a:xfrm>
            <a:custGeom>
              <a:avLst/>
              <a:gdLst/>
              <a:ahLst/>
              <a:cxnLst>
                <a:cxn ang="0">
                  <a:pos x="0" y="39"/>
                </a:cxn>
                <a:cxn ang="0">
                  <a:pos x="60" y="24"/>
                </a:cxn>
                <a:cxn ang="0">
                  <a:pos x="81" y="0"/>
                </a:cxn>
              </a:cxnLst>
              <a:rect l="0" t="0" r="r" b="b"/>
              <a:pathLst>
                <a:path w="81" h="39">
                  <a:moveTo>
                    <a:pt x="0" y="39"/>
                  </a:moveTo>
                  <a:cubicBezTo>
                    <a:pt x="23" y="34"/>
                    <a:pt x="47" y="30"/>
                    <a:pt x="60" y="24"/>
                  </a:cubicBezTo>
                  <a:cubicBezTo>
                    <a:pt x="73" y="18"/>
                    <a:pt x="78" y="4"/>
                    <a:pt x="81" y="0"/>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2" name="Group 1">
            <a:extLst>
              <a:ext uri="{FF2B5EF4-FFF2-40B4-BE49-F238E27FC236}">
                <a16:creationId xmlns:a16="http://schemas.microsoft.com/office/drawing/2014/main" id="{FBD717AC-CBBA-44A4-A68E-DB4AB699B708}"/>
              </a:ext>
            </a:extLst>
          </p:cNvPr>
          <p:cNvGrpSpPr/>
          <p:nvPr/>
        </p:nvGrpSpPr>
        <p:grpSpPr>
          <a:xfrm>
            <a:off x="6051417" y="2763843"/>
            <a:ext cx="2496455" cy="2271609"/>
            <a:chOff x="6051417" y="2763843"/>
            <a:chExt cx="2496455" cy="2271609"/>
          </a:xfrm>
        </p:grpSpPr>
        <p:grpSp>
          <p:nvGrpSpPr>
            <p:cNvPr id="112" name="Group 76"/>
            <p:cNvGrpSpPr/>
            <p:nvPr/>
          </p:nvGrpSpPr>
          <p:grpSpPr>
            <a:xfrm>
              <a:off x="6091779" y="2844212"/>
              <a:ext cx="801926" cy="1888177"/>
              <a:chOff x="5108027" y="1971305"/>
              <a:chExt cx="801926" cy="1888177"/>
            </a:xfrm>
          </p:grpSpPr>
          <p:sp>
            <p:nvSpPr>
              <p:cNvPr id="113" name="Freeform 112"/>
              <p:cNvSpPr/>
              <p:nvPr/>
            </p:nvSpPr>
            <p:spPr bwMode="auto">
              <a:xfrm>
                <a:off x="5108027" y="1971305"/>
                <a:ext cx="781683" cy="1510153"/>
              </a:xfrm>
              <a:custGeom>
                <a:avLst/>
                <a:gdLst>
                  <a:gd name="connsiteX0" fmla="*/ 132119 w 778805"/>
                  <a:gd name="connsiteY0" fmla="*/ 1602807 h 1602807"/>
                  <a:gd name="connsiteX1" fmla="*/ 0 w 778805"/>
                  <a:gd name="connsiteY1" fmla="*/ 118211 h 1602807"/>
                  <a:gd name="connsiteX2" fmla="*/ 6954 w 778805"/>
                  <a:gd name="connsiteY2" fmla="*/ 59105 h 1602807"/>
                  <a:gd name="connsiteX3" fmla="*/ 41722 w 778805"/>
                  <a:gd name="connsiteY3" fmla="*/ 13907 h 1602807"/>
                  <a:gd name="connsiteX4" fmla="*/ 83443 w 778805"/>
                  <a:gd name="connsiteY4" fmla="*/ 0 h 1602807"/>
                  <a:gd name="connsiteX5" fmla="*/ 135595 w 778805"/>
                  <a:gd name="connsiteY5" fmla="*/ 20860 h 1602807"/>
                  <a:gd name="connsiteX6" fmla="*/ 173840 w 778805"/>
                  <a:gd name="connsiteY6" fmla="*/ 69536 h 1602807"/>
                  <a:gd name="connsiteX7" fmla="*/ 778805 w 778805"/>
                  <a:gd name="connsiteY7" fmla="*/ 1501980 h 1602807"/>
                  <a:gd name="connsiteX8" fmla="*/ 132119 w 778805"/>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44600 w 781683"/>
                  <a:gd name="connsiteY3" fmla="*/ 13907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69115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5686 h 1605686"/>
                  <a:gd name="connsiteX1" fmla="*/ 2878 w 781683"/>
                  <a:gd name="connsiteY1" fmla="*/ 121090 h 1605686"/>
                  <a:gd name="connsiteX2" fmla="*/ 0 w 781683"/>
                  <a:gd name="connsiteY2" fmla="*/ 64442 h 1605686"/>
                  <a:gd name="connsiteX3" fmla="*/ 27394 w 781683"/>
                  <a:gd name="connsiteY3" fmla="*/ 24160 h 1605686"/>
                  <a:gd name="connsiteX4" fmla="*/ 69115 w 781683"/>
                  <a:gd name="connsiteY4" fmla="*/ 2879 h 1605686"/>
                  <a:gd name="connsiteX5" fmla="*/ 138473 w 781683"/>
                  <a:gd name="connsiteY5" fmla="*/ 23739 h 1605686"/>
                  <a:gd name="connsiteX6" fmla="*/ 176718 w 781683"/>
                  <a:gd name="connsiteY6" fmla="*/ 72415 h 1605686"/>
                  <a:gd name="connsiteX7" fmla="*/ 781683 w 781683"/>
                  <a:gd name="connsiteY7" fmla="*/ 1504859 h 1605686"/>
                  <a:gd name="connsiteX8" fmla="*/ 134997 w 781683"/>
                  <a:gd name="connsiteY8" fmla="*/ 1605686 h 1605686"/>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38473 w 781683"/>
                  <a:gd name="connsiteY6" fmla="*/ 23016 h 1604963"/>
                  <a:gd name="connsiteX7" fmla="*/ 176718 w 781683"/>
                  <a:gd name="connsiteY7" fmla="*/ 71692 h 1604963"/>
                  <a:gd name="connsiteX8" fmla="*/ 781683 w 781683"/>
                  <a:gd name="connsiteY8" fmla="*/ 1504136 h 1604963"/>
                  <a:gd name="connsiteX9" fmla="*/ 134997 w 781683"/>
                  <a:gd name="connsiteY9" fmla="*/ 1604963 h 1604963"/>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50763 w 781683"/>
                  <a:gd name="connsiteY6" fmla="*/ 32848 h 1604963"/>
                  <a:gd name="connsiteX7" fmla="*/ 176718 w 781683"/>
                  <a:gd name="connsiteY7" fmla="*/ 71692 h 1604963"/>
                  <a:gd name="connsiteX8" fmla="*/ 781683 w 781683"/>
                  <a:gd name="connsiteY8" fmla="*/ 1504136 h 1604963"/>
                  <a:gd name="connsiteX9" fmla="*/ 134997 w 781683"/>
                  <a:gd name="connsiteY9" fmla="*/ 1604963 h 160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683" h="1604963">
                    <a:moveTo>
                      <a:pt x="134997" y="1604963"/>
                    </a:moveTo>
                    <a:lnTo>
                      <a:pt x="2878" y="120367"/>
                    </a:lnTo>
                    <a:lnTo>
                      <a:pt x="0" y="63719"/>
                    </a:lnTo>
                    <a:lnTo>
                      <a:pt x="27394" y="23437"/>
                    </a:lnTo>
                    <a:lnTo>
                      <a:pt x="69115" y="2156"/>
                    </a:lnTo>
                    <a:cubicBezTo>
                      <a:pt x="83776" y="0"/>
                      <a:pt x="104210" y="471"/>
                      <a:pt x="117818" y="5586"/>
                    </a:cubicBezTo>
                    <a:cubicBezTo>
                      <a:pt x="131426" y="10701"/>
                      <a:pt x="140537" y="22650"/>
                      <a:pt x="150763" y="32848"/>
                    </a:cubicBezTo>
                    <a:lnTo>
                      <a:pt x="176718" y="71692"/>
                    </a:lnTo>
                    <a:lnTo>
                      <a:pt x="781683" y="1504136"/>
                    </a:lnTo>
                    <a:lnTo>
                      <a:pt x="134997" y="1604963"/>
                    </a:lnTo>
                    <a:close/>
                  </a:path>
                </a:pathLst>
              </a:custGeom>
              <a:gradFill flip="none" rotWithShape="1">
                <a:gsLst>
                  <a:gs pos="0">
                    <a:srgbClr val="FF0000"/>
                  </a:gs>
                  <a:gs pos="50000">
                    <a:srgbClr val="7030A0"/>
                  </a:gs>
                  <a:gs pos="100000">
                    <a:schemeClr val="tx2"/>
                  </a:gs>
                </a:gsLst>
                <a:lin ang="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9" name="Oval 148"/>
              <p:cNvSpPr/>
              <p:nvPr/>
            </p:nvSpPr>
            <p:spPr bwMode="auto">
              <a:xfrm>
                <a:off x="5235039" y="3184568"/>
                <a:ext cx="674914" cy="674914"/>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62" name="Up Arrow 161"/>
            <p:cNvSpPr/>
            <p:nvPr/>
          </p:nvSpPr>
          <p:spPr bwMode="auto">
            <a:xfrm rot="9951242">
              <a:off x="6198654" y="3053540"/>
              <a:ext cx="86751" cy="162656"/>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3" name="Up Arrow 162"/>
            <p:cNvSpPr/>
            <p:nvPr/>
          </p:nvSpPr>
          <p:spPr bwMode="auto">
            <a:xfrm rot="9950478">
              <a:off x="6329625" y="3562601"/>
              <a:ext cx="127756" cy="254495"/>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 name="Up Arrow 163"/>
            <p:cNvSpPr/>
            <p:nvPr/>
          </p:nvSpPr>
          <p:spPr bwMode="auto">
            <a:xfrm rot="10133458">
              <a:off x="6519250" y="4295940"/>
              <a:ext cx="203972" cy="596487"/>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1" name="Freeform 180"/>
            <p:cNvSpPr/>
            <p:nvPr/>
          </p:nvSpPr>
          <p:spPr bwMode="auto">
            <a:xfrm rot="268793" flipH="1">
              <a:off x="6051417" y="2763843"/>
              <a:ext cx="2496455" cy="2271609"/>
            </a:xfrm>
            <a:custGeom>
              <a:avLst/>
              <a:gdLst>
                <a:gd name="connsiteX0" fmla="*/ 2730137 w 2769325"/>
                <a:gd name="connsiteY0" fmla="*/ 143692 h 2103120"/>
                <a:gd name="connsiteX1" fmla="*/ 2769325 w 2769325"/>
                <a:gd name="connsiteY1" fmla="*/ 13063 h 2103120"/>
                <a:gd name="connsiteX2" fmla="*/ 1907177 w 2769325"/>
                <a:gd name="connsiteY2" fmla="*/ 0 h 2103120"/>
                <a:gd name="connsiteX3" fmla="*/ 0 w 2769325"/>
                <a:gd name="connsiteY3" fmla="*/ 1985554 h 2103120"/>
                <a:gd name="connsiteX4" fmla="*/ 1711234 w 2769325"/>
                <a:gd name="connsiteY4" fmla="*/ 2103120 h 2103120"/>
                <a:gd name="connsiteX0" fmla="*/ 2860766 w 2899954"/>
                <a:gd name="connsiteY0" fmla="*/ 143692 h 2168434"/>
                <a:gd name="connsiteX1" fmla="*/ 2899954 w 2899954"/>
                <a:gd name="connsiteY1" fmla="*/ 13063 h 2168434"/>
                <a:gd name="connsiteX2" fmla="*/ 2037806 w 2899954"/>
                <a:gd name="connsiteY2" fmla="*/ 0 h 2168434"/>
                <a:gd name="connsiteX3" fmla="*/ 0 w 2899954"/>
                <a:gd name="connsiteY3" fmla="*/ 2168434 h 2168434"/>
                <a:gd name="connsiteX4" fmla="*/ 1841863 w 2899954"/>
                <a:gd name="connsiteY4" fmla="*/ 2103120 h 2168434"/>
                <a:gd name="connsiteX0" fmla="*/ 2860766 w 2899954"/>
                <a:gd name="connsiteY0" fmla="*/ 143692 h 2272937"/>
                <a:gd name="connsiteX1" fmla="*/ 2899954 w 2899954"/>
                <a:gd name="connsiteY1" fmla="*/ 13063 h 2272937"/>
                <a:gd name="connsiteX2" fmla="*/ 2037806 w 2899954"/>
                <a:gd name="connsiteY2" fmla="*/ 0 h 2272937"/>
                <a:gd name="connsiteX3" fmla="*/ 0 w 2899954"/>
                <a:gd name="connsiteY3" fmla="*/ 2168434 h 2272937"/>
                <a:gd name="connsiteX4" fmla="*/ 1737360 w 2899954"/>
                <a:gd name="connsiteY4" fmla="*/ 2272937 h 2272937"/>
                <a:gd name="connsiteX5" fmla="*/ 1841863 w 2899954"/>
                <a:gd name="connsiteY5" fmla="*/ 2103120 h 2272937"/>
                <a:gd name="connsiteX0" fmla="*/ 2860766 w 2886891"/>
                <a:gd name="connsiteY0" fmla="*/ 143692 h 2272937"/>
                <a:gd name="connsiteX1" fmla="*/ 2886891 w 2886891"/>
                <a:gd name="connsiteY1" fmla="*/ 52252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86891 w 2886891"/>
                <a:gd name="connsiteY1" fmla="*/ 39189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49881 w 2886891"/>
                <a:gd name="connsiteY1" fmla="*/ 134983 h 2272937"/>
                <a:gd name="connsiteX2" fmla="*/ 2886891 w 2886891"/>
                <a:gd name="connsiteY2" fmla="*/ 39189 h 2272937"/>
                <a:gd name="connsiteX3" fmla="*/ 2037806 w 2886891"/>
                <a:gd name="connsiteY3" fmla="*/ 0 h 2272937"/>
                <a:gd name="connsiteX4" fmla="*/ 0 w 2886891"/>
                <a:gd name="connsiteY4" fmla="*/ 2168434 h 2272937"/>
                <a:gd name="connsiteX5" fmla="*/ 1737360 w 2886891"/>
                <a:gd name="connsiteY5" fmla="*/ 2272937 h 2272937"/>
                <a:gd name="connsiteX6" fmla="*/ 1841863 w 2886891"/>
                <a:gd name="connsiteY6" fmla="*/ 2103120 h 2272937"/>
                <a:gd name="connsiteX0" fmla="*/ 2860766 w 2890701"/>
                <a:gd name="connsiteY0" fmla="*/ 143692 h 2272937"/>
                <a:gd name="connsiteX1" fmla="*/ 2849881 w 2890701"/>
                <a:gd name="connsiteY1" fmla="*/ 134983 h 2272937"/>
                <a:gd name="connsiteX2" fmla="*/ 2890701 w 2890701"/>
                <a:gd name="connsiteY2" fmla="*/ 35379 h 2272937"/>
                <a:gd name="connsiteX3" fmla="*/ 2037806 w 2890701"/>
                <a:gd name="connsiteY3" fmla="*/ 0 h 2272937"/>
                <a:gd name="connsiteX4" fmla="*/ 0 w 2890701"/>
                <a:gd name="connsiteY4" fmla="*/ 2168434 h 2272937"/>
                <a:gd name="connsiteX5" fmla="*/ 1737360 w 2890701"/>
                <a:gd name="connsiteY5" fmla="*/ 2272937 h 2272937"/>
                <a:gd name="connsiteX6" fmla="*/ 1841863 w 2890701"/>
                <a:gd name="connsiteY6" fmla="*/ 2103120 h 2272937"/>
                <a:gd name="connsiteX0" fmla="*/ 2860766 w 2905941"/>
                <a:gd name="connsiteY0" fmla="*/ 143692 h 2272937"/>
                <a:gd name="connsiteX1" fmla="*/ 2849881 w 2905941"/>
                <a:gd name="connsiteY1" fmla="*/ 13498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905941"/>
                <a:gd name="connsiteY0" fmla="*/ 143692 h 2272937"/>
                <a:gd name="connsiteX1" fmla="*/ 2905941 w 2905941"/>
                <a:gd name="connsiteY1" fmla="*/ 31569 h 2272937"/>
                <a:gd name="connsiteX2" fmla="*/ 2037806 w 2905941"/>
                <a:gd name="connsiteY2" fmla="*/ 0 h 2272937"/>
                <a:gd name="connsiteX3" fmla="*/ 0 w 2905941"/>
                <a:gd name="connsiteY3" fmla="*/ 2168434 h 2272937"/>
                <a:gd name="connsiteX4" fmla="*/ 1737360 w 2905941"/>
                <a:gd name="connsiteY4" fmla="*/ 2272937 h 2272937"/>
                <a:gd name="connsiteX5" fmla="*/ 1841863 w 2905941"/>
                <a:gd name="connsiteY5" fmla="*/ 2103120 h 2272937"/>
                <a:gd name="connsiteX0" fmla="*/ 2860766 w 2905941"/>
                <a:gd name="connsiteY0" fmla="*/ 143692 h 2272937"/>
                <a:gd name="connsiteX1" fmla="*/ 2853691 w 2905941"/>
                <a:gd name="connsiteY1" fmla="*/ 13879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860766"/>
                <a:gd name="connsiteY0" fmla="*/ 143692 h 2272937"/>
                <a:gd name="connsiteX1" fmla="*/ 2853691 w 2860766"/>
                <a:gd name="connsiteY1" fmla="*/ 138793 h 2272937"/>
                <a:gd name="connsiteX2" fmla="*/ 2441203 w 2860766"/>
                <a:gd name="connsiteY2" fmla="*/ 31846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853691 w 2860766"/>
                <a:gd name="connsiteY1" fmla="*/ 138793 h 2272937"/>
                <a:gd name="connsiteX2" fmla="*/ 2476657 w 2860766"/>
                <a:gd name="connsiteY2" fmla="*/ 29583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474497 w 2860766"/>
                <a:gd name="connsiteY1" fmla="*/ 154440 h 2272937"/>
                <a:gd name="connsiteX2" fmla="*/ 2476657 w 2860766"/>
                <a:gd name="connsiteY2" fmla="*/ 29583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476657 w 2860766"/>
                <a:gd name="connsiteY1" fmla="*/ 29583 h 2272937"/>
                <a:gd name="connsiteX2" fmla="*/ 2037806 w 2860766"/>
                <a:gd name="connsiteY2" fmla="*/ 0 h 2272937"/>
                <a:gd name="connsiteX3" fmla="*/ 0 w 2860766"/>
                <a:gd name="connsiteY3" fmla="*/ 2168434 h 2272937"/>
                <a:gd name="connsiteX4" fmla="*/ 1737360 w 2860766"/>
                <a:gd name="connsiteY4" fmla="*/ 2272937 h 2272937"/>
                <a:gd name="connsiteX5" fmla="*/ 1841863 w 2860766"/>
                <a:gd name="connsiteY5" fmla="*/ 2103120 h 2272937"/>
                <a:gd name="connsiteX0" fmla="*/ 2466939 w 2476657"/>
                <a:gd name="connsiteY0" fmla="*/ 153154 h 2272937"/>
                <a:gd name="connsiteX1" fmla="*/ 2476657 w 2476657"/>
                <a:gd name="connsiteY1" fmla="*/ 29583 h 2272937"/>
                <a:gd name="connsiteX2" fmla="*/ 2037806 w 2476657"/>
                <a:gd name="connsiteY2" fmla="*/ 0 h 2272937"/>
                <a:gd name="connsiteX3" fmla="*/ 0 w 2476657"/>
                <a:gd name="connsiteY3" fmla="*/ 2168434 h 2272937"/>
                <a:gd name="connsiteX4" fmla="*/ 1737360 w 2476657"/>
                <a:gd name="connsiteY4" fmla="*/ 2272937 h 2272937"/>
                <a:gd name="connsiteX5" fmla="*/ 1841863 w 2476657"/>
                <a:gd name="connsiteY5" fmla="*/ 2103120 h 2272937"/>
                <a:gd name="connsiteX0" fmla="*/ 2466939 w 2495515"/>
                <a:gd name="connsiteY0" fmla="*/ 153154 h 2272937"/>
                <a:gd name="connsiteX1" fmla="*/ 2495515 w 2495515"/>
                <a:gd name="connsiteY1" fmla="*/ 46179 h 2272937"/>
                <a:gd name="connsiteX2" fmla="*/ 2037806 w 2495515"/>
                <a:gd name="connsiteY2" fmla="*/ 0 h 2272937"/>
                <a:gd name="connsiteX3" fmla="*/ 0 w 2495515"/>
                <a:gd name="connsiteY3" fmla="*/ 2168434 h 2272937"/>
                <a:gd name="connsiteX4" fmla="*/ 1737360 w 2495515"/>
                <a:gd name="connsiteY4" fmla="*/ 2272937 h 2272937"/>
                <a:gd name="connsiteX5" fmla="*/ 1841863 w 2495515"/>
                <a:gd name="connsiteY5" fmla="*/ 2103120 h 2272937"/>
                <a:gd name="connsiteX0" fmla="*/ 2466939 w 2521345"/>
                <a:gd name="connsiteY0" fmla="*/ 153154 h 2272937"/>
                <a:gd name="connsiteX1" fmla="*/ 2521345 w 2521345"/>
                <a:gd name="connsiteY1" fmla="*/ 38124 h 2272937"/>
                <a:gd name="connsiteX2" fmla="*/ 2037806 w 2521345"/>
                <a:gd name="connsiteY2" fmla="*/ 0 h 2272937"/>
                <a:gd name="connsiteX3" fmla="*/ 0 w 2521345"/>
                <a:gd name="connsiteY3" fmla="*/ 2168434 h 2272937"/>
                <a:gd name="connsiteX4" fmla="*/ 1737360 w 2521345"/>
                <a:gd name="connsiteY4" fmla="*/ 2272937 h 2272937"/>
                <a:gd name="connsiteX5" fmla="*/ 1841863 w 2521345"/>
                <a:gd name="connsiteY5" fmla="*/ 2103120 h 2272937"/>
                <a:gd name="connsiteX0" fmla="*/ 2466939 w 2521345"/>
                <a:gd name="connsiteY0" fmla="*/ 153154 h 2272937"/>
                <a:gd name="connsiteX1" fmla="*/ 2474202 w 2521345"/>
                <a:gd name="connsiteY1" fmla="*/ 147460 h 2272937"/>
                <a:gd name="connsiteX2" fmla="*/ 2521345 w 2521345"/>
                <a:gd name="connsiteY2" fmla="*/ 38124 h 2272937"/>
                <a:gd name="connsiteX3" fmla="*/ 2037806 w 2521345"/>
                <a:gd name="connsiteY3" fmla="*/ 0 h 2272937"/>
                <a:gd name="connsiteX4" fmla="*/ 0 w 2521345"/>
                <a:gd name="connsiteY4" fmla="*/ 2168434 h 2272937"/>
                <a:gd name="connsiteX5" fmla="*/ 1737360 w 2521345"/>
                <a:gd name="connsiteY5" fmla="*/ 2272937 h 2272937"/>
                <a:gd name="connsiteX6" fmla="*/ 1841863 w 2521345"/>
                <a:gd name="connsiteY6" fmla="*/ 2103120 h 227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1345" h="2272937">
                  <a:moveTo>
                    <a:pt x="2466939" y="153154"/>
                  </a:moveTo>
                  <a:lnTo>
                    <a:pt x="2474202" y="147460"/>
                  </a:lnTo>
                  <a:lnTo>
                    <a:pt x="2521345" y="38124"/>
                  </a:lnTo>
                  <a:lnTo>
                    <a:pt x="2037806" y="0"/>
                  </a:lnTo>
                  <a:lnTo>
                    <a:pt x="0" y="2168434"/>
                  </a:lnTo>
                  <a:lnTo>
                    <a:pt x="1737360" y="2272937"/>
                  </a:lnTo>
                  <a:lnTo>
                    <a:pt x="1841863" y="210312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182" name="Straight Connector 181"/>
            <p:cNvCxnSpPr/>
            <p:nvPr/>
          </p:nvCxnSpPr>
          <p:spPr bwMode="auto">
            <a:xfrm rot="268793" flipH="1">
              <a:off x="7107593" y="3458649"/>
              <a:ext cx="217170" cy="0"/>
            </a:xfrm>
            <a:prstGeom prst="line">
              <a:avLst/>
            </a:prstGeom>
            <a:solidFill>
              <a:schemeClr val="accent1"/>
            </a:solidFill>
            <a:ln w="57150" cap="flat" cmpd="sng" algn="ctr">
              <a:solidFill>
                <a:srgbClr val="FFFFCC"/>
              </a:solidFill>
              <a:prstDash val="solid"/>
              <a:round/>
              <a:headEnd type="none" w="med" len="med"/>
              <a:tailEnd type="none" w="med" len="med"/>
            </a:ln>
            <a:effectLst/>
          </p:spPr>
        </p:cxnSp>
        <p:cxnSp>
          <p:nvCxnSpPr>
            <p:cNvPr id="183" name="Straight Connector 182"/>
            <p:cNvCxnSpPr/>
            <p:nvPr/>
          </p:nvCxnSpPr>
          <p:spPr bwMode="auto">
            <a:xfrm flipH="1">
              <a:off x="7129306" y="3499449"/>
              <a:ext cx="224976" cy="12451"/>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84" name="Straight Connector 183"/>
            <p:cNvCxnSpPr/>
            <p:nvPr/>
          </p:nvCxnSpPr>
          <p:spPr bwMode="auto">
            <a:xfrm flipH="1">
              <a:off x="7023799" y="3426488"/>
              <a:ext cx="336619" cy="10048"/>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190" name="Group 111"/>
          <p:cNvGrpSpPr/>
          <p:nvPr/>
        </p:nvGrpSpPr>
        <p:grpSpPr>
          <a:xfrm>
            <a:off x="1921398" y="5262930"/>
            <a:ext cx="6412374" cy="963168"/>
            <a:chOff x="219456" y="158496"/>
            <a:chExt cx="8644128" cy="963168"/>
          </a:xfrm>
        </p:grpSpPr>
        <p:sp>
          <p:nvSpPr>
            <p:cNvPr id="191" name="Rectangle 190"/>
            <p:cNvSpPr/>
            <p:nvPr/>
          </p:nvSpPr>
          <p:spPr bwMode="auto">
            <a:xfrm>
              <a:off x="219456" y="158496"/>
              <a:ext cx="8644128" cy="963168"/>
            </a:xfrm>
            <a:prstGeom prst="rect">
              <a:avLst/>
            </a:prstGeom>
            <a:solidFill>
              <a:srgbClr val="0070C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2" name="Text Box 7"/>
            <p:cNvSpPr txBox="1">
              <a:spLocks noChangeArrowheads="1"/>
            </p:cNvSpPr>
            <p:nvPr/>
          </p:nvSpPr>
          <p:spPr bwMode="auto">
            <a:xfrm>
              <a:off x="333921" y="218757"/>
              <a:ext cx="8444320" cy="830997"/>
            </a:xfrm>
            <a:prstGeom prst="rect">
              <a:avLst/>
            </a:prstGeom>
            <a:solidFill>
              <a:srgbClr val="CCFFFF"/>
            </a:solidFill>
            <a:ln w="28575">
              <a:solidFill>
                <a:srgbClr val="00B0F0"/>
              </a:solidFill>
              <a:miter lim="800000"/>
              <a:headEnd/>
              <a:tailEnd/>
            </a:ln>
            <a:effectLst/>
            <a:scene3d>
              <a:camera prst="orthographicFront"/>
              <a:lightRig rig="flat" dir="tl">
                <a:rot lat="0" lon="0" rev="6600000"/>
              </a:lightRig>
            </a:scene3d>
            <a:sp3d>
              <a:bevelT/>
            </a:sp3d>
          </p:spPr>
          <p:txBody>
            <a:bodyPr wrap="square">
              <a:spAutoFit/>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w="11430"/>
                  <a:solidFill>
                    <a:sysClr val="windowText" lastClr="000000"/>
                  </a:solidFill>
                  <a:effectLst>
                    <a:outerShdw blurRad="50800" dist="39000" dir="5460000" algn="tl">
                      <a:srgbClr val="000000">
                        <a:alpha val="38000"/>
                      </a:srgbClr>
                    </a:outerShdw>
                  </a:effectLst>
                  <a:uLnTx/>
                  <a:uFillTx/>
                  <a:latin typeface="Arial" charset="0"/>
                  <a:ea typeface="+mn-ea"/>
                  <a:cs typeface="+mn-cs"/>
                </a:rPr>
                <a:t>Notice the magnetic fields between the wires point in opposite directions.</a:t>
              </a:r>
            </a:p>
          </p:txBody>
        </p:sp>
      </p:grpSp>
      <p:sp>
        <p:nvSpPr>
          <p:cNvPr id="194" name="Up Arrow 193"/>
          <p:cNvSpPr/>
          <p:nvPr/>
        </p:nvSpPr>
        <p:spPr bwMode="auto">
          <a:xfrm>
            <a:off x="4768771" y="2812648"/>
            <a:ext cx="451412" cy="1157468"/>
          </a:xfrm>
          <a:prstGeom prst="upArrow">
            <a:avLst/>
          </a:prstGeom>
          <a:solidFill>
            <a:srgbClr val="00B0F0"/>
          </a:solidFill>
          <a:ln w="9525" cap="flat" cmpd="sng" algn="ctr">
            <a:solidFill>
              <a:srgbClr val="0000FF"/>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 name="Rectangle 195"/>
          <p:cNvSpPr/>
          <p:nvPr/>
        </p:nvSpPr>
        <p:spPr>
          <a:xfrm>
            <a:off x="7902538" y="6211669"/>
            <a:ext cx="1241462"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Click</a:t>
            </a:r>
            <a:endParaRPr kumimoji="0" lang="en-US" sz="5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95" name="Up Arrow 78">
            <a:extLst>
              <a:ext uri="{FF2B5EF4-FFF2-40B4-BE49-F238E27FC236}">
                <a16:creationId xmlns:a16="http://schemas.microsoft.com/office/drawing/2014/main" id="{C29E03CD-85C6-4FED-9EE9-378CE4569D1C}"/>
              </a:ext>
            </a:extLst>
          </p:cNvPr>
          <p:cNvSpPr/>
          <p:nvPr/>
        </p:nvSpPr>
        <p:spPr bwMode="auto">
          <a:xfrm rot="12535665">
            <a:off x="3428319" y="4217418"/>
            <a:ext cx="203972" cy="596487"/>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6" name="Up Arrow 83">
            <a:extLst>
              <a:ext uri="{FF2B5EF4-FFF2-40B4-BE49-F238E27FC236}">
                <a16:creationId xmlns:a16="http://schemas.microsoft.com/office/drawing/2014/main" id="{A6BE9229-7F75-4A77-A77D-CBDD7303C37F}"/>
              </a:ext>
            </a:extLst>
          </p:cNvPr>
          <p:cNvSpPr/>
          <p:nvPr/>
        </p:nvSpPr>
        <p:spPr bwMode="auto">
          <a:xfrm rot="12272513">
            <a:off x="4274493" y="2898634"/>
            <a:ext cx="86751" cy="162656"/>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7" name="Up Arrow 84">
            <a:extLst>
              <a:ext uri="{FF2B5EF4-FFF2-40B4-BE49-F238E27FC236}">
                <a16:creationId xmlns:a16="http://schemas.microsoft.com/office/drawing/2014/main" id="{5B1ECF2B-B0EF-47D7-9E6B-F38DACE8357D}"/>
              </a:ext>
            </a:extLst>
          </p:cNvPr>
          <p:cNvSpPr/>
          <p:nvPr/>
        </p:nvSpPr>
        <p:spPr bwMode="auto">
          <a:xfrm rot="12484994">
            <a:off x="3961376" y="3401363"/>
            <a:ext cx="127756" cy="254495"/>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100" name="Straight Connector 99">
            <a:extLst>
              <a:ext uri="{FF2B5EF4-FFF2-40B4-BE49-F238E27FC236}">
                <a16:creationId xmlns:a16="http://schemas.microsoft.com/office/drawing/2014/main" id="{6CBE5DA7-4443-414E-A017-1A766E06A58C}"/>
              </a:ext>
            </a:extLst>
          </p:cNvPr>
          <p:cNvCxnSpPr/>
          <p:nvPr/>
        </p:nvCxnSpPr>
        <p:spPr bwMode="auto">
          <a:xfrm>
            <a:off x="2775433" y="3388021"/>
            <a:ext cx="217170"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id="{336A4552-9E57-4CDB-AA67-BC33C70A8BAF}"/>
              </a:ext>
            </a:extLst>
          </p:cNvPr>
          <p:cNvCxnSpPr/>
          <p:nvPr/>
        </p:nvCxnSpPr>
        <p:spPr bwMode="auto">
          <a:xfrm flipV="1">
            <a:off x="2716032" y="3306451"/>
            <a:ext cx="430530" cy="381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nvGrpSpPr>
          <p:cNvPr id="4" name="Group 3">
            <a:extLst>
              <a:ext uri="{FF2B5EF4-FFF2-40B4-BE49-F238E27FC236}">
                <a16:creationId xmlns:a16="http://schemas.microsoft.com/office/drawing/2014/main" id="{57464FC9-BFA8-4A19-A7DC-CD4D88E184E7}"/>
              </a:ext>
            </a:extLst>
          </p:cNvPr>
          <p:cNvGrpSpPr/>
          <p:nvPr/>
        </p:nvGrpSpPr>
        <p:grpSpPr>
          <a:xfrm>
            <a:off x="5308758" y="2392454"/>
            <a:ext cx="2096198" cy="2056374"/>
            <a:chOff x="5245525" y="2325181"/>
            <a:chExt cx="2096198" cy="2056374"/>
          </a:xfrm>
        </p:grpSpPr>
        <p:sp>
          <p:nvSpPr>
            <p:cNvPr id="167" name="Freeform 81"/>
            <p:cNvSpPr>
              <a:spLocks/>
            </p:cNvSpPr>
            <p:nvPr/>
          </p:nvSpPr>
          <p:spPr bwMode="auto">
            <a:xfrm rot="7422852" flipV="1">
              <a:off x="5250562" y="3442168"/>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9" name="Freeform 81"/>
            <p:cNvSpPr>
              <a:spLocks/>
            </p:cNvSpPr>
            <p:nvPr/>
          </p:nvSpPr>
          <p:spPr bwMode="auto">
            <a:xfrm rot="10633631" flipV="1">
              <a:off x="5487280" y="2644686"/>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0" name="Freeform 81"/>
            <p:cNvSpPr>
              <a:spLocks/>
            </p:cNvSpPr>
            <p:nvPr/>
          </p:nvSpPr>
          <p:spPr bwMode="auto">
            <a:xfrm rot="200166" flipV="1">
              <a:off x="6906867" y="4035458"/>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1" name="Freeform 81"/>
            <p:cNvSpPr>
              <a:spLocks/>
            </p:cNvSpPr>
            <p:nvPr/>
          </p:nvSpPr>
          <p:spPr bwMode="auto">
            <a:xfrm rot="17110799" flipV="1">
              <a:off x="7172973" y="288967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2" name="Freeform 81"/>
            <p:cNvSpPr>
              <a:spLocks/>
            </p:cNvSpPr>
            <p:nvPr/>
          </p:nvSpPr>
          <p:spPr bwMode="auto">
            <a:xfrm rot="14163305" flipV="1">
              <a:off x="6429094" y="2320144"/>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3" name="Freeform 81"/>
            <p:cNvSpPr>
              <a:spLocks/>
            </p:cNvSpPr>
            <p:nvPr/>
          </p:nvSpPr>
          <p:spPr bwMode="auto">
            <a:xfrm rot="4760118" flipV="1">
              <a:off x="5642064" y="4100411"/>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5" name="Freeform 81"/>
            <p:cNvSpPr>
              <a:spLocks/>
            </p:cNvSpPr>
            <p:nvPr/>
          </p:nvSpPr>
          <p:spPr bwMode="auto">
            <a:xfrm rot="16760187" flipV="1">
              <a:off x="6676935" y="3023518"/>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6" name="Freeform 81"/>
            <p:cNvSpPr>
              <a:spLocks/>
            </p:cNvSpPr>
            <p:nvPr/>
          </p:nvSpPr>
          <p:spPr bwMode="auto">
            <a:xfrm rot="6255358" flipV="1">
              <a:off x="5756792" y="3552629"/>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7" name="Freeform 81"/>
            <p:cNvSpPr>
              <a:spLocks/>
            </p:cNvSpPr>
            <p:nvPr/>
          </p:nvSpPr>
          <p:spPr bwMode="auto">
            <a:xfrm rot="10998110" flipV="1">
              <a:off x="5940706" y="2887379"/>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8" name="Freeform 81"/>
            <p:cNvSpPr>
              <a:spLocks/>
            </p:cNvSpPr>
            <p:nvPr/>
          </p:nvSpPr>
          <p:spPr bwMode="auto">
            <a:xfrm rot="20424658" flipV="1">
              <a:off x="6719342" y="3555762"/>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9" name="Arc 178"/>
            <p:cNvSpPr/>
            <p:nvPr/>
          </p:nvSpPr>
          <p:spPr bwMode="auto">
            <a:xfrm rot="19396259">
              <a:off x="5320318" y="2377107"/>
              <a:ext cx="1993951" cy="2004448"/>
            </a:xfrm>
            <a:prstGeom prst="arc">
              <a:avLst>
                <a:gd name="adj1" fmla="val 8218078"/>
                <a:gd name="adj2" fmla="val 5635564"/>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 name="Arc 173"/>
            <p:cNvSpPr/>
            <p:nvPr/>
          </p:nvSpPr>
          <p:spPr bwMode="auto">
            <a:xfrm rot="19563305">
              <a:off x="5793337" y="2875107"/>
              <a:ext cx="1064127" cy="1069729"/>
            </a:xfrm>
            <a:prstGeom prst="arc">
              <a:avLst>
                <a:gd name="adj1" fmla="val 8687823"/>
                <a:gd name="adj2" fmla="val 5045816"/>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95" name="Up Arrow 194"/>
          <p:cNvSpPr/>
          <p:nvPr/>
        </p:nvSpPr>
        <p:spPr bwMode="auto">
          <a:xfrm rot="10800000">
            <a:off x="5162311" y="2847371"/>
            <a:ext cx="451412" cy="1157468"/>
          </a:xfrm>
          <a:prstGeom prst="upArrow">
            <a:avLst/>
          </a:prstGeom>
          <a:solidFill>
            <a:srgbClr val="00B0F0"/>
          </a:solidFill>
          <a:ln w="9525" cap="flat" cmpd="sng" algn="ctr">
            <a:solidFill>
              <a:srgbClr val="0000FF"/>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4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par>
                                <p:cTn id="11" presetID="53" presetClass="entr" presetSubtype="16" fill="hold" nodeType="withEffect">
                                  <p:stCondLst>
                                    <p:cond delay="520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par>
                                <p:cTn id="16" presetID="10" presetClass="entr" presetSubtype="0" fill="hold" nodeType="withEffect">
                                  <p:stCondLst>
                                    <p:cond delay="7000"/>
                                  </p:stCondLst>
                                  <p:childTnLst>
                                    <p:set>
                                      <p:cBhvr>
                                        <p:cTn id="17" dur="1" fill="hold">
                                          <p:stCondLst>
                                            <p:cond delay="0"/>
                                          </p:stCondLst>
                                        </p:cTn>
                                        <p:tgtEl>
                                          <p:spTgt spid="190"/>
                                        </p:tgtEl>
                                        <p:attrNameLst>
                                          <p:attrName>style.visibility</p:attrName>
                                        </p:attrNameLst>
                                      </p:cBhvr>
                                      <p:to>
                                        <p:strVal val="visible"/>
                                      </p:to>
                                    </p:set>
                                    <p:animEffect transition="in" filter="fade">
                                      <p:cBhvr>
                                        <p:cTn id="18" dur="1000"/>
                                        <p:tgtEl>
                                          <p:spTgt spid="190"/>
                                        </p:tgtEl>
                                      </p:cBhvr>
                                    </p:animEffect>
                                  </p:childTnLst>
                                </p:cTn>
                              </p:par>
                              <p:par>
                                <p:cTn id="19" presetID="22" presetClass="entr" presetSubtype="4" fill="hold" grpId="0" nodeType="withEffect">
                                  <p:stCondLst>
                                    <p:cond delay="11000"/>
                                  </p:stCondLst>
                                  <p:childTnLst>
                                    <p:set>
                                      <p:cBhvr>
                                        <p:cTn id="20" dur="1" fill="hold">
                                          <p:stCondLst>
                                            <p:cond delay="0"/>
                                          </p:stCondLst>
                                        </p:cTn>
                                        <p:tgtEl>
                                          <p:spTgt spid="194"/>
                                        </p:tgtEl>
                                        <p:attrNameLst>
                                          <p:attrName>style.visibility</p:attrName>
                                        </p:attrNameLst>
                                      </p:cBhvr>
                                      <p:to>
                                        <p:strVal val="visible"/>
                                      </p:to>
                                    </p:set>
                                    <p:animEffect transition="in" filter="wipe(down)">
                                      <p:cBhvr>
                                        <p:cTn id="21" dur="1000"/>
                                        <p:tgtEl>
                                          <p:spTgt spid="194"/>
                                        </p:tgtEl>
                                      </p:cBhvr>
                                    </p:animEffect>
                                  </p:childTnLst>
                                </p:cTn>
                              </p:par>
                              <p:par>
                                <p:cTn id="22" presetID="22" presetClass="entr" presetSubtype="1" fill="hold" grpId="0" nodeType="withEffect">
                                  <p:stCondLst>
                                    <p:cond delay="11000"/>
                                  </p:stCondLst>
                                  <p:childTnLst>
                                    <p:set>
                                      <p:cBhvr>
                                        <p:cTn id="23" dur="1" fill="hold">
                                          <p:stCondLst>
                                            <p:cond delay="0"/>
                                          </p:stCondLst>
                                        </p:cTn>
                                        <p:tgtEl>
                                          <p:spTgt spid="195"/>
                                        </p:tgtEl>
                                        <p:attrNameLst>
                                          <p:attrName>style.visibility</p:attrName>
                                        </p:attrNameLst>
                                      </p:cBhvr>
                                      <p:to>
                                        <p:strVal val="visible"/>
                                      </p:to>
                                    </p:set>
                                    <p:animEffect transition="in" filter="wipe(up)">
                                      <p:cBhvr>
                                        <p:cTn id="24" dur="1000"/>
                                        <p:tgtEl>
                                          <p:spTgt spid="195"/>
                                        </p:tgtEl>
                                      </p:cBhvr>
                                    </p:animEffect>
                                  </p:childTnLst>
                                </p:cTn>
                              </p:par>
                              <p:par>
                                <p:cTn id="25" presetID="53" presetClass="entr" presetSubtype="0" fill="hold" grpId="0" nodeType="withEffect">
                                  <p:stCondLst>
                                    <p:cond delay="12900"/>
                                  </p:stCondLst>
                                  <p:childTnLst>
                                    <p:set>
                                      <p:cBhvr>
                                        <p:cTn id="26" dur="1" fill="hold">
                                          <p:stCondLst>
                                            <p:cond delay="0"/>
                                          </p:stCondLst>
                                        </p:cTn>
                                        <p:tgtEl>
                                          <p:spTgt spid="196"/>
                                        </p:tgtEl>
                                        <p:attrNameLst>
                                          <p:attrName>style.visibility</p:attrName>
                                        </p:attrNameLst>
                                      </p:cBhvr>
                                      <p:to>
                                        <p:strVal val="visible"/>
                                      </p:to>
                                    </p:set>
                                    <p:anim calcmode="lin" valueType="num">
                                      <p:cBhvr>
                                        <p:cTn id="27" dur="500" fill="hold"/>
                                        <p:tgtEl>
                                          <p:spTgt spid="196"/>
                                        </p:tgtEl>
                                        <p:attrNameLst>
                                          <p:attrName>ppt_w</p:attrName>
                                        </p:attrNameLst>
                                      </p:cBhvr>
                                      <p:tavLst>
                                        <p:tav tm="0">
                                          <p:val>
                                            <p:fltVal val="0"/>
                                          </p:val>
                                        </p:tav>
                                        <p:tav tm="100000">
                                          <p:val>
                                            <p:strVal val="#ppt_w"/>
                                          </p:val>
                                        </p:tav>
                                      </p:tavLst>
                                    </p:anim>
                                    <p:anim calcmode="lin" valueType="num">
                                      <p:cBhvr>
                                        <p:cTn id="28" dur="500" fill="hold"/>
                                        <p:tgtEl>
                                          <p:spTgt spid="196"/>
                                        </p:tgtEl>
                                        <p:attrNameLst>
                                          <p:attrName>ppt_h</p:attrName>
                                        </p:attrNameLst>
                                      </p:cBhvr>
                                      <p:tavLst>
                                        <p:tav tm="0">
                                          <p:val>
                                            <p:fltVal val="0"/>
                                          </p:val>
                                        </p:tav>
                                        <p:tav tm="100000">
                                          <p:val>
                                            <p:strVal val="#ppt_h"/>
                                          </p:val>
                                        </p:tav>
                                      </p:tavLst>
                                    </p:anim>
                                    <p:animEffect transition="in" filter="fade">
                                      <p:cBhvr>
                                        <p:cTn id="29"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6" grpId="0"/>
      <p:bldP spid="19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pSp>
        <p:nvGrpSpPr>
          <p:cNvPr id="2" name="Group 77"/>
          <p:cNvGrpSpPr/>
          <p:nvPr/>
        </p:nvGrpSpPr>
        <p:grpSpPr>
          <a:xfrm>
            <a:off x="3327465" y="2807517"/>
            <a:ext cx="1204892" cy="1804860"/>
            <a:chOff x="3675413" y="2007120"/>
            <a:chExt cx="1204892" cy="1804860"/>
          </a:xfrm>
        </p:grpSpPr>
        <p:sp>
          <p:nvSpPr>
            <p:cNvPr id="76" name="Freeform 75"/>
            <p:cNvSpPr/>
            <p:nvPr/>
          </p:nvSpPr>
          <p:spPr bwMode="auto">
            <a:xfrm rot="2410730">
              <a:off x="4098622" y="2007120"/>
              <a:ext cx="781683" cy="1604963"/>
            </a:xfrm>
            <a:custGeom>
              <a:avLst/>
              <a:gdLst>
                <a:gd name="connsiteX0" fmla="*/ 132119 w 778805"/>
                <a:gd name="connsiteY0" fmla="*/ 1602807 h 1602807"/>
                <a:gd name="connsiteX1" fmla="*/ 0 w 778805"/>
                <a:gd name="connsiteY1" fmla="*/ 118211 h 1602807"/>
                <a:gd name="connsiteX2" fmla="*/ 6954 w 778805"/>
                <a:gd name="connsiteY2" fmla="*/ 59105 h 1602807"/>
                <a:gd name="connsiteX3" fmla="*/ 41722 w 778805"/>
                <a:gd name="connsiteY3" fmla="*/ 13907 h 1602807"/>
                <a:gd name="connsiteX4" fmla="*/ 83443 w 778805"/>
                <a:gd name="connsiteY4" fmla="*/ 0 h 1602807"/>
                <a:gd name="connsiteX5" fmla="*/ 135595 w 778805"/>
                <a:gd name="connsiteY5" fmla="*/ 20860 h 1602807"/>
                <a:gd name="connsiteX6" fmla="*/ 173840 w 778805"/>
                <a:gd name="connsiteY6" fmla="*/ 69536 h 1602807"/>
                <a:gd name="connsiteX7" fmla="*/ 778805 w 778805"/>
                <a:gd name="connsiteY7" fmla="*/ 1501980 h 1602807"/>
                <a:gd name="connsiteX8" fmla="*/ 132119 w 778805"/>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44600 w 781683"/>
                <a:gd name="connsiteY3" fmla="*/ 13907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69115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5686 h 1605686"/>
                <a:gd name="connsiteX1" fmla="*/ 2878 w 781683"/>
                <a:gd name="connsiteY1" fmla="*/ 121090 h 1605686"/>
                <a:gd name="connsiteX2" fmla="*/ 0 w 781683"/>
                <a:gd name="connsiteY2" fmla="*/ 64442 h 1605686"/>
                <a:gd name="connsiteX3" fmla="*/ 27394 w 781683"/>
                <a:gd name="connsiteY3" fmla="*/ 24160 h 1605686"/>
                <a:gd name="connsiteX4" fmla="*/ 69115 w 781683"/>
                <a:gd name="connsiteY4" fmla="*/ 2879 h 1605686"/>
                <a:gd name="connsiteX5" fmla="*/ 138473 w 781683"/>
                <a:gd name="connsiteY5" fmla="*/ 23739 h 1605686"/>
                <a:gd name="connsiteX6" fmla="*/ 176718 w 781683"/>
                <a:gd name="connsiteY6" fmla="*/ 72415 h 1605686"/>
                <a:gd name="connsiteX7" fmla="*/ 781683 w 781683"/>
                <a:gd name="connsiteY7" fmla="*/ 1504859 h 1605686"/>
                <a:gd name="connsiteX8" fmla="*/ 134997 w 781683"/>
                <a:gd name="connsiteY8" fmla="*/ 1605686 h 1605686"/>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38473 w 781683"/>
                <a:gd name="connsiteY6" fmla="*/ 23016 h 1604963"/>
                <a:gd name="connsiteX7" fmla="*/ 176718 w 781683"/>
                <a:gd name="connsiteY7" fmla="*/ 71692 h 1604963"/>
                <a:gd name="connsiteX8" fmla="*/ 781683 w 781683"/>
                <a:gd name="connsiteY8" fmla="*/ 1504136 h 1604963"/>
                <a:gd name="connsiteX9" fmla="*/ 134997 w 781683"/>
                <a:gd name="connsiteY9" fmla="*/ 1604963 h 1604963"/>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50763 w 781683"/>
                <a:gd name="connsiteY6" fmla="*/ 32848 h 1604963"/>
                <a:gd name="connsiteX7" fmla="*/ 176718 w 781683"/>
                <a:gd name="connsiteY7" fmla="*/ 71692 h 1604963"/>
                <a:gd name="connsiteX8" fmla="*/ 781683 w 781683"/>
                <a:gd name="connsiteY8" fmla="*/ 1504136 h 1604963"/>
                <a:gd name="connsiteX9" fmla="*/ 134997 w 781683"/>
                <a:gd name="connsiteY9" fmla="*/ 1604963 h 160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683" h="1604963">
                  <a:moveTo>
                    <a:pt x="134997" y="1604963"/>
                  </a:moveTo>
                  <a:lnTo>
                    <a:pt x="2878" y="120367"/>
                  </a:lnTo>
                  <a:lnTo>
                    <a:pt x="0" y="63719"/>
                  </a:lnTo>
                  <a:lnTo>
                    <a:pt x="27394" y="23437"/>
                  </a:lnTo>
                  <a:lnTo>
                    <a:pt x="69115" y="2156"/>
                  </a:lnTo>
                  <a:cubicBezTo>
                    <a:pt x="83776" y="0"/>
                    <a:pt x="104210" y="471"/>
                    <a:pt x="117818" y="5586"/>
                  </a:cubicBezTo>
                  <a:cubicBezTo>
                    <a:pt x="131426" y="10701"/>
                    <a:pt x="140537" y="22650"/>
                    <a:pt x="150763" y="32848"/>
                  </a:cubicBezTo>
                  <a:lnTo>
                    <a:pt x="176718" y="71692"/>
                  </a:lnTo>
                  <a:lnTo>
                    <a:pt x="781683" y="1504136"/>
                  </a:lnTo>
                  <a:lnTo>
                    <a:pt x="134997" y="1604963"/>
                  </a:lnTo>
                  <a:close/>
                </a:path>
              </a:pathLst>
            </a:custGeom>
            <a:gradFill flip="none" rotWithShape="1">
              <a:gsLst>
                <a:gs pos="0">
                  <a:srgbClr val="FF0000"/>
                </a:gs>
                <a:gs pos="50000">
                  <a:srgbClr val="7030A0"/>
                </a:gs>
                <a:gs pos="100000">
                  <a:schemeClr val="tx2"/>
                </a:gs>
              </a:gsLst>
              <a:lin ang="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1" name="Oval 70"/>
            <p:cNvSpPr/>
            <p:nvPr/>
          </p:nvSpPr>
          <p:spPr bwMode="auto">
            <a:xfrm>
              <a:off x="3675413" y="3137066"/>
              <a:ext cx="674914" cy="674914"/>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3" name="Group 152"/>
          <p:cNvGrpSpPr/>
          <p:nvPr/>
        </p:nvGrpSpPr>
        <p:grpSpPr>
          <a:xfrm rot="2033010" flipH="1">
            <a:off x="2924567" y="2355354"/>
            <a:ext cx="2114825" cy="2120228"/>
            <a:chOff x="3078832" y="1538494"/>
            <a:chExt cx="2114825" cy="2120228"/>
          </a:xfrm>
        </p:grpSpPr>
        <p:sp>
          <p:nvSpPr>
            <p:cNvPr id="137" name="Freeform 81"/>
            <p:cNvSpPr>
              <a:spLocks/>
            </p:cNvSpPr>
            <p:nvPr/>
          </p:nvSpPr>
          <p:spPr bwMode="auto">
            <a:xfrm rot="9459547" flipV="1">
              <a:off x="3126649" y="206788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8" name="Freeform 81"/>
            <p:cNvSpPr>
              <a:spLocks/>
            </p:cNvSpPr>
            <p:nvPr/>
          </p:nvSpPr>
          <p:spPr bwMode="auto">
            <a:xfrm rot="12670326" flipV="1">
              <a:off x="3768334" y="1538494"/>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9" name="Freeform 81"/>
            <p:cNvSpPr>
              <a:spLocks/>
            </p:cNvSpPr>
            <p:nvPr/>
          </p:nvSpPr>
          <p:spPr bwMode="auto">
            <a:xfrm rot="2236861" flipV="1">
              <a:off x="4169387" y="348493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0" name="Freeform 81"/>
            <p:cNvSpPr>
              <a:spLocks/>
            </p:cNvSpPr>
            <p:nvPr/>
          </p:nvSpPr>
          <p:spPr bwMode="auto">
            <a:xfrm rot="19147494" flipV="1">
              <a:off x="5029943" y="268301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1" name="Freeform 81"/>
            <p:cNvSpPr>
              <a:spLocks/>
            </p:cNvSpPr>
            <p:nvPr/>
          </p:nvSpPr>
          <p:spPr bwMode="auto">
            <a:xfrm rot="16200000" flipV="1">
              <a:off x="4730862" y="179516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2" name="Freeform 81"/>
            <p:cNvSpPr>
              <a:spLocks/>
            </p:cNvSpPr>
            <p:nvPr/>
          </p:nvSpPr>
          <p:spPr bwMode="auto">
            <a:xfrm rot="6796813" flipV="1">
              <a:off x="3083869" y="283255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3" name="Arc 142"/>
            <p:cNvSpPr/>
            <p:nvPr/>
          </p:nvSpPr>
          <p:spPr bwMode="auto">
            <a:xfrm>
              <a:off x="3585267" y="2062316"/>
              <a:ext cx="1064127" cy="1069729"/>
            </a:xfrm>
            <a:prstGeom prst="arc">
              <a:avLst>
                <a:gd name="adj1" fmla="val 8687823"/>
                <a:gd name="adj2" fmla="val 5045816"/>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4" name="Freeform 81"/>
            <p:cNvSpPr>
              <a:spLocks/>
            </p:cNvSpPr>
            <p:nvPr/>
          </p:nvSpPr>
          <p:spPr bwMode="auto">
            <a:xfrm rot="18796882" flipV="1">
              <a:off x="4543704" y="2517061"/>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5" name="Freeform 81"/>
            <p:cNvSpPr>
              <a:spLocks/>
            </p:cNvSpPr>
            <p:nvPr/>
          </p:nvSpPr>
          <p:spPr bwMode="auto">
            <a:xfrm rot="8292053" flipV="1">
              <a:off x="3484923" y="244219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6" name="Freeform 81"/>
            <p:cNvSpPr>
              <a:spLocks/>
            </p:cNvSpPr>
            <p:nvPr/>
          </p:nvSpPr>
          <p:spPr bwMode="auto">
            <a:xfrm rot="13034805" flipV="1">
              <a:off x="4008966" y="199301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 name="Freeform 81"/>
            <p:cNvSpPr>
              <a:spLocks/>
            </p:cNvSpPr>
            <p:nvPr/>
          </p:nvSpPr>
          <p:spPr bwMode="auto">
            <a:xfrm rot="861353" flipV="1">
              <a:off x="4281681" y="2982278"/>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8" name="Arc 147"/>
            <p:cNvSpPr/>
            <p:nvPr/>
          </p:nvSpPr>
          <p:spPr bwMode="auto">
            <a:xfrm rot="21003442">
              <a:off x="3112166" y="1578289"/>
              <a:ext cx="1993951" cy="2004448"/>
            </a:xfrm>
            <a:prstGeom prst="arc">
              <a:avLst>
                <a:gd name="adj1" fmla="val 8218078"/>
                <a:gd name="adj2" fmla="val 5635564"/>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4" name="Group 111"/>
          <p:cNvGrpSpPr/>
          <p:nvPr/>
        </p:nvGrpSpPr>
        <p:grpSpPr>
          <a:xfrm>
            <a:off x="219456" y="158496"/>
            <a:ext cx="8644128" cy="963168"/>
            <a:chOff x="219456" y="158496"/>
            <a:chExt cx="8644128" cy="963168"/>
          </a:xfrm>
        </p:grpSpPr>
        <p:sp>
          <p:nvSpPr>
            <p:cNvPr id="111" name="Rectangle 110"/>
            <p:cNvSpPr/>
            <p:nvPr/>
          </p:nvSpPr>
          <p:spPr bwMode="auto">
            <a:xfrm>
              <a:off x="219456" y="158496"/>
              <a:ext cx="8644128" cy="963168"/>
            </a:xfrm>
            <a:prstGeom prst="rect">
              <a:avLst/>
            </a:prstGeom>
            <a:solidFill>
              <a:srgbClr val="0070C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8" name="Text Box 7"/>
            <p:cNvSpPr txBox="1">
              <a:spLocks noChangeArrowheads="1"/>
            </p:cNvSpPr>
            <p:nvPr/>
          </p:nvSpPr>
          <p:spPr bwMode="auto">
            <a:xfrm>
              <a:off x="333921" y="218757"/>
              <a:ext cx="8444320" cy="830997"/>
            </a:xfrm>
            <a:prstGeom prst="rect">
              <a:avLst/>
            </a:prstGeom>
            <a:solidFill>
              <a:srgbClr val="CCFFFF"/>
            </a:solidFill>
            <a:ln w="28575">
              <a:solidFill>
                <a:srgbClr val="00B0F0"/>
              </a:solidFill>
              <a:miter lim="800000"/>
              <a:headEnd/>
              <a:tailEnd/>
            </a:ln>
            <a:effectLst/>
            <a:scene3d>
              <a:camera prst="orthographicFront"/>
              <a:lightRig rig="flat" dir="tl">
                <a:rot lat="0" lon="0" rev="6600000"/>
              </a:lightRig>
            </a:scene3d>
            <a:sp3d>
              <a:bevelT/>
            </a:sp3d>
          </p:spPr>
          <p:txBody>
            <a:bodyPr wrap="square">
              <a:spAutoFit/>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w="11430"/>
                  <a:solidFill>
                    <a:sysClr val="windowText" lastClr="000000"/>
                  </a:solidFill>
                  <a:effectLst>
                    <a:outerShdw blurRad="50800" dist="39000" dir="5460000" algn="tl">
                      <a:srgbClr val="000000">
                        <a:alpha val="38000"/>
                      </a:srgbClr>
                    </a:outerShdw>
                  </a:effectLst>
                  <a:uLnTx/>
                  <a:uFillTx/>
                  <a:latin typeface="Arial" charset="0"/>
                  <a:ea typeface="+mn-ea"/>
                  <a:cs typeface="+mn-cs"/>
                </a:rPr>
                <a:t>These opposing fields reduce the strength of the magnetic field between the wires.</a:t>
              </a:r>
            </a:p>
          </p:txBody>
        </p:sp>
      </p:grpSp>
      <p:grpSp>
        <p:nvGrpSpPr>
          <p:cNvPr id="5" name="Group 82"/>
          <p:cNvGrpSpPr/>
          <p:nvPr/>
        </p:nvGrpSpPr>
        <p:grpSpPr>
          <a:xfrm>
            <a:off x="1554479" y="2638697"/>
            <a:ext cx="2905941" cy="2272937"/>
            <a:chOff x="1554479" y="2638697"/>
            <a:chExt cx="2905941" cy="2272937"/>
          </a:xfrm>
        </p:grpSpPr>
        <p:sp>
          <p:nvSpPr>
            <p:cNvPr id="86" name="Freeform 85"/>
            <p:cNvSpPr/>
            <p:nvPr/>
          </p:nvSpPr>
          <p:spPr bwMode="auto">
            <a:xfrm>
              <a:off x="1554479" y="2638697"/>
              <a:ext cx="2905941" cy="2272937"/>
            </a:xfrm>
            <a:custGeom>
              <a:avLst/>
              <a:gdLst>
                <a:gd name="connsiteX0" fmla="*/ 2730137 w 2769325"/>
                <a:gd name="connsiteY0" fmla="*/ 143692 h 2103120"/>
                <a:gd name="connsiteX1" fmla="*/ 2769325 w 2769325"/>
                <a:gd name="connsiteY1" fmla="*/ 13063 h 2103120"/>
                <a:gd name="connsiteX2" fmla="*/ 1907177 w 2769325"/>
                <a:gd name="connsiteY2" fmla="*/ 0 h 2103120"/>
                <a:gd name="connsiteX3" fmla="*/ 0 w 2769325"/>
                <a:gd name="connsiteY3" fmla="*/ 1985554 h 2103120"/>
                <a:gd name="connsiteX4" fmla="*/ 1711234 w 2769325"/>
                <a:gd name="connsiteY4" fmla="*/ 2103120 h 2103120"/>
                <a:gd name="connsiteX0" fmla="*/ 2860766 w 2899954"/>
                <a:gd name="connsiteY0" fmla="*/ 143692 h 2168434"/>
                <a:gd name="connsiteX1" fmla="*/ 2899954 w 2899954"/>
                <a:gd name="connsiteY1" fmla="*/ 13063 h 2168434"/>
                <a:gd name="connsiteX2" fmla="*/ 2037806 w 2899954"/>
                <a:gd name="connsiteY2" fmla="*/ 0 h 2168434"/>
                <a:gd name="connsiteX3" fmla="*/ 0 w 2899954"/>
                <a:gd name="connsiteY3" fmla="*/ 2168434 h 2168434"/>
                <a:gd name="connsiteX4" fmla="*/ 1841863 w 2899954"/>
                <a:gd name="connsiteY4" fmla="*/ 2103120 h 2168434"/>
                <a:gd name="connsiteX0" fmla="*/ 2860766 w 2899954"/>
                <a:gd name="connsiteY0" fmla="*/ 143692 h 2272937"/>
                <a:gd name="connsiteX1" fmla="*/ 2899954 w 2899954"/>
                <a:gd name="connsiteY1" fmla="*/ 13063 h 2272937"/>
                <a:gd name="connsiteX2" fmla="*/ 2037806 w 2899954"/>
                <a:gd name="connsiteY2" fmla="*/ 0 h 2272937"/>
                <a:gd name="connsiteX3" fmla="*/ 0 w 2899954"/>
                <a:gd name="connsiteY3" fmla="*/ 2168434 h 2272937"/>
                <a:gd name="connsiteX4" fmla="*/ 1737360 w 2899954"/>
                <a:gd name="connsiteY4" fmla="*/ 2272937 h 2272937"/>
                <a:gd name="connsiteX5" fmla="*/ 1841863 w 2899954"/>
                <a:gd name="connsiteY5" fmla="*/ 2103120 h 2272937"/>
                <a:gd name="connsiteX0" fmla="*/ 2860766 w 2886891"/>
                <a:gd name="connsiteY0" fmla="*/ 143692 h 2272937"/>
                <a:gd name="connsiteX1" fmla="*/ 2886891 w 2886891"/>
                <a:gd name="connsiteY1" fmla="*/ 52252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86891 w 2886891"/>
                <a:gd name="connsiteY1" fmla="*/ 39189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49881 w 2886891"/>
                <a:gd name="connsiteY1" fmla="*/ 134983 h 2272937"/>
                <a:gd name="connsiteX2" fmla="*/ 2886891 w 2886891"/>
                <a:gd name="connsiteY2" fmla="*/ 39189 h 2272937"/>
                <a:gd name="connsiteX3" fmla="*/ 2037806 w 2886891"/>
                <a:gd name="connsiteY3" fmla="*/ 0 h 2272937"/>
                <a:gd name="connsiteX4" fmla="*/ 0 w 2886891"/>
                <a:gd name="connsiteY4" fmla="*/ 2168434 h 2272937"/>
                <a:gd name="connsiteX5" fmla="*/ 1737360 w 2886891"/>
                <a:gd name="connsiteY5" fmla="*/ 2272937 h 2272937"/>
                <a:gd name="connsiteX6" fmla="*/ 1841863 w 2886891"/>
                <a:gd name="connsiteY6" fmla="*/ 2103120 h 2272937"/>
                <a:gd name="connsiteX0" fmla="*/ 2860766 w 2890701"/>
                <a:gd name="connsiteY0" fmla="*/ 143692 h 2272937"/>
                <a:gd name="connsiteX1" fmla="*/ 2849881 w 2890701"/>
                <a:gd name="connsiteY1" fmla="*/ 134983 h 2272937"/>
                <a:gd name="connsiteX2" fmla="*/ 2890701 w 2890701"/>
                <a:gd name="connsiteY2" fmla="*/ 35379 h 2272937"/>
                <a:gd name="connsiteX3" fmla="*/ 2037806 w 2890701"/>
                <a:gd name="connsiteY3" fmla="*/ 0 h 2272937"/>
                <a:gd name="connsiteX4" fmla="*/ 0 w 2890701"/>
                <a:gd name="connsiteY4" fmla="*/ 2168434 h 2272937"/>
                <a:gd name="connsiteX5" fmla="*/ 1737360 w 2890701"/>
                <a:gd name="connsiteY5" fmla="*/ 2272937 h 2272937"/>
                <a:gd name="connsiteX6" fmla="*/ 1841863 w 2890701"/>
                <a:gd name="connsiteY6" fmla="*/ 2103120 h 2272937"/>
                <a:gd name="connsiteX0" fmla="*/ 2860766 w 2905941"/>
                <a:gd name="connsiteY0" fmla="*/ 143692 h 2272937"/>
                <a:gd name="connsiteX1" fmla="*/ 2849881 w 2905941"/>
                <a:gd name="connsiteY1" fmla="*/ 13498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905941"/>
                <a:gd name="connsiteY0" fmla="*/ 143692 h 2272937"/>
                <a:gd name="connsiteX1" fmla="*/ 2905941 w 2905941"/>
                <a:gd name="connsiteY1" fmla="*/ 31569 h 2272937"/>
                <a:gd name="connsiteX2" fmla="*/ 2037806 w 2905941"/>
                <a:gd name="connsiteY2" fmla="*/ 0 h 2272937"/>
                <a:gd name="connsiteX3" fmla="*/ 0 w 2905941"/>
                <a:gd name="connsiteY3" fmla="*/ 2168434 h 2272937"/>
                <a:gd name="connsiteX4" fmla="*/ 1737360 w 2905941"/>
                <a:gd name="connsiteY4" fmla="*/ 2272937 h 2272937"/>
                <a:gd name="connsiteX5" fmla="*/ 1841863 w 2905941"/>
                <a:gd name="connsiteY5" fmla="*/ 2103120 h 2272937"/>
                <a:gd name="connsiteX0" fmla="*/ 2860766 w 2905941"/>
                <a:gd name="connsiteY0" fmla="*/ 143692 h 2272937"/>
                <a:gd name="connsiteX1" fmla="*/ 2853691 w 2905941"/>
                <a:gd name="connsiteY1" fmla="*/ 13879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5941" h="2272937">
                  <a:moveTo>
                    <a:pt x="2860766" y="143692"/>
                  </a:moveTo>
                  <a:lnTo>
                    <a:pt x="2853691" y="138793"/>
                  </a:lnTo>
                  <a:lnTo>
                    <a:pt x="2905941" y="31569"/>
                  </a:lnTo>
                  <a:lnTo>
                    <a:pt x="2037806" y="0"/>
                  </a:lnTo>
                  <a:lnTo>
                    <a:pt x="0" y="2168434"/>
                  </a:lnTo>
                  <a:lnTo>
                    <a:pt x="1737360" y="2272937"/>
                  </a:lnTo>
                  <a:lnTo>
                    <a:pt x="1841863" y="210312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87" name="Straight Connector 86"/>
            <p:cNvCxnSpPr/>
            <p:nvPr/>
          </p:nvCxnSpPr>
          <p:spPr bwMode="auto">
            <a:xfrm>
              <a:off x="2811780" y="3341370"/>
              <a:ext cx="217170" cy="0"/>
            </a:xfrm>
            <a:prstGeom prst="line">
              <a:avLst/>
            </a:prstGeom>
            <a:solidFill>
              <a:schemeClr val="accent1"/>
            </a:solidFill>
            <a:ln w="57150" cap="flat" cmpd="sng" algn="ctr">
              <a:solidFill>
                <a:srgbClr val="FFFFCC"/>
              </a:solidFill>
              <a:prstDash val="solid"/>
              <a:round/>
              <a:headEnd type="none" w="med" len="med"/>
              <a:tailEnd type="none" w="med" len="med"/>
            </a:ln>
            <a:effectLst/>
          </p:spPr>
        </p:cxnSp>
      </p:grpSp>
      <p:grpSp>
        <p:nvGrpSpPr>
          <p:cNvPr id="6" name="Group 55"/>
          <p:cNvGrpSpPr>
            <a:grpSpLocks/>
          </p:cNvGrpSpPr>
          <p:nvPr/>
        </p:nvGrpSpPr>
        <p:grpSpPr bwMode="auto">
          <a:xfrm flipH="1">
            <a:off x="277042" y="4572000"/>
            <a:ext cx="1368877" cy="1999069"/>
            <a:chOff x="2118" y="156"/>
            <a:chExt cx="1260" cy="1969"/>
          </a:xfrm>
        </p:grpSpPr>
        <p:sp>
          <p:nvSpPr>
            <p:cNvPr id="114" name="Oval 56"/>
            <p:cNvSpPr>
              <a:spLocks noChangeArrowheads="1"/>
            </p:cNvSpPr>
            <p:nvPr/>
          </p:nvSpPr>
          <p:spPr bwMode="auto">
            <a:xfrm>
              <a:off x="2118" y="1886"/>
              <a:ext cx="1260" cy="239"/>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5" name="Freeform 57"/>
            <p:cNvSpPr>
              <a:spLocks/>
            </p:cNvSpPr>
            <p:nvPr/>
          </p:nvSpPr>
          <p:spPr bwMode="auto">
            <a:xfrm>
              <a:off x="2535" y="1467"/>
              <a:ext cx="438" cy="516"/>
            </a:xfrm>
            <a:custGeom>
              <a:avLst/>
              <a:gdLst/>
              <a:ahLst/>
              <a:cxnLst>
                <a:cxn ang="0">
                  <a:pos x="96" y="0"/>
                </a:cxn>
                <a:cxn ang="0">
                  <a:pos x="432" y="48"/>
                </a:cxn>
                <a:cxn ang="0">
                  <a:pos x="516" y="516"/>
                </a:cxn>
                <a:cxn ang="0">
                  <a:pos x="402" y="504"/>
                </a:cxn>
                <a:cxn ang="0">
                  <a:pos x="282" y="174"/>
                </a:cxn>
                <a:cxn ang="0">
                  <a:pos x="192" y="156"/>
                </a:cxn>
                <a:cxn ang="0">
                  <a:pos x="150" y="318"/>
                </a:cxn>
                <a:cxn ang="0">
                  <a:pos x="168" y="480"/>
                </a:cxn>
                <a:cxn ang="0">
                  <a:pos x="0" y="450"/>
                </a:cxn>
                <a:cxn ang="0">
                  <a:pos x="24" y="138"/>
                </a:cxn>
                <a:cxn ang="0">
                  <a:pos x="96" y="0"/>
                </a:cxn>
              </a:cxnLst>
              <a:rect l="0" t="0" r="r" b="b"/>
              <a:pathLst>
                <a:path w="516" h="516">
                  <a:moveTo>
                    <a:pt x="96" y="0"/>
                  </a:moveTo>
                  <a:lnTo>
                    <a:pt x="432" y="48"/>
                  </a:lnTo>
                  <a:lnTo>
                    <a:pt x="516" y="516"/>
                  </a:lnTo>
                  <a:lnTo>
                    <a:pt x="402" y="504"/>
                  </a:lnTo>
                  <a:lnTo>
                    <a:pt x="282" y="174"/>
                  </a:lnTo>
                  <a:lnTo>
                    <a:pt x="192" y="156"/>
                  </a:lnTo>
                  <a:lnTo>
                    <a:pt x="150" y="318"/>
                  </a:lnTo>
                  <a:lnTo>
                    <a:pt x="168" y="480"/>
                  </a:lnTo>
                  <a:lnTo>
                    <a:pt x="0" y="450"/>
                  </a:lnTo>
                  <a:lnTo>
                    <a:pt x="24" y="138"/>
                  </a:lnTo>
                  <a:lnTo>
                    <a:pt x="96" y="0"/>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6" name="Freeform 58"/>
            <p:cNvSpPr>
              <a:spLocks/>
            </p:cNvSpPr>
            <p:nvPr/>
          </p:nvSpPr>
          <p:spPr bwMode="auto">
            <a:xfrm>
              <a:off x="2780" y="1035"/>
              <a:ext cx="392" cy="729"/>
            </a:xfrm>
            <a:custGeom>
              <a:avLst/>
              <a:gdLst/>
              <a:ahLst/>
              <a:cxnLst>
                <a:cxn ang="0">
                  <a:pos x="0" y="677"/>
                </a:cxn>
                <a:cxn ang="0">
                  <a:pos x="47" y="686"/>
                </a:cxn>
                <a:cxn ang="0">
                  <a:pos x="113" y="687"/>
                </a:cxn>
                <a:cxn ang="0">
                  <a:pos x="176" y="674"/>
                </a:cxn>
                <a:cxn ang="0">
                  <a:pos x="200" y="662"/>
                </a:cxn>
                <a:cxn ang="0">
                  <a:pos x="216" y="647"/>
                </a:cxn>
                <a:cxn ang="0">
                  <a:pos x="209" y="510"/>
                </a:cxn>
                <a:cxn ang="0">
                  <a:pos x="392" y="243"/>
                </a:cxn>
                <a:cxn ang="0">
                  <a:pos x="245" y="71"/>
                </a:cxn>
                <a:cxn ang="0">
                  <a:pos x="194" y="69"/>
                </a:cxn>
                <a:cxn ang="0">
                  <a:pos x="173" y="30"/>
                </a:cxn>
                <a:cxn ang="0">
                  <a:pos x="134" y="8"/>
                </a:cxn>
                <a:cxn ang="0">
                  <a:pos x="83" y="0"/>
                </a:cxn>
                <a:cxn ang="0">
                  <a:pos x="39" y="140"/>
                </a:cxn>
                <a:cxn ang="0">
                  <a:pos x="15" y="275"/>
                </a:cxn>
                <a:cxn ang="0">
                  <a:pos x="8" y="545"/>
                </a:cxn>
                <a:cxn ang="0">
                  <a:pos x="0" y="677"/>
                </a:cxn>
              </a:cxnLst>
              <a:rect l="0" t="0" r="r" b="b"/>
              <a:pathLst>
                <a:path w="392" h="687">
                  <a:moveTo>
                    <a:pt x="0" y="677"/>
                  </a:moveTo>
                  <a:lnTo>
                    <a:pt x="47" y="686"/>
                  </a:lnTo>
                  <a:lnTo>
                    <a:pt x="113" y="687"/>
                  </a:lnTo>
                  <a:cubicBezTo>
                    <a:pt x="134" y="683"/>
                    <a:pt x="155" y="679"/>
                    <a:pt x="176" y="674"/>
                  </a:cubicBezTo>
                  <a:cubicBezTo>
                    <a:pt x="184" y="672"/>
                    <a:pt x="191" y="664"/>
                    <a:pt x="200" y="662"/>
                  </a:cubicBezTo>
                  <a:cubicBezTo>
                    <a:pt x="205" y="656"/>
                    <a:pt x="207" y="649"/>
                    <a:pt x="216" y="647"/>
                  </a:cubicBezTo>
                  <a:lnTo>
                    <a:pt x="209" y="510"/>
                  </a:lnTo>
                  <a:lnTo>
                    <a:pt x="392" y="243"/>
                  </a:lnTo>
                  <a:lnTo>
                    <a:pt x="245" y="71"/>
                  </a:lnTo>
                  <a:lnTo>
                    <a:pt x="194" y="69"/>
                  </a:lnTo>
                  <a:lnTo>
                    <a:pt x="173" y="30"/>
                  </a:lnTo>
                  <a:lnTo>
                    <a:pt x="134" y="8"/>
                  </a:lnTo>
                  <a:lnTo>
                    <a:pt x="83" y="0"/>
                  </a:lnTo>
                  <a:lnTo>
                    <a:pt x="39" y="140"/>
                  </a:lnTo>
                  <a:lnTo>
                    <a:pt x="15" y="275"/>
                  </a:lnTo>
                  <a:lnTo>
                    <a:pt x="8" y="545"/>
                  </a:lnTo>
                  <a:lnTo>
                    <a:pt x="0" y="677"/>
                  </a:lnTo>
                  <a:close/>
                </a:path>
              </a:pathLst>
            </a:custGeom>
            <a:solidFill>
              <a:srgbClr val="FF00FF"/>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7" name="Freeform 59"/>
            <p:cNvSpPr>
              <a:spLocks/>
            </p:cNvSpPr>
            <p:nvPr/>
          </p:nvSpPr>
          <p:spPr bwMode="auto">
            <a:xfrm>
              <a:off x="2437" y="624"/>
              <a:ext cx="66" cy="93"/>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8" name="Freeform 60"/>
            <p:cNvSpPr>
              <a:spLocks/>
            </p:cNvSpPr>
            <p:nvPr/>
          </p:nvSpPr>
          <p:spPr bwMode="auto">
            <a:xfrm>
              <a:off x="2299" y="156"/>
              <a:ext cx="851" cy="894"/>
            </a:xfrm>
            <a:custGeom>
              <a:avLst/>
              <a:gdLst/>
              <a:ahLst/>
              <a:cxnLst>
                <a:cxn ang="0">
                  <a:pos x="305" y="518"/>
                </a:cxn>
                <a:cxn ang="0">
                  <a:pos x="278" y="374"/>
                </a:cxn>
                <a:cxn ang="0">
                  <a:pos x="242" y="311"/>
                </a:cxn>
                <a:cxn ang="0">
                  <a:pos x="203" y="212"/>
                </a:cxn>
                <a:cxn ang="0">
                  <a:pos x="218" y="128"/>
                </a:cxn>
                <a:cxn ang="0">
                  <a:pos x="272" y="74"/>
                </a:cxn>
                <a:cxn ang="0">
                  <a:pos x="341" y="47"/>
                </a:cxn>
                <a:cxn ang="0">
                  <a:pos x="425" y="17"/>
                </a:cxn>
                <a:cxn ang="0">
                  <a:pos x="548" y="2"/>
                </a:cxn>
                <a:cxn ang="0">
                  <a:pos x="677" y="29"/>
                </a:cxn>
                <a:cxn ang="0">
                  <a:pos x="701" y="44"/>
                </a:cxn>
                <a:cxn ang="0">
                  <a:pos x="737" y="59"/>
                </a:cxn>
                <a:cxn ang="0">
                  <a:pos x="782" y="89"/>
                </a:cxn>
                <a:cxn ang="0">
                  <a:pos x="839" y="137"/>
                </a:cxn>
                <a:cxn ang="0">
                  <a:pos x="803" y="317"/>
                </a:cxn>
                <a:cxn ang="0">
                  <a:pos x="791" y="347"/>
                </a:cxn>
                <a:cxn ang="0">
                  <a:pos x="767" y="398"/>
                </a:cxn>
                <a:cxn ang="0">
                  <a:pos x="683" y="509"/>
                </a:cxn>
                <a:cxn ang="0">
                  <a:pos x="641" y="539"/>
                </a:cxn>
                <a:cxn ang="0">
                  <a:pos x="623" y="545"/>
                </a:cxn>
                <a:cxn ang="0">
                  <a:pos x="620" y="560"/>
                </a:cxn>
                <a:cxn ang="0">
                  <a:pos x="644" y="539"/>
                </a:cxn>
                <a:cxn ang="0">
                  <a:pos x="662" y="527"/>
                </a:cxn>
                <a:cxn ang="0">
                  <a:pos x="776" y="536"/>
                </a:cxn>
                <a:cxn ang="0">
                  <a:pos x="782" y="581"/>
                </a:cxn>
                <a:cxn ang="0">
                  <a:pos x="758" y="626"/>
                </a:cxn>
                <a:cxn ang="0">
                  <a:pos x="677" y="644"/>
                </a:cxn>
                <a:cxn ang="0">
                  <a:pos x="668" y="647"/>
                </a:cxn>
                <a:cxn ang="0">
                  <a:pos x="629" y="650"/>
                </a:cxn>
                <a:cxn ang="0">
                  <a:pos x="620" y="668"/>
                </a:cxn>
                <a:cxn ang="0">
                  <a:pos x="611" y="707"/>
                </a:cxn>
                <a:cxn ang="0">
                  <a:pos x="539" y="893"/>
                </a:cxn>
                <a:cxn ang="0">
                  <a:pos x="401" y="890"/>
                </a:cxn>
                <a:cxn ang="0">
                  <a:pos x="395" y="881"/>
                </a:cxn>
                <a:cxn ang="0">
                  <a:pos x="386" y="875"/>
                </a:cxn>
                <a:cxn ang="0">
                  <a:pos x="335" y="767"/>
                </a:cxn>
                <a:cxn ang="0">
                  <a:pos x="323" y="740"/>
                </a:cxn>
                <a:cxn ang="0">
                  <a:pos x="275" y="740"/>
                </a:cxn>
                <a:cxn ang="0">
                  <a:pos x="227" y="725"/>
                </a:cxn>
                <a:cxn ang="0">
                  <a:pos x="200" y="710"/>
                </a:cxn>
                <a:cxn ang="0">
                  <a:pos x="251" y="662"/>
                </a:cxn>
                <a:cxn ang="0">
                  <a:pos x="308" y="605"/>
                </a:cxn>
                <a:cxn ang="0">
                  <a:pos x="236" y="641"/>
                </a:cxn>
                <a:cxn ang="0">
                  <a:pos x="176" y="653"/>
                </a:cxn>
                <a:cxn ang="0">
                  <a:pos x="65" y="629"/>
                </a:cxn>
                <a:cxn ang="0">
                  <a:pos x="23" y="584"/>
                </a:cxn>
                <a:cxn ang="0">
                  <a:pos x="14" y="557"/>
                </a:cxn>
                <a:cxn ang="0">
                  <a:pos x="11" y="533"/>
                </a:cxn>
                <a:cxn ang="0">
                  <a:pos x="83" y="527"/>
                </a:cxn>
                <a:cxn ang="0">
                  <a:pos x="290" y="524"/>
                </a:cxn>
                <a:cxn ang="0">
                  <a:pos x="305" y="518"/>
                </a:cxn>
              </a:cxnLst>
              <a:rect l="0" t="0" r="r" b="b"/>
              <a:pathLst>
                <a:path w="851" h="894">
                  <a:moveTo>
                    <a:pt x="305" y="518"/>
                  </a:moveTo>
                  <a:cubicBezTo>
                    <a:pt x="303" y="491"/>
                    <a:pt x="296" y="402"/>
                    <a:pt x="278" y="374"/>
                  </a:cubicBezTo>
                  <a:cubicBezTo>
                    <a:pt x="265" y="355"/>
                    <a:pt x="252" y="333"/>
                    <a:pt x="242" y="311"/>
                  </a:cubicBezTo>
                  <a:cubicBezTo>
                    <a:pt x="228" y="279"/>
                    <a:pt x="222" y="241"/>
                    <a:pt x="203" y="212"/>
                  </a:cubicBezTo>
                  <a:cubicBezTo>
                    <a:pt x="206" y="161"/>
                    <a:pt x="197" y="161"/>
                    <a:pt x="218" y="128"/>
                  </a:cubicBezTo>
                  <a:cubicBezTo>
                    <a:pt x="220" y="123"/>
                    <a:pt x="267" y="77"/>
                    <a:pt x="272" y="74"/>
                  </a:cubicBezTo>
                  <a:cubicBezTo>
                    <a:pt x="293" y="61"/>
                    <a:pt x="317" y="52"/>
                    <a:pt x="341" y="47"/>
                  </a:cubicBezTo>
                  <a:cubicBezTo>
                    <a:pt x="364" y="32"/>
                    <a:pt x="399" y="26"/>
                    <a:pt x="425" y="17"/>
                  </a:cubicBezTo>
                  <a:cubicBezTo>
                    <a:pt x="460" y="12"/>
                    <a:pt x="506" y="0"/>
                    <a:pt x="548" y="2"/>
                  </a:cubicBezTo>
                  <a:cubicBezTo>
                    <a:pt x="590" y="4"/>
                    <a:pt x="652" y="22"/>
                    <a:pt x="677" y="29"/>
                  </a:cubicBezTo>
                  <a:cubicBezTo>
                    <a:pt x="689" y="33"/>
                    <a:pt x="689" y="40"/>
                    <a:pt x="701" y="44"/>
                  </a:cubicBezTo>
                  <a:cubicBezTo>
                    <a:pt x="710" y="58"/>
                    <a:pt x="722" y="55"/>
                    <a:pt x="737" y="59"/>
                  </a:cubicBezTo>
                  <a:cubicBezTo>
                    <a:pt x="752" y="69"/>
                    <a:pt x="765" y="83"/>
                    <a:pt x="782" y="89"/>
                  </a:cubicBezTo>
                  <a:cubicBezTo>
                    <a:pt x="798" y="113"/>
                    <a:pt x="832" y="107"/>
                    <a:pt x="839" y="137"/>
                  </a:cubicBezTo>
                  <a:cubicBezTo>
                    <a:pt x="843" y="187"/>
                    <a:pt x="851" y="285"/>
                    <a:pt x="803" y="317"/>
                  </a:cubicBezTo>
                  <a:cubicBezTo>
                    <a:pt x="799" y="328"/>
                    <a:pt x="793" y="335"/>
                    <a:pt x="791" y="347"/>
                  </a:cubicBezTo>
                  <a:cubicBezTo>
                    <a:pt x="787" y="368"/>
                    <a:pt x="790" y="392"/>
                    <a:pt x="767" y="398"/>
                  </a:cubicBezTo>
                  <a:cubicBezTo>
                    <a:pt x="728" y="424"/>
                    <a:pt x="735" y="496"/>
                    <a:pt x="683" y="509"/>
                  </a:cubicBezTo>
                  <a:cubicBezTo>
                    <a:pt x="668" y="519"/>
                    <a:pt x="658" y="531"/>
                    <a:pt x="641" y="539"/>
                  </a:cubicBezTo>
                  <a:cubicBezTo>
                    <a:pt x="635" y="542"/>
                    <a:pt x="623" y="545"/>
                    <a:pt x="623" y="545"/>
                  </a:cubicBezTo>
                  <a:cubicBezTo>
                    <a:pt x="609" y="566"/>
                    <a:pt x="604" y="565"/>
                    <a:pt x="620" y="560"/>
                  </a:cubicBezTo>
                  <a:cubicBezTo>
                    <a:pt x="629" y="551"/>
                    <a:pt x="633" y="545"/>
                    <a:pt x="644" y="539"/>
                  </a:cubicBezTo>
                  <a:cubicBezTo>
                    <a:pt x="650" y="535"/>
                    <a:pt x="662" y="527"/>
                    <a:pt x="662" y="527"/>
                  </a:cubicBezTo>
                  <a:cubicBezTo>
                    <a:pt x="691" y="528"/>
                    <a:pt x="740" y="503"/>
                    <a:pt x="776" y="536"/>
                  </a:cubicBezTo>
                  <a:cubicBezTo>
                    <a:pt x="779" y="536"/>
                    <a:pt x="782" y="578"/>
                    <a:pt x="782" y="581"/>
                  </a:cubicBezTo>
                  <a:cubicBezTo>
                    <a:pt x="782" y="611"/>
                    <a:pt x="773" y="605"/>
                    <a:pt x="758" y="626"/>
                  </a:cubicBezTo>
                  <a:cubicBezTo>
                    <a:pt x="753" y="650"/>
                    <a:pt x="701" y="643"/>
                    <a:pt x="677" y="644"/>
                  </a:cubicBezTo>
                  <a:cubicBezTo>
                    <a:pt x="674" y="645"/>
                    <a:pt x="671" y="647"/>
                    <a:pt x="668" y="647"/>
                  </a:cubicBezTo>
                  <a:cubicBezTo>
                    <a:pt x="655" y="649"/>
                    <a:pt x="642" y="646"/>
                    <a:pt x="629" y="650"/>
                  </a:cubicBezTo>
                  <a:cubicBezTo>
                    <a:pt x="623" y="652"/>
                    <a:pt x="624" y="662"/>
                    <a:pt x="620" y="668"/>
                  </a:cubicBezTo>
                  <a:cubicBezTo>
                    <a:pt x="617" y="681"/>
                    <a:pt x="611" y="707"/>
                    <a:pt x="611" y="707"/>
                  </a:cubicBezTo>
                  <a:cubicBezTo>
                    <a:pt x="609" y="762"/>
                    <a:pt x="615" y="878"/>
                    <a:pt x="539" y="893"/>
                  </a:cubicBezTo>
                  <a:cubicBezTo>
                    <a:pt x="493" y="892"/>
                    <a:pt x="447" y="894"/>
                    <a:pt x="401" y="890"/>
                  </a:cubicBezTo>
                  <a:cubicBezTo>
                    <a:pt x="397" y="890"/>
                    <a:pt x="398" y="884"/>
                    <a:pt x="395" y="881"/>
                  </a:cubicBezTo>
                  <a:cubicBezTo>
                    <a:pt x="392" y="878"/>
                    <a:pt x="389" y="877"/>
                    <a:pt x="386" y="875"/>
                  </a:cubicBezTo>
                  <a:cubicBezTo>
                    <a:pt x="364" y="842"/>
                    <a:pt x="351" y="803"/>
                    <a:pt x="335" y="767"/>
                  </a:cubicBezTo>
                  <a:cubicBezTo>
                    <a:pt x="331" y="758"/>
                    <a:pt x="333" y="742"/>
                    <a:pt x="323" y="740"/>
                  </a:cubicBezTo>
                  <a:cubicBezTo>
                    <a:pt x="303" y="736"/>
                    <a:pt x="295" y="741"/>
                    <a:pt x="275" y="740"/>
                  </a:cubicBezTo>
                  <a:cubicBezTo>
                    <a:pt x="258" y="739"/>
                    <a:pt x="239" y="731"/>
                    <a:pt x="227" y="725"/>
                  </a:cubicBezTo>
                  <a:cubicBezTo>
                    <a:pt x="224" y="715"/>
                    <a:pt x="200" y="710"/>
                    <a:pt x="200" y="710"/>
                  </a:cubicBezTo>
                  <a:cubicBezTo>
                    <a:pt x="203" y="696"/>
                    <a:pt x="239" y="670"/>
                    <a:pt x="251" y="662"/>
                  </a:cubicBezTo>
                  <a:cubicBezTo>
                    <a:pt x="267" y="638"/>
                    <a:pt x="286" y="620"/>
                    <a:pt x="308" y="605"/>
                  </a:cubicBezTo>
                  <a:cubicBezTo>
                    <a:pt x="310" y="598"/>
                    <a:pt x="258" y="633"/>
                    <a:pt x="236" y="641"/>
                  </a:cubicBezTo>
                  <a:cubicBezTo>
                    <a:pt x="214" y="649"/>
                    <a:pt x="204" y="655"/>
                    <a:pt x="176" y="653"/>
                  </a:cubicBezTo>
                  <a:cubicBezTo>
                    <a:pt x="137" y="652"/>
                    <a:pt x="93" y="657"/>
                    <a:pt x="65" y="629"/>
                  </a:cubicBezTo>
                  <a:cubicBezTo>
                    <a:pt x="53" y="617"/>
                    <a:pt x="33" y="599"/>
                    <a:pt x="23" y="584"/>
                  </a:cubicBezTo>
                  <a:cubicBezTo>
                    <a:pt x="18" y="576"/>
                    <a:pt x="14" y="557"/>
                    <a:pt x="14" y="557"/>
                  </a:cubicBezTo>
                  <a:cubicBezTo>
                    <a:pt x="14" y="549"/>
                    <a:pt x="0" y="538"/>
                    <a:pt x="11" y="533"/>
                  </a:cubicBezTo>
                  <a:cubicBezTo>
                    <a:pt x="22" y="528"/>
                    <a:pt x="37" y="528"/>
                    <a:pt x="83" y="527"/>
                  </a:cubicBezTo>
                  <a:cubicBezTo>
                    <a:pt x="152" y="525"/>
                    <a:pt x="221" y="525"/>
                    <a:pt x="290" y="524"/>
                  </a:cubicBezTo>
                  <a:cubicBezTo>
                    <a:pt x="301" y="520"/>
                    <a:pt x="296" y="522"/>
                    <a:pt x="305" y="518"/>
                  </a:cubicBezTo>
                  <a:close/>
                </a:path>
              </a:pathLst>
            </a:custGeom>
            <a:gradFill rotWithShape="1">
              <a:gsLst>
                <a:gs pos="0">
                  <a:srgbClr val="FFCCFF"/>
                </a:gs>
                <a:gs pos="100000">
                  <a:srgbClr val="FFCCFF">
                    <a:gamma/>
                    <a:shade val="86275"/>
                    <a:invGamma/>
                  </a:srgbClr>
                </a:gs>
              </a:gsLst>
              <a:lin ang="5400000" scaled="1"/>
            </a:gradFill>
            <a:ln w="28575" cmpd="sng">
              <a:solidFill>
                <a:schemeClr val="tx1"/>
              </a:solidFill>
              <a:round/>
              <a:headEnd/>
              <a:tailEnd/>
            </a:ln>
            <a:effectLst/>
            <a:scene3d>
              <a:camera prst="orthographicFront"/>
              <a:lightRig rig="threePt" dir="t"/>
            </a:scene3d>
            <a:sp3d>
              <a:bevelT/>
            </a:sp3d>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9" name="Freeform 61"/>
            <p:cNvSpPr>
              <a:spLocks/>
            </p:cNvSpPr>
            <p:nvPr/>
          </p:nvSpPr>
          <p:spPr bwMode="auto">
            <a:xfrm rot="-830568">
              <a:off x="2714" y="321"/>
              <a:ext cx="433" cy="207"/>
            </a:xfrm>
            <a:custGeom>
              <a:avLst/>
              <a:gdLst/>
              <a:ahLst/>
              <a:cxnLst>
                <a:cxn ang="0">
                  <a:pos x="1" y="207"/>
                </a:cxn>
                <a:cxn ang="0">
                  <a:pos x="4" y="144"/>
                </a:cxn>
                <a:cxn ang="0">
                  <a:pos x="16" y="126"/>
                </a:cxn>
                <a:cxn ang="0">
                  <a:pos x="61" y="69"/>
                </a:cxn>
                <a:cxn ang="0">
                  <a:pos x="97" y="36"/>
                </a:cxn>
                <a:cxn ang="0">
                  <a:pos x="127" y="9"/>
                </a:cxn>
                <a:cxn ang="0">
                  <a:pos x="139" y="42"/>
                </a:cxn>
                <a:cxn ang="0">
                  <a:pos x="136" y="72"/>
                </a:cxn>
                <a:cxn ang="0">
                  <a:pos x="139" y="54"/>
                </a:cxn>
                <a:cxn ang="0">
                  <a:pos x="145" y="45"/>
                </a:cxn>
                <a:cxn ang="0">
                  <a:pos x="154" y="42"/>
                </a:cxn>
                <a:cxn ang="0">
                  <a:pos x="238" y="6"/>
                </a:cxn>
                <a:cxn ang="0">
                  <a:pos x="265" y="48"/>
                </a:cxn>
                <a:cxn ang="0">
                  <a:pos x="274" y="30"/>
                </a:cxn>
                <a:cxn ang="0">
                  <a:pos x="292" y="24"/>
                </a:cxn>
                <a:cxn ang="0">
                  <a:pos x="385" y="36"/>
                </a:cxn>
                <a:cxn ang="0">
                  <a:pos x="415" y="66"/>
                </a:cxn>
                <a:cxn ang="0">
                  <a:pos x="427" y="81"/>
                </a:cxn>
                <a:cxn ang="0">
                  <a:pos x="343" y="87"/>
                </a:cxn>
                <a:cxn ang="0">
                  <a:pos x="310" y="102"/>
                </a:cxn>
                <a:cxn ang="0">
                  <a:pos x="130" y="120"/>
                </a:cxn>
                <a:cxn ang="0">
                  <a:pos x="100" y="129"/>
                </a:cxn>
                <a:cxn ang="0">
                  <a:pos x="82" y="135"/>
                </a:cxn>
                <a:cxn ang="0">
                  <a:pos x="55" y="162"/>
                </a:cxn>
                <a:cxn ang="0">
                  <a:pos x="19" y="198"/>
                </a:cxn>
                <a:cxn ang="0">
                  <a:pos x="1" y="207"/>
                </a:cxn>
              </a:cxnLst>
              <a:rect l="0" t="0" r="r" b="b"/>
              <a:pathLst>
                <a:path w="433" h="207">
                  <a:moveTo>
                    <a:pt x="1" y="207"/>
                  </a:moveTo>
                  <a:cubicBezTo>
                    <a:pt x="2" y="186"/>
                    <a:pt x="0" y="165"/>
                    <a:pt x="4" y="144"/>
                  </a:cubicBezTo>
                  <a:cubicBezTo>
                    <a:pt x="5" y="137"/>
                    <a:pt x="12" y="132"/>
                    <a:pt x="16" y="126"/>
                  </a:cubicBezTo>
                  <a:cubicBezTo>
                    <a:pt x="27" y="110"/>
                    <a:pt x="46" y="74"/>
                    <a:pt x="61" y="69"/>
                  </a:cubicBezTo>
                  <a:cubicBezTo>
                    <a:pt x="73" y="57"/>
                    <a:pt x="83" y="45"/>
                    <a:pt x="97" y="36"/>
                  </a:cubicBezTo>
                  <a:cubicBezTo>
                    <a:pt x="101" y="23"/>
                    <a:pt x="112" y="9"/>
                    <a:pt x="127" y="9"/>
                  </a:cubicBezTo>
                  <a:cubicBezTo>
                    <a:pt x="134" y="20"/>
                    <a:pt x="135" y="30"/>
                    <a:pt x="139" y="42"/>
                  </a:cubicBezTo>
                  <a:cubicBezTo>
                    <a:pt x="138" y="52"/>
                    <a:pt x="136" y="62"/>
                    <a:pt x="136" y="72"/>
                  </a:cubicBezTo>
                  <a:cubicBezTo>
                    <a:pt x="136" y="78"/>
                    <a:pt x="137" y="60"/>
                    <a:pt x="139" y="54"/>
                  </a:cubicBezTo>
                  <a:cubicBezTo>
                    <a:pt x="140" y="51"/>
                    <a:pt x="142" y="47"/>
                    <a:pt x="145" y="45"/>
                  </a:cubicBezTo>
                  <a:cubicBezTo>
                    <a:pt x="147" y="43"/>
                    <a:pt x="151" y="43"/>
                    <a:pt x="154" y="42"/>
                  </a:cubicBezTo>
                  <a:cubicBezTo>
                    <a:pt x="178" y="18"/>
                    <a:pt x="211" y="24"/>
                    <a:pt x="238" y="6"/>
                  </a:cubicBezTo>
                  <a:cubicBezTo>
                    <a:pt x="282" y="11"/>
                    <a:pt x="250" y="0"/>
                    <a:pt x="265" y="48"/>
                  </a:cubicBezTo>
                  <a:cubicBezTo>
                    <a:pt x="269" y="61"/>
                    <a:pt x="271" y="32"/>
                    <a:pt x="274" y="30"/>
                  </a:cubicBezTo>
                  <a:cubicBezTo>
                    <a:pt x="279" y="26"/>
                    <a:pt x="292" y="24"/>
                    <a:pt x="292" y="24"/>
                  </a:cubicBezTo>
                  <a:cubicBezTo>
                    <a:pt x="324" y="26"/>
                    <a:pt x="353" y="31"/>
                    <a:pt x="385" y="36"/>
                  </a:cubicBezTo>
                  <a:cubicBezTo>
                    <a:pt x="389" y="69"/>
                    <a:pt x="389" y="57"/>
                    <a:pt x="415" y="66"/>
                  </a:cubicBezTo>
                  <a:cubicBezTo>
                    <a:pt x="417" y="72"/>
                    <a:pt x="433" y="78"/>
                    <a:pt x="427" y="81"/>
                  </a:cubicBezTo>
                  <a:cubicBezTo>
                    <a:pt x="402" y="94"/>
                    <a:pt x="371" y="86"/>
                    <a:pt x="343" y="87"/>
                  </a:cubicBezTo>
                  <a:cubicBezTo>
                    <a:pt x="326" y="91"/>
                    <a:pt x="328" y="98"/>
                    <a:pt x="310" y="102"/>
                  </a:cubicBezTo>
                  <a:cubicBezTo>
                    <a:pt x="338" y="144"/>
                    <a:pt x="156" y="120"/>
                    <a:pt x="130" y="120"/>
                  </a:cubicBezTo>
                  <a:cubicBezTo>
                    <a:pt x="113" y="132"/>
                    <a:pt x="130" y="122"/>
                    <a:pt x="100" y="129"/>
                  </a:cubicBezTo>
                  <a:cubicBezTo>
                    <a:pt x="94" y="130"/>
                    <a:pt x="82" y="135"/>
                    <a:pt x="82" y="135"/>
                  </a:cubicBezTo>
                  <a:cubicBezTo>
                    <a:pt x="78" y="147"/>
                    <a:pt x="67" y="158"/>
                    <a:pt x="55" y="162"/>
                  </a:cubicBezTo>
                  <a:cubicBezTo>
                    <a:pt x="49" y="181"/>
                    <a:pt x="35" y="187"/>
                    <a:pt x="19" y="198"/>
                  </a:cubicBezTo>
                  <a:cubicBezTo>
                    <a:pt x="13" y="202"/>
                    <a:pt x="1" y="207"/>
                    <a:pt x="1" y="207"/>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0" name="Freeform 62"/>
            <p:cNvSpPr>
              <a:spLocks/>
            </p:cNvSpPr>
            <p:nvPr/>
          </p:nvSpPr>
          <p:spPr bwMode="auto">
            <a:xfrm>
              <a:off x="2705" y="570"/>
              <a:ext cx="153" cy="141"/>
            </a:xfrm>
            <a:custGeom>
              <a:avLst/>
              <a:gdLst/>
              <a:ahLst/>
              <a:cxnLst>
                <a:cxn ang="0">
                  <a:pos x="64" y="6"/>
                </a:cxn>
                <a:cxn ang="0">
                  <a:pos x="22" y="54"/>
                </a:cxn>
                <a:cxn ang="0">
                  <a:pos x="10" y="72"/>
                </a:cxn>
                <a:cxn ang="0">
                  <a:pos x="25" y="132"/>
                </a:cxn>
                <a:cxn ang="0">
                  <a:pos x="61" y="153"/>
                </a:cxn>
                <a:cxn ang="0">
                  <a:pos x="145" y="135"/>
                </a:cxn>
                <a:cxn ang="0">
                  <a:pos x="169" y="117"/>
                </a:cxn>
                <a:cxn ang="0">
                  <a:pos x="175" y="54"/>
                </a:cxn>
                <a:cxn ang="0">
                  <a:pos x="118" y="12"/>
                </a:cxn>
                <a:cxn ang="0">
                  <a:pos x="91" y="3"/>
                </a:cxn>
                <a:cxn ang="0">
                  <a:pos x="82" y="0"/>
                </a:cxn>
                <a:cxn ang="0">
                  <a:pos x="64" y="6"/>
                </a:cxn>
              </a:cxnLst>
              <a:rect l="0" t="0" r="r" b="b"/>
              <a:pathLst>
                <a:path w="186" h="153">
                  <a:moveTo>
                    <a:pt x="64" y="6"/>
                  </a:moveTo>
                  <a:cubicBezTo>
                    <a:pt x="25" y="12"/>
                    <a:pt x="39" y="28"/>
                    <a:pt x="22" y="54"/>
                  </a:cubicBezTo>
                  <a:cubicBezTo>
                    <a:pt x="18" y="60"/>
                    <a:pt x="10" y="72"/>
                    <a:pt x="10" y="72"/>
                  </a:cubicBezTo>
                  <a:cubicBezTo>
                    <a:pt x="5" y="94"/>
                    <a:pt x="0" y="124"/>
                    <a:pt x="25" y="132"/>
                  </a:cubicBezTo>
                  <a:cubicBezTo>
                    <a:pt x="30" y="152"/>
                    <a:pt x="43" y="147"/>
                    <a:pt x="61" y="153"/>
                  </a:cubicBezTo>
                  <a:cubicBezTo>
                    <a:pt x="124" y="149"/>
                    <a:pt x="99" y="147"/>
                    <a:pt x="145" y="135"/>
                  </a:cubicBezTo>
                  <a:cubicBezTo>
                    <a:pt x="156" y="128"/>
                    <a:pt x="162" y="128"/>
                    <a:pt x="169" y="117"/>
                  </a:cubicBezTo>
                  <a:cubicBezTo>
                    <a:pt x="173" y="85"/>
                    <a:pt x="186" y="86"/>
                    <a:pt x="175" y="54"/>
                  </a:cubicBezTo>
                  <a:cubicBezTo>
                    <a:pt x="169" y="14"/>
                    <a:pt x="159" y="16"/>
                    <a:pt x="118" y="12"/>
                  </a:cubicBezTo>
                  <a:cubicBezTo>
                    <a:pt x="109" y="9"/>
                    <a:pt x="100" y="6"/>
                    <a:pt x="91" y="3"/>
                  </a:cubicBezTo>
                  <a:cubicBezTo>
                    <a:pt x="88" y="2"/>
                    <a:pt x="82" y="0"/>
                    <a:pt x="82" y="0"/>
                  </a:cubicBezTo>
                  <a:cubicBezTo>
                    <a:pt x="52" y="3"/>
                    <a:pt x="46" y="0"/>
                    <a:pt x="64" y="6"/>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1" name="Freeform 63"/>
            <p:cNvSpPr>
              <a:spLocks/>
            </p:cNvSpPr>
            <p:nvPr/>
          </p:nvSpPr>
          <p:spPr bwMode="auto">
            <a:xfrm>
              <a:off x="2718" y="621"/>
              <a:ext cx="72" cy="69"/>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2" name="Freeform 64"/>
            <p:cNvSpPr>
              <a:spLocks/>
            </p:cNvSpPr>
            <p:nvPr/>
          </p:nvSpPr>
          <p:spPr bwMode="auto">
            <a:xfrm rot="-2667468">
              <a:off x="2689" y="807"/>
              <a:ext cx="27" cy="51"/>
            </a:xfrm>
            <a:custGeom>
              <a:avLst/>
              <a:gdLst/>
              <a:ahLst/>
              <a:cxnLst>
                <a:cxn ang="0">
                  <a:pos x="0" y="0"/>
                </a:cxn>
                <a:cxn ang="0">
                  <a:pos x="30" y="36"/>
                </a:cxn>
                <a:cxn ang="0">
                  <a:pos x="33" y="78"/>
                </a:cxn>
              </a:cxnLst>
              <a:rect l="0" t="0" r="r" b="b"/>
              <a:pathLst>
                <a:path w="35" h="78">
                  <a:moveTo>
                    <a:pt x="0" y="0"/>
                  </a:moveTo>
                  <a:cubicBezTo>
                    <a:pt x="12" y="11"/>
                    <a:pt x="25" y="23"/>
                    <a:pt x="30" y="36"/>
                  </a:cubicBezTo>
                  <a:cubicBezTo>
                    <a:pt x="35" y="49"/>
                    <a:pt x="34" y="63"/>
                    <a:pt x="33" y="78"/>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 name="Freeform 65"/>
            <p:cNvSpPr>
              <a:spLocks/>
            </p:cNvSpPr>
            <p:nvPr/>
          </p:nvSpPr>
          <p:spPr bwMode="auto">
            <a:xfrm>
              <a:off x="2482" y="636"/>
              <a:ext cx="75" cy="114"/>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4" name="Line 66"/>
            <p:cNvSpPr>
              <a:spLocks noChangeShapeType="1"/>
            </p:cNvSpPr>
            <p:nvPr/>
          </p:nvSpPr>
          <p:spPr bwMode="auto">
            <a:xfrm flipH="1">
              <a:off x="2598" y="720"/>
              <a:ext cx="48" cy="48"/>
            </a:xfrm>
            <a:prstGeom prst="line">
              <a:avLst/>
            </a:prstGeom>
            <a:noFill/>
            <a:ln w="19050">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5" name="Freeform 67"/>
            <p:cNvSpPr>
              <a:spLocks/>
            </p:cNvSpPr>
            <p:nvPr/>
          </p:nvSpPr>
          <p:spPr bwMode="auto">
            <a:xfrm>
              <a:off x="2562" y="590"/>
              <a:ext cx="128" cy="84"/>
            </a:xfrm>
            <a:custGeom>
              <a:avLst/>
              <a:gdLst/>
              <a:ahLst/>
              <a:cxnLst>
                <a:cxn ang="0">
                  <a:pos x="3" y="82"/>
                </a:cxn>
                <a:cxn ang="0">
                  <a:pos x="132" y="79"/>
                </a:cxn>
                <a:cxn ang="0">
                  <a:pos x="117" y="51"/>
                </a:cxn>
                <a:cxn ang="0">
                  <a:pos x="51" y="1"/>
                </a:cxn>
                <a:cxn ang="0">
                  <a:pos x="12" y="4"/>
                </a:cxn>
                <a:cxn ang="0">
                  <a:pos x="0" y="40"/>
                </a:cxn>
                <a:cxn ang="0">
                  <a:pos x="3" y="82"/>
                </a:cxn>
              </a:cxnLst>
              <a:rect l="0" t="0" r="r" b="b"/>
              <a:pathLst>
                <a:path w="140" h="84">
                  <a:moveTo>
                    <a:pt x="3" y="82"/>
                  </a:moveTo>
                  <a:cubicBezTo>
                    <a:pt x="46" y="81"/>
                    <a:pt x="89" y="84"/>
                    <a:pt x="132" y="79"/>
                  </a:cubicBezTo>
                  <a:cubicBezTo>
                    <a:pt x="140" y="78"/>
                    <a:pt x="118" y="52"/>
                    <a:pt x="117" y="51"/>
                  </a:cubicBezTo>
                  <a:cubicBezTo>
                    <a:pt x="98" y="22"/>
                    <a:pt x="83" y="12"/>
                    <a:pt x="51" y="1"/>
                  </a:cubicBezTo>
                  <a:cubicBezTo>
                    <a:pt x="35" y="2"/>
                    <a:pt x="28" y="0"/>
                    <a:pt x="12" y="4"/>
                  </a:cubicBezTo>
                  <a:cubicBezTo>
                    <a:pt x="2" y="6"/>
                    <a:pt x="0" y="30"/>
                    <a:pt x="0" y="40"/>
                  </a:cubicBezTo>
                  <a:cubicBezTo>
                    <a:pt x="1" y="56"/>
                    <a:pt x="1" y="66"/>
                    <a:pt x="3" y="82"/>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6" name="Freeform 68"/>
            <p:cNvSpPr>
              <a:spLocks/>
            </p:cNvSpPr>
            <p:nvPr/>
          </p:nvSpPr>
          <p:spPr bwMode="auto">
            <a:xfrm>
              <a:off x="2568" y="618"/>
              <a:ext cx="57" cy="54"/>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7" name="Freeform 69"/>
            <p:cNvSpPr>
              <a:spLocks/>
            </p:cNvSpPr>
            <p:nvPr/>
          </p:nvSpPr>
          <p:spPr bwMode="auto">
            <a:xfrm>
              <a:off x="2952" y="716"/>
              <a:ext cx="87" cy="38"/>
            </a:xfrm>
            <a:custGeom>
              <a:avLst/>
              <a:gdLst/>
              <a:ahLst/>
              <a:cxnLst>
                <a:cxn ang="0">
                  <a:pos x="0" y="28"/>
                </a:cxn>
                <a:cxn ang="0">
                  <a:pos x="30" y="22"/>
                </a:cxn>
                <a:cxn ang="0">
                  <a:pos x="45" y="10"/>
                </a:cxn>
                <a:cxn ang="0">
                  <a:pos x="63" y="7"/>
                </a:cxn>
                <a:cxn ang="0">
                  <a:pos x="81" y="1"/>
                </a:cxn>
                <a:cxn ang="0">
                  <a:pos x="66" y="4"/>
                </a:cxn>
                <a:cxn ang="0">
                  <a:pos x="24" y="22"/>
                </a:cxn>
                <a:cxn ang="0">
                  <a:pos x="42" y="22"/>
                </a:cxn>
                <a:cxn ang="0">
                  <a:pos x="69" y="13"/>
                </a:cxn>
                <a:cxn ang="0">
                  <a:pos x="51" y="22"/>
                </a:cxn>
                <a:cxn ang="0">
                  <a:pos x="45" y="28"/>
                </a:cxn>
                <a:cxn ang="0">
                  <a:pos x="63" y="13"/>
                </a:cxn>
              </a:cxnLst>
              <a:rect l="0" t="0" r="r" b="b"/>
              <a:pathLst>
                <a:path w="87" h="38">
                  <a:moveTo>
                    <a:pt x="0" y="28"/>
                  </a:moveTo>
                  <a:cubicBezTo>
                    <a:pt x="10" y="27"/>
                    <a:pt x="22" y="28"/>
                    <a:pt x="30" y="22"/>
                  </a:cubicBezTo>
                  <a:cubicBezTo>
                    <a:pt x="44" y="10"/>
                    <a:pt x="27" y="14"/>
                    <a:pt x="45" y="10"/>
                  </a:cubicBezTo>
                  <a:cubicBezTo>
                    <a:pt x="51" y="9"/>
                    <a:pt x="57" y="8"/>
                    <a:pt x="63" y="7"/>
                  </a:cubicBezTo>
                  <a:cubicBezTo>
                    <a:pt x="69" y="5"/>
                    <a:pt x="87" y="0"/>
                    <a:pt x="81" y="1"/>
                  </a:cubicBezTo>
                  <a:cubicBezTo>
                    <a:pt x="76" y="2"/>
                    <a:pt x="71" y="3"/>
                    <a:pt x="66" y="4"/>
                  </a:cubicBezTo>
                  <a:cubicBezTo>
                    <a:pt x="48" y="16"/>
                    <a:pt x="45" y="18"/>
                    <a:pt x="24" y="22"/>
                  </a:cubicBezTo>
                  <a:cubicBezTo>
                    <a:pt x="0" y="38"/>
                    <a:pt x="36" y="24"/>
                    <a:pt x="42" y="22"/>
                  </a:cubicBezTo>
                  <a:cubicBezTo>
                    <a:pt x="63" y="8"/>
                    <a:pt x="53" y="8"/>
                    <a:pt x="69" y="13"/>
                  </a:cubicBezTo>
                  <a:cubicBezTo>
                    <a:pt x="63" y="17"/>
                    <a:pt x="54" y="16"/>
                    <a:pt x="51" y="22"/>
                  </a:cubicBezTo>
                  <a:cubicBezTo>
                    <a:pt x="46" y="31"/>
                    <a:pt x="66" y="35"/>
                    <a:pt x="45" y="28"/>
                  </a:cubicBezTo>
                  <a:cubicBezTo>
                    <a:pt x="64" y="15"/>
                    <a:pt x="63" y="23"/>
                    <a:pt x="63" y="13"/>
                  </a:cubicBezTo>
                </a:path>
              </a:pathLst>
            </a:custGeom>
            <a:noFill/>
            <a:ln w="1270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8" name="Freeform 70"/>
            <p:cNvSpPr>
              <a:spLocks/>
            </p:cNvSpPr>
            <p:nvPr/>
          </p:nvSpPr>
          <p:spPr bwMode="auto">
            <a:xfrm rot="-1003678">
              <a:off x="2924" y="552"/>
              <a:ext cx="290" cy="269"/>
            </a:xfrm>
            <a:custGeom>
              <a:avLst/>
              <a:gdLst/>
              <a:ahLst/>
              <a:cxnLst>
                <a:cxn ang="0">
                  <a:pos x="0" y="140"/>
                </a:cxn>
                <a:cxn ang="0">
                  <a:pos x="27" y="53"/>
                </a:cxn>
                <a:cxn ang="0">
                  <a:pos x="27" y="38"/>
                </a:cxn>
                <a:cxn ang="0">
                  <a:pos x="102" y="11"/>
                </a:cxn>
                <a:cxn ang="0">
                  <a:pos x="177" y="2"/>
                </a:cxn>
                <a:cxn ang="0">
                  <a:pos x="249" y="8"/>
                </a:cxn>
                <a:cxn ang="0">
                  <a:pos x="252" y="17"/>
                </a:cxn>
                <a:cxn ang="0">
                  <a:pos x="261" y="23"/>
                </a:cxn>
                <a:cxn ang="0">
                  <a:pos x="279" y="29"/>
                </a:cxn>
                <a:cxn ang="0">
                  <a:pos x="297" y="41"/>
                </a:cxn>
                <a:cxn ang="0">
                  <a:pos x="321" y="47"/>
                </a:cxn>
                <a:cxn ang="0">
                  <a:pos x="330" y="77"/>
                </a:cxn>
                <a:cxn ang="0">
                  <a:pos x="303" y="80"/>
                </a:cxn>
                <a:cxn ang="0">
                  <a:pos x="324" y="125"/>
                </a:cxn>
                <a:cxn ang="0">
                  <a:pos x="312" y="140"/>
                </a:cxn>
                <a:cxn ang="0">
                  <a:pos x="264" y="143"/>
                </a:cxn>
                <a:cxn ang="0">
                  <a:pos x="282" y="242"/>
                </a:cxn>
                <a:cxn ang="0">
                  <a:pos x="219" y="230"/>
                </a:cxn>
                <a:cxn ang="0">
                  <a:pos x="162" y="197"/>
                </a:cxn>
                <a:cxn ang="0">
                  <a:pos x="162" y="116"/>
                </a:cxn>
                <a:cxn ang="0">
                  <a:pos x="81" y="89"/>
                </a:cxn>
                <a:cxn ang="0">
                  <a:pos x="9" y="104"/>
                </a:cxn>
              </a:cxnLst>
              <a:rect l="0" t="0" r="r" b="b"/>
              <a:pathLst>
                <a:path w="345" h="269">
                  <a:moveTo>
                    <a:pt x="0" y="140"/>
                  </a:moveTo>
                  <a:cubicBezTo>
                    <a:pt x="1" y="112"/>
                    <a:pt x="24" y="81"/>
                    <a:pt x="27" y="53"/>
                  </a:cubicBezTo>
                  <a:cubicBezTo>
                    <a:pt x="60" y="26"/>
                    <a:pt x="19" y="42"/>
                    <a:pt x="27" y="38"/>
                  </a:cubicBezTo>
                  <a:cubicBezTo>
                    <a:pt x="51" y="25"/>
                    <a:pt x="76" y="20"/>
                    <a:pt x="102" y="11"/>
                  </a:cubicBezTo>
                  <a:cubicBezTo>
                    <a:pt x="140" y="12"/>
                    <a:pt x="139" y="0"/>
                    <a:pt x="177" y="2"/>
                  </a:cubicBezTo>
                  <a:cubicBezTo>
                    <a:pt x="189" y="3"/>
                    <a:pt x="249" y="8"/>
                    <a:pt x="249" y="8"/>
                  </a:cubicBezTo>
                  <a:cubicBezTo>
                    <a:pt x="250" y="11"/>
                    <a:pt x="250" y="15"/>
                    <a:pt x="252" y="17"/>
                  </a:cubicBezTo>
                  <a:cubicBezTo>
                    <a:pt x="254" y="20"/>
                    <a:pt x="258" y="22"/>
                    <a:pt x="261" y="23"/>
                  </a:cubicBezTo>
                  <a:cubicBezTo>
                    <a:pt x="267" y="26"/>
                    <a:pt x="273" y="27"/>
                    <a:pt x="279" y="29"/>
                  </a:cubicBezTo>
                  <a:cubicBezTo>
                    <a:pt x="286" y="31"/>
                    <a:pt x="290" y="39"/>
                    <a:pt x="297" y="41"/>
                  </a:cubicBezTo>
                  <a:cubicBezTo>
                    <a:pt x="305" y="43"/>
                    <a:pt x="321" y="47"/>
                    <a:pt x="321" y="47"/>
                  </a:cubicBezTo>
                  <a:cubicBezTo>
                    <a:pt x="327" y="51"/>
                    <a:pt x="345" y="68"/>
                    <a:pt x="330" y="77"/>
                  </a:cubicBezTo>
                  <a:cubicBezTo>
                    <a:pt x="322" y="82"/>
                    <a:pt x="312" y="79"/>
                    <a:pt x="303" y="80"/>
                  </a:cubicBezTo>
                  <a:cubicBezTo>
                    <a:pt x="297" y="86"/>
                    <a:pt x="324" y="115"/>
                    <a:pt x="324" y="125"/>
                  </a:cubicBezTo>
                  <a:cubicBezTo>
                    <a:pt x="325" y="135"/>
                    <a:pt x="322" y="137"/>
                    <a:pt x="312" y="140"/>
                  </a:cubicBezTo>
                  <a:cubicBezTo>
                    <a:pt x="289" y="144"/>
                    <a:pt x="260" y="121"/>
                    <a:pt x="264" y="143"/>
                  </a:cubicBezTo>
                  <a:cubicBezTo>
                    <a:pt x="291" y="179"/>
                    <a:pt x="298" y="224"/>
                    <a:pt x="282" y="242"/>
                  </a:cubicBezTo>
                  <a:cubicBezTo>
                    <a:pt x="257" y="269"/>
                    <a:pt x="240" y="246"/>
                    <a:pt x="219" y="230"/>
                  </a:cubicBezTo>
                  <a:cubicBezTo>
                    <a:pt x="210" y="223"/>
                    <a:pt x="162" y="197"/>
                    <a:pt x="162" y="197"/>
                  </a:cubicBezTo>
                  <a:cubicBezTo>
                    <a:pt x="158" y="185"/>
                    <a:pt x="174" y="120"/>
                    <a:pt x="162" y="116"/>
                  </a:cubicBezTo>
                  <a:cubicBezTo>
                    <a:pt x="149" y="99"/>
                    <a:pt x="106" y="91"/>
                    <a:pt x="81" y="89"/>
                  </a:cubicBezTo>
                  <a:cubicBezTo>
                    <a:pt x="56" y="87"/>
                    <a:pt x="24" y="101"/>
                    <a:pt x="9" y="104"/>
                  </a:cubicBezTo>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9" name="Freeform 71"/>
            <p:cNvSpPr>
              <a:spLocks/>
            </p:cNvSpPr>
            <p:nvPr/>
          </p:nvSpPr>
          <p:spPr bwMode="auto">
            <a:xfrm>
              <a:off x="2428" y="388"/>
              <a:ext cx="263" cy="230"/>
            </a:xfrm>
            <a:custGeom>
              <a:avLst/>
              <a:gdLst/>
              <a:ahLst/>
              <a:cxnLst>
                <a:cxn ang="0">
                  <a:pos x="239" y="203"/>
                </a:cxn>
                <a:cxn ang="0">
                  <a:pos x="212" y="176"/>
                </a:cxn>
                <a:cxn ang="0">
                  <a:pos x="158" y="134"/>
                </a:cxn>
                <a:cxn ang="0">
                  <a:pos x="131" y="122"/>
                </a:cxn>
                <a:cxn ang="0">
                  <a:pos x="74" y="128"/>
                </a:cxn>
                <a:cxn ang="0">
                  <a:pos x="65" y="137"/>
                </a:cxn>
                <a:cxn ang="0">
                  <a:pos x="14" y="149"/>
                </a:cxn>
                <a:cxn ang="0">
                  <a:pos x="5" y="158"/>
                </a:cxn>
                <a:cxn ang="0">
                  <a:pos x="11" y="110"/>
                </a:cxn>
                <a:cxn ang="0">
                  <a:pos x="62" y="95"/>
                </a:cxn>
                <a:cxn ang="0">
                  <a:pos x="32" y="83"/>
                </a:cxn>
                <a:cxn ang="0">
                  <a:pos x="14" y="77"/>
                </a:cxn>
                <a:cxn ang="0">
                  <a:pos x="62" y="56"/>
                </a:cxn>
                <a:cxn ang="0">
                  <a:pos x="89" y="47"/>
                </a:cxn>
                <a:cxn ang="0">
                  <a:pos x="98" y="44"/>
                </a:cxn>
                <a:cxn ang="0">
                  <a:pos x="128" y="65"/>
                </a:cxn>
                <a:cxn ang="0">
                  <a:pos x="143" y="62"/>
                </a:cxn>
                <a:cxn ang="0">
                  <a:pos x="134" y="26"/>
                </a:cxn>
                <a:cxn ang="0">
                  <a:pos x="131" y="17"/>
                </a:cxn>
                <a:cxn ang="0">
                  <a:pos x="167" y="11"/>
                </a:cxn>
                <a:cxn ang="0">
                  <a:pos x="173" y="32"/>
                </a:cxn>
                <a:cxn ang="0">
                  <a:pos x="194" y="35"/>
                </a:cxn>
                <a:cxn ang="0">
                  <a:pos x="221" y="74"/>
                </a:cxn>
                <a:cxn ang="0">
                  <a:pos x="248" y="146"/>
                </a:cxn>
                <a:cxn ang="0">
                  <a:pos x="239" y="203"/>
                </a:cxn>
              </a:cxnLst>
              <a:rect l="0" t="0" r="r" b="b"/>
              <a:pathLst>
                <a:path w="263" h="230">
                  <a:moveTo>
                    <a:pt x="239" y="203"/>
                  </a:moveTo>
                  <a:cubicBezTo>
                    <a:pt x="226" y="199"/>
                    <a:pt x="225" y="184"/>
                    <a:pt x="212" y="176"/>
                  </a:cubicBezTo>
                  <a:cubicBezTo>
                    <a:pt x="204" y="152"/>
                    <a:pt x="178" y="147"/>
                    <a:pt x="158" y="134"/>
                  </a:cubicBezTo>
                  <a:cubicBezTo>
                    <a:pt x="150" y="129"/>
                    <a:pt x="131" y="122"/>
                    <a:pt x="131" y="122"/>
                  </a:cubicBezTo>
                  <a:cubicBezTo>
                    <a:pt x="112" y="124"/>
                    <a:pt x="92" y="122"/>
                    <a:pt x="74" y="128"/>
                  </a:cubicBezTo>
                  <a:cubicBezTo>
                    <a:pt x="70" y="129"/>
                    <a:pt x="69" y="135"/>
                    <a:pt x="65" y="137"/>
                  </a:cubicBezTo>
                  <a:cubicBezTo>
                    <a:pt x="50" y="145"/>
                    <a:pt x="30" y="147"/>
                    <a:pt x="14" y="149"/>
                  </a:cubicBezTo>
                  <a:cubicBezTo>
                    <a:pt x="7" y="170"/>
                    <a:pt x="10" y="173"/>
                    <a:pt x="5" y="158"/>
                  </a:cubicBezTo>
                  <a:cubicBezTo>
                    <a:pt x="6" y="142"/>
                    <a:pt x="0" y="121"/>
                    <a:pt x="11" y="110"/>
                  </a:cubicBezTo>
                  <a:cubicBezTo>
                    <a:pt x="20" y="101"/>
                    <a:pt x="49" y="98"/>
                    <a:pt x="62" y="95"/>
                  </a:cubicBezTo>
                  <a:cubicBezTo>
                    <a:pt x="50" y="92"/>
                    <a:pt x="43" y="88"/>
                    <a:pt x="32" y="83"/>
                  </a:cubicBezTo>
                  <a:cubicBezTo>
                    <a:pt x="26" y="80"/>
                    <a:pt x="14" y="77"/>
                    <a:pt x="14" y="77"/>
                  </a:cubicBezTo>
                  <a:cubicBezTo>
                    <a:pt x="20" y="59"/>
                    <a:pt x="46" y="61"/>
                    <a:pt x="62" y="56"/>
                  </a:cubicBezTo>
                  <a:cubicBezTo>
                    <a:pt x="62" y="56"/>
                    <a:pt x="85" y="48"/>
                    <a:pt x="89" y="47"/>
                  </a:cubicBezTo>
                  <a:cubicBezTo>
                    <a:pt x="92" y="46"/>
                    <a:pt x="98" y="44"/>
                    <a:pt x="98" y="44"/>
                  </a:cubicBezTo>
                  <a:cubicBezTo>
                    <a:pt x="120" y="47"/>
                    <a:pt x="122" y="46"/>
                    <a:pt x="128" y="65"/>
                  </a:cubicBezTo>
                  <a:cubicBezTo>
                    <a:pt x="133" y="64"/>
                    <a:pt x="140" y="66"/>
                    <a:pt x="143" y="62"/>
                  </a:cubicBezTo>
                  <a:cubicBezTo>
                    <a:pt x="146" y="58"/>
                    <a:pt x="135" y="29"/>
                    <a:pt x="134" y="26"/>
                  </a:cubicBezTo>
                  <a:cubicBezTo>
                    <a:pt x="133" y="23"/>
                    <a:pt x="131" y="17"/>
                    <a:pt x="131" y="17"/>
                  </a:cubicBezTo>
                  <a:cubicBezTo>
                    <a:pt x="137" y="0"/>
                    <a:pt x="133" y="0"/>
                    <a:pt x="167" y="11"/>
                  </a:cubicBezTo>
                  <a:cubicBezTo>
                    <a:pt x="174" y="13"/>
                    <a:pt x="167" y="28"/>
                    <a:pt x="173" y="32"/>
                  </a:cubicBezTo>
                  <a:cubicBezTo>
                    <a:pt x="179" y="36"/>
                    <a:pt x="187" y="34"/>
                    <a:pt x="194" y="35"/>
                  </a:cubicBezTo>
                  <a:cubicBezTo>
                    <a:pt x="197" y="70"/>
                    <a:pt x="188" y="79"/>
                    <a:pt x="221" y="74"/>
                  </a:cubicBezTo>
                  <a:cubicBezTo>
                    <a:pt x="263" y="81"/>
                    <a:pt x="228" y="116"/>
                    <a:pt x="248" y="146"/>
                  </a:cubicBezTo>
                  <a:cubicBezTo>
                    <a:pt x="245" y="216"/>
                    <a:pt x="257" y="230"/>
                    <a:pt x="239" y="203"/>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0" name="Freeform 72"/>
            <p:cNvSpPr>
              <a:spLocks/>
            </p:cNvSpPr>
            <p:nvPr/>
          </p:nvSpPr>
          <p:spPr bwMode="auto">
            <a:xfrm>
              <a:off x="2890" y="1337"/>
              <a:ext cx="193" cy="198"/>
            </a:xfrm>
            <a:custGeom>
              <a:avLst/>
              <a:gdLst/>
              <a:ahLst/>
              <a:cxnLst>
                <a:cxn ang="0">
                  <a:pos x="55" y="0"/>
                </a:cxn>
                <a:cxn ang="0">
                  <a:pos x="19" y="23"/>
                </a:cxn>
                <a:cxn ang="0">
                  <a:pos x="0" y="89"/>
                </a:cxn>
                <a:cxn ang="0">
                  <a:pos x="18" y="141"/>
                </a:cxn>
                <a:cxn ang="0">
                  <a:pos x="96" y="194"/>
                </a:cxn>
                <a:cxn ang="0">
                  <a:pos x="160" y="198"/>
                </a:cxn>
                <a:cxn ang="0">
                  <a:pos x="193" y="140"/>
                </a:cxn>
                <a:cxn ang="0">
                  <a:pos x="126" y="131"/>
                </a:cxn>
                <a:cxn ang="0">
                  <a:pos x="66" y="54"/>
                </a:cxn>
                <a:cxn ang="0">
                  <a:pos x="57" y="41"/>
                </a:cxn>
                <a:cxn ang="0">
                  <a:pos x="55" y="0"/>
                </a:cxn>
              </a:cxnLst>
              <a:rect l="0" t="0" r="r" b="b"/>
              <a:pathLst>
                <a:path w="193" h="198">
                  <a:moveTo>
                    <a:pt x="55" y="0"/>
                  </a:moveTo>
                  <a:lnTo>
                    <a:pt x="19" y="23"/>
                  </a:lnTo>
                  <a:lnTo>
                    <a:pt x="0" y="89"/>
                  </a:lnTo>
                  <a:lnTo>
                    <a:pt x="18" y="141"/>
                  </a:lnTo>
                  <a:lnTo>
                    <a:pt x="96" y="194"/>
                  </a:lnTo>
                  <a:lnTo>
                    <a:pt x="160" y="198"/>
                  </a:lnTo>
                  <a:lnTo>
                    <a:pt x="193" y="140"/>
                  </a:lnTo>
                  <a:lnTo>
                    <a:pt x="126" y="131"/>
                  </a:lnTo>
                  <a:lnTo>
                    <a:pt x="66" y="54"/>
                  </a:lnTo>
                  <a:lnTo>
                    <a:pt x="57" y="41"/>
                  </a:lnTo>
                  <a:lnTo>
                    <a:pt x="55" y="0"/>
                  </a:ln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1" name="Freeform 73"/>
            <p:cNvSpPr>
              <a:spLocks/>
            </p:cNvSpPr>
            <p:nvPr/>
          </p:nvSpPr>
          <p:spPr bwMode="auto">
            <a:xfrm>
              <a:off x="2782" y="1108"/>
              <a:ext cx="192" cy="603"/>
            </a:xfrm>
            <a:custGeom>
              <a:avLst/>
              <a:gdLst/>
              <a:ahLst/>
              <a:cxnLst>
                <a:cxn ang="0">
                  <a:pos x="192" y="0"/>
                </a:cxn>
                <a:cxn ang="0">
                  <a:pos x="118" y="133"/>
                </a:cxn>
                <a:cxn ang="0">
                  <a:pos x="58" y="270"/>
                </a:cxn>
                <a:cxn ang="0">
                  <a:pos x="30" y="423"/>
                </a:cxn>
                <a:cxn ang="0">
                  <a:pos x="3" y="543"/>
                </a:cxn>
                <a:cxn ang="0">
                  <a:pos x="0" y="603"/>
                </a:cxn>
              </a:cxnLst>
              <a:rect l="0" t="0" r="r" b="b"/>
              <a:pathLst>
                <a:path w="192" h="603">
                  <a:moveTo>
                    <a:pt x="192" y="0"/>
                  </a:moveTo>
                  <a:lnTo>
                    <a:pt x="118" y="133"/>
                  </a:lnTo>
                  <a:lnTo>
                    <a:pt x="58" y="270"/>
                  </a:lnTo>
                  <a:lnTo>
                    <a:pt x="30" y="423"/>
                  </a:lnTo>
                  <a:lnTo>
                    <a:pt x="3" y="543"/>
                  </a:lnTo>
                  <a:lnTo>
                    <a:pt x="0" y="603"/>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2" name="Freeform 74"/>
            <p:cNvSpPr>
              <a:spLocks/>
            </p:cNvSpPr>
            <p:nvPr/>
          </p:nvSpPr>
          <p:spPr bwMode="auto">
            <a:xfrm>
              <a:off x="2954" y="1221"/>
              <a:ext cx="69" cy="155"/>
            </a:xfrm>
            <a:custGeom>
              <a:avLst/>
              <a:gdLst/>
              <a:ahLst/>
              <a:cxnLst>
                <a:cxn ang="0">
                  <a:pos x="0" y="155"/>
                </a:cxn>
                <a:cxn ang="0">
                  <a:pos x="69" y="30"/>
                </a:cxn>
                <a:cxn ang="0">
                  <a:pos x="28" y="0"/>
                </a:cxn>
              </a:cxnLst>
              <a:rect l="0" t="0" r="r" b="b"/>
              <a:pathLst>
                <a:path w="69" h="155">
                  <a:moveTo>
                    <a:pt x="0" y="155"/>
                  </a:moveTo>
                  <a:lnTo>
                    <a:pt x="69" y="30"/>
                  </a:lnTo>
                  <a:lnTo>
                    <a:pt x="28" y="0"/>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3" name="Freeform 75"/>
            <p:cNvSpPr>
              <a:spLocks/>
            </p:cNvSpPr>
            <p:nvPr/>
          </p:nvSpPr>
          <p:spPr bwMode="auto">
            <a:xfrm>
              <a:off x="2297" y="1848"/>
              <a:ext cx="400" cy="127"/>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4" name="Freeform 76"/>
            <p:cNvSpPr>
              <a:spLocks/>
            </p:cNvSpPr>
            <p:nvPr/>
          </p:nvSpPr>
          <p:spPr bwMode="auto">
            <a:xfrm>
              <a:off x="2329" y="1047"/>
              <a:ext cx="368" cy="678"/>
            </a:xfrm>
            <a:custGeom>
              <a:avLst/>
              <a:gdLst/>
              <a:ahLst/>
              <a:cxnLst>
                <a:cxn ang="0">
                  <a:pos x="356" y="0"/>
                </a:cxn>
                <a:cxn ang="0">
                  <a:pos x="176" y="156"/>
                </a:cxn>
                <a:cxn ang="0">
                  <a:pos x="30" y="146"/>
                </a:cxn>
                <a:cxn ang="0">
                  <a:pos x="0" y="272"/>
                </a:cxn>
                <a:cxn ang="0">
                  <a:pos x="152" y="288"/>
                </a:cxn>
                <a:cxn ang="0">
                  <a:pos x="236" y="240"/>
                </a:cxn>
                <a:cxn ang="0">
                  <a:pos x="122" y="636"/>
                </a:cxn>
                <a:cxn ang="0">
                  <a:pos x="194" y="672"/>
                </a:cxn>
                <a:cxn ang="0">
                  <a:pos x="302" y="678"/>
                </a:cxn>
                <a:cxn ang="0">
                  <a:pos x="368" y="240"/>
                </a:cxn>
                <a:cxn ang="0">
                  <a:pos x="356" y="0"/>
                </a:cxn>
              </a:cxnLst>
              <a:rect l="0" t="0" r="r" b="b"/>
              <a:pathLst>
                <a:path w="368" h="678">
                  <a:moveTo>
                    <a:pt x="356" y="0"/>
                  </a:moveTo>
                  <a:lnTo>
                    <a:pt x="176" y="156"/>
                  </a:lnTo>
                  <a:lnTo>
                    <a:pt x="30" y="146"/>
                  </a:lnTo>
                  <a:lnTo>
                    <a:pt x="0" y="272"/>
                  </a:lnTo>
                  <a:lnTo>
                    <a:pt x="152" y="288"/>
                  </a:lnTo>
                  <a:lnTo>
                    <a:pt x="236" y="240"/>
                  </a:lnTo>
                  <a:lnTo>
                    <a:pt x="122" y="636"/>
                  </a:lnTo>
                  <a:lnTo>
                    <a:pt x="194" y="672"/>
                  </a:lnTo>
                  <a:lnTo>
                    <a:pt x="302" y="678"/>
                  </a:lnTo>
                  <a:lnTo>
                    <a:pt x="368" y="240"/>
                  </a:lnTo>
                  <a:lnTo>
                    <a:pt x="356" y="0"/>
                  </a:lnTo>
                  <a:close/>
                </a:path>
              </a:pathLst>
            </a:custGeom>
            <a:solidFill>
              <a:srgbClr val="FF00FF"/>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5" name="Freeform 77"/>
            <p:cNvSpPr>
              <a:spLocks/>
            </p:cNvSpPr>
            <p:nvPr/>
          </p:nvSpPr>
          <p:spPr bwMode="auto">
            <a:xfrm rot="1141536" flipH="1">
              <a:off x="2843" y="1930"/>
              <a:ext cx="322" cy="121"/>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6" name="Freeform 78"/>
            <p:cNvSpPr>
              <a:spLocks/>
            </p:cNvSpPr>
            <p:nvPr/>
          </p:nvSpPr>
          <p:spPr bwMode="auto">
            <a:xfrm>
              <a:off x="2644" y="1013"/>
              <a:ext cx="250" cy="112"/>
            </a:xfrm>
            <a:custGeom>
              <a:avLst/>
              <a:gdLst/>
              <a:ahLst/>
              <a:cxnLst>
                <a:cxn ang="0">
                  <a:pos x="1" y="27"/>
                </a:cxn>
                <a:cxn ang="0">
                  <a:pos x="4" y="112"/>
                </a:cxn>
                <a:cxn ang="0">
                  <a:pos x="82" y="69"/>
                </a:cxn>
                <a:cxn ang="0">
                  <a:pos x="87" y="91"/>
                </a:cxn>
                <a:cxn ang="0">
                  <a:pos x="151" y="84"/>
                </a:cxn>
                <a:cxn ang="0">
                  <a:pos x="156" y="60"/>
                </a:cxn>
                <a:cxn ang="0">
                  <a:pos x="250" y="108"/>
                </a:cxn>
                <a:cxn ang="0">
                  <a:pos x="249" y="12"/>
                </a:cxn>
                <a:cxn ang="0">
                  <a:pos x="163" y="36"/>
                </a:cxn>
                <a:cxn ang="0">
                  <a:pos x="144" y="21"/>
                </a:cxn>
                <a:cxn ang="0">
                  <a:pos x="90" y="24"/>
                </a:cxn>
                <a:cxn ang="0">
                  <a:pos x="88" y="48"/>
                </a:cxn>
                <a:cxn ang="0">
                  <a:pos x="0" y="0"/>
                </a:cxn>
                <a:cxn ang="0">
                  <a:pos x="1" y="27"/>
                </a:cxn>
              </a:cxnLst>
              <a:rect l="0" t="0" r="r" b="b"/>
              <a:pathLst>
                <a:path w="250" h="112">
                  <a:moveTo>
                    <a:pt x="1" y="27"/>
                  </a:moveTo>
                  <a:lnTo>
                    <a:pt x="4" y="112"/>
                  </a:lnTo>
                  <a:lnTo>
                    <a:pt x="82" y="69"/>
                  </a:lnTo>
                  <a:lnTo>
                    <a:pt x="87" y="91"/>
                  </a:lnTo>
                  <a:lnTo>
                    <a:pt x="151" y="84"/>
                  </a:lnTo>
                  <a:lnTo>
                    <a:pt x="156" y="60"/>
                  </a:lnTo>
                  <a:lnTo>
                    <a:pt x="250" y="108"/>
                  </a:lnTo>
                  <a:lnTo>
                    <a:pt x="249" y="12"/>
                  </a:lnTo>
                  <a:lnTo>
                    <a:pt x="163" y="36"/>
                  </a:lnTo>
                  <a:lnTo>
                    <a:pt x="144" y="21"/>
                  </a:lnTo>
                  <a:lnTo>
                    <a:pt x="90" y="24"/>
                  </a:lnTo>
                  <a:lnTo>
                    <a:pt x="88" y="48"/>
                  </a:lnTo>
                  <a:lnTo>
                    <a:pt x="0" y="0"/>
                  </a:lnTo>
                  <a:lnTo>
                    <a:pt x="1" y="27"/>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0" name="Freeform 79"/>
            <p:cNvSpPr>
              <a:spLocks/>
            </p:cNvSpPr>
            <p:nvPr/>
          </p:nvSpPr>
          <p:spPr bwMode="auto">
            <a:xfrm>
              <a:off x="2597" y="1135"/>
              <a:ext cx="64" cy="448"/>
            </a:xfrm>
            <a:custGeom>
              <a:avLst/>
              <a:gdLst/>
              <a:ahLst/>
              <a:cxnLst>
                <a:cxn ang="0">
                  <a:pos x="0" y="0"/>
                </a:cxn>
                <a:cxn ang="0">
                  <a:pos x="64" y="200"/>
                </a:cxn>
                <a:cxn ang="0">
                  <a:pos x="48" y="448"/>
                </a:cxn>
              </a:cxnLst>
              <a:rect l="0" t="0" r="r" b="b"/>
              <a:pathLst>
                <a:path w="64" h="448">
                  <a:moveTo>
                    <a:pt x="0" y="0"/>
                  </a:moveTo>
                  <a:lnTo>
                    <a:pt x="64" y="200"/>
                  </a:lnTo>
                  <a:lnTo>
                    <a:pt x="48" y="448"/>
                  </a:ln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1" name="AutoShape 80"/>
            <p:cNvSpPr>
              <a:spLocks noChangeArrowheads="1"/>
            </p:cNvSpPr>
            <p:nvPr/>
          </p:nvSpPr>
          <p:spPr bwMode="auto">
            <a:xfrm rot="-1641661">
              <a:off x="2159" y="1037"/>
              <a:ext cx="318" cy="30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6633"/>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2" name="AutoShape 81"/>
            <p:cNvSpPr>
              <a:spLocks noChangeArrowheads="1"/>
            </p:cNvSpPr>
            <p:nvPr/>
          </p:nvSpPr>
          <p:spPr bwMode="auto">
            <a:xfrm rot="-1641661">
              <a:off x="2198" y="1066"/>
              <a:ext cx="252" cy="23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bg1"/>
                </a:gs>
                <a:gs pos="100000">
                  <a:schemeClr val="bg1">
                    <a:gamma/>
                    <a:shade val="46275"/>
                    <a:invGamma/>
                  </a:schemeClr>
                </a:gs>
              </a:gsLst>
              <a:lin ang="5400000" scaled="1"/>
            </a:gra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3" name="Freeform 82"/>
            <p:cNvSpPr>
              <a:spLocks/>
            </p:cNvSpPr>
            <p:nvPr/>
          </p:nvSpPr>
          <p:spPr bwMode="auto">
            <a:xfrm>
              <a:off x="2200" y="1069"/>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4" name="Freeform 83"/>
            <p:cNvSpPr>
              <a:spLocks/>
            </p:cNvSpPr>
            <p:nvPr/>
          </p:nvSpPr>
          <p:spPr bwMode="auto">
            <a:xfrm>
              <a:off x="2218" y="1090"/>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5" name="Freeform 84"/>
            <p:cNvSpPr>
              <a:spLocks/>
            </p:cNvSpPr>
            <p:nvPr/>
          </p:nvSpPr>
          <p:spPr bwMode="auto">
            <a:xfrm>
              <a:off x="2224" y="1108"/>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6" name="Freeform 85"/>
            <p:cNvSpPr>
              <a:spLocks/>
            </p:cNvSpPr>
            <p:nvPr/>
          </p:nvSpPr>
          <p:spPr bwMode="auto">
            <a:xfrm>
              <a:off x="2249" y="1135"/>
              <a:ext cx="154" cy="76"/>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7" name="Freeform 86"/>
            <p:cNvSpPr>
              <a:spLocks/>
            </p:cNvSpPr>
            <p:nvPr/>
          </p:nvSpPr>
          <p:spPr bwMode="auto">
            <a:xfrm>
              <a:off x="2272" y="1158"/>
              <a:ext cx="136" cy="72"/>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 name="Freeform 87"/>
            <p:cNvSpPr>
              <a:spLocks/>
            </p:cNvSpPr>
            <p:nvPr/>
          </p:nvSpPr>
          <p:spPr bwMode="auto">
            <a:xfrm>
              <a:off x="2295" y="1198"/>
              <a:ext cx="121"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9" name="Freeform 88"/>
            <p:cNvSpPr>
              <a:spLocks/>
            </p:cNvSpPr>
            <p:nvPr/>
          </p:nvSpPr>
          <p:spPr bwMode="auto">
            <a:xfrm>
              <a:off x="2325" y="1218"/>
              <a:ext cx="99"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0" name="Freeform 89"/>
            <p:cNvSpPr>
              <a:spLocks/>
            </p:cNvSpPr>
            <p:nvPr/>
          </p:nvSpPr>
          <p:spPr bwMode="auto">
            <a:xfrm>
              <a:off x="2145" y="1184"/>
              <a:ext cx="133" cy="150"/>
            </a:xfrm>
            <a:custGeom>
              <a:avLst/>
              <a:gdLst/>
              <a:ahLst/>
              <a:cxnLst>
                <a:cxn ang="0">
                  <a:pos x="0" y="15"/>
                </a:cxn>
                <a:cxn ang="0">
                  <a:pos x="15" y="0"/>
                </a:cxn>
                <a:cxn ang="0">
                  <a:pos x="27" y="12"/>
                </a:cxn>
                <a:cxn ang="0">
                  <a:pos x="46" y="20"/>
                </a:cxn>
                <a:cxn ang="0">
                  <a:pos x="63" y="26"/>
                </a:cxn>
                <a:cxn ang="0">
                  <a:pos x="70" y="41"/>
                </a:cxn>
                <a:cxn ang="0">
                  <a:pos x="87" y="44"/>
                </a:cxn>
                <a:cxn ang="0">
                  <a:pos x="79" y="75"/>
                </a:cxn>
                <a:cxn ang="0">
                  <a:pos x="57" y="75"/>
                </a:cxn>
                <a:cxn ang="0">
                  <a:pos x="54" y="71"/>
                </a:cxn>
                <a:cxn ang="0">
                  <a:pos x="49" y="69"/>
                </a:cxn>
                <a:cxn ang="0">
                  <a:pos x="22" y="51"/>
                </a:cxn>
                <a:cxn ang="0">
                  <a:pos x="0" y="15"/>
                </a:cxn>
              </a:cxnLst>
              <a:rect l="0" t="0" r="r" b="b"/>
              <a:pathLst>
                <a:path w="89" h="88">
                  <a:moveTo>
                    <a:pt x="0" y="15"/>
                  </a:moveTo>
                  <a:cubicBezTo>
                    <a:pt x="1" y="7"/>
                    <a:pt x="8" y="3"/>
                    <a:pt x="15" y="0"/>
                  </a:cubicBezTo>
                  <a:cubicBezTo>
                    <a:pt x="24" y="6"/>
                    <a:pt x="17" y="15"/>
                    <a:pt x="27" y="12"/>
                  </a:cubicBezTo>
                  <a:cubicBezTo>
                    <a:pt x="36" y="13"/>
                    <a:pt x="44" y="11"/>
                    <a:pt x="46" y="20"/>
                  </a:cubicBezTo>
                  <a:cubicBezTo>
                    <a:pt x="44" y="29"/>
                    <a:pt x="53" y="24"/>
                    <a:pt x="63" y="26"/>
                  </a:cubicBezTo>
                  <a:cubicBezTo>
                    <a:pt x="66" y="46"/>
                    <a:pt x="61" y="48"/>
                    <a:pt x="70" y="41"/>
                  </a:cubicBezTo>
                  <a:cubicBezTo>
                    <a:pt x="76" y="42"/>
                    <a:pt x="86" y="38"/>
                    <a:pt x="87" y="44"/>
                  </a:cubicBezTo>
                  <a:cubicBezTo>
                    <a:pt x="89" y="53"/>
                    <a:pt x="84" y="68"/>
                    <a:pt x="79" y="75"/>
                  </a:cubicBezTo>
                  <a:cubicBezTo>
                    <a:pt x="77" y="88"/>
                    <a:pt x="64" y="82"/>
                    <a:pt x="57" y="75"/>
                  </a:cubicBezTo>
                  <a:cubicBezTo>
                    <a:pt x="56" y="74"/>
                    <a:pt x="55" y="72"/>
                    <a:pt x="54" y="71"/>
                  </a:cubicBezTo>
                  <a:cubicBezTo>
                    <a:pt x="53" y="70"/>
                    <a:pt x="51" y="70"/>
                    <a:pt x="49" y="69"/>
                  </a:cubicBezTo>
                  <a:cubicBezTo>
                    <a:pt x="38" y="55"/>
                    <a:pt x="34" y="60"/>
                    <a:pt x="22" y="51"/>
                  </a:cubicBezTo>
                  <a:cubicBezTo>
                    <a:pt x="12" y="44"/>
                    <a:pt x="3" y="25"/>
                    <a:pt x="0" y="15"/>
                  </a:cubicBezTo>
                  <a:close/>
                </a:path>
              </a:pathLst>
            </a:custGeom>
            <a:solidFill>
              <a:srgbClr val="FF9999"/>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1" name="Freeform 90"/>
            <p:cNvSpPr>
              <a:spLocks/>
            </p:cNvSpPr>
            <p:nvPr/>
          </p:nvSpPr>
          <p:spPr bwMode="auto">
            <a:xfrm>
              <a:off x="2625" y="828"/>
              <a:ext cx="93" cy="66"/>
            </a:xfrm>
            <a:custGeom>
              <a:avLst/>
              <a:gdLst/>
              <a:ahLst/>
              <a:cxnLst>
                <a:cxn ang="0">
                  <a:pos x="0" y="39"/>
                </a:cxn>
                <a:cxn ang="0">
                  <a:pos x="60" y="24"/>
                </a:cxn>
                <a:cxn ang="0">
                  <a:pos x="81" y="0"/>
                </a:cxn>
              </a:cxnLst>
              <a:rect l="0" t="0" r="r" b="b"/>
              <a:pathLst>
                <a:path w="81" h="39">
                  <a:moveTo>
                    <a:pt x="0" y="39"/>
                  </a:moveTo>
                  <a:cubicBezTo>
                    <a:pt x="23" y="34"/>
                    <a:pt x="47" y="30"/>
                    <a:pt x="60" y="24"/>
                  </a:cubicBezTo>
                  <a:cubicBezTo>
                    <a:pt x="73" y="18"/>
                    <a:pt x="78" y="4"/>
                    <a:pt x="81" y="0"/>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7" name="Group 187"/>
          <p:cNvGrpSpPr/>
          <p:nvPr/>
        </p:nvGrpSpPr>
        <p:grpSpPr>
          <a:xfrm>
            <a:off x="5352642" y="2394544"/>
            <a:ext cx="3195217" cy="2641262"/>
            <a:chOff x="5352642" y="2394544"/>
            <a:chExt cx="3195217" cy="2641262"/>
          </a:xfrm>
        </p:grpSpPr>
        <p:grpSp>
          <p:nvGrpSpPr>
            <p:cNvPr id="8" name="Group 76"/>
            <p:cNvGrpSpPr/>
            <p:nvPr/>
          </p:nvGrpSpPr>
          <p:grpSpPr>
            <a:xfrm>
              <a:off x="6091779" y="2844212"/>
              <a:ext cx="801926" cy="1888177"/>
              <a:chOff x="5108027" y="1971305"/>
              <a:chExt cx="801926" cy="1888177"/>
            </a:xfrm>
          </p:grpSpPr>
          <p:sp>
            <p:nvSpPr>
              <p:cNvPr id="113" name="Freeform 112"/>
              <p:cNvSpPr/>
              <p:nvPr/>
            </p:nvSpPr>
            <p:spPr bwMode="auto">
              <a:xfrm>
                <a:off x="5108027" y="1971305"/>
                <a:ext cx="781683" cy="1510153"/>
              </a:xfrm>
              <a:custGeom>
                <a:avLst/>
                <a:gdLst>
                  <a:gd name="connsiteX0" fmla="*/ 132119 w 778805"/>
                  <a:gd name="connsiteY0" fmla="*/ 1602807 h 1602807"/>
                  <a:gd name="connsiteX1" fmla="*/ 0 w 778805"/>
                  <a:gd name="connsiteY1" fmla="*/ 118211 h 1602807"/>
                  <a:gd name="connsiteX2" fmla="*/ 6954 w 778805"/>
                  <a:gd name="connsiteY2" fmla="*/ 59105 h 1602807"/>
                  <a:gd name="connsiteX3" fmla="*/ 41722 w 778805"/>
                  <a:gd name="connsiteY3" fmla="*/ 13907 h 1602807"/>
                  <a:gd name="connsiteX4" fmla="*/ 83443 w 778805"/>
                  <a:gd name="connsiteY4" fmla="*/ 0 h 1602807"/>
                  <a:gd name="connsiteX5" fmla="*/ 135595 w 778805"/>
                  <a:gd name="connsiteY5" fmla="*/ 20860 h 1602807"/>
                  <a:gd name="connsiteX6" fmla="*/ 173840 w 778805"/>
                  <a:gd name="connsiteY6" fmla="*/ 69536 h 1602807"/>
                  <a:gd name="connsiteX7" fmla="*/ 778805 w 778805"/>
                  <a:gd name="connsiteY7" fmla="*/ 1501980 h 1602807"/>
                  <a:gd name="connsiteX8" fmla="*/ 132119 w 778805"/>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44600 w 781683"/>
                  <a:gd name="connsiteY3" fmla="*/ 13907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69115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5686 h 1605686"/>
                  <a:gd name="connsiteX1" fmla="*/ 2878 w 781683"/>
                  <a:gd name="connsiteY1" fmla="*/ 121090 h 1605686"/>
                  <a:gd name="connsiteX2" fmla="*/ 0 w 781683"/>
                  <a:gd name="connsiteY2" fmla="*/ 64442 h 1605686"/>
                  <a:gd name="connsiteX3" fmla="*/ 27394 w 781683"/>
                  <a:gd name="connsiteY3" fmla="*/ 24160 h 1605686"/>
                  <a:gd name="connsiteX4" fmla="*/ 69115 w 781683"/>
                  <a:gd name="connsiteY4" fmla="*/ 2879 h 1605686"/>
                  <a:gd name="connsiteX5" fmla="*/ 138473 w 781683"/>
                  <a:gd name="connsiteY5" fmla="*/ 23739 h 1605686"/>
                  <a:gd name="connsiteX6" fmla="*/ 176718 w 781683"/>
                  <a:gd name="connsiteY6" fmla="*/ 72415 h 1605686"/>
                  <a:gd name="connsiteX7" fmla="*/ 781683 w 781683"/>
                  <a:gd name="connsiteY7" fmla="*/ 1504859 h 1605686"/>
                  <a:gd name="connsiteX8" fmla="*/ 134997 w 781683"/>
                  <a:gd name="connsiteY8" fmla="*/ 1605686 h 1605686"/>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38473 w 781683"/>
                  <a:gd name="connsiteY6" fmla="*/ 23016 h 1604963"/>
                  <a:gd name="connsiteX7" fmla="*/ 176718 w 781683"/>
                  <a:gd name="connsiteY7" fmla="*/ 71692 h 1604963"/>
                  <a:gd name="connsiteX8" fmla="*/ 781683 w 781683"/>
                  <a:gd name="connsiteY8" fmla="*/ 1504136 h 1604963"/>
                  <a:gd name="connsiteX9" fmla="*/ 134997 w 781683"/>
                  <a:gd name="connsiteY9" fmla="*/ 1604963 h 1604963"/>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50763 w 781683"/>
                  <a:gd name="connsiteY6" fmla="*/ 32848 h 1604963"/>
                  <a:gd name="connsiteX7" fmla="*/ 176718 w 781683"/>
                  <a:gd name="connsiteY7" fmla="*/ 71692 h 1604963"/>
                  <a:gd name="connsiteX8" fmla="*/ 781683 w 781683"/>
                  <a:gd name="connsiteY8" fmla="*/ 1504136 h 1604963"/>
                  <a:gd name="connsiteX9" fmla="*/ 134997 w 781683"/>
                  <a:gd name="connsiteY9" fmla="*/ 1604963 h 160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683" h="1604963">
                    <a:moveTo>
                      <a:pt x="134997" y="1604963"/>
                    </a:moveTo>
                    <a:lnTo>
                      <a:pt x="2878" y="120367"/>
                    </a:lnTo>
                    <a:lnTo>
                      <a:pt x="0" y="63719"/>
                    </a:lnTo>
                    <a:lnTo>
                      <a:pt x="27394" y="23437"/>
                    </a:lnTo>
                    <a:lnTo>
                      <a:pt x="69115" y="2156"/>
                    </a:lnTo>
                    <a:cubicBezTo>
                      <a:pt x="83776" y="0"/>
                      <a:pt x="104210" y="471"/>
                      <a:pt x="117818" y="5586"/>
                    </a:cubicBezTo>
                    <a:cubicBezTo>
                      <a:pt x="131426" y="10701"/>
                      <a:pt x="140537" y="22650"/>
                      <a:pt x="150763" y="32848"/>
                    </a:cubicBezTo>
                    <a:lnTo>
                      <a:pt x="176718" y="71692"/>
                    </a:lnTo>
                    <a:lnTo>
                      <a:pt x="781683" y="1504136"/>
                    </a:lnTo>
                    <a:lnTo>
                      <a:pt x="134997" y="1604963"/>
                    </a:lnTo>
                    <a:close/>
                  </a:path>
                </a:pathLst>
              </a:custGeom>
              <a:gradFill flip="none" rotWithShape="1">
                <a:gsLst>
                  <a:gs pos="0">
                    <a:srgbClr val="FF0000"/>
                  </a:gs>
                  <a:gs pos="50000">
                    <a:srgbClr val="7030A0"/>
                  </a:gs>
                  <a:gs pos="100000">
                    <a:schemeClr val="tx2"/>
                  </a:gs>
                </a:gsLst>
                <a:lin ang="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9" name="Oval 148"/>
              <p:cNvSpPr/>
              <p:nvPr/>
            </p:nvSpPr>
            <p:spPr bwMode="auto">
              <a:xfrm>
                <a:off x="5235039" y="3184568"/>
                <a:ext cx="674914" cy="674914"/>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62" name="Up Arrow 161"/>
            <p:cNvSpPr/>
            <p:nvPr/>
          </p:nvSpPr>
          <p:spPr bwMode="auto">
            <a:xfrm rot="10003756">
              <a:off x="6198654" y="3053540"/>
              <a:ext cx="86751" cy="162656"/>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3" name="Up Arrow 162"/>
            <p:cNvSpPr/>
            <p:nvPr/>
          </p:nvSpPr>
          <p:spPr bwMode="auto">
            <a:xfrm rot="9939924">
              <a:off x="6329625" y="3562601"/>
              <a:ext cx="127756" cy="254495"/>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 name="Up Arrow 163"/>
            <p:cNvSpPr/>
            <p:nvPr/>
          </p:nvSpPr>
          <p:spPr bwMode="auto">
            <a:xfrm rot="10092801">
              <a:off x="6518983" y="4334339"/>
              <a:ext cx="203972" cy="596487"/>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9" name="Group 153"/>
            <p:cNvGrpSpPr/>
            <p:nvPr/>
          </p:nvGrpSpPr>
          <p:grpSpPr>
            <a:xfrm rot="19563305">
              <a:off x="5352642" y="2394544"/>
              <a:ext cx="2114825" cy="2120228"/>
              <a:chOff x="3078832" y="1538494"/>
              <a:chExt cx="2114825" cy="2120228"/>
            </a:xfrm>
          </p:grpSpPr>
          <p:sp>
            <p:nvSpPr>
              <p:cNvPr id="167" name="Freeform 81"/>
              <p:cNvSpPr>
                <a:spLocks/>
              </p:cNvSpPr>
              <p:nvPr/>
            </p:nvSpPr>
            <p:spPr bwMode="auto">
              <a:xfrm rot="9459547" flipV="1">
                <a:off x="3126649" y="206788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9" name="Freeform 81"/>
              <p:cNvSpPr>
                <a:spLocks/>
              </p:cNvSpPr>
              <p:nvPr/>
            </p:nvSpPr>
            <p:spPr bwMode="auto">
              <a:xfrm rot="12670326" flipV="1">
                <a:off x="3768334" y="1538494"/>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0" name="Freeform 81"/>
              <p:cNvSpPr>
                <a:spLocks/>
              </p:cNvSpPr>
              <p:nvPr/>
            </p:nvSpPr>
            <p:spPr bwMode="auto">
              <a:xfrm rot="2236861" flipV="1">
                <a:off x="4169387" y="348493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1" name="Freeform 81"/>
              <p:cNvSpPr>
                <a:spLocks/>
              </p:cNvSpPr>
              <p:nvPr/>
            </p:nvSpPr>
            <p:spPr bwMode="auto">
              <a:xfrm rot="19147494" flipV="1">
                <a:off x="5029943" y="268301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2" name="Freeform 81"/>
              <p:cNvSpPr>
                <a:spLocks/>
              </p:cNvSpPr>
              <p:nvPr/>
            </p:nvSpPr>
            <p:spPr bwMode="auto">
              <a:xfrm rot="16200000" flipV="1">
                <a:off x="4730862" y="179516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3" name="Freeform 81"/>
              <p:cNvSpPr>
                <a:spLocks/>
              </p:cNvSpPr>
              <p:nvPr/>
            </p:nvSpPr>
            <p:spPr bwMode="auto">
              <a:xfrm rot="6796813" flipV="1">
                <a:off x="3083869" y="283255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 name="Arc 173"/>
              <p:cNvSpPr/>
              <p:nvPr/>
            </p:nvSpPr>
            <p:spPr bwMode="auto">
              <a:xfrm>
                <a:off x="3566694" y="2075594"/>
                <a:ext cx="1064127" cy="1069729"/>
              </a:xfrm>
              <a:prstGeom prst="arc">
                <a:avLst>
                  <a:gd name="adj1" fmla="val 8687823"/>
                  <a:gd name="adj2" fmla="val 5045816"/>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5" name="Freeform 81"/>
              <p:cNvSpPr>
                <a:spLocks/>
              </p:cNvSpPr>
              <p:nvPr/>
            </p:nvSpPr>
            <p:spPr bwMode="auto">
              <a:xfrm rot="18796882" flipV="1">
                <a:off x="4543704" y="2517061"/>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6" name="Freeform 81"/>
              <p:cNvSpPr>
                <a:spLocks/>
              </p:cNvSpPr>
              <p:nvPr/>
            </p:nvSpPr>
            <p:spPr bwMode="auto">
              <a:xfrm rot="8292053" flipV="1">
                <a:off x="3484923" y="244219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7" name="Freeform 81"/>
              <p:cNvSpPr>
                <a:spLocks/>
              </p:cNvSpPr>
              <p:nvPr/>
            </p:nvSpPr>
            <p:spPr bwMode="auto">
              <a:xfrm rot="13034805" flipV="1">
                <a:off x="4008966" y="199301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8" name="Freeform 81"/>
              <p:cNvSpPr>
                <a:spLocks/>
              </p:cNvSpPr>
              <p:nvPr/>
            </p:nvSpPr>
            <p:spPr bwMode="auto">
              <a:xfrm rot="861353" flipV="1">
                <a:off x="4281681" y="2982278"/>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9" name="Arc 178"/>
              <p:cNvSpPr/>
              <p:nvPr/>
            </p:nvSpPr>
            <p:spPr bwMode="auto">
              <a:xfrm rot="21432954">
                <a:off x="3112166" y="1578289"/>
                <a:ext cx="1993951" cy="2004448"/>
              </a:xfrm>
              <a:prstGeom prst="arc">
                <a:avLst>
                  <a:gd name="adj1" fmla="val 8218078"/>
                  <a:gd name="adj2" fmla="val 5635564"/>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81" name="Freeform 180"/>
            <p:cNvSpPr/>
            <p:nvPr/>
          </p:nvSpPr>
          <p:spPr bwMode="auto">
            <a:xfrm rot="268793" flipH="1">
              <a:off x="6026514" y="2762869"/>
              <a:ext cx="2521345" cy="2272937"/>
            </a:xfrm>
            <a:custGeom>
              <a:avLst/>
              <a:gdLst>
                <a:gd name="connsiteX0" fmla="*/ 2730137 w 2769325"/>
                <a:gd name="connsiteY0" fmla="*/ 143692 h 2103120"/>
                <a:gd name="connsiteX1" fmla="*/ 2769325 w 2769325"/>
                <a:gd name="connsiteY1" fmla="*/ 13063 h 2103120"/>
                <a:gd name="connsiteX2" fmla="*/ 1907177 w 2769325"/>
                <a:gd name="connsiteY2" fmla="*/ 0 h 2103120"/>
                <a:gd name="connsiteX3" fmla="*/ 0 w 2769325"/>
                <a:gd name="connsiteY3" fmla="*/ 1985554 h 2103120"/>
                <a:gd name="connsiteX4" fmla="*/ 1711234 w 2769325"/>
                <a:gd name="connsiteY4" fmla="*/ 2103120 h 2103120"/>
                <a:gd name="connsiteX0" fmla="*/ 2860766 w 2899954"/>
                <a:gd name="connsiteY0" fmla="*/ 143692 h 2168434"/>
                <a:gd name="connsiteX1" fmla="*/ 2899954 w 2899954"/>
                <a:gd name="connsiteY1" fmla="*/ 13063 h 2168434"/>
                <a:gd name="connsiteX2" fmla="*/ 2037806 w 2899954"/>
                <a:gd name="connsiteY2" fmla="*/ 0 h 2168434"/>
                <a:gd name="connsiteX3" fmla="*/ 0 w 2899954"/>
                <a:gd name="connsiteY3" fmla="*/ 2168434 h 2168434"/>
                <a:gd name="connsiteX4" fmla="*/ 1841863 w 2899954"/>
                <a:gd name="connsiteY4" fmla="*/ 2103120 h 2168434"/>
                <a:gd name="connsiteX0" fmla="*/ 2860766 w 2899954"/>
                <a:gd name="connsiteY0" fmla="*/ 143692 h 2272937"/>
                <a:gd name="connsiteX1" fmla="*/ 2899954 w 2899954"/>
                <a:gd name="connsiteY1" fmla="*/ 13063 h 2272937"/>
                <a:gd name="connsiteX2" fmla="*/ 2037806 w 2899954"/>
                <a:gd name="connsiteY2" fmla="*/ 0 h 2272937"/>
                <a:gd name="connsiteX3" fmla="*/ 0 w 2899954"/>
                <a:gd name="connsiteY3" fmla="*/ 2168434 h 2272937"/>
                <a:gd name="connsiteX4" fmla="*/ 1737360 w 2899954"/>
                <a:gd name="connsiteY4" fmla="*/ 2272937 h 2272937"/>
                <a:gd name="connsiteX5" fmla="*/ 1841863 w 2899954"/>
                <a:gd name="connsiteY5" fmla="*/ 2103120 h 2272937"/>
                <a:gd name="connsiteX0" fmla="*/ 2860766 w 2886891"/>
                <a:gd name="connsiteY0" fmla="*/ 143692 h 2272937"/>
                <a:gd name="connsiteX1" fmla="*/ 2886891 w 2886891"/>
                <a:gd name="connsiteY1" fmla="*/ 52252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86891 w 2886891"/>
                <a:gd name="connsiteY1" fmla="*/ 39189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49881 w 2886891"/>
                <a:gd name="connsiteY1" fmla="*/ 134983 h 2272937"/>
                <a:gd name="connsiteX2" fmla="*/ 2886891 w 2886891"/>
                <a:gd name="connsiteY2" fmla="*/ 39189 h 2272937"/>
                <a:gd name="connsiteX3" fmla="*/ 2037806 w 2886891"/>
                <a:gd name="connsiteY3" fmla="*/ 0 h 2272937"/>
                <a:gd name="connsiteX4" fmla="*/ 0 w 2886891"/>
                <a:gd name="connsiteY4" fmla="*/ 2168434 h 2272937"/>
                <a:gd name="connsiteX5" fmla="*/ 1737360 w 2886891"/>
                <a:gd name="connsiteY5" fmla="*/ 2272937 h 2272937"/>
                <a:gd name="connsiteX6" fmla="*/ 1841863 w 2886891"/>
                <a:gd name="connsiteY6" fmla="*/ 2103120 h 2272937"/>
                <a:gd name="connsiteX0" fmla="*/ 2860766 w 2890701"/>
                <a:gd name="connsiteY0" fmla="*/ 143692 h 2272937"/>
                <a:gd name="connsiteX1" fmla="*/ 2849881 w 2890701"/>
                <a:gd name="connsiteY1" fmla="*/ 134983 h 2272937"/>
                <a:gd name="connsiteX2" fmla="*/ 2890701 w 2890701"/>
                <a:gd name="connsiteY2" fmla="*/ 35379 h 2272937"/>
                <a:gd name="connsiteX3" fmla="*/ 2037806 w 2890701"/>
                <a:gd name="connsiteY3" fmla="*/ 0 h 2272937"/>
                <a:gd name="connsiteX4" fmla="*/ 0 w 2890701"/>
                <a:gd name="connsiteY4" fmla="*/ 2168434 h 2272937"/>
                <a:gd name="connsiteX5" fmla="*/ 1737360 w 2890701"/>
                <a:gd name="connsiteY5" fmla="*/ 2272937 h 2272937"/>
                <a:gd name="connsiteX6" fmla="*/ 1841863 w 2890701"/>
                <a:gd name="connsiteY6" fmla="*/ 2103120 h 2272937"/>
                <a:gd name="connsiteX0" fmla="*/ 2860766 w 2905941"/>
                <a:gd name="connsiteY0" fmla="*/ 143692 h 2272937"/>
                <a:gd name="connsiteX1" fmla="*/ 2849881 w 2905941"/>
                <a:gd name="connsiteY1" fmla="*/ 13498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905941"/>
                <a:gd name="connsiteY0" fmla="*/ 143692 h 2272937"/>
                <a:gd name="connsiteX1" fmla="*/ 2905941 w 2905941"/>
                <a:gd name="connsiteY1" fmla="*/ 31569 h 2272937"/>
                <a:gd name="connsiteX2" fmla="*/ 2037806 w 2905941"/>
                <a:gd name="connsiteY2" fmla="*/ 0 h 2272937"/>
                <a:gd name="connsiteX3" fmla="*/ 0 w 2905941"/>
                <a:gd name="connsiteY3" fmla="*/ 2168434 h 2272937"/>
                <a:gd name="connsiteX4" fmla="*/ 1737360 w 2905941"/>
                <a:gd name="connsiteY4" fmla="*/ 2272937 h 2272937"/>
                <a:gd name="connsiteX5" fmla="*/ 1841863 w 2905941"/>
                <a:gd name="connsiteY5" fmla="*/ 2103120 h 2272937"/>
                <a:gd name="connsiteX0" fmla="*/ 2860766 w 2905941"/>
                <a:gd name="connsiteY0" fmla="*/ 143692 h 2272937"/>
                <a:gd name="connsiteX1" fmla="*/ 2853691 w 2905941"/>
                <a:gd name="connsiteY1" fmla="*/ 13879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860766"/>
                <a:gd name="connsiteY0" fmla="*/ 143692 h 2272937"/>
                <a:gd name="connsiteX1" fmla="*/ 2853691 w 2860766"/>
                <a:gd name="connsiteY1" fmla="*/ 138793 h 2272937"/>
                <a:gd name="connsiteX2" fmla="*/ 2441203 w 2860766"/>
                <a:gd name="connsiteY2" fmla="*/ 31846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853691 w 2860766"/>
                <a:gd name="connsiteY1" fmla="*/ 138793 h 2272937"/>
                <a:gd name="connsiteX2" fmla="*/ 2476657 w 2860766"/>
                <a:gd name="connsiteY2" fmla="*/ 29583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474497 w 2860766"/>
                <a:gd name="connsiteY1" fmla="*/ 154440 h 2272937"/>
                <a:gd name="connsiteX2" fmla="*/ 2476657 w 2860766"/>
                <a:gd name="connsiteY2" fmla="*/ 29583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476657 w 2860766"/>
                <a:gd name="connsiteY1" fmla="*/ 29583 h 2272937"/>
                <a:gd name="connsiteX2" fmla="*/ 2037806 w 2860766"/>
                <a:gd name="connsiteY2" fmla="*/ 0 h 2272937"/>
                <a:gd name="connsiteX3" fmla="*/ 0 w 2860766"/>
                <a:gd name="connsiteY3" fmla="*/ 2168434 h 2272937"/>
                <a:gd name="connsiteX4" fmla="*/ 1737360 w 2860766"/>
                <a:gd name="connsiteY4" fmla="*/ 2272937 h 2272937"/>
                <a:gd name="connsiteX5" fmla="*/ 1841863 w 2860766"/>
                <a:gd name="connsiteY5" fmla="*/ 2103120 h 2272937"/>
                <a:gd name="connsiteX0" fmla="*/ 2466939 w 2476657"/>
                <a:gd name="connsiteY0" fmla="*/ 153154 h 2272937"/>
                <a:gd name="connsiteX1" fmla="*/ 2476657 w 2476657"/>
                <a:gd name="connsiteY1" fmla="*/ 29583 h 2272937"/>
                <a:gd name="connsiteX2" fmla="*/ 2037806 w 2476657"/>
                <a:gd name="connsiteY2" fmla="*/ 0 h 2272937"/>
                <a:gd name="connsiteX3" fmla="*/ 0 w 2476657"/>
                <a:gd name="connsiteY3" fmla="*/ 2168434 h 2272937"/>
                <a:gd name="connsiteX4" fmla="*/ 1737360 w 2476657"/>
                <a:gd name="connsiteY4" fmla="*/ 2272937 h 2272937"/>
                <a:gd name="connsiteX5" fmla="*/ 1841863 w 2476657"/>
                <a:gd name="connsiteY5" fmla="*/ 2103120 h 2272937"/>
                <a:gd name="connsiteX0" fmla="*/ 2466939 w 2495515"/>
                <a:gd name="connsiteY0" fmla="*/ 153154 h 2272937"/>
                <a:gd name="connsiteX1" fmla="*/ 2495515 w 2495515"/>
                <a:gd name="connsiteY1" fmla="*/ 46179 h 2272937"/>
                <a:gd name="connsiteX2" fmla="*/ 2037806 w 2495515"/>
                <a:gd name="connsiteY2" fmla="*/ 0 h 2272937"/>
                <a:gd name="connsiteX3" fmla="*/ 0 w 2495515"/>
                <a:gd name="connsiteY3" fmla="*/ 2168434 h 2272937"/>
                <a:gd name="connsiteX4" fmla="*/ 1737360 w 2495515"/>
                <a:gd name="connsiteY4" fmla="*/ 2272937 h 2272937"/>
                <a:gd name="connsiteX5" fmla="*/ 1841863 w 2495515"/>
                <a:gd name="connsiteY5" fmla="*/ 2103120 h 2272937"/>
                <a:gd name="connsiteX0" fmla="*/ 2466939 w 2521345"/>
                <a:gd name="connsiteY0" fmla="*/ 153154 h 2272937"/>
                <a:gd name="connsiteX1" fmla="*/ 2521345 w 2521345"/>
                <a:gd name="connsiteY1" fmla="*/ 38124 h 2272937"/>
                <a:gd name="connsiteX2" fmla="*/ 2037806 w 2521345"/>
                <a:gd name="connsiteY2" fmla="*/ 0 h 2272937"/>
                <a:gd name="connsiteX3" fmla="*/ 0 w 2521345"/>
                <a:gd name="connsiteY3" fmla="*/ 2168434 h 2272937"/>
                <a:gd name="connsiteX4" fmla="*/ 1737360 w 2521345"/>
                <a:gd name="connsiteY4" fmla="*/ 2272937 h 2272937"/>
                <a:gd name="connsiteX5" fmla="*/ 1841863 w 2521345"/>
                <a:gd name="connsiteY5" fmla="*/ 2103120 h 2272937"/>
                <a:gd name="connsiteX0" fmla="*/ 2466939 w 2521345"/>
                <a:gd name="connsiteY0" fmla="*/ 153154 h 2272937"/>
                <a:gd name="connsiteX1" fmla="*/ 2474202 w 2521345"/>
                <a:gd name="connsiteY1" fmla="*/ 147460 h 2272937"/>
                <a:gd name="connsiteX2" fmla="*/ 2521345 w 2521345"/>
                <a:gd name="connsiteY2" fmla="*/ 38124 h 2272937"/>
                <a:gd name="connsiteX3" fmla="*/ 2037806 w 2521345"/>
                <a:gd name="connsiteY3" fmla="*/ 0 h 2272937"/>
                <a:gd name="connsiteX4" fmla="*/ 0 w 2521345"/>
                <a:gd name="connsiteY4" fmla="*/ 2168434 h 2272937"/>
                <a:gd name="connsiteX5" fmla="*/ 1737360 w 2521345"/>
                <a:gd name="connsiteY5" fmla="*/ 2272937 h 2272937"/>
                <a:gd name="connsiteX6" fmla="*/ 1841863 w 2521345"/>
                <a:gd name="connsiteY6" fmla="*/ 2103120 h 227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1345" h="2272937">
                  <a:moveTo>
                    <a:pt x="2466939" y="153154"/>
                  </a:moveTo>
                  <a:lnTo>
                    <a:pt x="2474202" y="147460"/>
                  </a:lnTo>
                  <a:lnTo>
                    <a:pt x="2521345" y="38124"/>
                  </a:lnTo>
                  <a:lnTo>
                    <a:pt x="2037806" y="0"/>
                  </a:lnTo>
                  <a:lnTo>
                    <a:pt x="0" y="2168434"/>
                  </a:lnTo>
                  <a:lnTo>
                    <a:pt x="1737360" y="2272937"/>
                  </a:lnTo>
                  <a:lnTo>
                    <a:pt x="1841863" y="210312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182" name="Straight Connector 181"/>
            <p:cNvCxnSpPr/>
            <p:nvPr/>
          </p:nvCxnSpPr>
          <p:spPr bwMode="auto">
            <a:xfrm rot="268793" flipH="1">
              <a:off x="7107593" y="3458649"/>
              <a:ext cx="217170" cy="0"/>
            </a:xfrm>
            <a:prstGeom prst="line">
              <a:avLst/>
            </a:prstGeom>
            <a:solidFill>
              <a:schemeClr val="accent1"/>
            </a:solidFill>
            <a:ln w="57150" cap="flat" cmpd="sng" algn="ctr">
              <a:solidFill>
                <a:srgbClr val="FFFFCC"/>
              </a:solidFill>
              <a:prstDash val="solid"/>
              <a:round/>
              <a:headEnd type="none" w="med" len="med"/>
              <a:tailEnd type="none" w="med" len="med"/>
            </a:ln>
            <a:effectLst/>
          </p:spPr>
        </p:cxnSp>
        <p:cxnSp>
          <p:nvCxnSpPr>
            <p:cNvPr id="183" name="Straight Connector 182"/>
            <p:cNvCxnSpPr/>
            <p:nvPr/>
          </p:nvCxnSpPr>
          <p:spPr bwMode="auto">
            <a:xfrm flipH="1">
              <a:off x="7129306" y="3499449"/>
              <a:ext cx="224976" cy="12451"/>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84" name="Straight Connector 183"/>
            <p:cNvCxnSpPr/>
            <p:nvPr/>
          </p:nvCxnSpPr>
          <p:spPr bwMode="auto">
            <a:xfrm flipH="1">
              <a:off x="7023799" y="3426488"/>
              <a:ext cx="336619" cy="10048"/>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193" name="Rectangle 192"/>
          <p:cNvSpPr/>
          <p:nvPr/>
        </p:nvSpPr>
        <p:spPr>
          <a:xfrm>
            <a:off x="7756426" y="6211669"/>
            <a:ext cx="1241462"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Click</a:t>
            </a:r>
            <a:endParaRPr kumimoji="0" lang="en-US" sz="5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94" name="Up Arrow 193"/>
          <p:cNvSpPr/>
          <p:nvPr/>
        </p:nvSpPr>
        <p:spPr bwMode="auto">
          <a:xfrm>
            <a:off x="4768771" y="2812648"/>
            <a:ext cx="451412" cy="1157468"/>
          </a:xfrm>
          <a:prstGeom prst="upArrow">
            <a:avLst/>
          </a:prstGeom>
          <a:solidFill>
            <a:srgbClr val="00B0F0"/>
          </a:solidFill>
          <a:ln w="9525" cap="flat" cmpd="sng" algn="ctr">
            <a:solidFill>
              <a:srgbClr val="0000FF"/>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 name="Up Arrow 194"/>
          <p:cNvSpPr/>
          <p:nvPr/>
        </p:nvSpPr>
        <p:spPr bwMode="auto">
          <a:xfrm rot="10800000">
            <a:off x="5162311" y="2847371"/>
            <a:ext cx="451412" cy="1157468"/>
          </a:xfrm>
          <a:prstGeom prst="upArrow">
            <a:avLst/>
          </a:prstGeom>
          <a:solidFill>
            <a:srgbClr val="00B0F0"/>
          </a:solidFill>
          <a:ln w="9525" cap="flat" cmpd="sng" algn="ctr">
            <a:solidFill>
              <a:srgbClr val="0000FF"/>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5" name="Rectangle 94"/>
          <p:cNvSpPr/>
          <p:nvPr/>
        </p:nvSpPr>
        <p:spPr bwMode="auto">
          <a:xfrm>
            <a:off x="4595150" y="2430683"/>
            <a:ext cx="1238491" cy="2118167"/>
          </a:xfrm>
          <a:prstGeom prst="rect">
            <a:avLst/>
          </a:prstGeom>
          <a:solidFill>
            <a:srgbClr val="FFFFCC">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3" name="Up Arrow 78">
            <a:extLst>
              <a:ext uri="{FF2B5EF4-FFF2-40B4-BE49-F238E27FC236}">
                <a16:creationId xmlns:a16="http://schemas.microsoft.com/office/drawing/2014/main" id="{11B0D779-C3D6-490E-812E-A574FD3C7902}"/>
              </a:ext>
            </a:extLst>
          </p:cNvPr>
          <p:cNvSpPr/>
          <p:nvPr/>
        </p:nvSpPr>
        <p:spPr bwMode="auto">
          <a:xfrm rot="12535665">
            <a:off x="3428319" y="4217418"/>
            <a:ext cx="203972" cy="596487"/>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4" name="Up Arrow 83">
            <a:extLst>
              <a:ext uri="{FF2B5EF4-FFF2-40B4-BE49-F238E27FC236}">
                <a16:creationId xmlns:a16="http://schemas.microsoft.com/office/drawing/2014/main" id="{5E053918-2526-4105-AC8C-A8F8307A109E}"/>
              </a:ext>
            </a:extLst>
          </p:cNvPr>
          <p:cNvSpPr/>
          <p:nvPr/>
        </p:nvSpPr>
        <p:spPr bwMode="auto">
          <a:xfrm rot="12272513">
            <a:off x="4274493" y="2898634"/>
            <a:ext cx="86751" cy="162656"/>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6" name="Up Arrow 84">
            <a:extLst>
              <a:ext uri="{FF2B5EF4-FFF2-40B4-BE49-F238E27FC236}">
                <a16:creationId xmlns:a16="http://schemas.microsoft.com/office/drawing/2014/main" id="{434E2AF0-14AD-451A-924A-C9D6C5ACAB0D}"/>
              </a:ext>
            </a:extLst>
          </p:cNvPr>
          <p:cNvSpPr/>
          <p:nvPr/>
        </p:nvSpPr>
        <p:spPr bwMode="auto">
          <a:xfrm rot="12484994">
            <a:off x="3961376" y="3401363"/>
            <a:ext cx="127756" cy="254495"/>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99" name="Straight Connector 98">
            <a:extLst>
              <a:ext uri="{FF2B5EF4-FFF2-40B4-BE49-F238E27FC236}">
                <a16:creationId xmlns:a16="http://schemas.microsoft.com/office/drawing/2014/main" id="{FA2DC7FF-D970-412E-B978-F0ED88F2526A}"/>
              </a:ext>
            </a:extLst>
          </p:cNvPr>
          <p:cNvCxnSpPr/>
          <p:nvPr/>
        </p:nvCxnSpPr>
        <p:spPr bwMode="auto">
          <a:xfrm>
            <a:off x="2775433" y="3388021"/>
            <a:ext cx="217170"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A5990F08-4A8F-4CB7-A14A-80C3592F80E9}"/>
              </a:ext>
            </a:extLst>
          </p:cNvPr>
          <p:cNvCxnSpPr/>
          <p:nvPr/>
        </p:nvCxnSpPr>
        <p:spPr bwMode="auto">
          <a:xfrm flipV="1">
            <a:off x="2716032" y="3306451"/>
            <a:ext cx="430530" cy="381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par>
                                <p:cTn id="8" presetID="10" presetClass="exit" presetSubtype="0" fill="hold" grpId="0" nodeType="withEffect">
                                  <p:stCondLst>
                                    <p:cond delay="5000"/>
                                  </p:stCondLst>
                                  <p:childTnLst>
                                    <p:animEffect transition="out" filter="fade">
                                      <p:cBhvr>
                                        <p:cTn id="9" dur="3000"/>
                                        <p:tgtEl>
                                          <p:spTgt spid="195"/>
                                        </p:tgtEl>
                                      </p:cBhvr>
                                    </p:animEffect>
                                    <p:set>
                                      <p:cBhvr>
                                        <p:cTn id="10" dur="1" fill="hold">
                                          <p:stCondLst>
                                            <p:cond delay="2999"/>
                                          </p:stCondLst>
                                        </p:cTn>
                                        <p:tgtEl>
                                          <p:spTgt spid="195"/>
                                        </p:tgtEl>
                                        <p:attrNameLst>
                                          <p:attrName>style.visibility</p:attrName>
                                        </p:attrNameLst>
                                      </p:cBhvr>
                                      <p:to>
                                        <p:strVal val="hidden"/>
                                      </p:to>
                                    </p:set>
                                  </p:childTnLst>
                                </p:cTn>
                              </p:par>
                              <p:par>
                                <p:cTn id="11" presetID="10" presetClass="exit" presetSubtype="0" fill="hold" grpId="0" nodeType="withEffect">
                                  <p:stCondLst>
                                    <p:cond delay="5000"/>
                                  </p:stCondLst>
                                  <p:childTnLst>
                                    <p:animEffect transition="out" filter="fade">
                                      <p:cBhvr>
                                        <p:cTn id="12" dur="3000"/>
                                        <p:tgtEl>
                                          <p:spTgt spid="194"/>
                                        </p:tgtEl>
                                      </p:cBhvr>
                                    </p:animEffect>
                                    <p:set>
                                      <p:cBhvr>
                                        <p:cTn id="13" dur="1" fill="hold">
                                          <p:stCondLst>
                                            <p:cond delay="2999"/>
                                          </p:stCondLst>
                                        </p:cTn>
                                        <p:tgtEl>
                                          <p:spTgt spid="194"/>
                                        </p:tgtEl>
                                        <p:attrNameLst>
                                          <p:attrName>style.visibility</p:attrName>
                                        </p:attrNameLst>
                                      </p:cBhvr>
                                      <p:to>
                                        <p:strVal val="hidden"/>
                                      </p:to>
                                    </p:set>
                                  </p:childTnLst>
                                </p:cTn>
                              </p:par>
                              <p:par>
                                <p:cTn id="14" presetID="10" presetClass="entr" presetSubtype="0" fill="hold" grpId="0" nodeType="withEffect">
                                  <p:stCondLst>
                                    <p:cond delay="5500"/>
                                  </p:stCondLst>
                                  <p:childTnLst>
                                    <p:set>
                                      <p:cBhvr>
                                        <p:cTn id="15" dur="1" fill="hold">
                                          <p:stCondLst>
                                            <p:cond delay="0"/>
                                          </p:stCondLst>
                                        </p:cTn>
                                        <p:tgtEl>
                                          <p:spTgt spid="95"/>
                                        </p:tgtEl>
                                        <p:attrNameLst>
                                          <p:attrName>style.visibility</p:attrName>
                                        </p:attrNameLst>
                                      </p:cBhvr>
                                      <p:to>
                                        <p:strVal val="visible"/>
                                      </p:to>
                                    </p:set>
                                    <p:animEffect transition="in" filter="fade">
                                      <p:cBhvr>
                                        <p:cTn id="16" dur="2000"/>
                                        <p:tgtEl>
                                          <p:spTgt spid="95"/>
                                        </p:tgtEl>
                                      </p:cBhvr>
                                    </p:animEffect>
                                  </p:childTnLst>
                                </p:cTn>
                              </p:par>
                              <p:par>
                                <p:cTn id="17" presetID="10" presetClass="entr" presetSubtype="0" fill="hold" grpId="0" nodeType="withEffect">
                                  <p:stCondLst>
                                    <p:cond delay="10200"/>
                                  </p:stCondLst>
                                  <p:iterate type="lt">
                                    <p:tmPct val="0"/>
                                  </p:iterate>
                                  <p:childTnLst>
                                    <p:set>
                                      <p:cBhvr>
                                        <p:cTn id="18" dur="1" fill="hold">
                                          <p:stCondLst>
                                            <p:cond delay="0"/>
                                          </p:stCondLst>
                                        </p:cTn>
                                        <p:tgtEl>
                                          <p:spTgt spid="193"/>
                                        </p:tgtEl>
                                        <p:attrNameLst>
                                          <p:attrName>style.visibility</p:attrName>
                                        </p:attrNameLst>
                                      </p:cBhvr>
                                      <p:to>
                                        <p:strVal val="visible"/>
                                      </p:to>
                                    </p:set>
                                    <p:animEffect transition="in" filter="fade">
                                      <p:cBhvr>
                                        <p:cTn id="19" dur="7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p:bldP spid="194" grpId="0" animBg="1"/>
      <p:bldP spid="19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pSp>
        <p:nvGrpSpPr>
          <p:cNvPr id="2" name="Group 77"/>
          <p:cNvGrpSpPr/>
          <p:nvPr/>
        </p:nvGrpSpPr>
        <p:grpSpPr>
          <a:xfrm>
            <a:off x="3327465" y="2807517"/>
            <a:ext cx="1204892" cy="1804860"/>
            <a:chOff x="3675413" y="2007120"/>
            <a:chExt cx="1204892" cy="1804860"/>
          </a:xfrm>
        </p:grpSpPr>
        <p:sp>
          <p:nvSpPr>
            <p:cNvPr id="76" name="Freeform 75"/>
            <p:cNvSpPr/>
            <p:nvPr/>
          </p:nvSpPr>
          <p:spPr bwMode="auto">
            <a:xfrm rot="2410730">
              <a:off x="4098622" y="2007120"/>
              <a:ext cx="781683" cy="1604963"/>
            </a:xfrm>
            <a:custGeom>
              <a:avLst/>
              <a:gdLst>
                <a:gd name="connsiteX0" fmla="*/ 132119 w 778805"/>
                <a:gd name="connsiteY0" fmla="*/ 1602807 h 1602807"/>
                <a:gd name="connsiteX1" fmla="*/ 0 w 778805"/>
                <a:gd name="connsiteY1" fmla="*/ 118211 h 1602807"/>
                <a:gd name="connsiteX2" fmla="*/ 6954 w 778805"/>
                <a:gd name="connsiteY2" fmla="*/ 59105 h 1602807"/>
                <a:gd name="connsiteX3" fmla="*/ 41722 w 778805"/>
                <a:gd name="connsiteY3" fmla="*/ 13907 h 1602807"/>
                <a:gd name="connsiteX4" fmla="*/ 83443 w 778805"/>
                <a:gd name="connsiteY4" fmla="*/ 0 h 1602807"/>
                <a:gd name="connsiteX5" fmla="*/ 135595 w 778805"/>
                <a:gd name="connsiteY5" fmla="*/ 20860 h 1602807"/>
                <a:gd name="connsiteX6" fmla="*/ 173840 w 778805"/>
                <a:gd name="connsiteY6" fmla="*/ 69536 h 1602807"/>
                <a:gd name="connsiteX7" fmla="*/ 778805 w 778805"/>
                <a:gd name="connsiteY7" fmla="*/ 1501980 h 1602807"/>
                <a:gd name="connsiteX8" fmla="*/ 132119 w 778805"/>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44600 w 781683"/>
                <a:gd name="connsiteY3" fmla="*/ 13907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69115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5686 h 1605686"/>
                <a:gd name="connsiteX1" fmla="*/ 2878 w 781683"/>
                <a:gd name="connsiteY1" fmla="*/ 121090 h 1605686"/>
                <a:gd name="connsiteX2" fmla="*/ 0 w 781683"/>
                <a:gd name="connsiteY2" fmla="*/ 64442 h 1605686"/>
                <a:gd name="connsiteX3" fmla="*/ 27394 w 781683"/>
                <a:gd name="connsiteY3" fmla="*/ 24160 h 1605686"/>
                <a:gd name="connsiteX4" fmla="*/ 69115 w 781683"/>
                <a:gd name="connsiteY4" fmla="*/ 2879 h 1605686"/>
                <a:gd name="connsiteX5" fmla="*/ 138473 w 781683"/>
                <a:gd name="connsiteY5" fmla="*/ 23739 h 1605686"/>
                <a:gd name="connsiteX6" fmla="*/ 176718 w 781683"/>
                <a:gd name="connsiteY6" fmla="*/ 72415 h 1605686"/>
                <a:gd name="connsiteX7" fmla="*/ 781683 w 781683"/>
                <a:gd name="connsiteY7" fmla="*/ 1504859 h 1605686"/>
                <a:gd name="connsiteX8" fmla="*/ 134997 w 781683"/>
                <a:gd name="connsiteY8" fmla="*/ 1605686 h 1605686"/>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38473 w 781683"/>
                <a:gd name="connsiteY6" fmla="*/ 23016 h 1604963"/>
                <a:gd name="connsiteX7" fmla="*/ 176718 w 781683"/>
                <a:gd name="connsiteY7" fmla="*/ 71692 h 1604963"/>
                <a:gd name="connsiteX8" fmla="*/ 781683 w 781683"/>
                <a:gd name="connsiteY8" fmla="*/ 1504136 h 1604963"/>
                <a:gd name="connsiteX9" fmla="*/ 134997 w 781683"/>
                <a:gd name="connsiteY9" fmla="*/ 1604963 h 1604963"/>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50763 w 781683"/>
                <a:gd name="connsiteY6" fmla="*/ 32848 h 1604963"/>
                <a:gd name="connsiteX7" fmla="*/ 176718 w 781683"/>
                <a:gd name="connsiteY7" fmla="*/ 71692 h 1604963"/>
                <a:gd name="connsiteX8" fmla="*/ 781683 w 781683"/>
                <a:gd name="connsiteY8" fmla="*/ 1504136 h 1604963"/>
                <a:gd name="connsiteX9" fmla="*/ 134997 w 781683"/>
                <a:gd name="connsiteY9" fmla="*/ 1604963 h 160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683" h="1604963">
                  <a:moveTo>
                    <a:pt x="134997" y="1604963"/>
                  </a:moveTo>
                  <a:lnTo>
                    <a:pt x="2878" y="120367"/>
                  </a:lnTo>
                  <a:lnTo>
                    <a:pt x="0" y="63719"/>
                  </a:lnTo>
                  <a:lnTo>
                    <a:pt x="27394" y="23437"/>
                  </a:lnTo>
                  <a:lnTo>
                    <a:pt x="69115" y="2156"/>
                  </a:lnTo>
                  <a:cubicBezTo>
                    <a:pt x="83776" y="0"/>
                    <a:pt x="104210" y="471"/>
                    <a:pt x="117818" y="5586"/>
                  </a:cubicBezTo>
                  <a:cubicBezTo>
                    <a:pt x="131426" y="10701"/>
                    <a:pt x="140537" y="22650"/>
                    <a:pt x="150763" y="32848"/>
                  </a:cubicBezTo>
                  <a:lnTo>
                    <a:pt x="176718" y="71692"/>
                  </a:lnTo>
                  <a:lnTo>
                    <a:pt x="781683" y="1504136"/>
                  </a:lnTo>
                  <a:lnTo>
                    <a:pt x="134997" y="1604963"/>
                  </a:lnTo>
                  <a:close/>
                </a:path>
              </a:pathLst>
            </a:custGeom>
            <a:gradFill flip="none" rotWithShape="1">
              <a:gsLst>
                <a:gs pos="0">
                  <a:srgbClr val="FF0000"/>
                </a:gs>
                <a:gs pos="50000">
                  <a:srgbClr val="7030A0"/>
                </a:gs>
                <a:gs pos="100000">
                  <a:schemeClr val="tx2"/>
                </a:gs>
              </a:gsLst>
              <a:lin ang="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1" name="Oval 70"/>
            <p:cNvSpPr/>
            <p:nvPr/>
          </p:nvSpPr>
          <p:spPr bwMode="auto">
            <a:xfrm>
              <a:off x="3675413" y="3137066"/>
              <a:ext cx="674914" cy="674914"/>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3" name="Group 152"/>
          <p:cNvGrpSpPr/>
          <p:nvPr/>
        </p:nvGrpSpPr>
        <p:grpSpPr>
          <a:xfrm>
            <a:off x="3039643" y="2374517"/>
            <a:ext cx="2114825" cy="2120228"/>
            <a:chOff x="3078832" y="1538494"/>
            <a:chExt cx="2114825" cy="2120228"/>
          </a:xfrm>
        </p:grpSpPr>
        <p:sp>
          <p:nvSpPr>
            <p:cNvPr id="137" name="Freeform 81"/>
            <p:cNvSpPr>
              <a:spLocks/>
            </p:cNvSpPr>
            <p:nvPr/>
          </p:nvSpPr>
          <p:spPr bwMode="auto">
            <a:xfrm rot="9459547" flipV="1">
              <a:off x="3126649" y="206788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8" name="Freeform 81"/>
            <p:cNvSpPr>
              <a:spLocks/>
            </p:cNvSpPr>
            <p:nvPr/>
          </p:nvSpPr>
          <p:spPr bwMode="auto">
            <a:xfrm rot="12670326" flipV="1">
              <a:off x="3768334" y="1538494"/>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9" name="Freeform 81"/>
            <p:cNvSpPr>
              <a:spLocks/>
            </p:cNvSpPr>
            <p:nvPr/>
          </p:nvSpPr>
          <p:spPr bwMode="auto">
            <a:xfrm rot="2236861" flipV="1">
              <a:off x="4169387" y="348493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0" name="Freeform 81"/>
            <p:cNvSpPr>
              <a:spLocks/>
            </p:cNvSpPr>
            <p:nvPr/>
          </p:nvSpPr>
          <p:spPr bwMode="auto">
            <a:xfrm rot="19147494" flipV="1">
              <a:off x="5029943" y="268301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1" name="Freeform 81"/>
            <p:cNvSpPr>
              <a:spLocks/>
            </p:cNvSpPr>
            <p:nvPr/>
          </p:nvSpPr>
          <p:spPr bwMode="auto">
            <a:xfrm rot="16200000" flipV="1">
              <a:off x="4730862" y="179516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2" name="Freeform 81"/>
            <p:cNvSpPr>
              <a:spLocks/>
            </p:cNvSpPr>
            <p:nvPr/>
          </p:nvSpPr>
          <p:spPr bwMode="auto">
            <a:xfrm rot="6796813" flipV="1">
              <a:off x="3083869" y="283255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3" name="Arc 142"/>
            <p:cNvSpPr/>
            <p:nvPr/>
          </p:nvSpPr>
          <p:spPr bwMode="auto">
            <a:xfrm>
              <a:off x="3566694" y="2075594"/>
              <a:ext cx="1064127" cy="1069729"/>
            </a:xfrm>
            <a:prstGeom prst="arc">
              <a:avLst>
                <a:gd name="adj1" fmla="val 8687823"/>
                <a:gd name="adj2" fmla="val 5045816"/>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4" name="Freeform 81"/>
            <p:cNvSpPr>
              <a:spLocks/>
            </p:cNvSpPr>
            <p:nvPr/>
          </p:nvSpPr>
          <p:spPr bwMode="auto">
            <a:xfrm rot="18796882" flipV="1">
              <a:off x="4543704" y="2517061"/>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5" name="Freeform 81"/>
            <p:cNvSpPr>
              <a:spLocks/>
            </p:cNvSpPr>
            <p:nvPr/>
          </p:nvSpPr>
          <p:spPr bwMode="auto">
            <a:xfrm rot="8292053" flipV="1">
              <a:off x="3484923" y="244219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6" name="Freeform 81"/>
            <p:cNvSpPr>
              <a:spLocks/>
            </p:cNvSpPr>
            <p:nvPr/>
          </p:nvSpPr>
          <p:spPr bwMode="auto">
            <a:xfrm rot="13034805" flipV="1">
              <a:off x="4008966" y="199301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 name="Freeform 81"/>
            <p:cNvSpPr>
              <a:spLocks/>
            </p:cNvSpPr>
            <p:nvPr/>
          </p:nvSpPr>
          <p:spPr bwMode="auto">
            <a:xfrm rot="861353" flipV="1">
              <a:off x="4281681" y="2982278"/>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8" name="Arc 147"/>
            <p:cNvSpPr/>
            <p:nvPr/>
          </p:nvSpPr>
          <p:spPr bwMode="auto">
            <a:xfrm>
              <a:off x="3112166" y="1578289"/>
              <a:ext cx="1993951" cy="2004448"/>
            </a:xfrm>
            <a:prstGeom prst="arc">
              <a:avLst>
                <a:gd name="adj1" fmla="val 8218078"/>
                <a:gd name="adj2" fmla="val 5635564"/>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4" name="Group 111"/>
          <p:cNvGrpSpPr/>
          <p:nvPr/>
        </p:nvGrpSpPr>
        <p:grpSpPr>
          <a:xfrm>
            <a:off x="219456" y="158495"/>
            <a:ext cx="8644128" cy="1323063"/>
            <a:chOff x="219456" y="158495"/>
            <a:chExt cx="8644128" cy="1323063"/>
          </a:xfrm>
        </p:grpSpPr>
        <p:sp>
          <p:nvSpPr>
            <p:cNvPr id="111" name="Rectangle 110"/>
            <p:cNvSpPr/>
            <p:nvPr/>
          </p:nvSpPr>
          <p:spPr bwMode="auto">
            <a:xfrm>
              <a:off x="219456" y="158495"/>
              <a:ext cx="8644128" cy="1323063"/>
            </a:xfrm>
            <a:prstGeom prst="rect">
              <a:avLst/>
            </a:prstGeom>
            <a:solidFill>
              <a:srgbClr val="0070C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8" name="Text Box 7"/>
            <p:cNvSpPr txBox="1">
              <a:spLocks noChangeArrowheads="1"/>
            </p:cNvSpPr>
            <p:nvPr/>
          </p:nvSpPr>
          <p:spPr bwMode="auto">
            <a:xfrm>
              <a:off x="333921" y="218757"/>
              <a:ext cx="8444320" cy="1200329"/>
            </a:xfrm>
            <a:prstGeom prst="rect">
              <a:avLst/>
            </a:prstGeom>
            <a:solidFill>
              <a:srgbClr val="CCFFFF"/>
            </a:solidFill>
            <a:ln w="28575">
              <a:solidFill>
                <a:srgbClr val="00B0F0"/>
              </a:solidFill>
              <a:miter lim="800000"/>
              <a:headEnd/>
              <a:tailEnd/>
            </a:ln>
            <a:effectLst/>
            <a:scene3d>
              <a:camera prst="orthographicFront"/>
              <a:lightRig rig="flat" dir="tl">
                <a:rot lat="0" lon="0" rev="6600000"/>
              </a:lightRig>
            </a:scene3d>
            <a:sp3d>
              <a:bevelT/>
            </a:sp3d>
          </p:spPr>
          <p:txBody>
            <a:bodyPr wrap="square">
              <a:spAutoFit/>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w="11430"/>
                  <a:solidFill>
                    <a:sysClr val="windowText" lastClr="000000"/>
                  </a:solidFill>
                  <a:effectLst>
                    <a:outerShdw blurRad="50800" dist="39000" dir="5460000" algn="tl">
                      <a:srgbClr val="000000">
                        <a:alpha val="38000"/>
                      </a:srgbClr>
                    </a:outerShdw>
                  </a:effectLst>
                  <a:uLnTx/>
                  <a:uFillTx/>
                  <a:latin typeface="Arial" charset="0"/>
                  <a:ea typeface="+mn-ea"/>
                  <a:cs typeface="+mn-cs"/>
                </a:rPr>
                <a:t>The wires are forced toward each other because the magnetic field is greater on the outside and less between the wires.</a:t>
              </a:r>
            </a:p>
          </p:txBody>
        </p:sp>
      </p:grpSp>
      <p:grpSp>
        <p:nvGrpSpPr>
          <p:cNvPr id="5" name="Group 82"/>
          <p:cNvGrpSpPr/>
          <p:nvPr/>
        </p:nvGrpSpPr>
        <p:grpSpPr>
          <a:xfrm>
            <a:off x="1554479" y="2638697"/>
            <a:ext cx="2905941" cy="2272937"/>
            <a:chOff x="1554479" y="2638697"/>
            <a:chExt cx="2905941" cy="2272937"/>
          </a:xfrm>
        </p:grpSpPr>
        <p:sp>
          <p:nvSpPr>
            <p:cNvPr id="86" name="Freeform 85"/>
            <p:cNvSpPr/>
            <p:nvPr/>
          </p:nvSpPr>
          <p:spPr bwMode="auto">
            <a:xfrm>
              <a:off x="1554479" y="2638697"/>
              <a:ext cx="2905941" cy="2272937"/>
            </a:xfrm>
            <a:custGeom>
              <a:avLst/>
              <a:gdLst>
                <a:gd name="connsiteX0" fmla="*/ 2730137 w 2769325"/>
                <a:gd name="connsiteY0" fmla="*/ 143692 h 2103120"/>
                <a:gd name="connsiteX1" fmla="*/ 2769325 w 2769325"/>
                <a:gd name="connsiteY1" fmla="*/ 13063 h 2103120"/>
                <a:gd name="connsiteX2" fmla="*/ 1907177 w 2769325"/>
                <a:gd name="connsiteY2" fmla="*/ 0 h 2103120"/>
                <a:gd name="connsiteX3" fmla="*/ 0 w 2769325"/>
                <a:gd name="connsiteY3" fmla="*/ 1985554 h 2103120"/>
                <a:gd name="connsiteX4" fmla="*/ 1711234 w 2769325"/>
                <a:gd name="connsiteY4" fmla="*/ 2103120 h 2103120"/>
                <a:gd name="connsiteX0" fmla="*/ 2860766 w 2899954"/>
                <a:gd name="connsiteY0" fmla="*/ 143692 h 2168434"/>
                <a:gd name="connsiteX1" fmla="*/ 2899954 w 2899954"/>
                <a:gd name="connsiteY1" fmla="*/ 13063 h 2168434"/>
                <a:gd name="connsiteX2" fmla="*/ 2037806 w 2899954"/>
                <a:gd name="connsiteY2" fmla="*/ 0 h 2168434"/>
                <a:gd name="connsiteX3" fmla="*/ 0 w 2899954"/>
                <a:gd name="connsiteY3" fmla="*/ 2168434 h 2168434"/>
                <a:gd name="connsiteX4" fmla="*/ 1841863 w 2899954"/>
                <a:gd name="connsiteY4" fmla="*/ 2103120 h 2168434"/>
                <a:gd name="connsiteX0" fmla="*/ 2860766 w 2899954"/>
                <a:gd name="connsiteY0" fmla="*/ 143692 h 2272937"/>
                <a:gd name="connsiteX1" fmla="*/ 2899954 w 2899954"/>
                <a:gd name="connsiteY1" fmla="*/ 13063 h 2272937"/>
                <a:gd name="connsiteX2" fmla="*/ 2037806 w 2899954"/>
                <a:gd name="connsiteY2" fmla="*/ 0 h 2272937"/>
                <a:gd name="connsiteX3" fmla="*/ 0 w 2899954"/>
                <a:gd name="connsiteY3" fmla="*/ 2168434 h 2272937"/>
                <a:gd name="connsiteX4" fmla="*/ 1737360 w 2899954"/>
                <a:gd name="connsiteY4" fmla="*/ 2272937 h 2272937"/>
                <a:gd name="connsiteX5" fmla="*/ 1841863 w 2899954"/>
                <a:gd name="connsiteY5" fmla="*/ 2103120 h 2272937"/>
                <a:gd name="connsiteX0" fmla="*/ 2860766 w 2886891"/>
                <a:gd name="connsiteY0" fmla="*/ 143692 h 2272937"/>
                <a:gd name="connsiteX1" fmla="*/ 2886891 w 2886891"/>
                <a:gd name="connsiteY1" fmla="*/ 52252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86891 w 2886891"/>
                <a:gd name="connsiteY1" fmla="*/ 39189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49881 w 2886891"/>
                <a:gd name="connsiteY1" fmla="*/ 134983 h 2272937"/>
                <a:gd name="connsiteX2" fmla="*/ 2886891 w 2886891"/>
                <a:gd name="connsiteY2" fmla="*/ 39189 h 2272937"/>
                <a:gd name="connsiteX3" fmla="*/ 2037806 w 2886891"/>
                <a:gd name="connsiteY3" fmla="*/ 0 h 2272937"/>
                <a:gd name="connsiteX4" fmla="*/ 0 w 2886891"/>
                <a:gd name="connsiteY4" fmla="*/ 2168434 h 2272937"/>
                <a:gd name="connsiteX5" fmla="*/ 1737360 w 2886891"/>
                <a:gd name="connsiteY5" fmla="*/ 2272937 h 2272937"/>
                <a:gd name="connsiteX6" fmla="*/ 1841863 w 2886891"/>
                <a:gd name="connsiteY6" fmla="*/ 2103120 h 2272937"/>
                <a:gd name="connsiteX0" fmla="*/ 2860766 w 2890701"/>
                <a:gd name="connsiteY0" fmla="*/ 143692 h 2272937"/>
                <a:gd name="connsiteX1" fmla="*/ 2849881 w 2890701"/>
                <a:gd name="connsiteY1" fmla="*/ 134983 h 2272937"/>
                <a:gd name="connsiteX2" fmla="*/ 2890701 w 2890701"/>
                <a:gd name="connsiteY2" fmla="*/ 35379 h 2272937"/>
                <a:gd name="connsiteX3" fmla="*/ 2037806 w 2890701"/>
                <a:gd name="connsiteY3" fmla="*/ 0 h 2272937"/>
                <a:gd name="connsiteX4" fmla="*/ 0 w 2890701"/>
                <a:gd name="connsiteY4" fmla="*/ 2168434 h 2272937"/>
                <a:gd name="connsiteX5" fmla="*/ 1737360 w 2890701"/>
                <a:gd name="connsiteY5" fmla="*/ 2272937 h 2272937"/>
                <a:gd name="connsiteX6" fmla="*/ 1841863 w 2890701"/>
                <a:gd name="connsiteY6" fmla="*/ 2103120 h 2272937"/>
                <a:gd name="connsiteX0" fmla="*/ 2860766 w 2905941"/>
                <a:gd name="connsiteY0" fmla="*/ 143692 h 2272937"/>
                <a:gd name="connsiteX1" fmla="*/ 2849881 w 2905941"/>
                <a:gd name="connsiteY1" fmla="*/ 13498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905941"/>
                <a:gd name="connsiteY0" fmla="*/ 143692 h 2272937"/>
                <a:gd name="connsiteX1" fmla="*/ 2905941 w 2905941"/>
                <a:gd name="connsiteY1" fmla="*/ 31569 h 2272937"/>
                <a:gd name="connsiteX2" fmla="*/ 2037806 w 2905941"/>
                <a:gd name="connsiteY2" fmla="*/ 0 h 2272937"/>
                <a:gd name="connsiteX3" fmla="*/ 0 w 2905941"/>
                <a:gd name="connsiteY3" fmla="*/ 2168434 h 2272937"/>
                <a:gd name="connsiteX4" fmla="*/ 1737360 w 2905941"/>
                <a:gd name="connsiteY4" fmla="*/ 2272937 h 2272937"/>
                <a:gd name="connsiteX5" fmla="*/ 1841863 w 2905941"/>
                <a:gd name="connsiteY5" fmla="*/ 2103120 h 2272937"/>
                <a:gd name="connsiteX0" fmla="*/ 2860766 w 2905941"/>
                <a:gd name="connsiteY0" fmla="*/ 143692 h 2272937"/>
                <a:gd name="connsiteX1" fmla="*/ 2853691 w 2905941"/>
                <a:gd name="connsiteY1" fmla="*/ 13879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5941" h="2272937">
                  <a:moveTo>
                    <a:pt x="2860766" y="143692"/>
                  </a:moveTo>
                  <a:lnTo>
                    <a:pt x="2853691" y="138793"/>
                  </a:lnTo>
                  <a:lnTo>
                    <a:pt x="2905941" y="31569"/>
                  </a:lnTo>
                  <a:lnTo>
                    <a:pt x="2037806" y="0"/>
                  </a:lnTo>
                  <a:lnTo>
                    <a:pt x="0" y="2168434"/>
                  </a:lnTo>
                  <a:lnTo>
                    <a:pt x="1737360" y="2272937"/>
                  </a:lnTo>
                  <a:lnTo>
                    <a:pt x="1841863" y="210312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87" name="Straight Connector 86"/>
            <p:cNvCxnSpPr/>
            <p:nvPr/>
          </p:nvCxnSpPr>
          <p:spPr bwMode="auto">
            <a:xfrm>
              <a:off x="2811780" y="3341370"/>
              <a:ext cx="217170" cy="0"/>
            </a:xfrm>
            <a:prstGeom prst="line">
              <a:avLst/>
            </a:prstGeom>
            <a:solidFill>
              <a:schemeClr val="accent1"/>
            </a:solidFill>
            <a:ln w="57150" cap="flat" cmpd="sng" algn="ctr">
              <a:solidFill>
                <a:srgbClr val="FFFFCC"/>
              </a:solidFill>
              <a:prstDash val="solid"/>
              <a:round/>
              <a:headEnd type="none" w="med" len="med"/>
              <a:tailEnd type="none" w="med" len="med"/>
            </a:ln>
            <a:effectLst/>
          </p:spPr>
        </p:cxnSp>
      </p:grpSp>
      <p:grpSp>
        <p:nvGrpSpPr>
          <p:cNvPr id="6" name="Group 55"/>
          <p:cNvGrpSpPr>
            <a:grpSpLocks/>
          </p:cNvGrpSpPr>
          <p:nvPr/>
        </p:nvGrpSpPr>
        <p:grpSpPr bwMode="auto">
          <a:xfrm flipH="1">
            <a:off x="277042" y="4572000"/>
            <a:ext cx="1368877" cy="1999069"/>
            <a:chOff x="2118" y="156"/>
            <a:chExt cx="1260" cy="1969"/>
          </a:xfrm>
        </p:grpSpPr>
        <p:sp>
          <p:nvSpPr>
            <p:cNvPr id="114" name="Oval 56"/>
            <p:cNvSpPr>
              <a:spLocks noChangeArrowheads="1"/>
            </p:cNvSpPr>
            <p:nvPr/>
          </p:nvSpPr>
          <p:spPr bwMode="auto">
            <a:xfrm>
              <a:off x="2118" y="1886"/>
              <a:ext cx="1260" cy="239"/>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5" name="Freeform 57"/>
            <p:cNvSpPr>
              <a:spLocks/>
            </p:cNvSpPr>
            <p:nvPr/>
          </p:nvSpPr>
          <p:spPr bwMode="auto">
            <a:xfrm>
              <a:off x="2535" y="1467"/>
              <a:ext cx="438" cy="516"/>
            </a:xfrm>
            <a:custGeom>
              <a:avLst/>
              <a:gdLst/>
              <a:ahLst/>
              <a:cxnLst>
                <a:cxn ang="0">
                  <a:pos x="96" y="0"/>
                </a:cxn>
                <a:cxn ang="0">
                  <a:pos x="432" y="48"/>
                </a:cxn>
                <a:cxn ang="0">
                  <a:pos x="516" y="516"/>
                </a:cxn>
                <a:cxn ang="0">
                  <a:pos x="402" y="504"/>
                </a:cxn>
                <a:cxn ang="0">
                  <a:pos x="282" y="174"/>
                </a:cxn>
                <a:cxn ang="0">
                  <a:pos x="192" y="156"/>
                </a:cxn>
                <a:cxn ang="0">
                  <a:pos x="150" y="318"/>
                </a:cxn>
                <a:cxn ang="0">
                  <a:pos x="168" y="480"/>
                </a:cxn>
                <a:cxn ang="0">
                  <a:pos x="0" y="450"/>
                </a:cxn>
                <a:cxn ang="0">
                  <a:pos x="24" y="138"/>
                </a:cxn>
                <a:cxn ang="0">
                  <a:pos x="96" y="0"/>
                </a:cxn>
              </a:cxnLst>
              <a:rect l="0" t="0" r="r" b="b"/>
              <a:pathLst>
                <a:path w="516" h="516">
                  <a:moveTo>
                    <a:pt x="96" y="0"/>
                  </a:moveTo>
                  <a:lnTo>
                    <a:pt x="432" y="48"/>
                  </a:lnTo>
                  <a:lnTo>
                    <a:pt x="516" y="516"/>
                  </a:lnTo>
                  <a:lnTo>
                    <a:pt x="402" y="504"/>
                  </a:lnTo>
                  <a:lnTo>
                    <a:pt x="282" y="174"/>
                  </a:lnTo>
                  <a:lnTo>
                    <a:pt x="192" y="156"/>
                  </a:lnTo>
                  <a:lnTo>
                    <a:pt x="150" y="318"/>
                  </a:lnTo>
                  <a:lnTo>
                    <a:pt x="168" y="480"/>
                  </a:lnTo>
                  <a:lnTo>
                    <a:pt x="0" y="450"/>
                  </a:lnTo>
                  <a:lnTo>
                    <a:pt x="24" y="138"/>
                  </a:lnTo>
                  <a:lnTo>
                    <a:pt x="96" y="0"/>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6" name="Freeform 58"/>
            <p:cNvSpPr>
              <a:spLocks/>
            </p:cNvSpPr>
            <p:nvPr/>
          </p:nvSpPr>
          <p:spPr bwMode="auto">
            <a:xfrm>
              <a:off x="2780" y="1035"/>
              <a:ext cx="392" cy="729"/>
            </a:xfrm>
            <a:custGeom>
              <a:avLst/>
              <a:gdLst/>
              <a:ahLst/>
              <a:cxnLst>
                <a:cxn ang="0">
                  <a:pos x="0" y="677"/>
                </a:cxn>
                <a:cxn ang="0">
                  <a:pos x="47" y="686"/>
                </a:cxn>
                <a:cxn ang="0">
                  <a:pos x="113" y="687"/>
                </a:cxn>
                <a:cxn ang="0">
                  <a:pos x="176" y="674"/>
                </a:cxn>
                <a:cxn ang="0">
                  <a:pos x="200" y="662"/>
                </a:cxn>
                <a:cxn ang="0">
                  <a:pos x="216" y="647"/>
                </a:cxn>
                <a:cxn ang="0">
                  <a:pos x="209" y="510"/>
                </a:cxn>
                <a:cxn ang="0">
                  <a:pos x="392" y="243"/>
                </a:cxn>
                <a:cxn ang="0">
                  <a:pos x="245" y="71"/>
                </a:cxn>
                <a:cxn ang="0">
                  <a:pos x="194" y="69"/>
                </a:cxn>
                <a:cxn ang="0">
                  <a:pos x="173" y="30"/>
                </a:cxn>
                <a:cxn ang="0">
                  <a:pos x="134" y="8"/>
                </a:cxn>
                <a:cxn ang="0">
                  <a:pos x="83" y="0"/>
                </a:cxn>
                <a:cxn ang="0">
                  <a:pos x="39" y="140"/>
                </a:cxn>
                <a:cxn ang="0">
                  <a:pos x="15" y="275"/>
                </a:cxn>
                <a:cxn ang="0">
                  <a:pos x="8" y="545"/>
                </a:cxn>
                <a:cxn ang="0">
                  <a:pos x="0" y="677"/>
                </a:cxn>
              </a:cxnLst>
              <a:rect l="0" t="0" r="r" b="b"/>
              <a:pathLst>
                <a:path w="392" h="687">
                  <a:moveTo>
                    <a:pt x="0" y="677"/>
                  </a:moveTo>
                  <a:lnTo>
                    <a:pt x="47" y="686"/>
                  </a:lnTo>
                  <a:lnTo>
                    <a:pt x="113" y="687"/>
                  </a:lnTo>
                  <a:cubicBezTo>
                    <a:pt x="134" y="683"/>
                    <a:pt x="155" y="679"/>
                    <a:pt x="176" y="674"/>
                  </a:cubicBezTo>
                  <a:cubicBezTo>
                    <a:pt x="184" y="672"/>
                    <a:pt x="191" y="664"/>
                    <a:pt x="200" y="662"/>
                  </a:cubicBezTo>
                  <a:cubicBezTo>
                    <a:pt x="205" y="656"/>
                    <a:pt x="207" y="649"/>
                    <a:pt x="216" y="647"/>
                  </a:cubicBezTo>
                  <a:lnTo>
                    <a:pt x="209" y="510"/>
                  </a:lnTo>
                  <a:lnTo>
                    <a:pt x="392" y="243"/>
                  </a:lnTo>
                  <a:lnTo>
                    <a:pt x="245" y="71"/>
                  </a:lnTo>
                  <a:lnTo>
                    <a:pt x="194" y="69"/>
                  </a:lnTo>
                  <a:lnTo>
                    <a:pt x="173" y="30"/>
                  </a:lnTo>
                  <a:lnTo>
                    <a:pt x="134" y="8"/>
                  </a:lnTo>
                  <a:lnTo>
                    <a:pt x="83" y="0"/>
                  </a:lnTo>
                  <a:lnTo>
                    <a:pt x="39" y="140"/>
                  </a:lnTo>
                  <a:lnTo>
                    <a:pt x="15" y="275"/>
                  </a:lnTo>
                  <a:lnTo>
                    <a:pt x="8" y="545"/>
                  </a:lnTo>
                  <a:lnTo>
                    <a:pt x="0" y="677"/>
                  </a:lnTo>
                  <a:close/>
                </a:path>
              </a:pathLst>
            </a:custGeom>
            <a:solidFill>
              <a:srgbClr val="FF00FF"/>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7" name="Freeform 59"/>
            <p:cNvSpPr>
              <a:spLocks/>
            </p:cNvSpPr>
            <p:nvPr/>
          </p:nvSpPr>
          <p:spPr bwMode="auto">
            <a:xfrm>
              <a:off x="2437" y="624"/>
              <a:ext cx="66" cy="93"/>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8" name="Freeform 60"/>
            <p:cNvSpPr>
              <a:spLocks/>
            </p:cNvSpPr>
            <p:nvPr/>
          </p:nvSpPr>
          <p:spPr bwMode="auto">
            <a:xfrm>
              <a:off x="2299" y="156"/>
              <a:ext cx="851" cy="894"/>
            </a:xfrm>
            <a:custGeom>
              <a:avLst/>
              <a:gdLst/>
              <a:ahLst/>
              <a:cxnLst>
                <a:cxn ang="0">
                  <a:pos x="305" y="518"/>
                </a:cxn>
                <a:cxn ang="0">
                  <a:pos x="278" y="374"/>
                </a:cxn>
                <a:cxn ang="0">
                  <a:pos x="242" y="311"/>
                </a:cxn>
                <a:cxn ang="0">
                  <a:pos x="203" y="212"/>
                </a:cxn>
                <a:cxn ang="0">
                  <a:pos x="218" y="128"/>
                </a:cxn>
                <a:cxn ang="0">
                  <a:pos x="272" y="74"/>
                </a:cxn>
                <a:cxn ang="0">
                  <a:pos x="341" y="47"/>
                </a:cxn>
                <a:cxn ang="0">
                  <a:pos x="425" y="17"/>
                </a:cxn>
                <a:cxn ang="0">
                  <a:pos x="548" y="2"/>
                </a:cxn>
                <a:cxn ang="0">
                  <a:pos x="677" y="29"/>
                </a:cxn>
                <a:cxn ang="0">
                  <a:pos x="701" y="44"/>
                </a:cxn>
                <a:cxn ang="0">
                  <a:pos x="737" y="59"/>
                </a:cxn>
                <a:cxn ang="0">
                  <a:pos x="782" y="89"/>
                </a:cxn>
                <a:cxn ang="0">
                  <a:pos x="839" y="137"/>
                </a:cxn>
                <a:cxn ang="0">
                  <a:pos x="803" y="317"/>
                </a:cxn>
                <a:cxn ang="0">
                  <a:pos x="791" y="347"/>
                </a:cxn>
                <a:cxn ang="0">
                  <a:pos x="767" y="398"/>
                </a:cxn>
                <a:cxn ang="0">
                  <a:pos x="683" y="509"/>
                </a:cxn>
                <a:cxn ang="0">
                  <a:pos x="641" y="539"/>
                </a:cxn>
                <a:cxn ang="0">
                  <a:pos x="623" y="545"/>
                </a:cxn>
                <a:cxn ang="0">
                  <a:pos x="620" y="560"/>
                </a:cxn>
                <a:cxn ang="0">
                  <a:pos x="644" y="539"/>
                </a:cxn>
                <a:cxn ang="0">
                  <a:pos x="662" y="527"/>
                </a:cxn>
                <a:cxn ang="0">
                  <a:pos x="776" y="536"/>
                </a:cxn>
                <a:cxn ang="0">
                  <a:pos x="782" y="581"/>
                </a:cxn>
                <a:cxn ang="0">
                  <a:pos x="758" y="626"/>
                </a:cxn>
                <a:cxn ang="0">
                  <a:pos x="677" y="644"/>
                </a:cxn>
                <a:cxn ang="0">
                  <a:pos x="668" y="647"/>
                </a:cxn>
                <a:cxn ang="0">
                  <a:pos x="629" y="650"/>
                </a:cxn>
                <a:cxn ang="0">
                  <a:pos x="620" y="668"/>
                </a:cxn>
                <a:cxn ang="0">
                  <a:pos x="611" y="707"/>
                </a:cxn>
                <a:cxn ang="0">
                  <a:pos x="539" y="893"/>
                </a:cxn>
                <a:cxn ang="0">
                  <a:pos x="401" y="890"/>
                </a:cxn>
                <a:cxn ang="0">
                  <a:pos x="395" y="881"/>
                </a:cxn>
                <a:cxn ang="0">
                  <a:pos x="386" y="875"/>
                </a:cxn>
                <a:cxn ang="0">
                  <a:pos x="335" y="767"/>
                </a:cxn>
                <a:cxn ang="0">
                  <a:pos x="323" y="740"/>
                </a:cxn>
                <a:cxn ang="0">
                  <a:pos x="275" y="740"/>
                </a:cxn>
                <a:cxn ang="0">
                  <a:pos x="227" y="725"/>
                </a:cxn>
                <a:cxn ang="0">
                  <a:pos x="200" y="710"/>
                </a:cxn>
                <a:cxn ang="0">
                  <a:pos x="251" y="662"/>
                </a:cxn>
                <a:cxn ang="0">
                  <a:pos x="308" y="605"/>
                </a:cxn>
                <a:cxn ang="0">
                  <a:pos x="236" y="641"/>
                </a:cxn>
                <a:cxn ang="0">
                  <a:pos x="176" y="653"/>
                </a:cxn>
                <a:cxn ang="0">
                  <a:pos x="65" y="629"/>
                </a:cxn>
                <a:cxn ang="0">
                  <a:pos x="23" y="584"/>
                </a:cxn>
                <a:cxn ang="0">
                  <a:pos x="14" y="557"/>
                </a:cxn>
                <a:cxn ang="0">
                  <a:pos x="11" y="533"/>
                </a:cxn>
                <a:cxn ang="0">
                  <a:pos x="83" y="527"/>
                </a:cxn>
                <a:cxn ang="0">
                  <a:pos x="290" y="524"/>
                </a:cxn>
                <a:cxn ang="0">
                  <a:pos x="305" y="518"/>
                </a:cxn>
              </a:cxnLst>
              <a:rect l="0" t="0" r="r" b="b"/>
              <a:pathLst>
                <a:path w="851" h="894">
                  <a:moveTo>
                    <a:pt x="305" y="518"/>
                  </a:moveTo>
                  <a:cubicBezTo>
                    <a:pt x="303" y="491"/>
                    <a:pt x="296" y="402"/>
                    <a:pt x="278" y="374"/>
                  </a:cubicBezTo>
                  <a:cubicBezTo>
                    <a:pt x="265" y="355"/>
                    <a:pt x="252" y="333"/>
                    <a:pt x="242" y="311"/>
                  </a:cubicBezTo>
                  <a:cubicBezTo>
                    <a:pt x="228" y="279"/>
                    <a:pt x="222" y="241"/>
                    <a:pt x="203" y="212"/>
                  </a:cubicBezTo>
                  <a:cubicBezTo>
                    <a:pt x="206" y="161"/>
                    <a:pt x="197" y="161"/>
                    <a:pt x="218" y="128"/>
                  </a:cubicBezTo>
                  <a:cubicBezTo>
                    <a:pt x="220" y="123"/>
                    <a:pt x="267" y="77"/>
                    <a:pt x="272" y="74"/>
                  </a:cubicBezTo>
                  <a:cubicBezTo>
                    <a:pt x="293" y="61"/>
                    <a:pt x="317" y="52"/>
                    <a:pt x="341" y="47"/>
                  </a:cubicBezTo>
                  <a:cubicBezTo>
                    <a:pt x="364" y="32"/>
                    <a:pt x="399" y="26"/>
                    <a:pt x="425" y="17"/>
                  </a:cubicBezTo>
                  <a:cubicBezTo>
                    <a:pt x="460" y="12"/>
                    <a:pt x="506" y="0"/>
                    <a:pt x="548" y="2"/>
                  </a:cubicBezTo>
                  <a:cubicBezTo>
                    <a:pt x="590" y="4"/>
                    <a:pt x="652" y="22"/>
                    <a:pt x="677" y="29"/>
                  </a:cubicBezTo>
                  <a:cubicBezTo>
                    <a:pt x="689" y="33"/>
                    <a:pt x="689" y="40"/>
                    <a:pt x="701" y="44"/>
                  </a:cubicBezTo>
                  <a:cubicBezTo>
                    <a:pt x="710" y="58"/>
                    <a:pt x="722" y="55"/>
                    <a:pt x="737" y="59"/>
                  </a:cubicBezTo>
                  <a:cubicBezTo>
                    <a:pt x="752" y="69"/>
                    <a:pt x="765" y="83"/>
                    <a:pt x="782" y="89"/>
                  </a:cubicBezTo>
                  <a:cubicBezTo>
                    <a:pt x="798" y="113"/>
                    <a:pt x="832" y="107"/>
                    <a:pt x="839" y="137"/>
                  </a:cubicBezTo>
                  <a:cubicBezTo>
                    <a:pt x="843" y="187"/>
                    <a:pt x="851" y="285"/>
                    <a:pt x="803" y="317"/>
                  </a:cubicBezTo>
                  <a:cubicBezTo>
                    <a:pt x="799" y="328"/>
                    <a:pt x="793" y="335"/>
                    <a:pt x="791" y="347"/>
                  </a:cubicBezTo>
                  <a:cubicBezTo>
                    <a:pt x="787" y="368"/>
                    <a:pt x="790" y="392"/>
                    <a:pt x="767" y="398"/>
                  </a:cubicBezTo>
                  <a:cubicBezTo>
                    <a:pt x="728" y="424"/>
                    <a:pt x="735" y="496"/>
                    <a:pt x="683" y="509"/>
                  </a:cubicBezTo>
                  <a:cubicBezTo>
                    <a:pt x="668" y="519"/>
                    <a:pt x="658" y="531"/>
                    <a:pt x="641" y="539"/>
                  </a:cubicBezTo>
                  <a:cubicBezTo>
                    <a:pt x="635" y="542"/>
                    <a:pt x="623" y="545"/>
                    <a:pt x="623" y="545"/>
                  </a:cubicBezTo>
                  <a:cubicBezTo>
                    <a:pt x="609" y="566"/>
                    <a:pt x="604" y="565"/>
                    <a:pt x="620" y="560"/>
                  </a:cubicBezTo>
                  <a:cubicBezTo>
                    <a:pt x="629" y="551"/>
                    <a:pt x="633" y="545"/>
                    <a:pt x="644" y="539"/>
                  </a:cubicBezTo>
                  <a:cubicBezTo>
                    <a:pt x="650" y="535"/>
                    <a:pt x="662" y="527"/>
                    <a:pt x="662" y="527"/>
                  </a:cubicBezTo>
                  <a:cubicBezTo>
                    <a:pt x="691" y="528"/>
                    <a:pt x="740" y="503"/>
                    <a:pt x="776" y="536"/>
                  </a:cubicBezTo>
                  <a:cubicBezTo>
                    <a:pt x="779" y="536"/>
                    <a:pt x="782" y="578"/>
                    <a:pt x="782" y="581"/>
                  </a:cubicBezTo>
                  <a:cubicBezTo>
                    <a:pt x="782" y="611"/>
                    <a:pt x="773" y="605"/>
                    <a:pt x="758" y="626"/>
                  </a:cubicBezTo>
                  <a:cubicBezTo>
                    <a:pt x="753" y="650"/>
                    <a:pt x="701" y="643"/>
                    <a:pt x="677" y="644"/>
                  </a:cubicBezTo>
                  <a:cubicBezTo>
                    <a:pt x="674" y="645"/>
                    <a:pt x="671" y="647"/>
                    <a:pt x="668" y="647"/>
                  </a:cubicBezTo>
                  <a:cubicBezTo>
                    <a:pt x="655" y="649"/>
                    <a:pt x="642" y="646"/>
                    <a:pt x="629" y="650"/>
                  </a:cubicBezTo>
                  <a:cubicBezTo>
                    <a:pt x="623" y="652"/>
                    <a:pt x="624" y="662"/>
                    <a:pt x="620" y="668"/>
                  </a:cubicBezTo>
                  <a:cubicBezTo>
                    <a:pt x="617" y="681"/>
                    <a:pt x="611" y="707"/>
                    <a:pt x="611" y="707"/>
                  </a:cubicBezTo>
                  <a:cubicBezTo>
                    <a:pt x="609" y="762"/>
                    <a:pt x="615" y="878"/>
                    <a:pt x="539" y="893"/>
                  </a:cubicBezTo>
                  <a:cubicBezTo>
                    <a:pt x="493" y="892"/>
                    <a:pt x="447" y="894"/>
                    <a:pt x="401" y="890"/>
                  </a:cubicBezTo>
                  <a:cubicBezTo>
                    <a:pt x="397" y="890"/>
                    <a:pt x="398" y="884"/>
                    <a:pt x="395" y="881"/>
                  </a:cubicBezTo>
                  <a:cubicBezTo>
                    <a:pt x="392" y="878"/>
                    <a:pt x="389" y="877"/>
                    <a:pt x="386" y="875"/>
                  </a:cubicBezTo>
                  <a:cubicBezTo>
                    <a:pt x="364" y="842"/>
                    <a:pt x="351" y="803"/>
                    <a:pt x="335" y="767"/>
                  </a:cubicBezTo>
                  <a:cubicBezTo>
                    <a:pt x="331" y="758"/>
                    <a:pt x="333" y="742"/>
                    <a:pt x="323" y="740"/>
                  </a:cubicBezTo>
                  <a:cubicBezTo>
                    <a:pt x="303" y="736"/>
                    <a:pt x="295" y="741"/>
                    <a:pt x="275" y="740"/>
                  </a:cubicBezTo>
                  <a:cubicBezTo>
                    <a:pt x="258" y="739"/>
                    <a:pt x="239" y="731"/>
                    <a:pt x="227" y="725"/>
                  </a:cubicBezTo>
                  <a:cubicBezTo>
                    <a:pt x="224" y="715"/>
                    <a:pt x="200" y="710"/>
                    <a:pt x="200" y="710"/>
                  </a:cubicBezTo>
                  <a:cubicBezTo>
                    <a:pt x="203" y="696"/>
                    <a:pt x="239" y="670"/>
                    <a:pt x="251" y="662"/>
                  </a:cubicBezTo>
                  <a:cubicBezTo>
                    <a:pt x="267" y="638"/>
                    <a:pt x="286" y="620"/>
                    <a:pt x="308" y="605"/>
                  </a:cubicBezTo>
                  <a:cubicBezTo>
                    <a:pt x="310" y="598"/>
                    <a:pt x="258" y="633"/>
                    <a:pt x="236" y="641"/>
                  </a:cubicBezTo>
                  <a:cubicBezTo>
                    <a:pt x="214" y="649"/>
                    <a:pt x="204" y="655"/>
                    <a:pt x="176" y="653"/>
                  </a:cubicBezTo>
                  <a:cubicBezTo>
                    <a:pt x="137" y="652"/>
                    <a:pt x="93" y="657"/>
                    <a:pt x="65" y="629"/>
                  </a:cubicBezTo>
                  <a:cubicBezTo>
                    <a:pt x="53" y="617"/>
                    <a:pt x="33" y="599"/>
                    <a:pt x="23" y="584"/>
                  </a:cubicBezTo>
                  <a:cubicBezTo>
                    <a:pt x="18" y="576"/>
                    <a:pt x="14" y="557"/>
                    <a:pt x="14" y="557"/>
                  </a:cubicBezTo>
                  <a:cubicBezTo>
                    <a:pt x="14" y="549"/>
                    <a:pt x="0" y="538"/>
                    <a:pt x="11" y="533"/>
                  </a:cubicBezTo>
                  <a:cubicBezTo>
                    <a:pt x="22" y="528"/>
                    <a:pt x="37" y="528"/>
                    <a:pt x="83" y="527"/>
                  </a:cubicBezTo>
                  <a:cubicBezTo>
                    <a:pt x="152" y="525"/>
                    <a:pt x="221" y="525"/>
                    <a:pt x="290" y="524"/>
                  </a:cubicBezTo>
                  <a:cubicBezTo>
                    <a:pt x="301" y="520"/>
                    <a:pt x="296" y="522"/>
                    <a:pt x="305" y="518"/>
                  </a:cubicBezTo>
                  <a:close/>
                </a:path>
              </a:pathLst>
            </a:custGeom>
            <a:gradFill rotWithShape="1">
              <a:gsLst>
                <a:gs pos="0">
                  <a:srgbClr val="FFCCFF"/>
                </a:gs>
                <a:gs pos="100000">
                  <a:srgbClr val="FFCCFF">
                    <a:gamma/>
                    <a:shade val="86275"/>
                    <a:invGamma/>
                  </a:srgbClr>
                </a:gs>
              </a:gsLst>
              <a:lin ang="5400000" scaled="1"/>
            </a:gradFill>
            <a:ln w="28575" cmpd="sng">
              <a:solidFill>
                <a:schemeClr val="tx1"/>
              </a:solidFill>
              <a:round/>
              <a:headEnd/>
              <a:tailEnd/>
            </a:ln>
            <a:effectLst/>
            <a:scene3d>
              <a:camera prst="orthographicFront"/>
              <a:lightRig rig="threePt" dir="t"/>
            </a:scene3d>
            <a:sp3d>
              <a:bevelT/>
            </a:sp3d>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9" name="Freeform 61"/>
            <p:cNvSpPr>
              <a:spLocks/>
            </p:cNvSpPr>
            <p:nvPr/>
          </p:nvSpPr>
          <p:spPr bwMode="auto">
            <a:xfrm rot="-830568">
              <a:off x="2714" y="321"/>
              <a:ext cx="433" cy="207"/>
            </a:xfrm>
            <a:custGeom>
              <a:avLst/>
              <a:gdLst/>
              <a:ahLst/>
              <a:cxnLst>
                <a:cxn ang="0">
                  <a:pos x="1" y="207"/>
                </a:cxn>
                <a:cxn ang="0">
                  <a:pos x="4" y="144"/>
                </a:cxn>
                <a:cxn ang="0">
                  <a:pos x="16" y="126"/>
                </a:cxn>
                <a:cxn ang="0">
                  <a:pos x="61" y="69"/>
                </a:cxn>
                <a:cxn ang="0">
                  <a:pos x="97" y="36"/>
                </a:cxn>
                <a:cxn ang="0">
                  <a:pos x="127" y="9"/>
                </a:cxn>
                <a:cxn ang="0">
                  <a:pos x="139" y="42"/>
                </a:cxn>
                <a:cxn ang="0">
                  <a:pos x="136" y="72"/>
                </a:cxn>
                <a:cxn ang="0">
                  <a:pos x="139" y="54"/>
                </a:cxn>
                <a:cxn ang="0">
                  <a:pos x="145" y="45"/>
                </a:cxn>
                <a:cxn ang="0">
                  <a:pos x="154" y="42"/>
                </a:cxn>
                <a:cxn ang="0">
                  <a:pos x="238" y="6"/>
                </a:cxn>
                <a:cxn ang="0">
                  <a:pos x="265" y="48"/>
                </a:cxn>
                <a:cxn ang="0">
                  <a:pos x="274" y="30"/>
                </a:cxn>
                <a:cxn ang="0">
                  <a:pos x="292" y="24"/>
                </a:cxn>
                <a:cxn ang="0">
                  <a:pos x="385" y="36"/>
                </a:cxn>
                <a:cxn ang="0">
                  <a:pos x="415" y="66"/>
                </a:cxn>
                <a:cxn ang="0">
                  <a:pos x="427" y="81"/>
                </a:cxn>
                <a:cxn ang="0">
                  <a:pos x="343" y="87"/>
                </a:cxn>
                <a:cxn ang="0">
                  <a:pos x="310" y="102"/>
                </a:cxn>
                <a:cxn ang="0">
                  <a:pos x="130" y="120"/>
                </a:cxn>
                <a:cxn ang="0">
                  <a:pos x="100" y="129"/>
                </a:cxn>
                <a:cxn ang="0">
                  <a:pos x="82" y="135"/>
                </a:cxn>
                <a:cxn ang="0">
                  <a:pos x="55" y="162"/>
                </a:cxn>
                <a:cxn ang="0">
                  <a:pos x="19" y="198"/>
                </a:cxn>
                <a:cxn ang="0">
                  <a:pos x="1" y="207"/>
                </a:cxn>
              </a:cxnLst>
              <a:rect l="0" t="0" r="r" b="b"/>
              <a:pathLst>
                <a:path w="433" h="207">
                  <a:moveTo>
                    <a:pt x="1" y="207"/>
                  </a:moveTo>
                  <a:cubicBezTo>
                    <a:pt x="2" y="186"/>
                    <a:pt x="0" y="165"/>
                    <a:pt x="4" y="144"/>
                  </a:cubicBezTo>
                  <a:cubicBezTo>
                    <a:pt x="5" y="137"/>
                    <a:pt x="12" y="132"/>
                    <a:pt x="16" y="126"/>
                  </a:cubicBezTo>
                  <a:cubicBezTo>
                    <a:pt x="27" y="110"/>
                    <a:pt x="46" y="74"/>
                    <a:pt x="61" y="69"/>
                  </a:cubicBezTo>
                  <a:cubicBezTo>
                    <a:pt x="73" y="57"/>
                    <a:pt x="83" y="45"/>
                    <a:pt x="97" y="36"/>
                  </a:cubicBezTo>
                  <a:cubicBezTo>
                    <a:pt x="101" y="23"/>
                    <a:pt x="112" y="9"/>
                    <a:pt x="127" y="9"/>
                  </a:cubicBezTo>
                  <a:cubicBezTo>
                    <a:pt x="134" y="20"/>
                    <a:pt x="135" y="30"/>
                    <a:pt x="139" y="42"/>
                  </a:cubicBezTo>
                  <a:cubicBezTo>
                    <a:pt x="138" y="52"/>
                    <a:pt x="136" y="62"/>
                    <a:pt x="136" y="72"/>
                  </a:cubicBezTo>
                  <a:cubicBezTo>
                    <a:pt x="136" y="78"/>
                    <a:pt x="137" y="60"/>
                    <a:pt x="139" y="54"/>
                  </a:cubicBezTo>
                  <a:cubicBezTo>
                    <a:pt x="140" y="51"/>
                    <a:pt x="142" y="47"/>
                    <a:pt x="145" y="45"/>
                  </a:cubicBezTo>
                  <a:cubicBezTo>
                    <a:pt x="147" y="43"/>
                    <a:pt x="151" y="43"/>
                    <a:pt x="154" y="42"/>
                  </a:cubicBezTo>
                  <a:cubicBezTo>
                    <a:pt x="178" y="18"/>
                    <a:pt x="211" y="24"/>
                    <a:pt x="238" y="6"/>
                  </a:cubicBezTo>
                  <a:cubicBezTo>
                    <a:pt x="282" y="11"/>
                    <a:pt x="250" y="0"/>
                    <a:pt x="265" y="48"/>
                  </a:cubicBezTo>
                  <a:cubicBezTo>
                    <a:pt x="269" y="61"/>
                    <a:pt x="271" y="32"/>
                    <a:pt x="274" y="30"/>
                  </a:cubicBezTo>
                  <a:cubicBezTo>
                    <a:pt x="279" y="26"/>
                    <a:pt x="292" y="24"/>
                    <a:pt x="292" y="24"/>
                  </a:cubicBezTo>
                  <a:cubicBezTo>
                    <a:pt x="324" y="26"/>
                    <a:pt x="353" y="31"/>
                    <a:pt x="385" y="36"/>
                  </a:cubicBezTo>
                  <a:cubicBezTo>
                    <a:pt x="389" y="69"/>
                    <a:pt x="389" y="57"/>
                    <a:pt x="415" y="66"/>
                  </a:cubicBezTo>
                  <a:cubicBezTo>
                    <a:pt x="417" y="72"/>
                    <a:pt x="433" y="78"/>
                    <a:pt x="427" y="81"/>
                  </a:cubicBezTo>
                  <a:cubicBezTo>
                    <a:pt x="402" y="94"/>
                    <a:pt x="371" y="86"/>
                    <a:pt x="343" y="87"/>
                  </a:cubicBezTo>
                  <a:cubicBezTo>
                    <a:pt x="326" y="91"/>
                    <a:pt x="328" y="98"/>
                    <a:pt x="310" y="102"/>
                  </a:cubicBezTo>
                  <a:cubicBezTo>
                    <a:pt x="338" y="144"/>
                    <a:pt x="156" y="120"/>
                    <a:pt x="130" y="120"/>
                  </a:cubicBezTo>
                  <a:cubicBezTo>
                    <a:pt x="113" y="132"/>
                    <a:pt x="130" y="122"/>
                    <a:pt x="100" y="129"/>
                  </a:cubicBezTo>
                  <a:cubicBezTo>
                    <a:pt x="94" y="130"/>
                    <a:pt x="82" y="135"/>
                    <a:pt x="82" y="135"/>
                  </a:cubicBezTo>
                  <a:cubicBezTo>
                    <a:pt x="78" y="147"/>
                    <a:pt x="67" y="158"/>
                    <a:pt x="55" y="162"/>
                  </a:cubicBezTo>
                  <a:cubicBezTo>
                    <a:pt x="49" y="181"/>
                    <a:pt x="35" y="187"/>
                    <a:pt x="19" y="198"/>
                  </a:cubicBezTo>
                  <a:cubicBezTo>
                    <a:pt x="13" y="202"/>
                    <a:pt x="1" y="207"/>
                    <a:pt x="1" y="207"/>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0" name="Freeform 62"/>
            <p:cNvSpPr>
              <a:spLocks/>
            </p:cNvSpPr>
            <p:nvPr/>
          </p:nvSpPr>
          <p:spPr bwMode="auto">
            <a:xfrm>
              <a:off x="2705" y="570"/>
              <a:ext cx="153" cy="141"/>
            </a:xfrm>
            <a:custGeom>
              <a:avLst/>
              <a:gdLst/>
              <a:ahLst/>
              <a:cxnLst>
                <a:cxn ang="0">
                  <a:pos x="64" y="6"/>
                </a:cxn>
                <a:cxn ang="0">
                  <a:pos x="22" y="54"/>
                </a:cxn>
                <a:cxn ang="0">
                  <a:pos x="10" y="72"/>
                </a:cxn>
                <a:cxn ang="0">
                  <a:pos x="25" y="132"/>
                </a:cxn>
                <a:cxn ang="0">
                  <a:pos x="61" y="153"/>
                </a:cxn>
                <a:cxn ang="0">
                  <a:pos x="145" y="135"/>
                </a:cxn>
                <a:cxn ang="0">
                  <a:pos x="169" y="117"/>
                </a:cxn>
                <a:cxn ang="0">
                  <a:pos x="175" y="54"/>
                </a:cxn>
                <a:cxn ang="0">
                  <a:pos x="118" y="12"/>
                </a:cxn>
                <a:cxn ang="0">
                  <a:pos x="91" y="3"/>
                </a:cxn>
                <a:cxn ang="0">
                  <a:pos x="82" y="0"/>
                </a:cxn>
                <a:cxn ang="0">
                  <a:pos x="64" y="6"/>
                </a:cxn>
              </a:cxnLst>
              <a:rect l="0" t="0" r="r" b="b"/>
              <a:pathLst>
                <a:path w="186" h="153">
                  <a:moveTo>
                    <a:pt x="64" y="6"/>
                  </a:moveTo>
                  <a:cubicBezTo>
                    <a:pt x="25" y="12"/>
                    <a:pt x="39" y="28"/>
                    <a:pt x="22" y="54"/>
                  </a:cubicBezTo>
                  <a:cubicBezTo>
                    <a:pt x="18" y="60"/>
                    <a:pt x="10" y="72"/>
                    <a:pt x="10" y="72"/>
                  </a:cubicBezTo>
                  <a:cubicBezTo>
                    <a:pt x="5" y="94"/>
                    <a:pt x="0" y="124"/>
                    <a:pt x="25" y="132"/>
                  </a:cubicBezTo>
                  <a:cubicBezTo>
                    <a:pt x="30" y="152"/>
                    <a:pt x="43" y="147"/>
                    <a:pt x="61" y="153"/>
                  </a:cubicBezTo>
                  <a:cubicBezTo>
                    <a:pt x="124" y="149"/>
                    <a:pt x="99" y="147"/>
                    <a:pt x="145" y="135"/>
                  </a:cubicBezTo>
                  <a:cubicBezTo>
                    <a:pt x="156" y="128"/>
                    <a:pt x="162" y="128"/>
                    <a:pt x="169" y="117"/>
                  </a:cubicBezTo>
                  <a:cubicBezTo>
                    <a:pt x="173" y="85"/>
                    <a:pt x="186" y="86"/>
                    <a:pt x="175" y="54"/>
                  </a:cubicBezTo>
                  <a:cubicBezTo>
                    <a:pt x="169" y="14"/>
                    <a:pt x="159" y="16"/>
                    <a:pt x="118" y="12"/>
                  </a:cubicBezTo>
                  <a:cubicBezTo>
                    <a:pt x="109" y="9"/>
                    <a:pt x="100" y="6"/>
                    <a:pt x="91" y="3"/>
                  </a:cubicBezTo>
                  <a:cubicBezTo>
                    <a:pt x="88" y="2"/>
                    <a:pt x="82" y="0"/>
                    <a:pt x="82" y="0"/>
                  </a:cubicBezTo>
                  <a:cubicBezTo>
                    <a:pt x="52" y="3"/>
                    <a:pt x="46" y="0"/>
                    <a:pt x="64" y="6"/>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1" name="Freeform 63"/>
            <p:cNvSpPr>
              <a:spLocks/>
            </p:cNvSpPr>
            <p:nvPr/>
          </p:nvSpPr>
          <p:spPr bwMode="auto">
            <a:xfrm>
              <a:off x="2718" y="621"/>
              <a:ext cx="72" cy="69"/>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2" name="Freeform 64"/>
            <p:cNvSpPr>
              <a:spLocks/>
            </p:cNvSpPr>
            <p:nvPr/>
          </p:nvSpPr>
          <p:spPr bwMode="auto">
            <a:xfrm rot="-2667468">
              <a:off x="2689" y="807"/>
              <a:ext cx="27" cy="51"/>
            </a:xfrm>
            <a:custGeom>
              <a:avLst/>
              <a:gdLst/>
              <a:ahLst/>
              <a:cxnLst>
                <a:cxn ang="0">
                  <a:pos x="0" y="0"/>
                </a:cxn>
                <a:cxn ang="0">
                  <a:pos x="30" y="36"/>
                </a:cxn>
                <a:cxn ang="0">
                  <a:pos x="33" y="78"/>
                </a:cxn>
              </a:cxnLst>
              <a:rect l="0" t="0" r="r" b="b"/>
              <a:pathLst>
                <a:path w="35" h="78">
                  <a:moveTo>
                    <a:pt x="0" y="0"/>
                  </a:moveTo>
                  <a:cubicBezTo>
                    <a:pt x="12" y="11"/>
                    <a:pt x="25" y="23"/>
                    <a:pt x="30" y="36"/>
                  </a:cubicBezTo>
                  <a:cubicBezTo>
                    <a:pt x="35" y="49"/>
                    <a:pt x="34" y="63"/>
                    <a:pt x="33" y="78"/>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 name="Freeform 65"/>
            <p:cNvSpPr>
              <a:spLocks/>
            </p:cNvSpPr>
            <p:nvPr/>
          </p:nvSpPr>
          <p:spPr bwMode="auto">
            <a:xfrm>
              <a:off x="2482" y="636"/>
              <a:ext cx="75" cy="114"/>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4" name="Line 66"/>
            <p:cNvSpPr>
              <a:spLocks noChangeShapeType="1"/>
            </p:cNvSpPr>
            <p:nvPr/>
          </p:nvSpPr>
          <p:spPr bwMode="auto">
            <a:xfrm flipH="1">
              <a:off x="2598" y="720"/>
              <a:ext cx="48" cy="48"/>
            </a:xfrm>
            <a:prstGeom prst="line">
              <a:avLst/>
            </a:prstGeom>
            <a:noFill/>
            <a:ln w="19050">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5" name="Freeform 67"/>
            <p:cNvSpPr>
              <a:spLocks/>
            </p:cNvSpPr>
            <p:nvPr/>
          </p:nvSpPr>
          <p:spPr bwMode="auto">
            <a:xfrm>
              <a:off x="2562" y="590"/>
              <a:ext cx="128" cy="84"/>
            </a:xfrm>
            <a:custGeom>
              <a:avLst/>
              <a:gdLst/>
              <a:ahLst/>
              <a:cxnLst>
                <a:cxn ang="0">
                  <a:pos x="3" y="82"/>
                </a:cxn>
                <a:cxn ang="0">
                  <a:pos x="132" y="79"/>
                </a:cxn>
                <a:cxn ang="0">
                  <a:pos x="117" y="51"/>
                </a:cxn>
                <a:cxn ang="0">
                  <a:pos x="51" y="1"/>
                </a:cxn>
                <a:cxn ang="0">
                  <a:pos x="12" y="4"/>
                </a:cxn>
                <a:cxn ang="0">
                  <a:pos x="0" y="40"/>
                </a:cxn>
                <a:cxn ang="0">
                  <a:pos x="3" y="82"/>
                </a:cxn>
              </a:cxnLst>
              <a:rect l="0" t="0" r="r" b="b"/>
              <a:pathLst>
                <a:path w="140" h="84">
                  <a:moveTo>
                    <a:pt x="3" y="82"/>
                  </a:moveTo>
                  <a:cubicBezTo>
                    <a:pt x="46" y="81"/>
                    <a:pt x="89" y="84"/>
                    <a:pt x="132" y="79"/>
                  </a:cubicBezTo>
                  <a:cubicBezTo>
                    <a:pt x="140" y="78"/>
                    <a:pt x="118" y="52"/>
                    <a:pt x="117" y="51"/>
                  </a:cubicBezTo>
                  <a:cubicBezTo>
                    <a:pt x="98" y="22"/>
                    <a:pt x="83" y="12"/>
                    <a:pt x="51" y="1"/>
                  </a:cubicBezTo>
                  <a:cubicBezTo>
                    <a:pt x="35" y="2"/>
                    <a:pt x="28" y="0"/>
                    <a:pt x="12" y="4"/>
                  </a:cubicBezTo>
                  <a:cubicBezTo>
                    <a:pt x="2" y="6"/>
                    <a:pt x="0" y="30"/>
                    <a:pt x="0" y="40"/>
                  </a:cubicBezTo>
                  <a:cubicBezTo>
                    <a:pt x="1" y="56"/>
                    <a:pt x="1" y="66"/>
                    <a:pt x="3" y="82"/>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6" name="Freeform 68"/>
            <p:cNvSpPr>
              <a:spLocks/>
            </p:cNvSpPr>
            <p:nvPr/>
          </p:nvSpPr>
          <p:spPr bwMode="auto">
            <a:xfrm>
              <a:off x="2568" y="618"/>
              <a:ext cx="57" cy="54"/>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7" name="Freeform 69"/>
            <p:cNvSpPr>
              <a:spLocks/>
            </p:cNvSpPr>
            <p:nvPr/>
          </p:nvSpPr>
          <p:spPr bwMode="auto">
            <a:xfrm>
              <a:off x="2952" y="716"/>
              <a:ext cx="87" cy="38"/>
            </a:xfrm>
            <a:custGeom>
              <a:avLst/>
              <a:gdLst/>
              <a:ahLst/>
              <a:cxnLst>
                <a:cxn ang="0">
                  <a:pos x="0" y="28"/>
                </a:cxn>
                <a:cxn ang="0">
                  <a:pos x="30" y="22"/>
                </a:cxn>
                <a:cxn ang="0">
                  <a:pos x="45" y="10"/>
                </a:cxn>
                <a:cxn ang="0">
                  <a:pos x="63" y="7"/>
                </a:cxn>
                <a:cxn ang="0">
                  <a:pos x="81" y="1"/>
                </a:cxn>
                <a:cxn ang="0">
                  <a:pos x="66" y="4"/>
                </a:cxn>
                <a:cxn ang="0">
                  <a:pos x="24" y="22"/>
                </a:cxn>
                <a:cxn ang="0">
                  <a:pos x="42" y="22"/>
                </a:cxn>
                <a:cxn ang="0">
                  <a:pos x="69" y="13"/>
                </a:cxn>
                <a:cxn ang="0">
                  <a:pos x="51" y="22"/>
                </a:cxn>
                <a:cxn ang="0">
                  <a:pos x="45" y="28"/>
                </a:cxn>
                <a:cxn ang="0">
                  <a:pos x="63" y="13"/>
                </a:cxn>
              </a:cxnLst>
              <a:rect l="0" t="0" r="r" b="b"/>
              <a:pathLst>
                <a:path w="87" h="38">
                  <a:moveTo>
                    <a:pt x="0" y="28"/>
                  </a:moveTo>
                  <a:cubicBezTo>
                    <a:pt x="10" y="27"/>
                    <a:pt x="22" y="28"/>
                    <a:pt x="30" y="22"/>
                  </a:cubicBezTo>
                  <a:cubicBezTo>
                    <a:pt x="44" y="10"/>
                    <a:pt x="27" y="14"/>
                    <a:pt x="45" y="10"/>
                  </a:cubicBezTo>
                  <a:cubicBezTo>
                    <a:pt x="51" y="9"/>
                    <a:pt x="57" y="8"/>
                    <a:pt x="63" y="7"/>
                  </a:cubicBezTo>
                  <a:cubicBezTo>
                    <a:pt x="69" y="5"/>
                    <a:pt x="87" y="0"/>
                    <a:pt x="81" y="1"/>
                  </a:cubicBezTo>
                  <a:cubicBezTo>
                    <a:pt x="76" y="2"/>
                    <a:pt x="71" y="3"/>
                    <a:pt x="66" y="4"/>
                  </a:cubicBezTo>
                  <a:cubicBezTo>
                    <a:pt x="48" y="16"/>
                    <a:pt x="45" y="18"/>
                    <a:pt x="24" y="22"/>
                  </a:cubicBezTo>
                  <a:cubicBezTo>
                    <a:pt x="0" y="38"/>
                    <a:pt x="36" y="24"/>
                    <a:pt x="42" y="22"/>
                  </a:cubicBezTo>
                  <a:cubicBezTo>
                    <a:pt x="63" y="8"/>
                    <a:pt x="53" y="8"/>
                    <a:pt x="69" y="13"/>
                  </a:cubicBezTo>
                  <a:cubicBezTo>
                    <a:pt x="63" y="17"/>
                    <a:pt x="54" y="16"/>
                    <a:pt x="51" y="22"/>
                  </a:cubicBezTo>
                  <a:cubicBezTo>
                    <a:pt x="46" y="31"/>
                    <a:pt x="66" y="35"/>
                    <a:pt x="45" y="28"/>
                  </a:cubicBezTo>
                  <a:cubicBezTo>
                    <a:pt x="64" y="15"/>
                    <a:pt x="63" y="23"/>
                    <a:pt x="63" y="13"/>
                  </a:cubicBezTo>
                </a:path>
              </a:pathLst>
            </a:custGeom>
            <a:noFill/>
            <a:ln w="1270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8" name="Freeform 70"/>
            <p:cNvSpPr>
              <a:spLocks/>
            </p:cNvSpPr>
            <p:nvPr/>
          </p:nvSpPr>
          <p:spPr bwMode="auto">
            <a:xfrm rot="-1003678">
              <a:off x="2924" y="552"/>
              <a:ext cx="290" cy="269"/>
            </a:xfrm>
            <a:custGeom>
              <a:avLst/>
              <a:gdLst/>
              <a:ahLst/>
              <a:cxnLst>
                <a:cxn ang="0">
                  <a:pos x="0" y="140"/>
                </a:cxn>
                <a:cxn ang="0">
                  <a:pos x="27" y="53"/>
                </a:cxn>
                <a:cxn ang="0">
                  <a:pos x="27" y="38"/>
                </a:cxn>
                <a:cxn ang="0">
                  <a:pos x="102" y="11"/>
                </a:cxn>
                <a:cxn ang="0">
                  <a:pos x="177" y="2"/>
                </a:cxn>
                <a:cxn ang="0">
                  <a:pos x="249" y="8"/>
                </a:cxn>
                <a:cxn ang="0">
                  <a:pos x="252" y="17"/>
                </a:cxn>
                <a:cxn ang="0">
                  <a:pos x="261" y="23"/>
                </a:cxn>
                <a:cxn ang="0">
                  <a:pos x="279" y="29"/>
                </a:cxn>
                <a:cxn ang="0">
                  <a:pos x="297" y="41"/>
                </a:cxn>
                <a:cxn ang="0">
                  <a:pos x="321" y="47"/>
                </a:cxn>
                <a:cxn ang="0">
                  <a:pos x="330" y="77"/>
                </a:cxn>
                <a:cxn ang="0">
                  <a:pos x="303" y="80"/>
                </a:cxn>
                <a:cxn ang="0">
                  <a:pos x="324" y="125"/>
                </a:cxn>
                <a:cxn ang="0">
                  <a:pos x="312" y="140"/>
                </a:cxn>
                <a:cxn ang="0">
                  <a:pos x="264" y="143"/>
                </a:cxn>
                <a:cxn ang="0">
                  <a:pos x="282" y="242"/>
                </a:cxn>
                <a:cxn ang="0">
                  <a:pos x="219" y="230"/>
                </a:cxn>
                <a:cxn ang="0">
                  <a:pos x="162" y="197"/>
                </a:cxn>
                <a:cxn ang="0">
                  <a:pos x="162" y="116"/>
                </a:cxn>
                <a:cxn ang="0">
                  <a:pos x="81" y="89"/>
                </a:cxn>
                <a:cxn ang="0">
                  <a:pos x="9" y="104"/>
                </a:cxn>
              </a:cxnLst>
              <a:rect l="0" t="0" r="r" b="b"/>
              <a:pathLst>
                <a:path w="345" h="269">
                  <a:moveTo>
                    <a:pt x="0" y="140"/>
                  </a:moveTo>
                  <a:cubicBezTo>
                    <a:pt x="1" y="112"/>
                    <a:pt x="24" y="81"/>
                    <a:pt x="27" y="53"/>
                  </a:cubicBezTo>
                  <a:cubicBezTo>
                    <a:pt x="60" y="26"/>
                    <a:pt x="19" y="42"/>
                    <a:pt x="27" y="38"/>
                  </a:cubicBezTo>
                  <a:cubicBezTo>
                    <a:pt x="51" y="25"/>
                    <a:pt x="76" y="20"/>
                    <a:pt x="102" y="11"/>
                  </a:cubicBezTo>
                  <a:cubicBezTo>
                    <a:pt x="140" y="12"/>
                    <a:pt x="139" y="0"/>
                    <a:pt x="177" y="2"/>
                  </a:cubicBezTo>
                  <a:cubicBezTo>
                    <a:pt x="189" y="3"/>
                    <a:pt x="249" y="8"/>
                    <a:pt x="249" y="8"/>
                  </a:cubicBezTo>
                  <a:cubicBezTo>
                    <a:pt x="250" y="11"/>
                    <a:pt x="250" y="15"/>
                    <a:pt x="252" y="17"/>
                  </a:cubicBezTo>
                  <a:cubicBezTo>
                    <a:pt x="254" y="20"/>
                    <a:pt x="258" y="22"/>
                    <a:pt x="261" y="23"/>
                  </a:cubicBezTo>
                  <a:cubicBezTo>
                    <a:pt x="267" y="26"/>
                    <a:pt x="273" y="27"/>
                    <a:pt x="279" y="29"/>
                  </a:cubicBezTo>
                  <a:cubicBezTo>
                    <a:pt x="286" y="31"/>
                    <a:pt x="290" y="39"/>
                    <a:pt x="297" y="41"/>
                  </a:cubicBezTo>
                  <a:cubicBezTo>
                    <a:pt x="305" y="43"/>
                    <a:pt x="321" y="47"/>
                    <a:pt x="321" y="47"/>
                  </a:cubicBezTo>
                  <a:cubicBezTo>
                    <a:pt x="327" y="51"/>
                    <a:pt x="345" y="68"/>
                    <a:pt x="330" y="77"/>
                  </a:cubicBezTo>
                  <a:cubicBezTo>
                    <a:pt x="322" y="82"/>
                    <a:pt x="312" y="79"/>
                    <a:pt x="303" y="80"/>
                  </a:cubicBezTo>
                  <a:cubicBezTo>
                    <a:pt x="297" y="86"/>
                    <a:pt x="324" y="115"/>
                    <a:pt x="324" y="125"/>
                  </a:cubicBezTo>
                  <a:cubicBezTo>
                    <a:pt x="325" y="135"/>
                    <a:pt x="322" y="137"/>
                    <a:pt x="312" y="140"/>
                  </a:cubicBezTo>
                  <a:cubicBezTo>
                    <a:pt x="289" y="144"/>
                    <a:pt x="260" y="121"/>
                    <a:pt x="264" y="143"/>
                  </a:cubicBezTo>
                  <a:cubicBezTo>
                    <a:pt x="291" y="179"/>
                    <a:pt x="298" y="224"/>
                    <a:pt x="282" y="242"/>
                  </a:cubicBezTo>
                  <a:cubicBezTo>
                    <a:pt x="257" y="269"/>
                    <a:pt x="240" y="246"/>
                    <a:pt x="219" y="230"/>
                  </a:cubicBezTo>
                  <a:cubicBezTo>
                    <a:pt x="210" y="223"/>
                    <a:pt x="162" y="197"/>
                    <a:pt x="162" y="197"/>
                  </a:cubicBezTo>
                  <a:cubicBezTo>
                    <a:pt x="158" y="185"/>
                    <a:pt x="174" y="120"/>
                    <a:pt x="162" y="116"/>
                  </a:cubicBezTo>
                  <a:cubicBezTo>
                    <a:pt x="149" y="99"/>
                    <a:pt x="106" y="91"/>
                    <a:pt x="81" y="89"/>
                  </a:cubicBezTo>
                  <a:cubicBezTo>
                    <a:pt x="56" y="87"/>
                    <a:pt x="24" y="101"/>
                    <a:pt x="9" y="104"/>
                  </a:cubicBezTo>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9" name="Freeform 71"/>
            <p:cNvSpPr>
              <a:spLocks/>
            </p:cNvSpPr>
            <p:nvPr/>
          </p:nvSpPr>
          <p:spPr bwMode="auto">
            <a:xfrm>
              <a:off x="2428" y="388"/>
              <a:ext cx="263" cy="230"/>
            </a:xfrm>
            <a:custGeom>
              <a:avLst/>
              <a:gdLst/>
              <a:ahLst/>
              <a:cxnLst>
                <a:cxn ang="0">
                  <a:pos x="239" y="203"/>
                </a:cxn>
                <a:cxn ang="0">
                  <a:pos x="212" y="176"/>
                </a:cxn>
                <a:cxn ang="0">
                  <a:pos x="158" y="134"/>
                </a:cxn>
                <a:cxn ang="0">
                  <a:pos x="131" y="122"/>
                </a:cxn>
                <a:cxn ang="0">
                  <a:pos x="74" y="128"/>
                </a:cxn>
                <a:cxn ang="0">
                  <a:pos x="65" y="137"/>
                </a:cxn>
                <a:cxn ang="0">
                  <a:pos x="14" y="149"/>
                </a:cxn>
                <a:cxn ang="0">
                  <a:pos x="5" y="158"/>
                </a:cxn>
                <a:cxn ang="0">
                  <a:pos x="11" y="110"/>
                </a:cxn>
                <a:cxn ang="0">
                  <a:pos x="62" y="95"/>
                </a:cxn>
                <a:cxn ang="0">
                  <a:pos x="32" y="83"/>
                </a:cxn>
                <a:cxn ang="0">
                  <a:pos x="14" y="77"/>
                </a:cxn>
                <a:cxn ang="0">
                  <a:pos x="62" y="56"/>
                </a:cxn>
                <a:cxn ang="0">
                  <a:pos x="89" y="47"/>
                </a:cxn>
                <a:cxn ang="0">
                  <a:pos x="98" y="44"/>
                </a:cxn>
                <a:cxn ang="0">
                  <a:pos x="128" y="65"/>
                </a:cxn>
                <a:cxn ang="0">
                  <a:pos x="143" y="62"/>
                </a:cxn>
                <a:cxn ang="0">
                  <a:pos x="134" y="26"/>
                </a:cxn>
                <a:cxn ang="0">
                  <a:pos x="131" y="17"/>
                </a:cxn>
                <a:cxn ang="0">
                  <a:pos x="167" y="11"/>
                </a:cxn>
                <a:cxn ang="0">
                  <a:pos x="173" y="32"/>
                </a:cxn>
                <a:cxn ang="0">
                  <a:pos x="194" y="35"/>
                </a:cxn>
                <a:cxn ang="0">
                  <a:pos x="221" y="74"/>
                </a:cxn>
                <a:cxn ang="0">
                  <a:pos x="248" y="146"/>
                </a:cxn>
                <a:cxn ang="0">
                  <a:pos x="239" y="203"/>
                </a:cxn>
              </a:cxnLst>
              <a:rect l="0" t="0" r="r" b="b"/>
              <a:pathLst>
                <a:path w="263" h="230">
                  <a:moveTo>
                    <a:pt x="239" y="203"/>
                  </a:moveTo>
                  <a:cubicBezTo>
                    <a:pt x="226" y="199"/>
                    <a:pt x="225" y="184"/>
                    <a:pt x="212" y="176"/>
                  </a:cubicBezTo>
                  <a:cubicBezTo>
                    <a:pt x="204" y="152"/>
                    <a:pt x="178" y="147"/>
                    <a:pt x="158" y="134"/>
                  </a:cubicBezTo>
                  <a:cubicBezTo>
                    <a:pt x="150" y="129"/>
                    <a:pt x="131" y="122"/>
                    <a:pt x="131" y="122"/>
                  </a:cubicBezTo>
                  <a:cubicBezTo>
                    <a:pt x="112" y="124"/>
                    <a:pt x="92" y="122"/>
                    <a:pt x="74" y="128"/>
                  </a:cubicBezTo>
                  <a:cubicBezTo>
                    <a:pt x="70" y="129"/>
                    <a:pt x="69" y="135"/>
                    <a:pt x="65" y="137"/>
                  </a:cubicBezTo>
                  <a:cubicBezTo>
                    <a:pt x="50" y="145"/>
                    <a:pt x="30" y="147"/>
                    <a:pt x="14" y="149"/>
                  </a:cubicBezTo>
                  <a:cubicBezTo>
                    <a:pt x="7" y="170"/>
                    <a:pt x="10" y="173"/>
                    <a:pt x="5" y="158"/>
                  </a:cubicBezTo>
                  <a:cubicBezTo>
                    <a:pt x="6" y="142"/>
                    <a:pt x="0" y="121"/>
                    <a:pt x="11" y="110"/>
                  </a:cubicBezTo>
                  <a:cubicBezTo>
                    <a:pt x="20" y="101"/>
                    <a:pt x="49" y="98"/>
                    <a:pt x="62" y="95"/>
                  </a:cubicBezTo>
                  <a:cubicBezTo>
                    <a:pt x="50" y="92"/>
                    <a:pt x="43" y="88"/>
                    <a:pt x="32" y="83"/>
                  </a:cubicBezTo>
                  <a:cubicBezTo>
                    <a:pt x="26" y="80"/>
                    <a:pt x="14" y="77"/>
                    <a:pt x="14" y="77"/>
                  </a:cubicBezTo>
                  <a:cubicBezTo>
                    <a:pt x="20" y="59"/>
                    <a:pt x="46" y="61"/>
                    <a:pt x="62" y="56"/>
                  </a:cubicBezTo>
                  <a:cubicBezTo>
                    <a:pt x="62" y="56"/>
                    <a:pt x="85" y="48"/>
                    <a:pt x="89" y="47"/>
                  </a:cubicBezTo>
                  <a:cubicBezTo>
                    <a:pt x="92" y="46"/>
                    <a:pt x="98" y="44"/>
                    <a:pt x="98" y="44"/>
                  </a:cubicBezTo>
                  <a:cubicBezTo>
                    <a:pt x="120" y="47"/>
                    <a:pt x="122" y="46"/>
                    <a:pt x="128" y="65"/>
                  </a:cubicBezTo>
                  <a:cubicBezTo>
                    <a:pt x="133" y="64"/>
                    <a:pt x="140" y="66"/>
                    <a:pt x="143" y="62"/>
                  </a:cubicBezTo>
                  <a:cubicBezTo>
                    <a:pt x="146" y="58"/>
                    <a:pt x="135" y="29"/>
                    <a:pt x="134" y="26"/>
                  </a:cubicBezTo>
                  <a:cubicBezTo>
                    <a:pt x="133" y="23"/>
                    <a:pt x="131" y="17"/>
                    <a:pt x="131" y="17"/>
                  </a:cubicBezTo>
                  <a:cubicBezTo>
                    <a:pt x="137" y="0"/>
                    <a:pt x="133" y="0"/>
                    <a:pt x="167" y="11"/>
                  </a:cubicBezTo>
                  <a:cubicBezTo>
                    <a:pt x="174" y="13"/>
                    <a:pt x="167" y="28"/>
                    <a:pt x="173" y="32"/>
                  </a:cubicBezTo>
                  <a:cubicBezTo>
                    <a:pt x="179" y="36"/>
                    <a:pt x="187" y="34"/>
                    <a:pt x="194" y="35"/>
                  </a:cubicBezTo>
                  <a:cubicBezTo>
                    <a:pt x="197" y="70"/>
                    <a:pt x="188" y="79"/>
                    <a:pt x="221" y="74"/>
                  </a:cubicBezTo>
                  <a:cubicBezTo>
                    <a:pt x="263" y="81"/>
                    <a:pt x="228" y="116"/>
                    <a:pt x="248" y="146"/>
                  </a:cubicBezTo>
                  <a:cubicBezTo>
                    <a:pt x="245" y="216"/>
                    <a:pt x="257" y="230"/>
                    <a:pt x="239" y="203"/>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0" name="Freeform 72"/>
            <p:cNvSpPr>
              <a:spLocks/>
            </p:cNvSpPr>
            <p:nvPr/>
          </p:nvSpPr>
          <p:spPr bwMode="auto">
            <a:xfrm>
              <a:off x="2890" y="1337"/>
              <a:ext cx="193" cy="198"/>
            </a:xfrm>
            <a:custGeom>
              <a:avLst/>
              <a:gdLst/>
              <a:ahLst/>
              <a:cxnLst>
                <a:cxn ang="0">
                  <a:pos x="55" y="0"/>
                </a:cxn>
                <a:cxn ang="0">
                  <a:pos x="19" y="23"/>
                </a:cxn>
                <a:cxn ang="0">
                  <a:pos x="0" y="89"/>
                </a:cxn>
                <a:cxn ang="0">
                  <a:pos x="18" y="141"/>
                </a:cxn>
                <a:cxn ang="0">
                  <a:pos x="96" y="194"/>
                </a:cxn>
                <a:cxn ang="0">
                  <a:pos x="160" y="198"/>
                </a:cxn>
                <a:cxn ang="0">
                  <a:pos x="193" y="140"/>
                </a:cxn>
                <a:cxn ang="0">
                  <a:pos x="126" y="131"/>
                </a:cxn>
                <a:cxn ang="0">
                  <a:pos x="66" y="54"/>
                </a:cxn>
                <a:cxn ang="0">
                  <a:pos x="57" y="41"/>
                </a:cxn>
                <a:cxn ang="0">
                  <a:pos x="55" y="0"/>
                </a:cxn>
              </a:cxnLst>
              <a:rect l="0" t="0" r="r" b="b"/>
              <a:pathLst>
                <a:path w="193" h="198">
                  <a:moveTo>
                    <a:pt x="55" y="0"/>
                  </a:moveTo>
                  <a:lnTo>
                    <a:pt x="19" y="23"/>
                  </a:lnTo>
                  <a:lnTo>
                    <a:pt x="0" y="89"/>
                  </a:lnTo>
                  <a:lnTo>
                    <a:pt x="18" y="141"/>
                  </a:lnTo>
                  <a:lnTo>
                    <a:pt x="96" y="194"/>
                  </a:lnTo>
                  <a:lnTo>
                    <a:pt x="160" y="198"/>
                  </a:lnTo>
                  <a:lnTo>
                    <a:pt x="193" y="140"/>
                  </a:lnTo>
                  <a:lnTo>
                    <a:pt x="126" y="131"/>
                  </a:lnTo>
                  <a:lnTo>
                    <a:pt x="66" y="54"/>
                  </a:lnTo>
                  <a:lnTo>
                    <a:pt x="57" y="41"/>
                  </a:lnTo>
                  <a:lnTo>
                    <a:pt x="55" y="0"/>
                  </a:ln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1" name="Freeform 73"/>
            <p:cNvSpPr>
              <a:spLocks/>
            </p:cNvSpPr>
            <p:nvPr/>
          </p:nvSpPr>
          <p:spPr bwMode="auto">
            <a:xfrm>
              <a:off x="2782" y="1108"/>
              <a:ext cx="192" cy="603"/>
            </a:xfrm>
            <a:custGeom>
              <a:avLst/>
              <a:gdLst/>
              <a:ahLst/>
              <a:cxnLst>
                <a:cxn ang="0">
                  <a:pos x="192" y="0"/>
                </a:cxn>
                <a:cxn ang="0">
                  <a:pos x="118" y="133"/>
                </a:cxn>
                <a:cxn ang="0">
                  <a:pos x="58" y="270"/>
                </a:cxn>
                <a:cxn ang="0">
                  <a:pos x="30" y="423"/>
                </a:cxn>
                <a:cxn ang="0">
                  <a:pos x="3" y="543"/>
                </a:cxn>
                <a:cxn ang="0">
                  <a:pos x="0" y="603"/>
                </a:cxn>
              </a:cxnLst>
              <a:rect l="0" t="0" r="r" b="b"/>
              <a:pathLst>
                <a:path w="192" h="603">
                  <a:moveTo>
                    <a:pt x="192" y="0"/>
                  </a:moveTo>
                  <a:lnTo>
                    <a:pt x="118" y="133"/>
                  </a:lnTo>
                  <a:lnTo>
                    <a:pt x="58" y="270"/>
                  </a:lnTo>
                  <a:lnTo>
                    <a:pt x="30" y="423"/>
                  </a:lnTo>
                  <a:lnTo>
                    <a:pt x="3" y="543"/>
                  </a:lnTo>
                  <a:lnTo>
                    <a:pt x="0" y="603"/>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2" name="Freeform 74"/>
            <p:cNvSpPr>
              <a:spLocks/>
            </p:cNvSpPr>
            <p:nvPr/>
          </p:nvSpPr>
          <p:spPr bwMode="auto">
            <a:xfrm>
              <a:off x="2954" y="1221"/>
              <a:ext cx="69" cy="155"/>
            </a:xfrm>
            <a:custGeom>
              <a:avLst/>
              <a:gdLst/>
              <a:ahLst/>
              <a:cxnLst>
                <a:cxn ang="0">
                  <a:pos x="0" y="155"/>
                </a:cxn>
                <a:cxn ang="0">
                  <a:pos x="69" y="30"/>
                </a:cxn>
                <a:cxn ang="0">
                  <a:pos x="28" y="0"/>
                </a:cxn>
              </a:cxnLst>
              <a:rect l="0" t="0" r="r" b="b"/>
              <a:pathLst>
                <a:path w="69" h="155">
                  <a:moveTo>
                    <a:pt x="0" y="155"/>
                  </a:moveTo>
                  <a:lnTo>
                    <a:pt x="69" y="30"/>
                  </a:lnTo>
                  <a:lnTo>
                    <a:pt x="28" y="0"/>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3" name="Freeform 75"/>
            <p:cNvSpPr>
              <a:spLocks/>
            </p:cNvSpPr>
            <p:nvPr/>
          </p:nvSpPr>
          <p:spPr bwMode="auto">
            <a:xfrm>
              <a:off x="2297" y="1848"/>
              <a:ext cx="400" cy="127"/>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4" name="Freeform 76"/>
            <p:cNvSpPr>
              <a:spLocks/>
            </p:cNvSpPr>
            <p:nvPr/>
          </p:nvSpPr>
          <p:spPr bwMode="auto">
            <a:xfrm>
              <a:off x="2329" y="1047"/>
              <a:ext cx="368" cy="678"/>
            </a:xfrm>
            <a:custGeom>
              <a:avLst/>
              <a:gdLst/>
              <a:ahLst/>
              <a:cxnLst>
                <a:cxn ang="0">
                  <a:pos x="356" y="0"/>
                </a:cxn>
                <a:cxn ang="0">
                  <a:pos x="176" y="156"/>
                </a:cxn>
                <a:cxn ang="0">
                  <a:pos x="30" y="146"/>
                </a:cxn>
                <a:cxn ang="0">
                  <a:pos x="0" y="272"/>
                </a:cxn>
                <a:cxn ang="0">
                  <a:pos x="152" y="288"/>
                </a:cxn>
                <a:cxn ang="0">
                  <a:pos x="236" y="240"/>
                </a:cxn>
                <a:cxn ang="0">
                  <a:pos x="122" y="636"/>
                </a:cxn>
                <a:cxn ang="0">
                  <a:pos x="194" y="672"/>
                </a:cxn>
                <a:cxn ang="0">
                  <a:pos x="302" y="678"/>
                </a:cxn>
                <a:cxn ang="0">
                  <a:pos x="368" y="240"/>
                </a:cxn>
                <a:cxn ang="0">
                  <a:pos x="356" y="0"/>
                </a:cxn>
              </a:cxnLst>
              <a:rect l="0" t="0" r="r" b="b"/>
              <a:pathLst>
                <a:path w="368" h="678">
                  <a:moveTo>
                    <a:pt x="356" y="0"/>
                  </a:moveTo>
                  <a:lnTo>
                    <a:pt x="176" y="156"/>
                  </a:lnTo>
                  <a:lnTo>
                    <a:pt x="30" y="146"/>
                  </a:lnTo>
                  <a:lnTo>
                    <a:pt x="0" y="272"/>
                  </a:lnTo>
                  <a:lnTo>
                    <a:pt x="152" y="288"/>
                  </a:lnTo>
                  <a:lnTo>
                    <a:pt x="236" y="240"/>
                  </a:lnTo>
                  <a:lnTo>
                    <a:pt x="122" y="636"/>
                  </a:lnTo>
                  <a:lnTo>
                    <a:pt x="194" y="672"/>
                  </a:lnTo>
                  <a:lnTo>
                    <a:pt x="302" y="678"/>
                  </a:lnTo>
                  <a:lnTo>
                    <a:pt x="368" y="240"/>
                  </a:lnTo>
                  <a:lnTo>
                    <a:pt x="356" y="0"/>
                  </a:lnTo>
                  <a:close/>
                </a:path>
              </a:pathLst>
            </a:custGeom>
            <a:solidFill>
              <a:srgbClr val="FF00FF"/>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5" name="Freeform 77"/>
            <p:cNvSpPr>
              <a:spLocks/>
            </p:cNvSpPr>
            <p:nvPr/>
          </p:nvSpPr>
          <p:spPr bwMode="auto">
            <a:xfrm rot="1141536" flipH="1">
              <a:off x="2843" y="1930"/>
              <a:ext cx="322" cy="121"/>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6" name="Freeform 78"/>
            <p:cNvSpPr>
              <a:spLocks/>
            </p:cNvSpPr>
            <p:nvPr/>
          </p:nvSpPr>
          <p:spPr bwMode="auto">
            <a:xfrm>
              <a:off x="2644" y="1013"/>
              <a:ext cx="250" cy="112"/>
            </a:xfrm>
            <a:custGeom>
              <a:avLst/>
              <a:gdLst/>
              <a:ahLst/>
              <a:cxnLst>
                <a:cxn ang="0">
                  <a:pos x="1" y="27"/>
                </a:cxn>
                <a:cxn ang="0">
                  <a:pos x="4" y="112"/>
                </a:cxn>
                <a:cxn ang="0">
                  <a:pos x="82" y="69"/>
                </a:cxn>
                <a:cxn ang="0">
                  <a:pos x="87" y="91"/>
                </a:cxn>
                <a:cxn ang="0">
                  <a:pos x="151" y="84"/>
                </a:cxn>
                <a:cxn ang="0">
                  <a:pos x="156" y="60"/>
                </a:cxn>
                <a:cxn ang="0">
                  <a:pos x="250" y="108"/>
                </a:cxn>
                <a:cxn ang="0">
                  <a:pos x="249" y="12"/>
                </a:cxn>
                <a:cxn ang="0">
                  <a:pos x="163" y="36"/>
                </a:cxn>
                <a:cxn ang="0">
                  <a:pos x="144" y="21"/>
                </a:cxn>
                <a:cxn ang="0">
                  <a:pos x="90" y="24"/>
                </a:cxn>
                <a:cxn ang="0">
                  <a:pos x="88" y="48"/>
                </a:cxn>
                <a:cxn ang="0">
                  <a:pos x="0" y="0"/>
                </a:cxn>
                <a:cxn ang="0">
                  <a:pos x="1" y="27"/>
                </a:cxn>
              </a:cxnLst>
              <a:rect l="0" t="0" r="r" b="b"/>
              <a:pathLst>
                <a:path w="250" h="112">
                  <a:moveTo>
                    <a:pt x="1" y="27"/>
                  </a:moveTo>
                  <a:lnTo>
                    <a:pt x="4" y="112"/>
                  </a:lnTo>
                  <a:lnTo>
                    <a:pt x="82" y="69"/>
                  </a:lnTo>
                  <a:lnTo>
                    <a:pt x="87" y="91"/>
                  </a:lnTo>
                  <a:lnTo>
                    <a:pt x="151" y="84"/>
                  </a:lnTo>
                  <a:lnTo>
                    <a:pt x="156" y="60"/>
                  </a:lnTo>
                  <a:lnTo>
                    <a:pt x="250" y="108"/>
                  </a:lnTo>
                  <a:lnTo>
                    <a:pt x="249" y="12"/>
                  </a:lnTo>
                  <a:lnTo>
                    <a:pt x="163" y="36"/>
                  </a:lnTo>
                  <a:lnTo>
                    <a:pt x="144" y="21"/>
                  </a:lnTo>
                  <a:lnTo>
                    <a:pt x="90" y="24"/>
                  </a:lnTo>
                  <a:lnTo>
                    <a:pt x="88" y="48"/>
                  </a:lnTo>
                  <a:lnTo>
                    <a:pt x="0" y="0"/>
                  </a:lnTo>
                  <a:lnTo>
                    <a:pt x="1" y="27"/>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0" name="Freeform 79"/>
            <p:cNvSpPr>
              <a:spLocks/>
            </p:cNvSpPr>
            <p:nvPr/>
          </p:nvSpPr>
          <p:spPr bwMode="auto">
            <a:xfrm>
              <a:off x="2597" y="1135"/>
              <a:ext cx="64" cy="448"/>
            </a:xfrm>
            <a:custGeom>
              <a:avLst/>
              <a:gdLst/>
              <a:ahLst/>
              <a:cxnLst>
                <a:cxn ang="0">
                  <a:pos x="0" y="0"/>
                </a:cxn>
                <a:cxn ang="0">
                  <a:pos x="64" y="200"/>
                </a:cxn>
                <a:cxn ang="0">
                  <a:pos x="48" y="448"/>
                </a:cxn>
              </a:cxnLst>
              <a:rect l="0" t="0" r="r" b="b"/>
              <a:pathLst>
                <a:path w="64" h="448">
                  <a:moveTo>
                    <a:pt x="0" y="0"/>
                  </a:moveTo>
                  <a:lnTo>
                    <a:pt x="64" y="200"/>
                  </a:lnTo>
                  <a:lnTo>
                    <a:pt x="48" y="448"/>
                  </a:ln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1" name="AutoShape 80"/>
            <p:cNvSpPr>
              <a:spLocks noChangeArrowheads="1"/>
            </p:cNvSpPr>
            <p:nvPr/>
          </p:nvSpPr>
          <p:spPr bwMode="auto">
            <a:xfrm rot="-1641661">
              <a:off x="2159" y="1037"/>
              <a:ext cx="318" cy="30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6633"/>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2" name="AutoShape 81"/>
            <p:cNvSpPr>
              <a:spLocks noChangeArrowheads="1"/>
            </p:cNvSpPr>
            <p:nvPr/>
          </p:nvSpPr>
          <p:spPr bwMode="auto">
            <a:xfrm rot="-1641661">
              <a:off x="2198" y="1066"/>
              <a:ext cx="252" cy="23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bg1"/>
                </a:gs>
                <a:gs pos="100000">
                  <a:schemeClr val="bg1">
                    <a:gamma/>
                    <a:shade val="46275"/>
                    <a:invGamma/>
                  </a:schemeClr>
                </a:gs>
              </a:gsLst>
              <a:lin ang="5400000" scaled="1"/>
            </a:gra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3" name="Freeform 82"/>
            <p:cNvSpPr>
              <a:spLocks/>
            </p:cNvSpPr>
            <p:nvPr/>
          </p:nvSpPr>
          <p:spPr bwMode="auto">
            <a:xfrm>
              <a:off x="2200" y="1069"/>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4" name="Freeform 83"/>
            <p:cNvSpPr>
              <a:spLocks/>
            </p:cNvSpPr>
            <p:nvPr/>
          </p:nvSpPr>
          <p:spPr bwMode="auto">
            <a:xfrm>
              <a:off x="2218" y="1090"/>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5" name="Freeform 84"/>
            <p:cNvSpPr>
              <a:spLocks/>
            </p:cNvSpPr>
            <p:nvPr/>
          </p:nvSpPr>
          <p:spPr bwMode="auto">
            <a:xfrm>
              <a:off x="2224" y="1108"/>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6" name="Freeform 85"/>
            <p:cNvSpPr>
              <a:spLocks/>
            </p:cNvSpPr>
            <p:nvPr/>
          </p:nvSpPr>
          <p:spPr bwMode="auto">
            <a:xfrm>
              <a:off x="2249" y="1135"/>
              <a:ext cx="154" cy="76"/>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7" name="Freeform 86"/>
            <p:cNvSpPr>
              <a:spLocks/>
            </p:cNvSpPr>
            <p:nvPr/>
          </p:nvSpPr>
          <p:spPr bwMode="auto">
            <a:xfrm>
              <a:off x="2272" y="1158"/>
              <a:ext cx="136" cy="72"/>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 name="Freeform 87"/>
            <p:cNvSpPr>
              <a:spLocks/>
            </p:cNvSpPr>
            <p:nvPr/>
          </p:nvSpPr>
          <p:spPr bwMode="auto">
            <a:xfrm>
              <a:off x="2295" y="1198"/>
              <a:ext cx="121"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9" name="Freeform 88"/>
            <p:cNvSpPr>
              <a:spLocks/>
            </p:cNvSpPr>
            <p:nvPr/>
          </p:nvSpPr>
          <p:spPr bwMode="auto">
            <a:xfrm>
              <a:off x="2325" y="1218"/>
              <a:ext cx="99"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0" name="Freeform 89"/>
            <p:cNvSpPr>
              <a:spLocks/>
            </p:cNvSpPr>
            <p:nvPr/>
          </p:nvSpPr>
          <p:spPr bwMode="auto">
            <a:xfrm>
              <a:off x="2145" y="1184"/>
              <a:ext cx="133" cy="150"/>
            </a:xfrm>
            <a:custGeom>
              <a:avLst/>
              <a:gdLst/>
              <a:ahLst/>
              <a:cxnLst>
                <a:cxn ang="0">
                  <a:pos x="0" y="15"/>
                </a:cxn>
                <a:cxn ang="0">
                  <a:pos x="15" y="0"/>
                </a:cxn>
                <a:cxn ang="0">
                  <a:pos x="27" y="12"/>
                </a:cxn>
                <a:cxn ang="0">
                  <a:pos x="46" y="20"/>
                </a:cxn>
                <a:cxn ang="0">
                  <a:pos x="63" y="26"/>
                </a:cxn>
                <a:cxn ang="0">
                  <a:pos x="70" y="41"/>
                </a:cxn>
                <a:cxn ang="0">
                  <a:pos x="87" y="44"/>
                </a:cxn>
                <a:cxn ang="0">
                  <a:pos x="79" y="75"/>
                </a:cxn>
                <a:cxn ang="0">
                  <a:pos x="57" y="75"/>
                </a:cxn>
                <a:cxn ang="0">
                  <a:pos x="54" y="71"/>
                </a:cxn>
                <a:cxn ang="0">
                  <a:pos x="49" y="69"/>
                </a:cxn>
                <a:cxn ang="0">
                  <a:pos x="22" y="51"/>
                </a:cxn>
                <a:cxn ang="0">
                  <a:pos x="0" y="15"/>
                </a:cxn>
              </a:cxnLst>
              <a:rect l="0" t="0" r="r" b="b"/>
              <a:pathLst>
                <a:path w="89" h="88">
                  <a:moveTo>
                    <a:pt x="0" y="15"/>
                  </a:moveTo>
                  <a:cubicBezTo>
                    <a:pt x="1" y="7"/>
                    <a:pt x="8" y="3"/>
                    <a:pt x="15" y="0"/>
                  </a:cubicBezTo>
                  <a:cubicBezTo>
                    <a:pt x="24" y="6"/>
                    <a:pt x="17" y="15"/>
                    <a:pt x="27" y="12"/>
                  </a:cubicBezTo>
                  <a:cubicBezTo>
                    <a:pt x="36" y="13"/>
                    <a:pt x="44" y="11"/>
                    <a:pt x="46" y="20"/>
                  </a:cubicBezTo>
                  <a:cubicBezTo>
                    <a:pt x="44" y="29"/>
                    <a:pt x="53" y="24"/>
                    <a:pt x="63" y="26"/>
                  </a:cubicBezTo>
                  <a:cubicBezTo>
                    <a:pt x="66" y="46"/>
                    <a:pt x="61" y="48"/>
                    <a:pt x="70" y="41"/>
                  </a:cubicBezTo>
                  <a:cubicBezTo>
                    <a:pt x="76" y="42"/>
                    <a:pt x="86" y="38"/>
                    <a:pt x="87" y="44"/>
                  </a:cubicBezTo>
                  <a:cubicBezTo>
                    <a:pt x="89" y="53"/>
                    <a:pt x="84" y="68"/>
                    <a:pt x="79" y="75"/>
                  </a:cubicBezTo>
                  <a:cubicBezTo>
                    <a:pt x="77" y="88"/>
                    <a:pt x="64" y="82"/>
                    <a:pt x="57" y="75"/>
                  </a:cubicBezTo>
                  <a:cubicBezTo>
                    <a:pt x="56" y="74"/>
                    <a:pt x="55" y="72"/>
                    <a:pt x="54" y="71"/>
                  </a:cubicBezTo>
                  <a:cubicBezTo>
                    <a:pt x="53" y="70"/>
                    <a:pt x="51" y="70"/>
                    <a:pt x="49" y="69"/>
                  </a:cubicBezTo>
                  <a:cubicBezTo>
                    <a:pt x="38" y="55"/>
                    <a:pt x="34" y="60"/>
                    <a:pt x="22" y="51"/>
                  </a:cubicBezTo>
                  <a:cubicBezTo>
                    <a:pt x="12" y="44"/>
                    <a:pt x="3" y="25"/>
                    <a:pt x="0" y="15"/>
                  </a:cubicBezTo>
                  <a:close/>
                </a:path>
              </a:pathLst>
            </a:custGeom>
            <a:solidFill>
              <a:srgbClr val="FF9999"/>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1" name="Freeform 90"/>
            <p:cNvSpPr>
              <a:spLocks/>
            </p:cNvSpPr>
            <p:nvPr/>
          </p:nvSpPr>
          <p:spPr bwMode="auto">
            <a:xfrm>
              <a:off x="2625" y="828"/>
              <a:ext cx="93" cy="66"/>
            </a:xfrm>
            <a:custGeom>
              <a:avLst/>
              <a:gdLst/>
              <a:ahLst/>
              <a:cxnLst>
                <a:cxn ang="0">
                  <a:pos x="0" y="39"/>
                </a:cxn>
                <a:cxn ang="0">
                  <a:pos x="60" y="24"/>
                </a:cxn>
                <a:cxn ang="0">
                  <a:pos x="81" y="0"/>
                </a:cxn>
              </a:cxnLst>
              <a:rect l="0" t="0" r="r" b="b"/>
              <a:pathLst>
                <a:path w="81" h="39">
                  <a:moveTo>
                    <a:pt x="0" y="39"/>
                  </a:moveTo>
                  <a:cubicBezTo>
                    <a:pt x="23" y="34"/>
                    <a:pt x="47" y="30"/>
                    <a:pt x="60" y="24"/>
                  </a:cubicBezTo>
                  <a:cubicBezTo>
                    <a:pt x="73" y="18"/>
                    <a:pt x="78" y="4"/>
                    <a:pt x="81" y="0"/>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7" name="Group 187"/>
          <p:cNvGrpSpPr/>
          <p:nvPr/>
        </p:nvGrpSpPr>
        <p:grpSpPr>
          <a:xfrm>
            <a:off x="5352642" y="2394544"/>
            <a:ext cx="3195217" cy="2641262"/>
            <a:chOff x="5352642" y="2394544"/>
            <a:chExt cx="3195217" cy="2641262"/>
          </a:xfrm>
        </p:grpSpPr>
        <p:grpSp>
          <p:nvGrpSpPr>
            <p:cNvPr id="8" name="Group 76"/>
            <p:cNvGrpSpPr/>
            <p:nvPr/>
          </p:nvGrpSpPr>
          <p:grpSpPr>
            <a:xfrm>
              <a:off x="6091779" y="2844212"/>
              <a:ext cx="801926" cy="1888177"/>
              <a:chOff x="5108027" y="1971305"/>
              <a:chExt cx="801926" cy="1888177"/>
            </a:xfrm>
          </p:grpSpPr>
          <p:sp>
            <p:nvSpPr>
              <p:cNvPr id="113" name="Freeform 112"/>
              <p:cNvSpPr/>
              <p:nvPr/>
            </p:nvSpPr>
            <p:spPr bwMode="auto">
              <a:xfrm>
                <a:off x="5108027" y="1971305"/>
                <a:ext cx="781683" cy="1510153"/>
              </a:xfrm>
              <a:custGeom>
                <a:avLst/>
                <a:gdLst>
                  <a:gd name="connsiteX0" fmla="*/ 132119 w 778805"/>
                  <a:gd name="connsiteY0" fmla="*/ 1602807 h 1602807"/>
                  <a:gd name="connsiteX1" fmla="*/ 0 w 778805"/>
                  <a:gd name="connsiteY1" fmla="*/ 118211 h 1602807"/>
                  <a:gd name="connsiteX2" fmla="*/ 6954 w 778805"/>
                  <a:gd name="connsiteY2" fmla="*/ 59105 h 1602807"/>
                  <a:gd name="connsiteX3" fmla="*/ 41722 w 778805"/>
                  <a:gd name="connsiteY3" fmla="*/ 13907 h 1602807"/>
                  <a:gd name="connsiteX4" fmla="*/ 83443 w 778805"/>
                  <a:gd name="connsiteY4" fmla="*/ 0 h 1602807"/>
                  <a:gd name="connsiteX5" fmla="*/ 135595 w 778805"/>
                  <a:gd name="connsiteY5" fmla="*/ 20860 h 1602807"/>
                  <a:gd name="connsiteX6" fmla="*/ 173840 w 778805"/>
                  <a:gd name="connsiteY6" fmla="*/ 69536 h 1602807"/>
                  <a:gd name="connsiteX7" fmla="*/ 778805 w 778805"/>
                  <a:gd name="connsiteY7" fmla="*/ 1501980 h 1602807"/>
                  <a:gd name="connsiteX8" fmla="*/ 132119 w 778805"/>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44600 w 781683"/>
                  <a:gd name="connsiteY3" fmla="*/ 13907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69115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5686 h 1605686"/>
                  <a:gd name="connsiteX1" fmla="*/ 2878 w 781683"/>
                  <a:gd name="connsiteY1" fmla="*/ 121090 h 1605686"/>
                  <a:gd name="connsiteX2" fmla="*/ 0 w 781683"/>
                  <a:gd name="connsiteY2" fmla="*/ 64442 h 1605686"/>
                  <a:gd name="connsiteX3" fmla="*/ 27394 w 781683"/>
                  <a:gd name="connsiteY3" fmla="*/ 24160 h 1605686"/>
                  <a:gd name="connsiteX4" fmla="*/ 69115 w 781683"/>
                  <a:gd name="connsiteY4" fmla="*/ 2879 h 1605686"/>
                  <a:gd name="connsiteX5" fmla="*/ 138473 w 781683"/>
                  <a:gd name="connsiteY5" fmla="*/ 23739 h 1605686"/>
                  <a:gd name="connsiteX6" fmla="*/ 176718 w 781683"/>
                  <a:gd name="connsiteY6" fmla="*/ 72415 h 1605686"/>
                  <a:gd name="connsiteX7" fmla="*/ 781683 w 781683"/>
                  <a:gd name="connsiteY7" fmla="*/ 1504859 h 1605686"/>
                  <a:gd name="connsiteX8" fmla="*/ 134997 w 781683"/>
                  <a:gd name="connsiteY8" fmla="*/ 1605686 h 1605686"/>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38473 w 781683"/>
                  <a:gd name="connsiteY6" fmla="*/ 23016 h 1604963"/>
                  <a:gd name="connsiteX7" fmla="*/ 176718 w 781683"/>
                  <a:gd name="connsiteY7" fmla="*/ 71692 h 1604963"/>
                  <a:gd name="connsiteX8" fmla="*/ 781683 w 781683"/>
                  <a:gd name="connsiteY8" fmla="*/ 1504136 h 1604963"/>
                  <a:gd name="connsiteX9" fmla="*/ 134997 w 781683"/>
                  <a:gd name="connsiteY9" fmla="*/ 1604963 h 1604963"/>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50763 w 781683"/>
                  <a:gd name="connsiteY6" fmla="*/ 32848 h 1604963"/>
                  <a:gd name="connsiteX7" fmla="*/ 176718 w 781683"/>
                  <a:gd name="connsiteY7" fmla="*/ 71692 h 1604963"/>
                  <a:gd name="connsiteX8" fmla="*/ 781683 w 781683"/>
                  <a:gd name="connsiteY8" fmla="*/ 1504136 h 1604963"/>
                  <a:gd name="connsiteX9" fmla="*/ 134997 w 781683"/>
                  <a:gd name="connsiteY9" fmla="*/ 1604963 h 160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683" h="1604963">
                    <a:moveTo>
                      <a:pt x="134997" y="1604963"/>
                    </a:moveTo>
                    <a:lnTo>
                      <a:pt x="2878" y="120367"/>
                    </a:lnTo>
                    <a:lnTo>
                      <a:pt x="0" y="63719"/>
                    </a:lnTo>
                    <a:lnTo>
                      <a:pt x="27394" y="23437"/>
                    </a:lnTo>
                    <a:lnTo>
                      <a:pt x="69115" y="2156"/>
                    </a:lnTo>
                    <a:cubicBezTo>
                      <a:pt x="83776" y="0"/>
                      <a:pt x="104210" y="471"/>
                      <a:pt x="117818" y="5586"/>
                    </a:cubicBezTo>
                    <a:cubicBezTo>
                      <a:pt x="131426" y="10701"/>
                      <a:pt x="140537" y="22650"/>
                      <a:pt x="150763" y="32848"/>
                    </a:cubicBezTo>
                    <a:lnTo>
                      <a:pt x="176718" y="71692"/>
                    </a:lnTo>
                    <a:lnTo>
                      <a:pt x="781683" y="1504136"/>
                    </a:lnTo>
                    <a:lnTo>
                      <a:pt x="134997" y="1604963"/>
                    </a:lnTo>
                    <a:close/>
                  </a:path>
                </a:pathLst>
              </a:custGeom>
              <a:gradFill flip="none" rotWithShape="1">
                <a:gsLst>
                  <a:gs pos="0">
                    <a:srgbClr val="FF0000"/>
                  </a:gs>
                  <a:gs pos="50000">
                    <a:srgbClr val="7030A0"/>
                  </a:gs>
                  <a:gs pos="100000">
                    <a:schemeClr val="tx2"/>
                  </a:gs>
                </a:gsLst>
                <a:lin ang="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9" name="Oval 148"/>
              <p:cNvSpPr/>
              <p:nvPr/>
            </p:nvSpPr>
            <p:spPr bwMode="auto">
              <a:xfrm>
                <a:off x="5235039" y="3184568"/>
                <a:ext cx="674914" cy="674914"/>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62" name="Up Arrow 161"/>
            <p:cNvSpPr/>
            <p:nvPr/>
          </p:nvSpPr>
          <p:spPr bwMode="auto">
            <a:xfrm rot="9957171">
              <a:off x="6198654" y="3053540"/>
              <a:ext cx="86751" cy="162656"/>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3" name="Up Arrow 162"/>
            <p:cNvSpPr/>
            <p:nvPr/>
          </p:nvSpPr>
          <p:spPr bwMode="auto">
            <a:xfrm rot="9991441">
              <a:off x="6329625" y="3562601"/>
              <a:ext cx="127756" cy="254495"/>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 name="Up Arrow 163"/>
            <p:cNvSpPr/>
            <p:nvPr/>
          </p:nvSpPr>
          <p:spPr bwMode="auto">
            <a:xfrm rot="10094754">
              <a:off x="6518983" y="4334339"/>
              <a:ext cx="203972" cy="596487"/>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9" name="Group 153"/>
            <p:cNvGrpSpPr/>
            <p:nvPr/>
          </p:nvGrpSpPr>
          <p:grpSpPr>
            <a:xfrm rot="19563305">
              <a:off x="5352642" y="2394544"/>
              <a:ext cx="2114825" cy="2120228"/>
              <a:chOff x="3078832" y="1538494"/>
              <a:chExt cx="2114825" cy="2120228"/>
            </a:xfrm>
          </p:grpSpPr>
          <p:sp>
            <p:nvSpPr>
              <p:cNvPr id="167" name="Freeform 81"/>
              <p:cNvSpPr>
                <a:spLocks/>
              </p:cNvSpPr>
              <p:nvPr/>
            </p:nvSpPr>
            <p:spPr bwMode="auto">
              <a:xfrm rot="9459547" flipV="1">
                <a:off x="3126649" y="206788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9" name="Freeform 81"/>
              <p:cNvSpPr>
                <a:spLocks/>
              </p:cNvSpPr>
              <p:nvPr/>
            </p:nvSpPr>
            <p:spPr bwMode="auto">
              <a:xfrm rot="12670326" flipV="1">
                <a:off x="3768334" y="1538494"/>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0" name="Freeform 81"/>
              <p:cNvSpPr>
                <a:spLocks/>
              </p:cNvSpPr>
              <p:nvPr/>
            </p:nvSpPr>
            <p:spPr bwMode="auto">
              <a:xfrm rot="2236861" flipV="1">
                <a:off x="4169387" y="348493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1" name="Freeform 81"/>
              <p:cNvSpPr>
                <a:spLocks/>
              </p:cNvSpPr>
              <p:nvPr/>
            </p:nvSpPr>
            <p:spPr bwMode="auto">
              <a:xfrm rot="19147494" flipV="1">
                <a:off x="5029943" y="268301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2" name="Freeform 81"/>
              <p:cNvSpPr>
                <a:spLocks/>
              </p:cNvSpPr>
              <p:nvPr/>
            </p:nvSpPr>
            <p:spPr bwMode="auto">
              <a:xfrm rot="16200000" flipV="1">
                <a:off x="4730862" y="179516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3" name="Freeform 81"/>
              <p:cNvSpPr>
                <a:spLocks/>
              </p:cNvSpPr>
              <p:nvPr/>
            </p:nvSpPr>
            <p:spPr bwMode="auto">
              <a:xfrm rot="6796813" flipV="1">
                <a:off x="3083869" y="283255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 name="Arc 173"/>
              <p:cNvSpPr/>
              <p:nvPr/>
            </p:nvSpPr>
            <p:spPr bwMode="auto">
              <a:xfrm>
                <a:off x="3566694" y="2075594"/>
                <a:ext cx="1064127" cy="1069729"/>
              </a:xfrm>
              <a:prstGeom prst="arc">
                <a:avLst>
                  <a:gd name="adj1" fmla="val 8687823"/>
                  <a:gd name="adj2" fmla="val 5045816"/>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5" name="Freeform 81"/>
              <p:cNvSpPr>
                <a:spLocks/>
              </p:cNvSpPr>
              <p:nvPr/>
            </p:nvSpPr>
            <p:spPr bwMode="auto">
              <a:xfrm rot="18796882" flipV="1">
                <a:off x="4543704" y="2517061"/>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6" name="Freeform 81"/>
              <p:cNvSpPr>
                <a:spLocks/>
              </p:cNvSpPr>
              <p:nvPr/>
            </p:nvSpPr>
            <p:spPr bwMode="auto">
              <a:xfrm rot="8292053" flipV="1">
                <a:off x="3484923" y="244219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7" name="Freeform 81"/>
              <p:cNvSpPr>
                <a:spLocks/>
              </p:cNvSpPr>
              <p:nvPr/>
            </p:nvSpPr>
            <p:spPr bwMode="auto">
              <a:xfrm rot="13034805" flipV="1">
                <a:off x="4008966" y="199301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8" name="Freeform 81"/>
              <p:cNvSpPr>
                <a:spLocks/>
              </p:cNvSpPr>
              <p:nvPr/>
            </p:nvSpPr>
            <p:spPr bwMode="auto">
              <a:xfrm rot="861353" flipV="1">
                <a:off x="4281681" y="2982278"/>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9" name="Arc 178"/>
              <p:cNvSpPr/>
              <p:nvPr/>
            </p:nvSpPr>
            <p:spPr bwMode="auto">
              <a:xfrm rot="21432954">
                <a:off x="3112166" y="1578289"/>
                <a:ext cx="1993951" cy="2004448"/>
              </a:xfrm>
              <a:prstGeom prst="arc">
                <a:avLst>
                  <a:gd name="adj1" fmla="val 8218078"/>
                  <a:gd name="adj2" fmla="val 5635564"/>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81" name="Freeform 180"/>
            <p:cNvSpPr/>
            <p:nvPr/>
          </p:nvSpPr>
          <p:spPr bwMode="auto">
            <a:xfrm rot="268793" flipH="1">
              <a:off x="6026514" y="2762869"/>
              <a:ext cx="2521345" cy="2272937"/>
            </a:xfrm>
            <a:custGeom>
              <a:avLst/>
              <a:gdLst>
                <a:gd name="connsiteX0" fmla="*/ 2730137 w 2769325"/>
                <a:gd name="connsiteY0" fmla="*/ 143692 h 2103120"/>
                <a:gd name="connsiteX1" fmla="*/ 2769325 w 2769325"/>
                <a:gd name="connsiteY1" fmla="*/ 13063 h 2103120"/>
                <a:gd name="connsiteX2" fmla="*/ 1907177 w 2769325"/>
                <a:gd name="connsiteY2" fmla="*/ 0 h 2103120"/>
                <a:gd name="connsiteX3" fmla="*/ 0 w 2769325"/>
                <a:gd name="connsiteY3" fmla="*/ 1985554 h 2103120"/>
                <a:gd name="connsiteX4" fmla="*/ 1711234 w 2769325"/>
                <a:gd name="connsiteY4" fmla="*/ 2103120 h 2103120"/>
                <a:gd name="connsiteX0" fmla="*/ 2860766 w 2899954"/>
                <a:gd name="connsiteY0" fmla="*/ 143692 h 2168434"/>
                <a:gd name="connsiteX1" fmla="*/ 2899954 w 2899954"/>
                <a:gd name="connsiteY1" fmla="*/ 13063 h 2168434"/>
                <a:gd name="connsiteX2" fmla="*/ 2037806 w 2899954"/>
                <a:gd name="connsiteY2" fmla="*/ 0 h 2168434"/>
                <a:gd name="connsiteX3" fmla="*/ 0 w 2899954"/>
                <a:gd name="connsiteY3" fmla="*/ 2168434 h 2168434"/>
                <a:gd name="connsiteX4" fmla="*/ 1841863 w 2899954"/>
                <a:gd name="connsiteY4" fmla="*/ 2103120 h 2168434"/>
                <a:gd name="connsiteX0" fmla="*/ 2860766 w 2899954"/>
                <a:gd name="connsiteY0" fmla="*/ 143692 h 2272937"/>
                <a:gd name="connsiteX1" fmla="*/ 2899954 w 2899954"/>
                <a:gd name="connsiteY1" fmla="*/ 13063 h 2272937"/>
                <a:gd name="connsiteX2" fmla="*/ 2037806 w 2899954"/>
                <a:gd name="connsiteY2" fmla="*/ 0 h 2272937"/>
                <a:gd name="connsiteX3" fmla="*/ 0 w 2899954"/>
                <a:gd name="connsiteY3" fmla="*/ 2168434 h 2272937"/>
                <a:gd name="connsiteX4" fmla="*/ 1737360 w 2899954"/>
                <a:gd name="connsiteY4" fmla="*/ 2272937 h 2272937"/>
                <a:gd name="connsiteX5" fmla="*/ 1841863 w 2899954"/>
                <a:gd name="connsiteY5" fmla="*/ 2103120 h 2272937"/>
                <a:gd name="connsiteX0" fmla="*/ 2860766 w 2886891"/>
                <a:gd name="connsiteY0" fmla="*/ 143692 h 2272937"/>
                <a:gd name="connsiteX1" fmla="*/ 2886891 w 2886891"/>
                <a:gd name="connsiteY1" fmla="*/ 52252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86891 w 2886891"/>
                <a:gd name="connsiteY1" fmla="*/ 39189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49881 w 2886891"/>
                <a:gd name="connsiteY1" fmla="*/ 134983 h 2272937"/>
                <a:gd name="connsiteX2" fmla="*/ 2886891 w 2886891"/>
                <a:gd name="connsiteY2" fmla="*/ 39189 h 2272937"/>
                <a:gd name="connsiteX3" fmla="*/ 2037806 w 2886891"/>
                <a:gd name="connsiteY3" fmla="*/ 0 h 2272937"/>
                <a:gd name="connsiteX4" fmla="*/ 0 w 2886891"/>
                <a:gd name="connsiteY4" fmla="*/ 2168434 h 2272937"/>
                <a:gd name="connsiteX5" fmla="*/ 1737360 w 2886891"/>
                <a:gd name="connsiteY5" fmla="*/ 2272937 h 2272937"/>
                <a:gd name="connsiteX6" fmla="*/ 1841863 w 2886891"/>
                <a:gd name="connsiteY6" fmla="*/ 2103120 h 2272937"/>
                <a:gd name="connsiteX0" fmla="*/ 2860766 w 2890701"/>
                <a:gd name="connsiteY0" fmla="*/ 143692 h 2272937"/>
                <a:gd name="connsiteX1" fmla="*/ 2849881 w 2890701"/>
                <a:gd name="connsiteY1" fmla="*/ 134983 h 2272937"/>
                <a:gd name="connsiteX2" fmla="*/ 2890701 w 2890701"/>
                <a:gd name="connsiteY2" fmla="*/ 35379 h 2272937"/>
                <a:gd name="connsiteX3" fmla="*/ 2037806 w 2890701"/>
                <a:gd name="connsiteY3" fmla="*/ 0 h 2272937"/>
                <a:gd name="connsiteX4" fmla="*/ 0 w 2890701"/>
                <a:gd name="connsiteY4" fmla="*/ 2168434 h 2272937"/>
                <a:gd name="connsiteX5" fmla="*/ 1737360 w 2890701"/>
                <a:gd name="connsiteY5" fmla="*/ 2272937 h 2272937"/>
                <a:gd name="connsiteX6" fmla="*/ 1841863 w 2890701"/>
                <a:gd name="connsiteY6" fmla="*/ 2103120 h 2272937"/>
                <a:gd name="connsiteX0" fmla="*/ 2860766 w 2905941"/>
                <a:gd name="connsiteY0" fmla="*/ 143692 h 2272937"/>
                <a:gd name="connsiteX1" fmla="*/ 2849881 w 2905941"/>
                <a:gd name="connsiteY1" fmla="*/ 13498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905941"/>
                <a:gd name="connsiteY0" fmla="*/ 143692 h 2272937"/>
                <a:gd name="connsiteX1" fmla="*/ 2905941 w 2905941"/>
                <a:gd name="connsiteY1" fmla="*/ 31569 h 2272937"/>
                <a:gd name="connsiteX2" fmla="*/ 2037806 w 2905941"/>
                <a:gd name="connsiteY2" fmla="*/ 0 h 2272937"/>
                <a:gd name="connsiteX3" fmla="*/ 0 w 2905941"/>
                <a:gd name="connsiteY3" fmla="*/ 2168434 h 2272937"/>
                <a:gd name="connsiteX4" fmla="*/ 1737360 w 2905941"/>
                <a:gd name="connsiteY4" fmla="*/ 2272937 h 2272937"/>
                <a:gd name="connsiteX5" fmla="*/ 1841863 w 2905941"/>
                <a:gd name="connsiteY5" fmla="*/ 2103120 h 2272937"/>
                <a:gd name="connsiteX0" fmla="*/ 2860766 w 2905941"/>
                <a:gd name="connsiteY0" fmla="*/ 143692 h 2272937"/>
                <a:gd name="connsiteX1" fmla="*/ 2853691 w 2905941"/>
                <a:gd name="connsiteY1" fmla="*/ 13879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860766"/>
                <a:gd name="connsiteY0" fmla="*/ 143692 h 2272937"/>
                <a:gd name="connsiteX1" fmla="*/ 2853691 w 2860766"/>
                <a:gd name="connsiteY1" fmla="*/ 138793 h 2272937"/>
                <a:gd name="connsiteX2" fmla="*/ 2441203 w 2860766"/>
                <a:gd name="connsiteY2" fmla="*/ 31846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853691 w 2860766"/>
                <a:gd name="connsiteY1" fmla="*/ 138793 h 2272937"/>
                <a:gd name="connsiteX2" fmla="*/ 2476657 w 2860766"/>
                <a:gd name="connsiteY2" fmla="*/ 29583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474497 w 2860766"/>
                <a:gd name="connsiteY1" fmla="*/ 154440 h 2272937"/>
                <a:gd name="connsiteX2" fmla="*/ 2476657 w 2860766"/>
                <a:gd name="connsiteY2" fmla="*/ 29583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476657 w 2860766"/>
                <a:gd name="connsiteY1" fmla="*/ 29583 h 2272937"/>
                <a:gd name="connsiteX2" fmla="*/ 2037806 w 2860766"/>
                <a:gd name="connsiteY2" fmla="*/ 0 h 2272937"/>
                <a:gd name="connsiteX3" fmla="*/ 0 w 2860766"/>
                <a:gd name="connsiteY3" fmla="*/ 2168434 h 2272937"/>
                <a:gd name="connsiteX4" fmla="*/ 1737360 w 2860766"/>
                <a:gd name="connsiteY4" fmla="*/ 2272937 h 2272937"/>
                <a:gd name="connsiteX5" fmla="*/ 1841863 w 2860766"/>
                <a:gd name="connsiteY5" fmla="*/ 2103120 h 2272937"/>
                <a:gd name="connsiteX0" fmla="*/ 2466939 w 2476657"/>
                <a:gd name="connsiteY0" fmla="*/ 153154 h 2272937"/>
                <a:gd name="connsiteX1" fmla="*/ 2476657 w 2476657"/>
                <a:gd name="connsiteY1" fmla="*/ 29583 h 2272937"/>
                <a:gd name="connsiteX2" fmla="*/ 2037806 w 2476657"/>
                <a:gd name="connsiteY2" fmla="*/ 0 h 2272937"/>
                <a:gd name="connsiteX3" fmla="*/ 0 w 2476657"/>
                <a:gd name="connsiteY3" fmla="*/ 2168434 h 2272937"/>
                <a:gd name="connsiteX4" fmla="*/ 1737360 w 2476657"/>
                <a:gd name="connsiteY4" fmla="*/ 2272937 h 2272937"/>
                <a:gd name="connsiteX5" fmla="*/ 1841863 w 2476657"/>
                <a:gd name="connsiteY5" fmla="*/ 2103120 h 2272937"/>
                <a:gd name="connsiteX0" fmla="*/ 2466939 w 2495515"/>
                <a:gd name="connsiteY0" fmla="*/ 153154 h 2272937"/>
                <a:gd name="connsiteX1" fmla="*/ 2495515 w 2495515"/>
                <a:gd name="connsiteY1" fmla="*/ 46179 h 2272937"/>
                <a:gd name="connsiteX2" fmla="*/ 2037806 w 2495515"/>
                <a:gd name="connsiteY2" fmla="*/ 0 h 2272937"/>
                <a:gd name="connsiteX3" fmla="*/ 0 w 2495515"/>
                <a:gd name="connsiteY3" fmla="*/ 2168434 h 2272937"/>
                <a:gd name="connsiteX4" fmla="*/ 1737360 w 2495515"/>
                <a:gd name="connsiteY4" fmla="*/ 2272937 h 2272937"/>
                <a:gd name="connsiteX5" fmla="*/ 1841863 w 2495515"/>
                <a:gd name="connsiteY5" fmla="*/ 2103120 h 2272937"/>
                <a:gd name="connsiteX0" fmla="*/ 2466939 w 2521345"/>
                <a:gd name="connsiteY0" fmla="*/ 153154 h 2272937"/>
                <a:gd name="connsiteX1" fmla="*/ 2521345 w 2521345"/>
                <a:gd name="connsiteY1" fmla="*/ 38124 h 2272937"/>
                <a:gd name="connsiteX2" fmla="*/ 2037806 w 2521345"/>
                <a:gd name="connsiteY2" fmla="*/ 0 h 2272937"/>
                <a:gd name="connsiteX3" fmla="*/ 0 w 2521345"/>
                <a:gd name="connsiteY3" fmla="*/ 2168434 h 2272937"/>
                <a:gd name="connsiteX4" fmla="*/ 1737360 w 2521345"/>
                <a:gd name="connsiteY4" fmla="*/ 2272937 h 2272937"/>
                <a:gd name="connsiteX5" fmla="*/ 1841863 w 2521345"/>
                <a:gd name="connsiteY5" fmla="*/ 2103120 h 2272937"/>
                <a:gd name="connsiteX0" fmla="*/ 2466939 w 2521345"/>
                <a:gd name="connsiteY0" fmla="*/ 153154 h 2272937"/>
                <a:gd name="connsiteX1" fmla="*/ 2474202 w 2521345"/>
                <a:gd name="connsiteY1" fmla="*/ 147460 h 2272937"/>
                <a:gd name="connsiteX2" fmla="*/ 2521345 w 2521345"/>
                <a:gd name="connsiteY2" fmla="*/ 38124 h 2272937"/>
                <a:gd name="connsiteX3" fmla="*/ 2037806 w 2521345"/>
                <a:gd name="connsiteY3" fmla="*/ 0 h 2272937"/>
                <a:gd name="connsiteX4" fmla="*/ 0 w 2521345"/>
                <a:gd name="connsiteY4" fmla="*/ 2168434 h 2272937"/>
                <a:gd name="connsiteX5" fmla="*/ 1737360 w 2521345"/>
                <a:gd name="connsiteY5" fmla="*/ 2272937 h 2272937"/>
                <a:gd name="connsiteX6" fmla="*/ 1841863 w 2521345"/>
                <a:gd name="connsiteY6" fmla="*/ 2103120 h 227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1345" h="2272937">
                  <a:moveTo>
                    <a:pt x="2466939" y="153154"/>
                  </a:moveTo>
                  <a:lnTo>
                    <a:pt x="2474202" y="147460"/>
                  </a:lnTo>
                  <a:lnTo>
                    <a:pt x="2521345" y="38124"/>
                  </a:lnTo>
                  <a:lnTo>
                    <a:pt x="2037806" y="0"/>
                  </a:lnTo>
                  <a:lnTo>
                    <a:pt x="0" y="2168434"/>
                  </a:lnTo>
                  <a:lnTo>
                    <a:pt x="1737360" y="2272937"/>
                  </a:lnTo>
                  <a:lnTo>
                    <a:pt x="1841863" y="210312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182" name="Straight Connector 181"/>
            <p:cNvCxnSpPr/>
            <p:nvPr/>
          </p:nvCxnSpPr>
          <p:spPr bwMode="auto">
            <a:xfrm rot="268793" flipH="1">
              <a:off x="7107593" y="3458649"/>
              <a:ext cx="217170" cy="0"/>
            </a:xfrm>
            <a:prstGeom prst="line">
              <a:avLst/>
            </a:prstGeom>
            <a:solidFill>
              <a:schemeClr val="accent1"/>
            </a:solidFill>
            <a:ln w="57150" cap="flat" cmpd="sng" algn="ctr">
              <a:solidFill>
                <a:srgbClr val="FFFFCC"/>
              </a:solidFill>
              <a:prstDash val="solid"/>
              <a:round/>
              <a:headEnd type="none" w="med" len="med"/>
              <a:tailEnd type="none" w="med" len="med"/>
            </a:ln>
            <a:effectLst/>
          </p:spPr>
        </p:cxnSp>
        <p:cxnSp>
          <p:nvCxnSpPr>
            <p:cNvPr id="183" name="Straight Connector 182"/>
            <p:cNvCxnSpPr/>
            <p:nvPr/>
          </p:nvCxnSpPr>
          <p:spPr bwMode="auto">
            <a:xfrm flipH="1">
              <a:off x="7129306" y="3499449"/>
              <a:ext cx="224976" cy="12451"/>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84" name="Straight Connector 183"/>
            <p:cNvCxnSpPr/>
            <p:nvPr/>
          </p:nvCxnSpPr>
          <p:spPr bwMode="auto">
            <a:xfrm flipH="1">
              <a:off x="7023799" y="3426488"/>
              <a:ext cx="336619" cy="10048"/>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193" name="Rectangle 192"/>
          <p:cNvSpPr/>
          <p:nvPr/>
        </p:nvSpPr>
        <p:spPr>
          <a:xfrm>
            <a:off x="7756426" y="6211669"/>
            <a:ext cx="1241462"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Click</a:t>
            </a:r>
            <a:endParaRPr kumimoji="0" lang="en-US" sz="5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nvGrpSpPr>
          <p:cNvPr id="100" name="Group 99"/>
          <p:cNvGrpSpPr/>
          <p:nvPr/>
        </p:nvGrpSpPr>
        <p:grpSpPr>
          <a:xfrm>
            <a:off x="4155047" y="3283034"/>
            <a:ext cx="675361" cy="408492"/>
            <a:chOff x="4301351" y="5416634"/>
            <a:chExt cx="675361" cy="408492"/>
          </a:xfrm>
        </p:grpSpPr>
        <p:sp>
          <p:nvSpPr>
            <p:cNvPr id="96" name="Freeform 95"/>
            <p:cNvSpPr/>
            <p:nvPr/>
          </p:nvSpPr>
          <p:spPr bwMode="auto">
            <a:xfrm>
              <a:off x="4301351" y="5416634"/>
              <a:ext cx="675361" cy="408492"/>
            </a:xfrm>
            <a:custGeom>
              <a:avLst/>
              <a:gdLst>
                <a:gd name="connsiteX0" fmla="*/ 37432 w 850232"/>
                <a:gd name="connsiteY0" fmla="*/ 219242 h 481263"/>
                <a:gd name="connsiteX1" fmla="*/ 0 w 850232"/>
                <a:gd name="connsiteY1" fmla="*/ 331537 h 481263"/>
                <a:gd name="connsiteX2" fmla="*/ 614948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219242 h 481263"/>
                <a:gd name="connsiteX1" fmla="*/ 0 w 850232"/>
                <a:gd name="connsiteY1" fmla="*/ 331537 h 481263"/>
                <a:gd name="connsiteX2" fmla="*/ 588211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74863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22989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06947 h 427789"/>
                <a:gd name="connsiteX7" fmla="*/ 58821 w 850232"/>
                <a:gd name="connsiteY7" fmla="*/ 74863 h 427789"/>
                <a:gd name="connsiteX8" fmla="*/ 37432 w 850232"/>
                <a:gd name="connsiteY8" fmla="*/ 165768 h 427789"/>
                <a:gd name="connsiteX0" fmla="*/ 37432 w 850232"/>
                <a:gd name="connsiteY0" fmla="*/ 171115 h 433136"/>
                <a:gd name="connsiteX1" fmla="*/ 0 w 850232"/>
                <a:gd name="connsiteY1" fmla="*/ 283410 h 433136"/>
                <a:gd name="connsiteX2" fmla="*/ 588211 w 850232"/>
                <a:gd name="connsiteY2" fmla="*/ 299452 h 433136"/>
                <a:gd name="connsiteX3" fmla="*/ 534737 w 850232"/>
                <a:gd name="connsiteY3" fmla="*/ 433136 h 433136"/>
                <a:gd name="connsiteX4" fmla="*/ 850232 w 850232"/>
                <a:gd name="connsiteY4" fmla="*/ 213894 h 433136"/>
                <a:gd name="connsiteX5" fmla="*/ 673768 w 850232"/>
                <a:gd name="connsiteY5" fmla="*/ 0 h 433136"/>
                <a:gd name="connsiteX6" fmla="*/ 652379 w 850232"/>
                <a:gd name="connsiteY6" fmla="*/ 112294 h 433136"/>
                <a:gd name="connsiteX7" fmla="*/ 58821 w 850232"/>
                <a:gd name="connsiteY7" fmla="*/ 80210 h 433136"/>
                <a:gd name="connsiteX8" fmla="*/ 37432 w 850232"/>
                <a:gd name="connsiteY8" fmla="*/ 171115 h 433136"/>
                <a:gd name="connsiteX0" fmla="*/ 37432 w 839538"/>
                <a:gd name="connsiteY0" fmla="*/ 171115 h 433136"/>
                <a:gd name="connsiteX1" fmla="*/ 0 w 839538"/>
                <a:gd name="connsiteY1" fmla="*/ 283410 h 433136"/>
                <a:gd name="connsiteX2" fmla="*/ 588211 w 839538"/>
                <a:gd name="connsiteY2" fmla="*/ 299452 h 433136"/>
                <a:gd name="connsiteX3" fmla="*/ 534737 w 839538"/>
                <a:gd name="connsiteY3" fmla="*/ 433136 h 433136"/>
                <a:gd name="connsiteX4" fmla="*/ 839538 w 839538"/>
                <a:gd name="connsiteY4" fmla="*/ 283410 h 433136"/>
                <a:gd name="connsiteX5" fmla="*/ 673768 w 839538"/>
                <a:gd name="connsiteY5" fmla="*/ 0 h 433136"/>
                <a:gd name="connsiteX6" fmla="*/ 652379 w 839538"/>
                <a:gd name="connsiteY6" fmla="*/ 112294 h 433136"/>
                <a:gd name="connsiteX7" fmla="*/ 58821 w 839538"/>
                <a:gd name="connsiteY7" fmla="*/ 80210 h 433136"/>
                <a:gd name="connsiteX8" fmla="*/ 37432 w 839538"/>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52379 w 828843"/>
                <a:gd name="connsiteY6" fmla="*/ 112294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64169 w 828843"/>
                <a:gd name="connsiteY7" fmla="*/ 101599 h 433136"/>
                <a:gd name="connsiteX8" fmla="*/ 37432 w 828843"/>
                <a:gd name="connsiteY8" fmla="*/ 171115 h 433136"/>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25642 w 828843"/>
                <a:gd name="connsiteY6" fmla="*/ 133683 h 470568"/>
                <a:gd name="connsiteX7" fmla="*/ 64169 w 828843"/>
                <a:gd name="connsiteY7" fmla="*/ 101599 h 470568"/>
                <a:gd name="connsiteX8" fmla="*/ 37432 w 828843"/>
                <a:gd name="connsiteY8" fmla="*/ 171115 h 470568"/>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36336 w 828843"/>
                <a:gd name="connsiteY6" fmla="*/ 133683 h 470568"/>
                <a:gd name="connsiteX7" fmla="*/ 64169 w 828843"/>
                <a:gd name="connsiteY7" fmla="*/ 101599 h 470568"/>
                <a:gd name="connsiteX8" fmla="*/ 37432 w 828843"/>
                <a:gd name="connsiteY8" fmla="*/ 171115 h 470568"/>
                <a:gd name="connsiteX0" fmla="*/ 37432 w 807454"/>
                <a:gd name="connsiteY0" fmla="*/ 171115 h 470568"/>
                <a:gd name="connsiteX1" fmla="*/ 0 w 807454"/>
                <a:gd name="connsiteY1" fmla="*/ 283410 h 470568"/>
                <a:gd name="connsiteX2" fmla="*/ 588211 w 807454"/>
                <a:gd name="connsiteY2" fmla="*/ 299452 h 470568"/>
                <a:gd name="connsiteX3" fmla="*/ 529390 w 807454"/>
                <a:gd name="connsiteY3" fmla="*/ 470568 h 470568"/>
                <a:gd name="connsiteX4" fmla="*/ 807454 w 807454"/>
                <a:gd name="connsiteY4" fmla="*/ 224589 h 470568"/>
                <a:gd name="connsiteX5" fmla="*/ 673768 w 807454"/>
                <a:gd name="connsiteY5" fmla="*/ 0 h 470568"/>
                <a:gd name="connsiteX6" fmla="*/ 636336 w 807454"/>
                <a:gd name="connsiteY6" fmla="*/ 133683 h 470568"/>
                <a:gd name="connsiteX7" fmla="*/ 64169 w 807454"/>
                <a:gd name="connsiteY7" fmla="*/ 101599 h 470568"/>
                <a:gd name="connsiteX8" fmla="*/ 37432 w 807454"/>
                <a:gd name="connsiteY8" fmla="*/ 171115 h 47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454" h="470568">
                  <a:moveTo>
                    <a:pt x="37432" y="171115"/>
                  </a:moveTo>
                  <a:lnTo>
                    <a:pt x="0" y="283410"/>
                  </a:lnTo>
                  <a:lnTo>
                    <a:pt x="588211" y="299452"/>
                  </a:lnTo>
                  <a:lnTo>
                    <a:pt x="529390" y="470568"/>
                  </a:lnTo>
                  <a:lnTo>
                    <a:pt x="807454" y="224589"/>
                  </a:lnTo>
                  <a:lnTo>
                    <a:pt x="673768" y="0"/>
                  </a:lnTo>
                  <a:lnTo>
                    <a:pt x="636336" y="133683"/>
                  </a:lnTo>
                  <a:lnTo>
                    <a:pt x="64169" y="101599"/>
                  </a:lnTo>
                  <a:lnTo>
                    <a:pt x="37432" y="171115"/>
                  </a:lnTo>
                  <a:close/>
                </a:path>
              </a:pathLst>
            </a:cu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8" name="TextBox 97"/>
            <p:cNvSpPr txBox="1"/>
            <p:nvPr/>
          </p:nvSpPr>
          <p:spPr>
            <a:xfrm rot="179687">
              <a:off x="4303506" y="5471202"/>
              <a:ext cx="648439"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mic Sans MS" pitchFamily="66" charset="0"/>
                  <a:ea typeface="+mn-ea"/>
                  <a:cs typeface="+mn-cs"/>
                </a:rPr>
                <a:t>FORCE</a:t>
              </a:r>
            </a:p>
          </p:txBody>
        </p:sp>
      </p:grpSp>
      <p:sp>
        <p:nvSpPr>
          <p:cNvPr id="102" name="Freeform 101"/>
          <p:cNvSpPr/>
          <p:nvPr/>
        </p:nvSpPr>
        <p:spPr bwMode="auto">
          <a:xfrm>
            <a:off x="4458208" y="2247392"/>
            <a:ext cx="1373632" cy="2338832"/>
          </a:xfrm>
          <a:custGeom>
            <a:avLst/>
            <a:gdLst>
              <a:gd name="connsiteX0" fmla="*/ 467360 w 1373632"/>
              <a:gd name="connsiteY0" fmla="*/ 56896 h 2338832"/>
              <a:gd name="connsiteX1" fmla="*/ 89408 w 1373632"/>
              <a:gd name="connsiteY1" fmla="*/ 434848 h 2338832"/>
              <a:gd name="connsiteX2" fmla="*/ 418592 w 1373632"/>
              <a:gd name="connsiteY2" fmla="*/ 910336 h 2338832"/>
              <a:gd name="connsiteX3" fmla="*/ 455168 w 1373632"/>
              <a:gd name="connsiteY3" fmla="*/ 1361440 h 2338832"/>
              <a:gd name="connsiteX4" fmla="*/ 52832 w 1373632"/>
              <a:gd name="connsiteY4" fmla="*/ 1836928 h 2338832"/>
              <a:gd name="connsiteX5" fmla="*/ 138176 w 1373632"/>
              <a:gd name="connsiteY5" fmla="*/ 2117344 h 2338832"/>
              <a:gd name="connsiteX6" fmla="*/ 833120 w 1373632"/>
              <a:gd name="connsiteY6" fmla="*/ 2324608 h 2338832"/>
              <a:gd name="connsiteX7" fmla="*/ 1332992 w 1373632"/>
              <a:gd name="connsiteY7" fmla="*/ 2032000 h 2338832"/>
              <a:gd name="connsiteX8" fmla="*/ 1076960 w 1373632"/>
              <a:gd name="connsiteY8" fmla="*/ 1605280 h 2338832"/>
              <a:gd name="connsiteX9" fmla="*/ 1016000 w 1373632"/>
              <a:gd name="connsiteY9" fmla="*/ 1032256 h 2338832"/>
              <a:gd name="connsiteX10" fmla="*/ 1223264 w 1373632"/>
              <a:gd name="connsiteY10" fmla="*/ 581152 h 2338832"/>
              <a:gd name="connsiteX11" fmla="*/ 1198880 w 1373632"/>
              <a:gd name="connsiteY11" fmla="*/ 312928 h 2338832"/>
              <a:gd name="connsiteX12" fmla="*/ 759968 w 1373632"/>
              <a:gd name="connsiteY12" fmla="*/ 93472 h 2338832"/>
              <a:gd name="connsiteX13" fmla="*/ 467360 w 1373632"/>
              <a:gd name="connsiteY13" fmla="*/ 56896 h 2338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3632" h="2338832">
                <a:moveTo>
                  <a:pt x="467360" y="56896"/>
                </a:moveTo>
                <a:cubicBezTo>
                  <a:pt x="355600" y="113792"/>
                  <a:pt x="97536" y="292608"/>
                  <a:pt x="89408" y="434848"/>
                </a:cubicBezTo>
                <a:cubicBezTo>
                  <a:pt x="81280" y="577088"/>
                  <a:pt x="357632" y="755904"/>
                  <a:pt x="418592" y="910336"/>
                </a:cubicBezTo>
                <a:cubicBezTo>
                  <a:pt x="479552" y="1064768"/>
                  <a:pt x="516128" y="1207008"/>
                  <a:pt x="455168" y="1361440"/>
                </a:cubicBezTo>
                <a:cubicBezTo>
                  <a:pt x="394208" y="1515872"/>
                  <a:pt x="105664" y="1710944"/>
                  <a:pt x="52832" y="1836928"/>
                </a:cubicBezTo>
                <a:cubicBezTo>
                  <a:pt x="0" y="1962912"/>
                  <a:pt x="8128" y="2036064"/>
                  <a:pt x="138176" y="2117344"/>
                </a:cubicBezTo>
                <a:cubicBezTo>
                  <a:pt x="268224" y="2198624"/>
                  <a:pt x="633984" y="2338832"/>
                  <a:pt x="833120" y="2324608"/>
                </a:cubicBezTo>
                <a:cubicBezTo>
                  <a:pt x="1032256" y="2310384"/>
                  <a:pt x="1292352" y="2151888"/>
                  <a:pt x="1332992" y="2032000"/>
                </a:cubicBezTo>
                <a:cubicBezTo>
                  <a:pt x="1373632" y="1912112"/>
                  <a:pt x="1129792" y="1771904"/>
                  <a:pt x="1076960" y="1605280"/>
                </a:cubicBezTo>
                <a:cubicBezTo>
                  <a:pt x="1024128" y="1438656"/>
                  <a:pt x="991616" y="1202944"/>
                  <a:pt x="1016000" y="1032256"/>
                </a:cubicBezTo>
                <a:cubicBezTo>
                  <a:pt x="1040384" y="861568"/>
                  <a:pt x="1192784" y="701040"/>
                  <a:pt x="1223264" y="581152"/>
                </a:cubicBezTo>
                <a:cubicBezTo>
                  <a:pt x="1253744" y="461264"/>
                  <a:pt x="1276096" y="394208"/>
                  <a:pt x="1198880" y="312928"/>
                </a:cubicBezTo>
                <a:cubicBezTo>
                  <a:pt x="1121664" y="231648"/>
                  <a:pt x="883920" y="132080"/>
                  <a:pt x="759968" y="93472"/>
                </a:cubicBezTo>
                <a:cubicBezTo>
                  <a:pt x="636016" y="54864"/>
                  <a:pt x="579120" y="0"/>
                  <a:pt x="467360" y="56896"/>
                </a:cubicBezTo>
                <a:close/>
              </a:path>
            </a:pathLst>
          </a:custGeom>
          <a:solidFill>
            <a:srgbClr val="FFFFCC">
              <a:alpha val="6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101" name="Group 100"/>
          <p:cNvGrpSpPr/>
          <p:nvPr/>
        </p:nvGrpSpPr>
        <p:grpSpPr>
          <a:xfrm>
            <a:off x="5539420" y="3380061"/>
            <a:ext cx="697164" cy="400016"/>
            <a:chOff x="5441884" y="5769693"/>
            <a:chExt cx="697164" cy="400016"/>
          </a:xfrm>
        </p:grpSpPr>
        <p:sp>
          <p:nvSpPr>
            <p:cNvPr id="97" name="Freeform 96"/>
            <p:cNvSpPr/>
            <p:nvPr/>
          </p:nvSpPr>
          <p:spPr bwMode="auto">
            <a:xfrm rot="11323822" flipV="1">
              <a:off x="5441884" y="5769693"/>
              <a:ext cx="697164" cy="400016"/>
            </a:xfrm>
            <a:custGeom>
              <a:avLst/>
              <a:gdLst>
                <a:gd name="connsiteX0" fmla="*/ 37432 w 850232"/>
                <a:gd name="connsiteY0" fmla="*/ 219242 h 481263"/>
                <a:gd name="connsiteX1" fmla="*/ 0 w 850232"/>
                <a:gd name="connsiteY1" fmla="*/ 331537 h 481263"/>
                <a:gd name="connsiteX2" fmla="*/ 614948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219242 h 481263"/>
                <a:gd name="connsiteX1" fmla="*/ 0 w 850232"/>
                <a:gd name="connsiteY1" fmla="*/ 331537 h 481263"/>
                <a:gd name="connsiteX2" fmla="*/ 588211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74863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22989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06947 h 427789"/>
                <a:gd name="connsiteX7" fmla="*/ 58821 w 850232"/>
                <a:gd name="connsiteY7" fmla="*/ 74863 h 427789"/>
                <a:gd name="connsiteX8" fmla="*/ 37432 w 850232"/>
                <a:gd name="connsiteY8" fmla="*/ 165768 h 427789"/>
                <a:gd name="connsiteX0" fmla="*/ 37432 w 850232"/>
                <a:gd name="connsiteY0" fmla="*/ 171115 h 433136"/>
                <a:gd name="connsiteX1" fmla="*/ 0 w 850232"/>
                <a:gd name="connsiteY1" fmla="*/ 283410 h 433136"/>
                <a:gd name="connsiteX2" fmla="*/ 588211 w 850232"/>
                <a:gd name="connsiteY2" fmla="*/ 299452 h 433136"/>
                <a:gd name="connsiteX3" fmla="*/ 534737 w 850232"/>
                <a:gd name="connsiteY3" fmla="*/ 433136 h 433136"/>
                <a:gd name="connsiteX4" fmla="*/ 850232 w 850232"/>
                <a:gd name="connsiteY4" fmla="*/ 213894 h 433136"/>
                <a:gd name="connsiteX5" fmla="*/ 673768 w 850232"/>
                <a:gd name="connsiteY5" fmla="*/ 0 h 433136"/>
                <a:gd name="connsiteX6" fmla="*/ 652379 w 850232"/>
                <a:gd name="connsiteY6" fmla="*/ 112294 h 433136"/>
                <a:gd name="connsiteX7" fmla="*/ 58821 w 850232"/>
                <a:gd name="connsiteY7" fmla="*/ 80210 h 433136"/>
                <a:gd name="connsiteX8" fmla="*/ 37432 w 850232"/>
                <a:gd name="connsiteY8" fmla="*/ 171115 h 433136"/>
                <a:gd name="connsiteX0" fmla="*/ 37432 w 839538"/>
                <a:gd name="connsiteY0" fmla="*/ 171115 h 433136"/>
                <a:gd name="connsiteX1" fmla="*/ 0 w 839538"/>
                <a:gd name="connsiteY1" fmla="*/ 283410 h 433136"/>
                <a:gd name="connsiteX2" fmla="*/ 588211 w 839538"/>
                <a:gd name="connsiteY2" fmla="*/ 299452 h 433136"/>
                <a:gd name="connsiteX3" fmla="*/ 534737 w 839538"/>
                <a:gd name="connsiteY3" fmla="*/ 433136 h 433136"/>
                <a:gd name="connsiteX4" fmla="*/ 839538 w 839538"/>
                <a:gd name="connsiteY4" fmla="*/ 283410 h 433136"/>
                <a:gd name="connsiteX5" fmla="*/ 673768 w 839538"/>
                <a:gd name="connsiteY5" fmla="*/ 0 h 433136"/>
                <a:gd name="connsiteX6" fmla="*/ 652379 w 839538"/>
                <a:gd name="connsiteY6" fmla="*/ 112294 h 433136"/>
                <a:gd name="connsiteX7" fmla="*/ 58821 w 839538"/>
                <a:gd name="connsiteY7" fmla="*/ 80210 h 433136"/>
                <a:gd name="connsiteX8" fmla="*/ 37432 w 839538"/>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52379 w 828843"/>
                <a:gd name="connsiteY6" fmla="*/ 112294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64169 w 828843"/>
                <a:gd name="connsiteY7" fmla="*/ 101599 h 433136"/>
                <a:gd name="connsiteX8" fmla="*/ 37432 w 828843"/>
                <a:gd name="connsiteY8" fmla="*/ 171115 h 433136"/>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25642 w 828843"/>
                <a:gd name="connsiteY6" fmla="*/ 133683 h 470568"/>
                <a:gd name="connsiteX7" fmla="*/ 64169 w 828843"/>
                <a:gd name="connsiteY7" fmla="*/ 101599 h 470568"/>
                <a:gd name="connsiteX8" fmla="*/ 37432 w 828843"/>
                <a:gd name="connsiteY8" fmla="*/ 171115 h 470568"/>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36336 w 828843"/>
                <a:gd name="connsiteY6" fmla="*/ 133683 h 470568"/>
                <a:gd name="connsiteX7" fmla="*/ 64169 w 828843"/>
                <a:gd name="connsiteY7" fmla="*/ 101599 h 470568"/>
                <a:gd name="connsiteX8" fmla="*/ 37432 w 828843"/>
                <a:gd name="connsiteY8" fmla="*/ 171115 h 470568"/>
                <a:gd name="connsiteX0" fmla="*/ 37432 w 782106"/>
                <a:gd name="connsiteY0" fmla="*/ 171115 h 470568"/>
                <a:gd name="connsiteX1" fmla="*/ 0 w 782106"/>
                <a:gd name="connsiteY1" fmla="*/ 283410 h 470568"/>
                <a:gd name="connsiteX2" fmla="*/ 588211 w 782106"/>
                <a:gd name="connsiteY2" fmla="*/ 299452 h 470568"/>
                <a:gd name="connsiteX3" fmla="*/ 529390 w 782106"/>
                <a:gd name="connsiteY3" fmla="*/ 470568 h 470568"/>
                <a:gd name="connsiteX4" fmla="*/ 782106 w 782106"/>
                <a:gd name="connsiteY4" fmla="*/ 250248 h 470568"/>
                <a:gd name="connsiteX5" fmla="*/ 673768 w 782106"/>
                <a:gd name="connsiteY5" fmla="*/ 0 h 470568"/>
                <a:gd name="connsiteX6" fmla="*/ 636336 w 782106"/>
                <a:gd name="connsiteY6" fmla="*/ 133683 h 470568"/>
                <a:gd name="connsiteX7" fmla="*/ 64169 w 782106"/>
                <a:gd name="connsiteY7" fmla="*/ 101599 h 470568"/>
                <a:gd name="connsiteX8" fmla="*/ 37432 w 782106"/>
                <a:gd name="connsiteY8" fmla="*/ 171115 h 470568"/>
                <a:gd name="connsiteX0" fmla="*/ 37432 w 782106"/>
                <a:gd name="connsiteY0" fmla="*/ 171115 h 470568"/>
                <a:gd name="connsiteX1" fmla="*/ 0 w 782106"/>
                <a:gd name="connsiteY1" fmla="*/ 283410 h 470568"/>
                <a:gd name="connsiteX2" fmla="*/ 588211 w 782106"/>
                <a:gd name="connsiteY2" fmla="*/ 299452 h 470568"/>
                <a:gd name="connsiteX3" fmla="*/ 529390 w 782106"/>
                <a:gd name="connsiteY3" fmla="*/ 470568 h 470568"/>
                <a:gd name="connsiteX4" fmla="*/ 782106 w 782106"/>
                <a:gd name="connsiteY4" fmla="*/ 250248 h 470568"/>
                <a:gd name="connsiteX5" fmla="*/ 673768 w 782106"/>
                <a:gd name="connsiteY5" fmla="*/ 0 h 470568"/>
                <a:gd name="connsiteX6" fmla="*/ 636336 w 782106"/>
                <a:gd name="connsiteY6" fmla="*/ 133683 h 470568"/>
                <a:gd name="connsiteX7" fmla="*/ 108857 w 782106"/>
                <a:gd name="connsiteY7" fmla="*/ 60907 h 470568"/>
                <a:gd name="connsiteX8" fmla="*/ 37432 w 782106"/>
                <a:gd name="connsiteY8" fmla="*/ 171115 h 470568"/>
                <a:gd name="connsiteX0" fmla="*/ 5378 w 750052"/>
                <a:gd name="connsiteY0" fmla="*/ 171115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76803 w 750052"/>
                <a:gd name="connsiteY7" fmla="*/ 60907 h 470568"/>
                <a:gd name="connsiteX8" fmla="*/ 5378 w 750052"/>
                <a:gd name="connsiteY8" fmla="*/ 171115 h 470568"/>
                <a:gd name="connsiteX0" fmla="*/ 76803 w 750052"/>
                <a:gd name="connsiteY0" fmla="*/ 60907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76803 w 750052"/>
                <a:gd name="connsiteY7" fmla="*/ 60907 h 470568"/>
                <a:gd name="connsiteX0" fmla="*/ 55056 w 750052"/>
                <a:gd name="connsiteY0" fmla="*/ 57368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55056 w 750052"/>
                <a:gd name="connsiteY7" fmla="*/ 57368 h 47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0052" h="470568">
                  <a:moveTo>
                    <a:pt x="55056" y="57368"/>
                  </a:moveTo>
                  <a:lnTo>
                    <a:pt x="0" y="240665"/>
                  </a:lnTo>
                  <a:lnTo>
                    <a:pt x="556157" y="299452"/>
                  </a:lnTo>
                  <a:lnTo>
                    <a:pt x="497336" y="470568"/>
                  </a:lnTo>
                  <a:lnTo>
                    <a:pt x="750052" y="250248"/>
                  </a:lnTo>
                  <a:lnTo>
                    <a:pt x="641714" y="0"/>
                  </a:lnTo>
                  <a:lnTo>
                    <a:pt x="604282" y="133683"/>
                  </a:lnTo>
                  <a:lnTo>
                    <a:pt x="55056" y="57368"/>
                  </a:lnTo>
                  <a:close/>
                </a:path>
              </a:pathLst>
            </a:cu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9" name="TextBox 98"/>
            <p:cNvSpPr txBox="1"/>
            <p:nvPr/>
          </p:nvSpPr>
          <p:spPr>
            <a:xfrm rot="179687">
              <a:off x="5484947" y="5801266"/>
              <a:ext cx="648439"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mic Sans MS" pitchFamily="66" charset="0"/>
                  <a:ea typeface="+mn-ea"/>
                  <a:cs typeface="+mn-cs"/>
                </a:rPr>
                <a:t>FORCE</a:t>
              </a:r>
            </a:p>
          </p:txBody>
        </p:sp>
      </p:grpSp>
      <p:sp>
        <p:nvSpPr>
          <p:cNvPr id="103" name="Up Arrow 78">
            <a:extLst>
              <a:ext uri="{FF2B5EF4-FFF2-40B4-BE49-F238E27FC236}">
                <a16:creationId xmlns:a16="http://schemas.microsoft.com/office/drawing/2014/main" id="{64A4DFE6-C9D5-4A5A-990F-24F123A9289A}"/>
              </a:ext>
            </a:extLst>
          </p:cNvPr>
          <p:cNvSpPr/>
          <p:nvPr/>
        </p:nvSpPr>
        <p:spPr bwMode="auto">
          <a:xfrm rot="12535665">
            <a:off x="3428319" y="4217418"/>
            <a:ext cx="203972" cy="596487"/>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4" name="Up Arrow 83">
            <a:extLst>
              <a:ext uri="{FF2B5EF4-FFF2-40B4-BE49-F238E27FC236}">
                <a16:creationId xmlns:a16="http://schemas.microsoft.com/office/drawing/2014/main" id="{57588AFF-7F0C-4A42-B70B-F7F2D5A34EAD}"/>
              </a:ext>
            </a:extLst>
          </p:cNvPr>
          <p:cNvSpPr/>
          <p:nvPr/>
        </p:nvSpPr>
        <p:spPr bwMode="auto">
          <a:xfrm rot="12272513">
            <a:off x="4274493" y="2898634"/>
            <a:ext cx="86751" cy="162656"/>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5" name="Up Arrow 84">
            <a:extLst>
              <a:ext uri="{FF2B5EF4-FFF2-40B4-BE49-F238E27FC236}">
                <a16:creationId xmlns:a16="http://schemas.microsoft.com/office/drawing/2014/main" id="{D59753DC-0058-411D-AF10-E67BC042ED03}"/>
              </a:ext>
            </a:extLst>
          </p:cNvPr>
          <p:cNvSpPr/>
          <p:nvPr/>
        </p:nvSpPr>
        <p:spPr bwMode="auto">
          <a:xfrm rot="12484994">
            <a:off x="3961376" y="3401363"/>
            <a:ext cx="127756" cy="254495"/>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108" name="Straight Connector 107">
            <a:extLst>
              <a:ext uri="{FF2B5EF4-FFF2-40B4-BE49-F238E27FC236}">
                <a16:creationId xmlns:a16="http://schemas.microsoft.com/office/drawing/2014/main" id="{2685038C-9A8F-48DE-966D-1DC5DBA0A589}"/>
              </a:ext>
            </a:extLst>
          </p:cNvPr>
          <p:cNvCxnSpPr/>
          <p:nvPr/>
        </p:nvCxnSpPr>
        <p:spPr bwMode="auto">
          <a:xfrm>
            <a:off x="2775433" y="3388021"/>
            <a:ext cx="217170"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8744BECD-4E9D-40B5-86CF-3A5A46CBC3CC}"/>
              </a:ext>
            </a:extLst>
          </p:cNvPr>
          <p:cNvCxnSpPr/>
          <p:nvPr/>
        </p:nvCxnSpPr>
        <p:spPr bwMode="auto">
          <a:xfrm flipV="1">
            <a:off x="2716032" y="3306451"/>
            <a:ext cx="430530" cy="381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22" presetClass="entr" presetSubtype="8" fill="hold" nodeType="withEffect">
                                  <p:stCondLst>
                                    <p:cond delay="5000"/>
                                  </p:stCondLst>
                                  <p:childTnLst>
                                    <p:set>
                                      <p:cBhvr>
                                        <p:cTn id="9" dur="1" fill="hold">
                                          <p:stCondLst>
                                            <p:cond delay="0"/>
                                          </p:stCondLst>
                                        </p:cTn>
                                        <p:tgtEl>
                                          <p:spTgt spid="100"/>
                                        </p:tgtEl>
                                        <p:attrNameLst>
                                          <p:attrName>style.visibility</p:attrName>
                                        </p:attrNameLst>
                                      </p:cBhvr>
                                      <p:to>
                                        <p:strVal val="visible"/>
                                      </p:to>
                                    </p:set>
                                    <p:animEffect transition="in" filter="wipe(left)">
                                      <p:cBhvr>
                                        <p:cTn id="10" dur="1000"/>
                                        <p:tgtEl>
                                          <p:spTgt spid="100"/>
                                        </p:tgtEl>
                                      </p:cBhvr>
                                    </p:animEffect>
                                  </p:childTnLst>
                                </p:cTn>
                              </p:par>
                              <p:par>
                                <p:cTn id="11" presetID="22" presetClass="entr" presetSubtype="2" fill="hold" nodeType="withEffect">
                                  <p:stCondLst>
                                    <p:cond delay="5000"/>
                                  </p:stCondLst>
                                  <p:childTnLst>
                                    <p:set>
                                      <p:cBhvr>
                                        <p:cTn id="12" dur="1" fill="hold">
                                          <p:stCondLst>
                                            <p:cond delay="0"/>
                                          </p:stCondLst>
                                        </p:cTn>
                                        <p:tgtEl>
                                          <p:spTgt spid="101"/>
                                        </p:tgtEl>
                                        <p:attrNameLst>
                                          <p:attrName>style.visibility</p:attrName>
                                        </p:attrNameLst>
                                      </p:cBhvr>
                                      <p:to>
                                        <p:strVal val="visible"/>
                                      </p:to>
                                    </p:set>
                                    <p:animEffect transition="in" filter="wipe(right)">
                                      <p:cBhvr>
                                        <p:cTn id="13" dur="1000"/>
                                        <p:tgtEl>
                                          <p:spTgt spid="101"/>
                                        </p:tgtEl>
                                      </p:cBhvr>
                                    </p:animEffect>
                                  </p:childTnLst>
                                </p:cTn>
                              </p:par>
                              <p:par>
                                <p:cTn id="14" presetID="35" presetClass="path" presetSubtype="0" fill="hold" nodeType="withEffect">
                                  <p:stCondLst>
                                    <p:cond delay="8000"/>
                                  </p:stCondLst>
                                  <p:childTnLst>
                                    <p:animMotion origin="layout" path="M 5.55556E-7 -1.30988E-6 L -0.03698 -0.00116 " pathEditMode="relative" rAng="0" ptsTypes="AA">
                                      <p:cBhvr>
                                        <p:cTn id="15" dur="2000" fill="hold"/>
                                        <p:tgtEl>
                                          <p:spTgt spid="7"/>
                                        </p:tgtEl>
                                        <p:attrNameLst>
                                          <p:attrName>ppt_x</p:attrName>
                                          <p:attrName>ppt_y</p:attrName>
                                        </p:attrNameLst>
                                      </p:cBhvr>
                                      <p:rCtr x="-19" y="-1"/>
                                    </p:animMotion>
                                  </p:childTnLst>
                                </p:cTn>
                              </p:par>
                              <p:par>
                                <p:cTn id="16" presetID="35" presetClass="path" presetSubtype="0" fill="hold" nodeType="withEffect">
                                  <p:stCondLst>
                                    <p:cond delay="8000"/>
                                  </p:stCondLst>
                                  <p:childTnLst>
                                    <p:animMotion origin="layout" path="M -3.61111E-6 6.24855E-8 L -0.03767 -0.00069 " pathEditMode="relative" rAng="0" ptsTypes="AA">
                                      <p:cBhvr>
                                        <p:cTn id="17" dur="2000" fill="hold"/>
                                        <p:tgtEl>
                                          <p:spTgt spid="101"/>
                                        </p:tgtEl>
                                        <p:attrNameLst>
                                          <p:attrName>ppt_x</p:attrName>
                                          <p:attrName>ppt_y</p:attrName>
                                        </p:attrNameLst>
                                      </p:cBhvr>
                                      <p:rCtr x="-19" y="0"/>
                                    </p:animMotion>
                                  </p:childTnLst>
                                </p:cTn>
                              </p:par>
                              <p:par>
                                <p:cTn id="18" presetID="10" presetClass="entr" presetSubtype="0" fill="hold" grpId="0" nodeType="withEffect">
                                  <p:stCondLst>
                                    <p:cond delay="11200"/>
                                  </p:stCondLst>
                                  <p:iterate type="lt">
                                    <p:tmPct val="0"/>
                                  </p:iterate>
                                  <p:childTnLst>
                                    <p:set>
                                      <p:cBhvr>
                                        <p:cTn id="19" dur="1" fill="hold">
                                          <p:stCondLst>
                                            <p:cond delay="0"/>
                                          </p:stCondLst>
                                        </p:cTn>
                                        <p:tgtEl>
                                          <p:spTgt spid="193"/>
                                        </p:tgtEl>
                                        <p:attrNameLst>
                                          <p:attrName>style.visibility</p:attrName>
                                        </p:attrNameLst>
                                      </p:cBhvr>
                                      <p:to>
                                        <p:strVal val="visible"/>
                                      </p:to>
                                    </p:set>
                                    <p:animEffect transition="in" filter="fade">
                                      <p:cBhvr>
                                        <p:cTn id="20" dur="700"/>
                                        <p:tgtEl>
                                          <p:spTgt spid="193"/>
                                        </p:tgtEl>
                                      </p:cBhvr>
                                    </p:animEffect>
                                  </p:childTnLst>
                                </p:cTn>
                              </p:par>
                              <p:par>
                                <p:cTn id="21" presetID="34" presetClass="emph" presetSubtype="0" fill="hold" grpId="1" nodeType="withEffect">
                                  <p:stCondLst>
                                    <p:cond delay="11600"/>
                                  </p:stCondLst>
                                  <p:iterate type="lt">
                                    <p:tmPct val="10000"/>
                                  </p:iterate>
                                  <p:childTnLst>
                                    <p:animMotion origin="layout" path="M 0.0 0.0 L 0.0 -0.07213" pathEditMode="relative" ptsTypes="">
                                      <p:cBhvr>
                                        <p:cTn id="22" dur="250" accel="50000" decel="50000" autoRev="1" fill="hold">
                                          <p:stCondLst>
                                            <p:cond delay="0"/>
                                          </p:stCondLst>
                                        </p:cTn>
                                        <p:tgtEl>
                                          <p:spTgt spid="193"/>
                                        </p:tgtEl>
                                        <p:attrNameLst>
                                          <p:attrName>ppt_x</p:attrName>
                                          <p:attrName>ppt_y</p:attrName>
                                        </p:attrNameLst>
                                      </p:cBhvr>
                                    </p:animMotion>
                                    <p:animRot by="1500000">
                                      <p:cBhvr>
                                        <p:cTn id="23" dur="125" fill="hold">
                                          <p:stCondLst>
                                            <p:cond delay="0"/>
                                          </p:stCondLst>
                                        </p:cTn>
                                        <p:tgtEl>
                                          <p:spTgt spid="193"/>
                                        </p:tgtEl>
                                        <p:attrNameLst>
                                          <p:attrName>r</p:attrName>
                                        </p:attrNameLst>
                                      </p:cBhvr>
                                    </p:animRot>
                                    <p:animRot by="-1500000">
                                      <p:cBhvr>
                                        <p:cTn id="24" dur="125" fill="hold">
                                          <p:stCondLst>
                                            <p:cond delay="125"/>
                                          </p:stCondLst>
                                        </p:cTn>
                                        <p:tgtEl>
                                          <p:spTgt spid="193"/>
                                        </p:tgtEl>
                                        <p:attrNameLst>
                                          <p:attrName>r</p:attrName>
                                        </p:attrNameLst>
                                      </p:cBhvr>
                                    </p:animRot>
                                    <p:animRot by="-1500000">
                                      <p:cBhvr>
                                        <p:cTn id="25" dur="125" fill="hold">
                                          <p:stCondLst>
                                            <p:cond delay="250"/>
                                          </p:stCondLst>
                                        </p:cTn>
                                        <p:tgtEl>
                                          <p:spTgt spid="193"/>
                                        </p:tgtEl>
                                        <p:attrNameLst>
                                          <p:attrName>r</p:attrName>
                                        </p:attrNameLst>
                                      </p:cBhvr>
                                    </p:animRot>
                                    <p:animRot by="1500000">
                                      <p:cBhvr>
                                        <p:cTn id="26" dur="125" fill="hold">
                                          <p:stCondLst>
                                            <p:cond delay="375"/>
                                          </p:stCondLst>
                                        </p:cTn>
                                        <p:tgtEl>
                                          <p:spTgt spid="19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p:bldP spid="193"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pSp>
        <p:nvGrpSpPr>
          <p:cNvPr id="2" name="Group 77"/>
          <p:cNvGrpSpPr/>
          <p:nvPr/>
        </p:nvGrpSpPr>
        <p:grpSpPr>
          <a:xfrm>
            <a:off x="3327465" y="2807517"/>
            <a:ext cx="1204892" cy="1804860"/>
            <a:chOff x="3675413" y="2007120"/>
            <a:chExt cx="1204892" cy="1804860"/>
          </a:xfrm>
        </p:grpSpPr>
        <p:sp>
          <p:nvSpPr>
            <p:cNvPr id="76" name="Freeform 75"/>
            <p:cNvSpPr/>
            <p:nvPr/>
          </p:nvSpPr>
          <p:spPr bwMode="auto">
            <a:xfrm rot="2410730">
              <a:off x="4098622" y="2007120"/>
              <a:ext cx="781683" cy="1604963"/>
            </a:xfrm>
            <a:custGeom>
              <a:avLst/>
              <a:gdLst>
                <a:gd name="connsiteX0" fmla="*/ 132119 w 778805"/>
                <a:gd name="connsiteY0" fmla="*/ 1602807 h 1602807"/>
                <a:gd name="connsiteX1" fmla="*/ 0 w 778805"/>
                <a:gd name="connsiteY1" fmla="*/ 118211 h 1602807"/>
                <a:gd name="connsiteX2" fmla="*/ 6954 w 778805"/>
                <a:gd name="connsiteY2" fmla="*/ 59105 h 1602807"/>
                <a:gd name="connsiteX3" fmla="*/ 41722 w 778805"/>
                <a:gd name="connsiteY3" fmla="*/ 13907 h 1602807"/>
                <a:gd name="connsiteX4" fmla="*/ 83443 w 778805"/>
                <a:gd name="connsiteY4" fmla="*/ 0 h 1602807"/>
                <a:gd name="connsiteX5" fmla="*/ 135595 w 778805"/>
                <a:gd name="connsiteY5" fmla="*/ 20860 h 1602807"/>
                <a:gd name="connsiteX6" fmla="*/ 173840 w 778805"/>
                <a:gd name="connsiteY6" fmla="*/ 69536 h 1602807"/>
                <a:gd name="connsiteX7" fmla="*/ 778805 w 778805"/>
                <a:gd name="connsiteY7" fmla="*/ 1501980 h 1602807"/>
                <a:gd name="connsiteX8" fmla="*/ 132119 w 778805"/>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44600 w 781683"/>
                <a:gd name="connsiteY3" fmla="*/ 13907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69115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5686 h 1605686"/>
                <a:gd name="connsiteX1" fmla="*/ 2878 w 781683"/>
                <a:gd name="connsiteY1" fmla="*/ 121090 h 1605686"/>
                <a:gd name="connsiteX2" fmla="*/ 0 w 781683"/>
                <a:gd name="connsiteY2" fmla="*/ 64442 h 1605686"/>
                <a:gd name="connsiteX3" fmla="*/ 27394 w 781683"/>
                <a:gd name="connsiteY3" fmla="*/ 24160 h 1605686"/>
                <a:gd name="connsiteX4" fmla="*/ 69115 w 781683"/>
                <a:gd name="connsiteY4" fmla="*/ 2879 h 1605686"/>
                <a:gd name="connsiteX5" fmla="*/ 138473 w 781683"/>
                <a:gd name="connsiteY5" fmla="*/ 23739 h 1605686"/>
                <a:gd name="connsiteX6" fmla="*/ 176718 w 781683"/>
                <a:gd name="connsiteY6" fmla="*/ 72415 h 1605686"/>
                <a:gd name="connsiteX7" fmla="*/ 781683 w 781683"/>
                <a:gd name="connsiteY7" fmla="*/ 1504859 h 1605686"/>
                <a:gd name="connsiteX8" fmla="*/ 134997 w 781683"/>
                <a:gd name="connsiteY8" fmla="*/ 1605686 h 1605686"/>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38473 w 781683"/>
                <a:gd name="connsiteY6" fmla="*/ 23016 h 1604963"/>
                <a:gd name="connsiteX7" fmla="*/ 176718 w 781683"/>
                <a:gd name="connsiteY7" fmla="*/ 71692 h 1604963"/>
                <a:gd name="connsiteX8" fmla="*/ 781683 w 781683"/>
                <a:gd name="connsiteY8" fmla="*/ 1504136 h 1604963"/>
                <a:gd name="connsiteX9" fmla="*/ 134997 w 781683"/>
                <a:gd name="connsiteY9" fmla="*/ 1604963 h 1604963"/>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50763 w 781683"/>
                <a:gd name="connsiteY6" fmla="*/ 32848 h 1604963"/>
                <a:gd name="connsiteX7" fmla="*/ 176718 w 781683"/>
                <a:gd name="connsiteY7" fmla="*/ 71692 h 1604963"/>
                <a:gd name="connsiteX8" fmla="*/ 781683 w 781683"/>
                <a:gd name="connsiteY8" fmla="*/ 1504136 h 1604963"/>
                <a:gd name="connsiteX9" fmla="*/ 134997 w 781683"/>
                <a:gd name="connsiteY9" fmla="*/ 1604963 h 160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683" h="1604963">
                  <a:moveTo>
                    <a:pt x="134997" y="1604963"/>
                  </a:moveTo>
                  <a:lnTo>
                    <a:pt x="2878" y="120367"/>
                  </a:lnTo>
                  <a:lnTo>
                    <a:pt x="0" y="63719"/>
                  </a:lnTo>
                  <a:lnTo>
                    <a:pt x="27394" y="23437"/>
                  </a:lnTo>
                  <a:lnTo>
                    <a:pt x="69115" y="2156"/>
                  </a:lnTo>
                  <a:cubicBezTo>
                    <a:pt x="83776" y="0"/>
                    <a:pt x="104210" y="471"/>
                    <a:pt x="117818" y="5586"/>
                  </a:cubicBezTo>
                  <a:cubicBezTo>
                    <a:pt x="131426" y="10701"/>
                    <a:pt x="140537" y="22650"/>
                    <a:pt x="150763" y="32848"/>
                  </a:cubicBezTo>
                  <a:lnTo>
                    <a:pt x="176718" y="71692"/>
                  </a:lnTo>
                  <a:lnTo>
                    <a:pt x="781683" y="1504136"/>
                  </a:lnTo>
                  <a:lnTo>
                    <a:pt x="134997" y="1604963"/>
                  </a:lnTo>
                  <a:close/>
                </a:path>
              </a:pathLst>
            </a:custGeom>
            <a:gradFill flip="none" rotWithShape="1">
              <a:gsLst>
                <a:gs pos="0">
                  <a:srgbClr val="FF0000"/>
                </a:gs>
                <a:gs pos="50000">
                  <a:srgbClr val="7030A0"/>
                </a:gs>
                <a:gs pos="100000">
                  <a:schemeClr val="tx2"/>
                </a:gs>
              </a:gsLst>
              <a:lin ang="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1" name="Oval 70"/>
            <p:cNvSpPr/>
            <p:nvPr/>
          </p:nvSpPr>
          <p:spPr bwMode="auto">
            <a:xfrm>
              <a:off x="3675413" y="3137066"/>
              <a:ext cx="674914" cy="674914"/>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3" name="Group 152"/>
          <p:cNvGrpSpPr/>
          <p:nvPr/>
        </p:nvGrpSpPr>
        <p:grpSpPr>
          <a:xfrm>
            <a:off x="3039643" y="2374517"/>
            <a:ext cx="2114825" cy="2120228"/>
            <a:chOff x="3078832" y="1538494"/>
            <a:chExt cx="2114825" cy="2120228"/>
          </a:xfrm>
        </p:grpSpPr>
        <p:sp>
          <p:nvSpPr>
            <p:cNvPr id="137" name="Freeform 81"/>
            <p:cNvSpPr>
              <a:spLocks/>
            </p:cNvSpPr>
            <p:nvPr/>
          </p:nvSpPr>
          <p:spPr bwMode="auto">
            <a:xfrm rot="9459547" flipV="1">
              <a:off x="3126649" y="206788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8" name="Freeform 81"/>
            <p:cNvSpPr>
              <a:spLocks/>
            </p:cNvSpPr>
            <p:nvPr/>
          </p:nvSpPr>
          <p:spPr bwMode="auto">
            <a:xfrm rot="12670326" flipV="1">
              <a:off x="3768334" y="1538494"/>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9" name="Freeform 81"/>
            <p:cNvSpPr>
              <a:spLocks/>
            </p:cNvSpPr>
            <p:nvPr/>
          </p:nvSpPr>
          <p:spPr bwMode="auto">
            <a:xfrm rot="2236861" flipV="1">
              <a:off x="4169387" y="348493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0" name="Freeform 81"/>
            <p:cNvSpPr>
              <a:spLocks/>
            </p:cNvSpPr>
            <p:nvPr/>
          </p:nvSpPr>
          <p:spPr bwMode="auto">
            <a:xfrm rot="19147494" flipV="1">
              <a:off x="5029943" y="268301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1" name="Freeform 81"/>
            <p:cNvSpPr>
              <a:spLocks/>
            </p:cNvSpPr>
            <p:nvPr/>
          </p:nvSpPr>
          <p:spPr bwMode="auto">
            <a:xfrm rot="16200000" flipV="1">
              <a:off x="4730862" y="179516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2" name="Freeform 81"/>
            <p:cNvSpPr>
              <a:spLocks/>
            </p:cNvSpPr>
            <p:nvPr/>
          </p:nvSpPr>
          <p:spPr bwMode="auto">
            <a:xfrm rot="6796813" flipV="1">
              <a:off x="3083869" y="283255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3" name="Arc 142"/>
            <p:cNvSpPr/>
            <p:nvPr/>
          </p:nvSpPr>
          <p:spPr bwMode="auto">
            <a:xfrm>
              <a:off x="3566694" y="2075594"/>
              <a:ext cx="1064127" cy="1069729"/>
            </a:xfrm>
            <a:prstGeom prst="arc">
              <a:avLst>
                <a:gd name="adj1" fmla="val 8687823"/>
                <a:gd name="adj2" fmla="val 5045816"/>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4" name="Freeform 81"/>
            <p:cNvSpPr>
              <a:spLocks/>
            </p:cNvSpPr>
            <p:nvPr/>
          </p:nvSpPr>
          <p:spPr bwMode="auto">
            <a:xfrm rot="18796882" flipV="1">
              <a:off x="4543704" y="2517061"/>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5" name="Freeform 81"/>
            <p:cNvSpPr>
              <a:spLocks/>
            </p:cNvSpPr>
            <p:nvPr/>
          </p:nvSpPr>
          <p:spPr bwMode="auto">
            <a:xfrm rot="8292053" flipV="1">
              <a:off x="3484923" y="244219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6" name="Freeform 81"/>
            <p:cNvSpPr>
              <a:spLocks/>
            </p:cNvSpPr>
            <p:nvPr/>
          </p:nvSpPr>
          <p:spPr bwMode="auto">
            <a:xfrm rot="13034805" flipV="1">
              <a:off x="4008966" y="199301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 name="Freeform 81"/>
            <p:cNvSpPr>
              <a:spLocks/>
            </p:cNvSpPr>
            <p:nvPr/>
          </p:nvSpPr>
          <p:spPr bwMode="auto">
            <a:xfrm rot="861353" flipV="1">
              <a:off x="4281681" y="2982278"/>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8" name="Arc 147"/>
            <p:cNvSpPr/>
            <p:nvPr/>
          </p:nvSpPr>
          <p:spPr bwMode="auto">
            <a:xfrm>
              <a:off x="3112166" y="1578289"/>
              <a:ext cx="1993951" cy="2004448"/>
            </a:xfrm>
            <a:prstGeom prst="arc">
              <a:avLst>
                <a:gd name="adj1" fmla="val 8218078"/>
                <a:gd name="adj2" fmla="val 5635564"/>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4" name="Group 111"/>
          <p:cNvGrpSpPr/>
          <p:nvPr/>
        </p:nvGrpSpPr>
        <p:grpSpPr>
          <a:xfrm>
            <a:off x="219456" y="158496"/>
            <a:ext cx="8644128" cy="963168"/>
            <a:chOff x="219456" y="158496"/>
            <a:chExt cx="8644128" cy="963168"/>
          </a:xfrm>
        </p:grpSpPr>
        <p:sp>
          <p:nvSpPr>
            <p:cNvPr id="111" name="Rectangle 110"/>
            <p:cNvSpPr/>
            <p:nvPr/>
          </p:nvSpPr>
          <p:spPr bwMode="auto">
            <a:xfrm>
              <a:off x="219456" y="158496"/>
              <a:ext cx="8644128" cy="963168"/>
            </a:xfrm>
            <a:prstGeom prst="rect">
              <a:avLst/>
            </a:prstGeom>
            <a:solidFill>
              <a:srgbClr val="0070C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8" name="Text Box 7"/>
            <p:cNvSpPr txBox="1">
              <a:spLocks noChangeArrowheads="1"/>
            </p:cNvSpPr>
            <p:nvPr/>
          </p:nvSpPr>
          <p:spPr bwMode="auto">
            <a:xfrm>
              <a:off x="333921" y="218757"/>
              <a:ext cx="8444320" cy="830997"/>
            </a:xfrm>
            <a:prstGeom prst="rect">
              <a:avLst/>
            </a:prstGeom>
            <a:solidFill>
              <a:srgbClr val="CCFFFF"/>
            </a:solidFill>
            <a:ln w="28575">
              <a:solidFill>
                <a:srgbClr val="00B0F0"/>
              </a:solidFill>
              <a:miter lim="800000"/>
              <a:headEnd/>
              <a:tailEnd/>
            </a:ln>
            <a:effectLst/>
            <a:scene3d>
              <a:camera prst="orthographicFront"/>
              <a:lightRig rig="flat" dir="tl">
                <a:rot lat="0" lon="0" rev="6600000"/>
              </a:lightRig>
            </a:scene3d>
            <a:sp3d>
              <a:bevelT/>
            </a:sp3d>
          </p:spPr>
          <p:txBody>
            <a:bodyPr wrap="square">
              <a:spAutoFit/>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w="11430"/>
                  <a:solidFill>
                    <a:sysClr val="windowText" lastClr="000000"/>
                  </a:solidFill>
                  <a:effectLst>
                    <a:outerShdw blurRad="50800" dist="39000" dir="5460000" algn="tl">
                      <a:srgbClr val="000000">
                        <a:alpha val="38000"/>
                      </a:srgbClr>
                    </a:outerShdw>
                  </a:effectLst>
                  <a:uLnTx/>
                  <a:uFillTx/>
                  <a:latin typeface="Arial" charset="0"/>
                  <a:ea typeface="+mn-ea"/>
                  <a:cs typeface="+mn-cs"/>
                </a:rPr>
                <a:t>An easy way to remember this is with </a:t>
              </a:r>
              <a:br>
                <a:rPr kumimoji="0" lang="en-US" sz="2400" b="1" i="0" u="none" strike="noStrike" kern="1200" cap="none" spc="0" normalizeH="0" baseline="0" noProof="0" dirty="0">
                  <a:ln w="11430"/>
                  <a:solidFill>
                    <a:sysClr val="windowText" lastClr="000000"/>
                  </a:solidFill>
                  <a:effectLst>
                    <a:outerShdw blurRad="50800" dist="39000" dir="5460000" algn="tl">
                      <a:srgbClr val="000000">
                        <a:alpha val="38000"/>
                      </a:srgbClr>
                    </a:outerShdw>
                  </a:effectLst>
                  <a:uLnTx/>
                  <a:uFillTx/>
                  <a:latin typeface="Arial" charset="0"/>
                  <a:ea typeface="+mn-ea"/>
                  <a:cs typeface="+mn-cs"/>
                </a:rPr>
              </a:br>
              <a:r>
                <a:rPr kumimoji="0" lang="en-US" sz="2400" b="1" i="0" u="none" strike="noStrike" kern="1200" cap="none" spc="0" normalizeH="0" baseline="0" noProof="0" dirty="0">
                  <a:ln w="11430"/>
                  <a:solidFill>
                    <a:srgbClr val="7030A0"/>
                  </a:solidFill>
                  <a:effectLst>
                    <a:outerShdw blurRad="50800" dist="39000" dir="5460000" algn="tl">
                      <a:srgbClr val="000000">
                        <a:alpha val="38000"/>
                      </a:srgbClr>
                    </a:outerShdw>
                  </a:effectLst>
                  <a:uLnTx/>
                  <a:uFillTx/>
                  <a:latin typeface="Arial" charset="0"/>
                  <a:ea typeface="+mn-ea"/>
                  <a:cs typeface="+mn-cs"/>
                </a:rPr>
                <a:t>opposite</a:t>
              </a:r>
              <a:r>
                <a:rPr kumimoji="0" lang="en-US" sz="2400" b="1" i="0" u="none" strike="noStrike" kern="1200" cap="none" spc="0" normalizeH="0" baseline="0" noProof="0" dirty="0">
                  <a:ln w="11430"/>
                  <a:solidFill>
                    <a:sysClr val="windowText" lastClr="000000"/>
                  </a:solidFill>
                  <a:effectLst>
                    <a:outerShdw blurRad="50800" dist="39000" dir="5460000" algn="tl">
                      <a:srgbClr val="000000">
                        <a:alpha val="38000"/>
                      </a:srgbClr>
                    </a:outerShdw>
                  </a:effectLst>
                  <a:uLnTx/>
                  <a:uFillTx/>
                  <a:latin typeface="Arial" charset="0"/>
                  <a:ea typeface="+mn-ea"/>
                  <a:cs typeface="+mn-cs"/>
                </a:rPr>
                <a:t> magnetic fields the wires </a:t>
              </a:r>
              <a:r>
                <a:rPr kumimoji="0" lang="en-US" sz="2400" b="1" i="0" u="none" strike="noStrike" kern="1200" cap="none" spc="0" normalizeH="0" baseline="0" noProof="0" dirty="0">
                  <a:ln w="11430"/>
                  <a:solidFill>
                    <a:srgbClr val="7030A0"/>
                  </a:solidFill>
                  <a:effectLst>
                    <a:outerShdw blurRad="50800" dist="39000" dir="5460000" algn="tl">
                      <a:srgbClr val="000000">
                        <a:alpha val="38000"/>
                      </a:srgbClr>
                    </a:outerShdw>
                  </a:effectLst>
                  <a:uLnTx/>
                  <a:uFillTx/>
                  <a:latin typeface="Arial" charset="0"/>
                  <a:ea typeface="+mn-ea"/>
                  <a:cs typeface="+mn-cs"/>
                </a:rPr>
                <a:t>attract</a:t>
              </a:r>
              <a:r>
                <a:rPr kumimoji="0" lang="en-US" sz="2400" b="1" i="0" u="none" strike="noStrike" kern="1200" cap="none" spc="0" normalizeH="0" baseline="0" noProof="0" dirty="0">
                  <a:ln w="11430"/>
                  <a:solidFill>
                    <a:sysClr val="windowText" lastClr="000000"/>
                  </a:solidFill>
                  <a:effectLst>
                    <a:outerShdw blurRad="50800" dist="39000" dir="5460000" algn="tl">
                      <a:srgbClr val="000000">
                        <a:alpha val="38000"/>
                      </a:srgbClr>
                    </a:outerShdw>
                  </a:effectLst>
                  <a:uLnTx/>
                  <a:uFillTx/>
                  <a:latin typeface="Arial" charset="0"/>
                  <a:ea typeface="+mn-ea"/>
                  <a:cs typeface="+mn-cs"/>
                </a:rPr>
                <a:t>.</a:t>
              </a:r>
            </a:p>
          </p:txBody>
        </p:sp>
      </p:grpSp>
      <p:grpSp>
        <p:nvGrpSpPr>
          <p:cNvPr id="5" name="Group 82"/>
          <p:cNvGrpSpPr/>
          <p:nvPr/>
        </p:nvGrpSpPr>
        <p:grpSpPr>
          <a:xfrm>
            <a:off x="1554479" y="2638697"/>
            <a:ext cx="2905941" cy="2272937"/>
            <a:chOff x="1554479" y="2638697"/>
            <a:chExt cx="2905941" cy="2272937"/>
          </a:xfrm>
        </p:grpSpPr>
        <p:sp>
          <p:nvSpPr>
            <p:cNvPr id="86" name="Freeform 85"/>
            <p:cNvSpPr/>
            <p:nvPr/>
          </p:nvSpPr>
          <p:spPr bwMode="auto">
            <a:xfrm>
              <a:off x="1554479" y="2638697"/>
              <a:ext cx="2905941" cy="2272937"/>
            </a:xfrm>
            <a:custGeom>
              <a:avLst/>
              <a:gdLst>
                <a:gd name="connsiteX0" fmla="*/ 2730137 w 2769325"/>
                <a:gd name="connsiteY0" fmla="*/ 143692 h 2103120"/>
                <a:gd name="connsiteX1" fmla="*/ 2769325 w 2769325"/>
                <a:gd name="connsiteY1" fmla="*/ 13063 h 2103120"/>
                <a:gd name="connsiteX2" fmla="*/ 1907177 w 2769325"/>
                <a:gd name="connsiteY2" fmla="*/ 0 h 2103120"/>
                <a:gd name="connsiteX3" fmla="*/ 0 w 2769325"/>
                <a:gd name="connsiteY3" fmla="*/ 1985554 h 2103120"/>
                <a:gd name="connsiteX4" fmla="*/ 1711234 w 2769325"/>
                <a:gd name="connsiteY4" fmla="*/ 2103120 h 2103120"/>
                <a:gd name="connsiteX0" fmla="*/ 2860766 w 2899954"/>
                <a:gd name="connsiteY0" fmla="*/ 143692 h 2168434"/>
                <a:gd name="connsiteX1" fmla="*/ 2899954 w 2899954"/>
                <a:gd name="connsiteY1" fmla="*/ 13063 h 2168434"/>
                <a:gd name="connsiteX2" fmla="*/ 2037806 w 2899954"/>
                <a:gd name="connsiteY2" fmla="*/ 0 h 2168434"/>
                <a:gd name="connsiteX3" fmla="*/ 0 w 2899954"/>
                <a:gd name="connsiteY3" fmla="*/ 2168434 h 2168434"/>
                <a:gd name="connsiteX4" fmla="*/ 1841863 w 2899954"/>
                <a:gd name="connsiteY4" fmla="*/ 2103120 h 2168434"/>
                <a:gd name="connsiteX0" fmla="*/ 2860766 w 2899954"/>
                <a:gd name="connsiteY0" fmla="*/ 143692 h 2272937"/>
                <a:gd name="connsiteX1" fmla="*/ 2899954 w 2899954"/>
                <a:gd name="connsiteY1" fmla="*/ 13063 h 2272937"/>
                <a:gd name="connsiteX2" fmla="*/ 2037806 w 2899954"/>
                <a:gd name="connsiteY2" fmla="*/ 0 h 2272937"/>
                <a:gd name="connsiteX3" fmla="*/ 0 w 2899954"/>
                <a:gd name="connsiteY3" fmla="*/ 2168434 h 2272937"/>
                <a:gd name="connsiteX4" fmla="*/ 1737360 w 2899954"/>
                <a:gd name="connsiteY4" fmla="*/ 2272937 h 2272937"/>
                <a:gd name="connsiteX5" fmla="*/ 1841863 w 2899954"/>
                <a:gd name="connsiteY5" fmla="*/ 2103120 h 2272937"/>
                <a:gd name="connsiteX0" fmla="*/ 2860766 w 2886891"/>
                <a:gd name="connsiteY0" fmla="*/ 143692 h 2272937"/>
                <a:gd name="connsiteX1" fmla="*/ 2886891 w 2886891"/>
                <a:gd name="connsiteY1" fmla="*/ 52252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86891 w 2886891"/>
                <a:gd name="connsiteY1" fmla="*/ 39189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49881 w 2886891"/>
                <a:gd name="connsiteY1" fmla="*/ 134983 h 2272937"/>
                <a:gd name="connsiteX2" fmla="*/ 2886891 w 2886891"/>
                <a:gd name="connsiteY2" fmla="*/ 39189 h 2272937"/>
                <a:gd name="connsiteX3" fmla="*/ 2037806 w 2886891"/>
                <a:gd name="connsiteY3" fmla="*/ 0 h 2272937"/>
                <a:gd name="connsiteX4" fmla="*/ 0 w 2886891"/>
                <a:gd name="connsiteY4" fmla="*/ 2168434 h 2272937"/>
                <a:gd name="connsiteX5" fmla="*/ 1737360 w 2886891"/>
                <a:gd name="connsiteY5" fmla="*/ 2272937 h 2272937"/>
                <a:gd name="connsiteX6" fmla="*/ 1841863 w 2886891"/>
                <a:gd name="connsiteY6" fmla="*/ 2103120 h 2272937"/>
                <a:gd name="connsiteX0" fmla="*/ 2860766 w 2890701"/>
                <a:gd name="connsiteY0" fmla="*/ 143692 h 2272937"/>
                <a:gd name="connsiteX1" fmla="*/ 2849881 w 2890701"/>
                <a:gd name="connsiteY1" fmla="*/ 134983 h 2272937"/>
                <a:gd name="connsiteX2" fmla="*/ 2890701 w 2890701"/>
                <a:gd name="connsiteY2" fmla="*/ 35379 h 2272937"/>
                <a:gd name="connsiteX3" fmla="*/ 2037806 w 2890701"/>
                <a:gd name="connsiteY3" fmla="*/ 0 h 2272937"/>
                <a:gd name="connsiteX4" fmla="*/ 0 w 2890701"/>
                <a:gd name="connsiteY4" fmla="*/ 2168434 h 2272937"/>
                <a:gd name="connsiteX5" fmla="*/ 1737360 w 2890701"/>
                <a:gd name="connsiteY5" fmla="*/ 2272937 h 2272937"/>
                <a:gd name="connsiteX6" fmla="*/ 1841863 w 2890701"/>
                <a:gd name="connsiteY6" fmla="*/ 2103120 h 2272937"/>
                <a:gd name="connsiteX0" fmla="*/ 2860766 w 2905941"/>
                <a:gd name="connsiteY0" fmla="*/ 143692 h 2272937"/>
                <a:gd name="connsiteX1" fmla="*/ 2849881 w 2905941"/>
                <a:gd name="connsiteY1" fmla="*/ 13498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905941"/>
                <a:gd name="connsiteY0" fmla="*/ 143692 h 2272937"/>
                <a:gd name="connsiteX1" fmla="*/ 2905941 w 2905941"/>
                <a:gd name="connsiteY1" fmla="*/ 31569 h 2272937"/>
                <a:gd name="connsiteX2" fmla="*/ 2037806 w 2905941"/>
                <a:gd name="connsiteY2" fmla="*/ 0 h 2272937"/>
                <a:gd name="connsiteX3" fmla="*/ 0 w 2905941"/>
                <a:gd name="connsiteY3" fmla="*/ 2168434 h 2272937"/>
                <a:gd name="connsiteX4" fmla="*/ 1737360 w 2905941"/>
                <a:gd name="connsiteY4" fmla="*/ 2272937 h 2272937"/>
                <a:gd name="connsiteX5" fmla="*/ 1841863 w 2905941"/>
                <a:gd name="connsiteY5" fmla="*/ 2103120 h 2272937"/>
                <a:gd name="connsiteX0" fmla="*/ 2860766 w 2905941"/>
                <a:gd name="connsiteY0" fmla="*/ 143692 h 2272937"/>
                <a:gd name="connsiteX1" fmla="*/ 2853691 w 2905941"/>
                <a:gd name="connsiteY1" fmla="*/ 13879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5941" h="2272937">
                  <a:moveTo>
                    <a:pt x="2860766" y="143692"/>
                  </a:moveTo>
                  <a:lnTo>
                    <a:pt x="2853691" y="138793"/>
                  </a:lnTo>
                  <a:lnTo>
                    <a:pt x="2905941" y="31569"/>
                  </a:lnTo>
                  <a:lnTo>
                    <a:pt x="2037806" y="0"/>
                  </a:lnTo>
                  <a:lnTo>
                    <a:pt x="0" y="2168434"/>
                  </a:lnTo>
                  <a:lnTo>
                    <a:pt x="1737360" y="2272937"/>
                  </a:lnTo>
                  <a:lnTo>
                    <a:pt x="1841863" y="210312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87" name="Straight Connector 86"/>
            <p:cNvCxnSpPr/>
            <p:nvPr/>
          </p:nvCxnSpPr>
          <p:spPr bwMode="auto">
            <a:xfrm>
              <a:off x="2811780" y="3341370"/>
              <a:ext cx="217170" cy="0"/>
            </a:xfrm>
            <a:prstGeom prst="line">
              <a:avLst/>
            </a:prstGeom>
            <a:solidFill>
              <a:schemeClr val="accent1"/>
            </a:solidFill>
            <a:ln w="57150" cap="flat" cmpd="sng" algn="ctr">
              <a:solidFill>
                <a:srgbClr val="FFFFCC"/>
              </a:solidFill>
              <a:prstDash val="solid"/>
              <a:round/>
              <a:headEnd type="none" w="med" len="med"/>
              <a:tailEnd type="none" w="med" len="med"/>
            </a:ln>
            <a:effectLst/>
          </p:spPr>
        </p:cxnSp>
      </p:grpSp>
      <p:grpSp>
        <p:nvGrpSpPr>
          <p:cNvPr id="6" name="Group 55"/>
          <p:cNvGrpSpPr>
            <a:grpSpLocks/>
          </p:cNvGrpSpPr>
          <p:nvPr/>
        </p:nvGrpSpPr>
        <p:grpSpPr bwMode="auto">
          <a:xfrm flipH="1">
            <a:off x="277042" y="4572000"/>
            <a:ext cx="1368877" cy="1999069"/>
            <a:chOff x="2118" y="156"/>
            <a:chExt cx="1260" cy="1969"/>
          </a:xfrm>
        </p:grpSpPr>
        <p:sp>
          <p:nvSpPr>
            <p:cNvPr id="114" name="Oval 56"/>
            <p:cNvSpPr>
              <a:spLocks noChangeArrowheads="1"/>
            </p:cNvSpPr>
            <p:nvPr/>
          </p:nvSpPr>
          <p:spPr bwMode="auto">
            <a:xfrm>
              <a:off x="2118" y="1886"/>
              <a:ext cx="1260" cy="239"/>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5" name="Freeform 57"/>
            <p:cNvSpPr>
              <a:spLocks/>
            </p:cNvSpPr>
            <p:nvPr/>
          </p:nvSpPr>
          <p:spPr bwMode="auto">
            <a:xfrm>
              <a:off x="2535" y="1467"/>
              <a:ext cx="438" cy="516"/>
            </a:xfrm>
            <a:custGeom>
              <a:avLst/>
              <a:gdLst/>
              <a:ahLst/>
              <a:cxnLst>
                <a:cxn ang="0">
                  <a:pos x="96" y="0"/>
                </a:cxn>
                <a:cxn ang="0">
                  <a:pos x="432" y="48"/>
                </a:cxn>
                <a:cxn ang="0">
                  <a:pos x="516" y="516"/>
                </a:cxn>
                <a:cxn ang="0">
                  <a:pos x="402" y="504"/>
                </a:cxn>
                <a:cxn ang="0">
                  <a:pos x="282" y="174"/>
                </a:cxn>
                <a:cxn ang="0">
                  <a:pos x="192" y="156"/>
                </a:cxn>
                <a:cxn ang="0">
                  <a:pos x="150" y="318"/>
                </a:cxn>
                <a:cxn ang="0">
                  <a:pos x="168" y="480"/>
                </a:cxn>
                <a:cxn ang="0">
                  <a:pos x="0" y="450"/>
                </a:cxn>
                <a:cxn ang="0">
                  <a:pos x="24" y="138"/>
                </a:cxn>
                <a:cxn ang="0">
                  <a:pos x="96" y="0"/>
                </a:cxn>
              </a:cxnLst>
              <a:rect l="0" t="0" r="r" b="b"/>
              <a:pathLst>
                <a:path w="516" h="516">
                  <a:moveTo>
                    <a:pt x="96" y="0"/>
                  </a:moveTo>
                  <a:lnTo>
                    <a:pt x="432" y="48"/>
                  </a:lnTo>
                  <a:lnTo>
                    <a:pt x="516" y="516"/>
                  </a:lnTo>
                  <a:lnTo>
                    <a:pt x="402" y="504"/>
                  </a:lnTo>
                  <a:lnTo>
                    <a:pt x="282" y="174"/>
                  </a:lnTo>
                  <a:lnTo>
                    <a:pt x="192" y="156"/>
                  </a:lnTo>
                  <a:lnTo>
                    <a:pt x="150" y="318"/>
                  </a:lnTo>
                  <a:lnTo>
                    <a:pt x="168" y="480"/>
                  </a:lnTo>
                  <a:lnTo>
                    <a:pt x="0" y="450"/>
                  </a:lnTo>
                  <a:lnTo>
                    <a:pt x="24" y="138"/>
                  </a:lnTo>
                  <a:lnTo>
                    <a:pt x="96" y="0"/>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6" name="Freeform 58"/>
            <p:cNvSpPr>
              <a:spLocks/>
            </p:cNvSpPr>
            <p:nvPr/>
          </p:nvSpPr>
          <p:spPr bwMode="auto">
            <a:xfrm>
              <a:off x="2780" y="1035"/>
              <a:ext cx="392" cy="729"/>
            </a:xfrm>
            <a:custGeom>
              <a:avLst/>
              <a:gdLst/>
              <a:ahLst/>
              <a:cxnLst>
                <a:cxn ang="0">
                  <a:pos x="0" y="677"/>
                </a:cxn>
                <a:cxn ang="0">
                  <a:pos x="47" y="686"/>
                </a:cxn>
                <a:cxn ang="0">
                  <a:pos x="113" y="687"/>
                </a:cxn>
                <a:cxn ang="0">
                  <a:pos x="176" y="674"/>
                </a:cxn>
                <a:cxn ang="0">
                  <a:pos x="200" y="662"/>
                </a:cxn>
                <a:cxn ang="0">
                  <a:pos x="216" y="647"/>
                </a:cxn>
                <a:cxn ang="0">
                  <a:pos x="209" y="510"/>
                </a:cxn>
                <a:cxn ang="0">
                  <a:pos x="392" y="243"/>
                </a:cxn>
                <a:cxn ang="0">
                  <a:pos x="245" y="71"/>
                </a:cxn>
                <a:cxn ang="0">
                  <a:pos x="194" y="69"/>
                </a:cxn>
                <a:cxn ang="0">
                  <a:pos x="173" y="30"/>
                </a:cxn>
                <a:cxn ang="0">
                  <a:pos x="134" y="8"/>
                </a:cxn>
                <a:cxn ang="0">
                  <a:pos x="83" y="0"/>
                </a:cxn>
                <a:cxn ang="0">
                  <a:pos x="39" y="140"/>
                </a:cxn>
                <a:cxn ang="0">
                  <a:pos x="15" y="275"/>
                </a:cxn>
                <a:cxn ang="0">
                  <a:pos x="8" y="545"/>
                </a:cxn>
                <a:cxn ang="0">
                  <a:pos x="0" y="677"/>
                </a:cxn>
              </a:cxnLst>
              <a:rect l="0" t="0" r="r" b="b"/>
              <a:pathLst>
                <a:path w="392" h="687">
                  <a:moveTo>
                    <a:pt x="0" y="677"/>
                  </a:moveTo>
                  <a:lnTo>
                    <a:pt x="47" y="686"/>
                  </a:lnTo>
                  <a:lnTo>
                    <a:pt x="113" y="687"/>
                  </a:lnTo>
                  <a:cubicBezTo>
                    <a:pt x="134" y="683"/>
                    <a:pt x="155" y="679"/>
                    <a:pt x="176" y="674"/>
                  </a:cubicBezTo>
                  <a:cubicBezTo>
                    <a:pt x="184" y="672"/>
                    <a:pt x="191" y="664"/>
                    <a:pt x="200" y="662"/>
                  </a:cubicBezTo>
                  <a:cubicBezTo>
                    <a:pt x="205" y="656"/>
                    <a:pt x="207" y="649"/>
                    <a:pt x="216" y="647"/>
                  </a:cubicBezTo>
                  <a:lnTo>
                    <a:pt x="209" y="510"/>
                  </a:lnTo>
                  <a:lnTo>
                    <a:pt x="392" y="243"/>
                  </a:lnTo>
                  <a:lnTo>
                    <a:pt x="245" y="71"/>
                  </a:lnTo>
                  <a:lnTo>
                    <a:pt x="194" y="69"/>
                  </a:lnTo>
                  <a:lnTo>
                    <a:pt x="173" y="30"/>
                  </a:lnTo>
                  <a:lnTo>
                    <a:pt x="134" y="8"/>
                  </a:lnTo>
                  <a:lnTo>
                    <a:pt x="83" y="0"/>
                  </a:lnTo>
                  <a:lnTo>
                    <a:pt x="39" y="140"/>
                  </a:lnTo>
                  <a:lnTo>
                    <a:pt x="15" y="275"/>
                  </a:lnTo>
                  <a:lnTo>
                    <a:pt x="8" y="545"/>
                  </a:lnTo>
                  <a:lnTo>
                    <a:pt x="0" y="677"/>
                  </a:lnTo>
                  <a:close/>
                </a:path>
              </a:pathLst>
            </a:custGeom>
            <a:solidFill>
              <a:srgbClr val="FF00FF"/>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7" name="Freeform 59"/>
            <p:cNvSpPr>
              <a:spLocks/>
            </p:cNvSpPr>
            <p:nvPr/>
          </p:nvSpPr>
          <p:spPr bwMode="auto">
            <a:xfrm>
              <a:off x="2437" y="624"/>
              <a:ext cx="66" cy="93"/>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8" name="Freeform 60"/>
            <p:cNvSpPr>
              <a:spLocks/>
            </p:cNvSpPr>
            <p:nvPr/>
          </p:nvSpPr>
          <p:spPr bwMode="auto">
            <a:xfrm>
              <a:off x="2299" y="156"/>
              <a:ext cx="851" cy="894"/>
            </a:xfrm>
            <a:custGeom>
              <a:avLst/>
              <a:gdLst/>
              <a:ahLst/>
              <a:cxnLst>
                <a:cxn ang="0">
                  <a:pos x="305" y="518"/>
                </a:cxn>
                <a:cxn ang="0">
                  <a:pos x="278" y="374"/>
                </a:cxn>
                <a:cxn ang="0">
                  <a:pos x="242" y="311"/>
                </a:cxn>
                <a:cxn ang="0">
                  <a:pos x="203" y="212"/>
                </a:cxn>
                <a:cxn ang="0">
                  <a:pos x="218" y="128"/>
                </a:cxn>
                <a:cxn ang="0">
                  <a:pos x="272" y="74"/>
                </a:cxn>
                <a:cxn ang="0">
                  <a:pos x="341" y="47"/>
                </a:cxn>
                <a:cxn ang="0">
                  <a:pos x="425" y="17"/>
                </a:cxn>
                <a:cxn ang="0">
                  <a:pos x="548" y="2"/>
                </a:cxn>
                <a:cxn ang="0">
                  <a:pos x="677" y="29"/>
                </a:cxn>
                <a:cxn ang="0">
                  <a:pos x="701" y="44"/>
                </a:cxn>
                <a:cxn ang="0">
                  <a:pos x="737" y="59"/>
                </a:cxn>
                <a:cxn ang="0">
                  <a:pos x="782" y="89"/>
                </a:cxn>
                <a:cxn ang="0">
                  <a:pos x="839" y="137"/>
                </a:cxn>
                <a:cxn ang="0">
                  <a:pos x="803" y="317"/>
                </a:cxn>
                <a:cxn ang="0">
                  <a:pos x="791" y="347"/>
                </a:cxn>
                <a:cxn ang="0">
                  <a:pos x="767" y="398"/>
                </a:cxn>
                <a:cxn ang="0">
                  <a:pos x="683" y="509"/>
                </a:cxn>
                <a:cxn ang="0">
                  <a:pos x="641" y="539"/>
                </a:cxn>
                <a:cxn ang="0">
                  <a:pos x="623" y="545"/>
                </a:cxn>
                <a:cxn ang="0">
                  <a:pos x="620" y="560"/>
                </a:cxn>
                <a:cxn ang="0">
                  <a:pos x="644" y="539"/>
                </a:cxn>
                <a:cxn ang="0">
                  <a:pos x="662" y="527"/>
                </a:cxn>
                <a:cxn ang="0">
                  <a:pos x="776" y="536"/>
                </a:cxn>
                <a:cxn ang="0">
                  <a:pos x="782" y="581"/>
                </a:cxn>
                <a:cxn ang="0">
                  <a:pos x="758" y="626"/>
                </a:cxn>
                <a:cxn ang="0">
                  <a:pos x="677" y="644"/>
                </a:cxn>
                <a:cxn ang="0">
                  <a:pos x="668" y="647"/>
                </a:cxn>
                <a:cxn ang="0">
                  <a:pos x="629" y="650"/>
                </a:cxn>
                <a:cxn ang="0">
                  <a:pos x="620" y="668"/>
                </a:cxn>
                <a:cxn ang="0">
                  <a:pos x="611" y="707"/>
                </a:cxn>
                <a:cxn ang="0">
                  <a:pos x="539" y="893"/>
                </a:cxn>
                <a:cxn ang="0">
                  <a:pos x="401" y="890"/>
                </a:cxn>
                <a:cxn ang="0">
                  <a:pos x="395" y="881"/>
                </a:cxn>
                <a:cxn ang="0">
                  <a:pos x="386" y="875"/>
                </a:cxn>
                <a:cxn ang="0">
                  <a:pos x="335" y="767"/>
                </a:cxn>
                <a:cxn ang="0">
                  <a:pos x="323" y="740"/>
                </a:cxn>
                <a:cxn ang="0">
                  <a:pos x="275" y="740"/>
                </a:cxn>
                <a:cxn ang="0">
                  <a:pos x="227" y="725"/>
                </a:cxn>
                <a:cxn ang="0">
                  <a:pos x="200" y="710"/>
                </a:cxn>
                <a:cxn ang="0">
                  <a:pos x="251" y="662"/>
                </a:cxn>
                <a:cxn ang="0">
                  <a:pos x="308" y="605"/>
                </a:cxn>
                <a:cxn ang="0">
                  <a:pos x="236" y="641"/>
                </a:cxn>
                <a:cxn ang="0">
                  <a:pos x="176" y="653"/>
                </a:cxn>
                <a:cxn ang="0">
                  <a:pos x="65" y="629"/>
                </a:cxn>
                <a:cxn ang="0">
                  <a:pos x="23" y="584"/>
                </a:cxn>
                <a:cxn ang="0">
                  <a:pos x="14" y="557"/>
                </a:cxn>
                <a:cxn ang="0">
                  <a:pos x="11" y="533"/>
                </a:cxn>
                <a:cxn ang="0">
                  <a:pos x="83" y="527"/>
                </a:cxn>
                <a:cxn ang="0">
                  <a:pos x="290" y="524"/>
                </a:cxn>
                <a:cxn ang="0">
                  <a:pos x="305" y="518"/>
                </a:cxn>
              </a:cxnLst>
              <a:rect l="0" t="0" r="r" b="b"/>
              <a:pathLst>
                <a:path w="851" h="894">
                  <a:moveTo>
                    <a:pt x="305" y="518"/>
                  </a:moveTo>
                  <a:cubicBezTo>
                    <a:pt x="303" y="491"/>
                    <a:pt x="296" y="402"/>
                    <a:pt x="278" y="374"/>
                  </a:cubicBezTo>
                  <a:cubicBezTo>
                    <a:pt x="265" y="355"/>
                    <a:pt x="252" y="333"/>
                    <a:pt x="242" y="311"/>
                  </a:cubicBezTo>
                  <a:cubicBezTo>
                    <a:pt x="228" y="279"/>
                    <a:pt x="222" y="241"/>
                    <a:pt x="203" y="212"/>
                  </a:cubicBezTo>
                  <a:cubicBezTo>
                    <a:pt x="206" y="161"/>
                    <a:pt x="197" y="161"/>
                    <a:pt x="218" y="128"/>
                  </a:cubicBezTo>
                  <a:cubicBezTo>
                    <a:pt x="220" y="123"/>
                    <a:pt x="267" y="77"/>
                    <a:pt x="272" y="74"/>
                  </a:cubicBezTo>
                  <a:cubicBezTo>
                    <a:pt x="293" y="61"/>
                    <a:pt x="317" y="52"/>
                    <a:pt x="341" y="47"/>
                  </a:cubicBezTo>
                  <a:cubicBezTo>
                    <a:pt x="364" y="32"/>
                    <a:pt x="399" y="26"/>
                    <a:pt x="425" y="17"/>
                  </a:cubicBezTo>
                  <a:cubicBezTo>
                    <a:pt x="460" y="12"/>
                    <a:pt x="506" y="0"/>
                    <a:pt x="548" y="2"/>
                  </a:cubicBezTo>
                  <a:cubicBezTo>
                    <a:pt x="590" y="4"/>
                    <a:pt x="652" y="22"/>
                    <a:pt x="677" y="29"/>
                  </a:cubicBezTo>
                  <a:cubicBezTo>
                    <a:pt x="689" y="33"/>
                    <a:pt x="689" y="40"/>
                    <a:pt x="701" y="44"/>
                  </a:cubicBezTo>
                  <a:cubicBezTo>
                    <a:pt x="710" y="58"/>
                    <a:pt x="722" y="55"/>
                    <a:pt x="737" y="59"/>
                  </a:cubicBezTo>
                  <a:cubicBezTo>
                    <a:pt x="752" y="69"/>
                    <a:pt x="765" y="83"/>
                    <a:pt x="782" y="89"/>
                  </a:cubicBezTo>
                  <a:cubicBezTo>
                    <a:pt x="798" y="113"/>
                    <a:pt x="832" y="107"/>
                    <a:pt x="839" y="137"/>
                  </a:cubicBezTo>
                  <a:cubicBezTo>
                    <a:pt x="843" y="187"/>
                    <a:pt x="851" y="285"/>
                    <a:pt x="803" y="317"/>
                  </a:cubicBezTo>
                  <a:cubicBezTo>
                    <a:pt x="799" y="328"/>
                    <a:pt x="793" y="335"/>
                    <a:pt x="791" y="347"/>
                  </a:cubicBezTo>
                  <a:cubicBezTo>
                    <a:pt x="787" y="368"/>
                    <a:pt x="790" y="392"/>
                    <a:pt x="767" y="398"/>
                  </a:cubicBezTo>
                  <a:cubicBezTo>
                    <a:pt x="728" y="424"/>
                    <a:pt x="735" y="496"/>
                    <a:pt x="683" y="509"/>
                  </a:cubicBezTo>
                  <a:cubicBezTo>
                    <a:pt x="668" y="519"/>
                    <a:pt x="658" y="531"/>
                    <a:pt x="641" y="539"/>
                  </a:cubicBezTo>
                  <a:cubicBezTo>
                    <a:pt x="635" y="542"/>
                    <a:pt x="623" y="545"/>
                    <a:pt x="623" y="545"/>
                  </a:cubicBezTo>
                  <a:cubicBezTo>
                    <a:pt x="609" y="566"/>
                    <a:pt x="604" y="565"/>
                    <a:pt x="620" y="560"/>
                  </a:cubicBezTo>
                  <a:cubicBezTo>
                    <a:pt x="629" y="551"/>
                    <a:pt x="633" y="545"/>
                    <a:pt x="644" y="539"/>
                  </a:cubicBezTo>
                  <a:cubicBezTo>
                    <a:pt x="650" y="535"/>
                    <a:pt x="662" y="527"/>
                    <a:pt x="662" y="527"/>
                  </a:cubicBezTo>
                  <a:cubicBezTo>
                    <a:pt x="691" y="528"/>
                    <a:pt x="740" y="503"/>
                    <a:pt x="776" y="536"/>
                  </a:cubicBezTo>
                  <a:cubicBezTo>
                    <a:pt x="779" y="536"/>
                    <a:pt x="782" y="578"/>
                    <a:pt x="782" y="581"/>
                  </a:cubicBezTo>
                  <a:cubicBezTo>
                    <a:pt x="782" y="611"/>
                    <a:pt x="773" y="605"/>
                    <a:pt x="758" y="626"/>
                  </a:cubicBezTo>
                  <a:cubicBezTo>
                    <a:pt x="753" y="650"/>
                    <a:pt x="701" y="643"/>
                    <a:pt x="677" y="644"/>
                  </a:cubicBezTo>
                  <a:cubicBezTo>
                    <a:pt x="674" y="645"/>
                    <a:pt x="671" y="647"/>
                    <a:pt x="668" y="647"/>
                  </a:cubicBezTo>
                  <a:cubicBezTo>
                    <a:pt x="655" y="649"/>
                    <a:pt x="642" y="646"/>
                    <a:pt x="629" y="650"/>
                  </a:cubicBezTo>
                  <a:cubicBezTo>
                    <a:pt x="623" y="652"/>
                    <a:pt x="624" y="662"/>
                    <a:pt x="620" y="668"/>
                  </a:cubicBezTo>
                  <a:cubicBezTo>
                    <a:pt x="617" y="681"/>
                    <a:pt x="611" y="707"/>
                    <a:pt x="611" y="707"/>
                  </a:cubicBezTo>
                  <a:cubicBezTo>
                    <a:pt x="609" y="762"/>
                    <a:pt x="615" y="878"/>
                    <a:pt x="539" y="893"/>
                  </a:cubicBezTo>
                  <a:cubicBezTo>
                    <a:pt x="493" y="892"/>
                    <a:pt x="447" y="894"/>
                    <a:pt x="401" y="890"/>
                  </a:cubicBezTo>
                  <a:cubicBezTo>
                    <a:pt x="397" y="890"/>
                    <a:pt x="398" y="884"/>
                    <a:pt x="395" y="881"/>
                  </a:cubicBezTo>
                  <a:cubicBezTo>
                    <a:pt x="392" y="878"/>
                    <a:pt x="389" y="877"/>
                    <a:pt x="386" y="875"/>
                  </a:cubicBezTo>
                  <a:cubicBezTo>
                    <a:pt x="364" y="842"/>
                    <a:pt x="351" y="803"/>
                    <a:pt x="335" y="767"/>
                  </a:cubicBezTo>
                  <a:cubicBezTo>
                    <a:pt x="331" y="758"/>
                    <a:pt x="333" y="742"/>
                    <a:pt x="323" y="740"/>
                  </a:cubicBezTo>
                  <a:cubicBezTo>
                    <a:pt x="303" y="736"/>
                    <a:pt x="295" y="741"/>
                    <a:pt x="275" y="740"/>
                  </a:cubicBezTo>
                  <a:cubicBezTo>
                    <a:pt x="258" y="739"/>
                    <a:pt x="239" y="731"/>
                    <a:pt x="227" y="725"/>
                  </a:cubicBezTo>
                  <a:cubicBezTo>
                    <a:pt x="224" y="715"/>
                    <a:pt x="200" y="710"/>
                    <a:pt x="200" y="710"/>
                  </a:cubicBezTo>
                  <a:cubicBezTo>
                    <a:pt x="203" y="696"/>
                    <a:pt x="239" y="670"/>
                    <a:pt x="251" y="662"/>
                  </a:cubicBezTo>
                  <a:cubicBezTo>
                    <a:pt x="267" y="638"/>
                    <a:pt x="286" y="620"/>
                    <a:pt x="308" y="605"/>
                  </a:cubicBezTo>
                  <a:cubicBezTo>
                    <a:pt x="310" y="598"/>
                    <a:pt x="258" y="633"/>
                    <a:pt x="236" y="641"/>
                  </a:cubicBezTo>
                  <a:cubicBezTo>
                    <a:pt x="214" y="649"/>
                    <a:pt x="204" y="655"/>
                    <a:pt x="176" y="653"/>
                  </a:cubicBezTo>
                  <a:cubicBezTo>
                    <a:pt x="137" y="652"/>
                    <a:pt x="93" y="657"/>
                    <a:pt x="65" y="629"/>
                  </a:cubicBezTo>
                  <a:cubicBezTo>
                    <a:pt x="53" y="617"/>
                    <a:pt x="33" y="599"/>
                    <a:pt x="23" y="584"/>
                  </a:cubicBezTo>
                  <a:cubicBezTo>
                    <a:pt x="18" y="576"/>
                    <a:pt x="14" y="557"/>
                    <a:pt x="14" y="557"/>
                  </a:cubicBezTo>
                  <a:cubicBezTo>
                    <a:pt x="14" y="549"/>
                    <a:pt x="0" y="538"/>
                    <a:pt x="11" y="533"/>
                  </a:cubicBezTo>
                  <a:cubicBezTo>
                    <a:pt x="22" y="528"/>
                    <a:pt x="37" y="528"/>
                    <a:pt x="83" y="527"/>
                  </a:cubicBezTo>
                  <a:cubicBezTo>
                    <a:pt x="152" y="525"/>
                    <a:pt x="221" y="525"/>
                    <a:pt x="290" y="524"/>
                  </a:cubicBezTo>
                  <a:cubicBezTo>
                    <a:pt x="301" y="520"/>
                    <a:pt x="296" y="522"/>
                    <a:pt x="305" y="518"/>
                  </a:cubicBezTo>
                  <a:close/>
                </a:path>
              </a:pathLst>
            </a:custGeom>
            <a:gradFill rotWithShape="1">
              <a:gsLst>
                <a:gs pos="0">
                  <a:srgbClr val="FFCCFF"/>
                </a:gs>
                <a:gs pos="100000">
                  <a:srgbClr val="FFCCFF">
                    <a:gamma/>
                    <a:shade val="86275"/>
                    <a:invGamma/>
                  </a:srgbClr>
                </a:gs>
              </a:gsLst>
              <a:lin ang="5400000" scaled="1"/>
            </a:gradFill>
            <a:ln w="28575" cmpd="sng">
              <a:solidFill>
                <a:schemeClr val="tx1"/>
              </a:solidFill>
              <a:round/>
              <a:headEnd/>
              <a:tailEnd/>
            </a:ln>
            <a:effectLst/>
            <a:scene3d>
              <a:camera prst="orthographicFront"/>
              <a:lightRig rig="threePt" dir="t"/>
            </a:scene3d>
            <a:sp3d>
              <a:bevelT/>
            </a:sp3d>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9" name="Freeform 61"/>
            <p:cNvSpPr>
              <a:spLocks/>
            </p:cNvSpPr>
            <p:nvPr/>
          </p:nvSpPr>
          <p:spPr bwMode="auto">
            <a:xfrm rot="-830568">
              <a:off x="2714" y="321"/>
              <a:ext cx="433" cy="207"/>
            </a:xfrm>
            <a:custGeom>
              <a:avLst/>
              <a:gdLst/>
              <a:ahLst/>
              <a:cxnLst>
                <a:cxn ang="0">
                  <a:pos x="1" y="207"/>
                </a:cxn>
                <a:cxn ang="0">
                  <a:pos x="4" y="144"/>
                </a:cxn>
                <a:cxn ang="0">
                  <a:pos x="16" y="126"/>
                </a:cxn>
                <a:cxn ang="0">
                  <a:pos x="61" y="69"/>
                </a:cxn>
                <a:cxn ang="0">
                  <a:pos x="97" y="36"/>
                </a:cxn>
                <a:cxn ang="0">
                  <a:pos x="127" y="9"/>
                </a:cxn>
                <a:cxn ang="0">
                  <a:pos x="139" y="42"/>
                </a:cxn>
                <a:cxn ang="0">
                  <a:pos x="136" y="72"/>
                </a:cxn>
                <a:cxn ang="0">
                  <a:pos x="139" y="54"/>
                </a:cxn>
                <a:cxn ang="0">
                  <a:pos x="145" y="45"/>
                </a:cxn>
                <a:cxn ang="0">
                  <a:pos x="154" y="42"/>
                </a:cxn>
                <a:cxn ang="0">
                  <a:pos x="238" y="6"/>
                </a:cxn>
                <a:cxn ang="0">
                  <a:pos x="265" y="48"/>
                </a:cxn>
                <a:cxn ang="0">
                  <a:pos x="274" y="30"/>
                </a:cxn>
                <a:cxn ang="0">
                  <a:pos x="292" y="24"/>
                </a:cxn>
                <a:cxn ang="0">
                  <a:pos x="385" y="36"/>
                </a:cxn>
                <a:cxn ang="0">
                  <a:pos x="415" y="66"/>
                </a:cxn>
                <a:cxn ang="0">
                  <a:pos x="427" y="81"/>
                </a:cxn>
                <a:cxn ang="0">
                  <a:pos x="343" y="87"/>
                </a:cxn>
                <a:cxn ang="0">
                  <a:pos x="310" y="102"/>
                </a:cxn>
                <a:cxn ang="0">
                  <a:pos x="130" y="120"/>
                </a:cxn>
                <a:cxn ang="0">
                  <a:pos x="100" y="129"/>
                </a:cxn>
                <a:cxn ang="0">
                  <a:pos x="82" y="135"/>
                </a:cxn>
                <a:cxn ang="0">
                  <a:pos x="55" y="162"/>
                </a:cxn>
                <a:cxn ang="0">
                  <a:pos x="19" y="198"/>
                </a:cxn>
                <a:cxn ang="0">
                  <a:pos x="1" y="207"/>
                </a:cxn>
              </a:cxnLst>
              <a:rect l="0" t="0" r="r" b="b"/>
              <a:pathLst>
                <a:path w="433" h="207">
                  <a:moveTo>
                    <a:pt x="1" y="207"/>
                  </a:moveTo>
                  <a:cubicBezTo>
                    <a:pt x="2" y="186"/>
                    <a:pt x="0" y="165"/>
                    <a:pt x="4" y="144"/>
                  </a:cubicBezTo>
                  <a:cubicBezTo>
                    <a:pt x="5" y="137"/>
                    <a:pt x="12" y="132"/>
                    <a:pt x="16" y="126"/>
                  </a:cubicBezTo>
                  <a:cubicBezTo>
                    <a:pt x="27" y="110"/>
                    <a:pt x="46" y="74"/>
                    <a:pt x="61" y="69"/>
                  </a:cubicBezTo>
                  <a:cubicBezTo>
                    <a:pt x="73" y="57"/>
                    <a:pt x="83" y="45"/>
                    <a:pt x="97" y="36"/>
                  </a:cubicBezTo>
                  <a:cubicBezTo>
                    <a:pt x="101" y="23"/>
                    <a:pt x="112" y="9"/>
                    <a:pt x="127" y="9"/>
                  </a:cubicBezTo>
                  <a:cubicBezTo>
                    <a:pt x="134" y="20"/>
                    <a:pt x="135" y="30"/>
                    <a:pt x="139" y="42"/>
                  </a:cubicBezTo>
                  <a:cubicBezTo>
                    <a:pt x="138" y="52"/>
                    <a:pt x="136" y="62"/>
                    <a:pt x="136" y="72"/>
                  </a:cubicBezTo>
                  <a:cubicBezTo>
                    <a:pt x="136" y="78"/>
                    <a:pt x="137" y="60"/>
                    <a:pt x="139" y="54"/>
                  </a:cubicBezTo>
                  <a:cubicBezTo>
                    <a:pt x="140" y="51"/>
                    <a:pt x="142" y="47"/>
                    <a:pt x="145" y="45"/>
                  </a:cubicBezTo>
                  <a:cubicBezTo>
                    <a:pt x="147" y="43"/>
                    <a:pt x="151" y="43"/>
                    <a:pt x="154" y="42"/>
                  </a:cubicBezTo>
                  <a:cubicBezTo>
                    <a:pt x="178" y="18"/>
                    <a:pt x="211" y="24"/>
                    <a:pt x="238" y="6"/>
                  </a:cubicBezTo>
                  <a:cubicBezTo>
                    <a:pt x="282" y="11"/>
                    <a:pt x="250" y="0"/>
                    <a:pt x="265" y="48"/>
                  </a:cubicBezTo>
                  <a:cubicBezTo>
                    <a:pt x="269" y="61"/>
                    <a:pt x="271" y="32"/>
                    <a:pt x="274" y="30"/>
                  </a:cubicBezTo>
                  <a:cubicBezTo>
                    <a:pt x="279" y="26"/>
                    <a:pt x="292" y="24"/>
                    <a:pt x="292" y="24"/>
                  </a:cubicBezTo>
                  <a:cubicBezTo>
                    <a:pt x="324" y="26"/>
                    <a:pt x="353" y="31"/>
                    <a:pt x="385" y="36"/>
                  </a:cubicBezTo>
                  <a:cubicBezTo>
                    <a:pt x="389" y="69"/>
                    <a:pt x="389" y="57"/>
                    <a:pt x="415" y="66"/>
                  </a:cubicBezTo>
                  <a:cubicBezTo>
                    <a:pt x="417" y="72"/>
                    <a:pt x="433" y="78"/>
                    <a:pt x="427" y="81"/>
                  </a:cubicBezTo>
                  <a:cubicBezTo>
                    <a:pt x="402" y="94"/>
                    <a:pt x="371" y="86"/>
                    <a:pt x="343" y="87"/>
                  </a:cubicBezTo>
                  <a:cubicBezTo>
                    <a:pt x="326" y="91"/>
                    <a:pt x="328" y="98"/>
                    <a:pt x="310" y="102"/>
                  </a:cubicBezTo>
                  <a:cubicBezTo>
                    <a:pt x="338" y="144"/>
                    <a:pt x="156" y="120"/>
                    <a:pt x="130" y="120"/>
                  </a:cubicBezTo>
                  <a:cubicBezTo>
                    <a:pt x="113" y="132"/>
                    <a:pt x="130" y="122"/>
                    <a:pt x="100" y="129"/>
                  </a:cubicBezTo>
                  <a:cubicBezTo>
                    <a:pt x="94" y="130"/>
                    <a:pt x="82" y="135"/>
                    <a:pt x="82" y="135"/>
                  </a:cubicBezTo>
                  <a:cubicBezTo>
                    <a:pt x="78" y="147"/>
                    <a:pt x="67" y="158"/>
                    <a:pt x="55" y="162"/>
                  </a:cubicBezTo>
                  <a:cubicBezTo>
                    <a:pt x="49" y="181"/>
                    <a:pt x="35" y="187"/>
                    <a:pt x="19" y="198"/>
                  </a:cubicBezTo>
                  <a:cubicBezTo>
                    <a:pt x="13" y="202"/>
                    <a:pt x="1" y="207"/>
                    <a:pt x="1" y="207"/>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0" name="Freeform 62"/>
            <p:cNvSpPr>
              <a:spLocks/>
            </p:cNvSpPr>
            <p:nvPr/>
          </p:nvSpPr>
          <p:spPr bwMode="auto">
            <a:xfrm>
              <a:off x="2705" y="570"/>
              <a:ext cx="153" cy="141"/>
            </a:xfrm>
            <a:custGeom>
              <a:avLst/>
              <a:gdLst/>
              <a:ahLst/>
              <a:cxnLst>
                <a:cxn ang="0">
                  <a:pos x="64" y="6"/>
                </a:cxn>
                <a:cxn ang="0">
                  <a:pos x="22" y="54"/>
                </a:cxn>
                <a:cxn ang="0">
                  <a:pos x="10" y="72"/>
                </a:cxn>
                <a:cxn ang="0">
                  <a:pos x="25" y="132"/>
                </a:cxn>
                <a:cxn ang="0">
                  <a:pos x="61" y="153"/>
                </a:cxn>
                <a:cxn ang="0">
                  <a:pos x="145" y="135"/>
                </a:cxn>
                <a:cxn ang="0">
                  <a:pos x="169" y="117"/>
                </a:cxn>
                <a:cxn ang="0">
                  <a:pos x="175" y="54"/>
                </a:cxn>
                <a:cxn ang="0">
                  <a:pos x="118" y="12"/>
                </a:cxn>
                <a:cxn ang="0">
                  <a:pos x="91" y="3"/>
                </a:cxn>
                <a:cxn ang="0">
                  <a:pos x="82" y="0"/>
                </a:cxn>
                <a:cxn ang="0">
                  <a:pos x="64" y="6"/>
                </a:cxn>
              </a:cxnLst>
              <a:rect l="0" t="0" r="r" b="b"/>
              <a:pathLst>
                <a:path w="186" h="153">
                  <a:moveTo>
                    <a:pt x="64" y="6"/>
                  </a:moveTo>
                  <a:cubicBezTo>
                    <a:pt x="25" y="12"/>
                    <a:pt x="39" y="28"/>
                    <a:pt x="22" y="54"/>
                  </a:cubicBezTo>
                  <a:cubicBezTo>
                    <a:pt x="18" y="60"/>
                    <a:pt x="10" y="72"/>
                    <a:pt x="10" y="72"/>
                  </a:cubicBezTo>
                  <a:cubicBezTo>
                    <a:pt x="5" y="94"/>
                    <a:pt x="0" y="124"/>
                    <a:pt x="25" y="132"/>
                  </a:cubicBezTo>
                  <a:cubicBezTo>
                    <a:pt x="30" y="152"/>
                    <a:pt x="43" y="147"/>
                    <a:pt x="61" y="153"/>
                  </a:cubicBezTo>
                  <a:cubicBezTo>
                    <a:pt x="124" y="149"/>
                    <a:pt x="99" y="147"/>
                    <a:pt x="145" y="135"/>
                  </a:cubicBezTo>
                  <a:cubicBezTo>
                    <a:pt x="156" y="128"/>
                    <a:pt x="162" y="128"/>
                    <a:pt x="169" y="117"/>
                  </a:cubicBezTo>
                  <a:cubicBezTo>
                    <a:pt x="173" y="85"/>
                    <a:pt x="186" y="86"/>
                    <a:pt x="175" y="54"/>
                  </a:cubicBezTo>
                  <a:cubicBezTo>
                    <a:pt x="169" y="14"/>
                    <a:pt x="159" y="16"/>
                    <a:pt x="118" y="12"/>
                  </a:cubicBezTo>
                  <a:cubicBezTo>
                    <a:pt x="109" y="9"/>
                    <a:pt x="100" y="6"/>
                    <a:pt x="91" y="3"/>
                  </a:cubicBezTo>
                  <a:cubicBezTo>
                    <a:pt x="88" y="2"/>
                    <a:pt x="82" y="0"/>
                    <a:pt x="82" y="0"/>
                  </a:cubicBezTo>
                  <a:cubicBezTo>
                    <a:pt x="52" y="3"/>
                    <a:pt x="46" y="0"/>
                    <a:pt x="64" y="6"/>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1" name="Freeform 63"/>
            <p:cNvSpPr>
              <a:spLocks/>
            </p:cNvSpPr>
            <p:nvPr/>
          </p:nvSpPr>
          <p:spPr bwMode="auto">
            <a:xfrm>
              <a:off x="2718" y="621"/>
              <a:ext cx="72" cy="69"/>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2" name="Freeform 64"/>
            <p:cNvSpPr>
              <a:spLocks/>
            </p:cNvSpPr>
            <p:nvPr/>
          </p:nvSpPr>
          <p:spPr bwMode="auto">
            <a:xfrm rot="-2667468">
              <a:off x="2689" y="807"/>
              <a:ext cx="27" cy="51"/>
            </a:xfrm>
            <a:custGeom>
              <a:avLst/>
              <a:gdLst/>
              <a:ahLst/>
              <a:cxnLst>
                <a:cxn ang="0">
                  <a:pos x="0" y="0"/>
                </a:cxn>
                <a:cxn ang="0">
                  <a:pos x="30" y="36"/>
                </a:cxn>
                <a:cxn ang="0">
                  <a:pos x="33" y="78"/>
                </a:cxn>
              </a:cxnLst>
              <a:rect l="0" t="0" r="r" b="b"/>
              <a:pathLst>
                <a:path w="35" h="78">
                  <a:moveTo>
                    <a:pt x="0" y="0"/>
                  </a:moveTo>
                  <a:cubicBezTo>
                    <a:pt x="12" y="11"/>
                    <a:pt x="25" y="23"/>
                    <a:pt x="30" y="36"/>
                  </a:cubicBezTo>
                  <a:cubicBezTo>
                    <a:pt x="35" y="49"/>
                    <a:pt x="34" y="63"/>
                    <a:pt x="33" y="78"/>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 name="Freeform 65"/>
            <p:cNvSpPr>
              <a:spLocks/>
            </p:cNvSpPr>
            <p:nvPr/>
          </p:nvSpPr>
          <p:spPr bwMode="auto">
            <a:xfrm>
              <a:off x="2482" y="636"/>
              <a:ext cx="75" cy="114"/>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4" name="Line 66"/>
            <p:cNvSpPr>
              <a:spLocks noChangeShapeType="1"/>
            </p:cNvSpPr>
            <p:nvPr/>
          </p:nvSpPr>
          <p:spPr bwMode="auto">
            <a:xfrm flipH="1">
              <a:off x="2598" y="720"/>
              <a:ext cx="48" cy="48"/>
            </a:xfrm>
            <a:prstGeom prst="line">
              <a:avLst/>
            </a:prstGeom>
            <a:noFill/>
            <a:ln w="19050">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5" name="Freeform 67"/>
            <p:cNvSpPr>
              <a:spLocks/>
            </p:cNvSpPr>
            <p:nvPr/>
          </p:nvSpPr>
          <p:spPr bwMode="auto">
            <a:xfrm>
              <a:off x="2562" y="590"/>
              <a:ext cx="128" cy="84"/>
            </a:xfrm>
            <a:custGeom>
              <a:avLst/>
              <a:gdLst/>
              <a:ahLst/>
              <a:cxnLst>
                <a:cxn ang="0">
                  <a:pos x="3" y="82"/>
                </a:cxn>
                <a:cxn ang="0">
                  <a:pos x="132" y="79"/>
                </a:cxn>
                <a:cxn ang="0">
                  <a:pos x="117" y="51"/>
                </a:cxn>
                <a:cxn ang="0">
                  <a:pos x="51" y="1"/>
                </a:cxn>
                <a:cxn ang="0">
                  <a:pos x="12" y="4"/>
                </a:cxn>
                <a:cxn ang="0">
                  <a:pos x="0" y="40"/>
                </a:cxn>
                <a:cxn ang="0">
                  <a:pos x="3" y="82"/>
                </a:cxn>
              </a:cxnLst>
              <a:rect l="0" t="0" r="r" b="b"/>
              <a:pathLst>
                <a:path w="140" h="84">
                  <a:moveTo>
                    <a:pt x="3" y="82"/>
                  </a:moveTo>
                  <a:cubicBezTo>
                    <a:pt x="46" y="81"/>
                    <a:pt x="89" y="84"/>
                    <a:pt x="132" y="79"/>
                  </a:cubicBezTo>
                  <a:cubicBezTo>
                    <a:pt x="140" y="78"/>
                    <a:pt x="118" y="52"/>
                    <a:pt x="117" y="51"/>
                  </a:cubicBezTo>
                  <a:cubicBezTo>
                    <a:pt x="98" y="22"/>
                    <a:pt x="83" y="12"/>
                    <a:pt x="51" y="1"/>
                  </a:cubicBezTo>
                  <a:cubicBezTo>
                    <a:pt x="35" y="2"/>
                    <a:pt x="28" y="0"/>
                    <a:pt x="12" y="4"/>
                  </a:cubicBezTo>
                  <a:cubicBezTo>
                    <a:pt x="2" y="6"/>
                    <a:pt x="0" y="30"/>
                    <a:pt x="0" y="40"/>
                  </a:cubicBezTo>
                  <a:cubicBezTo>
                    <a:pt x="1" y="56"/>
                    <a:pt x="1" y="66"/>
                    <a:pt x="3" y="82"/>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6" name="Freeform 68"/>
            <p:cNvSpPr>
              <a:spLocks/>
            </p:cNvSpPr>
            <p:nvPr/>
          </p:nvSpPr>
          <p:spPr bwMode="auto">
            <a:xfrm>
              <a:off x="2568" y="618"/>
              <a:ext cx="57" cy="54"/>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7" name="Freeform 69"/>
            <p:cNvSpPr>
              <a:spLocks/>
            </p:cNvSpPr>
            <p:nvPr/>
          </p:nvSpPr>
          <p:spPr bwMode="auto">
            <a:xfrm>
              <a:off x="2952" y="716"/>
              <a:ext cx="87" cy="38"/>
            </a:xfrm>
            <a:custGeom>
              <a:avLst/>
              <a:gdLst/>
              <a:ahLst/>
              <a:cxnLst>
                <a:cxn ang="0">
                  <a:pos x="0" y="28"/>
                </a:cxn>
                <a:cxn ang="0">
                  <a:pos x="30" y="22"/>
                </a:cxn>
                <a:cxn ang="0">
                  <a:pos x="45" y="10"/>
                </a:cxn>
                <a:cxn ang="0">
                  <a:pos x="63" y="7"/>
                </a:cxn>
                <a:cxn ang="0">
                  <a:pos x="81" y="1"/>
                </a:cxn>
                <a:cxn ang="0">
                  <a:pos x="66" y="4"/>
                </a:cxn>
                <a:cxn ang="0">
                  <a:pos x="24" y="22"/>
                </a:cxn>
                <a:cxn ang="0">
                  <a:pos x="42" y="22"/>
                </a:cxn>
                <a:cxn ang="0">
                  <a:pos x="69" y="13"/>
                </a:cxn>
                <a:cxn ang="0">
                  <a:pos x="51" y="22"/>
                </a:cxn>
                <a:cxn ang="0">
                  <a:pos x="45" y="28"/>
                </a:cxn>
                <a:cxn ang="0">
                  <a:pos x="63" y="13"/>
                </a:cxn>
              </a:cxnLst>
              <a:rect l="0" t="0" r="r" b="b"/>
              <a:pathLst>
                <a:path w="87" h="38">
                  <a:moveTo>
                    <a:pt x="0" y="28"/>
                  </a:moveTo>
                  <a:cubicBezTo>
                    <a:pt x="10" y="27"/>
                    <a:pt x="22" y="28"/>
                    <a:pt x="30" y="22"/>
                  </a:cubicBezTo>
                  <a:cubicBezTo>
                    <a:pt x="44" y="10"/>
                    <a:pt x="27" y="14"/>
                    <a:pt x="45" y="10"/>
                  </a:cubicBezTo>
                  <a:cubicBezTo>
                    <a:pt x="51" y="9"/>
                    <a:pt x="57" y="8"/>
                    <a:pt x="63" y="7"/>
                  </a:cubicBezTo>
                  <a:cubicBezTo>
                    <a:pt x="69" y="5"/>
                    <a:pt x="87" y="0"/>
                    <a:pt x="81" y="1"/>
                  </a:cubicBezTo>
                  <a:cubicBezTo>
                    <a:pt x="76" y="2"/>
                    <a:pt x="71" y="3"/>
                    <a:pt x="66" y="4"/>
                  </a:cubicBezTo>
                  <a:cubicBezTo>
                    <a:pt x="48" y="16"/>
                    <a:pt x="45" y="18"/>
                    <a:pt x="24" y="22"/>
                  </a:cubicBezTo>
                  <a:cubicBezTo>
                    <a:pt x="0" y="38"/>
                    <a:pt x="36" y="24"/>
                    <a:pt x="42" y="22"/>
                  </a:cubicBezTo>
                  <a:cubicBezTo>
                    <a:pt x="63" y="8"/>
                    <a:pt x="53" y="8"/>
                    <a:pt x="69" y="13"/>
                  </a:cubicBezTo>
                  <a:cubicBezTo>
                    <a:pt x="63" y="17"/>
                    <a:pt x="54" y="16"/>
                    <a:pt x="51" y="22"/>
                  </a:cubicBezTo>
                  <a:cubicBezTo>
                    <a:pt x="46" y="31"/>
                    <a:pt x="66" y="35"/>
                    <a:pt x="45" y="28"/>
                  </a:cubicBezTo>
                  <a:cubicBezTo>
                    <a:pt x="64" y="15"/>
                    <a:pt x="63" y="23"/>
                    <a:pt x="63" y="13"/>
                  </a:cubicBezTo>
                </a:path>
              </a:pathLst>
            </a:custGeom>
            <a:noFill/>
            <a:ln w="1270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8" name="Freeform 70"/>
            <p:cNvSpPr>
              <a:spLocks/>
            </p:cNvSpPr>
            <p:nvPr/>
          </p:nvSpPr>
          <p:spPr bwMode="auto">
            <a:xfrm rot="-1003678">
              <a:off x="2924" y="552"/>
              <a:ext cx="290" cy="269"/>
            </a:xfrm>
            <a:custGeom>
              <a:avLst/>
              <a:gdLst/>
              <a:ahLst/>
              <a:cxnLst>
                <a:cxn ang="0">
                  <a:pos x="0" y="140"/>
                </a:cxn>
                <a:cxn ang="0">
                  <a:pos x="27" y="53"/>
                </a:cxn>
                <a:cxn ang="0">
                  <a:pos x="27" y="38"/>
                </a:cxn>
                <a:cxn ang="0">
                  <a:pos x="102" y="11"/>
                </a:cxn>
                <a:cxn ang="0">
                  <a:pos x="177" y="2"/>
                </a:cxn>
                <a:cxn ang="0">
                  <a:pos x="249" y="8"/>
                </a:cxn>
                <a:cxn ang="0">
                  <a:pos x="252" y="17"/>
                </a:cxn>
                <a:cxn ang="0">
                  <a:pos x="261" y="23"/>
                </a:cxn>
                <a:cxn ang="0">
                  <a:pos x="279" y="29"/>
                </a:cxn>
                <a:cxn ang="0">
                  <a:pos x="297" y="41"/>
                </a:cxn>
                <a:cxn ang="0">
                  <a:pos x="321" y="47"/>
                </a:cxn>
                <a:cxn ang="0">
                  <a:pos x="330" y="77"/>
                </a:cxn>
                <a:cxn ang="0">
                  <a:pos x="303" y="80"/>
                </a:cxn>
                <a:cxn ang="0">
                  <a:pos x="324" y="125"/>
                </a:cxn>
                <a:cxn ang="0">
                  <a:pos x="312" y="140"/>
                </a:cxn>
                <a:cxn ang="0">
                  <a:pos x="264" y="143"/>
                </a:cxn>
                <a:cxn ang="0">
                  <a:pos x="282" y="242"/>
                </a:cxn>
                <a:cxn ang="0">
                  <a:pos x="219" y="230"/>
                </a:cxn>
                <a:cxn ang="0">
                  <a:pos x="162" y="197"/>
                </a:cxn>
                <a:cxn ang="0">
                  <a:pos x="162" y="116"/>
                </a:cxn>
                <a:cxn ang="0">
                  <a:pos x="81" y="89"/>
                </a:cxn>
                <a:cxn ang="0">
                  <a:pos x="9" y="104"/>
                </a:cxn>
              </a:cxnLst>
              <a:rect l="0" t="0" r="r" b="b"/>
              <a:pathLst>
                <a:path w="345" h="269">
                  <a:moveTo>
                    <a:pt x="0" y="140"/>
                  </a:moveTo>
                  <a:cubicBezTo>
                    <a:pt x="1" y="112"/>
                    <a:pt x="24" y="81"/>
                    <a:pt x="27" y="53"/>
                  </a:cubicBezTo>
                  <a:cubicBezTo>
                    <a:pt x="60" y="26"/>
                    <a:pt x="19" y="42"/>
                    <a:pt x="27" y="38"/>
                  </a:cubicBezTo>
                  <a:cubicBezTo>
                    <a:pt x="51" y="25"/>
                    <a:pt x="76" y="20"/>
                    <a:pt x="102" y="11"/>
                  </a:cubicBezTo>
                  <a:cubicBezTo>
                    <a:pt x="140" y="12"/>
                    <a:pt x="139" y="0"/>
                    <a:pt x="177" y="2"/>
                  </a:cubicBezTo>
                  <a:cubicBezTo>
                    <a:pt x="189" y="3"/>
                    <a:pt x="249" y="8"/>
                    <a:pt x="249" y="8"/>
                  </a:cubicBezTo>
                  <a:cubicBezTo>
                    <a:pt x="250" y="11"/>
                    <a:pt x="250" y="15"/>
                    <a:pt x="252" y="17"/>
                  </a:cubicBezTo>
                  <a:cubicBezTo>
                    <a:pt x="254" y="20"/>
                    <a:pt x="258" y="22"/>
                    <a:pt x="261" y="23"/>
                  </a:cubicBezTo>
                  <a:cubicBezTo>
                    <a:pt x="267" y="26"/>
                    <a:pt x="273" y="27"/>
                    <a:pt x="279" y="29"/>
                  </a:cubicBezTo>
                  <a:cubicBezTo>
                    <a:pt x="286" y="31"/>
                    <a:pt x="290" y="39"/>
                    <a:pt x="297" y="41"/>
                  </a:cubicBezTo>
                  <a:cubicBezTo>
                    <a:pt x="305" y="43"/>
                    <a:pt x="321" y="47"/>
                    <a:pt x="321" y="47"/>
                  </a:cubicBezTo>
                  <a:cubicBezTo>
                    <a:pt x="327" y="51"/>
                    <a:pt x="345" y="68"/>
                    <a:pt x="330" y="77"/>
                  </a:cubicBezTo>
                  <a:cubicBezTo>
                    <a:pt x="322" y="82"/>
                    <a:pt x="312" y="79"/>
                    <a:pt x="303" y="80"/>
                  </a:cubicBezTo>
                  <a:cubicBezTo>
                    <a:pt x="297" y="86"/>
                    <a:pt x="324" y="115"/>
                    <a:pt x="324" y="125"/>
                  </a:cubicBezTo>
                  <a:cubicBezTo>
                    <a:pt x="325" y="135"/>
                    <a:pt x="322" y="137"/>
                    <a:pt x="312" y="140"/>
                  </a:cubicBezTo>
                  <a:cubicBezTo>
                    <a:pt x="289" y="144"/>
                    <a:pt x="260" y="121"/>
                    <a:pt x="264" y="143"/>
                  </a:cubicBezTo>
                  <a:cubicBezTo>
                    <a:pt x="291" y="179"/>
                    <a:pt x="298" y="224"/>
                    <a:pt x="282" y="242"/>
                  </a:cubicBezTo>
                  <a:cubicBezTo>
                    <a:pt x="257" y="269"/>
                    <a:pt x="240" y="246"/>
                    <a:pt x="219" y="230"/>
                  </a:cubicBezTo>
                  <a:cubicBezTo>
                    <a:pt x="210" y="223"/>
                    <a:pt x="162" y="197"/>
                    <a:pt x="162" y="197"/>
                  </a:cubicBezTo>
                  <a:cubicBezTo>
                    <a:pt x="158" y="185"/>
                    <a:pt x="174" y="120"/>
                    <a:pt x="162" y="116"/>
                  </a:cubicBezTo>
                  <a:cubicBezTo>
                    <a:pt x="149" y="99"/>
                    <a:pt x="106" y="91"/>
                    <a:pt x="81" y="89"/>
                  </a:cubicBezTo>
                  <a:cubicBezTo>
                    <a:pt x="56" y="87"/>
                    <a:pt x="24" y="101"/>
                    <a:pt x="9" y="104"/>
                  </a:cubicBezTo>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9" name="Freeform 71"/>
            <p:cNvSpPr>
              <a:spLocks/>
            </p:cNvSpPr>
            <p:nvPr/>
          </p:nvSpPr>
          <p:spPr bwMode="auto">
            <a:xfrm>
              <a:off x="2428" y="388"/>
              <a:ext cx="263" cy="230"/>
            </a:xfrm>
            <a:custGeom>
              <a:avLst/>
              <a:gdLst/>
              <a:ahLst/>
              <a:cxnLst>
                <a:cxn ang="0">
                  <a:pos x="239" y="203"/>
                </a:cxn>
                <a:cxn ang="0">
                  <a:pos x="212" y="176"/>
                </a:cxn>
                <a:cxn ang="0">
                  <a:pos x="158" y="134"/>
                </a:cxn>
                <a:cxn ang="0">
                  <a:pos x="131" y="122"/>
                </a:cxn>
                <a:cxn ang="0">
                  <a:pos x="74" y="128"/>
                </a:cxn>
                <a:cxn ang="0">
                  <a:pos x="65" y="137"/>
                </a:cxn>
                <a:cxn ang="0">
                  <a:pos x="14" y="149"/>
                </a:cxn>
                <a:cxn ang="0">
                  <a:pos x="5" y="158"/>
                </a:cxn>
                <a:cxn ang="0">
                  <a:pos x="11" y="110"/>
                </a:cxn>
                <a:cxn ang="0">
                  <a:pos x="62" y="95"/>
                </a:cxn>
                <a:cxn ang="0">
                  <a:pos x="32" y="83"/>
                </a:cxn>
                <a:cxn ang="0">
                  <a:pos x="14" y="77"/>
                </a:cxn>
                <a:cxn ang="0">
                  <a:pos x="62" y="56"/>
                </a:cxn>
                <a:cxn ang="0">
                  <a:pos x="89" y="47"/>
                </a:cxn>
                <a:cxn ang="0">
                  <a:pos x="98" y="44"/>
                </a:cxn>
                <a:cxn ang="0">
                  <a:pos x="128" y="65"/>
                </a:cxn>
                <a:cxn ang="0">
                  <a:pos x="143" y="62"/>
                </a:cxn>
                <a:cxn ang="0">
                  <a:pos x="134" y="26"/>
                </a:cxn>
                <a:cxn ang="0">
                  <a:pos x="131" y="17"/>
                </a:cxn>
                <a:cxn ang="0">
                  <a:pos x="167" y="11"/>
                </a:cxn>
                <a:cxn ang="0">
                  <a:pos x="173" y="32"/>
                </a:cxn>
                <a:cxn ang="0">
                  <a:pos x="194" y="35"/>
                </a:cxn>
                <a:cxn ang="0">
                  <a:pos x="221" y="74"/>
                </a:cxn>
                <a:cxn ang="0">
                  <a:pos x="248" y="146"/>
                </a:cxn>
                <a:cxn ang="0">
                  <a:pos x="239" y="203"/>
                </a:cxn>
              </a:cxnLst>
              <a:rect l="0" t="0" r="r" b="b"/>
              <a:pathLst>
                <a:path w="263" h="230">
                  <a:moveTo>
                    <a:pt x="239" y="203"/>
                  </a:moveTo>
                  <a:cubicBezTo>
                    <a:pt x="226" y="199"/>
                    <a:pt x="225" y="184"/>
                    <a:pt x="212" y="176"/>
                  </a:cubicBezTo>
                  <a:cubicBezTo>
                    <a:pt x="204" y="152"/>
                    <a:pt x="178" y="147"/>
                    <a:pt x="158" y="134"/>
                  </a:cubicBezTo>
                  <a:cubicBezTo>
                    <a:pt x="150" y="129"/>
                    <a:pt x="131" y="122"/>
                    <a:pt x="131" y="122"/>
                  </a:cubicBezTo>
                  <a:cubicBezTo>
                    <a:pt x="112" y="124"/>
                    <a:pt x="92" y="122"/>
                    <a:pt x="74" y="128"/>
                  </a:cubicBezTo>
                  <a:cubicBezTo>
                    <a:pt x="70" y="129"/>
                    <a:pt x="69" y="135"/>
                    <a:pt x="65" y="137"/>
                  </a:cubicBezTo>
                  <a:cubicBezTo>
                    <a:pt x="50" y="145"/>
                    <a:pt x="30" y="147"/>
                    <a:pt x="14" y="149"/>
                  </a:cubicBezTo>
                  <a:cubicBezTo>
                    <a:pt x="7" y="170"/>
                    <a:pt x="10" y="173"/>
                    <a:pt x="5" y="158"/>
                  </a:cubicBezTo>
                  <a:cubicBezTo>
                    <a:pt x="6" y="142"/>
                    <a:pt x="0" y="121"/>
                    <a:pt x="11" y="110"/>
                  </a:cubicBezTo>
                  <a:cubicBezTo>
                    <a:pt x="20" y="101"/>
                    <a:pt x="49" y="98"/>
                    <a:pt x="62" y="95"/>
                  </a:cubicBezTo>
                  <a:cubicBezTo>
                    <a:pt x="50" y="92"/>
                    <a:pt x="43" y="88"/>
                    <a:pt x="32" y="83"/>
                  </a:cubicBezTo>
                  <a:cubicBezTo>
                    <a:pt x="26" y="80"/>
                    <a:pt x="14" y="77"/>
                    <a:pt x="14" y="77"/>
                  </a:cubicBezTo>
                  <a:cubicBezTo>
                    <a:pt x="20" y="59"/>
                    <a:pt x="46" y="61"/>
                    <a:pt x="62" y="56"/>
                  </a:cubicBezTo>
                  <a:cubicBezTo>
                    <a:pt x="62" y="56"/>
                    <a:pt x="85" y="48"/>
                    <a:pt x="89" y="47"/>
                  </a:cubicBezTo>
                  <a:cubicBezTo>
                    <a:pt x="92" y="46"/>
                    <a:pt x="98" y="44"/>
                    <a:pt x="98" y="44"/>
                  </a:cubicBezTo>
                  <a:cubicBezTo>
                    <a:pt x="120" y="47"/>
                    <a:pt x="122" y="46"/>
                    <a:pt x="128" y="65"/>
                  </a:cubicBezTo>
                  <a:cubicBezTo>
                    <a:pt x="133" y="64"/>
                    <a:pt x="140" y="66"/>
                    <a:pt x="143" y="62"/>
                  </a:cubicBezTo>
                  <a:cubicBezTo>
                    <a:pt x="146" y="58"/>
                    <a:pt x="135" y="29"/>
                    <a:pt x="134" y="26"/>
                  </a:cubicBezTo>
                  <a:cubicBezTo>
                    <a:pt x="133" y="23"/>
                    <a:pt x="131" y="17"/>
                    <a:pt x="131" y="17"/>
                  </a:cubicBezTo>
                  <a:cubicBezTo>
                    <a:pt x="137" y="0"/>
                    <a:pt x="133" y="0"/>
                    <a:pt x="167" y="11"/>
                  </a:cubicBezTo>
                  <a:cubicBezTo>
                    <a:pt x="174" y="13"/>
                    <a:pt x="167" y="28"/>
                    <a:pt x="173" y="32"/>
                  </a:cubicBezTo>
                  <a:cubicBezTo>
                    <a:pt x="179" y="36"/>
                    <a:pt x="187" y="34"/>
                    <a:pt x="194" y="35"/>
                  </a:cubicBezTo>
                  <a:cubicBezTo>
                    <a:pt x="197" y="70"/>
                    <a:pt x="188" y="79"/>
                    <a:pt x="221" y="74"/>
                  </a:cubicBezTo>
                  <a:cubicBezTo>
                    <a:pt x="263" y="81"/>
                    <a:pt x="228" y="116"/>
                    <a:pt x="248" y="146"/>
                  </a:cubicBezTo>
                  <a:cubicBezTo>
                    <a:pt x="245" y="216"/>
                    <a:pt x="257" y="230"/>
                    <a:pt x="239" y="203"/>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0" name="Freeform 72"/>
            <p:cNvSpPr>
              <a:spLocks/>
            </p:cNvSpPr>
            <p:nvPr/>
          </p:nvSpPr>
          <p:spPr bwMode="auto">
            <a:xfrm>
              <a:off x="2890" y="1337"/>
              <a:ext cx="193" cy="198"/>
            </a:xfrm>
            <a:custGeom>
              <a:avLst/>
              <a:gdLst/>
              <a:ahLst/>
              <a:cxnLst>
                <a:cxn ang="0">
                  <a:pos x="55" y="0"/>
                </a:cxn>
                <a:cxn ang="0">
                  <a:pos x="19" y="23"/>
                </a:cxn>
                <a:cxn ang="0">
                  <a:pos x="0" y="89"/>
                </a:cxn>
                <a:cxn ang="0">
                  <a:pos x="18" y="141"/>
                </a:cxn>
                <a:cxn ang="0">
                  <a:pos x="96" y="194"/>
                </a:cxn>
                <a:cxn ang="0">
                  <a:pos x="160" y="198"/>
                </a:cxn>
                <a:cxn ang="0">
                  <a:pos x="193" y="140"/>
                </a:cxn>
                <a:cxn ang="0">
                  <a:pos x="126" y="131"/>
                </a:cxn>
                <a:cxn ang="0">
                  <a:pos x="66" y="54"/>
                </a:cxn>
                <a:cxn ang="0">
                  <a:pos x="57" y="41"/>
                </a:cxn>
                <a:cxn ang="0">
                  <a:pos x="55" y="0"/>
                </a:cxn>
              </a:cxnLst>
              <a:rect l="0" t="0" r="r" b="b"/>
              <a:pathLst>
                <a:path w="193" h="198">
                  <a:moveTo>
                    <a:pt x="55" y="0"/>
                  </a:moveTo>
                  <a:lnTo>
                    <a:pt x="19" y="23"/>
                  </a:lnTo>
                  <a:lnTo>
                    <a:pt x="0" y="89"/>
                  </a:lnTo>
                  <a:lnTo>
                    <a:pt x="18" y="141"/>
                  </a:lnTo>
                  <a:lnTo>
                    <a:pt x="96" y="194"/>
                  </a:lnTo>
                  <a:lnTo>
                    <a:pt x="160" y="198"/>
                  </a:lnTo>
                  <a:lnTo>
                    <a:pt x="193" y="140"/>
                  </a:lnTo>
                  <a:lnTo>
                    <a:pt x="126" y="131"/>
                  </a:lnTo>
                  <a:lnTo>
                    <a:pt x="66" y="54"/>
                  </a:lnTo>
                  <a:lnTo>
                    <a:pt x="57" y="41"/>
                  </a:lnTo>
                  <a:lnTo>
                    <a:pt x="55" y="0"/>
                  </a:ln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1" name="Freeform 73"/>
            <p:cNvSpPr>
              <a:spLocks/>
            </p:cNvSpPr>
            <p:nvPr/>
          </p:nvSpPr>
          <p:spPr bwMode="auto">
            <a:xfrm>
              <a:off x="2782" y="1108"/>
              <a:ext cx="192" cy="603"/>
            </a:xfrm>
            <a:custGeom>
              <a:avLst/>
              <a:gdLst/>
              <a:ahLst/>
              <a:cxnLst>
                <a:cxn ang="0">
                  <a:pos x="192" y="0"/>
                </a:cxn>
                <a:cxn ang="0">
                  <a:pos x="118" y="133"/>
                </a:cxn>
                <a:cxn ang="0">
                  <a:pos x="58" y="270"/>
                </a:cxn>
                <a:cxn ang="0">
                  <a:pos x="30" y="423"/>
                </a:cxn>
                <a:cxn ang="0">
                  <a:pos x="3" y="543"/>
                </a:cxn>
                <a:cxn ang="0">
                  <a:pos x="0" y="603"/>
                </a:cxn>
              </a:cxnLst>
              <a:rect l="0" t="0" r="r" b="b"/>
              <a:pathLst>
                <a:path w="192" h="603">
                  <a:moveTo>
                    <a:pt x="192" y="0"/>
                  </a:moveTo>
                  <a:lnTo>
                    <a:pt x="118" y="133"/>
                  </a:lnTo>
                  <a:lnTo>
                    <a:pt x="58" y="270"/>
                  </a:lnTo>
                  <a:lnTo>
                    <a:pt x="30" y="423"/>
                  </a:lnTo>
                  <a:lnTo>
                    <a:pt x="3" y="543"/>
                  </a:lnTo>
                  <a:lnTo>
                    <a:pt x="0" y="603"/>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2" name="Freeform 74"/>
            <p:cNvSpPr>
              <a:spLocks/>
            </p:cNvSpPr>
            <p:nvPr/>
          </p:nvSpPr>
          <p:spPr bwMode="auto">
            <a:xfrm>
              <a:off x="2954" y="1221"/>
              <a:ext cx="69" cy="155"/>
            </a:xfrm>
            <a:custGeom>
              <a:avLst/>
              <a:gdLst/>
              <a:ahLst/>
              <a:cxnLst>
                <a:cxn ang="0">
                  <a:pos x="0" y="155"/>
                </a:cxn>
                <a:cxn ang="0">
                  <a:pos x="69" y="30"/>
                </a:cxn>
                <a:cxn ang="0">
                  <a:pos x="28" y="0"/>
                </a:cxn>
              </a:cxnLst>
              <a:rect l="0" t="0" r="r" b="b"/>
              <a:pathLst>
                <a:path w="69" h="155">
                  <a:moveTo>
                    <a:pt x="0" y="155"/>
                  </a:moveTo>
                  <a:lnTo>
                    <a:pt x="69" y="30"/>
                  </a:lnTo>
                  <a:lnTo>
                    <a:pt x="28" y="0"/>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3" name="Freeform 75"/>
            <p:cNvSpPr>
              <a:spLocks/>
            </p:cNvSpPr>
            <p:nvPr/>
          </p:nvSpPr>
          <p:spPr bwMode="auto">
            <a:xfrm>
              <a:off x="2297" y="1848"/>
              <a:ext cx="400" cy="127"/>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4" name="Freeform 76"/>
            <p:cNvSpPr>
              <a:spLocks/>
            </p:cNvSpPr>
            <p:nvPr/>
          </p:nvSpPr>
          <p:spPr bwMode="auto">
            <a:xfrm>
              <a:off x="2329" y="1047"/>
              <a:ext cx="368" cy="678"/>
            </a:xfrm>
            <a:custGeom>
              <a:avLst/>
              <a:gdLst/>
              <a:ahLst/>
              <a:cxnLst>
                <a:cxn ang="0">
                  <a:pos x="356" y="0"/>
                </a:cxn>
                <a:cxn ang="0">
                  <a:pos x="176" y="156"/>
                </a:cxn>
                <a:cxn ang="0">
                  <a:pos x="30" y="146"/>
                </a:cxn>
                <a:cxn ang="0">
                  <a:pos x="0" y="272"/>
                </a:cxn>
                <a:cxn ang="0">
                  <a:pos x="152" y="288"/>
                </a:cxn>
                <a:cxn ang="0">
                  <a:pos x="236" y="240"/>
                </a:cxn>
                <a:cxn ang="0">
                  <a:pos x="122" y="636"/>
                </a:cxn>
                <a:cxn ang="0">
                  <a:pos x="194" y="672"/>
                </a:cxn>
                <a:cxn ang="0">
                  <a:pos x="302" y="678"/>
                </a:cxn>
                <a:cxn ang="0">
                  <a:pos x="368" y="240"/>
                </a:cxn>
                <a:cxn ang="0">
                  <a:pos x="356" y="0"/>
                </a:cxn>
              </a:cxnLst>
              <a:rect l="0" t="0" r="r" b="b"/>
              <a:pathLst>
                <a:path w="368" h="678">
                  <a:moveTo>
                    <a:pt x="356" y="0"/>
                  </a:moveTo>
                  <a:lnTo>
                    <a:pt x="176" y="156"/>
                  </a:lnTo>
                  <a:lnTo>
                    <a:pt x="30" y="146"/>
                  </a:lnTo>
                  <a:lnTo>
                    <a:pt x="0" y="272"/>
                  </a:lnTo>
                  <a:lnTo>
                    <a:pt x="152" y="288"/>
                  </a:lnTo>
                  <a:lnTo>
                    <a:pt x="236" y="240"/>
                  </a:lnTo>
                  <a:lnTo>
                    <a:pt x="122" y="636"/>
                  </a:lnTo>
                  <a:lnTo>
                    <a:pt x="194" y="672"/>
                  </a:lnTo>
                  <a:lnTo>
                    <a:pt x="302" y="678"/>
                  </a:lnTo>
                  <a:lnTo>
                    <a:pt x="368" y="240"/>
                  </a:lnTo>
                  <a:lnTo>
                    <a:pt x="356" y="0"/>
                  </a:lnTo>
                  <a:close/>
                </a:path>
              </a:pathLst>
            </a:custGeom>
            <a:solidFill>
              <a:srgbClr val="FF00FF"/>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5" name="Freeform 77"/>
            <p:cNvSpPr>
              <a:spLocks/>
            </p:cNvSpPr>
            <p:nvPr/>
          </p:nvSpPr>
          <p:spPr bwMode="auto">
            <a:xfrm rot="1141536" flipH="1">
              <a:off x="2843" y="1930"/>
              <a:ext cx="322" cy="121"/>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6" name="Freeform 78"/>
            <p:cNvSpPr>
              <a:spLocks/>
            </p:cNvSpPr>
            <p:nvPr/>
          </p:nvSpPr>
          <p:spPr bwMode="auto">
            <a:xfrm>
              <a:off x="2644" y="1013"/>
              <a:ext cx="250" cy="112"/>
            </a:xfrm>
            <a:custGeom>
              <a:avLst/>
              <a:gdLst/>
              <a:ahLst/>
              <a:cxnLst>
                <a:cxn ang="0">
                  <a:pos x="1" y="27"/>
                </a:cxn>
                <a:cxn ang="0">
                  <a:pos x="4" y="112"/>
                </a:cxn>
                <a:cxn ang="0">
                  <a:pos x="82" y="69"/>
                </a:cxn>
                <a:cxn ang="0">
                  <a:pos x="87" y="91"/>
                </a:cxn>
                <a:cxn ang="0">
                  <a:pos x="151" y="84"/>
                </a:cxn>
                <a:cxn ang="0">
                  <a:pos x="156" y="60"/>
                </a:cxn>
                <a:cxn ang="0">
                  <a:pos x="250" y="108"/>
                </a:cxn>
                <a:cxn ang="0">
                  <a:pos x="249" y="12"/>
                </a:cxn>
                <a:cxn ang="0">
                  <a:pos x="163" y="36"/>
                </a:cxn>
                <a:cxn ang="0">
                  <a:pos x="144" y="21"/>
                </a:cxn>
                <a:cxn ang="0">
                  <a:pos x="90" y="24"/>
                </a:cxn>
                <a:cxn ang="0">
                  <a:pos x="88" y="48"/>
                </a:cxn>
                <a:cxn ang="0">
                  <a:pos x="0" y="0"/>
                </a:cxn>
                <a:cxn ang="0">
                  <a:pos x="1" y="27"/>
                </a:cxn>
              </a:cxnLst>
              <a:rect l="0" t="0" r="r" b="b"/>
              <a:pathLst>
                <a:path w="250" h="112">
                  <a:moveTo>
                    <a:pt x="1" y="27"/>
                  </a:moveTo>
                  <a:lnTo>
                    <a:pt x="4" y="112"/>
                  </a:lnTo>
                  <a:lnTo>
                    <a:pt x="82" y="69"/>
                  </a:lnTo>
                  <a:lnTo>
                    <a:pt x="87" y="91"/>
                  </a:lnTo>
                  <a:lnTo>
                    <a:pt x="151" y="84"/>
                  </a:lnTo>
                  <a:lnTo>
                    <a:pt x="156" y="60"/>
                  </a:lnTo>
                  <a:lnTo>
                    <a:pt x="250" y="108"/>
                  </a:lnTo>
                  <a:lnTo>
                    <a:pt x="249" y="12"/>
                  </a:lnTo>
                  <a:lnTo>
                    <a:pt x="163" y="36"/>
                  </a:lnTo>
                  <a:lnTo>
                    <a:pt x="144" y="21"/>
                  </a:lnTo>
                  <a:lnTo>
                    <a:pt x="90" y="24"/>
                  </a:lnTo>
                  <a:lnTo>
                    <a:pt x="88" y="48"/>
                  </a:lnTo>
                  <a:lnTo>
                    <a:pt x="0" y="0"/>
                  </a:lnTo>
                  <a:lnTo>
                    <a:pt x="1" y="27"/>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0" name="Freeform 79"/>
            <p:cNvSpPr>
              <a:spLocks/>
            </p:cNvSpPr>
            <p:nvPr/>
          </p:nvSpPr>
          <p:spPr bwMode="auto">
            <a:xfrm>
              <a:off x="2597" y="1135"/>
              <a:ext cx="64" cy="448"/>
            </a:xfrm>
            <a:custGeom>
              <a:avLst/>
              <a:gdLst/>
              <a:ahLst/>
              <a:cxnLst>
                <a:cxn ang="0">
                  <a:pos x="0" y="0"/>
                </a:cxn>
                <a:cxn ang="0">
                  <a:pos x="64" y="200"/>
                </a:cxn>
                <a:cxn ang="0">
                  <a:pos x="48" y="448"/>
                </a:cxn>
              </a:cxnLst>
              <a:rect l="0" t="0" r="r" b="b"/>
              <a:pathLst>
                <a:path w="64" h="448">
                  <a:moveTo>
                    <a:pt x="0" y="0"/>
                  </a:moveTo>
                  <a:lnTo>
                    <a:pt x="64" y="200"/>
                  </a:lnTo>
                  <a:lnTo>
                    <a:pt x="48" y="448"/>
                  </a:ln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1" name="AutoShape 80"/>
            <p:cNvSpPr>
              <a:spLocks noChangeArrowheads="1"/>
            </p:cNvSpPr>
            <p:nvPr/>
          </p:nvSpPr>
          <p:spPr bwMode="auto">
            <a:xfrm rot="-1641661">
              <a:off x="2159" y="1037"/>
              <a:ext cx="318" cy="30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6633"/>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2" name="AutoShape 81"/>
            <p:cNvSpPr>
              <a:spLocks noChangeArrowheads="1"/>
            </p:cNvSpPr>
            <p:nvPr/>
          </p:nvSpPr>
          <p:spPr bwMode="auto">
            <a:xfrm rot="-1641661">
              <a:off x="2198" y="1066"/>
              <a:ext cx="252" cy="23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bg1"/>
                </a:gs>
                <a:gs pos="100000">
                  <a:schemeClr val="bg1">
                    <a:gamma/>
                    <a:shade val="46275"/>
                    <a:invGamma/>
                  </a:schemeClr>
                </a:gs>
              </a:gsLst>
              <a:lin ang="5400000" scaled="1"/>
            </a:gra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3" name="Freeform 82"/>
            <p:cNvSpPr>
              <a:spLocks/>
            </p:cNvSpPr>
            <p:nvPr/>
          </p:nvSpPr>
          <p:spPr bwMode="auto">
            <a:xfrm>
              <a:off x="2200" y="1069"/>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4" name="Freeform 83"/>
            <p:cNvSpPr>
              <a:spLocks/>
            </p:cNvSpPr>
            <p:nvPr/>
          </p:nvSpPr>
          <p:spPr bwMode="auto">
            <a:xfrm>
              <a:off x="2218" y="1090"/>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5" name="Freeform 84"/>
            <p:cNvSpPr>
              <a:spLocks/>
            </p:cNvSpPr>
            <p:nvPr/>
          </p:nvSpPr>
          <p:spPr bwMode="auto">
            <a:xfrm>
              <a:off x="2224" y="1108"/>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6" name="Freeform 85"/>
            <p:cNvSpPr>
              <a:spLocks/>
            </p:cNvSpPr>
            <p:nvPr/>
          </p:nvSpPr>
          <p:spPr bwMode="auto">
            <a:xfrm>
              <a:off x="2249" y="1135"/>
              <a:ext cx="154" cy="76"/>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7" name="Freeform 86"/>
            <p:cNvSpPr>
              <a:spLocks/>
            </p:cNvSpPr>
            <p:nvPr/>
          </p:nvSpPr>
          <p:spPr bwMode="auto">
            <a:xfrm>
              <a:off x="2272" y="1158"/>
              <a:ext cx="136" cy="72"/>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 name="Freeform 87"/>
            <p:cNvSpPr>
              <a:spLocks/>
            </p:cNvSpPr>
            <p:nvPr/>
          </p:nvSpPr>
          <p:spPr bwMode="auto">
            <a:xfrm>
              <a:off x="2295" y="1198"/>
              <a:ext cx="121"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9" name="Freeform 88"/>
            <p:cNvSpPr>
              <a:spLocks/>
            </p:cNvSpPr>
            <p:nvPr/>
          </p:nvSpPr>
          <p:spPr bwMode="auto">
            <a:xfrm>
              <a:off x="2325" y="1218"/>
              <a:ext cx="99"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0" name="Freeform 89"/>
            <p:cNvSpPr>
              <a:spLocks/>
            </p:cNvSpPr>
            <p:nvPr/>
          </p:nvSpPr>
          <p:spPr bwMode="auto">
            <a:xfrm>
              <a:off x="2145" y="1184"/>
              <a:ext cx="133" cy="150"/>
            </a:xfrm>
            <a:custGeom>
              <a:avLst/>
              <a:gdLst/>
              <a:ahLst/>
              <a:cxnLst>
                <a:cxn ang="0">
                  <a:pos x="0" y="15"/>
                </a:cxn>
                <a:cxn ang="0">
                  <a:pos x="15" y="0"/>
                </a:cxn>
                <a:cxn ang="0">
                  <a:pos x="27" y="12"/>
                </a:cxn>
                <a:cxn ang="0">
                  <a:pos x="46" y="20"/>
                </a:cxn>
                <a:cxn ang="0">
                  <a:pos x="63" y="26"/>
                </a:cxn>
                <a:cxn ang="0">
                  <a:pos x="70" y="41"/>
                </a:cxn>
                <a:cxn ang="0">
                  <a:pos x="87" y="44"/>
                </a:cxn>
                <a:cxn ang="0">
                  <a:pos x="79" y="75"/>
                </a:cxn>
                <a:cxn ang="0">
                  <a:pos x="57" y="75"/>
                </a:cxn>
                <a:cxn ang="0">
                  <a:pos x="54" y="71"/>
                </a:cxn>
                <a:cxn ang="0">
                  <a:pos x="49" y="69"/>
                </a:cxn>
                <a:cxn ang="0">
                  <a:pos x="22" y="51"/>
                </a:cxn>
                <a:cxn ang="0">
                  <a:pos x="0" y="15"/>
                </a:cxn>
              </a:cxnLst>
              <a:rect l="0" t="0" r="r" b="b"/>
              <a:pathLst>
                <a:path w="89" h="88">
                  <a:moveTo>
                    <a:pt x="0" y="15"/>
                  </a:moveTo>
                  <a:cubicBezTo>
                    <a:pt x="1" y="7"/>
                    <a:pt x="8" y="3"/>
                    <a:pt x="15" y="0"/>
                  </a:cubicBezTo>
                  <a:cubicBezTo>
                    <a:pt x="24" y="6"/>
                    <a:pt x="17" y="15"/>
                    <a:pt x="27" y="12"/>
                  </a:cubicBezTo>
                  <a:cubicBezTo>
                    <a:pt x="36" y="13"/>
                    <a:pt x="44" y="11"/>
                    <a:pt x="46" y="20"/>
                  </a:cubicBezTo>
                  <a:cubicBezTo>
                    <a:pt x="44" y="29"/>
                    <a:pt x="53" y="24"/>
                    <a:pt x="63" y="26"/>
                  </a:cubicBezTo>
                  <a:cubicBezTo>
                    <a:pt x="66" y="46"/>
                    <a:pt x="61" y="48"/>
                    <a:pt x="70" y="41"/>
                  </a:cubicBezTo>
                  <a:cubicBezTo>
                    <a:pt x="76" y="42"/>
                    <a:pt x="86" y="38"/>
                    <a:pt x="87" y="44"/>
                  </a:cubicBezTo>
                  <a:cubicBezTo>
                    <a:pt x="89" y="53"/>
                    <a:pt x="84" y="68"/>
                    <a:pt x="79" y="75"/>
                  </a:cubicBezTo>
                  <a:cubicBezTo>
                    <a:pt x="77" y="88"/>
                    <a:pt x="64" y="82"/>
                    <a:pt x="57" y="75"/>
                  </a:cubicBezTo>
                  <a:cubicBezTo>
                    <a:pt x="56" y="74"/>
                    <a:pt x="55" y="72"/>
                    <a:pt x="54" y="71"/>
                  </a:cubicBezTo>
                  <a:cubicBezTo>
                    <a:pt x="53" y="70"/>
                    <a:pt x="51" y="70"/>
                    <a:pt x="49" y="69"/>
                  </a:cubicBezTo>
                  <a:cubicBezTo>
                    <a:pt x="38" y="55"/>
                    <a:pt x="34" y="60"/>
                    <a:pt x="22" y="51"/>
                  </a:cubicBezTo>
                  <a:cubicBezTo>
                    <a:pt x="12" y="44"/>
                    <a:pt x="3" y="25"/>
                    <a:pt x="0" y="15"/>
                  </a:cubicBezTo>
                  <a:close/>
                </a:path>
              </a:pathLst>
            </a:custGeom>
            <a:solidFill>
              <a:srgbClr val="FF9999"/>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1" name="Freeform 90"/>
            <p:cNvSpPr>
              <a:spLocks/>
            </p:cNvSpPr>
            <p:nvPr/>
          </p:nvSpPr>
          <p:spPr bwMode="auto">
            <a:xfrm>
              <a:off x="2625" y="828"/>
              <a:ext cx="93" cy="66"/>
            </a:xfrm>
            <a:custGeom>
              <a:avLst/>
              <a:gdLst/>
              <a:ahLst/>
              <a:cxnLst>
                <a:cxn ang="0">
                  <a:pos x="0" y="39"/>
                </a:cxn>
                <a:cxn ang="0">
                  <a:pos x="60" y="24"/>
                </a:cxn>
                <a:cxn ang="0">
                  <a:pos x="81" y="0"/>
                </a:cxn>
              </a:cxnLst>
              <a:rect l="0" t="0" r="r" b="b"/>
              <a:pathLst>
                <a:path w="81" h="39">
                  <a:moveTo>
                    <a:pt x="0" y="39"/>
                  </a:moveTo>
                  <a:cubicBezTo>
                    <a:pt x="23" y="34"/>
                    <a:pt x="47" y="30"/>
                    <a:pt x="60" y="24"/>
                  </a:cubicBezTo>
                  <a:cubicBezTo>
                    <a:pt x="73" y="18"/>
                    <a:pt x="78" y="4"/>
                    <a:pt x="81" y="0"/>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7" name="Group 187"/>
          <p:cNvGrpSpPr/>
          <p:nvPr/>
        </p:nvGrpSpPr>
        <p:grpSpPr>
          <a:xfrm>
            <a:off x="5352642" y="2394544"/>
            <a:ext cx="3195217" cy="2641262"/>
            <a:chOff x="5352642" y="2394544"/>
            <a:chExt cx="3195217" cy="2641262"/>
          </a:xfrm>
        </p:grpSpPr>
        <p:grpSp>
          <p:nvGrpSpPr>
            <p:cNvPr id="8" name="Group 76"/>
            <p:cNvGrpSpPr/>
            <p:nvPr/>
          </p:nvGrpSpPr>
          <p:grpSpPr>
            <a:xfrm>
              <a:off x="6091779" y="2844212"/>
              <a:ext cx="801926" cy="1888177"/>
              <a:chOff x="5108027" y="1971305"/>
              <a:chExt cx="801926" cy="1888177"/>
            </a:xfrm>
          </p:grpSpPr>
          <p:sp>
            <p:nvSpPr>
              <p:cNvPr id="113" name="Freeform 112"/>
              <p:cNvSpPr/>
              <p:nvPr/>
            </p:nvSpPr>
            <p:spPr bwMode="auto">
              <a:xfrm>
                <a:off x="5108027" y="1971305"/>
                <a:ext cx="781683" cy="1510153"/>
              </a:xfrm>
              <a:custGeom>
                <a:avLst/>
                <a:gdLst>
                  <a:gd name="connsiteX0" fmla="*/ 132119 w 778805"/>
                  <a:gd name="connsiteY0" fmla="*/ 1602807 h 1602807"/>
                  <a:gd name="connsiteX1" fmla="*/ 0 w 778805"/>
                  <a:gd name="connsiteY1" fmla="*/ 118211 h 1602807"/>
                  <a:gd name="connsiteX2" fmla="*/ 6954 w 778805"/>
                  <a:gd name="connsiteY2" fmla="*/ 59105 h 1602807"/>
                  <a:gd name="connsiteX3" fmla="*/ 41722 w 778805"/>
                  <a:gd name="connsiteY3" fmla="*/ 13907 h 1602807"/>
                  <a:gd name="connsiteX4" fmla="*/ 83443 w 778805"/>
                  <a:gd name="connsiteY4" fmla="*/ 0 h 1602807"/>
                  <a:gd name="connsiteX5" fmla="*/ 135595 w 778805"/>
                  <a:gd name="connsiteY5" fmla="*/ 20860 h 1602807"/>
                  <a:gd name="connsiteX6" fmla="*/ 173840 w 778805"/>
                  <a:gd name="connsiteY6" fmla="*/ 69536 h 1602807"/>
                  <a:gd name="connsiteX7" fmla="*/ 778805 w 778805"/>
                  <a:gd name="connsiteY7" fmla="*/ 1501980 h 1602807"/>
                  <a:gd name="connsiteX8" fmla="*/ 132119 w 778805"/>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44600 w 781683"/>
                  <a:gd name="connsiteY3" fmla="*/ 13907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69115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5686 h 1605686"/>
                  <a:gd name="connsiteX1" fmla="*/ 2878 w 781683"/>
                  <a:gd name="connsiteY1" fmla="*/ 121090 h 1605686"/>
                  <a:gd name="connsiteX2" fmla="*/ 0 w 781683"/>
                  <a:gd name="connsiteY2" fmla="*/ 64442 h 1605686"/>
                  <a:gd name="connsiteX3" fmla="*/ 27394 w 781683"/>
                  <a:gd name="connsiteY3" fmla="*/ 24160 h 1605686"/>
                  <a:gd name="connsiteX4" fmla="*/ 69115 w 781683"/>
                  <a:gd name="connsiteY4" fmla="*/ 2879 h 1605686"/>
                  <a:gd name="connsiteX5" fmla="*/ 138473 w 781683"/>
                  <a:gd name="connsiteY5" fmla="*/ 23739 h 1605686"/>
                  <a:gd name="connsiteX6" fmla="*/ 176718 w 781683"/>
                  <a:gd name="connsiteY6" fmla="*/ 72415 h 1605686"/>
                  <a:gd name="connsiteX7" fmla="*/ 781683 w 781683"/>
                  <a:gd name="connsiteY7" fmla="*/ 1504859 h 1605686"/>
                  <a:gd name="connsiteX8" fmla="*/ 134997 w 781683"/>
                  <a:gd name="connsiteY8" fmla="*/ 1605686 h 1605686"/>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38473 w 781683"/>
                  <a:gd name="connsiteY6" fmla="*/ 23016 h 1604963"/>
                  <a:gd name="connsiteX7" fmla="*/ 176718 w 781683"/>
                  <a:gd name="connsiteY7" fmla="*/ 71692 h 1604963"/>
                  <a:gd name="connsiteX8" fmla="*/ 781683 w 781683"/>
                  <a:gd name="connsiteY8" fmla="*/ 1504136 h 1604963"/>
                  <a:gd name="connsiteX9" fmla="*/ 134997 w 781683"/>
                  <a:gd name="connsiteY9" fmla="*/ 1604963 h 1604963"/>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50763 w 781683"/>
                  <a:gd name="connsiteY6" fmla="*/ 32848 h 1604963"/>
                  <a:gd name="connsiteX7" fmla="*/ 176718 w 781683"/>
                  <a:gd name="connsiteY7" fmla="*/ 71692 h 1604963"/>
                  <a:gd name="connsiteX8" fmla="*/ 781683 w 781683"/>
                  <a:gd name="connsiteY8" fmla="*/ 1504136 h 1604963"/>
                  <a:gd name="connsiteX9" fmla="*/ 134997 w 781683"/>
                  <a:gd name="connsiteY9" fmla="*/ 1604963 h 160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683" h="1604963">
                    <a:moveTo>
                      <a:pt x="134997" y="1604963"/>
                    </a:moveTo>
                    <a:lnTo>
                      <a:pt x="2878" y="120367"/>
                    </a:lnTo>
                    <a:lnTo>
                      <a:pt x="0" y="63719"/>
                    </a:lnTo>
                    <a:lnTo>
                      <a:pt x="27394" y="23437"/>
                    </a:lnTo>
                    <a:lnTo>
                      <a:pt x="69115" y="2156"/>
                    </a:lnTo>
                    <a:cubicBezTo>
                      <a:pt x="83776" y="0"/>
                      <a:pt x="104210" y="471"/>
                      <a:pt x="117818" y="5586"/>
                    </a:cubicBezTo>
                    <a:cubicBezTo>
                      <a:pt x="131426" y="10701"/>
                      <a:pt x="140537" y="22650"/>
                      <a:pt x="150763" y="32848"/>
                    </a:cubicBezTo>
                    <a:lnTo>
                      <a:pt x="176718" y="71692"/>
                    </a:lnTo>
                    <a:lnTo>
                      <a:pt x="781683" y="1504136"/>
                    </a:lnTo>
                    <a:lnTo>
                      <a:pt x="134997" y="1604963"/>
                    </a:lnTo>
                    <a:close/>
                  </a:path>
                </a:pathLst>
              </a:custGeom>
              <a:gradFill flip="none" rotWithShape="1">
                <a:gsLst>
                  <a:gs pos="0">
                    <a:srgbClr val="FF0000"/>
                  </a:gs>
                  <a:gs pos="50000">
                    <a:srgbClr val="7030A0"/>
                  </a:gs>
                  <a:gs pos="100000">
                    <a:schemeClr val="tx2"/>
                  </a:gs>
                </a:gsLst>
                <a:lin ang="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9" name="Oval 148"/>
              <p:cNvSpPr/>
              <p:nvPr/>
            </p:nvSpPr>
            <p:spPr bwMode="auto">
              <a:xfrm>
                <a:off x="5235039" y="3184568"/>
                <a:ext cx="674914" cy="674914"/>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62" name="Up Arrow 161"/>
            <p:cNvSpPr/>
            <p:nvPr/>
          </p:nvSpPr>
          <p:spPr bwMode="auto">
            <a:xfrm rot="9857203">
              <a:off x="6198654" y="3053540"/>
              <a:ext cx="86751" cy="162656"/>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3" name="Up Arrow 162"/>
            <p:cNvSpPr/>
            <p:nvPr/>
          </p:nvSpPr>
          <p:spPr bwMode="auto">
            <a:xfrm rot="9993636">
              <a:off x="6334720" y="3556097"/>
              <a:ext cx="127756" cy="254495"/>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 name="Up Arrow 163"/>
            <p:cNvSpPr/>
            <p:nvPr/>
          </p:nvSpPr>
          <p:spPr bwMode="auto">
            <a:xfrm rot="10172495">
              <a:off x="6518983" y="4334339"/>
              <a:ext cx="203972" cy="596487"/>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9" name="Group 153"/>
            <p:cNvGrpSpPr/>
            <p:nvPr/>
          </p:nvGrpSpPr>
          <p:grpSpPr>
            <a:xfrm rot="19563305">
              <a:off x="5352642" y="2394544"/>
              <a:ext cx="2114825" cy="2120228"/>
              <a:chOff x="3078832" y="1538494"/>
              <a:chExt cx="2114825" cy="2120228"/>
            </a:xfrm>
          </p:grpSpPr>
          <p:sp>
            <p:nvSpPr>
              <p:cNvPr id="167" name="Freeform 81"/>
              <p:cNvSpPr>
                <a:spLocks/>
              </p:cNvSpPr>
              <p:nvPr/>
            </p:nvSpPr>
            <p:spPr bwMode="auto">
              <a:xfrm rot="9459547" flipV="1">
                <a:off x="3126649" y="206788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9" name="Freeform 81"/>
              <p:cNvSpPr>
                <a:spLocks/>
              </p:cNvSpPr>
              <p:nvPr/>
            </p:nvSpPr>
            <p:spPr bwMode="auto">
              <a:xfrm rot="12670326" flipV="1">
                <a:off x="3768334" y="1538494"/>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0" name="Freeform 81"/>
              <p:cNvSpPr>
                <a:spLocks/>
              </p:cNvSpPr>
              <p:nvPr/>
            </p:nvSpPr>
            <p:spPr bwMode="auto">
              <a:xfrm rot="2236861" flipV="1">
                <a:off x="4169387" y="348493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1" name="Freeform 81"/>
              <p:cNvSpPr>
                <a:spLocks/>
              </p:cNvSpPr>
              <p:nvPr/>
            </p:nvSpPr>
            <p:spPr bwMode="auto">
              <a:xfrm rot="19147494" flipV="1">
                <a:off x="5029943" y="268301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2" name="Freeform 81"/>
              <p:cNvSpPr>
                <a:spLocks/>
              </p:cNvSpPr>
              <p:nvPr/>
            </p:nvSpPr>
            <p:spPr bwMode="auto">
              <a:xfrm rot="16200000" flipV="1">
                <a:off x="4730862" y="179516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3" name="Freeform 81"/>
              <p:cNvSpPr>
                <a:spLocks/>
              </p:cNvSpPr>
              <p:nvPr/>
            </p:nvSpPr>
            <p:spPr bwMode="auto">
              <a:xfrm rot="6796813" flipV="1">
                <a:off x="3083869" y="283255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 name="Arc 173"/>
              <p:cNvSpPr/>
              <p:nvPr/>
            </p:nvSpPr>
            <p:spPr bwMode="auto">
              <a:xfrm>
                <a:off x="3566694" y="2075594"/>
                <a:ext cx="1064127" cy="1069729"/>
              </a:xfrm>
              <a:prstGeom prst="arc">
                <a:avLst>
                  <a:gd name="adj1" fmla="val 8687823"/>
                  <a:gd name="adj2" fmla="val 5045816"/>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5" name="Freeform 81"/>
              <p:cNvSpPr>
                <a:spLocks/>
              </p:cNvSpPr>
              <p:nvPr/>
            </p:nvSpPr>
            <p:spPr bwMode="auto">
              <a:xfrm rot="18796882" flipV="1">
                <a:off x="4543704" y="2517061"/>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6" name="Freeform 81"/>
              <p:cNvSpPr>
                <a:spLocks/>
              </p:cNvSpPr>
              <p:nvPr/>
            </p:nvSpPr>
            <p:spPr bwMode="auto">
              <a:xfrm rot="8292053" flipV="1">
                <a:off x="3484923" y="244219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7" name="Freeform 81"/>
              <p:cNvSpPr>
                <a:spLocks/>
              </p:cNvSpPr>
              <p:nvPr/>
            </p:nvSpPr>
            <p:spPr bwMode="auto">
              <a:xfrm rot="13034805" flipV="1">
                <a:off x="4008966" y="199301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8" name="Freeform 81"/>
              <p:cNvSpPr>
                <a:spLocks/>
              </p:cNvSpPr>
              <p:nvPr/>
            </p:nvSpPr>
            <p:spPr bwMode="auto">
              <a:xfrm rot="861353" flipV="1">
                <a:off x="4281681" y="2982278"/>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9" name="Arc 178"/>
              <p:cNvSpPr/>
              <p:nvPr/>
            </p:nvSpPr>
            <p:spPr bwMode="auto">
              <a:xfrm rot="21432954">
                <a:off x="3112166" y="1578289"/>
                <a:ext cx="1993951" cy="2004448"/>
              </a:xfrm>
              <a:prstGeom prst="arc">
                <a:avLst>
                  <a:gd name="adj1" fmla="val 8218078"/>
                  <a:gd name="adj2" fmla="val 5635564"/>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81" name="Freeform 180"/>
            <p:cNvSpPr/>
            <p:nvPr/>
          </p:nvSpPr>
          <p:spPr bwMode="auto">
            <a:xfrm rot="268793" flipH="1">
              <a:off x="6026514" y="2762869"/>
              <a:ext cx="2521345" cy="2272937"/>
            </a:xfrm>
            <a:custGeom>
              <a:avLst/>
              <a:gdLst>
                <a:gd name="connsiteX0" fmla="*/ 2730137 w 2769325"/>
                <a:gd name="connsiteY0" fmla="*/ 143692 h 2103120"/>
                <a:gd name="connsiteX1" fmla="*/ 2769325 w 2769325"/>
                <a:gd name="connsiteY1" fmla="*/ 13063 h 2103120"/>
                <a:gd name="connsiteX2" fmla="*/ 1907177 w 2769325"/>
                <a:gd name="connsiteY2" fmla="*/ 0 h 2103120"/>
                <a:gd name="connsiteX3" fmla="*/ 0 w 2769325"/>
                <a:gd name="connsiteY3" fmla="*/ 1985554 h 2103120"/>
                <a:gd name="connsiteX4" fmla="*/ 1711234 w 2769325"/>
                <a:gd name="connsiteY4" fmla="*/ 2103120 h 2103120"/>
                <a:gd name="connsiteX0" fmla="*/ 2860766 w 2899954"/>
                <a:gd name="connsiteY0" fmla="*/ 143692 h 2168434"/>
                <a:gd name="connsiteX1" fmla="*/ 2899954 w 2899954"/>
                <a:gd name="connsiteY1" fmla="*/ 13063 h 2168434"/>
                <a:gd name="connsiteX2" fmla="*/ 2037806 w 2899954"/>
                <a:gd name="connsiteY2" fmla="*/ 0 h 2168434"/>
                <a:gd name="connsiteX3" fmla="*/ 0 w 2899954"/>
                <a:gd name="connsiteY3" fmla="*/ 2168434 h 2168434"/>
                <a:gd name="connsiteX4" fmla="*/ 1841863 w 2899954"/>
                <a:gd name="connsiteY4" fmla="*/ 2103120 h 2168434"/>
                <a:gd name="connsiteX0" fmla="*/ 2860766 w 2899954"/>
                <a:gd name="connsiteY0" fmla="*/ 143692 h 2272937"/>
                <a:gd name="connsiteX1" fmla="*/ 2899954 w 2899954"/>
                <a:gd name="connsiteY1" fmla="*/ 13063 h 2272937"/>
                <a:gd name="connsiteX2" fmla="*/ 2037806 w 2899954"/>
                <a:gd name="connsiteY2" fmla="*/ 0 h 2272937"/>
                <a:gd name="connsiteX3" fmla="*/ 0 w 2899954"/>
                <a:gd name="connsiteY3" fmla="*/ 2168434 h 2272937"/>
                <a:gd name="connsiteX4" fmla="*/ 1737360 w 2899954"/>
                <a:gd name="connsiteY4" fmla="*/ 2272937 h 2272937"/>
                <a:gd name="connsiteX5" fmla="*/ 1841863 w 2899954"/>
                <a:gd name="connsiteY5" fmla="*/ 2103120 h 2272937"/>
                <a:gd name="connsiteX0" fmla="*/ 2860766 w 2886891"/>
                <a:gd name="connsiteY0" fmla="*/ 143692 h 2272937"/>
                <a:gd name="connsiteX1" fmla="*/ 2886891 w 2886891"/>
                <a:gd name="connsiteY1" fmla="*/ 52252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86891 w 2886891"/>
                <a:gd name="connsiteY1" fmla="*/ 39189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49881 w 2886891"/>
                <a:gd name="connsiteY1" fmla="*/ 134983 h 2272937"/>
                <a:gd name="connsiteX2" fmla="*/ 2886891 w 2886891"/>
                <a:gd name="connsiteY2" fmla="*/ 39189 h 2272937"/>
                <a:gd name="connsiteX3" fmla="*/ 2037806 w 2886891"/>
                <a:gd name="connsiteY3" fmla="*/ 0 h 2272937"/>
                <a:gd name="connsiteX4" fmla="*/ 0 w 2886891"/>
                <a:gd name="connsiteY4" fmla="*/ 2168434 h 2272937"/>
                <a:gd name="connsiteX5" fmla="*/ 1737360 w 2886891"/>
                <a:gd name="connsiteY5" fmla="*/ 2272937 h 2272937"/>
                <a:gd name="connsiteX6" fmla="*/ 1841863 w 2886891"/>
                <a:gd name="connsiteY6" fmla="*/ 2103120 h 2272937"/>
                <a:gd name="connsiteX0" fmla="*/ 2860766 w 2890701"/>
                <a:gd name="connsiteY0" fmla="*/ 143692 h 2272937"/>
                <a:gd name="connsiteX1" fmla="*/ 2849881 w 2890701"/>
                <a:gd name="connsiteY1" fmla="*/ 134983 h 2272937"/>
                <a:gd name="connsiteX2" fmla="*/ 2890701 w 2890701"/>
                <a:gd name="connsiteY2" fmla="*/ 35379 h 2272937"/>
                <a:gd name="connsiteX3" fmla="*/ 2037806 w 2890701"/>
                <a:gd name="connsiteY3" fmla="*/ 0 h 2272937"/>
                <a:gd name="connsiteX4" fmla="*/ 0 w 2890701"/>
                <a:gd name="connsiteY4" fmla="*/ 2168434 h 2272937"/>
                <a:gd name="connsiteX5" fmla="*/ 1737360 w 2890701"/>
                <a:gd name="connsiteY5" fmla="*/ 2272937 h 2272937"/>
                <a:gd name="connsiteX6" fmla="*/ 1841863 w 2890701"/>
                <a:gd name="connsiteY6" fmla="*/ 2103120 h 2272937"/>
                <a:gd name="connsiteX0" fmla="*/ 2860766 w 2905941"/>
                <a:gd name="connsiteY0" fmla="*/ 143692 h 2272937"/>
                <a:gd name="connsiteX1" fmla="*/ 2849881 w 2905941"/>
                <a:gd name="connsiteY1" fmla="*/ 13498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905941"/>
                <a:gd name="connsiteY0" fmla="*/ 143692 h 2272937"/>
                <a:gd name="connsiteX1" fmla="*/ 2905941 w 2905941"/>
                <a:gd name="connsiteY1" fmla="*/ 31569 h 2272937"/>
                <a:gd name="connsiteX2" fmla="*/ 2037806 w 2905941"/>
                <a:gd name="connsiteY2" fmla="*/ 0 h 2272937"/>
                <a:gd name="connsiteX3" fmla="*/ 0 w 2905941"/>
                <a:gd name="connsiteY3" fmla="*/ 2168434 h 2272937"/>
                <a:gd name="connsiteX4" fmla="*/ 1737360 w 2905941"/>
                <a:gd name="connsiteY4" fmla="*/ 2272937 h 2272937"/>
                <a:gd name="connsiteX5" fmla="*/ 1841863 w 2905941"/>
                <a:gd name="connsiteY5" fmla="*/ 2103120 h 2272937"/>
                <a:gd name="connsiteX0" fmla="*/ 2860766 w 2905941"/>
                <a:gd name="connsiteY0" fmla="*/ 143692 h 2272937"/>
                <a:gd name="connsiteX1" fmla="*/ 2853691 w 2905941"/>
                <a:gd name="connsiteY1" fmla="*/ 13879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860766"/>
                <a:gd name="connsiteY0" fmla="*/ 143692 h 2272937"/>
                <a:gd name="connsiteX1" fmla="*/ 2853691 w 2860766"/>
                <a:gd name="connsiteY1" fmla="*/ 138793 h 2272937"/>
                <a:gd name="connsiteX2" fmla="*/ 2441203 w 2860766"/>
                <a:gd name="connsiteY2" fmla="*/ 31846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853691 w 2860766"/>
                <a:gd name="connsiteY1" fmla="*/ 138793 h 2272937"/>
                <a:gd name="connsiteX2" fmla="*/ 2476657 w 2860766"/>
                <a:gd name="connsiteY2" fmla="*/ 29583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474497 w 2860766"/>
                <a:gd name="connsiteY1" fmla="*/ 154440 h 2272937"/>
                <a:gd name="connsiteX2" fmla="*/ 2476657 w 2860766"/>
                <a:gd name="connsiteY2" fmla="*/ 29583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476657 w 2860766"/>
                <a:gd name="connsiteY1" fmla="*/ 29583 h 2272937"/>
                <a:gd name="connsiteX2" fmla="*/ 2037806 w 2860766"/>
                <a:gd name="connsiteY2" fmla="*/ 0 h 2272937"/>
                <a:gd name="connsiteX3" fmla="*/ 0 w 2860766"/>
                <a:gd name="connsiteY3" fmla="*/ 2168434 h 2272937"/>
                <a:gd name="connsiteX4" fmla="*/ 1737360 w 2860766"/>
                <a:gd name="connsiteY4" fmla="*/ 2272937 h 2272937"/>
                <a:gd name="connsiteX5" fmla="*/ 1841863 w 2860766"/>
                <a:gd name="connsiteY5" fmla="*/ 2103120 h 2272937"/>
                <a:gd name="connsiteX0" fmla="*/ 2466939 w 2476657"/>
                <a:gd name="connsiteY0" fmla="*/ 153154 h 2272937"/>
                <a:gd name="connsiteX1" fmla="*/ 2476657 w 2476657"/>
                <a:gd name="connsiteY1" fmla="*/ 29583 h 2272937"/>
                <a:gd name="connsiteX2" fmla="*/ 2037806 w 2476657"/>
                <a:gd name="connsiteY2" fmla="*/ 0 h 2272937"/>
                <a:gd name="connsiteX3" fmla="*/ 0 w 2476657"/>
                <a:gd name="connsiteY3" fmla="*/ 2168434 h 2272937"/>
                <a:gd name="connsiteX4" fmla="*/ 1737360 w 2476657"/>
                <a:gd name="connsiteY4" fmla="*/ 2272937 h 2272937"/>
                <a:gd name="connsiteX5" fmla="*/ 1841863 w 2476657"/>
                <a:gd name="connsiteY5" fmla="*/ 2103120 h 2272937"/>
                <a:gd name="connsiteX0" fmla="*/ 2466939 w 2495515"/>
                <a:gd name="connsiteY0" fmla="*/ 153154 h 2272937"/>
                <a:gd name="connsiteX1" fmla="*/ 2495515 w 2495515"/>
                <a:gd name="connsiteY1" fmla="*/ 46179 h 2272937"/>
                <a:gd name="connsiteX2" fmla="*/ 2037806 w 2495515"/>
                <a:gd name="connsiteY2" fmla="*/ 0 h 2272937"/>
                <a:gd name="connsiteX3" fmla="*/ 0 w 2495515"/>
                <a:gd name="connsiteY3" fmla="*/ 2168434 h 2272937"/>
                <a:gd name="connsiteX4" fmla="*/ 1737360 w 2495515"/>
                <a:gd name="connsiteY4" fmla="*/ 2272937 h 2272937"/>
                <a:gd name="connsiteX5" fmla="*/ 1841863 w 2495515"/>
                <a:gd name="connsiteY5" fmla="*/ 2103120 h 2272937"/>
                <a:gd name="connsiteX0" fmla="*/ 2466939 w 2521345"/>
                <a:gd name="connsiteY0" fmla="*/ 153154 h 2272937"/>
                <a:gd name="connsiteX1" fmla="*/ 2521345 w 2521345"/>
                <a:gd name="connsiteY1" fmla="*/ 38124 h 2272937"/>
                <a:gd name="connsiteX2" fmla="*/ 2037806 w 2521345"/>
                <a:gd name="connsiteY2" fmla="*/ 0 h 2272937"/>
                <a:gd name="connsiteX3" fmla="*/ 0 w 2521345"/>
                <a:gd name="connsiteY3" fmla="*/ 2168434 h 2272937"/>
                <a:gd name="connsiteX4" fmla="*/ 1737360 w 2521345"/>
                <a:gd name="connsiteY4" fmla="*/ 2272937 h 2272937"/>
                <a:gd name="connsiteX5" fmla="*/ 1841863 w 2521345"/>
                <a:gd name="connsiteY5" fmla="*/ 2103120 h 2272937"/>
                <a:gd name="connsiteX0" fmla="*/ 2466939 w 2521345"/>
                <a:gd name="connsiteY0" fmla="*/ 153154 h 2272937"/>
                <a:gd name="connsiteX1" fmla="*/ 2474202 w 2521345"/>
                <a:gd name="connsiteY1" fmla="*/ 147460 h 2272937"/>
                <a:gd name="connsiteX2" fmla="*/ 2521345 w 2521345"/>
                <a:gd name="connsiteY2" fmla="*/ 38124 h 2272937"/>
                <a:gd name="connsiteX3" fmla="*/ 2037806 w 2521345"/>
                <a:gd name="connsiteY3" fmla="*/ 0 h 2272937"/>
                <a:gd name="connsiteX4" fmla="*/ 0 w 2521345"/>
                <a:gd name="connsiteY4" fmla="*/ 2168434 h 2272937"/>
                <a:gd name="connsiteX5" fmla="*/ 1737360 w 2521345"/>
                <a:gd name="connsiteY5" fmla="*/ 2272937 h 2272937"/>
                <a:gd name="connsiteX6" fmla="*/ 1841863 w 2521345"/>
                <a:gd name="connsiteY6" fmla="*/ 2103120 h 227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1345" h="2272937">
                  <a:moveTo>
                    <a:pt x="2466939" y="153154"/>
                  </a:moveTo>
                  <a:lnTo>
                    <a:pt x="2474202" y="147460"/>
                  </a:lnTo>
                  <a:lnTo>
                    <a:pt x="2521345" y="38124"/>
                  </a:lnTo>
                  <a:lnTo>
                    <a:pt x="2037806" y="0"/>
                  </a:lnTo>
                  <a:lnTo>
                    <a:pt x="0" y="2168434"/>
                  </a:lnTo>
                  <a:lnTo>
                    <a:pt x="1737360" y="2272937"/>
                  </a:lnTo>
                  <a:lnTo>
                    <a:pt x="1841863" y="210312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182" name="Straight Connector 181"/>
            <p:cNvCxnSpPr/>
            <p:nvPr/>
          </p:nvCxnSpPr>
          <p:spPr bwMode="auto">
            <a:xfrm rot="268793" flipH="1">
              <a:off x="7107593" y="3458649"/>
              <a:ext cx="217170" cy="0"/>
            </a:xfrm>
            <a:prstGeom prst="line">
              <a:avLst/>
            </a:prstGeom>
            <a:solidFill>
              <a:schemeClr val="accent1"/>
            </a:solidFill>
            <a:ln w="57150" cap="flat" cmpd="sng" algn="ctr">
              <a:solidFill>
                <a:srgbClr val="FFFFCC"/>
              </a:solidFill>
              <a:prstDash val="solid"/>
              <a:round/>
              <a:headEnd type="none" w="med" len="med"/>
              <a:tailEnd type="none" w="med" len="med"/>
            </a:ln>
            <a:effectLst/>
          </p:spPr>
        </p:cxnSp>
        <p:cxnSp>
          <p:nvCxnSpPr>
            <p:cNvPr id="183" name="Straight Connector 182"/>
            <p:cNvCxnSpPr/>
            <p:nvPr/>
          </p:nvCxnSpPr>
          <p:spPr bwMode="auto">
            <a:xfrm flipH="1">
              <a:off x="7129306" y="3499449"/>
              <a:ext cx="224976" cy="12451"/>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84" name="Straight Connector 183"/>
            <p:cNvCxnSpPr/>
            <p:nvPr/>
          </p:nvCxnSpPr>
          <p:spPr bwMode="auto">
            <a:xfrm flipH="1">
              <a:off x="7023799" y="3426488"/>
              <a:ext cx="336619" cy="10048"/>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196" name="Rectangle 195"/>
          <p:cNvSpPr/>
          <p:nvPr/>
        </p:nvSpPr>
        <p:spPr>
          <a:xfrm>
            <a:off x="7902538" y="6211669"/>
            <a:ext cx="1241462"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Click</a:t>
            </a:r>
            <a:endParaRPr kumimoji="0" lang="en-US" sz="5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nvGrpSpPr>
          <p:cNvPr id="99" name="Group 98"/>
          <p:cNvGrpSpPr/>
          <p:nvPr/>
        </p:nvGrpSpPr>
        <p:grpSpPr>
          <a:xfrm>
            <a:off x="4896487" y="2968977"/>
            <a:ext cx="239958" cy="891401"/>
            <a:chOff x="4659420" y="4797777"/>
            <a:chExt cx="239958" cy="891401"/>
          </a:xfrm>
        </p:grpSpPr>
        <p:sp>
          <p:nvSpPr>
            <p:cNvPr id="96" name="AutoShape 40"/>
            <p:cNvSpPr>
              <a:spLocks noChangeArrowheads="1"/>
            </p:cNvSpPr>
            <p:nvPr/>
          </p:nvSpPr>
          <p:spPr bwMode="auto">
            <a:xfrm>
              <a:off x="4659420" y="5181600"/>
              <a:ext cx="228669" cy="498968"/>
            </a:xfrm>
            <a:prstGeom prst="can">
              <a:avLst>
                <a:gd name="adj" fmla="val 50008"/>
              </a:avLst>
            </a:pr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5" name="AutoShape 40"/>
            <p:cNvSpPr>
              <a:spLocks noChangeArrowheads="1"/>
            </p:cNvSpPr>
            <p:nvPr/>
          </p:nvSpPr>
          <p:spPr bwMode="auto">
            <a:xfrm>
              <a:off x="4659420" y="4797777"/>
              <a:ext cx="228669" cy="498968"/>
            </a:xfrm>
            <a:prstGeom prst="can">
              <a:avLst>
                <a:gd name="adj" fmla="val 50008"/>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7" name="Rectangle 96"/>
            <p:cNvSpPr/>
            <p:nvPr/>
          </p:nvSpPr>
          <p:spPr>
            <a:xfrm>
              <a:off x="4673916" y="4857002"/>
              <a:ext cx="225462"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FFFFFF"/>
                  </a:solidFill>
                  <a:effectLst>
                    <a:outerShdw blurRad="50800" dist="39000" dir="5460000" algn="tl">
                      <a:srgbClr val="000000">
                        <a:alpha val="38000"/>
                      </a:srgbClr>
                    </a:outerShdw>
                  </a:effectLst>
                  <a:uLnTx/>
                  <a:uFillTx/>
                  <a:latin typeface="Times New Roman" pitchFamily="18" charset="0"/>
                  <a:ea typeface="+mn-ea"/>
                  <a:cs typeface="+mn-cs"/>
                </a:rPr>
                <a:t>N</a:t>
              </a:r>
            </a:p>
          </p:txBody>
        </p:sp>
        <p:sp>
          <p:nvSpPr>
            <p:cNvPr id="98" name="Rectangle 97"/>
            <p:cNvSpPr/>
            <p:nvPr/>
          </p:nvSpPr>
          <p:spPr>
            <a:xfrm>
              <a:off x="4673916" y="5319846"/>
              <a:ext cx="225462"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FFFFFF"/>
                  </a:solidFill>
                  <a:effectLst>
                    <a:outerShdw blurRad="50800" dist="39000" dir="5460000" algn="tl">
                      <a:srgbClr val="000000">
                        <a:alpha val="38000"/>
                      </a:srgbClr>
                    </a:outerShdw>
                  </a:effectLst>
                  <a:uLnTx/>
                  <a:uFillTx/>
                  <a:latin typeface="Times New Roman" pitchFamily="18" charset="0"/>
                  <a:ea typeface="+mn-ea"/>
                  <a:cs typeface="+mn-cs"/>
                </a:rPr>
                <a:t>S</a:t>
              </a:r>
            </a:p>
          </p:txBody>
        </p:sp>
      </p:grpSp>
      <p:grpSp>
        <p:nvGrpSpPr>
          <p:cNvPr id="105" name="Group 104"/>
          <p:cNvGrpSpPr/>
          <p:nvPr/>
        </p:nvGrpSpPr>
        <p:grpSpPr>
          <a:xfrm>
            <a:off x="5269020" y="2968977"/>
            <a:ext cx="239958" cy="882791"/>
            <a:chOff x="5156131" y="4786488"/>
            <a:chExt cx="239958" cy="882791"/>
          </a:xfrm>
        </p:grpSpPr>
        <p:sp>
          <p:nvSpPr>
            <p:cNvPr id="101" name="AutoShape 40"/>
            <p:cNvSpPr>
              <a:spLocks noChangeArrowheads="1"/>
            </p:cNvSpPr>
            <p:nvPr/>
          </p:nvSpPr>
          <p:spPr bwMode="auto">
            <a:xfrm>
              <a:off x="5156131" y="5170311"/>
              <a:ext cx="228669" cy="498968"/>
            </a:xfrm>
            <a:prstGeom prst="can">
              <a:avLst>
                <a:gd name="adj" fmla="val 50008"/>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 name="AutoShape 40"/>
            <p:cNvSpPr>
              <a:spLocks noChangeArrowheads="1"/>
            </p:cNvSpPr>
            <p:nvPr/>
          </p:nvSpPr>
          <p:spPr bwMode="auto">
            <a:xfrm>
              <a:off x="5156131" y="4786488"/>
              <a:ext cx="228669" cy="498968"/>
            </a:xfrm>
            <a:prstGeom prst="can">
              <a:avLst>
                <a:gd name="adj" fmla="val 50008"/>
              </a:avLst>
            </a:pr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3" name="Rectangle 102"/>
            <p:cNvSpPr/>
            <p:nvPr/>
          </p:nvSpPr>
          <p:spPr>
            <a:xfrm>
              <a:off x="5170627" y="5297268"/>
              <a:ext cx="225462"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FFFFFF"/>
                  </a:solidFill>
                  <a:effectLst>
                    <a:outerShdw blurRad="50800" dist="39000" dir="5460000" algn="tl">
                      <a:srgbClr val="000000">
                        <a:alpha val="38000"/>
                      </a:srgbClr>
                    </a:outerShdw>
                  </a:effectLst>
                  <a:uLnTx/>
                  <a:uFillTx/>
                  <a:latin typeface="Times New Roman" pitchFamily="18" charset="0"/>
                  <a:ea typeface="+mn-ea"/>
                  <a:cs typeface="+mn-cs"/>
                </a:rPr>
                <a:t>N</a:t>
              </a:r>
            </a:p>
          </p:txBody>
        </p:sp>
        <p:sp>
          <p:nvSpPr>
            <p:cNvPr id="104" name="Rectangle 103"/>
            <p:cNvSpPr/>
            <p:nvPr/>
          </p:nvSpPr>
          <p:spPr>
            <a:xfrm>
              <a:off x="5170627" y="4879579"/>
              <a:ext cx="225462"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FFFFFF"/>
                  </a:solidFill>
                  <a:effectLst>
                    <a:outerShdw blurRad="50800" dist="39000" dir="5460000" algn="tl">
                      <a:srgbClr val="000000">
                        <a:alpha val="38000"/>
                      </a:srgbClr>
                    </a:outerShdw>
                  </a:effectLst>
                  <a:uLnTx/>
                  <a:uFillTx/>
                  <a:latin typeface="Times New Roman" pitchFamily="18" charset="0"/>
                  <a:ea typeface="+mn-ea"/>
                  <a:cs typeface="+mn-cs"/>
                </a:rPr>
                <a:t>S</a:t>
              </a:r>
            </a:p>
          </p:txBody>
        </p:sp>
      </p:grpSp>
      <p:sp>
        <p:nvSpPr>
          <p:cNvPr id="106" name="Rectangle 105"/>
          <p:cNvSpPr/>
          <p:nvPr/>
        </p:nvSpPr>
        <p:spPr>
          <a:xfrm>
            <a:off x="3725457" y="4710244"/>
            <a:ext cx="2765461"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11430"/>
                <a:solidFill>
                  <a:srgbClr val="7030A0"/>
                </a:solidFill>
                <a:effectLst>
                  <a:outerShdw blurRad="50800" dist="39000" dir="5460000" algn="tl">
                    <a:srgbClr val="000000">
                      <a:alpha val="38000"/>
                    </a:srgbClr>
                  </a:outerShdw>
                </a:effectLst>
                <a:uLnTx/>
                <a:uFillTx/>
                <a:latin typeface="Times New Roman" pitchFamily="18" charset="0"/>
                <a:ea typeface="+mn-ea"/>
                <a:cs typeface="+mn-cs"/>
              </a:rPr>
              <a:t>OPPOSITES ATTRACT</a:t>
            </a:r>
          </a:p>
        </p:txBody>
      </p:sp>
      <p:sp>
        <p:nvSpPr>
          <p:cNvPr id="107" name="Up Arrow 78">
            <a:extLst>
              <a:ext uri="{FF2B5EF4-FFF2-40B4-BE49-F238E27FC236}">
                <a16:creationId xmlns:a16="http://schemas.microsoft.com/office/drawing/2014/main" id="{93937739-9C6C-49CE-B882-07003726C74C}"/>
              </a:ext>
            </a:extLst>
          </p:cNvPr>
          <p:cNvSpPr/>
          <p:nvPr/>
        </p:nvSpPr>
        <p:spPr bwMode="auto">
          <a:xfrm rot="12535665">
            <a:off x="3428319" y="4217418"/>
            <a:ext cx="203972" cy="596487"/>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8" name="Up Arrow 83">
            <a:extLst>
              <a:ext uri="{FF2B5EF4-FFF2-40B4-BE49-F238E27FC236}">
                <a16:creationId xmlns:a16="http://schemas.microsoft.com/office/drawing/2014/main" id="{D7C725ED-4614-4055-8252-3FAF0DDB37F0}"/>
              </a:ext>
            </a:extLst>
          </p:cNvPr>
          <p:cNvSpPr/>
          <p:nvPr/>
        </p:nvSpPr>
        <p:spPr bwMode="auto">
          <a:xfrm rot="12272513">
            <a:off x="4274493" y="2898634"/>
            <a:ext cx="86751" cy="162656"/>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9" name="Up Arrow 84">
            <a:extLst>
              <a:ext uri="{FF2B5EF4-FFF2-40B4-BE49-F238E27FC236}">
                <a16:creationId xmlns:a16="http://schemas.microsoft.com/office/drawing/2014/main" id="{E3901E0C-26E3-489E-952B-F84D77C04EA1}"/>
              </a:ext>
            </a:extLst>
          </p:cNvPr>
          <p:cNvSpPr/>
          <p:nvPr/>
        </p:nvSpPr>
        <p:spPr bwMode="auto">
          <a:xfrm rot="12484994">
            <a:off x="3961376" y="3401363"/>
            <a:ext cx="127756" cy="254495"/>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166" name="Straight Connector 165">
            <a:extLst>
              <a:ext uri="{FF2B5EF4-FFF2-40B4-BE49-F238E27FC236}">
                <a16:creationId xmlns:a16="http://schemas.microsoft.com/office/drawing/2014/main" id="{58993E85-3EFE-45F8-B50B-AB6996B98A54}"/>
              </a:ext>
            </a:extLst>
          </p:cNvPr>
          <p:cNvCxnSpPr/>
          <p:nvPr/>
        </p:nvCxnSpPr>
        <p:spPr bwMode="auto">
          <a:xfrm>
            <a:off x="2775433" y="3388021"/>
            <a:ext cx="217170"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80" name="Straight Connector 179">
            <a:extLst>
              <a:ext uri="{FF2B5EF4-FFF2-40B4-BE49-F238E27FC236}">
                <a16:creationId xmlns:a16="http://schemas.microsoft.com/office/drawing/2014/main" id="{3EFB8A87-3B68-4CE8-89DB-E2D97C5E254E}"/>
              </a:ext>
            </a:extLst>
          </p:cNvPr>
          <p:cNvCxnSpPr/>
          <p:nvPr/>
        </p:nvCxnSpPr>
        <p:spPr bwMode="auto">
          <a:xfrm flipV="1">
            <a:off x="2716032" y="3306451"/>
            <a:ext cx="430530" cy="381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0" name="Arrow: Up 9">
            <a:extLst>
              <a:ext uri="{FF2B5EF4-FFF2-40B4-BE49-F238E27FC236}">
                <a16:creationId xmlns:a16="http://schemas.microsoft.com/office/drawing/2014/main" id="{6CEB28DA-8EB1-1869-6E0C-7D1737BCED9E}"/>
              </a:ext>
            </a:extLst>
          </p:cNvPr>
          <p:cNvSpPr/>
          <p:nvPr/>
        </p:nvSpPr>
        <p:spPr bwMode="auto">
          <a:xfrm>
            <a:off x="4985362" y="4054415"/>
            <a:ext cx="405131" cy="563994"/>
          </a:xfrm>
          <a:prstGeom prst="upArrow">
            <a:avLst/>
          </a:prstGeom>
          <a:solidFill>
            <a:srgbClr val="00FF00"/>
          </a:solidFill>
          <a:ln w="9525"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4000"/>
                                  </p:stCondLst>
                                  <p:childTnLst>
                                    <p:set>
                                      <p:cBhvr>
                                        <p:cTn id="9" dur="1" fill="hold">
                                          <p:stCondLst>
                                            <p:cond delay="0"/>
                                          </p:stCondLst>
                                        </p:cTn>
                                        <p:tgtEl>
                                          <p:spTgt spid="105"/>
                                        </p:tgtEl>
                                        <p:attrNameLst>
                                          <p:attrName>style.visibility</p:attrName>
                                        </p:attrNameLst>
                                      </p:cBhvr>
                                      <p:to>
                                        <p:strVal val="visible"/>
                                      </p:to>
                                    </p:set>
                                    <p:animEffect transition="in" filter="fade">
                                      <p:cBhvr>
                                        <p:cTn id="10" dur="2000"/>
                                        <p:tgtEl>
                                          <p:spTgt spid="105"/>
                                        </p:tgtEl>
                                      </p:cBhvr>
                                    </p:animEffect>
                                  </p:childTnLst>
                                </p:cTn>
                              </p:par>
                              <p:par>
                                <p:cTn id="11" presetID="10" presetClass="entr" presetSubtype="0" fill="hold" nodeType="withEffect">
                                  <p:stCondLst>
                                    <p:cond delay="4000"/>
                                  </p:stCondLst>
                                  <p:childTnLst>
                                    <p:set>
                                      <p:cBhvr>
                                        <p:cTn id="12" dur="1" fill="hold">
                                          <p:stCondLst>
                                            <p:cond delay="0"/>
                                          </p:stCondLst>
                                        </p:cTn>
                                        <p:tgtEl>
                                          <p:spTgt spid="99"/>
                                        </p:tgtEl>
                                        <p:attrNameLst>
                                          <p:attrName>style.visibility</p:attrName>
                                        </p:attrNameLst>
                                      </p:cBhvr>
                                      <p:to>
                                        <p:strVal val="visible"/>
                                      </p:to>
                                    </p:set>
                                    <p:animEffect transition="in" filter="fade">
                                      <p:cBhvr>
                                        <p:cTn id="13" dur="2000"/>
                                        <p:tgtEl>
                                          <p:spTgt spid="99"/>
                                        </p:tgtEl>
                                      </p:cBhvr>
                                    </p:animEffect>
                                  </p:childTnLst>
                                </p:cTn>
                              </p:par>
                              <p:par>
                                <p:cTn id="14" presetID="10" presetClass="entr" presetSubtype="0" fill="hold" grpId="0" nodeType="withEffect">
                                  <p:stCondLst>
                                    <p:cond delay="4000"/>
                                  </p:stCondLst>
                                  <p:childTnLst>
                                    <p:set>
                                      <p:cBhvr>
                                        <p:cTn id="15" dur="1" fill="hold">
                                          <p:stCondLst>
                                            <p:cond delay="0"/>
                                          </p:stCondLst>
                                        </p:cTn>
                                        <p:tgtEl>
                                          <p:spTgt spid="106"/>
                                        </p:tgtEl>
                                        <p:attrNameLst>
                                          <p:attrName>style.visibility</p:attrName>
                                        </p:attrNameLst>
                                      </p:cBhvr>
                                      <p:to>
                                        <p:strVal val="visible"/>
                                      </p:to>
                                    </p:set>
                                    <p:animEffect transition="in" filter="fade">
                                      <p:cBhvr>
                                        <p:cTn id="16" dur="2000"/>
                                        <p:tgtEl>
                                          <p:spTgt spid="106"/>
                                        </p:tgtEl>
                                      </p:cBhvr>
                                    </p:animEffect>
                                  </p:childTnLst>
                                </p:cTn>
                              </p:par>
                              <p:par>
                                <p:cTn id="17" presetID="22" presetClass="entr" presetSubtype="4" fill="hold" grpId="0" nodeType="withEffect">
                                  <p:stCondLst>
                                    <p:cond delay="610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1500"/>
                                        <p:tgtEl>
                                          <p:spTgt spid="10"/>
                                        </p:tgtEl>
                                      </p:cBhvr>
                                    </p:animEffect>
                                  </p:childTnLst>
                                </p:cTn>
                              </p:par>
                              <p:par>
                                <p:cTn id="20" presetID="35" presetClass="path" presetSubtype="0" accel="50000" decel="50000" fill="hold" nodeType="withEffect">
                                  <p:stCondLst>
                                    <p:cond delay="8000"/>
                                  </p:stCondLst>
                                  <p:childTnLst>
                                    <p:animMotion origin="layout" path="M 3.88889E-6 -2.22222E-6 L -0.01528 0.0007 " pathEditMode="relative" rAng="0" ptsTypes="AA">
                                      <p:cBhvr>
                                        <p:cTn id="21" dur="2000" fill="hold"/>
                                        <p:tgtEl>
                                          <p:spTgt spid="105"/>
                                        </p:tgtEl>
                                        <p:attrNameLst>
                                          <p:attrName>ppt_x</p:attrName>
                                          <p:attrName>ppt_y</p:attrName>
                                        </p:attrNameLst>
                                      </p:cBhvr>
                                      <p:rCtr x="-764" y="23"/>
                                    </p:animMotion>
                                  </p:childTnLst>
                                </p:cTn>
                              </p:par>
                              <p:par>
                                <p:cTn id="22" presetID="35" presetClass="path" presetSubtype="0" accel="50000" decel="50000" fill="hold" nodeType="withEffect">
                                  <p:stCondLst>
                                    <p:cond delay="8000"/>
                                  </p:stCondLst>
                                  <p:childTnLst>
                                    <p:animMotion origin="layout" path="M 5.55556E-7 3.33333E-6 L -0.02222 3.33333E-6 " pathEditMode="relative" rAng="0" ptsTypes="AA">
                                      <p:cBhvr>
                                        <p:cTn id="23" dur="2000" fill="hold"/>
                                        <p:tgtEl>
                                          <p:spTgt spid="7"/>
                                        </p:tgtEl>
                                        <p:attrNameLst>
                                          <p:attrName>ppt_x</p:attrName>
                                          <p:attrName>ppt_y</p:attrName>
                                        </p:attrNameLst>
                                      </p:cBhvr>
                                      <p:rCtr x="-11" y="0"/>
                                    </p:animMotion>
                                  </p:childTnLst>
                                </p:cTn>
                              </p:par>
                              <p:par>
                                <p:cTn id="24" presetID="53" presetClass="entr" presetSubtype="0" fill="hold" grpId="0" nodeType="withEffect">
                                  <p:stCondLst>
                                    <p:cond delay="10900"/>
                                  </p:stCondLst>
                                  <p:childTnLst>
                                    <p:set>
                                      <p:cBhvr>
                                        <p:cTn id="25" dur="1" fill="hold">
                                          <p:stCondLst>
                                            <p:cond delay="0"/>
                                          </p:stCondLst>
                                        </p:cTn>
                                        <p:tgtEl>
                                          <p:spTgt spid="196"/>
                                        </p:tgtEl>
                                        <p:attrNameLst>
                                          <p:attrName>style.visibility</p:attrName>
                                        </p:attrNameLst>
                                      </p:cBhvr>
                                      <p:to>
                                        <p:strVal val="visible"/>
                                      </p:to>
                                    </p:set>
                                    <p:anim calcmode="lin" valueType="num">
                                      <p:cBhvr>
                                        <p:cTn id="26" dur="500" fill="hold"/>
                                        <p:tgtEl>
                                          <p:spTgt spid="196"/>
                                        </p:tgtEl>
                                        <p:attrNameLst>
                                          <p:attrName>ppt_w</p:attrName>
                                        </p:attrNameLst>
                                      </p:cBhvr>
                                      <p:tavLst>
                                        <p:tav tm="0">
                                          <p:val>
                                            <p:fltVal val="0"/>
                                          </p:val>
                                        </p:tav>
                                        <p:tav tm="100000">
                                          <p:val>
                                            <p:strVal val="#ppt_w"/>
                                          </p:val>
                                        </p:tav>
                                      </p:tavLst>
                                    </p:anim>
                                    <p:anim calcmode="lin" valueType="num">
                                      <p:cBhvr>
                                        <p:cTn id="27" dur="500" fill="hold"/>
                                        <p:tgtEl>
                                          <p:spTgt spid="196"/>
                                        </p:tgtEl>
                                        <p:attrNameLst>
                                          <p:attrName>ppt_h</p:attrName>
                                        </p:attrNameLst>
                                      </p:cBhvr>
                                      <p:tavLst>
                                        <p:tav tm="0">
                                          <p:val>
                                            <p:fltVal val="0"/>
                                          </p:val>
                                        </p:tav>
                                        <p:tav tm="100000">
                                          <p:val>
                                            <p:strVal val="#ppt_h"/>
                                          </p:val>
                                        </p:tav>
                                      </p:tavLst>
                                    </p:anim>
                                    <p:animEffect transition="in" filter="fade">
                                      <p:cBhvr>
                                        <p:cTn id="28"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p:bldP spid="106"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BD88BA7-F3F6-8E61-89EA-297CFBA8379D}"/>
              </a:ext>
            </a:extLst>
          </p:cNvPr>
          <p:cNvGrpSpPr/>
          <p:nvPr/>
        </p:nvGrpSpPr>
        <p:grpSpPr>
          <a:xfrm>
            <a:off x="3123763" y="546510"/>
            <a:ext cx="5473898" cy="4998945"/>
            <a:chOff x="1139687" y="583096"/>
            <a:chExt cx="6745356" cy="5784574"/>
          </a:xfrm>
        </p:grpSpPr>
        <p:sp>
          <p:nvSpPr>
            <p:cNvPr id="4" name="Rectangle 3">
              <a:extLst>
                <a:ext uri="{FF2B5EF4-FFF2-40B4-BE49-F238E27FC236}">
                  <a16:creationId xmlns:a16="http://schemas.microsoft.com/office/drawing/2014/main" id="{7FAA1003-2554-46FB-5A34-5B65A537C6B7}"/>
                </a:ext>
              </a:extLst>
            </p:cNvPr>
            <p:cNvSpPr/>
            <p:nvPr/>
          </p:nvSpPr>
          <p:spPr>
            <a:xfrm>
              <a:off x="1139687" y="583096"/>
              <a:ext cx="6745356" cy="5784574"/>
            </a:xfrm>
            <a:prstGeom prst="rect">
              <a:avLst/>
            </a:prstGeom>
            <a:solidFill>
              <a:srgbClr val="66FF33"/>
            </a:solidFill>
            <a:scene3d>
              <a:camera prst="orthographicFront"/>
              <a:lightRig rig="threePt" dir="t"/>
            </a:scene3d>
            <a:sp3d>
              <a:bevelT w="152400" h="1524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iden administration announces $1.3B for 3 new massive transmission lines  to shuttle clean energy | CNN Politics">
              <a:extLst>
                <a:ext uri="{FF2B5EF4-FFF2-40B4-BE49-F238E27FC236}">
                  <a16:creationId xmlns:a16="http://schemas.microsoft.com/office/drawing/2014/main" id="{A00337FD-5196-73B5-A986-ED7CE85D74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130" b="13313"/>
            <a:stretch/>
          </p:blipFill>
          <p:spPr bwMode="auto">
            <a:xfrm>
              <a:off x="1278834" y="699880"/>
              <a:ext cx="6480314" cy="558165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grpSp>
      <p:sp>
        <p:nvSpPr>
          <p:cNvPr id="6" name="AutoShape 30">
            <a:extLst>
              <a:ext uri="{FF2B5EF4-FFF2-40B4-BE49-F238E27FC236}">
                <a16:creationId xmlns:a16="http://schemas.microsoft.com/office/drawing/2014/main" id="{BAFE5A79-5470-ED0F-67FA-A5B476011B91}"/>
              </a:ext>
            </a:extLst>
          </p:cNvPr>
          <p:cNvSpPr>
            <a:spLocks noChangeArrowheads="1"/>
          </p:cNvSpPr>
          <p:nvPr/>
        </p:nvSpPr>
        <p:spPr bwMode="auto">
          <a:xfrm>
            <a:off x="141917" y="2194682"/>
            <a:ext cx="3458174" cy="1750845"/>
          </a:xfrm>
          <a:prstGeom prst="cloudCallout">
            <a:avLst>
              <a:gd name="adj1" fmla="val -20496"/>
              <a:gd name="adj2" fmla="val 100845"/>
            </a:avLst>
          </a:prstGeom>
          <a:solidFill>
            <a:srgbClr val="CCFF99"/>
          </a:solidFill>
          <a:ln w="9525">
            <a:solidFill>
              <a:srgbClr val="009900"/>
            </a:solidFill>
            <a:round/>
            <a:headEnd/>
            <a:tailEnd/>
          </a:ln>
          <a:effectLst/>
          <a:scene3d>
            <a:camera prst="orthographicFront"/>
            <a:lightRig rig="threePt" dir="t"/>
          </a:scene3d>
          <a:sp3d>
            <a:bevelT/>
          </a:sp3d>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Times New Roman" pitchFamily="18" charset="0"/>
              <a:ea typeface="+mn-ea"/>
              <a:cs typeface="+mn-cs"/>
            </a:endParaRPr>
          </a:p>
        </p:txBody>
      </p:sp>
      <p:pic>
        <p:nvPicPr>
          <p:cNvPr id="7" name="Picture 6">
            <a:extLst>
              <a:ext uri="{FF2B5EF4-FFF2-40B4-BE49-F238E27FC236}">
                <a16:creationId xmlns:a16="http://schemas.microsoft.com/office/drawing/2014/main" id="{531FE262-13F6-ACB6-6C30-4A13CE99F172}"/>
              </a:ext>
            </a:extLst>
          </p:cNvPr>
          <p:cNvPicPr>
            <a:picLocks noChangeAspect="1"/>
          </p:cNvPicPr>
          <p:nvPr/>
        </p:nvPicPr>
        <p:blipFill>
          <a:blip r:embed="rId3"/>
          <a:stretch>
            <a:fillRect/>
          </a:stretch>
        </p:blipFill>
        <p:spPr>
          <a:xfrm flipH="1">
            <a:off x="351410" y="4793318"/>
            <a:ext cx="1019709" cy="1968605"/>
          </a:xfrm>
          <a:prstGeom prst="rect">
            <a:avLst/>
          </a:prstGeom>
        </p:spPr>
      </p:pic>
      <p:sp>
        <p:nvSpPr>
          <p:cNvPr id="8" name="Text Box 32">
            <a:extLst>
              <a:ext uri="{FF2B5EF4-FFF2-40B4-BE49-F238E27FC236}">
                <a16:creationId xmlns:a16="http://schemas.microsoft.com/office/drawing/2014/main" id="{41A29FD8-A9A1-6431-1E5F-0C58253E35E3}"/>
              </a:ext>
            </a:extLst>
          </p:cNvPr>
          <p:cNvSpPr txBox="1">
            <a:spLocks noChangeArrowheads="1"/>
          </p:cNvSpPr>
          <p:nvPr/>
        </p:nvSpPr>
        <p:spPr bwMode="auto">
          <a:xfrm>
            <a:off x="412990" y="2384264"/>
            <a:ext cx="3037576" cy="1323439"/>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w="11430"/>
                <a:solidFill>
                  <a:sysClr val="windowText" lastClr="000000"/>
                </a:solidFill>
                <a:effectLst>
                  <a:outerShdw blurRad="50800" dist="39000" dir="5460000" algn="tl">
                    <a:srgbClr val="000000">
                      <a:alpha val="38000"/>
                    </a:srgbClr>
                  </a:outerShdw>
                </a:effectLst>
                <a:uLnTx/>
                <a:uFillTx/>
                <a:latin typeface="Comic Sans MS" panose="030F0702030302020204" pitchFamily="66" charset="0"/>
                <a:ea typeface="+mn-ea"/>
                <a:cs typeface="+mn-cs"/>
              </a:rPr>
              <a:t>Notice the insulating rods that are preventing the wires from touching.</a:t>
            </a:r>
          </a:p>
        </p:txBody>
      </p:sp>
    </p:spTree>
    <p:extLst>
      <p:ext uri="{BB962C8B-B14F-4D97-AF65-F5344CB8AC3E}">
        <p14:creationId xmlns:p14="http://schemas.microsoft.com/office/powerpoint/2010/main" val="410755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childTnLst>
                                </p:cTn>
                              </p:par>
                              <p:par>
                                <p:cTn id="8" presetID="10" presetClass="entr" presetSubtype="0" fill="hold" grpId="0" nodeType="withEffect">
                                  <p:stCondLst>
                                    <p:cond delay="22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250"/>
                                        <p:tgtEl>
                                          <p:spTgt spid="6"/>
                                        </p:tgtEl>
                                      </p:cBhvr>
                                    </p:animEffect>
                                  </p:childTnLst>
                                </p:cTn>
                              </p:par>
                              <p:par>
                                <p:cTn id="11" presetID="10" presetClass="entr" presetSubtype="0" fill="hold" grpId="0" nodeType="withEffect">
                                  <p:stCondLst>
                                    <p:cond delay="32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C5C73A7-56B2-AFFA-9F8B-7953FC5C5697}"/>
            </a:ext>
          </a:extLst>
        </p:cNvPr>
        <p:cNvGrpSpPr/>
        <p:nvPr/>
      </p:nvGrpSpPr>
      <p:grpSpPr>
        <a:xfrm>
          <a:off x="0" y="0"/>
          <a:ext cx="0" cy="0"/>
          <a:chOff x="0" y="0"/>
          <a:chExt cx="0" cy="0"/>
        </a:xfrm>
      </p:grpSpPr>
      <p:sp>
        <p:nvSpPr>
          <p:cNvPr id="4" name="AutoShape 30">
            <a:extLst>
              <a:ext uri="{FF2B5EF4-FFF2-40B4-BE49-F238E27FC236}">
                <a16:creationId xmlns:a16="http://schemas.microsoft.com/office/drawing/2014/main" id="{2F2AF8B7-FA3A-3952-B875-55E0E9D83E7A}"/>
              </a:ext>
            </a:extLst>
          </p:cNvPr>
          <p:cNvSpPr>
            <a:spLocks noChangeArrowheads="1"/>
          </p:cNvSpPr>
          <p:nvPr/>
        </p:nvSpPr>
        <p:spPr bwMode="auto">
          <a:xfrm>
            <a:off x="861264" y="2953529"/>
            <a:ext cx="3446576" cy="1778211"/>
          </a:xfrm>
          <a:prstGeom prst="cloudCallout">
            <a:avLst>
              <a:gd name="adj1" fmla="val -38290"/>
              <a:gd name="adj2" fmla="val 78509"/>
            </a:avLst>
          </a:prstGeom>
          <a:solidFill>
            <a:srgbClr val="CCFF99"/>
          </a:solidFill>
          <a:ln w="9525">
            <a:solidFill>
              <a:srgbClr val="009900"/>
            </a:solidFill>
            <a:round/>
            <a:headEnd/>
            <a:tailEnd/>
          </a:ln>
          <a:effectLst/>
          <a:scene3d>
            <a:camera prst="orthographicFront"/>
            <a:lightRig rig="threePt" dir="t"/>
          </a:scene3d>
          <a:sp3d>
            <a:bevelT/>
          </a:sp3d>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Times New Roman" pitchFamily="18" charset="0"/>
              <a:ea typeface="+mn-ea"/>
              <a:cs typeface="+mn-cs"/>
            </a:endParaRPr>
          </a:p>
        </p:txBody>
      </p:sp>
      <p:sp>
        <p:nvSpPr>
          <p:cNvPr id="6" name="Text Box 32">
            <a:extLst>
              <a:ext uri="{FF2B5EF4-FFF2-40B4-BE49-F238E27FC236}">
                <a16:creationId xmlns:a16="http://schemas.microsoft.com/office/drawing/2014/main" id="{2D4607FB-60FF-27AA-15C1-6E4451AD5ABE}"/>
              </a:ext>
            </a:extLst>
          </p:cNvPr>
          <p:cNvSpPr txBox="1">
            <a:spLocks noChangeArrowheads="1"/>
          </p:cNvSpPr>
          <p:nvPr/>
        </p:nvSpPr>
        <p:spPr bwMode="auto">
          <a:xfrm>
            <a:off x="1315070" y="3180914"/>
            <a:ext cx="2759089" cy="1323439"/>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w="11430"/>
                <a:solidFill>
                  <a:sysClr val="windowText" lastClr="000000"/>
                </a:solidFill>
                <a:effectLst>
                  <a:outerShdw blurRad="50800" dist="39000" dir="5460000" algn="tl">
                    <a:srgbClr val="000000">
                      <a:alpha val="38000"/>
                    </a:srgbClr>
                  </a:outerShdw>
                </a:effectLst>
                <a:uLnTx/>
                <a:uFillTx/>
                <a:latin typeface="Comic Sans MS" panose="030F0702030302020204" pitchFamily="66" charset="0"/>
                <a:ea typeface="+mn-ea"/>
                <a:cs typeface="+mn-cs"/>
              </a:rPr>
              <a:t>Welcome to the </a:t>
            </a:r>
            <a:r>
              <a:rPr kumimoji="0" lang="en-US" sz="20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Comic Sans MS" panose="030F0702030302020204" pitchFamily="66" charset="0"/>
                <a:ea typeface="+mn-ea"/>
                <a:cs typeface="+mn-cs"/>
              </a:rPr>
              <a:t>CSAAPT</a:t>
            </a:r>
            <a:r>
              <a:rPr kumimoji="0" lang="en-US" sz="2000" b="1" i="0" u="none" strike="noStrike" kern="1200" cap="none" spc="0" normalizeH="0" baseline="0" noProof="0" dirty="0">
                <a:ln w="11430"/>
                <a:solidFill>
                  <a:sysClr val="windowText" lastClr="000000"/>
                </a:solidFill>
                <a:effectLst>
                  <a:outerShdw blurRad="50800" dist="39000" dir="5460000" algn="tl">
                    <a:srgbClr val="000000">
                      <a:alpha val="38000"/>
                    </a:srgbClr>
                  </a:outerShdw>
                </a:effectLst>
                <a:uLnTx/>
                <a:uFillTx/>
                <a:latin typeface="Comic Sans MS" panose="030F0702030302020204" pitchFamily="66" charset="0"/>
                <a:ea typeface="+mn-ea"/>
                <a:cs typeface="+mn-cs"/>
              </a:rPr>
              <a:t> </a:t>
            </a:r>
            <a:br>
              <a:rPr kumimoji="0" lang="en-US" sz="2000" b="1" i="0" u="none" strike="noStrike" kern="1200" cap="none" spc="0" normalizeH="0" baseline="0" noProof="0" dirty="0">
                <a:ln w="11430"/>
                <a:solidFill>
                  <a:sysClr val="windowText" lastClr="000000"/>
                </a:solidFill>
                <a:effectLst>
                  <a:outerShdw blurRad="50800" dist="39000" dir="5460000" algn="tl">
                    <a:srgbClr val="000000">
                      <a:alpha val="38000"/>
                    </a:srgbClr>
                  </a:outerShdw>
                </a:effectLst>
                <a:uLnTx/>
                <a:uFillTx/>
                <a:latin typeface="Comic Sans MS" panose="030F0702030302020204" pitchFamily="66" charset="0"/>
                <a:ea typeface="+mn-ea"/>
                <a:cs typeface="+mn-cs"/>
              </a:rPr>
            </a:br>
            <a:r>
              <a:rPr kumimoji="0" lang="en-US" sz="2000" b="1" i="0" u="none" strike="noStrike" kern="1200" cap="none" spc="0" normalizeH="0" baseline="0" noProof="0" dirty="0">
                <a:ln w="11430"/>
                <a:solidFill>
                  <a:sysClr val="windowText" lastClr="000000"/>
                </a:solidFill>
                <a:effectLst>
                  <a:outerShdw blurRad="50800" dist="39000" dir="5460000" algn="tl">
                    <a:srgbClr val="000000">
                      <a:alpha val="38000"/>
                    </a:srgbClr>
                  </a:outerShdw>
                </a:effectLst>
                <a:uLnTx/>
                <a:uFillTx/>
                <a:latin typeface="Comic Sans MS" panose="030F0702030302020204" pitchFamily="66" charset="0"/>
                <a:ea typeface="+mn-ea"/>
                <a:cs typeface="+mn-cs"/>
              </a:rPr>
              <a:t>Make-and Take Workshop</a:t>
            </a:r>
          </a:p>
        </p:txBody>
      </p:sp>
      <p:pic>
        <p:nvPicPr>
          <p:cNvPr id="7" name="Picture 3">
            <a:extLst>
              <a:ext uri="{FF2B5EF4-FFF2-40B4-BE49-F238E27FC236}">
                <a16:creationId xmlns:a16="http://schemas.microsoft.com/office/drawing/2014/main" id="{EEC529C8-ED1A-9C59-8386-B39E7EFF855B}"/>
              </a:ext>
            </a:extLst>
          </p:cNvPr>
          <p:cNvPicPr>
            <a:picLocks noChangeAspect="1" noChangeArrowheads="1"/>
          </p:cNvPicPr>
          <p:nvPr/>
        </p:nvPicPr>
        <p:blipFill>
          <a:blip r:embed="rId2" cstate="print">
            <a:clrChange>
              <a:clrFrom>
                <a:srgbClr val="FFC20E"/>
              </a:clrFrom>
              <a:clrTo>
                <a:srgbClr val="FFC20E">
                  <a:alpha val="0"/>
                </a:srgbClr>
              </a:clrTo>
            </a:clrChange>
          </a:blip>
          <a:srcRect/>
          <a:stretch>
            <a:fillRect/>
          </a:stretch>
        </p:blipFill>
        <p:spPr bwMode="auto">
          <a:xfrm>
            <a:off x="254498" y="4811014"/>
            <a:ext cx="1249944" cy="1778211"/>
          </a:xfrm>
          <a:prstGeom prst="rect">
            <a:avLst/>
          </a:prstGeom>
          <a:noFill/>
          <a:ln w="9525">
            <a:noFill/>
            <a:miter lim="800000"/>
            <a:headEnd/>
            <a:tailEnd/>
          </a:ln>
        </p:spPr>
      </p:pic>
      <p:sp>
        <p:nvSpPr>
          <p:cNvPr id="10" name="TextBox 9">
            <a:extLst>
              <a:ext uri="{FF2B5EF4-FFF2-40B4-BE49-F238E27FC236}">
                <a16:creationId xmlns:a16="http://schemas.microsoft.com/office/drawing/2014/main" id="{0572DF77-6E8F-E04A-D643-55FFCA4D8827}"/>
              </a:ext>
            </a:extLst>
          </p:cNvPr>
          <p:cNvSpPr txBox="1"/>
          <p:nvPr/>
        </p:nvSpPr>
        <p:spPr>
          <a:xfrm>
            <a:off x="1993739" y="524977"/>
            <a:ext cx="5156522" cy="1569660"/>
          </a:xfrm>
          <a:prstGeom prst="rect">
            <a:avLst/>
          </a:prstGeom>
          <a:noFill/>
        </p:spPr>
        <p:txBody>
          <a:bodyPr wrap="square">
            <a:spAutoFit/>
            <a:scene3d>
              <a:camera prst="orthographicFront"/>
              <a:lightRig rig="threePt" dir="t"/>
            </a:scene3d>
            <a:sp3d extrusionH="57150">
              <a:bevelT w="82550" h="38100" prst="coolSlant"/>
            </a:sp3d>
          </a:bodyPr>
          <a:lstStyle/>
          <a:p>
            <a:pPr algn="ctr"/>
            <a:r>
              <a:rPr lang="en-US" sz="9600" b="1" cap="none" spc="0" dirty="0">
                <a:ln/>
                <a:gradFill flip="none" rotWithShape="1">
                  <a:gsLst>
                    <a:gs pos="5000">
                      <a:srgbClr val="7030A0"/>
                    </a:gs>
                    <a:gs pos="13000">
                      <a:srgbClr val="0000FF"/>
                    </a:gs>
                    <a:gs pos="24115">
                      <a:srgbClr val="00FF00"/>
                    </a:gs>
                    <a:gs pos="88000">
                      <a:srgbClr val="0000FF"/>
                    </a:gs>
                    <a:gs pos="33027">
                      <a:srgbClr val="FFFF00"/>
                    </a:gs>
                    <a:gs pos="77000">
                      <a:srgbClr val="00FF00"/>
                    </a:gs>
                    <a:gs pos="43161">
                      <a:srgbClr val="FFC000"/>
                    </a:gs>
                    <a:gs pos="67000">
                      <a:srgbClr val="FFC000"/>
                    </a:gs>
                    <a:gs pos="52375">
                      <a:srgbClr val="FF0000"/>
                    </a:gs>
                    <a:gs pos="95000">
                      <a:srgbClr val="7030A0"/>
                    </a:gs>
                  </a:gsLst>
                  <a:lin ang="0" scaled="1"/>
                  <a:tileRect/>
                </a:gradFill>
                <a:effectLst/>
              </a:rPr>
              <a:t>CSAAPT</a:t>
            </a:r>
          </a:p>
        </p:txBody>
      </p:sp>
      <p:sp>
        <p:nvSpPr>
          <p:cNvPr id="11" name="TextBox 10">
            <a:extLst>
              <a:ext uri="{FF2B5EF4-FFF2-40B4-BE49-F238E27FC236}">
                <a16:creationId xmlns:a16="http://schemas.microsoft.com/office/drawing/2014/main" id="{3FDEB560-9C79-B5E9-BC44-38D539C45E3A}"/>
              </a:ext>
            </a:extLst>
          </p:cNvPr>
          <p:cNvSpPr txBox="1"/>
          <p:nvPr/>
        </p:nvSpPr>
        <p:spPr>
          <a:xfrm>
            <a:off x="2345320" y="1820726"/>
            <a:ext cx="4453360" cy="830997"/>
          </a:xfrm>
          <a:prstGeom prst="rect">
            <a:avLst/>
          </a:prstGeom>
          <a:noFill/>
        </p:spPr>
        <p:txBody>
          <a:bodyPr wrap="square">
            <a:spAutoFit/>
            <a:scene3d>
              <a:camera prst="orthographicFront"/>
              <a:lightRig rig="threePt" dir="t"/>
            </a:scene3d>
            <a:sp3d extrusionH="57150">
              <a:bevelT w="38100" h="38100"/>
            </a:sp3d>
          </a:bodyPr>
          <a:lstStyle/>
          <a:p>
            <a:pPr algn="ctr"/>
            <a:r>
              <a:rPr lang="en-US" sz="4800" b="1" cap="none" spc="0" dirty="0">
                <a:ln/>
                <a:solidFill>
                  <a:schemeClr val="bg1"/>
                </a:solidFill>
                <a:effectLst/>
              </a:rPr>
              <a:t>Make-&amp;-Take</a:t>
            </a:r>
          </a:p>
        </p:txBody>
      </p:sp>
    </p:spTree>
    <p:extLst>
      <p:ext uri="{BB962C8B-B14F-4D97-AF65-F5344CB8AC3E}">
        <p14:creationId xmlns:p14="http://schemas.microsoft.com/office/powerpoint/2010/main" val="417908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par>
                                <p:cTn id="11" presetID="10" presetClass="entr" presetSubtype="0" fill="hold" nodeType="withEffect">
                                  <p:stCondLst>
                                    <p:cond delay="21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250"/>
                                        <p:tgtEl>
                                          <p:spTgt spid="7"/>
                                        </p:tgtEl>
                                      </p:cBhvr>
                                    </p:animEffect>
                                  </p:childTnLst>
                                </p:cTn>
                              </p:par>
                              <p:par>
                                <p:cTn id="14" presetID="10" presetClass="entr" presetSubtype="0" fill="hold" grpId="0" nodeType="withEffect">
                                  <p:stCondLst>
                                    <p:cond delay="34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250"/>
                                        <p:tgtEl>
                                          <p:spTgt spid="4"/>
                                        </p:tgtEl>
                                      </p:cBhvr>
                                    </p:animEffect>
                                  </p:childTnLst>
                                </p:cTn>
                              </p:par>
                              <p:par>
                                <p:cTn id="17" presetID="10" presetClass="entr" presetSubtype="0" fill="hold" grpId="0" nodeType="withEffect">
                                  <p:stCondLst>
                                    <p:cond delay="42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pSp>
        <p:nvGrpSpPr>
          <p:cNvPr id="2" name="Group 77"/>
          <p:cNvGrpSpPr/>
          <p:nvPr/>
        </p:nvGrpSpPr>
        <p:grpSpPr>
          <a:xfrm>
            <a:off x="3327465" y="2807517"/>
            <a:ext cx="1204892" cy="1804860"/>
            <a:chOff x="3675413" y="2007120"/>
            <a:chExt cx="1204892" cy="1804860"/>
          </a:xfrm>
        </p:grpSpPr>
        <p:sp>
          <p:nvSpPr>
            <p:cNvPr id="76" name="Freeform 75"/>
            <p:cNvSpPr/>
            <p:nvPr/>
          </p:nvSpPr>
          <p:spPr bwMode="auto">
            <a:xfrm rot="2410730">
              <a:off x="4098622" y="2007120"/>
              <a:ext cx="781683" cy="1604963"/>
            </a:xfrm>
            <a:custGeom>
              <a:avLst/>
              <a:gdLst>
                <a:gd name="connsiteX0" fmla="*/ 132119 w 778805"/>
                <a:gd name="connsiteY0" fmla="*/ 1602807 h 1602807"/>
                <a:gd name="connsiteX1" fmla="*/ 0 w 778805"/>
                <a:gd name="connsiteY1" fmla="*/ 118211 h 1602807"/>
                <a:gd name="connsiteX2" fmla="*/ 6954 w 778805"/>
                <a:gd name="connsiteY2" fmla="*/ 59105 h 1602807"/>
                <a:gd name="connsiteX3" fmla="*/ 41722 w 778805"/>
                <a:gd name="connsiteY3" fmla="*/ 13907 h 1602807"/>
                <a:gd name="connsiteX4" fmla="*/ 83443 w 778805"/>
                <a:gd name="connsiteY4" fmla="*/ 0 h 1602807"/>
                <a:gd name="connsiteX5" fmla="*/ 135595 w 778805"/>
                <a:gd name="connsiteY5" fmla="*/ 20860 h 1602807"/>
                <a:gd name="connsiteX6" fmla="*/ 173840 w 778805"/>
                <a:gd name="connsiteY6" fmla="*/ 69536 h 1602807"/>
                <a:gd name="connsiteX7" fmla="*/ 778805 w 778805"/>
                <a:gd name="connsiteY7" fmla="*/ 1501980 h 1602807"/>
                <a:gd name="connsiteX8" fmla="*/ 132119 w 778805"/>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44600 w 781683"/>
                <a:gd name="connsiteY3" fmla="*/ 13907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69115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5686 h 1605686"/>
                <a:gd name="connsiteX1" fmla="*/ 2878 w 781683"/>
                <a:gd name="connsiteY1" fmla="*/ 121090 h 1605686"/>
                <a:gd name="connsiteX2" fmla="*/ 0 w 781683"/>
                <a:gd name="connsiteY2" fmla="*/ 64442 h 1605686"/>
                <a:gd name="connsiteX3" fmla="*/ 27394 w 781683"/>
                <a:gd name="connsiteY3" fmla="*/ 24160 h 1605686"/>
                <a:gd name="connsiteX4" fmla="*/ 69115 w 781683"/>
                <a:gd name="connsiteY4" fmla="*/ 2879 h 1605686"/>
                <a:gd name="connsiteX5" fmla="*/ 138473 w 781683"/>
                <a:gd name="connsiteY5" fmla="*/ 23739 h 1605686"/>
                <a:gd name="connsiteX6" fmla="*/ 176718 w 781683"/>
                <a:gd name="connsiteY6" fmla="*/ 72415 h 1605686"/>
                <a:gd name="connsiteX7" fmla="*/ 781683 w 781683"/>
                <a:gd name="connsiteY7" fmla="*/ 1504859 h 1605686"/>
                <a:gd name="connsiteX8" fmla="*/ 134997 w 781683"/>
                <a:gd name="connsiteY8" fmla="*/ 1605686 h 1605686"/>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38473 w 781683"/>
                <a:gd name="connsiteY6" fmla="*/ 23016 h 1604963"/>
                <a:gd name="connsiteX7" fmla="*/ 176718 w 781683"/>
                <a:gd name="connsiteY7" fmla="*/ 71692 h 1604963"/>
                <a:gd name="connsiteX8" fmla="*/ 781683 w 781683"/>
                <a:gd name="connsiteY8" fmla="*/ 1504136 h 1604963"/>
                <a:gd name="connsiteX9" fmla="*/ 134997 w 781683"/>
                <a:gd name="connsiteY9" fmla="*/ 1604963 h 1604963"/>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50763 w 781683"/>
                <a:gd name="connsiteY6" fmla="*/ 32848 h 1604963"/>
                <a:gd name="connsiteX7" fmla="*/ 176718 w 781683"/>
                <a:gd name="connsiteY7" fmla="*/ 71692 h 1604963"/>
                <a:gd name="connsiteX8" fmla="*/ 781683 w 781683"/>
                <a:gd name="connsiteY8" fmla="*/ 1504136 h 1604963"/>
                <a:gd name="connsiteX9" fmla="*/ 134997 w 781683"/>
                <a:gd name="connsiteY9" fmla="*/ 1604963 h 160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683" h="1604963">
                  <a:moveTo>
                    <a:pt x="134997" y="1604963"/>
                  </a:moveTo>
                  <a:lnTo>
                    <a:pt x="2878" y="120367"/>
                  </a:lnTo>
                  <a:lnTo>
                    <a:pt x="0" y="63719"/>
                  </a:lnTo>
                  <a:lnTo>
                    <a:pt x="27394" y="23437"/>
                  </a:lnTo>
                  <a:lnTo>
                    <a:pt x="69115" y="2156"/>
                  </a:lnTo>
                  <a:cubicBezTo>
                    <a:pt x="83776" y="0"/>
                    <a:pt x="104210" y="471"/>
                    <a:pt x="117818" y="5586"/>
                  </a:cubicBezTo>
                  <a:cubicBezTo>
                    <a:pt x="131426" y="10701"/>
                    <a:pt x="140537" y="22650"/>
                    <a:pt x="150763" y="32848"/>
                  </a:cubicBezTo>
                  <a:lnTo>
                    <a:pt x="176718" y="71692"/>
                  </a:lnTo>
                  <a:lnTo>
                    <a:pt x="781683" y="1504136"/>
                  </a:lnTo>
                  <a:lnTo>
                    <a:pt x="134997" y="1604963"/>
                  </a:lnTo>
                  <a:close/>
                </a:path>
              </a:pathLst>
            </a:custGeom>
            <a:gradFill flip="none" rotWithShape="1">
              <a:gsLst>
                <a:gs pos="0">
                  <a:srgbClr val="FF0000"/>
                </a:gs>
                <a:gs pos="50000">
                  <a:srgbClr val="7030A0"/>
                </a:gs>
                <a:gs pos="100000">
                  <a:schemeClr val="tx2"/>
                </a:gs>
              </a:gsLst>
              <a:lin ang="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1" name="Oval 70"/>
            <p:cNvSpPr/>
            <p:nvPr/>
          </p:nvSpPr>
          <p:spPr bwMode="auto">
            <a:xfrm>
              <a:off x="3675413" y="3137066"/>
              <a:ext cx="674914" cy="674914"/>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3" name="Group 152"/>
          <p:cNvGrpSpPr/>
          <p:nvPr/>
        </p:nvGrpSpPr>
        <p:grpSpPr>
          <a:xfrm>
            <a:off x="3039643" y="2374517"/>
            <a:ext cx="2104551" cy="2120228"/>
            <a:chOff x="3078832" y="1538494"/>
            <a:chExt cx="2104551" cy="2120228"/>
          </a:xfrm>
        </p:grpSpPr>
        <p:sp>
          <p:nvSpPr>
            <p:cNvPr id="137" name="Freeform 81"/>
            <p:cNvSpPr>
              <a:spLocks/>
            </p:cNvSpPr>
            <p:nvPr/>
          </p:nvSpPr>
          <p:spPr bwMode="auto">
            <a:xfrm rot="9459547" flipV="1">
              <a:off x="3126649" y="206788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8" name="Freeform 81"/>
            <p:cNvSpPr>
              <a:spLocks/>
            </p:cNvSpPr>
            <p:nvPr/>
          </p:nvSpPr>
          <p:spPr bwMode="auto">
            <a:xfrm rot="12670326" flipV="1">
              <a:off x="3768334" y="1538494"/>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9" name="Freeform 81"/>
            <p:cNvSpPr>
              <a:spLocks/>
            </p:cNvSpPr>
            <p:nvPr/>
          </p:nvSpPr>
          <p:spPr bwMode="auto">
            <a:xfrm rot="2236861" flipV="1">
              <a:off x="4169387" y="348493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0" name="Freeform 81"/>
            <p:cNvSpPr>
              <a:spLocks/>
            </p:cNvSpPr>
            <p:nvPr/>
          </p:nvSpPr>
          <p:spPr bwMode="auto">
            <a:xfrm rot="19147494" flipV="1">
              <a:off x="5019669" y="258027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1" name="Freeform 81"/>
            <p:cNvSpPr>
              <a:spLocks/>
            </p:cNvSpPr>
            <p:nvPr/>
          </p:nvSpPr>
          <p:spPr bwMode="auto">
            <a:xfrm rot="16200000" flipV="1">
              <a:off x="4730862" y="179516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2" name="Freeform 81"/>
            <p:cNvSpPr>
              <a:spLocks/>
            </p:cNvSpPr>
            <p:nvPr/>
          </p:nvSpPr>
          <p:spPr bwMode="auto">
            <a:xfrm rot="6796813" flipV="1">
              <a:off x="3083869" y="283255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3" name="Arc 142"/>
            <p:cNvSpPr/>
            <p:nvPr/>
          </p:nvSpPr>
          <p:spPr bwMode="auto">
            <a:xfrm>
              <a:off x="3566694" y="2075594"/>
              <a:ext cx="1064127" cy="1069729"/>
            </a:xfrm>
            <a:prstGeom prst="arc">
              <a:avLst>
                <a:gd name="adj1" fmla="val 8687823"/>
                <a:gd name="adj2" fmla="val 5045816"/>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4" name="Freeform 81"/>
            <p:cNvSpPr>
              <a:spLocks/>
            </p:cNvSpPr>
            <p:nvPr/>
          </p:nvSpPr>
          <p:spPr bwMode="auto">
            <a:xfrm rot="18796882" flipV="1">
              <a:off x="4543704" y="2517061"/>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5" name="Freeform 81"/>
            <p:cNvSpPr>
              <a:spLocks/>
            </p:cNvSpPr>
            <p:nvPr/>
          </p:nvSpPr>
          <p:spPr bwMode="auto">
            <a:xfrm rot="8292053" flipV="1">
              <a:off x="3484923" y="244219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6" name="Freeform 81"/>
            <p:cNvSpPr>
              <a:spLocks/>
            </p:cNvSpPr>
            <p:nvPr/>
          </p:nvSpPr>
          <p:spPr bwMode="auto">
            <a:xfrm rot="13034805" flipV="1">
              <a:off x="4008966" y="199301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 name="Freeform 81"/>
            <p:cNvSpPr>
              <a:spLocks/>
            </p:cNvSpPr>
            <p:nvPr/>
          </p:nvSpPr>
          <p:spPr bwMode="auto">
            <a:xfrm rot="861353" flipV="1">
              <a:off x="4281681" y="2982278"/>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8" name="Arc 147"/>
            <p:cNvSpPr/>
            <p:nvPr/>
          </p:nvSpPr>
          <p:spPr bwMode="auto">
            <a:xfrm>
              <a:off x="3112166" y="1578289"/>
              <a:ext cx="1993951" cy="2004448"/>
            </a:xfrm>
            <a:prstGeom prst="arc">
              <a:avLst>
                <a:gd name="adj1" fmla="val 8218078"/>
                <a:gd name="adj2" fmla="val 5635564"/>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4" name="Group 111"/>
          <p:cNvGrpSpPr/>
          <p:nvPr/>
        </p:nvGrpSpPr>
        <p:grpSpPr>
          <a:xfrm>
            <a:off x="219456" y="158496"/>
            <a:ext cx="8644128" cy="1322434"/>
            <a:chOff x="219456" y="158496"/>
            <a:chExt cx="8644128" cy="1322434"/>
          </a:xfrm>
        </p:grpSpPr>
        <p:sp>
          <p:nvSpPr>
            <p:cNvPr id="111" name="Rectangle 110"/>
            <p:cNvSpPr/>
            <p:nvPr/>
          </p:nvSpPr>
          <p:spPr bwMode="auto">
            <a:xfrm>
              <a:off x="219456" y="158496"/>
              <a:ext cx="8644128" cy="1322434"/>
            </a:xfrm>
            <a:prstGeom prst="rect">
              <a:avLst/>
            </a:prstGeom>
            <a:solidFill>
              <a:srgbClr val="0070C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8" name="Text Box 7"/>
            <p:cNvSpPr txBox="1">
              <a:spLocks noChangeArrowheads="1"/>
            </p:cNvSpPr>
            <p:nvPr/>
          </p:nvSpPr>
          <p:spPr bwMode="auto">
            <a:xfrm>
              <a:off x="333921" y="218757"/>
              <a:ext cx="8444320" cy="1200329"/>
            </a:xfrm>
            <a:prstGeom prst="rect">
              <a:avLst/>
            </a:prstGeom>
            <a:solidFill>
              <a:srgbClr val="CCFFFF"/>
            </a:solidFill>
            <a:ln w="28575">
              <a:solidFill>
                <a:srgbClr val="00B0F0"/>
              </a:solidFill>
              <a:miter lim="800000"/>
              <a:headEnd/>
              <a:tailEnd/>
            </a:ln>
            <a:effectLst/>
            <a:scene3d>
              <a:camera prst="orthographicFront"/>
              <a:lightRig rig="flat" dir="tl">
                <a:rot lat="0" lon="0" rev="6600000"/>
              </a:lightRig>
            </a:scene3d>
            <a:sp3d>
              <a:bevelT/>
            </a:sp3d>
          </p:spPr>
          <p:txBody>
            <a:bodyPr wrap="square">
              <a:spAutoFit/>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w="11430"/>
                  <a:solidFill>
                    <a:sysClr val="windowText" lastClr="000000"/>
                  </a:solidFill>
                  <a:effectLst>
                    <a:outerShdw blurRad="50800" dist="39000" dir="5460000" algn="tl">
                      <a:srgbClr val="000000">
                        <a:alpha val="38000"/>
                      </a:srgbClr>
                    </a:outerShdw>
                  </a:effectLst>
                  <a:uLnTx/>
                  <a:uFillTx/>
                  <a:latin typeface="Arial" charset="0"/>
                  <a:ea typeface="+mn-ea"/>
                  <a:cs typeface="+mn-cs"/>
                </a:rPr>
                <a:t>If the current flow in the wires is in opposite directions then the field is stronger between the wires and the wires are pushed away from each other. </a:t>
              </a:r>
            </a:p>
          </p:txBody>
        </p:sp>
      </p:grpSp>
      <p:grpSp>
        <p:nvGrpSpPr>
          <p:cNvPr id="5" name="Group 82"/>
          <p:cNvGrpSpPr/>
          <p:nvPr/>
        </p:nvGrpSpPr>
        <p:grpSpPr>
          <a:xfrm>
            <a:off x="1554479" y="2638697"/>
            <a:ext cx="2905941" cy="2272937"/>
            <a:chOff x="1554479" y="2638697"/>
            <a:chExt cx="2905941" cy="2272937"/>
          </a:xfrm>
        </p:grpSpPr>
        <p:sp>
          <p:nvSpPr>
            <p:cNvPr id="86" name="Freeform 85"/>
            <p:cNvSpPr/>
            <p:nvPr/>
          </p:nvSpPr>
          <p:spPr bwMode="auto">
            <a:xfrm>
              <a:off x="1554479" y="2638697"/>
              <a:ext cx="2905941" cy="2272937"/>
            </a:xfrm>
            <a:custGeom>
              <a:avLst/>
              <a:gdLst>
                <a:gd name="connsiteX0" fmla="*/ 2730137 w 2769325"/>
                <a:gd name="connsiteY0" fmla="*/ 143692 h 2103120"/>
                <a:gd name="connsiteX1" fmla="*/ 2769325 w 2769325"/>
                <a:gd name="connsiteY1" fmla="*/ 13063 h 2103120"/>
                <a:gd name="connsiteX2" fmla="*/ 1907177 w 2769325"/>
                <a:gd name="connsiteY2" fmla="*/ 0 h 2103120"/>
                <a:gd name="connsiteX3" fmla="*/ 0 w 2769325"/>
                <a:gd name="connsiteY3" fmla="*/ 1985554 h 2103120"/>
                <a:gd name="connsiteX4" fmla="*/ 1711234 w 2769325"/>
                <a:gd name="connsiteY4" fmla="*/ 2103120 h 2103120"/>
                <a:gd name="connsiteX0" fmla="*/ 2860766 w 2899954"/>
                <a:gd name="connsiteY0" fmla="*/ 143692 h 2168434"/>
                <a:gd name="connsiteX1" fmla="*/ 2899954 w 2899954"/>
                <a:gd name="connsiteY1" fmla="*/ 13063 h 2168434"/>
                <a:gd name="connsiteX2" fmla="*/ 2037806 w 2899954"/>
                <a:gd name="connsiteY2" fmla="*/ 0 h 2168434"/>
                <a:gd name="connsiteX3" fmla="*/ 0 w 2899954"/>
                <a:gd name="connsiteY3" fmla="*/ 2168434 h 2168434"/>
                <a:gd name="connsiteX4" fmla="*/ 1841863 w 2899954"/>
                <a:gd name="connsiteY4" fmla="*/ 2103120 h 2168434"/>
                <a:gd name="connsiteX0" fmla="*/ 2860766 w 2899954"/>
                <a:gd name="connsiteY0" fmla="*/ 143692 h 2272937"/>
                <a:gd name="connsiteX1" fmla="*/ 2899954 w 2899954"/>
                <a:gd name="connsiteY1" fmla="*/ 13063 h 2272937"/>
                <a:gd name="connsiteX2" fmla="*/ 2037806 w 2899954"/>
                <a:gd name="connsiteY2" fmla="*/ 0 h 2272937"/>
                <a:gd name="connsiteX3" fmla="*/ 0 w 2899954"/>
                <a:gd name="connsiteY3" fmla="*/ 2168434 h 2272937"/>
                <a:gd name="connsiteX4" fmla="*/ 1737360 w 2899954"/>
                <a:gd name="connsiteY4" fmla="*/ 2272937 h 2272937"/>
                <a:gd name="connsiteX5" fmla="*/ 1841863 w 2899954"/>
                <a:gd name="connsiteY5" fmla="*/ 2103120 h 2272937"/>
                <a:gd name="connsiteX0" fmla="*/ 2860766 w 2886891"/>
                <a:gd name="connsiteY0" fmla="*/ 143692 h 2272937"/>
                <a:gd name="connsiteX1" fmla="*/ 2886891 w 2886891"/>
                <a:gd name="connsiteY1" fmla="*/ 52252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86891 w 2886891"/>
                <a:gd name="connsiteY1" fmla="*/ 39189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49881 w 2886891"/>
                <a:gd name="connsiteY1" fmla="*/ 134983 h 2272937"/>
                <a:gd name="connsiteX2" fmla="*/ 2886891 w 2886891"/>
                <a:gd name="connsiteY2" fmla="*/ 39189 h 2272937"/>
                <a:gd name="connsiteX3" fmla="*/ 2037806 w 2886891"/>
                <a:gd name="connsiteY3" fmla="*/ 0 h 2272937"/>
                <a:gd name="connsiteX4" fmla="*/ 0 w 2886891"/>
                <a:gd name="connsiteY4" fmla="*/ 2168434 h 2272937"/>
                <a:gd name="connsiteX5" fmla="*/ 1737360 w 2886891"/>
                <a:gd name="connsiteY5" fmla="*/ 2272937 h 2272937"/>
                <a:gd name="connsiteX6" fmla="*/ 1841863 w 2886891"/>
                <a:gd name="connsiteY6" fmla="*/ 2103120 h 2272937"/>
                <a:gd name="connsiteX0" fmla="*/ 2860766 w 2890701"/>
                <a:gd name="connsiteY0" fmla="*/ 143692 h 2272937"/>
                <a:gd name="connsiteX1" fmla="*/ 2849881 w 2890701"/>
                <a:gd name="connsiteY1" fmla="*/ 134983 h 2272937"/>
                <a:gd name="connsiteX2" fmla="*/ 2890701 w 2890701"/>
                <a:gd name="connsiteY2" fmla="*/ 35379 h 2272937"/>
                <a:gd name="connsiteX3" fmla="*/ 2037806 w 2890701"/>
                <a:gd name="connsiteY3" fmla="*/ 0 h 2272937"/>
                <a:gd name="connsiteX4" fmla="*/ 0 w 2890701"/>
                <a:gd name="connsiteY4" fmla="*/ 2168434 h 2272937"/>
                <a:gd name="connsiteX5" fmla="*/ 1737360 w 2890701"/>
                <a:gd name="connsiteY5" fmla="*/ 2272937 h 2272937"/>
                <a:gd name="connsiteX6" fmla="*/ 1841863 w 2890701"/>
                <a:gd name="connsiteY6" fmla="*/ 2103120 h 2272937"/>
                <a:gd name="connsiteX0" fmla="*/ 2860766 w 2905941"/>
                <a:gd name="connsiteY0" fmla="*/ 143692 h 2272937"/>
                <a:gd name="connsiteX1" fmla="*/ 2849881 w 2905941"/>
                <a:gd name="connsiteY1" fmla="*/ 13498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905941"/>
                <a:gd name="connsiteY0" fmla="*/ 143692 h 2272937"/>
                <a:gd name="connsiteX1" fmla="*/ 2905941 w 2905941"/>
                <a:gd name="connsiteY1" fmla="*/ 31569 h 2272937"/>
                <a:gd name="connsiteX2" fmla="*/ 2037806 w 2905941"/>
                <a:gd name="connsiteY2" fmla="*/ 0 h 2272937"/>
                <a:gd name="connsiteX3" fmla="*/ 0 w 2905941"/>
                <a:gd name="connsiteY3" fmla="*/ 2168434 h 2272937"/>
                <a:gd name="connsiteX4" fmla="*/ 1737360 w 2905941"/>
                <a:gd name="connsiteY4" fmla="*/ 2272937 h 2272937"/>
                <a:gd name="connsiteX5" fmla="*/ 1841863 w 2905941"/>
                <a:gd name="connsiteY5" fmla="*/ 2103120 h 2272937"/>
                <a:gd name="connsiteX0" fmla="*/ 2860766 w 2905941"/>
                <a:gd name="connsiteY0" fmla="*/ 143692 h 2272937"/>
                <a:gd name="connsiteX1" fmla="*/ 2853691 w 2905941"/>
                <a:gd name="connsiteY1" fmla="*/ 13879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5941" h="2272937">
                  <a:moveTo>
                    <a:pt x="2860766" y="143692"/>
                  </a:moveTo>
                  <a:lnTo>
                    <a:pt x="2853691" y="138793"/>
                  </a:lnTo>
                  <a:lnTo>
                    <a:pt x="2905941" y="31569"/>
                  </a:lnTo>
                  <a:lnTo>
                    <a:pt x="2037806" y="0"/>
                  </a:lnTo>
                  <a:lnTo>
                    <a:pt x="0" y="2168434"/>
                  </a:lnTo>
                  <a:lnTo>
                    <a:pt x="1737360" y="2272937"/>
                  </a:lnTo>
                  <a:lnTo>
                    <a:pt x="1841863" y="210312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87" name="Straight Connector 86"/>
            <p:cNvCxnSpPr/>
            <p:nvPr/>
          </p:nvCxnSpPr>
          <p:spPr bwMode="auto">
            <a:xfrm>
              <a:off x="2811780" y="3341370"/>
              <a:ext cx="217170" cy="0"/>
            </a:xfrm>
            <a:prstGeom prst="line">
              <a:avLst/>
            </a:prstGeom>
            <a:solidFill>
              <a:schemeClr val="accent1"/>
            </a:solidFill>
            <a:ln w="57150" cap="flat" cmpd="sng" algn="ctr">
              <a:solidFill>
                <a:srgbClr val="FFFFCC"/>
              </a:solidFill>
              <a:prstDash val="solid"/>
              <a:round/>
              <a:headEnd type="none" w="med" len="med"/>
              <a:tailEnd type="none" w="med" len="med"/>
            </a:ln>
            <a:effectLst/>
          </p:spPr>
        </p:cxnSp>
      </p:grpSp>
      <p:grpSp>
        <p:nvGrpSpPr>
          <p:cNvPr id="6" name="Group 55"/>
          <p:cNvGrpSpPr>
            <a:grpSpLocks/>
          </p:cNvGrpSpPr>
          <p:nvPr/>
        </p:nvGrpSpPr>
        <p:grpSpPr bwMode="auto">
          <a:xfrm flipH="1">
            <a:off x="277042" y="4572000"/>
            <a:ext cx="1368877" cy="1999069"/>
            <a:chOff x="2118" y="156"/>
            <a:chExt cx="1260" cy="1969"/>
          </a:xfrm>
        </p:grpSpPr>
        <p:sp>
          <p:nvSpPr>
            <p:cNvPr id="114" name="Oval 56"/>
            <p:cNvSpPr>
              <a:spLocks noChangeArrowheads="1"/>
            </p:cNvSpPr>
            <p:nvPr/>
          </p:nvSpPr>
          <p:spPr bwMode="auto">
            <a:xfrm>
              <a:off x="2118" y="1886"/>
              <a:ext cx="1260" cy="239"/>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5" name="Freeform 57"/>
            <p:cNvSpPr>
              <a:spLocks/>
            </p:cNvSpPr>
            <p:nvPr/>
          </p:nvSpPr>
          <p:spPr bwMode="auto">
            <a:xfrm>
              <a:off x="2535" y="1467"/>
              <a:ext cx="438" cy="516"/>
            </a:xfrm>
            <a:custGeom>
              <a:avLst/>
              <a:gdLst/>
              <a:ahLst/>
              <a:cxnLst>
                <a:cxn ang="0">
                  <a:pos x="96" y="0"/>
                </a:cxn>
                <a:cxn ang="0">
                  <a:pos x="432" y="48"/>
                </a:cxn>
                <a:cxn ang="0">
                  <a:pos x="516" y="516"/>
                </a:cxn>
                <a:cxn ang="0">
                  <a:pos x="402" y="504"/>
                </a:cxn>
                <a:cxn ang="0">
                  <a:pos x="282" y="174"/>
                </a:cxn>
                <a:cxn ang="0">
                  <a:pos x="192" y="156"/>
                </a:cxn>
                <a:cxn ang="0">
                  <a:pos x="150" y="318"/>
                </a:cxn>
                <a:cxn ang="0">
                  <a:pos x="168" y="480"/>
                </a:cxn>
                <a:cxn ang="0">
                  <a:pos x="0" y="450"/>
                </a:cxn>
                <a:cxn ang="0">
                  <a:pos x="24" y="138"/>
                </a:cxn>
                <a:cxn ang="0">
                  <a:pos x="96" y="0"/>
                </a:cxn>
              </a:cxnLst>
              <a:rect l="0" t="0" r="r" b="b"/>
              <a:pathLst>
                <a:path w="516" h="516">
                  <a:moveTo>
                    <a:pt x="96" y="0"/>
                  </a:moveTo>
                  <a:lnTo>
                    <a:pt x="432" y="48"/>
                  </a:lnTo>
                  <a:lnTo>
                    <a:pt x="516" y="516"/>
                  </a:lnTo>
                  <a:lnTo>
                    <a:pt x="402" y="504"/>
                  </a:lnTo>
                  <a:lnTo>
                    <a:pt x="282" y="174"/>
                  </a:lnTo>
                  <a:lnTo>
                    <a:pt x="192" y="156"/>
                  </a:lnTo>
                  <a:lnTo>
                    <a:pt x="150" y="318"/>
                  </a:lnTo>
                  <a:lnTo>
                    <a:pt x="168" y="480"/>
                  </a:lnTo>
                  <a:lnTo>
                    <a:pt x="0" y="450"/>
                  </a:lnTo>
                  <a:lnTo>
                    <a:pt x="24" y="138"/>
                  </a:lnTo>
                  <a:lnTo>
                    <a:pt x="96" y="0"/>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6" name="Freeform 58"/>
            <p:cNvSpPr>
              <a:spLocks/>
            </p:cNvSpPr>
            <p:nvPr/>
          </p:nvSpPr>
          <p:spPr bwMode="auto">
            <a:xfrm>
              <a:off x="2780" y="1035"/>
              <a:ext cx="392" cy="729"/>
            </a:xfrm>
            <a:custGeom>
              <a:avLst/>
              <a:gdLst/>
              <a:ahLst/>
              <a:cxnLst>
                <a:cxn ang="0">
                  <a:pos x="0" y="677"/>
                </a:cxn>
                <a:cxn ang="0">
                  <a:pos x="47" y="686"/>
                </a:cxn>
                <a:cxn ang="0">
                  <a:pos x="113" y="687"/>
                </a:cxn>
                <a:cxn ang="0">
                  <a:pos x="176" y="674"/>
                </a:cxn>
                <a:cxn ang="0">
                  <a:pos x="200" y="662"/>
                </a:cxn>
                <a:cxn ang="0">
                  <a:pos x="216" y="647"/>
                </a:cxn>
                <a:cxn ang="0">
                  <a:pos x="209" y="510"/>
                </a:cxn>
                <a:cxn ang="0">
                  <a:pos x="392" y="243"/>
                </a:cxn>
                <a:cxn ang="0">
                  <a:pos x="245" y="71"/>
                </a:cxn>
                <a:cxn ang="0">
                  <a:pos x="194" y="69"/>
                </a:cxn>
                <a:cxn ang="0">
                  <a:pos x="173" y="30"/>
                </a:cxn>
                <a:cxn ang="0">
                  <a:pos x="134" y="8"/>
                </a:cxn>
                <a:cxn ang="0">
                  <a:pos x="83" y="0"/>
                </a:cxn>
                <a:cxn ang="0">
                  <a:pos x="39" y="140"/>
                </a:cxn>
                <a:cxn ang="0">
                  <a:pos x="15" y="275"/>
                </a:cxn>
                <a:cxn ang="0">
                  <a:pos x="8" y="545"/>
                </a:cxn>
                <a:cxn ang="0">
                  <a:pos x="0" y="677"/>
                </a:cxn>
              </a:cxnLst>
              <a:rect l="0" t="0" r="r" b="b"/>
              <a:pathLst>
                <a:path w="392" h="687">
                  <a:moveTo>
                    <a:pt x="0" y="677"/>
                  </a:moveTo>
                  <a:lnTo>
                    <a:pt x="47" y="686"/>
                  </a:lnTo>
                  <a:lnTo>
                    <a:pt x="113" y="687"/>
                  </a:lnTo>
                  <a:cubicBezTo>
                    <a:pt x="134" y="683"/>
                    <a:pt x="155" y="679"/>
                    <a:pt x="176" y="674"/>
                  </a:cubicBezTo>
                  <a:cubicBezTo>
                    <a:pt x="184" y="672"/>
                    <a:pt x="191" y="664"/>
                    <a:pt x="200" y="662"/>
                  </a:cubicBezTo>
                  <a:cubicBezTo>
                    <a:pt x="205" y="656"/>
                    <a:pt x="207" y="649"/>
                    <a:pt x="216" y="647"/>
                  </a:cubicBezTo>
                  <a:lnTo>
                    <a:pt x="209" y="510"/>
                  </a:lnTo>
                  <a:lnTo>
                    <a:pt x="392" y="243"/>
                  </a:lnTo>
                  <a:lnTo>
                    <a:pt x="245" y="71"/>
                  </a:lnTo>
                  <a:lnTo>
                    <a:pt x="194" y="69"/>
                  </a:lnTo>
                  <a:lnTo>
                    <a:pt x="173" y="30"/>
                  </a:lnTo>
                  <a:lnTo>
                    <a:pt x="134" y="8"/>
                  </a:lnTo>
                  <a:lnTo>
                    <a:pt x="83" y="0"/>
                  </a:lnTo>
                  <a:lnTo>
                    <a:pt x="39" y="140"/>
                  </a:lnTo>
                  <a:lnTo>
                    <a:pt x="15" y="275"/>
                  </a:lnTo>
                  <a:lnTo>
                    <a:pt x="8" y="545"/>
                  </a:lnTo>
                  <a:lnTo>
                    <a:pt x="0" y="677"/>
                  </a:lnTo>
                  <a:close/>
                </a:path>
              </a:pathLst>
            </a:custGeom>
            <a:solidFill>
              <a:srgbClr val="FF00FF"/>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7" name="Freeform 59"/>
            <p:cNvSpPr>
              <a:spLocks/>
            </p:cNvSpPr>
            <p:nvPr/>
          </p:nvSpPr>
          <p:spPr bwMode="auto">
            <a:xfrm>
              <a:off x="2437" y="624"/>
              <a:ext cx="66" cy="93"/>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8" name="Freeform 60"/>
            <p:cNvSpPr>
              <a:spLocks/>
            </p:cNvSpPr>
            <p:nvPr/>
          </p:nvSpPr>
          <p:spPr bwMode="auto">
            <a:xfrm>
              <a:off x="2299" y="156"/>
              <a:ext cx="851" cy="894"/>
            </a:xfrm>
            <a:custGeom>
              <a:avLst/>
              <a:gdLst/>
              <a:ahLst/>
              <a:cxnLst>
                <a:cxn ang="0">
                  <a:pos x="305" y="518"/>
                </a:cxn>
                <a:cxn ang="0">
                  <a:pos x="278" y="374"/>
                </a:cxn>
                <a:cxn ang="0">
                  <a:pos x="242" y="311"/>
                </a:cxn>
                <a:cxn ang="0">
                  <a:pos x="203" y="212"/>
                </a:cxn>
                <a:cxn ang="0">
                  <a:pos x="218" y="128"/>
                </a:cxn>
                <a:cxn ang="0">
                  <a:pos x="272" y="74"/>
                </a:cxn>
                <a:cxn ang="0">
                  <a:pos x="341" y="47"/>
                </a:cxn>
                <a:cxn ang="0">
                  <a:pos x="425" y="17"/>
                </a:cxn>
                <a:cxn ang="0">
                  <a:pos x="548" y="2"/>
                </a:cxn>
                <a:cxn ang="0">
                  <a:pos x="677" y="29"/>
                </a:cxn>
                <a:cxn ang="0">
                  <a:pos x="701" y="44"/>
                </a:cxn>
                <a:cxn ang="0">
                  <a:pos x="737" y="59"/>
                </a:cxn>
                <a:cxn ang="0">
                  <a:pos x="782" y="89"/>
                </a:cxn>
                <a:cxn ang="0">
                  <a:pos x="839" y="137"/>
                </a:cxn>
                <a:cxn ang="0">
                  <a:pos x="803" y="317"/>
                </a:cxn>
                <a:cxn ang="0">
                  <a:pos x="791" y="347"/>
                </a:cxn>
                <a:cxn ang="0">
                  <a:pos x="767" y="398"/>
                </a:cxn>
                <a:cxn ang="0">
                  <a:pos x="683" y="509"/>
                </a:cxn>
                <a:cxn ang="0">
                  <a:pos x="641" y="539"/>
                </a:cxn>
                <a:cxn ang="0">
                  <a:pos x="623" y="545"/>
                </a:cxn>
                <a:cxn ang="0">
                  <a:pos x="620" y="560"/>
                </a:cxn>
                <a:cxn ang="0">
                  <a:pos x="644" y="539"/>
                </a:cxn>
                <a:cxn ang="0">
                  <a:pos x="662" y="527"/>
                </a:cxn>
                <a:cxn ang="0">
                  <a:pos x="776" y="536"/>
                </a:cxn>
                <a:cxn ang="0">
                  <a:pos x="782" y="581"/>
                </a:cxn>
                <a:cxn ang="0">
                  <a:pos x="758" y="626"/>
                </a:cxn>
                <a:cxn ang="0">
                  <a:pos x="677" y="644"/>
                </a:cxn>
                <a:cxn ang="0">
                  <a:pos x="668" y="647"/>
                </a:cxn>
                <a:cxn ang="0">
                  <a:pos x="629" y="650"/>
                </a:cxn>
                <a:cxn ang="0">
                  <a:pos x="620" y="668"/>
                </a:cxn>
                <a:cxn ang="0">
                  <a:pos x="611" y="707"/>
                </a:cxn>
                <a:cxn ang="0">
                  <a:pos x="539" y="893"/>
                </a:cxn>
                <a:cxn ang="0">
                  <a:pos x="401" y="890"/>
                </a:cxn>
                <a:cxn ang="0">
                  <a:pos x="395" y="881"/>
                </a:cxn>
                <a:cxn ang="0">
                  <a:pos x="386" y="875"/>
                </a:cxn>
                <a:cxn ang="0">
                  <a:pos x="335" y="767"/>
                </a:cxn>
                <a:cxn ang="0">
                  <a:pos x="323" y="740"/>
                </a:cxn>
                <a:cxn ang="0">
                  <a:pos x="275" y="740"/>
                </a:cxn>
                <a:cxn ang="0">
                  <a:pos x="227" y="725"/>
                </a:cxn>
                <a:cxn ang="0">
                  <a:pos x="200" y="710"/>
                </a:cxn>
                <a:cxn ang="0">
                  <a:pos x="251" y="662"/>
                </a:cxn>
                <a:cxn ang="0">
                  <a:pos x="308" y="605"/>
                </a:cxn>
                <a:cxn ang="0">
                  <a:pos x="236" y="641"/>
                </a:cxn>
                <a:cxn ang="0">
                  <a:pos x="176" y="653"/>
                </a:cxn>
                <a:cxn ang="0">
                  <a:pos x="65" y="629"/>
                </a:cxn>
                <a:cxn ang="0">
                  <a:pos x="23" y="584"/>
                </a:cxn>
                <a:cxn ang="0">
                  <a:pos x="14" y="557"/>
                </a:cxn>
                <a:cxn ang="0">
                  <a:pos x="11" y="533"/>
                </a:cxn>
                <a:cxn ang="0">
                  <a:pos x="83" y="527"/>
                </a:cxn>
                <a:cxn ang="0">
                  <a:pos x="290" y="524"/>
                </a:cxn>
                <a:cxn ang="0">
                  <a:pos x="305" y="518"/>
                </a:cxn>
              </a:cxnLst>
              <a:rect l="0" t="0" r="r" b="b"/>
              <a:pathLst>
                <a:path w="851" h="894">
                  <a:moveTo>
                    <a:pt x="305" y="518"/>
                  </a:moveTo>
                  <a:cubicBezTo>
                    <a:pt x="303" y="491"/>
                    <a:pt x="296" y="402"/>
                    <a:pt x="278" y="374"/>
                  </a:cubicBezTo>
                  <a:cubicBezTo>
                    <a:pt x="265" y="355"/>
                    <a:pt x="252" y="333"/>
                    <a:pt x="242" y="311"/>
                  </a:cubicBezTo>
                  <a:cubicBezTo>
                    <a:pt x="228" y="279"/>
                    <a:pt x="222" y="241"/>
                    <a:pt x="203" y="212"/>
                  </a:cubicBezTo>
                  <a:cubicBezTo>
                    <a:pt x="206" y="161"/>
                    <a:pt x="197" y="161"/>
                    <a:pt x="218" y="128"/>
                  </a:cubicBezTo>
                  <a:cubicBezTo>
                    <a:pt x="220" y="123"/>
                    <a:pt x="267" y="77"/>
                    <a:pt x="272" y="74"/>
                  </a:cubicBezTo>
                  <a:cubicBezTo>
                    <a:pt x="293" y="61"/>
                    <a:pt x="317" y="52"/>
                    <a:pt x="341" y="47"/>
                  </a:cubicBezTo>
                  <a:cubicBezTo>
                    <a:pt x="364" y="32"/>
                    <a:pt x="399" y="26"/>
                    <a:pt x="425" y="17"/>
                  </a:cubicBezTo>
                  <a:cubicBezTo>
                    <a:pt x="460" y="12"/>
                    <a:pt x="506" y="0"/>
                    <a:pt x="548" y="2"/>
                  </a:cubicBezTo>
                  <a:cubicBezTo>
                    <a:pt x="590" y="4"/>
                    <a:pt x="652" y="22"/>
                    <a:pt x="677" y="29"/>
                  </a:cubicBezTo>
                  <a:cubicBezTo>
                    <a:pt x="689" y="33"/>
                    <a:pt x="689" y="40"/>
                    <a:pt x="701" y="44"/>
                  </a:cubicBezTo>
                  <a:cubicBezTo>
                    <a:pt x="710" y="58"/>
                    <a:pt x="722" y="55"/>
                    <a:pt x="737" y="59"/>
                  </a:cubicBezTo>
                  <a:cubicBezTo>
                    <a:pt x="752" y="69"/>
                    <a:pt x="765" y="83"/>
                    <a:pt x="782" y="89"/>
                  </a:cubicBezTo>
                  <a:cubicBezTo>
                    <a:pt x="798" y="113"/>
                    <a:pt x="832" y="107"/>
                    <a:pt x="839" y="137"/>
                  </a:cubicBezTo>
                  <a:cubicBezTo>
                    <a:pt x="843" y="187"/>
                    <a:pt x="851" y="285"/>
                    <a:pt x="803" y="317"/>
                  </a:cubicBezTo>
                  <a:cubicBezTo>
                    <a:pt x="799" y="328"/>
                    <a:pt x="793" y="335"/>
                    <a:pt x="791" y="347"/>
                  </a:cubicBezTo>
                  <a:cubicBezTo>
                    <a:pt x="787" y="368"/>
                    <a:pt x="790" y="392"/>
                    <a:pt x="767" y="398"/>
                  </a:cubicBezTo>
                  <a:cubicBezTo>
                    <a:pt x="728" y="424"/>
                    <a:pt x="735" y="496"/>
                    <a:pt x="683" y="509"/>
                  </a:cubicBezTo>
                  <a:cubicBezTo>
                    <a:pt x="668" y="519"/>
                    <a:pt x="658" y="531"/>
                    <a:pt x="641" y="539"/>
                  </a:cubicBezTo>
                  <a:cubicBezTo>
                    <a:pt x="635" y="542"/>
                    <a:pt x="623" y="545"/>
                    <a:pt x="623" y="545"/>
                  </a:cubicBezTo>
                  <a:cubicBezTo>
                    <a:pt x="609" y="566"/>
                    <a:pt x="604" y="565"/>
                    <a:pt x="620" y="560"/>
                  </a:cubicBezTo>
                  <a:cubicBezTo>
                    <a:pt x="629" y="551"/>
                    <a:pt x="633" y="545"/>
                    <a:pt x="644" y="539"/>
                  </a:cubicBezTo>
                  <a:cubicBezTo>
                    <a:pt x="650" y="535"/>
                    <a:pt x="662" y="527"/>
                    <a:pt x="662" y="527"/>
                  </a:cubicBezTo>
                  <a:cubicBezTo>
                    <a:pt x="691" y="528"/>
                    <a:pt x="740" y="503"/>
                    <a:pt x="776" y="536"/>
                  </a:cubicBezTo>
                  <a:cubicBezTo>
                    <a:pt x="779" y="536"/>
                    <a:pt x="782" y="578"/>
                    <a:pt x="782" y="581"/>
                  </a:cubicBezTo>
                  <a:cubicBezTo>
                    <a:pt x="782" y="611"/>
                    <a:pt x="773" y="605"/>
                    <a:pt x="758" y="626"/>
                  </a:cubicBezTo>
                  <a:cubicBezTo>
                    <a:pt x="753" y="650"/>
                    <a:pt x="701" y="643"/>
                    <a:pt x="677" y="644"/>
                  </a:cubicBezTo>
                  <a:cubicBezTo>
                    <a:pt x="674" y="645"/>
                    <a:pt x="671" y="647"/>
                    <a:pt x="668" y="647"/>
                  </a:cubicBezTo>
                  <a:cubicBezTo>
                    <a:pt x="655" y="649"/>
                    <a:pt x="642" y="646"/>
                    <a:pt x="629" y="650"/>
                  </a:cubicBezTo>
                  <a:cubicBezTo>
                    <a:pt x="623" y="652"/>
                    <a:pt x="624" y="662"/>
                    <a:pt x="620" y="668"/>
                  </a:cubicBezTo>
                  <a:cubicBezTo>
                    <a:pt x="617" y="681"/>
                    <a:pt x="611" y="707"/>
                    <a:pt x="611" y="707"/>
                  </a:cubicBezTo>
                  <a:cubicBezTo>
                    <a:pt x="609" y="762"/>
                    <a:pt x="615" y="878"/>
                    <a:pt x="539" y="893"/>
                  </a:cubicBezTo>
                  <a:cubicBezTo>
                    <a:pt x="493" y="892"/>
                    <a:pt x="447" y="894"/>
                    <a:pt x="401" y="890"/>
                  </a:cubicBezTo>
                  <a:cubicBezTo>
                    <a:pt x="397" y="890"/>
                    <a:pt x="398" y="884"/>
                    <a:pt x="395" y="881"/>
                  </a:cubicBezTo>
                  <a:cubicBezTo>
                    <a:pt x="392" y="878"/>
                    <a:pt x="389" y="877"/>
                    <a:pt x="386" y="875"/>
                  </a:cubicBezTo>
                  <a:cubicBezTo>
                    <a:pt x="364" y="842"/>
                    <a:pt x="351" y="803"/>
                    <a:pt x="335" y="767"/>
                  </a:cubicBezTo>
                  <a:cubicBezTo>
                    <a:pt x="331" y="758"/>
                    <a:pt x="333" y="742"/>
                    <a:pt x="323" y="740"/>
                  </a:cubicBezTo>
                  <a:cubicBezTo>
                    <a:pt x="303" y="736"/>
                    <a:pt x="295" y="741"/>
                    <a:pt x="275" y="740"/>
                  </a:cubicBezTo>
                  <a:cubicBezTo>
                    <a:pt x="258" y="739"/>
                    <a:pt x="239" y="731"/>
                    <a:pt x="227" y="725"/>
                  </a:cubicBezTo>
                  <a:cubicBezTo>
                    <a:pt x="224" y="715"/>
                    <a:pt x="200" y="710"/>
                    <a:pt x="200" y="710"/>
                  </a:cubicBezTo>
                  <a:cubicBezTo>
                    <a:pt x="203" y="696"/>
                    <a:pt x="239" y="670"/>
                    <a:pt x="251" y="662"/>
                  </a:cubicBezTo>
                  <a:cubicBezTo>
                    <a:pt x="267" y="638"/>
                    <a:pt x="286" y="620"/>
                    <a:pt x="308" y="605"/>
                  </a:cubicBezTo>
                  <a:cubicBezTo>
                    <a:pt x="310" y="598"/>
                    <a:pt x="258" y="633"/>
                    <a:pt x="236" y="641"/>
                  </a:cubicBezTo>
                  <a:cubicBezTo>
                    <a:pt x="214" y="649"/>
                    <a:pt x="204" y="655"/>
                    <a:pt x="176" y="653"/>
                  </a:cubicBezTo>
                  <a:cubicBezTo>
                    <a:pt x="137" y="652"/>
                    <a:pt x="93" y="657"/>
                    <a:pt x="65" y="629"/>
                  </a:cubicBezTo>
                  <a:cubicBezTo>
                    <a:pt x="53" y="617"/>
                    <a:pt x="33" y="599"/>
                    <a:pt x="23" y="584"/>
                  </a:cubicBezTo>
                  <a:cubicBezTo>
                    <a:pt x="18" y="576"/>
                    <a:pt x="14" y="557"/>
                    <a:pt x="14" y="557"/>
                  </a:cubicBezTo>
                  <a:cubicBezTo>
                    <a:pt x="14" y="549"/>
                    <a:pt x="0" y="538"/>
                    <a:pt x="11" y="533"/>
                  </a:cubicBezTo>
                  <a:cubicBezTo>
                    <a:pt x="22" y="528"/>
                    <a:pt x="37" y="528"/>
                    <a:pt x="83" y="527"/>
                  </a:cubicBezTo>
                  <a:cubicBezTo>
                    <a:pt x="152" y="525"/>
                    <a:pt x="221" y="525"/>
                    <a:pt x="290" y="524"/>
                  </a:cubicBezTo>
                  <a:cubicBezTo>
                    <a:pt x="301" y="520"/>
                    <a:pt x="296" y="522"/>
                    <a:pt x="305" y="518"/>
                  </a:cubicBezTo>
                  <a:close/>
                </a:path>
              </a:pathLst>
            </a:custGeom>
            <a:gradFill rotWithShape="1">
              <a:gsLst>
                <a:gs pos="0">
                  <a:srgbClr val="FFCCFF"/>
                </a:gs>
                <a:gs pos="100000">
                  <a:srgbClr val="FFCCFF">
                    <a:gamma/>
                    <a:shade val="86275"/>
                    <a:invGamma/>
                  </a:srgbClr>
                </a:gs>
              </a:gsLst>
              <a:lin ang="5400000" scaled="1"/>
            </a:gradFill>
            <a:ln w="28575" cmpd="sng">
              <a:solidFill>
                <a:schemeClr val="tx1"/>
              </a:solidFill>
              <a:round/>
              <a:headEnd/>
              <a:tailEnd/>
            </a:ln>
            <a:effectLst/>
            <a:scene3d>
              <a:camera prst="orthographicFront"/>
              <a:lightRig rig="threePt" dir="t"/>
            </a:scene3d>
            <a:sp3d>
              <a:bevelT/>
            </a:sp3d>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9" name="Freeform 61"/>
            <p:cNvSpPr>
              <a:spLocks/>
            </p:cNvSpPr>
            <p:nvPr/>
          </p:nvSpPr>
          <p:spPr bwMode="auto">
            <a:xfrm rot="-830568">
              <a:off x="2714" y="321"/>
              <a:ext cx="433" cy="207"/>
            </a:xfrm>
            <a:custGeom>
              <a:avLst/>
              <a:gdLst/>
              <a:ahLst/>
              <a:cxnLst>
                <a:cxn ang="0">
                  <a:pos x="1" y="207"/>
                </a:cxn>
                <a:cxn ang="0">
                  <a:pos x="4" y="144"/>
                </a:cxn>
                <a:cxn ang="0">
                  <a:pos x="16" y="126"/>
                </a:cxn>
                <a:cxn ang="0">
                  <a:pos x="61" y="69"/>
                </a:cxn>
                <a:cxn ang="0">
                  <a:pos x="97" y="36"/>
                </a:cxn>
                <a:cxn ang="0">
                  <a:pos x="127" y="9"/>
                </a:cxn>
                <a:cxn ang="0">
                  <a:pos x="139" y="42"/>
                </a:cxn>
                <a:cxn ang="0">
                  <a:pos x="136" y="72"/>
                </a:cxn>
                <a:cxn ang="0">
                  <a:pos x="139" y="54"/>
                </a:cxn>
                <a:cxn ang="0">
                  <a:pos x="145" y="45"/>
                </a:cxn>
                <a:cxn ang="0">
                  <a:pos x="154" y="42"/>
                </a:cxn>
                <a:cxn ang="0">
                  <a:pos x="238" y="6"/>
                </a:cxn>
                <a:cxn ang="0">
                  <a:pos x="265" y="48"/>
                </a:cxn>
                <a:cxn ang="0">
                  <a:pos x="274" y="30"/>
                </a:cxn>
                <a:cxn ang="0">
                  <a:pos x="292" y="24"/>
                </a:cxn>
                <a:cxn ang="0">
                  <a:pos x="385" y="36"/>
                </a:cxn>
                <a:cxn ang="0">
                  <a:pos x="415" y="66"/>
                </a:cxn>
                <a:cxn ang="0">
                  <a:pos x="427" y="81"/>
                </a:cxn>
                <a:cxn ang="0">
                  <a:pos x="343" y="87"/>
                </a:cxn>
                <a:cxn ang="0">
                  <a:pos x="310" y="102"/>
                </a:cxn>
                <a:cxn ang="0">
                  <a:pos x="130" y="120"/>
                </a:cxn>
                <a:cxn ang="0">
                  <a:pos x="100" y="129"/>
                </a:cxn>
                <a:cxn ang="0">
                  <a:pos x="82" y="135"/>
                </a:cxn>
                <a:cxn ang="0">
                  <a:pos x="55" y="162"/>
                </a:cxn>
                <a:cxn ang="0">
                  <a:pos x="19" y="198"/>
                </a:cxn>
                <a:cxn ang="0">
                  <a:pos x="1" y="207"/>
                </a:cxn>
              </a:cxnLst>
              <a:rect l="0" t="0" r="r" b="b"/>
              <a:pathLst>
                <a:path w="433" h="207">
                  <a:moveTo>
                    <a:pt x="1" y="207"/>
                  </a:moveTo>
                  <a:cubicBezTo>
                    <a:pt x="2" y="186"/>
                    <a:pt x="0" y="165"/>
                    <a:pt x="4" y="144"/>
                  </a:cubicBezTo>
                  <a:cubicBezTo>
                    <a:pt x="5" y="137"/>
                    <a:pt x="12" y="132"/>
                    <a:pt x="16" y="126"/>
                  </a:cubicBezTo>
                  <a:cubicBezTo>
                    <a:pt x="27" y="110"/>
                    <a:pt x="46" y="74"/>
                    <a:pt x="61" y="69"/>
                  </a:cubicBezTo>
                  <a:cubicBezTo>
                    <a:pt x="73" y="57"/>
                    <a:pt x="83" y="45"/>
                    <a:pt x="97" y="36"/>
                  </a:cubicBezTo>
                  <a:cubicBezTo>
                    <a:pt x="101" y="23"/>
                    <a:pt x="112" y="9"/>
                    <a:pt x="127" y="9"/>
                  </a:cubicBezTo>
                  <a:cubicBezTo>
                    <a:pt x="134" y="20"/>
                    <a:pt x="135" y="30"/>
                    <a:pt x="139" y="42"/>
                  </a:cubicBezTo>
                  <a:cubicBezTo>
                    <a:pt x="138" y="52"/>
                    <a:pt x="136" y="62"/>
                    <a:pt x="136" y="72"/>
                  </a:cubicBezTo>
                  <a:cubicBezTo>
                    <a:pt x="136" y="78"/>
                    <a:pt x="137" y="60"/>
                    <a:pt x="139" y="54"/>
                  </a:cubicBezTo>
                  <a:cubicBezTo>
                    <a:pt x="140" y="51"/>
                    <a:pt x="142" y="47"/>
                    <a:pt x="145" y="45"/>
                  </a:cubicBezTo>
                  <a:cubicBezTo>
                    <a:pt x="147" y="43"/>
                    <a:pt x="151" y="43"/>
                    <a:pt x="154" y="42"/>
                  </a:cubicBezTo>
                  <a:cubicBezTo>
                    <a:pt x="178" y="18"/>
                    <a:pt x="211" y="24"/>
                    <a:pt x="238" y="6"/>
                  </a:cubicBezTo>
                  <a:cubicBezTo>
                    <a:pt x="282" y="11"/>
                    <a:pt x="250" y="0"/>
                    <a:pt x="265" y="48"/>
                  </a:cubicBezTo>
                  <a:cubicBezTo>
                    <a:pt x="269" y="61"/>
                    <a:pt x="271" y="32"/>
                    <a:pt x="274" y="30"/>
                  </a:cubicBezTo>
                  <a:cubicBezTo>
                    <a:pt x="279" y="26"/>
                    <a:pt x="292" y="24"/>
                    <a:pt x="292" y="24"/>
                  </a:cubicBezTo>
                  <a:cubicBezTo>
                    <a:pt x="324" y="26"/>
                    <a:pt x="353" y="31"/>
                    <a:pt x="385" y="36"/>
                  </a:cubicBezTo>
                  <a:cubicBezTo>
                    <a:pt x="389" y="69"/>
                    <a:pt x="389" y="57"/>
                    <a:pt x="415" y="66"/>
                  </a:cubicBezTo>
                  <a:cubicBezTo>
                    <a:pt x="417" y="72"/>
                    <a:pt x="433" y="78"/>
                    <a:pt x="427" y="81"/>
                  </a:cubicBezTo>
                  <a:cubicBezTo>
                    <a:pt x="402" y="94"/>
                    <a:pt x="371" y="86"/>
                    <a:pt x="343" y="87"/>
                  </a:cubicBezTo>
                  <a:cubicBezTo>
                    <a:pt x="326" y="91"/>
                    <a:pt x="328" y="98"/>
                    <a:pt x="310" y="102"/>
                  </a:cubicBezTo>
                  <a:cubicBezTo>
                    <a:pt x="338" y="144"/>
                    <a:pt x="156" y="120"/>
                    <a:pt x="130" y="120"/>
                  </a:cubicBezTo>
                  <a:cubicBezTo>
                    <a:pt x="113" y="132"/>
                    <a:pt x="130" y="122"/>
                    <a:pt x="100" y="129"/>
                  </a:cubicBezTo>
                  <a:cubicBezTo>
                    <a:pt x="94" y="130"/>
                    <a:pt x="82" y="135"/>
                    <a:pt x="82" y="135"/>
                  </a:cubicBezTo>
                  <a:cubicBezTo>
                    <a:pt x="78" y="147"/>
                    <a:pt x="67" y="158"/>
                    <a:pt x="55" y="162"/>
                  </a:cubicBezTo>
                  <a:cubicBezTo>
                    <a:pt x="49" y="181"/>
                    <a:pt x="35" y="187"/>
                    <a:pt x="19" y="198"/>
                  </a:cubicBezTo>
                  <a:cubicBezTo>
                    <a:pt x="13" y="202"/>
                    <a:pt x="1" y="207"/>
                    <a:pt x="1" y="207"/>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0" name="Freeform 62"/>
            <p:cNvSpPr>
              <a:spLocks/>
            </p:cNvSpPr>
            <p:nvPr/>
          </p:nvSpPr>
          <p:spPr bwMode="auto">
            <a:xfrm>
              <a:off x="2705" y="570"/>
              <a:ext cx="153" cy="141"/>
            </a:xfrm>
            <a:custGeom>
              <a:avLst/>
              <a:gdLst/>
              <a:ahLst/>
              <a:cxnLst>
                <a:cxn ang="0">
                  <a:pos x="64" y="6"/>
                </a:cxn>
                <a:cxn ang="0">
                  <a:pos x="22" y="54"/>
                </a:cxn>
                <a:cxn ang="0">
                  <a:pos x="10" y="72"/>
                </a:cxn>
                <a:cxn ang="0">
                  <a:pos x="25" y="132"/>
                </a:cxn>
                <a:cxn ang="0">
                  <a:pos x="61" y="153"/>
                </a:cxn>
                <a:cxn ang="0">
                  <a:pos x="145" y="135"/>
                </a:cxn>
                <a:cxn ang="0">
                  <a:pos x="169" y="117"/>
                </a:cxn>
                <a:cxn ang="0">
                  <a:pos x="175" y="54"/>
                </a:cxn>
                <a:cxn ang="0">
                  <a:pos x="118" y="12"/>
                </a:cxn>
                <a:cxn ang="0">
                  <a:pos x="91" y="3"/>
                </a:cxn>
                <a:cxn ang="0">
                  <a:pos x="82" y="0"/>
                </a:cxn>
                <a:cxn ang="0">
                  <a:pos x="64" y="6"/>
                </a:cxn>
              </a:cxnLst>
              <a:rect l="0" t="0" r="r" b="b"/>
              <a:pathLst>
                <a:path w="186" h="153">
                  <a:moveTo>
                    <a:pt x="64" y="6"/>
                  </a:moveTo>
                  <a:cubicBezTo>
                    <a:pt x="25" y="12"/>
                    <a:pt x="39" y="28"/>
                    <a:pt x="22" y="54"/>
                  </a:cubicBezTo>
                  <a:cubicBezTo>
                    <a:pt x="18" y="60"/>
                    <a:pt x="10" y="72"/>
                    <a:pt x="10" y="72"/>
                  </a:cubicBezTo>
                  <a:cubicBezTo>
                    <a:pt x="5" y="94"/>
                    <a:pt x="0" y="124"/>
                    <a:pt x="25" y="132"/>
                  </a:cubicBezTo>
                  <a:cubicBezTo>
                    <a:pt x="30" y="152"/>
                    <a:pt x="43" y="147"/>
                    <a:pt x="61" y="153"/>
                  </a:cubicBezTo>
                  <a:cubicBezTo>
                    <a:pt x="124" y="149"/>
                    <a:pt x="99" y="147"/>
                    <a:pt x="145" y="135"/>
                  </a:cubicBezTo>
                  <a:cubicBezTo>
                    <a:pt x="156" y="128"/>
                    <a:pt x="162" y="128"/>
                    <a:pt x="169" y="117"/>
                  </a:cubicBezTo>
                  <a:cubicBezTo>
                    <a:pt x="173" y="85"/>
                    <a:pt x="186" y="86"/>
                    <a:pt x="175" y="54"/>
                  </a:cubicBezTo>
                  <a:cubicBezTo>
                    <a:pt x="169" y="14"/>
                    <a:pt x="159" y="16"/>
                    <a:pt x="118" y="12"/>
                  </a:cubicBezTo>
                  <a:cubicBezTo>
                    <a:pt x="109" y="9"/>
                    <a:pt x="100" y="6"/>
                    <a:pt x="91" y="3"/>
                  </a:cubicBezTo>
                  <a:cubicBezTo>
                    <a:pt x="88" y="2"/>
                    <a:pt x="82" y="0"/>
                    <a:pt x="82" y="0"/>
                  </a:cubicBezTo>
                  <a:cubicBezTo>
                    <a:pt x="52" y="3"/>
                    <a:pt x="46" y="0"/>
                    <a:pt x="64" y="6"/>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1" name="Freeform 63"/>
            <p:cNvSpPr>
              <a:spLocks/>
            </p:cNvSpPr>
            <p:nvPr/>
          </p:nvSpPr>
          <p:spPr bwMode="auto">
            <a:xfrm>
              <a:off x="2718" y="621"/>
              <a:ext cx="72" cy="69"/>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2" name="Freeform 64"/>
            <p:cNvSpPr>
              <a:spLocks/>
            </p:cNvSpPr>
            <p:nvPr/>
          </p:nvSpPr>
          <p:spPr bwMode="auto">
            <a:xfrm rot="-2667468">
              <a:off x="2689" y="807"/>
              <a:ext cx="27" cy="51"/>
            </a:xfrm>
            <a:custGeom>
              <a:avLst/>
              <a:gdLst/>
              <a:ahLst/>
              <a:cxnLst>
                <a:cxn ang="0">
                  <a:pos x="0" y="0"/>
                </a:cxn>
                <a:cxn ang="0">
                  <a:pos x="30" y="36"/>
                </a:cxn>
                <a:cxn ang="0">
                  <a:pos x="33" y="78"/>
                </a:cxn>
              </a:cxnLst>
              <a:rect l="0" t="0" r="r" b="b"/>
              <a:pathLst>
                <a:path w="35" h="78">
                  <a:moveTo>
                    <a:pt x="0" y="0"/>
                  </a:moveTo>
                  <a:cubicBezTo>
                    <a:pt x="12" y="11"/>
                    <a:pt x="25" y="23"/>
                    <a:pt x="30" y="36"/>
                  </a:cubicBezTo>
                  <a:cubicBezTo>
                    <a:pt x="35" y="49"/>
                    <a:pt x="34" y="63"/>
                    <a:pt x="33" y="78"/>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 name="Freeform 65"/>
            <p:cNvSpPr>
              <a:spLocks/>
            </p:cNvSpPr>
            <p:nvPr/>
          </p:nvSpPr>
          <p:spPr bwMode="auto">
            <a:xfrm>
              <a:off x="2482" y="636"/>
              <a:ext cx="75" cy="114"/>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4" name="Line 66"/>
            <p:cNvSpPr>
              <a:spLocks noChangeShapeType="1"/>
            </p:cNvSpPr>
            <p:nvPr/>
          </p:nvSpPr>
          <p:spPr bwMode="auto">
            <a:xfrm flipH="1">
              <a:off x="2598" y="720"/>
              <a:ext cx="48" cy="48"/>
            </a:xfrm>
            <a:prstGeom prst="line">
              <a:avLst/>
            </a:prstGeom>
            <a:noFill/>
            <a:ln w="19050">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5" name="Freeform 67"/>
            <p:cNvSpPr>
              <a:spLocks/>
            </p:cNvSpPr>
            <p:nvPr/>
          </p:nvSpPr>
          <p:spPr bwMode="auto">
            <a:xfrm>
              <a:off x="2562" y="590"/>
              <a:ext cx="128" cy="84"/>
            </a:xfrm>
            <a:custGeom>
              <a:avLst/>
              <a:gdLst/>
              <a:ahLst/>
              <a:cxnLst>
                <a:cxn ang="0">
                  <a:pos x="3" y="82"/>
                </a:cxn>
                <a:cxn ang="0">
                  <a:pos x="132" y="79"/>
                </a:cxn>
                <a:cxn ang="0">
                  <a:pos x="117" y="51"/>
                </a:cxn>
                <a:cxn ang="0">
                  <a:pos x="51" y="1"/>
                </a:cxn>
                <a:cxn ang="0">
                  <a:pos x="12" y="4"/>
                </a:cxn>
                <a:cxn ang="0">
                  <a:pos x="0" y="40"/>
                </a:cxn>
                <a:cxn ang="0">
                  <a:pos x="3" y="82"/>
                </a:cxn>
              </a:cxnLst>
              <a:rect l="0" t="0" r="r" b="b"/>
              <a:pathLst>
                <a:path w="140" h="84">
                  <a:moveTo>
                    <a:pt x="3" y="82"/>
                  </a:moveTo>
                  <a:cubicBezTo>
                    <a:pt x="46" y="81"/>
                    <a:pt x="89" y="84"/>
                    <a:pt x="132" y="79"/>
                  </a:cubicBezTo>
                  <a:cubicBezTo>
                    <a:pt x="140" y="78"/>
                    <a:pt x="118" y="52"/>
                    <a:pt x="117" y="51"/>
                  </a:cubicBezTo>
                  <a:cubicBezTo>
                    <a:pt x="98" y="22"/>
                    <a:pt x="83" y="12"/>
                    <a:pt x="51" y="1"/>
                  </a:cubicBezTo>
                  <a:cubicBezTo>
                    <a:pt x="35" y="2"/>
                    <a:pt x="28" y="0"/>
                    <a:pt x="12" y="4"/>
                  </a:cubicBezTo>
                  <a:cubicBezTo>
                    <a:pt x="2" y="6"/>
                    <a:pt x="0" y="30"/>
                    <a:pt x="0" y="40"/>
                  </a:cubicBezTo>
                  <a:cubicBezTo>
                    <a:pt x="1" y="56"/>
                    <a:pt x="1" y="66"/>
                    <a:pt x="3" y="82"/>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6" name="Freeform 68"/>
            <p:cNvSpPr>
              <a:spLocks/>
            </p:cNvSpPr>
            <p:nvPr/>
          </p:nvSpPr>
          <p:spPr bwMode="auto">
            <a:xfrm>
              <a:off x="2568" y="618"/>
              <a:ext cx="57" cy="54"/>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7" name="Freeform 69"/>
            <p:cNvSpPr>
              <a:spLocks/>
            </p:cNvSpPr>
            <p:nvPr/>
          </p:nvSpPr>
          <p:spPr bwMode="auto">
            <a:xfrm>
              <a:off x="2952" y="716"/>
              <a:ext cx="87" cy="38"/>
            </a:xfrm>
            <a:custGeom>
              <a:avLst/>
              <a:gdLst/>
              <a:ahLst/>
              <a:cxnLst>
                <a:cxn ang="0">
                  <a:pos x="0" y="28"/>
                </a:cxn>
                <a:cxn ang="0">
                  <a:pos x="30" y="22"/>
                </a:cxn>
                <a:cxn ang="0">
                  <a:pos x="45" y="10"/>
                </a:cxn>
                <a:cxn ang="0">
                  <a:pos x="63" y="7"/>
                </a:cxn>
                <a:cxn ang="0">
                  <a:pos x="81" y="1"/>
                </a:cxn>
                <a:cxn ang="0">
                  <a:pos x="66" y="4"/>
                </a:cxn>
                <a:cxn ang="0">
                  <a:pos x="24" y="22"/>
                </a:cxn>
                <a:cxn ang="0">
                  <a:pos x="42" y="22"/>
                </a:cxn>
                <a:cxn ang="0">
                  <a:pos x="69" y="13"/>
                </a:cxn>
                <a:cxn ang="0">
                  <a:pos x="51" y="22"/>
                </a:cxn>
                <a:cxn ang="0">
                  <a:pos x="45" y="28"/>
                </a:cxn>
                <a:cxn ang="0">
                  <a:pos x="63" y="13"/>
                </a:cxn>
              </a:cxnLst>
              <a:rect l="0" t="0" r="r" b="b"/>
              <a:pathLst>
                <a:path w="87" h="38">
                  <a:moveTo>
                    <a:pt x="0" y="28"/>
                  </a:moveTo>
                  <a:cubicBezTo>
                    <a:pt x="10" y="27"/>
                    <a:pt x="22" y="28"/>
                    <a:pt x="30" y="22"/>
                  </a:cubicBezTo>
                  <a:cubicBezTo>
                    <a:pt x="44" y="10"/>
                    <a:pt x="27" y="14"/>
                    <a:pt x="45" y="10"/>
                  </a:cubicBezTo>
                  <a:cubicBezTo>
                    <a:pt x="51" y="9"/>
                    <a:pt x="57" y="8"/>
                    <a:pt x="63" y="7"/>
                  </a:cubicBezTo>
                  <a:cubicBezTo>
                    <a:pt x="69" y="5"/>
                    <a:pt x="87" y="0"/>
                    <a:pt x="81" y="1"/>
                  </a:cubicBezTo>
                  <a:cubicBezTo>
                    <a:pt x="76" y="2"/>
                    <a:pt x="71" y="3"/>
                    <a:pt x="66" y="4"/>
                  </a:cubicBezTo>
                  <a:cubicBezTo>
                    <a:pt x="48" y="16"/>
                    <a:pt x="45" y="18"/>
                    <a:pt x="24" y="22"/>
                  </a:cubicBezTo>
                  <a:cubicBezTo>
                    <a:pt x="0" y="38"/>
                    <a:pt x="36" y="24"/>
                    <a:pt x="42" y="22"/>
                  </a:cubicBezTo>
                  <a:cubicBezTo>
                    <a:pt x="63" y="8"/>
                    <a:pt x="53" y="8"/>
                    <a:pt x="69" y="13"/>
                  </a:cubicBezTo>
                  <a:cubicBezTo>
                    <a:pt x="63" y="17"/>
                    <a:pt x="54" y="16"/>
                    <a:pt x="51" y="22"/>
                  </a:cubicBezTo>
                  <a:cubicBezTo>
                    <a:pt x="46" y="31"/>
                    <a:pt x="66" y="35"/>
                    <a:pt x="45" y="28"/>
                  </a:cubicBezTo>
                  <a:cubicBezTo>
                    <a:pt x="64" y="15"/>
                    <a:pt x="63" y="23"/>
                    <a:pt x="63" y="13"/>
                  </a:cubicBezTo>
                </a:path>
              </a:pathLst>
            </a:custGeom>
            <a:noFill/>
            <a:ln w="1270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8" name="Freeform 70"/>
            <p:cNvSpPr>
              <a:spLocks/>
            </p:cNvSpPr>
            <p:nvPr/>
          </p:nvSpPr>
          <p:spPr bwMode="auto">
            <a:xfrm rot="-1003678">
              <a:off x="2924" y="552"/>
              <a:ext cx="290" cy="269"/>
            </a:xfrm>
            <a:custGeom>
              <a:avLst/>
              <a:gdLst/>
              <a:ahLst/>
              <a:cxnLst>
                <a:cxn ang="0">
                  <a:pos x="0" y="140"/>
                </a:cxn>
                <a:cxn ang="0">
                  <a:pos x="27" y="53"/>
                </a:cxn>
                <a:cxn ang="0">
                  <a:pos x="27" y="38"/>
                </a:cxn>
                <a:cxn ang="0">
                  <a:pos x="102" y="11"/>
                </a:cxn>
                <a:cxn ang="0">
                  <a:pos x="177" y="2"/>
                </a:cxn>
                <a:cxn ang="0">
                  <a:pos x="249" y="8"/>
                </a:cxn>
                <a:cxn ang="0">
                  <a:pos x="252" y="17"/>
                </a:cxn>
                <a:cxn ang="0">
                  <a:pos x="261" y="23"/>
                </a:cxn>
                <a:cxn ang="0">
                  <a:pos x="279" y="29"/>
                </a:cxn>
                <a:cxn ang="0">
                  <a:pos x="297" y="41"/>
                </a:cxn>
                <a:cxn ang="0">
                  <a:pos x="321" y="47"/>
                </a:cxn>
                <a:cxn ang="0">
                  <a:pos x="330" y="77"/>
                </a:cxn>
                <a:cxn ang="0">
                  <a:pos x="303" y="80"/>
                </a:cxn>
                <a:cxn ang="0">
                  <a:pos x="324" y="125"/>
                </a:cxn>
                <a:cxn ang="0">
                  <a:pos x="312" y="140"/>
                </a:cxn>
                <a:cxn ang="0">
                  <a:pos x="264" y="143"/>
                </a:cxn>
                <a:cxn ang="0">
                  <a:pos x="282" y="242"/>
                </a:cxn>
                <a:cxn ang="0">
                  <a:pos x="219" y="230"/>
                </a:cxn>
                <a:cxn ang="0">
                  <a:pos x="162" y="197"/>
                </a:cxn>
                <a:cxn ang="0">
                  <a:pos x="162" y="116"/>
                </a:cxn>
                <a:cxn ang="0">
                  <a:pos x="81" y="89"/>
                </a:cxn>
                <a:cxn ang="0">
                  <a:pos x="9" y="104"/>
                </a:cxn>
              </a:cxnLst>
              <a:rect l="0" t="0" r="r" b="b"/>
              <a:pathLst>
                <a:path w="345" h="269">
                  <a:moveTo>
                    <a:pt x="0" y="140"/>
                  </a:moveTo>
                  <a:cubicBezTo>
                    <a:pt x="1" y="112"/>
                    <a:pt x="24" y="81"/>
                    <a:pt x="27" y="53"/>
                  </a:cubicBezTo>
                  <a:cubicBezTo>
                    <a:pt x="60" y="26"/>
                    <a:pt x="19" y="42"/>
                    <a:pt x="27" y="38"/>
                  </a:cubicBezTo>
                  <a:cubicBezTo>
                    <a:pt x="51" y="25"/>
                    <a:pt x="76" y="20"/>
                    <a:pt x="102" y="11"/>
                  </a:cubicBezTo>
                  <a:cubicBezTo>
                    <a:pt x="140" y="12"/>
                    <a:pt x="139" y="0"/>
                    <a:pt x="177" y="2"/>
                  </a:cubicBezTo>
                  <a:cubicBezTo>
                    <a:pt x="189" y="3"/>
                    <a:pt x="249" y="8"/>
                    <a:pt x="249" y="8"/>
                  </a:cubicBezTo>
                  <a:cubicBezTo>
                    <a:pt x="250" y="11"/>
                    <a:pt x="250" y="15"/>
                    <a:pt x="252" y="17"/>
                  </a:cubicBezTo>
                  <a:cubicBezTo>
                    <a:pt x="254" y="20"/>
                    <a:pt x="258" y="22"/>
                    <a:pt x="261" y="23"/>
                  </a:cubicBezTo>
                  <a:cubicBezTo>
                    <a:pt x="267" y="26"/>
                    <a:pt x="273" y="27"/>
                    <a:pt x="279" y="29"/>
                  </a:cubicBezTo>
                  <a:cubicBezTo>
                    <a:pt x="286" y="31"/>
                    <a:pt x="290" y="39"/>
                    <a:pt x="297" y="41"/>
                  </a:cubicBezTo>
                  <a:cubicBezTo>
                    <a:pt x="305" y="43"/>
                    <a:pt x="321" y="47"/>
                    <a:pt x="321" y="47"/>
                  </a:cubicBezTo>
                  <a:cubicBezTo>
                    <a:pt x="327" y="51"/>
                    <a:pt x="345" y="68"/>
                    <a:pt x="330" y="77"/>
                  </a:cubicBezTo>
                  <a:cubicBezTo>
                    <a:pt x="322" y="82"/>
                    <a:pt x="312" y="79"/>
                    <a:pt x="303" y="80"/>
                  </a:cubicBezTo>
                  <a:cubicBezTo>
                    <a:pt x="297" y="86"/>
                    <a:pt x="324" y="115"/>
                    <a:pt x="324" y="125"/>
                  </a:cubicBezTo>
                  <a:cubicBezTo>
                    <a:pt x="325" y="135"/>
                    <a:pt x="322" y="137"/>
                    <a:pt x="312" y="140"/>
                  </a:cubicBezTo>
                  <a:cubicBezTo>
                    <a:pt x="289" y="144"/>
                    <a:pt x="260" y="121"/>
                    <a:pt x="264" y="143"/>
                  </a:cubicBezTo>
                  <a:cubicBezTo>
                    <a:pt x="291" y="179"/>
                    <a:pt x="298" y="224"/>
                    <a:pt x="282" y="242"/>
                  </a:cubicBezTo>
                  <a:cubicBezTo>
                    <a:pt x="257" y="269"/>
                    <a:pt x="240" y="246"/>
                    <a:pt x="219" y="230"/>
                  </a:cubicBezTo>
                  <a:cubicBezTo>
                    <a:pt x="210" y="223"/>
                    <a:pt x="162" y="197"/>
                    <a:pt x="162" y="197"/>
                  </a:cubicBezTo>
                  <a:cubicBezTo>
                    <a:pt x="158" y="185"/>
                    <a:pt x="174" y="120"/>
                    <a:pt x="162" y="116"/>
                  </a:cubicBezTo>
                  <a:cubicBezTo>
                    <a:pt x="149" y="99"/>
                    <a:pt x="106" y="91"/>
                    <a:pt x="81" y="89"/>
                  </a:cubicBezTo>
                  <a:cubicBezTo>
                    <a:pt x="56" y="87"/>
                    <a:pt x="24" y="101"/>
                    <a:pt x="9" y="104"/>
                  </a:cubicBezTo>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9" name="Freeform 71"/>
            <p:cNvSpPr>
              <a:spLocks/>
            </p:cNvSpPr>
            <p:nvPr/>
          </p:nvSpPr>
          <p:spPr bwMode="auto">
            <a:xfrm>
              <a:off x="2428" y="388"/>
              <a:ext cx="263" cy="230"/>
            </a:xfrm>
            <a:custGeom>
              <a:avLst/>
              <a:gdLst/>
              <a:ahLst/>
              <a:cxnLst>
                <a:cxn ang="0">
                  <a:pos x="239" y="203"/>
                </a:cxn>
                <a:cxn ang="0">
                  <a:pos x="212" y="176"/>
                </a:cxn>
                <a:cxn ang="0">
                  <a:pos x="158" y="134"/>
                </a:cxn>
                <a:cxn ang="0">
                  <a:pos x="131" y="122"/>
                </a:cxn>
                <a:cxn ang="0">
                  <a:pos x="74" y="128"/>
                </a:cxn>
                <a:cxn ang="0">
                  <a:pos x="65" y="137"/>
                </a:cxn>
                <a:cxn ang="0">
                  <a:pos x="14" y="149"/>
                </a:cxn>
                <a:cxn ang="0">
                  <a:pos x="5" y="158"/>
                </a:cxn>
                <a:cxn ang="0">
                  <a:pos x="11" y="110"/>
                </a:cxn>
                <a:cxn ang="0">
                  <a:pos x="62" y="95"/>
                </a:cxn>
                <a:cxn ang="0">
                  <a:pos x="32" y="83"/>
                </a:cxn>
                <a:cxn ang="0">
                  <a:pos x="14" y="77"/>
                </a:cxn>
                <a:cxn ang="0">
                  <a:pos x="62" y="56"/>
                </a:cxn>
                <a:cxn ang="0">
                  <a:pos x="89" y="47"/>
                </a:cxn>
                <a:cxn ang="0">
                  <a:pos x="98" y="44"/>
                </a:cxn>
                <a:cxn ang="0">
                  <a:pos x="128" y="65"/>
                </a:cxn>
                <a:cxn ang="0">
                  <a:pos x="143" y="62"/>
                </a:cxn>
                <a:cxn ang="0">
                  <a:pos x="134" y="26"/>
                </a:cxn>
                <a:cxn ang="0">
                  <a:pos x="131" y="17"/>
                </a:cxn>
                <a:cxn ang="0">
                  <a:pos x="167" y="11"/>
                </a:cxn>
                <a:cxn ang="0">
                  <a:pos x="173" y="32"/>
                </a:cxn>
                <a:cxn ang="0">
                  <a:pos x="194" y="35"/>
                </a:cxn>
                <a:cxn ang="0">
                  <a:pos x="221" y="74"/>
                </a:cxn>
                <a:cxn ang="0">
                  <a:pos x="248" y="146"/>
                </a:cxn>
                <a:cxn ang="0">
                  <a:pos x="239" y="203"/>
                </a:cxn>
              </a:cxnLst>
              <a:rect l="0" t="0" r="r" b="b"/>
              <a:pathLst>
                <a:path w="263" h="230">
                  <a:moveTo>
                    <a:pt x="239" y="203"/>
                  </a:moveTo>
                  <a:cubicBezTo>
                    <a:pt x="226" y="199"/>
                    <a:pt x="225" y="184"/>
                    <a:pt x="212" y="176"/>
                  </a:cubicBezTo>
                  <a:cubicBezTo>
                    <a:pt x="204" y="152"/>
                    <a:pt x="178" y="147"/>
                    <a:pt x="158" y="134"/>
                  </a:cubicBezTo>
                  <a:cubicBezTo>
                    <a:pt x="150" y="129"/>
                    <a:pt x="131" y="122"/>
                    <a:pt x="131" y="122"/>
                  </a:cubicBezTo>
                  <a:cubicBezTo>
                    <a:pt x="112" y="124"/>
                    <a:pt x="92" y="122"/>
                    <a:pt x="74" y="128"/>
                  </a:cubicBezTo>
                  <a:cubicBezTo>
                    <a:pt x="70" y="129"/>
                    <a:pt x="69" y="135"/>
                    <a:pt x="65" y="137"/>
                  </a:cubicBezTo>
                  <a:cubicBezTo>
                    <a:pt x="50" y="145"/>
                    <a:pt x="30" y="147"/>
                    <a:pt x="14" y="149"/>
                  </a:cubicBezTo>
                  <a:cubicBezTo>
                    <a:pt x="7" y="170"/>
                    <a:pt x="10" y="173"/>
                    <a:pt x="5" y="158"/>
                  </a:cubicBezTo>
                  <a:cubicBezTo>
                    <a:pt x="6" y="142"/>
                    <a:pt x="0" y="121"/>
                    <a:pt x="11" y="110"/>
                  </a:cubicBezTo>
                  <a:cubicBezTo>
                    <a:pt x="20" y="101"/>
                    <a:pt x="49" y="98"/>
                    <a:pt x="62" y="95"/>
                  </a:cubicBezTo>
                  <a:cubicBezTo>
                    <a:pt x="50" y="92"/>
                    <a:pt x="43" y="88"/>
                    <a:pt x="32" y="83"/>
                  </a:cubicBezTo>
                  <a:cubicBezTo>
                    <a:pt x="26" y="80"/>
                    <a:pt x="14" y="77"/>
                    <a:pt x="14" y="77"/>
                  </a:cubicBezTo>
                  <a:cubicBezTo>
                    <a:pt x="20" y="59"/>
                    <a:pt x="46" y="61"/>
                    <a:pt x="62" y="56"/>
                  </a:cubicBezTo>
                  <a:cubicBezTo>
                    <a:pt x="62" y="56"/>
                    <a:pt x="85" y="48"/>
                    <a:pt x="89" y="47"/>
                  </a:cubicBezTo>
                  <a:cubicBezTo>
                    <a:pt x="92" y="46"/>
                    <a:pt x="98" y="44"/>
                    <a:pt x="98" y="44"/>
                  </a:cubicBezTo>
                  <a:cubicBezTo>
                    <a:pt x="120" y="47"/>
                    <a:pt x="122" y="46"/>
                    <a:pt x="128" y="65"/>
                  </a:cubicBezTo>
                  <a:cubicBezTo>
                    <a:pt x="133" y="64"/>
                    <a:pt x="140" y="66"/>
                    <a:pt x="143" y="62"/>
                  </a:cubicBezTo>
                  <a:cubicBezTo>
                    <a:pt x="146" y="58"/>
                    <a:pt x="135" y="29"/>
                    <a:pt x="134" y="26"/>
                  </a:cubicBezTo>
                  <a:cubicBezTo>
                    <a:pt x="133" y="23"/>
                    <a:pt x="131" y="17"/>
                    <a:pt x="131" y="17"/>
                  </a:cubicBezTo>
                  <a:cubicBezTo>
                    <a:pt x="137" y="0"/>
                    <a:pt x="133" y="0"/>
                    <a:pt x="167" y="11"/>
                  </a:cubicBezTo>
                  <a:cubicBezTo>
                    <a:pt x="174" y="13"/>
                    <a:pt x="167" y="28"/>
                    <a:pt x="173" y="32"/>
                  </a:cubicBezTo>
                  <a:cubicBezTo>
                    <a:pt x="179" y="36"/>
                    <a:pt x="187" y="34"/>
                    <a:pt x="194" y="35"/>
                  </a:cubicBezTo>
                  <a:cubicBezTo>
                    <a:pt x="197" y="70"/>
                    <a:pt x="188" y="79"/>
                    <a:pt x="221" y="74"/>
                  </a:cubicBezTo>
                  <a:cubicBezTo>
                    <a:pt x="263" y="81"/>
                    <a:pt x="228" y="116"/>
                    <a:pt x="248" y="146"/>
                  </a:cubicBezTo>
                  <a:cubicBezTo>
                    <a:pt x="245" y="216"/>
                    <a:pt x="257" y="230"/>
                    <a:pt x="239" y="203"/>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0" name="Freeform 72"/>
            <p:cNvSpPr>
              <a:spLocks/>
            </p:cNvSpPr>
            <p:nvPr/>
          </p:nvSpPr>
          <p:spPr bwMode="auto">
            <a:xfrm>
              <a:off x="2890" y="1337"/>
              <a:ext cx="193" cy="198"/>
            </a:xfrm>
            <a:custGeom>
              <a:avLst/>
              <a:gdLst/>
              <a:ahLst/>
              <a:cxnLst>
                <a:cxn ang="0">
                  <a:pos x="55" y="0"/>
                </a:cxn>
                <a:cxn ang="0">
                  <a:pos x="19" y="23"/>
                </a:cxn>
                <a:cxn ang="0">
                  <a:pos x="0" y="89"/>
                </a:cxn>
                <a:cxn ang="0">
                  <a:pos x="18" y="141"/>
                </a:cxn>
                <a:cxn ang="0">
                  <a:pos x="96" y="194"/>
                </a:cxn>
                <a:cxn ang="0">
                  <a:pos x="160" y="198"/>
                </a:cxn>
                <a:cxn ang="0">
                  <a:pos x="193" y="140"/>
                </a:cxn>
                <a:cxn ang="0">
                  <a:pos x="126" y="131"/>
                </a:cxn>
                <a:cxn ang="0">
                  <a:pos x="66" y="54"/>
                </a:cxn>
                <a:cxn ang="0">
                  <a:pos x="57" y="41"/>
                </a:cxn>
                <a:cxn ang="0">
                  <a:pos x="55" y="0"/>
                </a:cxn>
              </a:cxnLst>
              <a:rect l="0" t="0" r="r" b="b"/>
              <a:pathLst>
                <a:path w="193" h="198">
                  <a:moveTo>
                    <a:pt x="55" y="0"/>
                  </a:moveTo>
                  <a:lnTo>
                    <a:pt x="19" y="23"/>
                  </a:lnTo>
                  <a:lnTo>
                    <a:pt x="0" y="89"/>
                  </a:lnTo>
                  <a:lnTo>
                    <a:pt x="18" y="141"/>
                  </a:lnTo>
                  <a:lnTo>
                    <a:pt x="96" y="194"/>
                  </a:lnTo>
                  <a:lnTo>
                    <a:pt x="160" y="198"/>
                  </a:lnTo>
                  <a:lnTo>
                    <a:pt x="193" y="140"/>
                  </a:lnTo>
                  <a:lnTo>
                    <a:pt x="126" y="131"/>
                  </a:lnTo>
                  <a:lnTo>
                    <a:pt x="66" y="54"/>
                  </a:lnTo>
                  <a:lnTo>
                    <a:pt x="57" y="41"/>
                  </a:lnTo>
                  <a:lnTo>
                    <a:pt x="55" y="0"/>
                  </a:ln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1" name="Freeform 73"/>
            <p:cNvSpPr>
              <a:spLocks/>
            </p:cNvSpPr>
            <p:nvPr/>
          </p:nvSpPr>
          <p:spPr bwMode="auto">
            <a:xfrm>
              <a:off x="2782" y="1108"/>
              <a:ext cx="192" cy="603"/>
            </a:xfrm>
            <a:custGeom>
              <a:avLst/>
              <a:gdLst/>
              <a:ahLst/>
              <a:cxnLst>
                <a:cxn ang="0">
                  <a:pos x="192" y="0"/>
                </a:cxn>
                <a:cxn ang="0">
                  <a:pos x="118" y="133"/>
                </a:cxn>
                <a:cxn ang="0">
                  <a:pos x="58" y="270"/>
                </a:cxn>
                <a:cxn ang="0">
                  <a:pos x="30" y="423"/>
                </a:cxn>
                <a:cxn ang="0">
                  <a:pos x="3" y="543"/>
                </a:cxn>
                <a:cxn ang="0">
                  <a:pos x="0" y="603"/>
                </a:cxn>
              </a:cxnLst>
              <a:rect l="0" t="0" r="r" b="b"/>
              <a:pathLst>
                <a:path w="192" h="603">
                  <a:moveTo>
                    <a:pt x="192" y="0"/>
                  </a:moveTo>
                  <a:lnTo>
                    <a:pt x="118" y="133"/>
                  </a:lnTo>
                  <a:lnTo>
                    <a:pt x="58" y="270"/>
                  </a:lnTo>
                  <a:lnTo>
                    <a:pt x="30" y="423"/>
                  </a:lnTo>
                  <a:lnTo>
                    <a:pt x="3" y="543"/>
                  </a:lnTo>
                  <a:lnTo>
                    <a:pt x="0" y="603"/>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2" name="Freeform 74"/>
            <p:cNvSpPr>
              <a:spLocks/>
            </p:cNvSpPr>
            <p:nvPr/>
          </p:nvSpPr>
          <p:spPr bwMode="auto">
            <a:xfrm>
              <a:off x="2954" y="1221"/>
              <a:ext cx="69" cy="155"/>
            </a:xfrm>
            <a:custGeom>
              <a:avLst/>
              <a:gdLst/>
              <a:ahLst/>
              <a:cxnLst>
                <a:cxn ang="0">
                  <a:pos x="0" y="155"/>
                </a:cxn>
                <a:cxn ang="0">
                  <a:pos x="69" y="30"/>
                </a:cxn>
                <a:cxn ang="0">
                  <a:pos x="28" y="0"/>
                </a:cxn>
              </a:cxnLst>
              <a:rect l="0" t="0" r="r" b="b"/>
              <a:pathLst>
                <a:path w="69" h="155">
                  <a:moveTo>
                    <a:pt x="0" y="155"/>
                  </a:moveTo>
                  <a:lnTo>
                    <a:pt x="69" y="30"/>
                  </a:lnTo>
                  <a:lnTo>
                    <a:pt x="28" y="0"/>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3" name="Freeform 75"/>
            <p:cNvSpPr>
              <a:spLocks/>
            </p:cNvSpPr>
            <p:nvPr/>
          </p:nvSpPr>
          <p:spPr bwMode="auto">
            <a:xfrm>
              <a:off x="2297" y="1848"/>
              <a:ext cx="400" cy="127"/>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4" name="Freeform 76"/>
            <p:cNvSpPr>
              <a:spLocks/>
            </p:cNvSpPr>
            <p:nvPr/>
          </p:nvSpPr>
          <p:spPr bwMode="auto">
            <a:xfrm>
              <a:off x="2329" y="1047"/>
              <a:ext cx="368" cy="678"/>
            </a:xfrm>
            <a:custGeom>
              <a:avLst/>
              <a:gdLst/>
              <a:ahLst/>
              <a:cxnLst>
                <a:cxn ang="0">
                  <a:pos x="356" y="0"/>
                </a:cxn>
                <a:cxn ang="0">
                  <a:pos x="176" y="156"/>
                </a:cxn>
                <a:cxn ang="0">
                  <a:pos x="30" y="146"/>
                </a:cxn>
                <a:cxn ang="0">
                  <a:pos x="0" y="272"/>
                </a:cxn>
                <a:cxn ang="0">
                  <a:pos x="152" y="288"/>
                </a:cxn>
                <a:cxn ang="0">
                  <a:pos x="236" y="240"/>
                </a:cxn>
                <a:cxn ang="0">
                  <a:pos x="122" y="636"/>
                </a:cxn>
                <a:cxn ang="0">
                  <a:pos x="194" y="672"/>
                </a:cxn>
                <a:cxn ang="0">
                  <a:pos x="302" y="678"/>
                </a:cxn>
                <a:cxn ang="0">
                  <a:pos x="368" y="240"/>
                </a:cxn>
                <a:cxn ang="0">
                  <a:pos x="356" y="0"/>
                </a:cxn>
              </a:cxnLst>
              <a:rect l="0" t="0" r="r" b="b"/>
              <a:pathLst>
                <a:path w="368" h="678">
                  <a:moveTo>
                    <a:pt x="356" y="0"/>
                  </a:moveTo>
                  <a:lnTo>
                    <a:pt x="176" y="156"/>
                  </a:lnTo>
                  <a:lnTo>
                    <a:pt x="30" y="146"/>
                  </a:lnTo>
                  <a:lnTo>
                    <a:pt x="0" y="272"/>
                  </a:lnTo>
                  <a:lnTo>
                    <a:pt x="152" y="288"/>
                  </a:lnTo>
                  <a:lnTo>
                    <a:pt x="236" y="240"/>
                  </a:lnTo>
                  <a:lnTo>
                    <a:pt x="122" y="636"/>
                  </a:lnTo>
                  <a:lnTo>
                    <a:pt x="194" y="672"/>
                  </a:lnTo>
                  <a:lnTo>
                    <a:pt x="302" y="678"/>
                  </a:lnTo>
                  <a:lnTo>
                    <a:pt x="368" y="240"/>
                  </a:lnTo>
                  <a:lnTo>
                    <a:pt x="356" y="0"/>
                  </a:lnTo>
                  <a:close/>
                </a:path>
              </a:pathLst>
            </a:custGeom>
            <a:solidFill>
              <a:srgbClr val="FF00FF"/>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5" name="Freeform 77"/>
            <p:cNvSpPr>
              <a:spLocks/>
            </p:cNvSpPr>
            <p:nvPr/>
          </p:nvSpPr>
          <p:spPr bwMode="auto">
            <a:xfrm rot="1141536" flipH="1">
              <a:off x="2843" y="1930"/>
              <a:ext cx="322" cy="121"/>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6" name="Freeform 78"/>
            <p:cNvSpPr>
              <a:spLocks/>
            </p:cNvSpPr>
            <p:nvPr/>
          </p:nvSpPr>
          <p:spPr bwMode="auto">
            <a:xfrm>
              <a:off x="2644" y="1013"/>
              <a:ext cx="250" cy="112"/>
            </a:xfrm>
            <a:custGeom>
              <a:avLst/>
              <a:gdLst/>
              <a:ahLst/>
              <a:cxnLst>
                <a:cxn ang="0">
                  <a:pos x="1" y="27"/>
                </a:cxn>
                <a:cxn ang="0">
                  <a:pos x="4" y="112"/>
                </a:cxn>
                <a:cxn ang="0">
                  <a:pos x="82" y="69"/>
                </a:cxn>
                <a:cxn ang="0">
                  <a:pos x="87" y="91"/>
                </a:cxn>
                <a:cxn ang="0">
                  <a:pos x="151" y="84"/>
                </a:cxn>
                <a:cxn ang="0">
                  <a:pos x="156" y="60"/>
                </a:cxn>
                <a:cxn ang="0">
                  <a:pos x="250" y="108"/>
                </a:cxn>
                <a:cxn ang="0">
                  <a:pos x="249" y="12"/>
                </a:cxn>
                <a:cxn ang="0">
                  <a:pos x="163" y="36"/>
                </a:cxn>
                <a:cxn ang="0">
                  <a:pos x="144" y="21"/>
                </a:cxn>
                <a:cxn ang="0">
                  <a:pos x="90" y="24"/>
                </a:cxn>
                <a:cxn ang="0">
                  <a:pos x="88" y="48"/>
                </a:cxn>
                <a:cxn ang="0">
                  <a:pos x="0" y="0"/>
                </a:cxn>
                <a:cxn ang="0">
                  <a:pos x="1" y="27"/>
                </a:cxn>
              </a:cxnLst>
              <a:rect l="0" t="0" r="r" b="b"/>
              <a:pathLst>
                <a:path w="250" h="112">
                  <a:moveTo>
                    <a:pt x="1" y="27"/>
                  </a:moveTo>
                  <a:lnTo>
                    <a:pt x="4" y="112"/>
                  </a:lnTo>
                  <a:lnTo>
                    <a:pt x="82" y="69"/>
                  </a:lnTo>
                  <a:lnTo>
                    <a:pt x="87" y="91"/>
                  </a:lnTo>
                  <a:lnTo>
                    <a:pt x="151" y="84"/>
                  </a:lnTo>
                  <a:lnTo>
                    <a:pt x="156" y="60"/>
                  </a:lnTo>
                  <a:lnTo>
                    <a:pt x="250" y="108"/>
                  </a:lnTo>
                  <a:lnTo>
                    <a:pt x="249" y="12"/>
                  </a:lnTo>
                  <a:lnTo>
                    <a:pt x="163" y="36"/>
                  </a:lnTo>
                  <a:lnTo>
                    <a:pt x="144" y="21"/>
                  </a:lnTo>
                  <a:lnTo>
                    <a:pt x="90" y="24"/>
                  </a:lnTo>
                  <a:lnTo>
                    <a:pt x="88" y="48"/>
                  </a:lnTo>
                  <a:lnTo>
                    <a:pt x="0" y="0"/>
                  </a:lnTo>
                  <a:lnTo>
                    <a:pt x="1" y="27"/>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0" name="Freeform 79"/>
            <p:cNvSpPr>
              <a:spLocks/>
            </p:cNvSpPr>
            <p:nvPr/>
          </p:nvSpPr>
          <p:spPr bwMode="auto">
            <a:xfrm>
              <a:off x="2597" y="1135"/>
              <a:ext cx="64" cy="448"/>
            </a:xfrm>
            <a:custGeom>
              <a:avLst/>
              <a:gdLst/>
              <a:ahLst/>
              <a:cxnLst>
                <a:cxn ang="0">
                  <a:pos x="0" y="0"/>
                </a:cxn>
                <a:cxn ang="0">
                  <a:pos x="64" y="200"/>
                </a:cxn>
                <a:cxn ang="0">
                  <a:pos x="48" y="448"/>
                </a:cxn>
              </a:cxnLst>
              <a:rect l="0" t="0" r="r" b="b"/>
              <a:pathLst>
                <a:path w="64" h="448">
                  <a:moveTo>
                    <a:pt x="0" y="0"/>
                  </a:moveTo>
                  <a:lnTo>
                    <a:pt x="64" y="200"/>
                  </a:lnTo>
                  <a:lnTo>
                    <a:pt x="48" y="448"/>
                  </a:ln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1" name="AutoShape 80"/>
            <p:cNvSpPr>
              <a:spLocks noChangeArrowheads="1"/>
            </p:cNvSpPr>
            <p:nvPr/>
          </p:nvSpPr>
          <p:spPr bwMode="auto">
            <a:xfrm rot="-1641661">
              <a:off x="2159" y="1037"/>
              <a:ext cx="318" cy="30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6633"/>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2" name="AutoShape 81"/>
            <p:cNvSpPr>
              <a:spLocks noChangeArrowheads="1"/>
            </p:cNvSpPr>
            <p:nvPr/>
          </p:nvSpPr>
          <p:spPr bwMode="auto">
            <a:xfrm rot="-1641661">
              <a:off x="2198" y="1066"/>
              <a:ext cx="252" cy="23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bg1"/>
                </a:gs>
                <a:gs pos="100000">
                  <a:schemeClr val="bg1">
                    <a:gamma/>
                    <a:shade val="46275"/>
                    <a:invGamma/>
                  </a:schemeClr>
                </a:gs>
              </a:gsLst>
              <a:lin ang="5400000" scaled="1"/>
            </a:gra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3" name="Freeform 82"/>
            <p:cNvSpPr>
              <a:spLocks/>
            </p:cNvSpPr>
            <p:nvPr/>
          </p:nvSpPr>
          <p:spPr bwMode="auto">
            <a:xfrm>
              <a:off x="2200" y="1069"/>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4" name="Freeform 83"/>
            <p:cNvSpPr>
              <a:spLocks/>
            </p:cNvSpPr>
            <p:nvPr/>
          </p:nvSpPr>
          <p:spPr bwMode="auto">
            <a:xfrm>
              <a:off x="2218" y="1090"/>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5" name="Freeform 84"/>
            <p:cNvSpPr>
              <a:spLocks/>
            </p:cNvSpPr>
            <p:nvPr/>
          </p:nvSpPr>
          <p:spPr bwMode="auto">
            <a:xfrm>
              <a:off x="2224" y="1108"/>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6" name="Freeform 85"/>
            <p:cNvSpPr>
              <a:spLocks/>
            </p:cNvSpPr>
            <p:nvPr/>
          </p:nvSpPr>
          <p:spPr bwMode="auto">
            <a:xfrm>
              <a:off x="2249" y="1135"/>
              <a:ext cx="154" cy="76"/>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7" name="Freeform 86"/>
            <p:cNvSpPr>
              <a:spLocks/>
            </p:cNvSpPr>
            <p:nvPr/>
          </p:nvSpPr>
          <p:spPr bwMode="auto">
            <a:xfrm>
              <a:off x="2272" y="1158"/>
              <a:ext cx="136" cy="72"/>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 name="Freeform 87"/>
            <p:cNvSpPr>
              <a:spLocks/>
            </p:cNvSpPr>
            <p:nvPr/>
          </p:nvSpPr>
          <p:spPr bwMode="auto">
            <a:xfrm>
              <a:off x="2295" y="1198"/>
              <a:ext cx="121"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9" name="Freeform 88"/>
            <p:cNvSpPr>
              <a:spLocks/>
            </p:cNvSpPr>
            <p:nvPr/>
          </p:nvSpPr>
          <p:spPr bwMode="auto">
            <a:xfrm>
              <a:off x="2325" y="1218"/>
              <a:ext cx="99"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0" name="Freeform 89"/>
            <p:cNvSpPr>
              <a:spLocks/>
            </p:cNvSpPr>
            <p:nvPr/>
          </p:nvSpPr>
          <p:spPr bwMode="auto">
            <a:xfrm>
              <a:off x="2145" y="1184"/>
              <a:ext cx="133" cy="150"/>
            </a:xfrm>
            <a:custGeom>
              <a:avLst/>
              <a:gdLst/>
              <a:ahLst/>
              <a:cxnLst>
                <a:cxn ang="0">
                  <a:pos x="0" y="15"/>
                </a:cxn>
                <a:cxn ang="0">
                  <a:pos x="15" y="0"/>
                </a:cxn>
                <a:cxn ang="0">
                  <a:pos x="27" y="12"/>
                </a:cxn>
                <a:cxn ang="0">
                  <a:pos x="46" y="20"/>
                </a:cxn>
                <a:cxn ang="0">
                  <a:pos x="63" y="26"/>
                </a:cxn>
                <a:cxn ang="0">
                  <a:pos x="70" y="41"/>
                </a:cxn>
                <a:cxn ang="0">
                  <a:pos x="87" y="44"/>
                </a:cxn>
                <a:cxn ang="0">
                  <a:pos x="79" y="75"/>
                </a:cxn>
                <a:cxn ang="0">
                  <a:pos x="57" y="75"/>
                </a:cxn>
                <a:cxn ang="0">
                  <a:pos x="54" y="71"/>
                </a:cxn>
                <a:cxn ang="0">
                  <a:pos x="49" y="69"/>
                </a:cxn>
                <a:cxn ang="0">
                  <a:pos x="22" y="51"/>
                </a:cxn>
                <a:cxn ang="0">
                  <a:pos x="0" y="15"/>
                </a:cxn>
              </a:cxnLst>
              <a:rect l="0" t="0" r="r" b="b"/>
              <a:pathLst>
                <a:path w="89" h="88">
                  <a:moveTo>
                    <a:pt x="0" y="15"/>
                  </a:moveTo>
                  <a:cubicBezTo>
                    <a:pt x="1" y="7"/>
                    <a:pt x="8" y="3"/>
                    <a:pt x="15" y="0"/>
                  </a:cubicBezTo>
                  <a:cubicBezTo>
                    <a:pt x="24" y="6"/>
                    <a:pt x="17" y="15"/>
                    <a:pt x="27" y="12"/>
                  </a:cubicBezTo>
                  <a:cubicBezTo>
                    <a:pt x="36" y="13"/>
                    <a:pt x="44" y="11"/>
                    <a:pt x="46" y="20"/>
                  </a:cubicBezTo>
                  <a:cubicBezTo>
                    <a:pt x="44" y="29"/>
                    <a:pt x="53" y="24"/>
                    <a:pt x="63" y="26"/>
                  </a:cubicBezTo>
                  <a:cubicBezTo>
                    <a:pt x="66" y="46"/>
                    <a:pt x="61" y="48"/>
                    <a:pt x="70" y="41"/>
                  </a:cubicBezTo>
                  <a:cubicBezTo>
                    <a:pt x="76" y="42"/>
                    <a:pt x="86" y="38"/>
                    <a:pt x="87" y="44"/>
                  </a:cubicBezTo>
                  <a:cubicBezTo>
                    <a:pt x="89" y="53"/>
                    <a:pt x="84" y="68"/>
                    <a:pt x="79" y="75"/>
                  </a:cubicBezTo>
                  <a:cubicBezTo>
                    <a:pt x="77" y="88"/>
                    <a:pt x="64" y="82"/>
                    <a:pt x="57" y="75"/>
                  </a:cubicBezTo>
                  <a:cubicBezTo>
                    <a:pt x="56" y="74"/>
                    <a:pt x="55" y="72"/>
                    <a:pt x="54" y="71"/>
                  </a:cubicBezTo>
                  <a:cubicBezTo>
                    <a:pt x="53" y="70"/>
                    <a:pt x="51" y="70"/>
                    <a:pt x="49" y="69"/>
                  </a:cubicBezTo>
                  <a:cubicBezTo>
                    <a:pt x="38" y="55"/>
                    <a:pt x="34" y="60"/>
                    <a:pt x="22" y="51"/>
                  </a:cubicBezTo>
                  <a:cubicBezTo>
                    <a:pt x="12" y="44"/>
                    <a:pt x="3" y="25"/>
                    <a:pt x="0" y="15"/>
                  </a:cubicBezTo>
                  <a:close/>
                </a:path>
              </a:pathLst>
            </a:custGeom>
            <a:solidFill>
              <a:srgbClr val="FF9999"/>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1" name="Freeform 90"/>
            <p:cNvSpPr>
              <a:spLocks/>
            </p:cNvSpPr>
            <p:nvPr/>
          </p:nvSpPr>
          <p:spPr bwMode="auto">
            <a:xfrm>
              <a:off x="2625" y="828"/>
              <a:ext cx="93" cy="66"/>
            </a:xfrm>
            <a:custGeom>
              <a:avLst/>
              <a:gdLst/>
              <a:ahLst/>
              <a:cxnLst>
                <a:cxn ang="0">
                  <a:pos x="0" y="39"/>
                </a:cxn>
                <a:cxn ang="0">
                  <a:pos x="60" y="24"/>
                </a:cxn>
                <a:cxn ang="0">
                  <a:pos x="81" y="0"/>
                </a:cxn>
              </a:cxnLst>
              <a:rect l="0" t="0" r="r" b="b"/>
              <a:pathLst>
                <a:path w="81" h="39">
                  <a:moveTo>
                    <a:pt x="0" y="39"/>
                  </a:moveTo>
                  <a:cubicBezTo>
                    <a:pt x="23" y="34"/>
                    <a:pt x="47" y="30"/>
                    <a:pt x="60" y="24"/>
                  </a:cubicBezTo>
                  <a:cubicBezTo>
                    <a:pt x="73" y="18"/>
                    <a:pt x="78" y="4"/>
                    <a:pt x="81" y="0"/>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66" name="Group 165"/>
          <p:cNvGrpSpPr/>
          <p:nvPr/>
        </p:nvGrpSpPr>
        <p:grpSpPr>
          <a:xfrm>
            <a:off x="5326756" y="2441965"/>
            <a:ext cx="3439500" cy="2602383"/>
            <a:chOff x="5326756" y="2441965"/>
            <a:chExt cx="3439500" cy="2602383"/>
          </a:xfrm>
        </p:grpSpPr>
        <p:grpSp>
          <p:nvGrpSpPr>
            <p:cNvPr id="8" name="Group 76"/>
            <p:cNvGrpSpPr/>
            <p:nvPr/>
          </p:nvGrpSpPr>
          <p:grpSpPr>
            <a:xfrm>
              <a:off x="6091779" y="2844212"/>
              <a:ext cx="801926" cy="1888177"/>
              <a:chOff x="5108027" y="1971305"/>
              <a:chExt cx="801926" cy="1888177"/>
            </a:xfrm>
          </p:grpSpPr>
          <p:sp>
            <p:nvSpPr>
              <p:cNvPr id="113" name="Freeform 112"/>
              <p:cNvSpPr/>
              <p:nvPr/>
            </p:nvSpPr>
            <p:spPr bwMode="auto">
              <a:xfrm>
                <a:off x="5108027" y="1971305"/>
                <a:ext cx="781683" cy="1510153"/>
              </a:xfrm>
              <a:custGeom>
                <a:avLst/>
                <a:gdLst>
                  <a:gd name="connsiteX0" fmla="*/ 132119 w 778805"/>
                  <a:gd name="connsiteY0" fmla="*/ 1602807 h 1602807"/>
                  <a:gd name="connsiteX1" fmla="*/ 0 w 778805"/>
                  <a:gd name="connsiteY1" fmla="*/ 118211 h 1602807"/>
                  <a:gd name="connsiteX2" fmla="*/ 6954 w 778805"/>
                  <a:gd name="connsiteY2" fmla="*/ 59105 h 1602807"/>
                  <a:gd name="connsiteX3" fmla="*/ 41722 w 778805"/>
                  <a:gd name="connsiteY3" fmla="*/ 13907 h 1602807"/>
                  <a:gd name="connsiteX4" fmla="*/ 83443 w 778805"/>
                  <a:gd name="connsiteY4" fmla="*/ 0 h 1602807"/>
                  <a:gd name="connsiteX5" fmla="*/ 135595 w 778805"/>
                  <a:gd name="connsiteY5" fmla="*/ 20860 h 1602807"/>
                  <a:gd name="connsiteX6" fmla="*/ 173840 w 778805"/>
                  <a:gd name="connsiteY6" fmla="*/ 69536 h 1602807"/>
                  <a:gd name="connsiteX7" fmla="*/ 778805 w 778805"/>
                  <a:gd name="connsiteY7" fmla="*/ 1501980 h 1602807"/>
                  <a:gd name="connsiteX8" fmla="*/ 132119 w 778805"/>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44600 w 781683"/>
                  <a:gd name="connsiteY3" fmla="*/ 13907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69115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5686 h 1605686"/>
                  <a:gd name="connsiteX1" fmla="*/ 2878 w 781683"/>
                  <a:gd name="connsiteY1" fmla="*/ 121090 h 1605686"/>
                  <a:gd name="connsiteX2" fmla="*/ 0 w 781683"/>
                  <a:gd name="connsiteY2" fmla="*/ 64442 h 1605686"/>
                  <a:gd name="connsiteX3" fmla="*/ 27394 w 781683"/>
                  <a:gd name="connsiteY3" fmla="*/ 24160 h 1605686"/>
                  <a:gd name="connsiteX4" fmla="*/ 69115 w 781683"/>
                  <a:gd name="connsiteY4" fmla="*/ 2879 h 1605686"/>
                  <a:gd name="connsiteX5" fmla="*/ 138473 w 781683"/>
                  <a:gd name="connsiteY5" fmla="*/ 23739 h 1605686"/>
                  <a:gd name="connsiteX6" fmla="*/ 176718 w 781683"/>
                  <a:gd name="connsiteY6" fmla="*/ 72415 h 1605686"/>
                  <a:gd name="connsiteX7" fmla="*/ 781683 w 781683"/>
                  <a:gd name="connsiteY7" fmla="*/ 1504859 h 1605686"/>
                  <a:gd name="connsiteX8" fmla="*/ 134997 w 781683"/>
                  <a:gd name="connsiteY8" fmla="*/ 1605686 h 1605686"/>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38473 w 781683"/>
                  <a:gd name="connsiteY6" fmla="*/ 23016 h 1604963"/>
                  <a:gd name="connsiteX7" fmla="*/ 176718 w 781683"/>
                  <a:gd name="connsiteY7" fmla="*/ 71692 h 1604963"/>
                  <a:gd name="connsiteX8" fmla="*/ 781683 w 781683"/>
                  <a:gd name="connsiteY8" fmla="*/ 1504136 h 1604963"/>
                  <a:gd name="connsiteX9" fmla="*/ 134997 w 781683"/>
                  <a:gd name="connsiteY9" fmla="*/ 1604963 h 1604963"/>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50763 w 781683"/>
                  <a:gd name="connsiteY6" fmla="*/ 32848 h 1604963"/>
                  <a:gd name="connsiteX7" fmla="*/ 176718 w 781683"/>
                  <a:gd name="connsiteY7" fmla="*/ 71692 h 1604963"/>
                  <a:gd name="connsiteX8" fmla="*/ 781683 w 781683"/>
                  <a:gd name="connsiteY8" fmla="*/ 1504136 h 1604963"/>
                  <a:gd name="connsiteX9" fmla="*/ 134997 w 781683"/>
                  <a:gd name="connsiteY9" fmla="*/ 1604963 h 160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683" h="1604963">
                    <a:moveTo>
                      <a:pt x="134997" y="1604963"/>
                    </a:moveTo>
                    <a:lnTo>
                      <a:pt x="2878" y="120367"/>
                    </a:lnTo>
                    <a:lnTo>
                      <a:pt x="0" y="63719"/>
                    </a:lnTo>
                    <a:lnTo>
                      <a:pt x="27394" y="23437"/>
                    </a:lnTo>
                    <a:lnTo>
                      <a:pt x="69115" y="2156"/>
                    </a:lnTo>
                    <a:cubicBezTo>
                      <a:pt x="83776" y="0"/>
                      <a:pt x="104210" y="471"/>
                      <a:pt x="117818" y="5586"/>
                    </a:cubicBezTo>
                    <a:cubicBezTo>
                      <a:pt x="131426" y="10701"/>
                      <a:pt x="140537" y="22650"/>
                      <a:pt x="150763" y="32848"/>
                    </a:cubicBezTo>
                    <a:lnTo>
                      <a:pt x="176718" y="71692"/>
                    </a:lnTo>
                    <a:lnTo>
                      <a:pt x="781683" y="1504136"/>
                    </a:lnTo>
                    <a:lnTo>
                      <a:pt x="134997" y="1604963"/>
                    </a:lnTo>
                    <a:close/>
                  </a:path>
                </a:pathLst>
              </a:custGeom>
              <a:gradFill flip="none" rotWithShape="1">
                <a:gsLst>
                  <a:gs pos="0">
                    <a:srgbClr val="FF0000"/>
                  </a:gs>
                  <a:gs pos="50000">
                    <a:srgbClr val="7030A0"/>
                  </a:gs>
                  <a:gs pos="100000">
                    <a:schemeClr val="tx2"/>
                  </a:gs>
                </a:gsLst>
                <a:lin ang="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9" name="Oval 148"/>
              <p:cNvSpPr/>
              <p:nvPr/>
            </p:nvSpPr>
            <p:spPr bwMode="auto">
              <a:xfrm>
                <a:off x="5235039" y="3184568"/>
                <a:ext cx="674914" cy="674914"/>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62" name="Up Arrow 161"/>
            <p:cNvSpPr/>
            <p:nvPr/>
          </p:nvSpPr>
          <p:spPr bwMode="auto">
            <a:xfrm rot="20945913">
              <a:off x="6198654" y="3053540"/>
              <a:ext cx="86751" cy="162656"/>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3" name="Up Arrow 162"/>
            <p:cNvSpPr/>
            <p:nvPr/>
          </p:nvSpPr>
          <p:spPr bwMode="auto">
            <a:xfrm rot="20811002">
              <a:off x="6329625" y="3562601"/>
              <a:ext cx="127756" cy="254495"/>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 name="Up Arrow 163"/>
            <p:cNvSpPr/>
            <p:nvPr/>
          </p:nvSpPr>
          <p:spPr bwMode="auto">
            <a:xfrm rot="20810579">
              <a:off x="6518983" y="4334339"/>
              <a:ext cx="203972" cy="596487"/>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9" name="Group 153"/>
            <p:cNvGrpSpPr/>
            <p:nvPr/>
          </p:nvGrpSpPr>
          <p:grpSpPr>
            <a:xfrm rot="805736" flipH="1">
              <a:off x="5326756" y="2441965"/>
              <a:ext cx="2095286" cy="2120228"/>
              <a:chOff x="3078832" y="1538494"/>
              <a:chExt cx="2095286" cy="2120228"/>
            </a:xfrm>
          </p:grpSpPr>
          <p:sp>
            <p:nvSpPr>
              <p:cNvPr id="167" name="Freeform 81"/>
              <p:cNvSpPr>
                <a:spLocks/>
              </p:cNvSpPr>
              <p:nvPr/>
            </p:nvSpPr>
            <p:spPr bwMode="auto">
              <a:xfrm rot="9938503" flipV="1">
                <a:off x="3197937" y="194517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9" name="Freeform 81"/>
              <p:cNvSpPr>
                <a:spLocks/>
              </p:cNvSpPr>
              <p:nvPr/>
            </p:nvSpPr>
            <p:spPr bwMode="auto">
              <a:xfrm rot="12670326" flipV="1">
                <a:off x="3768334" y="1538494"/>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0" name="Freeform 81"/>
              <p:cNvSpPr>
                <a:spLocks/>
              </p:cNvSpPr>
              <p:nvPr/>
            </p:nvSpPr>
            <p:spPr bwMode="auto">
              <a:xfrm rot="2236861" flipV="1">
                <a:off x="4169387" y="348493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1" name="Freeform 81"/>
              <p:cNvSpPr>
                <a:spLocks/>
              </p:cNvSpPr>
              <p:nvPr/>
            </p:nvSpPr>
            <p:spPr bwMode="auto">
              <a:xfrm rot="19147494" flipV="1">
                <a:off x="5010404" y="2720599"/>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2" name="Freeform 81"/>
              <p:cNvSpPr>
                <a:spLocks/>
              </p:cNvSpPr>
              <p:nvPr/>
            </p:nvSpPr>
            <p:spPr bwMode="auto">
              <a:xfrm rot="16200000" flipV="1">
                <a:off x="4730862" y="179516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3" name="Freeform 81"/>
              <p:cNvSpPr>
                <a:spLocks/>
              </p:cNvSpPr>
              <p:nvPr/>
            </p:nvSpPr>
            <p:spPr bwMode="auto">
              <a:xfrm rot="6796813" flipV="1">
                <a:off x="3083869" y="283255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 name="Arc 173"/>
              <p:cNvSpPr/>
              <p:nvPr/>
            </p:nvSpPr>
            <p:spPr bwMode="auto">
              <a:xfrm rot="21440957">
                <a:off x="3566694" y="2075594"/>
                <a:ext cx="1064127" cy="1069729"/>
              </a:xfrm>
              <a:prstGeom prst="arc">
                <a:avLst>
                  <a:gd name="adj1" fmla="val 8687823"/>
                  <a:gd name="adj2" fmla="val 4755255"/>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5" name="Freeform 81"/>
              <p:cNvSpPr>
                <a:spLocks/>
              </p:cNvSpPr>
              <p:nvPr/>
            </p:nvSpPr>
            <p:spPr bwMode="auto">
              <a:xfrm rot="18796882" flipV="1">
                <a:off x="4543704" y="2517061"/>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6" name="Freeform 81"/>
              <p:cNvSpPr>
                <a:spLocks/>
              </p:cNvSpPr>
              <p:nvPr/>
            </p:nvSpPr>
            <p:spPr bwMode="auto">
              <a:xfrm rot="8292053" flipV="1">
                <a:off x="3484923" y="244219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7" name="Freeform 81"/>
              <p:cNvSpPr>
                <a:spLocks/>
              </p:cNvSpPr>
              <p:nvPr/>
            </p:nvSpPr>
            <p:spPr bwMode="auto">
              <a:xfrm rot="13034805" flipV="1">
                <a:off x="4008966" y="199301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8" name="Freeform 81"/>
              <p:cNvSpPr>
                <a:spLocks/>
              </p:cNvSpPr>
              <p:nvPr/>
            </p:nvSpPr>
            <p:spPr bwMode="auto">
              <a:xfrm rot="861353" flipV="1">
                <a:off x="4281681" y="2982278"/>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9" name="Arc 178"/>
              <p:cNvSpPr/>
              <p:nvPr/>
            </p:nvSpPr>
            <p:spPr bwMode="auto">
              <a:xfrm rot="21432954">
                <a:off x="3112166" y="1578289"/>
                <a:ext cx="1993951" cy="2004448"/>
              </a:xfrm>
              <a:prstGeom prst="arc">
                <a:avLst>
                  <a:gd name="adj1" fmla="val 8218078"/>
                  <a:gd name="adj2" fmla="val 5635564"/>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81" name="Freeform 180"/>
            <p:cNvSpPr/>
            <p:nvPr/>
          </p:nvSpPr>
          <p:spPr bwMode="auto">
            <a:xfrm rot="268793" flipH="1">
              <a:off x="6027012" y="2750155"/>
              <a:ext cx="2739244" cy="2294193"/>
            </a:xfrm>
            <a:custGeom>
              <a:avLst/>
              <a:gdLst>
                <a:gd name="connsiteX0" fmla="*/ 2730137 w 2769325"/>
                <a:gd name="connsiteY0" fmla="*/ 143692 h 2103120"/>
                <a:gd name="connsiteX1" fmla="*/ 2769325 w 2769325"/>
                <a:gd name="connsiteY1" fmla="*/ 13063 h 2103120"/>
                <a:gd name="connsiteX2" fmla="*/ 1907177 w 2769325"/>
                <a:gd name="connsiteY2" fmla="*/ 0 h 2103120"/>
                <a:gd name="connsiteX3" fmla="*/ 0 w 2769325"/>
                <a:gd name="connsiteY3" fmla="*/ 1985554 h 2103120"/>
                <a:gd name="connsiteX4" fmla="*/ 1711234 w 2769325"/>
                <a:gd name="connsiteY4" fmla="*/ 2103120 h 2103120"/>
                <a:gd name="connsiteX0" fmla="*/ 2860766 w 2899954"/>
                <a:gd name="connsiteY0" fmla="*/ 143692 h 2168434"/>
                <a:gd name="connsiteX1" fmla="*/ 2899954 w 2899954"/>
                <a:gd name="connsiteY1" fmla="*/ 13063 h 2168434"/>
                <a:gd name="connsiteX2" fmla="*/ 2037806 w 2899954"/>
                <a:gd name="connsiteY2" fmla="*/ 0 h 2168434"/>
                <a:gd name="connsiteX3" fmla="*/ 0 w 2899954"/>
                <a:gd name="connsiteY3" fmla="*/ 2168434 h 2168434"/>
                <a:gd name="connsiteX4" fmla="*/ 1841863 w 2899954"/>
                <a:gd name="connsiteY4" fmla="*/ 2103120 h 2168434"/>
                <a:gd name="connsiteX0" fmla="*/ 2860766 w 2899954"/>
                <a:gd name="connsiteY0" fmla="*/ 143692 h 2272937"/>
                <a:gd name="connsiteX1" fmla="*/ 2899954 w 2899954"/>
                <a:gd name="connsiteY1" fmla="*/ 13063 h 2272937"/>
                <a:gd name="connsiteX2" fmla="*/ 2037806 w 2899954"/>
                <a:gd name="connsiteY2" fmla="*/ 0 h 2272937"/>
                <a:gd name="connsiteX3" fmla="*/ 0 w 2899954"/>
                <a:gd name="connsiteY3" fmla="*/ 2168434 h 2272937"/>
                <a:gd name="connsiteX4" fmla="*/ 1737360 w 2899954"/>
                <a:gd name="connsiteY4" fmla="*/ 2272937 h 2272937"/>
                <a:gd name="connsiteX5" fmla="*/ 1841863 w 2899954"/>
                <a:gd name="connsiteY5" fmla="*/ 2103120 h 2272937"/>
                <a:gd name="connsiteX0" fmla="*/ 2860766 w 2886891"/>
                <a:gd name="connsiteY0" fmla="*/ 143692 h 2272937"/>
                <a:gd name="connsiteX1" fmla="*/ 2886891 w 2886891"/>
                <a:gd name="connsiteY1" fmla="*/ 52252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86891 w 2886891"/>
                <a:gd name="connsiteY1" fmla="*/ 39189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49881 w 2886891"/>
                <a:gd name="connsiteY1" fmla="*/ 134983 h 2272937"/>
                <a:gd name="connsiteX2" fmla="*/ 2886891 w 2886891"/>
                <a:gd name="connsiteY2" fmla="*/ 39189 h 2272937"/>
                <a:gd name="connsiteX3" fmla="*/ 2037806 w 2886891"/>
                <a:gd name="connsiteY3" fmla="*/ 0 h 2272937"/>
                <a:gd name="connsiteX4" fmla="*/ 0 w 2886891"/>
                <a:gd name="connsiteY4" fmla="*/ 2168434 h 2272937"/>
                <a:gd name="connsiteX5" fmla="*/ 1737360 w 2886891"/>
                <a:gd name="connsiteY5" fmla="*/ 2272937 h 2272937"/>
                <a:gd name="connsiteX6" fmla="*/ 1841863 w 2886891"/>
                <a:gd name="connsiteY6" fmla="*/ 2103120 h 2272937"/>
                <a:gd name="connsiteX0" fmla="*/ 2860766 w 2890701"/>
                <a:gd name="connsiteY0" fmla="*/ 143692 h 2272937"/>
                <a:gd name="connsiteX1" fmla="*/ 2849881 w 2890701"/>
                <a:gd name="connsiteY1" fmla="*/ 134983 h 2272937"/>
                <a:gd name="connsiteX2" fmla="*/ 2890701 w 2890701"/>
                <a:gd name="connsiteY2" fmla="*/ 35379 h 2272937"/>
                <a:gd name="connsiteX3" fmla="*/ 2037806 w 2890701"/>
                <a:gd name="connsiteY3" fmla="*/ 0 h 2272937"/>
                <a:gd name="connsiteX4" fmla="*/ 0 w 2890701"/>
                <a:gd name="connsiteY4" fmla="*/ 2168434 h 2272937"/>
                <a:gd name="connsiteX5" fmla="*/ 1737360 w 2890701"/>
                <a:gd name="connsiteY5" fmla="*/ 2272937 h 2272937"/>
                <a:gd name="connsiteX6" fmla="*/ 1841863 w 2890701"/>
                <a:gd name="connsiteY6" fmla="*/ 2103120 h 2272937"/>
                <a:gd name="connsiteX0" fmla="*/ 2860766 w 2905941"/>
                <a:gd name="connsiteY0" fmla="*/ 143692 h 2272937"/>
                <a:gd name="connsiteX1" fmla="*/ 2849881 w 2905941"/>
                <a:gd name="connsiteY1" fmla="*/ 13498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905941"/>
                <a:gd name="connsiteY0" fmla="*/ 143692 h 2272937"/>
                <a:gd name="connsiteX1" fmla="*/ 2905941 w 2905941"/>
                <a:gd name="connsiteY1" fmla="*/ 31569 h 2272937"/>
                <a:gd name="connsiteX2" fmla="*/ 2037806 w 2905941"/>
                <a:gd name="connsiteY2" fmla="*/ 0 h 2272937"/>
                <a:gd name="connsiteX3" fmla="*/ 0 w 2905941"/>
                <a:gd name="connsiteY3" fmla="*/ 2168434 h 2272937"/>
                <a:gd name="connsiteX4" fmla="*/ 1737360 w 2905941"/>
                <a:gd name="connsiteY4" fmla="*/ 2272937 h 2272937"/>
                <a:gd name="connsiteX5" fmla="*/ 1841863 w 2905941"/>
                <a:gd name="connsiteY5" fmla="*/ 2103120 h 2272937"/>
                <a:gd name="connsiteX0" fmla="*/ 2860766 w 2905941"/>
                <a:gd name="connsiteY0" fmla="*/ 143692 h 2272937"/>
                <a:gd name="connsiteX1" fmla="*/ 2853691 w 2905941"/>
                <a:gd name="connsiteY1" fmla="*/ 13879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860766"/>
                <a:gd name="connsiteY0" fmla="*/ 143692 h 2272937"/>
                <a:gd name="connsiteX1" fmla="*/ 2853691 w 2860766"/>
                <a:gd name="connsiteY1" fmla="*/ 138793 h 2272937"/>
                <a:gd name="connsiteX2" fmla="*/ 2441203 w 2860766"/>
                <a:gd name="connsiteY2" fmla="*/ 31846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853691 w 2860766"/>
                <a:gd name="connsiteY1" fmla="*/ 138793 h 2272937"/>
                <a:gd name="connsiteX2" fmla="*/ 2476657 w 2860766"/>
                <a:gd name="connsiteY2" fmla="*/ 29583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474497 w 2860766"/>
                <a:gd name="connsiteY1" fmla="*/ 154440 h 2272937"/>
                <a:gd name="connsiteX2" fmla="*/ 2476657 w 2860766"/>
                <a:gd name="connsiteY2" fmla="*/ 29583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476657 w 2860766"/>
                <a:gd name="connsiteY1" fmla="*/ 29583 h 2272937"/>
                <a:gd name="connsiteX2" fmla="*/ 2037806 w 2860766"/>
                <a:gd name="connsiteY2" fmla="*/ 0 h 2272937"/>
                <a:gd name="connsiteX3" fmla="*/ 0 w 2860766"/>
                <a:gd name="connsiteY3" fmla="*/ 2168434 h 2272937"/>
                <a:gd name="connsiteX4" fmla="*/ 1737360 w 2860766"/>
                <a:gd name="connsiteY4" fmla="*/ 2272937 h 2272937"/>
                <a:gd name="connsiteX5" fmla="*/ 1841863 w 2860766"/>
                <a:gd name="connsiteY5" fmla="*/ 2103120 h 2272937"/>
                <a:gd name="connsiteX0" fmla="*/ 2466939 w 2476657"/>
                <a:gd name="connsiteY0" fmla="*/ 153154 h 2272937"/>
                <a:gd name="connsiteX1" fmla="*/ 2476657 w 2476657"/>
                <a:gd name="connsiteY1" fmla="*/ 29583 h 2272937"/>
                <a:gd name="connsiteX2" fmla="*/ 2037806 w 2476657"/>
                <a:gd name="connsiteY2" fmla="*/ 0 h 2272937"/>
                <a:gd name="connsiteX3" fmla="*/ 0 w 2476657"/>
                <a:gd name="connsiteY3" fmla="*/ 2168434 h 2272937"/>
                <a:gd name="connsiteX4" fmla="*/ 1737360 w 2476657"/>
                <a:gd name="connsiteY4" fmla="*/ 2272937 h 2272937"/>
                <a:gd name="connsiteX5" fmla="*/ 1841863 w 2476657"/>
                <a:gd name="connsiteY5" fmla="*/ 2103120 h 2272937"/>
                <a:gd name="connsiteX0" fmla="*/ 2466939 w 2495515"/>
                <a:gd name="connsiteY0" fmla="*/ 153154 h 2272937"/>
                <a:gd name="connsiteX1" fmla="*/ 2495515 w 2495515"/>
                <a:gd name="connsiteY1" fmla="*/ 46179 h 2272937"/>
                <a:gd name="connsiteX2" fmla="*/ 2037806 w 2495515"/>
                <a:gd name="connsiteY2" fmla="*/ 0 h 2272937"/>
                <a:gd name="connsiteX3" fmla="*/ 0 w 2495515"/>
                <a:gd name="connsiteY3" fmla="*/ 2168434 h 2272937"/>
                <a:gd name="connsiteX4" fmla="*/ 1737360 w 2495515"/>
                <a:gd name="connsiteY4" fmla="*/ 2272937 h 2272937"/>
                <a:gd name="connsiteX5" fmla="*/ 1841863 w 2495515"/>
                <a:gd name="connsiteY5" fmla="*/ 2103120 h 2272937"/>
                <a:gd name="connsiteX0" fmla="*/ 2466939 w 2521345"/>
                <a:gd name="connsiteY0" fmla="*/ 153154 h 2272937"/>
                <a:gd name="connsiteX1" fmla="*/ 2521345 w 2521345"/>
                <a:gd name="connsiteY1" fmla="*/ 38124 h 2272937"/>
                <a:gd name="connsiteX2" fmla="*/ 2037806 w 2521345"/>
                <a:gd name="connsiteY2" fmla="*/ 0 h 2272937"/>
                <a:gd name="connsiteX3" fmla="*/ 0 w 2521345"/>
                <a:gd name="connsiteY3" fmla="*/ 2168434 h 2272937"/>
                <a:gd name="connsiteX4" fmla="*/ 1737360 w 2521345"/>
                <a:gd name="connsiteY4" fmla="*/ 2272937 h 2272937"/>
                <a:gd name="connsiteX5" fmla="*/ 1841863 w 2521345"/>
                <a:gd name="connsiteY5" fmla="*/ 2103120 h 2272937"/>
                <a:gd name="connsiteX0" fmla="*/ 2466939 w 2521345"/>
                <a:gd name="connsiteY0" fmla="*/ 153154 h 2272937"/>
                <a:gd name="connsiteX1" fmla="*/ 2474202 w 2521345"/>
                <a:gd name="connsiteY1" fmla="*/ 147460 h 2272937"/>
                <a:gd name="connsiteX2" fmla="*/ 2521345 w 2521345"/>
                <a:gd name="connsiteY2" fmla="*/ 38124 h 2272937"/>
                <a:gd name="connsiteX3" fmla="*/ 2037806 w 2521345"/>
                <a:gd name="connsiteY3" fmla="*/ 0 h 2272937"/>
                <a:gd name="connsiteX4" fmla="*/ 0 w 2521345"/>
                <a:gd name="connsiteY4" fmla="*/ 2168434 h 2272937"/>
                <a:gd name="connsiteX5" fmla="*/ 1737360 w 2521345"/>
                <a:gd name="connsiteY5" fmla="*/ 2272937 h 2272937"/>
                <a:gd name="connsiteX6" fmla="*/ 1841863 w 2521345"/>
                <a:gd name="connsiteY6" fmla="*/ 2103120 h 2272937"/>
                <a:gd name="connsiteX0" fmla="*/ 2684838 w 2739244"/>
                <a:gd name="connsiteY0" fmla="*/ 153154 h 2272937"/>
                <a:gd name="connsiteX1" fmla="*/ 2692101 w 2739244"/>
                <a:gd name="connsiteY1" fmla="*/ 147460 h 2272937"/>
                <a:gd name="connsiteX2" fmla="*/ 2739244 w 2739244"/>
                <a:gd name="connsiteY2" fmla="*/ 38124 h 2272937"/>
                <a:gd name="connsiteX3" fmla="*/ 2255705 w 2739244"/>
                <a:gd name="connsiteY3" fmla="*/ 0 h 2272937"/>
                <a:gd name="connsiteX4" fmla="*/ 0 w 2739244"/>
                <a:gd name="connsiteY4" fmla="*/ 2162282 h 2272937"/>
                <a:gd name="connsiteX5" fmla="*/ 1955259 w 2739244"/>
                <a:gd name="connsiteY5" fmla="*/ 2272937 h 2272937"/>
                <a:gd name="connsiteX6" fmla="*/ 2059762 w 2739244"/>
                <a:gd name="connsiteY6" fmla="*/ 2103120 h 2272937"/>
                <a:gd name="connsiteX0" fmla="*/ 2684838 w 2739244"/>
                <a:gd name="connsiteY0" fmla="*/ 174410 h 2294193"/>
                <a:gd name="connsiteX1" fmla="*/ 2692101 w 2739244"/>
                <a:gd name="connsiteY1" fmla="*/ 168716 h 2294193"/>
                <a:gd name="connsiteX2" fmla="*/ 2739244 w 2739244"/>
                <a:gd name="connsiteY2" fmla="*/ 59380 h 2294193"/>
                <a:gd name="connsiteX3" fmla="*/ 1984394 w 2739244"/>
                <a:gd name="connsiteY3" fmla="*/ 0 h 2294193"/>
                <a:gd name="connsiteX4" fmla="*/ 0 w 2739244"/>
                <a:gd name="connsiteY4" fmla="*/ 2183538 h 2294193"/>
                <a:gd name="connsiteX5" fmla="*/ 1955259 w 2739244"/>
                <a:gd name="connsiteY5" fmla="*/ 2294193 h 2294193"/>
                <a:gd name="connsiteX6" fmla="*/ 2059762 w 2739244"/>
                <a:gd name="connsiteY6" fmla="*/ 2124376 h 229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9244" h="2294193">
                  <a:moveTo>
                    <a:pt x="2684838" y="174410"/>
                  </a:moveTo>
                  <a:lnTo>
                    <a:pt x="2692101" y="168716"/>
                  </a:lnTo>
                  <a:lnTo>
                    <a:pt x="2739244" y="59380"/>
                  </a:lnTo>
                  <a:lnTo>
                    <a:pt x="1984394" y="0"/>
                  </a:lnTo>
                  <a:lnTo>
                    <a:pt x="0" y="2183538"/>
                  </a:lnTo>
                  <a:lnTo>
                    <a:pt x="1955259" y="2294193"/>
                  </a:lnTo>
                  <a:lnTo>
                    <a:pt x="2059762" y="2124376"/>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182" name="Straight Connector 181"/>
            <p:cNvCxnSpPr/>
            <p:nvPr/>
          </p:nvCxnSpPr>
          <p:spPr bwMode="auto">
            <a:xfrm rot="268793" flipH="1">
              <a:off x="7325313" y="3447763"/>
              <a:ext cx="217170" cy="0"/>
            </a:xfrm>
            <a:prstGeom prst="line">
              <a:avLst/>
            </a:prstGeom>
            <a:solidFill>
              <a:schemeClr val="accent1"/>
            </a:solidFill>
            <a:ln w="57150" cap="flat" cmpd="sng" algn="ctr">
              <a:solidFill>
                <a:srgbClr val="FFFFCC"/>
              </a:solidFill>
              <a:prstDash val="solid"/>
              <a:round/>
              <a:headEnd type="none" w="med" len="med"/>
              <a:tailEnd type="none" w="med" len="med"/>
            </a:ln>
            <a:effectLst/>
          </p:spPr>
        </p:cxnSp>
        <p:cxnSp>
          <p:nvCxnSpPr>
            <p:cNvPr id="183" name="Straight Connector 182"/>
            <p:cNvCxnSpPr/>
            <p:nvPr/>
          </p:nvCxnSpPr>
          <p:spPr bwMode="auto">
            <a:xfrm flipH="1">
              <a:off x="7323316" y="3395183"/>
              <a:ext cx="205605" cy="8116"/>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84" name="Straight Connector 183"/>
            <p:cNvCxnSpPr/>
            <p:nvPr/>
          </p:nvCxnSpPr>
          <p:spPr bwMode="auto">
            <a:xfrm flipH="1">
              <a:off x="7297964" y="3472853"/>
              <a:ext cx="336619" cy="10048"/>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196" name="Rectangle 195"/>
          <p:cNvSpPr/>
          <p:nvPr/>
        </p:nvSpPr>
        <p:spPr>
          <a:xfrm>
            <a:off x="7902538" y="6211669"/>
            <a:ext cx="1241462"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Click</a:t>
            </a:r>
            <a:endParaRPr kumimoji="0" lang="en-US" sz="5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nvGrpSpPr>
          <p:cNvPr id="189" name="Group 188"/>
          <p:cNvGrpSpPr/>
          <p:nvPr/>
        </p:nvGrpSpPr>
        <p:grpSpPr>
          <a:xfrm>
            <a:off x="6476407" y="3243952"/>
            <a:ext cx="688455" cy="443326"/>
            <a:chOff x="6476407" y="3243952"/>
            <a:chExt cx="688455" cy="443326"/>
          </a:xfrm>
        </p:grpSpPr>
        <p:sp>
          <p:nvSpPr>
            <p:cNvPr id="107" name="Freeform 106"/>
            <p:cNvSpPr/>
            <p:nvPr/>
          </p:nvSpPr>
          <p:spPr bwMode="auto">
            <a:xfrm>
              <a:off x="6476407" y="3243952"/>
              <a:ext cx="688455" cy="443326"/>
            </a:xfrm>
            <a:custGeom>
              <a:avLst/>
              <a:gdLst>
                <a:gd name="connsiteX0" fmla="*/ 37432 w 850232"/>
                <a:gd name="connsiteY0" fmla="*/ 219242 h 481263"/>
                <a:gd name="connsiteX1" fmla="*/ 0 w 850232"/>
                <a:gd name="connsiteY1" fmla="*/ 331537 h 481263"/>
                <a:gd name="connsiteX2" fmla="*/ 614948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219242 h 481263"/>
                <a:gd name="connsiteX1" fmla="*/ 0 w 850232"/>
                <a:gd name="connsiteY1" fmla="*/ 331537 h 481263"/>
                <a:gd name="connsiteX2" fmla="*/ 588211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74863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22989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06947 h 427789"/>
                <a:gd name="connsiteX7" fmla="*/ 58821 w 850232"/>
                <a:gd name="connsiteY7" fmla="*/ 74863 h 427789"/>
                <a:gd name="connsiteX8" fmla="*/ 37432 w 850232"/>
                <a:gd name="connsiteY8" fmla="*/ 165768 h 427789"/>
                <a:gd name="connsiteX0" fmla="*/ 37432 w 850232"/>
                <a:gd name="connsiteY0" fmla="*/ 171115 h 433136"/>
                <a:gd name="connsiteX1" fmla="*/ 0 w 850232"/>
                <a:gd name="connsiteY1" fmla="*/ 283410 h 433136"/>
                <a:gd name="connsiteX2" fmla="*/ 588211 w 850232"/>
                <a:gd name="connsiteY2" fmla="*/ 299452 h 433136"/>
                <a:gd name="connsiteX3" fmla="*/ 534737 w 850232"/>
                <a:gd name="connsiteY3" fmla="*/ 433136 h 433136"/>
                <a:gd name="connsiteX4" fmla="*/ 850232 w 850232"/>
                <a:gd name="connsiteY4" fmla="*/ 213894 h 433136"/>
                <a:gd name="connsiteX5" fmla="*/ 673768 w 850232"/>
                <a:gd name="connsiteY5" fmla="*/ 0 h 433136"/>
                <a:gd name="connsiteX6" fmla="*/ 652379 w 850232"/>
                <a:gd name="connsiteY6" fmla="*/ 112294 h 433136"/>
                <a:gd name="connsiteX7" fmla="*/ 58821 w 850232"/>
                <a:gd name="connsiteY7" fmla="*/ 80210 h 433136"/>
                <a:gd name="connsiteX8" fmla="*/ 37432 w 850232"/>
                <a:gd name="connsiteY8" fmla="*/ 171115 h 433136"/>
                <a:gd name="connsiteX0" fmla="*/ 37432 w 839538"/>
                <a:gd name="connsiteY0" fmla="*/ 171115 h 433136"/>
                <a:gd name="connsiteX1" fmla="*/ 0 w 839538"/>
                <a:gd name="connsiteY1" fmla="*/ 283410 h 433136"/>
                <a:gd name="connsiteX2" fmla="*/ 588211 w 839538"/>
                <a:gd name="connsiteY2" fmla="*/ 299452 h 433136"/>
                <a:gd name="connsiteX3" fmla="*/ 534737 w 839538"/>
                <a:gd name="connsiteY3" fmla="*/ 433136 h 433136"/>
                <a:gd name="connsiteX4" fmla="*/ 839538 w 839538"/>
                <a:gd name="connsiteY4" fmla="*/ 283410 h 433136"/>
                <a:gd name="connsiteX5" fmla="*/ 673768 w 839538"/>
                <a:gd name="connsiteY5" fmla="*/ 0 h 433136"/>
                <a:gd name="connsiteX6" fmla="*/ 652379 w 839538"/>
                <a:gd name="connsiteY6" fmla="*/ 112294 h 433136"/>
                <a:gd name="connsiteX7" fmla="*/ 58821 w 839538"/>
                <a:gd name="connsiteY7" fmla="*/ 80210 h 433136"/>
                <a:gd name="connsiteX8" fmla="*/ 37432 w 839538"/>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52379 w 828843"/>
                <a:gd name="connsiteY6" fmla="*/ 112294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64169 w 828843"/>
                <a:gd name="connsiteY7" fmla="*/ 101599 h 433136"/>
                <a:gd name="connsiteX8" fmla="*/ 37432 w 828843"/>
                <a:gd name="connsiteY8" fmla="*/ 171115 h 433136"/>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25642 w 828843"/>
                <a:gd name="connsiteY6" fmla="*/ 133683 h 470568"/>
                <a:gd name="connsiteX7" fmla="*/ 64169 w 828843"/>
                <a:gd name="connsiteY7" fmla="*/ 101599 h 470568"/>
                <a:gd name="connsiteX8" fmla="*/ 37432 w 828843"/>
                <a:gd name="connsiteY8" fmla="*/ 171115 h 470568"/>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36336 w 828843"/>
                <a:gd name="connsiteY6" fmla="*/ 133683 h 470568"/>
                <a:gd name="connsiteX7" fmla="*/ 64169 w 828843"/>
                <a:gd name="connsiteY7" fmla="*/ 101599 h 470568"/>
                <a:gd name="connsiteX8" fmla="*/ 37432 w 828843"/>
                <a:gd name="connsiteY8" fmla="*/ 171115 h 470568"/>
                <a:gd name="connsiteX0" fmla="*/ 37432 w 807454"/>
                <a:gd name="connsiteY0" fmla="*/ 171115 h 470568"/>
                <a:gd name="connsiteX1" fmla="*/ 0 w 807454"/>
                <a:gd name="connsiteY1" fmla="*/ 283410 h 470568"/>
                <a:gd name="connsiteX2" fmla="*/ 588211 w 807454"/>
                <a:gd name="connsiteY2" fmla="*/ 299452 h 470568"/>
                <a:gd name="connsiteX3" fmla="*/ 529390 w 807454"/>
                <a:gd name="connsiteY3" fmla="*/ 470568 h 470568"/>
                <a:gd name="connsiteX4" fmla="*/ 807454 w 807454"/>
                <a:gd name="connsiteY4" fmla="*/ 224589 h 470568"/>
                <a:gd name="connsiteX5" fmla="*/ 673768 w 807454"/>
                <a:gd name="connsiteY5" fmla="*/ 0 h 470568"/>
                <a:gd name="connsiteX6" fmla="*/ 636336 w 807454"/>
                <a:gd name="connsiteY6" fmla="*/ 133683 h 470568"/>
                <a:gd name="connsiteX7" fmla="*/ 64169 w 807454"/>
                <a:gd name="connsiteY7" fmla="*/ 101599 h 470568"/>
                <a:gd name="connsiteX8" fmla="*/ 37432 w 807454"/>
                <a:gd name="connsiteY8" fmla="*/ 171115 h 470568"/>
                <a:gd name="connsiteX0" fmla="*/ 53087 w 823109"/>
                <a:gd name="connsiteY0" fmla="*/ 171115 h 470568"/>
                <a:gd name="connsiteX1" fmla="*/ 15655 w 823109"/>
                <a:gd name="connsiteY1" fmla="*/ 283410 h 470568"/>
                <a:gd name="connsiteX2" fmla="*/ 603866 w 823109"/>
                <a:gd name="connsiteY2" fmla="*/ 299452 h 470568"/>
                <a:gd name="connsiteX3" fmla="*/ 545045 w 823109"/>
                <a:gd name="connsiteY3" fmla="*/ 470568 h 470568"/>
                <a:gd name="connsiteX4" fmla="*/ 823109 w 823109"/>
                <a:gd name="connsiteY4" fmla="*/ 224589 h 470568"/>
                <a:gd name="connsiteX5" fmla="*/ 689423 w 823109"/>
                <a:gd name="connsiteY5" fmla="*/ 0 h 470568"/>
                <a:gd name="connsiteX6" fmla="*/ 651991 w 823109"/>
                <a:gd name="connsiteY6" fmla="*/ 133683 h 470568"/>
                <a:gd name="connsiteX7" fmla="*/ 0 w 823109"/>
                <a:gd name="connsiteY7" fmla="*/ 98254 h 470568"/>
                <a:gd name="connsiteX8" fmla="*/ 53087 w 823109"/>
                <a:gd name="connsiteY8" fmla="*/ 171115 h 470568"/>
                <a:gd name="connsiteX0" fmla="*/ 39205 w 823109"/>
                <a:gd name="connsiteY0" fmla="*/ 177803 h 470568"/>
                <a:gd name="connsiteX1" fmla="*/ 15655 w 823109"/>
                <a:gd name="connsiteY1" fmla="*/ 283410 h 470568"/>
                <a:gd name="connsiteX2" fmla="*/ 603866 w 823109"/>
                <a:gd name="connsiteY2" fmla="*/ 299452 h 470568"/>
                <a:gd name="connsiteX3" fmla="*/ 545045 w 823109"/>
                <a:gd name="connsiteY3" fmla="*/ 470568 h 470568"/>
                <a:gd name="connsiteX4" fmla="*/ 823109 w 823109"/>
                <a:gd name="connsiteY4" fmla="*/ 224589 h 470568"/>
                <a:gd name="connsiteX5" fmla="*/ 689423 w 823109"/>
                <a:gd name="connsiteY5" fmla="*/ 0 h 470568"/>
                <a:gd name="connsiteX6" fmla="*/ 651991 w 823109"/>
                <a:gd name="connsiteY6" fmla="*/ 133683 h 470568"/>
                <a:gd name="connsiteX7" fmla="*/ 0 w 823109"/>
                <a:gd name="connsiteY7" fmla="*/ 98254 h 470568"/>
                <a:gd name="connsiteX8" fmla="*/ 39205 w 823109"/>
                <a:gd name="connsiteY8" fmla="*/ 177803 h 470568"/>
                <a:gd name="connsiteX0" fmla="*/ 39205 w 823109"/>
                <a:gd name="connsiteY0" fmla="*/ 177803 h 470568"/>
                <a:gd name="connsiteX1" fmla="*/ 78127 w 823109"/>
                <a:gd name="connsiteY1" fmla="*/ 283410 h 470568"/>
                <a:gd name="connsiteX2" fmla="*/ 603866 w 823109"/>
                <a:gd name="connsiteY2" fmla="*/ 299452 h 470568"/>
                <a:gd name="connsiteX3" fmla="*/ 545045 w 823109"/>
                <a:gd name="connsiteY3" fmla="*/ 470568 h 470568"/>
                <a:gd name="connsiteX4" fmla="*/ 823109 w 823109"/>
                <a:gd name="connsiteY4" fmla="*/ 224589 h 470568"/>
                <a:gd name="connsiteX5" fmla="*/ 689423 w 823109"/>
                <a:gd name="connsiteY5" fmla="*/ 0 h 470568"/>
                <a:gd name="connsiteX6" fmla="*/ 651991 w 823109"/>
                <a:gd name="connsiteY6" fmla="*/ 133683 h 470568"/>
                <a:gd name="connsiteX7" fmla="*/ 0 w 823109"/>
                <a:gd name="connsiteY7" fmla="*/ 98254 h 470568"/>
                <a:gd name="connsiteX8" fmla="*/ 39205 w 823109"/>
                <a:gd name="connsiteY8" fmla="*/ 177803 h 470568"/>
                <a:gd name="connsiteX0" fmla="*/ 28795 w 823109"/>
                <a:gd name="connsiteY0" fmla="*/ 181147 h 470568"/>
                <a:gd name="connsiteX1" fmla="*/ 78127 w 823109"/>
                <a:gd name="connsiteY1" fmla="*/ 283410 h 470568"/>
                <a:gd name="connsiteX2" fmla="*/ 603866 w 823109"/>
                <a:gd name="connsiteY2" fmla="*/ 299452 h 470568"/>
                <a:gd name="connsiteX3" fmla="*/ 545045 w 823109"/>
                <a:gd name="connsiteY3" fmla="*/ 470568 h 470568"/>
                <a:gd name="connsiteX4" fmla="*/ 823109 w 823109"/>
                <a:gd name="connsiteY4" fmla="*/ 224589 h 470568"/>
                <a:gd name="connsiteX5" fmla="*/ 689423 w 823109"/>
                <a:gd name="connsiteY5" fmla="*/ 0 h 470568"/>
                <a:gd name="connsiteX6" fmla="*/ 651991 w 823109"/>
                <a:gd name="connsiteY6" fmla="*/ 133683 h 470568"/>
                <a:gd name="connsiteX7" fmla="*/ 0 w 823109"/>
                <a:gd name="connsiteY7" fmla="*/ 98254 h 470568"/>
                <a:gd name="connsiteX8" fmla="*/ 28795 w 823109"/>
                <a:gd name="connsiteY8" fmla="*/ 181147 h 470568"/>
                <a:gd name="connsiteX0" fmla="*/ 28795 w 823109"/>
                <a:gd name="connsiteY0" fmla="*/ 237994 h 527415"/>
                <a:gd name="connsiteX1" fmla="*/ 78127 w 823109"/>
                <a:gd name="connsiteY1" fmla="*/ 340257 h 527415"/>
                <a:gd name="connsiteX2" fmla="*/ 603866 w 823109"/>
                <a:gd name="connsiteY2" fmla="*/ 356299 h 527415"/>
                <a:gd name="connsiteX3" fmla="*/ 545045 w 823109"/>
                <a:gd name="connsiteY3" fmla="*/ 527415 h 527415"/>
                <a:gd name="connsiteX4" fmla="*/ 823109 w 823109"/>
                <a:gd name="connsiteY4" fmla="*/ 281436 h 527415"/>
                <a:gd name="connsiteX5" fmla="*/ 578362 w 823109"/>
                <a:gd name="connsiteY5" fmla="*/ 0 h 527415"/>
                <a:gd name="connsiteX6" fmla="*/ 651991 w 823109"/>
                <a:gd name="connsiteY6" fmla="*/ 190530 h 527415"/>
                <a:gd name="connsiteX7" fmla="*/ 0 w 823109"/>
                <a:gd name="connsiteY7" fmla="*/ 155101 h 527415"/>
                <a:gd name="connsiteX8" fmla="*/ 28795 w 823109"/>
                <a:gd name="connsiteY8" fmla="*/ 237994 h 527415"/>
                <a:gd name="connsiteX0" fmla="*/ 28795 w 823109"/>
                <a:gd name="connsiteY0" fmla="*/ 237994 h 527415"/>
                <a:gd name="connsiteX1" fmla="*/ 78127 w 823109"/>
                <a:gd name="connsiteY1" fmla="*/ 340257 h 527415"/>
                <a:gd name="connsiteX2" fmla="*/ 603866 w 823109"/>
                <a:gd name="connsiteY2" fmla="*/ 356299 h 527415"/>
                <a:gd name="connsiteX3" fmla="*/ 545045 w 823109"/>
                <a:gd name="connsiteY3" fmla="*/ 527415 h 527415"/>
                <a:gd name="connsiteX4" fmla="*/ 823109 w 823109"/>
                <a:gd name="connsiteY4" fmla="*/ 281436 h 527415"/>
                <a:gd name="connsiteX5" fmla="*/ 578362 w 823109"/>
                <a:gd name="connsiteY5" fmla="*/ 0 h 527415"/>
                <a:gd name="connsiteX6" fmla="*/ 575638 w 823109"/>
                <a:gd name="connsiteY6" fmla="*/ 157090 h 527415"/>
                <a:gd name="connsiteX7" fmla="*/ 0 w 823109"/>
                <a:gd name="connsiteY7" fmla="*/ 155101 h 527415"/>
                <a:gd name="connsiteX8" fmla="*/ 28795 w 823109"/>
                <a:gd name="connsiteY8" fmla="*/ 237994 h 527415"/>
                <a:gd name="connsiteX0" fmla="*/ 28795 w 823109"/>
                <a:gd name="connsiteY0" fmla="*/ 234651 h 524072"/>
                <a:gd name="connsiteX1" fmla="*/ 78127 w 823109"/>
                <a:gd name="connsiteY1" fmla="*/ 336914 h 524072"/>
                <a:gd name="connsiteX2" fmla="*/ 603866 w 823109"/>
                <a:gd name="connsiteY2" fmla="*/ 352956 h 524072"/>
                <a:gd name="connsiteX3" fmla="*/ 545045 w 823109"/>
                <a:gd name="connsiteY3" fmla="*/ 524072 h 524072"/>
                <a:gd name="connsiteX4" fmla="*/ 823109 w 823109"/>
                <a:gd name="connsiteY4" fmla="*/ 278093 h 524072"/>
                <a:gd name="connsiteX5" fmla="*/ 540186 w 823109"/>
                <a:gd name="connsiteY5" fmla="*/ 0 h 524072"/>
                <a:gd name="connsiteX6" fmla="*/ 575638 w 823109"/>
                <a:gd name="connsiteY6" fmla="*/ 153747 h 524072"/>
                <a:gd name="connsiteX7" fmla="*/ 0 w 823109"/>
                <a:gd name="connsiteY7" fmla="*/ 151758 h 524072"/>
                <a:gd name="connsiteX8" fmla="*/ 28795 w 823109"/>
                <a:gd name="connsiteY8" fmla="*/ 234651 h 524072"/>
                <a:gd name="connsiteX0" fmla="*/ 28795 w 823109"/>
                <a:gd name="connsiteY0" fmla="*/ 234651 h 510695"/>
                <a:gd name="connsiteX1" fmla="*/ 78127 w 823109"/>
                <a:gd name="connsiteY1" fmla="*/ 336914 h 510695"/>
                <a:gd name="connsiteX2" fmla="*/ 603866 w 823109"/>
                <a:gd name="connsiteY2" fmla="*/ 352956 h 510695"/>
                <a:gd name="connsiteX3" fmla="*/ 624868 w 823109"/>
                <a:gd name="connsiteY3" fmla="*/ 510695 h 510695"/>
                <a:gd name="connsiteX4" fmla="*/ 823109 w 823109"/>
                <a:gd name="connsiteY4" fmla="*/ 278093 h 510695"/>
                <a:gd name="connsiteX5" fmla="*/ 540186 w 823109"/>
                <a:gd name="connsiteY5" fmla="*/ 0 h 510695"/>
                <a:gd name="connsiteX6" fmla="*/ 575638 w 823109"/>
                <a:gd name="connsiteY6" fmla="*/ 153747 h 510695"/>
                <a:gd name="connsiteX7" fmla="*/ 0 w 823109"/>
                <a:gd name="connsiteY7" fmla="*/ 151758 h 510695"/>
                <a:gd name="connsiteX8" fmla="*/ 28795 w 823109"/>
                <a:gd name="connsiteY8" fmla="*/ 234651 h 510695"/>
                <a:gd name="connsiteX0" fmla="*/ 28795 w 823109"/>
                <a:gd name="connsiteY0" fmla="*/ 234651 h 510695"/>
                <a:gd name="connsiteX1" fmla="*/ 78127 w 823109"/>
                <a:gd name="connsiteY1" fmla="*/ 336914 h 510695"/>
                <a:gd name="connsiteX2" fmla="*/ 371198 w 823109"/>
                <a:gd name="connsiteY2" fmla="*/ 346092 h 510695"/>
                <a:gd name="connsiteX3" fmla="*/ 603866 w 823109"/>
                <a:gd name="connsiteY3" fmla="*/ 352956 h 510695"/>
                <a:gd name="connsiteX4" fmla="*/ 624868 w 823109"/>
                <a:gd name="connsiteY4" fmla="*/ 510695 h 510695"/>
                <a:gd name="connsiteX5" fmla="*/ 823109 w 823109"/>
                <a:gd name="connsiteY5" fmla="*/ 278093 h 510695"/>
                <a:gd name="connsiteX6" fmla="*/ 540186 w 823109"/>
                <a:gd name="connsiteY6" fmla="*/ 0 h 510695"/>
                <a:gd name="connsiteX7" fmla="*/ 575638 w 823109"/>
                <a:gd name="connsiteY7" fmla="*/ 153747 h 510695"/>
                <a:gd name="connsiteX8" fmla="*/ 0 w 823109"/>
                <a:gd name="connsiteY8" fmla="*/ 151758 h 510695"/>
                <a:gd name="connsiteX9" fmla="*/ 28795 w 823109"/>
                <a:gd name="connsiteY9" fmla="*/ 234651 h 51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3109" h="510695">
                  <a:moveTo>
                    <a:pt x="28795" y="234651"/>
                  </a:moveTo>
                  <a:lnTo>
                    <a:pt x="78127" y="336914"/>
                  </a:lnTo>
                  <a:lnTo>
                    <a:pt x="371198" y="346092"/>
                  </a:lnTo>
                  <a:lnTo>
                    <a:pt x="603866" y="352956"/>
                  </a:lnTo>
                  <a:lnTo>
                    <a:pt x="624868" y="510695"/>
                  </a:lnTo>
                  <a:lnTo>
                    <a:pt x="823109" y="278093"/>
                  </a:lnTo>
                  <a:lnTo>
                    <a:pt x="540186" y="0"/>
                  </a:lnTo>
                  <a:lnTo>
                    <a:pt x="575638" y="153747"/>
                  </a:lnTo>
                  <a:lnTo>
                    <a:pt x="0" y="151758"/>
                  </a:lnTo>
                  <a:lnTo>
                    <a:pt x="28795" y="234651"/>
                  </a:lnTo>
                  <a:close/>
                </a:path>
              </a:pathLst>
            </a:cu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8" name="TextBox 107"/>
            <p:cNvSpPr txBox="1"/>
            <p:nvPr/>
          </p:nvSpPr>
          <p:spPr>
            <a:xfrm>
              <a:off x="6482949" y="3330453"/>
              <a:ext cx="648439"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mic Sans MS" pitchFamily="66" charset="0"/>
                  <a:ea typeface="+mn-ea"/>
                  <a:cs typeface="+mn-cs"/>
                </a:rPr>
                <a:t>FORCE</a:t>
              </a:r>
            </a:p>
          </p:txBody>
        </p:sp>
      </p:grpSp>
      <p:grpSp>
        <p:nvGrpSpPr>
          <p:cNvPr id="185" name="Group 184"/>
          <p:cNvGrpSpPr/>
          <p:nvPr/>
        </p:nvGrpSpPr>
        <p:grpSpPr>
          <a:xfrm>
            <a:off x="3283046" y="3193985"/>
            <a:ext cx="675697" cy="355019"/>
            <a:chOff x="3283046" y="3193985"/>
            <a:chExt cx="675697" cy="355019"/>
          </a:xfrm>
        </p:grpSpPr>
        <p:sp>
          <p:nvSpPr>
            <p:cNvPr id="112" name="Freeform 111"/>
            <p:cNvSpPr/>
            <p:nvPr/>
          </p:nvSpPr>
          <p:spPr bwMode="auto">
            <a:xfrm rot="10276178">
              <a:off x="3283046" y="3193985"/>
              <a:ext cx="659446" cy="355019"/>
            </a:xfrm>
            <a:custGeom>
              <a:avLst/>
              <a:gdLst>
                <a:gd name="connsiteX0" fmla="*/ 37432 w 850232"/>
                <a:gd name="connsiteY0" fmla="*/ 219242 h 481263"/>
                <a:gd name="connsiteX1" fmla="*/ 0 w 850232"/>
                <a:gd name="connsiteY1" fmla="*/ 331537 h 481263"/>
                <a:gd name="connsiteX2" fmla="*/ 614948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219242 h 481263"/>
                <a:gd name="connsiteX1" fmla="*/ 0 w 850232"/>
                <a:gd name="connsiteY1" fmla="*/ 331537 h 481263"/>
                <a:gd name="connsiteX2" fmla="*/ 588211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74863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22989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06947 h 427789"/>
                <a:gd name="connsiteX7" fmla="*/ 58821 w 850232"/>
                <a:gd name="connsiteY7" fmla="*/ 74863 h 427789"/>
                <a:gd name="connsiteX8" fmla="*/ 37432 w 850232"/>
                <a:gd name="connsiteY8" fmla="*/ 165768 h 427789"/>
                <a:gd name="connsiteX0" fmla="*/ 37432 w 850232"/>
                <a:gd name="connsiteY0" fmla="*/ 171115 h 433136"/>
                <a:gd name="connsiteX1" fmla="*/ 0 w 850232"/>
                <a:gd name="connsiteY1" fmla="*/ 283410 h 433136"/>
                <a:gd name="connsiteX2" fmla="*/ 588211 w 850232"/>
                <a:gd name="connsiteY2" fmla="*/ 299452 h 433136"/>
                <a:gd name="connsiteX3" fmla="*/ 534737 w 850232"/>
                <a:gd name="connsiteY3" fmla="*/ 433136 h 433136"/>
                <a:gd name="connsiteX4" fmla="*/ 850232 w 850232"/>
                <a:gd name="connsiteY4" fmla="*/ 213894 h 433136"/>
                <a:gd name="connsiteX5" fmla="*/ 673768 w 850232"/>
                <a:gd name="connsiteY5" fmla="*/ 0 h 433136"/>
                <a:gd name="connsiteX6" fmla="*/ 652379 w 850232"/>
                <a:gd name="connsiteY6" fmla="*/ 112294 h 433136"/>
                <a:gd name="connsiteX7" fmla="*/ 58821 w 850232"/>
                <a:gd name="connsiteY7" fmla="*/ 80210 h 433136"/>
                <a:gd name="connsiteX8" fmla="*/ 37432 w 850232"/>
                <a:gd name="connsiteY8" fmla="*/ 171115 h 433136"/>
                <a:gd name="connsiteX0" fmla="*/ 37432 w 839538"/>
                <a:gd name="connsiteY0" fmla="*/ 171115 h 433136"/>
                <a:gd name="connsiteX1" fmla="*/ 0 w 839538"/>
                <a:gd name="connsiteY1" fmla="*/ 283410 h 433136"/>
                <a:gd name="connsiteX2" fmla="*/ 588211 w 839538"/>
                <a:gd name="connsiteY2" fmla="*/ 299452 h 433136"/>
                <a:gd name="connsiteX3" fmla="*/ 534737 w 839538"/>
                <a:gd name="connsiteY3" fmla="*/ 433136 h 433136"/>
                <a:gd name="connsiteX4" fmla="*/ 839538 w 839538"/>
                <a:gd name="connsiteY4" fmla="*/ 283410 h 433136"/>
                <a:gd name="connsiteX5" fmla="*/ 673768 w 839538"/>
                <a:gd name="connsiteY5" fmla="*/ 0 h 433136"/>
                <a:gd name="connsiteX6" fmla="*/ 652379 w 839538"/>
                <a:gd name="connsiteY6" fmla="*/ 112294 h 433136"/>
                <a:gd name="connsiteX7" fmla="*/ 58821 w 839538"/>
                <a:gd name="connsiteY7" fmla="*/ 80210 h 433136"/>
                <a:gd name="connsiteX8" fmla="*/ 37432 w 839538"/>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52379 w 828843"/>
                <a:gd name="connsiteY6" fmla="*/ 112294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64169 w 828843"/>
                <a:gd name="connsiteY7" fmla="*/ 101599 h 433136"/>
                <a:gd name="connsiteX8" fmla="*/ 37432 w 828843"/>
                <a:gd name="connsiteY8" fmla="*/ 171115 h 433136"/>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25642 w 828843"/>
                <a:gd name="connsiteY6" fmla="*/ 133683 h 470568"/>
                <a:gd name="connsiteX7" fmla="*/ 64169 w 828843"/>
                <a:gd name="connsiteY7" fmla="*/ 101599 h 470568"/>
                <a:gd name="connsiteX8" fmla="*/ 37432 w 828843"/>
                <a:gd name="connsiteY8" fmla="*/ 171115 h 470568"/>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36336 w 828843"/>
                <a:gd name="connsiteY6" fmla="*/ 133683 h 470568"/>
                <a:gd name="connsiteX7" fmla="*/ 64169 w 828843"/>
                <a:gd name="connsiteY7" fmla="*/ 101599 h 470568"/>
                <a:gd name="connsiteX8" fmla="*/ 37432 w 828843"/>
                <a:gd name="connsiteY8" fmla="*/ 171115 h 470568"/>
                <a:gd name="connsiteX0" fmla="*/ 37432 w 782106"/>
                <a:gd name="connsiteY0" fmla="*/ 171115 h 470568"/>
                <a:gd name="connsiteX1" fmla="*/ 0 w 782106"/>
                <a:gd name="connsiteY1" fmla="*/ 283410 h 470568"/>
                <a:gd name="connsiteX2" fmla="*/ 588211 w 782106"/>
                <a:gd name="connsiteY2" fmla="*/ 299452 h 470568"/>
                <a:gd name="connsiteX3" fmla="*/ 529390 w 782106"/>
                <a:gd name="connsiteY3" fmla="*/ 470568 h 470568"/>
                <a:gd name="connsiteX4" fmla="*/ 782106 w 782106"/>
                <a:gd name="connsiteY4" fmla="*/ 250248 h 470568"/>
                <a:gd name="connsiteX5" fmla="*/ 673768 w 782106"/>
                <a:gd name="connsiteY5" fmla="*/ 0 h 470568"/>
                <a:gd name="connsiteX6" fmla="*/ 636336 w 782106"/>
                <a:gd name="connsiteY6" fmla="*/ 133683 h 470568"/>
                <a:gd name="connsiteX7" fmla="*/ 64169 w 782106"/>
                <a:gd name="connsiteY7" fmla="*/ 101599 h 470568"/>
                <a:gd name="connsiteX8" fmla="*/ 37432 w 782106"/>
                <a:gd name="connsiteY8" fmla="*/ 171115 h 470568"/>
                <a:gd name="connsiteX0" fmla="*/ 37432 w 782106"/>
                <a:gd name="connsiteY0" fmla="*/ 171115 h 470568"/>
                <a:gd name="connsiteX1" fmla="*/ 0 w 782106"/>
                <a:gd name="connsiteY1" fmla="*/ 283410 h 470568"/>
                <a:gd name="connsiteX2" fmla="*/ 588211 w 782106"/>
                <a:gd name="connsiteY2" fmla="*/ 299452 h 470568"/>
                <a:gd name="connsiteX3" fmla="*/ 529390 w 782106"/>
                <a:gd name="connsiteY3" fmla="*/ 470568 h 470568"/>
                <a:gd name="connsiteX4" fmla="*/ 782106 w 782106"/>
                <a:gd name="connsiteY4" fmla="*/ 250248 h 470568"/>
                <a:gd name="connsiteX5" fmla="*/ 673768 w 782106"/>
                <a:gd name="connsiteY5" fmla="*/ 0 h 470568"/>
                <a:gd name="connsiteX6" fmla="*/ 636336 w 782106"/>
                <a:gd name="connsiteY6" fmla="*/ 133683 h 470568"/>
                <a:gd name="connsiteX7" fmla="*/ 108857 w 782106"/>
                <a:gd name="connsiteY7" fmla="*/ 60907 h 470568"/>
                <a:gd name="connsiteX8" fmla="*/ 37432 w 782106"/>
                <a:gd name="connsiteY8" fmla="*/ 171115 h 470568"/>
                <a:gd name="connsiteX0" fmla="*/ 5378 w 750052"/>
                <a:gd name="connsiteY0" fmla="*/ 171115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76803 w 750052"/>
                <a:gd name="connsiteY7" fmla="*/ 60907 h 470568"/>
                <a:gd name="connsiteX8" fmla="*/ 5378 w 750052"/>
                <a:gd name="connsiteY8" fmla="*/ 171115 h 470568"/>
                <a:gd name="connsiteX0" fmla="*/ 76803 w 750052"/>
                <a:gd name="connsiteY0" fmla="*/ 60907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76803 w 750052"/>
                <a:gd name="connsiteY7" fmla="*/ 60907 h 470568"/>
                <a:gd name="connsiteX0" fmla="*/ 55056 w 750052"/>
                <a:gd name="connsiteY0" fmla="*/ 57368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55056 w 750052"/>
                <a:gd name="connsiteY7" fmla="*/ 57368 h 470568"/>
                <a:gd name="connsiteX0" fmla="*/ 109198 w 750052"/>
                <a:gd name="connsiteY0" fmla="*/ 76823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109198 w 750052"/>
                <a:gd name="connsiteY7" fmla="*/ 76823 h 470568"/>
                <a:gd name="connsiteX0" fmla="*/ 109198 w 750052"/>
                <a:gd name="connsiteY0" fmla="*/ 76823 h 472920"/>
                <a:gd name="connsiteX1" fmla="*/ 0 w 750052"/>
                <a:gd name="connsiteY1" fmla="*/ 240665 h 472920"/>
                <a:gd name="connsiteX2" fmla="*/ 556157 w 750052"/>
                <a:gd name="connsiteY2" fmla="*/ 299452 h 472920"/>
                <a:gd name="connsiteX3" fmla="*/ 449611 w 750052"/>
                <a:gd name="connsiteY3" fmla="*/ 472919 h 472920"/>
                <a:gd name="connsiteX4" fmla="*/ 750052 w 750052"/>
                <a:gd name="connsiteY4" fmla="*/ 250248 h 472920"/>
                <a:gd name="connsiteX5" fmla="*/ 641714 w 750052"/>
                <a:gd name="connsiteY5" fmla="*/ 0 h 472920"/>
                <a:gd name="connsiteX6" fmla="*/ 604282 w 750052"/>
                <a:gd name="connsiteY6" fmla="*/ 133683 h 472920"/>
                <a:gd name="connsiteX7" fmla="*/ 109198 w 750052"/>
                <a:gd name="connsiteY7" fmla="*/ 76823 h 472920"/>
                <a:gd name="connsiteX0" fmla="*/ 109198 w 750052"/>
                <a:gd name="connsiteY0" fmla="*/ 77354 h 473449"/>
                <a:gd name="connsiteX1" fmla="*/ 0 w 750052"/>
                <a:gd name="connsiteY1" fmla="*/ 241196 h 473449"/>
                <a:gd name="connsiteX2" fmla="*/ 556157 w 750052"/>
                <a:gd name="connsiteY2" fmla="*/ 299983 h 473449"/>
                <a:gd name="connsiteX3" fmla="*/ 449611 w 750052"/>
                <a:gd name="connsiteY3" fmla="*/ 473450 h 473449"/>
                <a:gd name="connsiteX4" fmla="*/ 750052 w 750052"/>
                <a:gd name="connsiteY4" fmla="*/ 250779 h 473449"/>
                <a:gd name="connsiteX5" fmla="*/ 679702 w 750052"/>
                <a:gd name="connsiteY5" fmla="*/ 1 h 473449"/>
                <a:gd name="connsiteX6" fmla="*/ 604282 w 750052"/>
                <a:gd name="connsiteY6" fmla="*/ 134214 h 473449"/>
                <a:gd name="connsiteX7" fmla="*/ 109198 w 750052"/>
                <a:gd name="connsiteY7" fmla="*/ 77354 h 473449"/>
                <a:gd name="connsiteX0" fmla="*/ 109198 w 750052"/>
                <a:gd name="connsiteY0" fmla="*/ 77353 h 473449"/>
                <a:gd name="connsiteX1" fmla="*/ 0 w 750052"/>
                <a:gd name="connsiteY1" fmla="*/ 241195 h 473449"/>
                <a:gd name="connsiteX2" fmla="*/ 556157 w 750052"/>
                <a:gd name="connsiteY2" fmla="*/ 299982 h 473449"/>
                <a:gd name="connsiteX3" fmla="*/ 449611 w 750052"/>
                <a:gd name="connsiteY3" fmla="*/ 473449 h 473449"/>
                <a:gd name="connsiteX4" fmla="*/ 750052 w 750052"/>
                <a:gd name="connsiteY4" fmla="*/ 250778 h 473449"/>
                <a:gd name="connsiteX5" fmla="*/ 679702 w 750052"/>
                <a:gd name="connsiteY5" fmla="*/ 0 h 473449"/>
                <a:gd name="connsiteX6" fmla="*/ 618768 w 750052"/>
                <a:gd name="connsiteY6" fmla="*/ 143555 h 473449"/>
                <a:gd name="connsiteX7" fmla="*/ 109198 w 750052"/>
                <a:gd name="connsiteY7" fmla="*/ 77353 h 473449"/>
                <a:gd name="connsiteX0" fmla="*/ 109198 w 750052"/>
                <a:gd name="connsiteY0" fmla="*/ 77353 h 438130"/>
                <a:gd name="connsiteX1" fmla="*/ 0 w 750052"/>
                <a:gd name="connsiteY1" fmla="*/ 241195 h 438130"/>
                <a:gd name="connsiteX2" fmla="*/ 556157 w 750052"/>
                <a:gd name="connsiteY2" fmla="*/ 299982 h 438130"/>
                <a:gd name="connsiteX3" fmla="*/ 486168 w 750052"/>
                <a:gd name="connsiteY3" fmla="*/ 438129 h 438130"/>
                <a:gd name="connsiteX4" fmla="*/ 750052 w 750052"/>
                <a:gd name="connsiteY4" fmla="*/ 250778 h 438130"/>
                <a:gd name="connsiteX5" fmla="*/ 679702 w 750052"/>
                <a:gd name="connsiteY5" fmla="*/ 0 h 438130"/>
                <a:gd name="connsiteX6" fmla="*/ 618768 w 750052"/>
                <a:gd name="connsiteY6" fmla="*/ 143555 h 438130"/>
                <a:gd name="connsiteX7" fmla="*/ 109198 w 750052"/>
                <a:gd name="connsiteY7" fmla="*/ 77353 h 438130"/>
                <a:gd name="connsiteX0" fmla="*/ 109198 w 746260"/>
                <a:gd name="connsiteY0" fmla="*/ 77353 h 438129"/>
                <a:gd name="connsiteX1" fmla="*/ 0 w 746260"/>
                <a:gd name="connsiteY1" fmla="*/ 241195 h 438129"/>
                <a:gd name="connsiteX2" fmla="*/ 556157 w 746260"/>
                <a:gd name="connsiteY2" fmla="*/ 299982 h 438129"/>
                <a:gd name="connsiteX3" fmla="*/ 486168 w 746260"/>
                <a:gd name="connsiteY3" fmla="*/ 438129 h 438129"/>
                <a:gd name="connsiteX4" fmla="*/ 746260 w 746260"/>
                <a:gd name="connsiteY4" fmla="*/ 277780 h 438129"/>
                <a:gd name="connsiteX5" fmla="*/ 679702 w 746260"/>
                <a:gd name="connsiteY5" fmla="*/ 0 h 438129"/>
                <a:gd name="connsiteX6" fmla="*/ 618768 w 746260"/>
                <a:gd name="connsiteY6" fmla="*/ 143555 h 438129"/>
                <a:gd name="connsiteX7" fmla="*/ 109198 w 746260"/>
                <a:gd name="connsiteY7" fmla="*/ 77353 h 438129"/>
                <a:gd name="connsiteX0" fmla="*/ 127246 w 764308"/>
                <a:gd name="connsiteY0" fmla="*/ 77353 h 438129"/>
                <a:gd name="connsiteX1" fmla="*/ 0 w 764308"/>
                <a:gd name="connsiteY1" fmla="*/ 234710 h 438129"/>
                <a:gd name="connsiteX2" fmla="*/ 574205 w 764308"/>
                <a:gd name="connsiteY2" fmla="*/ 299982 h 438129"/>
                <a:gd name="connsiteX3" fmla="*/ 504216 w 764308"/>
                <a:gd name="connsiteY3" fmla="*/ 438129 h 438129"/>
                <a:gd name="connsiteX4" fmla="*/ 764308 w 764308"/>
                <a:gd name="connsiteY4" fmla="*/ 277780 h 438129"/>
                <a:gd name="connsiteX5" fmla="*/ 697750 w 764308"/>
                <a:gd name="connsiteY5" fmla="*/ 0 h 438129"/>
                <a:gd name="connsiteX6" fmla="*/ 636816 w 764308"/>
                <a:gd name="connsiteY6" fmla="*/ 143555 h 438129"/>
                <a:gd name="connsiteX7" fmla="*/ 127246 w 764308"/>
                <a:gd name="connsiteY7" fmla="*/ 77353 h 438129"/>
                <a:gd name="connsiteX0" fmla="*/ 127246 w 764308"/>
                <a:gd name="connsiteY0" fmla="*/ 77353 h 438129"/>
                <a:gd name="connsiteX1" fmla="*/ 0 w 764308"/>
                <a:gd name="connsiteY1" fmla="*/ 234710 h 438129"/>
                <a:gd name="connsiteX2" fmla="*/ 496095 w 764308"/>
                <a:gd name="connsiteY2" fmla="*/ 338690 h 438129"/>
                <a:gd name="connsiteX3" fmla="*/ 504216 w 764308"/>
                <a:gd name="connsiteY3" fmla="*/ 438129 h 438129"/>
                <a:gd name="connsiteX4" fmla="*/ 764308 w 764308"/>
                <a:gd name="connsiteY4" fmla="*/ 277780 h 438129"/>
                <a:gd name="connsiteX5" fmla="*/ 697750 w 764308"/>
                <a:gd name="connsiteY5" fmla="*/ 0 h 438129"/>
                <a:gd name="connsiteX6" fmla="*/ 636816 w 764308"/>
                <a:gd name="connsiteY6" fmla="*/ 143555 h 438129"/>
                <a:gd name="connsiteX7" fmla="*/ 127246 w 764308"/>
                <a:gd name="connsiteY7" fmla="*/ 77353 h 438129"/>
                <a:gd name="connsiteX0" fmla="*/ 127246 w 764308"/>
                <a:gd name="connsiteY0" fmla="*/ 77353 h 438129"/>
                <a:gd name="connsiteX1" fmla="*/ 0 w 764308"/>
                <a:gd name="connsiteY1" fmla="*/ 234710 h 438129"/>
                <a:gd name="connsiteX2" fmla="*/ 496095 w 764308"/>
                <a:gd name="connsiteY2" fmla="*/ 338690 h 438129"/>
                <a:gd name="connsiteX3" fmla="*/ 504216 w 764308"/>
                <a:gd name="connsiteY3" fmla="*/ 438129 h 438129"/>
                <a:gd name="connsiteX4" fmla="*/ 764308 w 764308"/>
                <a:gd name="connsiteY4" fmla="*/ 277780 h 438129"/>
                <a:gd name="connsiteX5" fmla="*/ 697750 w 764308"/>
                <a:gd name="connsiteY5" fmla="*/ 0 h 438129"/>
                <a:gd name="connsiteX6" fmla="*/ 588860 w 764308"/>
                <a:gd name="connsiteY6" fmla="*/ 170049 h 438129"/>
                <a:gd name="connsiteX7" fmla="*/ 127246 w 764308"/>
                <a:gd name="connsiteY7" fmla="*/ 77353 h 438129"/>
                <a:gd name="connsiteX0" fmla="*/ 127246 w 764308"/>
                <a:gd name="connsiteY0" fmla="*/ 77353 h 448798"/>
                <a:gd name="connsiteX1" fmla="*/ 0 w 764308"/>
                <a:gd name="connsiteY1" fmla="*/ 234710 h 448798"/>
                <a:gd name="connsiteX2" fmla="*/ 496095 w 764308"/>
                <a:gd name="connsiteY2" fmla="*/ 338690 h 448798"/>
                <a:gd name="connsiteX3" fmla="*/ 423726 w 764308"/>
                <a:gd name="connsiteY3" fmla="*/ 448797 h 448798"/>
                <a:gd name="connsiteX4" fmla="*/ 764308 w 764308"/>
                <a:gd name="connsiteY4" fmla="*/ 277780 h 448798"/>
                <a:gd name="connsiteX5" fmla="*/ 697750 w 764308"/>
                <a:gd name="connsiteY5" fmla="*/ 0 h 448798"/>
                <a:gd name="connsiteX6" fmla="*/ 588860 w 764308"/>
                <a:gd name="connsiteY6" fmla="*/ 170049 h 448798"/>
                <a:gd name="connsiteX7" fmla="*/ 127246 w 764308"/>
                <a:gd name="connsiteY7" fmla="*/ 77353 h 448798"/>
                <a:gd name="connsiteX0" fmla="*/ 127246 w 709473"/>
                <a:gd name="connsiteY0" fmla="*/ 77353 h 448797"/>
                <a:gd name="connsiteX1" fmla="*/ 0 w 709473"/>
                <a:gd name="connsiteY1" fmla="*/ 234710 h 448797"/>
                <a:gd name="connsiteX2" fmla="*/ 496095 w 709473"/>
                <a:gd name="connsiteY2" fmla="*/ 338690 h 448797"/>
                <a:gd name="connsiteX3" fmla="*/ 423726 w 709473"/>
                <a:gd name="connsiteY3" fmla="*/ 448797 h 448797"/>
                <a:gd name="connsiteX4" fmla="*/ 709473 w 709473"/>
                <a:gd name="connsiteY4" fmla="*/ 330761 h 448797"/>
                <a:gd name="connsiteX5" fmla="*/ 697750 w 709473"/>
                <a:gd name="connsiteY5" fmla="*/ 0 h 448797"/>
                <a:gd name="connsiteX6" fmla="*/ 588860 w 709473"/>
                <a:gd name="connsiteY6" fmla="*/ 170049 h 448797"/>
                <a:gd name="connsiteX7" fmla="*/ 127246 w 709473"/>
                <a:gd name="connsiteY7" fmla="*/ 77353 h 448797"/>
                <a:gd name="connsiteX0" fmla="*/ 127246 w 709473"/>
                <a:gd name="connsiteY0" fmla="*/ 46192 h 417636"/>
                <a:gd name="connsiteX1" fmla="*/ 0 w 709473"/>
                <a:gd name="connsiteY1" fmla="*/ 203549 h 417636"/>
                <a:gd name="connsiteX2" fmla="*/ 496095 w 709473"/>
                <a:gd name="connsiteY2" fmla="*/ 307529 h 417636"/>
                <a:gd name="connsiteX3" fmla="*/ 423726 w 709473"/>
                <a:gd name="connsiteY3" fmla="*/ 417636 h 417636"/>
                <a:gd name="connsiteX4" fmla="*/ 709473 w 709473"/>
                <a:gd name="connsiteY4" fmla="*/ 299600 h 417636"/>
                <a:gd name="connsiteX5" fmla="*/ 677574 w 709473"/>
                <a:gd name="connsiteY5" fmla="*/ 0 h 417636"/>
                <a:gd name="connsiteX6" fmla="*/ 588860 w 709473"/>
                <a:gd name="connsiteY6" fmla="*/ 138888 h 417636"/>
                <a:gd name="connsiteX7" fmla="*/ 127246 w 709473"/>
                <a:gd name="connsiteY7" fmla="*/ 46192 h 41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73" h="417636">
                  <a:moveTo>
                    <a:pt x="127246" y="46192"/>
                  </a:moveTo>
                  <a:lnTo>
                    <a:pt x="0" y="203549"/>
                  </a:lnTo>
                  <a:lnTo>
                    <a:pt x="496095" y="307529"/>
                  </a:lnTo>
                  <a:lnTo>
                    <a:pt x="423726" y="417636"/>
                  </a:lnTo>
                  <a:lnTo>
                    <a:pt x="709473" y="299600"/>
                  </a:lnTo>
                  <a:lnTo>
                    <a:pt x="677574" y="0"/>
                  </a:lnTo>
                  <a:lnTo>
                    <a:pt x="588860" y="138888"/>
                  </a:lnTo>
                  <a:lnTo>
                    <a:pt x="127246" y="46192"/>
                  </a:lnTo>
                  <a:close/>
                </a:path>
              </a:pathLst>
            </a:cu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5" name="TextBox 164"/>
            <p:cNvSpPr txBox="1"/>
            <p:nvPr/>
          </p:nvSpPr>
          <p:spPr>
            <a:xfrm>
              <a:off x="3310304" y="3267123"/>
              <a:ext cx="648439"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mic Sans MS" pitchFamily="66" charset="0"/>
                  <a:ea typeface="+mn-ea"/>
                  <a:cs typeface="+mn-cs"/>
                </a:rPr>
                <a:t>FORCE</a:t>
              </a:r>
            </a:p>
          </p:txBody>
        </p:sp>
      </p:grpSp>
      <p:sp>
        <p:nvSpPr>
          <p:cNvPr id="190" name="Rectangle 189"/>
          <p:cNvSpPr/>
          <p:nvPr/>
        </p:nvSpPr>
        <p:spPr>
          <a:xfrm>
            <a:off x="3790665" y="4586920"/>
            <a:ext cx="2765461"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11430"/>
                <a:solidFill>
                  <a:srgbClr val="7030A0"/>
                </a:solidFill>
                <a:effectLst>
                  <a:outerShdw blurRad="50800" dist="39000" dir="5460000" algn="tl">
                    <a:srgbClr val="000000">
                      <a:alpha val="38000"/>
                    </a:srgbClr>
                  </a:outerShdw>
                </a:effectLst>
                <a:uLnTx/>
                <a:uFillTx/>
                <a:latin typeface="Times New Roman" pitchFamily="18" charset="0"/>
                <a:ea typeface="+mn-ea"/>
                <a:cs typeface="+mn-cs"/>
              </a:rPr>
              <a:t>Magnetic fields point in same direction between wires.</a:t>
            </a:r>
          </a:p>
        </p:txBody>
      </p:sp>
      <p:sp>
        <p:nvSpPr>
          <p:cNvPr id="191" name="Rectangle 190"/>
          <p:cNvSpPr/>
          <p:nvPr/>
        </p:nvSpPr>
        <p:spPr>
          <a:xfrm>
            <a:off x="3862584" y="1638237"/>
            <a:ext cx="2765461"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11430"/>
                <a:solidFill>
                  <a:srgbClr val="7030A0"/>
                </a:solidFill>
                <a:effectLst>
                  <a:outerShdw blurRad="50800" dist="39000" dir="5460000" algn="tl">
                    <a:srgbClr val="000000">
                      <a:alpha val="38000"/>
                    </a:srgbClr>
                  </a:outerShdw>
                </a:effectLst>
                <a:uLnTx/>
                <a:uFillTx/>
                <a:latin typeface="Times New Roman" pitchFamily="18" charset="0"/>
                <a:ea typeface="+mn-ea"/>
                <a:cs typeface="+mn-cs"/>
              </a:rPr>
              <a:t>Field stronger between wires</a:t>
            </a:r>
          </a:p>
        </p:txBody>
      </p:sp>
      <p:sp>
        <p:nvSpPr>
          <p:cNvPr id="192" name="Up Arrow 191"/>
          <p:cNvSpPr/>
          <p:nvPr/>
        </p:nvSpPr>
        <p:spPr bwMode="auto">
          <a:xfrm>
            <a:off x="4799790" y="2805183"/>
            <a:ext cx="451412" cy="1157468"/>
          </a:xfrm>
          <a:prstGeom prst="upArrow">
            <a:avLst/>
          </a:prstGeom>
          <a:solidFill>
            <a:srgbClr val="00B0F0"/>
          </a:solidFill>
          <a:ln w="9525" cap="flat" cmpd="sng" algn="ctr">
            <a:solidFill>
              <a:srgbClr val="0000FF"/>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3" name="Up Arrow 192"/>
          <p:cNvSpPr/>
          <p:nvPr/>
        </p:nvSpPr>
        <p:spPr bwMode="auto">
          <a:xfrm>
            <a:off x="5185762" y="2806603"/>
            <a:ext cx="451412" cy="1157468"/>
          </a:xfrm>
          <a:prstGeom prst="upArrow">
            <a:avLst/>
          </a:prstGeom>
          <a:solidFill>
            <a:srgbClr val="00B0F0"/>
          </a:solidFill>
          <a:ln w="9525" cap="flat" cmpd="sng" algn="ctr">
            <a:solidFill>
              <a:srgbClr val="0000FF"/>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0" name="Up Arrow 78">
            <a:extLst>
              <a:ext uri="{FF2B5EF4-FFF2-40B4-BE49-F238E27FC236}">
                <a16:creationId xmlns:a16="http://schemas.microsoft.com/office/drawing/2014/main" id="{739A9FC9-EAE3-4994-9738-B3CAD59BEEBA}"/>
              </a:ext>
            </a:extLst>
          </p:cNvPr>
          <p:cNvSpPr/>
          <p:nvPr/>
        </p:nvSpPr>
        <p:spPr bwMode="auto">
          <a:xfrm rot="12535665">
            <a:off x="3428319" y="4217418"/>
            <a:ext cx="203972" cy="596487"/>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1" name="Up Arrow 83">
            <a:extLst>
              <a:ext uri="{FF2B5EF4-FFF2-40B4-BE49-F238E27FC236}">
                <a16:creationId xmlns:a16="http://schemas.microsoft.com/office/drawing/2014/main" id="{6CACEC5F-E78A-4480-9C65-24E01E4E71FD}"/>
              </a:ext>
            </a:extLst>
          </p:cNvPr>
          <p:cNvSpPr/>
          <p:nvPr/>
        </p:nvSpPr>
        <p:spPr bwMode="auto">
          <a:xfrm rot="12272513">
            <a:off x="4274493" y="2898634"/>
            <a:ext cx="86751" cy="162656"/>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 name="Up Arrow 84">
            <a:extLst>
              <a:ext uri="{FF2B5EF4-FFF2-40B4-BE49-F238E27FC236}">
                <a16:creationId xmlns:a16="http://schemas.microsoft.com/office/drawing/2014/main" id="{8FDAC369-DF7B-471F-92A4-60519DDC3401}"/>
              </a:ext>
            </a:extLst>
          </p:cNvPr>
          <p:cNvSpPr/>
          <p:nvPr/>
        </p:nvSpPr>
        <p:spPr bwMode="auto">
          <a:xfrm rot="12484994">
            <a:off x="3961376" y="3401363"/>
            <a:ext cx="127756" cy="254495"/>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105" name="Straight Connector 104">
            <a:extLst>
              <a:ext uri="{FF2B5EF4-FFF2-40B4-BE49-F238E27FC236}">
                <a16:creationId xmlns:a16="http://schemas.microsoft.com/office/drawing/2014/main" id="{423174E1-72E5-472A-92ED-7302631EAB11}"/>
              </a:ext>
            </a:extLst>
          </p:cNvPr>
          <p:cNvCxnSpPr/>
          <p:nvPr/>
        </p:nvCxnSpPr>
        <p:spPr bwMode="auto">
          <a:xfrm>
            <a:off x="2775433" y="3388021"/>
            <a:ext cx="217170"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2FC00365-0E59-4E07-857C-4370D47D6593}"/>
              </a:ext>
            </a:extLst>
          </p:cNvPr>
          <p:cNvCxnSpPr/>
          <p:nvPr/>
        </p:nvCxnSpPr>
        <p:spPr bwMode="auto">
          <a:xfrm flipV="1">
            <a:off x="2716032" y="3306451"/>
            <a:ext cx="430530" cy="381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03" name="Rectangle 102">
            <a:extLst>
              <a:ext uri="{FF2B5EF4-FFF2-40B4-BE49-F238E27FC236}">
                <a16:creationId xmlns:a16="http://schemas.microsoft.com/office/drawing/2014/main" id="{88CD3DCF-FCD5-4025-B5F0-C23BF98432B6}"/>
              </a:ext>
            </a:extLst>
          </p:cNvPr>
          <p:cNvSpPr/>
          <p:nvPr/>
        </p:nvSpPr>
        <p:spPr>
          <a:xfrm>
            <a:off x="6115060" y="4818092"/>
            <a:ext cx="750274"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a:t>
            </a:r>
            <a:r>
              <a:rPr kumimoji="0" lang="en-US" sz="3600" b="1" i="0" u="none" strike="noStrike" kern="1200" cap="none" spc="0" normalizeH="0" baseline="0" noProof="0" dirty="0" err="1">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i</a:t>
            </a:r>
            <a:endParaRPr kumimoji="0" lang="en-US" sz="36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04" name="Rectangle 103">
            <a:extLst>
              <a:ext uri="{FF2B5EF4-FFF2-40B4-BE49-F238E27FC236}">
                <a16:creationId xmlns:a16="http://schemas.microsoft.com/office/drawing/2014/main" id="{8E0D355A-E862-49E6-86CD-7C1F41FEEFF6}"/>
              </a:ext>
            </a:extLst>
          </p:cNvPr>
          <p:cNvSpPr/>
          <p:nvPr/>
        </p:nvSpPr>
        <p:spPr>
          <a:xfrm>
            <a:off x="3084927" y="4702660"/>
            <a:ext cx="750274"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a:t>
            </a:r>
            <a:r>
              <a:rPr kumimoji="0" lang="en-US" sz="3600" b="1" i="0" u="none" strike="noStrike" kern="1200" cap="none" spc="0" normalizeH="0" baseline="0" noProof="0" dirty="0" err="1">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i</a:t>
            </a:r>
            <a:endParaRPr kumimoji="0" lang="en-US" sz="36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nvGrpSpPr>
          <p:cNvPr id="109" name="Group 108">
            <a:extLst>
              <a:ext uri="{FF2B5EF4-FFF2-40B4-BE49-F238E27FC236}">
                <a16:creationId xmlns:a16="http://schemas.microsoft.com/office/drawing/2014/main" id="{51809238-E315-450F-BA4C-34924597F371}"/>
              </a:ext>
            </a:extLst>
          </p:cNvPr>
          <p:cNvGrpSpPr/>
          <p:nvPr/>
        </p:nvGrpSpPr>
        <p:grpSpPr>
          <a:xfrm>
            <a:off x="4930997" y="3137713"/>
            <a:ext cx="195962" cy="640873"/>
            <a:chOff x="4652084" y="4913205"/>
            <a:chExt cx="237272" cy="775973"/>
          </a:xfrm>
        </p:grpSpPr>
        <p:sp>
          <p:nvSpPr>
            <p:cNvPr id="110" name="AutoShape 40">
              <a:extLst>
                <a:ext uri="{FF2B5EF4-FFF2-40B4-BE49-F238E27FC236}">
                  <a16:creationId xmlns:a16="http://schemas.microsoft.com/office/drawing/2014/main" id="{BF5B2109-C73A-4012-8097-9DC40E823E42}"/>
                </a:ext>
              </a:extLst>
            </p:cNvPr>
            <p:cNvSpPr>
              <a:spLocks noChangeArrowheads="1"/>
            </p:cNvSpPr>
            <p:nvPr/>
          </p:nvSpPr>
          <p:spPr bwMode="auto">
            <a:xfrm>
              <a:off x="4671873" y="5225622"/>
              <a:ext cx="197363" cy="412665"/>
            </a:xfrm>
            <a:prstGeom prst="can">
              <a:avLst>
                <a:gd name="adj" fmla="val 50008"/>
              </a:avLst>
            </a:pr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0" name="AutoShape 40">
              <a:extLst>
                <a:ext uri="{FF2B5EF4-FFF2-40B4-BE49-F238E27FC236}">
                  <a16:creationId xmlns:a16="http://schemas.microsoft.com/office/drawing/2014/main" id="{6E639E30-CC84-448F-AF55-719B1B2CE0A6}"/>
                </a:ext>
              </a:extLst>
            </p:cNvPr>
            <p:cNvSpPr>
              <a:spLocks noChangeArrowheads="1"/>
            </p:cNvSpPr>
            <p:nvPr/>
          </p:nvSpPr>
          <p:spPr bwMode="auto">
            <a:xfrm>
              <a:off x="4674472" y="4913205"/>
              <a:ext cx="192953" cy="421321"/>
            </a:xfrm>
            <a:prstGeom prst="can">
              <a:avLst>
                <a:gd name="adj" fmla="val 50008"/>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6" name="Rectangle 185">
              <a:extLst>
                <a:ext uri="{FF2B5EF4-FFF2-40B4-BE49-F238E27FC236}">
                  <a16:creationId xmlns:a16="http://schemas.microsoft.com/office/drawing/2014/main" id="{467AFAA0-B622-4E90-AE71-60D39D0A57A9}"/>
                </a:ext>
              </a:extLst>
            </p:cNvPr>
            <p:cNvSpPr/>
            <p:nvPr/>
          </p:nvSpPr>
          <p:spPr>
            <a:xfrm>
              <a:off x="4652084" y="4930214"/>
              <a:ext cx="237272"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w="11430"/>
                  <a:solidFill>
                    <a:srgbClr val="FFFFFF"/>
                  </a:solidFill>
                  <a:effectLst>
                    <a:outerShdw blurRad="50800" dist="39000" dir="5460000" algn="tl">
                      <a:srgbClr val="000000">
                        <a:alpha val="38000"/>
                      </a:srgbClr>
                    </a:outerShdw>
                  </a:effectLst>
                  <a:uLnTx/>
                  <a:uFillTx/>
                  <a:latin typeface="Times New Roman" pitchFamily="18" charset="0"/>
                  <a:ea typeface="+mn-ea"/>
                  <a:cs typeface="+mn-cs"/>
                </a:rPr>
                <a:t>N</a:t>
              </a:r>
            </a:p>
          </p:txBody>
        </p:sp>
        <p:sp>
          <p:nvSpPr>
            <p:cNvPr id="187" name="Rectangle 186">
              <a:extLst>
                <a:ext uri="{FF2B5EF4-FFF2-40B4-BE49-F238E27FC236}">
                  <a16:creationId xmlns:a16="http://schemas.microsoft.com/office/drawing/2014/main" id="{DF14C91A-FA23-4DA5-BB86-A345C538E837}"/>
                </a:ext>
              </a:extLst>
            </p:cNvPr>
            <p:cNvSpPr/>
            <p:nvPr/>
          </p:nvSpPr>
          <p:spPr>
            <a:xfrm>
              <a:off x="4661227" y="5319847"/>
              <a:ext cx="225462" cy="369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w="11430"/>
                  <a:solidFill>
                    <a:srgbClr val="FFFFFF"/>
                  </a:solidFill>
                  <a:effectLst>
                    <a:outerShdw blurRad="50800" dist="39000" dir="5460000" algn="tl">
                      <a:srgbClr val="000000">
                        <a:alpha val="38000"/>
                      </a:srgbClr>
                    </a:outerShdw>
                  </a:effectLst>
                  <a:uLnTx/>
                  <a:uFillTx/>
                  <a:latin typeface="Times New Roman" pitchFamily="18" charset="0"/>
                  <a:ea typeface="+mn-ea"/>
                  <a:cs typeface="+mn-cs"/>
                </a:rPr>
                <a:t>S</a:t>
              </a:r>
            </a:p>
          </p:txBody>
        </p:sp>
      </p:grpSp>
      <p:grpSp>
        <p:nvGrpSpPr>
          <p:cNvPr id="205" name="Group 204">
            <a:extLst>
              <a:ext uri="{FF2B5EF4-FFF2-40B4-BE49-F238E27FC236}">
                <a16:creationId xmlns:a16="http://schemas.microsoft.com/office/drawing/2014/main" id="{5425237A-8D73-4616-9745-0C8111FC20E4}"/>
              </a:ext>
            </a:extLst>
          </p:cNvPr>
          <p:cNvGrpSpPr/>
          <p:nvPr/>
        </p:nvGrpSpPr>
        <p:grpSpPr>
          <a:xfrm>
            <a:off x="5325787" y="3155978"/>
            <a:ext cx="186208" cy="630393"/>
            <a:chOff x="4661227" y="4925893"/>
            <a:chExt cx="225462" cy="763285"/>
          </a:xfrm>
        </p:grpSpPr>
        <p:sp>
          <p:nvSpPr>
            <p:cNvPr id="206" name="AutoShape 40">
              <a:extLst>
                <a:ext uri="{FF2B5EF4-FFF2-40B4-BE49-F238E27FC236}">
                  <a16:creationId xmlns:a16="http://schemas.microsoft.com/office/drawing/2014/main" id="{C314B428-2E33-48EF-8A8E-56DBBF651BD7}"/>
                </a:ext>
              </a:extLst>
            </p:cNvPr>
            <p:cNvSpPr>
              <a:spLocks noChangeArrowheads="1"/>
            </p:cNvSpPr>
            <p:nvPr/>
          </p:nvSpPr>
          <p:spPr bwMode="auto">
            <a:xfrm>
              <a:off x="4665725" y="5238311"/>
              <a:ext cx="203512" cy="412665"/>
            </a:xfrm>
            <a:prstGeom prst="can">
              <a:avLst>
                <a:gd name="adj" fmla="val 50008"/>
              </a:avLst>
            </a:pr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7" name="AutoShape 40">
              <a:extLst>
                <a:ext uri="{FF2B5EF4-FFF2-40B4-BE49-F238E27FC236}">
                  <a16:creationId xmlns:a16="http://schemas.microsoft.com/office/drawing/2014/main" id="{E41BC904-0A17-4596-9877-0BCBE69296D4}"/>
                </a:ext>
              </a:extLst>
            </p:cNvPr>
            <p:cNvSpPr>
              <a:spLocks noChangeArrowheads="1"/>
            </p:cNvSpPr>
            <p:nvPr/>
          </p:nvSpPr>
          <p:spPr bwMode="auto">
            <a:xfrm>
              <a:off x="4665725" y="4925893"/>
              <a:ext cx="201701" cy="421321"/>
            </a:xfrm>
            <a:prstGeom prst="can">
              <a:avLst>
                <a:gd name="adj" fmla="val 50008"/>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8" name="Rectangle 207">
              <a:extLst>
                <a:ext uri="{FF2B5EF4-FFF2-40B4-BE49-F238E27FC236}">
                  <a16:creationId xmlns:a16="http://schemas.microsoft.com/office/drawing/2014/main" id="{6D2DFCE5-4F78-44A6-8E56-9DD3D0CBDCC3}"/>
                </a:ext>
              </a:extLst>
            </p:cNvPr>
            <p:cNvSpPr/>
            <p:nvPr/>
          </p:nvSpPr>
          <p:spPr>
            <a:xfrm>
              <a:off x="4664747" y="4951887"/>
              <a:ext cx="210753"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w="11430"/>
                  <a:solidFill>
                    <a:srgbClr val="FFFFFF"/>
                  </a:solidFill>
                  <a:effectLst>
                    <a:outerShdw blurRad="50800" dist="39000" dir="5460000" algn="tl">
                      <a:srgbClr val="000000">
                        <a:alpha val="38000"/>
                      </a:srgbClr>
                    </a:outerShdw>
                  </a:effectLst>
                  <a:uLnTx/>
                  <a:uFillTx/>
                  <a:latin typeface="Times New Roman" pitchFamily="18" charset="0"/>
                  <a:ea typeface="+mn-ea"/>
                  <a:cs typeface="+mn-cs"/>
                </a:rPr>
                <a:t>N</a:t>
              </a:r>
            </a:p>
          </p:txBody>
        </p:sp>
        <p:sp>
          <p:nvSpPr>
            <p:cNvPr id="209" name="Rectangle 208">
              <a:extLst>
                <a:ext uri="{FF2B5EF4-FFF2-40B4-BE49-F238E27FC236}">
                  <a16:creationId xmlns:a16="http://schemas.microsoft.com/office/drawing/2014/main" id="{DB8E1949-31FD-4650-8E55-548EBD2A70BB}"/>
                </a:ext>
              </a:extLst>
            </p:cNvPr>
            <p:cNvSpPr/>
            <p:nvPr/>
          </p:nvSpPr>
          <p:spPr>
            <a:xfrm>
              <a:off x="4661227" y="5319847"/>
              <a:ext cx="225462" cy="369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w="11430"/>
                  <a:solidFill>
                    <a:srgbClr val="FFFFFF"/>
                  </a:solidFill>
                  <a:effectLst>
                    <a:outerShdw blurRad="50800" dist="39000" dir="5460000" algn="tl">
                      <a:srgbClr val="000000">
                        <a:alpha val="38000"/>
                      </a:srgbClr>
                    </a:outerShdw>
                  </a:effectLst>
                  <a:uLnTx/>
                  <a:uFillTx/>
                  <a:latin typeface="Times New Roman" pitchFamily="18" charset="0"/>
                  <a:ea typeface="+mn-ea"/>
                  <a:cs typeface="+mn-cs"/>
                </a:rPr>
                <a:t>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4"/>
                                        </p:tgtEl>
                                        <p:attrNameLst>
                                          <p:attrName>style.visibility</p:attrName>
                                        </p:attrNameLst>
                                      </p:cBhvr>
                                      <p:to>
                                        <p:strVal val="visible"/>
                                      </p:to>
                                    </p:set>
                                    <p:animEffect transition="in" filter="fade">
                                      <p:cBhvr>
                                        <p:cTn id="10" dur="1000"/>
                                        <p:tgtEl>
                                          <p:spTgt spid="104"/>
                                        </p:tgtEl>
                                      </p:cBhvr>
                                    </p:animEffect>
                                  </p:childTnLst>
                                </p:cTn>
                              </p:par>
                              <p:par>
                                <p:cTn id="11" presetID="12" presetClass="entr" presetSubtype="2" fill="hold" nodeType="withEffect">
                                  <p:stCondLst>
                                    <p:cond delay="2000"/>
                                  </p:stCondLst>
                                  <p:childTnLst>
                                    <p:set>
                                      <p:cBhvr>
                                        <p:cTn id="12" dur="1" fill="hold">
                                          <p:stCondLst>
                                            <p:cond delay="0"/>
                                          </p:stCondLst>
                                        </p:cTn>
                                        <p:tgtEl>
                                          <p:spTgt spid="166"/>
                                        </p:tgtEl>
                                        <p:attrNameLst>
                                          <p:attrName>style.visibility</p:attrName>
                                        </p:attrNameLst>
                                      </p:cBhvr>
                                      <p:to>
                                        <p:strVal val="visible"/>
                                      </p:to>
                                    </p:set>
                                    <p:animEffect transition="in" filter="slide(fromRight)">
                                      <p:cBhvr>
                                        <p:cTn id="13" dur="1000"/>
                                        <p:tgtEl>
                                          <p:spTgt spid="166"/>
                                        </p:tgtEl>
                                      </p:cBhvr>
                                    </p:animEffect>
                                  </p:childTnLst>
                                </p:cTn>
                              </p:par>
                              <p:par>
                                <p:cTn id="14" presetID="10" presetClass="entr" presetSubtype="0" fill="hold" grpId="0" nodeType="withEffect">
                                  <p:stCondLst>
                                    <p:cond delay="4700"/>
                                  </p:stCondLst>
                                  <p:childTnLst>
                                    <p:set>
                                      <p:cBhvr>
                                        <p:cTn id="15" dur="1" fill="hold">
                                          <p:stCondLst>
                                            <p:cond delay="0"/>
                                          </p:stCondLst>
                                        </p:cTn>
                                        <p:tgtEl>
                                          <p:spTgt spid="103"/>
                                        </p:tgtEl>
                                        <p:attrNameLst>
                                          <p:attrName>style.visibility</p:attrName>
                                        </p:attrNameLst>
                                      </p:cBhvr>
                                      <p:to>
                                        <p:strVal val="visible"/>
                                      </p:to>
                                    </p:set>
                                    <p:animEffect transition="in" filter="fade">
                                      <p:cBhvr>
                                        <p:cTn id="16" dur="1000"/>
                                        <p:tgtEl>
                                          <p:spTgt spid="103"/>
                                        </p:tgtEl>
                                      </p:cBhvr>
                                    </p:animEffect>
                                  </p:childTnLst>
                                </p:cTn>
                              </p:par>
                              <p:par>
                                <p:cTn id="17" presetID="53" presetClass="entr" presetSubtype="0" fill="hold" grpId="0" nodeType="withEffect">
                                  <p:stCondLst>
                                    <p:cond delay="8000"/>
                                  </p:stCondLst>
                                  <p:childTnLst>
                                    <p:set>
                                      <p:cBhvr>
                                        <p:cTn id="18" dur="1" fill="hold">
                                          <p:stCondLst>
                                            <p:cond delay="0"/>
                                          </p:stCondLst>
                                        </p:cTn>
                                        <p:tgtEl>
                                          <p:spTgt spid="190"/>
                                        </p:tgtEl>
                                        <p:attrNameLst>
                                          <p:attrName>style.visibility</p:attrName>
                                        </p:attrNameLst>
                                      </p:cBhvr>
                                      <p:to>
                                        <p:strVal val="visible"/>
                                      </p:to>
                                    </p:set>
                                    <p:anim calcmode="lin" valueType="num">
                                      <p:cBhvr>
                                        <p:cTn id="19" dur="1000" fill="hold"/>
                                        <p:tgtEl>
                                          <p:spTgt spid="190"/>
                                        </p:tgtEl>
                                        <p:attrNameLst>
                                          <p:attrName>ppt_w</p:attrName>
                                        </p:attrNameLst>
                                      </p:cBhvr>
                                      <p:tavLst>
                                        <p:tav tm="0">
                                          <p:val>
                                            <p:fltVal val="0"/>
                                          </p:val>
                                        </p:tav>
                                        <p:tav tm="100000">
                                          <p:val>
                                            <p:strVal val="#ppt_w"/>
                                          </p:val>
                                        </p:tav>
                                      </p:tavLst>
                                    </p:anim>
                                    <p:anim calcmode="lin" valueType="num">
                                      <p:cBhvr>
                                        <p:cTn id="20" dur="1000" fill="hold"/>
                                        <p:tgtEl>
                                          <p:spTgt spid="190"/>
                                        </p:tgtEl>
                                        <p:attrNameLst>
                                          <p:attrName>ppt_h</p:attrName>
                                        </p:attrNameLst>
                                      </p:cBhvr>
                                      <p:tavLst>
                                        <p:tav tm="0">
                                          <p:val>
                                            <p:fltVal val="0"/>
                                          </p:val>
                                        </p:tav>
                                        <p:tav tm="100000">
                                          <p:val>
                                            <p:strVal val="#ppt_h"/>
                                          </p:val>
                                        </p:tav>
                                      </p:tavLst>
                                    </p:anim>
                                    <p:animEffect transition="in" filter="fade">
                                      <p:cBhvr>
                                        <p:cTn id="21" dur="1000"/>
                                        <p:tgtEl>
                                          <p:spTgt spid="190"/>
                                        </p:tgtEl>
                                      </p:cBhvr>
                                    </p:animEffect>
                                  </p:childTnLst>
                                </p:cTn>
                              </p:par>
                              <p:par>
                                <p:cTn id="22" presetID="22" presetClass="entr" presetSubtype="4" fill="hold" grpId="0" nodeType="withEffect">
                                  <p:stCondLst>
                                    <p:cond delay="10000"/>
                                  </p:stCondLst>
                                  <p:childTnLst>
                                    <p:set>
                                      <p:cBhvr>
                                        <p:cTn id="23" dur="1" fill="hold">
                                          <p:stCondLst>
                                            <p:cond delay="0"/>
                                          </p:stCondLst>
                                        </p:cTn>
                                        <p:tgtEl>
                                          <p:spTgt spid="192"/>
                                        </p:tgtEl>
                                        <p:attrNameLst>
                                          <p:attrName>style.visibility</p:attrName>
                                        </p:attrNameLst>
                                      </p:cBhvr>
                                      <p:to>
                                        <p:strVal val="visible"/>
                                      </p:to>
                                    </p:set>
                                    <p:animEffect transition="in" filter="wipe(down)">
                                      <p:cBhvr>
                                        <p:cTn id="24" dur="1000"/>
                                        <p:tgtEl>
                                          <p:spTgt spid="192"/>
                                        </p:tgtEl>
                                      </p:cBhvr>
                                    </p:animEffect>
                                  </p:childTnLst>
                                </p:cTn>
                              </p:par>
                              <p:par>
                                <p:cTn id="25" presetID="22" presetClass="entr" presetSubtype="4" fill="hold" grpId="0" nodeType="withEffect">
                                  <p:stCondLst>
                                    <p:cond delay="10000"/>
                                  </p:stCondLst>
                                  <p:childTnLst>
                                    <p:set>
                                      <p:cBhvr>
                                        <p:cTn id="26" dur="1" fill="hold">
                                          <p:stCondLst>
                                            <p:cond delay="0"/>
                                          </p:stCondLst>
                                        </p:cTn>
                                        <p:tgtEl>
                                          <p:spTgt spid="193"/>
                                        </p:tgtEl>
                                        <p:attrNameLst>
                                          <p:attrName>style.visibility</p:attrName>
                                        </p:attrNameLst>
                                      </p:cBhvr>
                                      <p:to>
                                        <p:strVal val="visible"/>
                                      </p:to>
                                    </p:set>
                                    <p:animEffect transition="in" filter="wipe(down)">
                                      <p:cBhvr>
                                        <p:cTn id="27" dur="1000"/>
                                        <p:tgtEl>
                                          <p:spTgt spid="193"/>
                                        </p:tgtEl>
                                      </p:cBhvr>
                                    </p:animEffect>
                                  </p:childTnLst>
                                </p:cTn>
                              </p:par>
                              <p:par>
                                <p:cTn id="28" presetID="10" presetClass="entr" presetSubtype="0" fill="hold" nodeType="withEffect">
                                  <p:stCondLst>
                                    <p:cond delay="12100"/>
                                  </p:stCondLst>
                                  <p:childTnLst>
                                    <p:set>
                                      <p:cBhvr>
                                        <p:cTn id="29" dur="1" fill="hold">
                                          <p:stCondLst>
                                            <p:cond delay="0"/>
                                          </p:stCondLst>
                                        </p:cTn>
                                        <p:tgtEl>
                                          <p:spTgt spid="109"/>
                                        </p:tgtEl>
                                        <p:attrNameLst>
                                          <p:attrName>style.visibility</p:attrName>
                                        </p:attrNameLst>
                                      </p:cBhvr>
                                      <p:to>
                                        <p:strVal val="visible"/>
                                      </p:to>
                                    </p:set>
                                    <p:animEffect transition="in" filter="fade">
                                      <p:cBhvr>
                                        <p:cTn id="30" dur="1250"/>
                                        <p:tgtEl>
                                          <p:spTgt spid="109"/>
                                        </p:tgtEl>
                                      </p:cBhvr>
                                    </p:animEffect>
                                  </p:childTnLst>
                                </p:cTn>
                              </p:par>
                              <p:par>
                                <p:cTn id="31" presetID="10" presetClass="entr" presetSubtype="0" fill="hold" nodeType="withEffect">
                                  <p:stCondLst>
                                    <p:cond delay="12100"/>
                                  </p:stCondLst>
                                  <p:childTnLst>
                                    <p:set>
                                      <p:cBhvr>
                                        <p:cTn id="32" dur="1" fill="hold">
                                          <p:stCondLst>
                                            <p:cond delay="0"/>
                                          </p:stCondLst>
                                        </p:cTn>
                                        <p:tgtEl>
                                          <p:spTgt spid="205"/>
                                        </p:tgtEl>
                                        <p:attrNameLst>
                                          <p:attrName>style.visibility</p:attrName>
                                        </p:attrNameLst>
                                      </p:cBhvr>
                                      <p:to>
                                        <p:strVal val="visible"/>
                                      </p:to>
                                    </p:set>
                                    <p:animEffect transition="in" filter="fade">
                                      <p:cBhvr>
                                        <p:cTn id="33" dur="1250"/>
                                        <p:tgtEl>
                                          <p:spTgt spid="205"/>
                                        </p:tgtEl>
                                      </p:cBhvr>
                                    </p:animEffect>
                                  </p:childTnLst>
                                </p:cTn>
                              </p:par>
                              <p:par>
                                <p:cTn id="34" presetID="53" presetClass="entr" presetSubtype="0" fill="hold" grpId="0" nodeType="withEffect">
                                  <p:stCondLst>
                                    <p:cond delay="14700"/>
                                  </p:stCondLst>
                                  <p:childTnLst>
                                    <p:set>
                                      <p:cBhvr>
                                        <p:cTn id="35" dur="1" fill="hold">
                                          <p:stCondLst>
                                            <p:cond delay="0"/>
                                          </p:stCondLst>
                                        </p:cTn>
                                        <p:tgtEl>
                                          <p:spTgt spid="191"/>
                                        </p:tgtEl>
                                        <p:attrNameLst>
                                          <p:attrName>style.visibility</p:attrName>
                                        </p:attrNameLst>
                                      </p:cBhvr>
                                      <p:to>
                                        <p:strVal val="visible"/>
                                      </p:to>
                                    </p:set>
                                    <p:anim calcmode="lin" valueType="num">
                                      <p:cBhvr>
                                        <p:cTn id="36" dur="1000" fill="hold"/>
                                        <p:tgtEl>
                                          <p:spTgt spid="191"/>
                                        </p:tgtEl>
                                        <p:attrNameLst>
                                          <p:attrName>ppt_w</p:attrName>
                                        </p:attrNameLst>
                                      </p:cBhvr>
                                      <p:tavLst>
                                        <p:tav tm="0">
                                          <p:val>
                                            <p:fltVal val="0"/>
                                          </p:val>
                                        </p:tav>
                                        <p:tav tm="100000">
                                          <p:val>
                                            <p:strVal val="#ppt_w"/>
                                          </p:val>
                                        </p:tav>
                                      </p:tavLst>
                                    </p:anim>
                                    <p:anim calcmode="lin" valueType="num">
                                      <p:cBhvr>
                                        <p:cTn id="37" dur="1000" fill="hold"/>
                                        <p:tgtEl>
                                          <p:spTgt spid="191"/>
                                        </p:tgtEl>
                                        <p:attrNameLst>
                                          <p:attrName>ppt_h</p:attrName>
                                        </p:attrNameLst>
                                      </p:cBhvr>
                                      <p:tavLst>
                                        <p:tav tm="0">
                                          <p:val>
                                            <p:fltVal val="0"/>
                                          </p:val>
                                        </p:tav>
                                        <p:tav tm="100000">
                                          <p:val>
                                            <p:strVal val="#ppt_h"/>
                                          </p:val>
                                        </p:tav>
                                      </p:tavLst>
                                    </p:anim>
                                    <p:animEffect transition="in" filter="fade">
                                      <p:cBhvr>
                                        <p:cTn id="38" dur="1000"/>
                                        <p:tgtEl>
                                          <p:spTgt spid="191"/>
                                        </p:tgtEl>
                                      </p:cBhvr>
                                    </p:animEffect>
                                  </p:childTnLst>
                                </p:cTn>
                              </p:par>
                              <p:par>
                                <p:cTn id="39" presetID="22" presetClass="entr" presetSubtype="8" fill="hold" nodeType="withEffect">
                                  <p:stCondLst>
                                    <p:cond delay="16400"/>
                                  </p:stCondLst>
                                  <p:childTnLst>
                                    <p:set>
                                      <p:cBhvr>
                                        <p:cTn id="40" dur="1" fill="hold">
                                          <p:stCondLst>
                                            <p:cond delay="0"/>
                                          </p:stCondLst>
                                        </p:cTn>
                                        <p:tgtEl>
                                          <p:spTgt spid="189"/>
                                        </p:tgtEl>
                                        <p:attrNameLst>
                                          <p:attrName>style.visibility</p:attrName>
                                        </p:attrNameLst>
                                      </p:cBhvr>
                                      <p:to>
                                        <p:strVal val="visible"/>
                                      </p:to>
                                    </p:set>
                                    <p:animEffect transition="in" filter="wipe(left)">
                                      <p:cBhvr>
                                        <p:cTn id="41" dur="1000"/>
                                        <p:tgtEl>
                                          <p:spTgt spid="189"/>
                                        </p:tgtEl>
                                      </p:cBhvr>
                                    </p:animEffect>
                                  </p:childTnLst>
                                </p:cTn>
                              </p:par>
                              <p:par>
                                <p:cTn id="42" presetID="22" presetClass="entr" presetSubtype="2" fill="hold" nodeType="withEffect">
                                  <p:stCondLst>
                                    <p:cond delay="16400"/>
                                  </p:stCondLst>
                                  <p:childTnLst>
                                    <p:set>
                                      <p:cBhvr>
                                        <p:cTn id="43" dur="1" fill="hold">
                                          <p:stCondLst>
                                            <p:cond delay="0"/>
                                          </p:stCondLst>
                                        </p:cTn>
                                        <p:tgtEl>
                                          <p:spTgt spid="185"/>
                                        </p:tgtEl>
                                        <p:attrNameLst>
                                          <p:attrName>style.visibility</p:attrName>
                                        </p:attrNameLst>
                                      </p:cBhvr>
                                      <p:to>
                                        <p:strVal val="visible"/>
                                      </p:to>
                                    </p:set>
                                    <p:animEffect transition="in" filter="wipe(right)">
                                      <p:cBhvr>
                                        <p:cTn id="44" dur="1000"/>
                                        <p:tgtEl>
                                          <p:spTgt spid="185"/>
                                        </p:tgtEl>
                                      </p:cBhvr>
                                    </p:animEffect>
                                  </p:childTnLst>
                                </p:cTn>
                              </p:par>
                              <p:par>
                                <p:cTn id="45" presetID="53" presetClass="entr" presetSubtype="0" fill="hold" grpId="0" nodeType="withEffect">
                                  <p:stCondLst>
                                    <p:cond delay="18800"/>
                                  </p:stCondLst>
                                  <p:childTnLst>
                                    <p:set>
                                      <p:cBhvr>
                                        <p:cTn id="46" dur="1" fill="hold">
                                          <p:stCondLst>
                                            <p:cond delay="0"/>
                                          </p:stCondLst>
                                        </p:cTn>
                                        <p:tgtEl>
                                          <p:spTgt spid="196"/>
                                        </p:tgtEl>
                                        <p:attrNameLst>
                                          <p:attrName>style.visibility</p:attrName>
                                        </p:attrNameLst>
                                      </p:cBhvr>
                                      <p:to>
                                        <p:strVal val="visible"/>
                                      </p:to>
                                    </p:set>
                                    <p:anim calcmode="lin" valueType="num">
                                      <p:cBhvr>
                                        <p:cTn id="47" dur="500" fill="hold"/>
                                        <p:tgtEl>
                                          <p:spTgt spid="196"/>
                                        </p:tgtEl>
                                        <p:attrNameLst>
                                          <p:attrName>ppt_w</p:attrName>
                                        </p:attrNameLst>
                                      </p:cBhvr>
                                      <p:tavLst>
                                        <p:tav tm="0">
                                          <p:val>
                                            <p:fltVal val="0"/>
                                          </p:val>
                                        </p:tav>
                                        <p:tav tm="100000">
                                          <p:val>
                                            <p:strVal val="#ppt_w"/>
                                          </p:val>
                                        </p:tav>
                                      </p:tavLst>
                                    </p:anim>
                                    <p:anim calcmode="lin" valueType="num">
                                      <p:cBhvr>
                                        <p:cTn id="48" dur="500" fill="hold"/>
                                        <p:tgtEl>
                                          <p:spTgt spid="196"/>
                                        </p:tgtEl>
                                        <p:attrNameLst>
                                          <p:attrName>ppt_h</p:attrName>
                                        </p:attrNameLst>
                                      </p:cBhvr>
                                      <p:tavLst>
                                        <p:tav tm="0">
                                          <p:val>
                                            <p:fltVal val="0"/>
                                          </p:val>
                                        </p:tav>
                                        <p:tav tm="100000">
                                          <p:val>
                                            <p:strVal val="#ppt_h"/>
                                          </p:val>
                                        </p:tav>
                                      </p:tavLst>
                                    </p:anim>
                                    <p:animEffect transition="in" filter="fade">
                                      <p:cBhvr>
                                        <p:cTn id="49"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p:bldP spid="190" grpId="0"/>
      <p:bldP spid="191" grpId="0"/>
      <p:bldP spid="192" grpId="0" animBg="1"/>
      <p:bldP spid="193" grpId="0" animBg="1"/>
      <p:bldP spid="103" grpId="0"/>
      <p:bldP spid="10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pSp>
        <p:nvGrpSpPr>
          <p:cNvPr id="6" name="Group 55"/>
          <p:cNvGrpSpPr>
            <a:grpSpLocks/>
          </p:cNvGrpSpPr>
          <p:nvPr/>
        </p:nvGrpSpPr>
        <p:grpSpPr bwMode="auto">
          <a:xfrm flipH="1">
            <a:off x="277042" y="4572000"/>
            <a:ext cx="1368877" cy="1999069"/>
            <a:chOff x="2118" y="156"/>
            <a:chExt cx="1260" cy="1969"/>
          </a:xfrm>
        </p:grpSpPr>
        <p:sp>
          <p:nvSpPr>
            <p:cNvPr id="114" name="Oval 56"/>
            <p:cNvSpPr>
              <a:spLocks noChangeArrowheads="1"/>
            </p:cNvSpPr>
            <p:nvPr/>
          </p:nvSpPr>
          <p:spPr bwMode="auto">
            <a:xfrm>
              <a:off x="2118" y="1886"/>
              <a:ext cx="1260" cy="239"/>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5" name="Freeform 57"/>
            <p:cNvSpPr>
              <a:spLocks/>
            </p:cNvSpPr>
            <p:nvPr/>
          </p:nvSpPr>
          <p:spPr bwMode="auto">
            <a:xfrm>
              <a:off x="2535" y="1467"/>
              <a:ext cx="438" cy="516"/>
            </a:xfrm>
            <a:custGeom>
              <a:avLst/>
              <a:gdLst/>
              <a:ahLst/>
              <a:cxnLst>
                <a:cxn ang="0">
                  <a:pos x="96" y="0"/>
                </a:cxn>
                <a:cxn ang="0">
                  <a:pos x="432" y="48"/>
                </a:cxn>
                <a:cxn ang="0">
                  <a:pos x="516" y="516"/>
                </a:cxn>
                <a:cxn ang="0">
                  <a:pos x="402" y="504"/>
                </a:cxn>
                <a:cxn ang="0">
                  <a:pos x="282" y="174"/>
                </a:cxn>
                <a:cxn ang="0">
                  <a:pos x="192" y="156"/>
                </a:cxn>
                <a:cxn ang="0">
                  <a:pos x="150" y="318"/>
                </a:cxn>
                <a:cxn ang="0">
                  <a:pos x="168" y="480"/>
                </a:cxn>
                <a:cxn ang="0">
                  <a:pos x="0" y="450"/>
                </a:cxn>
                <a:cxn ang="0">
                  <a:pos x="24" y="138"/>
                </a:cxn>
                <a:cxn ang="0">
                  <a:pos x="96" y="0"/>
                </a:cxn>
              </a:cxnLst>
              <a:rect l="0" t="0" r="r" b="b"/>
              <a:pathLst>
                <a:path w="516" h="516">
                  <a:moveTo>
                    <a:pt x="96" y="0"/>
                  </a:moveTo>
                  <a:lnTo>
                    <a:pt x="432" y="48"/>
                  </a:lnTo>
                  <a:lnTo>
                    <a:pt x="516" y="516"/>
                  </a:lnTo>
                  <a:lnTo>
                    <a:pt x="402" y="504"/>
                  </a:lnTo>
                  <a:lnTo>
                    <a:pt x="282" y="174"/>
                  </a:lnTo>
                  <a:lnTo>
                    <a:pt x="192" y="156"/>
                  </a:lnTo>
                  <a:lnTo>
                    <a:pt x="150" y="318"/>
                  </a:lnTo>
                  <a:lnTo>
                    <a:pt x="168" y="480"/>
                  </a:lnTo>
                  <a:lnTo>
                    <a:pt x="0" y="450"/>
                  </a:lnTo>
                  <a:lnTo>
                    <a:pt x="24" y="138"/>
                  </a:lnTo>
                  <a:lnTo>
                    <a:pt x="96" y="0"/>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6" name="Freeform 58"/>
            <p:cNvSpPr>
              <a:spLocks/>
            </p:cNvSpPr>
            <p:nvPr/>
          </p:nvSpPr>
          <p:spPr bwMode="auto">
            <a:xfrm>
              <a:off x="2780" y="1035"/>
              <a:ext cx="392" cy="729"/>
            </a:xfrm>
            <a:custGeom>
              <a:avLst/>
              <a:gdLst/>
              <a:ahLst/>
              <a:cxnLst>
                <a:cxn ang="0">
                  <a:pos x="0" y="677"/>
                </a:cxn>
                <a:cxn ang="0">
                  <a:pos x="47" y="686"/>
                </a:cxn>
                <a:cxn ang="0">
                  <a:pos x="113" y="687"/>
                </a:cxn>
                <a:cxn ang="0">
                  <a:pos x="176" y="674"/>
                </a:cxn>
                <a:cxn ang="0">
                  <a:pos x="200" y="662"/>
                </a:cxn>
                <a:cxn ang="0">
                  <a:pos x="216" y="647"/>
                </a:cxn>
                <a:cxn ang="0">
                  <a:pos x="209" y="510"/>
                </a:cxn>
                <a:cxn ang="0">
                  <a:pos x="392" y="243"/>
                </a:cxn>
                <a:cxn ang="0">
                  <a:pos x="245" y="71"/>
                </a:cxn>
                <a:cxn ang="0">
                  <a:pos x="194" y="69"/>
                </a:cxn>
                <a:cxn ang="0">
                  <a:pos x="173" y="30"/>
                </a:cxn>
                <a:cxn ang="0">
                  <a:pos x="134" y="8"/>
                </a:cxn>
                <a:cxn ang="0">
                  <a:pos x="83" y="0"/>
                </a:cxn>
                <a:cxn ang="0">
                  <a:pos x="39" y="140"/>
                </a:cxn>
                <a:cxn ang="0">
                  <a:pos x="15" y="275"/>
                </a:cxn>
                <a:cxn ang="0">
                  <a:pos x="8" y="545"/>
                </a:cxn>
                <a:cxn ang="0">
                  <a:pos x="0" y="677"/>
                </a:cxn>
              </a:cxnLst>
              <a:rect l="0" t="0" r="r" b="b"/>
              <a:pathLst>
                <a:path w="392" h="687">
                  <a:moveTo>
                    <a:pt x="0" y="677"/>
                  </a:moveTo>
                  <a:lnTo>
                    <a:pt x="47" y="686"/>
                  </a:lnTo>
                  <a:lnTo>
                    <a:pt x="113" y="687"/>
                  </a:lnTo>
                  <a:cubicBezTo>
                    <a:pt x="134" y="683"/>
                    <a:pt x="155" y="679"/>
                    <a:pt x="176" y="674"/>
                  </a:cubicBezTo>
                  <a:cubicBezTo>
                    <a:pt x="184" y="672"/>
                    <a:pt x="191" y="664"/>
                    <a:pt x="200" y="662"/>
                  </a:cubicBezTo>
                  <a:cubicBezTo>
                    <a:pt x="205" y="656"/>
                    <a:pt x="207" y="649"/>
                    <a:pt x="216" y="647"/>
                  </a:cubicBezTo>
                  <a:lnTo>
                    <a:pt x="209" y="510"/>
                  </a:lnTo>
                  <a:lnTo>
                    <a:pt x="392" y="243"/>
                  </a:lnTo>
                  <a:lnTo>
                    <a:pt x="245" y="71"/>
                  </a:lnTo>
                  <a:lnTo>
                    <a:pt x="194" y="69"/>
                  </a:lnTo>
                  <a:lnTo>
                    <a:pt x="173" y="30"/>
                  </a:lnTo>
                  <a:lnTo>
                    <a:pt x="134" y="8"/>
                  </a:lnTo>
                  <a:lnTo>
                    <a:pt x="83" y="0"/>
                  </a:lnTo>
                  <a:lnTo>
                    <a:pt x="39" y="140"/>
                  </a:lnTo>
                  <a:lnTo>
                    <a:pt x="15" y="275"/>
                  </a:lnTo>
                  <a:lnTo>
                    <a:pt x="8" y="545"/>
                  </a:lnTo>
                  <a:lnTo>
                    <a:pt x="0" y="677"/>
                  </a:lnTo>
                  <a:close/>
                </a:path>
              </a:pathLst>
            </a:custGeom>
            <a:solidFill>
              <a:srgbClr val="FF00FF"/>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7" name="Freeform 59"/>
            <p:cNvSpPr>
              <a:spLocks/>
            </p:cNvSpPr>
            <p:nvPr/>
          </p:nvSpPr>
          <p:spPr bwMode="auto">
            <a:xfrm>
              <a:off x="2437" y="624"/>
              <a:ext cx="66" cy="93"/>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8" name="Freeform 60"/>
            <p:cNvSpPr>
              <a:spLocks/>
            </p:cNvSpPr>
            <p:nvPr/>
          </p:nvSpPr>
          <p:spPr bwMode="auto">
            <a:xfrm>
              <a:off x="2299" y="156"/>
              <a:ext cx="851" cy="894"/>
            </a:xfrm>
            <a:custGeom>
              <a:avLst/>
              <a:gdLst/>
              <a:ahLst/>
              <a:cxnLst>
                <a:cxn ang="0">
                  <a:pos x="305" y="518"/>
                </a:cxn>
                <a:cxn ang="0">
                  <a:pos x="278" y="374"/>
                </a:cxn>
                <a:cxn ang="0">
                  <a:pos x="242" y="311"/>
                </a:cxn>
                <a:cxn ang="0">
                  <a:pos x="203" y="212"/>
                </a:cxn>
                <a:cxn ang="0">
                  <a:pos x="218" y="128"/>
                </a:cxn>
                <a:cxn ang="0">
                  <a:pos x="272" y="74"/>
                </a:cxn>
                <a:cxn ang="0">
                  <a:pos x="341" y="47"/>
                </a:cxn>
                <a:cxn ang="0">
                  <a:pos x="425" y="17"/>
                </a:cxn>
                <a:cxn ang="0">
                  <a:pos x="548" y="2"/>
                </a:cxn>
                <a:cxn ang="0">
                  <a:pos x="677" y="29"/>
                </a:cxn>
                <a:cxn ang="0">
                  <a:pos x="701" y="44"/>
                </a:cxn>
                <a:cxn ang="0">
                  <a:pos x="737" y="59"/>
                </a:cxn>
                <a:cxn ang="0">
                  <a:pos x="782" y="89"/>
                </a:cxn>
                <a:cxn ang="0">
                  <a:pos x="839" y="137"/>
                </a:cxn>
                <a:cxn ang="0">
                  <a:pos x="803" y="317"/>
                </a:cxn>
                <a:cxn ang="0">
                  <a:pos x="791" y="347"/>
                </a:cxn>
                <a:cxn ang="0">
                  <a:pos x="767" y="398"/>
                </a:cxn>
                <a:cxn ang="0">
                  <a:pos x="683" y="509"/>
                </a:cxn>
                <a:cxn ang="0">
                  <a:pos x="641" y="539"/>
                </a:cxn>
                <a:cxn ang="0">
                  <a:pos x="623" y="545"/>
                </a:cxn>
                <a:cxn ang="0">
                  <a:pos x="620" y="560"/>
                </a:cxn>
                <a:cxn ang="0">
                  <a:pos x="644" y="539"/>
                </a:cxn>
                <a:cxn ang="0">
                  <a:pos x="662" y="527"/>
                </a:cxn>
                <a:cxn ang="0">
                  <a:pos x="776" y="536"/>
                </a:cxn>
                <a:cxn ang="0">
                  <a:pos x="782" y="581"/>
                </a:cxn>
                <a:cxn ang="0">
                  <a:pos x="758" y="626"/>
                </a:cxn>
                <a:cxn ang="0">
                  <a:pos x="677" y="644"/>
                </a:cxn>
                <a:cxn ang="0">
                  <a:pos x="668" y="647"/>
                </a:cxn>
                <a:cxn ang="0">
                  <a:pos x="629" y="650"/>
                </a:cxn>
                <a:cxn ang="0">
                  <a:pos x="620" y="668"/>
                </a:cxn>
                <a:cxn ang="0">
                  <a:pos x="611" y="707"/>
                </a:cxn>
                <a:cxn ang="0">
                  <a:pos x="539" y="893"/>
                </a:cxn>
                <a:cxn ang="0">
                  <a:pos x="401" y="890"/>
                </a:cxn>
                <a:cxn ang="0">
                  <a:pos x="395" y="881"/>
                </a:cxn>
                <a:cxn ang="0">
                  <a:pos x="386" y="875"/>
                </a:cxn>
                <a:cxn ang="0">
                  <a:pos x="335" y="767"/>
                </a:cxn>
                <a:cxn ang="0">
                  <a:pos x="323" y="740"/>
                </a:cxn>
                <a:cxn ang="0">
                  <a:pos x="275" y="740"/>
                </a:cxn>
                <a:cxn ang="0">
                  <a:pos x="227" y="725"/>
                </a:cxn>
                <a:cxn ang="0">
                  <a:pos x="200" y="710"/>
                </a:cxn>
                <a:cxn ang="0">
                  <a:pos x="251" y="662"/>
                </a:cxn>
                <a:cxn ang="0">
                  <a:pos x="308" y="605"/>
                </a:cxn>
                <a:cxn ang="0">
                  <a:pos x="236" y="641"/>
                </a:cxn>
                <a:cxn ang="0">
                  <a:pos x="176" y="653"/>
                </a:cxn>
                <a:cxn ang="0">
                  <a:pos x="65" y="629"/>
                </a:cxn>
                <a:cxn ang="0">
                  <a:pos x="23" y="584"/>
                </a:cxn>
                <a:cxn ang="0">
                  <a:pos x="14" y="557"/>
                </a:cxn>
                <a:cxn ang="0">
                  <a:pos x="11" y="533"/>
                </a:cxn>
                <a:cxn ang="0">
                  <a:pos x="83" y="527"/>
                </a:cxn>
                <a:cxn ang="0">
                  <a:pos x="290" y="524"/>
                </a:cxn>
                <a:cxn ang="0">
                  <a:pos x="305" y="518"/>
                </a:cxn>
              </a:cxnLst>
              <a:rect l="0" t="0" r="r" b="b"/>
              <a:pathLst>
                <a:path w="851" h="894">
                  <a:moveTo>
                    <a:pt x="305" y="518"/>
                  </a:moveTo>
                  <a:cubicBezTo>
                    <a:pt x="303" y="491"/>
                    <a:pt x="296" y="402"/>
                    <a:pt x="278" y="374"/>
                  </a:cubicBezTo>
                  <a:cubicBezTo>
                    <a:pt x="265" y="355"/>
                    <a:pt x="252" y="333"/>
                    <a:pt x="242" y="311"/>
                  </a:cubicBezTo>
                  <a:cubicBezTo>
                    <a:pt x="228" y="279"/>
                    <a:pt x="222" y="241"/>
                    <a:pt x="203" y="212"/>
                  </a:cubicBezTo>
                  <a:cubicBezTo>
                    <a:pt x="206" y="161"/>
                    <a:pt x="197" y="161"/>
                    <a:pt x="218" y="128"/>
                  </a:cubicBezTo>
                  <a:cubicBezTo>
                    <a:pt x="220" y="123"/>
                    <a:pt x="267" y="77"/>
                    <a:pt x="272" y="74"/>
                  </a:cubicBezTo>
                  <a:cubicBezTo>
                    <a:pt x="293" y="61"/>
                    <a:pt x="317" y="52"/>
                    <a:pt x="341" y="47"/>
                  </a:cubicBezTo>
                  <a:cubicBezTo>
                    <a:pt x="364" y="32"/>
                    <a:pt x="399" y="26"/>
                    <a:pt x="425" y="17"/>
                  </a:cubicBezTo>
                  <a:cubicBezTo>
                    <a:pt x="460" y="12"/>
                    <a:pt x="506" y="0"/>
                    <a:pt x="548" y="2"/>
                  </a:cubicBezTo>
                  <a:cubicBezTo>
                    <a:pt x="590" y="4"/>
                    <a:pt x="652" y="22"/>
                    <a:pt x="677" y="29"/>
                  </a:cubicBezTo>
                  <a:cubicBezTo>
                    <a:pt x="689" y="33"/>
                    <a:pt x="689" y="40"/>
                    <a:pt x="701" y="44"/>
                  </a:cubicBezTo>
                  <a:cubicBezTo>
                    <a:pt x="710" y="58"/>
                    <a:pt x="722" y="55"/>
                    <a:pt x="737" y="59"/>
                  </a:cubicBezTo>
                  <a:cubicBezTo>
                    <a:pt x="752" y="69"/>
                    <a:pt x="765" y="83"/>
                    <a:pt x="782" y="89"/>
                  </a:cubicBezTo>
                  <a:cubicBezTo>
                    <a:pt x="798" y="113"/>
                    <a:pt x="832" y="107"/>
                    <a:pt x="839" y="137"/>
                  </a:cubicBezTo>
                  <a:cubicBezTo>
                    <a:pt x="843" y="187"/>
                    <a:pt x="851" y="285"/>
                    <a:pt x="803" y="317"/>
                  </a:cubicBezTo>
                  <a:cubicBezTo>
                    <a:pt x="799" y="328"/>
                    <a:pt x="793" y="335"/>
                    <a:pt x="791" y="347"/>
                  </a:cubicBezTo>
                  <a:cubicBezTo>
                    <a:pt x="787" y="368"/>
                    <a:pt x="790" y="392"/>
                    <a:pt x="767" y="398"/>
                  </a:cubicBezTo>
                  <a:cubicBezTo>
                    <a:pt x="728" y="424"/>
                    <a:pt x="735" y="496"/>
                    <a:pt x="683" y="509"/>
                  </a:cubicBezTo>
                  <a:cubicBezTo>
                    <a:pt x="668" y="519"/>
                    <a:pt x="658" y="531"/>
                    <a:pt x="641" y="539"/>
                  </a:cubicBezTo>
                  <a:cubicBezTo>
                    <a:pt x="635" y="542"/>
                    <a:pt x="623" y="545"/>
                    <a:pt x="623" y="545"/>
                  </a:cubicBezTo>
                  <a:cubicBezTo>
                    <a:pt x="609" y="566"/>
                    <a:pt x="604" y="565"/>
                    <a:pt x="620" y="560"/>
                  </a:cubicBezTo>
                  <a:cubicBezTo>
                    <a:pt x="629" y="551"/>
                    <a:pt x="633" y="545"/>
                    <a:pt x="644" y="539"/>
                  </a:cubicBezTo>
                  <a:cubicBezTo>
                    <a:pt x="650" y="535"/>
                    <a:pt x="662" y="527"/>
                    <a:pt x="662" y="527"/>
                  </a:cubicBezTo>
                  <a:cubicBezTo>
                    <a:pt x="691" y="528"/>
                    <a:pt x="740" y="503"/>
                    <a:pt x="776" y="536"/>
                  </a:cubicBezTo>
                  <a:cubicBezTo>
                    <a:pt x="779" y="536"/>
                    <a:pt x="782" y="578"/>
                    <a:pt x="782" y="581"/>
                  </a:cubicBezTo>
                  <a:cubicBezTo>
                    <a:pt x="782" y="611"/>
                    <a:pt x="773" y="605"/>
                    <a:pt x="758" y="626"/>
                  </a:cubicBezTo>
                  <a:cubicBezTo>
                    <a:pt x="753" y="650"/>
                    <a:pt x="701" y="643"/>
                    <a:pt x="677" y="644"/>
                  </a:cubicBezTo>
                  <a:cubicBezTo>
                    <a:pt x="674" y="645"/>
                    <a:pt x="671" y="647"/>
                    <a:pt x="668" y="647"/>
                  </a:cubicBezTo>
                  <a:cubicBezTo>
                    <a:pt x="655" y="649"/>
                    <a:pt x="642" y="646"/>
                    <a:pt x="629" y="650"/>
                  </a:cubicBezTo>
                  <a:cubicBezTo>
                    <a:pt x="623" y="652"/>
                    <a:pt x="624" y="662"/>
                    <a:pt x="620" y="668"/>
                  </a:cubicBezTo>
                  <a:cubicBezTo>
                    <a:pt x="617" y="681"/>
                    <a:pt x="611" y="707"/>
                    <a:pt x="611" y="707"/>
                  </a:cubicBezTo>
                  <a:cubicBezTo>
                    <a:pt x="609" y="762"/>
                    <a:pt x="615" y="878"/>
                    <a:pt x="539" y="893"/>
                  </a:cubicBezTo>
                  <a:cubicBezTo>
                    <a:pt x="493" y="892"/>
                    <a:pt x="447" y="894"/>
                    <a:pt x="401" y="890"/>
                  </a:cubicBezTo>
                  <a:cubicBezTo>
                    <a:pt x="397" y="890"/>
                    <a:pt x="398" y="884"/>
                    <a:pt x="395" y="881"/>
                  </a:cubicBezTo>
                  <a:cubicBezTo>
                    <a:pt x="392" y="878"/>
                    <a:pt x="389" y="877"/>
                    <a:pt x="386" y="875"/>
                  </a:cubicBezTo>
                  <a:cubicBezTo>
                    <a:pt x="364" y="842"/>
                    <a:pt x="351" y="803"/>
                    <a:pt x="335" y="767"/>
                  </a:cubicBezTo>
                  <a:cubicBezTo>
                    <a:pt x="331" y="758"/>
                    <a:pt x="333" y="742"/>
                    <a:pt x="323" y="740"/>
                  </a:cubicBezTo>
                  <a:cubicBezTo>
                    <a:pt x="303" y="736"/>
                    <a:pt x="295" y="741"/>
                    <a:pt x="275" y="740"/>
                  </a:cubicBezTo>
                  <a:cubicBezTo>
                    <a:pt x="258" y="739"/>
                    <a:pt x="239" y="731"/>
                    <a:pt x="227" y="725"/>
                  </a:cubicBezTo>
                  <a:cubicBezTo>
                    <a:pt x="224" y="715"/>
                    <a:pt x="200" y="710"/>
                    <a:pt x="200" y="710"/>
                  </a:cubicBezTo>
                  <a:cubicBezTo>
                    <a:pt x="203" y="696"/>
                    <a:pt x="239" y="670"/>
                    <a:pt x="251" y="662"/>
                  </a:cubicBezTo>
                  <a:cubicBezTo>
                    <a:pt x="267" y="638"/>
                    <a:pt x="286" y="620"/>
                    <a:pt x="308" y="605"/>
                  </a:cubicBezTo>
                  <a:cubicBezTo>
                    <a:pt x="310" y="598"/>
                    <a:pt x="258" y="633"/>
                    <a:pt x="236" y="641"/>
                  </a:cubicBezTo>
                  <a:cubicBezTo>
                    <a:pt x="214" y="649"/>
                    <a:pt x="204" y="655"/>
                    <a:pt x="176" y="653"/>
                  </a:cubicBezTo>
                  <a:cubicBezTo>
                    <a:pt x="137" y="652"/>
                    <a:pt x="93" y="657"/>
                    <a:pt x="65" y="629"/>
                  </a:cubicBezTo>
                  <a:cubicBezTo>
                    <a:pt x="53" y="617"/>
                    <a:pt x="33" y="599"/>
                    <a:pt x="23" y="584"/>
                  </a:cubicBezTo>
                  <a:cubicBezTo>
                    <a:pt x="18" y="576"/>
                    <a:pt x="14" y="557"/>
                    <a:pt x="14" y="557"/>
                  </a:cubicBezTo>
                  <a:cubicBezTo>
                    <a:pt x="14" y="549"/>
                    <a:pt x="0" y="538"/>
                    <a:pt x="11" y="533"/>
                  </a:cubicBezTo>
                  <a:cubicBezTo>
                    <a:pt x="22" y="528"/>
                    <a:pt x="37" y="528"/>
                    <a:pt x="83" y="527"/>
                  </a:cubicBezTo>
                  <a:cubicBezTo>
                    <a:pt x="152" y="525"/>
                    <a:pt x="221" y="525"/>
                    <a:pt x="290" y="524"/>
                  </a:cubicBezTo>
                  <a:cubicBezTo>
                    <a:pt x="301" y="520"/>
                    <a:pt x="296" y="522"/>
                    <a:pt x="305" y="518"/>
                  </a:cubicBezTo>
                  <a:close/>
                </a:path>
              </a:pathLst>
            </a:custGeom>
            <a:gradFill rotWithShape="1">
              <a:gsLst>
                <a:gs pos="0">
                  <a:srgbClr val="FFCCFF"/>
                </a:gs>
                <a:gs pos="100000">
                  <a:srgbClr val="FFCCFF">
                    <a:gamma/>
                    <a:shade val="86275"/>
                    <a:invGamma/>
                  </a:srgbClr>
                </a:gs>
              </a:gsLst>
              <a:lin ang="5400000" scaled="1"/>
            </a:gradFill>
            <a:ln w="28575" cmpd="sng">
              <a:solidFill>
                <a:schemeClr val="tx1"/>
              </a:solidFill>
              <a:round/>
              <a:headEnd/>
              <a:tailEnd/>
            </a:ln>
            <a:effectLst/>
            <a:scene3d>
              <a:camera prst="orthographicFront"/>
              <a:lightRig rig="threePt" dir="t"/>
            </a:scene3d>
            <a:sp3d>
              <a:bevelT/>
            </a:sp3d>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9" name="Freeform 61"/>
            <p:cNvSpPr>
              <a:spLocks/>
            </p:cNvSpPr>
            <p:nvPr/>
          </p:nvSpPr>
          <p:spPr bwMode="auto">
            <a:xfrm rot="-830568">
              <a:off x="2714" y="321"/>
              <a:ext cx="433" cy="207"/>
            </a:xfrm>
            <a:custGeom>
              <a:avLst/>
              <a:gdLst/>
              <a:ahLst/>
              <a:cxnLst>
                <a:cxn ang="0">
                  <a:pos x="1" y="207"/>
                </a:cxn>
                <a:cxn ang="0">
                  <a:pos x="4" y="144"/>
                </a:cxn>
                <a:cxn ang="0">
                  <a:pos x="16" y="126"/>
                </a:cxn>
                <a:cxn ang="0">
                  <a:pos x="61" y="69"/>
                </a:cxn>
                <a:cxn ang="0">
                  <a:pos x="97" y="36"/>
                </a:cxn>
                <a:cxn ang="0">
                  <a:pos x="127" y="9"/>
                </a:cxn>
                <a:cxn ang="0">
                  <a:pos x="139" y="42"/>
                </a:cxn>
                <a:cxn ang="0">
                  <a:pos x="136" y="72"/>
                </a:cxn>
                <a:cxn ang="0">
                  <a:pos x="139" y="54"/>
                </a:cxn>
                <a:cxn ang="0">
                  <a:pos x="145" y="45"/>
                </a:cxn>
                <a:cxn ang="0">
                  <a:pos x="154" y="42"/>
                </a:cxn>
                <a:cxn ang="0">
                  <a:pos x="238" y="6"/>
                </a:cxn>
                <a:cxn ang="0">
                  <a:pos x="265" y="48"/>
                </a:cxn>
                <a:cxn ang="0">
                  <a:pos x="274" y="30"/>
                </a:cxn>
                <a:cxn ang="0">
                  <a:pos x="292" y="24"/>
                </a:cxn>
                <a:cxn ang="0">
                  <a:pos x="385" y="36"/>
                </a:cxn>
                <a:cxn ang="0">
                  <a:pos x="415" y="66"/>
                </a:cxn>
                <a:cxn ang="0">
                  <a:pos x="427" y="81"/>
                </a:cxn>
                <a:cxn ang="0">
                  <a:pos x="343" y="87"/>
                </a:cxn>
                <a:cxn ang="0">
                  <a:pos x="310" y="102"/>
                </a:cxn>
                <a:cxn ang="0">
                  <a:pos x="130" y="120"/>
                </a:cxn>
                <a:cxn ang="0">
                  <a:pos x="100" y="129"/>
                </a:cxn>
                <a:cxn ang="0">
                  <a:pos x="82" y="135"/>
                </a:cxn>
                <a:cxn ang="0">
                  <a:pos x="55" y="162"/>
                </a:cxn>
                <a:cxn ang="0">
                  <a:pos x="19" y="198"/>
                </a:cxn>
                <a:cxn ang="0">
                  <a:pos x="1" y="207"/>
                </a:cxn>
              </a:cxnLst>
              <a:rect l="0" t="0" r="r" b="b"/>
              <a:pathLst>
                <a:path w="433" h="207">
                  <a:moveTo>
                    <a:pt x="1" y="207"/>
                  </a:moveTo>
                  <a:cubicBezTo>
                    <a:pt x="2" y="186"/>
                    <a:pt x="0" y="165"/>
                    <a:pt x="4" y="144"/>
                  </a:cubicBezTo>
                  <a:cubicBezTo>
                    <a:pt x="5" y="137"/>
                    <a:pt x="12" y="132"/>
                    <a:pt x="16" y="126"/>
                  </a:cubicBezTo>
                  <a:cubicBezTo>
                    <a:pt x="27" y="110"/>
                    <a:pt x="46" y="74"/>
                    <a:pt x="61" y="69"/>
                  </a:cubicBezTo>
                  <a:cubicBezTo>
                    <a:pt x="73" y="57"/>
                    <a:pt x="83" y="45"/>
                    <a:pt x="97" y="36"/>
                  </a:cubicBezTo>
                  <a:cubicBezTo>
                    <a:pt x="101" y="23"/>
                    <a:pt x="112" y="9"/>
                    <a:pt x="127" y="9"/>
                  </a:cubicBezTo>
                  <a:cubicBezTo>
                    <a:pt x="134" y="20"/>
                    <a:pt x="135" y="30"/>
                    <a:pt x="139" y="42"/>
                  </a:cubicBezTo>
                  <a:cubicBezTo>
                    <a:pt x="138" y="52"/>
                    <a:pt x="136" y="62"/>
                    <a:pt x="136" y="72"/>
                  </a:cubicBezTo>
                  <a:cubicBezTo>
                    <a:pt x="136" y="78"/>
                    <a:pt x="137" y="60"/>
                    <a:pt x="139" y="54"/>
                  </a:cubicBezTo>
                  <a:cubicBezTo>
                    <a:pt x="140" y="51"/>
                    <a:pt x="142" y="47"/>
                    <a:pt x="145" y="45"/>
                  </a:cubicBezTo>
                  <a:cubicBezTo>
                    <a:pt x="147" y="43"/>
                    <a:pt x="151" y="43"/>
                    <a:pt x="154" y="42"/>
                  </a:cubicBezTo>
                  <a:cubicBezTo>
                    <a:pt x="178" y="18"/>
                    <a:pt x="211" y="24"/>
                    <a:pt x="238" y="6"/>
                  </a:cubicBezTo>
                  <a:cubicBezTo>
                    <a:pt x="282" y="11"/>
                    <a:pt x="250" y="0"/>
                    <a:pt x="265" y="48"/>
                  </a:cubicBezTo>
                  <a:cubicBezTo>
                    <a:pt x="269" y="61"/>
                    <a:pt x="271" y="32"/>
                    <a:pt x="274" y="30"/>
                  </a:cubicBezTo>
                  <a:cubicBezTo>
                    <a:pt x="279" y="26"/>
                    <a:pt x="292" y="24"/>
                    <a:pt x="292" y="24"/>
                  </a:cubicBezTo>
                  <a:cubicBezTo>
                    <a:pt x="324" y="26"/>
                    <a:pt x="353" y="31"/>
                    <a:pt x="385" y="36"/>
                  </a:cubicBezTo>
                  <a:cubicBezTo>
                    <a:pt x="389" y="69"/>
                    <a:pt x="389" y="57"/>
                    <a:pt x="415" y="66"/>
                  </a:cubicBezTo>
                  <a:cubicBezTo>
                    <a:pt x="417" y="72"/>
                    <a:pt x="433" y="78"/>
                    <a:pt x="427" y="81"/>
                  </a:cubicBezTo>
                  <a:cubicBezTo>
                    <a:pt x="402" y="94"/>
                    <a:pt x="371" y="86"/>
                    <a:pt x="343" y="87"/>
                  </a:cubicBezTo>
                  <a:cubicBezTo>
                    <a:pt x="326" y="91"/>
                    <a:pt x="328" y="98"/>
                    <a:pt x="310" y="102"/>
                  </a:cubicBezTo>
                  <a:cubicBezTo>
                    <a:pt x="338" y="144"/>
                    <a:pt x="156" y="120"/>
                    <a:pt x="130" y="120"/>
                  </a:cubicBezTo>
                  <a:cubicBezTo>
                    <a:pt x="113" y="132"/>
                    <a:pt x="130" y="122"/>
                    <a:pt x="100" y="129"/>
                  </a:cubicBezTo>
                  <a:cubicBezTo>
                    <a:pt x="94" y="130"/>
                    <a:pt x="82" y="135"/>
                    <a:pt x="82" y="135"/>
                  </a:cubicBezTo>
                  <a:cubicBezTo>
                    <a:pt x="78" y="147"/>
                    <a:pt x="67" y="158"/>
                    <a:pt x="55" y="162"/>
                  </a:cubicBezTo>
                  <a:cubicBezTo>
                    <a:pt x="49" y="181"/>
                    <a:pt x="35" y="187"/>
                    <a:pt x="19" y="198"/>
                  </a:cubicBezTo>
                  <a:cubicBezTo>
                    <a:pt x="13" y="202"/>
                    <a:pt x="1" y="207"/>
                    <a:pt x="1" y="207"/>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0" name="Freeform 62"/>
            <p:cNvSpPr>
              <a:spLocks/>
            </p:cNvSpPr>
            <p:nvPr/>
          </p:nvSpPr>
          <p:spPr bwMode="auto">
            <a:xfrm>
              <a:off x="2705" y="570"/>
              <a:ext cx="153" cy="141"/>
            </a:xfrm>
            <a:custGeom>
              <a:avLst/>
              <a:gdLst/>
              <a:ahLst/>
              <a:cxnLst>
                <a:cxn ang="0">
                  <a:pos x="64" y="6"/>
                </a:cxn>
                <a:cxn ang="0">
                  <a:pos x="22" y="54"/>
                </a:cxn>
                <a:cxn ang="0">
                  <a:pos x="10" y="72"/>
                </a:cxn>
                <a:cxn ang="0">
                  <a:pos x="25" y="132"/>
                </a:cxn>
                <a:cxn ang="0">
                  <a:pos x="61" y="153"/>
                </a:cxn>
                <a:cxn ang="0">
                  <a:pos x="145" y="135"/>
                </a:cxn>
                <a:cxn ang="0">
                  <a:pos x="169" y="117"/>
                </a:cxn>
                <a:cxn ang="0">
                  <a:pos x="175" y="54"/>
                </a:cxn>
                <a:cxn ang="0">
                  <a:pos x="118" y="12"/>
                </a:cxn>
                <a:cxn ang="0">
                  <a:pos x="91" y="3"/>
                </a:cxn>
                <a:cxn ang="0">
                  <a:pos x="82" y="0"/>
                </a:cxn>
                <a:cxn ang="0">
                  <a:pos x="64" y="6"/>
                </a:cxn>
              </a:cxnLst>
              <a:rect l="0" t="0" r="r" b="b"/>
              <a:pathLst>
                <a:path w="186" h="153">
                  <a:moveTo>
                    <a:pt x="64" y="6"/>
                  </a:moveTo>
                  <a:cubicBezTo>
                    <a:pt x="25" y="12"/>
                    <a:pt x="39" y="28"/>
                    <a:pt x="22" y="54"/>
                  </a:cubicBezTo>
                  <a:cubicBezTo>
                    <a:pt x="18" y="60"/>
                    <a:pt x="10" y="72"/>
                    <a:pt x="10" y="72"/>
                  </a:cubicBezTo>
                  <a:cubicBezTo>
                    <a:pt x="5" y="94"/>
                    <a:pt x="0" y="124"/>
                    <a:pt x="25" y="132"/>
                  </a:cubicBezTo>
                  <a:cubicBezTo>
                    <a:pt x="30" y="152"/>
                    <a:pt x="43" y="147"/>
                    <a:pt x="61" y="153"/>
                  </a:cubicBezTo>
                  <a:cubicBezTo>
                    <a:pt x="124" y="149"/>
                    <a:pt x="99" y="147"/>
                    <a:pt x="145" y="135"/>
                  </a:cubicBezTo>
                  <a:cubicBezTo>
                    <a:pt x="156" y="128"/>
                    <a:pt x="162" y="128"/>
                    <a:pt x="169" y="117"/>
                  </a:cubicBezTo>
                  <a:cubicBezTo>
                    <a:pt x="173" y="85"/>
                    <a:pt x="186" y="86"/>
                    <a:pt x="175" y="54"/>
                  </a:cubicBezTo>
                  <a:cubicBezTo>
                    <a:pt x="169" y="14"/>
                    <a:pt x="159" y="16"/>
                    <a:pt x="118" y="12"/>
                  </a:cubicBezTo>
                  <a:cubicBezTo>
                    <a:pt x="109" y="9"/>
                    <a:pt x="100" y="6"/>
                    <a:pt x="91" y="3"/>
                  </a:cubicBezTo>
                  <a:cubicBezTo>
                    <a:pt x="88" y="2"/>
                    <a:pt x="82" y="0"/>
                    <a:pt x="82" y="0"/>
                  </a:cubicBezTo>
                  <a:cubicBezTo>
                    <a:pt x="52" y="3"/>
                    <a:pt x="46" y="0"/>
                    <a:pt x="64" y="6"/>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1" name="Freeform 63"/>
            <p:cNvSpPr>
              <a:spLocks/>
            </p:cNvSpPr>
            <p:nvPr/>
          </p:nvSpPr>
          <p:spPr bwMode="auto">
            <a:xfrm>
              <a:off x="2718" y="621"/>
              <a:ext cx="72" cy="69"/>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2" name="Freeform 64"/>
            <p:cNvSpPr>
              <a:spLocks/>
            </p:cNvSpPr>
            <p:nvPr/>
          </p:nvSpPr>
          <p:spPr bwMode="auto">
            <a:xfrm rot="-2667468">
              <a:off x="2689" y="807"/>
              <a:ext cx="27" cy="51"/>
            </a:xfrm>
            <a:custGeom>
              <a:avLst/>
              <a:gdLst/>
              <a:ahLst/>
              <a:cxnLst>
                <a:cxn ang="0">
                  <a:pos x="0" y="0"/>
                </a:cxn>
                <a:cxn ang="0">
                  <a:pos x="30" y="36"/>
                </a:cxn>
                <a:cxn ang="0">
                  <a:pos x="33" y="78"/>
                </a:cxn>
              </a:cxnLst>
              <a:rect l="0" t="0" r="r" b="b"/>
              <a:pathLst>
                <a:path w="35" h="78">
                  <a:moveTo>
                    <a:pt x="0" y="0"/>
                  </a:moveTo>
                  <a:cubicBezTo>
                    <a:pt x="12" y="11"/>
                    <a:pt x="25" y="23"/>
                    <a:pt x="30" y="36"/>
                  </a:cubicBezTo>
                  <a:cubicBezTo>
                    <a:pt x="35" y="49"/>
                    <a:pt x="34" y="63"/>
                    <a:pt x="33" y="78"/>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 name="Freeform 65"/>
            <p:cNvSpPr>
              <a:spLocks/>
            </p:cNvSpPr>
            <p:nvPr/>
          </p:nvSpPr>
          <p:spPr bwMode="auto">
            <a:xfrm>
              <a:off x="2482" y="636"/>
              <a:ext cx="75" cy="114"/>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4" name="Line 66"/>
            <p:cNvSpPr>
              <a:spLocks noChangeShapeType="1"/>
            </p:cNvSpPr>
            <p:nvPr/>
          </p:nvSpPr>
          <p:spPr bwMode="auto">
            <a:xfrm flipH="1">
              <a:off x="2598" y="720"/>
              <a:ext cx="48" cy="48"/>
            </a:xfrm>
            <a:prstGeom prst="line">
              <a:avLst/>
            </a:prstGeom>
            <a:noFill/>
            <a:ln w="19050">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5" name="Freeform 67"/>
            <p:cNvSpPr>
              <a:spLocks/>
            </p:cNvSpPr>
            <p:nvPr/>
          </p:nvSpPr>
          <p:spPr bwMode="auto">
            <a:xfrm>
              <a:off x="2562" y="590"/>
              <a:ext cx="128" cy="84"/>
            </a:xfrm>
            <a:custGeom>
              <a:avLst/>
              <a:gdLst/>
              <a:ahLst/>
              <a:cxnLst>
                <a:cxn ang="0">
                  <a:pos x="3" y="82"/>
                </a:cxn>
                <a:cxn ang="0">
                  <a:pos x="132" y="79"/>
                </a:cxn>
                <a:cxn ang="0">
                  <a:pos x="117" y="51"/>
                </a:cxn>
                <a:cxn ang="0">
                  <a:pos x="51" y="1"/>
                </a:cxn>
                <a:cxn ang="0">
                  <a:pos x="12" y="4"/>
                </a:cxn>
                <a:cxn ang="0">
                  <a:pos x="0" y="40"/>
                </a:cxn>
                <a:cxn ang="0">
                  <a:pos x="3" y="82"/>
                </a:cxn>
              </a:cxnLst>
              <a:rect l="0" t="0" r="r" b="b"/>
              <a:pathLst>
                <a:path w="140" h="84">
                  <a:moveTo>
                    <a:pt x="3" y="82"/>
                  </a:moveTo>
                  <a:cubicBezTo>
                    <a:pt x="46" y="81"/>
                    <a:pt x="89" y="84"/>
                    <a:pt x="132" y="79"/>
                  </a:cubicBezTo>
                  <a:cubicBezTo>
                    <a:pt x="140" y="78"/>
                    <a:pt x="118" y="52"/>
                    <a:pt x="117" y="51"/>
                  </a:cubicBezTo>
                  <a:cubicBezTo>
                    <a:pt x="98" y="22"/>
                    <a:pt x="83" y="12"/>
                    <a:pt x="51" y="1"/>
                  </a:cubicBezTo>
                  <a:cubicBezTo>
                    <a:pt x="35" y="2"/>
                    <a:pt x="28" y="0"/>
                    <a:pt x="12" y="4"/>
                  </a:cubicBezTo>
                  <a:cubicBezTo>
                    <a:pt x="2" y="6"/>
                    <a:pt x="0" y="30"/>
                    <a:pt x="0" y="40"/>
                  </a:cubicBezTo>
                  <a:cubicBezTo>
                    <a:pt x="1" y="56"/>
                    <a:pt x="1" y="66"/>
                    <a:pt x="3" y="82"/>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6" name="Freeform 68"/>
            <p:cNvSpPr>
              <a:spLocks/>
            </p:cNvSpPr>
            <p:nvPr/>
          </p:nvSpPr>
          <p:spPr bwMode="auto">
            <a:xfrm>
              <a:off x="2568" y="618"/>
              <a:ext cx="57" cy="54"/>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7" name="Freeform 69"/>
            <p:cNvSpPr>
              <a:spLocks/>
            </p:cNvSpPr>
            <p:nvPr/>
          </p:nvSpPr>
          <p:spPr bwMode="auto">
            <a:xfrm>
              <a:off x="2952" y="716"/>
              <a:ext cx="87" cy="38"/>
            </a:xfrm>
            <a:custGeom>
              <a:avLst/>
              <a:gdLst/>
              <a:ahLst/>
              <a:cxnLst>
                <a:cxn ang="0">
                  <a:pos x="0" y="28"/>
                </a:cxn>
                <a:cxn ang="0">
                  <a:pos x="30" y="22"/>
                </a:cxn>
                <a:cxn ang="0">
                  <a:pos x="45" y="10"/>
                </a:cxn>
                <a:cxn ang="0">
                  <a:pos x="63" y="7"/>
                </a:cxn>
                <a:cxn ang="0">
                  <a:pos x="81" y="1"/>
                </a:cxn>
                <a:cxn ang="0">
                  <a:pos x="66" y="4"/>
                </a:cxn>
                <a:cxn ang="0">
                  <a:pos x="24" y="22"/>
                </a:cxn>
                <a:cxn ang="0">
                  <a:pos x="42" y="22"/>
                </a:cxn>
                <a:cxn ang="0">
                  <a:pos x="69" y="13"/>
                </a:cxn>
                <a:cxn ang="0">
                  <a:pos x="51" y="22"/>
                </a:cxn>
                <a:cxn ang="0">
                  <a:pos x="45" y="28"/>
                </a:cxn>
                <a:cxn ang="0">
                  <a:pos x="63" y="13"/>
                </a:cxn>
              </a:cxnLst>
              <a:rect l="0" t="0" r="r" b="b"/>
              <a:pathLst>
                <a:path w="87" h="38">
                  <a:moveTo>
                    <a:pt x="0" y="28"/>
                  </a:moveTo>
                  <a:cubicBezTo>
                    <a:pt x="10" y="27"/>
                    <a:pt x="22" y="28"/>
                    <a:pt x="30" y="22"/>
                  </a:cubicBezTo>
                  <a:cubicBezTo>
                    <a:pt x="44" y="10"/>
                    <a:pt x="27" y="14"/>
                    <a:pt x="45" y="10"/>
                  </a:cubicBezTo>
                  <a:cubicBezTo>
                    <a:pt x="51" y="9"/>
                    <a:pt x="57" y="8"/>
                    <a:pt x="63" y="7"/>
                  </a:cubicBezTo>
                  <a:cubicBezTo>
                    <a:pt x="69" y="5"/>
                    <a:pt x="87" y="0"/>
                    <a:pt x="81" y="1"/>
                  </a:cubicBezTo>
                  <a:cubicBezTo>
                    <a:pt x="76" y="2"/>
                    <a:pt x="71" y="3"/>
                    <a:pt x="66" y="4"/>
                  </a:cubicBezTo>
                  <a:cubicBezTo>
                    <a:pt x="48" y="16"/>
                    <a:pt x="45" y="18"/>
                    <a:pt x="24" y="22"/>
                  </a:cubicBezTo>
                  <a:cubicBezTo>
                    <a:pt x="0" y="38"/>
                    <a:pt x="36" y="24"/>
                    <a:pt x="42" y="22"/>
                  </a:cubicBezTo>
                  <a:cubicBezTo>
                    <a:pt x="63" y="8"/>
                    <a:pt x="53" y="8"/>
                    <a:pt x="69" y="13"/>
                  </a:cubicBezTo>
                  <a:cubicBezTo>
                    <a:pt x="63" y="17"/>
                    <a:pt x="54" y="16"/>
                    <a:pt x="51" y="22"/>
                  </a:cubicBezTo>
                  <a:cubicBezTo>
                    <a:pt x="46" y="31"/>
                    <a:pt x="66" y="35"/>
                    <a:pt x="45" y="28"/>
                  </a:cubicBezTo>
                  <a:cubicBezTo>
                    <a:pt x="64" y="15"/>
                    <a:pt x="63" y="23"/>
                    <a:pt x="63" y="13"/>
                  </a:cubicBezTo>
                </a:path>
              </a:pathLst>
            </a:custGeom>
            <a:noFill/>
            <a:ln w="1270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8" name="Freeform 70"/>
            <p:cNvSpPr>
              <a:spLocks/>
            </p:cNvSpPr>
            <p:nvPr/>
          </p:nvSpPr>
          <p:spPr bwMode="auto">
            <a:xfrm rot="-1003678">
              <a:off x="2924" y="552"/>
              <a:ext cx="290" cy="269"/>
            </a:xfrm>
            <a:custGeom>
              <a:avLst/>
              <a:gdLst/>
              <a:ahLst/>
              <a:cxnLst>
                <a:cxn ang="0">
                  <a:pos x="0" y="140"/>
                </a:cxn>
                <a:cxn ang="0">
                  <a:pos x="27" y="53"/>
                </a:cxn>
                <a:cxn ang="0">
                  <a:pos x="27" y="38"/>
                </a:cxn>
                <a:cxn ang="0">
                  <a:pos x="102" y="11"/>
                </a:cxn>
                <a:cxn ang="0">
                  <a:pos x="177" y="2"/>
                </a:cxn>
                <a:cxn ang="0">
                  <a:pos x="249" y="8"/>
                </a:cxn>
                <a:cxn ang="0">
                  <a:pos x="252" y="17"/>
                </a:cxn>
                <a:cxn ang="0">
                  <a:pos x="261" y="23"/>
                </a:cxn>
                <a:cxn ang="0">
                  <a:pos x="279" y="29"/>
                </a:cxn>
                <a:cxn ang="0">
                  <a:pos x="297" y="41"/>
                </a:cxn>
                <a:cxn ang="0">
                  <a:pos x="321" y="47"/>
                </a:cxn>
                <a:cxn ang="0">
                  <a:pos x="330" y="77"/>
                </a:cxn>
                <a:cxn ang="0">
                  <a:pos x="303" y="80"/>
                </a:cxn>
                <a:cxn ang="0">
                  <a:pos x="324" y="125"/>
                </a:cxn>
                <a:cxn ang="0">
                  <a:pos x="312" y="140"/>
                </a:cxn>
                <a:cxn ang="0">
                  <a:pos x="264" y="143"/>
                </a:cxn>
                <a:cxn ang="0">
                  <a:pos x="282" y="242"/>
                </a:cxn>
                <a:cxn ang="0">
                  <a:pos x="219" y="230"/>
                </a:cxn>
                <a:cxn ang="0">
                  <a:pos x="162" y="197"/>
                </a:cxn>
                <a:cxn ang="0">
                  <a:pos x="162" y="116"/>
                </a:cxn>
                <a:cxn ang="0">
                  <a:pos x="81" y="89"/>
                </a:cxn>
                <a:cxn ang="0">
                  <a:pos x="9" y="104"/>
                </a:cxn>
              </a:cxnLst>
              <a:rect l="0" t="0" r="r" b="b"/>
              <a:pathLst>
                <a:path w="345" h="269">
                  <a:moveTo>
                    <a:pt x="0" y="140"/>
                  </a:moveTo>
                  <a:cubicBezTo>
                    <a:pt x="1" y="112"/>
                    <a:pt x="24" y="81"/>
                    <a:pt x="27" y="53"/>
                  </a:cubicBezTo>
                  <a:cubicBezTo>
                    <a:pt x="60" y="26"/>
                    <a:pt x="19" y="42"/>
                    <a:pt x="27" y="38"/>
                  </a:cubicBezTo>
                  <a:cubicBezTo>
                    <a:pt x="51" y="25"/>
                    <a:pt x="76" y="20"/>
                    <a:pt x="102" y="11"/>
                  </a:cubicBezTo>
                  <a:cubicBezTo>
                    <a:pt x="140" y="12"/>
                    <a:pt x="139" y="0"/>
                    <a:pt x="177" y="2"/>
                  </a:cubicBezTo>
                  <a:cubicBezTo>
                    <a:pt x="189" y="3"/>
                    <a:pt x="249" y="8"/>
                    <a:pt x="249" y="8"/>
                  </a:cubicBezTo>
                  <a:cubicBezTo>
                    <a:pt x="250" y="11"/>
                    <a:pt x="250" y="15"/>
                    <a:pt x="252" y="17"/>
                  </a:cubicBezTo>
                  <a:cubicBezTo>
                    <a:pt x="254" y="20"/>
                    <a:pt x="258" y="22"/>
                    <a:pt x="261" y="23"/>
                  </a:cubicBezTo>
                  <a:cubicBezTo>
                    <a:pt x="267" y="26"/>
                    <a:pt x="273" y="27"/>
                    <a:pt x="279" y="29"/>
                  </a:cubicBezTo>
                  <a:cubicBezTo>
                    <a:pt x="286" y="31"/>
                    <a:pt x="290" y="39"/>
                    <a:pt x="297" y="41"/>
                  </a:cubicBezTo>
                  <a:cubicBezTo>
                    <a:pt x="305" y="43"/>
                    <a:pt x="321" y="47"/>
                    <a:pt x="321" y="47"/>
                  </a:cubicBezTo>
                  <a:cubicBezTo>
                    <a:pt x="327" y="51"/>
                    <a:pt x="345" y="68"/>
                    <a:pt x="330" y="77"/>
                  </a:cubicBezTo>
                  <a:cubicBezTo>
                    <a:pt x="322" y="82"/>
                    <a:pt x="312" y="79"/>
                    <a:pt x="303" y="80"/>
                  </a:cubicBezTo>
                  <a:cubicBezTo>
                    <a:pt x="297" y="86"/>
                    <a:pt x="324" y="115"/>
                    <a:pt x="324" y="125"/>
                  </a:cubicBezTo>
                  <a:cubicBezTo>
                    <a:pt x="325" y="135"/>
                    <a:pt x="322" y="137"/>
                    <a:pt x="312" y="140"/>
                  </a:cubicBezTo>
                  <a:cubicBezTo>
                    <a:pt x="289" y="144"/>
                    <a:pt x="260" y="121"/>
                    <a:pt x="264" y="143"/>
                  </a:cubicBezTo>
                  <a:cubicBezTo>
                    <a:pt x="291" y="179"/>
                    <a:pt x="298" y="224"/>
                    <a:pt x="282" y="242"/>
                  </a:cubicBezTo>
                  <a:cubicBezTo>
                    <a:pt x="257" y="269"/>
                    <a:pt x="240" y="246"/>
                    <a:pt x="219" y="230"/>
                  </a:cubicBezTo>
                  <a:cubicBezTo>
                    <a:pt x="210" y="223"/>
                    <a:pt x="162" y="197"/>
                    <a:pt x="162" y="197"/>
                  </a:cubicBezTo>
                  <a:cubicBezTo>
                    <a:pt x="158" y="185"/>
                    <a:pt x="174" y="120"/>
                    <a:pt x="162" y="116"/>
                  </a:cubicBezTo>
                  <a:cubicBezTo>
                    <a:pt x="149" y="99"/>
                    <a:pt x="106" y="91"/>
                    <a:pt x="81" y="89"/>
                  </a:cubicBezTo>
                  <a:cubicBezTo>
                    <a:pt x="56" y="87"/>
                    <a:pt x="24" y="101"/>
                    <a:pt x="9" y="104"/>
                  </a:cubicBezTo>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9" name="Freeform 71"/>
            <p:cNvSpPr>
              <a:spLocks/>
            </p:cNvSpPr>
            <p:nvPr/>
          </p:nvSpPr>
          <p:spPr bwMode="auto">
            <a:xfrm>
              <a:off x="2428" y="388"/>
              <a:ext cx="263" cy="230"/>
            </a:xfrm>
            <a:custGeom>
              <a:avLst/>
              <a:gdLst/>
              <a:ahLst/>
              <a:cxnLst>
                <a:cxn ang="0">
                  <a:pos x="239" y="203"/>
                </a:cxn>
                <a:cxn ang="0">
                  <a:pos x="212" y="176"/>
                </a:cxn>
                <a:cxn ang="0">
                  <a:pos x="158" y="134"/>
                </a:cxn>
                <a:cxn ang="0">
                  <a:pos x="131" y="122"/>
                </a:cxn>
                <a:cxn ang="0">
                  <a:pos x="74" y="128"/>
                </a:cxn>
                <a:cxn ang="0">
                  <a:pos x="65" y="137"/>
                </a:cxn>
                <a:cxn ang="0">
                  <a:pos x="14" y="149"/>
                </a:cxn>
                <a:cxn ang="0">
                  <a:pos x="5" y="158"/>
                </a:cxn>
                <a:cxn ang="0">
                  <a:pos x="11" y="110"/>
                </a:cxn>
                <a:cxn ang="0">
                  <a:pos x="62" y="95"/>
                </a:cxn>
                <a:cxn ang="0">
                  <a:pos x="32" y="83"/>
                </a:cxn>
                <a:cxn ang="0">
                  <a:pos x="14" y="77"/>
                </a:cxn>
                <a:cxn ang="0">
                  <a:pos x="62" y="56"/>
                </a:cxn>
                <a:cxn ang="0">
                  <a:pos x="89" y="47"/>
                </a:cxn>
                <a:cxn ang="0">
                  <a:pos x="98" y="44"/>
                </a:cxn>
                <a:cxn ang="0">
                  <a:pos x="128" y="65"/>
                </a:cxn>
                <a:cxn ang="0">
                  <a:pos x="143" y="62"/>
                </a:cxn>
                <a:cxn ang="0">
                  <a:pos x="134" y="26"/>
                </a:cxn>
                <a:cxn ang="0">
                  <a:pos x="131" y="17"/>
                </a:cxn>
                <a:cxn ang="0">
                  <a:pos x="167" y="11"/>
                </a:cxn>
                <a:cxn ang="0">
                  <a:pos x="173" y="32"/>
                </a:cxn>
                <a:cxn ang="0">
                  <a:pos x="194" y="35"/>
                </a:cxn>
                <a:cxn ang="0">
                  <a:pos x="221" y="74"/>
                </a:cxn>
                <a:cxn ang="0">
                  <a:pos x="248" y="146"/>
                </a:cxn>
                <a:cxn ang="0">
                  <a:pos x="239" y="203"/>
                </a:cxn>
              </a:cxnLst>
              <a:rect l="0" t="0" r="r" b="b"/>
              <a:pathLst>
                <a:path w="263" h="230">
                  <a:moveTo>
                    <a:pt x="239" y="203"/>
                  </a:moveTo>
                  <a:cubicBezTo>
                    <a:pt x="226" y="199"/>
                    <a:pt x="225" y="184"/>
                    <a:pt x="212" y="176"/>
                  </a:cubicBezTo>
                  <a:cubicBezTo>
                    <a:pt x="204" y="152"/>
                    <a:pt x="178" y="147"/>
                    <a:pt x="158" y="134"/>
                  </a:cubicBezTo>
                  <a:cubicBezTo>
                    <a:pt x="150" y="129"/>
                    <a:pt x="131" y="122"/>
                    <a:pt x="131" y="122"/>
                  </a:cubicBezTo>
                  <a:cubicBezTo>
                    <a:pt x="112" y="124"/>
                    <a:pt x="92" y="122"/>
                    <a:pt x="74" y="128"/>
                  </a:cubicBezTo>
                  <a:cubicBezTo>
                    <a:pt x="70" y="129"/>
                    <a:pt x="69" y="135"/>
                    <a:pt x="65" y="137"/>
                  </a:cubicBezTo>
                  <a:cubicBezTo>
                    <a:pt x="50" y="145"/>
                    <a:pt x="30" y="147"/>
                    <a:pt x="14" y="149"/>
                  </a:cubicBezTo>
                  <a:cubicBezTo>
                    <a:pt x="7" y="170"/>
                    <a:pt x="10" y="173"/>
                    <a:pt x="5" y="158"/>
                  </a:cubicBezTo>
                  <a:cubicBezTo>
                    <a:pt x="6" y="142"/>
                    <a:pt x="0" y="121"/>
                    <a:pt x="11" y="110"/>
                  </a:cubicBezTo>
                  <a:cubicBezTo>
                    <a:pt x="20" y="101"/>
                    <a:pt x="49" y="98"/>
                    <a:pt x="62" y="95"/>
                  </a:cubicBezTo>
                  <a:cubicBezTo>
                    <a:pt x="50" y="92"/>
                    <a:pt x="43" y="88"/>
                    <a:pt x="32" y="83"/>
                  </a:cubicBezTo>
                  <a:cubicBezTo>
                    <a:pt x="26" y="80"/>
                    <a:pt x="14" y="77"/>
                    <a:pt x="14" y="77"/>
                  </a:cubicBezTo>
                  <a:cubicBezTo>
                    <a:pt x="20" y="59"/>
                    <a:pt x="46" y="61"/>
                    <a:pt x="62" y="56"/>
                  </a:cubicBezTo>
                  <a:cubicBezTo>
                    <a:pt x="62" y="56"/>
                    <a:pt x="85" y="48"/>
                    <a:pt x="89" y="47"/>
                  </a:cubicBezTo>
                  <a:cubicBezTo>
                    <a:pt x="92" y="46"/>
                    <a:pt x="98" y="44"/>
                    <a:pt x="98" y="44"/>
                  </a:cubicBezTo>
                  <a:cubicBezTo>
                    <a:pt x="120" y="47"/>
                    <a:pt x="122" y="46"/>
                    <a:pt x="128" y="65"/>
                  </a:cubicBezTo>
                  <a:cubicBezTo>
                    <a:pt x="133" y="64"/>
                    <a:pt x="140" y="66"/>
                    <a:pt x="143" y="62"/>
                  </a:cubicBezTo>
                  <a:cubicBezTo>
                    <a:pt x="146" y="58"/>
                    <a:pt x="135" y="29"/>
                    <a:pt x="134" y="26"/>
                  </a:cubicBezTo>
                  <a:cubicBezTo>
                    <a:pt x="133" y="23"/>
                    <a:pt x="131" y="17"/>
                    <a:pt x="131" y="17"/>
                  </a:cubicBezTo>
                  <a:cubicBezTo>
                    <a:pt x="137" y="0"/>
                    <a:pt x="133" y="0"/>
                    <a:pt x="167" y="11"/>
                  </a:cubicBezTo>
                  <a:cubicBezTo>
                    <a:pt x="174" y="13"/>
                    <a:pt x="167" y="28"/>
                    <a:pt x="173" y="32"/>
                  </a:cubicBezTo>
                  <a:cubicBezTo>
                    <a:pt x="179" y="36"/>
                    <a:pt x="187" y="34"/>
                    <a:pt x="194" y="35"/>
                  </a:cubicBezTo>
                  <a:cubicBezTo>
                    <a:pt x="197" y="70"/>
                    <a:pt x="188" y="79"/>
                    <a:pt x="221" y="74"/>
                  </a:cubicBezTo>
                  <a:cubicBezTo>
                    <a:pt x="263" y="81"/>
                    <a:pt x="228" y="116"/>
                    <a:pt x="248" y="146"/>
                  </a:cubicBezTo>
                  <a:cubicBezTo>
                    <a:pt x="245" y="216"/>
                    <a:pt x="257" y="230"/>
                    <a:pt x="239" y="203"/>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0" name="Freeform 72"/>
            <p:cNvSpPr>
              <a:spLocks/>
            </p:cNvSpPr>
            <p:nvPr/>
          </p:nvSpPr>
          <p:spPr bwMode="auto">
            <a:xfrm>
              <a:off x="2890" y="1337"/>
              <a:ext cx="193" cy="198"/>
            </a:xfrm>
            <a:custGeom>
              <a:avLst/>
              <a:gdLst/>
              <a:ahLst/>
              <a:cxnLst>
                <a:cxn ang="0">
                  <a:pos x="55" y="0"/>
                </a:cxn>
                <a:cxn ang="0">
                  <a:pos x="19" y="23"/>
                </a:cxn>
                <a:cxn ang="0">
                  <a:pos x="0" y="89"/>
                </a:cxn>
                <a:cxn ang="0">
                  <a:pos x="18" y="141"/>
                </a:cxn>
                <a:cxn ang="0">
                  <a:pos x="96" y="194"/>
                </a:cxn>
                <a:cxn ang="0">
                  <a:pos x="160" y="198"/>
                </a:cxn>
                <a:cxn ang="0">
                  <a:pos x="193" y="140"/>
                </a:cxn>
                <a:cxn ang="0">
                  <a:pos x="126" y="131"/>
                </a:cxn>
                <a:cxn ang="0">
                  <a:pos x="66" y="54"/>
                </a:cxn>
                <a:cxn ang="0">
                  <a:pos x="57" y="41"/>
                </a:cxn>
                <a:cxn ang="0">
                  <a:pos x="55" y="0"/>
                </a:cxn>
              </a:cxnLst>
              <a:rect l="0" t="0" r="r" b="b"/>
              <a:pathLst>
                <a:path w="193" h="198">
                  <a:moveTo>
                    <a:pt x="55" y="0"/>
                  </a:moveTo>
                  <a:lnTo>
                    <a:pt x="19" y="23"/>
                  </a:lnTo>
                  <a:lnTo>
                    <a:pt x="0" y="89"/>
                  </a:lnTo>
                  <a:lnTo>
                    <a:pt x="18" y="141"/>
                  </a:lnTo>
                  <a:lnTo>
                    <a:pt x="96" y="194"/>
                  </a:lnTo>
                  <a:lnTo>
                    <a:pt x="160" y="198"/>
                  </a:lnTo>
                  <a:lnTo>
                    <a:pt x="193" y="140"/>
                  </a:lnTo>
                  <a:lnTo>
                    <a:pt x="126" y="131"/>
                  </a:lnTo>
                  <a:lnTo>
                    <a:pt x="66" y="54"/>
                  </a:lnTo>
                  <a:lnTo>
                    <a:pt x="57" y="41"/>
                  </a:lnTo>
                  <a:lnTo>
                    <a:pt x="55" y="0"/>
                  </a:ln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1" name="Freeform 73"/>
            <p:cNvSpPr>
              <a:spLocks/>
            </p:cNvSpPr>
            <p:nvPr/>
          </p:nvSpPr>
          <p:spPr bwMode="auto">
            <a:xfrm>
              <a:off x="2782" y="1108"/>
              <a:ext cx="192" cy="603"/>
            </a:xfrm>
            <a:custGeom>
              <a:avLst/>
              <a:gdLst/>
              <a:ahLst/>
              <a:cxnLst>
                <a:cxn ang="0">
                  <a:pos x="192" y="0"/>
                </a:cxn>
                <a:cxn ang="0">
                  <a:pos x="118" y="133"/>
                </a:cxn>
                <a:cxn ang="0">
                  <a:pos x="58" y="270"/>
                </a:cxn>
                <a:cxn ang="0">
                  <a:pos x="30" y="423"/>
                </a:cxn>
                <a:cxn ang="0">
                  <a:pos x="3" y="543"/>
                </a:cxn>
                <a:cxn ang="0">
                  <a:pos x="0" y="603"/>
                </a:cxn>
              </a:cxnLst>
              <a:rect l="0" t="0" r="r" b="b"/>
              <a:pathLst>
                <a:path w="192" h="603">
                  <a:moveTo>
                    <a:pt x="192" y="0"/>
                  </a:moveTo>
                  <a:lnTo>
                    <a:pt x="118" y="133"/>
                  </a:lnTo>
                  <a:lnTo>
                    <a:pt x="58" y="270"/>
                  </a:lnTo>
                  <a:lnTo>
                    <a:pt x="30" y="423"/>
                  </a:lnTo>
                  <a:lnTo>
                    <a:pt x="3" y="543"/>
                  </a:lnTo>
                  <a:lnTo>
                    <a:pt x="0" y="603"/>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2" name="Freeform 74"/>
            <p:cNvSpPr>
              <a:spLocks/>
            </p:cNvSpPr>
            <p:nvPr/>
          </p:nvSpPr>
          <p:spPr bwMode="auto">
            <a:xfrm>
              <a:off x="2954" y="1221"/>
              <a:ext cx="69" cy="155"/>
            </a:xfrm>
            <a:custGeom>
              <a:avLst/>
              <a:gdLst/>
              <a:ahLst/>
              <a:cxnLst>
                <a:cxn ang="0">
                  <a:pos x="0" y="155"/>
                </a:cxn>
                <a:cxn ang="0">
                  <a:pos x="69" y="30"/>
                </a:cxn>
                <a:cxn ang="0">
                  <a:pos x="28" y="0"/>
                </a:cxn>
              </a:cxnLst>
              <a:rect l="0" t="0" r="r" b="b"/>
              <a:pathLst>
                <a:path w="69" h="155">
                  <a:moveTo>
                    <a:pt x="0" y="155"/>
                  </a:moveTo>
                  <a:lnTo>
                    <a:pt x="69" y="30"/>
                  </a:lnTo>
                  <a:lnTo>
                    <a:pt x="28" y="0"/>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3" name="Freeform 75"/>
            <p:cNvSpPr>
              <a:spLocks/>
            </p:cNvSpPr>
            <p:nvPr/>
          </p:nvSpPr>
          <p:spPr bwMode="auto">
            <a:xfrm>
              <a:off x="2297" y="1848"/>
              <a:ext cx="400" cy="127"/>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4" name="Freeform 76"/>
            <p:cNvSpPr>
              <a:spLocks/>
            </p:cNvSpPr>
            <p:nvPr/>
          </p:nvSpPr>
          <p:spPr bwMode="auto">
            <a:xfrm>
              <a:off x="2329" y="1047"/>
              <a:ext cx="368" cy="678"/>
            </a:xfrm>
            <a:custGeom>
              <a:avLst/>
              <a:gdLst/>
              <a:ahLst/>
              <a:cxnLst>
                <a:cxn ang="0">
                  <a:pos x="356" y="0"/>
                </a:cxn>
                <a:cxn ang="0">
                  <a:pos x="176" y="156"/>
                </a:cxn>
                <a:cxn ang="0">
                  <a:pos x="30" y="146"/>
                </a:cxn>
                <a:cxn ang="0">
                  <a:pos x="0" y="272"/>
                </a:cxn>
                <a:cxn ang="0">
                  <a:pos x="152" y="288"/>
                </a:cxn>
                <a:cxn ang="0">
                  <a:pos x="236" y="240"/>
                </a:cxn>
                <a:cxn ang="0">
                  <a:pos x="122" y="636"/>
                </a:cxn>
                <a:cxn ang="0">
                  <a:pos x="194" y="672"/>
                </a:cxn>
                <a:cxn ang="0">
                  <a:pos x="302" y="678"/>
                </a:cxn>
                <a:cxn ang="0">
                  <a:pos x="368" y="240"/>
                </a:cxn>
                <a:cxn ang="0">
                  <a:pos x="356" y="0"/>
                </a:cxn>
              </a:cxnLst>
              <a:rect l="0" t="0" r="r" b="b"/>
              <a:pathLst>
                <a:path w="368" h="678">
                  <a:moveTo>
                    <a:pt x="356" y="0"/>
                  </a:moveTo>
                  <a:lnTo>
                    <a:pt x="176" y="156"/>
                  </a:lnTo>
                  <a:lnTo>
                    <a:pt x="30" y="146"/>
                  </a:lnTo>
                  <a:lnTo>
                    <a:pt x="0" y="272"/>
                  </a:lnTo>
                  <a:lnTo>
                    <a:pt x="152" y="288"/>
                  </a:lnTo>
                  <a:lnTo>
                    <a:pt x="236" y="240"/>
                  </a:lnTo>
                  <a:lnTo>
                    <a:pt x="122" y="636"/>
                  </a:lnTo>
                  <a:lnTo>
                    <a:pt x="194" y="672"/>
                  </a:lnTo>
                  <a:lnTo>
                    <a:pt x="302" y="678"/>
                  </a:lnTo>
                  <a:lnTo>
                    <a:pt x="368" y="240"/>
                  </a:lnTo>
                  <a:lnTo>
                    <a:pt x="356" y="0"/>
                  </a:lnTo>
                  <a:close/>
                </a:path>
              </a:pathLst>
            </a:custGeom>
            <a:solidFill>
              <a:srgbClr val="FF00FF"/>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5" name="Freeform 77"/>
            <p:cNvSpPr>
              <a:spLocks/>
            </p:cNvSpPr>
            <p:nvPr/>
          </p:nvSpPr>
          <p:spPr bwMode="auto">
            <a:xfrm rot="1141536" flipH="1">
              <a:off x="2843" y="1930"/>
              <a:ext cx="322" cy="121"/>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6" name="Freeform 78"/>
            <p:cNvSpPr>
              <a:spLocks/>
            </p:cNvSpPr>
            <p:nvPr/>
          </p:nvSpPr>
          <p:spPr bwMode="auto">
            <a:xfrm>
              <a:off x="2644" y="1013"/>
              <a:ext cx="250" cy="112"/>
            </a:xfrm>
            <a:custGeom>
              <a:avLst/>
              <a:gdLst/>
              <a:ahLst/>
              <a:cxnLst>
                <a:cxn ang="0">
                  <a:pos x="1" y="27"/>
                </a:cxn>
                <a:cxn ang="0">
                  <a:pos x="4" y="112"/>
                </a:cxn>
                <a:cxn ang="0">
                  <a:pos x="82" y="69"/>
                </a:cxn>
                <a:cxn ang="0">
                  <a:pos x="87" y="91"/>
                </a:cxn>
                <a:cxn ang="0">
                  <a:pos x="151" y="84"/>
                </a:cxn>
                <a:cxn ang="0">
                  <a:pos x="156" y="60"/>
                </a:cxn>
                <a:cxn ang="0">
                  <a:pos x="250" y="108"/>
                </a:cxn>
                <a:cxn ang="0">
                  <a:pos x="249" y="12"/>
                </a:cxn>
                <a:cxn ang="0">
                  <a:pos x="163" y="36"/>
                </a:cxn>
                <a:cxn ang="0">
                  <a:pos x="144" y="21"/>
                </a:cxn>
                <a:cxn ang="0">
                  <a:pos x="90" y="24"/>
                </a:cxn>
                <a:cxn ang="0">
                  <a:pos x="88" y="48"/>
                </a:cxn>
                <a:cxn ang="0">
                  <a:pos x="0" y="0"/>
                </a:cxn>
                <a:cxn ang="0">
                  <a:pos x="1" y="27"/>
                </a:cxn>
              </a:cxnLst>
              <a:rect l="0" t="0" r="r" b="b"/>
              <a:pathLst>
                <a:path w="250" h="112">
                  <a:moveTo>
                    <a:pt x="1" y="27"/>
                  </a:moveTo>
                  <a:lnTo>
                    <a:pt x="4" y="112"/>
                  </a:lnTo>
                  <a:lnTo>
                    <a:pt x="82" y="69"/>
                  </a:lnTo>
                  <a:lnTo>
                    <a:pt x="87" y="91"/>
                  </a:lnTo>
                  <a:lnTo>
                    <a:pt x="151" y="84"/>
                  </a:lnTo>
                  <a:lnTo>
                    <a:pt x="156" y="60"/>
                  </a:lnTo>
                  <a:lnTo>
                    <a:pt x="250" y="108"/>
                  </a:lnTo>
                  <a:lnTo>
                    <a:pt x="249" y="12"/>
                  </a:lnTo>
                  <a:lnTo>
                    <a:pt x="163" y="36"/>
                  </a:lnTo>
                  <a:lnTo>
                    <a:pt x="144" y="21"/>
                  </a:lnTo>
                  <a:lnTo>
                    <a:pt x="90" y="24"/>
                  </a:lnTo>
                  <a:lnTo>
                    <a:pt x="88" y="48"/>
                  </a:lnTo>
                  <a:lnTo>
                    <a:pt x="0" y="0"/>
                  </a:lnTo>
                  <a:lnTo>
                    <a:pt x="1" y="27"/>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0" name="Freeform 79"/>
            <p:cNvSpPr>
              <a:spLocks/>
            </p:cNvSpPr>
            <p:nvPr/>
          </p:nvSpPr>
          <p:spPr bwMode="auto">
            <a:xfrm>
              <a:off x="2597" y="1135"/>
              <a:ext cx="64" cy="448"/>
            </a:xfrm>
            <a:custGeom>
              <a:avLst/>
              <a:gdLst/>
              <a:ahLst/>
              <a:cxnLst>
                <a:cxn ang="0">
                  <a:pos x="0" y="0"/>
                </a:cxn>
                <a:cxn ang="0">
                  <a:pos x="64" y="200"/>
                </a:cxn>
                <a:cxn ang="0">
                  <a:pos x="48" y="448"/>
                </a:cxn>
              </a:cxnLst>
              <a:rect l="0" t="0" r="r" b="b"/>
              <a:pathLst>
                <a:path w="64" h="448">
                  <a:moveTo>
                    <a:pt x="0" y="0"/>
                  </a:moveTo>
                  <a:lnTo>
                    <a:pt x="64" y="200"/>
                  </a:lnTo>
                  <a:lnTo>
                    <a:pt x="48" y="448"/>
                  </a:ln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1" name="AutoShape 80"/>
            <p:cNvSpPr>
              <a:spLocks noChangeArrowheads="1"/>
            </p:cNvSpPr>
            <p:nvPr/>
          </p:nvSpPr>
          <p:spPr bwMode="auto">
            <a:xfrm rot="-1641661">
              <a:off x="2159" y="1037"/>
              <a:ext cx="318" cy="30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6633"/>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2" name="AutoShape 81"/>
            <p:cNvSpPr>
              <a:spLocks noChangeArrowheads="1"/>
            </p:cNvSpPr>
            <p:nvPr/>
          </p:nvSpPr>
          <p:spPr bwMode="auto">
            <a:xfrm rot="-1641661">
              <a:off x="2198" y="1066"/>
              <a:ext cx="252" cy="23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bg1"/>
                </a:gs>
                <a:gs pos="100000">
                  <a:schemeClr val="bg1">
                    <a:gamma/>
                    <a:shade val="46275"/>
                    <a:invGamma/>
                  </a:schemeClr>
                </a:gs>
              </a:gsLst>
              <a:lin ang="5400000" scaled="1"/>
            </a:gra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3" name="Freeform 82"/>
            <p:cNvSpPr>
              <a:spLocks/>
            </p:cNvSpPr>
            <p:nvPr/>
          </p:nvSpPr>
          <p:spPr bwMode="auto">
            <a:xfrm>
              <a:off x="2200" y="1069"/>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4" name="Freeform 83"/>
            <p:cNvSpPr>
              <a:spLocks/>
            </p:cNvSpPr>
            <p:nvPr/>
          </p:nvSpPr>
          <p:spPr bwMode="auto">
            <a:xfrm>
              <a:off x="2218" y="1090"/>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5" name="Freeform 84"/>
            <p:cNvSpPr>
              <a:spLocks/>
            </p:cNvSpPr>
            <p:nvPr/>
          </p:nvSpPr>
          <p:spPr bwMode="auto">
            <a:xfrm>
              <a:off x="2224" y="1108"/>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6" name="Freeform 85"/>
            <p:cNvSpPr>
              <a:spLocks/>
            </p:cNvSpPr>
            <p:nvPr/>
          </p:nvSpPr>
          <p:spPr bwMode="auto">
            <a:xfrm>
              <a:off x="2249" y="1135"/>
              <a:ext cx="154" cy="76"/>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7" name="Freeform 86"/>
            <p:cNvSpPr>
              <a:spLocks/>
            </p:cNvSpPr>
            <p:nvPr/>
          </p:nvSpPr>
          <p:spPr bwMode="auto">
            <a:xfrm>
              <a:off x="2272" y="1158"/>
              <a:ext cx="136" cy="72"/>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 name="Freeform 87"/>
            <p:cNvSpPr>
              <a:spLocks/>
            </p:cNvSpPr>
            <p:nvPr/>
          </p:nvSpPr>
          <p:spPr bwMode="auto">
            <a:xfrm>
              <a:off x="2295" y="1198"/>
              <a:ext cx="121"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9" name="Freeform 88"/>
            <p:cNvSpPr>
              <a:spLocks/>
            </p:cNvSpPr>
            <p:nvPr/>
          </p:nvSpPr>
          <p:spPr bwMode="auto">
            <a:xfrm>
              <a:off x="2325" y="1218"/>
              <a:ext cx="99"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0" name="Freeform 89"/>
            <p:cNvSpPr>
              <a:spLocks/>
            </p:cNvSpPr>
            <p:nvPr/>
          </p:nvSpPr>
          <p:spPr bwMode="auto">
            <a:xfrm>
              <a:off x="2145" y="1184"/>
              <a:ext cx="133" cy="150"/>
            </a:xfrm>
            <a:custGeom>
              <a:avLst/>
              <a:gdLst/>
              <a:ahLst/>
              <a:cxnLst>
                <a:cxn ang="0">
                  <a:pos x="0" y="15"/>
                </a:cxn>
                <a:cxn ang="0">
                  <a:pos x="15" y="0"/>
                </a:cxn>
                <a:cxn ang="0">
                  <a:pos x="27" y="12"/>
                </a:cxn>
                <a:cxn ang="0">
                  <a:pos x="46" y="20"/>
                </a:cxn>
                <a:cxn ang="0">
                  <a:pos x="63" y="26"/>
                </a:cxn>
                <a:cxn ang="0">
                  <a:pos x="70" y="41"/>
                </a:cxn>
                <a:cxn ang="0">
                  <a:pos x="87" y="44"/>
                </a:cxn>
                <a:cxn ang="0">
                  <a:pos x="79" y="75"/>
                </a:cxn>
                <a:cxn ang="0">
                  <a:pos x="57" y="75"/>
                </a:cxn>
                <a:cxn ang="0">
                  <a:pos x="54" y="71"/>
                </a:cxn>
                <a:cxn ang="0">
                  <a:pos x="49" y="69"/>
                </a:cxn>
                <a:cxn ang="0">
                  <a:pos x="22" y="51"/>
                </a:cxn>
                <a:cxn ang="0">
                  <a:pos x="0" y="15"/>
                </a:cxn>
              </a:cxnLst>
              <a:rect l="0" t="0" r="r" b="b"/>
              <a:pathLst>
                <a:path w="89" h="88">
                  <a:moveTo>
                    <a:pt x="0" y="15"/>
                  </a:moveTo>
                  <a:cubicBezTo>
                    <a:pt x="1" y="7"/>
                    <a:pt x="8" y="3"/>
                    <a:pt x="15" y="0"/>
                  </a:cubicBezTo>
                  <a:cubicBezTo>
                    <a:pt x="24" y="6"/>
                    <a:pt x="17" y="15"/>
                    <a:pt x="27" y="12"/>
                  </a:cubicBezTo>
                  <a:cubicBezTo>
                    <a:pt x="36" y="13"/>
                    <a:pt x="44" y="11"/>
                    <a:pt x="46" y="20"/>
                  </a:cubicBezTo>
                  <a:cubicBezTo>
                    <a:pt x="44" y="29"/>
                    <a:pt x="53" y="24"/>
                    <a:pt x="63" y="26"/>
                  </a:cubicBezTo>
                  <a:cubicBezTo>
                    <a:pt x="66" y="46"/>
                    <a:pt x="61" y="48"/>
                    <a:pt x="70" y="41"/>
                  </a:cubicBezTo>
                  <a:cubicBezTo>
                    <a:pt x="76" y="42"/>
                    <a:pt x="86" y="38"/>
                    <a:pt x="87" y="44"/>
                  </a:cubicBezTo>
                  <a:cubicBezTo>
                    <a:pt x="89" y="53"/>
                    <a:pt x="84" y="68"/>
                    <a:pt x="79" y="75"/>
                  </a:cubicBezTo>
                  <a:cubicBezTo>
                    <a:pt x="77" y="88"/>
                    <a:pt x="64" y="82"/>
                    <a:pt x="57" y="75"/>
                  </a:cubicBezTo>
                  <a:cubicBezTo>
                    <a:pt x="56" y="74"/>
                    <a:pt x="55" y="72"/>
                    <a:pt x="54" y="71"/>
                  </a:cubicBezTo>
                  <a:cubicBezTo>
                    <a:pt x="53" y="70"/>
                    <a:pt x="51" y="70"/>
                    <a:pt x="49" y="69"/>
                  </a:cubicBezTo>
                  <a:cubicBezTo>
                    <a:pt x="38" y="55"/>
                    <a:pt x="34" y="60"/>
                    <a:pt x="22" y="51"/>
                  </a:cubicBezTo>
                  <a:cubicBezTo>
                    <a:pt x="12" y="44"/>
                    <a:pt x="3" y="25"/>
                    <a:pt x="0" y="15"/>
                  </a:cubicBezTo>
                  <a:close/>
                </a:path>
              </a:pathLst>
            </a:custGeom>
            <a:solidFill>
              <a:srgbClr val="FF9999"/>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1" name="Freeform 90"/>
            <p:cNvSpPr>
              <a:spLocks/>
            </p:cNvSpPr>
            <p:nvPr/>
          </p:nvSpPr>
          <p:spPr bwMode="auto">
            <a:xfrm>
              <a:off x="2625" y="828"/>
              <a:ext cx="93" cy="66"/>
            </a:xfrm>
            <a:custGeom>
              <a:avLst/>
              <a:gdLst/>
              <a:ahLst/>
              <a:cxnLst>
                <a:cxn ang="0">
                  <a:pos x="0" y="39"/>
                </a:cxn>
                <a:cxn ang="0">
                  <a:pos x="60" y="24"/>
                </a:cxn>
                <a:cxn ang="0">
                  <a:pos x="81" y="0"/>
                </a:cxn>
              </a:cxnLst>
              <a:rect l="0" t="0" r="r" b="b"/>
              <a:pathLst>
                <a:path w="81" h="39">
                  <a:moveTo>
                    <a:pt x="0" y="39"/>
                  </a:moveTo>
                  <a:cubicBezTo>
                    <a:pt x="23" y="34"/>
                    <a:pt x="47" y="30"/>
                    <a:pt x="60" y="24"/>
                  </a:cubicBezTo>
                  <a:cubicBezTo>
                    <a:pt x="73" y="18"/>
                    <a:pt x="78" y="4"/>
                    <a:pt x="81" y="0"/>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96" name="Rectangle 195"/>
          <p:cNvSpPr/>
          <p:nvPr/>
        </p:nvSpPr>
        <p:spPr>
          <a:xfrm>
            <a:off x="7902538" y="6211669"/>
            <a:ext cx="1241462"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Click</a:t>
            </a:r>
            <a:endParaRPr kumimoji="0" lang="en-US" sz="5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nvGrpSpPr>
          <p:cNvPr id="209" name="Group 208"/>
          <p:cNvGrpSpPr/>
          <p:nvPr/>
        </p:nvGrpSpPr>
        <p:grpSpPr>
          <a:xfrm>
            <a:off x="1554479" y="2638697"/>
            <a:ext cx="2977878" cy="2272937"/>
            <a:chOff x="1554479" y="2638697"/>
            <a:chExt cx="2977878" cy="2272937"/>
          </a:xfrm>
        </p:grpSpPr>
        <p:grpSp>
          <p:nvGrpSpPr>
            <p:cNvPr id="2" name="Group 77"/>
            <p:cNvGrpSpPr/>
            <p:nvPr/>
          </p:nvGrpSpPr>
          <p:grpSpPr>
            <a:xfrm>
              <a:off x="3327465" y="2807517"/>
              <a:ext cx="1204892" cy="1804860"/>
              <a:chOff x="3675413" y="2007120"/>
              <a:chExt cx="1204892" cy="1804860"/>
            </a:xfrm>
          </p:grpSpPr>
          <p:sp>
            <p:nvSpPr>
              <p:cNvPr id="76" name="Freeform 75"/>
              <p:cNvSpPr/>
              <p:nvPr/>
            </p:nvSpPr>
            <p:spPr bwMode="auto">
              <a:xfrm rot="2410730">
                <a:off x="4098622" y="2007120"/>
                <a:ext cx="781683" cy="1604963"/>
              </a:xfrm>
              <a:custGeom>
                <a:avLst/>
                <a:gdLst>
                  <a:gd name="connsiteX0" fmla="*/ 132119 w 778805"/>
                  <a:gd name="connsiteY0" fmla="*/ 1602807 h 1602807"/>
                  <a:gd name="connsiteX1" fmla="*/ 0 w 778805"/>
                  <a:gd name="connsiteY1" fmla="*/ 118211 h 1602807"/>
                  <a:gd name="connsiteX2" fmla="*/ 6954 w 778805"/>
                  <a:gd name="connsiteY2" fmla="*/ 59105 h 1602807"/>
                  <a:gd name="connsiteX3" fmla="*/ 41722 w 778805"/>
                  <a:gd name="connsiteY3" fmla="*/ 13907 h 1602807"/>
                  <a:gd name="connsiteX4" fmla="*/ 83443 w 778805"/>
                  <a:gd name="connsiteY4" fmla="*/ 0 h 1602807"/>
                  <a:gd name="connsiteX5" fmla="*/ 135595 w 778805"/>
                  <a:gd name="connsiteY5" fmla="*/ 20860 h 1602807"/>
                  <a:gd name="connsiteX6" fmla="*/ 173840 w 778805"/>
                  <a:gd name="connsiteY6" fmla="*/ 69536 h 1602807"/>
                  <a:gd name="connsiteX7" fmla="*/ 778805 w 778805"/>
                  <a:gd name="connsiteY7" fmla="*/ 1501980 h 1602807"/>
                  <a:gd name="connsiteX8" fmla="*/ 132119 w 778805"/>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44600 w 781683"/>
                  <a:gd name="connsiteY3" fmla="*/ 13907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69115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5686 h 1605686"/>
                  <a:gd name="connsiteX1" fmla="*/ 2878 w 781683"/>
                  <a:gd name="connsiteY1" fmla="*/ 121090 h 1605686"/>
                  <a:gd name="connsiteX2" fmla="*/ 0 w 781683"/>
                  <a:gd name="connsiteY2" fmla="*/ 64442 h 1605686"/>
                  <a:gd name="connsiteX3" fmla="*/ 27394 w 781683"/>
                  <a:gd name="connsiteY3" fmla="*/ 24160 h 1605686"/>
                  <a:gd name="connsiteX4" fmla="*/ 69115 w 781683"/>
                  <a:gd name="connsiteY4" fmla="*/ 2879 h 1605686"/>
                  <a:gd name="connsiteX5" fmla="*/ 138473 w 781683"/>
                  <a:gd name="connsiteY5" fmla="*/ 23739 h 1605686"/>
                  <a:gd name="connsiteX6" fmla="*/ 176718 w 781683"/>
                  <a:gd name="connsiteY6" fmla="*/ 72415 h 1605686"/>
                  <a:gd name="connsiteX7" fmla="*/ 781683 w 781683"/>
                  <a:gd name="connsiteY7" fmla="*/ 1504859 h 1605686"/>
                  <a:gd name="connsiteX8" fmla="*/ 134997 w 781683"/>
                  <a:gd name="connsiteY8" fmla="*/ 1605686 h 1605686"/>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38473 w 781683"/>
                  <a:gd name="connsiteY6" fmla="*/ 23016 h 1604963"/>
                  <a:gd name="connsiteX7" fmla="*/ 176718 w 781683"/>
                  <a:gd name="connsiteY7" fmla="*/ 71692 h 1604963"/>
                  <a:gd name="connsiteX8" fmla="*/ 781683 w 781683"/>
                  <a:gd name="connsiteY8" fmla="*/ 1504136 h 1604963"/>
                  <a:gd name="connsiteX9" fmla="*/ 134997 w 781683"/>
                  <a:gd name="connsiteY9" fmla="*/ 1604963 h 1604963"/>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50763 w 781683"/>
                  <a:gd name="connsiteY6" fmla="*/ 32848 h 1604963"/>
                  <a:gd name="connsiteX7" fmla="*/ 176718 w 781683"/>
                  <a:gd name="connsiteY7" fmla="*/ 71692 h 1604963"/>
                  <a:gd name="connsiteX8" fmla="*/ 781683 w 781683"/>
                  <a:gd name="connsiteY8" fmla="*/ 1504136 h 1604963"/>
                  <a:gd name="connsiteX9" fmla="*/ 134997 w 781683"/>
                  <a:gd name="connsiteY9" fmla="*/ 1604963 h 160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683" h="1604963">
                    <a:moveTo>
                      <a:pt x="134997" y="1604963"/>
                    </a:moveTo>
                    <a:lnTo>
                      <a:pt x="2878" y="120367"/>
                    </a:lnTo>
                    <a:lnTo>
                      <a:pt x="0" y="63719"/>
                    </a:lnTo>
                    <a:lnTo>
                      <a:pt x="27394" y="23437"/>
                    </a:lnTo>
                    <a:lnTo>
                      <a:pt x="69115" y="2156"/>
                    </a:lnTo>
                    <a:cubicBezTo>
                      <a:pt x="83776" y="0"/>
                      <a:pt x="104210" y="471"/>
                      <a:pt x="117818" y="5586"/>
                    </a:cubicBezTo>
                    <a:cubicBezTo>
                      <a:pt x="131426" y="10701"/>
                      <a:pt x="140537" y="22650"/>
                      <a:pt x="150763" y="32848"/>
                    </a:cubicBezTo>
                    <a:lnTo>
                      <a:pt x="176718" y="71692"/>
                    </a:lnTo>
                    <a:lnTo>
                      <a:pt x="781683" y="1504136"/>
                    </a:lnTo>
                    <a:lnTo>
                      <a:pt x="134997" y="1604963"/>
                    </a:lnTo>
                    <a:close/>
                  </a:path>
                </a:pathLst>
              </a:custGeom>
              <a:gradFill flip="none" rotWithShape="1">
                <a:gsLst>
                  <a:gs pos="0">
                    <a:srgbClr val="FF0000"/>
                  </a:gs>
                  <a:gs pos="50000">
                    <a:srgbClr val="7030A0"/>
                  </a:gs>
                  <a:gs pos="100000">
                    <a:schemeClr val="tx2"/>
                  </a:gs>
                </a:gsLst>
                <a:lin ang="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1" name="Oval 70"/>
              <p:cNvSpPr/>
              <p:nvPr/>
            </p:nvSpPr>
            <p:spPr bwMode="auto">
              <a:xfrm>
                <a:off x="3675413" y="3137066"/>
                <a:ext cx="674914" cy="674914"/>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5" name="Group 82"/>
            <p:cNvGrpSpPr/>
            <p:nvPr/>
          </p:nvGrpSpPr>
          <p:grpSpPr>
            <a:xfrm>
              <a:off x="1554479" y="2638697"/>
              <a:ext cx="2905941" cy="2272937"/>
              <a:chOff x="1554479" y="2638697"/>
              <a:chExt cx="2905941" cy="2272937"/>
            </a:xfrm>
          </p:grpSpPr>
          <p:sp>
            <p:nvSpPr>
              <p:cNvPr id="86" name="Freeform 85"/>
              <p:cNvSpPr/>
              <p:nvPr/>
            </p:nvSpPr>
            <p:spPr bwMode="auto">
              <a:xfrm>
                <a:off x="1554479" y="2638697"/>
                <a:ext cx="2905941" cy="2272937"/>
              </a:xfrm>
              <a:custGeom>
                <a:avLst/>
                <a:gdLst>
                  <a:gd name="connsiteX0" fmla="*/ 2730137 w 2769325"/>
                  <a:gd name="connsiteY0" fmla="*/ 143692 h 2103120"/>
                  <a:gd name="connsiteX1" fmla="*/ 2769325 w 2769325"/>
                  <a:gd name="connsiteY1" fmla="*/ 13063 h 2103120"/>
                  <a:gd name="connsiteX2" fmla="*/ 1907177 w 2769325"/>
                  <a:gd name="connsiteY2" fmla="*/ 0 h 2103120"/>
                  <a:gd name="connsiteX3" fmla="*/ 0 w 2769325"/>
                  <a:gd name="connsiteY3" fmla="*/ 1985554 h 2103120"/>
                  <a:gd name="connsiteX4" fmla="*/ 1711234 w 2769325"/>
                  <a:gd name="connsiteY4" fmla="*/ 2103120 h 2103120"/>
                  <a:gd name="connsiteX0" fmla="*/ 2860766 w 2899954"/>
                  <a:gd name="connsiteY0" fmla="*/ 143692 h 2168434"/>
                  <a:gd name="connsiteX1" fmla="*/ 2899954 w 2899954"/>
                  <a:gd name="connsiteY1" fmla="*/ 13063 h 2168434"/>
                  <a:gd name="connsiteX2" fmla="*/ 2037806 w 2899954"/>
                  <a:gd name="connsiteY2" fmla="*/ 0 h 2168434"/>
                  <a:gd name="connsiteX3" fmla="*/ 0 w 2899954"/>
                  <a:gd name="connsiteY3" fmla="*/ 2168434 h 2168434"/>
                  <a:gd name="connsiteX4" fmla="*/ 1841863 w 2899954"/>
                  <a:gd name="connsiteY4" fmla="*/ 2103120 h 2168434"/>
                  <a:gd name="connsiteX0" fmla="*/ 2860766 w 2899954"/>
                  <a:gd name="connsiteY0" fmla="*/ 143692 h 2272937"/>
                  <a:gd name="connsiteX1" fmla="*/ 2899954 w 2899954"/>
                  <a:gd name="connsiteY1" fmla="*/ 13063 h 2272937"/>
                  <a:gd name="connsiteX2" fmla="*/ 2037806 w 2899954"/>
                  <a:gd name="connsiteY2" fmla="*/ 0 h 2272937"/>
                  <a:gd name="connsiteX3" fmla="*/ 0 w 2899954"/>
                  <a:gd name="connsiteY3" fmla="*/ 2168434 h 2272937"/>
                  <a:gd name="connsiteX4" fmla="*/ 1737360 w 2899954"/>
                  <a:gd name="connsiteY4" fmla="*/ 2272937 h 2272937"/>
                  <a:gd name="connsiteX5" fmla="*/ 1841863 w 2899954"/>
                  <a:gd name="connsiteY5" fmla="*/ 2103120 h 2272937"/>
                  <a:gd name="connsiteX0" fmla="*/ 2860766 w 2886891"/>
                  <a:gd name="connsiteY0" fmla="*/ 143692 h 2272937"/>
                  <a:gd name="connsiteX1" fmla="*/ 2886891 w 2886891"/>
                  <a:gd name="connsiteY1" fmla="*/ 52252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86891 w 2886891"/>
                  <a:gd name="connsiteY1" fmla="*/ 39189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49881 w 2886891"/>
                  <a:gd name="connsiteY1" fmla="*/ 134983 h 2272937"/>
                  <a:gd name="connsiteX2" fmla="*/ 2886891 w 2886891"/>
                  <a:gd name="connsiteY2" fmla="*/ 39189 h 2272937"/>
                  <a:gd name="connsiteX3" fmla="*/ 2037806 w 2886891"/>
                  <a:gd name="connsiteY3" fmla="*/ 0 h 2272937"/>
                  <a:gd name="connsiteX4" fmla="*/ 0 w 2886891"/>
                  <a:gd name="connsiteY4" fmla="*/ 2168434 h 2272937"/>
                  <a:gd name="connsiteX5" fmla="*/ 1737360 w 2886891"/>
                  <a:gd name="connsiteY5" fmla="*/ 2272937 h 2272937"/>
                  <a:gd name="connsiteX6" fmla="*/ 1841863 w 2886891"/>
                  <a:gd name="connsiteY6" fmla="*/ 2103120 h 2272937"/>
                  <a:gd name="connsiteX0" fmla="*/ 2860766 w 2890701"/>
                  <a:gd name="connsiteY0" fmla="*/ 143692 h 2272937"/>
                  <a:gd name="connsiteX1" fmla="*/ 2849881 w 2890701"/>
                  <a:gd name="connsiteY1" fmla="*/ 134983 h 2272937"/>
                  <a:gd name="connsiteX2" fmla="*/ 2890701 w 2890701"/>
                  <a:gd name="connsiteY2" fmla="*/ 35379 h 2272937"/>
                  <a:gd name="connsiteX3" fmla="*/ 2037806 w 2890701"/>
                  <a:gd name="connsiteY3" fmla="*/ 0 h 2272937"/>
                  <a:gd name="connsiteX4" fmla="*/ 0 w 2890701"/>
                  <a:gd name="connsiteY4" fmla="*/ 2168434 h 2272937"/>
                  <a:gd name="connsiteX5" fmla="*/ 1737360 w 2890701"/>
                  <a:gd name="connsiteY5" fmla="*/ 2272937 h 2272937"/>
                  <a:gd name="connsiteX6" fmla="*/ 1841863 w 2890701"/>
                  <a:gd name="connsiteY6" fmla="*/ 2103120 h 2272937"/>
                  <a:gd name="connsiteX0" fmla="*/ 2860766 w 2905941"/>
                  <a:gd name="connsiteY0" fmla="*/ 143692 h 2272937"/>
                  <a:gd name="connsiteX1" fmla="*/ 2849881 w 2905941"/>
                  <a:gd name="connsiteY1" fmla="*/ 13498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905941"/>
                  <a:gd name="connsiteY0" fmla="*/ 143692 h 2272937"/>
                  <a:gd name="connsiteX1" fmla="*/ 2905941 w 2905941"/>
                  <a:gd name="connsiteY1" fmla="*/ 31569 h 2272937"/>
                  <a:gd name="connsiteX2" fmla="*/ 2037806 w 2905941"/>
                  <a:gd name="connsiteY2" fmla="*/ 0 h 2272937"/>
                  <a:gd name="connsiteX3" fmla="*/ 0 w 2905941"/>
                  <a:gd name="connsiteY3" fmla="*/ 2168434 h 2272937"/>
                  <a:gd name="connsiteX4" fmla="*/ 1737360 w 2905941"/>
                  <a:gd name="connsiteY4" fmla="*/ 2272937 h 2272937"/>
                  <a:gd name="connsiteX5" fmla="*/ 1841863 w 2905941"/>
                  <a:gd name="connsiteY5" fmla="*/ 2103120 h 2272937"/>
                  <a:gd name="connsiteX0" fmla="*/ 2860766 w 2905941"/>
                  <a:gd name="connsiteY0" fmla="*/ 143692 h 2272937"/>
                  <a:gd name="connsiteX1" fmla="*/ 2853691 w 2905941"/>
                  <a:gd name="connsiteY1" fmla="*/ 13879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5941" h="2272937">
                    <a:moveTo>
                      <a:pt x="2860766" y="143692"/>
                    </a:moveTo>
                    <a:lnTo>
                      <a:pt x="2853691" y="138793"/>
                    </a:lnTo>
                    <a:lnTo>
                      <a:pt x="2905941" y="31569"/>
                    </a:lnTo>
                    <a:lnTo>
                      <a:pt x="2037806" y="0"/>
                    </a:lnTo>
                    <a:lnTo>
                      <a:pt x="0" y="2168434"/>
                    </a:lnTo>
                    <a:lnTo>
                      <a:pt x="1737360" y="2272937"/>
                    </a:lnTo>
                    <a:lnTo>
                      <a:pt x="1841863" y="210312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87" name="Straight Connector 86"/>
              <p:cNvCxnSpPr/>
              <p:nvPr/>
            </p:nvCxnSpPr>
            <p:spPr bwMode="auto">
              <a:xfrm>
                <a:off x="2811780" y="3341370"/>
                <a:ext cx="217170" cy="0"/>
              </a:xfrm>
              <a:prstGeom prst="line">
                <a:avLst/>
              </a:prstGeom>
              <a:solidFill>
                <a:schemeClr val="accent1"/>
              </a:solidFill>
              <a:ln w="57150" cap="flat" cmpd="sng" algn="ctr">
                <a:solidFill>
                  <a:srgbClr val="FFFFCC"/>
                </a:solidFill>
                <a:prstDash val="solid"/>
                <a:round/>
                <a:headEnd type="none" w="med" len="med"/>
                <a:tailEnd type="none" w="med" len="med"/>
              </a:ln>
              <a:effectLst/>
            </p:spPr>
          </p:cxnSp>
        </p:grpSp>
      </p:grpSp>
      <p:grpSp>
        <p:nvGrpSpPr>
          <p:cNvPr id="211" name="Group 210"/>
          <p:cNvGrpSpPr/>
          <p:nvPr/>
        </p:nvGrpSpPr>
        <p:grpSpPr>
          <a:xfrm>
            <a:off x="1224425" y="597493"/>
            <a:ext cx="5715664" cy="5646098"/>
            <a:chOff x="1224425" y="597493"/>
            <a:chExt cx="5715664" cy="5646098"/>
          </a:xfrm>
        </p:grpSpPr>
        <p:sp>
          <p:nvSpPr>
            <p:cNvPr id="188" name="Arc 187"/>
            <p:cNvSpPr/>
            <p:nvPr/>
          </p:nvSpPr>
          <p:spPr bwMode="auto">
            <a:xfrm>
              <a:off x="1315092" y="597493"/>
              <a:ext cx="5537771" cy="5566924"/>
            </a:xfrm>
            <a:prstGeom prst="arc">
              <a:avLst>
                <a:gd name="adj1" fmla="val 5734640"/>
                <a:gd name="adj2" fmla="val 5723905"/>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3" name="Group 152"/>
            <p:cNvGrpSpPr/>
            <p:nvPr/>
          </p:nvGrpSpPr>
          <p:grpSpPr>
            <a:xfrm>
              <a:off x="3039643" y="2374517"/>
              <a:ext cx="2104551" cy="2120228"/>
              <a:chOff x="3078832" y="1538494"/>
              <a:chExt cx="2104551" cy="2120228"/>
            </a:xfrm>
          </p:grpSpPr>
          <p:sp>
            <p:nvSpPr>
              <p:cNvPr id="137" name="Freeform 81"/>
              <p:cNvSpPr>
                <a:spLocks/>
              </p:cNvSpPr>
              <p:nvPr/>
            </p:nvSpPr>
            <p:spPr bwMode="auto">
              <a:xfrm rot="9459547" flipV="1">
                <a:off x="3126649" y="206788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8" name="Freeform 81"/>
              <p:cNvSpPr>
                <a:spLocks/>
              </p:cNvSpPr>
              <p:nvPr/>
            </p:nvSpPr>
            <p:spPr bwMode="auto">
              <a:xfrm rot="12670326" flipV="1">
                <a:off x="3768334" y="1538494"/>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9" name="Freeform 81"/>
              <p:cNvSpPr>
                <a:spLocks/>
              </p:cNvSpPr>
              <p:nvPr/>
            </p:nvSpPr>
            <p:spPr bwMode="auto">
              <a:xfrm rot="2236861" flipV="1">
                <a:off x="4169387" y="348493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0" name="Freeform 81"/>
              <p:cNvSpPr>
                <a:spLocks/>
              </p:cNvSpPr>
              <p:nvPr/>
            </p:nvSpPr>
            <p:spPr bwMode="auto">
              <a:xfrm rot="19147494" flipV="1">
                <a:off x="5019669" y="258027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1" name="Freeform 81"/>
              <p:cNvSpPr>
                <a:spLocks/>
              </p:cNvSpPr>
              <p:nvPr/>
            </p:nvSpPr>
            <p:spPr bwMode="auto">
              <a:xfrm rot="16200000" flipV="1">
                <a:off x="4730862" y="179516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2" name="Freeform 81"/>
              <p:cNvSpPr>
                <a:spLocks/>
              </p:cNvSpPr>
              <p:nvPr/>
            </p:nvSpPr>
            <p:spPr bwMode="auto">
              <a:xfrm rot="6796813" flipV="1">
                <a:off x="3083869" y="283255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3" name="Arc 142"/>
              <p:cNvSpPr/>
              <p:nvPr/>
            </p:nvSpPr>
            <p:spPr bwMode="auto">
              <a:xfrm>
                <a:off x="3566694" y="2075594"/>
                <a:ext cx="1064127" cy="1069729"/>
              </a:xfrm>
              <a:prstGeom prst="arc">
                <a:avLst>
                  <a:gd name="adj1" fmla="val 8687823"/>
                  <a:gd name="adj2" fmla="val 5045816"/>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4" name="Freeform 81"/>
              <p:cNvSpPr>
                <a:spLocks/>
              </p:cNvSpPr>
              <p:nvPr/>
            </p:nvSpPr>
            <p:spPr bwMode="auto">
              <a:xfrm rot="18796882" flipV="1">
                <a:off x="4543704" y="2517061"/>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5" name="Freeform 81"/>
              <p:cNvSpPr>
                <a:spLocks/>
              </p:cNvSpPr>
              <p:nvPr/>
            </p:nvSpPr>
            <p:spPr bwMode="auto">
              <a:xfrm rot="8292053" flipV="1">
                <a:off x="3484923" y="244219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6" name="Freeform 81"/>
              <p:cNvSpPr>
                <a:spLocks/>
              </p:cNvSpPr>
              <p:nvPr/>
            </p:nvSpPr>
            <p:spPr bwMode="auto">
              <a:xfrm rot="13034805" flipV="1">
                <a:off x="4008966" y="199301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 name="Freeform 81"/>
              <p:cNvSpPr>
                <a:spLocks/>
              </p:cNvSpPr>
              <p:nvPr/>
            </p:nvSpPr>
            <p:spPr bwMode="auto">
              <a:xfrm rot="861353" flipV="1">
                <a:off x="4281681" y="2982278"/>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8" name="Arc 147"/>
              <p:cNvSpPr/>
              <p:nvPr/>
            </p:nvSpPr>
            <p:spPr bwMode="auto">
              <a:xfrm>
                <a:off x="3112166" y="1578289"/>
                <a:ext cx="1993951" cy="2004448"/>
              </a:xfrm>
              <a:prstGeom prst="arc">
                <a:avLst>
                  <a:gd name="adj1" fmla="val 8218078"/>
                  <a:gd name="adj2" fmla="val 5635564"/>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87" name="Arc 186"/>
            <p:cNvSpPr/>
            <p:nvPr/>
          </p:nvSpPr>
          <p:spPr bwMode="auto">
            <a:xfrm>
              <a:off x="2239766" y="1606144"/>
              <a:ext cx="3657600" cy="3676855"/>
            </a:xfrm>
            <a:prstGeom prst="arc">
              <a:avLst>
                <a:gd name="adj1" fmla="val 5734640"/>
                <a:gd name="adj2" fmla="val 5724188"/>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9" name="Freeform 81"/>
            <p:cNvSpPr>
              <a:spLocks/>
            </p:cNvSpPr>
            <p:nvPr/>
          </p:nvSpPr>
          <p:spPr bwMode="auto">
            <a:xfrm rot="18856377" flipV="1">
              <a:off x="5820118" y="3348669"/>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 name="Freeform 81"/>
            <p:cNvSpPr>
              <a:spLocks/>
            </p:cNvSpPr>
            <p:nvPr/>
          </p:nvSpPr>
          <p:spPr bwMode="auto">
            <a:xfrm rot="18856377" flipV="1">
              <a:off x="6771339" y="3345601"/>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 name="Freeform 81"/>
            <p:cNvSpPr>
              <a:spLocks/>
            </p:cNvSpPr>
            <p:nvPr/>
          </p:nvSpPr>
          <p:spPr bwMode="auto">
            <a:xfrm rot="16919972" flipV="1">
              <a:off x="6347786" y="1826466"/>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 name="Freeform 81"/>
            <p:cNvSpPr>
              <a:spLocks/>
            </p:cNvSpPr>
            <p:nvPr/>
          </p:nvSpPr>
          <p:spPr bwMode="auto">
            <a:xfrm rot="16581033" flipV="1">
              <a:off x="5426185" y="223560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8" name="Freeform 81"/>
            <p:cNvSpPr>
              <a:spLocks/>
            </p:cNvSpPr>
            <p:nvPr/>
          </p:nvSpPr>
          <p:spPr bwMode="auto">
            <a:xfrm rot="154951" flipV="1">
              <a:off x="5265735" y="4659561"/>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9" name="Freeform 81"/>
            <p:cNvSpPr>
              <a:spLocks/>
            </p:cNvSpPr>
            <p:nvPr/>
          </p:nvSpPr>
          <p:spPr bwMode="auto">
            <a:xfrm rot="400299" flipV="1">
              <a:off x="5656596" y="552905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0" name="Freeform 81"/>
            <p:cNvSpPr>
              <a:spLocks/>
            </p:cNvSpPr>
            <p:nvPr/>
          </p:nvSpPr>
          <p:spPr bwMode="auto">
            <a:xfrm rot="3085034" flipV="1">
              <a:off x="3723976" y="6074840"/>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1" name="Freeform 81"/>
            <p:cNvSpPr>
              <a:spLocks/>
            </p:cNvSpPr>
            <p:nvPr/>
          </p:nvSpPr>
          <p:spPr bwMode="auto">
            <a:xfrm rot="10800000" flipV="1">
              <a:off x="2898251" y="1863059"/>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2" name="Freeform 81"/>
            <p:cNvSpPr>
              <a:spLocks/>
            </p:cNvSpPr>
            <p:nvPr/>
          </p:nvSpPr>
          <p:spPr bwMode="auto">
            <a:xfrm rot="7603698" flipV="1">
              <a:off x="1229462" y="3503989"/>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3" name="Freeform 81"/>
            <p:cNvSpPr>
              <a:spLocks/>
            </p:cNvSpPr>
            <p:nvPr/>
          </p:nvSpPr>
          <p:spPr bwMode="auto">
            <a:xfrm rot="3046124" flipV="1">
              <a:off x="3822225" y="5184978"/>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4" name="Freeform 81"/>
            <p:cNvSpPr>
              <a:spLocks/>
            </p:cNvSpPr>
            <p:nvPr/>
          </p:nvSpPr>
          <p:spPr bwMode="auto">
            <a:xfrm rot="5847387" flipV="1">
              <a:off x="1843433" y="504196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5" name="Freeform 81"/>
            <p:cNvSpPr>
              <a:spLocks/>
            </p:cNvSpPr>
            <p:nvPr/>
          </p:nvSpPr>
          <p:spPr bwMode="auto">
            <a:xfrm rot="9580744" flipV="1">
              <a:off x="1604318" y="187757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6" name="Freeform 81"/>
            <p:cNvSpPr>
              <a:spLocks/>
            </p:cNvSpPr>
            <p:nvPr/>
          </p:nvSpPr>
          <p:spPr bwMode="auto">
            <a:xfrm rot="7898105" flipV="1">
              <a:off x="2153854" y="3378536"/>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7" name="Freeform 81"/>
            <p:cNvSpPr>
              <a:spLocks/>
            </p:cNvSpPr>
            <p:nvPr/>
          </p:nvSpPr>
          <p:spPr bwMode="auto">
            <a:xfrm rot="14246100" flipV="1">
              <a:off x="4226709" y="1545104"/>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4" name="Group 111"/>
          <p:cNvGrpSpPr/>
          <p:nvPr/>
        </p:nvGrpSpPr>
        <p:grpSpPr>
          <a:xfrm>
            <a:off x="219456" y="158496"/>
            <a:ext cx="8644128" cy="1210514"/>
            <a:chOff x="219456" y="158496"/>
            <a:chExt cx="8644128" cy="1210514"/>
          </a:xfrm>
        </p:grpSpPr>
        <p:sp>
          <p:nvSpPr>
            <p:cNvPr id="111" name="Rectangle 110"/>
            <p:cNvSpPr/>
            <p:nvPr/>
          </p:nvSpPr>
          <p:spPr bwMode="auto">
            <a:xfrm>
              <a:off x="219456" y="158496"/>
              <a:ext cx="8644128" cy="1210514"/>
            </a:xfrm>
            <a:prstGeom prst="rect">
              <a:avLst/>
            </a:prstGeom>
            <a:solidFill>
              <a:srgbClr val="0070C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8" name="Text Box 7"/>
            <p:cNvSpPr txBox="1">
              <a:spLocks noChangeArrowheads="1"/>
            </p:cNvSpPr>
            <p:nvPr/>
          </p:nvSpPr>
          <p:spPr bwMode="auto">
            <a:xfrm>
              <a:off x="333921" y="218757"/>
              <a:ext cx="8444320" cy="1077218"/>
            </a:xfrm>
            <a:prstGeom prst="rect">
              <a:avLst/>
            </a:prstGeom>
            <a:solidFill>
              <a:srgbClr val="CCFFFF"/>
            </a:solidFill>
            <a:ln w="28575">
              <a:solidFill>
                <a:srgbClr val="00B0F0"/>
              </a:solidFill>
              <a:miter lim="800000"/>
              <a:headEnd/>
              <a:tailEnd/>
            </a:ln>
            <a:effectLst/>
            <a:scene3d>
              <a:camera prst="orthographicFront"/>
              <a:lightRig rig="flat" dir="tl">
                <a:rot lat="0" lon="0" rev="6600000"/>
              </a:lightRig>
            </a:scene3d>
            <a:sp3d>
              <a:bevelT/>
            </a:sp3d>
          </p:spPr>
          <p:txBody>
            <a:bodyPr wrap="square">
              <a:spAutoFit/>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dirty="0">
                  <a:ln w="11430"/>
                  <a:solidFill>
                    <a:sysClr val="windowText" lastClr="000000"/>
                  </a:solidFill>
                  <a:effectLst>
                    <a:outerShdw blurRad="50800" dist="39000" dir="5460000" algn="tl">
                      <a:srgbClr val="000000">
                        <a:alpha val="38000"/>
                      </a:srgbClr>
                    </a:outerShdw>
                  </a:effectLst>
                  <a:uLnTx/>
                  <a:uFillTx/>
                  <a:latin typeface="Arial" charset="0"/>
                  <a:ea typeface="+mn-ea"/>
                  <a:cs typeface="+mn-cs"/>
                </a:rPr>
                <a:t>Another way of looking at this is, the current bearing wire on the right (wire #2) is placed in an external magnetic field that is created by the current bearing wire (wire #1) on the left</a:t>
              </a:r>
              <a:r>
                <a:rPr kumimoji="0" lang="en-US" sz="2400" b="1" i="0" u="none" strike="noStrike" kern="1200" cap="none" spc="0" normalizeH="0" baseline="0" noProof="0" dirty="0">
                  <a:ln w="11430"/>
                  <a:solidFill>
                    <a:sysClr val="windowText" lastClr="000000"/>
                  </a:solidFill>
                  <a:effectLst>
                    <a:outerShdw blurRad="50800" dist="39000" dir="5460000" algn="tl">
                      <a:srgbClr val="000000">
                        <a:alpha val="38000"/>
                      </a:srgbClr>
                    </a:outerShdw>
                  </a:effectLst>
                  <a:uLnTx/>
                  <a:uFillTx/>
                  <a:latin typeface="Arial" charset="0"/>
                  <a:ea typeface="+mn-ea"/>
                  <a:cs typeface="+mn-cs"/>
                </a:rPr>
                <a:t>.</a:t>
              </a:r>
            </a:p>
          </p:txBody>
        </p:sp>
      </p:grpSp>
      <p:sp>
        <p:nvSpPr>
          <p:cNvPr id="213" name="Up Arrow 212"/>
          <p:cNvSpPr/>
          <p:nvPr/>
        </p:nvSpPr>
        <p:spPr bwMode="auto">
          <a:xfrm>
            <a:off x="6672944" y="2340429"/>
            <a:ext cx="163286" cy="2329543"/>
          </a:xfrm>
          <a:prstGeom prst="upArrow">
            <a:avLst/>
          </a:prstGeom>
          <a:solidFill>
            <a:srgbClr val="00B0F0"/>
          </a:solidFill>
          <a:ln w="9525" cap="flat" cmpd="sng" algn="ctr">
            <a:solidFill>
              <a:srgbClr val="00B0F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7" name="Group 165"/>
          <p:cNvGrpSpPr/>
          <p:nvPr/>
        </p:nvGrpSpPr>
        <p:grpSpPr>
          <a:xfrm>
            <a:off x="6026998" y="2750154"/>
            <a:ext cx="2739244" cy="2294561"/>
            <a:chOff x="6026998" y="2750154"/>
            <a:chExt cx="2739244" cy="2294561"/>
          </a:xfrm>
        </p:grpSpPr>
        <p:grpSp>
          <p:nvGrpSpPr>
            <p:cNvPr id="8" name="Group 76"/>
            <p:cNvGrpSpPr/>
            <p:nvPr/>
          </p:nvGrpSpPr>
          <p:grpSpPr>
            <a:xfrm>
              <a:off x="6091779" y="2844212"/>
              <a:ext cx="801926" cy="1888177"/>
              <a:chOff x="5108027" y="1971305"/>
              <a:chExt cx="801926" cy="1888177"/>
            </a:xfrm>
          </p:grpSpPr>
          <p:sp>
            <p:nvSpPr>
              <p:cNvPr id="113" name="Freeform 112"/>
              <p:cNvSpPr/>
              <p:nvPr/>
            </p:nvSpPr>
            <p:spPr bwMode="auto">
              <a:xfrm>
                <a:off x="5108027" y="1971305"/>
                <a:ext cx="781683" cy="1510153"/>
              </a:xfrm>
              <a:custGeom>
                <a:avLst/>
                <a:gdLst>
                  <a:gd name="connsiteX0" fmla="*/ 132119 w 778805"/>
                  <a:gd name="connsiteY0" fmla="*/ 1602807 h 1602807"/>
                  <a:gd name="connsiteX1" fmla="*/ 0 w 778805"/>
                  <a:gd name="connsiteY1" fmla="*/ 118211 h 1602807"/>
                  <a:gd name="connsiteX2" fmla="*/ 6954 w 778805"/>
                  <a:gd name="connsiteY2" fmla="*/ 59105 h 1602807"/>
                  <a:gd name="connsiteX3" fmla="*/ 41722 w 778805"/>
                  <a:gd name="connsiteY3" fmla="*/ 13907 h 1602807"/>
                  <a:gd name="connsiteX4" fmla="*/ 83443 w 778805"/>
                  <a:gd name="connsiteY4" fmla="*/ 0 h 1602807"/>
                  <a:gd name="connsiteX5" fmla="*/ 135595 w 778805"/>
                  <a:gd name="connsiteY5" fmla="*/ 20860 h 1602807"/>
                  <a:gd name="connsiteX6" fmla="*/ 173840 w 778805"/>
                  <a:gd name="connsiteY6" fmla="*/ 69536 h 1602807"/>
                  <a:gd name="connsiteX7" fmla="*/ 778805 w 778805"/>
                  <a:gd name="connsiteY7" fmla="*/ 1501980 h 1602807"/>
                  <a:gd name="connsiteX8" fmla="*/ 132119 w 778805"/>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44600 w 781683"/>
                  <a:gd name="connsiteY3" fmla="*/ 13907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69115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5686 h 1605686"/>
                  <a:gd name="connsiteX1" fmla="*/ 2878 w 781683"/>
                  <a:gd name="connsiteY1" fmla="*/ 121090 h 1605686"/>
                  <a:gd name="connsiteX2" fmla="*/ 0 w 781683"/>
                  <a:gd name="connsiteY2" fmla="*/ 64442 h 1605686"/>
                  <a:gd name="connsiteX3" fmla="*/ 27394 w 781683"/>
                  <a:gd name="connsiteY3" fmla="*/ 24160 h 1605686"/>
                  <a:gd name="connsiteX4" fmla="*/ 69115 w 781683"/>
                  <a:gd name="connsiteY4" fmla="*/ 2879 h 1605686"/>
                  <a:gd name="connsiteX5" fmla="*/ 138473 w 781683"/>
                  <a:gd name="connsiteY5" fmla="*/ 23739 h 1605686"/>
                  <a:gd name="connsiteX6" fmla="*/ 176718 w 781683"/>
                  <a:gd name="connsiteY6" fmla="*/ 72415 h 1605686"/>
                  <a:gd name="connsiteX7" fmla="*/ 781683 w 781683"/>
                  <a:gd name="connsiteY7" fmla="*/ 1504859 h 1605686"/>
                  <a:gd name="connsiteX8" fmla="*/ 134997 w 781683"/>
                  <a:gd name="connsiteY8" fmla="*/ 1605686 h 1605686"/>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38473 w 781683"/>
                  <a:gd name="connsiteY6" fmla="*/ 23016 h 1604963"/>
                  <a:gd name="connsiteX7" fmla="*/ 176718 w 781683"/>
                  <a:gd name="connsiteY7" fmla="*/ 71692 h 1604963"/>
                  <a:gd name="connsiteX8" fmla="*/ 781683 w 781683"/>
                  <a:gd name="connsiteY8" fmla="*/ 1504136 h 1604963"/>
                  <a:gd name="connsiteX9" fmla="*/ 134997 w 781683"/>
                  <a:gd name="connsiteY9" fmla="*/ 1604963 h 1604963"/>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50763 w 781683"/>
                  <a:gd name="connsiteY6" fmla="*/ 32848 h 1604963"/>
                  <a:gd name="connsiteX7" fmla="*/ 176718 w 781683"/>
                  <a:gd name="connsiteY7" fmla="*/ 71692 h 1604963"/>
                  <a:gd name="connsiteX8" fmla="*/ 781683 w 781683"/>
                  <a:gd name="connsiteY8" fmla="*/ 1504136 h 1604963"/>
                  <a:gd name="connsiteX9" fmla="*/ 134997 w 781683"/>
                  <a:gd name="connsiteY9" fmla="*/ 1604963 h 160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683" h="1604963">
                    <a:moveTo>
                      <a:pt x="134997" y="1604963"/>
                    </a:moveTo>
                    <a:lnTo>
                      <a:pt x="2878" y="120367"/>
                    </a:lnTo>
                    <a:lnTo>
                      <a:pt x="0" y="63719"/>
                    </a:lnTo>
                    <a:lnTo>
                      <a:pt x="27394" y="23437"/>
                    </a:lnTo>
                    <a:lnTo>
                      <a:pt x="69115" y="2156"/>
                    </a:lnTo>
                    <a:cubicBezTo>
                      <a:pt x="83776" y="0"/>
                      <a:pt x="104210" y="471"/>
                      <a:pt x="117818" y="5586"/>
                    </a:cubicBezTo>
                    <a:cubicBezTo>
                      <a:pt x="131426" y="10701"/>
                      <a:pt x="140537" y="22650"/>
                      <a:pt x="150763" y="32848"/>
                    </a:cubicBezTo>
                    <a:lnTo>
                      <a:pt x="176718" y="71692"/>
                    </a:lnTo>
                    <a:lnTo>
                      <a:pt x="781683" y="1504136"/>
                    </a:lnTo>
                    <a:lnTo>
                      <a:pt x="134997" y="1604963"/>
                    </a:lnTo>
                    <a:close/>
                  </a:path>
                </a:pathLst>
              </a:custGeom>
              <a:gradFill flip="none" rotWithShape="1">
                <a:gsLst>
                  <a:gs pos="0">
                    <a:srgbClr val="FF0000"/>
                  </a:gs>
                  <a:gs pos="50000">
                    <a:srgbClr val="7030A0"/>
                  </a:gs>
                  <a:gs pos="100000">
                    <a:schemeClr val="tx2"/>
                  </a:gs>
                </a:gsLst>
                <a:lin ang="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9" name="Oval 148"/>
              <p:cNvSpPr/>
              <p:nvPr/>
            </p:nvSpPr>
            <p:spPr bwMode="auto">
              <a:xfrm>
                <a:off x="5235039" y="3184568"/>
                <a:ext cx="674914" cy="674914"/>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62" name="Up Arrow 161"/>
            <p:cNvSpPr/>
            <p:nvPr/>
          </p:nvSpPr>
          <p:spPr bwMode="auto">
            <a:xfrm rot="20816283">
              <a:off x="6198654" y="3053540"/>
              <a:ext cx="86751" cy="162656"/>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3" name="Up Arrow 162"/>
            <p:cNvSpPr/>
            <p:nvPr/>
          </p:nvSpPr>
          <p:spPr bwMode="auto">
            <a:xfrm rot="20748752">
              <a:off x="6329625" y="3562601"/>
              <a:ext cx="127756" cy="254495"/>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 name="Up Arrow 163"/>
            <p:cNvSpPr/>
            <p:nvPr/>
          </p:nvSpPr>
          <p:spPr bwMode="auto">
            <a:xfrm rot="20666219">
              <a:off x="6518983" y="4334339"/>
              <a:ext cx="203972" cy="596487"/>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1" name="Freeform 180"/>
            <p:cNvSpPr/>
            <p:nvPr/>
          </p:nvSpPr>
          <p:spPr bwMode="auto">
            <a:xfrm rot="268793" flipH="1">
              <a:off x="6026998" y="2750154"/>
              <a:ext cx="2739244" cy="2294561"/>
            </a:xfrm>
            <a:custGeom>
              <a:avLst/>
              <a:gdLst>
                <a:gd name="connsiteX0" fmla="*/ 2730137 w 2769325"/>
                <a:gd name="connsiteY0" fmla="*/ 143692 h 2103120"/>
                <a:gd name="connsiteX1" fmla="*/ 2769325 w 2769325"/>
                <a:gd name="connsiteY1" fmla="*/ 13063 h 2103120"/>
                <a:gd name="connsiteX2" fmla="*/ 1907177 w 2769325"/>
                <a:gd name="connsiteY2" fmla="*/ 0 h 2103120"/>
                <a:gd name="connsiteX3" fmla="*/ 0 w 2769325"/>
                <a:gd name="connsiteY3" fmla="*/ 1985554 h 2103120"/>
                <a:gd name="connsiteX4" fmla="*/ 1711234 w 2769325"/>
                <a:gd name="connsiteY4" fmla="*/ 2103120 h 2103120"/>
                <a:gd name="connsiteX0" fmla="*/ 2860766 w 2899954"/>
                <a:gd name="connsiteY0" fmla="*/ 143692 h 2168434"/>
                <a:gd name="connsiteX1" fmla="*/ 2899954 w 2899954"/>
                <a:gd name="connsiteY1" fmla="*/ 13063 h 2168434"/>
                <a:gd name="connsiteX2" fmla="*/ 2037806 w 2899954"/>
                <a:gd name="connsiteY2" fmla="*/ 0 h 2168434"/>
                <a:gd name="connsiteX3" fmla="*/ 0 w 2899954"/>
                <a:gd name="connsiteY3" fmla="*/ 2168434 h 2168434"/>
                <a:gd name="connsiteX4" fmla="*/ 1841863 w 2899954"/>
                <a:gd name="connsiteY4" fmla="*/ 2103120 h 2168434"/>
                <a:gd name="connsiteX0" fmla="*/ 2860766 w 2899954"/>
                <a:gd name="connsiteY0" fmla="*/ 143692 h 2272937"/>
                <a:gd name="connsiteX1" fmla="*/ 2899954 w 2899954"/>
                <a:gd name="connsiteY1" fmla="*/ 13063 h 2272937"/>
                <a:gd name="connsiteX2" fmla="*/ 2037806 w 2899954"/>
                <a:gd name="connsiteY2" fmla="*/ 0 h 2272937"/>
                <a:gd name="connsiteX3" fmla="*/ 0 w 2899954"/>
                <a:gd name="connsiteY3" fmla="*/ 2168434 h 2272937"/>
                <a:gd name="connsiteX4" fmla="*/ 1737360 w 2899954"/>
                <a:gd name="connsiteY4" fmla="*/ 2272937 h 2272937"/>
                <a:gd name="connsiteX5" fmla="*/ 1841863 w 2899954"/>
                <a:gd name="connsiteY5" fmla="*/ 2103120 h 2272937"/>
                <a:gd name="connsiteX0" fmla="*/ 2860766 w 2886891"/>
                <a:gd name="connsiteY0" fmla="*/ 143692 h 2272937"/>
                <a:gd name="connsiteX1" fmla="*/ 2886891 w 2886891"/>
                <a:gd name="connsiteY1" fmla="*/ 52252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86891 w 2886891"/>
                <a:gd name="connsiteY1" fmla="*/ 39189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49881 w 2886891"/>
                <a:gd name="connsiteY1" fmla="*/ 134983 h 2272937"/>
                <a:gd name="connsiteX2" fmla="*/ 2886891 w 2886891"/>
                <a:gd name="connsiteY2" fmla="*/ 39189 h 2272937"/>
                <a:gd name="connsiteX3" fmla="*/ 2037806 w 2886891"/>
                <a:gd name="connsiteY3" fmla="*/ 0 h 2272937"/>
                <a:gd name="connsiteX4" fmla="*/ 0 w 2886891"/>
                <a:gd name="connsiteY4" fmla="*/ 2168434 h 2272937"/>
                <a:gd name="connsiteX5" fmla="*/ 1737360 w 2886891"/>
                <a:gd name="connsiteY5" fmla="*/ 2272937 h 2272937"/>
                <a:gd name="connsiteX6" fmla="*/ 1841863 w 2886891"/>
                <a:gd name="connsiteY6" fmla="*/ 2103120 h 2272937"/>
                <a:gd name="connsiteX0" fmla="*/ 2860766 w 2890701"/>
                <a:gd name="connsiteY0" fmla="*/ 143692 h 2272937"/>
                <a:gd name="connsiteX1" fmla="*/ 2849881 w 2890701"/>
                <a:gd name="connsiteY1" fmla="*/ 134983 h 2272937"/>
                <a:gd name="connsiteX2" fmla="*/ 2890701 w 2890701"/>
                <a:gd name="connsiteY2" fmla="*/ 35379 h 2272937"/>
                <a:gd name="connsiteX3" fmla="*/ 2037806 w 2890701"/>
                <a:gd name="connsiteY3" fmla="*/ 0 h 2272937"/>
                <a:gd name="connsiteX4" fmla="*/ 0 w 2890701"/>
                <a:gd name="connsiteY4" fmla="*/ 2168434 h 2272937"/>
                <a:gd name="connsiteX5" fmla="*/ 1737360 w 2890701"/>
                <a:gd name="connsiteY5" fmla="*/ 2272937 h 2272937"/>
                <a:gd name="connsiteX6" fmla="*/ 1841863 w 2890701"/>
                <a:gd name="connsiteY6" fmla="*/ 2103120 h 2272937"/>
                <a:gd name="connsiteX0" fmla="*/ 2860766 w 2905941"/>
                <a:gd name="connsiteY0" fmla="*/ 143692 h 2272937"/>
                <a:gd name="connsiteX1" fmla="*/ 2849881 w 2905941"/>
                <a:gd name="connsiteY1" fmla="*/ 13498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905941"/>
                <a:gd name="connsiteY0" fmla="*/ 143692 h 2272937"/>
                <a:gd name="connsiteX1" fmla="*/ 2905941 w 2905941"/>
                <a:gd name="connsiteY1" fmla="*/ 31569 h 2272937"/>
                <a:gd name="connsiteX2" fmla="*/ 2037806 w 2905941"/>
                <a:gd name="connsiteY2" fmla="*/ 0 h 2272937"/>
                <a:gd name="connsiteX3" fmla="*/ 0 w 2905941"/>
                <a:gd name="connsiteY3" fmla="*/ 2168434 h 2272937"/>
                <a:gd name="connsiteX4" fmla="*/ 1737360 w 2905941"/>
                <a:gd name="connsiteY4" fmla="*/ 2272937 h 2272937"/>
                <a:gd name="connsiteX5" fmla="*/ 1841863 w 2905941"/>
                <a:gd name="connsiteY5" fmla="*/ 2103120 h 2272937"/>
                <a:gd name="connsiteX0" fmla="*/ 2860766 w 2905941"/>
                <a:gd name="connsiteY0" fmla="*/ 143692 h 2272937"/>
                <a:gd name="connsiteX1" fmla="*/ 2853691 w 2905941"/>
                <a:gd name="connsiteY1" fmla="*/ 13879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860766"/>
                <a:gd name="connsiteY0" fmla="*/ 143692 h 2272937"/>
                <a:gd name="connsiteX1" fmla="*/ 2853691 w 2860766"/>
                <a:gd name="connsiteY1" fmla="*/ 138793 h 2272937"/>
                <a:gd name="connsiteX2" fmla="*/ 2441203 w 2860766"/>
                <a:gd name="connsiteY2" fmla="*/ 31846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853691 w 2860766"/>
                <a:gd name="connsiteY1" fmla="*/ 138793 h 2272937"/>
                <a:gd name="connsiteX2" fmla="*/ 2476657 w 2860766"/>
                <a:gd name="connsiteY2" fmla="*/ 29583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474497 w 2860766"/>
                <a:gd name="connsiteY1" fmla="*/ 154440 h 2272937"/>
                <a:gd name="connsiteX2" fmla="*/ 2476657 w 2860766"/>
                <a:gd name="connsiteY2" fmla="*/ 29583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476657 w 2860766"/>
                <a:gd name="connsiteY1" fmla="*/ 29583 h 2272937"/>
                <a:gd name="connsiteX2" fmla="*/ 2037806 w 2860766"/>
                <a:gd name="connsiteY2" fmla="*/ 0 h 2272937"/>
                <a:gd name="connsiteX3" fmla="*/ 0 w 2860766"/>
                <a:gd name="connsiteY3" fmla="*/ 2168434 h 2272937"/>
                <a:gd name="connsiteX4" fmla="*/ 1737360 w 2860766"/>
                <a:gd name="connsiteY4" fmla="*/ 2272937 h 2272937"/>
                <a:gd name="connsiteX5" fmla="*/ 1841863 w 2860766"/>
                <a:gd name="connsiteY5" fmla="*/ 2103120 h 2272937"/>
                <a:gd name="connsiteX0" fmla="*/ 2466939 w 2476657"/>
                <a:gd name="connsiteY0" fmla="*/ 153154 h 2272937"/>
                <a:gd name="connsiteX1" fmla="*/ 2476657 w 2476657"/>
                <a:gd name="connsiteY1" fmla="*/ 29583 h 2272937"/>
                <a:gd name="connsiteX2" fmla="*/ 2037806 w 2476657"/>
                <a:gd name="connsiteY2" fmla="*/ 0 h 2272937"/>
                <a:gd name="connsiteX3" fmla="*/ 0 w 2476657"/>
                <a:gd name="connsiteY3" fmla="*/ 2168434 h 2272937"/>
                <a:gd name="connsiteX4" fmla="*/ 1737360 w 2476657"/>
                <a:gd name="connsiteY4" fmla="*/ 2272937 h 2272937"/>
                <a:gd name="connsiteX5" fmla="*/ 1841863 w 2476657"/>
                <a:gd name="connsiteY5" fmla="*/ 2103120 h 2272937"/>
                <a:gd name="connsiteX0" fmla="*/ 2466939 w 2495515"/>
                <a:gd name="connsiteY0" fmla="*/ 153154 h 2272937"/>
                <a:gd name="connsiteX1" fmla="*/ 2495515 w 2495515"/>
                <a:gd name="connsiteY1" fmla="*/ 46179 h 2272937"/>
                <a:gd name="connsiteX2" fmla="*/ 2037806 w 2495515"/>
                <a:gd name="connsiteY2" fmla="*/ 0 h 2272937"/>
                <a:gd name="connsiteX3" fmla="*/ 0 w 2495515"/>
                <a:gd name="connsiteY3" fmla="*/ 2168434 h 2272937"/>
                <a:gd name="connsiteX4" fmla="*/ 1737360 w 2495515"/>
                <a:gd name="connsiteY4" fmla="*/ 2272937 h 2272937"/>
                <a:gd name="connsiteX5" fmla="*/ 1841863 w 2495515"/>
                <a:gd name="connsiteY5" fmla="*/ 2103120 h 2272937"/>
                <a:gd name="connsiteX0" fmla="*/ 2466939 w 2521345"/>
                <a:gd name="connsiteY0" fmla="*/ 153154 h 2272937"/>
                <a:gd name="connsiteX1" fmla="*/ 2521345 w 2521345"/>
                <a:gd name="connsiteY1" fmla="*/ 38124 h 2272937"/>
                <a:gd name="connsiteX2" fmla="*/ 2037806 w 2521345"/>
                <a:gd name="connsiteY2" fmla="*/ 0 h 2272937"/>
                <a:gd name="connsiteX3" fmla="*/ 0 w 2521345"/>
                <a:gd name="connsiteY3" fmla="*/ 2168434 h 2272937"/>
                <a:gd name="connsiteX4" fmla="*/ 1737360 w 2521345"/>
                <a:gd name="connsiteY4" fmla="*/ 2272937 h 2272937"/>
                <a:gd name="connsiteX5" fmla="*/ 1841863 w 2521345"/>
                <a:gd name="connsiteY5" fmla="*/ 2103120 h 2272937"/>
                <a:gd name="connsiteX0" fmla="*/ 2466939 w 2521345"/>
                <a:gd name="connsiteY0" fmla="*/ 153154 h 2272937"/>
                <a:gd name="connsiteX1" fmla="*/ 2474202 w 2521345"/>
                <a:gd name="connsiteY1" fmla="*/ 147460 h 2272937"/>
                <a:gd name="connsiteX2" fmla="*/ 2521345 w 2521345"/>
                <a:gd name="connsiteY2" fmla="*/ 38124 h 2272937"/>
                <a:gd name="connsiteX3" fmla="*/ 2037806 w 2521345"/>
                <a:gd name="connsiteY3" fmla="*/ 0 h 2272937"/>
                <a:gd name="connsiteX4" fmla="*/ 0 w 2521345"/>
                <a:gd name="connsiteY4" fmla="*/ 2168434 h 2272937"/>
                <a:gd name="connsiteX5" fmla="*/ 1737360 w 2521345"/>
                <a:gd name="connsiteY5" fmla="*/ 2272937 h 2272937"/>
                <a:gd name="connsiteX6" fmla="*/ 1841863 w 2521345"/>
                <a:gd name="connsiteY6" fmla="*/ 2103120 h 2272937"/>
                <a:gd name="connsiteX0" fmla="*/ 2684838 w 2739244"/>
                <a:gd name="connsiteY0" fmla="*/ 153154 h 2272937"/>
                <a:gd name="connsiteX1" fmla="*/ 2692101 w 2739244"/>
                <a:gd name="connsiteY1" fmla="*/ 147460 h 2272937"/>
                <a:gd name="connsiteX2" fmla="*/ 2739244 w 2739244"/>
                <a:gd name="connsiteY2" fmla="*/ 38124 h 2272937"/>
                <a:gd name="connsiteX3" fmla="*/ 2255705 w 2739244"/>
                <a:gd name="connsiteY3" fmla="*/ 0 h 2272937"/>
                <a:gd name="connsiteX4" fmla="*/ 0 w 2739244"/>
                <a:gd name="connsiteY4" fmla="*/ 2162282 h 2272937"/>
                <a:gd name="connsiteX5" fmla="*/ 1955259 w 2739244"/>
                <a:gd name="connsiteY5" fmla="*/ 2272937 h 2272937"/>
                <a:gd name="connsiteX6" fmla="*/ 2059762 w 2739244"/>
                <a:gd name="connsiteY6" fmla="*/ 2103120 h 2272937"/>
                <a:gd name="connsiteX0" fmla="*/ 2684838 w 2739244"/>
                <a:gd name="connsiteY0" fmla="*/ 174410 h 2294193"/>
                <a:gd name="connsiteX1" fmla="*/ 2692101 w 2739244"/>
                <a:gd name="connsiteY1" fmla="*/ 168716 h 2294193"/>
                <a:gd name="connsiteX2" fmla="*/ 2739244 w 2739244"/>
                <a:gd name="connsiteY2" fmla="*/ 59380 h 2294193"/>
                <a:gd name="connsiteX3" fmla="*/ 1984394 w 2739244"/>
                <a:gd name="connsiteY3" fmla="*/ 0 h 2294193"/>
                <a:gd name="connsiteX4" fmla="*/ 0 w 2739244"/>
                <a:gd name="connsiteY4" fmla="*/ 2183538 h 2294193"/>
                <a:gd name="connsiteX5" fmla="*/ 1955259 w 2739244"/>
                <a:gd name="connsiteY5" fmla="*/ 2294193 h 2294193"/>
                <a:gd name="connsiteX6" fmla="*/ 2059762 w 2739244"/>
                <a:gd name="connsiteY6" fmla="*/ 2124376 h 2294193"/>
                <a:gd name="connsiteX0" fmla="*/ 2684838 w 2739244"/>
                <a:gd name="connsiteY0" fmla="*/ 174410 h 2294193"/>
                <a:gd name="connsiteX1" fmla="*/ 2692101 w 2739244"/>
                <a:gd name="connsiteY1" fmla="*/ 168716 h 2294193"/>
                <a:gd name="connsiteX2" fmla="*/ 2739244 w 2739244"/>
                <a:gd name="connsiteY2" fmla="*/ 59380 h 2294193"/>
                <a:gd name="connsiteX3" fmla="*/ 1984394 w 2739244"/>
                <a:gd name="connsiteY3" fmla="*/ 0 h 2294193"/>
                <a:gd name="connsiteX4" fmla="*/ 0 w 2739244"/>
                <a:gd name="connsiteY4" fmla="*/ 2183538 h 2294193"/>
                <a:gd name="connsiteX5" fmla="*/ 1955259 w 2739244"/>
                <a:gd name="connsiteY5" fmla="*/ 2294193 h 2294193"/>
                <a:gd name="connsiteX6" fmla="*/ 2031568 w 2739244"/>
                <a:gd name="connsiteY6" fmla="*/ 2108796 h 2294193"/>
                <a:gd name="connsiteX0" fmla="*/ 2684838 w 2739244"/>
                <a:gd name="connsiteY0" fmla="*/ 174410 h 2294193"/>
                <a:gd name="connsiteX1" fmla="*/ 2692101 w 2739244"/>
                <a:gd name="connsiteY1" fmla="*/ 168716 h 2294193"/>
                <a:gd name="connsiteX2" fmla="*/ 2739244 w 2739244"/>
                <a:gd name="connsiteY2" fmla="*/ 59380 h 2294193"/>
                <a:gd name="connsiteX3" fmla="*/ 1984394 w 2739244"/>
                <a:gd name="connsiteY3" fmla="*/ 0 h 2294193"/>
                <a:gd name="connsiteX4" fmla="*/ 0 w 2739244"/>
                <a:gd name="connsiteY4" fmla="*/ 2183538 h 2294193"/>
                <a:gd name="connsiteX5" fmla="*/ 1955259 w 2739244"/>
                <a:gd name="connsiteY5" fmla="*/ 2294193 h 2294193"/>
                <a:gd name="connsiteX6" fmla="*/ 2031568 w 2739244"/>
                <a:gd name="connsiteY6" fmla="*/ 2108796 h 2294193"/>
                <a:gd name="connsiteX0" fmla="*/ 2684838 w 2739244"/>
                <a:gd name="connsiteY0" fmla="*/ 174410 h 2294561"/>
                <a:gd name="connsiteX1" fmla="*/ 2692101 w 2739244"/>
                <a:gd name="connsiteY1" fmla="*/ 168716 h 2294561"/>
                <a:gd name="connsiteX2" fmla="*/ 2739244 w 2739244"/>
                <a:gd name="connsiteY2" fmla="*/ 59380 h 2294561"/>
                <a:gd name="connsiteX3" fmla="*/ 1984394 w 2739244"/>
                <a:gd name="connsiteY3" fmla="*/ 0 h 2294561"/>
                <a:gd name="connsiteX4" fmla="*/ 0 w 2739244"/>
                <a:gd name="connsiteY4" fmla="*/ 2183538 h 2294561"/>
                <a:gd name="connsiteX5" fmla="*/ 1925816 w 2739244"/>
                <a:gd name="connsiteY5" fmla="*/ 2294561 h 2294561"/>
                <a:gd name="connsiteX6" fmla="*/ 2031568 w 2739244"/>
                <a:gd name="connsiteY6" fmla="*/ 2108796 h 2294561"/>
                <a:gd name="connsiteX0" fmla="*/ 2684838 w 2739244"/>
                <a:gd name="connsiteY0" fmla="*/ 174410 h 2294561"/>
                <a:gd name="connsiteX1" fmla="*/ 2692101 w 2739244"/>
                <a:gd name="connsiteY1" fmla="*/ 168716 h 2294561"/>
                <a:gd name="connsiteX2" fmla="*/ 2739244 w 2739244"/>
                <a:gd name="connsiteY2" fmla="*/ 59380 h 2294561"/>
                <a:gd name="connsiteX3" fmla="*/ 1984394 w 2739244"/>
                <a:gd name="connsiteY3" fmla="*/ 0 h 2294561"/>
                <a:gd name="connsiteX4" fmla="*/ 0 w 2739244"/>
                <a:gd name="connsiteY4" fmla="*/ 2183538 h 2294561"/>
                <a:gd name="connsiteX5" fmla="*/ 1925816 w 2739244"/>
                <a:gd name="connsiteY5" fmla="*/ 2294561 h 2294561"/>
                <a:gd name="connsiteX6" fmla="*/ 2021561 w 2739244"/>
                <a:gd name="connsiteY6" fmla="*/ 2099989 h 2294561"/>
                <a:gd name="connsiteX0" fmla="*/ 2684838 w 2739244"/>
                <a:gd name="connsiteY0" fmla="*/ 174410 h 2294561"/>
                <a:gd name="connsiteX1" fmla="*/ 2692101 w 2739244"/>
                <a:gd name="connsiteY1" fmla="*/ 168716 h 2294561"/>
                <a:gd name="connsiteX2" fmla="*/ 2739244 w 2739244"/>
                <a:gd name="connsiteY2" fmla="*/ 59380 h 2294561"/>
                <a:gd name="connsiteX3" fmla="*/ 1984394 w 2739244"/>
                <a:gd name="connsiteY3" fmla="*/ 0 h 2294561"/>
                <a:gd name="connsiteX4" fmla="*/ 0 w 2739244"/>
                <a:gd name="connsiteY4" fmla="*/ 2183538 h 2294561"/>
                <a:gd name="connsiteX5" fmla="*/ 1925816 w 2739244"/>
                <a:gd name="connsiteY5" fmla="*/ 2294561 h 2294561"/>
                <a:gd name="connsiteX6" fmla="*/ 2021561 w 2739244"/>
                <a:gd name="connsiteY6" fmla="*/ 2099989 h 229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9244" h="2294561">
                  <a:moveTo>
                    <a:pt x="2684838" y="174410"/>
                  </a:moveTo>
                  <a:lnTo>
                    <a:pt x="2692101" y="168716"/>
                  </a:lnTo>
                  <a:lnTo>
                    <a:pt x="2739244" y="59380"/>
                  </a:lnTo>
                  <a:lnTo>
                    <a:pt x="1984394" y="0"/>
                  </a:lnTo>
                  <a:lnTo>
                    <a:pt x="0" y="2183538"/>
                  </a:lnTo>
                  <a:lnTo>
                    <a:pt x="1925816" y="2294561"/>
                  </a:lnTo>
                  <a:cubicBezTo>
                    <a:pt x="1960650" y="2237955"/>
                    <a:pt x="1974381" y="2211782"/>
                    <a:pt x="2021561" y="2099989"/>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182" name="Straight Connector 181"/>
            <p:cNvCxnSpPr/>
            <p:nvPr/>
          </p:nvCxnSpPr>
          <p:spPr bwMode="auto">
            <a:xfrm rot="268793" flipH="1">
              <a:off x="7325313" y="3447763"/>
              <a:ext cx="217170" cy="0"/>
            </a:xfrm>
            <a:prstGeom prst="line">
              <a:avLst/>
            </a:prstGeom>
            <a:solidFill>
              <a:schemeClr val="accent1"/>
            </a:solidFill>
            <a:ln w="57150" cap="flat" cmpd="sng" algn="ctr">
              <a:solidFill>
                <a:srgbClr val="FFFFCC"/>
              </a:solidFill>
              <a:prstDash val="solid"/>
              <a:round/>
              <a:headEnd type="none" w="med" len="med"/>
              <a:tailEnd type="none" w="med" len="med"/>
            </a:ln>
            <a:effectLst/>
          </p:spPr>
        </p:cxnSp>
        <p:cxnSp>
          <p:nvCxnSpPr>
            <p:cNvPr id="183" name="Straight Connector 182"/>
            <p:cNvCxnSpPr/>
            <p:nvPr/>
          </p:nvCxnSpPr>
          <p:spPr bwMode="auto">
            <a:xfrm flipH="1">
              <a:off x="7323316" y="3395183"/>
              <a:ext cx="205605" cy="8116"/>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84" name="Straight Connector 183"/>
            <p:cNvCxnSpPr/>
            <p:nvPr/>
          </p:nvCxnSpPr>
          <p:spPr bwMode="auto">
            <a:xfrm flipH="1">
              <a:off x="7297964" y="3472853"/>
              <a:ext cx="336619" cy="10048"/>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214" name="Rectangle 213"/>
          <p:cNvSpPr/>
          <p:nvPr/>
        </p:nvSpPr>
        <p:spPr>
          <a:xfrm>
            <a:off x="5355772" y="1585239"/>
            <a:ext cx="2144486" cy="646331"/>
          </a:xfrm>
          <a:prstGeom prst="rect">
            <a:avLst/>
          </a:prstGeom>
          <a:solidFill>
            <a:srgbClr val="FFFFCC"/>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External Magnetic Field</a:t>
            </a:r>
            <a:endParaRPr kumimoji="0" lang="en-US" sz="18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216" name="Up Arrow 215"/>
          <p:cNvSpPr/>
          <p:nvPr/>
        </p:nvSpPr>
        <p:spPr bwMode="auto">
          <a:xfrm>
            <a:off x="7195454" y="2351312"/>
            <a:ext cx="152402" cy="2329543"/>
          </a:xfrm>
          <a:prstGeom prst="upArrow">
            <a:avLst/>
          </a:prstGeom>
          <a:solidFill>
            <a:srgbClr val="00B0F0"/>
          </a:solidFill>
          <a:ln w="9525" cap="flat" cmpd="sng" algn="ctr">
            <a:solidFill>
              <a:srgbClr val="00B0F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12" name="Up Arrow 211"/>
          <p:cNvSpPr/>
          <p:nvPr/>
        </p:nvSpPr>
        <p:spPr bwMode="auto">
          <a:xfrm>
            <a:off x="5921827" y="2340428"/>
            <a:ext cx="152402" cy="2329543"/>
          </a:xfrm>
          <a:prstGeom prst="upArrow">
            <a:avLst/>
          </a:prstGeom>
          <a:solidFill>
            <a:srgbClr val="00B0F0"/>
          </a:solidFill>
          <a:ln w="9525" cap="flat" cmpd="sng" algn="ctr">
            <a:solidFill>
              <a:srgbClr val="00B0F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15" name="Up Arrow 214"/>
          <p:cNvSpPr/>
          <p:nvPr/>
        </p:nvSpPr>
        <p:spPr bwMode="auto">
          <a:xfrm>
            <a:off x="5464627" y="2318656"/>
            <a:ext cx="152402" cy="2329543"/>
          </a:xfrm>
          <a:prstGeom prst="upArrow">
            <a:avLst/>
          </a:prstGeom>
          <a:solidFill>
            <a:srgbClr val="00B0F0"/>
          </a:solidFill>
          <a:ln w="9525" cap="flat" cmpd="sng" algn="ctr">
            <a:solidFill>
              <a:srgbClr val="00B0F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 name="Up Arrow 78">
            <a:extLst>
              <a:ext uri="{FF2B5EF4-FFF2-40B4-BE49-F238E27FC236}">
                <a16:creationId xmlns:a16="http://schemas.microsoft.com/office/drawing/2014/main" id="{0B1EA1E7-2FA9-432D-8183-57D1F00A073C}"/>
              </a:ext>
            </a:extLst>
          </p:cNvPr>
          <p:cNvSpPr/>
          <p:nvPr/>
        </p:nvSpPr>
        <p:spPr bwMode="auto">
          <a:xfrm rot="12535665">
            <a:off x="3428319" y="4217418"/>
            <a:ext cx="203972" cy="596487"/>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3" name="Up Arrow 83">
            <a:extLst>
              <a:ext uri="{FF2B5EF4-FFF2-40B4-BE49-F238E27FC236}">
                <a16:creationId xmlns:a16="http://schemas.microsoft.com/office/drawing/2014/main" id="{992B7362-07A9-4A31-AFCB-BF291D344C93}"/>
              </a:ext>
            </a:extLst>
          </p:cNvPr>
          <p:cNvSpPr/>
          <p:nvPr/>
        </p:nvSpPr>
        <p:spPr bwMode="auto">
          <a:xfrm rot="12272513">
            <a:off x="4274493" y="2898634"/>
            <a:ext cx="86751" cy="162656"/>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4" name="Up Arrow 84">
            <a:extLst>
              <a:ext uri="{FF2B5EF4-FFF2-40B4-BE49-F238E27FC236}">
                <a16:creationId xmlns:a16="http://schemas.microsoft.com/office/drawing/2014/main" id="{67AA62F1-785F-4076-94A8-D04FBA3FCE83}"/>
              </a:ext>
            </a:extLst>
          </p:cNvPr>
          <p:cNvSpPr/>
          <p:nvPr/>
        </p:nvSpPr>
        <p:spPr bwMode="auto">
          <a:xfrm rot="12484994">
            <a:off x="3961376" y="3401363"/>
            <a:ext cx="127756" cy="254495"/>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105" name="Straight Connector 104">
            <a:extLst>
              <a:ext uri="{FF2B5EF4-FFF2-40B4-BE49-F238E27FC236}">
                <a16:creationId xmlns:a16="http://schemas.microsoft.com/office/drawing/2014/main" id="{B7B62825-07BF-4222-980F-3D2EF459E60F}"/>
              </a:ext>
            </a:extLst>
          </p:cNvPr>
          <p:cNvCxnSpPr/>
          <p:nvPr/>
        </p:nvCxnSpPr>
        <p:spPr bwMode="auto">
          <a:xfrm>
            <a:off x="2775433" y="3388021"/>
            <a:ext cx="217170"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9A5D7F88-DF22-44B2-B3F4-EDF89CBFD416}"/>
              </a:ext>
            </a:extLst>
          </p:cNvPr>
          <p:cNvCxnSpPr/>
          <p:nvPr/>
        </p:nvCxnSpPr>
        <p:spPr bwMode="auto">
          <a:xfrm flipV="1">
            <a:off x="2716032" y="3306451"/>
            <a:ext cx="430530" cy="381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07" name="Rectangle 106">
            <a:extLst>
              <a:ext uri="{FF2B5EF4-FFF2-40B4-BE49-F238E27FC236}">
                <a16:creationId xmlns:a16="http://schemas.microsoft.com/office/drawing/2014/main" id="{70546FEA-CFCC-4B39-B311-816F0FB8B7D6}"/>
              </a:ext>
            </a:extLst>
          </p:cNvPr>
          <p:cNvSpPr/>
          <p:nvPr/>
        </p:nvSpPr>
        <p:spPr>
          <a:xfrm>
            <a:off x="2849546" y="3042711"/>
            <a:ext cx="2144486" cy="646331"/>
          </a:xfrm>
          <a:prstGeom prst="rect">
            <a:avLst/>
          </a:prstGeom>
          <a:solidFill>
            <a:srgbClr val="FFFFCC"/>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Created by current flowing in wire #1</a:t>
            </a:r>
            <a:endParaRPr kumimoji="0" lang="en-US" sz="18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08" name="Rectangle 107">
            <a:extLst>
              <a:ext uri="{FF2B5EF4-FFF2-40B4-BE49-F238E27FC236}">
                <a16:creationId xmlns:a16="http://schemas.microsoft.com/office/drawing/2014/main" id="{66B0B399-DA3E-4C71-A68C-36BC8E2C5D47}"/>
              </a:ext>
            </a:extLst>
          </p:cNvPr>
          <p:cNvSpPr/>
          <p:nvPr/>
        </p:nvSpPr>
        <p:spPr>
          <a:xfrm>
            <a:off x="3464106" y="4575260"/>
            <a:ext cx="964718"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Wire #1</a:t>
            </a:r>
            <a:endParaRPr kumimoji="0" lang="en-US" sz="18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09" name="Rectangle 108">
            <a:extLst>
              <a:ext uri="{FF2B5EF4-FFF2-40B4-BE49-F238E27FC236}">
                <a16:creationId xmlns:a16="http://schemas.microsoft.com/office/drawing/2014/main" id="{9A29BA68-66B6-4A13-8C55-C4878BC3EE16}"/>
              </a:ext>
            </a:extLst>
          </p:cNvPr>
          <p:cNvSpPr/>
          <p:nvPr/>
        </p:nvSpPr>
        <p:spPr>
          <a:xfrm>
            <a:off x="6692194" y="4630905"/>
            <a:ext cx="964718"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Wire #2</a:t>
            </a:r>
            <a:endParaRPr kumimoji="0" lang="en-US" sz="18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10" name="Rectangle 109">
            <a:extLst>
              <a:ext uri="{FF2B5EF4-FFF2-40B4-BE49-F238E27FC236}">
                <a16:creationId xmlns:a16="http://schemas.microsoft.com/office/drawing/2014/main" id="{942C1C5A-B4DB-47A6-83ED-596FB4476871}"/>
              </a:ext>
            </a:extLst>
          </p:cNvPr>
          <p:cNvSpPr/>
          <p:nvPr/>
        </p:nvSpPr>
        <p:spPr>
          <a:xfrm>
            <a:off x="6115060" y="4818092"/>
            <a:ext cx="750274"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a:t>
            </a:r>
            <a:r>
              <a:rPr kumimoji="0" lang="en-US" sz="3600" b="1" i="0" u="none" strike="noStrike" kern="1200" cap="none" spc="0" normalizeH="0" baseline="0" noProof="0" dirty="0" err="1">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i</a:t>
            </a:r>
            <a:endParaRPr kumimoji="0" lang="en-US" sz="36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4000"/>
                                  </p:stCondLst>
                                  <p:childTnLst>
                                    <p:set>
                                      <p:cBhvr>
                                        <p:cTn id="9" dur="1" fill="hold">
                                          <p:stCondLst>
                                            <p:cond delay="0"/>
                                          </p:stCondLst>
                                        </p:cTn>
                                        <p:tgtEl>
                                          <p:spTgt spid="108"/>
                                        </p:tgtEl>
                                        <p:attrNameLst>
                                          <p:attrName>style.visibility</p:attrName>
                                        </p:attrNameLst>
                                      </p:cBhvr>
                                      <p:to>
                                        <p:strVal val="visible"/>
                                      </p:to>
                                    </p:set>
                                    <p:animEffect transition="in" filter="fade">
                                      <p:cBhvr>
                                        <p:cTn id="10" dur="1000"/>
                                        <p:tgtEl>
                                          <p:spTgt spid="108"/>
                                        </p:tgtEl>
                                      </p:cBhvr>
                                    </p:animEffect>
                                  </p:childTnLst>
                                </p:cTn>
                              </p:par>
                              <p:par>
                                <p:cTn id="11" presetID="53" presetClass="entr" presetSubtype="16" fill="hold" nodeType="withEffect">
                                  <p:stCondLst>
                                    <p:cond delay="5000"/>
                                  </p:stCondLst>
                                  <p:childTnLst>
                                    <p:set>
                                      <p:cBhvr>
                                        <p:cTn id="12" dur="1" fill="hold">
                                          <p:stCondLst>
                                            <p:cond delay="0"/>
                                          </p:stCondLst>
                                        </p:cTn>
                                        <p:tgtEl>
                                          <p:spTgt spid="211"/>
                                        </p:tgtEl>
                                        <p:attrNameLst>
                                          <p:attrName>style.visibility</p:attrName>
                                        </p:attrNameLst>
                                      </p:cBhvr>
                                      <p:to>
                                        <p:strVal val="visible"/>
                                      </p:to>
                                    </p:set>
                                    <p:anim calcmode="lin" valueType="num">
                                      <p:cBhvr>
                                        <p:cTn id="13" dur="1250" fill="hold"/>
                                        <p:tgtEl>
                                          <p:spTgt spid="211"/>
                                        </p:tgtEl>
                                        <p:attrNameLst>
                                          <p:attrName>ppt_w</p:attrName>
                                        </p:attrNameLst>
                                      </p:cBhvr>
                                      <p:tavLst>
                                        <p:tav tm="0">
                                          <p:val>
                                            <p:fltVal val="0"/>
                                          </p:val>
                                        </p:tav>
                                        <p:tav tm="100000">
                                          <p:val>
                                            <p:strVal val="#ppt_w"/>
                                          </p:val>
                                        </p:tav>
                                      </p:tavLst>
                                    </p:anim>
                                    <p:anim calcmode="lin" valueType="num">
                                      <p:cBhvr>
                                        <p:cTn id="14" dur="1250" fill="hold"/>
                                        <p:tgtEl>
                                          <p:spTgt spid="211"/>
                                        </p:tgtEl>
                                        <p:attrNameLst>
                                          <p:attrName>ppt_h</p:attrName>
                                        </p:attrNameLst>
                                      </p:cBhvr>
                                      <p:tavLst>
                                        <p:tav tm="0">
                                          <p:val>
                                            <p:fltVal val="0"/>
                                          </p:val>
                                        </p:tav>
                                        <p:tav tm="100000">
                                          <p:val>
                                            <p:strVal val="#ppt_h"/>
                                          </p:val>
                                        </p:tav>
                                      </p:tavLst>
                                    </p:anim>
                                    <p:animEffect transition="in" filter="fade">
                                      <p:cBhvr>
                                        <p:cTn id="15" dur="1250"/>
                                        <p:tgtEl>
                                          <p:spTgt spid="211"/>
                                        </p:tgtEl>
                                      </p:cBhvr>
                                    </p:animEffect>
                                  </p:childTnLst>
                                </p:cTn>
                              </p:par>
                              <p:par>
                                <p:cTn id="16" presetID="12" presetClass="entr" presetSubtype="2" fill="hold" nodeType="withEffect">
                                  <p:stCondLst>
                                    <p:cond delay="10000"/>
                                  </p:stCondLst>
                                  <p:childTnLst>
                                    <p:set>
                                      <p:cBhvr>
                                        <p:cTn id="17" dur="1" fill="hold">
                                          <p:stCondLst>
                                            <p:cond delay="0"/>
                                          </p:stCondLst>
                                        </p:cTn>
                                        <p:tgtEl>
                                          <p:spTgt spid="7"/>
                                        </p:tgtEl>
                                        <p:attrNameLst>
                                          <p:attrName>style.visibility</p:attrName>
                                        </p:attrNameLst>
                                      </p:cBhvr>
                                      <p:to>
                                        <p:strVal val="visible"/>
                                      </p:to>
                                    </p:set>
                                    <p:animEffect transition="in" filter="slide(fromRight)">
                                      <p:cBhvr>
                                        <p:cTn id="18" dur="1000"/>
                                        <p:tgtEl>
                                          <p:spTgt spid="7"/>
                                        </p:tgtEl>
                                      </p:cBhvr>
                                    </p:animEffect>
                                  </p:childTnLst>
                                </p:cTn>
                              </p:par>
                              <p:par>
                                <p:cTn id="19" presetID="10" presetClass="entr" presetSubtype="0" fill="hold" grpId="0" nodeType="withEffect">
                                  <p:stCondLst>
                                    <p:cond delay="10700"/>
                                  </p:stCondLst>
                                  <p:childTnLst>
                                    <p:set>
                                      <p:cBhvr>
                                        <p:cTn id="20" dur="1" fill="hold">
                                          <p:stCondLst>
                                            <p:cond delay="0"/>
                                          </p:stCondLst>
                                        </p:cTn>
                                        <p:tgtEl>
                                          <p:spTgt spid="110"/>
                                        </p:tgtEl>
                                        <p:attrNameLst>
                                          <p:attrName>style.visibility</p:attrName>
                                        </p:attrNameLst>
                                      </p:cBhvr>
                                      <p:to>
                                        <p:strVal val="visible"/>
                                      </p:to>
                                    </p:set>
                                    <p:animEffect transition="in" filter="fade">
                                      <p:cBhvr>
                                        <p:cTn id="21" dur="1000"/>
                                        <p:tgtEl>
                                          <p:spTgt spid="110"/>
                                        </p:tgtEl>
                                      </p:cBhvr>
                                    </p:animEffect>
                                  </p:childTnLst>
                                </p:cTn>
                              </p:par>
                              <p:par>
                                <p:cTn id="22" presetID="10" presetClass="entr" presetSubtype="0" fill="hold" grpId="0" nodeType="withEffect">
                                  <p:stCondLst>
                                    <p:cond delay="11400"/>
                                  </p:stCondLst>
                                  <p:childTnLst>
                                    <p:set>
                                      <p:cBhvr>
                                        <p:cTn id="23" dur="1" fill="hold">
                                          <p:stCondLst>
                                            <p:cond delay="0"/>
                                          </p:stCondLst>
                                        </p:cTn>
                                        <p:tgtEl>
                                          <p:spTgt spid="109"/>
                                        </p:tgtEl>
                                        <p:attrNameLst>
                                          <p:attrName>style.visibility</p:attrName>
                                        </p:attrNameLst>
                                      </p:cBhvr>
                                      <p:to>
                                        <p:strVal val="visible"/>
                                      </p:to>
                                    </p:set>
                                    <p:animEffect transition="in" filter="fade">
                                      <p:cBhvr>
                                        <p:cTn id="24" dur="1000"/>
                                        <p:tgtEl>
                                          <p:spTgt spid="109"/>
                                        </p:tgtEl>
                                      </p:cBhvr>
                                    </p:animEffect>
                                  </p:childTnLst>
                                </p:cTn>
                              </p:par>
                              <p:par>
                                <p:cTn id="25" presetID="22" presetClass="entr" presetSubtype="4" fill="hold" grpId="0" nodeType="withEffect">
                                  <p:stCondLst>
                                    <p:cond delay="13000"/>
                                  </p:stCondLst>
                                  <p:childTnLst>
                                    <p:set>
                                      <p:cBhvr>
                                        <p:cTn id="26" dur="1" fill="hold">
                                          <p:stCondLst>
                                            <p:cond delay="0"/>
                                          </p:stCondLst>
                                        </p:cTn>
                                        <p:tgtEl>
                                          <p:spTgt spid="215"/>
                                        </p:tgtEl>
                                        <p:attrNameLst>
                                          <p:attrName>style.visibility</p:attrName>
                                        </p:attrNameLst>
                                      </p:cBhvr>
                                      <p:to>
                                        <p:strVal val="visible"/>
                                      </p:to>
                                    </p:set>
                                    <p:animEffect transition="in" filter="wipe(down)">
                                      <p:cBhvr>
                                        <p:cTn id="27" dur="2000"/>
                                        <p:tgtEl>
                                          <p:spTgt spid="215"/>
                                        </p:tgtEl>
                                      </p:cBhvr>
                                    </p:animEffect>
                                  </p:childTnLst>
                                </p:cTn>
                              </p:par>
                              <p:par>
                                <p:cTn id="28" presetID="22" presetClass="entr" presetSubtype="4" fill="hold" grpId="0" nodeType="withEffect">
                                  <p:stCondLst>
                                    <p:cond delay="13000"/>
                                  </p:stCondLst>
                                  <p:childTnLst>
                                    <p:set>
                                      <p:cBhvr>
                                        <p:cTn id="29" dur="1" fill="hold">
                                          <p:stCondLst>
                                            <p:cond delay="0"/>
                                          </p:stCondLst>
                                        </p:cTn>
                                        <p:tgtEl>
                                          <p:spTgt spid="212"/>
                                        </p:tgtEl>
                                        <p:attrNameLst>
                                          <p:attrName>style.visibility</p:attrName>
                                        </p:attrNameLst>
                                      </p:cBhvr>
                                      <p:to>
                                        <p:strVal val="visible"/>
                                      </p:to>
                                    </p:set>
                                    <p:animEffect transition="in" filter="wipe(down)">
                                      <p:cBhvr>
                                        <p:cTn id="30" dur="2000"/>
                                        <p:tgtEl>
                                          <p:spTgt spid="212"/>
                                        </p:tgtEl>
                                      </p:cBhvr>
                                    </p:animEffect>
                                  </p:childTnLst>
                                </p:cTn>
                              </p:par>
                              <p:par>
                                <p:cTn id="31" presetID="22" presetClass="entr" presetSubtype="4" fill="hold" grpId="0" nodeType="withEffect">
                                  <p:stCondLst>
                                    <p:cond delay="13000"/>
                                  </p:stCondLst>
                                  <p:childTnLst>
                                    <p:set>
                                      <p:cBhvr>
                                        <p:cTn id="32" dur="1" fill="hold">
                                          <p:stCondLst>
                                            <p:cond delay="0"/>
                                          </p:stCondLst>
                                        </p:cTn>
                                        <p:tgtEl>
                                          <p:spTgt spid="213"/>
                                        </p:tgtEl>
                                        <p:attrNameLst>
                                          <p:attrName>style.visibility</p:attrName>
                                        </p:attrNameLst>
                                      </p:cBhvr>
                                      <p:to>
                                        <p:strVal val="visible"/>
                                      </p:to>
                                    </p:set>
                                    <p:animEffect transition="in" filter="wipe(down)">
                                      <p:cBhvr>
                                        <p:cTn id="33" dur="2000"/>
                                        <p:tgtEl>
                                          <p:spTgt spid="213"/>
                                        </p:tgtEl>
                                      </p:cBhvr>
                                    </p:animEffect>
                                  </p:childTnLst>
                                </p:cTn>
                              </p:par>
                              <p:par>
                                <p:cTn id="34" presetID="22" presetClass="entr" presetSubtype="4" fill="hold" grpId="0" nodeType="withEffect">
                                  <p:stCondLst>
                                    <p:cond delay="13000"/>
                                  </p:stCondLst>
                                  <p:childTnLst>
                                    <p:set>
                                      <p:cBhvr>
                                        <p:cTn id="35" dur="1" fill="hold">
                                          <p:stCondLst>
                                            <p:cond delay="0"/>
                                          </p:stCondLst>
                                        </p:cTn>
                                        <p:tgtEl>
                                          <p:spTgt spid="216"/>
                                        </p:tgtEl>
                                        <p:attrNameLst>
                                          <p:attrName>style.visibility</p:attrName>
                                        </p:attrNameLst>
                                      </p:cBhvr>
                                      <p:to>
                                        <p:strVal val="visible"/>
                                      </p:to>
                                    </p:set>
                                    <p:animEffect transition="in" filter="wipe(down)">
                                      <p:cBhvr>
                                        <p:cTn id="36" dur="2000"/>
                                        <p:tgtEl>
                                          <p:spTgt spid="216"/>
                                        </p:tgtEl>
                                      </p:cBhvr>
                                    </p:animEffect>
                                  </p:childTnLst>
                                </p:cTn>
                              </p:par>
                              <p:par>
                                <p:cTn id="37" presetID="10" presetClass="entr" presetSubtype="0" fill="hold" grpId="0" nodeType="withEffect">
                                  <p:stCondLst>
                                    <p:cond delay="15300"/>
                                  </p:stCondLst>
                                  <p:childTnLst>
                                    <p:set>
                                      <p:cBhvr>
                                        <p:cTn id="38" dur="1" fill="hold">
                                          <p:stCondLst>
                                            <p:cond delay="0"/>
                                          </p:stCondLst>
                                        </p:cTn>
                                        <p:tgtEl>
                                          <p:spTgt spid="214"/>
                                        </p:tgtEl>
                                        <p:attrNameLst>
                                          <p:attrName>style.visibility</p:attrName>
                                        </p:attrNameLst>
                                      </p:cBhvr>
                                      <p:to>
                                        <p:strVal val="visible"/>
                                      </p:to>
                                    </p:set>
                                    <p:animEffect transition="in" filter="fade">
                                      <p:cBhvr>
                                        <p:cTn id="39" dur="1000"/>
                                        <p:tgtEl>
                                          <p:spTgt spid="214"/>
                                        </p:tgtEl>
                                      </p:cBhvr>
                                    </p:animEffect>
                                  </p:childTnLst>
                                </p:cTn>
                              </p:par>
                              <p:par>
                                <p:cTn id="40" presetID="10" presetClass="entr" presetSubtype="0" fill="hold" grpId="0" nodeType="withEffect">
                                  <p:stCondLst>
                                    <p:cond delay="17600"/>
                                  </p:stCondLst>
                                  <p:childTnLst>
                                    <p:set>
                                      <p:cBhvr>
                                        <p:cTn id="41" dur="1" fill="hold">
                                          <p:stCondLst>
                                            <p:cond delay="0"/>
                                          </p:stCondLst>
                                        </p:cTn>
                                        <p:tgtEl>
                                          <p:spTgt spid="107"/>
                                        </p:tgtEl>
                                        <p:attrNameLst>
                                          <p:attrName>style.visibility</p:attrName>
                                        </p:attrNameLst>
                                      </p:cBhvr>
                                      <p:to>
                                        <p:strVal val="visible"/>
                                      </p:to>
                                    </p:set>
                                    <p:animEffect transition="in" filter="fade">
                                      <p:cBhvr>
                                        <p:cTn id="42" dur="1000"/>
                                        <p:tgtEl>
                                          <p:spTgt spid="107"/>
                                        </p:tgtEl>
                                      </p:cBhvr>
                                    </p:animEffect>
                                  </p:childTnLst>
                                </p:cTn>
                              </p:par>
                              <p:par>
                                <p:cTn id="43" presetID="10" presetClass="exit" presetSubtype="0" fill="hold" nodeType="withEffect">
                                  <p:stCondLst>
                                    <p:cond delay="21000"/>
                                  </p:stCondLst>
                                  <p:childTnLst>
                                    <p:animEffect transition="out" filter="fade">
                                      <p:cBhvr>
                                        <p:cTn id="44" dur="2000"/>
                                        <p:tgtEl>
                                          <p:spTgt spid="211"/>
                                        </p:tgtEl>
                                      </p:cBhvr>
                                    </p:animEffect>
                                    <p:set>
                                      <p:cBhvr>
                                        <p:cTn id="45" dur="1" fill="hold">
                                          <p:stCondLst>
                                            <p:cond delay="1999"/>
                                          </p:stCondLst>
                                        </p:cTn>
                                        <p:tgtEl>
                                          <p:spTgt spid="211"/>
                                        </p:tgtEl>
                                        <p:attrNameLst>
                                          <p:attrName>style.visibility</p:attrName>
                                        </p:attrNameLst>
                                      </p:cBhvr>
                                      <p:to>
                                        <p:strVal val="hidden"/>
                                      </p:to>
                                    </p:set>
                                  </p:childTnLst>
                                </p:cTn>
                              </p:par>
                              <p:par>
                                <p:cTn id="46" presetID="10" presetClass="exit" presetSubtype="0" fill="hold" nodeType="withEffect">
                                  <p:stCondLst>
                                    <p:cond delay="21000"/>
                                  </p:stCondLst>
                                  <p:childTnLst>
                                    <p:animEffect transition="out" filter="fade">
                                      <p:cBhvr>
                                        <p:cTn id="47" dur="2000"/>
                                        <p:tgtEl>
                                          <p:spTgt spid="209"/>
                                        </p:tgtEl>
                                      </p:cBhvr>
                                    </p:animEffect>
                                    <p:set>
                                      <p:cBhvr>
                                        <p:cTn id="48" dur="1" fill="hold">
                                          <p:stCondLst>
                                            <p:cond delay="1999"/>
                                          </p:stCondLst>
                                        </p:cTn>
                                        <p:tgtEl>
                                          <p:spTgt spid="209"/>
                                        </p:tgtEl>
                                        <p:attrNameLst>
                                          <p:attrName>style.visibility</p:attrName>
                                        </p:attrNameLst>
                                      </p:cBhvr>
                                      <p:to>
                                        <p:strVal val="hidden"/>
                                      </p:to>
                                    </p:set>
                                  </p:childTnLst>
                                </p:cTn>
                              </p:par>
                              <p:par>
                                <p:cTn id="49" presetID="10" presetClass="exit" presetSubtype="0" fill="hold" grpId="1" nodeType="withEffect">
                                  <p:stCondLst>
                                    <p:cond delay="21000"/>
                                  </p:stCondLst>
                                  <p:childTnLst>
                                    <p:animEffect transition="out" filter="fade">
                                      <p:cBhvr>
                                        <p:cTn id="50" dur="2000"/>
                                        <p:tgtEl>
                                          <p:spTgt spid="108"/>
                                        </p:tgtEl>
                                      </p:cBhvr>
                                    </p:animEffect>
                                    <p:set>
                                      <p:cBhvr>
                                        <p:cTn id="51" dur="1" fill="hold">
                                          <p:stCondLst>
                                            <p:cond delay="1999"/>
                                          </p:stCondLst>
                                        </p:cTn>
                                        <p:tgtEl>
                                          <p:spTgt spid="108"/>
                                        </p:tgtEl>
                                        <p:attrNameLst>
                                          <p:attrName>style.visibility</p:attrName>
                                        </p:attrNameLst>
                                      </p:cBhvr>
                                      <p:to>
                                        <p:strVal val="hidden"/>
                                      </p:to>
                                    </p:set>
                                  </p:childTnLst>
                                </p:cTn>
                              </p:par>
                              <p:par>
                                <p:cTn id="52" presetID="10" presetClass="exit" presetSubtype="0" fill="hold" grpId="1" nodeType="withEffect">
                                  <p:stCondLst>
                                    <p:cond delay="21000"/>
                                  </p:stCondLst>
                                  <p:childTnLst>
                                    <p:animEffect transition="out" filter="fade">
                                      <p:cBhvr>
                                        <p:cTn id="53" dur="2000"/>
                                        <p:tgtEl>
                                          <p:spTgt spid="107"/>
                                        </p:tgtEl>
                                      </p:cBhvr>
                                    </p:animEffect>
                                    <p:set>
                                      <p:cBhvr>
                                        <p:cTn id="54" dur="1" fill="hold">
                                          <p:stCondLst>
                                            <p:cond delay="1999"/>
                                          </p:stCondLst>
                                        </p:cTn>
                                        <p:tgtEl>
                                          <p:spTgt spid="107"/>
                                        </p:tgtEl>
                                        <p:attrNameLst>
                                          <p:attrName>style.visibility</p:attrName>
                                        </p:attrNameLst>
                                      </p:cBhvr>
                                      <p:to>
                                        <p:strVal val="hidden"/>
                                      </p:to>
                                    </p:set>
                                  </p:childTnLst>
                                </p:cTn>
                              </p:par>
                              <p:par>
                                <p:cTn id="55" presetID="10" presetClass="exit" presetSubtype="0" fill="hold" nodeType="withEffect">
                                  <p:stCondLst>
                                    <p:cond delay="21000"/>
                                  </p:stCondLst>
                                  <p:childTnLst>
                                    <p:animEffect transition="out" filter="fade">
                                      <p:cBhvr>
                                        <p:cTn id="56" dur="2000"/>
                                        <p:tgtEl>
                                          <p:spTgt spid="106"/>
                                        </p:tgtEl>
                                      </p:cBhvr>
                                    </p:animEffect>
                                    <p:set>
                                      <p:cBhvr>
                                        <p:cTn id="57" dur="1" fill="hold">
                                          <p:stCondLst>
                                            <p:cond delay="1999"/>
                                          </p:stCondLst>
                                        </p:cTn>
                                        <p:tgtEl>
                                          <p:spTgt spid="106"/>
                                        </p:tgtEl>
                                        <p:attrNameLst>
                                          <p:attrName>style.visibility</p:attrName>
                                        </p:attrNameLst>
                                      </p:cBhvr>
                                      <p:to>
                                        <p:strVal val="hidden"/>
                                      </p:to>
                                    </p:set>
                                  </p:childTnLst>
                                </p:cTn>
                              </p:par>
                              <p:par>
                                <p:cTn id="58" presetID="10" presetClass="exit" presetSubtype="0" fill="hold" nodeType="withEffect">
                                  <p:stCondLst>
                                    <p:cond delay="21000"/>
                                  </p:stCondLst>
                                  <p:childTnLst>
                                    <p:animEffect transition="out" filter="fade">
                                      <p:cBhvr>
                                        <p:cTn id="59" dur="2000"/>
                                        <p:tgtEl>
                                          <p:spTgt spid="105"/>
                                        </p:tgtEl>
                                      </p:cBhvr>
                                    </p:animEffect>
                                    <p:set>
                                      <p:cBhvr>
                                        <p:cTn id="60" dur="1" fill="hold">
                                          <p:stCondLst>
                                            <p:cond delay="1999"/>
                                          </p:stCondLst>
                                        </p:cTn>
                                        <p:tgtEl>
                                          <p:spTgt spid="105"/>
                                        </p:tgtEl>
                                        <p:attrNameLst>
                                          <p:attrName>style.visibility</p:attrName>
                                        </p:attrNameLst>
                                      </p:cBhvr>
                                      <p:to>
                                        <p:strVal val="hidden"/>
                                      </p:to>
                                    </p:set>
                                  </p:childTnLst>
                                </p:cTn>
                              </p:par>
                              <p:par>
                                <p:cTn id="61" presetID="10" presetClass="exit" presetSubtype="0" fill="hold" grpId="0" nodeType="withEffect">
                                  <p:stCondLst>
                                    <p:cond delay="21000"/>
                                  </p:stCondLst>
                                  <p:childTnLst>
                                    <p:animEffect transition="out" filter="fade">
                                      <p:cBhvr>
                                        <p:cTn id="62" dur="2000"/>
                                        <p:tgtEl>
                                          <p:spTgt spid="102"/>
                                        </p:tgtEl>
                                      </p:cBhvr>
                                    </p:animEffect>
                                    <p:set>
                                      <p:cBhvr>
                                        <p:cTn id="63" dur="1" fill="hold">
                                          <p:stCondLst>
                                            <p:cond delay="1999"/>
                                          </p:stCondLst>
                                        </p:cTn>
                                        <p:tgtEl>
                                          <p:spTgt spid="102"/>
                                        </p:tgtEl>
                                        <p:attrNameLst>
                                          <p:attrName>style.visibility</p:attrName>
                                        </p:attrNameLst>
                                      </p:cBhvr>
                                      <p:to>
                                        <p:strVal val="hidden"/>
                                      </p:to>
                                    </p:set>
                                  </p:childTnLst>
                                </p:cTn>
                              </p:par>
                              <p:par>
                                <p:cTn id="64" presetID="10" presetClass="exit" presetSubtype="0" fill="hold" grpId="0" nodeType="withEffect">
                                  <p:stCondLst>
                                    <p:cond delay="21000"/>
                                  </p:stCondLst>
                                  <p:childTnLst>
                                    <p:animEffect transition="out" filter="fade">
                                      <p:cBhvr>
                                        <p:cTn id="65" dur="2000"/>
                                        <p:tgtEl>
                                          <p:spTgt spid="103"/>
                                        </p:tgtEl>
                                      </p:cBhvr>
                                    </p:animEffect>
                                    <p:set>
                                      <p:cBhvr>
                                        <p:cTn id="66" dur="1" fill="hold">
                                          <p:stCondLst>
                                            <p:cond delay="1999"/>
                                          </p:stCondLst>
                                        </p:cTn>
                                        <p:tgtEl>
                                          <p:spTgt spid="103"/>
                                        </p:tgtEl>
                                        <p:attrNameLst>
                                          <p:attrName>style.visibility</p:attrName>
                                        </p:attrNameLst>
                                      </p:cBhvr>
                                      <p:to>
                                        <p:strVal val="hidden"/>
                                      </p:to>
                                    </p:set>
                                  </p:childTnLst>
                                </p:cTn>
                              </p:par>
                              <p:par>
                                <p:cTn id="67" presetID="10" presetClass="exit" presetSubtype="0" fill="hold" grpId="0" nodeType="withEffect">
                                  <p:stCondLst>
                                    <p:cond delay="21000"/>
                                  </p:stCondLst>
                                  <p:childTnLst>
                                    <p:animEffect transition="out" filter="fade">
                                      <p:cBhvr>
                                        <p:cTn id="68" dur="2000"/>
                                        <p:tgtEl>
                                          <p:spTgt spid="104"/>
                                        </p:tgtEl>
                                      </p:cBhvr>
                                    </p:animEffect>
                                    <p:set>
                                      <p:cBhvr>
                                        <p:cTn id="69" dur="1" fill="hold">
                                          <p:stCondLst>
                                            <p:cond delay="1999"/>
                                          </p:stCondLst>
                                        </p:cTn>
                                        <p:tgtEl>
                                          <p:spTgt spid="104"/>
                                        </p:tgtEl>
                                        <p:attrNameLst>
                                          <p:attrName>style.visibility</p:attrName>
                                        </p:attrNameLst>
                                      </p:cBhvr>
                                      <p:to>
                                        <p:strVal val="hidden"/>
                                      </p:to>
                                    </p:set>
                                  </p:childTnLst>
                                </p:cTn>
                              </p:par>
                              <p:par>
                                <p:cTn id="70" presetID="53" presetClass="entr" presetSubtype="0" fill="hold" grpId="0" nodeType="withEffect">
                                  <p:stCondLst>
                                    <p:cond delay="244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10" presetClass="exit" presetSubtype="0" fill="hold" grpId="1" nodeType="withEffect">
                                  <p:stCondLst>
                                    <p:cond delay="21000"/>
                                  </p:stCondLst>
                                  <p:childTnLst>
                                    <p:animEffect transition="out" filter="fade">
                                      <p:cBhvr>
                                        <p:cTn id="76" dur="2000"/>
                                        <p:tgtEl>
                                          <p:spTgt spid="109"/>
                                        </p:tgtEl>
                                      </p:cBhvr>
                                    </p:animEffect>
                                    <p:set>
                                      <p:cBhvr>
                                        <p:cTn id="77" dur="1" fill="hold">
                                          <p:stCondLst>
                                            <p:cond delay="1999"/>
                                          </p:stCondLst>
                                        </p:cTn>
                                        <p:tgtEl>
                                          <p:spTgt spid="1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p:bldP spid="213" grpId="0" animBg="1"/>
      <p:bldP spid="214" grpId="0" animBg="1"/>
      <p:bldP spid="216" grpId="0" animBg="1"/>
      <p:bldP spid="212" grpId="0" animBg="1"/>
      <p:bldP spid="215" grpId="0" animBg="1"/>
      <p:bldP spid="102" grpId="0" animBg="1"/>
      <p:bldP spid="103" grpId="0" animBg="1"/>
      <p:bldP spid="104" grpId="0" animBg="1"/>
      <p:bldP spid="107" grpId="0" animBg="1"/>
      <p:bldP spid="107" grpId="1" animBg="1"/>
      <p:bldP spid="108" grpId="0"/>
      <p:bldP spid="108" grpId="1"/>
      <p:bldP spid="109" grpId="0"/>
      <p:bldP spid="109" grpId="1"/>
      <p:bldP spid="1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pSp>
        <p:nvGrpSpPr>
          <p:cNvPr id="2" name="Group 55"/>
          <p:cNvGrpSpPr>
            <a:grpSpLocks/>
          </p:cNvGrpSpPr>
          <p:nvPr/>
        </p:nvGrpSpPr>
        <p:grpSpPr bwMode="auto">
          <a:xfrm flipH="1">
            <a:off x="277042" y="4572000"/>
            <a:ext cx="1368877" cy="1999069"/>
            <a:chOff x="2118" y="156"/>
            <a:chExt cx="1260" cy="1969"/>
          </a:xfrm>
        </p:grpSpPr>
        <p:sp>
          <p:nvSpPr>
            <p:cNvPr id="114" name="Oval 56"/>
            <p:cNvSpPr>
              <a:spLocks noChangeArrowheads="1"/>
            </p:cNvSpPr>
            <p:nvPr/>
          </p:nvSpPr>
          <p:spPr bwMode="auto">
            <a:xfrm>
              <a:off x="2118" y="1886"/>
              <a:ext cx="1260" cy="239"/>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5" name="Freeform 57"/>
            <p:cNvSpPr>
              <a:spLocks/>
            </p:cNvSpPr>
            <p:nvPr/>
          </p:nvSpPr>
          <p:spPr bwMode="auto">
            <a:xfrm>
              <a:off x="2535" y="1467"/>
              <a:ext cx="438" cy="516"/>
            </a:xfrm>
            <a:custGeom>
              <a:avLst/>
              <a:gdLst/>
              <a:ahLst/>
              <a:cxnLst>
                <a:cxn ang="0">
                  <a:pos x="96" y="0"/>
                </a:cxn>
                <a:cxn ang="0">
                  <a:pos x="432" y="48"/>
                </a:cxn>
                <a:cxn ang="0">
                  <a:pos x="516" y="516"/>
                </a:cxn>
                <a:cxn ang="0">
                  <a:pos x="402" y="504"/>
                </a:cxn>
                <a:cxn ang="0">
                  <a:pos x="282" y="174"/>
                </a:cxn>
                <a:cxn ang="0">
                  <a:pos x="192" y="156"/>
                </a:cxn>
                <a:cxn ang="0">
                  <a:pos x="150" y="318"/>
                </a:cxn>
                <a:cxn ang="0">
                  <a:pos x="168" y="480"/>
                </a:cxn>
                <a:cxn ang="0">
                  <a:pos x="0" y="450"/>
                </a:cxn>
                <a:cxn ang="0">
                  <a:pos x="24" y="138"/>
                </a:cxn>
                <a:cxn ang="0">
                  <a:pos x="96" y="0"/>
                </a:cxn>
              </a:cxnLst>
              <a:rect l="0" t="0" r="r" b="b"/>
              <a:pathLst>
                <a:path w="516" h="516">
                  <a:moveTo>
                    <a:pt x="96" y="0"/>
                  </a:moveTo>
                  <a:lnTo>
                    <a:pt x="432" y="48"/>
                  </a:lnTo>
                  <a:lnTo>
                    <a:pt x="516" y="516"/>
                  </a:lnTo>
                  <a:lnTo>
                    <a:pt x="402" y="504"/>
                  </a:lnTo>
                  <a:lnTo>
                    <a:pt x="282" y="174"/>
                  </a:lnTo>
                  <a:lnTo>
                    <a:pt x="192" y="156"/>
                  </a:lnTo>
                  <a:lnTo>
                    <a:pt x="150" y="318"/>
                  </a:lnTo>
                  <a:lnTo>
                    <a:pt x="168" y="480"/>
                  </a:lnTo>
                  <a:lnTo>
                    <a:pt x="0" y="450"/>
                  </a:lnTo>
                  <a:lnTo>
                    <a:pt x="24" y="138"/>
                  </a:lnTo>
                  <a:lnTo>
                    <a:pt x="96" y="0"/>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6" name="Freeform 58"/>
            <p:cNvSpPr>
              <a:spLocks/>
            </p:cNvSpPr>
            <p:nvPr/>
          </p:nvSpPr>
          <p:spPr bwMode="auto">
            <a:xfrm>
              <a:off x="2780" y="1035"/>
              <a:ext cx="392" cy="729"/>
            </a:xfrm>
            <a:custGeom>
              <a:avLst/>
              <a:gdLst/>
              <a:ahLst/>
              <a:cxnLst>
                <a:cxn ang="0">
                  <a:pos x="0" y="677"/>
                </a:cxn>
                <a:cxn ang="0">
                  <a:pos x="47" y="686"/>
                </a:cxn>
                <a:cxn ang="0">
                  <a:pos x="113" y="687"/>
                </a:cxn>
                <a:cxn ang="0">
                  <a:pos x="176" y="674"/>
                </a:cxn>
                <a:cxn ang="0">
                  <a:pos x="200" y="662"/>
                </a:cxn>
                <a:cxn ang="0">
                  <a:pos x="216" y="647"/>
                </a:cxn>
                <a:cxn ang="0">
                  <a:pos x="209" y="510"/>
                </a:cxn>
                <a:cxn ang="0">
                  <a:pos x="392" y="243"/>
                </a:cxn>
                <a:cxn ang="0">
                  <a:pos x="245" y="71"/>
                </a:cxn>
                <a:cxn ang="0">
                  <a:pos x="194" y="69"/>
                </a:cxn>
                <a:cxn ang="0">
                  <a:pos x="173" y="30"/>
                </a:cxn>
                <a:cxn ang="0">
                  <a:pos x="134" y="8"/>
                </a:cxn>
                <a:cxn ang="0">
                  <a:pos x="83" y="0"/>
                </a:cxn>
                <a:cxn ang="0">
                  <a:pos x="39" y="140"/>
                </a:cxn>
                <a:cxn ang="0">
                  <a:pos x="15" y="275"/>
                </a:cxn>
                <a:cxn ang="0">
                  <a:pos x="8" y="545"/>
                </a:cxn>
                <a:cxn ang="0">
                  <a:pos x="0" y="677"/>
                </a:cxn>
              </a:cxnLst>
              <a:rect l="0" t="0" r="r" b="b"/>
              <a:pathLst>
                <a:path w="392" h="687">
                  <a:moveTo>
                    <a:pt x="0" y="677"/>
                  </a:moveTo>
                  <a:lnTo>
                    <a:pt x="47" y="686"/>
                  </a:lnTo>
                  <a:lnTo>
                    <a:pt x="113" y="687"/>
                  </a:lnTo>
                  <a:cubicBezTo>
                    <a:pt x="134" y="683"/>
                    <a:pt x="155" y="679"/>
                    <a:pt x="176" y="674"/>
                  </a:cubicBezTo>
                  <a:cubicBezTo>
                    <a:pt x="184" y="672"/>
                    <a:pt x="191" y="664"/>
                    <a:pt x="200" y="662"/>
                  </a:cubicBezTo>
                  <a:cubicBezTo>
                    <a:pt x="205" y="656"/>
                    <a:pt x="207" y="649"/>
                    <a:pt x="216" y="647"/>
                  </a:cubicBezTo>
                  <a:lnTo>
                    <a:pt x="209" y="510"/>
                  </a:lnTo>
                  <a:lnTo>
                    <a:pt x="392" y="243"/>
                  </a:lnTo>
                  <a:lnTo>
                    <a:pt x="245" y="71"/>
                  </a:lnTo>
                  <a:lnTo>
                    <a:pt x="194" y="69"/>
                  </a:lnTo>
                  <a:lnTo>
                    <a:pt x="173" y="30"/>
                  </a:lnTo>
                  <a:lnTo>
                    <a:pt x="134" y="8"/>
                  </a:lnTo>
                  <a:lnTo>
                    <a:pt x="83" y="0"/>
                  </a:lnTo>
                  <a:lnTo>
                    <a:pt x="39" y="140"/>
                  </a:lnTo>
                  <a:lnTo>
                    <a:pt x="15" y="275"/>
                  </a:lnTo>
                  <a:lnTo>
                    <a:pt x="8" y="545"/>
                  </a:lnTo>
                  <a:lnTo>
                    <a:pt x="0" y="677"/>
                  </a:lnTo>
                  <a:close/>
                </a:path>
              </a:pathLst>
            </a:custGeom>
            <a:solidFill>
              <a:srgbClr val="FF00FF"/>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7" name="Freeform 59"/>
            <p:cNvSpPr>
              <a:spLocks/>
            </p:cNvSpPr>
            <p:nvPr/>
          </p:nvSpPr>
          <p:spPr bwMode="auto">
            <a:xfrm>
              <a:off x="2437" y="624"/>
              <a:ext cx="66" cy="93"/>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8" name="Freeform 60"/>
            <p:cNvSpPr>
              <a:spLocks/>
            </p:cNvSpPr>
            <p:nvPr/>
          </p:nvSpPr>
          <p:spPr bwMode="auto">
            <a:xfrm>
              <a:off x="2299" y="156"/>
              <a:ext cx="851" cy="894"/>
            </a:xfrm>
            <a:custGeom>
              <a:avLst/>
              <a:gdLst/>
              <a:ahLst/>
              <a:cxnLst>
                <a:cxn ang="0">
                  <a:pos x="305" y="518"/>
                </a:cxn>
                <a:cxn ang="0">
                  <a:pos x="278" y="374"/>
                </a:cxn>
                <a:cxn ang="0">
                  <a:pos x="242" y="311"/>
                </a:cxn>
                <a:cxn ang="0">
                  <a:pos x="203" y="212"/>
                </a:cxn>
                <a:cxn ang="0">
                  <a:pos x="218" y="128"/>
                </a:cxn>
                <a:cxn ang="0">
                  <a:pos x="272" y="74"/>
                </a:cxn>
                <a:cxn ang="0">
                  <a:pos x="341" y="47"/>
                </a:cxn>
                <a:cxn ang="0">
                  <a:pos x="425" y="17"/>
                </a:cxn>
                <a:cxn ang="0">
                  <a:pos x="548" y="2"/>
                </a:cxn>
                <a:cxn ang="0">
                  <a:pos x="677" y="29"/>
                </a:cxn>
                <a:cxn ang="0">
                  <a:pos x="701" y="44"/>
                </a:cxn>
                <a:cxn ang="0">
                  <a:pos x="737" y="59"/>
                </a:cxn>
                <a:cxn ang="0">
                  <a:pos x="782" y="89"/>
                </a:cxn>
                <a:cxn ang="0">
                  <a:pos x="839" y="137"/>
                </a:cxn>
                <a:cxn ang="0">
                  <a:pos x="803" y="317"/>
                </a:cxn>
                <a:cxn ang="0">
                  <a:pos x="791" y="347"/>
                </a:cxn>
                <a:cxn ang="0">
                  <a:pos x="767" y="398"/>
                </a:cxn>
                <a:cxn ang="0">
                  <a:pos x="683" y="509"/>
                </a:cxn>
                <a:cxn ang="0">
                  <a:pos x="641" y="539"/>
                </a:cxn>
                <a:cxn ang="0">
                  <a:pos x="623" y="545"/>
                </a:cxn>
                <a:cxn ang="0">
                  <a:pos x="620" y="560"/>
                </a:cxn>
                <a:cxn ang="0">
                  <a:pos x="644" y="539"/>
                </a:cxn>
                <a:cxn ang="0">
                  <a:pos x="662" y="527"/>
                </a:cxn>
                <a:cxn ang="0">
                  <a:pos x="776" y="536"/>
                </a:cxn>
                <a:cxn ang="0">
                  <a:pos x="782" y="581"/>
                </a:cxn>
                <a:cxn ang="0">
                  <a:pos x="758" y="626"/>
                </a:cxn>
                <a:cxn ang="0">
                  <a:pos x="677" y="644"/>
                </a:cxn>
                <a:cxn ang="0">
                  <a:pos x="668" y="647"/>
                </a:cxn>
                <a:cxn ang="0">
                  <a:pos x="629" y="650"/>
                </a:cxn>
                <a:cxn ang="0">
                  <a:pos x="620" y="668"/>
                </a:cxn>
                <a:cxn ang="0">
                  <a:pos x="611" y="707"/>
                </a:cxn>
                <a:cxn ang="0">
                  <a:pos x="539" y="893"/>
                </a:cxn>
                <a:cxn ang="0">
                  <a:pos x="401" y="890"/>
                </a:cxn>
                <a:cxn ang="0">
                  <a:pos x="395" y="881"/>
                </a:cxn>
                <a:cxn ang="0">
                  <a:pos x="386" y="875"/>
                </a:cxn>
                <a:cxn ang="0">
                  <a:pos x="335" y="767"/>
                </a:cxn>
                <a:cxn ang="0">
                  <a:pos x="323" y="740"/>
                </a:cxn>
                <a:cxn ang="0">
                  <a:pos x="275" y="740"/>
                </a:cxn>
                <a:cxn ang="0">
                  <a:pos x="227" y="725"/>
                </a:cxn>
                <a:cxn ang="0">
                  <a:pos x="200" y="710"/>
                </a:cxn>
                <a:cxn ang="0">
                  <a:pos x="251" y="662"/>
                </a:cxn>
                <a:cxn ang="0">
                  <a:pos x="308" y="605"/>
                </a:cxn>
                <a:cxn ang="0">
                  <a:pos x="236" y="641"/>
                </a:cxn>
                <a:cxn ang="0">
                  <a:pos x="176" y="653"/>
                </a:cxn>
                <a:cxn ang="0">
                  <a:pos x="65" y="629"/>
                </a:cxn>
                <a:cxn ang="0">
                  <a:pos x="23" y="584"/>
                </a:cxn>
                <a:cxn ang="0">
                  <a:pos x="14" y="557"/>
                </a:cxn>
                <a:cxn ang="0">
                  <a:pos x="11" y="533"/>
                </a:cxn>
                <a:cxn ang="0">
                  <a:pos x="83" y="527"/>
                </a:cxn>
                <a:cxn ang="0">
                  <a:pos x="290" y="524"/>
                </a:cxn>
                <a:cxn ang="0">
                  <a:pos x="305" y="518"/>
                </a:cxn>
              </a:cxnLst>
              <a:rect l="0" t="0" r="r" b="b"/>
              <a:pathLst>
                <a:path w="851" h="894">
                  <a:moveTo>
                    <a:pt x="305" y="518"/>
                  </a:moveTo>
                  <a:cubicBezTo>
                    <a:pt x="303" y="491"/>
                    <a:pt x="296" y="402"/>
                    <a:pt x="278" y="374"/>
                  </a:cubicBezTo>
                  <a:cubicBezTo>
                    <a:pt x="265" y="355"/>
                    <a:pt x="252" y="333"/>
                    <a:pt x="242" y="311"/>
                  </a:cubicBezTo>
                  <a:cubicBezTo>
                    <a:pt x="228" y="279"/>
                    <a:pt x="222" y="241"/>
                    <a:pt x="203" y="212"/>
                  </a:cubicBezTo>
                  <a:cubicBezTo>
                    <a:pt x="206" y="161"/>
                    <a:pt x="197" y="161"/>
                    <a:pt x="218" y="128"/>
                  </a:cubicBezTo>
                  <a:cubicBezTo>
                    <a:pt x="220" y="123"/>
                    <a:pt x="267" y="77"/>
                    <a:pt x="272" y="74"/>
                  </a:cubicBezTo>
                  <a:cubicBezTo>
                    <a:pt x="293" y="61"/>
                    <a:pt x="317" y="52"/>
                    <a:pt x="341" y="47"/>
                  </a:cubicBezTo>
                  <a:cubicBezTo>
                    <a:pt x="364" y="32"/>
                    <a:pt x="399" y="26"/>
                    <a:pt x="425" y="17"/>
                  </a:cubicBezTo>
                  <a:cubicBezTo>
                    <a:pt x="460" y="12"/>
                    <a:pt x="506" y="0"/>
                    <a:pt x="548" y="2"/>
                  </a:cubicBezTo>
                  <a:cubicBezTo>
                    <a:pt x="590" y="4"/>
                    <a:pt x="652" y="22"/>
                    <a:pt x="677" y="29"/>
                  </a:cubicBezTo>
                  <a:cubicBezTo>
                    <a:pt x="689" y="33"/>
                    <a:pt x="689" y="40"/>
                    <a:pt x="701" y="44"/>
                  </a:cubicBezTo>
                  <a:cubicBezTo>
                    <a:pt x="710" y="58"/>
                    <a:pt x="722" y="55"/>
                    <a:pt x="737" y="59"/>
                  </a:cubicBezTo>
                  <a:cubicBezTo>
                    <a:pt x="752" y="69"/>
                    <a:pt x="765" y="83"/>
                    <a:pt x="782" y="89"/>
                  </a:cubicBezTo>
                  <a:cubicBezTo>
                    <a:pt x="798" y="113"/>
                    <a:pt x="832" y="107"/>
                    <a:pt x="839" y="137"/>
                  </a:cubicBezTo>
                  <a:cubicBezTo>
                    <a:pt x="843" y="187"/>
                    <a:pt x="851" y="285"/>
                    <a:pt x="803" y="317"/>
                  </a:cubicBezTo>
                  <a:cubicBezTo>
                    <a:pt x="799" y="328"/>
                    <a:pt x="793" y="335"/>
                    <a:pt x="791" y="347"/>
                  </a:cubicBezTo>
                  <a:cubicBezTo>
                    <a:pt x="787" y="368"/>
                    <a:pt x="790" y="392"/>
                    <a:pt x="767" y="398"/>
                  </a:cubicBezTo>
                  <a:cubicBezTo>
                    <a:pt x="728" y="424"/>
                    <a:pt x="735" y="496"/>
                    <a:pt x="683" y="509"/>
                  </a:cubicBezTo>
                  <a:cubicBezTo>
                    <a:pt x="668" y="519"/>
                    <a:pt x="658" y="531"/>
                    <a:pt x="641" y="539"/>
                  </a:cubicBezTo>
                  <a:cubicBezTo>
                    <a:pt x="635" y="542"/>
                    <a:pt x="623" y="545"/>
                    <a:pt x="623" y="545"/>
                  </a:cubicBezTo>
                  <a:cubicBezTo>
                    <a:pt x="609" y="566"/>
                    <a:pt x="604" y="565"/>
                    <a:pt x="620" y="560"/>
                  </a:cubicBezTo>
                  <a:cubicBezTo>
                    <a:pt x="629" y="551"/>
                    <a:pt x="633" y="545"/>
                    <a:pt x="644" y="539"/>
                  </a:cubicBezTo>
                  <a:cubicBezTo>
                    <a:pt x="650" y="535"/>
                    <a:pt x="662" y="527"/>
                    <a:pt x="662" y="527"/>
                  </a:cubicBezTo>
                  <a:cubicBezTo>
                    <a:pt x="691" y="528"/>
                    <a:pt x="740" y="503"/>
                    <a:pt x="776" y="536"/>
                  </a:cubicBezTo>
                  <a:cubicBezTo>
                    <a:pt x="779" y="536"/>
                    <a:pt x="782" y="578"/>
                    <a:pt x="782" y="581"/>
                  </a:cubicBezTo>
                  <a:cubicBezTo>
                    <a:pt x="782" y="611"/>
                    <a:pt x="773" y="605"/>
                    <a:pt x="758" y="626"/>
                  </a:cubicBezTo>
                  <a:cubicBezTo>
                    <a:pt x="753" y="650"/>
                    <a:pt x="701" y="643"/>
                    <a:pt x="677" y="644"/>
                  </a:cubicBezTo>
                  <a:cubicBezTo>
                    <a:pt x="674" y="645"/>
                    <a:pt x="671" y="647"/>
                    <a:pt x="668" y="647"/>
                  </a:cubicBezTo>
                  <a:cubicBezTo>
                    <a:pt x="655" y="649"/>
                    <a:pt x="642" y="646"/>
                    <a:pt x="629" y="650"/>
                  </a:cubicBezTo>
                  <a:cubicBezTo>
                    <a:pt x="623" y="652"/>
                    <a:pt x="624" y="662"/>
                    <a:pt x="620" y="668"/>
                  </a:cubicBezTo>
                  <a:cubicBezTo>
                    <a:pt x="617" y="681"/>
                    <a:pt x="611" y="707"/>
                    <a:pt x="611" y="707"/>
                  </a:cubicBezTo>
                  <a:cubicBezTo>
                    <a:pt x="609" y="762"/>
                    <a:pt x="615" y="878"/>
                    <a:pt x="539" y="893"/>
                  </a:cubicBezTo>
                  <a:cubicBezTo>
                    <a:pt x="493" y="892"/>
                    <a:pt x="447" y="894"/>
                    <a:pt x="401" y="890"/>
                  </a:cubicBezTo>
                  <a:cubicBezTo>
                    <a:pt x="397" y="890"/>
                    <a:pt x="398" y="884"/>
                    <a:pt x="395" y="881"/>
                  </a:cubicBezTo>
                  <a:cubicBezTo>
                    <a:pt x="392" y="878"/>
                    <a:pt x="389" y="877"/>
                    <a:pt x="386" y="875"/>
                  </a:cubicBezTo>
                  <a:cubicBezTo>
                    <a:pt x="364" y="842"/>
                    <a:pt x="351" y="803"/>
                    <a:pt x="335" y="767"/>
                  </a:cubicBezTo>
                  <a:cubicBezTo>
                    <a:pt x="331" y="758"/>
                    <a:pt x="333" y="742"/>
                    <a:pt x="323" y="740"/>
                  </a:cubicBezTo>
                  <a:cubicBezTo>
                    <a:pt x="303" y="736"/>
                    <a:pt x="295" y="741"/>
                    <a:pt x="275" y="740"/>
                  </a:cubicBezTo>
                  <a:cubicBezTo>
                    <a:pt x="258" y="739"/>
                    <a:pt x="239" y="731"/>
                    <a:pt x="227" y="725"/>
                  </a:cubicBezTo>
                  <a:cubicBezTo>
                    <a:pt x="224" y="715"/>
                    <a:pt x="200" y="710"/>
                    <a:pt x="200" y="710"/>
                  </a:cubicBezTo>
                  <a:cubicBezTo>
                    <a:pt x="203" y="696"/>
                    <a:pt x="239" y="670"/>
                    <a:pt x="251" y="662"/>
                  </a:cubicBezTo>
                  <a:cubicBezTo>
                    <a:pt x="267" y="638"/>
                    <a:pt x="286" y="620"/>
                    <a:pt x="308" y="605"/>
                  </a:cubicBezTo>
                  <a:cubicBezTo>
                    <a:pt x="310" y="598"/>
                    <a:pt x="258" y="633"/>
                    <a:pt x="236" y="641"/>
                  </a:cubicBezTo>
                  <a:cubicBezTo>
                    <a:pt x="214" y="649"/>
                    <a:pt x="204" y="655"/>
                    <a:pt x="176" y="653"/>
                  </a:cubicBezTo>
                  <a:cubicBezTo>
                    <a:pt x="137" y="652"/>
                    <a:pt x="93" y="657"/>
                    <a:pt x="65" y="629"/>
                  </a:cubicBezTo>
                  <a:cubicBezTo>
                    <a:pt x="53" y="617"/>
                    <a:pt x="33" y="599"/>
                    <a:pt x="23" y="584"/>
                  </a:cubicBezTo>
                  <a:cubicBezTo>
                    <a:pt x="18" y="576"/>
                    <a:pt x="14" y="557"/>
                    <a:pt x="14" y="557"/>
                  </a:cubicBezTo>
                  <a:cubicBezTo>
                    <a:pt x="14" y="549"/>
                    <a:pt x="0" y="538"/>
                    <a:pt x="11" y="533"/>
                  </a:cubicBezTo>
                  <a:cubicBezTo>
                    <a:pt x="22" y="528"/>
                    <a:pt x="37" y="528"/>
                    <a:pt x="83" y="527"/>
                  </a:cubicBezTo>
                  <a:cubicBezTo>
                    <a:pt x="152" y="525"/>
                    <a:pt x="221" y="525"/>
                    <a:pt x="290" y="524"/>
                  </a:cubicBezTo>
                  <a:cubicBezTo>
                    <a:pt x="301" y="520"/>
                    <a:pt x="296" y="522"/>
                    <a:pt x="305" y="518"/>
                  </a:cubicBezTo>
                  <a:close/>
                </a:path>
              </a:pathLst>
            </a:custGeom>
            <a:gradFill rotWithShape="1">
              <a:gsLst>
                <a:gs pos="0">
                  <a:srgbClr val="FFCCFF"/>
                </a:gs>
                <a:gs pos="100000">
                  <a:srgbClr val="FFCCFF">
                    <a:gamma/>
                    <a:shade val="86275"/>
                    <a:invGamma/>
                  </a:srgbClr>
                </a:gs>
              </a:gsLst>
              <a:lin ang="5400000" scaled="1"/>
            </a:gradFill>
            <a:ln w="28575" cmpd="sng">
              <a:solidFill>
                <a:schemeClr val="tx1"/>
              </a:solidFill>
              <a:round/>
              <a:headEnd/>
              <a:tailEnd/>
            </a:ln>
            <a:effectLst/>
            <a:scene3d>
              <a:camera prst="orthographicFront"/>
              <a:lightRig rig="threePt" dir="t"/>
            </a:scene3d>
            <a:sp3d>
              <a:bevelT/>
            </a:sp3d>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9" name="Freeform 61"/>
            <p:cNvSpPr>
              <a:spLocks/>
            </p:cNvSpPr>
            <p:nvPr/>
          </p:nvSpPr>
          <p:spPr bwMode="auto">
            <a:xfrm rot="-830568">
              <a:off x="2714" y="321"/>
              <a:ext cx="433" cy="207"/>
            </a:xfrm>
            <a:custGeom>
              <a:avLst/>
              <a:gdLst/>
              <a:ahLst/>
              <a:cxnLst>
                <a:cxn ang="0">
                  <a:pos x="1" y="207"/>
                </a:cxn>
                <a:cxn ang="0">
                  <a:pos x="4" y="144"/>
                </a:cxn>
                <a:cxn ang="0">
                  <a:pos x="16" y="126"/>
                </a:cxn>
                <a:cxn ang="0">
                  <a:pos x="61" y="69"/>
                </a:cxn>
                <a:cxn ang="0">
                  <a:pos x="97" y="36"/>
                </a:cxn>
                <a:cxn ang="0">
                  <a:pos x="127" y="9"/>
                </a:cxn>
                <a:cxn ang="0">
                  <a:pos x="139" y="42"/>
                </a:cxn>
                <a:cxn ang="0">
                  <a:pos x="136" y="72"/>
                </a:cxn>
                <a:cxn ang="0">
                  <a:pos x="139" y="54"/>
                </a:cxn>
                <a:cxn ang="0">
                  <a:pos x="145" y="45"/>
                </a:cxn>
                <a:cxn ang="0">
                  <a:pos x="154" y="42"/>
                </a:cxn>
                <a:cxn ang="0">
                  <a:pos x="238" y="6"/>
                </a:cxn>
                <a:cxn ang="0">
                  <a:pos x="265" y="48"/>
                </a:cxn>
                <a:cxn ang="0">
                  <a:pos x="274" y="30"/>
                </a:cxn>
                <a:cxn ang="0">
                  <a:pos x="292" y="24"/>
                </a:cxn>
                <a:cxn ang="0">
                  <a:pos x="385" y="36"/>
                </a:cxn>
                <a:cxn ang="0">
                  <a:pos x="415" y="66"/>
                </a:cxn>
                <a:cxn ang="0">
                  <a:pos x="427" y="81"/>
                </a:cxn>
                <a:cxn ang="0">
                  <a:pos x="343" y="87"/>
                </a:cxn>
                <a:cxn ang="0">
                  <a:pos x="310" y="102"/>
                </a:cxn>
                <a:cxn ang="0">
                  <a:pos x="130" y="120"/>
                </a:cxn>
                <a:cxn ang="0">
                  <a:pos x="100" y="129"/>
                </a:cxn>
                <a:cxn ang="0">
                  <a:pos x="82" y="135"/>
                </a:cxn>
                <a:cxn ang="0">
                  <a:pos x="55" y="162"/>
                </a:cxn>
                <a:cxn ang="0">
                  <a:pos x="19" y="198"/>
                </a:cxn>
                <a:cxn ang="0">
                  <a:pos x="1" y="207"/>
                </a:cxn>
              </a:cxnLst>
              <a:rect l="0" t="0" r="r" b="b"/>
              <a:pathLst>
                <a:path w="433" h="207">
                  <a:moveTo>
                    <a:pt x="1" y="207"/>
                  </a:moveTo>
                  <a:cubicBezTo>
                    <a:pt x="2" y="186"/>
                    <a:pt x="0" y="165"/>
                    <a:pt x="4" y="144"/>
                  </a:cubicBezTo>
                  <a:cubicBezTo>
                    <a:pt x="5" y="137"/>
                    <a:pt x="12" y="132"/>
                    <a:pt x="16" y="126"/>
                  </a:cubicBezTo>
                  <a:cubicBezTo>
                    <a:pt x="27" y="110"/>
                    <a:pt x="46" y="74"/>
                    <a:pt x="61" y="69"/>
                  </a:cubicBezTo>
                  <a:cubicBezTo>
                    <a:pt x="73" y="57"/>
                    <a:pt x="83" y="45"/>
                    <a:pt x="97" y="36"/>
                  </a:cubicBezTo>
                  <a:cubicBezTo>
                    <a:pt x="101" y="23"/>
                    <a:pt x="112" y="9"/>
                    <a:pt x="127" y="9"/>
                  </a:cubicBezTo>
                  <a:cubicBezTo>
                    <a:pt x="134" y="20"/>
                    <a:pt x="135" y="30"/>
                    <a:pt x="139" y="42"/>
                  </a:cubicBezTo>
                  <a:cubicBezTo>
                    <a:pt x="138" y="52"/>
                    <a:pt x="136" y="62"/>
                    <a:pt x="136" y="72"/>
                  </a:cubicBezTo>
                  <a:cubicBezTo>
                    <a:pt x="136" y="78"/>
                    <a:pt x="137" y="60"/>
                    <a:pt x="139" y="54"/>
                  </a:cubicBezTo>
                  <a:cubicBezTo>
                    <a:pt x="140" y="51"/>
                    <a:pt x="142" y="47"/>
                    <a:pt x="145" y="45"/>
                  </a:cubicBezTo>
                  <a:cubicBezTo>
                    <a:pt x="147" y="43"/>
                    <a:pt x="151" y="43"/>
                    <a:pt x="154" y="42"/>
                  </a:cubicBezTo>
                  <a:cubicBezTo>
                    <a:pt x="178" y="18"/>
                    <a:pt x="211" y="24"/>
                    <a:pt x="238" y="6"/>
                  </a:cubicBezTo>
                  <a:cubicBezTo>
                    <a:pt x="282" y="11"/>
                    <a:pt x="250" y="0"/>
                    <a:pt x="265" y="48"/>
                  </a:cubicBezTo>
                  <a:cubicBezTo>
                    <a:pt x="269" y="61"/>
                    <a:pt x="271" y="32"/>
                    <a:pt x="274" y="30"/>
                  </a:cubicBezTo>
                  <a:cubicBezTo>
                    <a:pt x="279" y="26"/>
                    <a:pt x="292" y="24"/>
                    <a:pt x="292" y="24"/>
                  </a:cubicBezTo>
                  <a:cubicBezTo>
                    <a:pt x="324" y="26"/>
                    <a:pt x="353" y="31"/>
                    <a:pt x="385" y="36"/>
                  </a:cubicBezTo>
                  <a:cubicBezTo>
                    <a:pt x="389" y="69"/>
                    <a:pt x="389" y="57"/>
                    <a:pt x="415" y="66"/>
                  </a:cubicBezTo>
                  <a:cubicBezTo>
                    <a:pt x="417" y="72"/>
                    <a:pt x="433" y="78"/>
                    <a:pt x="427" y="81"/>
                  </a:cubicBezTo>
                  <a:cubicBezTo>
                    <a:pt x="402" y="94"/>
                    <a:pt x="371" y="86"/>
                    <a:pt x="343" y="87"/>
                  </a:cubicBezTo>
                  <a:cubicBezTo>
                    <a:pt x="326" y="91"/>
                    <a:pt x="328" y="98"/>
                    <a:pt x="310" y="102"/>
                  </a:cubicBezTo>
                  <a:cubicBezTo>
                    <a:pt x="338" y="144"/>
                    <a:pt x="156" y="120"/>
                    <a:pt x="130" y="120"/>
                  </a:cubicBezTo>
                  <a:cubicBezTo>
                    <a:pt x="113" y="132"/>
                    <a:pt x="130" y="122"/>
                    <a:pt x="100" y="129"/>
                  </a:cubicBezTo>
                  <a:cubicBezTo>
                    <a:pt x="94" y="130"/>
                    <a:pt x="82" y="135"/>
                    <a:pt x="82" y="135"/>
                  </a:cubicBezTo>
                  <a:cubicBezTo>
                    <a:pt x="78" y="147"/>
                    <a:pt x="67" y="158"/>
                    <a:pt x="55" y="162"/>
                  </a:cubicBezTo>
                  <a:cubicBezTo>
                    <a:pt x="49" y="181"/>
                    <a:pt x="35" y="187"/>
                    <a:pt x="19" y="198"/>
                  </a:cubicBezTo>
                  <a:cubicBezTo>
                    <a:pt x="13" y="202"/>
                    <a:pt x="1" y="207"/>
                    <a:pt x="1" y="207"/>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0" name="Freeform 62"/>
            <p:cNvSpPr>
              <a:spLocks/>
            </p:cNvSpPr>
            <p:nvPr/>
          </p:nvSpPr>
          <p:spPr bwMode="auto">
            <a:xfrm>
              <a:off x="2705" y="570"/>
              <a:ext cx="153" cy="141"/>
            </a:xfrm>
            <a:custGeom>
              <a:avLst/>
              <a:gdLst/>
              <a:ahLst/>
              <a:cxnLst>
                <a:cxn ang="0">
                  <a:pos x="64" y="6"/>
                </a:cxn>
                <a:cxn ang="0">
                  <a:pos x="22" y="54"/>
                </a:cxn>
                <a:cxn ang="0">
                  <a:pos x="10" y="72"/>
                </a:cxn>
                <a:cxn ang="0">
                  <a:pos x="25" y="132"/>
                </a:cxn>
                <a:cxn ang="0">
                  <a:pos x="61" y="153"/>
                </a:cxn>
                <a:cxn ang="0">
                  <a:pos x="145" y="135"/>
                </a:cxn>
                <a:cxn ang="0">
                  <a:pos x="169" y="117"/>
                </a:cxn>
                <a:cxn ang="0">
                  <a:pos x="175" y="54"/>
                </a:cxn>
                <a:cxn ang="0">
                  <a:pos x="118" y="12"/>
                </a:cxn>
                <a:cxn ang="0">
                  <a:pos x="91" y="3"/>
                </a:cxn>
                <a:cxn ang="0">
                  <a:pos x="82" y="0"/>
                </a:cxn>
                <a:cxn ang="0">
                  <a:pos x="64" y="6"/>
                </a:cxn>
              </a:cxnLst>
              <a:rect l="0" t="0" r="r" b="b"/>
              <a:pathLst>
                <a:path w="186" h="153">
                  <a:moveTo>
                    <a:pt x="64" y="6"/>
                  </a:moveTo>
                  <a:cubicBezTo>
                    <a:pt x="25" y="12"/>
                    <a:pt x="39" y="28"/>
                    <a:pt x="22" y="54"/>
                  </a:cubicBezTo>
                  <a:cubicBezTo>
                    <a:pt x="18" y="60"/>
                    <a:pt x="10" y="72"/>
                    <a:pt x="10" y="72"/>
                  </a:cubicBezTo>
                  <a:cubicBezTo>
                    <a:pt x="5" y="94"/>
                    <a:pt x="0" y="124"/>
                    <a:pt x="25" y="132"/>
                  </a:cubicBezTo>
                  <a:cubicBezTo>
                    <a:pt x="30" y="152"/>
                    <a:pt x="43" y="147"/>
                    <a:pt x="61" y="153"/>
                  </a:cubicBezTo>
                  <a:cubicBezTo>
                    <a:pt x="124" y="149"/>
                    <a:pt x="99" y="147"/>
                    <a:pt x="145" y="135"/>
                  </a:cubicBezTo>
                  <a:cubicBezTo>
                    <a:pt x="156" y="128"/>
                    <a:pt x="162" y="128"/>
                    <a:pt x="169" y="117"/>
                  </a:cubicBezTo>
                  <a:cubicBezTo>
                    <a:pt x="173" y="85"/>
                    <a:pt x="186" y="86"/>
                    <a:pt x="175" y="54"/>
                  </a:cubicBezTo>
                  <a:cubicBezTo>
                    <a:pt x="169" y="14"/>
                    <a:pt x="159" y="16"/>
                    <a:pt x="118" y="12"/>
                  </a:cubicBezTo>
                  <a:cubicBezTo>
                    <a:pt x="109" y="9"/>
                    <a:pt x="100" y="6"/>
                    <a:pt x="91" y="3"/>
                  </a:cubicBezTo>
                  <a:cubicBezTo>
                    <a:pt x="88" y="2"/>
                    <a:pt x="82" y="0"/>
                    <a:pt x="82" y="0"/>
                  </a:cubicBezTo>
                  <a:cubicBezTo>
                    <a:pt x="52" y="3"/>
                    <a:pt x="46" y="0"/>
                    <a:pt x="64" y="6"/>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1" name="Freeform 63"/>
            <p:cNvSpPr>
              <a:spLocks/>
            </p:cNvSpPr>
            <p:nvPr/>
          </p:nvSpPr>
          <p:spPr bwMode="auto">
            <a:xfrm>
              <a:off x="2718" y="621"/>
              <a:ext cx="72" cy="69"/>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2" name="Freeform 64"/>
            <p:cNvSpPr>
              <a:spLocks/>
            </p:cNvSpPr>
            <p:nvPr/>
          </p:nvSpPr>
          <p:spPr bwMode="auto">
            <a:xfrm rot="-2667468">
              <a:off x="2689" y="807"/>
              <a:ext cx="27" cy="51"/>
            </a:xfrm>
            <a:custGeom>
              <a:avLst/>
              <a:gdLst/>
              <a:ahLst/>
              <a:cxnLst>
                <a:cxn ang="0">
                  <a:pos x="0" y="0"/>
                </a:cxn>
                <a:cxn ang="0">
                  <a:pos x="30" y="36"/>
                </a:cxn>
                <a:cxn ang="0">
                  <a:pos x="33" y="78"/>
                </a:cxn>
              </a:cxnLst>
              <a:rect l="0" t="0" r="r" b="b"/>
              <a:pathLst>
                <a:path w="35" h="78">
                  <a:moveTo>
                    <a:pt x="0" y="0"/>
                  </a:moveTo>
                  <a:cubicBezTo>
                    <a:pt x="12" y="11"/>
                    <a:pt x="25" y="23"/>
                    <a:pt x="30" y="36"/>
                  </a:cubicBezTo>
                  <a:cubicBezTo>
                    <a:pt x="35" y="49"/>
                    <a:pt x="34" y="63"/>
                    <a:pt x="33" y="78"/>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 name="Freeform 65"/>
            <p:cNvSpPr>
              <a:spLocks/>
            </p:cNvSpPr>
            <p:nvPr/>
          </p:nvSpPr>
          <p:spPr bwMode="auto">
            <a:xfrm>
              <a:off x="2482" y="636"/>
              <a:ext cx="75" cy="114"/>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4" name="Line 66"/>
            <p:cNvSpPr>
              <a:spLocks noChangeShapeType="1"/>
            </p:cNvSpPr>
            <p:nvPr/>
          </p:nvSpPr>
          <p:spPr bwMode="auto">
            <a:xfrm flipH="1">
              <a:off x="2598" y="720"/>
              <a:ext cx="48" cy="48"/>
            </a:xfrm>
            <a:prstGeom prst="line">
              <a:avLst/>
            </a:prstGeom>
            <a:noFill/>
            <a:ln w="19050">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5" name="Freeform 67"/>
            <p:cNvSpPr>
              <a:spLocks/>
            </p:cNvSpPr>
            <p:nvPr/>
          </p:nvSpPr>
          <p:spPr bwMode="auto">
            <a:xfrm>
              <a:off x="2562" y="590"/>
              <a:ext cx="128" cy="84"/>
            </a:xfrm>
            <a:custGeom>
              <a:avLst/>
              <a:gdLst/>
              <a:ahLst/>
              <a:cxnLst>
                <a:cxn ang="0">
                  <a:pos x="3" y="82"/>
                </a:cxn>
                <a:cxn ang="0">
                  <a:pos x="132" y="79"/>
                </a:cxn>
                <a:cxn ang="0">
                  <a:pos x="117" y="51"/>
                </a:cxn>
                <a:cxn ang="0">
                  <a:pos x="51" y="1"/>
                </a:cxn>
                <a:cxn ang="0">
                  <a:pos x="12" y="4"/>
                </a:cxn>
                <a:cxn ang="0">
                  <a:pos x="0" y="40"/>
                </a:cxn>
                <a:cxn ang="0">
                  <a:pos x="3" y="82"/>
                </a:cxn>
              </a:cxnLst>
              <a:rect l="0" t="0" r="r" b="b"/>
              <a:pathLst>
                <a:path w="140" h="84">
                  <a:moveTo>
                    <a:pt x="3" y="82"/>
                  </a:moveTo>
                  <a:cubicBezTo>
                    <a:pt x="46" y="81"/>
                    <a:pt x="89" y="84"/>
                    <a:pt x="132" y="79"/>
                  </a:cubicBezTo>
                  <a:cubicBezTo>
                    <a:pt x="140" y="78"/>
                    <a:pt x="118" y="52"/>
                    <a:pt x="117" y="51"/>
                  </a:cubicBezTo>
                  <a:cubicBezTo>
                    <a:pt x="98" y="22"/>
                    <a:pt x="83" y="12"/>
                    <a:pt x="51" y="1"/>
                  </a:cubicBezTo>
                  <a:cubicBezTo>
                    <a:pt x="35" y="2"/>
                    <a:pt x="28" y="0"/>
                    <a:pt x="12" y="4"/>
                  </a:cubicBezTo>
                  <a:cubicBezTo>
                    <a:pt x="2" y="6"/>
                    <a:pt x="0" y="30"/>
                    <a:pt x="0" y="40"/>
                  </a:cubicBezTo>
                  <a:cubicBezTo>
                    <a:pt x="1" y="56"/>
                    <a:pt x="1" y="66"/>
                    <a:pt x="3" y="82"/>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6" name="Freeform 68"/>
            <p:cNvSpPr>
              <a:spLocks/>
            </p:cNvSpPr>
            <p:nvPr/>
          </p:nvSpPr>
          <p:spPr bwMode="auto">
            <a:xfrm>
              <a:off x="2568" y="618"/>
              <a:ext cx="57" cy="54"/>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7" name="Freeform 69"/>
            <p:cNvSpPr>
              <a:spLocks/>
            </p:cNvSpPr>
            <p:nvPr/>
          </p:nvSpPr>
          <p:spPr bwMode="auto">
            <a:xfrm>
              <a:off x="2952" y="716"/>
              <a:ext cx="87" cy="38"/>
            </a:xfrm>
            <a:custGeom>
              <a:avLst/>
              <a:gdLst/>
              <a:ahLst/>
              <a:cxnLst>
                <a:cxn ang="0">
                  <a:pos x="0" y="28"/>
                </a:cxn>
                <a:cxn ang="0">
                  <a:pos x="30" y="22"/>
                </a:cxn>
                <a:cxn ang="0">
                  <a:pos x="45" y="10"/>
                </a:cxn>
                <a:cxn ang="0">
                  <a:pos x="63" y="7"/>
                </a:cxn>
                <a:cxn ang="0">
                  <a:pos x="81" y="1"/>
                </a:cxn>
                <a:cxn ang="0">
                  <a:pos x="66" y="4"/>
                </a:cxn>
                <a:cxn ang="0">
                  <a:pos x="24" y="22"/>
                </a:cxn>
                <a:cxn ang="0">
                  <a:pos x="42" y="22"/>
                </a:cxn>
                <a:cxn ang="0">
                  <a:pos x="69" y="13"/>
                </a:cxn>
                <a:cxn ang="0">
                  <a:pos x="51" y="22"/>
                </a:cxn>
                <a:cxn ang="0">
                  <a:pos x="45" y="28"/>
                </a:cxn>
                <a:cxn ang="0">
                  <a:pos x="63" y="13"/>
                </a:cxn>
              </a:cxnLst>
              <a:rect l="0" t="0" r="r" b="b"/>
              <a:pathLst>
                <a:path w="87" h="38">
                  <a:moveTo>
                    <a:pt x="0" y="28"/>
                  </a:moveTo>
                  <a:cubicBezTo>
                    <a:pt x="10" y="27"/>
                    <a:pt x="22" y="28"/>
                    <a:pt x="30" y="22"/>
                  </a:cubicBezTo>
                  <a:cubicBezTo>
                    <a:pt x="44" y="10"/>
                    <a:pt x="27" y="14"/>
                    <a:pt x="45" y="10"/>
                  </a:cubicBezTo>
                  <a:cubicBezTo>
                    <a:pt x="51" y="9"/>
                    <a:pt x="57" y="8"/>
                    <a:pt x="63" y="7"/>
                  </a:cubicBezTo>
                  <a:cubicBezTo>
                    <a:pt x="69" y="5"/>
                    <a:pt x="87" y="0"/>
                    <a:pt x="81" y="1"/>
                  </a:cubicBezTo>
                  <a:cubicBezTo>
                    <a:pt x="76" y="2"/>
                    <a:pt x="71" y="3"/>
                    <a:pt x="66" y="4"/>
                  </a:cubicBezTo>
                  <a:cubicBezTo>
                    <a:pt x="48" y="16"/>
                    <a:pt x="45" y="18"/>
                    <a:pt x="24" y="22"/>
                  </a:cubicBezTo>
                  <a:cubicBezTo>
                    <a:pt x="0" y="38"/>
                    <a:pt x="36" y="24"/>
                    <a:pt x="42" y="22"/>
                  </a:cubicBezTo>
                  <a:cubicBezTo>
                    <a:pt x="63" y="8"/>
                    <a:pt x="53" y="8"/>
                    <a:pt x="69" y="13"/>
                  </a:cubicBezTo>
                  <a:cubicBezTo>
                    <a:pt x="63" y="17"/>
                    <a:pt x="54" y="16"/>
                    <a:pt x="51" y="22"/>
                  </a:cubicBezTo>
                  <a:cubicBezTo>
                    <a:pt x="46" y="31"/>
                    <a:pt x="66" y="35"/>
                    <a:pt x="45" y="28"/>
                  </a:cubicBezTo>
                  <a:cubicBezTo>
                    <a:pt x="64" y="15"/>
                    <a:pt x="63" y="23"/>
                    <a:pt x="63" y="13"/>
                  </a:cubicBezTo>
                </a:path>
              </a:pathLst>
            </a:custGeom>
            <a:noFill/>
            <a:ln w="1270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8" name="Freeform 70"/>
            <p:cNvSpPr>
              <a:spLocks/>
            </p:cNvSpPr>
            <p:nvPr/>
          </p:nvSpPr>
          <p:spPr bwMode="auto">
            <a:xfrm rot="-1003678">
              <a:off x="2924" y="552"/>
              <a:ext cx="290" cy="269"/>
            </a:xfrm>
            <a:custGeom>
              <a:avLst/>
              <a:gdLst/>
              <a:ahLst/>
              <a:cxnLst>
                <a:cxn ang="0">
                  <a:pos x="0" y="140"/>
                </a:cxn>
                <a:cxn ang="0">
                  <a:pos x="27" y="53"/>
                </a:cxn>
                <a:cxn ang="0">
                  <a:pos x="27" y="38"/>
                </a:cxn>
                <a:cxn ang="0">
                  <a:pos x="102" y="11"/>
                </a:cxn>
                <a:cxn ang="0">
                  <a:pos x="177" y="2"/>
                </a:cxn>
                <a:cxn ang="0">
                  <a:pos x="249" y="8"/>
                </a:cxn>
                <a:cxn ang="0">
                  <a:pos x="252" y="17"/>
                </a:cxn>
                <a:cxn ang="0">
                  <a:pos x="261" y="23"/>
                </a:cxn>
                <a:cxn ang="0">
                  <a:pos x="279" y="29"/>
                </a:cxn>
                <a:cxn ang="0">
                  <a:pos x="297" y="41"/>
                </a:cxn>
                <a:cxn ang="0">
                  <a:pos x="321" y="47"/>
                </a:cxn>
                <a:cxn ang="0">
                  <a:pos x="330" y="77"/>
                </a:cxn>
                <a:cxn ang="0">
                  <a:pos x="303" y="80"/>
                </a:cxn>
                <a:cxn ang="0">
                  <a:pos x="324" y="125"/>
                </a:cxn>
                <a:cxn ang="0">
                  <a:pos x="312" y="140"/>
                </a:cxn>
                <a:cxn ang="0">
                  <a:pos x="264" y="143"/>
                </a:cxn>
                <a:cxn ang="0">
                  <a:pos x="282" y="242"/>
                </a:cxn>
                <a:cxn ang="0">
                  <a:pos x="219" y="230"/>
                </a:cxn>
                <a:cxn ang="0">
                  <a:pos x="162" y="197"/>
                </a:cxn>
                <a:cxn ang="0">
                  <a:pos x="162" y="116"/>
                </a:cxn>
                <a:cxn ang="0">
                  <a:pos x="81" y="89"/>
                </a:cxn>
                <a:cxn ang="0">
                  <a:pos x="9" y="104"/>
                </a:cxn>
              </a:cxnLst>
              <a:rect l="0" t="0" r="r" b="b"/>
              <a:pathLst>
                <a:path w="345" h="269">
                  <a:moveTo>
                    <a:pt x="0" y="140"/>
                  </a:moveTo>
                  <a:cubicBezTo>
                    <a:pt x="1" y="112"/>
                    <a:pt x="24" y="81"/>
                    <a:pt x="27" y="53"/>
                  </a:cubicBezTo>
                  <a:cubicBezTo>
                    <a:pt x="60" y="26"/>
                    <a:pt x="19" y="42"/>
                    <a:pt x="27" y="38"/>
                  </a:cubicBezTo>
                  <a:cubicBezTo>
                    <a:pt x="51" y="25"/>
                    <a:pt x="76" y="20"/>
                    <a:pt x="102" y="11"/>
                  </a:cubicBezTo>
                  <a:cubicBezTo>
                    <a:pt x="140" y="12"/>
                    <a:pt x="139" y="0"/>
                    <a:pt x="177" y="2"/>
                  </a:cubicBezTo>
                  <a:cubicBezTo>
                    <a:pt x="189" y="3"/>
                    <a:pt x="249" y="8"/>
                    <a:pt x="249" y="8"/>
                  </a:cubicBezTo>
                  <a:cubicBezTo>
                    <a:pt x="250" y="11"/>
                    <a:pt x="250" y="15"/>
                    <a:pt x="252" y="17"/>
                  </a:cubicBezTo>
                  <a:cubicBezTo>
                    <a:pt x="254" y="20"/>
                    <a:pt x="258" y="22"/>
                    <a:pt x="261" y="23"/>
                  </a:cubicBezTo>
                  <a:cubicBezTo>
                    <a:pt x="267" y="26"/>
                    <a:pt x="273" y="27"/>
                    <a:pt x="279" y="29"/>
                  </a:cubicBezTo>
                  <a:cubicBezTo>
                    <a:pt x="286" y="31"/>
                    <a:pt x="290" y="39"/>
                    <a:pt x="297" y="41"/>
                  </a:cubicBezTo>
                  <a:cubicBezTo>
                    <a:pt x="305" y="43"/>
                    <a:pt x="321" y="47"/>
                    <a:pt x="321" y="47"/>
                  </a:cubicBezTo>
                  <a:cubicBezTo>
                    <a:pt x="327" y="51"/>
                    <a:pt x="345" y="68"/>
                    <a:pt x="330" y="77"/>
                  </a:cubicBezTo>
                  <a:cubicBezTo>
                    <a:pt x="322" y="82"/>
                    <a:pt x="312" y="79"/>
                    <a:pt x="303" y="80"/>
                  </a:cubicBezTo>
                  <a:cubicBezTo>
                    <a:pt x="297" y="86"/>
                    <a:pt x="324" y="115"/>
                    <a:pt x="324" y="125"/>
                  </a:cubicBezTo>
                  <a:cubicBezTo>
                    <a:pt x="325" y="135"/>
                    <a:pt x="322" y="137"/>
                    <a:pt x="312" y="140"/>
                  </a:cubicBezTo>
                  <a:cubicBezTo>
                    <a:pt x="289" y="144"/>
                    <a:pt x="260" y="121"/>
                    <a:pt x="264" y="143"/>
                  </a:cubicBezTo>
                  <a:cubicBezTo>
                    <a:pt x="291" y="179"/>
                    <a:pt x="298" y="224"/>
                    <a:pt x="282" y="242"/>
                  </a:cubicBezTo>
                  <a:cubicBezTo>
                    <a:pt x="257" y="269"/>
                    <a:pt x="240" y="246"/>
                    <a:pt x="219" y="230"/>
                  </a:cubicBezTo>
                  <a:cubicBezTo>
                    <a:pt x="210" y="223"/>
                    <a:pt x="162" y="197"/>
                    <a:pt x="162" y="197"/>
                  </a:cubicBezTo>
                  <a:cubicBezTo>
                    <a:pt x="158" y="185"/>
                    <a:pt x="174" y="120"/>
                    <a:pt x="162" y="116"/>
                  </a:cubicBezTo>
                  <a:cubicBezTo>
                    <a:pt x="149" y="99"/>
                    <a:pt x="106" y="91"/>
                    <a:pt x="81" y="89"/>
                  </a:cubicBezTo>
                  <a:cubicBezTo>
                    <a:pt x="56" y="87"/>
                    <a:pt x="24" y="101"/>
                    <a:pt x="9" y="104"/>
                  </a:cubicBezTo>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9" name="Freeform 71"/>
            <p:cNvSpPr>
              <a:spLocks/>
            </p:cNvSpPr>
            <p:nvPr/>
          </p:nvSpPr>
          <p:spPr bwMode="auto">
            <a:xfrm>
              <a:off x="2428" y="388"/>
              <a:ext cx="263" cy="230"/>
            </a:xfrm>
            <a:custGeom>
              <a:avLst/>
              <a:gdLst/>
              <a:ahLst/>
              <a:cxnLst>
                <a:cxn ang="0">
                  <a:pos x="239" y="203"/>
                </a:cxn>
                <a:cxn ang="0">
                  <a:pos x="212" y="176"/>
                </a:cxn>
                <a:cxn ang="0">
                  <a:pos x="158" y="134"/>
                </a:cxn>
                <a:cxn ang="0">
                  <a:pos x="131" y="122"/>
                </a:cxn>
                <a:cxn ang="0">
                  <a:pos x="74" y="128"/>
                </a:cxn>
                <a:cxn ang="0">
                  <a:pos x="65" y="137"/>
                </a:cxn>
                <a:cxn ang="0">
                  <a:pos x="14" y="149"/>
                </a:cxn>
                <a:cxn ang="0">
                  <a:pos x="5" y="158"/>
                </a:cxn>
                <a:cxn ang="0">
                  <a:pos x="11" y="110"/>
                </a:cxn>
                <a:cxn ang="0">
                  <a:pos x="62" y="95"/>
                </a:cxn>
                <a:cxn ang="0">
                  <a:pos x="32" y="83"/>
                </a:cxn>
                <a:cxn ang="0">
                  <a:pos x="14" y="77"/>
                </a:cxn>
                <a:cxn ang="0">
                  <a:pos x="62" y="56"/>
                </a:cxn>
                <a:cxn ang="0">
                  <a:pos x="89" y="47"/>
                </a:cxn>
                <a:cxn ang="0">
                  <a:pos x="98" y="44"/>
                </a:cxn>
                <a:cxn ang="0">
                  <a:pos x="128" y="65"/>
                </a:cxn>
                <a:cxn ang="0">
                  <a:pos x="143" y="62"/>
                </a:cxn>
                <a:cxn ang="0">
                  <a:pos x="134" y="26"/>
                </a:cxn>
                <a:cxn ang="0">
                  <a:pos x="131" y="17"/>
                </a:cxn>
                <a:cxn ang="0">
                  <a:pos x="167" y="11"/>
                </a:cxn>
                <a:cxn ang="0">
                  <a:pos x="173" y="32"/>
                </a:cxn>
                <a:cxn ang="0">
                  <a:pos x="194" y="35"/>
                </a:cxn>
                <a:cxn ang="0">
                  <a:pos x="221" y="74"/>
                </a:cxn>
                <a:cxn ang="0">
                  <a:pos x="248" y="146"/>
                </a:cxn>
                <a:cxn ang="0">
                  <a:pos x="239" y="203"/>
                </a:cxn>
              </a:cxnLst>
              <a:rect l="0" t="0" r="r" b="b"/>
              <a:pathLst>
                <a:path w="263" h="230">
                  <a:moveTo>
                    <a:pt x="239" y="203"/>
                  </a:moveTo>
                  <a:cubicBezTo>
                    <a:pt x="226" y="199"/>
                    <a:pt x="225" y="184"/>
                    <a:pt x="212" y="176"/>
                  </a:cubicBezTo>
                  <a:cubicBezTo>
                    <a:pt x="204" y="152"/>
                    <a:pt x="178" y="147"/>
                    <a:pt x="158" y="134"/>
                  </a:cubicBezTo>
                  <a:cubicBezTo>
                    <a:pt x="150" y="129"/>
                    <a:pt x="131" y="122"/>
                    <a:pt x="131" y="122"/>
                  </a:cubicBezTo>
                  <a:cubicBezTo>
                    <a:pt x="112" y="124"/>
                    <a:pt x="92" y="122"/>
                    <a:pt x="74" y="128"/>
                  </a:cubicBezTo>
                  <a:cubicBezTo>
                    <a:pt x="70" y="129"/>
                    <a:pt x="69" y="135"/>
                    <a:pt x="65" y="137"/>
                  </a:cubicBezTo>
                  <a:cubicBezTo>
                    <a:pt x="50" y="145"/>
                    <a:pt x="30" y="147"/>
                    <a:pt x="14" y="149"/>
                  </a:cubicBezTo>
                  <a:cubicBezTo>
                    <a:pt x="7" y="170"/>
                    <a:pt x="10" y="173"/>
                    <a:pt x="5" y="158"/>
                  </a:cubicBezTo>
                  <a:cubicBezTo>
                    <a:pt x="6" y="142"/>
                    <a:pt x="0" y="121"/>
                    <a:pt x="11" y="110"/>
                  </a:cubicBezTo>
                  <a:cubicBezTo>
                    <a:pt x="20" y="101"/>
                    <a:pt x="49" y="98"/>
                    <a:pt x="62" y="95"/>
                  </a:cubicBezTo>
                  <a:cubicBezTo>
                    <a:pt x="50" y="92"/>
                    <a:pt x="43" y="88"/>
                    <a:pt x="32" y="83"/>
                  </a:cubicBezTo>
                  <a:cubicBezTo>
                    <a:pt x="26" y="80"/>
                    <a:pt x="14" y="77"/>
                    <a:pt x="14" y="77"/>
                  </a:cubicBezTo>
                  <a:cubicBezTo>
                    <a:pt x="20" y="59"/>
                    <a:pt x="46" y="61"/>
                    <a:pt x="62" y="56"/>
                  </a:cubicBezTo>
                  <a:cubicBezTo>
                    <a:pt x="62" y="56"/>
                    <a:pt x="85" y="48"/>
                    <a:pt x="89" y="47"/>
                  </a:cubicBezTo>
                  <a:cubicBezTo>
                    <a:pt x="92" y="46"/>
                    <a:pt x="98" y="44"/>
                    <a:pt x="98" y="44"/>
                  </a:cubicBezTo>
                  <a:cubicBezTo>
                    <a:pt x="120" y="47"/>
                    <a:pt x="122" y="46"/>
                    <a:pt x="128" y="65"/>
                  </a:cubicBezTo>
                  <a:cubicBezTo>
                    <a:pt x="133" y="64"/>
                    <a:pt x="140" y="66"/>
                    <a:pt x="143" y="62"/>
                  </a:cubicBezTo>
                  <a:cubicBezTo>
                    <a:pt x="146" y="58"/>
                    <a:pt x="135" y="29"/>
                    <a:pt x="134" y="26"/>
                  </a:cubicBezTo>
                  <a:cubicBezTo>
                    <a:pt x="133" y="23"/>
                    <a:pt x="131" y="17"/>
                    <a:pt x="131" y="17"/>
                  </a:cubicBezTo>
                  <a:cubicBezTo>
                    <a:pt x="137" y="0"/>
                    <a:pt x="133" y="0"/>
                    <a:pt x="167" y="11"/>
                  </a:cubicBezTo>
                  <a:cubicBezTo>
                    <a:pt x="174" y="13"/>
                    <a:pt x="167" y="28"/>
                    <a:pt x="173" y="32"/>
                  </a:cubicBezTo>
                  <a:cubicBezTo>
                    <a:pt x="179" y="36"/>
                    <a:pt x="187" y="34"/>
                    <a:pt x="194" y="35"/>
                  </a:cubicBezTo>
                  <a:cubicBezTo>
                    <a:pt x="197" y="70"/>
                    <a:pt x="188" y="79"/>
                    <a:pt x="221" y="74"/>
                  </a:cubicBezTo>
                  <a:cubicBezTo>
                    <a:pt x="263" y="81"/>
                    <a:pt x="228" y="116"/>
                    <a:pt x="248" y="146"/>
                  </a:cubicBezTo>
                  <a:cubicBezTo>
                    <a:pt x="245" y="216"/>
                    <a:pt x="257" y="230"/>
                    <a:pt x="239" y="203"/>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0" name="Freeform 72"/>
            <p:cNvSpPr>
              <a:spLocks/>
            </p:cNvSpPr>
            <p:nvPr/>
          </p:nvSpPr>
          <p:spPr bwMode="auto">
            <a:xfrm>
              <a:off x="2890" y="1337"/>
              <a:ext cx="193" cy="198"/>
            </a:xfrm>
            <a:custGeom>
              <a:avLst/>
              <a:gdLst/>
              <a:ahLst/>
              <a:cxnLst>
                <a:cxn ang="0">
                  <a:pos x="55" y="0"/>
                </a:cxn>
                <a:cxn ang="0">
                  <a:pos x="19" y="23"/>
                </a:cxn>
                <a:cxn ang="0">
                  <a:pos x="0" y="89"/>
                </a:cxn>
                <a:cxn ang="0">
                  <a:pos x="18" y="141"/>
                </a:cxn>
                <a:cxn ang="0">
                  <a:pos x="96" y="194"/>
                </a:cxn>
                <a:cxn ang="0">
                  <a:pos x="160" y="198"/>
                </a:cxn>
                <a:cxn ang="0">
                  <a:pos x="193" y="140"/>
                </a:cxn>
                <a:cxn ang="0">
                  <a:pos x="126" y="131"/>
                </a:cxn>
                <a:cxn ang="0">
                  <a:pos x="66" y="54"/>
                </a:cxn>
                <a:cxn ang="0">
                  <a:pos x="57" y="41"/>
                </a:cxn>
                <a:cxn ang="0">
                  <a:pos x="55" y="0"/>
                </a:cxn>
              </a:cxnLst>
              <a:rect l="0" t="0" r="r" b="b"/>
              <a:pathLst>
                <a:path w="193" h="198">
                  <a:moveTo>
                    <a:pt x="55" y="0"/>
                  </a:moveTo>
                  <a:lnTo>
                    <a:pt x="19" y="23"/>
                  </a:lnTo>
                  <a:lnTo>
                    <a:pt x="0" y="89"/>
                  </a:lnTo>
                  <a:lnTo>
                    <a:pt x="18" y="141"/>
                  </a:lnTo>
                  <a:lnTo>
                    <a:pt x="96" y="194"/>
                  </a:lnTo>
                  <a:lnTo>
                    <a:pt x="160" y="198"/>
                  </a:lnTo>
                  <a:lnTo>
                    <a:pt x="193" y="140"/>
                  </a:lnTo>
                  <a:lnTo>
                    <a:pt x="126" y="131"/>
                  </a:lnTo>
                  <a:lnTo>
                    <a:pt x="66" y="54"/>
                  </a:lnTo>
                  <a:lnTo>
                    <a:pt x="57" y="41"/>
                  </a:lnTo>
                  <a:lnTo>
                    <a:pt x="55" y="0"/>
                  </a:ln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1" name="Freeform 73"/>
            <p:cNvSpPr>
              <a:spLocks/>
            </p:cNvSpPr>
            <p:nvPr/>
          </p:nvSpPr>
          <p:spPr bwMode="auto">
            <a:xfrm>
              <a:off x="2782" y="1108"/>
              <a:ext cx="192" cy="603"/>
            </a:xfrm>
            <a:custGeom>
              <a:avLst/>
              <a:gdLst/>
              <a:ahLst/>
              <a:cxnLst>
                <a:cxn ang="0">
                  <a:pos x="192" y="0"/>
                </a:cxn>
                <a:cxn ang="0">
                  <a:pos x="118" y="133"/>
                </a:cxn>
                <a:cxn ang="0">
                  <a:pos x="58" y="270"/>
                </a:cxn>
                <a:cxn ang="0">
                  <a:pos x="30" y="423"/>
                </a:cxn>
                <a:cxn ang="0">
                  <a:pos x="3" y="543"/>
                </a:cxn>
                <a:cxn ang="0">
                  <a:pos x="0" y="603"/>
                </a:cxn>
              </a:cxnLst>
              <a:rect l="0" t="0" r="r" b="b"/>
              <a:pathLst>
                <a:path w="192" h="603">
                  <a:moveTo>
                    <a:pt x="192" y="0"/>
                  </a:moveTo>
                  <a:lnTo>
                    <a:pt x="118" y="133"/>
                  </a:lnTo>
                  <a:lnTo>
                    <a:pt x="58" y="270"/>
                  </a:lnTo>
                  <a:lnTo>
                    <a:pt x="30" y="423"/>
                  </a:lnTo>
                  <a:lnTo>
                    <a:pt x="3" y="543"/>
                  </a:lnTo>
                  <a:lnTo>
                    <a:pt x="0" y="603"/>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2" name="Freeform 74"/>
            <p:cNvSpPr>
              <a:spLocks/>
            </p:cNvSpPr>
            <p:nvPr/>
          </p:nvSpPr>
          <p:spPr bwMode="auto">
            <a:xfrm>
              <a:off x="2954" y="1221"/>
              <a:ext cx="69" cy="155"/>
            </a:xfrm>
            <a:custGeom>
              <a:avLst/>
              <a:gdLst/>
              <a:ahLst/>
              <a:cxnLst>
                <a:cxn ang="0">
                  <a:pos x="0" y="155"/>
                </a:cxn>
                <a:cxn ang="0">
                  <a:pos x="69" y="30"/>
                </a:cxn>
                <a:cxn ang="0">
                  <a:pos x="28" y="0"/>
                </a:cxn>
              </a:cxnLst>
              <a:rect l="0" t="0" r="r" b="b"/>
              <a:pathLst>
                <a:path w="69" h="155">
                  <a:moveTo>
                    <a:pt x="0" y="155"/>
                  </a:moveTo>
                  <a:lnTo>
                    <a:pt x="69" y="30"/>
                  </a:lnTo>
                  <a:lnTo>
                    <a:pt x="28" y="0"/>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3" name="Freeform 75"/>
            <p:cNvSpPr>
              <a:spLocks/>
            </p:cNvSpPr>
            <p:nvPr/>
          </p:nvSpPr>
          <p:spPr bwMode="auto">
            <a:xfrm>
              <a:off x="2297" y="1848"/>
              <a:ext cx="400" cy="127"/>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4" name="Freeform 76"/>
            <p:cNvSpPr>
              <a:spLocks/>
            </p:cNvSpPr>
            <p:nvPr/>
          </p:nvSpPr>
          <p:spPr bwMode="auto">
            <a:xfrm>
              <a:off x="2329" y="1047"/>
              <a:ext cx="368" cy="678"/>
            </a:xfrm>
            <a:custGeom>
              <a:avLst/>
              <a:gdLst/>
              <a:ahLst/>
              <a:cxnLst>
                <a:cxn ang="0">
                  <a:pos x="356" y="0"/>
                </a:cxn>
                <a:cxn ang="0">
                  <a:pos x="176" y="156"/>
                </a:cxn>
                <a:cxn ang="0">
                  <a:pos x="30" y="146"/>
                </a:cxn>
                <a:cxn ang="0">
                  <a:pos x="0" y="272"/>
                </a:cxn>
                <a:cxn ang="0">
                  <a:pos x="152" y="288"/>
                </a:cxn>
                <a:cxn ang="0">
                  <a:pos x="236" y="240"/>
                </a:cxn>
                <a:cxn ang="0">
                  <a:pos x="122" y="636"/>
                </a:cxn>
                <a:cxn ang="0">
                  <a:pos x="194" y="672"/>
                </a:cxn>
                <a:cxn ang="0">
                  <a:pos x="302" y="678"/>
                </a:cxn>
                <a:cxn ang="0">
                  <a:pos x="368" y="240"/>
                </a:cxn>
                <a:cxn ang="0">
                  <a:pos x="356" y="0"/>
                </a:cxn>
              </a:cxnLst>
              <a:rect l="0" t="0" r="r" b="b"/>
              <a:pathLst>
                <a:path w="368" h="678">
                  <a:moveTo>
                    <a:pt x="356" y="0"/>
                  </a:moveTo>
                  <a:lnTo>
                    <a:pt x="176" y="156"/>
                  </a:lnTo>
                  <a:lnTo>
                    <a:pt x="30" y="146"/>
                  </a:lnTo>
                  <a:lnTo>
                    <a:pt x="0" y="272"/>
                  </a:lnTo>
                  <a:lnTo>
                    <a:pt x="152" y="288"/>
                  </a:lnTo>
                  <a:lnTo>
                    <a:pt x="236" y="240"/>
                  </a:lnTo>
                  <a:lnTo>
                    <a:pt x="122" y="636"/>
                  </a:lnTo>
                  <a:lnTo>
                    <a:pt x="194" y="672"/>
                  </a:lnTo>
                  <a:lnTo>
                    <a:pt x="302" y="678"/>
                  </a:lnTo>
                  <a:lnTo>
                    <a:pt x="368" y="240"/>
                  </a:lnTo>
                  <a:lnTo>
                    <a:pt x="356" y="0"/>
                  </a:lnTo>
                  <a:close/>
                </a:path>
              </a:pathLst>
            </a:custGeom>
            <a:solidFill>
              <a:srgbClr val="FF00FF"/>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5" name="Freeform 77"/>
            <p:cNvSpPr>
              <a:spLocks/>
            </p:cNvSpPr>
            <p:nvPr/>
          </p:nvSpPr>
          <p:spPr bwMode="auto">
            <a:xfrm rot="1141536" flipH="1">
              <a:off x="2843" y="1930"/>
              <a:ext cx="322" cy="121"/>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6" name="Freeform 78"/>
            <p:cNvSpPr>
              <a:spLocks/>
            </p:cNvSpPr>
            <p:nvPr/>
          </p:nvSpPr>
          <p:spPr bwMode="auto">
            <a:xfrm>
              <a:off x="2644" y="1013"/>
              <a:ext cx="250" cy="112"/>
            </a:xfrm>
            <a:custGeom>
              <a:avLst/>
              <a:gdLst/>
              <a:ahLst/>
              <a:cxnLst>
                <a:cxn ang="0">
                  <a:pos x="1" y="27"/>
                </a:cxn>
                <a:cxn ang="0">
                  <a:pos x="4" y="112"/>
                </a:cxn>
                <a:cxn ang="0">
                  <a:pos x="82" y="69"/>
                </a:cxn>
                <a:cxn ang="0">
                  <a:pos x="87" y="91"/>
                </a:cxn>
                <a:cxn ang="0">
                  <a:pos x="151" y="84"/>
                </a:cxn>
                <a:cxn ang="0">
                  <a:pos x="156" y="60"/>
                </a:cxn>
                <a:cxn ang="0">
                  <a:pos x="250" y="108"/>
                </a:cxn>
                <a:cxn ang="0">
                  <a:pos x="249" y="12"/>
                </a:cxn>
                <a:cxn ang="0">
                  <a:pos x="163" y="36"/>
                </a:cxn>
                <a:cxn ang="0">
                  <a:pos x="144" y="21"/>
                </a:cxn>
                <a:cxn ang="0">
                  <a:pos x="90" y="24"/>
                </a:cxn>
                <a:cxn ang="0">
                  <a:pos x="88" y="48"/>
                </a:cxn>
                <a:cxn ang="0">
                  <a:pos x="0" y="0"/>
                </a:cxn>
                <a:cxn ang="0">
                  <a:pos x="1" y="27"/>
                </a:cxn>
              </a:cxnLst>
              <a:rect l="0" t="0" r="r" b="b"/>
              <a:pathLst>
                <a:path w="250" h="112">
                  <a:moveTo>
                    <a:pt x="1" y="27"/>
                  </a:moveTo>
                  <a:lnTo>
                    <a:pt x="4" y="112"/>
                  </a:lnTo>
                  <a:lnTo>
                    <a:pt x="82" y="69"/>
                  </a:lnTo>
                  <a:lnTo>
                    <a:pt x="87" y="91"/>
                  </a:lnTo>
                  <a:lnTo>
                    <a:pt x="151" y="84"/>
                  </a:lnTo>
                  <a:lnTo>
                    <a:pt x="156" y="60"/>
                  </a:lnTo>
                  <a:lnTo>
                    <a:pt x="250" y="108"/>
                  </a:lnTo>
                  <a:lnTo>
                    <a:pt x="249" y="12"/>
                  </a:lnTo>
                  <a:lnTo>
                    <a:pt x="163" y="36"/>
                  </a:lnTo>
                  <a:lnTo>
                    <a:pt x="144" y="21"/>
                  </a:lnTo>
                  <a:lnTo>
                    <a:pt x="90" y="24"/>
                  </a:lnTo>
                  <a:lnTo>
                    <a:pt x="88" y="48"/>
                  </a:lnTo>
                  <a:lnTo>
                    <a:pt x="0" y="0"/>
                  </a:lnTo>
                  <a:lnTo>
                    <a:pt x="1" y="27"/>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0" name="Freeform 79"/>
            <p:cNvSpPr>
              <a:spLocks/>
            </p:cNvSpPr>
            <p:nvPr/>
          </p:nvSpPr>
          <p:spPr bwMode="auto">
            <a:xfrm>
              <a:off x="2597" y="1135"/>
              <a:ext cx="64" cy="448"/>
            </a:xfrm>
            <a:custGeom>
              <a:avLst/>
              <a:gdLst/>
              <a:ahLst/>
              <a:cxnLst>
                <a:cxn ang="0">
                  <a:pos x="0" y="0"/>
                </a:cxn>
                <a:cxn ang="0">
                  <a:pos x="64" y="200"/>
                </a:cxn>
                <a:cxn ang="0">
                  <a:pos x="48" y="448"/>
                </a:cxn>
              </a:cxnLst>
              <a:rect l="0" t="0" r="r" b="b"/>
              <a:pathLst>
                <a:path w="64" h="448">
                  <a:moveTo>
                    <a:pt x="0" y="0"/>
                  </a:moveTo>
                  <a:lnTo>
                    <a:pt x="64" y="200"/>
                  </a:lnTo>
                  <a:lnTo>
                    <a:pt x="48" y="448"/>
                  </a:ln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1" name="AutoShape 80"/>
            <p:cNvSpPr>
              <a:spLocks noChangeArrowheads="1"/>
            </p:cNvSpPr>
            <p:nvPr/>
          </p:nvSpPr>
          <p:spPr bwMode="auto">
            <a:xfrm rot="-1641661">
              <a:off x="2159" y="1037"/>
              <a:ext cx="318" cy="30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6633"/>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2" name="AutoShape 81"/>
            <p:cNvSpPr>
              <a:spLocks noChangeArrowheads="1"/>
            </p:cNvSpPr>
            <p:nvPr/>
          </p:nvSpPr>
          <p:spPr bwMode="auto">
            <a:xfrm rot="-1641661">
              <a:off x="2198" y="1066"/>
              <a:ext cx="252" cy="23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bg1"/>
                </a:gs>
                <a:gs pos="100000">
                  <a:schemeClr val="bg1">
                    <a:gamma/>
                    <a:shade val="46275"/>
                    <a:invGamma/>
                  </a:schemeClr>
                </a:gs>
              </a:gsLst>
              <a:lin ang="5400000" scaled="1"/>
            </a:gra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3" name="Freeform 82"/>
            <p:cNvSpPr>
              <a:spLocks/>
            </p:cNvSpPr>
            <p:nvPr/>
          </p:nvSpPr>
          <p:spPr bwMode="auto">
            <a:xfrm>
              <a:off x="2200" y="1069"/>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4" name="Freeform 83"/>
            <p:cNvSpPr>
              <a:spLocks/>
            </p:cNvSpPr>
            <p:nvPr/>
          </p:nvSpPr>
          <p:spPr bwMode="auto">
            <a:xfrm>
              <a:off x="2218" y="1090"/>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5" name="Freeform 84"/>
            <p:cNvSpPr>
              <a:spLocks/>
            </p:cNvSpPr>
            <p:nvPr/>
          </p:nvSpPr>
          <p:spPr bwMode="auto">
            <a:xfrm>
              <a:off x="2224" y="1108"/>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6" name="Freeform 85"/>
            <p:cNvSpPr>
              <a:spLocks/>
            </p:cNvSpPr>
            <p:nvPr/>
          </p:nvSpPr>
          <p:spPr bwMode="auto">
            <a:xfrm>
              <a:off x="2249" y="1135"/>
              <a:ext cx="154" cy="76"/>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7" name="Freeform 86"/>
            <p:cNvSpPr>
              <a:spLocks/>
            </p:cNvSpPr>
            <p:nvPr/>
          </p:nvSpPr>
          <p:spPr bwMode="auto">
            <a:xfrm>
              <a:off x="2272" y="1158"/>
              <a:ext cx="136" cy="72"/>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 name="Freeform 87"/>
            <p:cNvSpPr>
              <a:spLocks/>
            </p:cNvSpPr>
            <p:nvPr/>
          </p:nvSpPr>
          <p:spPr bwMode="auto">
            <a:xfrm>
              <a:off x="2295" y="1198"/>
              <a:ext cx="121"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9" name="Freeform 88"/>
            <p:cNvSpPr>
              <a:spLocks/>
            </p:cNvSpPr>
            <p:nvPr/>
          </p:nvSpPr>
          <p:spPr bwMode="auto">
            <a:xfrm>
              <a:off x="2325" y="1218"/>
              <a:ext cx="99"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0" name="Freeform 89"/>
            <p:cNvSpPr>
              <a:spLocks/>
            </p:cNvSpPr>
            <p:nvPr/>
          </p:nvSpPr>
          <p:spPr bwMode="auto">
            <a:xfrm>
              <a:off x="2145" y="1184"/>
              <a:ext cx="133" cy="150"/>
            </a:xfrm>
            <a:custGeom>
              <a:avLst/>
              <a:gdLst/>
              <a:ahLst/>
              <a:cxnLst>
                <a:cxn ang="0">
                  <a:pos x="0" y="15"/>
                </a:cxn>
                <a:cxn ang="0">
                  <a:pos x="15" y="0"/>
                </a:cxn>
                <a:cxn ang="0">
                  <a:pos x="27" y="12"/>
                </a:cxn>
                <a:cxn ang="0">
                  <a:pos x="46" y="20"/>
                </a:cxn>
                <a:cxn ang="0">
                  <a:pos x="63" y="26"/>
                </a:cxn>
                <a:cxn ang="0">
                  <a:pos x="70" y="41"/>
                </a:cxn>
                <a:cxn ang="0">
                  <a:pos x="87" y="44"/>
                </a:cxn>
                <a:cxn ang="0">
                  <a:pos x="79" y="75"/>
                </a:cxn>
                <a:cxn ang="0">
                  <a:pos x="57" y="75"/>
                </a:cxn>
                <a:cxn ang="0">
                  <a:pos x="54" y="71"/>
                </a:cxn>
                <a:cxn ang="0">
                  <a:pos x="49" y="69"/>
                </a:cxn>
                <a:cxn ang="0">
                  <a:pos x="22" y="51"/>
                </a:cxn>
                <a:cxn ang="0">
                  <a:pos x="0" y="15"/>
                </a:cxn>
              </a:cxnLst>
              <a:rect l="0" t="0" r="r" b="b"/>
              <a:pathLst>
                <a:path w="89" h="88">
                  <a:moveTo>
                    <a:pt x="0" y="15"/>
                  </a:moveTo>
                  <a:cubicBezTo>
                    <a:pt x="1" y="7"/>
                    <a:pt x="8" y="3"/>
                    <a:pt x="15" y="0"/>
                  </a:cubicBezTo>
                  <a:cubicBezTo>
                    <a:pt x="24" y="6"/>
                    <a:pt x="17" y="15"/>
                    <a:pt x="27" y="12"/>
                  </a:cubicBezTo>
                  <a:cubicBezTo>
                    <a:pt x="36" y="13"/>
                    <a:pt x="44" y="11"/>
                    <a:pt x="46" y="20"/>
                  </a:cubicBezTo>
                  <a:cubicBezTo>
                    <a:pt x="44" y="29"/>
                    <a:pt x="53" y="24"/>
                    <a:pt x="63" y="26"/>
                  </a:cubicBezTo>
                  <a:cubicBezTo>
                    <a:pt x="66" y="46"/>
                    <a:pt x="61" y="48"/>
                    <a:pt x="70" y="41"/>
                  </a:cubicBezTo>
                  <a:cubicBezTo>
                    <a:pt x="76" y="42"/>
                    <a:pt x="86" y="38"/>
                    <a:pt x="87" y="44"/>
                  </a:cubicBezTo>
                  <a:cubicBezTo>
                    <a:pt x="89" y="53"/>
                    <a:pt x="84" y="68"/>
                    <a:pt x="79" y="75"/>
                  </a:cubicBezTo>
                  <a:cubicBezTo>
                    <a:pt x="77" y="88"/>
                    <a:pt x="64" y="82"/>
                    <a:pt x="57" y="75"/>
                  </a:cubicBezTo>
                  <a:cubicBezTo>
                    <a:pt x="56" y="74"/>
                    <a:pt x="55" y="72"/>
                    <a:pt x="54" y="71"/>
                  </a:cubicBezTo>
                  <a:cubicBezTo>
                    <a:pt x="53" y="70"/>
                    <a:pt x="51" y="70"/>
                    <a:pt x="49" y="69"/>
                  </a:cubicBezTo>
                  <a:cubicBezTo>
                    <a:pt x="38" y="55"/>
                    <a:pt x="34" y="60"/>
                    <a:pt x="22" y="51"/>
                  </a:cubicBezTo>
                  <a:cubicBezTo>
                    <a:pt x="12" y="44"/>
                    <a:pt x="3" y="25"/>
                    <a:pt x="0" y="15"/>
                  </a:cubicBezTo>
                  <a:close/>
                </a:path>
              </a:pathLst>
            </a:custGeom>
            <a:solidFill>
              <a:srgbClr val="FF9999"/>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1" name="Freeform 90"/>
            <p:cNvSpPr>
              <a:spLocks/>
            </p:cNvSpPr>
            <p:nvPr/>
          </p:nvSpPr>
          <p:spPr bwMode="auto">
            <a:xfrm>
              <a:off x="2625" y="828"/>
              <a:ext cx="93" cy="66"/>
            </a:xfrm>
            <a:custGeom>
              <a:avLst/>
              <a:gdLst/>
              <a:ahLst/>
              <a:cxnLst>
                <a:cxn ang="0">
                  <a:pos x="0" y="39"/>
                </a:cxn>
                <a:cxn ang="0">
                  <a:pos x="60" y="24"/>
                </a:cxn>
                <a:cxn ang="0">
                  <a:pos x="81" y="0"/>
                </a:cxn>
              </a:cxnLst>
              <a:rect l="0" t="0" r="r" b="b"/>
              <a:pathLst>
                <a:path w="81" h="39">
                  <a:moveTo>
                    <a:pt x="0" y="39"/>
                  </a:moveTo>
                  <a:cubicBezTo>
                    <a:pt x="23" y="34"/>
                    <a:pt x="47" y="30"/>
                    <a:pt x="60" y="24"/>
                  </a:cubicBezTo>
                  <a:cubicBezTo>
                    <a:pt x="73" y="18"/>
                    <a:pt x="78" y="4"/>
                    <a:pt x="81" y="0"/>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96" name="Rectangle 195"/>
          <p:cNvSpPr/>
          <p:nvPr/>
        </p:nvSpPr>
        <p:spPr>
          <a:xfrm>
            <a:off x="7902538" y="6211669"/>
            <a:ext cx="1241462"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Click</a:t>
            </a:r>
            <a:endParaRPr kumimoji="0" lang="en-US" sz="5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nvGrpSpPr>
          <p:cNvPr id="4" name="Group 184"/>
          <p:cNvGrpSpPr/>
          <p:nvPr/>
        </p:nvGrpSpPr>
        <p:grpSpPr>
          <a:xfrm>
            <a:off x="-1027696" y="712042"/>
            <a:ext cx="675697" cy="355019"/>
            <a:chOff x="3283046" y="3193985"/>
            <a:chExt cx="675697" cy="355019"/>
          </a:xfrm>
        </p:grpSpPr>
        <p:sp>
          <p:nvSpPr>
            <p:cNvPr id="112" name="Freeform 111"/>
            <p:cNvSpPr/>
            <p:nvPr/>
          </p:nvSpPr>
          <p:spPr bwMode="auto">
            <a:xfrm rot="10276178">
              <a:off x="3283046" y="3193985"/>
              <a:ext cx="659446" cy="355019"/>
            </a:xfrm>
            <a:custGeom>
              <a:avLst/>
              <a:gdLst>
                <a:gd name="connsiteX0" fmla="*/ 37432 w 850232"/>
                <a:gd name="connsiteY0" fmla="*/ 219242 h 481263"/>
                <a:gd name="connsiteX1" fmla="*/ 0 w 850232"/>
                <a:gd name="connsiteY1" fmla="*/ 331537 h 481263"/>
                <a:gd name="connsiteX2" fmla="*/ 614948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219242 h 481263"/>
                <a:gd name="connsiteX1" fmla="*/ 0 w 850232"/>
                <a:gd name="connsiteY1" fmla="*/ 331537 h 481263"/>
                <a:gd name="connsiteX2" fmla="*/ 588211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74863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22989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06947 h 427789"/>
                <a:gd name="connsiteX7" fmla="*/ 58821 w 850232"/>
                <a:gd name="connsiteY7" fmla="*/ 74863 h 427789"/>
                <a:gd name="connsiteX8" fmla="*/ 37432 w 850232"/>
                <a:gd name="connsiteY8" fmla="*/ 165768 h 427789"/>
                <a:gd name="connsiteX0" fmla="*/ 37432 w 850232"/>
                <a:gd name="connsiteY0" fmla="*/ 171115 h 433136"/>
                <a:gd name="connsiteX1" fmla="*/ 0 w 850232"/>
                <a:gd name="connsiteY1" fmla="*/ 283410 h 433136"/>
                <a:gd name="connsiteX2" fmla="*/ 588211 w 850232"/>
                <a:gd name="connsiteY2" fmla="*/ 299452 h 433136"/>
                <a:gd name="connsiteX3" fmla="*/ 534737 w 850232"/>
                <a:gd name="connsiteY3" fmla="*/ 433136 h 433136"/>
                <a:gd name="connsiteX4" fmla="*/ 850232 w 850232"/>
                <a:gd name="connsiteY4" fmla="*/ 213894 h 433136"/>
                <a:gd name="connsiteX5" fmla="*/ 673768 w 850232"/>
                <a:gd name="connsiteY5" fmla="*/ 0 h 433136"/>
                <a:gd name="connsiteX6" fmla="*/ 652379 w 850232"/>
                <a:gd name="connsiteY6" fmla="*/ 112294 h 433136"/>
                <a:gd name="connsiteX7" fmla="*/ 58821 w 850232"/>
                <a:gd name="connsiteY7" fmla="*/ 80210 h 433136"/>
                <a:gd name="connsiteX8" fmla="*/ 37432 w 850232"/>
                <a:gd name="connsiteY8" fmla="*/ 171115 h 433136"/>
                <a:gd name="connsiteX0" fmla="*/ 37432 w 839538"/>
                <a:gd name="connsiteY0" fmla="*/ 171115 h 433136"/>
                <a:gd name="connsiteX1" fmla="*/ 0 w 839538"/>
                <a:gd name="connsiteY1" fmla="*/ 283410 h 433136"/>
                <a:gd name="connsiteX2" fmla="*/ 588211 w 839538"/>
                <a:gd name="connsiteY2" fmla="*/ 299452 h 433136"/>
                <a:gd name="connsiteX3" fmla="*/ 534737 w 839538"/>
                <a:gd name="connsiteY3" fmla="*/ 433136 h 433136"/>
                <a:gd name="connsiteX4" fmla="*/ 839538 w 839538"/>
                <a:gd name="connsiteY4" fmla="*/ 283410 h 433136"/>
                <a:gd name="connsiteX5" fmla="*/ 673768 w 839538"/>
                <a:gd name="connsiteY5" fmla="*/ 0 h 433136"/>
                <a:gd name="connsiteX6" fmla="*/ 652379 w 839538"/>
                <a:gd name="connsiteY6" fmla="*/ 112294 h 433136"/>
                <a:gd name="connsiteX7" fmla="*/ 58821 w 839538"/>
                <a:gd name="connsiteY7" fmla="*/ 80210 h 433136"/>
                <a:gd name="connsiteX8" fmla="*/ 37432 w 839538"/>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52379 w 828843"/>
                <a:gd name="connsiteY6" fmla="*/ 112294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64169 w 828843"/>
                <a:gd name="connsiteY7" fmla="*/ 101599 h 433136"/>
                <a:gd name="connsiteX8" fmla="*/ 37432 w 828843"/>
                <a:gd name="connsiteY8" fmla="*/ 171115 h 433136"/>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25642 w 828843"/>
                <a:gd name="connsiteY6" fmla="*/ 133683 h 470568"/>
                <a:gd name="connsiteX7" fmla="*/ 64169 w 828843"/>
                <a:gd name="connsiteY7" fmla="*/ 101599 h 470568"/>
                <a:gd name="connsiteX8" fmla="*/ 37432 w 828843"/>
                <a:gd name="connsiteY8" fmla="*/ 171115 h 470568"/>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36336 w 828843"/>
                <a:gd name="connsiteY6" fmla="*/ 133683 h 470568"/>
                <a:gd name="connsiteX7" fmla="*/ 64169 w 828843"/>
                <a:gd name="connsiteY7" fmla="*/ 101599 h 470568"/>
                <a:gd name="connsiteX8" fmla="*/ 37432 w 828843"/>
                <a:gd name="connsiteY8" fmla="*/ 171115 h 470568"/>
                <a:gd name="connsiteX0" fmla="*/ 37432 w 782106"/>
                <a:gd name="connsiteY0" fmla="*/ 171115 h 470568"/>
                <a:gd name="connsiteX1" fmla="*/ 0 w 782106"/>
                <a:gd name="connsiteY1" fmla="*/ 283410 h 470568"/>
                <a:gd name="connsiteX2" fmla="*/ 588211 w 782106"/>
                <a:gd name="connsiteY2" fmla="*/ 299452 h 470568"/>
                <a:gd name="connsiteX3" fmla="*/ 529390 w 782106"/>
                <a:gd name="connsiteY3" fmla="*/ 470568 h 470568"/>
                <a:gd name="connsiteX4" fmla="*/ 782106 w 782106"/>
                <a:gd name="connsiteY4" fmla="*/ 250248 h 470568"/>
                <a:gd name="connsiteX5" fmla="*/ 673768 w 782106"/>
                <a:gd name="connsiteY5" fmla="*/ 0 h 470568"/>
                <a:gd name="connsiteX6" fmla="*/ 636336 w 782106"/>
                <a:gd name="connsiteY6" fmla="*/ 133683 h 470568"/>
                <a:gd name="connsiteX7" fmla="*/ 64169 w 782106"/>
                <a:gd name="connsiteY7" fmla="*/ 101599 h 470568"/>
                <a:gd name="connsiteX8" fmla="*/ 37432 w 782106"/>
                <a:gd name="connsiteY8" fmla="*/ 171115 h 470568"/>
                <a:gd name="connsiteX0" fmla="*/ 37432 w 782106"/>
                <a:gd name="connsiteY0" fmla="*/ 171115 h 470568"/>
                <a:gd name="connsiteX1" fmla="*/ 0 w 782106"/>
                <a:gd name="connsiteY1" fmla="*/ 283410 h 470568"/>
                <a:gd name="connsiteX2" fmla="*/ 588211 w 782106"/>
                <a:gd name="connsiteY2" fmla="*/ 299452 h 470568"/>
                <a:gd name="connsiteX3" fmla="*/ 529390 w 782106"/>
                <a:gd name="connsiteY3" fmla="*/ 470568 h 470568"/>
                <a:gd name="connsiteX4" fmla="*/ 782106 w 782106"/>
                <a:gd name="connsiteY4" fmla="*/ 250248 h 470568"/>
                <a:gd name="connsiteX5" fmla="*/ 673768 w 782106"/>
                <a:gd name="connsiteY5" fmla="*/ 0 h 470568"/>
                <a:gd name="connsiteX6" fmla="*/ 636336 w 782106"/>
                <a:gd name="connsiteY6" fmla="*/ 133683 h 470568"/>
                <a:gd name="connsiteX7" fmla="*/ 108857 w 782106"/>
                <a:gd name="connsiteY7" fmla="*/ 60907 h 470568"/>
                <a:gd name="connsiteX8" fmla="*/ 37432 w 782106"/>
                <a:gd name="connsiteY8" fmla="*/ 171115 h 470568"/>
                <a:gd name="connsiteX0" fmla="*/ 5378 w 750052"/>
                <a:gd name="connsiteY0" fmla="*/ 171115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76803 w 750052"/>
                <a:gd name="connsiteY7" fmla="*/ 60907 h 470568"/>
                <a:gd name="connsiteX8" fmla="*/ 5378 w 750052"/>
                <a:gd name="connsiteY8" fmla="*/ 171115 h 470568"/>
                <a:gd name="connsiteX0" fmla="*/ 76803 w 750052"/>
                <a:gd name="connsiteY0" fmla="*/ 60907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76803 w 750052"/>
                <a:gd name="connsiteY7" fmla="*/ 60907 h 470568"/>
                <a:gd name="connsiteX0" fmla="*/ 55056 w 750052"/>
                <a:gd name="connsiteY0" fmla="*/ 57368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55056 w 750052"/>
                <a:gd name="connsiteY7" fmla="*/ 57368 h 470568"/>
                <a:gd name="connsiteX0" fmla="*/ 109198 w 750052"/>
                <a:gd name="connsiteY0" fmla="*/ 76823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109198 w 750052"/>
                <a:gd name="connsiteY7" fmla="*/ 76823 h 470568"/>
                <a:gd name="connsiteX0" fmla="*/ 109198 w 750052"/>
                <a:gd name="connsiteY0" fmla="*/ 76823 h 472920"/>
                <a:gd name="connsiteX1" fmla="*/ 0 w 750052"/>
                <a:gd name="connsiteY1" fmla="*/ 240665 h 472920"/>
                <a:gd name="connsiteX2" fmla="*/ 556157 w 750052"/>
                <a:gd name="connsiteY2" fmla="*/ 299452 h 472920"/>
                <a:gd name="connsiteX3" fmla="*/ 449611 w 750052"/>
                <a:gd name="connsiteY3" fmla="*/ 472919 h 472920"/>
                <a:gd name="connsiteX4" fmla="*/ 750052 w 750052"/>
                <a:gd name="connsiteY4" fmla="*/ 250248 h 472920"/>
                <a:gd name="connsiteX5" fmla="*/ 641714 w 750052"/>
                <a:gd name="connsiteY5" fmla="*/ 0 h 472920"/>
                <a:gd name="connsiteX6" fmla="*/ 604282 w 750052"/>
                <a:gd name="connsiteY6" fmla="*/ 133683 h 472920"/>
                <a:gd name="connsiteX7" fmla="*/ 109198 w 750052"/>
                <a:gd name="connsiteY7" fmla="*/ 76823 h 472920"/>
                <a:gd name="connsiteX0" fmla="*/ 109198 w 750052"/>
                <a:gd name="connsiteY0" fmla="*/ 77354 h 473449"/>
                <a:gd name="connsiteX1" fmla="*/ 0 w 750052"/>
                <a:gd name="connsiteY1" fmla="*/ 241196 h 473449"/>
                <a:gd name="connsiteX2" fmla="*/ 556157 w 750052"/>
                <a:gd name="connsiteY2" fmla="*/ 299983 h 473449"/>
                <a:gd name="connsiteX3" fmla="*/ 449611 w 750052"/>
                <a:gd name="connsiteY3" fmla="*/ 473450 h 473449"/>
                <a:gd name="connsiteX4" fmla="*/ 750052 w 750052"/>
                <a:gd name="connsiteY4" fmla="*/ 250779 h 473449"/>
                <a:gd name="connsiteX5" fmla="*/ 679702 w 750052"/>
                <a:gd name="connsiteY5" fmla="*/ 1 h 473449"/>
                <a:gd name="connsiteX6" fmla="*/ 604282 w 750052"/>
                <a:gd name="connsiteY6" fmla="*/ 134214 h 473449"/>
                <a:gd name="connsiteX7" fmla="*/ 109198 w 750052"/>
                <a:gd name="connsiteY7" fmla="*/ 77354 h 473449"/>
                <a:gd name="connsiteX0" fmla="*/ 109198 w 750052"/>
                <a:gd name="connsiteY0" fmla="*/ 77353 h 473449"/>
                <a:gd name="connsiteX1" fmla="*/ 0 w 750052"/>
                <a:gd name="connsiteY1" fmla="*/ 241195 h 473449"/>
                <a:gd name="connsiteX2" fmla="*/ 556157 w 750052"/>
                <a:gd name="connsiteY2" fmla="*/ 299982 h 473449"/>
                <a:gd name="connsiteX3" fmla="*/ 449611 w 750052"/>
                <a:gd name="connsiteY3" fmla="*/ 473449 h 473449"/>
                <a:gd name="connsiteX4" fmla="*/ 750052 w 750052"/>
                <a:gd name="connsiteY4" fmla="*/ 250778 h 473449"/>
                <a:gd name="connsiteX5" fmla="*/ 679702 w 750052"/>
                <a:gd name="connsiteY5" fmla="*/ 0 h 473449"/>
                <a:gd name="connsiteX6" fmla="*/ 618768 w 750052"/>
                <a:gd name="connsiteY6" fmla="*/ 143555 h 473449"/>
                <a:gd name="connsiteX7" fmla="*/ 109198 w 750052"/>
                <a:gd name="connsiteY7" fmla="*/ 77353 h 473449"/>
                <a:gd name="connsiteX0" fmla="*/ 109198 w 750052"/>
                <a:gd name="connsiteY0" fmla="*/ 77353 h 438130"/>
                <a:gd name="connsiteX1" fmla="*/ 0 w 750052"/>
                <a:gd name="connsiteY1" fmla="*/ 241195 h 438130"/>
                <a:gd name="connsiteX2" fmla="*/ 556157 w 750052"/>
                <a:gd name="connsiteY2" fmla="*/ 299982 h 438130"/>
                <a:gd name="connsiteX3" fmla="*/ 486168 w 750052"/>
                <a:gd name="connsiteY3" fmla="*/ 438129 h 438130"/>
                <a:gd name="connsiteX4" fmla="*/ 750052 w 750052"/>
                <a:gd name="connsiteY4" fmla="*/ 250778 h 438130"/>
                <a:gd name="connsiteX5" fmla="*/ 679702 w 750052"/>
                <a:gd name="connsiteY5" fmla="*/ 0 h 438130"/>
                <a:gd name="connsiteX6" fmla="*/ 618768 w 750052"/>
                <a:gd name="connsiteY6" fmla="*/ 143555 h 438130"/>
                <a:gd name="connsiteX7" fmla="*/ 109198 w 750052"/>
                <a:gd name="connsiteY7" fmla="*/ 77353 h 438130"/>
                <a:gd name="connsiteX0" fmla="*/ 109198 w 746260"/>
                <a:gd name="connsiteY0" fmla="*/ 77353 h 438129"/>
                <a:gd name="connsiteX1" fmla="*/ 0 w 746260"/>
                <a:gd name="connsiteY1" fmla="*/ 241195 h 438129"/>
                <a:gd name="connsiteX2" fmla="*/ 556157 w 746260"/>
                <a:gd name="connsiteY2" fmla="*/ 299982 h 438129"/>
                <a:gd name="connsiteX3" fmla="*/ 486168 w 746260"/>
                <a:gd name="connsiteY3" fmla="*/ 438129 h 438129"/>
                <a:gd name="connsiteX4" fmla="*/ 746260 w 746260"/>
                <a:gd name="connsiteY4" fmla="*/ 277780 h 438129"/>
                <a:gd name="connsiteX5" fmla="*/ 679702 w 746260"/>
                <a:gd name="connsiteY5" fmla="*/ 0 h 438129"/>
                <a:gd name="connsiteX6" fmla="*/ 618768 w 746260"/>
                <a:gd name="connsiteY6" fmla="*/ 143555 h 438129"/>
                <a:gd name="connsiteX7" fmla="*/ 109198 w 746260"/>
                <a:gd name="connsiteY7" fmla="*/ 77353 h 438129"/>
                <a:gd name="connsiteX0" fmla="*/ 127246 w 764308"/>
                <a:gd name="connsiteY0" fmla="*/ 77353 h 438129"/>
                <a:gd name="connsiteX1" fmla="*/ 0 w 764308"/>
                <a:gd name="connsiteY1" fmla="*/ 234710 h 438129"/>
                <a:gd name="connsiteX2" fmla="*/ 574205 w 764308"/>
                <a:gd name="connsiteY2" fmla="*/ 299982 h 438129"/>
                <a:gd name="connsiteX3" fmla="*/ 504216 w 764308"/>
                <a:gd name="connsiteY3" fmla="*/ 438129 h 438129"/>
                <a:gd name="connsiteX4" fmla="*/ 764308 w 764308"/>
                <a:gd name="connsiteY4" fmla="*/ 277780 h 438129"/>
                <a:gd name="connsiteX5" fmla="*/ 697750 w 764308"/>
                <a:gd name="connsiteY5" fmla="*/ 0 h 438129"/>
                <a:gd name="connsiteX6" fmla="*/ 636816 w 764308"/>
                <a:gd name="connsiteY6" fmla="*/ 143555 h 438129"/>
                <a:gd name="connsiteX7" fmla="*/ 127246 w 764308"/>
                <a:gd name="connsiteY7" fmla="*/ 77353 h 438129"/>
                <a:gd name="connsiteX0" fmla="*/ 127246 w 764308"/>
                <a:gd name="connsiteY0" fmla="*/ 77353 h 438129"/>
                <a:gd name="connsiteX1" fmla="*/ 0 w 764308"/>
                <a:gd name="connsiteY1" fmla="*/ 234710 h 438129"/>
                <a:gd name="connsiteX2" fmla="*/ 496095 w 764308"/>
                <a:gd name="connsiteY2" fmla="*/ 338690 h 438129"/>
                <a:gd name="connsiteX3" fmla="*/ 504216 w 764308"/>
                <a:gd name="connsiteY3" fmla="*/ 438129 h 438129"/>
                <a:gd name="connsiteX4" fmla="*/ 764308 w 764308"/>
                <a:gd name="connsiteY4" fmla="*/ 277780 h 438129"/>
                <a:gd name="connsiteX5" fmla="*/ 697750 w 764308"/>
                <a:gd name="connsiteY5" fmla="*/ 0 h 438129"/>
                <a:gd name="connsiteX6" fmla="*/ 636816 w 764308"/>
                <a:gd name="connsiteY6" fmla="*/ 143555 h 438129"/>
                <a:gd name="connsiteX7" fmla="*/ 127246 w 764308"/>
                <a:gd name="connsiteY7" fmla="*/ 77353 h 438129"/>
                <a:gd name="connsiteX0" fmla="*/ 127246 w 764308"/>
                <a:gd name="connsiteY0" fmla="*/ 77353 h 438129"/>
                <a:gd name="connsiteX1" fmla="*/ 0 w 764308"/>
                <a:gd name="connsiteY1" fmla="*/ 234710 h 438129"/>
                <a:gd name="connsiteX2" fmla="*/ 496095 w 764308"/>
                <a:gd name="connsiteY2" fmla="*/ 338690 h 438129"/>
                <a:gd name="connsiteX3" fmla="*/ 504216 w 764308"/>
                <a:gd name="connsiteY3" fmla="*/ 438129 h 438129"/>
                <a:gd name="connsiteX4" fmla="*/ 764308 w 764308"/>
                <a:gd name="connsiteY4" fmla="*/ 277780 h 438129"/>
                <a:gd name="connsiteX5" fmla="*/ 697750 w 764308"/>
                <a:gd name="connsiteY5" fmla="*/ 0 h 438129"/>
                <a:gd name="connsiteX6" fmla="*/ 588860 w 764308"/>
                <a:gd name="connsiteY6" fmla="*/ 170049 h 438129"/>
                <a:gd name="connsiteX7" fmla="*/ 127246 w 764308"/>
                <a:gd name="connsiteY7" fmla="*/ 77353 h 438129"/>
                <a:gd name="connsiteX0" fmla="*/ 127246 w 764308"/>
                <a:gd name="connsiteY0" fmla="*/ 77353 h 448798"/>
                <a:gd name="connsiteX1" fmla="*/ 0 w 764308"/>
                <a:gd name="connsiteY1" fmla="*/ 234710 h 448798"/>
                <a:gd name="connsiteX2" fmla="*/ 496095 w 764308"/>
                <a:gd name="connsiteY2" fmla="*/ 338690 h 448798"/>
                <a:gd name="connsiteX3" fmla="*/ 423726 w 764308"/>
                <a:gd name="connsiteY3" fmla="*/ 448797 h 448798"/>
                <a:gd name="connsiteX4" fmla="*/ 764308 w 764308"/>
                <a:gd name="connsiteY4" fmla="*/ 277780 h 448798"/>
                <a:gd name="connsiteX5" fmla="*/ 697750 w 764308"/>
                <a:gd name="connsiteY5" fmla="*/ 0 h 448798"/>
                <a:gd name="connsiteX6" fmla="*/ 588860 w 764308"/>
                <a:gd name="connsiteY6" fmla="*/ 170049 h 448798"/>
                <a:gd name="connsiteX7" fmla="*/ 127246 w 764308"/>
                <a:gd name="connsiteY7" fmla="*/ 77353 h 448798"/>
                <a:gd name="connsiteX0" fmla="*/ 127246 w 709473"/>
                <a:gd name="connsiteY0" fmla="*/ 77353 h 448797"/>
                <a:gd name="connsiteX1" fmla="*/ 0 w 709473"/>
                <a:gd name="connsiteY1" fmla="*/ 234710 h 448797"/>
                <a:gd name="connsiteX2" fmla="*/ 496095 w 709473"/>
                <a:gd name="connsiteY2" fmla="*/ 338690 h 448797"/>
                <a:gd name="connsiteX3" fmla="*/ 423726 w 709473"/>
                <a:gd name="connsiteY3" fmla="*/ 448797 h 448797"/>
                <a:gd name="connsiteX4" fmla="*/ 709473 w 709473"/>
                <a:gd name="connsiteY4" fmla="*/ 330761 h 448797"/>
                <a:gd name="connsiteX5" fmla="*/ 697750 w 709473"/>
                <a:gd name="connsiteY5" fmla="*/ 0 h 448797"/>
                <a:gd name="connsiteX6" fmla="*/ 588860 w 709473"/>
                <a:gd name="connsiteY6" fmla="*/ 170049 h 448797"/>
                <a:gd name="connsiteX7" fmla="*/ 127246 w 709473"/>
                <a:gd name="connsiteY7" fmla="*/ 77353 h 448797"/>
                <a:gd name="connsiteX0" fmla="*/ 127246 w 709473"/>
                <a:gd name="connsiteY0" fmla="*/ 46192 h 417636"/>
                <a:gd name="connsiteX1" fmla="*/ 0 w 709473"/>
                <a:gd name="connsiteY1" fmla="*/ 203549 h 417636"/>
                <a:gd name="connsiteX2" fmla="*/ 496095 w 709473"/>
                <a:gd name="connsiteY2" fmla="*/ 307529 h 417636"/>
                <a:gd name="connsiteX3" fmla="*/ 423726 w 709473"/>
                <a:gd name="connsiteY3" fmla="*/ 417636 h 417636"/>
                <a:gd name="connsiteX4" fmla="*/ 709473 w 709473"/>
                <a:gd name="connsiteY4" fmla="*/ 299600 h 417636"/>
                <a:gd name="connsiteX5" fmla="*/ 677574 w 709473"/>
                <a:gd name="connsiteY5" fmla="*/ 0 h 417636"/>
                <a:gd name="connsiteX6" fmla="*/ 588860 w 709473"/>
                <a:gd name="connsiteY6" fmla="*/ 138888 h 417636"/>
                <a:gd name="connsiteX7" fmla="*/ 127246 w 709473"/>
                <a:gd name="connsiteY7" fmla="*/ 46192 h 41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73" h="417636">
                  <a:moveTo>
                    <a:pt x="127246" y="46192"/>
                  </a:moveTo>
                  <a:lnTo>
                    <a:pt x="0" y="203549"/>
                  </a:lnTo>
                  <a:lnTo>
                    <a:pt x="496095" y="307529"/>
                  </a:lnTo>
                  <a:lnTo>
                    <a:pt x="423726" y="417636"/>
                  </a:lnTo>
                  <a:lnTo>
                    <a:pt x="709473" y="299600"/>
                  </a:lnTo>
                  <a:lnTo>
                    <a:pt x="677574" y="0"/>
                  </a:lnTo>
                  <a:lnTo>
                    <a:pt x="588860" y="138888"/>
                  </a:lnTo>
                  <a:lnTo>
                    <a:pt x="127246" y="46192"/>
                  </a:lnTo>
                  <a:close/>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5" name="TextBox 164"/>
            <p:cNvSpPr txBox="1"/>
            <p:nvPr/>
          </p:nvSpPr>
          <p:spPr>
            <a:xfrm>
              <a:off x="3310304" y="3267123"/>
              <a:ext cx="648439"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mic Sans MS" pitchFamily="66" charset="0"/>
                  <a:ea typeface="+mn-ea"/>
                  <a:cs typeface="+mn-cs"/>
                </a:rPr>
                <a:t>FORCE</a:t>
              </a:r>
            </a:p>
          </p:txBody>
        </p:sp>
      </p:grpSp>
      <p:grpSp>
        <p:nvGrpSpPr>
          <p:cNvPr id="5" name="Group 208"/>
          <p:cNvGrpSpPr/>
          <p:nvPr/>
        </p:nvGrpSpPr>
        <p:grpSpPr>
          <a:xfrm>
            <a:off x="1554479" y="2638697"/>
            <a:ext cx="2977878" cy="2272937"/>
            <a:chOff x="1554479" y="2638697"/>
            <a:chExt cx="2977878" cy="2272937"/>
          </a:xfrm>
        </p:grpSpPr>
        <p:grpSp>
          <p:nvGrpSpPr>
            <p:cNvPr id="6" name="Group 77"/>
            <p:cNvGrpSpPr/>
            <p:nvPr/>
          </p:nvGrpSpPr>
          <p:grpSpPr>
            <a:xfrm>
              <a:off x="3327465" y="2807517"/>
              <a:ext cx="1204892" cy="1804860"/>
              <a:chOff x="3675413" y="2007120"/>
              <a:chExt cx="1204892" cy="1804860"/>
            </a:xfrm>
          </p:grpSpPr>
          <p:sp>
            <p:nvSpPr>
              <p:cNvPr id="76" name="Freeform 75"/>
              <p:cNvSpPr/>
              <p:nvPr/>
            </p:nvSpPr>
            <p:spPr bwMode="auto">
              <a:xfrm rot="2410730">
                <a:off x="4098622" y="2007120"/>
                <a:ext cx="781683" cy="1604963"/>
              </a:xfrm>
              <a:custGeom>
                <a:avLst/>
                <a:gdLst>
                  <a:gd name="connsiteX0" fmla="*/ 132119 w 778805"/>
                  <a:gd name="connsiteY0" fmla="*/ 1602807 h 1602807"/>
                  <a:gd name="connsiteX1" fmla="*/ 0 w 778805"/>
                  <a:gd name="connsiteY1" fmla="*/ 118211 h 1602807"/>
                  <a:gd name="connsiteX2" fmla="*/ 6954 w 778805"/>
                  <a:gd name="connsiteY2" fmla="*/ 59105 h 1602807"/>
                  <a:gd name="connsiteX3" fmla="*/ 41722 w 778805"/>
                  <a:gd name="connsiteY3" fmla="*/ 13907 h 1602807"/>
                  <a:gd name="connsiteX4" fmla="*/ 83443 w 778805"/>
                  <a:gd name="connsiteY4" fmla="*/ 0 h 1602807"/>
                  <a:gd name="connsiteX5" fmla="*/ 135595 w 778805"/>
                  <a:gd name="connsiteY5" fmla="*/ 20860 h 1602807"/>
                  <a:gd name="connsiteX6" fmla="*/ 173840 w 778805"/>
                  <a:gd name="connsiteY6" fmla="*/ 69536 h 1602807"/>
                  <a:gd name="connsiteX7" fmla="*/ 778805 w 778805"/>
                  <a:gd name="connsiteY7" fmla="*/ 1501980 h 1602807"/>
                  <a:gd name="connsiteX8" fmla="*/ 132119 w 778805"/>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44600 w 781683"/>
                  <a:gd name="connsiteY3" fmla="*/ 13907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69115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5686 h 1605686"/>
                  <a:gd name="connsiteX1" fmla="*/ 2878 w 781683"/>
                  <a:gd name="connsiteY1" fmla="*/ 121090 h 1605686"/>
                  <a:gd name="connsiteX2" fmla="*/ 0 w 781683"/>
                  <a:gd name="connsiteY2" fmla="*/ 64442 h 1605686"/>
                  <a:gd name="connsiteX3" fmla="*/ 27394 w 781683"/>
                  <a:gd name="connsiteY3" fmla="*/ 24160 h 1605686"/>
                  <a:gd name="connsiteX4" fmla="*/ 69115 w 781683"/>
                  <a:gd name="connsiteY4" fmla="*/ 2879 h 1605686"/>
                  <a:gd name="connsiteX5" fmla="*/ 138473 w 781683"/>
                  <a:gd name="connsiteY5" fmla="*/ 23739 h 1605686"/>
                  <a:gd name="connsiteX6" fmla="*/ 176718 w 781683"/>
                  <a:gd name="connsiteY6" fmla="*/ 72415 h 1605686"/>
                  <a:gd name="connsiteX7" fmla="*/ 781683 w 781683"/>
                  <a:gd name="connsiteY7" fmla="*/ 1504859 h 1605686"/>
                  <a:gd name="connsiteX8" fmla="*/ 134997 w 781683"/>
                  <a:gd name="connsiteY8" fmla="*/ 1605686 h 1605686"/>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38473 w 781683"/>
                  <a:gd name="connsiteY6" fmla="*/ 23016 h 1604963"/>
                  <a:gd name="connsiteX7" fmla="*/ 176718 w 781683"/>
                  <a:gd name="connsiteY7" fmla="*/ 71692 h 1604963"/>
                  <a:gd name="connsiteX8" fmla="*/ 781683 w 781683"/>
                  <a:gd name="connsiteY8" fmla="*/ 1504136 h 1604963"/>
                  <a:gd name="connsiteX9" fmla="*/ 134997 w 781683"/>
                  <a:gd name="connsiteY9" fmla="*/ 1604963 h 1604963"/>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50763 w 781683"/>
                  <a:gd name="connsiteY6" fmla="*/ 32848 h 1604963"/>
                  <a:gd name="connsiteX7" fmla="*/ 176718 w 781683"/>
                  <a:gd name="connsiteY7" fmla="*/ 71692 h 1604963"/>
                  <a:gd name="connsiteX8" fmla="*/ 781683 w 781683"/>
                  <a:gd name="connsiteY8" fmla="*/ 1504136 h 1604963"/>
                  <a:gd name="connsiteX9" fmla="*/ 134997 w 781683"/>
                  <a:gd name="connsiteY9" fmla="*/ 1604963 h 160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683" h="1604963">
                    <a:moveTo>
                      <a:pt x="134997" y="1604963"/>
                    </a:moveTo>
                    <a:lnTo>
                      <a:pt x="2878" y="120367"/>
                    </a:lnTo>
                    <a:lnTo>
                      <a:pt x="0" y="63719"/>
                    </a:lnTo>
                    <a:lnTo>
                      <a:pt x="27394" y="23437"/>
                    </a:lnTo>
                    <a:lnTo>
                      <a:pt x="69115" y="2156"/>
                    </a:lnTo>
                    <a:cubicBezTo>
                      <a:pt x="83776" y="0"/>
                      <a:pt x="104210" y="471"/>
                      <a:pt x="117818" y="5586"/>
                    </a:cubicBezTo>
                    <a:cubicBezTo>
                      <a:pt x="131426" y="10701"/>
                      <a:pt x="140537" y="22650"/>
                      <a:pt x="150763" y="32848"/>
                    </a:cubicBezTo>
                    <a:lnTo>
                      <a:pt x="176718" y="71692"/>
                    </a:lnTo>
                    <a:lnTo>
                      <a:pt x="781683" y="1504136"/>
                    </a:lnTo>
                    <a:lnTo>
                      <a:pt x="134997" y="1604963"/>
                    </a:lnTo>
                    <a:close/>
                  </a:path>
                </a:pathLst>
              </a:custGeom>
              <a:gradFill flip="none" rotWithShape="1">
                <a:gsLst>
                  <a:gs pos="0">
                    <a:srgbClr val="FF0000"/>
                  </a:gs>
                  <a:gs pos="50000">
                    <a:srgbClr val="7030A0"/>
                  </a:gs>
                  <a:gs pos="100000">
                    <a:schemeClr val="tx2"/>
                  </a:gs>
                </a:gsLst>
                <a:lin ang="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1" name="Oval 70"/>
              <p:cNvSpPr/>
              <p:nvPr/>
            </p:nvSpPr>
            <p:spPr bwMode="auto">
              <a:xfrm>
                <a:off x="3675413" y="3137066"/>
                <a:ext cx="674914" cy="674914"/>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7" name="Group 82"/>
            <p:cNvGrpSpPr/>
            <p:nvPr/>
          </p:nvGrpSpPr>
          <p:grpSpPr>
            <a:xfrm>
              <a:off x="1554479" y="2638697"/>
              <a:ext cx="2905941" cy="2272937"/>
              <a:chOff x="1554479" y="2638697"/>
              <a:chExt cx="2905941" cy="2272937"/>
            </a:xfrm>
          </p:grpSpPr>
          <p:sp>
            <p:nvSpPr>
              <p:cNvPr id="86" name="Freeform 85"/>
              <p:cNvSpPr/>
              <p:nvPr/>
            </p:nvSpPr>
            <p:spPr bwMode="auto">
              <a:xfrm>
                <a:off x="1554479" y="2638697"/>
                <a:ext cx="2905941" cy="2272937"/>
              </a:xfrm>
              <a:custGeom>
                <a:avLst/>
                <a:gdLst>
                  <a:gd name="connsiteX0" fmla="*/ 2730137 w 2769325"/>
                  <a:gd name="connsiteY0" fmla="*/ 143692 h 2103120"/>
                  <a:gd name="connsiteX1" fmla="*/ 2769325 w 2769325"/>
                  <a:gd name="connsiteY1" fmla="*/ 13063 h 2103120"/>
                  <a:gd name="connsiteX2" fmla="*/ 1907177 w 2769325"/>
                  <a:gd name="connsiteY2" fmla="*/ 0 h 2103120"/>
                  <a:gd name="connsiteX3" fmla="*/ 0 w 2769325"/>
                  <a:gd name="connsiteY3" fmla="*/ 1985554 h 2103120"/>
                  <a:gd name="connsiteX4" fmla="*/ 1711234 w 2769325"/>
                  <a:gd name="connsiteY4" fmla="*/ 2103120 h 2103120"/>
                  <a:gd name="connsiteX0" fmla="*/ 2860766 w 2899954"/>
                  <a:gd name="connsiteY0" fmla="*/ 143692 h 2168434"/>
                  <a:gd name="connsiteX1" fmla="*/ 2899954 w 2899954"/>
                  <a:gd name="connsiteY1" fmla="*/ 13063 h 2168434"/>
                  <a:gd name="connsiteX2" fmla="*/ 2037806 w 2899954"/>
                  <a:gd name="connsiteY2" fmla="*/ 0 h 2168434"/>
                  <a:gd name="connsiteX3" fmla="*/ 0 w 2899954"/>
                  <a:gd name="connsiteY3" fmla="*/ 2168434 h 2168434"/>
                  <a:gd name="connsiteX4" fmla="*/ 1841863 w 2899954"/>
                  <a:gd name="connsiteY4" fmla="*/ 2103120 h 2168434"/>
                  <a:gd name="connsiteX0" fmla="*/ 2860766 w 2899954"/>
                  <a:gd name="connsiteY0" fmla="*/ 143692 h 2272937"/>
                  <a:gd name="connsiteX1" fmla="*/ 2899954 w 2899954"/>
                  <a:gd name="connsiteY1" fmla="*/ 13063 h 2272937"/>
                  <a:gd name="connsiteX2" fmla="*/ 2037806 w 2899954"/>
                  <a:gd name="connsiteY2" fmla="*/ 0 h 2272937"/>
                  <a:gd name="connsiteX3" fmla="*/ 0 w 2899954"/>
                  <a:gd name="connsiteY3" fmla="*/ 2168434 h 2272937"/>
                  <a:gd name="connsiteX4" fmla="*/ 1737360 w 2899954"/>
                  <a:gd name="connsiteY4" fmla="*/ 2272937 h 2272937"/>
                  <a:gd name="connsiteX5" fmla="*/ 1841863 w 2899954"/>
                  <a:gd name="connsiteY5" fmla="*/ 2103120 h 2272937"/>
                  <a:gd name="connsiteX0" fmla="*/ 2860766 w 2886891"/>
                  <a:gd name="connsiteY0" fmla="*/ 143692 h 2272937"/>
                  <a:gd name="connsiteX1" fmla="*/ 2886891 w 2886891"/>
                  <a:gd name="connsiteY1" fmla="*/ 52252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86891 w 2886891"/>
                  <a:gd name="connsiteY1" fmla="*/ 39189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49881 w 2886891"/>
                  <a:gd name="connsiteY1" fmla="*/ 134983 h 2272937"/>
                  <a:gd name="connsiteX2" fmla="*/ 2886891 w 2886891"/>
                  <a:gd name="connsiteY2" fmla="*/ 39189 h 2272937"/>
                  <a:gd name="connsiteX3" fmla="*/ 2037806 w 2886891"/>
                  <a:gd name="connsiteY3" fmla="*/ 0 h 2272937"/>
                  <a:gd name="connsiteX4" fmla="*/ 0 w 2886891"/>
                  <a:gd name="connsiteY4" fmla="*/ 2168434 h 2272937"/>
                  <a:gd name="connsiteX5" fmla="*/ 1737360 w 2886891"/>
                  <a:gd name="connsiteY5" fmla="*/ 2272937 h 2272937"/>
                  <a:gd name="connsiteX6" fmla="*/ 1841863 w 2886891"/>
                  <a:gd name="connsiteY6" fmla="*/ 2103120 h 2272937"/>
                  <a:gd name="connsiteX0" fmla="*/ 2860766 w 2890701"/>
                  <a:gd name="connsiteY0" fmla="*/ 143692 h 2272937"/>
                  <a:gd name="connsiteX1" fmla="*/ 2849881 w 2890701"/>
                  <a:gd name="connsiteY1" fmla="*/ 134983 h 2272937"/>
                  <a:gd name="connsiteX2" fmla="*/ 2890701 w 2890701"/>
                  <a:gd name="connsiteY2" fmla="*/ 35379 h 2272937"/>
                  <a:gd name="connsiteX3" fmla="*/ 2037806 w 2890701"/>
                  <a:gd name="connsiteY3" fmla="*/ 0 h 2272937"/>
                  <a:gd name="connsiteX4" fmla="*/ 0 w 2890701"/>
                  <a:gd name="connsiteY4" fmla="*/ 2168434 h 2272937"/>
                  <a:gd name="connsiteX5" fmla="*/ 1737360 w 2890701"/>
                  <a:gd name="connsiteY5" fmla="*/ 2272937 h 2272937"/>
                  <a:gd name="connsiteX6" fmla="*/ 1841863 w 2890701"/>
                  <a:gd name="connsiteY6" fmla="*/ 2103120 h 2272937"/>
                  <a:gd name="connsiteX0" fmla="*/ 2860766 w 2905941"/>
                  <a:gd name="connsiteY0" fmla="*/ 143692 h 2272937"/>
                  <a:gd name="connsiteX1" fmla="*/ 2849881 w 2905941"/>
                  <a:gd name="connsiteY1" fmla="*/ 13498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905941"/>
                  <a:gd name="connsiteY0" fmla="*/ 143692 h 2272937"/>
                  <a:gd name="connsiteX1" fmla="*/ 2905941 w 2905941"/>
                  <a:gd name="connsiteY1" fmla="*/ 31569 h 2272937"/>
                  <a:gd name="connsiteX2" fmla="*/ 2037806 w 2905941"/>
                  <a:gd name="connsiteY2" fmla="*/ 0 h 2272937"/>
                  <a:gd name="connsiteX3" fmla="*/ 0 w 2905941"/>
                  <a:gd name="connsiteY3" fmla="*/ 2168434 h 2272937"/>
                  <a:gd name="connsiteX4" fmla="*/ 1737360 w 2905941"/>
                  <a:gd name="connsiteY4" fmla="*/ 2272937 h 2272937"/>
                  <a:gd name="connsiteX5" fmla="*/ 1841863 w 2905941"/>
                  <a:gd name="connsiteY5" fmla="*/ 2103120 h 2272937"/>
                  <a:gd name="connsiteX0" fmla="*/ 2860766 w 2905941"/>
                  <a:gd name="connsiteY0" fmla="*/ 143692 h 2272937"/>
                  <a:gd name="connsiteX1" fmla="*/ 2853691 w 2905941"/>
                  <a:gd name="connsiteY1" fmla="*/ 13879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5941" h="2272937">
                    <a:moveTo>
                      <a:pt x="2860766" y="143692"/>
                    </a:moveTo>
                    <a:lnTo>
                      <a:pt x="2853691" y="138793"/>
                    </a:lnTo>
                    <a:lnTo>
                      <a:pt x="2905941" y="31569"/>
                    </a:lnTo>
                    <a:lnTo>
                      <a:pt x="2037806" y="0"/>
                    </a:lnTo>
                    <a:lnTo>
                      <a:pt x="0" y="2168434"/>
                    </a:lnTo>
                    <a:lnTo>
                      <a:pt x="1737360" y="2272937"/>
                    </a:lnTo>
                    <a:lnTo>
                      <a:pt x="1841863" y="210312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87" name="Straight Connector 86"/>
              <p:cNvCxnSpPr/>
              <p:nvPr/>
            </p:nvCxnSpPr>
            <p:spPr bwMode="auto">
              <a:xfrm>
                <a:off x="2811780" y="3341370"/>
                <a:ext cx="217170" cy="0"/>
              </a:xfrm>
              <a:prstGeom prst="line">
                <a:avLst/>
              </a:prstGeom>
              <a:solidFill>
                <a:schemeClr val="accent1"/>
              </a:solidFill>
              <a:ln w="57150" cap="flat" cmpd="sng" algn="ctr">
                <a:solidFill>
                  <a:srgbClr val="FFFFCC"/>
                </a:solidFill>
                <a:prstDash val="solid"/>
                <a:round/>
                <a:headEnd type="none" w="med" len="med"/>
                <a:tailEnd type="none" w="med" len="med"/>
              </a:ln>
              <a:effectLst/>
            </p:spPr>
          </p:cxnSp>
        </p:grpSp>
      </p:grpSp>
      <p:grpSp>
        <p:nvGrpSpPr>
          <p:cNvPr id="8" name="Group 210"/>
          <p:cNvGrpSpPr/>
          <p:nvPr/>
        </p:nvGrpSpPr>
        <p:grpSpPr>
          <a:xfrm>
            <a:off x="1224425" y="597493"/>
            <a:ext cx="5715664" cy="5646098"/>
            <a:chOff x="1224425" y="597493"/>
            <a:chExt cx="5715664" cy="5646098"/>
          </a:xfrm>
        </p:grpSpPr>
        <p:sp>
          <p:nvSpPr>
            <p:cNvPr id="188" name="Arc 187"/>
            <p:cNvSpPr/>
            <p:nvPr/>
          </p:nvSpPr>
          <p:spPr bwMode="auto">
            <a:xfrm>
              <a:off x="1315092" y="597493"/>
              <a:ext cx="5537771" cy="5566924"/>
            </a:xfrm>
            <a:prstGeom prst="arc">
              <a:avLst>
                <a:gd name="adj1" fmla="val 5734640"/>
                <a:gd name="adj2" fmla="val 5723905"/>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9" name="Group 152"/>
            <p:cNvGrpSpPr/>
            <p:nvPr/>
          </p:nvGrpSpPr>
          <p:grpSpPr>
            <a:xfrm>
              <a:off x="3039643" y="2374517"/>
              <a:ext cx="2104551" cy="2120228"/>
              <a:chOff x="3078832" y="1538494"/>
              <a:chExt cx="2104551" cy="2120228"/>
            </a:xfrm>
          </p:grpSpPr>
          <p:sp>
            <p:nvSpPr>
              <p:cNvPr id="137" name="Freeform 81"/>
              <p:cNvSpPr>
                <a:spLocks/>
              </p:cNvSpPr>
              <p:nvPr/>
            </p:nvSpPr>
            <p:spPr bwMode="auto">
              <a:xfrm rot="9459547" flipV="1">
                <a:off x="3126649" y="206788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8" name="Freeform 81"/>
              <p:cNvSpPr>
                <a:spLocks/>
              </p:cNvSpPr>
              <p:nvPr/>
            </p:nvSpPr>
            <p:spPr bwMode="auto">
              <a:xfrm rot="12670326" flipV="1">
                <a:off x="3768334" y="1538494"/>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9" name="Freeform 81"/>
              <p:cNvSpPr>
                <a:spLocks/>
              </p:cNvSpPr>
              <p:nvPr/>
            </p:nvSpPr>
            <p:spPr bwMode="auto">
              <a:xfrm rot="2236861" flipV="1">
                <a:off x="4169387" y="348493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0" name="Freeform 81"/>
              <p:cNvSpPr>
                <a:spLocks/>
              </p:cNvSpPr>
              <p:nvPr/>
            </p:nvSpPr>
            <p:spPr bwMode="auto">
              <a:xfrm rot="19147494" flipV="1">
                <a:off x="5019669" y="258027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1" name="Freeform 81"/>
              <p:cNvSpPr>
                <a:spLocks/>
              </p:cNvSpPr>
              <p:nvPr/>
            </p:nvSpPr>
            <p:spPr bwMode="auto">
              <a:xfrm rot="16200000" flipV="1">
                <a:off x="4730862" y="179516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2" name="Freeform 81"/>
              <p:cNvSpPr>
                <a:spLocks/>
              </p:cNvSpPr>
              <p:nvPr/>
            </p:nvSpPr>
            <p:spPr bwMode="auto">
              <a:xfrm rot="6796813" flipV="1">
                <a:off x="3083869" y="283255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3" name="Arc 142"/>
              <p:cNvSpPr/>
              <p:nvPr/>
            </p:nvSpPr>
            <p:spPr bwMode="auto">
              <a:xfrm>
                <a:off x="3566694" y="2075594"/>
                <a:ext cx="1064127" cy="1069729"/>
              </a:xfrm>
              <a:prstGeom prst="arc">
                <a:avLst>
                  <a:gd name="adj1" fmla="val 8687823"/>
                  <a:gd name="adj2" fmla="val 5045816"/>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4" name="Freeform 81"/>
              <p:cNvSpPr>
                <a:spLocks/>
              </p:cNvSpPr>
              <p:nvPr/>
            </p:nvSpPr>
            <p:spPr bwMode="auto">
              <a:xfrm rot="18796882" flipV="1">
                <a:off x="4543704" y="2517061"/>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5" name="Freeform 81"/>
              <p:cNvSpPr>
                <a:spLocks/>
              </p:cNvSpPr>
              <p:nvPr/>
            </p:nvSpPr>
            <p:spPr bwMode="auto">
              <a:xfrm rot="8292053" flipV="1">
                <a:off x="3484923" y="244219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6" name="Freeform 81"/>
              <p:cNvSpPr>
                <a:spLocks/>
              </p:cNvSpPr>
              <p:nvPr/>
            </p:nvSpPr>
            <p:spPr bwMode="auto">
              <a:xfrm rot="13034805" flipV="1">
                <a:off x="4008966" y="199301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 name="Freeform 81"/>
              <p:cNvSpPr>
                <a:spLocks/>
              </p:cNvSpPr>
              <p:nvPr/>
            </p:nvSpPr>
            <p:spPr bwMode="auto">
              <a:xfrm rot="861353" flipV="1">
                <a:off x="4281681" y="2982278"/>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8" name="Arc 147"/>
              <p:cNvSpPr/>
              <p:nvPr/>
            </p:nvSpPr>
            <p:spPr bwMode="auto">
              <a:xfrm>
                <a:off x="3112166" y="1578289"/>
                <a:ext cx="1993951" cy="2004448"/>
              </a:xfrm>
              <a:prstGeom prst="arc">
                <a:avLst>
                  <a:gd name="adj1" fmla="val 8218078"/>
                  <a:gd name="adj2" fmla="val 5635564"/>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87" name="Arc 186"/>
            <p:cNvSpPr/>
            <p:nvPr/>
          </p:nvSpPr>
          <p:spPr bwMode="auto">
            <a:xfrm>
              <a:off x="2239766" y="1606144"/>
              <a:ext cx="3657600" cy="3676855"/>
            </a:xfrm>
            <a:prstGeom prst="arc">
              <a:avLst>
                <a:gd name="adj1" fmla="val 5734640"/>
                <a:gd name="adj2" fmla="val 5724188"/>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9" name="Freeform 81"/>
            <p:cNvSpPr>
              <a:spLocks/>
            </p:cNvSpPr>
            <p:nvPr/>
          </p:nvSpPr>
          <p:spPr bwMode="auto">
            <a:xfrm rot="18856377" flipV="1">
              <a:off x="5820118" y="3348669"/>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 name="Freeform 81"/>
            <p:cNvSpPr>
              <a:spLocks/>
            </p:cNvSpPr>
            <p:nvPr/>
          </p:nvSpPr>
          <p:spPr bwMode="auto">
            <a:xfrm rot="18856377" flipV="1">
              <a:off x="6771339" y="3345601"/>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 name="Freeform 81"/>
            <p:cNvSpPr>
              <a:spLocks/>
            </p:cNvSpPr>
            <p:nvPr/>
          </p:nvSpPr>
          <p:spPr bwMode="auto">
            <a:xfrm rot="16919972" flipV="1">
              <a:off x="6347786" y="1826466"/>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 name="Freeform 81"/>
            <p:cNvSpPr>
              <a:spLocks/>
            </p:cNvSpPr>
            <p:nvPr/>
          </p:nvSpPr>
          <p:spPr bwMode="auto">
            <a:xfrm rot="16581033" flipV="1">
              <a:off x="5426185" y="223560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8" name="Freeform 81"/>
            <p:cNvSpPr>
              <a:spLocks/>
            </p:cNvSpPr>
            <p:nvPr/>
          </p:nvSpPr>
          <p:spPr bwMode="auto">
            <a:xfrm rot="154951" flipV="1">
              <a:off x="5265735" y="4659561"/>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9" name="Freeform 81"/>
            <p:cNvSpPr>
              <a:spLocks/>
            </p:cNvSpPr>
            <p:nvPr/>
          </p:nvSpPr>
          <p:spPr bwMode="auto">
            <a:xfrm rot="400299" flipV="1">
              <a:off x="5656596" y="552905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0" name="Freeform 81"/>
            <p:cNvSpPr>
              <a:spLocks/>
            </p:cNvSpPr>
            <p:nvPr/>
          </p:nvSpPr>
          <p:spPr bwMode="auto">
            <a:xfrm rot="3085034" flipV="1">
              <a:off x="3723976" y="6074840"/>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1" name="Freeform 81"/>
            <p:cNvSpPr>
              <a:spLocks/>
            </p:cNvSpPr>
            <p:nvPr/>
          </p:nvSpPr>
          <p:spPr bwMode="auto">
            <a:xfrm rot="10800000" flipV="1">
              <a:off x="2898251" y="1863059"/>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2" name="Freeform 81"/>
            <p:cNvSpPr>
              <a:spLocks/>
            </p:cNvSpPr>
            <p:nvPr/>
          </p:nvSpPr>
          <p:spPr bwMode="auto">
            <a:xfrm rot="7603698" flipV="1">
              <a:off x="1229462" y="3503989"/>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3" name="Freeform 81"/>
            <p:cNvSpPr>
              <a:spLocks/>
            </p:cNvSpPr>
            <p:nvPr/>
          </p:nvSpPr>
          <p:spPr bwMode="auto">
            <a:xfrm rot="3046124" flipV="1">
              <a:off x="3822225" y="5184978"/>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4" name="Freeform 81"/>
            <p:cNvSpPr>
              <a:spLocks/>
            </p:cNvSpPr>
            <p:nvPr/>
          </p:nvSpPr>
          <p:spPr bwMode="auto">
            <a:xfrm rot="5847387" flipV="1">
              <a:off x="1843433" y="504196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5" name="Freeform 81"/>
            <p:cNvSpPr>
              <a:spLocks/>
            </p:cNvSpPr>
            <p:nvPr/>
          </p:nvSpPr>
          <p:spPr bwMode="auto">
            <a:xfrm rot="9580744" flipV="1">
              <a:off x="1604318" y="187757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6" name="Freeform 81"/>
            <p:cNvSpPr>
              <a:spLocks/>
            </p:cNvSpPr>
            <p:nvPr/>
          </p:nvSpPr>
          <p:spPr bwMode="auto">
            <a:xfrm rot="7898105" flipV="1">
              <a:off x="2153854" y="3378536"/>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7" name="Freeform 81"/>
            <p:cNvSpPr>
              <a:spLocks/>
            </p:cNvSpPr>
            <p:nvPr/>
          </p:nvSpPr>
          <p:spPr bwMode="auto">
            <a:xfrm rot="14246100" flipV="1">
              <a:off x="4226709" y="1545104"/>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0" name="Group 111"/>
          <p:cNvGrpSpPr/>
          <p:nvPr/>
        </p:nvGrpSpPr>
        <p:grpSpPr>
          <a:xfrm>
            <a:off x="219456" y="158496"/>
            <a:ext cx="8644128" cy="962733"/>
            <a:chOff x="219456" y="158496"/>
            <a:chExt cx="8644128" cy="962733"/>
          </a:xfrm>
        </p:grpSpPr>
        <p:sp>
          <p:nvSpPr>
            <p:cNvPr id="111" name="Rectangle 110"/>
            <p:cNvSpPr/>
            <p:nvPr/>
          </p:nvSpPr>
          <p:spPr bwMode="auto">
            <a:xfrm>
              <a:off x="219456" y="158496"/>
              <a:ext cx="8644128" cy="962733"/>
            </a:xfrm>
            <a:prstGeom prst="rect">
              <a:avLst/>
            </a:prstGeom>
            <a:solidFill>
              <a:srgbClr val="0070C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8" name="Text Box 7"/>
            <p:cNvSpPr txBox="1">
              <a:spLocks noChangeArrowheads="1"/>
            </p:cNvSpPr>
            <p:nvPr/>
          </p:nvSpPr>
          <p:spPr bwMode="auto">
            <a:xfrm>
              <a:off x="333921" y="218757"/>
              <a:ext cx="8444320" cy="830997"/>
            </a:xfrm>
            <a:prstGeom prst="rect">
              <a:avLst/>
            </a:prstGeom>
            <a:solidFill>
              <a:srgbClr val="CCFFFF"/>
            </a:solidFill>
            <a:ln w="28575">
              <a:solidFill>
                <a:srgbClr val="00B0F0"/>
              </a:solidFill>
              <a:miter lim="800000"/>
              <a:headEnd/>
              <a:tailEnd/>
            </a:ln>
            <a:effectLst/>
            <a:scene3d>
              <a:camera prst="orthographicFront"/>
              <a:lightRig rig="flat" dir="tl">
                <a:rot lat="0" lon="0" rev="6600000"/>
              </a:lightRig>
            </a:scene3d>
            <a:sp3d>
              <a:bevelT/>
            </a:sp3d>
          </p:spPr>
          <p:txBody>
            <a:bodyPr wrap="square">
              <a:spAutoFit/>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w="11430"/>
                  <a:solidFill>
                    <a:sysClr val="windowText" lastClr="000000"/>
                  </a:solidFill>
                  <a:effectLst>
                    <a:outerShdw blurRad="50800" dist="39000" dir="5460000" algn="tl">
                      <a:srgbClr val="000000">
                        <a:alpha val="38000"/>
                      </a:srgbClr>
                    </a:outerShdw>
                  </a:effectLst>
                  <a:uLnTx/>
                  <a:uFillTx/>
                  <a:latin typeface="Arial" charset="0"/>
                  <a:ea typeface="+mn-ea"/>
                  <a:cs typeface="+mn-cs"/>
                </a:rPr>
                <a:t>The direction of the force on the current bearing wire can be determined using the 3</a:t>
              </a:r>
              <a:r>
                <a:rPr kumimoji="0" lang="en-US" sz="2400" b="1" i="0" u="none" strike="noStrike" kern="1200" cap="none" spc="0" normalizeH="0" baseline="30000" noProof="0" dirty="0">
                  <a:ln w="11430"/>
                  <a:solidFill>
                    <a:sysClr val="windowText" lastClr="000000"/>
                  </a:solidFill>
                  <a:effectLst>
                    <a:outerShdw blurRad="50800" dist="39000" dir="5460000" algn="tl">
                      <a:srgbClr val="000000">
                        <a:alpha val="38000"/>
                      </a:srgbClr>
                    </a:outerShdw>
                  </a:effectLst>
                  <a:uLnTx/>
                  <a:uFillTx/>
                  <a:latin typeface="Arial" charset="0"/>
                  <a:ea typeface="+mn-ea"/>
                  <a:cs typeface="+mn-cs"/>
                </a:rPr>
                <a:t>rd</a:t>
              </a:r>
              <a:r>
                <a:rPr kumimoji="0" lang="en-US" sz="2400" b="1" i="0" u="none" strike="noStrike" kern="1200" cap="none" spc="0" normalizeH="0" baseline="0" noProof="0" dirty="0">
                  <a:ln w="11430"/>
                  <a:solidFill>
                    <a:sysClr val="windowText" lastClr="000000"/>
                  </a:solidFill>
                  <a:effectLst>
                    <a:outerShdw blurRad="50800" dist="39000" dir="5460000" algn="tl">
                      <a:srgbClr val="000000">
                        <a:alpha val="38000"/>
                      </a:srgbClr>
                    </a:outerShdw>
                  </a:effectLst>
                  <a:uLnTx/>
                  <a:uFillTx/>
                  <a:latin typeface="Arial" charset="0"/>
                  <a:ea typeface="+mn-ea"/>
                  <a:cs typeface="+mn-cs"/>
                </a:rPr>
                <a:t> Right Hand Rule.</a:t>
              </a:r>
            </a:p>
          </p:txBody>
        </p:sp>
      </p:grpSp>
      <p:sp>
        <p:nvSpPr>
          <p:cNvPr id="213" name="Up Arrow 212"/>
          <p:cNvSpPr/>
          <p:nvPr/>
        </p:nvSpPr>
        <p:spPr bwMode="auto">
          <a:xfrm>
            <a:off x="6672944" y="2340429"/>
            <a:ext cx="163286" cy="2329543"/>
          </a:xfrm>
          <a:prstGeom prst="upArrow">
            <a:avLst/>
          </a:prstGeom>
          <a:solidFill>
            <a:srgbClr val="00B0F0"/>
          </a:solidFill>
          <a:ln w="9525" cap="flat" cmpd="sng" algn="ctr">
            <a:solidFill>
              <a:srgbClr val="00B0F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11" name="Group 165"/>
          <p:cNvGrpSpPr/>
          <p:nvPr/>
        </p:nvGrpSpPr>
        <p:grpSpPr>
          <a:xfrm>
            <a:off x="6027218" y="2750163"/>
            <a:ext cx="2739244" cy="2288931"/>
            <a:chOff x="6027218" y="2750163"/>
            <a:chExt cx="2739244" cy="2288931"/>
          </a:xfrm>
        </p:grpSpPr>
        <p:grpSp>
          <p:nvGrpSpPr>
            <p:cNvPr id="12" name="Group 76"/>
            <p:cNvGrpSpPr/>
            <p:nvPr/>
          </p:nvGrpSpPr>
          <p:grpSpPr>
            <a:xfrm>
              <a:off x="6091779" y="2844212"/>
              <a:ext cx="801926" cy="1888177"/>
              <a:chOff x="5108027" y="1971305"/>
              <a:chExt cx="801926" cy="1888177"/>
            </a:xfrm>
          </p:grpSpPr>
          <p:sp>
            <p:nvSpPr>
              <p:cNvPr id="113" name="Freeform 112"/>
              <p:cNvSpPr/>
              <p:nvPr/>
            </p:nvSpPr>
            <p:spPr bwMode="auto">
              <a:xfrm>
                <a:off x="5108027" y="1971305"/>
                <a:ext cx="781683" cy="1510153"/>
              </a:xfrm>
              <a:custGeom>
                <a:avLst/>
                <a:gdLst>
                  <a:gd name="connsiteX0" fmla="*/ 132119 w 778805"/>
                  <a:gd name="connsiteY0" fmla="*/ 1602807 h 1602807"/>
                  <a:gd name="connsiteX1" fmla="*/ 0 w 778805"/>
                  <a:gd name="connsiteY1" fmla="*/ 118211 h 1602807"/>
                  <a:gd name="connsiteX2" fmla="*/ 6954 w 778805"/>
                  <a:gd name="connsiteY2" fmla="*/ 59105 h 1602807"/>
                  <a:gd name="connsiteX3" fmla="*/ 41722 w 778805"/>
                  <a:gd name="connsiteY3" fmla="*/ 13907 h 1602807"/>
                  <a:gd name="connsiteX4" fmla="*/ 83443 w 778805"/>
                  <a:gd name="connsiteY4" fmla="*/ 0 h 1602807"/>
                  <a:gd name="connsiteX5" fmla="*/ 135595 w 778805"/>
                  <a:gd name="connsiteY5" fmla="*/ 20860 h 1602807"/>
                  <a:gd name="connsiteX6" fmla="*/ 173840 w 778805"/>
                  <a:gd name="connsiteY6" fmla="*/ 69536 h 1602807"/>
                  <a:gd name="connsiteX7" fmla="*/ 778805 w 778805"/>
                  <a:gd name="connsiteY7" fmla="*/ 1501980 h 1602807"/>
                  <a:gd name="connsiteX8" fmla="*/ 132119 w 778805"/>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44600 w 781683"/>
                  <a:gd name="connsiteY3" fmla="*/ 13907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69115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5686 h 1605686"/>
                  <a:gd name="connsiteX1" fmla="*/ 2878 w 781683"/>
                  <a:gd name="connsiteY1" fmla="*/ 121090 h 1605686"/>
                  <a:gd name="connsiteX2" fmla="*/ 0 w 781683"/>
                  <a:gd name="connsiteY2" fmla="*/ 64442 h 1605686"/>
                  <a:gd name="connsiteX3" fmla="*/ 27394 w 781683"/>
                  <a:gd name="connsiteY3" fmla="*/ 24160 h 1605686"/>
                  <a:gd name="connsiteX4" fmla="*/ 69115 w 781683"/>
                  <a:gd name="connsiteY4" fmla="*/ 2879 h 1605686"/>
                  <a:gd name="connsiteX5" fmla="*/ 138473 w 781683"/>
                  <a:gd name="connsiteY5" fmla="*/ 23739 h 1605686"/>
                  <a:gd name="connsiteX6" fmla="*/ 176718 w 781683"/>
                  <a:gd name="connsiteY6" fmla="*/ 72415 h 1605686"/>
                  <a:gd name="connsiteX7" fmla="*/ 781683 w 781683"/>
                  <a:gd name="connsiteY7" fmla="*/ 1504859 h 1605686"/>
                  <a:gd name="connsiteX8" fmla="*/ 134997 w 781683"/>
                  <a:gd name="connsiteY8" fmla="*/ 1605686 h 1605686"/>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38473 w 781683"/>
                  <a:gd name="connsiteY6" fmla="*/ 23016 h 1604963"/>
                  <a:gd name="connsiteX7" fmla="*/ 176718 w 781683"/>
                  <a:gd name="connsiteY7" fmla="*/ 71692 h 1604963"/>
                  <a:gd name="connsiteX8" fmla="*/ 781683 w 781683"/>
                  <a:gd name="connsiteY8" fmla="*/ 1504136 h 1604963"/>
                  <a:gd name="connsiteX9" fmla="*/ 134997 w 781683"/>
                  <a:gd name="connsiteY9" fmla="*/ 1604963 h 1604963"/>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50763 w 781683"/>
                  <a:gd name="connsiteY6" fmla="*/ 32848 h 1604963"/>
                  <a:gd name="connsiteX7" fmla="*/ 176718 w 781683"/>
                  <a:gd name="connsiteY7" fmla="*/ 71692 h 1604963"/>
                  <a:gd name="connsiteX8" fmla="*/ 781683 w 781683"/>
                  <a:gd name="connsiteY8" fmla="*/ 1504136 h 1604963"/>
                  <a:gd name="connsiteX9" fmla="*/ 134997 w 781683"/>
                  <a:gd name="connsiteY9" fmla="*/ 1604963 h 160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683" h="1604963">
                    <a:moveTo>
                      <a:pt x="134997" y="1604963"/>
                    </a:moveTo>
                    <a:lnTo>
                      <a:pt x="2878" y="120367"/>
                    </a:lnTo>
                    <a:lnTo>
                      <a:pt x="0" y="63719"/>
                    </a:lnTo>
                    <a:lnTo>
                      <a:pt x="27394" y="23437"/>
                    </a:lnTo>
                    <a:lnTo>
                      <a:pt x="69115" y="2156"/>
                    </a:lnTo>
                    <a:cubicBezTo>
                      <a:pt x="83776" y="0"/>
                      <a:pt x="104210" y="471"/>
                      <a:pt x="117818" y="5586"/>
                    </a:cubicBezTo>
                    <a:cubicBezTo>
                      <a:pt x="131426" y="10701"/>
                      <a:pt x="140537" y="22650"/>
                      <a:pt x="150763" y="32848"/>
                    </a:cubicBezTo>
                    <a:lnTo>
                      <a:pt x="176718" y="71692"/>
                    </a:lnTo>
                    <a:lnTo>
                      <a:pt x="781683" y="1504136"/>
                    </a:lnTo>
                    <a:lnTo>
                      <a:pt x="134997" y="1604963"/>
                    </a:lnTo>
                    <a:close/>
                  </a:path>
                </a:pathLst>
              </a:custGeom>
              <a:gradFill flip="none" rotWithShape="1">
                <a:gsLst>
                  <a:gs pos="0">
                    <a:srgbClr val="FF0000"/>
                  </a:gs>
                  <a:gs pos="50000">
                    <a:srgbClr val="7030A0"/>
                  </a:gs>
                  <a:gs pos="100000">
                    <a:schemeClr val="tx2"/>
                  </a:gs>
                </a:gsLst>
                <a:lin ang="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9" name="Oval 148"/>
              <p:cNvSpPr/>
              <p:nvPr/>
            </p:nvSpPr>
            <p:spPr bwMode="auto">
              <a:xfrm>
                <a:off x="5235039" y="3184568"/>
                <a:ext cx="674914" cy="674914"/>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62" name="Up Arrow 161"/>
            <p:cNvSpPr/>
            <p:nvPr/>
          </p:nvSpPr>
          <p:spPr bwMode="auto">
            <a:xfrm rot="20725808">
              <a:off x="6198654" y="3053540"/>
              <a:ext cx="86751" cy="162656"/>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3" name="Up Arrow 162"/>
            <p:cNvSpPr/>
            <p:nvPr/>
          </p:nvSpPr>
          <p:spPr bwMode="auto">
            <a:xfrm rot="20716574">
              <a:off x="6329625" y="3562601"/>
              <a:ext cx="127756" cy="254495"/>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 name="Up Arrow 163"/>
            <p:cNvSpPr/>
            <p:nvPr/>
          </p:nvSpPr>
          <p:spPr bwMode="auto">
            <a:xfrm rot="20762197">
              <a:off x="6518983" y="4334339"/>
              <a:ext cx="203972" cy="596487"/>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1" name="Freeform 180"/>
            <p:cNvSpPr/>
            <p:nvPr/>
          </p:nvSpPr>
          <p:spPr bwMode="auto">
            <a:xfrm rot="268793" flipH="1">
              <a:off x="6027218" y="2750163"/>
              <a:ext cx="2739244" cy="2288931"/>
            </a:xfrm>
            <a:custGeom>
              <a:avLst/>
              <a:gdLst>
                <a:gd name="connsiteX0" fmla="*/ 2730137 w 2769325"/>
                <a:gd name="connsiteY0" fmla="*/ 143692 h 2103120"/>
                <a:gd name="connsiteX1" fmla="*/ 2769325 w 2769325"/>
                <a:gd name="connsiteY1" fmla="*/ 13063 h 2103120"/>
                <a:gd name="connsiteX2" fmla="*/ 1907177 w 2769325"/>
                <a:gd name="connsiteY2" fmla="*/ 0 h 2103120"/>
                <a:gd name="connsiteX3" fmla="*/ 0 w 2769325"/>
                <a:gd name="connsiteY3" fmla="*/ 1985554 h 2103120"/>
                <a:gd name="connsiteX4" fmla="*/ 1711234 w 2769325"/>
                <a:gd name="connsiteY4" fmla="*/ 2103120 h 2103120"/>
                <a:gd name="connsiteX0" fmla="*/ 2860766 w 2899954"/>
                <a:gd name="connsiteY0" fmla="*/ 143692 h 2168434"/>
                <a:gd name="connsiteX1" fmla="*/ 2899954 w 2899954"/>
                <a:gd name="connsiteY1" fmla="*/ 13063 h 2168434"/>
                <a:gd name="connsiteX2" fmla="*/ 2037806 w 2899954"/>
                <a:gd name="connsiteY2" fmla="*/ 0 h 2168434"/>
                <a:gd name="connsiteX3" fmla="*/ 0 w 2899954"/>
                <a:gd name="connsiteY3" fmla="*/ 2168434 h 2168434"/>
                <a:gd name="connsiteX4" fmla="*/ 1841863 w 2899954"/>
                <a:gd name="connsiteY4" fmla="*/ 2103120 h 2168434"/>
                <a:gd name="connsiteX0" fmla="*/ 2860766 w 2899954"/>
                <a:gd name="connsiteY0" fmla="*/ 143692 h 2272937"/>
                <a:gd name="connsiteX1" fmla="*/ 2899954 w 2899954"/>
                <a:gd name="connsiteY1" fmla="*/ 13063 h 2272937"/>
                <a:gd name="connsiteX2" fmla="*/ 2037806 w 2899954"/>
                <a:gd name="connsiteY2" fmla="*/ 0 h 2272937"/>
                <a:gd name="connsiteX3" fmla="*/ 0 w 2899954"/>
                <a:gd name="connsiteY3" fmla="*/ 2168434 h 2272937"/>
                <a:gd name="connsiteX4" fmla="*/ 1737360 w 2899954"/>
                <a:gd name="connsiteY4" fmla="*/ 2272937 h 2272937"/>
                <a:gd name="connsiteX5" fmla="*/ 1841863 w 2899954"/>
                <a:gd name="connsiteY5" fmla="*/ 2103120 h 2272937"/>
                <a:gd name="connsiteX0" fmla="*/ 2860766 w 2886891"/>
                <a:gd name="connsiteY0" fmla="*/ 143692 h 2272937"/>
                <a:gd name="connsiteX1" fmla="*/ 2886891 w 2886891"/>
                <a:gd name="connsiteY1" fmla="*/ 52252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86891 w 2886891"/>
                <a:gd name="connsiteY1" fmla="*/ 39189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49881 w 2886891"/>
                <a:gd name="connsiteY1" fmla="*/ 134983 h 2272937"/>
                <a:gd name="connsiteX2" fmla="*/ 2886891 w 2886891"/>
                <a:gd name="connsiteY2" fmla="*/ 39189 h 2272937"/>
                <a:gd name="connsiteX3" fmla="*/ 2037806 w 2886891"/>
                <a:gd name="connsiteY3" fmla="*/ 0 h 2272937"/>
                <a:gd name="connsiteX4" fmla="*/ 0 w 2886891"/>
                <a:gd name="connsiteY4" fmla="*/ 2168434 h 2272937"/>
                <a:gd name="connsiteX5" fmla="*/ 1737360 w 2886891"/>
                <a:gd name="connsiteY5" fmla="*/ 2272937 h 2272937"/>
                <a:gd name="connsiteX6" fmla="*/ 1841863 w 2886891"/>
                <a:gd name="connsiteY6" fmla="*/ 2103120 h 2272937"/>
                <a:gd name="connsiteX0" fmla="*/ 2860766 w 2890701"/>
                <a:gd name="connsiteY0" fmla="*/ 143692 h 2272937"/>
                <a:gd name="connsiteX1" fmla="*/ 2849881 w 2890701"/>
                <a:gd name="connsiteY1" fmla="*/ 134983 h 2272937"/>
                <a:gd name="connsiteX2" fmla="*/ 2890701 w 2890701"/>
                <a:gd name="connsiteY2" fmla="*/ 35379 h 2272937"/>
                <a:gd name="connsiteX3" fmla="*/ 2037806 w 2890701"/>
                <a:gd name="connsiteY3" fmla="*/ 0 h 2272937"/>
                <a:gd name="connsiteX4" fmla="*/ 0 w 2890701"/>
                <a:gd name="connsiteY4" fmla="*/ 2168434 h 2272937"/>
                <a:gd name="connsiteX5" fmla="*/ 1737360 w 2890701"/>
                <a:gd name="connsiteY5" fmla="*/ 2272937 h 2272937"/>
                <a:gd name="connsiteX6" fmla="*/ 1841863 w 2890701"/>
                <a:gd name="connsiteY6" fmla="*/ 2103120 h 2272937"/>
                <a:gd name="connsiteX0" fmla="*/ 2860766 w 2905941"/>
                <a:gd name="connsiteY0" fmla="*/ 143692 h 2272937"/>
                <a:gd name="connsiteX1" fmla="*/ 2849881 w 2905941"/>
                <a:gd name="connsiteY1" fmla="*/ 13498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905941"/>
                <a:gd name="connsiteY0" fmla="*/ 143692 h 2272937"/>
                <a:gd name="connsiteX1" fmla="*/ 2905941 w 2905941"/>
                <a:gd name="connsiteY1" fmla="*/ 31569 h 2272937"/>
                <a:gd name="connsiteX2" fmla="*/ 2037806 w 2905941"/>
                <a:gd name="connsiteY2" fmla="*/ 0 h 2272937"/>
                <a:gd name="connsiteX3" fmla="*/ 0 w 2905941"/>
                <a:gd name="connsiteY3" fmla="*/ 2168434 h 2272937"/>
                <a:gd name="connsiteX4" fmla="*/ 1737360 w 2905941"/>
                <a:gd name="connsiteY4" fmla="*/ 2272937 h 2272937"/>
                <a:gd name="connsiteX5" fmla="*/ 1841863 w 2905941"/>
                <a:gd name="connsiteY5" fmla="*/ 2103120 h 2272937"/>
                <a:gd name="connsiteX0" fmla="*/ 2860766 w 2905941"/>
                <a:gd name="connsiteY0" fmla="*/ 143692 h 2272937"/>
                <a:gd name="connsiteX1" fmla="*/ 2853691 w 2905941"/>
                <a:gd name="connsiteY1" fmla="*/ 13879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860766"/>
                <a:gd name="connsiteY0" fmla="*/ 143692 h 2272937"/>
                <a:gd name="connsiteX1" fmla="*/ 2853691 w 2860766"/>
                <a:gd name="connsiteY1" fmla="*/ 138793 h 2272937"/>
                <a:gd name="connsiteX2" fmla="*/ 2441203 w 2860766"/>
                <a:gd name="connsiteY2" fmla="*/ 31846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853691 w 2860766"/>
                <a:gd name="connsiteY1" fmla="*/ 138793 h 2272937"/>
                <a:gd name="connsiteX2" fmla="*/ 2476657 w 2860766"/>
                <a:gd name="connsiteY2" fmla="*/ 29583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474497 w 2860766"/>
                <a:gd name="connsiteY1" fmla="*/ 154440 h 2272937"/>
                <a:gd name="connsiteX2" fmla="*/ 2476657 w 2860766"/>
                <a:gd name="connsiteY2" fmla="*/ 29583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476657 w 2860766"/>
                <a:gd name="connsiteY1" fmla="*/ 29583 h 2272937"/>
                <a:gd name="connsiteX2" fmla="*/ 2037806 w 2860766"/>
                <a:gd name="connsiteY2" fmla="*/ 0 h 2272937"/>
                <a:gd name="connsiteX3" fmla="*/ 0 w 2860766"/>
                <a:gd name="connsiteY3" fmla="*/ 2168434 h 2272937"/>
                <a:gd name="connsiteX4" fmla="*/ 1737360 w 2860766"/>
                <a:gd name="connsiteY4" fmla="*/ 2272937 h 2272937"/>
                <a:gd name="connsiteX5" fmla="*/ 1841863 w 2860766"/>
                <a:gd name="connsiteY5" fmla="*/ 2103120 h 2272937"/>
                <a:gd name="connsiteX0" fmla="*/ 2466939 w 2476657"/>
                <a:gd name="connsiteY0" fmla="*/ 153154 h 2272937"/>
                <a:gd name="connsiteX1" fmla="*/ 2476657 w 2476657"/>
                <a:gd name="connsiteY1" fmla="*/ 29583 h 2272937"/>
                <a:gd name="connsiteX2" fmla="*/ 2037806 w 2476657"/>
                <a:gd name="connsiteY2" fmla="*/ 0 h 2272937"/>
                <a:gd name="connsiteX3" fmla="*/ 0 w 2476657"/>
                <a:gd name="connsiteY3" fmla="*/ 2168434 h 2272937"/>
                <a:gd name="connsiteX4" fmla="*/ 1737360 w 2476657"/>
                <a:gd name="connsiteY4" fmla="*/ 2272937 h 2272937"/>
                <a:gd name="connsiteX5" fmla="*/ 1841863 w 2476657"/>
                <a:gd name="connsiteY5" fmla="*/ 2103120 h 2272937"/>
                <a:gd name="connsiteX0" fmla="*/ 2466939 w 2495515"/>
                <a:gd name="connsiteY0" fmla="*/ 153154 h 2272937"/>
                <a:gd name="connsiteX1" fmla="*/ 2495515 w 2495515"/>
                <a:gd name="connsiteY1" fmla="*/ 46179 h 2272937"/>
                <a:gd name="connsiteX2" fmla="*/ 2037806 w 2495515"/>
                <a:gd name="connsiteY2" fmla="*/ 0 h 2272937"/>
                <a:gd name="connsiteX3" fmla="*/ 0 w 2495515"/>
                <a:gd name="connsiteY3" fmla="*/ 2168434 h 2272937"/>
                <a:gd name="connsiteX4" fmla="*/ 1737360 w 2495515"/>
                <a:gd name="connsiteY4" fmla="*/ 2272937 h 2272937"/>
                <a:gd name="connsiteX5" fmla="*/ 1841863 w 2495515"/>
                <a:gd name="connsiteY5" fmla="*/ 2103120 h 2272937"/>
                <a:gd name="connsiteX0" fmla="*/ 2466939 w 2521345"/>
                <a:gd name="connsiteY0" fmla="*/ 153154 h 2272937"/>
                <a:gd name="connsiteX1" fmla="*/ 2521345 w 2521345"/>
                <a:gd name="connsiteY1" fmla="*/ 38124 h 2272937"/>
                <a:gd name="connsiteX2" fmla="*/ 2037806 w 2521345"/>
                <a:gd name="connsiteY2" fmla="*/ 0 h 2272937"/>
                <a:gd name="connsiteX3" fmla="*/ 0 w 2521345"/>
                <a:gd name="connsiteY3" fmla="*/ 2168434 h 2272937"/>
                <a:gd name="connsiteX4" fmla="*/ 1737360 w 2521345"/>
                <a:gd name="connsiteY4" fmla="*/ 2272937 h 2272937"/>
                <a:gd name="connsiteX5" fmla="*/ 1841863 w 2521345"/>
                <a:gd name="connsiteY5" fmla="*/ 2103120 h 2272937"/>
                <a:gd name="connsiteX0" fmla="*/ 2466939 w 2521345"/>
                <a:gd name="connsiteY0" fmla="*/ 153154 h 2272937"/>
                <a:gd name="connsiteX1" fmla="*/ 2474202 w 2521345"/>
                <a:gd name="connsiteY1" fmla="*/ 147460 h 2272937"/>
                <a:gd name="connsiteX2" fmla="*/ 2521345 w 2521345"/>
                <a:gd name="connsiteY2" fmla="*/ 38124 h 2272937"/>
                <a:gd name="connsiteX3" fmla="*/ 2037806 w 2521345"/>
                <a:gd name="connsiteY3" fmla="*/ 0 h 2272937"/>
                <a:gd name="connsiteX4" fmla="*/ 0 w 2521345"/>
                <a:gd name="connsiteY4" fmla="*/ 2168434 h 2272937"/>
                <a:gd name="connsiteX5" fmla="*/ 1737360 w 2521345"/>
                <a:gd name="connsiteY5" fmla="*/ 2272937 h 2272937"/>
                <a:gd name="connsiteX6" fmla="*/ 1841863 w 2521345"/>
                <a:gd name="connsiteY6" fmla="*/ 2103120 h 2272937"/>
                <a:gd name="connsiteX0" fmla="*/ 2684838 w 2739244"/>
                <a:gd name="connsiteY0" fmla="*/ 153154 h 2272937"/>
                <a:gd name="connsiteX1" fmla="*/ 2692101 w 2739244"/>
                <a:gd name="connsiteY1" fmla="*/ 147460 h 2272937"/>
                <a:gd name="connsiteX2" fmla="*/ 2739244 w 2739244"/>
                <a:gd name="connsiteY2" fmla="*/ 38124 h 2272937"/>
                <a:gd name="connsiteX3" fmla="*/ 2255705 w 2739244"/>
                <a:gd name="connsiteY3" fmla="*/ 0 h 2272937"/>
                <a:gd name="connsiteX4" fmla="*/ 0 w 2739244"/>
                <a:gd name="connsiteY4" fmla="*/ 2162282 h 2272937"/>
                <a:gd name="connsiteX5" fmla="*/ 1955259 w 2739244"/>
                <a:gd name="connsiteY5" fmla="*/ 2272937 h 2272937"/>
                <a:gd name="connsiteX6" fmla="*/ 2059762 w 2739244"/>
                <a:gd name="connsiteY6" fmla="*/ 2103120 h 2272937"/>
                <a:gd name="connsiteX0" fmla="*/ 2684838 w 2739244"/>
                <a:gd name="connsiteY0" fmla="*/ 174410 h 2294193"/>
                <a:gd name="connsiteX1" fmla="*/ 2692101 w 2739244"/>
                <a:gd name="connsiteY1" fmla="*/ 168716 h 2294193"/>
                <a:gd name="connsiteX2" fmla="*/ 2739244 w 2739244"/>
                <a:gd name="connsiteY2" fmla="*/ 59380 h 2294193"/>
                <a:gd name="connsiteX3" fmla="*/ 1984394 w 2739244"/>
                <a:gd name="connsiteY3" fmla="*/ 0 h 2294193"/>
                <a:gd name="connsiteX4" fmla="*/ 0 w 2739244"/>
                <a:gd name="connsiteY4" fmla="*/ 2183538 h 2294193"/>
                <a:gd name="connsiteX5" fmla="*/ 1955259 w 2739244"/>
                <a:gd name="connsiteY5" fmla="*/ 2294193 h 2294193"/>
                <a:gd name="connsiteX6" fmla="*/ 2059762 w 2739244"/>
                <a:gd name="connsiteY6" fmla="*/ 2124376 h 2294193"/>
                <a:gd name="connsiteX0" fmla="*/ 2684838 w 2739244"/>
                <a:gd name="connsiteY0" fmla="*/ 174410 h 2294193"/>
                <a:gd name="connsiteX1" fmla="*/ 2692101 w 2739244"/>
                <a:gd name="connsiteY1" fmla="*/ 168716 h 2294193"/>
                <a:gd name="connsiteX2" fmla="*/ 2739244 w 2739244"/>
                <a:gd name="connsiteY2" fmla="*/ 59380 h 2294193"/>
                <a:gd name="connsiteX3" fmla="*/ 1984394 w 2739244"/>
                <a:gd name="connsiteY3" fmla="*/ 0 h 2294193"/>
                <a:gd name="connsiteX4" fmla="*/ 0 w 2739244"/>
                <a:gd name="connsiteY4" fmla="*/ 2183538 h 2294193"/>
                <a:gd name="connsiteX5" fmla="*/ 1955259 w 2739244"/>
                <a:gd name="connsiteY5" fmla="*/ 2294193 h 2294193"/>
                <a:gd name="connsiteX6" fmla="*/ 1994111 w 2739244"/>
                <a:gd name="connsiteY6" fmla="*/ 2166726 h 2294193"/>
                <a:gd name="connsiteX0" fmla="*/ 2684838 w 2739244"/>
                <a:gd name="connsiteY0" fmla="*/ 174410 h 2294193"/>
                <a:gd name="connsiteX1" fmla="*/ 2692101 w 2739244"/>
                <a:gd name="connsiteY1" fmla="*/ 168716 h 2294193"/>
                <a:gd name="connsiteX2" fmla="*/ 2739244 w 2739244"/>
                <a:gd name="connsiteY2" fmla="*/ 59380 h 2294193"/>
                <a:gd name="connsiteX3" fmla="*/ 1984394 w 2739244"/>
                <a:gd name="connsiteY3" fmla="*/ 0 h 2294193"/>
                <a:gd name="connsiteX4" fmla="*/ 0 w 2739244"/>
                <a:gd name="connsiteY4" fmla="*/ 2183538 h 2294193"/>
                <a:gd name="connsiteX5" fmla="*/ 1955259 w 2739244"/>
                <a:gd name="connsiteY5" fmla="*/ 2294193 h 2294193"/>
                <a:gd name="connsiteX6" fmla="*/ 1994111 w 2739244"/>
                <a:gd name="connsiteY6" fmla="*/ 2166726 h 2294193"/>
                <a:gd name="connsiteX0" fmla="*/ 2684838 w 2739244"/>
                <a:gd name="connsiteY0" fmla="*/ 174410 h 2288931"/>
                <a:gd name="connsiteX1" fmla="*/ 2692101 w 2739244"/>
                <a:gd name="connsiteY1" fmla="*/ 168716 h 2288931"/>
                <a:gd name="connsiteX2" fmla="*/ 2739244 w 2739244"/>
                <a:gd name="connsiteY2" fmla="*/ 59380 h 2288931"/>
                <a:gd name="connsiteX3" fmla="*/ 1984394 w 2739244"/>
                <a:gd name="connsiteY3" fmla="*/ 0 h 2288931"/>
                <a:gd name="connsiteX4" fmla="*/ 0 w 2739244"/>
                <a:gd name="connsiteY4" fmla="*/ 2183538 h 2288931"/>
                <a:gd name="connsiteX5" fmla="*/ 1925988 w 2739244"/>
                <a:gd name="connsiteY5" fmla="*/ 2288931 h 2288931"/>
                <a:gd name="connsiteX6" fmla="*/ 1994111 w 2739244"/>
                <a:gd name="connsiteY6" fmla="*/ 2166726 h 2288931"/>
                <a:gd name="connsiteX0" fmla="*/ 2684838 w 2739244"/>
                <a:gd name="connsiteY0" fmla="*/ 174410 h 2288931"/>
                <a:gd name="connsiteX1" fmla="*/ 2692101 w 2739244"/>
                <a:gd name="connsiteY1" fmla="*/ 168716 h 2288931"/>
                <a:gd name="connsiteX2" fmla="*/ 2739244 w 2739244"/>
                <a:gd name="connsiteY2" fmla="*/ 59380 h 2288931"/>
                <a:gd name="connsiteX3" fmla="*/ 1984394 w 2739244"/>
                <a:gd name="connsiteY3" fmla="*/ 0 h 2288931"/>
                <a:gd name="connsiteX4" fmla="*/ 0 w 2739244"/>
                <a:gd name="connsiteY4" fmla="*/ 2183538 h 2288931"/>
                <a:gd name="connsiteX5" fmla="*/ 1925988 w 2739244"/>
                <a:gd name="connsiteY5" fmla="*/ 2288931 h 2288931"/>
                <a:gd name="connsiteX6" fmla="*/ 1994111 w 2739244"/>
                <a:gd name="connsiteY6" fmla="*/ 2166726 h 228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9244" h="2288931">
                  <a:moveTo>
                    <a:pt x="2684838" y="174410"/>
                  </a:moveTo>
                  <a:lnTo>
                    <a:pt x="2692101" y="168716"/>
                  </a:lnTo>
                  <a:lnTo>
                    <a:pt x="2739244" y="59380"/>
                  </a:lnTo>
                  <a:lnTo>
                    <a:pt x="1984394" y="0"/>
                  </a:lnTo>
                  <a:lnTo>
                    <a:pt x="0" y="2183538"/>
                  </a:lnTo>
                  <a:lnTo>
                    <a:pt x="1925988" y="2288931"/>
                  </a:lnTo>
                  <a:cubicBezTo>
                    <a:pt x="1960822" y="2232325"/>
                    <a:pt x="1937647" y="2272097"/>
                    <a:pt x="1994111" y="2166726"/>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182" name="Straight Connector 181"/>
            <p:cNvCxnSpPr/>
            <p:nvPr/>
          </p:nvCxnSpPr>
          <p:spPr bwMode="auto">
            <a:xfrm rot="268793" flipH="1">
              <a:off x="7325313" y="3447763"/>
              <a:ext cx="217170" cy="0"/>
            </a:xfrm>
            <a:prstGeom prst="line">
              <a:avLst/>
            </a:prstGeom>
            <a:solidFill>
              <a:schemeClr val="accent1"/>
            </a:solidFill>
            <a:ln w="57150" cap="flat" cmpd="sng" algn="ctr">
              <a:solidFill>
                <a:srgbClr val="FFFFCC"/>
              </a:solidFill>
              <a:prstDash val="solid"/>
              <a:round/>
              <a:headEnd type="none" w="med" len="med"/>
              <a:tailEnd type="none" w="med" len="med"/>
            </a:ln>
            <a:effectLst/>
          </p:spPr>
        </p:cxnSp>
        <p:cxnSp>
          <p:nvCxnSpPr>
            <p:cNvPr id="183" name="Straight Connector 182"/>
            <p:cNvCxnSpPr/>
            <p:nvPr/>
          </p:nvCxnSpPr>
          <p:spPr bwMode="auto">
            <a:xfrm flipH="1">
              <a:off x="7323316" y="3395183"/>
              <a:ext cx="205605" cy="8116"/>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84" name="Straight Connector 183"/>
            <p:cNvCxnSpPr/>
            <p:nvPr/>
          </p:nvCxnSpPr>
          <p:spPr bwMode="auto">
            <a:xfrm flipH="1">
              <a:off x="7297964" y="3472853"/>
              <a:ext cx="336619" cy="10048"/>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214" name="Rectangle 213"/>
          <p:cNvSpPr/>
          <p:nvPr/>
        </p:nvSpPr>
        <p:spPr>
          <a:xfrm>
            <a:off x="5355772" y="1585239"/>
            <a:ext cx="2144486" cy="646331"/>
          </a:xfrm>
          <a:prstGeom prst="rect">
            <a:avLst/>
          </a:prstGeom>
          <a:solidFill>
            <a:srgbClr val="FFFFCC"/>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External Magnetic Field</a:t>
            </a:r>
            <a:endParaRPr kumimoji="0" lang="en-US" sz="18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216" name="Up Arrow 215"/>
          <p:cNvSpPr/>
          <p:nvPr/>
        </p:nvSpPr>
        <p:spPr bwMode="auto">
          <a:xfrm>
            <a:off x="7195454" y="2351312"/>
            <a:ext cx="152402" cy="2329543"/>
          </a:xfrm>
          <a:prstGeom prst="upArrow">
            <a:avLst/>
          </a:prstGeom>
          <a:solidFill>
            <a:srgbClr val="00B0F0"/>
          </a:solidFill>
          <a:ln w="9525" cap="flat" cmpd="sng" algn="ctr">
            <a:solidFill>
              <a:srgbClr val="00B0F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9" name="Rectangle 168"/>
          <p:cNvSpPr/>
          <p:nvPr/>
        </p:nvSpPr>
        <p:spPr>
          <a:xfrm>
            <a:off x="6115060" y="4818092"/>
            <a:ext cx="750274"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a:t>
            </a:r>
            <a:r>
              <a:rPr kumimoji="0" lang="en-US" sz="3600" b="1" i="0" u="none" strike="noStrike" kern="1200" cap="none" spc="0" normalizeH="0" baseline="0" noProof="0" dirty="0" err="1">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i</a:t>
            </a:r>
            <a:endParaRPr kumimoji="0" lang="en-US" sz="36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nvGrpSpPr>
          <p:cNvPr id="3" name="Group 188"/>
          <p:cNvGrpSpPr/>
          <p:nvPr/>
        </p:nvGrpSpPr>
        <p:grpSpPr>
          <a:xfrm>
            <a:off x="6324693" y="3045442"/>
            <a:ext cx="1728590" cy="916959"/>
            <a:chOff x="6401282" y="3113280"/>
            <a:chExt cx="648439" cy="343975"/>
          </a:xfrm>
        </p:grpSpPr>
        <p:sp>
          <p:nvSpPr>
            <p:cNvPr id="107" name="Freeform 106"/>
            <p:cNvSpPr/>
            <p:nvPr/>
          </p:nvSpPr>
          <p:spPr bwMode="auto">
            <a:xfrm>
              <a:off x="6455990" y="3113280"/>
              <a:ext cx="534170" cy="343975"/>
            </a:xfrm>
            <a:custGeom>
              <a:avLst/>
              <a:gdLst>
                <a:gd name="connsiteX0" fmla="*/ 37432 w 850232"/>
                <a:gd name="connsiteY0" fmla="*/ 219242 h 481263"/>
                <a:gd name="connsiteX1" fmla="*/ 0 w 850232"/>
                <a:gd name="connsiteY1" fmla="*/ 331537 h 481263"/>
                <a:gd name="connsiteX2" fmla="*/ 614948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219242 h 481263"/>
                <a:gd name="connsiteX1" fmla="*/ 0 w 850232"/>
                <a:gd name="connsiteY1" fmla="*/ 331537 h 481263"/>
                <a:gd name="connsiteX2" fmla="*/ 588211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74863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22989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06947 h 427789"/>
                <a:gd name="connsiteX7" fmla="*/ 58821 w 850232"/>
                <a:gd name="connsiteY7" fmla="*/ 74863 h 427789"/>
                <a:gd name="connsiteX8" fmla="*/ 37432 w 850232"/>
                <a:gd name="connsiteY8" fmla="*/ 165768 h 427789"/>
                <a:gd name="connsiteX0" fmla="*/ 37432 w 850232"/>
                <a:gd name="connsiteY0" fmla="*/ 171115 h 433136"/>
                <a:gd name="connsiteX1" fmla="*/ 0 w 850232"/>
                <a:gd name="connsiteY1" fmla="*/ 283410 h 433136"/>
                <a:gd name="connsiteX2" fmla="*/ 588211 w 850232"/>
                <a:gd name="connsiteY2" fmla="*/ 299452 h 433136"/>
                <a:gd name="connsiteX3" fmla="*/ 534737 w 850232"/>
                <a:gd name="connsiteY3" fmla="*/ 433136 h 433136"/>
                <a:gd name="connsiteX4" fmla="*/ 850232 w 850232"/>
                <a:gd name="connsiteY4" fmla="*/ 213894 h 433136"/>
                <a:gd name="connsiteX5" fmla="*/ 673768 w 850232"/>
                <a:gd name="connsiteY5" fmla="*/ 0 h 433136"/>
                <a:gd name="connsiteX6" fmla="*/ 652379 w 850232"/>
                <a:gd name="connsiteY6" fmla="*/ 112294 h 433136"/>
                <a:gd name="connsiteX7" fmla="*/ 58821 w 850232"/>
                <a:gd name="connsiteY7" fmla="*/ 80210 h 433136"/>
                <a:gd name="connsiteX8" fmla="*/ 37432 w 850232"/>
                <a:gd name="connsiteY8" fmla="*/ 171115 h 433136"/>
                <a:gd name="connsiteX0" fmla="*/ 37432 w 839538"/>
                <a:gd name="connsiteY0" fmla="*/ 171115 h 433136"/>
                <a:gd name="connsiteX1" fmla="*/ 0 w 839538"/>
                <a:gd name="connsiteY1" fmla="*/ 283410 h 433136"/>
                <a:gd name="connsiteX2" fmla="*/ 588211 w 839538"/>
                <a:gd name="connsiteY2" fmla="*/ 299452 h 433136"/>
                <a:gd name="connsiteX3" fmla="*/ 534737 w 839538"/>
                <a:gd name="connsiteY3" fmla="*/ 433136 h 433136"/>
                <a:gd name="connsiteX4" fmla="*/ 839538 w 839538"/>
                <a:gd name="connsiteY4" fmla="*/ 283410 h 433136"/>
                <a:gd name="connsiteX5" fmla="*/ 673768 w 839538"/>
                <a:gd name="connsiteY5" fmla="*/ 0 h 433136"/>
                <a:gd name="connsiteX6" fmla="*/ 652379 w 839538"/>
                <a:gd name="connsiteY6" fmla="*/ 112294 h 433136"/>
                <a:gd name="connsiteX7" fmla="*/ 58821 w 839538"/>
                <a:gd name="connsiteY7" fmla="*/ 80210 h 433136"/>
                <a:gd name="connsiteX8" fmla="*/ 37432 w 839538"/>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52379 w 828843"/>
                <a:gd name="connsiteY6" fmla="*/ 112294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64169 w 828843"/>
                <a:gd name="connsiteY7" fmla="*/ 101599 h 433136"/>
                <a:gd name="connsiteX8" fmla="*/ 37432 w 828843"/>
                <a:gd name="connsiteY8" fmla="*/ 171115 h 433136"/>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25642 w 828843"/>
                <a:gd name="connsiteY6" fmla="*/ 133683 h 470568"/>
                <a:gd name="connsiteX7" fmla="*/ 64169 w 828843"/>
                <a:gd name="connsiteY7" fmla="*/ 101599 h 470568"/>
                <a:gd name="connsiteX8" fmla="*/ 37432 w 828843"/>
                <a:gd name="connsiteY8" fmla="*/ 171115 h 470568"/>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36336 w 828843"/>
                <a:gd name="connsiteY6" fmla="*/ 133683 h 470568"/>
                <a:gd name="connsiteX7" fmla="*/ 64169 w 828843"/>
                <a:gd name="connsiteY7" fmla="*/ 101599 h 470568"/>
                <a:gd name="connsiteX8" fmla="*/ 37432 w 828843"/>
                <a:gd name="connsiteY8" fmla="*/ 171115 h 470568"/>
                <a:gd name="connsiteX0" fmla="*/ 37432 w 807454"/>
                <a:gd name="connsiteY0" fmla="*/ 171115 h 470568"/>
                <a:gd name="connsiteX1" fmla="*/ 0 w 807454"/>
                <a:gd name="connsiteY1" fmla="*/ 283410 h 470568"/>
                <a:gd name="connsiteX2" fmla="*/ 588211 w 807454"/>
                <a:gd name="connsiteY2" fmla="*/ 299452 h 470568"/>
                <a:gd name="connsiteX3" fmla="*/ 529390 w 807454"/>
                <a:gd name="connsiteY3" fmla="*/ 470568 h 470568"/>
                <a:gd name="connsiteX4" fmla="*/ 807454 w 807454"/>
                <a:gd name="connsiteY4" fmla="*/ 224589 h 470568"/>
                <a:gd name="connsiteX5" fmla="*/ 673768 w 807454"/>
                <a:gd name="connsiteY5" fmla="*/ 0 h 470568"/>
                <a:gd name="connsiteX6" fmla="*/ 636336 w 807454"/>
                <a:gd name="connsiteY6" fmla="*/ 133683 h 470568"/>
                <a:gd name="connsiteX7" fmla="*/ 64169 w 807454"/>
                <a:gd name="connsiteY7" fmla="*/ 101599 h 470568"/>
                <a:gd name="connsiteX8" fmla="*/ 37432 w 807454"/>
                <a:gd name="connsiteY8" fmla="*/ 171115 h 470568"/>
                <a:gd name="connsiteX0" fmla="*/ 53087 w 823109"/>
                <a:gd name="connsiteY0" fmla="*/ 171115 h 470568"/>
                <a:gd name="connsiteX1" fmla="*/ 15655 w 823109"/>
                <a:gd name="connsiteY1" fmla="*/ 283410 h 470568"/>
                <a:gd name="connsiteX2" fmla="*/ 603866 w 823109"/>
                <a:gd name="connsiteY2" fmla="*/ 299452 h 470568"/>
                <a:gd name="connsiteX3" fmla="*/ 545045 w 823109"/>
                <a:gd name="connsiteY3" fmla="*/ 470568 h 470568"/>
                <a:gd name="connsiteX4" fmla="*/ 823109 w 823109"/>
                <a:gd name="connsiteY4" fmla="*/ 224589 h 470568"/>
                <a:gd name="connsiteX5" fmla="*/ 689423 w 823109"/>
                <a:gd name="connsiteY5" fmla="*/ 0 h 470568"/>
                <a:gd name="connsiteX6" fmla="*/ 651991 w 823109"/>
                <a:gd name="connsiteY6" fmla="*/ 133683 h 470568"/>
                <a:gd name="connsiteX7" fmla="*/ 0 w 823109"/>
                <a:gd name="connsiteY7" fmla="*/ 98254 h 470568"/>
                <a:gd name="connsiteX8" fmla="*/ 53087 w 823109"/>
                <a:gd name="connsiteY8" fmla="*/ 171115 h 470568"/>
                <a:gd name="connsiteX0" fmla="*/ 39205 w 823109"/>
                <a:gd name="connsiteY0" fmla="*/ 177803 h 470568"/>
                <a:gd name="connsiteX1" fmla="*/ 15655 w 823109"/>
                <a:gd name="connsiteY1" fmla="*/ 283410 h 470568"/>
                <a:gd name="connsiteX2" fmla="*/ 603866 w 823109"/>
                <a:gd name="connsiteY2" fmla="*/ 299452 h 470568"/>
                <a:gd name="connsiteX3" fmla="*/ 545045 w 823109"/>
                <a:gd name="connsiteY3" fmla="*/ 470568 h 470568"/>
                <a:gd name="connsiteX4" fmla="*/ 823109 w 823109"/>
                <a:gd name="connsiteY4" fmla="*/ 224589 h 470568"/>
                <a:gd name="connsiteX5" fmla="*/ 689423 w 823109"/>
                <a:gd name="connsiteY5" fmla="*/ 0 h 470568"/>
                <a:gd name="connsiteX6" fmla="*/ 651991 w 823109"/>
                <a:gd name="connsiteY6" fmla="*/ 133683 h 470568"/>
                <a:gd name="connsiteX7" fmla="*/ 0 w 823109"/>
                <a:gd name="connsiteY7" fmla="*/ 98254 h 470568"/>
                <a:gd name="connsiteX8" fmla="*/ 39205 w 823109"/>
                <a:gd name="connsiteY8" fmla="*/ 177803 h 470568"/>
                <a:gd name="connsiteX0" fmla="*/ 39205 w 823109"/>
                <a:gd name="connsiteY0" fmla="*/ 177803 h 470568"/>
                <a:gd name="connsiteX1" fmla="*/ 78127 w 823109"/>
                <a:gd name="connsiteY1" fmla="*/ 283410 h 470568"/>
                <a:gd name="connsiteX2" fmla="*/ 603866 w 823109"/>
                <a:gd name="connsiteY2" fmla="*/ 299452 h 470568"/>
                <a:gd name="connsiteX3" fmla="*/ 545045 w 823109"/>
                <a:gd name="connsiteY3" fmla="*/ 470568 h 470568"/>
                <a:gd name="connsiteX4" fmla="*/ 823109 w 823109"/>
                <a:gd name="connsiteY4" fmla="*/ 224589 h 470568"/>
                <a:gd name="connsiteX5" fmla="*/ 689423 w 823109"/>
                <a:gd name="connsiteY5" fmla="*/ 0 h 470568"/>
                <a:gd name="connsiteX6" fmla="*/ 651991 w 823109"/>
                <a:gd name="connsiteY6" fmla="*/ 133683 h 470568"/>
                <a:gd name="connsiteX7" fmla="*/ 0 w 823109"/>
                <a:gd name="connsiteY7" fmla="*/ 98254 h 470568"/>
                <a:gd name="connsiteX8" fmla="*/ 39205 w 823109"/>
                <a:gd name="connsiteY8" fmla="*/ 177803 h 470568"/>
                <a:gd name="connsiteX0" fmla="*/ 28795 w 823109"/>
                <a:gd name="connsiteY0" fmla="*/ 181147 h 470568"/>
                <a:gd name="connsiteX1" fmla="*/ 78127 w 823109"/>
                <a:gd name="connsiteY1" fmla="*/ 283410 h 470568"/>
                <a:gd name="connsiteX2" fmla="*/ 603866 w 823109"/>
                <a:gd name="connsiteY2" fmla="*/ 299452 h 470568"/>
                <a:gd name="connsiteX3" fmla="*/ 545045 w 823109"/>
                <a:gd name="connsiteY3" fmla="*/ 470568 h 470568"/>
                <a:gd name="connsiteX4" fmla="*/ 823109 w 823109"/>
                <a:gd name="connsiteY4" fmla="*/ 224589 h 470568"/>
                <a:gd name="connsiteX5" fmla="*/ 689423 w 823109"/>
                <a:gd name="connsiteY5" fmla="*/ 0 h 470568"/>
                <a:gd name="connsiteX6" fmla="*/ 651991 w 823109"/>
                <a:gd name="connsiteY6" fmla="*/ 133683 h 470568"/>
                <a:gd name="connsiteX7" fmla="*/ 0 w 823109"/>
                <a:gd name="connsiteY7" fmla="*/ 98254 h 470568"/>
                <a:gd name="connsiteX8" fmla="*/ 28795 w 823109"/>
                <a:gd name="connsiteY8" fmla="*/ 181147 h 470568"/>
                <a:gd name="connsiteX0" fmla="*/ 28795 w 823109"/>
                <a:gd name="connsiteY0" fmla="*/ 237994 h 527415"/>
                <a:gd name="connsiteX1" fmla="*/ 78127 w 823109"/>
                <a:gd name="connsiteY1" fmla="*/ 340257 h 527415"/>
                <a:gd name="connsiteX2" fmla="*/ 603866 w 823109"/>
                <a:gd name="connsiteY2" fmla="*/ 356299 h 527415"/>
                <a:gd name="connsiteX3" fmla="*/ 545045 w 823109"/>
                <a:gd name="connsiteY3" fmla="*/ 527415 h 527415"/>
                <a:gd name="connsiteX4" fmla="*/ 823109 w 823109"/>
                <a:gd name="connsiteY4" fmla="*/ 281436 h 527415"/>
                <a:gd name="connsiteX5" fmla="*/ 578362 w 823109"/>
                <a:gd name="connsiteY5" fmla="*/ 0 h 527415"/>
                <a:gd name="connsiteX6" fmla="*/ 651991 w 823109"/>
                <a:gd name="connsiteY6" fmla="*/ 190530 h 527415"/>
                <a:gd name="connsiteX7" fmla="*/ 0 w 823109"/>
                <a:gd name="connsiteY7" fmla="*/ 155101 h 527415"/>
                <a:gd name="connsiteX8" fmla="*/ 28795 w 823109"/>
                <a:gd name="connsiteY8" fmla="*/ 237994 h 527415"/>
                <a:gd name="connsiteX0" fmla="*/ 28795 w 823109"/>
                <a:gd name="connsiteY0" fmla="*/ 237994 h 527415"/>
                <a:gd name="connsiteX1" fmla="*/ 78127 w 823109"/>
                <a:gd name="connsiteY1" fmla="*/ 340257 h 527415"/>
                <a:gd name="connsiteX2" fmla="*/ 603866 w 823109"/>
                <a:gd name="connsiteY2" fmla="*/ 356299 h 527415"/>
                <a:gd name="connsiteX3" fmla="*/ 545045 w 823109"/>
                <a:gd name="connsiteY3" fmla="*/ 527415 h 527415"/>
                <a:gd name="connsiteX4" fmla="*/ 823109 w 823109"/>
                <a:gd name="connsiteY4" fmla="*/ 281436 h 527415"/>
                <a:gd name="connsiteX5" fmla="*/ 578362 w 823109"/>
                <a:gd name="connsiteY5" fmla="*/ 0 h 527415"/>
                <a:gd name="connsiteX6" fmla="*/ 575638 w 823109"/>
                <a:gd name="connsiteY6" fmla="*/ 157090 h 527415"/>
                <a:gd name="connsiteX7" fmla="*/ 0 w 823109"/>
                <a:gd name="connsiteY7" fmla="*/ 155101 h 527415"/>
                <a:gd name="connsiteX8" fmla="*/ 28795 w 823109"/>
                <a:gd name="connsiteY8" fmla="*/ 237994 h 527415"/>
                <a:gd name="connsiteX0" fmla="*/ 28795 w 823109"/>
                <a:gd name="connsiteY0" fmla="*/ 234651 h 524072"/>
                <a:gd name="connsiteX1" fmla="*/ 78127 w 823109"/>
                <a:gd name="connsiteY1" fmla="*/ 336914 h 524072"/>
                <a:gd name="connsiteX2" fmla="*/ 603866 w 823109"/>
                <a:gd name="connsiteY2" fmla="*/ 352956 h 524072"/>
                <a:gd name="connsiteX3" fmla="*/ 545045 w 823109"/>
                <a:gd name="connsiteY3" fmla="*/ 524072 h 524072"/>
                <a:gd name="connsiteX4" fmla="*/ 823109 w 823109"/>
                <a:gd name="connsiteY4" fmla="*/ 278093 h 524072"/>
                <a:gd name="connsiteX5" fmla="*/ 540186 w 823109"/>
                <a:gd name="connsiteY5" fmla="*/ 0 h 524072"/>
                <a:gd name="connsiteX6" fmla="*/ 575638 w 823109"/>
                <a:gd name="connsiteY6" fmla="*/ 153747 h 524072"/>
                <a:gd name="connsiteX7" fmla="*/ 0 w 823109"/>
                <a:gd name="connsiteY7" fmla="*/ 151758 h 524072"/>
                <a:gd name="connsiteX8" fmla="*/ 28795 w 823109"/>
                <a:gd name="connsiteY8" fmla="*/ 234651 h 524072"/>
                <a:gd name="connsiteX0" fmla="*/ 28795 w 823109"/>
                <a:gd name="connsiteY0" fmla="*/ 234651 h 510695"/>
                <a:gd name="connsiteX1" fmla="*/ 78127 w 823109"/>
                <a:gd name="connsiteY1" fmla="*/ 336914 h 510695"/>
                <a:gd name="connsiteX2" fmla="*/ 603866 w 823109"/>
                <a:gd name="connsiteY2" fmla="*/ 352956 h 510695"/>
                <a:gd name="connsiteX3" fmla="*/ 624868 w 823109"/>
                <a:gd name="connsiteY3" fmla="*/ 510695 h 510695"/>
                <a:gd name="connsiteX4" fmla="*/ 823109 w 823109"/>
                <a:gd name="connsiteY4" fmla="*/ 278093 h 510695"/>
                <a:gd name="connsiteX5" fmla="*/ 540186 w 823109"/>
                <a:gd name="connsiteY5" fmla="*/ 0 h 510695"/>
                <a:gd name="connsiteX6" fmla="*/ 575638 w 823109"/>
                <a:gd name="connsiteY6" fmla="*/ 153747 h 510695"/>
                <a:gd name="connsiteX7" fmla="*/ 0 w 823109"/>
                <a:gd name="connsiteY7" fmla="*/ 151758 h 510695"/>
                <a:gd name="connsiteX8" fmla="*/ 28795 w 823109"/>
                <a:gd name="connsiteY8" fmla="*/ 234651 h 510695"/>
                <a:gd name="connsiteX0" fmla="*/ 28795 w 823109"/>
                <a:gd name="connsiteY0" fmla="*/ 234651 h 510695"/>
                <a:gd name="connsiteX1" fmla="*/ 78127 w 823109"/>
                <a:gd name="connsiteY1" fmla="*/ 336914 h 510695"/>
                <a:gd name="connsiteX2" fmla="*/ 371198 w 823109"/>
                <a:gd name="connsiteY2" fmla="*/ 346092 h 510695"/>
                <a:gd name="connsiteX3" fmla="*/ 603866 w 823109"/>
                <a:gd name="connsiteY3" fmla="*/ 352956 h 510695"/>
                <a:gd name="connsiteX4" fmla="*/ 624868 w 823109"/>
                <a:gd name="connsiteY4" fmla="*/ 510695 h 510695"/>
                <a:gd name="connsiteX5" fmla="*/ 823109 w 823109"/>
                <a:gd name="connsiteY5" fmla="*/ 278093 h 510695"/>
                <a:gd name="connsiteX6" fmla="*/ 540186 w 823109"/>
                <a:gd name="connsiteY6" fmla="*/ 0 h 510695"/>
                <a:gd name="connsiteX7" fmla="*/ 575638 w 823109"/>
                <a:gd name="connsiteY7" fmla="*/ 153747 h 510695"/>
                <a:gd name="connsiteX8" fmla="*/ 0 w 823109"/>
                <a:gd name="connsiteY8" fmla="*/ 151758 h 510695"/>
                <a:gd name="connsiteX9" fmla="*/ 28795 w 823109"/>
                <a:gd name="connsiteY9" fmla="*/ 234651 h 51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3109" h="510695">
                  <a:moveTo>
                    <a:pt x="28795" y="234651"/>
                  </a:moveTo>
                  <a:lnTo>
                    <a:pt x="78127" y="336914"/>
                  </a:lnTo>
                  <a:lnTo>
                    <a:pt x="371198" y="346092"/>
                  </a:lnTo>
                  <a:lnTo>
                    <a:pt x="603866" y="352956"/>
                  </a:lnTo>
                  <a:lnTo>
                    <a:pt x="624868" y="510695"/>
                  </a:lnTo>
                  <a:lnTo>
                    <a:pt x="823109" y="278093"/>
                  </a:lnTo>
                  <a:lnTo>
                    <a:pt x="540186" y="0"/>
                  </a:lnTo>
                  <a:lnTo>
                    <a:pt x="575638" y="153747"/>
                  </a:lnTo>
                  <a:lnTo>
                    <a:pt x="0" y="151758"/>
                  </a:lnTo>
                  <a:lnTo>
                    <a:pt x="28795" y="234651"/>
                  </a:lnTo>
                  <a:close/>
                </a:path>
              </a:pathLst>
            </a:cu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8" name="TextBox 107"/>
            <p:cNvSpPr txBox="1"/>
            <p:nvPr/>
          </p:nvSpPr>
          <p:spPr>
            <a:xfrm>
              <a:off x="6401282" y="3203863"/>
              <a:ext cx="648439" cy="173182"/>
            </a:xfrm>
            <a:prstGeom prst="rect">
              <a:avLst/>
            </a:prstGeom>
            <a:noFill/>
            <a:scene3d>
              <a:camera prst="orthographicFront"/>
              <a:lightRig rig="flat" dir="tl">
                <a:rot lat="0" lon="0" rev="6600000"/>
              </a:lightRig>
            </a:scene3d>
            <a:sp3d>
              <a:bevelT/>
            </a:sp3d>
          </p:spPr>
          <p:txBody>
            <a:bodyPr wrap="square" rtlCol="0">
              <a:spAutoFit/>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11430"/>
                  <a:solidFill>
                    <a:sysClr val="windowText" lastClr="000000"/>
                  </a:solidFill>
                  <a:effectLst>
                    <a:outerShdw blurRad="50800" dist="39000" dir="5460000" algn="tl">
                      <a:srgbClr val="000000">
                        <a:alpha val="38000"/>
                      </a:srgbClr>
                    </a:outerShdw>
                  </a:effectLst>
                  <a:uLnTx/>
                  <a:uFillTx/>
                  <a:latin typeface="Comic Sans MS" pitchFamily="66" charset="0"/>
                  <a:ea typeface="+mn-ea"/>
                  <a:cs typeface="+mn-cs"/>
                </a:rPr>
                <a:t>FORCE</a:t>
              </a:r>
            </a:p>
          </p:txBody>
        </p:sp>
      </p:grpSp>
      <p:sp>
        <p:nvSpPr>
          <p:cNvPr id="212" name="Up Arrow 211"/>
          <p:cNvSpPr/>
          <p:nvPr/>
        </p:nvSpPr>
        <p:spPr bwMode="auto">
          <a:xfrm>
            <a:off x="5921827" y="2340428"/>
            <a:ext cx="152402" cy="2329543"/>
          </a:xfrm>
          <a:prstGeom prst="upArrow">
            <a:avLst/>
          </a:prstGeom>
          <a:solidFill>
            <a:srgbClr val="00B0F0"/>
          </a:solidFill>
          <a:ln w="9525" cap="flat" cmpd="sng" algn="ctr">
            <a:solidFill>
              <a:srgbClr val="00B0F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15" name="Up Arrow 214"/>
          <p:cNvSpPr/>
          <p:nvPr/>
        </p:nvSpPr>
        <p:spPr bwMode="auto">
          <a:xfrm>
            <a:off x="5464627" y="2318656"/>
            <a:ext cx="152402" cy="2329543"/>
          </a:xfrm>
          <a:prstGeom prst="upArrow">
            <a:avLst/>
          </a:prstGeom>
          <a:solidFill>
            <a:srgbClr val="00B0F0"/>
          </a:solidFill>
          <a:ln w="9525" cap="flat" cmpd="sng" algn="ctr">
            <a:solidFill>
              <a:srgbClr val="00B0F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19" name="Up Arrow 78">
            <a:extLst>
              <a:ext uri="{FF2B5EF4-FFF2-40B4-BE49-F238E27FC236}">
                <a16:creationId xmlns:a16="http://schemas.microsoft.com/office/drawing/2014/main" id="{D95D0BA3-8F8D-4D7F-89C8-6978C3D246A2}"/>
              </a:ext>
            </a:extLst>
          </p:cNvPr>
          <p:cNvSpPr/>
          <p:nvPr/>
        </p:nvSpPr>
        <p:spPr bwMode="auto">
          <a:xfrm rot="12535665">
            <a:off x="3428319" y="4217418"/>
            <a:ext cx="203972" cy="596487"/>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20" name="Up Arrow 83">
            <a:extLst>
              <a:ext uri="{FF2B5EF4-FFF2-40B4-BE49-F238E27FC236}">
                <a16:creationId xmlns:a16="http://schemas.microsoft.com/office/drawing/2014/main" id="{954E01E8-5D79-486B-A942-27331399BD8E}"/>
              </a:ext>
            </a:extLst>
          </p:cNvPr>
          <p:cNvSpPr/>
          <p:nvPr/>
        </p:nvSpPr>
        <p:spPr bwMode="auto">
          <a:xfrm rot="12272513">
            <a:off x="4274493" y="2898634"/>
            <a:ext cx="86751" cy="162656"/>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21" name="Up Arrow 84">
            <a:extLst>
              <a:ext uri="{FF2B5EF4-FFF2-40B4-BE49-F238E27FC236}">
                <a16:creationId xmlns:a16="http://schemas.microsoft.com/office/drawing/2014/main" id="{D7628B68-01AC-4D37-AFE1-5066857A48FD}"/>
              </a:ext>
            </a:extLst>
          </p:cNvPr>
          <p:cNvSpPr/>
          <p:nvPr/>
        </p:nvSpPr>
        <p:spPr bwMode="auto">
          <a:xfrm rot="12484994">
            <a:off x="3961376" y="3401363"/>
            <a:ext cx="127756" cy="254495"/>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224" name="Straight Connector 223">
            <a:extLst>
              <a:ext uri="{FF2B5EF4-FFF2-40B4-BE49-F238E27FC236}">
                <a16:creationId xmlns:a16="http://schemas.microsoft.com/office/drawing/2014/main" id="{E3534CD0-CCF9-4348-A320-3D054C9A2E38}"/>
              </a:ext>
            </a:extLst>
          </p:cNvPr>
          <p:cNvCxnSpPr/>
          <p:nvPr/>
        </p:nvCxnSpPr>
        <p:spPr bwMode="auto">
          <a:xfrm>
            <a:off x="2775433" y="3388021"/>
            <a:ext cx="217170"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225" name="Straight Connector 224">
            <a:extLst>
              <a:ext uri="{FF2B5EF4-FFF2-40B4-BE49-F238E27FC236}">
                <a16:creationId xmlns:a16="http://schemas.microsoft.com/office/drawing/2014/main" id="{010A8FBB-401D-4CC2-8A73-C91FA7A8355F}"/>
              </a:ext>
            </a:extLst>
          </p:cNvPr>
          <p:cNvCxnSpPr/>
          <p:nvPr/>
        </p:nvCxnSpPr>
        <p:spPr bwMode="auto">
          <a:xfrm flipV="1">
            <a:off x="2716032" y="3306451"/>
            <a:ext cx="430530" cy="381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nvGrpSpPr>
          <p:cNvPr id="249" name="Group 248">
            <a:extLst>
              <a:ext uri="{FF2B5EF4-FFF2-40B4-BE49-F238E27FC236}">
                <a16:creationId xmlns:a16="http://schemas.microsoft.com/office/drawing/2014/main" id="{CA6C41AC-796C-4BD0-B75F-51088996A5D2}"/>
              </a:ext>
            </a:extLst>
          </p:cNvPr>
          <p:cNvGrpSpPr/>
          <p:nvPr/>
        </p:nvGrpSpPr>
        <p:grpSpPr>
          <a:xfrm>
            <a:off x="4754788" y="1994878"/>
            <a:ext cx="1587822" cy="2743102"/>
            <a:chOff x="2560358" y="1440373"/>
            <a:chExt cx="1297881" cy="2373276"/>
          </a:xfrm>
        </p:grpSpPr>
        <p:grpSp>
          <p:nvGrpSpPr>
            <p:cNvPr id="250" name="Group 249">
              <a:extLst>
                <a:ext uri="{FF2B5EF4-FFF2-40B4-BE49-F238E27FC236}">
                  <a16:creationId xmlns:a16="http://schemas.microsoft.com/office/drawing/2014/main" id="{B4748679-E117-48DC-B399-F262D079EC01}"/>
                </a:ext>
              </a:extLst>
            </p:cNvPr>
            <p:cNvGrpSpPr/>
            <p:nvPr/>
          </p:nvGrpSpPr>
          <p:grpSpPr>
            <a:xfrm>
              <a:off x="2672458" y="1440373"/>
              <a:ext cx="1185781" cy="2107185"/>
              <a:chOff x="2672458" y="1440373"/>
              <a:chExt cx="1185781" cy="2107185"/>
            </a:xfrm>
          </p:grpSpPr>
          <p:grpSp>
            <p:nvGrpSpPr>
              <p:cNvPr id="252" name="Group 251">
                <a:extLst>
                  <a:ext uri="{FF2B5EF4-FFF2-40B4-BE49-F238E27FC236}">
                    <a16:creationId xmlns:a16="http://schemas.microsoft.com/office/drawing/2014/main" id="{122F557E-844C-4430-AF9E-4EEB767ED147}"/>
                  </a:ext>
                </a:extLst>
              </p:cNvPr>
              <p:cNvGrpSpPr/>
              <p:nvPr/>
            </p:nvGrpSpPr>
            <p:grpSpPr>
              <a:xfrm>
                <a:off x="2672458" y="1440373"/>
                <a:ext cx="1185781" cy="2107185"/>
                <a:chOff x="2672458" y="1440373"/>
                <a:chExt cx="1185781" cy="2107185"/>
              </a:xfrm>
            </p:grpSpPr>
            <p:sp>
              <p:nvSpPr>
                <p:cNvPr id="256" name="Freeform: Shape 255">
                  <a:extLst>
                    <a:ext uri="{FF2B5EF4-FFF2-40B4-BE49-F238E27FC236}">
                      <a16:creationId xmlns:a16="http://schemas.microsoft.com/office/drawing/2014/main" id="{D7E59CA2-7279-4A6B-9D65-F4858644F8FD}"/>
                    </a:ext>
                  </a:extLst>
                </p:cNvPr>
                <p:cNvSpPr/>
                <p:nvPr/>
              </p:nvSpPr>
              <p:spPr bwMode="auto">
                <a:xfrm>
                  <a:off x="2672458" y="1440373"/>
                  <a:ext cx="1185781" cy="2107185"/>
                </a:xfrm>
                <a:custGeom>
                  <a:avLst/>
                  <a:gdLst>
                    <a:gd name="connsiteX0" fmla="*/ 0 w 1185357"/>
                    <a:gd name="connsiteY0" fmla="*/ 1850419 h 2107185"/>
                    <a:gd name="connsiteX1" fmla="*/ 89082 w 1185357"/>
                    <a:gd name="connsiteY1" fmla="*/ 1792778 h 2107185"/>
                    <a:gd name="connsiteX2" fmla="*/ 170304 w 1185357"/>
                    <a:gd name="connsiteY2" fmla="*/ 1591033 h 2107185"/>
                    <a:gd name="connsiteX3" fmla="*/ 262006 w 1185357"/>
                    <a:gd name="connsiteY3" fmla="*/ 1402389 h 2107185"/>
                    <a:gd name="connsiteX4" fmla="*/ 290827 w 1185357"/>
                    <a:gd name="connsiteY4" fmla="*/ 1271386 h 2107185"/>
                    <a:gd name="connsiteX5" fmla="*/ 322268 w 1185357"/>
                    <a:gd name="connsiteY5" fmla="*/ 1216365 h 2107185"/>
                    <a:gd name="connsiteX6" fmla="*/ 345848 w 1185357"/>
                    <a:gd name="connsiteY6" fmla="*/ 1080122 h 2107185"/>
                    <a:gd name="connsiteX7" fmla="*/ 385149 w 1185357"/>
                    <a:gd name="connsiteY7" fmla="*/ 1012001 h 2107185"/>
                    <a:gd name="connsiteX8" fmla="*/ 421830 w 1185357"/>
                    <a:gd name="connsiteY8" fmla="*/ 912438 h 2107185"/>
                    <a:gd name="connsiteX9" fmla="*/ 455890 w 1185357"/>
                    <a:gd name="connsiteY9" fmla="*/ 831217 h 2107185"/>
                    <a:gd name="connsiteX10" fmla="*/ 471611 w 1185357"/>
                    <a:gd name="connsiteY10" fmla="*/ 770955 h 2107185"/>
                    <a:gd name="connsiteX11" fmla="*/ 482091 w 1185357"/>
                    <a:gd name="connsiteY11" fmla="*/ 697594 h 2107185"/>
                    <a:gd name="connsiteX12" fmla="*/ 513532 w 1185357"/>
                    <a:gd name="connsiteY12" fmla="*/ 584931 h 2107185"/>
                    <a:gd name="connsiteX13" fmla="*/ 534492 w 1185357"/>
                    <a:gd name="connsiteY13" fmla="*/ 519430 h 2107185"/>
                    <a:gd name="connsiteX14" fmla="*/ 571173 w 1185357"/>
                    <a:gd name="connsiteY14" fmla="*/ 501089 h 2107185"/>
                    <a:gd name="connsiteX15" fmla="*/ 615714 w 1185357"/>
                    <a:gd name="connsiteY15" fmla="*/ 349126 h 2107185"/>
                    <a:gd name="connsiteX16" fmla="*/ 649775 w 1185357"/>
                    <a:gd name="connsiteY16" fmla="*/ 220743 h 2107185"/>
                    <a:gd name="connsiteX17" fmla="*/ 668115 w 1185357"/>
                    <a:gd name="connsiteY17" fmla="*/ 152622 h 2107185"/>
                    <a:gd name="connsiteX18" fmla="*/ 694316 w 1185357"/>
                    <a:gd name="connsiteY18" fmla="*/ 139522 h 2107185"/>
                    <a:gd name="connsiteX19" fmla="*/ 699556 w 1185357"/>
                    <a:gd name="connsiteY19" fmla="*/ 55680 h 2107185"/>
                    <a:gd name="connsiteX20" fmla="*/ 728376 w 1185357"/>
                    <a:gd name="connsiteY20" fmla="*/ 5899 h 2107185"/>
                    <a:gd name="connsiteX21" fmla="*/ 786018 w 1185357"/>
                    <a:gd name="connsiteY21" fmla="*/ 5899 h 2107185"/>
                    <a:gd name="connsiteX22" fmla="*/ 841039 w 1185357"/>
                    <a:gd name="connsiteY22" fmla="*/ 50440 h 2107185"/>
                    <a:gd name="connsiteX23" fmla="*/ 864619 w 1185357"/>
                    <a:gd name="connsiteY23" fmla="*/ 118561 h 2107185"/>
                    <a:gd name="connsiteX24" fmla="*/ 864619 w 1185357"/>
                    <a:gd name="connsiteY24" fmla="*/ 231224 h 2107185"/>
                    <a:gd name="connsiteX25" fmla="*/ 885580 w 1185357"/>
                    <a:gd name="connsiteY25" fmla="*/ 252184 h 2107185"/>
                    <a:gd name="connsiteX26" fmla="*/ 898680 w 1185357"/>
                    <a:gd name="connsiteY26" fmla="*/ 343886 h 2107185"/>
                    <a:gd name="connsiteX27" fmla="*/ 893440 w 1185357"/>
                    <a:gd name="connsiteY27" fmla="*/ 443448 h 2107185"/>
                    <a:gd name="connsiteX28" fmla="*/ 882960 w 1185357"/>
                    <a:gd name="connsiteY28" fmla="*/ 506330 h 2107185"/>
                    <a:gd name="connsiteX29" fmla="*/ 890820 w 1185357"/>
                    <a:gd name="connsiteY29" fmla="*/ 563971 h 2107185"/>
                    <a:gd name="connsiteX30" fmla="*/ 890820 w 1185357"/>
                    <a:gd name="connsiteY30" fmla="*/ 618992 h 2107185"/>
                    <a:gd name="connsiteX31" fmla="*/ 877720 w 1185357"/>
                    <a:gd name="connsiteY31" fmla="*/ 702834 h 2107185"/>
                    <a:gd name="connsiteX32" fmla="*/ 893440 w 1185357"/>
                    <a:gd name="connsiteY32" fmla="*/ 778816 h 2107185"/>
                    <a:gd name="connsiteX33" fmla="*/ 885580 w 1185357"/>
                    <a:gd name="connsiteY33" fmla="*/ 891478 h 2107185"/>
                    <a:gd name="connsiteX34" fmla="*/ 851519 w 1185357"/>
                    <a:gd name="connsiteY34" fmla="*/ 1001520 h 2107185"/>
                    <a:gd name="connsiteX35" fmla="*/ 854139 w 1185357"/>
                    <a:gd name="connsiteY35" fmla="*/ 1119423 h 2107185"/>
                    <a:gd name="connsiteX36" fmla="*/ 827939 w 1185357"/>
                    <a:gd name="connsiteY36" fmla="*/ 1213745 h 2107185"/>
                    <a:gd name="connsiteX37" fmla="*/ 856759 w 1185357"/>
                    <a:gd name="connsiteY37" fmla="*/ 1287107 h 2107185"/>
                    <a:gd name="connsiteX38" fmla="*/ 848899 w 1185357"/>
                    <a:gd name="connsiteY38" fmla="*/ 1384049 h 2107185"/>
                    <a:gd name="connsiteX39" fmla="*/ 909160 w 1185357"/>
                    <a:gd name="connsiteY39" fmla="*/ 1287107 h 2107185"/>
                    <a:gd name="connsiteX40" fmla="*/ 1016583 w 1185357"/>
                    <a:gd name="connsiteY40" fmla="*/ 1203265 h 2107185"/>
                    <a:gd name="connsiteX41" fmla="*/ 1097804 w 1185357"/>
                    <a:gd name="connsiteY41" fmla="*/ 1187544 h 2107185"/>
                    <a:gd name="connsiteX42" fmla="*/ 1168546 w 1185357"/>
                    <a:gd name="connsiteY42" fmla="*/ 1234706 h 2107185"/>
                    <a:gd name="connsiteX43" fmla="*/ 1184266 w 1185357"/>
                    <a:gd name="connsiteY43" fmla="*/ 1292347 h 2107185"/>
                    <a:gd name="connsiteX44" fmla="*/ 1147586 w 1185357"/>
                    <a:gd name="connsiteY44" fmla="*/ 1397149 h 2107185"/>
                    <a:gd name="connsiteX45" fmla="*/ 1058504 w 1185357"/>
                    <a:gd name="connsiteY45" fmla="*/ 1478371 h 2107185"/>
                    <a:gd name="connsiteX46" fmla="*/ 966802 w 1185357"/>
                    <a:gd name="connsiteY46" fmla="*/ 1567453 h 2107185"/>
                    <a:gd name="connsiteX47" fmla="*/ 896060 w 1185357"/>
                    <a:gd name="connsiteY47" fmla="*/ 1643434 h 2107185"/>
                    <a:gd name="connsiteX48" fmla="*/ 859379 w 1185357"/>
                    <a:gd name="connsiteY48" fmla="*/ 1758717 h 2107185"/>
                    <a:gd name="connsiteX49" fmla="*/ 804358 w 1185357"/>
                    <a:gd name="connsiteY49" fmla="*/ 1868759 h 2107185"/>
                    <a:gd name="connsiteX50" fmla="*/ 699556 w 1185357"/>
                    <a:gd name="connsiteY50" fmla="*/ 1994522 h 2107185"/>
                    <a:gd name="connsiteX51" fmla="*/ 550212 w 1185357"/>
                    <a:gd name="connsiteY51" fmla="*/ 2107185 h 2107185"/>
                    <a:gd name="connsiteX0" fmla="*/ 0 w 1185357"/>
                    <a:gd name="connsiteY0" fmla="*/ 1850419 h 2107185"/>
                    <a:gd name="connsiteX1" fmla="*/ 89082 w 1185357"/>
                    <a:gd name="connsiteY1" fmla="*/ 1792778 h 2107185"/>
                    <a:gd name="connsiteX2" fmla="*/ 170304 w 1185357"/>
                    <a:gd name="connsiteY2" fmla="*/ 1591033 h 2107185"/>
                    <a:gd name="connsiteX3" fmla="*/ 262006 w 1185357"/>
                    <a:gd name="connsiteY3" fmla="*/ 1402389 h 2107185"/>
                    <a:gd name="connsiteX4" fmla="*/ 290827 w 1185357"/>
                    <a:gd name="connsiteY4" fmla="*/ 1271386 h 2107185"/>
                    <a:gd name="connsiteX5" fmla="*/ 322268 w 1185357"/>
                    <a:gd name="connsiteY5" fmla="*/ 1216365 h 2107185"/>
                    <a:gd name="connsiteX6" fmla="*/ 345848 w 1185357"/>
                    <a:gd name="connsiteY6" fmla="*/ 1080122 h 2107185"/>
                    <a:gd name="connsiteX7" fmla="*/ 385149 w 1185357"/>
                    <a:gd name="connsiteY7" fmla="*/ 1012001 h 2107185"/>
                    <a:gd name="connsiteX8" fmla="*/ 421830 w 1185357"/>
                    <a:gd name="connsiteY8" fmla="*/ 912438 h 2107185"/>
                    <a:gd name="connsiteX9" fmla="*/ 455890 w 1185357"/>
                    <a:gd name="connsiteY9" fmla="*/ 831217 h 2107185"/>
                    <a:gd name="connsiteX10" fmla="*/ 471611 w 1185357"/>
                    <a:gd name="connsiteY10" fmla="*/ 770955 h 2107185"/>
                    <a:gd name="connsiteX11" fmla="*/ 482091 w 1185357"/>
                    <a:gd name="connsiteY11" fmla="*/ 697594 h 2107185"/>
                    <a:gd name="connsiteX12" fmla="*/ 513532 w 1185357"/>
                    <a:gd name="connsiteY12" fmla="*/ 584931 h 2107185"/>
                    <a:gd name="connsiteX13" fmla="*/ 534492 w 1185357"/>
                    <a:gd name="connsiteY13" fmla="*/ 519430 h 2107185"/>
                    <a:gd name="connsiteX14" fmla="*/ 571173 w 1185357"/>
                    <a:gd name="connsiteY14" fmla="*/ 501089 h 2107185"/>
                    <a:gd name="connsiteX15" fmla="*/ 615714 w 1185357"/>
                    <a:gd name="connsiteY15" fmla="*/ 349126 h 2107185"/>
                    <a:gd name="connsiteX16" fmla="*/ 649775 w 1185357"/>
                    <a:gd name="connsiteY16" fmla="*/ 220743 h 2107185"/>
                    <a:gd name="connsiteX17" fmla="*/ 668115 w 1185357"/>
                    <a:gd name="connsiteY17" fmla="*/ 152622 h 2107185"/>
                    <a:gd name="connsiteX18" fmla="*/ 694316 w 1185357"/>
                    <a:gd name="connsiteY18" fmla="*/ 139522 h 2107185"/>
                    <a:gd name="connsiteX19" fmla="*/ 699556 w 1185357"/>
                    <a:gd name="connsiteY19" fmla="*/ 55680 h 2107185"/>
                    <a:gd name="connsiteX20" fmla="*/ 728376 w 1185357"/>
                    <a:gd name="connsiteY20" fmla="*/ 5899 h 2107185"/>
                    <a:gd name="connsiteX21" fmla="*/ 786018 w 1185357"/>
                    <a:gd name="connsiteY21" fmla="*/ 5899 h 2107185"/>
                    <a:gd name="connsiteX22" fmla="*/ 841039 w 1185357"/>
                    <a:gd name="connsiteY22" fmla="*/ 50440 h 2107185"/>
                    <a:gd name="connsiteX23" fmla="*/ 864619 w 1185357"/>
                    <a:gd name="connsiteY23" fmla="*/ 118561 h 2107185"/>
                    <a:gd name="connsiteX24" fmla="*/ 864619 w 1185357"/>
                    <a:gd name="connsiteY24" fmla="*/ 231224 h 2107185"/>
                    <a:gd name="connsiteX25" fmla="*/ 885580 w 1185357"/>
                    <a:gd name="connsiteY25" fmla="*/ 252184 h 2107185"/>
                    <a:gd name="connsiteX26" fmla="*/ 898680 w 1185357"/>
                    <a:gd name="connsiteY26" fmla="*/ 343886 h 2107185"/>
                    <a:gd name="connsiteX27" fmla="*/ 893440 w 1185357"/>
                    <a:gd name="connsiteY27" fmla="*/ 443448 h 2107185"/>
                    <a:gd name="connsiteX28" fmla="*/ 882960 w 1185357"/>
                    <a:gd name="connsiteY28" fmla="*/ 506330 h 2107185"/>
                    <a:gd name="connsiteX29" fmla="*/ 890820 w 1185357"/>
                    <a:gd name="connsiteY29" fmla="*/ 563971 h 2107185"/>
                    <a:gd name="connsiteX30" fmla="*/ 890820 w 1185357"/>
                    <a:gd name="connsiteY30" fmla="*/ 618992 h 2107185"/>
                    <a:gd name="connsiteX31" fmla="*/ 877720 w 1185357"/>
                    <a:gd name="connsiteY31" fmla="*/ 702834 h 2107185"/>
                    <a:gd name="connsiteX32" fmla="*/ 893440 w 1185357"/>
                    <a:gd name="connsiteY32" fmla="*/ 778816 h 2107185"/>
                    <a:gd name="connsiteX33" fmla="*/ 885580 w 1185357"/>
                    <a:gd name="connsiteY33" fmla="*/ 891478 h 2107185"/>
                    <a:gd name="connsiteX34" fmla="*/ 851519 w 1185357"/>
                    <a:gd name="connsiteY34" fmla="*/ 1001520 h 2107185"/>
                    <a:gd name="connsiteX35" fmla="*/ 854139 w 1185357"/>
                    <a:gd name="connsiteY35" fmla="*/ 1119423 h 2107185"/>
                    <a:gd name="connsiteX36" fmla="*/ 827939 w 1185357"/>
                    <a:gd name="connsiteY36" fmla="*/ 1213745 h 2107185"/>
                    <a:gd name="connsiteX37" fmla="*/ 856759 w 1185357"/>
                    <a:gd name="connsiteY37" fmla="*/ 1287107 h 2107185"/>
                    <a:gd name="connsiteX38" fmla="*/ 848899 w 1185357"/>
                    <a:gd name="connsiteY38" fmla="*/ 1384049 h 2107185"/>
                    <a:gd name="connsiteX39" fmla="*/ 922261 w 1185357"/>
                    <a:gd name="connsiteY39" fmla="*/ 1300207 h 2107185"/>
                    <a:gd name="connsiteX40" fmla="*/ 1016583 w 1185357"/>
                    <a:gd name="connsiteY40" fmla="*/ 1203265 h 2107185"/>
                    <a:gd name="connsiteX41" fmla="*/ 1097804 w 1185357"/>
                    <a:gd name="connsiteY41" fmla="*/ 1187544 h 2107185"/>
                    <a:gd name="connsiteX42" fmla="*/ 1168546 w 1185357"/>
                    <a:gd name="connsiteY42" fmla="*/ 1234706 h 2107185"/>
                    <a:gd name="connsiteX43" fmla="*/ 1184266 w 1185357"/>
                    <a:gd name="connsiteY43" fmla="*/ 1292347 h 2107185"/>
                    <a:gd name="connsiteX44" fmla="*/ 1147586 w 1185357"/>
                    <a:gd name="connsiteY44" fmla="*/ 1397149 h 2107185"/>
                    <a:gd name="connsiteX45" fmla="*/ 1058504 w 1185357"/>
                    <a:gd name="connsiteY45" fmla="*/ 1478371 h 2107185"/>
                    <a:gd name="connsiteX46" fmla="*/ 966802 w 1185357"/>
                    <a:gd name="connsiteY46" fmla="*/ 1567453 h 2107185"/>
                    <a:gd name="connsiteX47" fmla="*/ 896060 w 1185357"/>
                    <a:gd name="connsiteY47" fmla="*/ 1643434 h 2107185"/>
                    <a:gd name="connsiteX48" fmla="*/ 859379 w 1185357"/>
                    <a:gd name="connsiteY48" fmla="*/ 1758717 h 2107185"/>
                    <a:gd name="connsiteX49" fmla="*/ 804358 w 1185357"/>
                    <a:gd name="connsiteY49" fmla="*/ 1868759 h 2107185"/>
                    <a:gd name="connsiteX50" fmla="*/ 699556 w 1185357"/>
                    <a:gd name="connsiteY50" fmla="*/ 1994522 h 2107185"/>
                    <a:gd name="connsiteX51" fmla="*/ 550212 w 1185357"/>
                    <a:gd name="connsiteY51" fmla="*/ 2107185 h 2107185"/>
                    <a:gd name="connsiteX0" fmla="*/ 0 w 1185357"/>
                    <a:gd name="connsiteY0" fmla="*/ 1850419 h 2107185"/>
                    <a:gd name="connsiteX1" fmla="*/ 89082 w 1185357"/>
                    <a:gd name="connsiteY1" fmla="*/ 1792778 h 2107185"/>
                    <a:gd name="connsiteX2" fmla="*/ 170304 w 1185357"/>
                    <a:gd name="connsiteY2" fmla="*/ 1591033 h 2107185"/>
                    <a:gd name="connsiteX3" fmla="*/ 262006 w 1185357"/>
                    <a:gd name="connsiteY3" fmla="*/ 1402389 h 2107185"/>
                    <a:gd name="connsiteX4" fmla="*/ 290827 w 1185357"/>
                    <a:gd name="connsiteY4" fmla="*/ 1271386 h 2107185"/>
                    <a:gd name="connsiteX5" fmla="*/ 322268 w 1185357"/>
                    <a:gd name="connsiteY5" fmla="*/ 1216365 h 2107185"/>
                    <a:gd name="connsiteX6" fmla="*/ 345848 w 1185357"/>
                    <a:gd name="connsiteY6" fmla="*/ 1080122 h 2107185"/>
                    <a:gd name="connsiteX7" fmla="*/ 385149 w 1185357"/>
                    <a:gd name="connsiteY7" fmla="*/ 1012001 h 2107185"/>
                    <a:gd name="connsiteX8" fmla="*/ 421830 w 1185357"/>
                    <a:gd name="connsiteY8" fmla="*/ 912438 h 2107185"/>
                    <a:gd name="connsiteX9" fmla="*/ 455890 w 1185357"/>
                    <a:gd name="connsiteY9" fmla="*/ 831217 h 2107185"/>
                    <a:gd name="connsiteX10" fmla="*/ 471611 w 1185357"/>
                    <a:gd name="connsiteY10" fmla="*/ 770955 h 2107185"/>
                    <a:gd name="connsiteX11" fmla="*/ 482091 w 1185357"/>
                    <a:gd name="connsiteY11" fmla="*/ 697594 h 2107185"/>
                    <a:gd name="connsiteX12" fmla="*/ 513532 w 1185357"/>
                    <a:gd name="connsiteY12" fmla="*/ 584931 h 2107185"/>
                    <a:gd name="connsiteX13" fmla="*/ 534492 w 1185357"/>
                    <a:gd name="connsiteY13" fmla="*/ 519430 h 2107185"/>
                    <a:gd name="connsiteX14" fmla="*/ 571173 w 1185357"/>
                    <a:gd name="connsiteY14" fmla="*/ 501089 h 2107185"/>
                    <a:gd name="connsiteX15" fmla="*/ 615714 w 1185357"/>
                    <a:gd name="connsiteY15" fmla="*/ 349126 h 2107185"/>
                    <a:gd name="connsiteX16" fmla="*/ 649775 w 1185357"/>
                    <a:gd name="connsiteY16" fmla="*/ 220743 h 2107185"/>
                    <a:gd name="connsiteX17" fmla="*/ 668115 w 1185357"/>
                    <a:gd name="connsiteY17" fmla="*/ 152622 h 2107185"/>
                    <a:gd name="connsiteX18" fmla="*/ 694316 w 1185357"/>
                    <a:gd name="connsiteY18" fmla="*/ 139522 h 2107185"/>
                    <a:gd name="connsiteX19" fmla="*/ 699556 w 1185357"/>
                    <a:gd name="connsiteY19" fmla="*/ 55680 h 2107185"/>
                    <a:gd name="connsiteX20" fmla="*/ 728376 w 1185357"/>
                    <a:gd name="connsiteY20" fmla="*/ 5899 h 2107185"/>
                    <a:gd name="connsiteX21" fmla="*/ 786018 w 1185357"/>
                    <a:gd name="connsiteY21" fmla="*/ 5899 h 2107185"/>
                    <a:gd name="connsiteX22" fmla="*/ 841039 w 1185357"/>
                    <a:gd name="connsiteY22" fmla="*/ 50440 h 2107185"/>
                    <a:gd name="connsiteX23" fmla="*/ 864619 w 1185357"/>
                    <a:gd name="connsiteY23" fmla="*/ 118561 h 2107185"/>
                    <a:gd name="connsiteX24" fmla="*/ 864619 w 1185357"/>
                    <a:gd name="connsiteY24" fmla="*/ 231224 h 2107185"/>
                    <a:gd name="connsiteX25" fmla="*/ 885580 w 1185357"/>
                    <a:gd name="connsiteY25" fmla="*/ 252184 h 2107185"/>
                    <a:gd name="connsiteX26" fmla="*/ 898680 w 1185357"/>
                    <a:gd name="connsiteY26" fmla="*/ 343886 h 2107185"/>
                    <a:gd name="connsiteX27" fmla="*/ 893440 w 1185357"/>
                    <a:gd name="connsiteY27" fmla="*/ 443448 h 2107185"/>
                    <a:gd name="connsiteX28" fmla="*/ 882960 w 1185357"/>
                    <a:gd name="connsiteY28" fmla="*/ 506330 h 2107185"/>
                    <a:gd name="connsiteX29" fmla="*/ 890820 w 1185357"/>
                    <a:gd name="connsiteY29" fmla="*/ 563971 h 2107185"/>
                    <a:gd name="connsiteX30" fmla="*/ 890820 w 1185357"/>
                    <a:gd name="connsiteY30" fmla="*/ 618992 h 2107185"/>
                    <a:gd name="connsiteX31" fmla="*/ 877720 w 1185357"/>
                    <a:gd name="connsiteY31" fmla="*/ 702834 h 2107185"/>
                    <a:gd name="connsiteX32" fmla="*/ 893440 w 1185357"/>
                    <a:gd name="connsiteY32" fmla="*/ 778816 h 2107185"/>
                    <a:gd name="connsiteX33" fmla="*/ 885580 w 1185357"/>
                    <a:gd name="connsiteY33" fmla="*/ 891478 h 2107185"/>
                    <a:gd name="connsiteX34" fmla="*/ 851519 w 1185357"/>
                    <a:gd name="connsiteY34" fmla="*/ 1001520 h 2107185"/>
                    <a:gd name="connsiteX35" fmla="*/ 854139 w 1185357"/>
                    <a:gd name="connsiteY35" fmla="*/ 1119423 h 2107185"/>
                    <a:gd name="connsiteX36" fmla="*/ 827939 w 1185357"/>
                    <a:gd name="connsiteY36" fmla="*/ 1213745 h 2107185"/>
                    <a:gd name="connsiteX37" fmla="*/ 856759 w 1185357"/>
                    <a:gd name="connsiteY37" fmla="*/ 1287107 h 2107185"/>
                    <a:gd name="connsiteX38" fmla="*/ 848899 w 1185357"/>
                    <a:gd name="connsiteY38" fmla="*/ 1384049 h 2107185"/>
                    <a:gd name="connsiteX39" fmla="*/ 922261 w 1185357"/>
                    <a:gd name="connsiteY39" fmla="*/ 1300207 h 2107185"/>
                    <a:gd name="connsiteX40" fmla="*/ 1021823 w 1185357"/>
                    <a:gd name="connsiteY40" fmla="*/ 1213745 h 2107185"/>
                    <a:gd name="connsiteX41" fmla="*/ 1097804 w 1185357"/>
                    <a:gd name="connsiteY41" fmla="*/ 1187544 h 2107185"/>
                    <a:gd name="connsiteX42" fmla="*/ 1168546 w 1185357"/>
                    <a:gd name="connsiteY42" fmla="*/ 1234706 h 2107185"/>
                    <a:gd name="connsiteX43" fmla="*/ 1184266 w 1185357"/>
                    <a:gd name="connsiteY43" fmla="*/ 1292347 h 2107185"/>
                    <a:gd name="connsiteX44" fmla="*/ 1147586 w 1185357"/>
                    <a:gd name="connsiteY44" fmla="*/ 1397149 h 2107185"/>
                    <a:gd name="connsiteX45" fmla="*/ 1058504 w 1185357"/>
                    <a:gd name="connsiteY45" fmla="*/ 1478371 h 2107185"/>
                    <a:gd name="connsiteX46" fmla="*/ 966802 w 1185357"/>
                    <a:gd name="connsiteY46" fmla="*/ 1567453 h 2107185"/>
                    <a:gd name="connsiteX47" fmla="*/ 896060 w 1185357"/>
                    <a:gd name="connsiteY47" fmla="*/ 1643434 h 2107185"/>
                    <a:gd name="connsiteX48" fmla="*/ 859379 w 1185357"/>
                    <a:gd name="connsiteY48" fmla="*/ 1758717 h 2107185"/>
                    <a:gd name="connsiteX49" fmla="*/ 804358 w 1185357"/>
                    <a:gd name="connsiteY49" fmla="*/ 1868759 h 2107185"/>
                    <a:gd name="connsiteX50" fmla="*/ 699556 w 1185357"/>
                    <a:gd name="connsiteY50" fmla="*/ 1994522 h 2107185"/>
                    <a:gd name="connsiteX51" fmla="*/ 550212 w 1185357"/>
                    <a:gd name="connsiteY51" fmla="*/ 2107185 h 2107185"/>
                    <a:gd name="connsiteX0" fmla="*/ 0 w 1185273"/>
                    <a:gd name="connsiteY0" fmla="*/ 1850419 h 2107185"/>
                    <a:gd name="connsiteX1" fmla="*/ 89082 w 1185273"/>
                    <a:gd name="connsiteY1" fmla="*/ 1792778 h 2107185"/>
                    <a:gd name="connsiteX2" fmla="*/ 170304 w 1185273"/>
                    <a:gd name="connsiteY2" fmla="*/ 1591033 h 2107185"/>
                    <a:gd name="connsiteX3" fmla="*/ 262006 w 1185273"/>
                    <a:gd name="connsiteY3" fmla="*/ 1402389 h 2107185"/>
                    <a:gd name="connsiteX4" fmla="*/ 290827 w 1185273"/>
                    <a:gd name="connsiteY4" fmla="*/ 1271386 h 2107185"/>
                    <a:gd name="connsiteX5" fmla="*/ 322268 w 1185273"/>
                    <a:gd name="connsiteY5" fmla="*/ 1216365 h 2107185"/>
                    <a:gd name="connsiteX6" fmla="*/ 345848 w 1185273"/>
                    <a:gd name="connsiteY6" fmla="*/ 1080122 h 2107185"/>
                    <a:gd name="connsiteX7" fmla="*/ 385149 w 1185273"/>
                    <a:gd name="connsiteY7" fmla="*/ 1012001 h 2107185"/>
                    <a:gd name="connsiteX8" fmla="*/ 421830 w 1185273"/>
                    <a:gd name="connsiteY8" fmla="*/ 912438 h 2107185"/>
                    <a:gd name="connsiteX9" fmla="*/ 455890 w 1185273"/>
                    <a:gd name="connsiteY9" fmla="*/ 831217 h 2107185"/>
                    <a:gd name="connsiteX10" fmla="*/ 471611 w 1185273"/>
                    <a:gd name="connsiteY10" fmla="*/ 770955 h 2107185"/>
                    <a:gd name="connsiteX11" fmla="*/ 482091 w 1185273"/>
                    <a:gd name="connsiteY11" fmla="*/ 697594 h 2107185"/>
                    <a:gd name="connsiteX12" fmla="*/ 513532 w 1185273"/>
                    <a:gd name="connsiteY12" fmla="*/ 584931 h 2107185"/>
                    <a:gd name="connsiteX13" fmla="*/ 534492 w 1185273"/>
                    <a:gd name="connsiteY13" fmla="*/ 519430 h 2107185"/>
                    <a:gd name="connsiteX14" fmla="*/ 571173 w 1185273"/>
                    <a:gd name="connsiteY14" fmla="*/ 501089 h 2107185"/>
                    <a:gd name="connsiteX15" fmla="*/ 615714 w 1185273"/>
                    <a:gd name="connsiteY15" fmla="*/ 349126 h 2107185"/>
                    <a:gd name="connsiteX16" fmla="*/ 649775 w 1185273"/>
                    <a:gd name="connsiteY16" fmla="*/ 220743 h 2107185"/>
                    <a:gd name="connsiteX17" fmla="*/ 668115 w 1185273"/>
                    <a:gd name="connsiteY17" fmla="*/ 152622 h 2107185"/>
                    <a:gd name="connsiteX18" fmla="*/ 694316 w 1185273"/>
                    <a:gd name="connsiteY18" fmla="*/ 139522 h 2107185"/>
                    <a:gd name="connsiteX19" fmla="*/ 699556 w 1185273"/>
                    <a:gd name="connsiteY19" fmla="*/ 55680 h 2107185"/>
                    <a:gd name="connsiteX20" fmla="*/ 728376 w 1185273"/>
                    <a:gd name="connsiteY20" fmla="*/ 5899 h 2107185"/>
                    <a:gd name="connsiteX21" fmla="*/ 786018 w 1185273"/>
                    <a:gd name="connsiteY21" fmla="*/ 5899 h 2107185"/>
                    <a:gd name="connsiteX22" fmla="*/ 841039 w 1185273"/>
                    <a:gd name="connsiteY22" fmla="*/ 50440 h 2107185"/>
                    <a:gd name="connsiteX23" fmla="*/ 864619 w 1185273"/>
                    <a:gd name="connsiteY23" fmla="*/ 118561 h 2107185"/>
                    <a:gd name="connsiteX24" fmla="*/ 864619 w 1185273"/>
                    <a:gd name="connsiteY24" fmla="*/ 231224 h 2107185"/>
                    <a:gd name="connsiteX25" fmla="*/ 885580 w 1185273"/>
                    <a:gd name="connsiteY25" fmla="*/ 252184 h 2107185"/>
                    <a:gd name="connsiteX26" fmla="*/ 898680 w 1185273"/>
                    <a:gd name="connsiteY26" fmla="*/ 343886 h 2107185"/>
                    <a:gd name="connsiteX27" fmla="*/ 893440 w 1185273"/>
                    <a:gd name="connsiteY27" fmla="*/ 443448 h 2107185"/>
                    <a:gd name="connsiteX28" fmla="*/ 882960 w 1185273"/>
                    <a:gd name="connsiteY28" fmla="*/ 506330 h 2107185"/>
                    <a:gd name="connsiteX29" fmla="*/ 890820 w 1185273"/>
                    <a:gd name="connsiteY29" fmla="*/ 563971 h 2107185"/>
                    <a:gd name="connsiteX30" fmla="*/ 890820 w 1185273"/>
                    <a:gd name="connsiteY30" fmla="*/ 618992 h 2107185"/>
                    <a:gd name="connsiteX31" fmla="*/ 877720 w 1185273"/>
                    <a:gd name="connsiteY31" fmla="*/ 702834 h 2107185"/>
                    <a:gd name="connsiteX32" fmla="*/ 893440 w 1185273"/>
                    <a:gd name="connsiteY32" fmla="*/ 778816 h 2107185"/>
                    <a:gd name="connsiteX33" fmla="*/ 885580 w 1185273"/>
                    <a:gd name="connsiteY33" fmla="*/ 891478 h 2107185"/>
                    <a:gd name="connsiteX34" fmla="*/ 851519 w 1185273"/>
                    <a:gd name="connsiteY34" fmla="*/ 1001520 h 2107185"/>
                    <a:gd name="connsiteX35" fmla="*/ 854139 w 1185273"/>
                    <a:gd name="connsiteY35" fmla="*/ 1119423 h 2107185"/>
                    <a:gd name="connsiteX36" fmla="*/ 827939 w 1185273"/>
                    <a:gd name="connsiteY36" fmla="*/ 1213745 h 2107185"/>
                    <a:gd name="connsiteX37" fmla="*/ 856759 w 1185273"/>
                    <a:gd name="connsiteY37" fmla="*/ 1287107 h 2107185"/>
                    <a:gd name="connsiteX38" fmla="*/ 848899 w 1185273"/>
                    <a:gd name="connsiteY38" fmla="*/ 1384049 h 2107185"/>
                    <a:gd name="connsiteX39" fmla="*/ 922261 w 1185273"/>
                    <a:gd name="connsiteY39" fmla="*/ 1300207 h 2107185"/>
                    <a:gd name="connsiteX40" fmla="*/ 1021823 w 1185273"/>
                    <a:gd name="connsiteY40" fmla="*/ 1213745 h 2107185"/>
                    <a:gd name="connsiteX41" fmla="*/ 1103044 w 1185273"/>
                    <a:gd name="connsiteY41" fmla="*/ 1195405 h 2107185"/>
                    <a:gd name="connsiteX42" fmla="*/ 1168546 w 1185273"/>
                    <a:gd name="connsiteY42" fmla="*/ 1234706 h 2107185"/>
                    <a:gd name="connsiteX43" fmla="*/ 1184266 w 1185273"/>
                    <a:gd name="connsiteY43" fmla="*/ 1292347 h 2107185"/>
                    <a:gd name="connsiteX44" fmla="*/ 1147586 w 1185273"/>
                    <a:gd name="connsiteY44" fmla="*/ 1397149 h 2107185"/>
                    <a:gd name="connsiteX45" fmla="*/ 1058504 w 1185273"/>
                    <a:gd name="connsiteY45" fmla="*/ 1478371 h 2107185"/>
                    <a:gd name="connsiteX46" fmla="*/ 966802 w 1185273"/>
                    <a:gd name="connsiteY46" fmla="*/ 1567453 h 2107185"/>
                    <a:gd name="connsiteX47" fmla="*/ 896060 w 1185273"/>
                    <a:gd name="connsiteY47" fmla="*/ 1643434 h 2107185"/>
                    <a:gd name="connsiteX48" fmla="*/ 859379 w 1185273"/>
                    <a:gd name="connsiteY48" fmla="*/ 1758717 h 2107185"/>
                    <a:gd name="connsiteX49" fmla="*/ 804358 w 1185273"/>
                    <a:gd name="connsiteY49" fmla="*/ 1868759 h 2107185"/>
                    <a:gd name="connsiteX50" fmla="*/ 699556 w 1185273"/>
                    <a:gd name="connsiteY50" fmla="*/ 1994522 h 2107185"/>
                    <a:gd name="connsiteX51" fmla="*/ 550212 w 1185273"/>
                    <a:gd name="connsiteY51" fmla="*/ 2107185 h 2107185"/>
                    <a:gd name="connsiteX0" fmla="*/ 0 w 1185781"/>
                    <a:gd name="connsiteY0" fmla="*/ 1850419 h 2107185"/>
                    <a:gd name="connsiteX1" fmla="*/ 89082 w 1185781"/>
                    <a:gd name="connsiteY1" fmla="*/ 1792778 h 2107185"/>
                    <a:gd name="connsiteX2" fmla="*/ 170304 w 1185781"/>
                    <a:gd name="connsiteY2" fmla="*/ 1591033 h 2107185"/>
                    <a:gd name="connsiteX3" fmla="*/ 262006 w 1185781"/>
                    <a:gd name="connsiteY3" fmla="*/ 1402389 h 2107185"/>
                    <a:gd name="connsiteX4" fmla="*/ 290827 w 1185781"/>
                    <a:gd name="connsiteY4" fmla="*/ 1271386 h 2107185"/>
                    <a:gd name="connsiteX5" fmla="*/ 322268 w 1185781"/>
                    <a:gd name="connsiteY5" fmla="*/ 1216365 h 2107185"/>
                    <a:gd name="connsiteX6" fmla="*/ 345848 w 1185781"/>
                    <a:gd name="connsiteY6" fmla="*/ 1080122 h 2107185"/>
                    <a:gd name="connsiteX7" fmla="*/ 385149 w 1185781"/>
                    <a:gd name="connsiteY7" fmla="*/ 1012001 h 2107185"/>
                    <a:gd name="connsiteX8" fmla="*/ 421830 w 1185781"/>
                    <a:gd name="connsiteY8" fmla="*/ 912438 h 2107185"/>
                    <a:gd name="connsiteX9" fmla="*/ 455890 w 1185781"/>
                    <a:gd name="connsiteY9" fmla="*/ 831217 h 2107185"/>
                    <a:gd name="connsiteX10" fmla="*/ 471611 w 1185781"/>
                    <a:gd name="connsiteY10" fmla="*/ 770955 h 2107185"/>
                    <a:gd name="connsiteX11" fmla="*/ 482091 w 1185781"/>
                    <a:gd name="connsiteY11" fmla="*/ 697594 h 2107185"/>
                    <a:gd name="connsiteX12" fmla="*/ 513532 w 1185781"/>
                    <a:gd name="connsiteY12" fmla="*/ 584931 h 2107185"/>
                    <a:gd name="connsiteX13" fmla="*/ 534492 w 1185781"/>
                    <a:gd name="connsiteY13" fmla="*/ 519430 h 2107185"/>
                    <a:gd name="connsiteX14" fmla="*/ 571173 w 1185781"/>
                    <a:gd name="connsiteY14" fmla="*/ 501089 h 2107185"/>
                    <a:gd name="connsiteX15" fmla="*/ 615714 w 1185781"/>
                    <a:gd name="connsiteY15" fmla="*/ 349126 h 2107185"/>
                    <a:gd name="connsiteX16" fmla="*/ 649775 w 1185781"/>
                    <a:gd name="connsiteY16" fmla="*/ 220743 h 2107185"/>
                    <a:gd name="connsiteX17" fmla="*/ 668115 w 1185781"/>
                    <a:gd name="connsiteY17" fmla="*/ 152622 h 2107185"/>
                    <a:gd name="connsiteX18" fmla="*/ 694316 w 1185781"/>
                    <a:gd name="connsiteY18" fmla="*/ 139522 h 2107185"/>
                    <a:gd name="connsiteX19" fmla="*/ 699556 w 1185781"/>
                    <a:gd name="connsiteY19" fmla="*/ 55680 h 2107185"/>
                    <a:gd name="connsiteX20" fmla="*/ 728376 w 1185781"/>
                    <a:gd name="connsiteY20" fmla="*/ 5899 h 2107185"/>
                    <a:gd name="connsiteX21" fmla="*/ 786018 w 1185781"/>
                    <a:gd name="connsiteY21" fmla="*/ 5899 h 2107185"/>
                    <a:gd name="connsiteX22" fmla="*/ 841039 w 1185781"/>
                    <a:gd name="connsiteY22" fmla="*/ 50440 h 2107185"/>
                    <a:gd name="connsiteX23" fmla="*/ 864619 w 1185781"/>
                    <a:gd name="connsiteY23" fmla="*/ 118561 h 2107185"/>
                    <a:gd name="connsiteX24" fmla="*/ 864619 w 1185781"/>
                    <a:gd name="connsiteY24" fmla="*/ 231224 h 2107185"/>
                    <a:gd name="connsiteX25" fmla="*/ 885580 w 1185781"/>
                    <a:gd name="connsiteY25" fmla="*/ 252184 h 2107185"/>
                    <a:gd name="connsiteX26" fmla="*/ 898680 w 1185781"/>
                    <a:gd name="connsiteY26" fmla="*/ 343886 h 2107185"/>
                    <a:gd name="connsiteX27" fmla="*/ 893440 w 1185781"/>
                    <a:gd name="connsiteY27" fmla="*/ 443448 h 2107185"/>
                    <a:gd name="connsiteX28" fmla="*/ 882960 w 1185781"/>
                    <a:gd name="connsiteY28" fmla="*/ 506330 h 2107185"/>
                    <a:gd name="connsiteX29" fmla="*/ 890820 w 1185781"/>
                    <a:gd name="connsiteY29" fmla="*/ 563971 h 2107185"/>
                    <a:gd name="connsiteX30" fmla="*/ 890820 w 1185781"/>
                    <a:gd name="connsiteY30" fmla="*/ 618992 h 2107185"/>
                    <a:gd name="connsiteX31" fmla="*/ 877720 w 1185781"/>
                    <a:gd name="connsiteY31" fmla="*/ 702834 h 2107185"/>
                    <a:gd name="connsiteX32" fmla="*/ 893440 w 1185781"/>
                    <a:gd name="connsiteY32" fmla="*/ 778816 h 2107185"/>
                    <a:gd name="connsiteX33" fmla="*/ 885580 w 1185781"/>
                    <a:gd name="connsiteY33" fmla="*/ 891478 h 2107185"/>
                    <a:gd name="connsiteX34" fmla="*/ 851519 w 1185781"/>
                    <a:gd name="connsiteY34" fmla="*/ 1001520 h 2107185"/>
                    <a:gd name="connsiteX35" fmla="*/ 854139 w 1185781"/>
                    <a:gd name="connsiteY35" fmla="*/ 1119423 h 2107185"/>
                    <a:gd name="connsiteX36" fmla="*/ 827939 w 1185781"/>
                    <a:gd name="connsiteY36" fmla="*/ 1213745 h 2107185"/>
                    <a:gd name="connsiteX37" fmla="*/ 856759 w 1185781"/>
                    <a:gd name="connsiteY37" fmla="*/ 1287107 h 2107185"/>
                    <a:gd name="connsiteX38" fmla="*/ 848899 w 1185781"/>
                    <a:gd name="connsiteY38" fmla="*/ 1384049 h 2107185"/>
                    <a:gd name="connsiteX39" fmla="*/ 922261 w 1185781"/>
                    <a:gd name="connsiteY39" fmla="*/ 1300207 h 2107185"/>
                    <a:gd name="connsiteX40" fmla="*/ 1021823 w 1185781"/>
                    <a:gd name="connsiteY40" fmla="*/ 1213745 h 2107185"/>
                    <a:gd name="connsiteX41" fmla="*/ 1103044 w 1185781"/>
                    <a:gd name="connsiteY41" fmla="*/ 1195405 h 2107185"/>
                    <a:gd name="connsiteX42" fmla="*/ 1168546 w 1185781"/>
                    <a:gd name="connsiteY42" fmla="*/ 1234706 h 2107185"/>
                    <a:gd name="connsiteX43" fmla="*/ 1184266 w 1185781"/>
                    <a:gd name="connsiteY43" fmla="*/ 1292347 h 2107185"/>
                    <a:gd name="connsiteX44" fmla="*/ 1139725 w 1185781"/>
                    <a:gd name="connsiteY44" fmla="*/ 1397149 h 2107185"/>
                    <a:gd name="connsiteX45" fmla="*/ 1058504 w 1185781"/>
                    <a:gd name="connsiteY45" fmla="*/ 1478371 h 2107185"/>
                    <a:gd name="connsiteX46" fmla="*/ 966802 w 1185781"/>
                    <a:gd name="connsiteY46" fmla="*/ 1567453 h 2107185"/>
                    <a:gd name="connsiteX47" fmla="*/ 896060 w 1185781"/>
                    <a:gd name="connsiteY47" fmla="*/ 1643434 h 2107185"/>
                    <a:gd name="connsiteX48" fmla="*/ 859379 w 1185781"/>
                    <a:gd name="connsiteY48" fmla="*/ 1758717 h 2107185"/>
                    <a:gd name="connsiteX49" fmla="*/ 804358 w 1185781"/>
                    <a:gd name="connsiteY49" fmla="*/ 1868759 h 2107185"/>
                    <a:gd name="connsiteX50" fmla="*/ 699556 w 1185781"/>
                    <a:gd name="connsiteY50" fmla="*/ 1994522 h 2107185"/>
                    <a:gd name="connsiteX51" fmla="*/ 550212 w 1185781"/>
                    <a:gd name="connsiteY51" fmla="*/ 2107185 h 210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85781" h="2107185">
                      <a:moveTo>
                        <a:pt x="0" y="1850419"/>
                      </a:moveTo>
                      <a:cubicBezTo>
                        <a:pt x="30349" y="1843214"/>
                        <a:pt x="60698" y="1836009"/>
                        <a:pt x="89082" y="1792778"/>
                      </a:cubicBezTo>
                      <a:cubicBezTo>
                        <a:pt x="117466" y="1749547"/>
                        <a:pt x="141483" y="1656098"/>
                        <a:pt x="170304" y="1591033"/>
                      </a:cubicBezTo>
                      <a:cubicBezTo>
                        <a:pt x="199125" y="1525968"/>
                        <a:pt x="241919" y="1455663"/>
                        <a:pt x="262006" y="1402389"/>
                      </a:cubicBezTo>
                      <a:cubicBezTo>
                        <a:pt x="282093" y="1349114"/>
                        <a:pt x="280783" y="1302390"/>
                        <a:pt x="290827" y="1271386"/>
                      </a:cubicBezTo>
                      <a:cubicBezTo>
                        <a:pt x="300871" y="1240382"/>
                        <a:pt x="313098" y="1248242"/>
                        <a:pt x="322268" y="1216365"/>
                      </a:cubicBezTo>
                      <a:cubicBezTo>
                        <a:pt x="331438" y="1184488"/>
                        <a:pt x="335368" y="1114183"/>
                        <a:pt x="345848" y="1080122"/>
                      </a:cubicBezTo>
                      <a:cubicBezTo>
                        <a:pt x="356328" y="1046061"/>
                        <a:pt x="372485" y="1039948"/>
                        <a:pt x="385149" y="1012001"/>
                      </a:cubicBezTo>
                      <a:cubicBezTo>
                        <a:pt x="397813" y="984054"/>
                        <a:pt x="410040" y="942569"/>
                        <a:pt x="421830" y="912438"/>
                      </a:cubicBezTo>
                      <a:cubicBezTo>
                        <a:pt x="433620" y="882307"/>
                        <a:pt x="447593" y="854797"/>
                        <a:pt x="455890" y="831217"/>
                      </a:cubicBezTo>
                      <a:cubicBezTo>
                        <a:pt x="464187" y="807636"/>
                        <a:pt x="467244" y="793225"/>
                        <a:pt x="471611" y="770955"/>
                      </a:cubicBezTo>
                      <a:cubicBezTo>
                        <a:pt x="475978" y="748685"/>
                        <a:pt x="475104" y="728598"/>
                        <a:pt x="482091" y="697594"/>
                      </a:cubicBezTo>
                      <a:cubicBezTo>
                        <a:pt x="489078" y="666590"/>
                        <a:pt x="504799" y="614625"/>
                        <a:pt x="513532" y="584931"/>
                      </a:cubicBezTo>
                      <a:cubicBezTo>
                        <a:pt x="522265" y="555237"/>
                        <a:pt x="524885" y="533404"/>
                        <a:pt x="534492" y="519430"/>
                      </a:cubicBezTo>
                      <a:cubicBezTo>
                        <a:pt x="544099" y="505456"/>
                        <a:pt x="557636" y="529473"/>
                        <a:pt x="571173" y="501089"/>
                      </a:cubicBezTo>
                      <a:cubicBezTo>
                        <a:pt x="584710" y="472705"/>
                        <a:pt x="602614" y="395850"/>
                        <a:pt x="615714" y="349126"/>
                      </a:cubicBezTo>
                      <a:cubicBezTo>
                        <a:pt x="628814" y="302402"/>
                        <a:pt x="641042" y="253494"/>
                        <a:pt x="649775" y="220743"/>
                      </a:cubicBezTo>
                      <a:cubicBezTo>
                        <a:pt x="658508" y="187992"/>
                        <a:pt x="660692" y="166159"/>
                        <a:pt x="668115" y="152622"/>
                      </a:cubicBezTo>
                      <a:cubicBezTo>
                        <a:pt x="675538" y="139085"/>
                        <a:pt x="689076" y="155679"/>
                        <a:pt x="694316" y="139522"/>
                      </a:cubicBezTo>
                      <a:cubicBezTo>
                        <a:pt x="699556" y="123365"/>
                        <a:pt x="693879" y="77950"/>
                        <a:pt x="699556" y="55680"/>
                      </a:cubicBezTo>
                      <a:cubicBezTo>
                        <a:pt x="705233" y="33409"/>
                        <a:pt x="713966" y="14196"/>
                        <a:pt x="728376" y="5899"/>
                      </a:cubicBezTo>
                      <a:cubicBezTo>
                        <a:pt x="742786" y="-2398"/>
                        <a:pt x="767241" y="-1525"/>
                        <a:pt x="786018" y="5899"/>
                      </a:cubicBezTo>
                      <a:cubicBezTo>
                        <a:pt x="804795" y="13322"/>
                        <a:pt x="827939" y="31663"/>
                        <a:pt x="841039" y="50440"/>
                      </a:cubicBezTo>
                      <a:cubicBezTo>
                        <a:pt x="854139" y="69217"/>
                        <a:pt x="860689" y="88430"/>
                        <a:pt x="864619" y="118561"/>
                      </a:cubicBezTo>
                      <a:cubicBezTo>
                        <a:pt x="868549" y="148692"/>
                        <a:pt x="861126" y="208953"/>
                        <a:pt x="864619" y="231224"/>
                      </a:cubicBezTo>
                      <a:cubicBezTo>
                        <a:pt x="868113" y="253494"/>
                        <a:pt x="879903" y="233407"/>
                        <a:pt x="885580" y="252184"/>
                      </a:cubicBezTo>
                      <a:cubicBezTo>
                        <a:pt x="891257" y="270961"/>
                        <a:pt x="897370" y="312009"/>
                        <a:pt x="898680" y="343886"/>
                      </a:cubicBezTo>
                      <a:cubicBezTo>
                        <a:pt x="899990" y="375763"/>
                        <a:pt x="896060" y="416374"/>
                        <a:pt x="893440" y="443448"/>
                      </a:cubicBezTo>
                      <a:cubicBezTo>
                        <a:pt x="890820" y="470522"/>
                        <a:pt x="883397" y="486243"/>
                        <a:pt x="882960" y="506330"/>
                      </a:cubicBezTo>
                      <a:cubicBezTo>
                        <a:pt x="882523" y="526417"/>
                        <a:pt x="889510" y="545194"/>
                        <a:pt x="890820" y="563971"/>
                      </a:cubicBezTo>
                      <a:cubicBezTo>
                        <a:pt x="892130" y="582748"/>
                        <a:pt x="893003" y="595848"/>
                        <a:pt x="890820" y="618992"/>
                      </a:cubicBezTo>
                      <a:cubicBezTo>
                        <a:pt x="888637" y="642136"/>
                        <a:pt x="877283" y="676197"/>
                        <a:pt x="877720" y="702834"/>
                      </a:cubicBezTo>
                      <a:cubicBezTo>
                        <a:pt x="878157" y="729471"/>
                        <a:pt x="892130" y="747375"/>
                        <a:pt x="893440" y="778816"/>
                      </a:cubicBezTo>
                      <a:cubicBezTo>
                        <a:pt x="894750" y="810257"/>
                        <a:pt x="892567" y="854361"/>
                        <a:pt x="885580" y="891478"/>
                      </a:cubicBezTo>
                      <a:cubicBezTo>
                        <a:pt x="878593" y="928595"/>
                        <a:pt x="856759" y="963529"/>
                        <a:pt x="851519" y="1001520"/>
                      </a:cubicBezTo>
                      <a:cubicBezTo>
                        <a:pt x="846279" y="1039511"/>
                        <a:pt x="858069" y="1084052"/>
                        <a:pt x="854139" y="1119423"/>
                      </a:cubicBezTo>
                      <a:cubicBezTo>
                        <a:pt x="850209" y="1154794"/>
                        <a:pt x="827502" y="1185798"/>
                        <a:pt x="827939" y="1213745"/>
                      </a:cubicBezTo>
                      <a:cubicBezTo>
                        <a:pt x="828376" y="1241692"/>
                        <a:pt x="853266" y="1258723"/>
                        <a:pt x="856759" y="1287107"/>
                      </a:cubicBezTo>
                      <a:cubicBezTo>
                        <a:pt x="860252" y="1315491"/>
                        <a:pt x="837982" y="1381866"/>
                        <a:pt x="848899" y="1384049"/>
                      </a:cubicBezTo>
                      <a:cubicBezTo>
                        <a:pt x="859816" y="1386232"/>
                        <a:pt x="893440" y="1328591"/>
                        <a:pt x="922261" y="1300207"/>
                      </a:cubicBezTo>
                      <a:cubicBezTo>
                        <a:pt x="951082" y="1271823"/>
                        <a:pt x="991693" y="1231212"/>
                        <a:pt x="1021823" y="1213745"/>
                      </a:cubicBezTo>
                      <a:cubicBezTo>
                        <a:pt x="1051953" y="1196278"/>
                        <a:pt x="1078590" y="1191912"/>
                        <a:pt x="1103044" y="1195405"/>
                      </a:cubicBezTo>
                      <a:cubicBezTo>
                        <a:pt x="1127498" y="1198898"/>
                        <a:pt x="1155009" y="1218549"/>
                        <a:pt x="1168546" y="1234706"/>
                      </a:cubicBezTo>
                      <a:cubicBezTo>
                        <a:pt x="1182083" y="1250863"/>
                        <a:pt x="1189070" y="1265273"/>
                        <a:pt x="1184266" y="1292347"/>
                      </a:cubicBezTo>
                      <a:cubicBezTo>
                        <a:pt x="1179462" y="1319421"/>
                        <a:pt x="1160685" y="1366145"/>
                        <a:pt x="1139725" y="1397149"/>
                      </a:cubicBezTo>
                      <a:cubicBezTo>
                        <a:pt x="1118765" y="1428153"/>
                        <a:pt x="1087324" y="1449987"/>
                        <a:pt x="1058504" y="1478371"/>
                      </a:cubicBezTo>
                      <a:cubicBezTo>
                        <a:pt x="1029684" y="1506755"/>
                        <a:pt x="993876" y="1539943"/>
                        <a:pt x="966802" y="1567453"/>
                      </a:cubicBezTo>
                      <a:cubicBezTo>
                        <a:pt x="939728" y="1594963"/>
                        <a:pt x="913964" y="1611557"/>
                        <a:pt x="896060" y="1643434"/>
                      </a:cubicBezTo>
                      <a:cubicBezTo>
                        <a:pt x="878156" y="1675311"/>
                        <a:pt x="874663" y="1721163"/>
                        <a:pt x="859379" y="1758717"/>
                      </a:cubicBezTo>
                      <a:cubicBezTo>
                        <a:pt x="844095" y="1796271"/>
                        <a:pt x="830995" y="1829458"/>
                        <a:pt x="804358" y="1868759"/>
                      </a:cubicBezTo>
                      <a:cubicBezTo>
                        <a:pt x="777721" y="1908060"/>
                        <a:pt x="741914" y="1954784"/>
                        <a:pt x="699556" y="1994522"/>
                      </a:cubicBezTo>
                      <a:cubicBezTo>
                        <a:pt x="657198" y="2034260"/>
                        <a:pt x="603705" y="2070722"/>
                        <a:pt x="550212" y="2107185"/>
                      </a:cubicBezTo>
                    </a:path>
                  </a:pathLst>
                </a:custGeom>
                <a:solidFill>
                  <a:srgbClr val="FFCC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57" name="Freeform: Shape 256">
                  <a:extLst>
                    <a:ext uri="{FF2B5EF4-FFF2-40B4-BE49-F238E27FC236}">
                      <a16:creationId xmlns:a16="http://schemas.microsoft.com/office/drawing/2014/main" id="{B4147FED-5B7B-4DA1-8F1D-CAE7E5761EF2}"/>
                    </a:ext>
                  </a:extLst>
                </p:cNvPr>
                <p:cNvSpPr/>
                <p:nvPr/>
              </p:nvSpPr>
              <p:spPr bwMode="auto">
                <a:xfrm>
                  <a:off x="3104768" y="1953202"/>
                  <a:ext cx="223149" cy="769038"/>
                </a:xfrm>
                <a:custGeom>
                  <a:avLst/>
                  <a:gdLst>
                    <a:gd name="connsiteX0" fmla="*/ 133623 w 223149"/>
                    <a:gd name="connsiteY0" fmla="*/ 1361 h 769038"/>
                    <a:gd name="connsiteX1" fmla="*/ 188644 w 223149"/>
                    <a:gd name="connsiteY1" fmla="*/ 11841 h 769038"/>
                    <a:gd name="connsiteX2" fmla="*/ 222705 w 223149"/>
                    <a:gd name="connsiteY2" fmla="*/ 87823 h 769038"/>
                    <a:gd name="connsiteX3" fmla="*/ 206984 w 223149"/>
                    <a:gd name="connsiteY3" fmla="*/ 276467 h 769038"/>
                    <a:gd name="connsiteX4" fmla="*/ 191264 w 223149"/>
                    <a:gd name="connsiteY4" fmla="*/ 381269 h 769038"/>
                    <a:gd name="connsiteX5" fmla="*/ 167684 w 223149"/>
                    <a:gd name="connsiteY5" fmla="*/ 436290 h 769038"/>
                    <a:gd name="connsiteX6" fmla="*/ 162443 w 223149"/>
                    <a:gd name="connsiteY6" fmla="*/ 507032 h 769038"/>
                    <a:gd name="connsiteX7" fmla="*/ 131003 w 223149"/>
                    <a:gd name="connsiteY7" fmla="*/ 661615 h 769038"/>
                    <a:gd name="connsiteX8" fmla="*/ 110042 w 223149"/>
                    <a:gd name="connsiteY8" fmla="*/ 698296 h 769038"/>
                    <a:gd name="connsiteX9" fmla="*/ 0 w 223149"/>
                    <a:gd name="connsiteY9" fmla="*/ 769038 h 76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149" h="769038">
                      <a:moveTo>
                        <a:pt x="133623" y="1361"/>
                      </a:moveTo>
                      <a:cubicBezTo>
                        <a:pt x="153710" y="-604"/>
                        <a:pt x="173797" y="-2569"/>
                        <a:pt x="188644" y="11841"/>
                      </a:cubicBezTo>
                      <a:cubicBezTo>
                        <a:pt x="203491" y="26251"/>
                        <a:pt x="219648" y="43719"/>
                        <a:pt x="222705" y="87823"/>
                      </a:cubicBezTo>
                      <a:cubicBezTo>
                        <a:pt x="225762" y="131927"/>
                        <a:pt x="212224" y="227559"/>
                        <a:pt x="206984" y="276467"/>
                      </a:cubicBezTo>
                      <a:cubicBezTo>
                        <a:pt x="201744" y="325375"/>
                        <a:pt x="197814" y="354632"/>
                        <a:pt x="191264" y="381269"/>
                      </a:cubicBezTo>
                      <a:cubicBezTo>
                        <a:pt x="184714" y="407906"/>
                        <a:pt x="172488" y="415330"/>
                        <a:pt x="167684" y="436290"/>
                      </a:cubicBezTo>
                      <a:cubicBezTo>
                        <a:pt x="162881" y="457251"/>
                        <a:pt x="168556" y="469478"/>
                        <a:pt x="162443" y="507032"/>
                      </a:cubicBezTo>
                      <a:cubicBezTo>
                        <a:pt x="156330" y="544586"/>
                        <a:pt x="139737" y="629738"/>
                        <a:pt x="131003" y="661615"/>
                      </a:cubicBezTo>
                      <a:cubicBezTo>
                        <a:pt x="122269" y="693492"/>
                        <a:pt x="131876" y="680392"/>
                        <a:pt x="110042" y="698296"/>
                      </a:cubicBezTo>
                      <a:cubicBezTo>
                        <a:pt x="88208" y="716200"/>
                        <a:pt x="44104" y="742619"/>
                        <a:pt x="0" y="769038"/>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58" name="Freeform: Shape 257">
                  <a:extLst>
                    <a:ext uri="{FF2B5EF4-FFF2-40B4-BE49-F238E27FC236}">
                      <a16:creationId xmlns:a16="http://schemas.microsoft.com/office/drawing/2014/main" id="{5CBC8095-DAD2-42D0-A700-DD3F6F7294B3}"/>
                    </a:ext>
                  </a:extLst>
                </p:cNvPr>
                <p:cNvSpPr/>
                <p:nvPr/>
              </p:nvSpPr>
              <p:spPr bwMode="auto">
                <a:xfrm>
                  <a:off x="3303892" y="1577261"/>
                  <a:ext cx="181209" cy="898693"/>
                </a:xfrm>
                <a:custGeom>
                  <a:avLst/>
                  <a:gdLst>
                    <a:gd name="connsiteX0" fmla="*/ 60262 w 181209"/>
                    <a:gd name="connsiteY0" fmla="*/ 7874 h 898693"/>
                    <a:gd name="connsiteX1" fmla="*/ 112663 w 181209"/>
                    <a:gd name="connsiteY1" fmla="*/ 5254 h 898693"/>
                    <a:gd name="connsiteX2" fmla="*/ 167684 w 181209"/>
                    <a:gd name="connsiteY2" fmla="*/ 68135 h 898693"/>
                    <a:gd name="connsiteX3" fmla="*/ 180784 w 181209"/>
                    <a:gd name="connsiteY3" fmla="*/ 151977 h 898693"/>
                    <a:gd name="connsiteX4" fmla="*/ 157204 w 181209"/>
                    <a:gd name="connsiteY4" fmla="*/ 212238 h 898693"/>
                    <a:gd name="connsiteX5" fmla="*/ 157204 w 181209"/>
                    <a:gd name="connsiteY5" fmla="*/ 277740 h 898693"/>
                    <a:gd name="connsiteX6" fmla="*/ 125763 w 181209"/>
                    <a:gd name="connsiteY6" fmla="*/ 356341 h 898693"/>
                    <a:gd name="connsiteX7" fmla="*/ 123143 w 181209"/>
                    <a:gd name="connsiteY7" fmla="*/ 437563 h 898693"/>
                    <a:gd name="connsiteX8" fmla="*/ 104803 w 181209"/>
                    <a:gd name="connsiteY8" fmla="*/ 492584 h 898693"/>
                    <a:gd name="connsiteX9" fmla="*/ 89082 w 181209"/>
                    <a:gd name="connsiteY9" fmla="*/ 607867 h 898693"/>
                    <a:gd name="connsiteX10" fmla="*/ 104803 w 181209"/>
                    <a:gd name="connsiteY10" fmla="*/ 691709 h 898693"/>
                    <a:gd name="connsiteX11" fmla="*/ 73362 w 181209"/>
                    <a:gd name="connsiteY11" fmla="*/ 796511 h 898693"/>
                    <a:gd name="connsiteX12" fmla="*/ 34061 w 181209"/>
                    <a:gd name="connsiteY12" fmla="*/ 877733 h 898693"/>
                    <a:gd name="connsiteX13" fmla="*/ 0 w 181209"/>
                    <a:gd name="connsiteY13" fmla="*/ 898693 h 89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209" h="898693">
                      <a:moveTo>
                        <a:pt x="60262" y="7874"/>
                      </a:moveTo>
                      <a:cubicBezTo>
                        <a:pt x="77510" y="1542"/>
                        <a:pt x="94759" y="-4790"/>
                        <a:pt x="112663" y="5254"/>
                      </a:cubicBezTo>
                      <a:cubicBezTo>
                        <a:pt x="130567" y="15298"/>
                        <a:pt x="156331" y="43681"/>
                        <a:pt x="167684" y="68135"/>
                      </a:cubicBezTo>
                      <a:cubicBezTo>
                        <a:pt x="179037" y="92589"/>
                        <a:pt x="182531" y="127960"/>
                        <a:pt x="180784" y="151977"/>
                      </a:cubicBezTo>
                      <a:cubicBezTo>
                        <a:pt x="179037" y="175994"/>
                        <a:pt x="161134" y="191278"/>
                        <a:pt x="157204" y="212238"/>
                      </a:cubicBezTo>
                      <a:cubicBezTo>
                        <a:pt x="153274" y="233199"/>
                        <a:pt x="162444" y="253723"/>
                        <a:pt x="157204" y="277740"/>
                      </a:cubicBezTo>
                      <a:cubicBezTo>
                        <a:pt x="151964" y="301757"/>
                        <a:pt x="131440" y="329704"/>
                        <a:pt x="125763" y="356341"/>
                      </a:cubicBezTo>
                      <a:cubicBezTo>
                        <a:pt x="120086" y="382978"/>
                        <a:pt x="126636" y="414856"/>
                        <a:pt x="123143" y="437563"/>
                      </a:cubicBezTo>
                      <a:cubicBezTo>
                        <a:pt x="119650" y="460270"/>
                        <a:pt x="110480" y="464200"/>
                        <a:pt x="104803" y="492584"/>
                      </a:cubicBezTo>
                      <a:cubicBezTo>
                        <a:pt x="99126" y="520968"/>
                        <a:pt x="89082" y="574680"/>
                        <a:pt x="89082" y="607867"/>
                      </a:cubicBezTo>
                      <a:cubicBezTo>
                        <a:pt x="89082" y="641054"/>
                        <a:pt x="107423" y="660269"/>
                        <a:pt x="104803" y="691709"/>
                      </a:cubicBezTo>
                      <a:cubicBezTo>
                        <a:pt x="102183" y="723149"/>
                        <a:pt x="85152" y="765507"/>
                        <a:pt x="73362" y="796511"/>
                      </a:cubicBezTo>
                      <a:cubicBezTo>
                        <a:pt x="61572" y="827515"/>
                        <a:pt x="46288" y="860703"/>
                        <a:pt x="34061" y="877733"/>
                      </a:cubicBezTo>
                      <a:cubicBezTo>
                        <a:pt x="21834" y="894763"/>
                        <a:pt x="10917" y="896728"/>
                        <a:pt x="0" y="898693"/>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59" name="Freeform: Shape 258">
                  <a:extLst>
                    <a:ext uri="{FF2B5EF4-FFF2-40B4-BE49-F238E27FC236}">
                      <a16:creationId xmlns:a16="http://schemas.microsoft.com/office/drawing/2014/main" id="{41DF3412-F3CB-41FE-BC0B-FE9776CB50F9}"/>
                    </a:ext>
                  </a:extLst>
                </p:cNvPr>
                <p:cNvSpPr/>
                <p:nvPr/>
              </p:nvSpPr>
              <p:spPr bwMode="auto">
                <a:xfrm>
                  <a:off x="3442755" y="1671597"/>
                  <a:ext cx="94322" cy="759816"/>
                </a:xfrm>
                <a:custGeom>
                  <a:avLst/>
                  <a:gdLst>
                    <a:gd name="connsiteX0" fmla="*/ 94322 w 94322"/>
                    <a:gd name="connsiteY0" fmla="*/ 0 h 759816"/>
                    <a:gd name="connsiteX1" fmla="*/ 83842 w 94322"/>
                    <a:gd name="connsiteY1" fmla="*/ 112662 h 759816"/>
                    <a:gd name="connsiteX2" fmla="*/ 81222 w 94322"/>
                    <a:gd name="connsiteY2" fmla="*/ 206984 h 759816"/>
                    <a:gd name="connsiteX3" fmla="*/ 68122 w 94322"/>
                    <a:gd name="connsiteY3" fmla="*/ 293446 h 759816"/>
                    <a:gd name="connsiteX4" fmla="*/ 47161 w 94322"/>
                    <a:gd name="connsiteY4" fmla="*/ 364188 h 759816"/>
                    <a:gd name="connsiteX5" fmla="*/ 60262 w 94322"/>
                    <a:gd name="connsiteY5" fmla="*/ 429689 h 759816"/>
                    <a:gd name="connsiteX6" fmla="*/ 52401 w 94322"/>
                    <a:gd name="connsiteY6" fmla="*/ 539731 h 759816"/>
                    <a:gd name="connsiteX7" fmla="*/ 10481 w 94322"/>
                    <a:gd name="connsiteY7" fmla="*/ 675974 h 759816"/>
                    <a:gd name="connsiteX8" fmla="*/ 0 w 94322"/>
                    <a:gd name="connsiteY8" fmla="*/ 759816 h 7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322" h="759816">
                      <a:moveTo>
                        <a:pt x="94322" y="0"/>
                      </a:moveTo>
                      <a:cubicBezTo>
                        <a:pt x="90173" y="39082"/>
                        <a:pt x="86025" y="78165"/>
                        <a:pt x="83842" y="112662"/>
                      </a:cubicBezTo>
                      <a:cubicBezTo>
                        <a:pt x="81659" y="147159"/>
                        <a:pt x="83842" y="176853"/>
                        <a:pt x="81222" y="206984"/>
                      </a:cubicBezTo>
                      <a:cubicBezTo>
                        <a:pt x="78602" y="237115"/>
                        <a:pt x="73799" y="267245"/>
                        <a:pt x="68122" y="293446"/>
                      </a:cubicBezTo>
                      <a:cubicBezTo>
                        <a:pt x="62445" y="319647"/>
                        <a:pt x="48471" y="341481"/>
                        <a:pt x="47161" y="364188"/>
                      </a:cubicBezTo>
                      <a:cubicBezTo>
                        <a:pt x="45851" y="386895"/>
                        <a:pt x="59389" y="400432"/>
                        <a:pt x="60262" y="429689"/>
                      </a:cubicBezTo>
                      <a:cubicBezTo>
                        <a:pt x="61135" y="458946"/>
                        <a:pt x="60698" y="498684"/>
                        <a:pt x="52401" y="539731"/>
                      </a:cubicBezTo>
                      <a:cubicBezTo>
                        <a:pt x="44104" y="580779"/>
                        <a:pt x="19214" y="639293"/>
                        <a:pt x="10481" y="675974"/>
                      </a:cubicBezTo>
                      <a:cubicBezTo>
                        <a:pt x="1747" y="712655"/>
                        <a:pt x="873" y="736235"/>
                        <a:pt x="0" y="759816"/>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0" name="Freeform: Shape 259">
                  <a:extLst>
                    <a:ext uri="{FF2B5EF4-FFF2-40B4-BE49-F238E27FC236}">
                      <a16:creationId xmlns:a16="http://schemas.microsoft.com/office/drawing/2014/main" id="{F18057AA-9FBC-4DD4-927D-0EE8EAB1BF08}"/>
                    </a:ext>
                  </a:extLst>
                </p:cNvPr>
                <p:cNvSpPr/>
                <p:nvPr/>
              </p:nvSpPr>
              <p:spPr bwMode="auto">
                <a:xfrm>
                  <a:off x="3327539" y="2396043"/>
                  <a:ext cx="96145" cy="372048"/>
                </a:xfrm>
                <a:custGeom>
                  <a:avLst/>
                  <a:gdLst>
                    <a:gd name="connsiteX0" fmla="*/ 73361 w 96145"/>
                    <a:gd name="connsiteY0" fmla="*/ 0 h 372048"/>
                    <a:gd name="connsiteX1" fmla="*/ 91702 w 96145"/>
                    <a:gd name="connsiteY1" fmla="*/ 162443 h 372048"/>
                    <a:gd name="connsiteX2" fmla="*/ 0 w 96145"/>
                    <a:gd name="connsiteY2" fmla="*/ 372048 h 372048"/>
                  </a:gdLst>
                  <a:ahLst/>
                  <a:cxnLst>
                    <a:cxn ang="0">
                      <a:pos x="connsiteX0" y="connsiteY0"/>
                    </a:cxn>
                    <a:cxn ang="0">
                      <a:pos x="connsiteX1" y="connsiteY1"/>
                    </a:cxn>
                    <a:cxn ang="0">
                      <a:pos x="connsiteX2" y="connsiteY2"/>
                    </a:cxn>
                  </a:cxnLst>
                  <a:rect l="l" t="t" r="r" b="b"/>
                  <a:pathLst>
                    <a:path w="96145" h="372048">
                      <a:moveTo>
                        <a:pt x="73361" y="0"/>
                      </a:moveTo>
                      <a:cubicBezTo>
                        <a:pt x="88645" y="50217"/>
                        <a:pt x="103929" y="100435"/>
                        <a:pt x="91702" y="162443"/>
                      </a:cubicBezTo>
                      <a:cubicBezTo>
                        <a:pt x="79475" y="224451"/>
                        <a:pt x="39737" y="298249"/>
                        <a:pt x="0" y="372048"/>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1" name="Freeform: Shape 260">
                  <a:extLst>
                    <a:ext uri="{FF2B5EF4-FFF2-40B4-BE49-F238E27FC236}">
                      <a16:creationId xmlns:a16="http://schemas.microsoft.com/office/drawing/2014/main" id="{D54332E6-FFC2-432B-BF17-A288FABDE236}"/>
                    </a:ext>
                  </a:extLst>
                </p:cNvPr>
                <p:cNvSpPr/>
                <p:nvPr/>
              </p:nvSpPr>
              <p:spPr bwMode="auto">
                <a:xfrm>
                  <a:off x="3281566" y="2680319"/>
                  <a:ext cx="216211" cy="495190"/>
                </a:xfrm>
                <a:custGeom>
                  <a:avLst/>
                  <a:gdLst>
                    <a:gd name="connsiteX0" fmla="*/ 216211 w 216211"/>
                    <a:gd name="connsiteY0" fmla="*/ 0 h 495190"/>
                    <a:gd name="connsiteX1" fmla="*/ 103548 w 216211"/>
                    <a:gd name="connsiteY1" fmla="*/ 125762 h 495190"/>
                    <a:gd name="connsiteX2" fmla="*/ 11846 w 216211"/>
                    <a:gd name="connsiteY2" fmla="*/ 353707 h 495190"/>
                    <a:gd name="connsiteX3" fmla="*/ 3986 w 216211"/>
                    <a:gd name="connsiteY3" fmla="*/ 495190 h 495190"/>
                  </a:gdLst>
                  <a:ahLst/>
                  <a:cxnLst>
                    <a:cxn ang="0">
                      <a:pos x="connsiteX0" y="connsiteY0"/>
                    </a:cxn>
                    <a:cxn ang="0">
                      <a:pos x="connsiteX1" y="connsiteY1"/>
                    </a:cxn>
                    <a:cxn ang="0">
                      <a:pos x="connsiteX2" y="connsiteY2"/>
                    </a:cxn>
                    <a:cxn ang="0">
                      <a:pos x="connsiteX3" y="connsiteY3"/>
                    </a:cxn>
                  </a:cxnLst>
                  <a:rect l="l" t="t" r="r" b="b"/>
                  <a:pathLst>
                    <a:path w="216211" h="495190">
                      <a:moveTo>
                        <a:pt x="216211" y="0"/>
                      </a:moveTo>
                      <a:cubicBezTo>
                        <a:pt x="176910" y="33405"/>
                        <a:pt x="137609" y="66811"/>
                        <a:pt x="103548" y="125762"/>
                      </a:cubicBezTo>
                      <a:cubicBezTo>
                        <a:pt x="69487" y="184713"/>
                        <a:pt x="28440" y="292136"/>
                        <a:pt x="11846" y="353707"/>
                      </a:cubicBezTo>
                      <a:cubicBezTo>
                        <a:pt x="-4748" y="415278"/>
                        <a:pt x="-381" y="455234"/>
                        <a:pt x="3986" y="49519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2" name="Freeform: Shape 261">
                  <a:extLst>
                    <a:ext uri="{FF2B5EF4-FFF2-40B4-BE49-F238E27FC236}">
                      <a16:creationId xmlns:a16="http://schemas.microsoft.com/office/drawing/2014/main" id="{BCF5550F-AE8B-409E-AF66-EC0E394C45F6}"/>
                    </a:ext>
                  </a:extLst>
                </p:cNvPr>
                <p:cNvSpPr/>
                <p:nvPr/>
              </p:nvSpPr>
              <p:spPr bwMode="auto">
                <a:xfrm>
                  <a:off x="3104768" y="2855862"/>
                  <a:ext cx="251525" cy="68080"/>
                </a:xfrm>
                <a:custGeom>
                  <a:avLst/>
                  <a:gdLst>
                    <a:gd name="connsiteX0" fmla="*/ 251525 w 251525"/>
                    <a:gd name="connsiteY0" fmla="*/ 0 h 68080"/>
                    <a:gd name="connsiteX1" fmla="*/ 128383 w 251525"/>
                    <a:gd name="connsiteY1" fmla="*/ 60262 h 68080"/>
                    <a:gd name="connsiteX2" fmla="*/ 0 w 251525"/>
                    <a:gd name="connsiteY2" fmla="*/ 65502 h 68080"/>
                  </a:gdLst>
                  <a:ahLst/>
                  <a:cxnLst>
                    <a:cxn ang="0">
                      <a:pos x="connsiteX0" y="connsiteY0"/>
                    </a:cxn>
                    <a:cxn ang="0">
                      <a:pos x="connsiteX1" y="connsiteY1"/>
                    </a:cxn>
                    <a:cxn ang="0">
                      <a:pos x="connsiteX2" y="connsiteY2"/>
                    </a:cxn>
                  </a:cxnLst>
                  <a:rect l="l" t="t" r="r" b="b"/>
                  <a:pathLst>
                    <a:path w="251525" h="68080">
                      <a:moveTo>
                        <a:pt x="251525" y="0"/>
                      </a:moveTo>
                      <a:cubicBezTo>
                        <a:pt x="210914" y="24672"/>
                        <a:pt x="170304" y="49345"/>
                        <a:pt x="128383" y="60262"/>
                      </a:cubicBezTo>
                      <a:cubicBezTo>
                        <a:pt x="86462" y="71179"/>
                        <a:pt x="43231" y="68340"/>
                        <a:pt x="0" y="65502"/>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3" name="Freeform: Shape 262">
                  <a:extLst>
                    <a:ext uri="{FF2B5EF4-FFF2-40B4-BE49-F238E27FC236}">
                      <a16:creationId xmlns:a16="http://schemas.microsoft.com/office/drawing/2014/main" id="{86840462-6120-4D0A-B375-1F48BD9589E1}"/>
                    </a:ext>
                  </a:extLst>
                </p:cNvPr>
                <p:cNvSpPr/>
                <p:nvPr/>
              </p:nvSpPr>
              <p:spPr bwMode="auto">
                <a:xfrm>
                  <a:off x="3519417" y="2842762"/>
                  <a:ext cx="36001" cy="180784"/>
                </a:xfrm>
                <a:custGeom>
                  <a:avLst/>
                  <a:gdLst>
                    <a:gd name="connsiteX0" fmla="*/ 7180 w 36001"/>
                    <a:gd name="connsiteY0" fmla="*/ 0 h 180784"/>
                    <a:gd name="connsiteX1" fmla="*/ 1940 w 36001"/>
                    <a:gd name="connsiteY1" fmla="*/ 99562 h 180784"/>
                    <a:gd name="connsiteX2" fmla="*/ 36001 w 36001"/>
                    <a:gd name="connsiteY2" fmla="*/ 180784 h 180784"/>
                  </a:gdLst>
                  <a:ahLst/>
                  <a:cxnLst>
                    <a:cxn ang="0">
                      <a:pos x="connsiteX0" y="connsiteY0"/>
                    </a:cxn>
                    <a:cxn ang="0">
                      <a:pos x="connsiteX1" y="connsiteY1"/>
                    </a:cxn>
                    <a:cxn ang="0">
                      <a:pos x="connsiteX2" y="connsiteY2"/>
                    </a:cxn>
                  </a:cxnLst>
                  <a:rect l="l" t="t" r="r" b="b"/>
                  <a:pathLst>
                    <a:path w="36001" h="180784">
                      <a:moveTo>
                        <a:pt x="7180" y="0"/>
                      </a:moveTo>
                      <a:cubicBezTo>
                        <a:pt x="2158" y="34715"/>
                        <a:pt x="-2863" y="69431"/>
                        <a:pt x="1940" y="99562"/>
                      </a:cubicBezTo>
                      <a:cubicBezTo>
                        <a:pt x="6743" y="129693"/>
                        <a:pt x="21372" y="155238"/>
                        <a:pt x="36001" y="180784"/>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4" name="Freeform: Shape 263">
                  <a:extLst>
                    <a:ext uri="{FF2B5EF4-FFF2-40B4-BE49-F238E27FC236}">
                      <a16:creationId xmlns:a16="http://schemas.microsoft.com/office/drawing/2014/main" id="{40B26653-AAAA-4695-8459-FB1E3CE702C8}"/>
                    </a:ext>
                  </a:extLst>
                </p:cNvPr>
                <p:cNvSpPr/>
                <p:nvPr/>
              </p:nvSpPr>
              <p:spPr bwMode="auto">
                <a:xfrm>
                  <a:off x="3634019" y="2761540"/>
                  <a:ext cx="91809" cy="144104"/>
                </a:xfrm>
                <a:custGeom>
                  <a:avLst/>
                  <a:gdLst>
                    <a:gd name="connsiteX0" fmla="*/ 0 w 91875"/>
                    <a:gd name="connsiteY0" fmla="*/ 0 h 151964"/>
                    <a:gd name="connsiteX1" fmla="*/ 78602 w 91875"/>
                    <a:gd name="connsiteY1" fmla="*/ 70742 h 151964"/>
                    <a:gd name="connsiteX2" fmla="*/ 91702 w 91875"/>
                    <a:gd name="connsiteY2" fmla="*/ 144104 h 151964"/>
                    <a:gd name="connsiteX3" fmla="*/ 86462 w 91875"/>
                    <a:gd name="connsiteY3" fmla="*/ 136243 h 151964"/>
                    <a:gd name="connsiteX4" fmla="*/ 91702 w 91875"/>
                    <a:gd name="connsiteY4" fmla="*/ 151964 h 151964"/>
                    <a:gd name="connsiteX0" fmla="*/ 0 w 91875"/>
                    <a:gd name="connsiteY0" fmla="*/ 0 h 147366"/>
                    <a:gd name="connsiteX1" fmla="*/ 78602 w 91875"/>
                    <a:gd name="connsiteY1" fmla="*/ 70742 h 147366"/>
                    <a:gd name="connsiteX2" fmla="*/ 91702 w 91875"/>
                    <a:gd name="connsiteY2" fmla="*/ 144104 h 147366"/>
                    <a:gd name="connsiteX3" fmla="*/ 86462 w 91875"/>
                    <a:gd name="connsiteY3" fmla="*/ 136243 h 147366"/>
                    <a:gd name="connsiteX0" fmla="*/ 0 w 91809"/>
                    <a:gd name="connsiteY0" fmla="*/ 0 h 144104"/>
                    <a:gd name="connsiteX1" fmla="*/ 78602 w 91809"/>
                    <a:gd name="connsiteY1" fmla="*/ 70742 h 144104"/>
                    <a:gd name="connsiteX2" fmla="*/ 91702 w 91809"/>
                    <a:gd name="connsiteY2" fmla="*/ 144104 h 144104"/>
                  </a:gdLst>
                  <a:ahLst/>
                  <a:cxnLst>
                    <a:cxn ang="0">
                      <a:pos x="connsiteX0" y="connsiteY0"/>
                    </a:cxn>
                    <a:cxn ang="0">
                      <a:pos x="connsiteX1" y="connsiteY1"/>
                    </a:cxn>
                    <a:cxn ang="0">
                      <a:pos x="connsiteX2" y="connsiteY2"/>
                    </a:cxn>
                  </a:cxnLst>
                  <a:rect l="l" t="t" r="r" b="b"/>
                  <a:pathLst>
                    <a:path w="91809" h="144104">
                      <a:moveTo>
                        <a:pt x="0" y="0"/>
                      </a:moveTo>
                      <a:cubicBezTo>
                        <a:pt x="31659" y="23362"/>
                        <a:pt x="63318" y="46725"/>
                        <a:pt x="78602" y="70742"/>
                      </a:cubicBezTo>
                      <a:cubicBezTo>
                        <a:pt x="93886" y="94759"/>
                        <a:pt x="91702" y="144104"/>
                        <a:pt x="91702" y="144104"/>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5" name="Freeform: Shape 264">
                  <a:extLst>
                    <a:ext uri="{FF2B5EF4-FFF2-40B4-BE49-F238E27FC236}">
                      <a16:creationId xmlns:a16="http://schemas.microsoft.com/office/drawing/2014/main" id="{FF508FB9-3096-4FEA-BE7D-7830AF229358}"/>
                    </a:ext>
                  </a:extLst>
                </p:cNvPr>
                <p:cNvSpPr/>
                <p:nvPr/>
              </p:nvSpPr>
              <p:spPr bwMode="auto">
                <a:xfrm>
                  <a:off x="3154549" y="2407833"/>
                  <a:ext cx="107422" cy="46885"/>
                </a:xfrm>
                <a:custGeom>
                  <a:avLst/>
                  <a:gdLst>
                    <a:gd name="connsiteX0" fmla="*/ 0 w 107422"/>
                    <a:gd name="connsiteY0" fmla="*/ 36680 h 46885"/>
                    <a:gd name="connsiteX1" fmla="*/ 75982 w 107422"/>
                    <a:gd name="connsiteY1" fmla="*/ 44541 h 46885"/>
                    <a:gd name="connsiteX2" fmla="*/ 107422 w 107422"/>
                    <a:gd name="connsiteY2" fmla="*/ 0 h 46885"/>
                  </a:gdLst>
                  <a:ahLst/>
                  <a:cxnLst>
                    <a:cxn ang="0">
                      <a:pos x="connsiteX0" y="connsiteY0"/>
                    </a:cxn>
                    <a:cxn ang="0">
                      <a:pos x="connsiteX1" y="connsiteY1"/>
                    </a:cxn>
                    <a:cxn ang="0">
                      <a:pos x="connsiteX2" y="connsiteY2"/>
                    </a:cxn>
                  </a:cxnLst>
                  <a:rect l="l" t="t" r="r" b="b"/>
                  <a:pathLst>
                    <a:path w="107422" h="46885">
                      <a:moveTo>
                        <a:pt x="0" y="36680"/>
                      </a:moveTo>
                      <a:cubicBezTo>
                        <a:pt x="29039" y="43667"/>
                        <a:pt x="58078" y="50654"/>
                        <a:pt x="75982" y="44541"/>
                      </a:cubicBezTo>
                      <a:cubicBezTo>
                        <a:pt x="93886" y="38428"/>
                        <a:pt x="100654" y="19214"/>
                        <a:pt x="107422" y="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 name="Freeform: Shape 265">
                  <a:extLst>
                    <a:ext uri="{FF2B5EF4-FFF2-40B4-BE49-F238E27FC236}">
                      <a16:creationId xmlns:a16="http://schemas.microsoft.com/office/drawing/2014/main" id="{51785D30-5317-459D-BD20-CD8F0EF29E80}"/>
                    </a:ext>
                  </a:extLst>
                </p:cNvPr>
                <p:cNvSpPr/>
                <p:nvPr/>
              </p:nvSpPr>
              <p:spPr bwMode="auto">
                <a:xfrm>
                  <a:off x="3337953" y="1910022"/>
                  <a:ext cx="96942" cy="15947"/>
                </a:xfrm>
                <a:custGeom>
                  <a:avLst/>
                  <a:gdLst>
                    <a:gd name="connsiteX0" fmla="*/ 0 w 96942"/>
                    <a:gd name="connsiteY0" fmla="*/ 7860 h 15947"/>
                    <a:gd name="connsiteX1" fmla="*/ 65501 w 96942"/>
                    <a:gd name="connsiteY1" fmla="*/ 15720 h 15947"/>
                    <a:gd name="connsiteX2" fmla="*/ 96942 w 96942"/>
                    <a:gd name="connsiteY2" fmla="*/ 0 h 15947"/>
                  </a:gdLst>
                  <a:ahLst/>
                  <a:cxnLst>
                    <a:cxn ang="0">
                      <a:pos x="connsiteX0" y="connsiteY0"/>
                    </a:cxn>
                    <a:cxn ang="0">
                      <a:pos x="connsiteX1" y="connsiteY1"/>
                    </a:cxn>
                    <a:cxn ang="0">
                      <a:pos x="connsiteX2" y="connsiteY2"/>
                    </a:cxn>
                  </a:cxnLst>
                  <a:rect l="l" t="t" r="r" b="b"/>
                  <a:pathLst>
                    <a:path w="96942" h="15947">
                      <a:moveTo>
                        <a:pt x="0" y="7860"/>
                      </a:moveTo>
                      <a:cubicBezTo>
                        <a:pt x="24672" y="12445"/>
                        <a:pt x="49344" y="17030"/>
                        <a:pt x="65501" y="15720"/>
                      </a:cubicBezTo>
                      <a:cubicBezTo>
                        <a:pt x="81658" y="14410"/>
                        <a:pt x="89300" y="7205"/>
                        <a:pt x="96942" y="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7" name="Freeform: Shape 266">
                  <a:extLst>
                    <a:ext uri="{FF2B5EF4-FFF2-40B4-BE49-F238E27FC236}">
                      <a16:creationId xmlns:a16="http://schemas.microsoft.com/office/drawing/2014/main" id="{175029CE-A6BB-4C83-86D7-61A0E1C32925}"/>
                    </a:ext>
                  </a:extLst>
                </p:cNvPr>
                <p:cNvSpPr/>
                <p:nvPr/>
              </p:nvSpPr>
              <p:spPr bwMode="auto">
                <a:xfrm>
                  <a:off x="3324853" y="2177268"/>
                  <a:ext cx="62881" cy="38850"/>
                </a:xfrm>
                <a:custGeom>
                  <a:avLst/>
                  <a:gdLst>
                    <a:gd name="connsiteX0" fmla="*/ 0 w 62881"/>
                    <a:gd name="connsiteY0" fmla="*/ 0 h 38850"/>
                    <a:gd name="connsiteX1" fmla="*/ 36681 w 62881"/>
                    <a:gd name="connsiteY1" fmla="*/ 36680 h 38850"/>
                    <a:gd name="connsiteX2" fmla="*/ 62881 w 62881"/>
                    <a:gd name="connsiteY2" fmla="*/ 31440 h 38850"/>
                  </a:gdLst>
                  <a:ahLst/>
                  <a:cxnLst>
                    <a:cxn ang="0">
                      <a:pos x="connsiteX0" y="connsiteY0"/>
                    </a:cxn>
                    <a:cxn ang="0">
                      <a:pos x="connsiteX1" y="connsiteY1"/>
                    </a:cxn>
                    <a:cxn ang="0">
                      <a:pos x="connsiteX2" y="connsiteY2"/>
                    </a:cxn>
                  </a:cxnLst>
                  <a:rect l="l" t="t" r="r" b="b"/>
                  <a:pathLst>
                    <a:path w="62881" h="38850">
                      <a:moveTo>
                        <a:pt x="0" y="0"/>
                      </a:moveTo>
                      <a:cubicBezTo>
                        <a:pt x="13100" y="15720"/>
                        <a:pt x="26201" y="31440"/>
                        <a:pt x="36681" y="36680"/>
                      </a:cubicBezTo>
                      <a:cubicBezTo>
                        <a:pt x="47161" y="41920"/>
                        <a:pt x="55021" y="36680"/>
                        <a:pt x="62881" y="3144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8" name="Freeform: Shape 267">
                  <a:extLst>
                    <a:ext uri="{FF2B5EF4-FFF2-40B4-BE49-F238E27FC236}">
                      <a16:creationId xmlns:a16="http://schemas.microsoft.com/office/drawing/2014/main" id="{641FE674-CC5F-4FD3-92A4-19C1936073B9}"/>
                    </a:ext>
                  </a:extLst>
                </p:cNvPr>
                <p:cNvSpPr/>
                <p:nvPr/>
              </p:nvSpPr>
              <p:spPr bwMode="auto">
                <a:xfrm>
                  <a:off x="3468956" y="2394732"/>
                  <a:ext cx="52401" cy="47161"/>
                </a:xfrm>
                <a:custGeom>
                  <a:avLst/>
                  <a:gdLst>
                    <a:gd name="connsiteX0" fmla="*/ 0 w 52401"/>
                    <a:gd name="connsiteY0" fmla="*/ 0 h 47161"/>
                    <a:gd name="connsiteX1" fmla="*/ 52401 w 52401"/>
                    <a:gd name="connsiteY1" fmla="*/ 47161 h 47161"/>
                  </a:gdLst>
                  <a:ahLst/>
                  <a:cxnLst>
                    <a:cxn ang="0">
                      <a:pos x="connsiteX0" y="connsiteY0"/>
                    </a:cxn>
                    <a:cxn ang="0">
                      <a:pos x="connsiteX1" y="connsiteY1"/>
                    </a:cxn>
                  </a:cxnLst>
                  <a:rect l="l" t="t" r="r" b="b"/>
                  <a:pathLst>
                    <a:path w="52401" h="47161">
                      <a:moveTo>
                        <a:pt x="0" y="0"/>
                      </a:moveTo>
                      <a:lnTo>
                        <a:pt x="52401" y="47161"/>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9" name="Freeform: Shape 268">
                  <a:extLst>
                    <a:ext uri="{FF2B5EF4-FFF2-40B4-BE49-F238E27FC236}">
                      <a16:creationId xmlns:a16="http://schemas.microsoft.com/office/drawing/2014/main" id="{FFC434EC-4D15-4FAC-A601-8EF14595B03D}"/>
                    </a:ext>
                  </a:extLst>
                </p:cNvPr>
                <p:cNvSpPr/>
                <p:nvPr/>
              </p:nvSpPr>
              <p:spPr bwMode="auto">
                <a:xfrm>
                  <a:off x="3430141" y="1994011"/>
                  <a:ext cx="62820" cy="45719"/>
                </a:xfrm>
                <a:custGeom>
                  <a:avLst/>
                  <a:gdLst>
                    <a:gd name="connsiteX0" fmla="*/ 0 w 62881"/>
                    <a:gd name="connsiteY0" fmla="*/ 0 h 38850"/>
                    <a:gd name="connsiteX1" fmla="*/ 36681 w 62881"/>
                    <a:gd name="connsiteY1" fmla="*/ 36680 h 38850"/>
                    <a:gd name="connsiteX2" fmla="*/ 62881 w 62881"/>
                    <a:gd name="connsiteY2" fmla="*/ 31440 h 38850"/>
                  </a:gdLst>
                  <a:ahLst/>
                  <a:cxnLst>
                    <a:cxn ang="0">
                      <a:pos x="connsiteX0" y="connsiteY0"/>
                    </a:cxn>
                    <a:cxn ang="0">
                      <a:pos x="connsiteX1" y="connsiteY1"/>
                    </a:cxn>
                    <a:cxn ang="0">
                      <a:pos x="connsiteX2" y="connsiteY2"/>
                    </a:cxn>
                  </a:cxnLst>
                  <a:rect l="l" t="t" r="r" b="b"/>
                  <a:pathLst>
                    <a:path w="62881" h="38850">
                      <a:moveTo>
                        <a:pt x="0" y="0"/>
                      </a:moveTo>
                      <a:cubicBezTo>
                        <a:pt x="13100" y="15720"/>
                        <a:pt x="26201" y="31440"/>
                        <a:pt x="36681" y="36680"/>
                      </a:cubicBezTo>
                      <a:cubicBezTo>
                        <a:pt x="47161" y="41920"/>
                        <a:pt x="55021" y="36680"/>
                        <a:pt x="62881" y="3144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70" name="Freeform: Shape 269">
                  <a:extLst>
                    <a:ext uri="{FF2B5EF4-FFF2-40B4-BE49-F238E27FC236}">
                      <a16:creationId xmlns:a16="http://schemas.microsoft.com/office/drawing/2014/main" id="{2243A2CB-F51D-4532-9B5E-0D745A86C01F}"/>
                    </a:ext>
                  </a:extLst>
                </p:cNvPr>
                <p:cNvSpPr/>
                <p:nvPr/>
              </p:nvSpPr>
              <p:spPr bwMode="auto">
                <a:xfrm>
                  <a:off x="3503927" y="2100350"/>
                  <a:ext cx="45764" cy="45719"/>
                </a:xfrm>
                <a:custGeom>
                  <a:avLst/>
                  <a:gdLst>
                    <a:gd name="connsiteX0" fmla="*/ 0 w 62881"/>
                    <a:gd name="connsiteY0" fmla="*/ 0 h 38850"/>
                    <a:gd name="connsiteX1" fmla="*/ 36681 w 62881"/>
                    <a:gd name="connsiteY1" fmla="*/ 36680 h 38850"/>
                    <a:gd name="connsiteX2" fmla="*/ 62881 w 62881"/>
                    <a:gd name="connsiteY2" fmla="*/ 31440 h 38850"/>
                  </a:gdLst>
                  <a:ahLst/>
                  <a:cxnLst>
                    <a:cxn ang="0">
                      <a:pos x="connsiteX0" y="connsiteY0"/>
                    </a:cxn>
                    <a:cxn ang="0">
                      <a:pos x="connsiteX1" y="connsiteY1"/>
                    </a:cxn>
                    <a:cxn ang="0">
                      <a:pos x="connsiteX2" y="connsiteY2"/>
                    </a:cxn>
                  </a:cxnLst>
                  <a:rect l="l" t="t" r="r" b="b"/>
                  <a:pathLst>
                    <a:path w="62881" h="38850">
                      <a:moveTo>
                        <a:pt x="0" y="0"/>
                      </a:moveTo>
                      <a:cubicBezTo>
                        <a:pt x="13100" y="15720"/>
                        <a:pt x="26201" y="31440"/>
                        <a:pt x="36681" y="36680"/>
                      </a:cubicBezTo>
                      <a:cubicBezTo>
                        <a:pt x="47161" y="41920"/>
                        <a:pt x="55021" y="36680"/>
                        <a:pt x="62881" y="3144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71" name="Freeform: Shape 270">
                  <a:extLst>
                    <a:ext uri="{FF2B5EF4-FFF2-40B4-BE49-F238E27FC236}">
                      <a16:creationId xmlns:a16="http://schemas.microsoft.com/office/drawing/2014/main" id="{7D29A0EC-F55E-4C15-A463-A456E840B38F}"/>
                    </a:ext>
                  </a:extLst>
                </p:cNvPr>
                <p:cNvSpPr/>
                <p:nvPr/>
              </p:nvSpPr>
              <p:spPr bwMode="auto">
                <a:xfrm>
                  <a:off x="3472274" y="1754649"/>
                  <a:ext cx="45764" cy="45719"/>
                </a:xfrm>
                <a:custGeom>
                  <a:avLst/>
                  <a:gdLst>
                    <a:gd name="connsiteX0" fmla="*/ 0 w 62881"/>
                    <a:gd name="connsiteY0" fmla="*/ 0 h 38850"/>
                    <a:gd name="connsiteX1" fmla="*/ 36681 w 62881"/>
                    <a:gd name="connsiteY1" fmla="*/ 36680 h 38850"/>
                    <a:gd name="connsiteX2" fmla="*/ 62881 w 62881"/>
                    <a:gd name="connsiteY2" fmla="*/ 31440 h 38850"/>
                  </a:gdLst>
                  <a:ahLst/>
                  <a:cxnLst>
                    <a:cxn ang="0">
                      <a:pos x="connsiteX0" y="connsiteY0"/>
                    </a:cxn>
                    <a:cxn ang="0">
                      <a:pos x="connsiteX1" y="connsiteY1"/>
                    </a:cxn>
                    <a:cxn ang="0">
                      <a:pos x="connsiteX2" y="connsiteY2"/>
                    </a:cxn>
                  </a:cxnLst>
                  <a:rect l="l" t="t" r="r" b="b"/>
                  <a:pathLst>
                    <a:path w="62881" h="38850">
                      <a:moveTo>
                        <a:pt x="0" y="0"/>
                      </a:moveTo>
                      <a:cubicBezTo>
                        <a:pt x="13100" y="15720"/>
                        <a:pt x="26201" y="31440"/>
                        <a:pt x="36681" y="36680"/>
                      </a:cubicBezTo>
                      <a:cubicBezTo>
                        <a:pt x="47161" y="41920"/>
                        <a:pt x="55021" y="36680"/>
                        <a:pt x="62881" y="3144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253" name="Freeform: Shape 252">
                <a:extLst>
                  <a:ext uri="{FF2B5EF4-FFF2-40B4-BE49-F238E27FC236}">
                    <a16:creationId xmlns:a16="http://schemas.microsoft.com/office/drawing/2014/main" id="{C47D295B-1A5F-42EE-8C69-FF9020B70E0E}"/>
                  </a:ext>
                </a:extLst>
              </p:cNvPr>
              <p:cNvSpPr/>
              <p:nvPr/>
            </p:nvSpPr>
            <p:spPr bwMode="auto">
              <a:xfrm>
                <a:off x="3154549" y="1953675"/>
                <a:ext cx="66210" cy="170360"/>
              </a:xfrm>
              <a:custGeom>
                <a:avLst/>
                <a:gdLst>
                  <a:gd name="connsiteX0" fmla="*/ 98574 w 99057"/>
                  <a:gd name="connsiteY0" fmla="*/ 5514 h 184435"/>
                  <a:gd name="connsiteX1" fmla="*/ 4930 w 99057"/>
                  <a:gd name="connsiteY1" fmla="*/ 181784 h 184435"/>
                  <a:gd name="connsiteX2" fmla="*/ 15947 w 99057"/>
                  <a:gd name="connsiteY2" fmla="*/ 107420 h 184435"/>
                  <a:gd name="connsiteX3" fmla="*/ 40735 w 99057"/>
                  <a:gd name="connsiteY3" fmla="*/ 49582 h 184435"/>
                  <a:gd name="connsiteX4" fmla="*/ 98574 w 99057"/>
                  <a:gd name="connsiteY4" fmla="*/ 5514 h 184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57" h="184435">
                    <a:moveTo>
                      <a:pt x="98574" y="5514"/>
                    </a:moveTo>
                    <a:cubicBezTo>
                      <a:pt x="92607" y="27548"/>
                      <a:pt x="18701" y="164800"/>
                      <a:pt x="4930" y="181784"/>
                    </a:cubicBezTo>
                    <a:cubicBezTo>
                      <a:pt x="-8841" y="198768"/>
                      <a:pt x="9980" y="129454"/>
                      <a:pt x="15947" y="107420"/>
                    </a:cubicBezTo>
                    <a:cubicBezTo>
                      <a:pt x="21914" y="85386"/>
                      <a:pt x="27882" y="65648"/>
                      <a:pt x="40735" y="49582"/>
                    </a:cubicBezTo>
                    <a:cubicBezTo>
                      <a:pt x="53588" y="33516"/>
                      <a:pt x="104541" y="-16520"/>
                      <a:pt x="98574" y="5514"/>
                    </a:cubicBezTo>
                    <a:close/>
                  </a:path>
                </a:pathLst>
              </a:custGeom>
              <a:solidFill>
                <a:srgbClr val="FF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54" name="Freeform: Shape 253">
                <a:extLst>
                  <a:ext uri="{FF2B5EF4-FFF2-40B4-BE49-F238E27FC236}">
                    <a16:creationId xmlns:a16="http://schemas.microsoft.com/office/drawing/2014/main" id="{CAE84C5C-F446-423A-84EA-6B11721AFD7C}"/>
                  </a:ext>
                </a:extLst>
              </p:cNvPr>
              <p:cNvSpPr/>
              <p:nvPr/>
            </p:nvSpPr>
            <p:spPr bwMode="auto">
              <a:xfrm rot="21318156">
                <a:off x="3299637" y="1592447"/>
                <a:ext cx="66210" cy="170360"/>
              </a:xfrm>
              <a:custGeom>
                <a:avLst/>
                <a:gdLst>
                  <a:gd name="connsiteX0" fmla="*/ 98574 w 99057"/>
                  <a:gd name="connsiteY0" fmla="*/ 5514 h 184435"/>
                  <a:gd name="connsiteX1" fmla="*/ 4930 w 99057"/>
                  <a:gd name="connsiteY1" fmla="*/ 181784 h 184435"/>
                  <a:gd name="connsiteX2" fmla="*/ 15947 w 99057"/>
                  <a:gd name="connsiteY2" fmla="*/ 107420 h 184435"/>
                  <a:gd name="connsiteX3" fmla="*/ 40735 w 99057"/>
                  <a:gd name="connsiteY3" fmla="*/ 49582 h 184435"/>
                  <a:gd name="connsiteX4" fmla="*/ 98574 w 99057"/>
                  <a:gd name="connsiteY4" fmla="*/ 5514 h 184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57" h="184435">
                    <a:moveTo>
                      <a:pt x="98574" y="5514"/>
                    </a:moveTo>
                    <a:cubicBezTo>
                      <a:pt x="92607" y="27548"/>
                      <a:pt x="18701" y="164800"/>
                      <a:pt x="4930" y="181784"/>
                    </a:cubicBezTo>
                    <a:cubicBezTo>
                      <a:pt x="-8841" y="198768"/>
                      <a:pt x="9980" y="129454"/>
                      <a:pt x="15947" y="107420"/>
                    </a:cubicBezTo>
                    <a:cubicBezTo>
                      <a:pt x="21914" y="85386"/>
                      <a:pt x="27882" y="65648"/>
                      <a:pt x="40735" y="49582"/>
                    </a:cubicBezTo>
                    <a:cubicBezTo>
                      <a:pt x="53588" y="33516"/>
                      <a:pt x="104541" y="-16520"/>
                      <a:pt x="98574" y="5514"/>
                    </a:cubicBezTo>
                    <a:close/>
                  </a:path>
                </a:pathLst>
              </a:custGeom>
              <a:solidFill>
                <a:srgbClr val="FF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55" name="Freeform: Shape 254">
                <a:extLst>
                  <a:ext uri="{FF2B5EF4-FFF2-40B4-BE49-F238E27FC236}">
                    <a16:creationId xmlns:a16="http://schemas.microsoft.com/office/drawing/2014/main" id="{6DA33F5D-18D6-49DB-9C59-48D087E9C724}"/>
                  </a:ext>
                </a:extLst>
              </p:cNvPr>
              <p:cNvSpPr/>
              <p:nvPr/>
            </p:nvSpPr>
            <p:spPr bwMode="auto">
              <a:xfrm rot="20635541">
                <a:off x="3356639" y="1452292"/>
                <a:ext cx="57099" cy="129023"/>
              </a:xfrm>
              <a:custGeom>
                <a:avLst/>
                <a:gdLst>
                  <a:gd name="connsiteX0" fmla="*/ 98574 w 99057"/>
                  <a:gd name="connsiteY0" fmla="*/ 5514 h 184435"/>
                  <a:gd name="connsiteX1" fmla="*/ 4930 w 99057"/>
                  <a:gd name="connsiteY1" fmla="*/ 181784 h 184435"/>
                  <a:gd name="connsiteX2" fmla="*/ 15947 w 99057"/>
                  <a:gd name="connsiteY2" fmla="*/ 107420 h 184435"/>
                  <a:gd name="connsiteX3" fmla="*/ 40735 w 99057"/>
                  <a:gd name="connsiteY3" fmla="*/ 49582 h 184435"/>
                  <a:gd name="connsiteX4" fmla="*/ 98574 w 99057"/>
                  <a:gd name="connsiteY4" fmla="*/ 5514 h 184435"/>
                  <a:gd name="connsiteX0" fmla="*/ 85351 w 85426"/>
                  <a:gd name="connsiteY0" fmla="*/ 2964 h 139683"/>
                  <a:gd name="connsiteX1" fmla="*/ 14349 w 85426"/>
                  <a:gd name="connsiteY1" fmla="*/ 133945 h 139683"/>
                  <a:gd name="connsiteX2" fmla="*/ 2724 w 85426"/>
                  <a:gd name="connsiteY2" fmla="*/ 104870 h 139683"/>
                  <a:gd name="connsiteX3" fmla="*/ 27512 w 85426"/>
                  <a:gd name="connsiteY3" fmla="*/ 47032 h 139683"/>
                  <a:gd name="connsiteX4" fmla="*/ 85351 w 85426"/>
                  <a:gd name="connsiteY4" fmla="*/ 2964 h 13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26" h="139683">
                    <a:moveTo>
                      <a:pt x="85351" y="2964"/>
                    </a:moveTo>
                    <a:cubicBezTo>
                      <a:pt x="83157" y="17449"/>
                      <a:pt x="28120" y="116961"/>
                      <a:pt x="14349" y="133945"/>
                    </a:cubicBezTo>
                    <a:cubicBezTo>
                      <a:pt x="578" y="150929"/>
                      <a:pt x="-3243" y="126904"/>
                      <a:pt x="2724" y="104870"/>
                    </a:cubicBezTo>
                    <a:cubicBezTo>
                      <a:pt x="8691" y="82836"/>
                      <a:pt x="14659" y="63098"/>
                      <a:pt x="27512" y="47032"/>
                    </a:cubicBezTo>
                    <a:cubicBezTo>
                      <a:pt x="40365" y="30966"/>
                      <a:pt x="87545" y="-11521"/>
                      <a:pt x="85351" y="2964"/>
                    </a:cubicBezTo>
                    <a:close/>
                  </a:path>
                </a:pathLst>
              </a:custGeom>
              <a:solidFill>
                <a:srgbClr val="FF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251" name="Freeform: Shape 250">
              <a:extLst>
                <a:ext uri="{FF2B5EF4-FFF2-40B4-BE49-F238E27FC236}">
                  <a16:creationId xmlns:a16="http://schemas.microsoft.com/office/drawing/2014/main" id="{E36C837E-8FC2-4F3E-9B04-9C33A78A86BC}"/>
                </a:ext>
              </a:extLst>
            </p:cNvPr>
            <p:cNvSpPr/>
            <p:nvPr/>
          </p:nvSpPr>
          <p:spPr bwMode="auto">
            <a:xfrm rot="3940478" flipH="1">
              <a:off x="2575584" y="3111185"/>
              <a:ext cx="687238" cy="717690"/>
            </a:xfrm>
            <a:custGeom>
              <a:avLst/>
              <a:gdLst>
                <a:gd name="connsiteX0" fmla="*/ 137160 w 742950"/>
                <a:gd name="connsiteY0" fmla="*/ 0 h 697230"/>
                <a:gd name="connsiteX1" fmla="*/ 0 w 742950"/>
                <a:gd name="connsiteY1" fmla="*/ 171450 h 697230"/>
                <a:gd name="connsiteX2" fmla="*/ 228600 w 742950"/>
                <a:gd name="connsiteY2" fmla="*/ 331470 h 697230"/>
                <a:gd name="connsiteX3" fmla="*/ 468630 w 742950"/>
                <a:gd name="connsiteY3" fmla="*/ 560070 h 697230"/>
                <a:gd name="connsiteX4" fmla="*/ 571500 w 742950"/>
                <a:gd name="connsiteY4" fmla="*/ 697230 h 697230"/>
                <a:gd name="connsiteX5" fmla="*/ 697230 w 742950"/>
                <a:gd name="connsiteY5" fmla="*/ 468630 h 697230"/>
                <a:gd name="connsiteX6" fmla="*/ 742950 w 742950"/>
                <a:gd name="connsiteY6" fmla="*/ 365760 h 697230"/>
                <a:gd name="connsiteX7" fmla="*/ 628650 w 742950"/>
                <a:gd name="connsiteY7" fmla="*/ 274320 h 697230"/>
                <a:gd name="connsiteX8" fmla="*/ 331470 w 742950"/>
                <a:gd name="connsiteY8" fmla="*/ 68580 h 697230"/>
                <a:gd name="connsiteX9" fmla="*/ 137160 w 742950"/>
                <a:gd name="connsiteY9" fmla="*/ 0 h 69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950" h="697230">
                  <a:moveTo>
                    <a:pt x="137160" y="0"/>
                  </a:moveTo>
                  <a:lnTo>
                    <a:pt x="0" y="171450"/>
                  </a:lnTo>
                  <a:lnTo>
                    <a:pt x="228600" y="331470"/>
                  </a:lnTo>
                  <a:lnTo>
                    <a:pt x="468630" y="560070"/>
                  </a:lnTo>
                  <a:lnTo>
                    <a:pt x="571500" y="697230"/>
                  </a:lnTo>
                  <a:lnTo>
                    <a:pt x="697230" y="468630"/>
                  </a:lnTo>
                  <a:lnTo>
                    <a:pt x="742950" y="365760"/>
                  </a:lnTo>
                  <a:lnTo>
                    <a:pt x="628650" y="274320"/>
                  </a:lnTo>
                  <a:lnTo>
                    <a:pt x="331470" y="68580"/>
                  </a:lnTo>
                  <a:lnTo>
                    <a:pt x="137160" y="0"/>
                  </a:lnTo>
                  <a:close/>
                </a:path>
              </a:pathLst>
            </a:custGeom>
            <a:solidFill>
              <a:srgbClr val="66FF66"/>
            </a:solidFill>
            <a:ln w="9525"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170" name="Group 169"/>
          <p:cNvGrpSpPr/>
          <p:nvPr/>
        </p:nvGrpSpPr>
        <p:grpSpPr>
          <a:xfrm>
            <a:off x="5540829" y="2950028"/>
            <a:ext cx="2144486" cy="838200"/>
            <a:chOff x="5540829" y="2950028"/>
            <a:chExt cx="2144486" cy="838200"/>
          </a:xfrm>
        </p:grpSpPr>
        <p:sp>
          <p:nvSpPr>
            <p:cNvPr id="166" name="Right Arrow 165"/>
            <p:cNvSpPr/>
            <p:nvPr/>
          </p:nvSpPr>
          <p:spPr bwMode="auto">
            <a:xfrm>
              <a:off x="5758543" y="2950028"/>
              <a:ext cx="1850572" cy="838200"/>
            </a:xfrm>
            <a:prstGeom prst="rightArrow">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7" name="Rectangle 166"/>
            <p:cNvSpPr/>
            <p:nvPr/>
          </p:nvSpPr>
          <p:spPr>
            <a:xfrm>
              <a:off x="5540829" y="3131010"/>
              <a:ext cx="2144486" cy="461665"/>
            </a:xfrm>
            <a:prstGeom prst="rect">
              <a:avLst/>
            </a:prstGeom>
            <a:noFill/>
            <a:scene3d>
              <a:camera prst="orthographicFront"/>
              <a:lightRig rig="flat" dir="tl">
                <a:rot lat="0" lon="0" rev="6600000"/>
              </a:lightRig>
            </a:scene3d>
            <a:sp3d>
              <a:bevelT/>
            </a:sp3d>
          </p:spPr>
          <p:txBody>
            <a:bodyPr wrap="square" lIns="91440" tIns="45720" rIns="91440" bIns="45720">
              <a:spAutoFit/>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FORCE</a:t>
              </a:r>
              <a:endPar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par>
                                <p:cTn id="8" presetID="12" presetClass="entr" presetSubtype="8" fill="hold" nodeType="withEffect">
                                  <p:stCondLst>
                                    <p:cond delay="4900"/>
                                  </p:stCondLst>
                                  <p:childTnLst>
                                    <p:set>
                                      <p:cBhvr>
                                        <p:cTn id="9" dur="1" fill="hold">
                                          <p:stCondLst>
                                            <p:cond delay="0"/>
                                          </p:stCondLst>
                                        </p:cTn>
                                        <p:tgtEl>
                                          <p:spTgt spid="249"/>
                                        </p:tgtEl>
                                        <p:attrNameLst>
                                          <p:attrName>style.visibility</p:attrName>
                                        </p:attrNameLst>
                                      </p:cBhvr>
                                      <p:to>
                                        <p:strVal val="visible"/>
                                      </p:to>
                                    </p:set>
                                    <p:anim calcmode="lin" valueType="num">
                                      <p:cBhvr additive="base">
                                        <p:cTn id="10" dur="1000"/>
                                        <p:tgtEl>
                                          <p:spTgt spid="249"/>
                                        </p:tgtEl>
                                        <p:attrNameLst>
                                          <p:attrName>ppt_x</p:attrName>
                                        </p:attrNameLst>
                                      </p:cBhvr>
                                      <p:tavLst>
                                        <p:tav tm="0">
                                          <p:val>
                                            <p:strVal val="#ppt_x-#ppt_w*1.125000"/>
                                          </p:val>
                                        </p:tav>
                                        <p:tav tm="100000">
                                          <p:val>
                                            <p:strVal val="#ppt_x"/>
                                          </p:val>
                                        </p:tav>
                                      </p:tavLst>
                                    </p:anim>
                                    <p:animEffect transition="in" filter="wipe(right)">
                                      <p:cBhvr>
                                        <p:cTn id="11" dur="1000"/>
                                        <p:tgtEl>
                                          <p:spTgt spid="249"/>
                                        </p:tgtEl>
                                      </p:cBhvr>
                                    </p:animEffect>
                                  </p:childTnLst>
                                </p:cTn>
                              </p:par>
                              <p:par>
                                <p:cTn id="12" presetID="22" presetClass="entr" presetSubtype="8" fill="hold" nodeType="withEffect">
                                  <p:stCondLst>
                                    <p:cond delay="7000"/>
                                  </p:stCondLst>
                                  <p:childTnLst>
                                    <p:set>
                                      <p:cBhvr>
                                        <p:cTn id="13" dur="1" fill="hold">
                                          <p:stCondLst>
                                            <p:cond delay="0"/>
                                          </p:stCondLst>
                                        </p:cTn>
                                        <p:tgtEl>
                                          <p:spTgt spid="170"/>
                                        </p:tgtEl>
                                        <p:attrNameLst>
                                          <p:attrName>style.visibility</p:attrName>
                                        </p:attrNameLst>
                                      </p:cBhvr>
                                      <p:to>
                                        <p:strVal val="visible"/>
                                      </p:to>
                                    </p:set>
                                    <p:animEffect transition="in" filter="wipe(left)">
                                      <p:cBhvr>
                                        <p:cTn id="14" dur="1000"/>
                                        <p:tgtEl>
                                          <p:spTgt spid="170"/>
                                        </p:tgtEl>
                                      </p:cBhvr>
                                    </p:animEffect>
                                  </p:childTnLst>
                                </p:cTn>
                              </p:par>
                              <p:par>
                                <p:cTn id="15" presetID="22" presetClass="entr" presetSubtype="2" fill="hold" nodeType="withEffect">
                                  <p:stCondLst>
                                    <p:cond delay="1200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1000"/>
                                        <p:tgtEl>
                                          <p:spTgt spid="4"/>
                                        </p:tgtEl>
                                      </p:cBhvr>
                                    </p:animEffect>
                                  </p:childTnLst>
                                </p:cTn>
                              </p:par>
                              <p:par>
                                <p:cTn id="18" presetID="10" presetClass="exit" presetSubtype="0" fill="hold" grpId="0" nodeType="withEffect">
                                  <p:stCondLst>
                                    <p:cond delay="12000"/>
                                  </p:stCondLst>
                                  <p:childTnLst>
                                    <p:animEffect transition="out" filter="fade">
                                      <p:cBhvr>
                                        <p:cTn id="19" dur="2000"/>
                                        <p:tgtEl>
                                          <p:spTgt spid="215"/>
                                        </p:tgtEl>
                                      </p:cBhvr>
                                    </p:animEffect>
                                    <p:set>
                                      <p:cBhvr>
                                        <p:cTn id="20" dur="1" fill="hold">
                                          <p:stCondLst>
                                            <p:cond delay="1999"/>
                                          </p:stCondLst>
                                        </p:cTn>
                                        <p:tgtEl>
                                          <p:spTgt spid="215"/>
                                        </p:tgtEl>
                                        <p:attrNameLst>
                                          <p:attrName>style.visibility</p:attrName>
                                        </p:attrNameLst>
                                      </p:cBhvr>
                                      <p:to>
                                        <p:strVal val="hidden"/>
                                      </p:to>
                                    </p:set>
                                  </p:childTnLst>
                                </p:cTn>
                              </p:par>
                              <p:par>
                                <p:cTn id="21" presetID="10" presetClass="exit" presetSubtype="0" fill="hold" grpId="0" nodeType="withEffect">
                                  <p:stCondLst>
                                    <p:cond delay="12000"/>
                                  </p:stCondLst>
                                  <p:childTnLst>
                                    <p:animEffect transition="out" filter="fade">
                                      <p:cBhvr>
                                        <p:cTn id="22" dur="2000"/>
                                        <p:tgtEl>
                                          <p:spTgt spid="212"/>
                                        </p:tgtEl>
                                      </p:cBhvr>
                                    </p:animEffect>
                                    <p:set>
                                      <p:cBhvr>
                                        <p:cTn id="23" dur="1" fill="hold">
                                          <p:stCondLst>
                                            <p:cond delay="1999"/>
                                          </p:stCondLst>
                                        </p:cTn>
                                        <p:tgtEl>
                                          <p:spTgt spid="212"/>
                                        </p:tgtEl>
                                        <p:attrNameLst>
                                          <p:attrName>style.visibility</p:attrName>
                                        </p:attrNameLst>
                                      </p:cBhvr>
                                      <p:to>
                                        <p:strVal val="hidden"/>
                                      </p:to>
                                    </p:set>
                                  </p:childTnLst>
                                </p:cTn>
                              </p:par>
                              <p:par>
                                <p:cTn id="24" presetID="10" presetClass="exit" presetSubtype="0" fill="hold" grpId="0" nodeType="withEffect">
                                  <p:stCondLst>
                                    <p:cond delay="12000"/>
                                  </p:stCondLst>
                                  <p:childTnLst>
                                    <p:animEffect transition="out" filter="fade">
                                      <p:cBhvr>
                                        <p:cTn id="25" dur="2000"/>
                                        <p:tgtEl>
                                          <p:spTgt spid="213"/>
                                        </p:tgtEl>
                                      </p:cBhvr>
                                    </p:animEffect>
                                    <p:set>
                                      <p:cBhvr>
                                        <p:cTn id="26" dur="1" fill="hold">
                                          <p:stCondLst>
                                            <p:cond delay="1999"/>
                                          </p:stCondLst>
                                        </p:cTn>
                                        <p:tgtEl>
                                          <p:spTgt spid="213"/>
                                        </p:tgtEl>
                                        <p:attrNameLst>
                                          <p:attrName>style.visibility</p:attrName>
                                        </p:attrNameLst>
                                      </p:cBhvr>
                                      <p:to>
                                        <p:strVal val="hidden"/>
                                      </p:to>
                                    </p:set>
                                  </p:childTnLst>
                                </p:cTn>
                              </p:par>
                              <p:par>
                                <p:cTn id="27" presetID="10" presetClass="exit" presetSubtype="0" fill="hold" grpId="0" nodeType="withEffect">
                                  <p:stCondLst>
                                    <p:cond delay="12000"/>
                                  </p:stCondLst>
                                  <p:childTnLst>
                                    <p:animEffect transition="out" filter="fade">
                                      <p:cBhvr>
                                        <p:cTn id="28" dur="2000"/>
                                        <p:tgtEl>
                                          <p:spTgt spid="216"/>
                                        </p:tgtEl>
                                      </p:cBhvr>
                                    </p:animEffect>
                                    <p:set>
                                      <p:cBhvr>
                                        <p:cTn id="29" dur="1" fill="hold">
                                          <p:stCondLst>
                                            <p:cond delay="1999"/>
                                          </p:stCondLst>
                                        </p:cTn>
                                        <p:tgtEl>
                                          <p:spTgt spid="216"/>
                                        </p:tgtEl>
                                        <p:attrNameLst>
                                          <p:attrName>style.visibility</p:attrName>
                                        </p:attrNameLst>
                                      </p:cBhvr>
                                      <p:to>
                                        <p:strVal val="hidden"/>
                                      </p:to>
                                    </p:set>
                                  </p:childTnLst>
                                </p:cTn>
                              </p:par>
                              <p:par>
                                <p:cTn id="30" presetID="10" presetClass="exit" presetSubtype="0" fill="hold" nodeType="withEffect">
                                  <p:stCondLst>
                                    <p:cond delay="12000"/>
                                  </p:stCondLst>
                                  <p:childTnLst>
                                    <p:animEffect transition="out" filter="fade">
                                      <p:cBhvr>
                                        <p:cTn id="31" dur="2000"/>
                                        <p:tgtEl>
                                          <p:spTgt spid="249"/>
                                        </p:tgtEl>
                                      </p:cBhvr>
                                    </p:animEffect>
                                    <p:set>
                                      <p:cBhvr>
                                        <p:cTn id="32" dur="1" fill="hold">
                                          <p:stCondLst>
                                            <p:cond delay="1999"/>
                                          </p:stCondLst>
                                        </p:cTn>
                                        <p:tgtEl>
                                          <p:spTgt spid="249"/>
                                        </p:tgtEl>
                                        <p:attrNameLst>
                                          <p:attrName>style.visibility</p:attrName>
                                        </p:attrNameLst>
                                      </p:cBhvr>
                                      <p:to>
                                        <p:strVal val="hidden"/>
                                      </p:to>
                                    </p:set>
                                  </p:childTnLst>
                                </p:cTn>
                              </p:par>
                              <p:par>
                                <p:cTn id="33" presetID="10" presetClass="exit" presetSubtype="0" fill="hold" nodeType="withEffect">
                                  <p:stCondLst>
                                    <p:cond delay="12000"/>
                                  </p:stCondLst>
                                  <p:childTnLst>
                                    <p:animEffect transition="out" filter="fade">
                                      <p:cBhvr>
                                        <p:cTn id="34" dur="2000"/>
                                        <p:tgtEl>
                                          <p:spTgt spid="170"/>
                                        </p:tgtEl>
                                      </p:cBhvr>
                                    </p:animEffect>
                                    <p:set>
                                      <p:cBhvr>
                                        <p:cTn id="35" dur="1" fill="hold">
                                          <p:stCondLst>
                                            <p:cond delay="1999"/>
                                          </p:stCondLst>
                                        </p:cTn>
                                        <p:tgtEl>
                                          <p:spTgt spid="170"/>
                                        </p:tgtEl>
                                        <p:attrNameLst>
                                          <p:attrName>style.visibility</p:attrName>
                                        </p:attrNameLst>
                                      </p:cBhvr>
                                      <p:to>
                                        <p:strVal val="hidden"/>
                                      </p:to>
                                    </p:set>
                                  </p:childTnLst>
                                </p:cTn>
                              </p:par>
                              <p:par>
                                <p:cTn id="36" presetID="10" presetClass="entr" presetSubtype="0" fill="hold" nodeType="withEffect">
                                  <p:stCondLst>
                                    <p:cond delay="1500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2000"/>
                                        <p:tgtEl>
                                          <p:spTgt spid="8"/>
                                        </p:tgtEl>
                                      </p:cBhvr>
                                    </p:animEffect>
                                  </p:childTnLst>
                                </p:cTn>
                              </p:par>
                              <p:par>
                                <p:cTn id="39" presetID="10" presetClass="entr" presetSubtype="0" fill="hold" grpId="0" nodeType="withEffect">
                                  <p:stCondLst>
                                    <p:cond delay="15000"/>
                                  </p:stCondLst>
                                  <p:childTnLst>
                                    <p:set>
                                      <p:cBhvr>
                                        <p:cTn id="40" dur="1" fill="hold">
                                          <p:stCondLst>
                                            <p:cond delay="0"/>
                                          </p:stCondLst>
                                        </p:cTn>
                                        <p:tgtEl>
                                          <p:spTgt spid="220"/>
                                        </p:tgtEl>
                                        <p:attrNameLst>
                                          <p:attrName>style.visibility</p:attrName>
                                        </p:attrNameLst>
                                      </p:cBhvr>
                                      <p:to>
                                        <p:strVal val="visible"/>
                                      </p:to>
                                    </p:set>
                                    <p:animEffect transition="in" filter="fade">
                                      <p:cBhvr>
                                        <p:cTn id="41" dur="2000"/>
                                        <p:tgtEl>
                                          <p:spTgt spid="220"/>
                                        </p:tgtEl>
                                      </p:cBhvr>
                                    </p:animEffect>
                                  </p:childTnLst>
                                </p:cTn>
                              </p:par>
                              <p:par>
                                <p:cTn id="42" presetID="10" presetClass="entr" presetSubtype="0" fill="hold" grpId="0" nodeType="withEffect">
                                  <p:stCondLst>
                                    <p:cond delay="15000"/>
                                  </p:stCondLst>
                                  <p:childTnLst>
                                    <p:set>
                                      <p:cBhvr>
                                        <p:cTn id="43" dur="1" fill="hold">
                                          <p:stCondLst>
                                            <p:cond delay="0"/>
                                          </p:stCondLst>
                                        </p:cTn>
                                        <p:tgtEl>
                                          <p:spTgt spid="221"/>
                                        </p:tgtEl>
                                        <p:attrNameLst>
                                          <p:attrName>style.visibility</p:attrName>
                                        </p:attrNameLst>
                                      </p:cBhvr>
                                      <p:to>
                                        <p:strVal val="visible"/>
                                      </p:to>
                                    </p:set>
                                    <p:animEffect transition="in" filter="fade">
                                      <p:cBhvr>
                                        <p:cTn id="44" dur="2000"/>
                                        <p:tgtEl>
                                          <p:spTgt spid="221"/>
                                        </p:tgtEl>
                                      </p:cBhvr>
                                    </p:animEffect>
                                  </p:childTnLst>
                                </p:cTn>
                              </p:par>
                              <p:par>
                                <p:cTn id="45" presetID="10" presetClass="entr" presetSubtype="0" fill="hold" grpId="0" nodeType="withEffect">
                                  <p:stCondLst>
                                    <p:cond delay="15000"/>
                                  </p:stCondLst>
                                  <p:childTnLst>
                                    <p:set>
                                      <p:cBhvr>
                                        <p:cTn id="46" dur="1" fill="hold">
                                          <p:stCondLst>
                                            <p:cond delay="0"/>
                                          </p:stCondLst>
                                        </p:cTn>
                                        <p:tgtEl>
                                          <p:spTgt spid="219"/>
                                        </p:tgtEl>
                                        <p:attrNameLst>
                                          <p:attrName>style.visibility</p:attrName>
                                        </p:attrNameLst>
                                      </p:cBhvr>
                                      <p:to>
                                        <p:strVal val="visible"/>
                                      </p:to>
                                    </p:set>
                                    <p:animEffect transition="in" filter="fade">
                                      <p:cBhvr>
                                        <p:cTn id="47" dur="2000"/>
                                        <p:tgtEl>
                                          <p:spTgt spid="219"/>
                                        </p:tgtEl>
                                      </p:cBhvr>
                                    </p:animEffect>
                                  </p:childTnLst>
                                </p:cTn>
                              </p:par>
                              <p:par>
                                <p:cTn id="48" presetID="10" presetClass="entr" presetSubtype="0" fill="hold" nodeType="withEffect">
                                  <p:stCondLst>
                                    <p:cond delay="15000"/>
                                  </p:stCondLst>
                                  <p:childTnLst>
                                    <p:set>
                                      <p:cBhvr>
                                        <p:cTn id="49" dur="1" fill="hold">
                                          <p:stCondLst>
                                            <p:cond delay="0"/>
                                          </p:stCondLst>
                                        </p:cTn>
                                        <p:tgtEl>
                                          <p:spTgt spid="224"/>
                                        </p:tgtEl>
                                        <p:attrNameLst>
                                          <p:attrName>style.visibility</p:attrName>
                                        </p:attrNameLst>
                                      </p:cBhvr>
                                      <p:to>
                                        <p:strVal val="visible"/>
                                      </p:to>
                                    </p:set>
                                    <p:animEffect transition="in" filter="fade">
                                      <p:cBhvr>
                                        <p:cTn id="50" dur="2000"/>
                                        <p:tgtEl>
                                          <p:spTgt spid="224"/>
                                        </p:tgtEl>
                                      </p:cBhvr>
                                    </p:animEffect>
                                  </p:childTnLst>
                                </p:cTn>
                              </p:par>
                              <p:par>
                                <p:cTn id="51" presetID="10" presetClass="entr" presetSubtype="0" fill="hold" nodeType="withEffect">
                                  <p:stCondLst>
                                    <p:cond delay="15000"/>
                                  </p:stCondLst>
                                  <p:childTnLst>
                                    <p:set>
                                      <p:cBhvr>
                                        <p:cTn id="52" dur="1" fill="hold">
                                          <p:stCondLst>
                                            <p:cond delay="0"/>
                                          </p:stCondLst>
                                        </p:cTn>
                                        <p:tgtEl>
                                          <p:spTgt spid="225"/>
                                        </p:tgtEl>
                                        <p:attrNameLst>
                                          <p:attrName>style.visibility</p:attrName>
                                        </p:attrNameLst>
                                      </p:cBhvr>
                                      <p:to>
                                        <p:strVal val="visible"/>
                                      </p:to>
                                    </p:set>
                                    <p:animEffect transition="in" filter="fade">
                                      <p:cBhvr>
                                        <p:cTn id="53" dur="2000"/>
                                        <p:tgtEl>
                                          <p:spTgt spid="225"/>
                                        </p:tgtEl>
                                      </p:cBhvr>
                                    </p:animEffect>
                                  </p:childTnLst>
                                </p:cTn>
                              </p:par>
                              <p:par>
                                <p:cTn id="54" presetID="10" presetClass="entr" presetSubtype="0" fill="hold" nodeType="withEffect">
                                  <p:stCondLst>
                                    <p:cond delay="1500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2000"/>
                                        <p:tgtEl>
                                          <p:spTgt spid="5"/>
                                        </p:tgtEl>
                                      </p:cBhvr>
                                    </p:animEffect>
                                  </p:childTnLst>
                                </p:cTn>
                              </p:par>
                              <p:par>
                                <p:cTn id="57" presetID="22" presetClass="entr" presetSubtype="8" fill="hold" nodeType="withEffect">
                                  <p:stCondLst>
                                    <p:cond delay="17300"/>
                                  </p:stCondLst>
                                  <p:childTnLst>
                                    <p:set>
                                      <p:cBhvr>
                                        <p:cTn id="58" dur="1" fill="hold">
                                          <p:stCondLst>
                                            <p:cond delay="0"/>
                                          </p:stCondLst>
                                        </p:cTn>
                                        <p:tgtEl>
                                          <p:spTgt spid="3"/>
                                        </p:tgtEl>
                                        <p:attrNameLst>
                                          <p:attrName>style.visibility</p:attrName>
                                        </p:attrNameLst>
                                      </p:cBhvr>
                                      <p:to>
                                        <p:strVal val="visible"/>
                                      </p:to>
                                    </p:set>
                                    <p:animEffect transition="in" filter="wipe(left)">
                                      <p:cBhvr>
                                        <p:cTn id="59" dur="1000"/>
                                        <p:tgtEl>
                                          <p:spTgt spid="3"/>
                                        </p:tgtEl>
                                      </p:cBhvr>
                                    </p:animEffect>
                                  </p:childTnLst>
                                </p:cTn>
                              </p:par>
                              <p:par>
                                <p:cTn id="60" presetID="53" presetClass="entr" presetSubtype="0" fill="hold" grpId="0" nodeType="withEffect">
                                  <p:stCondLst>
                                    <p:cond delay="19400"/>
                                  </p:stCondLst>
                                  <p:childTnLst>
                                    <p:set>
                                      <p:cBhvr>
                                        <p:cTn id="61" dur="1" fill="hold">
                                          <p:stCondLst>
                                            <p:cond delay="0"/>
                                          </p:stCondLst>
                                        </p:cTn>
                                        <p:tgtEl>
                                          <p:spTgt spid="196"/>
                                        </p:tgtEl>
                                        <p:attrNameLst>
                                          <p:attrName>style.visibility</p:attrName>
                                        </p:attrNameLst>
                                      </p:cBhvr>
                                      <p:to>
                                        <p:strVal val="visible"/>
                                      </p:to>
                                    </p:set>
                                    <p:anim calcmode="lin" valueType="num">
                                      <p:cBhvr>
                                        <p:cTn id="62" dur="500" fill="hold"/>
                                        <p:tgtEl>
                                          <p:spTgt spid="196"/>
                                        </p:tgtEl>
                                        <p:attrNameLst>
                                          <p:attrName>ppt_w</p:attrName>
                                        </p:attrNameLst>
                                      </p:cBhvr>
                                      <p:tavLst>
                                        <p:tav tm="0">
                                          <p:val>
                                            <p:fltVal val="0"/>
                                          </p:val>
                                        </p:tav>
                                        <p:tav tm="100000">
                                          <p:val>
                                            <p:strVal val="#ppt_w"/>
                                          </p:val>
                                        </p:tav>
                                      </p:tavLst>
                                    </p:anim>
                                    <p:anim calcmode="lin" valueType="num">
                                      <p:cBhvr>
                                        <p:cTn id="63" dur="500" fill="hold"/>
                                        <p:tgtEl>
                                          <p:spTgt spid="196"/>
                                        </p:tgtEl>
                                        <p:attrNameLst>
                                          <p:attrName>ppt_h</p:attrName>
                                        </p:attrNameLst>
                                      </p:cBhvr>
                                      <p:tavLst>
                                        <p:tav tm="0">
                                          <p:val>
                                            <p:fltVal val="0"/>
                                          </p:val>
                                        </p:tav>
                                        <p:tav tm="100000">
                                          <p:val>
                                            <p:strVal val="#ppt_h"/>
                                          </p:val>
                                        </p:tav>
                                      </p:tavLst>
                                    </p:anim>
                                    <p:animEffect transition="in" filter="fade">
                                      <p:cBhvr>
                                        <p:cTn id="64"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p:bldP spid="213" grpId="0" animBg="1"/>
      <p:bldP spid="216" grpId="0" animBg="1"/>
      <p:bldP spid="212" grpId="0" animBg="1"/>
      <p:bldP spid="215" grpId="0" animBg="1"/>
      <p:bldP spid="219" grpId="0" animBg="1"/>
      <p:bldP spid="220" grpId="0" animBg="1"/>
      <p:bldP spid="221"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rgbClr val="FFFFCC"/>
        </a:solidFill>
        <a:effectLst/>
      </p:bgPr>
    </p:bg>
    <p:spTree>
      <p:nvGrpSpPr>
        <p:cNvPr id="1" name=""/>
        <p:cNvGrpSpPr/>
        <p:nvPr/>
      </p:nvGrpSpPr>
      <p:grpSpPr>
        <a:xfrm>
          <a:off x="0" y="0"/>
          <a:ext cx="0" cy="0"/>
          <a:chOff x="0" y="0"/>
          <a:chExt cx="0" cy="0"/>
        </a:xfrm>
      </p:grpSpPr>
      <p:grpSp>
        <p:nvGrpSpPr>
          <p:cNvPr id="6" name="Group 55"/>
          <p:cNvGrpSpPr>
            <a:grpSpLocks/>
          </p:cNvGrpSpPr>
          <p:nvPr/>
        </p:nvGrpSpPr>
        <p:grpSpPr bwMode="auto">
          <a:xfrm flipH="1">
            <a:off x="277042" y="4572000"/>
            <a:ext cx="1368877" cy="1999069"/>
            <a:chOff x="2118" y="156"/>
            <a:chExt cx="1260" cy="1969"/>
          </a:xfrm>
        </p:grpSpPr>
        <p:sp>
          <p:nvSpPr>
            <p:cNvPr id="114" name="Oval 56"/>
            <p:cNvSpPr>
              <a:spLocks noChangeArrowheads="1"/>
            </p:cNvSpPr>
            <p:nvPr/>
          </p:nvSpPr>
          <p:spPr bwMode="auto">
            <a:xfrm>
              <a:off x="2118" y="1886"/>
              <a:ext cx="1260" cy="239"/>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5" name="Freeform 57"/>
            <p:cNvSpPr>
              <a:spLocks/>
            </p:cNvSpPr>
            <p:nvPr/>
          </p:nvSpPr>
          <p:spPr bwMode="auto">
            <a:xfrm>
              <a:off x="2535" y="1467"/>
              <a:ext cx="438" cy="516"/>
            </a:xfrm>
            <a:custGeom>
              <a:avLst/>
              <a:gdLst/>
              <a:ahLst/>
              <a:cxnLst>
                <a:cxn ang="0">
                  <a:pos x="96" y="0"/>
                </a:cxn>
                <a:cxn ang="0">
                  <a:pos x="432" y="48"/>
                </a:cxn>
                <a:cxn ang="0">
                  <a:pos x="516" y="516"/>
                </a:cxn>
                <a:cxn ang="0">
                  <a:pos x="402" y="504"/>
                </a:cxn>
                <a:cxn ang="0">
                  <a:pos x="282" y="174"/>
                </a:cxn>
                <a:cxn ang="0">
                  <a:pos x="192" y="156"/>
                </a:cxn>
                <a:cxn ang="0">
                  <a:pos x="150" y="318"/>
                </a:cxn>
                <a:cxn ang="0">
                  <a:pos x="168" y="480"/>
                </a:cxn>
                <a:cxn ang="0">
                  <a:pos x="0" y="450"/>
                </a:cxn>
                <a:cxn ang="0">
                  <a:pos x="24" y="138"/>
                </a:cxn>
                <a:cxn ang="0">
                  <a:pos x="96" y="0"/>
                </a:cxn>
              </a:cxnLst>
              <a:rect l="0" t="0" r="r" b="b"/>
              <a:pathLst>
                <a:path w="516" h="516">
                  <a:moveTo>
                    <a:pt x="96" y="0"/>
                  </a:moveTo>
                  <a:lnTo>
                    <a:pt x="432" y="48"/>
                  </a:lnTo>
                  <a:lnTo>
                    <a:pt x="516" y="516"/>
                  </a:lnTo>
                  <a:lnTo>
                    <a:pt x="402" y="504"/>
                  </a:lnTo>
                  <a:lnTo>
                    <a:pt x="282" y="174"/>
                  </a:lnTo>
                  <a:lnTo>
                    <a:pt x="192" y="156"/>
                  </a:lnTo>
                  <a:lnTo>
                    <a:pt x="150" y="318"/>
                  </a:lnTo>
                  <a:lnTo>
                    <a:pt x="168" y="480"/>
                  </a:lnTo>
                  <a:lnTo>
                    <a:pt x="0" y="450"/>
                  </a:lnTo>
                  <a:lnTo>
                    <a:pt x="24" y="138"/>
                  </a:lnTo>
                  <a:lnTo>
                    <a:pt x="96" y="0"/>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6" name="Freeform 58"/>
            <p:cNvSpPr>
              <a:spLocks/>
            </p:cNvSpPr>
            <p:nvPr/>
          </p:nvSpPr>
          <p:spPr bwMode="auto">
            <a:xfrm>
              <a:off x="2780" y="1035"/>
              <a:ext cx="392" cy="729"/>
            </a:xfrm>
            <a:custGeom>
              <a:avLst/>
              <a:gdLst/>
              <a:ahLst/>
              <a:cxnLst>
                <a:cxn ang="0">
                  <a:pos x="0" y="677"/>
                </a:cxn>
                <a:cxn ang="0">
                  <a:pos x="47" y="686"/>
                </a:cxn>
                <a:cxn ang="0">
                  <a:pos x="113" y="687"/>
                </a:cxn>
                <a:cxn ang="0">
                  <a:pos x="176" y="674"/>
                </a:cxn>
                <a:cxn ang="0">
                  <a:pos x="200" y="662"/>
                </a:cxn>
                <a:cxn ang="0">
                  <a:pos x="216" y="647"/>
                </a:cxn>
                <a:cxn ang="0">
                  <a:pos x="209" y="510"/>
                </a:cxn>
                <a:cxn ang="0">
                  <a:pos x="392" y="243"/>
                </a:cxn>
                <a:cxn ang="0">
                  <a:pos x="245" y="71"/>
                </a:cxn>
                <a:cxn ang="0">
                  <a:pos x="194" y="69"/>
                </a:cxn>
                <a:cxn ang="0">
                  <a:pos x="173" y="30"/>
                </a:cxn>
                <a:cxn ang="0">
                  <a:pos x="134" y="8"/>
                </a:cxn>
                <a:cxn ang="0">
                  <a:pos x="83" y="0"/>
                </a:cxn>
                <a:cxn ang="0">
                  <a:pos x="39" y="140"/>
                </a:cxn>
                <a:cxn ang="0">
                  <a:pos x="15" y="275"/>
                </a:cxn>
                <a:cxn ang="0">
                  <a:pos x="8" y="545"/>
                </a:cxn>
                <a:cxn ang="0">
                  <a:pos x="0" y="677"/>
                </a:cxn>
              </a:cxnLst>
              <a:rect l="0" t="0" r="r" b="b"/>
              <a:pathLst>
                <a:path w="392" h="687">
                  <a:moveTo>
                    <a:pt x="0" y="677"/>
                  </a:moveTo>
                  <a:lnTo>
                    <a:pt x="47" y="686"/>
                  </a:lnTo>
                  <a:lnTo>
                    <a:pt x="113" y="687"/>
                  </a:lnTo>
                  <a:cubicBezTo>
                    <a:pt x="134" y="683"/>
                    <a:pt x="155" y="679"/>
                    <a:pt x="176" y="674"/>
                  </a:cubicBezTo>
                  <a:cubicBezTo>
                    <a:pt x="184" y="672"/>
                    <a:pt x="191" y="664"/>
                    <a:pt x="200" y="662"/>
                  </a:cubicBezTo>
                  <a:cubicBezTo>
                    <a:pt x="205" y="656"/>
                    <a:pt x="207" y="649"/>
                    <a:pt x="216" y="647"/>
                  </a:cubicBezTo>
                  <a:lnTo>
                    <a:pt x="209" y="510"/>
                  </a:lnTo>
                  <a:lnTo>
                    <a:pt x="392" y="243"/>
                  </a:lnTo>
                  <a:lnTo>
                    <a:pt x="245" y="71"/>
                  </a:lnTo>
                  <a:lnTo>
                    <a:pt x="194" y="69"/>
                  </a:lnTo>
                  <a:lnTo>
                    <a:pt x="173" y="30"/>
                  </a:lnTo>
                  <a:lnTo>
                    <a:pt x="134" y="8"/>
                  </a:lnTo>
                  <a:lnTo>
                    <a:pt x="83" y="0"/>
                  </a:lnTo>
                  <a:lnTo>
                    <a:pt x="39" y="140"/>
                  </a:lnTo>
                  <a:lnTo>
                    <a:pt x="15" y="275"/>
                  </a:lnTo>
                  <a:lnTo>
                    <a:pt x="8" y="545"/>
                  </a:lnTo>
                  <a:lnTo>
                    <a:pt x="0" y="677"/>
                  </a:lnTo>
                  <a:close/>
                </a:path>
              </a:pathLst>
            </a:custGeom>
            <a:solidFill>
              <a:srgbClr val="FF00FF"/>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7" name="Freeform 59"/>
            <p:cNvSpPr>
              <a:spLocks/>
            </p:cNvSpPr>
            <p:nvPr/>
          </p:nvSpPr>
          <p:spPr bwMode="auto">
            <a:xfrm>
              <a:off x="2437" y="624"/>
              <a:ext cx="66" cy="93"/>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8" name="Freeform 60"/>
            <p:cNvSpPr>
              <a:spLocks/>
            </p:cNvSpPr>
            <p:nvPr/>
          </p:nvSpPr>
          <p:spPr bwMode="auto">
            <a:xfrm>
              <a:off x="2299" y="156"/>
              <a:ext cx="851" cy="894"/>
            </a:xfrm>
            <a:custGeom>
              <a:avLst/>
              <a:gdLst/>
              <a:ahLst/>
              <a:cxnLst>
                <a:cxn ang="0">
                  <a:pos x="305" y="518"/>
                </a:cxn>
                <a:cxn ang="0">
                  <a:pos x="278" y="374"/>
                </a:cxn>
                <a:cxn ang="0">
                  <a:pos x="242" y="311"/>
                </a:cxn>
                <a:cxn ang="0">
                  <a:pos x="203" y="212"/>
                </a:cxn>
                <a:cxn ang="0">
                  <a:pos x="218" y="128"/>
                </a:cxn>
                <a:cxn ang="0">
                  <a:pos x="272" y="74"/>
                </a:cxn>
                <a:cxn ang="0">
                  <a:pos x="341" y="47"/>
                </a:cxn>
                <a:cxn ang="0">
                  <a:pos x="425" y="17"/>
                </a:cxn>
                <a:cxn ang="0">
                  <a:pos x="548" y="2"/>
                </a:cxn>
                <a:cxn ang="0">
                  <a:pos x="677" y="29"/>
                </a:cxn>
                <a:cxn ang="0">
                  <a:pos x="701" y="44"/>
                </a:cxn>
                <a:cxn ang="0">
                  <a:pos x="737" y="59"/>
                </a:cxn>
                <a:cxn ang="0">
                  <a:pos x="782" y="89"/>
                </a:cxn>
                <a:cxn ang="0">
                  <a:pos x="839" y="137"/>
                </a:cxn>
                <a:cxn ang="0">
                  <a:pos x="803" y="317"/>
                </a:cxn>
                <a:cxn ang="0">
                  <a:pos x="791" y="347"/>
                </a:cxn>
                <a:cxn ang="0">
                  <a:pos x="767" y="398"/>
                </a:cxn>
                <a:cxn ang="0">
                  <a:pos x="683" y="509"/>
                </a:cxn>
                <a:cxn ang="0">
                  <a:pos x="641" y="539"/>
                </a:cxn>
                <a:cxn ang="0">
                  <a:pos x="623" y="545"/>
                </a:cxn>
                <a:cxn ang="0">
                  <a:pos x="620" y="560"/>
                </a:cxn>
                <a:cxn ang="0">
                  <a:pos x="644" y="539"/>
                </a:cxn>
                <a:cxn ang="0">
                  <a:pos x="662" y="527"/>
                </a:cxn>
                <a:cxn ang="0">
                  <a:pos x="776" y="536"/>
                </a:cxn>
                <a:cxn ang="0">
                  <a:pos x="782" y="581"/>
                </a:cxn>
                <a:cxn ang="0">
                  <a:pos x="758" y="626"/>
                </a:cxn>
                <a:cxn ang="0">
                  <a:pos x="677" y="644"/>
                </a:cxn>
                <a:cxn ang="0">
                  <a:pos x="668" y="647"/>
                </a:cxn>
                <a:cxn ang="0">
                  <a:pos x="629" y="650"/>
                </a:cxn>
                <a:cxn ang="0">
                  <a:pos x="620" y="668"/>
                </a:cxn>
                <a:cxn ang="0">
                  <a:pos x="611" y="707"/>
                </a:cxn>
                <a:cxn ang="0">
                  <a:pos x="539" y="893"/>
                </a:cxn>
                <a:cxn ang="0">
                  <a:pos x="401" y="890"/>
                </a:cxn>
                <a:cxn ang="0">
                  <a:pos x="395" y="881"/>
                </a:cxn>
                <a:cxn ang="0">
                  <a:pos x="386" y="875"/>
                </a:cxn>
                <a:cxn ang="0">
                  <a:pos x="335" y="767"/>
                </a:cxn>
                <a:cxn ang="0">
                  <a:pos x="323" y="740"/>
                </a:cxn>
                <a:cxn ang="0">
                  <a:pos x="275" y="740"/>
                </a:cxn>
                <a:cxn ang="0">
                  <a:pos x="227" y="725"/>
                </a:cxn>
                <a:cxn ang="0">
                  <a:pos x="200" y="710"/>
                </a:cxn>
                <a:cxn ang="0">
                  <a:pos x="251" y="662"/>
                </a:cxn>
                <a:cxn ang="0">
                  <a:pos x="308" y="605"/>
                </a:cxn>
                <a:cxn ang="0">
                  <a:pos x="236" y="641"/>
                </a:cxn>
                <a:cxn ang="0">
                  <a:pos x="176" y="653"/>
                </a:cxn>
                <a:cxn ang="0">
                  <a:pos x="65" y="629"/>
                </a:cxn>
                <a:cxn ang="0">
                  <a:pos x="23" y="584"/>
                </a:cxn>
                <a:cxn ang="0">
                  <a:pos x="14" y="557"/>
                </a:cxn>
                <a:cxn ang="0">
                  <a:pos x="11" y="533"/>
                </a:cxn>
                <a:cxn ang="0">
                  <a:pos x="83" y="527"/>
                </a:cxn>
                <a:cxn ang="0">
                  <a:pos x="290" y="524"/>
                </a:cxn>
                <a:cxn ang="0">
                  <a:pos x="305" y="518"/>
                </a:cxn>
              </a:cxnLst>
              <a:rect l="0" t="0" r="r" b="b"/>
              <a:pathLst>
                <a:path w="851" h="894">
                  <a:moveTo>
                    <a:pt x="305" y="518"/>
                  </a:moveTo>
                  <a:cubicBezTo>
                    <a:pt x="303" y="491"/>
                    <a:pt x="296" y="402"/>
                    <a:pt x="278" y="374"/>
                  </a:cubicBezTo>
                  <a:cubicBezTo>
                    <a:pt x="265" y="355"/>
                    <a:pt x="252" y="333"/>
                    <a:pt x="242" y="311"/>
                  </a:cubicBezTo>
                  <a:cubicBezTo>
                    <a:pt x="228" y="279"/>
                    <a:pt x="222" y="241"/>
                    <a:pt x="203" y="212"/>
                  </a:cubicBezTo>
                  <a:cubicBezTo>
                    <a:pt x="206" y="161"/>
                    <a:pt x="197" y="161"/>
                    <a:pt x="218" y="128"/>
                  </a:cubicBezTo>
                  <a:cubicBezTo>
                    <a:pt x="220" y="123"/>
                    <a:pt x="267" y="77"/>
                    <a:pt x="272" y="74"/>
                  </a:cubicBezTo>
                  <a:cubicBezTo>
                    <a:pt x="293" y="61"/>
                    <a:pt x="317" y="52"/>
                    <a:pt x="341" y="47"/>
                  </a:cubicBezTo>
                  <a:cubicBezTo>
                    <a:pt x="364" y="32"/>
                    <a:pt x="399" y="26"/>
                    <a:pt x="425" y="17"/>
                  </a:cubicBezTo>
                  <a:cubicBezTo>
                    <a:pt x="460" y="12"/>
                    <a:pt x="506" y="0"/>
                    <a:pt x="548" y="2"/>
                  </a:cubicBezTo>
                  <a:cubicBezTo>
                    <a:pt x="590" y="4"/>
                    <a:pt x="652" y="22"/>
                    <a:pt x="677" y="29"/>
                  </a:cubicBezTo>
                  <a:cubicBezTo>
                    <a:pt x="689" y="33"/>
                    <a:pt x="689" y="40"/>
                    <a:pt x="701" y="44"/>
                  </a:cubicBezTo>
                  <a:cubicBezTo>
                    <a:pt x="710" y="58"/>
                    <a:pt x="722" y="55"/>
                    <a:pt x="737" y="59"/>
                  </a:cubicBezTo>
                  <a:cubicBezTo>
                    <a:pt x="752" y="69"/>
                    <a:pt x="765" y="83"/>
                    <a:pt x="782" y="89"/>
                  </a:cubicBezTo>
                  <a:cubicBezTo>
                    <a:pt x="798" y="113"/>
                    <a:pt x="832" y="107"/>
                    <a:pt x="839" y="137"/>
                  </a:cubicBezTo>
                  <a:cubicBezTo>
                    <a:pt x="843" y="187"/>
                    <a:pt x="851" y="285"/>
                    <a:pt x="803" y="317"/>
                  </a:cubicBezTo>
                  <a:cubicBezTo>
                    <a:pt x="799" y="328"/>
                    <a:pt x="793" y="335"/>
                    <a:pt x="791" y="347"/>
                  </a:cubicBezTo>
                  <a:cubicBezTo>
                    <a:pt x="787" y="368"/>
                    <a:pt x="790" y="392"/>
                    <a:pt x="767" y="398"/>
                  </a:cubicBezTo>
                  <a:cubicBezTo>
                    <a:pt x="728" y="424"/>
                    <a:pt x="735" y="496"/>
                    <a:pt x="683" y="509"/>
                  </a:cubicBezTo>
                  <a:cubicBezTo>
                    <a:pt x="668" y="519"/>
                    <a:pt x="658" y="531"/>
                    <a:pt x="641" y="539"/>
                  </a:cubicBezTo>
                  <a:cubicBezTo>
                    <a:pt x="635" y="542"/>
                    <a:pt x="623" y="545"/>
                    <a:pt x="623" y="545"/>
                  </a:cubicBezTo>
                  <a:cubicBezTo>
                    <a:pt x="609" y="566"/>
                    <a:pt x="604" y="565"/>
                    <a:pt x="620" y="560"/>
                  </a:cubicBezTo>
                  <a:cubicBezTo>
                    <a:pt x="629" y="551"/>
                    <a:pt x="633" y="545"/>
                    <a:pt x="644" y="539"/>
                  </a:cubicBezTo>
                  <a:cubicBezTo>
                    <a:pt x="650" y="535"/>
                    <a:pt x="662" y="527"/>
                    <a:pt x="662" y="527"/>
                  </a:cubicBezTo>
                  <a:cubicBezTo>
                    <a:pt x="691" y="528"/>
                    <a:pt x="740" y="503"/>
                    <a:pt x="776" y="536"/>
                  </a:cubicBezTo>
                  <a:cubicBezTo>
                    <a:pt x="779" y="536"/>
                    <a:pt x="782" y="578"/>
                    <a:pt x="782" y="581"/>
                  </a:cubicBezTo>
                  <a:cubicBezTo>
                    <a:pt x="782" y="611"/>
                    <a:pt x="773" y="605"/>
                    <a:pt x="758" y="626"/>
                  </a:cubicBezTo>
                  <a:cubicBezTo>
                    <a:pt x="753" y="650"/>
                    <a:pt x="701" y="643"/>
                    <a:pt x="677" y="644"/>
                  </a:cubicBezTo>
                  <a:cubicBezTo>
                    <a:pt x="674" y="645"/>
                    <a:pt x="671" y="647"/>
                    <a:pt x="668" y="647"/>
                  </a:cubicBezTo>
                  <a:cubicBezTo>
                    <a:pt x="655" y="649"/>
                    <a:pt x="642" y="646"/>
                    <a:pt x="629" y="650"/>
                  </a:cubicBezTo>
                  <a:cubicBezTo>
                    <a:pt x="623" y="652"/>
                    <a:pt x="624" y="662"/>
                    <a:pt x="620" y="668"/>
                  </a:cubicBezTo>
                  <a:cubicBezTo>
                    <a:pt x="617" y="681"/>
                    <a:pt x="611" y="707"/>
                    <a:pt x="611" y="707"/>
                  </a:cubicBezTo>
                  <a:cubicBezTo>
                    <a:pt x="609" y="762"/>
                    <a:pt x="615" y="878"/>
                    <a:pt x="539" y="893"/>
                  </a:cubicBezTo>
                  <a:cubicBezTo>
                    <a:pt x="493" y="892"/>
                    <a:pt x="447" y="894"/>
                    <a:pt x="401" y="890"/>
                  </a:cubicBezTo>
                  <a:cubicBezTo>
                    <a:pt x="397" y="890"/>
                    <a:pt x="398" y="884"/>
                    <a:pt x="395" y="881"/>
                  </a:cubicBezTo>
                  <a:cubicBezTo>
                    <a:pt x="392" y="878"/>
                    <a:pt x="389" y="877"/>
                    <a:pt x="386" y="875"/>
                  </a:cubicBezTo>
                  <a:cubicBezTo>
                    <a:pt x="364" y="842"/>
                    <a:pt x="351" y="803"/>
                    <a:pt x="335" y="767"/>
                  </a:cubicBezTo>
                  <a:cubicBezTo>
                    <a:pt x="331" y="758"/>
                    <a:pt x="333" y="742"/>
                    <a:pt x="323" y="740"/>
                  </a:cubicBezTo>
                  <a:cubicBezTo>
                    <a:pt x="303" y="736"/>
                    <a:pt x="295" y="741"/>
                    <a:pt x="275" y="740"/>
                  </a:cubicBezTo>
                  <a:cubicBezTo>
                    <a:pt x="258" y="739"/>
                    <a:pt x="239" y="731"/>
                    <a:pt x="227" y="725"/>
                  </a:cubicBezTo>
                  <a:cubicBezTo>
                    <a:pt x="224" y="715"/>
                    <a:pt x="200" y="710"/>
                    <a:pt x="200" y="710"/>
                  </a:cubicBezTo>
                  <a:cubicBezTo>
                    <a:pt x="203" y="696"/>
                    <a:pt x="239" y="670"/>
                    <a:pt x="251" y="662"/>
                  </a:cubicBezTo>
                  <a:cubicBezTo>
                    <a:pt x="267" y="638"/>
                    <a:pt x="286" y="620"/>
                    <a:pt x="308" y="605"/>
                  </a:cubicBezTo>
                  <a:cubicBezTo>
                    <a:pt x="310" y="598"/>
                    <a:pt x="258" y="633"/>
                    <a:pt x="236" y="641"/>
                  </a:cubicBezTo>
                  <a:cubicBezTo>
                    <a:pt x="214" y="649"/>
                    <a:pt x="204" y="655"/>
                    <a:pt x="176" y="653"/>
                  </a:cubicBezTo>
                  <a:cubicBezTo>
                    <a:pt x="137" y="652"/>
                    <a:pt x="93" y="657"/>
                    <a:pt x="65" y="629"/>
                  </a:cubicBezTo>
                  <a:cubicBezTo>
                    <a:pt x="53" y="617"/>
                    <a:pt x="33" y="599"/>
                    <a:pt x="23" y="584"/>
                  </a:cubicBezTo>
                  <a:cubicBezTo>
                    <a:pt x="18" y="576"/>
                    <a:pt x="14" y="557"/>
                    <a:pt x="14" y="557"/>
                  </a:cubicBezTo>
                  <a:cubicBezTo>
                    <a:pt x="14" y="549"/>
                    <a:pt x="0" y="538"/>
                    <a:pt x="11" y="533"/>
                  </a:cubicBezTo>
                  <a:cubicBezTo>
                    <a:pt x="22" y="528"/>
                    <a:pt x="37" y="528"/>
                    <a:pt x="83" y="527"/>
                  </a:cubicBezTo>
                  <a:cubicBezTo>
                    <a:pt x="152" y="525"/>
                    <a:pt x="221" y="525"/>
                    <a:pt x="290" y="524"/>
                  </a:cubicBezTo>
                  <a:cubicBezTo>
                    <a:pt x="301" y="520"/>
                    <a:pt x="296" y="522"/>
                    <a:pt x="305" y="518"/>
                  </a:cubicBezTo>
                  <a:close/>
                </a:path>
              </a:pathLst>
            </a:custGeom>
            <a:gradFill rotWithShape="1">
              <a:gsLst>
                <a:gs pos="0">
                  <a:srgbClr val="FFCCFF"/>
                </a:gs>
                <a:gs pos="100000">
                  <a:srgbClr val="FFCCFF">
                    <a:gamma/>
                    <a:shade val="86275"/>
                    <a:invGamma/>
                  </a:srgbClr>
                </a:gs>
              </a:gsLst>
              <a:lin ang="5400000" scaled="1"/>
            </a:gradFill>
            <a:ln w="28575" cmpd="sng">
              <a:solidFill>
                <a:schemeClr val="tx1"/>
              </a:solidFill>
              <a:round/>
              <a:headEnd/>
              <a:tailEnd/>
            </a:ln>
            <a:effectLst/>
            <a:scene3d>
              <a:camera prst="orthographicFront"/>
              <a:lightRig rig="threePt" dir="t"/>
            </a:scene3d>
            <a:sp3d>
              <a:bevelT/>
            </a:sp3d>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9" name="Freeform 61"/>
            <p:cNvSpPr>
              <a:spLocks/>
            </p:cNvSpPr>
            <p:nvPr/>
          </p:nvSpPr>
          <p:spPr bwMode="auto">
            <a:xfrm rot="-830568">
              <a:off x="2714" y="321"/>
              <a:ext cx="433" cy="207"/>
            </a:xfrm>
            <a:custGeom>
              <a:avLst/>
              <a:gdLst/>
              <a:ahLst/>
              <a:cxnLst>
                <a:cxn ang="0">
                  <a:pos x="1" y="207"/>
                </a:cxn>
                <a:cxn ang="0">
                  <a:pos x="4" y="144"/>
                </a:cxn>
                <a:cxn ang="0">
                  <a:pos x="16" y="126"/>
                </a:cxn>
                <a:cxn ang="0">
                  <a:pos x="61" y="69"/>
                </a:cxn>
                <a:cxn ang="0">
                  <a:pos x="97" y="36"/>
                </a:cxn>
                <a:cxn ang="0">
                  <a:pos x="127" y="9"/>
                </a:cxn>
                <a:cxn ang="0">
                  <a:pos x="139" y="42"/>
                </a:cxn>
                <a:cxn ang="0">
                  <a:pos x="136" y="72"/>
                </a:cxn>
                <a:cxn ang="0">
                  <a:pos x="139" y="54"/>
                </a:cxn>
                <a:cxn ang="0">
                  <a:pos x="145" y="45"/>
                </a:cxn>
                <a:cxn ang="0">
                  <a:pos x="154" y="42"/>
                </a:cxn>
                <a:cxn ang="0">
                  <a:pos x="238" y="6"/>
                </a:cxn>
                <a:cxn ang="0">
                  <a:pos x="265" y="48"/>
                </a:cxn>
                <a:cxn ang="0">
                  <a:pos x="274" y="30"/>
                </a:cxn>
                <a:cxn ang="0">
                  <a:pos x="292" y="24"/>
                </a:cxn>
                <a:cxn ang="0">
                  <a:pos x="385" y="36"/>
                </a:cxn>
                <a:cxn ang="0">
                  <a:pos x="415" y="66"/>
                </a:cxn>
                <a:cxn ang="0">
                  <a:pos x="427" y="81"/>
                </a:cxn>
                <a:cxn ang="0">
                  <a:pos x="343" y="87"/>
                </a:cxn>
                <a:cxn ang="0">
                  <a:pos x="310" y="102"/>
                </a:cxn>
                <a:cxn ang="0">
                  <a:pos x="130" y="120"/>
                </a:cxn>
                <a:cxn ang="0">
                  <a:pos x="100" y="129"/>
                </a:cxn>
                <a:cxn ang="0">
                  <a:pos x="82" y="135"/>
                </a:cxn>
                <a:cxn ang="0">
                  <a:pos x="55" y="162"/>
                </a:cxn>
                <a:cxn ang="0">
                  <a:pos x="19" y="198"/>
                </a:cxn>
                <a:cxn ang="0">
                  <a:pos x="1" y="207"/>
                </a:cxn>
              </a:cxnLst>
              <a:rect l="0" t="0" r="r" b="b"/>
              <a:pathLst>
                <a:path w="433" h="207">
                  <a:moveTo>
                    <a:pt x="1" y="207"/>
                  </a:moveTo>
                  <a:cubicBezTo>
                    <a:pt x="2" y="186"/>
                    <a:pt x="0" y="165"/>
                    <a:pt x="4" y="144"/>
                  </a:cubicBezTo>
                  <a:cubicBezTo>
                    <a:pt x="5" y="137"/>
                    <a:pt x="12" y="132"/>
                    <a:pt x="16" y="126"/>
                  </a:cubicBezTo>
                  <a:cubicBezTo>
                    <a:pt x="27" y="110"/>
                    <a:pt x="46" y="74"/>
                    <a:pt x="61" y="69"/>
                  </a:cubicBezTo>
                  <a:cubicBezTo>
                    <a:pt x="73" y="57"/>
                    <a:pt x="83" y="45"/>
                    <a:pt x="97" y="36"/>
                  </a:cubicBezTo>
                  <a:cubicBezTo>
                    <a:pt x="101" y="23"/>
                    <a:pt x="112" y="9"/>
                    <a:pt x="127" y="9"/>
                  </a:cubicBezTo>
                  <a:cubicBezTo>
                    <a:pt x="134" y="20"/>
                    <a:pt x="135" y="30"/>
                    <a:pt x="139" y="42"/>
                  </a:cubicBezTo>
                  <a:cubicBezTo>
                    <a:pt x="138" y="52"/>
                    <a:pt x="136" y="62"/>
                    <a:pt x="136" y="72"/>
                  </a:cubicBezTo>
                  <a:cubicBezTo>
                    <a:pt x="136" y="78"/>
                    <a:pt x="137" y="60"/>
                    <a:pt x="139" y="54"/>
                  </a:cubicBezTo>
                  <a:cubicBezTo>
                    <a:pt x="140" y="51"/>
                    <a:pt x="142" y="47"/>
                    <a:pt x="145" y="45"/>
                  </a:cubicBezTo>
                  <a:cubicBezTo>
                    <a:pt x="147" y="43"/>
                    <a:pt x="151" y="43"/>
                    <a:pt x="154" y="42"/>
                  </a:cubicBezTo>
                  <a:cubicBezTo>
                    <a:pt x="178" y="18"/>
                    <a:pt x="211" y="24"/>
                    <a:pt x="238" y="6"/>
                  </a:cubicBezTo>
                  <a:cubicBezTo>
                    <a:pt x="282" y="11"/>
                    <a:pt x="250" y="0"/>
                    <a:pt x="265" y="48"/>
                  </a:cubicBezTo>
                  <a:cubicBezTo>
                    <a:pt x="269" y="61"/>
                    <a:pt x="271" y="32"/>
                    <a:pt x="274" y="30"/>
                  </a:cubicBezTo>
                  <a:cubicBezTo>
                    <a:pt x="279" y="26"/>
                    <a:pt x="292" y="24"/>
                    <a:pt x="292" y="24"/>
                  </a:cubicBezTo>
                  <a:cubicBezTo>
                    <a:pt x="324" y="26"/>
                    <a:pt x="353" y="31"/>
                    <a:pt x="385" y="36"/>
                  </a:cubicBezTo>
                  <a:cubicBezTo>
                    <a:pt x="389" y="69"/>
                    <a:pt x="389" y="57"/>
                    <a:pt x="415" y="66"/>
                  </a:cubicBezTo>
                  <a:cubicBezTo>
                    <a:pt x="417" y="72"/>
                    <a:pt x="433" y="78"/>
                    <a:pt x="427" y="81"/>
                  </a:cubicBezTo>
                  <a:cubicBezTo>
                    <a:pt x="402" y="94"/>
                    <a:pt x="371" y="86"/>
                    <a:pt x="343" y="87"/>
                  </a:cubicBezTo>
                  <a:cubicBezTo>
                    <a:pt x="326" y="91"/>
                    <a:pt x="328" y="98"/>
                    <a:pt x="310" y="102"/>
                  </a:cubicBezTo>
                  <a:cubicBezTo>
                    <a:pt x="338" y="144"/>
                    <a:pt x="156" y="120"/>
                    <a:pt x="130" y="120"/>
                  </a:cubicBezTo>
                  <a:cubicBezTo>
                    <a:pt x="113" y="132"/>
                    <a:pt x="130" y="122"/>
                    <a:pt x="100" y="129"/>
                  </a:cubicBezTo>
                  <a:cubicBezTo>
                    <a:pt x="94" y="130"/>
                    <a:pt x="82" y="135"/>
                    <a:pt x="82" y="135"/>
                  </a:cubicBezTo>
                  <a:cubicBezTo>
                    <a:pt x="78" y="147"/>
                    <a:pt x="67" y="158"/>
                    <a:pt x="55" y="162"/>
                  </a:cubicBezTo>
                  <a:cubicBezTo>
                    <a:pt x="49" y="181"/>
                    <a:pt x="35" y="187"/>
                    <a:pt x="19" y="198"/>
                  </a:cubicBezTo>
                  <a:cubicBezTo>
                    <a:pt x="13" y="202"/>
                    <a:pt x="1" y="207"/>
                    <a:pt x="1" y="207"/>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0" name="Freeform 62"/>
            <p:cNvSpPr>
              <a:spLocks/>
            </p:cNvSpPr>
            <p:nvPr/>
          </p:nvSpPr>
          <p:spPr bwMode="auto">
            <a:xfrm>
              <a:off x="2705" y="570"/>
              <a:ext cx="153" cy="141"/>
            </a:xfrm>
            <a:custGeom>
              <a:avLst/>
              <a:gdLst/>
              <a:ahLst/>
              <a:cxnLst>
                <a:cxn ang="0">
                  <a:pos x="64" y="6"/>
                </a:cxn>
                <a:cxn ang="0">
                  <a:pos x="22" y="54"/>
                </a:cxn>
                <a:cxn ang="0">
                  <a:pos x="10" y="72"/>
                </a:cxn>
                <a:cxn ang="0">
                  <a:pos x="25" y="132"/>
                </a:cxn>
                <a:cxn ang="0">
                  <a:pos x="61" y="153"/>
                </a:cxn>
                <a:cxn ang="0">
                  <a:pos x="145" y="135"/>
                </a:cxn>
                <a:cxn ang="0">
                  <a:pos x="169" y="117"/>
                </a:cxn>
                <a:cxn ang="0">
                  <a:pos x="175" y="54"/>
                </a:cxn>
                <a:cxn ang="0">
                  <a:pos x="118" y="12"/>
                </a:cxn>
                <a:cxn ang="0">
                  <a:pos x="91" y="3"/>
                </a:cxn>
                <a:cxn ang="0">
                  <a:pos x="82" y="0"/>
                </a:cxn>
                <a:cxn ang="0">
                  <a:pos x="64" y="6"/>
                </a:cxn>
              </a:cxnLst>
              <a:rect l="0" t="0" r="r" b="b"/>
              <a:pathLst>
                <a:path w="186" h="153">
                  <a:moveTo>
                    <a:pt x="64" y="6"/>
                  </a:moveTo>
                  <a:cubicBezTo>
                    <a:pt x="25" y="12"/>
                    <a:pt x="39" y="28"/>
                    <a:pt x="22" y="54"/>
                  </a:cubicBezTo>
                  <a:cubicBezTo>
                    <a:pt x="18" y="60"/>
                    <a:pt x="10" y="72"/>
                    <a:pt x="10" y="72"/>
                  </a:cubicBezTo>
                  <a:cubicBezTo>
                    <a:pt x="5" y="94"/>
                    <a:pt x="0" y="124"/>
                    <a:pt x="25" y="132"/>
                  </a:cubicBezTo>
                  <a:cubicBezTo>
                    <a:pt x="30" y="152"/>
                    <a:pt x="43" y="147"/>
                    <a:pt x="61" y="153"/>
                  </a:cubicBezTo>
                  <a:cubicBezTo>
                    <a:pt x="124" y="149"/>
                    <a:pt x="99" y="147"/>
                    <a:pt x="145" y="135"/>
                  </a:cubicBezTo>
                  <a:cubicBezTo>
                    <a:pt x="156" y="128"/>
                    <a:pt x="162" y="128"/>
                    <a:pt x="169" y="117"/>
                  </a:cubicBezTo>
                  <a:cubicBezTo>
                    <a:pt x="173" y="85"/>
                    <a:pt x="186" y="86"/>
                    <a:pt x="175" y="54"/>
                  </a:cubicBezTo>
                  <a:cubicBezTo>
                    <a:pt x="169" y="14"/>
                    <a:pt x="159" y="16"/>
                    <a:pt x="118" y="12"/>
                  </a:cubicBezTo>
                  <a:cubicBezTo>
                    <a:pt x="109" y="9"/>
                    <a:pt x="100" y="6"/>
                    <a:pt x="91" y="3"/>
                  </a:cubicBezTo>
                  <a:cubicBezTo>
                    <a:pt x="88" y="2"/>
                    <a:pt x="82" y="0"/>
                    <a:pt x="82" y="0"/>
                  </a:cubicBezTo>
                  <a:cubicBezTo>
                    <a:pt x="52" y="3"/>
                    <a:pt x="46" y="0"/>
                    <a:pt x="64" y="6"/>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1" name="Freeform 63"/>
            <p:cNvSpPr>
              <a:spLocks/>
            </p:cNvSpPr>
            <p:nvPr/>
          </p:nvSpPr>
          <p:spPr bwMode="auto">
            <a:xfrm>
              <a:off x="2718" y="621"/>
              <a:ext cx="72" cy="69"/>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2" name="Freeform 64"/>
            <p:cNvSpPr>
              <a:spLocks/>
            </p:cNvSpPr>
            <p:nvPr/>
          </p:nvSpPr>
          <p:spPr bwMode="auto">
            <a:xfrm rot="-2667468">
              <a:off x="2689" y="807"/>
              <a:ext cx="27" cy="51"/>
            </a:xfrm>
            <a:custGeom>
              <a:avLst/>
              <a:gdLst/>
              <a:ahLst/>
              <a:cxnLst>
                <a:cxn ang="0">
                  <a:pos x="0" y="0"/>
                </a:cxn>
                <a:cxn ang="0">
                  <a:pos x="30" y="36"/>
                </a:cxn>
                <a:cxn ang="0">
                  <a:pos x="33" y="78"/>
                </a:cxn>
              </a:cxnLst>
              <a:rect l="0" t="0" r="r" b="b"/>
              <a:pathLst>
                <a:path w="35" h="78">
                  <a:moveTo>
                    <a:pt x="0" y="0"/>
                  </a:moveTo>
                  <a:cubicBezTo>
                    <a:pt x="12" y="11"/>
                    <a:pt x="25" y="23"/>
                    <a:pt x="30" y="36"/>
                  </a:cubicBezTo>
                  <a:cubicBezTo>
                    <a:pt x="35" y="49"/>
                    <a:pt x="34" y="63"/>
                    <a:pt x="33" y="78"/>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 name="Freeform 65"/>
            <p:cNvSpPr>
              <a:spLocks/>
            </p:cNvSpPr>
            <p:nvPr/>
          </p:nvSpPr>
          <p:spPr bwMode="auto">
            <a:xfrm>
              <a:off x="2482" y="636"/>
              <a:ext cx="75" cy="114"/>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4" name="Line 66"/>
            <p:cNvSpPr>
              <a:spLocks noChangeShapeType="1"/>
            </p:cNvSpPr>
            <p:nvPr/>
          </p:nvSpPr>
          <p:spPr bwMode="auto">
            <a:xfrm flipH="1">
              <a:off x="2598" y="720"/>
              <a:ext cx="48" cy="48"/>
            </a:xfrm>
            <a:prstGeom prst="line">
              <a:avLst/>
            </a:prstGeom>
            <a:noFill/>
            <a:ln w="19050">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5" name="Freeform 67"/>
            <p:cNvSpPr>
              <a:spLocks/>
            </p:cNvSpPr>
            <p:nvPr/>
          </p:nvSpPr>
          <p:spPr bwMode="auto">
            <a:xfrm>
              <a:off x="2562" y="590"/>
              <a:ext cx="128" cy="84"/>
            </a:xfrm>
            <a:custGeom>
              <a:avLst/>
              <a:gdLst/>
              <a:ahLst/>
              <a:cxnLst>
                <a:cxn ang="0">
                  <a:pos x="3" y="82"/>
                </a:cxn>
                <a:cxn ang="0">
                  <a:pos x="132" y="79"/>
                </a:cxn>
                <a:cxn ang="0">
                  <a:pos x="117" y="51"/>
                </a:cxn>
                <a:cxn ang="0">
                  <a:pos x="51" y="1"/>
                </a:cxn>
                <a:cxn ang="0">
                  <a:pos x="12" y="4"/>
                </a:cxn>
                <a:cxn ang="0">
                  <a:pos x="0" y="40"/>
                </a:cxn>
                <a:cxn ang="0">
                  <a:pos x="3" y="82"/>
                </a:cxn>
              </a:cxnLst>
              <a:rect l="0" t="0" r="r" b="b"/>
              <a:pathLst>
                <a:path w="140" h="84">
                  <a:moveTo>
                    <a:pt x="3" y="82"/>
                  </a:moveTo>
                  <a:cubicBezTo>
                    <a:pt x="46" y="81"/>
                    <a:pt x="89" y="84"/>
                    <a:pt x="132" y="79"/>
                  </a:cubicBezTo>
                  <a:cubicBezTo>
                    <a:pt x="140" y="78"/>
                    <a:pt x="118" y="52"/>
                    <a:pt x="117" y="51"/>
                  </a:cubicBezTo>
                  <a:cubicBezTo>
                    <a:pt x="98" y="22"/>
                    <a:pt x="83" y="12"/>
                    <a:pt x="51" y="1"/>
                  </a:cubicBezTo>
                  <a:cubicBezTo>
                    <a:pt x="35" y="2"/>
                    <a:pt x="28" y="0"/>
                    <a:pt x="12" y="4"/>
                  </a:cubicBezTo>
                  <a:cubicBezTo>
                    <a:pt x="2" y="6"/>
                    <a:pt x="0" y="30"/>
                    <a:pt x="0" y="40"/>
                  </a:cubicBezTo>
                  <a:cubicBezTo>
                    <a:pt x="1" y="56"/>
                    <a:pt x="1" y="66"/>
                    <a:pt x="3" y="82"/>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6" name="Freeform 68"/>
            <p:cNvSpPr>
              <a:spLocks/>
            </p:cNvSpPr>
            <p:nvPr/>
          </p:nvSpPr>
          <p:spPr bwMode="auto">
            <a:xfrm>
              <a:off x="2568" y="618"/>
              <a:ext cx="57" cy="54"/>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7" name="Freeform 69"/>
            <p:cNvSpPr>
              <a:spLocks/>
            </p:cNvSpPr>
            <p:nvPr/>
          </p:nvSpPr>
          <p:spPr bwMode="auto">
            <a:xfrm>
              <a:off x="2952" y="716"/>
              <a:ext cx="87" cy="38"/>
            </a:xfrm>
            <a:custGeom>
              <a:avLst/>
              <a:gdLst/>
              <a:ahLst/>
              <a:cxnLst>
                <a:cxn ang="0">
                  <a:pos x="0" y="28"/>
                </a:cxn>
                <a:cxn ang="0">
                  <a:pos x="30" y="22"/>
                </a:cxn>
                <a:cxn ang="0">
                  <a:pos x="45" y="10"/>
                </a:cxn>
                <a:cxn ang="0">
                  <a:pos x="63" y="7"/>
                </a:cxn>
                <a:cxn ang="0">
                  <a:pos x="81" y="1"/>
                </a:cxn>
                <a:cxn ang="0">
                  <a:pos x="66" y="4"/>
                </a:cxn>
                <a:cxn ang="0">
                  <a:pos x="24" y="22"/>
                </a:cxn>
                <a:cxn ang="0">
                  <a:pos x="42" y="22"/>
                </a:cxn>
                <a:cxn ang="0">
                  <a:pos x="69" y="13"/>
                </a:cxn>
                <a:cxn ang="0">
                  <a:pos x="51" y="22"/>
                </a:cxn>
                <a:cxn ang="0">
                  <a:pos x="45" y="28"/>
                </a:cxn>
                <a:cxn ang="0">
                  <a:pos x="63" y="13"/>
                </a:cxn>
              </a:cxnLst>
              <a:rect l="0" t="0" r="r" b="b"/>
              <a:pathLst>
                <a:path w="87" h="38">
                  <a:moveTo>
                    <a:pt x="0" y="28"/>
                  </a:moveTo>
                  <a:cubicBezTo>
                    <a:pt x="10" y="27"/>
                    <a:pt x="22" y="28"/>
                    <a:pt x="30" y="22"/>
                  </a:cubicBezTo>
                  <a:cubicBezTo>
                    <a:pt x="44" y="10"/>
                    <a:pt x="27" y="14"/>
                    <a:pt x="45" y="10"/>
                  </a:cubicBezTo>
                  <a:cubicBezTo>
                    <a:pt x="51" y="9"/>
                    <a:pt x="57" y="8"/>
                    <a:pt x="63" y="7"/>
                  </a:cubicBezTo>
                  <a:cubicBezTo>
                    <a:pt x="69" y="5"/>
                    <a:pt x="87" y="0"/>
                    <a:pt x="81" y="1"/>
                  </a:cubicBezTo>
                  <a:cubicBezTo>
                    <a:pt x="76" y="2"/>
                    <a:pt x="71" y="3"/>
                    <a:pt x="66" y="4"/>
                  </a:cubicBezTo>
                  <a:cubicBezTo>
                    <a:pt x="48" y="16"/>
                    <a:pt x="45" y="18"/>
                    <a:pt x="24" y="22"/>
                  </a:cubicBezTo>
                  <a:cubicBezTo>
                    <a:pt x="0" y="38"/>
                    <a:pt x="36" y="24"/>
                    <a:pt x="42" y="22"/>
                  </a:cubicBezTo>
                  <a:cubicBezTo>
                    <a:pt x="63" y="8"/>
                    <a:pt x="53" y="8"/>
                    <a:pt x="69" y="13"/>
                  </a:cubicBezTo>
                  <a:cubicBezTo>
                    <a:pt x="63" y="17"/>
                    <a:pt x="54" y="16"/>
                    <a:pt x="51" y="22"/>
                  </a:cubicBezTo>
                  <a:cubicBezTo>
                    <a:pt x="46" y="31"/>
                    <a:pt x="66" y="35"/>
                    <a:pt x="45" y="28"/>
                  </a:cubicBezTo>
                  <a:cubicBezTo>
                    <a:pt x="64" y="15"/>
                    <a:pt x="63" y="23"/>
                    <a:pt x="63" y="13"/>
                  </a:cubicBezTo>
                </a:path>
              </a:pathLst>
            </a:custGeom>
            <a:noFill/>
            <a:ln w="1270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8" name="Freeform 70"/>
            <p:cNvSpPr>
              <a:spLocks/>
            </p:cNvSpPr>
            <p:nvPr/>
          </p:nvSpPr>
          <p:spPr bwMode="auto">
            <a:xfrm rot="-1003678">
              <a:off x="2924" y="552"/>
              <a:ext cx="290" cy="269"/>
            </a:xfrm>
            <a:custGeom>
              <a:avLst/>
              <a:gdLst/>
              <a:ahLst/>
              <a:cxnLst>
                <a:cxn ang="0">
                  <a:pos x="0" y="140"/>
                </a:cxn>
                <a:cxn ang="0">
                  <a:pos x="27" y="53"/>
                </a:cxn>
                <a:cxn ang="0">
                  <a:pos x="27" y="38"/>
                </a:cxn>
                <a:cxn ang="0">
                  <a:pos x="102" y="11"/>
                </a:cxn>
                <a:cxn ang="0">
                  <a:pos x="177" y="2"/>
                </a:cxn>
                <a:cxn ang="0">
                  <a:pos x="249" y="8"/>
                </a:cxn>
                <a:cxn ang="0">
                  <a:pos x="252" y="17"/>
                </a:cxn>
                <a:cxn ang="0">
                  <a:pos x="261" y="23"/>
                </a:cxn>
                <a:cxn ang="0">
                  <a:pos x="279" y="29"/>
                </a:cxn>
                <a:cxn ang="0">
                  <a:pos x="297" y="41"/>
                </a:cxn>
                <a:cxn ang="0">
                  <a:pos x="321" y="47"/>
                </a:cxn>
                <a:cxn ang="0">
                  <a:pos x="330" y="77"/>
                </a:cxn>
                <a:cxn ang="0">
                  <a:pos x="303" y="80"/>
                </a:cxn>
                <a:cxn ang="0">
                  <a:pos x="324" y="125"/>
                </a:cxn>
                <a:cxn ang="0">
                  <a:pos x="312" y="140"/>
                </a:cxn>
                <a:cxn ang="0">
                  <a:pos x="264" y="143"/>
                </a:cxn>
                <a:cxn ang="0">
                  <a:pos x="282" y="242"/>
                </a:cxn>
                <a:cxn ang="0">
                  <a:pos x="219" y="230"/>
                </a:cxn>
                <a:cxn ang="0">
                  <a:pos x="162" y="197"/>
                </a:cxn>
                <a:cxn ang="0">
                  <a:pos x="162" y="116"/>
                </a:cxn>
                <a:cxn ang="0">
                  <a:pos x="81" y="89"/>
                </a:cxn>
                <a:cxn ang="0">
                  <a:pos x="9" y="104"/>
                </a:cxn>
              </a:cxnLst>
              <a:rect l="0" t="0" r="r" b="b"/>
              <a:pathLst>
                <a:path w="345" h="269">
                  <a:moveTo>
                    <a:pt x="0" y="140"/>
                  </a:moveTo>
                  <a:cubicBezTo>
                    <a:pt x="1" y="112"/>
                    <a:pt x="24" y="81"/>
                    <a:pt x="27" y="53"/>
                  </a:cubicBezTo>
                  <a:cubicBezTo>
                    <a:pt x="60" y="26"/>
                    <a:pt x="19" y="42"/>
                    <a:pt x="27" y="38"/>
                  </a:cubicBezTo>
                  <a:cubicBezTo>
                    <a:pt x="51" y="25"/>
                    <a:pt x="76" y="20"/>
                    <a:pt x="102" y="11"/>
                  </a:cubicBezTo>
                  <a:cubicBezTo>
                    <a:pt x="140" y="12"/>
                    <a:pt x="139" y="0"/>
                    <a:pt x="177" y="2"/>
                  </a:cubicBezTo>
                  <a:cubicBezTo>
                    <a:pt x="189" y="3"/>
                    <a:pt x="249" y="8"/>
                    <a:pt x="249" y="8"/>
                  </a:cubicBezTo>
                  <a:cubicBezTo>
                    <a:pt x="250" y="11"/>
                    <a:pt x="250" y="15"/>
                    <a:pt x="252" y="17"/>
                  </a:cubicBezTo>
                  <a:cubicBezTo>
                    <a:pt x="254" y="20"/>
                    <a:pt x="258" y="22"/>
                    <a:pt x="261" y="23"/>
                  </a:cubicBezTo>
                  <a:cubicBezTo>
                    <a:pt x="267" y="26"/>
                    <a:pt x="273" y="27"/>
                    <a:pt x="279" y="29"/>
                  </a:cubicBezTo>
                  <a:cubicBezTo>
                    <a:pt x="286" y="31"/>
                    <a:pt x="290" y="39"/>
                    <a:pt x="297" y="41"/>
                  </a:cubicBezTo>
                  <a:cubicBezTo>
                    <a:pt x="305" y="43"/>
                    <a:pt x="321" y="47"/>
                    <a:pt x="321" y="47"/>
                  </a:cubicBezTo>
                  <a:cubicBezTo>
                    <a:pt x="327" y="51"/>
                    <a:pt x="345" y="68"/>
                    <a:pt x="330" y="77"/>
                  </a:cubicBezTo>
                  <a:cubicBezTo>
                    <a:pt x="322" y="82"/>
                    <a:pt x="312" y="79"/>
                    <a:pt x="303" y="80"/>
                  </a:cubicBezTo>
                  <a:cubicBezTo>
                    <a:pt x="297" y="86"/>
                    <a:pt x="324" y="115"/>
                    <a:pt x="324" y="125"/>
                  </a:cubicBezTo>
                  <a:cubicBezTo>
                    <a:pt x="325" y="135"/>
                    <a:pt x="322" y="137"/>
                    <a:pt x="312" y="140"/>
                  </a:cubicBezTo>
                  <a:cubicBezTo>
                    <a:pt x="289" y="144"/>
                    <a:pt x="260" y="121"/>
                    <a:pt x="264" y="143"/>
                  </a:cubicBezTo>
                  <a:cubicBezTo>
                    <a:pt x="291" y="179"/>
                    <a:pt x="298" y="224"/>
                    <a:pt x="282" y="242"/>
                  </a:cubicBezTo>
                  <a:cubicBezTo>
                    <a:pt x="257" y="269"/>
                    <a:pt x="240" y="246"/>
                    <a:pt x="219" y="230"/>
                  </a:cubicBezTo>
                  <a:cubicBezTo>
                    <a:pt x="210" y="223"/>
                    <a:pt x="162" y="197"/>
                    <a:pt x="162" y="197"/>
                  </a:cubicBezTo>
                  <a:cubicBezTo>
                    <a:pt x="158" y="185"/>
                    <a:pt x="174" y="120"/>
                    <a:pt x="162" y="116"/>
                  </a:cubicBezTo>
                  <a:cubicBezTo>
                    <a:pt x="149" y="99"/>
                    <a:pt x="106" y="91"/>
                    <a:pt x="81" y="89"/>
                  </a:cubicBezTo>
                  <a:cubicBezTo>
                    <a:pt x="56" y="87"/>
                    <a:pt x="24" y="101"/>
                    <a:pt x="9" y="104"/>
                  </a:cubicBezTo>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9" name="Freeform 71"/>
            <p:cNvSpPr>
              <a:spLocks/>
            </p:cNvSpPr>
            <p:nvPr/>
          </p:nvSpPr>
          <p:spPr bwMode="auto">
            <a:xfrm>
              <a:off x="2428" y="388"/>
              <a:ext cx="263" cy="230"/>
            </a:xfrm>
            <a:custGeom>
              <a:avLst/>
              <a:gdLst/>
              <a:ahLst/>
              <a:cxnLst>
                <a:cxn ang="0">
                  <a:pos x="239" y="203"/>
                </a:cxn>
                <a:cxn ang="0">
                  <a:pos x="212" y="176"/>
                </a:cxn>
                <a:cxn ang="0">
                  <a:pos x="158" y="134"/>
                </a:cxn>
                <a:cxn ang="0">
                  <a:pos x="131" y="122"/>
                </a:cxn>
                <a:cxn ang="0">
                  <a:pos x="74" y="128"/>
                </a:cxn>
                <a:cxn ang="0">
                  <a:pos x="65" y="137"/>
                </a:cxn>
                <a:cxn ang="0">
                  <a:pos x="14" y="149"/>
                </a:cxn>
                <a:cxn ang="0">
                  <a:pos x="5" y="158"/>
                </a:cxn>
                <a:cxn ang="0">
                  <a:pos x="11" y="110"/>
                </a:cxn>
                <a:cxn ang="0">
                  <a:pos x="62" y="95"/>
                </a:cxn>
                <a:cxn ang="0">
                  <a:pos x="32" y="83"/>
                </a:cxn>
                <a:cxn ang="0">
                  <a:pos x="14" y="77"/>
                </a:cxn>
                <a:cxn ang="0">
                  <a:pos x="62" y="56"/>
                </a:cxn>
                <a:cxn ang="0">
                  <a:pos x="89" y="47"/>
                </a:cxn>
                <a:cxn ang="0">
                  <a:pos x="98" y="44"/>
                </a:cxn>
                <a:cxn ang="0">
                  <a:pos x="128" y="65"/>
                </a:cxn>
                <a:cxn ang="0">
                  <a:pos x="143" y="62"/>
                </a:cxn>
                <a:cxn ang="0">
                  <a:pos x="134" y="26"/>
                </a:cxn>
                <a:cxn ang="0">
                  <a:pos x="131" y="17"/>
                </a:cxn>
                <a:cxn ang="0">
                  <a:pos x="167" y="11"/>
                </a:cxn>
                <a:cxn ang="0">
                  <a:pos x="173" y="32"/>
                </a:cxn>
                <a:cxn ang="0">
                  <a:pos x="194" y="35"/>
                </a:cxn>
                <a:cxn ang="0">
                  <a:pos x="221" y="74"/>
                </a:cxn>
                <a:cxn ang="0">
                  <a:pos x="248" y="146"/>
                </a:cxn>
                <a:cxn ang="0">
                  <a:pos x="239" y="203"/>
                </a:cxn>
              </a:cxnLst>
              <a:rect l="0" t="0" r="r" b="b"/>
              <a:pathLst>
                <a:path w="263" h="230">
                  <a:moveTo>
                    <a:pt x="239" y="203"/>
                  </a:moveTo>
                  <a:cubicBezTo>
                    <a:pt x="226" y="199"/>
                    <a:pt x="225" y="184"/>
                    <a:pt x="212" y="176"/>
                  </a:cubicBezTo>
                  <a:cubicBezTo>
                    <a:pt x="204" y="152"/>
                    <a:pt x="178" y="147"/>
                    <a:pt x="158" y="134"/>
                  </a:cubicBezTo>
                  <a:cubicBezTo>
                    <a:pt x="150" y="129"/>
                    <a:pt x="131" y="122"/>
                    <a:pt x="131" y="122"/>
                  </a:cubicBezTo>
                  <a:cubicBezTo>
                    <a:pt x="112" y="124"/>
                    <a:pt x="92" y="122"/>
                    <a:pt x="74" y="128"/>
                  </a:cubicBezTo>
                  <a:cubicBezTo>
                    <a:pt x="70" y="129"/>
                    <a:pt x="69" y="135"/>
                    <a:pt x="65" y="137"/>
                  </a:cubicBezTo>
                  <a:cubicBezTo>
                    <a:pt x="50" y="145"/>
                    <a:pt x="30" y="147"/>
                    <a:pt x="14" y="149"/>
                  </a:cubicBezTo>
                  <a:cubicBezTo>
                    <a:pt x="7" y="170"/>
                    <a:pt x="10" y="173"/>
                    <a:pt x="5" y="158"/>
                  </a:cubicBezTo>
                  <a:cubicBezTo>
                    <a:pt x="6" y="142"/>
                    <a:pt x="0" y="121"/>
                    <a:pt x="11" y="110"/>
                  </a:cubicBezTo>
                  <a:cubicBezTo>
                    <a:pt x="20" y="101"/>
                    <a:pt x="49" y="98"/>
                    <a:pt x="62" y="95"/>
                  </a:cubicBezTo>
                  <a:cubicBezTo>
                    <a:pt x="50" y="92"/>
                    <a:pt x="43" y="88"/>
                    <a:pt x="32" y="83"/>
                  </a:cubicBezTo>
                  <a:cubicBezTo>
                    <a:pt x="26" y="80"/>
                    <a:pt x="14" y="77"/>
                    <a:pt x="14" y="77"/>
                  </a:cubicBezTo>
                  <a:cubicBezTo>
                    <a:pt x="20" y="59"/>
                    <a:pt x="46" y="61"/>
                    <a:pt x="62" y="56"/>
                  </a:cubicBezTo>
                  <a:cubicBezTo>
                    <a:pt x="62" y="56"/>
                    <a:pt x="85" y="48"/>
                    <a:pt x="89" y="47"/>
                  </a:cubicBezTo>
                  <a:cubicBezTo>
                    <a:pt x="92" y="46"/>
                    <a:pt x="98" y="44"/>
                    <a:pt x="98" y="44"/>
                  </a:cubicBezTo>
                  <a:cubicBezTo>
                    <a:pt x="120" y="47"/>
                    <a:pt x="122" y="46"/>
                    <a:pt x="128" y="65"/>
                  </a:cubicBezTo>
                  <a:cubicBezTo>
                    <a:pt x="133" y="64"/>
                    <a:pt x="140" y="66"/>
                    <a:pt x="143" y="62"/>
                  </a:cubicBezTo>
                  <a:cubicBezTo>
                    <a:pt x="146" y="58"/>
                    <a:pt x="135" y="29"/>
                    <a:pt x="134" y="26"/>
                  </a:cubicBezTo>
                  <a:cubicBezTo>
                    <a:pt x="133" y="23"/>
                    <a:pt x="131" y="17"/>
                    <a:pt x="131" y="17"/>
                  </a:cubicBezTo>
                  <a:cubicBezTo>
                    <a:pt x="137" y="0"/>
                    <a:pt x="133" y="0"/>
                    <a:pt x="167" y="11"/>
                  </a:cubicBezTo>
                  <a:cubicBezTo>
                    <a:pt x="174" y="13"/>
                    <a:pt x="167" y="28"/>
                    <a:pt x="173" y="32"/>
                  </a:cubicBezTo>
                  <a:cubicBezTo>
                    <a:pt x="179" y="36"/>
                    <a:pt x="187" y="34"/>
                    <a:pt x="194" y="35"/>
                  </a:cubicBezTo>
                  <a:cubicBezTo>
                    <a:pt x="197" y="70"/>
                    <a:pt x="188" y="79"/>
                    <a:pt x="221" y="74"/>
                  </a:cubicBezTo>
                  <a:cubicBezTo>
                    <a:pt x="263" y="81"/>
                    <a:pt x="228" y="116"/>
                    <a:pt x="248" y="146"/>
                  </a:cubicBezTo>
                  <a:cubicBezTo>
                    <a:pt x="245" y="216"/>
                    <a:pt x="257" y="230"/>
                    <a:pt x="239" y="203"/>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0" name="Freeform 72"/>
            <p:cNvSpPr>
              <a:spLocks/>
            </p:cNvSpPr>
            <p:nvPr/>
          </p:nvSpPr>
          <p:spPr bwMode="auto">
            <a:xfrm>
              <a:off x="2890" y="1337"/>
              <a:ext cx="193" cy="198"/>
            </a:xfrm>
            <a:custGeom>
              <a:avLst/>
              <a:gdLst/>
              <a:ahLst/>
              <a:cxnLst>
                <a:cxn ang="0">
                  <a:pos x="55" y="0"/>
                </a:cxn>
                <a:cxn ang="0">
                  <a:pos x="19" y="23"/>
                </a:cxn>
                <a:cxn ang="0">
                  <a:pos x="0" y="89"/>
                </a:cxn>
                <a:cxn ang="0">
                  <a:pos x="18" y="141"/>
                </a:cxn>
                <a:cxn ang="0">
                  <a:pos x="96" y="194"/>
                </a:cxn>
                <a:cxn ang="0">
                  <a:pos x="160" y="198"/>
                </a:cxn>
                <a:cxn ang="0">
                  <a:pos x="193" y="140"/>
                </a:cxn>
                <a:cxn ang="0">
                  <a:pos x="126" y="131"/>
                </a:cxn>
                <a:cxn ang="0">
                  <a:pos x="66" y="54"/>
                </a:cxn>
                <a:cxn ang="0">
                  <a:pos x="57" y="41"/>
                </a:cxn>
                <a:cxn ang="0">
                  <a:pos x="55" y="0"/>
                </a:cxn>
              </a:cxnLst>
              <a:rect l="0" t="0" r="r" b="b"/>
              <a:pathLst>
                <a:path w="193" h="198">
                  <a:moveTo>
                    <a:pt x="55" y="0"/>
                  </a:moveTo>
                  <a:lnTo>
                    <a:pt x="19" y="23"/>
                  </a:lnTo>
                  <a:lnTo>
                    <a:pt x="0" y="89"/>
                  </a:lnTo>
                  <a:lnTo>
                    <a:pt x="18" y="141"/>
                  </a:lnTo>
                  <a:lnTo>
                    <a:pt x="96" y="194"/>
                  </a:lnTo>
                  <a:lnTo>
                    <a:pt x="160" y="198"/>
                  </a:lnTo>
                  <a:lnTo>
                    <a:pt x="193" y="140"/>
                  </a:lnTo>
                  <a:lnTo>
                    <a:pt x="126" y="131"/>
                  </a:lnTo>
                  <a:lnTo>
                    <a:pt x="66" y="54"/>
                  </a:lnTo>
                  <a:lnTo>
                    <a:pt x="57" y="41"/>
                  </a:lnTo>
                  <a:lnTo>
                    <a:pt x="55" y="0"/>
                  </a:ln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1" name="Freeform 73"/>
            <p:cNvSpPr>
              <a:spLocks/>
            </p:cNvSpPr>
            <p:nvPr/>
          </p:nvSpPr>
          <p:spPr bwMode="auto">
            <a:xfrm>
              <a:off x="2782" y="1108"/>
              <a:ext cx="192" cy="603"/>
            </a:xfrm>
            <a:custGeom>
              <a:avLst/>
              <a:gdLst/>
              <a:ahLst/>
              <a:cxnLst>
                <a:cxn ang="0">
                  <a:pos x="192" y="0"/>
                </a:cxn>
                <a:cxn ang="0">
                  <a:pos x="118" y="133"/>
                </a:cxn>
                <a:cxn ang="0">
                  <a:pos x="58" y="270"/>
                </a:cxn>
                <a:cxn ang="0">
                  <a:pos x="30" y="423"/>
                </a:cxn>
                <a:cxn ang="0">
                  <a:pos x="3" y="543"/>
                </a:cxn>
                <a:cxn ang="0">
                  <a:pos x="0" y="603"/>
                </a:cxn>
              </a:cxnLst>
              <a:rect l="0" t="0" r="r" b="b"/>
              <a:pathLst>
                <a:path w="192" h="603">
                  <a:moveTo>
                    <a:pt x="192" y="0"/>
                  </a:moveTo>
                  <a:lnTo>
                    <a:pt x="118" y="133"/>
                  </a:lnTo>
                  <a:lnTo>
                    <a:pt x="58" y="270"/>
                  </a:lnTo>
                  <a:lnTo>
                    <a:pt x="30" y="423"/>
                  </a:lnTo>
                  <a:lnTo>
                    <a:pt x="3" y="543"/>
                  </a:lnTo>
                  <a:lnTo>
                    <a:pt x="0" y="603"/>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2" name="Freeform 74"/>
            <p:cNvSpPr>
              <a:spLocks/>
            </p:cNvSpPr>
            <p:nvPr/>
          </p:nvSpPr>
          <p:spPr bwMode="auto">
            <a:xfrm>
              <a:off x="2954" y="1221"/>
              <a:ext cx="69" cy="155"/>
            </a:xfrm>
            <a:custGeom>
              <a:avLst/>
              <a:gdLst/>
              <a:ahLst/>
              <a:cxnLst>
                <a:cxn ang="0">
                  <a:pos x="0" y="155"/>
                </a:cxn>
                <a:cxn ang="0">
                  <a:pos x="69" y="30"/>
                </a:cxn>
                <a:cxn ang="0">
                  <a:pos x="28" y="0"/>
                </a:cxn>
              </a:cxnLst>
              <a:rect l="0" t="0" r="r" b="b"/>
              <a:pathLst>
                <a:path w="69" h="155">
                  <a:moveTo>
                    <a:pt x="0" y="155"/>
                  </a:moveTo>
                  <a:lnTo>
                    <a:pt x="69" y="30"/>
                  </a:lnTo>
                  <a:lnTo>
                    <a:pt x="28" y="0"/>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3" name="Freeform 75"/>
            <p:cNvSpPr>
              <a:spLocks/>
            </p:cNvSpPr>
            <p:nvPr/>
          </p:nvSpPr>
          <p:spPr bwMode="auto">
            <a:xfrm>
              <a:off x="2297" y="1848"/>
              <a:ext cx="400" cy="127"/>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4" name="Freeform 76"/>
            <p:cNvSpPr>
              <a:spLocks/>
            </p:cNvSpPr>
            <p:nvPr/>
          </p:nvSpPr>
          <p:spPr bwMode="auto">
            <a:xfrm>
              <a:off x="2329" y="1047"/>
              <a:ext cx="368" cy="678"/>
            </a:xfrm>
            <a:custGeom>
              <a:avLst/>
              <a:gdLst/>
              <a:ahLst/>
              <a:cxnLst>
                <a:cxn ang="0">
                  <a:pos x="356" y="0"/>
                </a:cxn>
                <a:cxn ang="0">
                  <a:pos x="176" y="156"/>
                </a:cxn>
                <a:cxn ang="0">
                  <a:pos x="30" y="146"/>
                </a:cxn>
                <a:cxn ang="0">
                  <a:pos x="0" y="272"/>
                </a:cxn>
                <a:cxn ang="0">
                  <a:pos x="152" y="288"/>
                </a:cxn>
                <a:cxn ang="0">
                  <a:pos x="236" y="240"/>
                </a:cxn>
                <a:cxn ang="0">
                  <a:pos x="122" y="636"/>
                </a:cxn>
                <a:cxn ang="0">
                  <a:pos x="194" y="672"/>
                </a:cxn>
                <a:cxn ang="0">
                  <a:pos x="302" y="678"/>
                </a:cxn>
                <a:cxn ang="0">
                  <a:pos x="368" y="240"/>
                </a:cxn>
                <a:cxn ang="0">
                  <a:pos x="356" y="0"/>
                </a:cxn>
              </a:cxnLst>
              <a:rect l="0" t="0" r="r" b="b"/>
              <a:pathLst>
                <a:path w="368" h="678">
                  <a:moveTo>
                    <a:pt x="356" y="0"/>
                  </a:moveTo>
                  <a:lnTo>
                    <a:pt x="176" y="156"/>
                  </a:lnTo>
                  <a:lnTo>
                    <a:pt x="30" y="146"/>
                  </a:lnTo>
                  <a:lnTo>
                    <a:pt x="0" y="272"/>
                  </a:lnTo>
                  <a:lnTo>
                    <a:pt x="152" y="288"/>
                  </a:lnTo>
                  <a:lnTo>
                    <a:pt x="236" y="240"/>
                  </a:lnTo>
                  <a:lnTo>
                    <a:pt x="122" y="636"/>
                  </a:lnTo>
                  <a:lnTo>
                    <a:pt x="194" y="672"/>
                  </a:lnTo>
                  <a:lnTo>
                    <a:pt x="302" y="678"/>
                  </a:lnTo>
                  <a:lnTo>
                    <a:pt x="368" y="240"/>
                  </a:lnTo>
                  <a:lnTo>
                    <a:pt x="356" y="0"/>
                  </a:lnTo>
                  <a:close/>
                </a:path>
              </a:pathLst>
            </a:custGeom>
            <a:solidFill>
              <a:srgbClr val="FF00FF"/>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5" name="Freeform 77"/>
            <p:cNvSpPr>
              <a:spLocks/>
            </p:cNvSpPr>
            <p:nvPr/>
          </p:nvSpPr>
          <p:spPr bwMode="auto">
            <a:xfrm rot="1141536" flipH="1">
              <a:off x="2843" y="1930"/>
              <a:ext cx="322" cy="121"/>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6" name="Freeform 78"/>
            <p:cNvSpPr>
              <a:spLocks/>
            </p:cNvSpPr>
            <p:nvPr/>
          </p:nvSpPr>
          <p:spPr bwMode="auto">
            <a:xfrm>
              <a:off x="2644" y="1013"/>
              <a:ext cx="250" cy="112"/>
            </a:xfrm>
            <a:custGeom>
              <a:avLst/>
              <a:gdLst/>
              <a:ahLst/>
              <a:cxnLst>
                <a:cxn ang="0">
                  <a:pos x="1" y="27"/>
                </a:cxn>
                <a:cxn ang="0">
                  <a:pos x="4" y="112"/>
                </a:cxn>
                <a:cxn ang="0">
                  <a:pos x="82" y="69"/>
                </a:cxn>
                <a:cxn ang="0">
                  <a:pos x="87" y="91"/>
                </a:cxn>
                <a:cxn ang="0">
                  <a:pos x="151" y="84"/>
                </a:cxn>
                <a:cxn ang="0">
                  <a:pos x="156" y="60"/>
                </a:cxn>
                <a:cxn ang="0">
                  <a:pos x="250" y="108"/>
                </a:cxn>
                <a:cxn ang="0">
                  <a:pos x="249" y="12"/>
                </a:cxn>
                <a:cxn ang="0">
                  <a:pos x="163" y="36"/>
                </a:cxn>
                <a:cxn ang="0">
                  <a:pos x="144" y="21"/>
                </a:cxn>
                <a:cxn ang="0">
                  <a:pos x="90" y="24"/>
                </a:cxn>
                <a:cxn ang="0">
                  <a:pos x="88" y="48"/>
                </a:cxn>
                <a:cxn ang="0">
                  <a:pos x="0" y="0"/>
                </a:cxn>
                <a:cxn ang="0">
                  <a:pos x="1" y="27"/>
                </a:cxn>
              </a:cxnLst>
              <a:rect l="0" t="0" r="r" b="b"/>
              <a:pathLst>
                <a:path w="250" h="112">
                  <a:moveTo>
                    <a:pt x="1" y="27"/>
                  </a:moveTo>
                  <a:lnTo>
                    <a:pt x="4" y="112"/>
                  </a:lnTo>
                  <a:lnTo>
                    <a:pt x="82" y="69"/>
                  </a:lnTo>
                  <a:lnTo>
                    <a:pt x="87" y="91"/>
                  </a:lnTo>
                  <a:lnTo>
                    <a:pt x="151" y="84"/>
                  </a:lnTo>
                  <a:lnTo>
                    <a:pt x="156" y="60"/>
                  </a:lnTo>
                  <a:lnTo>
                    <a:pt x="250" y="108"/>
                  </a:lnTo>
                  <a:lnTo>
                    <a:pt x="249" y="12"/>
                  </a:lnTo>
                  <a:lnTo>
                    <a:pt x="163" y="36"/>
                  </a:lnTo>
                  <a:lnTo>
                    <a:pt x="144" y="21"/>
                  </a:lnTo>
                  <a:lnTo>
                    <a:pt x="90" y="24"/>
                  </a:lnTo>
                  <a:lnTo>
                    <a:pt x="88" y="48"/>
                  </a:lnTo>
                  <a:lnTo>
                    <a:pt x="0" y="0"/>
                  </a:lnTo>
                  <a:lnTo>
                    <a:pt x="1" y="27"/>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0" name="Freeform 79"/>
            <p:cNvSpPr>
              <a:spLocks/>
            </p:cNvSpPr>
            <p:nvPr/>
          </p:nvSpPr>
          <p:spPr bwMode="auto">
            <a:xfrm>
              <a:off x="2597" y="1135"/>
              <a:ext cx="64" cy="448"/>
            </a:xfrm>
            <a:custGeom>
              <a:avLst/>
              <a:gdLst/>
              <a:ahLst/>
              <a:cxnLst>
                <a:cxn ang="0">
                  <a:pos x="0" y="0"/>
                </a:cxn>
                <a:cxn ang="0">
                  <a:pos x="64" y="200"/>
                </a:cxn>
                <a:cxn ang="0">
                  <a:pos x="48" y="448"/>
                </a:cxn>
              </a:cxnLst>
              <a:rect l="0" t="0" r="r" b="b"/>
              <a:pathLst>
                <a:path w="64" h="448">
                  <a:moveTo>
                    <a:pt x="0" y="0"/>
                  </a:moveTo>
                  <a:lnTo>
                    <a:pt x="64" y="200"/>
                  </a:lnTo>
                  <a:lnTo>
                    <a:pt x="48" y="448"/>
                  </a:ln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1" name="AutoShape 80"/>
            <p:cNvSpPr>
              <a:spLocks noChangeArrowheads="1"/>
            </p:cNvSpPr>
            <p:nvPr/>
          </p:nvSpPr>
          <p:spPr bwMode="auto">
            <a:xfrm rot="-1641661">
              <a:off x="2159" y="1037"/>
              <a:ext cx="318" cy="30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6633"/>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2" name="AutoShape 81"/>
            <p:cNvSpPr>
              <a:spLocks noChangeArrowheads="1"/>
            </p:cNvSpPr>
            <p:nvPr/>
          </p:nvSpPr>
          <p:spPr bwMode="auto">
            <a:xfrm rot="-1641661">
              <a:off x="2198" y="1066"/>
              <a:ext cx="252" cy="23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bg1"/>
                </a:gs>
                <a:gs pos="100000">
                  <a:schemeClr val="bg1">
                    <a:gamma/>
                    <a:shade val="46275"/>
                    <a:invGamma/>
                  </a:schemeClr>
                </a:gs>
              </a:gsLst>
              <a:lin ang="5400000" scaled="1"/>
            </a:gra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3" name="Freeform 82"/>
            <p:cNvSpPr>
              <a:spLocks/>
            </p:cNvSpPr>
            <p:nvPr/>
          </p:nvSpPr>
          <p:spPr bwMode="auto">
            <a:xfrm>
              <a:off x="2200" y="1069"/>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4" name="Freeform 83"/>
            <p:cNvSpPr>
              <a:spLocks/>
            </p:cNvSpPr>
            <p:nvPr/>
          </p:nvSpPr>
          <p:spPr bwMode="auto">
            <a:xfrm>
              <a:off x="2218" y="1090"/>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5" name="Freeform 84"/>
            <p:cNvSpPr>
              <a:spLocks/>
            </p:cNvSpPr>
            <p:nvPr/>
          </p:nvSpPr>
          <p:spPr bwMode="auto">
            <a:xfrm>
              <a:off x="2224" y="1108"/>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6" name="Freeform 85"/>
            <p:cNvSpPr>
              <a:spLocks/>
            </p:cNvSpPr>
            <p:nvPr/>
          </p:nvSpPr>
          <p:spPr bwMode="auto">
            <a:xfrm>
              <a:off x="2249" y="1135"/>
              <a:ext cx="154" cy="76"/>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7" name="Freeform 86"/>
            <p:cNvSpPr>
              <a:spLocks/>
            </p:cNvSpPr>
            <p:nvPr/>
          </p:nvSpPr>
          <p:spPr bwMode="auto">
            <a:xfrm>
              <a:off x="2272" y="1158"/>
              <a:ext cx="136" cy="72"/>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 name="Freeform 87"/>
            <p:cNvSpPr>
              <a:spLocks/>
            </p:cNvSpPr>
            <p:nvPr/>
          </p:nvSpPr>
          <p:spPr bwMode="auto">
            <a:xfrm>
              <a:off x="2295" y="1198"/>
              <a:ext cx="121"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9" name="Freeform 88"/>
            <p:cNvSpPr>
              <a:spLocks/>
            </p:cNvSpPr>
            <p:nvPr/>
          </p:nvSpPr>
          <p:spPr bwMode="auto">
            <a:xfrm>
              <a:off x="2325" y="1218"/>
              <a:ext cx="99"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0" name="Freeform 89"/>
            <p:cNvSpPr>
              <a:spLocks/>
            </p:cNvSpPr>
            <p:nvPr/>
          </p:nvSpPr>
          <p:spPr bwMode="auto">
            <a:xfrm>
              <a:off x="2145" y="1184"/>
              <a:ext cx="133" cy="150"/>
            </a:xfrm>
            <a:custGeom>
              <a:avLst/>
              <a:gdLst/>
              <a:ahLst/>
              <a:cxnLst>
                <a:cxn ang="0">
                  <a:pos x="0" y="15"/>
                </a:cxn>
                <a:cxn ang="0">
                  <a:pos x="15" y="0"/>
                </a:cxn>
                <a:cxn ang="0">
                  <a:pos x="27" y="12"/>
                </a:cxn>
                <a:cxn ang="0">
                  <a:pos x="46" y="20"/>
                </a:cxn>
                <a:cxn ang="0">
                  <a:pos x="63" y="26"/>
                </a:cxn>
                <a:cxn ang="0">
                  <a:pos x="70" y="41"/>
                </a:cxn>
                <a:cxn ang="0">
                  <a:pos x="87" y="44"/>
                </a:cxn>
                <a:cxn ang="0">
                  <a:pos x="79" y="75"/>
                </a:cxn>
                <a:cxn ang="0">
                  <a:pos x="57" y="75"/>
                </a:cxn>
                <a:cxn ang="0">
                  <a:pos x="54" y="71"/>
                </a:cxn>
                <a:cxn ang="0">
                  <a:pos x="49" y="69"/>
                </a:cxn>
                <a:cxn ang="0">
                  <a:pos x="22" y="51"/>
                </a:cxn>
                <a:cxn ang="0">
                  <a:pos x="0" y="15"/>
                </a:cxn>
              </a:cxnLst>
              <a:rect l="0" t="0" r="r" b="b"/>
              <a:pathLst>
                <a:path w="89" h="88">
                  <a:moveTo>
                    <a:pt x="0" y="15"/>
                  </a:moveTo>
                  <a:cubicBezTo>
                    <a:pt x="1" y="7"/>
                    <a:pt x="8" y="3"/>
                    <a:pt x="15" y="0"/>
                  </a:cubicBezTo>
                  <a:cubicBezTo>
                    <a:pt x="24" y="6"/>
                    <a:pt x="17" y="15"/>
                    <a:pt x="27" y="12"/>
                  </a:cubicBezTo>
                  <a:cubicBezTo>
                    <a:pt x="36" y="13"/>
                    <a:pt x="44" y="11"/>
                    <a:pt x="46" y="20"/>
                  </a:cubicBezTo>
                  <a:cubicBezTo>
                    <a:pt x="44" y="29"/>
                    <a:pt x="53" y="24"/>
                    <a:pt x="63" y="26"/>
                  </a:cubicBezTo>
                  <a:cubicBezTo>
                    <a:pt x="66" y="46"/>
                    <a:pt x="61" y="48"/>
                    <a:pt x="70" y="41"/>
                  </a:cubicBezTo>
                  <a:cubicBezTo>
                    <a:pt x="76" y="42"/>
                    <a:pt x="86" y="38"/>
                    <a:pt x="87" y="44"/>
                  </a:cubicBezTo>
                  <a:cubicBezTo>
                    <a:pt x="89" y="53"/>
                    <a:pt x="84" y="68"/>
                    <a:pt x="79" y="75"/>
                  </a:cubicBezTo>
                  <a:cubicBezTo>
                    <a:pt x="77" y="88"/>
                    <a:pt x="64" y="82"/>
                    <a:pt x="57" y="75"/>
                  </a:cubicBezTo>
                  <a:cubicBezTo>
                    <a:pt x="56" y="74"/>
                    <a:pt x="55" y="72"/>
                    <a:pt x="54" y="71"/>
                  </a:cubicBezTo>
                  <a:cubicBezTo>
                    <a:pt x="53" y="70"/>
                    <a:pt x="51" y="70"/>
                    <a:pt x="49" y="69"/>
                  </a:cubicBezTo>
                  <a:cubicBezTo>
                    <a:pt x="38" y="55"/>
                    <a:pt x="34" y="60"/>
                    <a:pt x="22" y="51"/>
                  </a:cubicBezTo>
                  <a:cubicBezTo>
                    <a:pt x="12" y="44"/>
                    <a:pt x="3" y="25"/>
                    <a:pt x="0" y="15"/>
                  </a:cubicBezTo>
                  <a:close/>
                </a:path>
              </a:pathLst>
            </a:custGeom>
            <a:solidFill>
              <a:srgbClr val="FF9999"/>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1" name="Freeform 90"/>
            <p:cNvSpPr>
              <a:spLocks/>
            </p:cNvSpPr>
            <p:nvPr/>
          </p:nvSpPr>
          <p:spPr bwMode="auto">
            <a:xfrm>
              <a:off x="2625" y="828"/>
              <a:ext cx="93" cy="66"/>
            </a:xfrm>
            <a:custGeom>
              <a:avLst/>
              <a:gdLst/>
              <a:ahLst/>
              <a:cxnLst>
                <a:cxn ang="0">
                  <a:pos x="0" y="39"/>
                </a:cxn>
                <a:cxn ang="0">
                  <a:pos x="60" y="24"/>
                </a:cxn>
                <a:cxn ang="0">
                  <a:pos x="81" y="0"/>
                </a:cxn>
              </a:cxnLst>
              <a:rect l="0" t="0" r="r" b="b"/>
              <a:pathLst>
                <a:path w="81" h="39">
                  <a:moveTo>
                    <a:pt x="0" y="39"/>
                  </a:moveTo>
                  <a:cubicBezTo>
                    <a:pt x="23" y="34"/>
                    <a:pt x="47" y="30"/>
                    <a:pt x="60" y="24"/>
                  </a:cubicBezTo>
                  <a:cubicBezTo>
                    <a:pt x="73" y="18"/>
                    <a:pt x="78" y="4"/>
                    <a:pt x="81" y="0"/>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89" name="AutoShape 4">
            <a:extLst>
              <a:ext uri="{FF2B5EF4-FFF2-40B4-BE49-F238E27FC236}">
                <a16:creationId xmlns:a16="http://schemas.microsoft.com/office/drawing/2014/main" id="{DE7F6830-5159-45C8-98C4-28A6895329DF}"/>
              </a:ext>
            </a:extLst>
          </p:cNvPr>
          <p:cNvSpPr>
            <a:spLocks noChangeArrowheads="1"/>
          </p:cNvSpPr>
          <p:nvPr/>
        </p:nvSpPr>
        <p:spPr bwMode="auto">
          <a:xfrm>
            <a:off x="82261" y="318259"/>
            <a:ext cx="6599104" cy="2448084"/>
          </a:xfrm>
          <a:prstGeom prst="cloudCallout">
            <a:avLst>
              <a:gd name="adj1" fmla="val -27635"/>
              <a:gd name="adj2" fmla="val 101470"/>
            </a:avLst>
          </a:prstGeom>
          <a:solidFill>
            <a:srgbClr val="CCFF66"/>
          </a:solidFill>
          <a:ln w="28575">
            <a:solidFill>
              <a:srgbClr val="99FF99"/>
            </a:solidFill>
            <a:round/>
            <a:headEnd/>
            <a:tailEnd/>
          </a:ln>
          <a:effectLst/>
          <a:scene3d>
            <a:camera prst="orthographicFront"/>
            <a:lightRig rig="threePt" dir="t"/>
          </a:scene3d>
          <a:sp3d>
            <a:bevelT/>
          </a:sp3d>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90" name="Text Box 20">
            <a:extLst>
              <a:ext uri="{FF2B5EF4-FFF2-40B4-BE49-F238E27FC236}">
                <a16:creationId xmlns:a16="http://schemas.microsoft.com/office/drawing/2014/main" id="{7A282BD5-9552-492C-A60F-62B55BC6684D}"/>
              </a:ext>
            </a:extLst>
          </p:cNvPr>
          <p:cNvSpPr txBox="1">
            <a:spLocks noChangeArrowheads="1"/>
          </p:cNvSpPr>
          <p:nvPr/>
        </p:nvSpPr>
        <p:spPr bwMode="auto">
          <a:xfrm>
            <a:off x="654499" y="526596"/>
            <a:ext cx="5786447" cy="1938992"/>
          </a:xfrm>
          <a:prstGeom prst="rect">
            <a:avLst/>
          </a:prstGeom>
          <a:noFill/>
          <a:ln w="2857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The next few slides will cover the equation used to determine the force on a current bearing wire when </a:t>
            </a:r>
            <a:b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br>
            <a: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placed parallel to a second </a:t>
            </a:r>
            <a:b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br>
            <a: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current bearing wire. </a:t>
            </a:r>
          </a:p>
        </p:txBody>
      </p:sp>
      <p:grpSp>
        <p:nvGrpSpPr>
          <p:cNvPr id="2" name="Group 77"/>
          <p:cNvGrpSpPr/>
          <p:nvPr/>
        </p:nvGrpSpPr>
        <p:grpSpPr>
          <a:xfrm>
            <a:off x="3013292" y="3799761"/>
            <a:ext cx="1204892" cy="1804860"/>
            <a:chOff x="3675413" y="2007120"/>
            <a:chExt cx="1204892" cy="1804860"/>
          </a:xfrm>
        </p:grpSpPr>
        <p:sp>
          <p:nvSpPr>
            <p:cNvPr id="76" name="Freeform 75"/>
            <p:cNvSpPr/>
            <p:nvPr/>
          </p:nvSpPr>
          <p:spPr bwMode="auto">
            <a:xfrm rot="2410730">
              <a:off x="4098622" y="2007120"/>
              <a:ext cx="781683" cy="1604963"/>
            </a:xfrm>
            <a:custGeom>
              <a:avLst/>
              <a:gdLst>
                <a:gd name="connsiteX0" fmla="*/ 132119 w 778805"/>
                <a:gd name="connsiteY0" fmla="*/ 1602807 h 1602807"/>
                <a:gd name="connsiteX1" fmla="*/ 0 w 778805"/>
                <a:gd name="connsiteY1" fmla="*/ 118211 h 1602807"/>
                <a:gd name="connsiteX2" fmla="*/ 6954 w 778805"/>
                <a:gd name="connsiteY2" fmla="*/ 59105 h 1602807"/>
                <a:gd name="connsiteX3" fmla="*/ 41722 w 778805"/>
                <a:gd name="connsiteY3" fmla="*/ 13907 h 1602807"/>
                <a:gd name="connsiteX4" fmla="*/ 83443 w 778805"/>
                <a:gd name="connsiteY4" fmla="*/ 0 h 1602807"/>
                <a:gd name="connsiteX5" fmla="*/ 135595 w 778805"/>
                <a:gd name="connsiteY5" fmla="*/ 20860 h 1602807"/>
                <a:gd name="connsiteX6" fmla="*/ 173840 w 778805"/>
                <a:gd name="connsiteY6" fmla="*/ 69536 h 1602807"/>
                <a:gd name="connsiteX7" fmla="*/ 778805 w 778805"/>
                <a:gd name="connsiteY7" fmla="*/ 1501980 h 1602807"/>
                <a:gd name="connsiteX8" fmla="*/ 132119 w 778805"/>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44600 w 781683"/>
                <a:gd name="connsiteY3" fmla="*/ 13907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69115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5686 h 1605686"/>
                <a:gd name="connsiteX1" fmla="*/ 2878 w 781683"/>
                <a:gd name="connsiteY1" fmla="*/ 121090 h 1605686"/>
                <a:gd name="connsiteX2" fmla="*/ 0 w 781683"/>
                <a:gd name="connsiteY2" fmla="*/ 64442 h 1605686"/>
                <a:gd name="connsiteX3" fmla="*/ 27394 w 781683"/>
                <a:gd name="connsiteY3" fmla="*/ 24160 h 1605686"/>
                <a:gd name="connsiteX4" fmla="*/ 69115 w 781683"/>
                <a:gd name="connsiteY4" fmla="*/ 2879 h 1605686"/>
                <a:gd name="connsiteX5" fmla="*/ 138473 w 781683"/>
                <a:gd name="connsiteY5" fmla="*/ 23739 h 1605686"/>
                <a:gd name="connsiteX6" fmla="*/ 176718 w 781683"/>
                <a:gd name="connsiteY6" fmla="*/ 72415 h 1605686"/>
                <a:gd name="connsiteX7" fmla="*/ 781683 w 781683"/>
                <a:gd name="connsiteY7" fmla="*/ 1504859 h 1605686"/>
                <a:gd name="connsiteX8" fmla="*/ 134997 w 781683"/>
                <a:gd name="connsiteY8" fmla="*/ 1605686 h 1605686"/>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38473 w 781683"/>
                <a:gd name="connsiteY6" fmla="*/ 23016 h 1604963"/>
                <a:gd name="connsiteX7" fmla="*/ 176718 w 781683"/>
                <a:gd name="connsiteY7" fmla="*/ 71692 h 1604963"/>
                <a:gd name="connsiteX8" fmla="*/ 781683 w 781683"/>
                <a:gd name="connsiteY8" fmla="*/ 1504136 h 1604963"/>
                <a:gd name="connsiteX9" fmla="*/ 134997 w 781683"/>
                <a:gd name="connsiteY9" fmla="*/ 1604963 h 1604963"/>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50763 w 781683"/>
                <a:gd name="connsiteY6" fmla="*/ 32848 h 1604963"/>
                <a:gd name="connsiteX7" fmla="*/ 176718 w 781683"/>
                <a:gd name="connsiteY7" fmla="*/ 71692 h 1604963"/>
                <a:gd name="connsiteX8" fmla="*/ 781683 w 781683"/>
                <a:gd name="connsiteY8" fmla="*/ 1504136 h 1604963"/>
                <a:gd name="connsiteX9" fmla="*/ 134997 w 781683"/>
                <a:gd name="connsiteY9" fmla="*/ 1604963 h 160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683" h="1604963">
                  <a:moveTo>
                    <a:pt x="134997" y="1604963"/>
                  </a:moveTo>
                  <a:lnTo>
                    <a:pt x="2878" y="120367"/>
                  </a:lnTo>
                  <a:lnTo>
                    <a:pt x="0" y="63719"/>
                  </a:lnTo>
                  <a:lnTo>
                    <a:pt x="27394" y="23437"/>
                  </a:lnTo>
                  <a:lnTo>
                    <a:pt x="69115" y="2156"/>
                  </a:lnTo>
                  <a:cubicBezTo>
                    <a:pt x="83776" y="0"/>
                    <a:pt x="104210" y="471"/>
                    <a:pt x="117818" y="5586"/>
                  </a:cubicBezTo>
                  <a:cubicBezTo>
                    <a:pt x="131426" y="10701"/>
                    <a:pt x="140537" y="22650"/>
                    <a:pt x="150763" y="32848"/>
                  </a:cubicBezTo>
                  <a:lnTo>
                    <a:pt x="176718" y="71692"/>
                  </a:lnTo>
                  <a:lnTo>
                    <a:pt x="781683" y="1504136"/>
                  </a:lnTo>
                  <a:lnTo>
                    <a:pt x="134997" y="1604963"/>
                  </a:lnTo>
                  <a:close/>
                </a:path>
              </a:pathLst>
            </a:custGeom>
            <a:gradFill flip="none" rotWithShape="1">
              <a:gsLst>
                <a:gs pos="0">
                  <a:srgbClr val="FF0000"/>
                </a:gs>
                <a:gs pos="50000">
                  <a:srgbClr val="7030A0"/>
                </a:gs>
                <a:gs pos="100000">
                  <a:schemeClr val="tx2"/>
                </a:gs>
              </a:gsLst>
              <a:lin ang="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1" name="Oval 70"/>
            <p:cNvSpPr/>
            <p:nvPr/>
          </p:nvSpPr>
          <p:spPr bwMode="auto">
            <a:xfrm>
              <a:off x="3675413" y="3137066"/>
              <a:ext cx="674914" cy="674914"/>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3" name="Group 152"/>
          <p:cNvGrpSpPr/>
          <p:nvPr/>
        </p:nvGrpSpPr>
        <p:grpSpPr>
          <a:xfrm>
            <a:off x="2725470" y="3366761"/>
            <a:ext cx="2114825" cy="2120228"/>
            <a:chOff x="3078832" y="1538494"/>
            <a:chExt cx="2114825" cy="2120228"/>
          </a:xfrm>
        </p:grpSpPr>
        <p:sp>
          <p:nvSpPr>
            <p:cNvPr id="137" name="Freeform 81"/>
            <p:cNvSpPr>
              <a:spLocks/>
            </p:cNvSpPr>
            <p:nvPr/>
          </p:nvSpPr>
          <p:spPr bwMode="auto">
            <a:xfrm rot="9459547" flipV="1">
              <a:off x="3126649" y="206788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8" name="Freeform 81"/>
            <p:cNvSpPr>
              <a:spLocks/>
            </p:cNvSpPr>
            <p:nvPr/>
          </p:nvSpPr>
          <p:spPr bwMode="auto">
            <a:xfrm rot="12670326" flipV="1">
              <a:off x="3768334" y="1538494"/>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9" name="Freeform 81"/>
            <p:cNvSpPr>
              <a:spLocks/>
            </p:cNvSpPr>
            <p:nvPr/>
          </p:nvSpPr>
          <p:spPr bwMode="auto">
            <a:xfrm rot="2236861" flipV="1">
              <a:off x="4169387" y="348493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0" name="Freeform 81"/>
            <p:cNvSpPr>
              <a:spLocks/>
            </p:cNvSpPr>
            <p:nvPr/>
          </p:nvSpPr>
          <p:spPr bwMode="auto">
            <a:xfrm rot="19147494" flipV="1">
              <a:off x="5029943" y="268301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1" name="Freeform 81"/>
            <p:cNvSpPr>
              <a:spLocks/>
            </p:cNvSpPr>
            <p:nvPr/>
          </p:nvSpPr>
          <p:spPr bwMode="auto">
            <a:xfrm rot="16200000" flipV="1">
              <a:off x="4730862" y="179516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2" name="Freeform 81"/>
            <p:cNvSpPr>
              <a:spLocks/>
            </p:cNvSpPr>
            <p:nvPr/>
          </p:nvSpPr>
          <p:spPr bwMode="auto">
            <a:xfrm rot="6796813" flipV="1">
              <a:off x="3083869" y="283255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3" name="Arc 142"/>
            <p:cNvSpPr/>
            <p:nvPr/>
          </p:nvSpPr>
          <p:spPr bwMode="auto">
            <a:xfrm>
              <a:off x="3566694" y="2075594"/>
              <a:ext cx="1064127" cy="1069729"/>
            </a:xfrm>
            <a:prstGeom prst="arc">
              <a:avLst>
                <a:gd name="adj1" fmla="val 8687823"/>
                <a:gd name="adj2" fmla="val 5045816"/>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4" name="Freeform 81"/>
            <p:cNvSpPr>
              <a:spLocks/>
            </p:cNvSpPr>
            <p:nvPr/>
          </p:nvSpPr>
          <p:spPr bwMode="auto">
            <a:xfrm rot="18796882" flipV="1">
              <a:off x="4543704" y="2517061"/>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5" name="Freeform 81"/>
            <p:cNvSpPr>
              <a:spLocks/>
            </p:cNvSpPr>
            <p:nvPr/>
          </p:nvSpPr>
          <p:spPr bwMode="auto">
            <a:xfrm rot="8292053" flipV="1">
              <a:off x="3484923" y="244219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6" name="Freeform 81"/>
            <p:cNvSpPr>
              <a:spLocks/>
            </p:cNvSpPr>
            <p:nvPr/>
          </p:nvSpPr>
          <p:spPr bwMode="auto">
            <a:xfrm rot="13034805" flipV="1">
              <a:off x="4008966" y="199301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 name="Freeform 81"/>
            <p:cNvSpPr>
              <a:spLocks/>
            </p:cNvSpPr>
            <p:nvPr/>
          </p:nvSpPr>
          <p:spPr bwMode="auto">
            <a:xfrm rot="861353" flipV="1">
              <a:off x="4281681" y="2982278"/>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8" name="Arc 147"/>
            <p:cNvSpPr/>
            <p:nvPr/>
          </p:nvSpPr>
          <p:spPr bwMode="auto">
            <a:xfrm>
              <a:off x="3112166" y="1578289"/>
              <a:ext cx="1993951" cy="2004448"/>
            </a:xfrm>
            <a:prstGeom prst="arc">
              <a:avLst>
                <a:gd name="adj1" fmla="val 8218078"/>
                <a:gd name="adj2" fmla="val 5635564"/>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5" name="Group 82"/>
          <p:cNvGrpSpPr/>
          <p:nvPr/>
        </p:nvGrpSpPr>
        <p:grpSpPr>
          <a:xfrm>
            <a:off x="1240306" y="3630941"/>
            <a:ext cx="2905941" cy="2272937"/>
            <a:chOff x="1554479" y="2638697"/>
            <a:chExt cx="2905941" cy="2272937"/>
          </a:xfrm>
        </p:grpSpPr>
        <p:sp>
          <p:nvSpPr>
            <p:cNvPr id="86" name="Freeform 85"/>
            <p:cNvSpPr/>
            <p:nvPr/>
          </p:nvSpPr>
          <p:spPr bwMode="auto">
            <a:xfrm>
              <a:off x="1554479" y="2638697"/>
              <a:ext cx="2905941" cy="2272937"/>
            </a:xfrm>
            <a:custGeom>
              <a:avLst/>
              <a:gdLst>
                <a:gd name="connsiteX0" fmla="*/ 2730137 w 2769325"/>
                <a:gd name="connsiteY0" fmla="*/ 143692 h 2103120"/>
                <a:gd name="connsiteX1" fmla="*/ 2769325 w 2769325"/>
                <a:gd name="connsiteY1" fmla="*/ 13063 h 2103120"/>
                <a:gd name="connsiteX2" fmla="*/ 1907177 w 2769325"/>
                <a:gd name="connsiteY2" fmla="*/ 0 h 2103120"/>
                <a:gd name="connsiteX3" fmla="*/ 0 w 2769325"/>
                <a:gd name="connsiteY3" fmla="*/ 1985554 h 2103120"/>
                <a:gd name="connsiteX4" fmla="*/ 1711234 w 2769325"/>
                <a:gd name="connsiteY4" fmla="*/ 2103120 h 2103120"/>
                <a:gd name="connsiteX0" fmla="*/ 2860766 w 2899954"/>
                <a:gd name="connsiteY0" fmla="*/ 143692 h 2168434"/>
                <a:gd name="connsiteX1" fmla="*/ 2899954 w 2899954"/>
                <a:gd name="connsiteY1" fmla="*/ 13063 h 2168434"/>
                <a:gd name="connsiteX2" fmla="*/ 2037806 w 2899954"/>
                <a:gd name="connsiteY2" fmla="*/ 0 h 2168434"/>
                <a:gd name="connsiteX3" fmla="*/ 0 w 2899954"/>
                <a:gd name="connsiteY3" fmla="*/ 2168434 h 2168434"/>
                <a:gd name="connsiteX4" fmla="*/ 1841863 w 2899954"/>
                <a:gd name="connsiteY4" fmla="*/ 2103120 h 2168434"/>
                <a:gd name="connsiteX0" fmla="*/ 2860766 w 2899954"/>
                <a:gd name="connsiteY0" fmla="*/ 143692 h 2272937"/>
                <a:gd name="connsiteX1" fmla="*/ 2899954 w 2899954"/>
                <a:gd name="connsiteY1" fmla="*/ 13063 h 2272937"/>
                <a:gd name="connsiteX2" fmla="*/ 2037806 w 2899954"/>
                <a:gd name="connsiteY2" fmla="*/ 0 h 2272937"/>
                <a:gd name="connsiteX3" fmla="*/ 0 w 2899954"/>
                <a:gd name="connsiteY3" fmla="*/ 2168434 h 2272937"/>
                <a:gd name="connsiteX4" fmla="*/ 1737360 w 2899954"/>
                <a:gd name="connsiteY4" fmla="*/ 2272937 h 2272937"/>
                <a:gd name="connsiteX5" fmla="*/ 1841863 w 2899954"/>
                <a:gd name="connsiteY5" fmla="*/ 2103120 h 2272937"/>
                <a:gd name="connsiteX0" fmla="*/ 2860766 w 2886891"/>
                <a:gd name="connsiteY0" fmla="*/ 143692 h 2272937"/>
                <a:gd name="connsiteX1" fmla="*/ 2886891 w 2886891"/>
                <a:gd name="connsiteY1" fmla="*/ 52252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86891 w 2886891"/>
                <a:gd name="connsiteY1" fmla="*/ 39189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49881 w 2886891"/>
                <a:gd name="connsiteY1" fmla="*/ 134983 h 2272937"/>
                <a:gd name="connsiteX2" fmla="*/ 2886891 w 2886891"/>
                <a:gd name="connsiteY2" fmla="*/ 39189 h 2272937"/>
                <a:gd name="connsiteX3" fmla="*/ 2037806 w 2886891"/>
                <a:gd name="connsiteY3" fmla="*/ 0 h 2272937"/>
                <a:gd name="connsiteX4" fmla="*/ 0 w 2886891"/>
                <a:gd name="connsiteY4" fmla="*/ 2168434 h 2272937"/>
                <a:gd name="connsiteX5" fmla="*/ 1737360 w 2886891"/>
                <a:gd name="connsiteY5" fmla="*/ 2272937 h 2272937"/>
                <a:gd name="connsiteX6" fmla="*/ 1841863 w 2886891"/>
                <a:gd name="connsiteY6" fmla="*/ 2103120 h 2272937"/>
                <a:gd name="connsiteX0" fmla="*/ 2860766 w 2890701"/>
                <a:gd name="connsiteY0" fmla="*/ 143692 h 2272937"/>
                <a:gd name="connsiteX1" fmla="*/ 2849881 w 2890701"/>
                <a:gd name="connsiteY1" fmla="*/ 134983 h 2272937"/>
                <a:gd name="connsiteX2" fmla="*/ 2890701 w 2890701"/>
                <a:gd name="connsiteY2" fmla="*/ 35379 h 2272937"/>
                <a:gd name="connsiteX3" fmla="*/ 2037806 w 2890701"/>
                <a:gd name="connsiteY3" fmla="*/ 0 h 2272937"/>
                <a:gd name="connsiteX4" fmla="*/ 0 w 2890701"/>
                <a:gd name="connsiteY4" fmla="*/ 2168434 h 2272937"/>
                <a:gd name="connsiteX5" fmla="*/ 1737360 w 2890701"/>
                <a:gd name="connsiteY5" fmla="*/ 2272937 h 2272937"/>
                <a:gd name="connsiteX6" fmla="*/ 1841863 w 2890701"/>
                <a:gd name="connsiteY6" fmla="*/ 2103120 h 2272937"/>
                <a:gd name="connsiteX0" fmla="*/ 2860766 w 2905941"/>
                <a:gd name="connsiteY0" fmla="*/ 143692 h 2272937"/>
                <a:gd name="connsiteX1" fmla="*/ 2849881 w 2905941"/>
                <a:gd name="connsiteY1" fmla="*/ 13498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905941"/>
                <a:gd name="connsiteY0" fmla="*/ 143692 h 2272937"/>
                <a:gd name="connsiteX1" fmla="*/ 2905941 w 2905941"/>
                <a:gd name="connsiteY1" fmla="*/ 31569 h 2272937"/>
                <a:gd name="connsiteX2" fmla="*/ 2037806 w 2905941"/>
                <a:gd name="connsiteY2" fmla="*/ 0 h 2272937"/>
                <a:gd name="connsiteX3" fmla="*/ 0 w 2905941"/>
                <a:gd name="connsiteY3" fmla="*/ 2168434 h 2272937"/>
                <a:gd name="connsiteX4" fmla="*/ 1737360 w 2905941"/>
                <a:gd name="connsiteY4" fmla="*/ 2272937 h 2272937"/>
                <a:gd name="connsiteX5" fmla="*/ 1841863 w 2905941"/>
                <a:gd name="connsiteY5" fmla="*/ 2103120 h 2272937"/>
                <a:gd name="connsiteX0" fmla="*/ 2860766 w 2905941"/>
                <a:gd name="connsiteY0" fmla="*/ 143692 h 2272937"/>
                <a:gd name="connsiteX1" fmla="*/ 2853691 w 2905941"/>
                <a:gd name="connsiteY1" fmla="*/ 13879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5941" h="2272937">
                  <a:moveTo>
                    <a:pt x="2860766" y="143692"/>
                  </a:moveTo>
                  <a:lnTo>
                    <a:pt x="2853691" y="138793"/>
                  </a:lnTo>
                  <a:lnTo>
                    <a:pt x="2905941" y="31569"/>
                  </a:lnTo>
                  <a:lnTo>
                    <a:pt x="2037806" y="0"/>
                  </a:lnTo>
                  <a:lnTo>
                    <a:pt x="0" y="2168434"/>
                  </a:lnTo>
                  <a:lnTo>
                    <a:pt x="1737360" y="2272937"/>
                  </a:lnTo>
                  <a:lnTo>
                    <a:pt x="1841863" y="210312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87" name="Straight Connector 86"/>
            <p:cNvCxnSpPr/>
            <p:nvPr/>
          </p:nvCxnSpPr>
          <p:spPr bwMode="auto">
            <a:xfrm>
              <a:off x="2811780" y="3341370"/>
              <a:ext cx="217170" cy="0"/>
            </a:xfrm>
            <a:prstGeom prst="line">
              <a:avLst/>
            </a:prstGeom>
            <a:solidFill>
              <a:schemeClr val="accent1"/>
            </a:solidFill>
            <a:ln w="57150" cap="flat" cmpd="sng" algn="ctr">
              <a:solidFill>
                <a:srgbClr val="FFFFCC"/>
              </a:solidFill>
              <a:prstDash val="solid"/>
              <a:round/>
              <a:headEnd type="none" w="med" len="med"/>
              <a:tailEnd type="none" w="med" len="med"/>
            </a:ln>
            <a:effectLst/>
          </p:spPr>
        </p:cxnSp>
      </p:grpSp>
      <p:grpSp>
        <p:nvGrpSpPr>
          <p:cNvPr id="100" name="Group 99"/>
          <p:cNvGrpSpPr/>
          <p:nvPr/>
        </p:nvGrpSpPr>
        <p:grpSpPr>
          <a:xfrm>
            <a:off x="3840874" y="4275278"/>
            <a:ext cx="675361" cy="408492"/>
            <a:chOff x="4301351" y="5416634"/>
            <a:chExt cx="675361" cy="408492"/>
          </a:xfrm>
        </p:grpSpPr>
        <p:sp>
          <p:nvSpPr>
            <p:cNvPr id="96" name="Freeform 95"/>
            <p:cNvSpPr/>
            <p:nvPr/>
          </p:nvSpPr>
          <p:spPr bwMode="auto">
            <a:xfrm>
              <a:off x="4301351" y="5416634"/>
              <a:ext cx="675361" cy="408492"/>
            </a:xfrm>
            <a:custGeom>
              <a:avLst/>
              <a:gdLst>
                <a:gd name="connsiteX0" fmla="*/ 37432 w 850232"/>
                <a:gd name="connsiteY0" fmla="*/ 219242 h 481263"/>
                <a:gd name="connsiteX1" fmla="*/ 0 w 850232"/>
                <a:gd name="connsiteY1" fmla="*/ 331537 h 481263"/>
                <a:gd name="connsiteX2" fmla="*/ 614948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219242 h 481263"/>
                <a:gd name="connsiteX1" fmla="*/ 0 w 850232"/>
                <a:gd name="connsiteY1" fmla="*/ 331537 h 481263"/>
                <a:gd name="connsiteX2" fmla="*/ 588211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74863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22989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06947 h 427789"/>
                <a:gd name="connsiteX7" fmla="*/ 58821 w 850232"/>
                <a:gd name="connsiteY7" fmla="*/ 74863 h 427789"/>
                <a:gd name="connsiteX8" fmla="*/ 37432 w 850232"/>
                <a:gd name="connsiteY8" fmla="*/ 165768 h 427789"/>
                <a:gd name="connsiteX0" fmla="*/ 37432 w 850232"/>
                <a:gd name="connsiteY0" fmla="*/ 171115 h 433136"/>
                <a:gd name="connsiteX1" fmla="*/ 0 w 850232"/>
                <a:gd name="connsiteY1" fmla="*/ 283410 h 433136"/>
                <a:gd name="connsiteX2" fmla="*/ 588211 w 850232"/>
                <a:gd name="connsiteY2" fmla="*/ 299452 h 433136"/>
                <a:gd name="connsiteX3" fmla="*/ 534737 w 850232"/>
                <a:gd name="connsiteY3" fmla="*/ 433136 h 433136"/>
                <a:gd name="connsiteX4" fmla="*/ 850232 w 850232"/>
                <a:gd name="connsiteY4" fmla="*/ 213894 h 433136"/>
                <a:gd name="connsiteX5" fmla="*/ 673768 w 850232"/>
                <a:gd name="connsiteY5" fmla="*/ 0 h 433136"/>
                <a:gd name="connsiteX6" fmla="*/ 652379 w 850232"/>
                <a:gd name="connsiteY6" fmla="*/ 112294 h 433136"/>
                <a:gd name="connsiteX7" fmla="*/ 58821 w 850232"/>
                <a:gd name="connsiteY7" fmla="*/ 80210 h 433136"/>
                <a:gd name="connsiteX8" fmla="*/ 37432 w 850232"/>
                <a:gd name="connsiteY8" fmla="*/ 171115 h 433136"/>
                <a:gd name="connsiteX0" fmla="*/ 37432 w 839538"/>
                <a:gd name="connsiteY0" fmla="*/ 171115 h 433136"/>
                <a:gd name="connsiteX1" fmla="*/ 0 w 839538"/>
                <a:gd name="connsiteY1" fmla="*/ 283410 h 433136"/>
                <a:gd name="connsiteX2" fmla="*/ 588211 w 839538"/>
                <a:gd name="connsiteY2" fmla="*/ 299452 h 433136"/>
                <a:gd name="connsiteX3" fmla="*/ 534737 w 839538"/>
                <a:gd name="connsiteY3" fmla="*/ 433136 h 433136"/>
                <a:gd name="connsiteX4" fmla="*/ 839538 w 839538"/>
                <a:gd name="connsiteY4" fmla="*/ 283410 h 433136"/>
                <a:gd name="connsiteX5" fmla="*/ 673768 w 839538"/>
                <a:gd name="connsiteY5" fmla="*/ 0 h 433136"/>
                <a:gd name="connsiteX6" fmla="*/ 652379 w 839538"/>
                <a:gd name="connsiteY6" fmla="*/ 112294 h 433136"/>
                <a:gd name="connsiteX7" fmla="*/ 58821 w 839538"/>
                <a:gd name="connsiteY7" fmla="*/ 80210 h 433136"/>
                <a:gd name="connsiteX8" fmla="*/ 37432 w 839538"/>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52379 w 828843"/>
                <a:gd name="connsiteY6" fmla="*/ 112294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64169 w 828843"/>
                <a:gd name="connsiteY7" fmla="*/ 101599 h 433136"/>
                <a:gd name="connsiteX8" fmla="*/ 37432 w 828843"/>
                <a:gd name="connsiteY8" fmla="*/ 171115 h 433136"/>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25642 w 828843"/>
                <a:gd name="connsiteY6" fmla="*/ 133683 h 470568"/>
                <a:gd name="connsiteX7" fmla="*/ 64169 w 828843"/>
                <a:gd name="connsiteY7" fmla="*/ 101599 h 470568"/>
                <a:gd name="connsiteX8" fmla="*/ 37432 w 828843"/>
                <a:gd name="connsiteY8" fmla="*/ 171115 h 470568"/>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36336 w 828843"/>
                <a:gd name="connsiteY6" fmla="*/ 133683 h 470568"/>
                <a:gd name="connsiteX7" fmla="*/ 64169 w 828843"/>
                <a:gd name="connsiteY7" fmla="*/ 101599 h 470568"/>
                <a:gd name="connsiteX8" fmla="*/ 37432 w 828843"/>
                <a:gd name="connsiteY8" fmla="*/ 171115 h 470568"/>
                <a:gd name="connsiteX0" fmla="*/ 37432 w 807454"/>
                <a:gd name="connsiteY0" fmla="*/ 171115 h 470568"/>
                <a:gd name="connsiteX1" fmla="*/ 0 w 807454"/>
                <a:gd name="connsiteY1" fmla="*/ 283410 h 470568"/>
                <a:gd name="connsiteX2" fmla="*/ 588211 w 807454"/>
                <a:gd name="connsiteY2" fmla="*/ 299452 h 470568"/>
                <a:gd name="connsiteX3" fmla="*/ 529390 w 807454"/>
                <a:gd name="connsiteY3" fmla="*/ 470568 h 470568"/>
                <a:gd name="connsiteX4" fmla="*/ 807454 w 807454"/>
                <a:gd name="connsiteY4" fmla="*/ 224589 h 470568"/>
                <a:gd name="connsiteX5" fmla="*/ 673768 w 807454"/>
                <a:gd name="connsiteY5" fmla="*/ 0 h 470568"/>
                <a:gd name="connsiteX6" fmla="*/ 636336 w 807454"/>
                <a:gd name="connsiteY6" fmla="*/ 133683 h 470568"/>
                <a:gd name="connsiteX7" fmla="*/ 64169 w 807454"/>
                <a:gd name="connsiteY7" fmla="*/ 101599 h 470568"/>
                <a:gd name="connsiteX8" fmla="*/ 37432 w 807454"/>
                <a:gd name="connsiteY8" fmla="*/ 171115 h 47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454" h="470568">
                  <a:moveTo>
                    <a:pt x="37432" y="171115"/>
                  </a:moveTo>
                  <a:lnTo>
                    <a:pt x="0" y="283410"/>
                  </a:lnTo>
                  <a:lnTo>
                    <a:pt x="588211" y="299452"/>
                  </a:lnTo>
                  <a:lnTo>
                    <a:pt x="529390" y="470568"/>
                  </a:lnTo>
                  <a:lnTo>
                    <a:pt x="807454" y="224589"/>
                  </a:lnTo>
                  <a:lnTo>
                    <a:pt x="673768" y="0"/>
                  </a:lnTo>
                  <a:lnTo>
                    <a:pt x="636336" y="133683"/>
                  </a:lnTo>
                  <a:lnTo>
                    <a:pt x="64169" y="101599"/>
                  </a:lnTo>
                  <a:lnTo>
                    <a:pt x="37432" y="171115"/>
                  </a:lnTo>
                  <a:close/>
                </a:path>
              </a:pathLst>
            </a:cu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8" name="TextBox 97"/>
            <p:cNvSpPr txBox="1"/>
            <p:nvPr/>
          </p:nvSpPr>
          <p:spPr>
            <a:xfrm rot="179687">
              <a:off x="4303506" y="5471202"/>
              <a:ext cx="648439"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mic Sans MS" pitchFamily="66" charset="0"/>
                  <a:ea typeface="+mn-ea"/>
                  <a:cs typeface="+mn-cs"/>
                </a:rPr>
                <a:t>FORCE</a:t>
              </a:r>
            </a:p>
          </p:txBody>
        </p:sp>
      </p:grpSp>
      <p:sp>
        <p:nvSpPr>
          <p:cNvPr id="103" name="Up Arrow 78">
            <a:extLst>
              <a:ext uri="{FF2B5EF4-FFF2-40B4-BE49-F238E27FC236}">
                <a16:creationId xmlns:a16="http://schemas.microsoft.com/office/drawing/2014/main" id="{64A4DFE6-C9D5-4A5A-990F-24F123A9289A}"/>
              </a:ext>
            </a:extLst>
          </p:cNvPr>
          <p:cNvSpPr/>
          <p:nvPr/>
        </p:nvSpPr>
        <p:spPr bwMode="auto">
          <a:xfrm rot="12535665">
            <a:off x="3114146" y="5209662"/>
            <a:ext cx="203972" cy="596487"/>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4" name="Up Arrow 83">
            <a:extLst>
              <a:ext uri="{FF2B5EF4-FFF2-40B4-BE49-F238E27FC236}">
                <a16:creationId xmlns:a16="http://schemas.microsoft.com/office/drawing/2014/main" id="{57588AFF-7F0C-4A42-B70B-F7F2D5A34EAD}"/>
              </a:ext>
            </a:extLst>
          </p:cNvPr>
          <p:cNvSpPr/>
          <p:nvPr/>
        </p:nvSpPr>
        <p:spPr bwMode="auto">
          <a:xfrm rot="12272513">
            <a:off x="3960320" y="3890878"/>
            <a:ext cx="86751" cy="162656"/>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5" name="Up Arrow 84">
            <a:extLst>
              <a:ext uri="{FF2B5EF4-FFF2-40B4-BE49-F238E27FC236}">
                <a16:creationId xmlns:a16="http://schemas.microsoft.com/office/drawing/2014/main" id="{D59753DC-0058-411D-AF10-E67BC042ED03}"/>
              </a:ext>
            </a:extLst>
          </p:cNvPr>
          <p:cNvSpPr/>
          <p:nvPr/>
        </p:nvSpPr>
        <p:spPr bwMode="auto">
          <a:xfrm rot="12484994">
            <a:off x="3647203" y="4393607"/>
            <a:ext cx="127756" cy="254495"/>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108" name="Straight Connector 107">
            <a:extLst>
              <a:ext uri="{FF2B5EF4-FFF2-40B4-BE49-F238E27FC236}">
                <a16:creationId xmlns:a16="http://schemas.microsoft.com/office/drawing/2014/main" id="{2685038C-9A8F-48DE-966D-1DC5DBA0A589}"/>
              </a:ext>
            </a:extLst>
          </p:cNvPr>
          <p:cNvCxnSpPr/>
          <p:nvPr/>
        </p:nvCxnSpPr>
        <p:spPr bwMode="auto">
          <a:xfrm>
            <a:off x="2461260" y="4380265"/>
            <a:ext cx="217170"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8744BECD-4E9D-40B5-86CF-3A5A46CBC3CC}"/>
              </a:ext>
            </a:extLst>
          </p:cNvPr>
          <p:cNvCxnSpPr/>
          <p:nvPr/>
        </p:nvCxnSpPr>
        <p:spPr bwMode="auto">
          <a:xfrm flipV="1">
            <a:off x="2401859" y="4298695"/>
            <a:ext cx="430530" cy="381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06" name="Rectangle 105">
            <a:extLst>
              <a:ext uri="{FF2B5EF4-FFF2-40B4-BE49-F238E27FC236}">
                <a16:creationId xmlns:a16="http://schemas.microsoft.com/office/drawing/2014/main" id="{FE4B0820-715D-4EB7-80E3-DC5100A0B98F}"/>
              </a:ext>
            </a:extLst>
          </p:cNvPr>
          <p:cNvSpPr/>
          <p:nvPr/>
        </p:nvSpPr>
        <p:spPr>
          <a:xfrm>
            <a:off x="2243520" y="5066460"/>
            <a:ext cx="750274"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+i</a:t>
            </a:r>
            <a:r>
              <a:rPr kumimoji="0" lang="en-US" sz="36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1</a:t>
            </a:r>
            <a:endParaRPr kumimoji="0" lang="en-US" sz="36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91" name="Rectangle 190">
            <a:extLst>
              <a:ext uri="{FF2B5EF4-FFF2-40B4-BE49-F238E27FC236}">
                <a16:creationId xmlns:a16="http://schemas.microsoft.com/office/drawing/2014/main" id="{BD7D43CB-2F10-43FE-8293-B57D3A7DCF0B}"/>
              </a:ext>
            </a:extLst>
          </p:cNvPr>
          <p:cNvSpPr/>
          <p:nvPr/>
        </p:nvSpPr>
        <p:spPr>
          <a:xfrm>
            <a:off x="3648122" y="3022608"/>
            <a:ext cx="964718"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Wire #1</a:t>
            </a:r>
            <a:endParaRPr kumimoji="0" lang="en-US" sz="18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nvGrpSpPr>
          <p:cNvPr id="18" name="Group 17">
            <a:extLst>
              <a:ext uri="{FF2B5EF4-FFF2-40B4-BE49-F238E27FC236}">
                <a16:creationId xmlns:a16="http://schemas.microsoft.com/office/drawing/2014/main" id="{84D48174-14A9-4F8F-8855-3E61DCC7D50C}"/>
              </a:ext>
            </a:extLst>
          </p:cNvPr>
          <p:cNvGrpSpPr/>
          <p:nvPr/>
        </p:nvGrpSpPr>
        <p:grpSpPr>
          <a:xfrm>
            <a:off x="5038469" y="3034665"/>
            <a:ext cx="3195217" cy="2993385"/>
            <a:chOff x="5038469" y="3034665"/>
            <a:chExt cx="3195217" cy="2993385"/>
          </a:xfrm>
        </p:grpSpPr>
        <p:grpSp>
          <p:nvGrpSpPr>
            <p:cNvPr id="7" name="Group 187"/>
            <p:cNvGrpSpPr/>
            <p:nvPr/>
          </p:nvGrpSpPr>
          <p:grpSpPr>
            <a:xfrm>
              <a:off x="5038469" y="3386788"/>
              <a:ext cx="3195217" cy="2641262"/>
              <a:chOff x="5352642" y="2394544"/>
              <a:chExt cx="3195217" cy="2641262"/>
            </a:xfrm>
          </p:grpSpPr>
          <p:grpSp>
            <p:nvGrpSpPr>
              <p:cNvPr id="8" name="Group 76"/>
              <p:cNvGrpSpPr/>
              <p:nvPr/>
            </p:nvGrpSpPr>
            <p:grpSpPr>
              <a:xfrm>
                <a:off x="6091779" y="2844212"/>
                <a:ext cx="801926" cy="1888177"/>
                <a:chOff x="5108027" y="1971305"/>
                <a:chExt cx="801926" cy="1888177"/>
              </a:xfrm>
            </p:grpSpPr>
            <p:sp>
              <p:nvSpPr>
                <p:cNvPr id="113" name="Freeform 112"/>
                <p:cNvSpPr/>
                <p:nvPr/>
              </p:nvSpPr>
              <p:spPr bwMode="auto">
                <a:xfrm>
                  <a:off x="5108027" y="1971305"/>
                  <a:ext cx="781683" cy="1510153"/>
                </a:xfrm>
                <a:custGeom>
                  <a:avLst/>
                  <a:gdLst>
                    <a:gd name="connsiteX0" fmla="*/ 132119 w 778805"/>
                    <a:gd name="connsiteY0" fmla="*/ 1602807 h 1602807"/>
                    <a:gd name="connsiteX1" fmla="*/ 0 w 778805"/>
                    <a:gd name="connsiteY1" fmla="*/ 118211 h 1602807"/>
                    <a:gd name="connsiteX2" fmla="*/ 6954 w 778805"/>
                    <a:gd name="connsiteY2" fmla="*/ 59105 h 1602807"/>
                    <a:gd name="connsiteX3" fmla="*/ 41722 w 778805"/>
                    <a:gd name="connsiteY3" fmla="*/ 13907 h 1602807"/>
                    <a:gd name="connsiteX4" fmla="*/ 83443 w 778805"/>
                    <a:gd name="connsiteY4" fmla="*/ 0 h 1602807"/>
                    <a:gd name="connsiteX5" fmla="*/ 135595 w 778805"/>
                    <a:gd name="connsiteY5" fmla="*/ 20860 h 1602807"/>
                    <a:gd name="connsiteX6" fmla="*/ 173840 w 778805"/>
                    <a:gd name="connsiteY6" fmla="*/ 69536 h 1602807"/>
                    <a:gd name="connsiteX7" fmla="*/ 778805 w 778805"/>
                    <a:gd name="connsiteY7" fmla="*/ 1501980 h 1602807"/>
                    <a:gd name="connsiteX8" fmla="*/ 132119 w 778805"/>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44600 w 781683"/>
                    <a:gd name="connsiteY3" fmla="*/ 13907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69115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5686 h 1605686"/>
                    <a:gd name="connsiteX1" fmla="*/ 2878 w 781683"/>
                    <a:gd name="connsiteY1" fmla="*/ 121090 h 1605686"/>
                    <a:gd name="connsiteX2" fmla="*/ 0 w 781683"/>
                    <a:gd name="connsiteY2" fmla="*/ 64442 h 1605686"/>
                    <a:gd name="connsiteX3" fmla="*/ 27394 w 781683"/>
                    <a:gd name="connsiteY3" fmla="*/ 24160 h 1605686"/>
                    <a:gd name="connsiteX4" fmla="*/ 69115 w 781683"/>
                    <a:gd name="connsiteY4" fmla="*/ 2879 h 1605686"/>
                    <a:gd name="connsiteX5" fmla="*/ 138473 w 781683"/>
                    <a:gd name="connsiteY5" fmla="*/ 23739 h 1605686"/>
                    <a:gd name="connsiteX6" fmla="*/ 176718 w 781683"/>
                    <a:gd name="connsiteY6" fmla="*/ 72415 h 1605686"/>
                    <a:gd name="connsiteX7" fmla="*/ 781683 w 781683"/>
                    <a:gd name="connsiteY7" fmla="*/ 1504859 h 1605686"/>
                    <a:gd name="connsiteX8" fmla="*/ 134997 w 781683"/>
                    <a:gd name="connsiteY8" fmla="*/ 1605686 h 1605686"/>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38473 w 781683"/>
                    <a:gd name="connsiteY6" fmla="*/ 23016 h 1604963"/>
                    <a:gd name="connsiteX7" fmla="*/ 176718 w 781683"/>
                    <a:gd name="connsiteY7" fmla="*/ 71692 h 1604963"/>
                    <a:gd name="connsiteX8" fmla="*/ 781683 w 781683"/>
                    <a:gd name="connsiteY8" fmla="*/ 1504136 h 1604963"/>
                    <a:gd name="connsiteX9" fmla="*/ 134997 w 781683"/>
                    <a:gd name="connsiteY9" fmla="*/ 1604963 h 1604963"/>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50763 w 781683"/>
                    <a:gd name="connsiteY6" fmla="*/ 32848 h 1604963"/>
                    <a:gd name="connsiteX7" fmla="*/ 176718 w 781683"/>
                    <a:gd name="connsiteY7" fmla="*/ 71692 h 1604963"/>
                    <a:gd name="connsiteX8" fmla="*/ 781683 w 781683"/>
                    <a:gd name="connsiteY8" fmla="*/ 1504136 h 1604963"/>
                    <a:gd name="connsiteX9" fmla="*/ 134997 w 781683"/>
                    <a:gd name="connsiteY9" fmla="*/ 1604963 h 160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683" h="1604963">
                      <a:moveTo>
                        <a:pt x="134997" y="1604963"/>
                      </a:moveTo>
                      <a:lnTo>
                        <a:pt x="2878" y="120367"/>
                      </a:lnTo>
                      <a:lnTo>
                        <a:pt x="0" y="63719"/>
                      </a:lnTo>
                      <a:lnTo>
                        <a:pt x="27394" y="23437"/>
                      </a:lnTo>
                      <a:lnTo>
                        <a:pt x="69115" y="2156"/>
                      </a:lnTo>
                      <a:cubicBezTo>
                        <a:pt x="83776" y="0"/>
                        <a:pt x="104210" y="471"/>
                        <a:pt x="117818" y="5586"/>
                      </a:cubicBezTo>
                      <a:cubicBezTo>
                        <a:pt x="131426" y="10701"/>
                        <a:pt x="140537" y="22650"/>
                        <a:pt x="150763" y="32848"/>
                      </a:cubicBezTo>
                      <a:lnTo>
                        <a:pt x="176718" y="71692"/>
                      </a:lnTo>
                      <a:lnTo>
                        <a:pt x="781683" y="1504136"/>
                      </a:lnTo>
                      <a:lnTo>
                        <a:pt x="134997" y="1604963"/>
                      </a:lnTo>
                      <a:close/>
                    </a:path>
                  </a:pathLst>
                </a:custGeom>
                <a:gradFill flip="none" rotWithShape="1">
                  <a:gsLst>
                    <a:gs pos="0">
                      <a:srgbClr val="FF0000"/>
                    </a:gs>
                    <a:gs pos="50000">
                      <a:srgbClr val="7030A0"/>
                    </a:gs>
                    <a:gs pos="100000">
                      <a:schemeClr val="tx2"/>
                    </a:gs>
                  </a:gsLst>
                  <a:lin ang="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9" name="Oval 148"/>
                <p:cNvSpPr/>
                <p:nvPr/>
              </p:nvSpPr>
              <p:spPr bwMode="auto">
                <a:xfrm>
                  <a:off x="5235039" y="3184568"/>
                  <a:ext cx="674914" cy="674914"/>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62" name="Up Arrow 161"/>
              <p:cNvSpPr/>
              <p:nvPr/>
            </p:nvSpPr>
            <p:spPr bwMode="auto">
              <a:xfrm rot="9957171">
                <a:off x="6198654" y="3053540"/>
                <a:ext cx="86751" cy="162656"/>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3" name="Up Arrow 162"/>
              <p:cNvSpPr/>
              <p:nvPr/>
            </p:nvSpPr>
            <p:spPr bwMode="auto">
              <a:xfrm rot="9991441">
                <a:off x="6329625" y="3562601"/>
                <a:ext cx="127756" cy="254495"/>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 name="Up Arrow 163"/>
              <p:cNvSpPr/>
              <p:nvPr/>
            </p:nvSpPr>
            <p:spPr bwMode="auto">
              <a:xfrm rot="10094754">
                <a:off x="6518983" y="4334339"/>
                <a:ext cx="203972" cy="596487"/>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9" name="Group 153"/>
              <p:cNvGrpSpPr/>
              <p:nvPr/>
            </p:nvGrpSpPr>
            <p:grpSpPr>
              <a:xfrm rot="19563305">
                <a:off x="5352642" y="2394544"/>
                <a:ext cx="2114825" cy="2120228"/>
                <a:chOff x="3078832" y="1538494"/>
                <a:chExt cx="2114825" cy="2120228"/>
              </a:xfrm>
            </p:grpSpPr>
            <p:sp>
              <p:nvSpPr>
                <p:cNvPr id="167" name="Freeform 81"/>
                <p:cNvSpPr>
                  <a:spLocks/>
                </p:cNvSpPr>
                <p:nvPr/>
              </p:nvSpPr>
              <p:spPr bwMode="auto">
                <a:xfrm rot="9459547" flipV="1">
                  <a:off x="3126649" y="206788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9" name="Freeform 81"/>
                <p:cNvSpPr>
                  <a:spLocks/>
                </p:cNvSpPr>
                <p:nvPr/>
              </p:nvSpPr>
              <p:spPr bwMode="auto">
                <a:xfrm rot="12670326" flipV="1">
                  <a:off x="3768334" y="1538494"/>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0" name="Freeform 81"/>
                <p:cNvSpPr>
                  <a:spLocks/>
                </p:cNvSpPr>
                <p:nvPr/>
              </p:nvSpPr>
              <p:spPr bwMode="auto">
                <a:xfrm rot="2236861" flipV="1">
                  <a:off x="4169387" y="348493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1" name="Freeform 81"/>
                <p:cNvSpPr>
                  <a:spLocks/>
                </p:cNvSpPr>
                <p:nvPr/>
              </p:nvSpPr>
              <p:spPr bwMode="auto">
                <a:xfrm rot="19147494" flipV="1">
                  <a:off x="5029943" y="268301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2" name="Freeform 81"/>
                <p:cNvSpPr>
                  <a:spLocks/>
                </p:cNvSpPr>
                <p:nvPr/>
              </p:nvSpPr>
              <p:spPr bwMode="auto">
                <a:xfrm rot="16200000" flipV="1">
                  <a:off x="4730862" y="179516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3" name="Freeform 81"/>
                <p:cNvSpPr>
                  <a:spLocks/>
                </p:cNvSpPr>
                <p:nvPr/>
              </p:nvSpPr>
              <p:spPr bwMode="auto">
                <a:xfrm rot="6796813" flipV="1">
                  <a:off x="3083869" y="283255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 name="Arc 173"/>
                <p:cNvSpPr/>
                <p:nvPr/>
              </p:nvSpPr>
              <p:spPr bwMode="auto">
                <a:xfrm>
                  <a:off x="3566694" y="2075594"/>
                  <a:ext cx="1064127" cy="1069729"/>
                </a:xfrm>
                <a:prstGeom prst="arc">
                  <a:avLst>
                    <a:gd name="adj1" fmla="val 8687823"/>
                    <a:gd name="adj2" fmla="val 5045816"/>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5" name="Freeform 81"/>
                <p:cNvSpPr>
                  <a:spLocks/>
                </p:cNvSpPr>
                <p:nvPr/>
              </p:nvSpPr>
              <p:spPr bwMode="auto">
                <a:xfrm rot="18796882" flipV="1">
                  <a:off x="4543704" y="2517061"/>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6" name="Freeform 81"/>
                <p:cNvSpPr>
                  <a:spLocks/>
                </p:cNvSpPr>
                <p:nvPr/>
              </p:nvSpPr>
              <p:spPr bwMode="auto">
                <a:xfrm rot="8292053" flipV="1">
                  <a:off x="3484923" y="244219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7" name="Freeform 81"/>
                <p:cNvSpPr>
                  <a:spLocks/>
                </p:cNvSpPr>
                <p:nvPr/>
              </p:nvSpPr>
              <p:spPr bwMode="auto">
                <a:xfrm rot="13034805" flipV="1">
                  <a:off x="4008966" y="199301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8" name="Freeform 81"/>
                <p:cNvSpPr>
                  <a:spLocks/>
                </p:cNvSpPr>
                <p:nvPr/>
              </p:nvSpPr>
              <p:spPr bwMode="auto">
                <a:xfrm rot="861353" flipV="1">
                  <a:off x="4281681" y="2982278"/>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9" name="Arc 178"/>
                <p:cNvSpPr/>
                <p:nvPr/>
              </p:nvSpPr>
              <p:spPr bwMode="auto">
                <a:xfrm rot="21432954">
                  <a:off x="3112166" y="1578289"/>
                  <a:ext cx="1993951" cy="2004448"/>
                </a:xfrm>
                <a:prstGeom prst="arc">
                  <a:avLst>
                    <a:gd name="adj1" fmla="val 8218078"/>
                    <a:gd name="adj2" fmla="val 5635564"/>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81" name="Freeform 180"/>
              <p:cNvSpPr/>
              <p:nvPr/>
            </p:nvSpPr>
            <p:spPr bwMode="auto">
              <a:xfrm rot="268793" flipH="1">
                <a:off x="6026514" y="2762869"/>
                <a:ext cx="2521345" cy="2272937"/>
              </a:xfrm>
              <a:custGeom>
                <a:avLst/>
                <a:gdLst>
                  <a:gd name="connsiteX0" fmla="*/ 2730137 w 2769325"/>
                  <a:gd name="connsiteY0" fmla="*/ 143692 h 2103120"/>
                  <a:gd name="connsiteX1" fmla="*/ 2769325 w 2769325"/>
                  <a:gd name="connsiteY1" fmla="*/ 13063 h 2103120"/>
                  <a:gd name="connsiteX2" fmla="*/ 1907177 w 2769325"/>
                  <a:gd name="connsiteY2" fmla="*/ 0 h 2103120"/>
                  <a:gd name="connsiteX3" fmla="*/ 0 w 2769325"/>
                  <a:gd name="connsiteY3" fmla="*/ 1985554 h 2103120"/>
                  <a:gd name="connsiteX4" fmla="*/ 1711234 w 2769325"/>
                  <a:gd name="connsiteY4" fmla="*/ 2103120 h 2103120"/>
                  <a:gd name="connsiteX0" fmla="*/ 2860766 w 2899954"/>
                  <a:gd name="connsiteY0" fmla="*/ 143692 h 2168434"/>
                  <a:gd name="connsiteX1" fmla="*/ 2899954 w 2899954"/>
                  <a:gd name="connsiteY1" fmla="*/ 13063 h 2168434"/>
                  <a:gd name="connsiteX2" fmla="*/ 2037806 w 2899954"/>
                  <a:gd name="connsiteY2" fmla="*/ 0 h 2168434"/>
                  <a:gd name="connsiteX3" fmla="*/ 0 w 2899954"/>
                  <a:gd name="connsiteY3" fmla="*/ 2168434 h 2168434"/>
                  <a:gd name="connsiteX4" fmla="*/ 1841863 w 2899954"/>
                  <a:gd name="connsiteY4" fmla="*/ 2103120 h 2168434"/>
                  <a:gd name="connsiteX0" fmla="*/ 2860766 w 2899954"/>
                  <a:gd name="connsiteY0" fmla="*/ 143692 h 2272937"/>
                  <a:gd name="connsiteX1" fmla="*/ 2899954 w 2899954"/>
                  <a:gd name="connsiteY1" fmla="*/ 13063 h 2272937"/>
                  <a:gd name="connsiteX2" fmla="*/ 2037806 w 2899954"/>
                  <a:gd name="connsiteY2" fmla="*/ 0 h 2272937"/>
                  <a:gd name="connsiteX3" fmla="*/ 0 w 2899954"/>
                  <a:gd name="connsiteY3" fmla="*/ 2168434 h 2272937"/>
                  <a:gd name="connsiteX4" fmla="*/ 1737360 w 2899954"/>
                  <a:gd name="connsiteY4" fmla="*/ 2272937 h 2272937"/>
                  <a:gd name="connsiteX5" fmla="*/ 1841863 w 2899954"/>
                  <a:gd name="connsiteY5" fmla="*/ 2103120 h 2272937"/>
                  <a:gd name="connsiteX0" fmla="*/ 2860766 w 2886891"/>
                  <a:gd name="connsiteY0" fmla="*/ 143692 h 2272937"/>
                  <a:gd name="connsiteX1" fmla="*/ 2886891 w 2886891"/>
                  <a:gd name="connsiteY1" fmla="*/ 52252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86891 w 2886891"/>
                  <a:gd name="connsiteY1" fmla="*/ 39189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49881 w 2886891"/>
                  <a:gd name="connsiteY1" fmla="*/ 134983 h 2272937"/>
                  <a:gd name="connsiteX2" fmla="*/ 2886891 w 2886891"/>
                  <a:gd name="connsiteY2" fmla="*/ 39189 h 2272937"/>
                  <a:gd name="connsiteX3" fmla="*/ 2037806 w 2886891"/>
                  <a:gd name="connsiteY3" fmla="*/ 0 h 2272937"/>
                  <a:gd name="connsiteX4" fmla="*/ 0 w 2886891"/>
                  <a:gd name="connsiteY4" fmla="*/ 2168434 h 2272937"/>
                  <a:gd name="connsiteX5" fmla="*/ 1737360 w 2886891"/>
                  <a:gd name="connsiteY5" fmla="*/ 2272937 h 2272937"/>
                  <a:gd name="connsiteX6" fmla="*/ 1841863 w 2886891"/>
                  <a:gd name="connsiteY6" fmla="*/ 2103120 h 2272937"/>
                  <a:gd name="connsiteX0" fmla="*/ 2860766 w 2890701"/>
                  <a:gd name="connsiteY0" fmla="*/ 143692 h 2272937"/>
                  <a:gd name="connsiteX1" fmla="*/ 2849881 w 2890701"/>
                  <a:gd name="connsiteY1" fmla="*/ 134983 h 2272937"/>
                  <a:gd name="connsiteX2" fmla="*/ 2890701 w 2890701"/>
                  <a:gd name="connsiteY2" fmla="*/ 35379 h 2272937"/>
                  <a:gd name="connsiteX3" fmla="*/ 2037806 w 2890701"/>
                  <a:gd name="connsiteY3" fmla="*/ 0 h 2272937"/>
                  <a:gd name="connsiteX4" fmla="*/ 0 w 2890701"/>
                  <a:gd name="connsiteY4" fmla="*/ 2168434 h 2272937"/>
                  <a:gd name="connsiteX5" fmla="*/ 1737360 w 2890701"/>
                  <a:gd name="connsiteY5" fmla="*/ 2272937 h 2272937"/>
                  <a:gd name="connsiteX6" fmla="*/ 1841863 w 2890701"/>
                  <a:gd name="connsiteY6" fmla="*/ 2103120 h 2272937"/>
                  <a:gd name="connsiteX0" fmla="*/ 2860766 w 2905941"/>
                  <a:gd name="connsiteY0" fmla="*/ 143692 h 2272937"/>
                  <a:gd name="connsiteX1" fmla="*/ 2849881 w 2905941"/>
                  <a:gd name="connsiteY1" fmla="*/ 13498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905941"/>
                  <a:gd name="connsiteY0" fmla="*/ 143692 h 2272937"/>
                  <a:gd name="connsiteX1" fmla="*/ 2905941 w 2905941"/>
                  <a:gd name="connsiteY1" fmla="*/ 31569 h 2272937"/>
                  <a:gd name="connsiteX2" fmla="*/ 2037806 w 2905941"/>
                  <a:gd name="connsiteY2" fmla="*/ 0 h 2272937"/>
                  <a:gd name="connsiteX3" fmla="*/ 0 w 2905941"/>
                  <a:gd name="connsiteY3" fmla="*/ 2168434 h 2272937"/>
                  <a:gd name="connsiteX4" fmla="*/ 1737360 w 2905941"/>
                  <a:gd name="connsiteY4" fmla="*/ 2272937 h 2272937"/>
                  <a:gd name="connsiteX5" fmla="*/ 1841863 w 2905941"/>
                  <a:gd name="connsiteY5" fmla="*/ 2103120 h 2272937"/>
                  <a:gd name="connsiteX0" fmla="*/ 2860766 w 2905941"/>
                  <a:gd name="connsiteY0" fmla="*/ 143692 h 2272937"/>
                  <a:gd name="connsiteX1" fmla="*/ 2853691 w 2905941"/>
                  <a:gd name="connsiteY1" fmla="*/ 13879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860766"/>
                  <a:gd name="connsiteY0" fmla="*/ 143692 h 2272937"/>
                  <a:gd name="connsiteX1" fmla="*/ 2853691 w 2860766"/>
                  <a:gd name="connsiteY1" fmla="*/ 138793 h 2272937"/>
                  <a:gd name="connsiteX2" fmla="*/ 2441203 w 2860766"/>
                  <a:gd name="connsiteY2" fmla="*/ 31846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853691 w 2860766"/>
                  <a:gd name="connsiteY1" fmla="*/ 138793 h 2272937"/>
                  <a:gd name="connsiteX2" fmla="*/ 2476657 w 2860766"/>
                  <a:gd name="connsiteY2" fmla="*/ 29583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474497 w 2860766"/>
                  <a:gd name="connsiteY1" fmla="*/ 154440 h 2272937"/>
                  <a:gd name="connsiteX2" fmla="*/ 2476657 w 2860766"/>
                  <a:gd name="connsiteY2" fmla="*/ 29583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476657 w 2860766"/>
                  <a:gd name="connsiteY1" fmla="*/ 29583 h 2272937"/>
                  <a:gd name="connsiteX2" fmla="*/ 2037806 w 2860766"/>
                  <a:gd name="connsiteY2" fmla="*/ 0 h 2272937"/>
                  <a:gd name="connsiteX3" fmla="*/ 0 w 2860766"/>
                  <a:gd name="connsiteY3" fmla="*/ 2168434 h 2272937"/>
                  <a:gd name="connsiteX4" fmla="*/ 1737360 w 2860766"/>
                  <a:gd name="connsiteY4" fmla="*/ 2272937 h 2272937"/>
                  <a:gd name="connsiteX5" fmla="*/ 1841863 w 2860766"/>
                  <a:gd name="connsiteY5" fmla="*/ 2103120 h 2272937"/>
                  <a:gd name="connsiteX0" fmla="*/ 2466939 w 2476657"/>
                  <a:gd name="connsiteY0" fmla="*/ 153154 h 2272937"/>
                  <a:gd name="connsiteX1" fmla="*/ 2476657 w 2476657"/>
                  <a:gd name="connsiteY1" fmla="*/ 29583 h 2272937"/>
                  <a:gd name="connsiteX2" fmla="*/ 2037806 w 2476657"/>
                  <a:gd name="connsiteY2" fmla="*/ 0 h 2272937"/>
                  <a:gd name="connsiteX3" fmla="*/ 0 w 2476657"/>
                  <a:gd name="connsiteY3" fmla="*/ 2168434 h 2272937"/>
                  <a:gd name="connsiteX4" fmla="*/ 1737360 w 2476657"/>
                  <a:gd name="connsiteY4" fmla="*/ 2272937 h 2272937"/>
                  <a:gd name="connsiteX5" fmla="*/ 1841863 w 2476657"/>
                  <a:gd name="connsiteY5" fmla="*/ 2103120 h 2272937"/>
                  <a:gd name="connsiteX0" fmla="*/ 2466939 w 2495515"/>
                  <a:gd name="connsiteY0" fmla="*/ 153154 h 2272937"/>
                  <a:gd name="connsiteX1" fmla="*/ 2495515 w 2495515"/>
                  <a:gd name="connsiteY1" fmla="*/ 46179 h 2272937"/>
                  <a:gd name="connsiteX2" fmla="*/ 2037806 w 2495515"/>
                  <a:gd name="connsiteY2" fmla="*/ 0 h 2272937"/>
                  <a:gd name="connsiteX3" fmla="*/ 0 w 2495515"/>
                  <a:gd name="connsiteY3" fmla="*/ 2168434 h 2272937"/>
                  <a:gd name="connsiteX4" fmla="*/ 1737360 w 2495515"/>
                  <a:gd name="connsiteY4" fmla="*/ 2272937 h 2272937"/>
                  <a:gd name="connsiteX5" fmla="*/ 1841863 w 2495515"/>
                  <a:gd name="connsiteY5" fmla="*/ 2103120 h 2272937"/>
                  <a:gd name="connsiteX0" fmla="*/ 2466939 w 2521345"/>
                  <a:gd name="connsiteY0" fmla="*/ 153154 h 2272937"/>
                  <a:gd name="connsiteX1" fmla="*/ 2521345 w 2521345"/>
                  <a:gd name="connsiteY1" fmla="*/ 38124 h 2272937"/>
                  <a:gd name="connsiteX2" fmla="*/ 2037806 w 2521345"/>
                  <a:gd name="connsiteY2" fmla="*/ 0 h 2272937"/>
                  <a:gd name="connsiteX3" fmla="*/ 0 w 2521345"/>
                  <a:gd name="connsiteY3" fmla="*/ 2168434 h 2272937"/>
                  <a:gd name="connsiteX4" fmla="*/ 1737360 w 2521345"/>
                  <a:gd name="connsiteY4" fmla="*/ 2272937 h 2272937"/>
                  <a:gd name="connsiteX5" fmla="*/ 1841863 w 2521345"/>
                  <a:gd name="connsiteY5" fmla="*/ 2103120 h 2272937"/>
                  <a:gd name="connsiteX0" fmla="*/ 2466939 w 2521345"/>
                  <a:gd name="connsiteY0" fmla="*/ 153154 h 2272937"/>
                  <a:gd name="connsiteX1" fmla="*/ 2474202 w 2521345"/>
                  <a:gd name="connsiteY1" fmla="*/ 147460 h 2272937"/>
                  <a:gd name="connsiteX2" fmla="*/ 2521345 w 2521345"/>
                  <a:gd name="connsiteY2" fmla="*/ 38124 h 2272937"/>
                  <a:gd name="connsiteX3" fmla="*/ 2037806 w 2521345"/>
                  <a:gd name="connsiteY3" fmla="*/ 0 h 2272937"/>
                  <a:gd name="connsiteX4" fmla="*/ 0 w 2521345"/>
                  <a:gd name="connsiteY4" fmla="*/ 2168434 h 2272937"/>
                  <a:gd name="connsiteX5" fmla="*/ 1737360 w 2521345"/>
                  <a:gd name="connsiteY5" fmla="*/ 2272937 h 2272937"/>
                  <a:gd name="connsiteX6" fmla="*/ 1841863 w 2521345"/>
                  <a:gd name="connsiteY6" fmla="*/ 2103120 h 227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1345" h="2272937">
                    <a:moveTo>
                      <a:pt x="2466939" y="153154"/>
                    </a:moveTo>
                    <a:lnTo>
                      <a:pt x="2474202" y="147460"/>
                    </a:lnTo>
                    <a:lnTo>
                      <a:pt x="2521345" y="38124"/>
                    </a:lnTo>
                    <a:lnTo>
                      <a:pt x="2037806" y="0"/>
                    </a:lnTo>
                    <a:lnTo>
                      <a:pt x="0" y="2168434"/>
                    </a:lnTo>
                    <a:lnTo>
                      <a:pt x="1737360" y="2272937"/>
                    </a:lnTo>
                    <a:lnTo>
                      <a:pt x="1841863" y="210312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182" name="Straight Connector 181"/>
              <p:cNvCxnSpPr/>
              <p:nvPr/>
            </p:nvCxnSpPr>
            <p:spPr bwMode="auto">
              <a:xfrm rot="268793" flipH="1">
                <a:off x="7107593" y="3458649"/>
                <a:ext cx="217170" cy="0"/>
              </a:xfrm>
              <a:prstGeom prst="line">
                <a:avLst/>
              </a:prstGeom>
              <a:solidFill>
                <a:schemeClr val="accent1"/>
              </a:solidFill>
              <a:ln w="57150" cap="flat" cmpd="sng" algn="ctr">
                <a:solidFill>
                  <a:srgbClr val="FFFFCC"/>
                </a:solidFill>
                <a:prstDash val="solid"/>
                <a:round/>
                <a:headEnd type="none" w="med" len="med"/>
                <a:tailEnd type="none" w="med" len="med"/>
              </a:ln>
              <a:effectLst/>
            </p:spPr>
          </p:cxnSp>
          <p:cxnSp>
            <p:nvCxnSpPr>
              <p:cNvPr id="183" name="Straight Connector 182"/>
              <p:cNvCxnSpPr/>
              <p:nvPr/>
            </p:nvCxnSpPr>
            <p:spPr bwMode="auto">
              <a:xfrm flipH="1">
                <a:off x="7129306" y="3499449"/>
                <a:ext cx="224976" cy="12451"/>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84" name="Straight Connector 183"/>
              <p:cNvCxnSpPr/>
              <p:nvPr/>
            </p:nvCxnSpPr>
            <p:spPr bwMode="auto">
              <a:xfrm flipH="1">
                <a:off x="7023799" y="3426488"/>
                <a:ext cx="336619" cy="10048"/>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107" name="Rectangle 106">
              <a:extLst>
                <a:ext uri="{FF2B5EF4-FFF2-40B4-BE49-F238E27FC236}">
                  <a16:creationId xmlns:a16="http://schemas.microsoft.com/office/drawing/2014/main" id="{B4435AA5-9C43-4154-883D-F71D4503E460}"/>
                </a:ext>
              </a:extLst>
            </p:cNvPr>
            <p:cNvSpPr/>
            <p:nvPr/>
          </p:nvSpPr>
          <p:spPr>
            <a:xfrm>
              <a:off x="6538492" y="5185922"/>
              <a:ext cx="750274"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+i</a:t>
              </a:r>
              <a:r>
                <a:rPr kumimoji="0" lang="en-US" sz="36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2</a:t>
              </a:r>
              <a:endParaRPr kumimoji="0" lang="en-US" sz="36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92" name="Rectangle 191">
              <a:extLst>
                <a:ext uri="{FF2B5EF4-FFF2-40B4-BE49-F238E27FC236}">
                  <a16:creationId xmlns:a16="http://schemas.microsoft.com/office/drawing/2014/main" id="{03419807-8560-4C97-BFD3-2F18872C21AC}"/>
                </a:ext>
              </a:extLst>
            </p:cNvPr>
            <p:cNvSpPr/>
            <p:nvPr/>
          </p:nvSpPr>
          <p:spPr>
            <a:xfrm>
              <a:off x="5396374" y="3034665"/>
              <a:ext cx="964718"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Wire #2</a:t>
              </a:r>
              <a:endParaRPr kumimoji="0" lang="en-US" sz="18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11" name="Rectangle 110">
              <a:extLst>
                <a:ext uri="{FF2B5EF4-FFF2-40B4-BE49-F238E27FC236}">
                  <a16:creationId xmlns:a16="http://schemas.microsoft.com/office/drawing/2014/main" id="{39430104-5E9D-4EA4-8F26-1E8BCF2DC4DD}"/>
                </a:ext>
              </a:extLst>
            </p:cNvPr>
            <p:cNvSpPr/>
            <p:nvPr/>
          </p:nvSpPr>
          <p:spPr>
            <a:xfrm>
              <a:off x="6800915" y="3608176"/>
              <a:ext cx="554017"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B</a:t>
              </a:r>
              <a:r>
                <a:rPr kumimoji="0" lang="en-US" sz="18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2</a:t>
              </a:r>
              <a:endParaRPr kumimoji="0" lang="en-US" sz="18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grpSp>
        <p:nvGrpSpPr>
          <p:cNvPr id="101" name="Group 100"/>
          <p:cNvGrpSpPr/>
          <p:nvPr/>
        </p:nvGrpSpPr>
        <p:grpSpPr>
          <a:xfrm>
            <a:off x="5225247" y="4372305"/>
            <a:ext cx="697164" cy="400016"/>
            <a:chOff x="5441884" y="5769693"/>
            <a:chExt cx="697164" cy="400016"/>
          </a:xfrm>
        </p:grpSpPr>
        <p:sp>
          <p:nvSpPr>
            <p:cNvPr id="97" name="Freeform 96"/>
            <p:cNvSpPr/>
            <p:nvPr/>
          </p:nvSpPr>
          <p:spPr bwMode="auto">
            <a:xfrm rot="11323822" flipV="1">
              <a:off x="5441884" y="5769693"/>
              <a:ext cx="697164" cy="400016"/>
            </a:xfrm>
            <a:custGeom>
              <a:avLst/>
              <a:gdLst>
                <a:gd name="connsiteX0" fmla="*/ 37432 w 850232"/>
                <a:gd name="connsiteY0" fmla="*/ 219242 h 481263"/>
                <a:gd name="connsiteX1" fmla="*/ 0 w 850232"/>
                <a:gd name="connsiteY1" fmla="*/ 331537 h 481263"/>
                <a:gd name="connsiteX2" fmla="*/ 614948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219242 h 481263"/>
                <a:gd name="connsiteX1" fmla="*/ 0 w 850232"/>
                <a:gd name="connsiteY1" fmla="*/ 331537 h 481263"/>
                <a:gd name="connsiteX2" fmla="*/ 588211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74863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22989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06947 h 427789"/>
                <a:gd name="connsiteX7" fmla="*/ 58821 w 850232"/>
                <a:gd name="connsiteY7" fmla="*/ 74863 h 427789"/>
                <a:gd name="connsiteX8" fmla="*/ 37432 w 850232"/>
                <a:gd name="connsiteY8" fmla="*/ 165768 h 427789"/>
                <a:gd name="connsiteX0" fmla="*/ 37432 w 850232"/>
                <a:gd name="connsiteY0" fmla="*/ 171115 h 433136"/>
                <a:gd name="connsiteX1" fmla="*/ 0 w 850232"/>
                <a:gd name="connsiteY1" fmla="*/ 283410 h 433136"/>
                <a:gd name="connsiteX2" fmla="*/ 588211 w 850232"/>
                <a:gd name="connsiteY2" fmla="*/ 299452 h 433136"/>
                <a:gd name="connsiteX3" fmla="*/ 534737 w 850232"/>
                <a:gd name="connsiteY3" fmla="*/ 433136 h 433136"/>
                <a:gd name="connsiteX4" fmla="*/ 850232 w 850232"/>
                <a:gd name="connsiteY4" fmla="*/ 213894 h 433136"/>
                <a:gd name="connsiteX5" fmla="*/ 673768 w 850232"/>
                <a:gd name="connsiteY5" fmla="*/ 0 h 433136"/>
                <a:gd name="connsiteX6" fmla="*/ 652379 w 850232"/>
                <a:gd name="connsiteY6" fmla="*/ 112294 h 433136"/>
                <a:gd name="connsiteX7" fmla="*/ 58821 w 850232"/>
                <a:gd name="connsiteY7" fmla="*/ 80210 h 433136"/>
                <a:gd name="connsiteX8" fmla="*/ 37432 w 850232"/>
                <a:gd name="connsiteY8" fmla="*/ 171115 h 433136"/>
                <a:gd name="connsiteX0" fmla="*/ 37432 w 839538"/>
                <a:gd name="connsiteY0" fmla="*/ 171115 h 433136"/>
                <a:gd name="connsiteX1" fmla="*/ 0 w 839538"/>
                <a:gd name="connsiteY1" fmla="*/ 283410 h 433136"/>
                <a:gd name="connsiteX2" fmla="*/ 588211 w 839538"/>
                <a:gd name="connsiteY2" fmla="*/ 299452 h 433136"/>
                <a:gd name="connsiteX3" fmla="*/ 534737 w 839538"/>
                <a:gd name="connsiteY3" fmla="*/ 433136 h 433136"/>
                <a:gd name="connsiteX4" fmla="*/ 839538 w 839538"/>
                <a:gd name="connsiteY4" fmla="*/ 283410 h 433136"/>
                <a:gd name="connsiteX5" fmla="*/ 673768 w 839538"/>
                <a:gd name="connsiteY5" fmla="*/ 0 h 433136"/>
                <a:gd name="connsiteX6" fmla="*/ 652379 w 839538"/>
                <a:gd name="connsiteY6" fmla="*/ 112294 h 433136"/>
                <a:gd name="connsiteX7" fmla="*/ 58821 w 839538"/>
                <a:gd name="connsiteY7" fmla="*/ 80210 h 433136"/>
                <a:gd name="connsiteX8" fmla="*/ 37432 w 839538"/>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52379 w 828843"/>
                <a:gd name="connsiteY6" fmla="*/ 112294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64169 w 828843"/>
                <a:gd name="connsiteY7" fmla="*/ 101599 h 433136"/>
                <a:gd name="connsiteX8" fmla="*/ 37432 w 828843"/>
                <a:gd name="connsiteY8" fmla="*/ 171115 h 433136"/>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25642 w 828843"/>
                <a:gd name="connsiteY6" fmla="*/ 133683 h 470568"/>
                <a:gd name="connsiteX7" fmla="*/ 64169 w 828843"/>
                <a:gd name="connsiteY7" fmla="*/ 101599 h 470568"/>
                <a:gd name="connsiteX8" fmla="*/ 37432 w 828843"/>
                <a:gd name="connsiteY8" fmla="*/ 171115 h 470568"/>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36336 w 828843"/>
                <a:gd name="connsiteY6" fmla="*/ 133683 h 470568"/>
                <a:gd name="connsiteX7" fmla="*/ 64169 w 828843"/>
                <a:gd name="connsiteY7" fmla="*/ 101599 h 470568"/>
                <a:gd name="connsiteX8" fmla="*/ 37432 w 828843"/>
                <a:gd name="connsiteY8" fmla="*/ 171115 h 470568"/>
                <a:gd name="connsiteX0" fmla="*/ 37432 w 782106"/>
                <a:gd name="connsiteY0" fmla="*/ 171115 h 470568"/>
                <a:gd name="connsiteX1" fmla="*/ 0 w 782106"/>
                <a:gd name="connsiteY1" fmla="*/ 283410 h 470568"/>
                <a:gd name="connsiteX2" fmla="*/ 588211 w 782106"/>
                <a:gd name="connsiteY2" fmla="*/ 299452 h 470568"/>
                <a:gd name="connsiteX3" fmla="*/ 529390 w 782106"/>
                <a:gd name="connsiteY3" fmla="*/ 470568 h 470568"/>
                <a:gd name="connsiteX4" fmla="*/ 782106 w 782106"/>
                <a:gd name="connsiteY4" fmla="*/ 250248 h 470568"/>
                <a:gd name="connsiteX5" fmla="*/ 673768 w 782106"/>
                <a:gd name="connsiteY5" fmla="*/ 0 h 470568"/>
                <a:gd name="connsiteX6" fmla="*/ 636336 w 782106"/>
                <a:gd name="connsiteY6" fmla="*/ 133683 h 470568"/>
                <a:gd name="connsiteX7" fmla="*/ 64169 w 782106"/>
                <a:gd name="connsiteY7" fmla="*/ 101599 h 470568"/>
                <a:gd name="connsiteX8" fmla="*/ 37432 w 782106"/>
                <a:gd name="connsiteY8" fmla="*/ 171115 h 470568"/>
                <a:gd name="connsiteX0" fmla="*/ 37432 w 782106"/>
                <a:gd name="connsiteY0" fmla="*/ 171115 h 470568"/>
                <a:gd name="connsiteX1" fmla="*/ 0 w 782106"/>
                <a:gd name="connsiteY1" fmla="*/ 283410 h 470568"/>
                <a:gd name="connsiteX2" fmla="*/ 588211 w 782106"/>
                <a:gd name="connsiteY2" fmla="*/ 299452 h 470568"/>
                <a:gd name="connsiteX3" fmla="*/ 529390 w 782106"/>
                <a:gd name="connsiteY3" fmla="*/ 470568 h 470568"/>
                <a:gd name="connsiteX4" fmla="*/ 782106 w 782106"/>
                <a:gd name="connsiteY4" fmla="*/ 250248 h 470568"/>
                <a:gd name="connsiteX5" fmla="*/ 673768 w 782106"/>
                <a:gd name="connsiteY5" fmla="*/ 0 h 470568"/>
                <a:gd name="connsiteX6" fmla="*/ 636336 w 782106"/>
                <a:gd name="connsiteY6" fmla="*/ 133683 h 470568"/>
                <a:gd name="connsiteX7" fmla="*/ 108857 w 782106"/>
                <a:gd name="connsiteY7" fmla="*/ 60907 h 470568"/>
                <a:gd name="connsiteX8" fmla="*/ 37432 w 782106"/>
                <a:gd name="connsiteY8" fmla="*/ 171115 h 470568"/>
                <a:gd name="connsiteX0" fmla="*/ 5378 w 750052"/>
                <a:gd name="connsiteY0" fmla="*/ 171115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76803 w 750052"/>
                <a:gd name="connsiteY7" fmla="*/ 60907 h 470568"/>
                <a:gd name="connsiteX8" fmla="*/ 5378 w 750052"/>
                <a:gd name="connsiteY8" fmla="*/ 171115 h 470568"/>
                <a:gd name="connsiteX0" fmla="*/ 76803 w 750052"/>
                <a:gd name="connsiteY0" fmla="*/ 60907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76803 w 750052"/>
                <a:gd name="connsiteY7" fmla="*/ 60907 h 470568"/>
                <a:gd name="connsiteX0" fmla="*/ 55056 w 750052"/>
                <a:gd name="connsiteY0" fmla="*/ 57368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55056 w 750052"/>
                <a:gd name="connsiteY7" fmla="*/ 57368 h 47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0052" h="470568">
                  <a:moveTo>
                    <a:pt x="55056" y="57368"/>
                  </a:moveTo>
                  <a:lnTo>
                    <a:pt x="0" y="240665"/>
                  </a:lnTo>
                  <a:lnTo>
                    <a:pt x="556157" y="299452"/>
                  </a:lnTo>
                  <a:lnTo>
                    <a:pt x="497336" y="470568"/>
                  </a:lnTo>
                  <a:lnTo>
                    <a:pt x="750052" y="250248"/>
                  </a:lnTo>
                  <a:lnTo>
                    <a:pt x="641714" y="0"/>
                  </a:lnTo>
                  <a:lnTo>
                    <a:pt x="604282" y="133683"/>
                  </a:lnTo>
                  <a:lnTo>
                    <a:pt x="55056" y="57368"/>
                  </a:lnTo>
                  <a:close/>
                </a:path>
              </a:pathLst>
            </a:cu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9" name="TextBox 98"/>
            <p:cNvSpPr txBox="1"/>
            <p:nvPr/>
          </p:nvSpPr>
          <p:spPr>
            <a:xfrm rot="179687">
              <a:off x="5484947" y="5801266"/>
              <a:ext cx="648439"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mic Sans MS" pitchFamily="66" charset="0"/>
                  <a:ea typeface="+mn-ea"/>
                  <a:cs typeface="+mn-cs"/>
                </a:rPr>
                <a:t>FORCE</a:t>
              </a:r>
            </a:p>
          </p:txBody>
        </p:sp>
      </p:grpSp>
      <p:sp>
        <p:nvSpPr>
          <p:cNvPr id="102" name="Freeform 101"/>
          <p:cNvSpPr/>
          <p:nvPr/>
        </p:nvSpPr>
        <p:spPr bwMode="auto">
          <a:xfrm>
            <a:off x="4143049" y="3187939"/>
            <a:ext cx="1373632" cy="2338832"/>
          </a:xfrm>
          <a:custGeom>
            <a:avLst/>
            <a:gdLst>
              <a:gd name="connsiteX0" fmla="*/ 467360 w 1373632"/>
              <a:gd name="connsiteY0" fmla="*/ 56896 h 2338832"/>
              <a:gd name="connsiteX1" fmla="*/ 89408 w 1373632"/>
              <a:gd name="connsiteY1" fmla="*/ 434848 h 2338832"/>
              <a:gd name="connsiteX2" fmla="*/ 418592 w 1373632"/>
              <a:gd name="connsiteY2" fmla="*/ 910336 h 2338832"/>
              <a:gd name="connsiteX3" fmla="*/ 455168 w 1373632"/>
              <a:gd name="connsiteY3" fmla="*/ 1361440 h 2338832"/>
              <a:gd name="connsiteX4" fmla="*/ 52832 w 1373632"/>
              <a:gd name="connsiteY4" fmla="*/ 1836928 h 2338832"/>
              <a:gd name="connsiteX5" fmla="*/ 138176 w 1373632"/>
              <a:gd name="connsiteY5" fmla="*/ 2117344 h 2338832"/>
              <a:gd name="connsiteX6" fmla="*/ 833120 w 1373632"/>
              <a:gd name="connsiteY6" fmla="*/ 2324608 h 2338832"/>
              <a:gd name="connsiteX7" fmla="*/ 1332992 w 1373632"/>
              <a:gd name="connsiteY7" fmla="*/ 2032000 h 2338832"/>
              <a:gd name="connsiteX8" fmla="*/ 1076960 w 1373632"/>
              <a:gd name="connsiteY8" fmla="*/ 1605280 h 2338832"/>
              <a:gd name="connsiteX9" fmla="*/ 1016000 w 1373632"/>
              <a:gd name="connsiteY9" fmla="*/ 1032256 h 2338832"/>
              <a:gd name="connsiteX10" fmla="*/ 1223264 w 1373632"/>
              <a:gd name="connsiteY10" fmla="*/ 581152 h 2338832"/>
              <a:gd name="connsiteX11" fmla="*/ 1198880 w 1373632"/>
              <a:gd name="connsiteY11" fmla="*/ 312928 h 2338832"/>
              <a:gd name="connsiteX12" fmla="*/ 759968 w 1373632"/>
              <a:gd name="connsiteY12" fmla="*/ 93472 h 2338832"/>
              <a:gd name="connsiteX13" fmla="*/ 467360 w 1373632"/>
              <a:gd name="connsiteY13" fmla="*/ 56896 h 2338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3632" h="2338832">
                <a:moveTo>
                  <a:pt x="467360" y="56896"/>
                </a:moveTo>
                <a:cubicBezTo>
                  <a:pt x="355600" y="113792"/>
                  <a:pt x="97536" y="292608"/>
                  <a:pt x="89408" y="434848"/>
                </a:cubicBezTo>
                <a:cubicBezTo>
                  <a:pt x="81280" y="577088"/>
                  <a:pt x="357632" y="755904"/>
                  <a:pt x="418592" y="910336"/>
                </a:cubicBezTo>
                <a:cubicBezTo>
                  <a:pt x="479552" y="1064768"/>
                  <a:pt x="516128" y="1207008"/>
                  <a:pt x="455168" y="1361440"/>
                </a:cubicBezTo>
                <a:cubicBezTo>
                  <a:pt x="394208" y="1515872"/>
                  <a:pt x="105664" y="1710944"/>
                  <a:pt x="52832" y="1836928"/>
                </a:cubicBezTo>
                <a:cubicBezTo>
                  <a:pt x="0" y="1962912"/>
                  <a:pt x="8128" y="2036064"/>
                  <a:pt x="138176" y="2117344"/>
                </a:cubicBezTo>
                <a:cubicBezTo>
                  <a:pt x="268224" y="2198624"/>
                  <a:pt x="633984" y="2338832"/>
                  <a:pt x="833120" y="2324608"/>
                </a:cubicBezTo>
                <a:cubicBezTo>
                  <a:pt x="1032256" y="2310384"/>
                  <a:pt x="1292352" y="2151888"/>
                  <a:pt x="1332992" y="2032000"/>
                </a:cubicBezTo>
                <a:cubicBezTo>
                  <a:pt x="1373632" y="1912112"/>
                  <a:pt x="1129792" y="1771904"/>
                  <a:pt x="1076960" y="1605280"/>
                </a:cubicBezTo>
                <a:cubicBezTo>
                  <a:pt x="1024128" y="1438656"/>
                  <a:pt x="991616" y="1202944"/>
                  <a:pt x="1016000" y="1032256"/>
                </a:cubicBezTo>
                <a:cubicBezTo>
                  <a:pt x="1040384" y="861568"/>
                  <a:pt x="1192784" y="701040"/>
                  <a:pt x="1223264" y="581152"/>
                </a:cubicBezTo>
                <a:cubicBezTo>
                  <a:pt x="1253744" y="461264"/>
                  <a:pt x="1276096" y="394208"/>
                  <a:pt x="1198880" y="312928"/>
                </a:cubicBezTo>
                <a:cubicBezTo>
                  <a:pt x="1121664" y="231648"/>
                  <a:pt x="883920" y="132080"/>
                  <a:pt x="759968" y="93472"/>
                </a:cubicBezTo>
                <a:cubicBezTo>
                  <a:pt x="636016" y="54864"/>
                  <a:pt x="579120" y="0"/>
                  <a:pt x="467360" y="56896"/>
                </a:cubicBezTo>
                <a:close/>
              </a:path>
            </a:pathLst>
          </a:custGeom>
          <a:solidFill>
            <a:srgbClr val="FFFFCC">
              <a:alpha val="6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20" name="Group 19">
            <a:extLst>
              <a:ext uri="{FF2B5EF4-FFF2-40B4-BE49-F238E27FC236}">
                <a16:creationId xmlns:a16="http://schemas.microsoft.com/office/drawing/2014/main" id="{FB270DF6-2831-46A6-855D-635585A82143}"/>
              </a:ext>
            </a:extLst>
          </p:cNvPr>
          <p:cNvGrpSpPr/>
          <p:nvPr/>
        </p:nvGrpSpPr>
        <p:grpSpPr>
          <a:xfrm>
            <a:off x="4695463" y="3959646"/>
            <a:ext cx="594648" cy="1015663"/>
            <a:chOff x="7524783" y="1143293"/>
            <a:chExt cx="594648" cy="1015663"/>
          </a:xfrm>
        </p:grpSpPr>
        <p:sp>
          <p:nvSpPr>
            <p:cNvPr id="19" name="Rectangle 18">
              <a:extLst>
                <a:ext uri="{FF2B5EF4-FFF2-40B4-BE49-F238E27FC236}">
                  <a16:creationId xmlns:a16="http://schemas.microsoft.com/office/drawing/2014/main" id="{2A850CCE-2172-46CD-9570-27D989F25D3F}"/>
                </a:ext>
              </a:extLst>
            </p:cNvPr>
            <p:cNvSpPr/>
            <p:nvPr/>
          </p:nvSpPr>
          <p:spPr bwMode="auto">
            <a:xfrm>
              <a:off x="7645706" y="1366092"/>
              <a:ext cx="352540" cy="627961"/>
            </a:xfrm>
            <a:prstGeom prst="rect">
              <a:avLst/>
            </a:prstGeom>
            <a:solidFill>
              <a:srgbClr val="FF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 name="Rectangle 193">
              <a:extLst>
                <a:ext uri="{FF2B5EF4-FFF2-40B4-BE49-F238E27FC236}">
                  <a16:creationId xmlns:a16="http://schemas.microsoft.com/office/drawing/2014/main" id="{F7E8F8EA-638A-4052-9ECA-9CF762DFEA7B}"/>
                </a:ext>
              </a:extLst>
            </p:cNvPr>
            <p:cNvSpPr/>
            <p:nvPr/>
          </p:nvSpPr>
          <p:spPr>
            <a:xfrm>
              <a:off x="7524783" y="1143293"/>
              <a:ext cx="594648"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a:t>
              </a:r>
              <a:endParaRPr kumimoji="0" lang="en-US" sz="60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sp>
        <p:nvSpPr>
          <p:cNvPr id="112" name="Rectangle 111">
            <a:extLst>
              <a:ext uri="{FF2B5EF4-FFF2-40B4-BE49-F238E27FC236}">
                <a16:creationId xmlns:a16="http://schemas.microsoft.com/office/drawing/2014/main" id="{0EBAFC96-8620-462C-B9F0-BF9E79B6FA5E}"/>
              </a:ext>
            </a:extLst>
          </p:cNvPr>
          <p:cNvSpPr/>
          <p:nvPr/>
        </p:nvSpPr>
        <p:spPr>
          <a:xfrm>
            <a:off x="2506929" y="3502753"/>
            <a:ext cx="554017"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B</a:t>
            </a:r>
            <a:r>
              <a:rPr kumimoji="0" lang="en-US" sz="18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1</a:t>
            </a:r>
            <a:endParaRPr kumimoji="0" lang="en-US" sz="18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331182383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89"/>
                                        </p:tgtEl>
                                        <p:attrNameLst>
                                          <p:attrName>style.visibility</p:attrName>
                                        </p:attrNameLst>
                                      </p:cBhvr>
                                      <p:to>
                                        <p:strVal val="visible"/>
                                      </p:to>
                                    </p:set>
                                    <p:animEffect transition="in" filter="fade">
                                      <p:cBhvr>
                                        <p:cTn id="10" dur="1000"/>
                                        <p:tgtEl>
                                          <p:spTgt spid="189"/>
                                        </p:tgtEl>
                                      </p:cBhvr>
                                    </p:animEffect>
                                  </p:childTnLst>
                                </p:cTn>
                              </p:par>
                              <p:par>
                                <p:cTn id="11" presetID="10" presetClass="entr" presetSubtype="0" fill="hold" grpId="0" nodeType="withEffect">
                                  <p:stCondLst>
                                    <p:cond delay="1700"/>
                                  </p:stCondLst>
                                  <p:childTnLst>
                                    <p:set>
                                      <p:cBhvr>
                                        <p:cTn id="12" dur="1" fill="hold">
                                          <p:stCondLst>
                                            <p:cond delay="0"/>
                                          </p:stCondLst>
                                        </p:cTn>
                                        <p:tgtEl>
                                          <p:spTgt spid="190"/>
                                        </p:tgtEl>
                                        <p:attrNameLst>
                                          <p:attrName>style.visibility</p:attrName>
                                        </p:attrNameLst>
                                      </p:cBhvr>
                                      <p:to>
                                        <p:strVal val="visible"/>
                                      </p:to>
                                    </p:set>
                                    <p:animEffect transition="in" filter="fade">
                                      <p:cBhvr>
                                        <p:cTn id="13" dur="1250"/>
                                        <p:tgtEl>
                                          <p:spTgt spid="190"/>
                                        </p:tgtEl>
                                      </p:cBhvr>
                                    </p:animEffect>
                                  </p:childTnLst>
                                </p:cTn>
                              </p:par>
                              <p:par>
                                <p:cTn id="14" presetID="2" presetClass="entr" presetSubtype="2" fill="hold" nodeType="withEffect">
                                  <p:stCondLst>
                                    <p:cond delay="800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1750" fill="hold"/>
                                        <p:tgtEl>
                                          <p:spTgt spid="18"/>
                                        </p:tgtEl>
                                        <p:attrNameLst>
                                          <p:attrName>ppt_x</p:attrName>
                                        </p:attrNameLst>
                                      </p:cBhvr>
                                      <p:tavLst>
                                        <p:tav tm="0">
                                          <p:val>
                                            <p:strVal val="1+#ppt_w/2"/>
                                          </p:val>
                                        </p:tav>
                                        <p:tav tm="100000">
                                          <p:val>
                                            <p:strVal val="#ppt_x"/>
                                          </p:val>
                                        </p:tav>
                                      </p:tavLst>
                                    </p:anim>
                                    <p:anim calcmode="lin" valueType="num">
                                      <p:cBhvr additive="base">
                                        <p:cTn id="17" dur="1750" fill="hold"/>
                                        <p:tgtEl>
                                          <p:spTgt spid="18"/>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10200"/>
                                  </p:stCondLst>
                                  <p:childTnLst>
                                    <p:set>
                                      <p:cBhvr>
                                        <p:cTn id="19" dur="1" fill="hold">
                                          <p:stCondLst>
                                            <p:cond delay="0"/>
                                          </p:stCondLst>
                                        </p:cTn>
                                        <p:tgtEl>
                                          <p:spTgt spid="102"/>
                                        </p:tgtEl>
                                        <p:attrNameLst>
                                          <p:attrName>style.visibility</p:attrName>
                                        </p:attrNameLst>
                                      </p:cBhvr>
                                      <p:to>
                                        <p:strVal val="visible"/>
                                      </p:to>
                                    </p:set>
                                    <p:animEffect transition="in" filter="fade">
                                      <p:cBhvr>
                                        <p:cTn id="20" dur="750"/>
                                        <p:tgtEl>
                                          <p:spTgt spid="102"/>
                                        </p:tgtEl>
                                      </p:cBhvr>
                                    </p:animEffect>
                                  </p:childTnLst>
                                </p:cTn>
                              </p:par>
                              <p:par>
                                <p:cTn id="21" presetID="22" presetClass="entr" presetSubtype="8" fill="hold" nodeType="withEffect">
                                  <p:stCondLst>
                                    <p:cond delay="11300"/>
                                  </p:stCondLst>
                                  <p:childTnLst>
                                    <p:set>
                                      <p:cBhvr>
                                        <p:cTn id="22" dur="1" fill="hold">
                                          <p:stCondLst>
                                            <p:cond delay="0"/>
                                          </p:stCondLst>
                                        </p:cTn>
                                        <p:tgtEl>
                                          <p:spTgt spid="100"/>
                                        </p:tgtEl>
                                        <p:attrNameLst>
                                          <p:attrName>style.visibility</p:attrName>
                                        </p:attrNameLst>
                                      </p:cBhvr>
                                      <p:to>
                                        <p:strVal val="visible"/>
                                      </p:to>
                                    </p:set>
                                    <p:animEffect transition="in" filter="wipe(left)">
                                      <p:cBhvr>
                                        <p:cTn id="23" dur="1000"/>
                                        <p:tgtEl>
                                          <p:spTgt spid="100"/>
                                        </p:tgtEl>
                                      </p:cBhvr>
                                    </p:animEffect>
                                  </p:childTnLst>
                                </p:cTn>
                              </p:par>
                              <p:par>
                                <p:cTn id="24" presetID="22" presetClass="entr" presetSubtype="2" fill="hold" nodeType="withEffect">
                                  <p:stCondLst>
                                    <p:cond delay="11300"/>
                                  </p:stCondLst>
                                  <p:childTnLst>
                                    <p:set>
                                      <p:cBhvr>
                                        <p:cTn id="25" dur="1" fill="hold">
                                          <p:stCondLst>
                                            <p:cond delay="0"/>
                                          </p:stCondLst>
                                        </p:cTn>
                                        <p:tgtEl>
                                          <p:spTgt spid="101"/>
                                        </p:tgtEl>
                                        <p:attrNameLst>
                                          <p:attrName>style.visibility</p:attrName>
                                        </p:attrNameLst>
                                      </p:cBhvr>
                                      <p:to>
                                        <p:strVal val="visible"/>
                                      </p:to>
                                    </p:set>
                                    <p:animEffect transition="in" filter="wipe(right)">
                                      <p:cBhvr>
                                        <p:cTn id="26" dur="1000"/>
                                        <p:tgtEl>
                                          <p:spTgt spid="101"/>
                                        </p:tgtEl>
                                      </p:cBhvr>
                                    </p:animEffect>
                                  </p:childTnLst>
                                </p:cTn>
                              </p:par>
                              <p:par>
                                <p:cTn id="27" presetID="10" presetClass="entr" presetSubtype="0" fill="hold" nodeType="withEffect">
                                  <p:stCondLst>
                                    <p:cond delay="1300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animBg="1"/>
      <p:bldP spid="190" grpId="0" autoUpdateAnimBg="0"/>
      <p:bldP spid="10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rgbClr val="FFFFCC"/>
        </a:solidFill>
        <a:effectLst/>
      </p:bgPr>
    </p:bg>
    <p:spTree>
      <p:nvGrpSpPr>
        <p:cNvPr id="1" name=""/>
        <p:cNvGrpSpPr/>
        <p:nvPr/>
      </p:nvGrpSpPr>
      <p:grpSpPr>
        <a:xfrm>
          <a:off x="0" y="0"/>
          <a:ext cx="0" cy="0"/>
          <a:chOff x="0" y="0"/>
          <a:chExt cx="0" cy="0"/>
        </a:xfrm>
      </p:grpSpPr>
      <p:grpSp>
        <p:nvGrpSpPr>
          <p:cNvPr id="6" name="Group 55"/>
          <p:cNvGrpSpPr>
            <a:grpSpLocks/>
          </p:cNvGrpSpPr>
          <p:nvPr/>
        </p:nvGrpSpPr>
        <p:grpSpPr bwMode="auto">
          <a:xfrm flipH="1">
            <a:off x="277042" y="4572000"/>
            <a:ext cx="1368877" cy="1999069"/>
            <a:chOff x="2118" y="156"/>
            <a:chExt cx="1260" cy="1969"/>
          </a:xfrm>
        </p:grpSpPr>
        <p:sp>
          <p:nvSpPr>
            <p:cNvPr id="114" name="Oval 56"/>
            <p:cNvSpPr>
              <a:spLocks noChangeArrowheads="1"/>
            </p:cNvSpPr>
            <p:nvPr/>
          </p:nvSpPr>
          <p:spPr bwMode="auto">
            <a:xfrm>
              <a:off x="2118" y="1886"/>
              <a:ext cx="1260" cy="239"/>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5" name="Freeform 57"/>
            <p:cNvSpPr>
              <a:spLocks/>
            </p:cNvSpPr>
            <p:nvPr/>
          </p:nvSpPr>
          <p:spPr bwMode="auto">
            <a:xfrm>
              <a:off x="2535" y="1467"/>
              <a:ext cx="438" cy="516"/>
            </a:xfrm>
            <a:custGeom>
              <a:avLst/>
              <a:gdLst/>
              <a:ahLst/>
              <a:cxnLst>
                <a:cxn ang="0">
                  <a:pos x="96" y="0"/>
                </a:cxn>
                <a:cxn ang="0">
                  <a:pos x="432" y="48"/>
                </a:cxn>
                <a:cxn ang="0">
                  <a:pos x="516" y="516"/>
                </a:cxn>
                <a:cxn ang="0">
                  <a:pos x="402" y="504"/>
                </a:cxn>
                <a:cxn ang="0">
                  <a:pos x="282" y="174"/>
                </a:cxn>
                <a:cxn ang="0">
                  <a:pos x="192" y="156"/>
                </a:cxn>
                <a:cxn ang="0">
                  <a:pos x="150" y="318"/>
                </a:cxn>
                <a:cxn ang="0">
                  <a:pos x="168" y="480"/>
                </a:cxn>
                <a:cxn ang="0">
                  <a:pos x="0" y="450"/>
                </a:cxn>
                <a:cxn ang="0">
                  <a:pos x="24" y="138"/>
                </a:cxn>
                <a:cxn ang="0">
                  <a:pos x="96" y="0"/>
                </a:cxn>
              </a:cxnLst>
              <a:rect l="0" t="0" r="r" b="b"/>
              <a:pathLst>
                <a:path w="516" h="516">
                  <a:moveTo>
                    <a:pt x="96" y="0"/>
                  </a:moveTo>
                  <a:lnTo>
                    <a:pt x="432" y="48"/>
                  </a:lnTo>
                  <a:lnTo>
                    <a:pt x="516" y="516"/>
                  </a:lnTo>
                  <a:lnTo>
                    <a:pt x="402" y="504"/>
                  </a:lnTo>
                  <a:lnTo>
                    <a:pt x="282" y="174"/>
                  </a:lnTo>
                  <a:lnTo>
                    <a:pt x="192" y="156"/>
                  </a:lnTo>
                  <a:lnTo>
                    <a:pt x="150" y="318"/>
                  </a:lnTo>
                  <a:lnTo>
                    <a:pt x="168" y="480"/>
                  </a:lnTo>
                  <a:lnTo>
                    <a:pt x="0" y="450"/>
                  </a:lnTo>
                  <a:lnTo>
                    <a:pt x="24" y="138"/>
                  </a:lnTo>
                  <a:lnTo>
                    <a:pt x="96" y="0"/>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6" name="Freeform 58"/>
            <p:cNvSpPr>
              <a:spLocks/>
            </p:cNvSpPr>
            <p:nvPr/>
          </p:nvSpPr>
          <p:spPr bwMode="auto">
            <a:xfrm>
              <a:off x="2780" y="1035"/>
              <a:ext cx="392" cy="729"/>
            </a:xfrm>
            <a:custGeom>
              <a:avLst/>
              <a:gdLst/>
              <a:ahLst/>
              <a:cxnLst>
                <a:cxn ang="0">
                  <a:pos x="0" y="677"/>
                </a:cxn>
                <a:cxn ang="0">
                  <a:pos x="47" y="686"/>
                </a:cxn>
                <a:cxn ang="0">
                  <a:pos x="113" y="687"/>
                </a:cxn>
                <a:cxn ang="0">
                  <a:pos x="176" y="674"/>
                </a:cxn>
                <a:cxn ang="0">
                  <a:pos x="200" y="662"/>
                </a:cxn>
                <a:cxn ang="0">
                  <a:pos x="216" y="647"/>
                </a:cxn>
                <a:cxn ang="0">
                  <a:pos x="209" y="510"/>
                </a:cxn>
                <a:cxn ang="0">
                  <a:pos x="392" y="243"/>
                </a:cxn>
                <a:cxn ang="0">
                  <a:pos x="245" y="71"/>
                </a:cxn>
                <a:cxn ang="0">
                  <a:pos x="194" y="69"/>
                </a:cxn>
                <a:cxn ang="0">
                  <a:pos x="173" y="30"/>
                </a:cxn>
                <a:cxn ang="0">
                  <a:pos x="134" y="8"/>
                </a:cxn>
                <a:cxn ang="0">
                  <a:pos x="83" y="0"/>
                </a:cxn>
                <a:cxn ang="0">
                  <a:pos x="39" y="140"/>
                </a:cxn>
                <a:cxn ang="0">
                  <a:pos x="15" y="275"/>
                </a:cxn>
                <a:cxn ang="0">
                  <a:pos x="8" y="545"/>
                </a:cxn>
                <a:cxn ang="0">
                  <a:pos x="0" y="677"/>
                </a:cxn>
              </a:cxnLst>
              <a:rect l="0" t="0" r="r" b="b"/>
              <a:pathLst>
                <a:path w="392" h="687">
                  <a:moveTo>
                    <a:pt x="0" y="677"/>
                  </a:moveTo>
                  <a:lnTo>
                    <a:pt x="47" y="686"/>
                  </a:lnTo>
                  <a:lnTo>
                    <a:pt x="113" y="687"/>
                  </a:lnTo>
                  <a:cubicBezTo>
                    <a:pt x="134" y="683"/>
                    <a:pt x="155" y="679"/>
                    <a:pt x="176" y="674"/>
                  </a:cubicBezTo>
                  <a:cubicBezTo>
                    <a:pt x="184" y="672"/>
                    <a:pt x="191" y="664"/>
                    <a:pt x="200" y="662"/>
                  </a:cubicBezTo>
                  <a:cubicBezTo>
                    <a:pt x="205" y="656"/>
                    <a:pt x="207" y="649"/>
                    <a:pt x="216" y="647"/>
                  </a:cubicBezTo>
                  <a:lnTo>
                    <a:pt x="209" y="510"/>
                  </a:lnTo>
                  <a:lnTo>
                    <a:pt x="392" y="243"/>
                  </a:lnTo>
                  <a:lnTo>
                    <a:pt x="245" y="71"/>
                  </a:lnTo>
                  <a:lnTo>
                    <a:pt x="194" y="69"/>
                  </a:lnTo>
                  <a:lnTo>
                    <a:pt x="173" y="30"/>
                  </a:lnTo>
                  <a:lnTo>
                    <a:pt x="134" y="8"/>
                  </a:lnTo>
                  <a:lnTo>
                    <a:pt x="83" y="0"/>
                  </a:lnTo>
                  <a:lnTo>
                    <a:pt x="39" y="140"/>
                  </a:lnTo>
                  <a:lnTo>
                    <a:pt x="15" y="275"/>
                  </a:lnTo>
                  <a:lnTo>
                    <a:pt x="8" y="545"/>
                  </a:lnTo>
                  <a:lnTo>
                    <a:pt x="0" y="677"/>
                  </a:lnTo>
                  <a:close/>
                </a:path>
              </a:pathLst>
            </a:custGeom>
            <a:solidFill>
              <a:srgbClr val="FF00FF"/>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7" name="Freeform 59"/>
            <p:cNvSpPr>
              <a:spLocks/>
            </p:cNvSpPr>
            <p:nvPr/>
          </p:nvSpPr>
          <p:spPr bwMode="auto">
            <a:xfrm>
              <a:off x="2437" y="624"/>
              <a:ext cx="66" cy="93"/>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8" name="Freeform 60"/>
            <p:cNvSpPr>
              <a:spLocks/>
            </p:cNvSpPr>
            <p:nvPr/>
          </p:nvSpPr>
          <p:spPr bwMode="auto">
            <a:xfrm>
              <a:off x="2299" y="156"/>
              <a:ext cx="851" cy="894"/>
            </a:xfrm>
            <a:custGeom>
              <a:avLst/>
              <a:gdLst/>
              <a:ahLst/>
              <a:cxnLst>
                <a:cxn ang="0">
                  <a:pos x="305" y="518"/>
                </a:cxn>
                <a:cxn ang="0">
                  <a:pos x="278" y="374"/>
                </a:cxn>
                <a:cxn ang="0">
                  <a:pos x="242" y="311"/>
                </a:cxn>
                <a:cxn ang="0">
                  <a:pos x="203" y="212"/>
                </a:cxn>
                <a:cxn ang="0">
                  <a:pos x="218" y="128"/>
                </a:cxn>
                <a:cxn ang="0">
                  <a:pos x="272" y="74"/>
                </a:cxn>
                <a:cxn ang="0">
                  <a:pos x="341" y="47"/>
                </a:cxn>
                <a:cxn ang="0">
                  <a:pos x="425" y="17"/>
                </a:cxn>
                <a:cxn ang="0">
                  <a:pos x="548" y="2"/>
                </a:cxn>
                <a:cxn ang="0">
                  <a:pos x="677" y="29"/>
                </a:cxn>
                <a:cxn ang="0">
                  <a:pos x="701" y="44"/>
                </a:cxn>
                <a:cxn ang="0">
                  <a:pos x="737" y="59"/>
                </a:cxn>
                <a:cxn ang="0">
                  <a:pos x="782" y="89"/>
                </a:cxn>
                <a:cxn ang="0">
                  <a:pos x="839" y="137"/>
                </a:cxn>
                <a:cxn ang="0">
                  <a:pos x="803" y="317"/>
                </a:cxn>
                <a:cxn ang="0">
                  <a:pos x="791" y="347"/>
                </a:cxn>
                <a:cxn ang="0">
                  <a:pos x="767" y="398"/>
                </a:cxn>
                <a:cxn ang="0">
                  <a:pos x="683" y="509"/>
                </a:cxn>
                <a:cxn ang="0">
                  <a:pos x="641" y="539"/>
                </a:cxn>
                <a:cxn ang="0">
                  <a:pos x="623" y="545"/>
                </a:cxn>
                <a:cxn ang="0">
                  <a:pos x="620" y="560"/>
                </a:cxn>
                <a:cxn ang="0">
                  <a:pos x="644" y="539"/>
                </a:cxn>
                <a:cxn ang="0">
                  <a:pos x="662" y="527"/>
                </a:cxn>
                <a:cxn ang="0">
                  <a:pos x="776" y="536"/>
                </a:cxn>
                <a:cxn ang="0">
                  <a:pos x="782" y="581"/>
                </a:cxn>
                <a:cxn ang="0">
                  <a:pos x="758" y="626"/>
                </a:cxn>
                <a:cxn ang="0">
                  <a:pos x="677" y="644"/>
                </a:cxn>
                <a:cxn ang="0">
                  <a:pos x="668" y="647"/>
                </a:cxn>
                <a:cxn ang="0">
                  <a:pos x="629" y="650"/>
                </a:cxn>
                <a:cxn ang="0">
                  <a:pos x="620" y="668"/>
                </a:cxn>
                <a:cxn ang="0">
                  <a:pos x="611" y="707"/>
                </a:cxn>
                <a:cxn ang="0">
                  <a:pos x="539" y="893"/>
                </a:cxn>
                <a:cxn ang="0">
                  <a:pos x="401" y="890"/>
                </a:cxn>
                <a:cxn ang="0">
                  <a:pos x="395" y="881"/>
                </a:cxn>
                <a:cxn ang="0">
                  <a:pos x="386" y="875"/>
                </a:cxn>
                <a:cxn ang="0">
                  <a:pos x="335" y="767"/>
                </a:cxn>
                <a:cxn ang="0">
                  <a:pos x="323" y="740"/>
                </a:cxn>
                <a:cxn ang="0">
                  <a:pos x="275" y="740"/>
                </a:cxn>
                <a:cxn ang="0">
                  <a:pos x="227" y="725"/>
                </a:cxn>
                <a:cxn ang="0">
                  <a:pos x="200" y="710"/>
                </a:cxn>
                <a:cxn ang="0">
                  <a:pos x="251" y="662"/>
                </a:cxn>
                <a:cxn ang="0">
                  <a:pos x="308" y="605"/>
                </a:cxn>
                <a:cxn ang="0">
                  <a:pos x="236" y="641"/>
                </a:cxn>
                <a:cxn ang="0">
                  <a:pos x="176" y="653"/>
                </a:cxn>
                <a:cxn ang="0">
                  <a:pos x="65" y="629"/>
                </a:cxn>
                <a:cxn ang="0">
                  <a:pos x="23" y="584"/>
                </a:cxn>
                <a:cxn ang="0">
                  <a:pos x="14" y="557"/>
                </a:cxn>
                <a:cxn ang="0">
                  <a:pos x="11" y="533"/>
                </a:cxn>
                <a:cxn ang="0">
                  <a:pos x="83" y="527"/>
                </a:cxn>
                <a:cxn ang="0">
                  <a:pos x="290" y="524"/>
                </a:cxn>
                <a:cxn ang="0">
                  <a:pos x="305" y="518"/>
                </a:cxn>
              </a:cxnLst>
              <a:rect l="0" t="0" r="r" b="b"/>
              <a:pathLst>
                <a:path w="851" h="894">
                  <a:moveTo>
                    <a:pt x="305" y="518"/>
                  </a:moveTo>
                  <a:cubicBezTo>
                    <a:pt x="303" y="491"/>
                    <a:pt x="296" y="402"/>
                    <a:pt x="278" y="374"/>
                  </a:cubicBezTo>
                  <a:cubicBezTo>
                    <a:pt x="265" y="355"/>
                    <a:pt x="252" y="333"/>
                    <a:pt x="242" y="311"/>
                  </a:cubicBezTo>
                  <a:cubicBezTo>
                    <a:pt x="228" y="279"/>
                    <a:pt x="222" y="241"/>
                    <a:pt x="203" y="212"/>
                  </a:cubicBezTo>
                  <a:cubicBezTo>
                    <a:pt x="206" y="161"/>
                    <a:pt x="197" y="161"/>
                    <a:pt x="218" y="128"/>
                  </a:cubicBezTo>
                  <a:cubicBezTo>
                    <a:pt x="220" y="123"/>
                    <a:pt x="267" y="77"/>
                    <a:pt x="272" y="74"/>
                  </a:cubicBezTo>
                  <a:cubicBezTo>
                    <a:pt x="293" y="61"/>
                    <a:pt x="317" y="52"/>
                    <a:pt x="341" y="47"/>
                  </a:cubicBezTo>
                  <a:cubicBezTo>
                    <a:pt x="364" y="32"/>
                    <a:pt x="399" y="26"/>
                    <a:pt x="425" y="17"/>
                  </a:cubicBezTo>
                  <a:cubicBezTo>
                    <a:pt x="460" y="12"/>
                    <a:pt x="506" y="0"/>
                    <a:pt x="548" y="2"/>
                  </a:cubicBezTo>
                  <a:cubicBezTo>
                    <a:pt x="590" y="4"/>
                    <a:pt x="652" y="22"/>
                    <a:pt x="677" y="29"/>
                  </a:cubicBezTo>
                  <a:cubicBezTo>
                    <a:pt x="689" y="33"/>
                    <a:pt x="689" y="40"/>
                    <a:pt x="701" y="44"/>
                  </a:cubicBezTo>
                  <a:cubicBezTo>
                    <a:pt x="710" y="58"/>
                    <a:pt x="722" y="55"/>
                    <a:pt x="737" y="59"/>
                  </a:cubicBezTo>
                  <a:cubicBezTo>
                    <a:pt x="752" y="69"/>
                    <a:pt x="765" y="83"/>
                    <a:pt x="782" y="89"/>
                  </a:cubicBezTo>
                  <a:cubicBezTo>
                    <a:pt x="798" y="113"/>
                    <a:pt x="832" y="107"/>
                    <a:pt x="839" y="137"/>
                  </a:cubicBezTo>
                  <a:cubicBezTo>
                    <a:pt x="843" y="187"/>
                    <a:pt x="851" y="285"/>
                    <a:pt x="803" y="317"/>
                  </a:cubicBezTo>
                  <a:cubicBezTo>
                    <a:pt x="799" y="328"/>
                    <a:pt x="793" y="335"/>
                    <a:pt x="791" y="347"/>
                  </a:cubicBezTo>
                  <a:cubicBezTo>
                    <a:pt x="787" y="368"/>
                    <a:pt x="790" y="392"/>
                    <a:pt x="767" y="398"/>
                  </a:cubicBezTo>
                  <a:cubicBezTo>
                    <a:pt x="728" y="424"/>
                    <a:pt x="735" y="496"/>
                    <a:pt x="683" y="509"/>
                  </a:cubicBezTo>
                  <a:cubicBezTo>
                    <a:pt x="668" y="519"/>
                    <a:pt x="658" y="531"/>
                    <a:pt x="641" y="539"/>
                  </a:cubicBezTo>
                  <a:cubicBezTo>
                    <a:pt x="635" y="542"/>
                    <a:pt x="623" y="545"/>
                    <a:pt x="623" y="545"/>
                  </a:cubicBezTo>
                  <a:cubicBezTo>
                    <a:pt x="609" y="566"/>
                    <a:pt x="604" y="565"/>
                    <a:pt x="620" y="560"/>
                  </a:cubicBezTo>
                  <a:cubicBezTo>
                    <a:pt x="629" y="551"/>
                    <a:pt x="633" y="545"/>
                    <a:pt x="644" y="539"/>
                  </a:cubicBezTo>
                  <a:cubicBezTo>
                    <a:pt x="650" y="535"/>
                    <a:pt x="662" y="527"/>
                    <a:pt x="662" y="527"/>
                  </a:cubicBezTo>
                  <a:cubicBezTo>
                    <a:pt x="691" y="528"/>
                    <a:pt x="740" y="503"/>
                    <a:pt x="776" y="536"/>
                  </a:cubicBezTo>
                  <a:cubicBezTo>
                    <a:pt x="779" y="536"/>
                    <a:pt x="782" y="578"/>
                    <a:pt x="782" y="581"/>
                  </a:cubicBezTo>
                  <a:cubicBezTo>
                    <a:pt x="782" y="611"/>
                    <a:pt x="773" y="605"/>
                    <a:pt x="758" y="626"/>
                  </a:cubicBezTo>
                  <a:cubicBezTo>
                    <a:pt x="753" y="650"/>
                    <a:pt x="701" y="643"/>
                    <a:pt x="677" y="644"/>
                  </a:cubicBezTo>
                  <a:cubicBezTo>
                    <a:pt x="674" y="645"/>
                    <a:pt x="671" y="647"/>
                    <a:pt x="668" y="647"/>
                  </a:cubicBezTo>
                  <a:cubicBezTo>
                    <a:pt x="655" y="649"/>
                    <a:pt x="642" y="646"/>
                    <a:pt x="629" y="650"/>
                  </a:cubicBezTo>
                  <a:cubicBezTo>
                    <a:pt x="623" y="652"/>
                    <a:pt x="624" y="662"/>
                    <a:pt x="620" y="668"/>
                  </a:cubicBezTo>
                  <a:cubicBezTo>
                    <a:pt x="617" y="681"/>
                    <a:pt x="611" y="707"/>
                    <a:pt x="611" y="707"/>
                  </a:cubicBezTo>
                  <a:cubicBezTo>
                    <a:pt x="609" y="762"/>
                    <a:pt x="615" y="878"/>
                    <a:pt x="539" y="893"/>
                  </a:cubicBezTo>
                  <a:cubicBezTo>
                    <a:pt x="493" y="892"/>
                    <a:pt x="447" y="894"/>
                    <a:pt x="401" y="890"/>
                  </a:cubicBezTo>
                  <a:cubicBezTo>
                    <a:pt x="397" y="890"/>
                    <a:pt x="398" y="884"/>
                    <a:pt x="395" y="881"/>
                  </a:cubicBezTo>
                  <a:cubicBezTo>
                    <a:pt x="392" y="878"/>
                    <a:pt x="389" y="877"/>
                    <a:pt x="386" y="875"/>
                  </a:cubicBezTo>
                  <a:cubicBezTo>
                    <a:pt x="364" y="842"/>
                    <a:pt x="351" y="803"/>
                    <a:pt x="335" y="767"/>
                  </a:cubicBezTo>
                  <a:cubicBezTo>
                    <a:pt x="331" y="758"/>
                    <a:pt x="333" y="742"/>
                    <a:pt x="323" y="740"/>
                  </a:cubicBezTo>
                  <a:cubicBezTo>
                    <a:pt x="303" y="736"/>
                    <a:pt x="295" y="741"/>
                    <a:pt x="275" y="740"/>
                  </a:cubicBezTo>
                  <a:cubicBezTo>
                    <a:pt x="258" y="739"/>
                    <a:pt x="239" y="731"/>
                    <a:pt x="227" y="725"/>
                  </a:cubicBezTo>
                  <a:cubicBezTo>
                    <a:pt x="224" y="715"/>
                    <a:pt x="200" y="710"/>
                    <a:pt x="200" y="710"/>
                  </a:cubicBezTo>
                  <a:cubicBezTo>
                    <a:pt x="203" y="696"/>
                    <a:pt x="239" y="670"/>
                    <a:pt x="251" y="662"/>
                  </a:cubicBezTo>
                  <a:cubicBezTo>
                    <a:pt x="267" y="638"/>
                    <a:pt x="286" y="620"/>
                    <a:pt x="308" y="605"/>
                  </a:cubicBezTo>
                  <a:cubicBezTo>
                    <a:pt x="310" y="598"/>
                    <a:pt x="258" y="633"/>
                    <a:pt x="236" y="641"/>
                  </a:cubicBezTo>
                  <a:cubicBezTo>
                    <a:pt x="214" y="649"/>
                    <a:pt x="204" y="655"/>
                    <a:pt x="176" y="653"/>
                  </a:cubicBezTo>
                  <a:cubicBezTo>
                    <a:pt x="137" y="652"/>
                    <a:pt x="93" y="657"/>
                    <a:pt x="65" y="629"/>
                  </a:cubicBezTo>
                  <a:cubicBezTo>
                    <a:pt x="53" y="617"/>
                    <a:pt x="33" y="599"/>
                    <a:pt x="23" y="584"/>
                  </a:cubicBezTo>
                  <a:cubicBezTo>
                    <a:pt x="18" y="576"/>
                    <a:pt x="14" y="557"/>
                    <a:pt x="14" y="557"/>
                  </a:cubicBezTo>
                  <a:cubicBezTo>
                    <a:pt x="14" y="549"/>
                    <a:pt x="0" y="538"/>
                    <a:pt x="11" y="533"/>
                  </a:cubicBezTo>
                  <a:cubicBezTo>
                    <a:pt x="22" y="528"/>
                    <a:pt x="37" y="528"/>
                    <a:pt x="83" y="527"/>
                  </a:cubicBezTo>
                  <a:cubicBezTo>
                    <a:pt x="152" y="525"/>
                    <a:pt x="221" y="525"/>
                    <a:pt x="290" y="524"/>
                  </a:cubicBezTo>
                  <a:cubicBezTo>
                    <a:pt x="301" y="520"/>
                    <a:pt x="296" y="522"/>
                    <a:pt x="305" y="518"/>
                  </a:cubicBezTo>
                  <a:close/>
                </a:path>
              </a:pathLst>
            </a:custGeom>
            <a:gradFill rotWithShape="1">
              <a:gsLst>
                <a:gs pos="0">
                  <a:srgbClr val="FFCCFF"/>
                </a:gs>
                <a:gs pos="100000">
                  <a:srgbClr val="FFCCFF">
                    <a:gamma/>
                    <a:shade val="86275"/>
                    <a:invGamma/>
                  </a:srgbClr>
                </a:gs>
              </a:gsLst>
              <a:lin ang="5400000" scaled="1"/>
            </a:gradFill>
            <a:ln w="28575" cmpd="sng">
              <a:solidFill>
                <a:schemeClr val="tx1"/>
              </a:solidFill>
              <a:round/>
              <a:headEnd/>
              <a:tailEnd/>
            </a:ln>
            <a:effectLst/>
            <a:scene3d>
              <a:camera prst="orthographicFront"/>
              <a:lightRig rig="threePt" dir="t"/>
            </a:scene3d>
            <a:sp3d>
              <a:bevelT/>
            </a:sp3d>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9" name="Freeform 61"/>
            <p:cNvSpPr>
              <a:spLocks/>
            </p:cNvSpPr>
            <p:nvPr/>
          </p:nvSpPr>
          <p:spPr bwMode="auto">
            <a:xfrm rot="-830568">
              <a:off x="2714" y="321"/>
              <a:ext cx="433" cy="207"/>
            </a:xfrm>
            <a:custGeom>
              <a:avLst/>
              <a:gdLst/>
              <a:ahLst/>
              <a:cxnLst>
                <a:cxn ang="0">
                  <a:pos x="1" y="207"/>
                </a:cxn>
                <a:cxn ang="0">
                  <a:pos x="4" y="144"/>
                </a:cxn>
                <a:cxn ang="0">
                  <a:pos x="16" y="126"/>
                </a:cxn>
                <a:cxn ang="0">
                  <a:pos x="61" y="69"/>
                </a:cxn>
                <a:cxn ang="0">
                  <a:pos x="97" y="36"/>
                </a:cxn>
                <a:cxn ang="0">
                  <a:pos x="127" y="9"/>
                </a:cxn>
                <a:cxn ang="0">
                  <a:pos x="139" y="42"/>
                </a:cxn>
                <a:cxn ang="0">
                  <a:pos x="136" y="72"/>
                </a:cxn>
                <a:cxn ang="0">
                  <a:pos x="139" y="54"/>
                </a:cxn>
                <a:cxn ang="0">
                  <a:pos x="145" y="45"/>
                </a:cxn>
                <a:cxn ang="0">
                  <a:pos x="154" y="42"/>
                </a:cxn>
                <a:cxn ang="0">
                  <a:pos x="238" y="6"/>
                </a:cxn>
                <a:cxn ang="0">
                  <a:pos x="265" y="48"/>
                </a:cxn>
                <a:cxn ang="0">
                  <a:pos x="274" y="30"/>
                </a:cxn>
                <a:cxn ang="0">
                  <a:pos x="292" y="24"/>
                </a:cxn>
                <a:cxn ang="0">
                  <a:pos x="385" y="36"/>
                </a:cxn>
                <a:cxn ang="0">
                  <a:pos x="415" y="66"/>
                </a:cxn>
                <a:cxn ang="0">
                  <a:pos x="427" y="81"/>
                </a:cxn>
                <a:cxn ang="0">
                  <a:pos x="343" y="87"/>
                </a:cxn>
                <a:cxn ang="0">
                  <a:pos x="310" y="102"/>
                </a:cxn>
                <a:cxn ang="0">
                  <a:pos x="130" y="120"/>
                </a:cxn>
                <a:cxn ang="0">
                  <a:pos x="100" y="129"/>
                </a:cxn>
                <a:cxn ang="0">
                  <a:pos x="82" y="135"/>
                </a:cxn>
                <a:cxn ang="0">
                  <a:pos x="55" y="162"/>
                </a:cxn>
                <a:cxn ang="0">
                  <a:pos x="19" y="198"/>
                </a:cxn>
                <a:cxn ang="0">
                  <a:pos x="1" y="207"/>
                </a:cxn>
              </a:cxnLst>
              <a:rect l="0" t="0" r="r" b="b"/>
              <a:pathLst>
                <a:path w="433" h="207">
                  <a:moveTo>
                    <a:pt x="1" y="207"/>
                  </a:moveTo>
                  <a:cubicBezTo>
                    <a:pt x="2" y="186"/>
                    <a:pt x="0" y="165"/>
                    <a:pt x="4" y="144"/>
                  </a:cubicBezTo>
                  <a:cubicBezTo>
                    <a:pt x="5" y="137"/>
                    <a:pt x="12" y="132"/>
                    <a:pt x="16" y="126"/>
                  </a:cubicBezTo>
                  <a:cubicBezTo>
                    <a:pt x="27" y="110"/>
                    <a:pt x="46" y="74"/>
                    <a:pt x="61" y="69"/>
                  </a:cubicBezTo>
                  <a:cubicBezTo>
                    <a:pt x="73" y="57"/>
                    <a:pt x="83" y="45"/>
                    <a:pt x="97" y="36"/>
                  </a:cubicBezTo>
                  <a:cubicBezTo>
                    <a:pt x="101" y="23"/>
                    <a:pt x="112" y="9"/>
                    <a:pt x="127" y="9"/>
                  </a:cubicBezTo>
                  <a:cubicBezTo>
                    <a:pt x="134" y="20"/>
                    <a:pt x="135" y="30"/>
                    <a:pt x="139" y="42"/>
                  </a:cubicBezTo>
                  <a:cubicBezTo>
                    <a:pt x="138" y="52"/>
                    <a:pt x="136" y="62"/>
                    <a:pt x="136" y="72"/>
                  </a:cubicBezTo>
                  <a:cubicBezTo>
                    <a:pt x="136" y="78"/>
                    <a:pt x="137" y="60"/>
                    <a:pt x="139" y="54"/>
                  </a:cubicBezTo>
                  <a:cubicBezTo>
                    <a:pt x="140" y="51"/>
                    <a:pt x="142" y="47"/>
                    <a:pt x="145" y="45"/>
                  </a:cubicBezTo>
                  <a:cubicBezTo>
                    <a:pt x="147" y="43"/>
                    <a:pt x="151" y="43"/>
                    <a:pt x="154" y="42"/>
                  </a:cubicBezTo>
                  <a:cubicBezTo>
                    <a:pt x="178" y="18"/>
                    <a:pt x="211" y="24"/>
                    <a:pt x="238" y="6"/>
                  </a:cubicBezTo>
                  <a:cubicBezTo>
                    <a:pt x="282" y="11"/>
                    <a:pt x="250" y="0"/>
                    <a:pt x="265" y="48"/>
                  </a:cubicBezTo>
                  <a:cubicBezTo>
                    <a:pt x="269" y="61"/>
                    <a:pt x="271" y="32"/>
                    <a:pt x="274" y="30"/>
                  </a:cubicBezTo>
                  <a:cubicBezTo>
                    <a:pt x="279" y="26"/>
                    <a:pt x="292" y="24"/>
                    <a:pt x="292" y="24"/>
                  </a:cubicBezTo>
                  <a:cubicBezTo>
                    <a:pt x="324" y="26"/>
                    <a:pt x="353" y="31"/>
                    <a:pt x="385" y="36"/>
                  </a:cubicBezTo>
                  <a:cubicBezTo>
                    <a:pt x="389" y="69"/>
                    <a:pt x="389" y="57"/>
                    <a:pt x="415" y="66"/>
                  </a:cubicBezTo>
                  <a:cubicBezTo>
                    <a:pt x="417" y="72"/>
                    <a:pt x="433" y="78"/>
                    <a:pt x="427" y="81"/>
                  </a:cubicBezTo>
                  <a:cubicBezTo>
                    <a:pt x="402" y="94"/>
                    <a:pt x="371" y="86"/>
                    <a:pt x="343" y="87"/>
                  </a:cubicBezTo>
                  <a:cubicBezTo>
                    <a:pt x="326" y="91"/>
                    <a:pt x="328" y="98"/>
                    <a:pt x="310" y="102"/>
                  </a:cubicBezTo>
                  <a:cubicBezTo>
                    <a:pt x="338" y="144"/>
                    <a:pt x="156" y="120"/>
                    <a:pt x="130" y="120"/>
                  </a:cubicBezTo>
                  <a:cubicBezTo>
                    <a:pt x="113" y="132"/>
                    <a:pt x="130" y="122"/>
                    <a:pt x="100" y="129"/>
                  </a:cubicBezTo>
                  <a:cubicBezTo>
                    <a:pt x="94" y="130"/>
                    <a:pt x="82" y="135"/>
                    <a:pt x="82" y="135"/>
                  </a:cubicBezTo>
                  <a:cubicBezTo>
                    <a:pt x="78" y="147"/>
                    <a:pt x="67" y="158"/>
                    <a:pt x="55" y="162"/>
                  </a:cubicBezTo>
                  <a:cubicBezTo>
                    <a:pt x="49" y="181"/>
                    <a:pt x="35" y="187"/>
                    <a:pt x="19" y="198"/>
                  </a:cubicBezTo>
                  <a:cubicBezTo>
                    <a:pt x="13" y="202"/>
                    <a:pt x="1" y="207"/>
                    <a:pt x="1" y="207"/>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0" name="Freeform 62"/>
            <p:cNvSpPr>
              <a:spLocks/>
            </p:cNvSpPr>
            <p:nvPr/>
          </p:nvSpPr>
          <p:spPr bwMode="auto">
            <a:xfrm>
              <a:off x="2705" y="570"/>
              <a:ext cx="153" cy="141"/>
            </a:xfrm>
            <a:custGeom>
              <a:avLst/>
              <a:gdLst/>
              <a:ahLst/>
              <a:cxnLst>
                <a:cxn ang="0">
                  <a:pos x="64" y="6"/>
                </a:cxn>
                <a:cxn ang="0">
                  <a:pos x="22" y="54"/>
                </a:cxn>
                <a:cxn ang="0">
                  <a:pos x="10" y="72"/>
                </a:cxn>
                <a:cxn ang="0">
                  <a:pos x="25" y="132"/>
                </a:cxn>
                <a:cxn ang="0">
                  <a:pos x="61" y="153"/>
                </a:cxn>
                <a:cxn ang="0">
                  <a:pos x="145" y="135"/>
                </a:cxn>
                <a:cxn ang="0">
                  <a:pos x="169" y="117"/>
                </a:cxn>
                <a:cxn ang="0">
                  <a:pos x="175" y="54"/>
                </a:cxn>
                <a:cxn ang="0">
                  <a:pos x="118" y="12"/>
                </a:cxn>
                <a:cxn ang="0">
                  <a:pos x="91" y="3"/>
                </a:cxn>
                <a:cxn ang="0">
                  <a:pos x="82" y="0"/>
                </a:cxn>
                <a:cxn ang="0">
                  <a:pos x="64" y="6"/>
                </a:cxn>
              </a:cxnLst>
              <a:rect l="0" t="0" r="r" b="b"/>
              <a:pathLst>
                <a:path w="186" h="153">
                  <a:moveTo>
                    <a:pt x="64" y="6"/>
                  </a:moveTo>
                  <a:cubicBezTo>
                    <a:pt x="25" y="12"/>
                    <a:pt x="39" y="28"/>
                    <a:pt x="22" y="54"/>
                  </a:cubicBezTo>
                  <a:cubicBezTo>
                    <a:pt x="18" y="60"/>
                    <a:pt x="10" y="72"/>
                    <a:pt x="10" y="72"/>
                  </a:cubicBezTo>
                  <a:cubicBezTo>
                    <a:pt x="5" y="94"/>
                    <a:pt x="0" y="124"/>
                    <a:pt x="25" y="132"/>
                  </a:cubicBezTo>
                  <a:cubicBezTo>
                    <a:pt x="30" y="152"/>
                    <a:pt x="43" y="147"/>
                    <a:pt x="61" y="153"/>
                  </a:cubicBezTo>
                  <a:cubicBezTo>
                    <a:pt x="124" y="149"/>
                    <a:pt x="99" y="147"/>
                    <a:pt x="145" y="135"/>
                  </a:cubicBezTo>
                  <a:cubicBezTo>
                    <a:pt x="156" y="128"/>
                    <a:pt x="162" y="128"/>
                    <a:pt x="169" y="117"/>
                  </a:cubicBezTo>
                  <a:cubicBezTo>
                    <a:pt x="173" y="85"/>
                    <a:pt x="186" y="86"/>
                    <a:pt x="175" y="54"/>
                  </a:cubicBezTo>
                  <a:cubicBezTo>
                    <a:pt x="169" y="14"/>
                    <a:pt x="159" y="16"/>
                    <a:pt x="118" y="12"/>
                  </a:cubicBezTo>
                  <a:cubicBezTo>
                    <a:pt x="109" y="9"/>
                    <a:pt x="100" y="6"/>
                    <a:pt x="91" y="3"/>
                  </a:cubicBezTo>
                  <a:cubicBezTo>
                    <a:pt x="88" y="2"/>
                    <a:pt x="82" y="0"/>
                    <a:pt x="82" y="0"/>
                  </a:cubicBezTo>
                  <a:cubicBezTo>
                    <a:pt x="52" y="3"/>
                    <a:pt x="46" y="0"/>
                    <a:pt x="64" y="6"/>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1" name="Freeform 63"/>
            <p:cNvSpPr>
              <a:spLocks/>
            </p:cNvSpPr>
            <p:nvPr/>
          </p:nvSpPr>
          <p:spPr bwMode="auto">
            <a:xfrm>
              <a:off x="2718" y="621"/>
              <a:ext cx="72" cy="69"/>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2" name="Freeform 64"/>
            <p:cNvSpPr>
              <a:spLocks/>
            </p:cNvSpPr>
            <p:nvPr/>
          </p:nvSpPr>
          <p:spPr bwMode="auto">
            <a:xfrm rot="-2667468">
              <a:off x="2689" y="807"/>
              <a:ext cx="27" cy="51"/>
            </a:xfrm>
            <a:custGeom>
              <a:avLst/>
              <a:gdLst/>
              <a:ahLst/>
              <a:cxnLst>
                <a:cxn ang="0">
                  <a:pos x="0" y="0"/>
                </a:cxn>
                <a:cxn ang="0">
                  <a:pos x="30" y="36"/>
                </a:cxn>
                <a:cxn ang="0">
                  <a:pos x="33" y="78"/>
                </a:cxn>
              </a:cxnLst>
              <a:rect l="0" t="0" r="r" b="b"/>
              <a:pathLst>
                <a:path w="35" h="78">
                  <a:moveTo>
                    <a:pt x="0" y="0"/>
                  </a:moveTo>
                  <a:cubicBezTo>
                    <a:pt x="12" y="11"/>
                    <a:pt x="25" y="23"/>
                    <a:pt x="30" y="36"/>
                  </a:cubicBezTo>
                  <a:cubicBezTo>
                    <a:pt x="35" y="49"/>
                    <a:pt x="34" y="63"/>
                    <a:pt x="33" y="78"/>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 name="Freeform 65"/>
            <p:cNvSpPr>
              <a:spLocks/>
            </p:cNvSpPr>
            <p:nvPr/>
          </p:nvSpPr>
          <p:spPr bwMode="auto">
            <a:xfrm>
              <a:off x="2482" y="636"/>
              <a:ext cx="75" cy="114"/>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4" name="Line 66"/>
            <p:cNvSpPr>
              <a:spLocks noChangeShapeType="1"/>
            </p:cNvSpPr>
            <p:nvPr/>
          </p:nvSpPr>
          <p:spPr bwMode="auto">
            <a:xfrm flipH="1">
              <a:off x="2598" y="720"/>
              <a:ext cx="48" cy="48"/>
            </a:xfrm>
            <a:prstGeom prst="line">
              <a:avLst/>
            </a:prstGeom>
            <a:noFill/>
            <a:ln w="19050">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5" name="Freeform 67"/>
            <p:cNvSpPr>
              <a:spLocks/>
            </p:cNvSpPr>
            <p:nvPr/>
          </p:nvSpPr>
          <p:spPr bwMode="auto">
            <a:xfrm>
              <a:off x="2562" y="590"/>
              <a:ext cx="128" cy="84"/>
            </a:xfrm>
            <a:custGeom>
              <a:avLst/>
              <a:gdLst/>
              <a:ahLst/>
              <a:cxnLst>
                <a:cxn ang="0">
                  <a:pos x="3" y="82"/>
                </a:cxn>
                <a:cxn ang="0">
                  <a:pos x="132" y="79"/>
                </a:cxn>
                <a:cxn ang="0">
                  <a:pos x="117" y="51"/>
                </a:cxn>
                <a:cxn ang="0">
                  <a:pos x="51" y="1"/>
                </a:cxn>
                <a:cxn ang="0">
                  <a:pos x="12" y="4"/>
                </a:cxn>
                <a:cxn ang="0">
                  <a:pos x="0" y="40"/>
                </a:cxn>
                <a:cxn ang="0">
                  <a:pos x="3" y="82"/>
                </a:cxn>
              </a:cxnLst>
              <a:rect l="0" t="0" r="r" b="b"/>
              <a:pathLst>
                <a:path w="140" h="84">
                  <a:moveTo>
                    <a:pt x="3" y="82"/>
                  </a:moveTo>
                  <a:cubicBezTo>
                    <a:pt x="46" y="81"/>
                    <a:pt x="89" y="84"/>
                    <a:pt x="132" y="79"/>
                  </a:cubicBezTo>
                  <a:cubicBezTo>
                    <a:pt x="140" y="78"/>
                    <a:pt x="118" y="52"/>
                    <a:pt x="117" y="51"/>
                  </a:cubicBezTo>
                  <a:cubicBezTo>
                    <a:pt x="98" y="22"/>
                    <a:pt x="83" y="12"/>
                    <a:pt x="51" y="1"/>
                  </a:cubicBezTo>
                  <a:cubicBezTo>
                    <a:pt x="35" y="2"/>
                    <a:pt x="28" y="0"/>
                    <a:pt x="12" y="4"/>
                  </a:cubicBezTo>
                  <a:cubicBezTo>
                    <a:pt x="2" y="6"/>
                    <a:pt x="0" y="30"/>
                    <a:pt x="0" y="40"/>
                  </a:cubicBezTo>
                  <a:cubicBezTo>
                    <a:pt x="1" y="56"/>
                    <a:pt x="1" y="66"/>
                    <a:pt x="3" y="82"/>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6" name="Freeform 68"/>
            <p:cNvSpPr>
              <a:spLocks/>
            </p:cNvSpPr>
            <p:nvPr/>
          </p:nvSpPr>
          <p:spPr bwMode="auto">
            <a:xfrm>
              <a:off x="2568" y="618"/>
              <a:ext cx="57" cy="54"/>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7" name="Freeform 69"/>
            <p:cNvSpPr>
              <a:spLocks/>
            </p:cNvSpPr>
            <p:nvPr/>
          </p:nvSpPr>
          <p:spPr bwMode="auto">
            <a:xfrm>
              <a:off x="2952" y="716"/>
              <a:ext cx="87" cy="38"/>
            </a:xfrm>
            <a:custGeom>
              <a:avLst/>
              <a:gdLst/>
              <a:ahLst/>
              <a:cxnLst>
                <a:cxn ang="0">
                  <a:pos x="0" y="28"/>
                </a:cxn>
                <a:cxn ang="0">
                  <a:pos x="30" y="22"/>
                </a:cxn>
                <a:cxn ang="0">
                  <a:pos x="45" y="10"/>
                </a:cxn>
                <a:cxn ang="0">
                  <a:pos x="63" y="7"/>
                </a:cxn>
                <a:cxn ang="0">
                  <a:pos x="81" y="1"/>
                </a:cxn>
                <a:cxn ang="0">
                  <a:pos x="66" y="4"/>
                </a:cxn>
                <a:cxn ang="0">
                  <a:pos x="24" y="22"/>
                </a:cxn>
                <a:cxn ang="0">
                  <a:pos x="42" y="22"/>
                </a:cxn>
                <a:cxn ang="0">
                  <a:pos x="69" y="13"/>
                </a:cxn>
                <a:cxn ang="0">
                  <a:pos x="51" y="22"/>
                </a:cxn>
                <a:cxn ang="0">
                  <a:pos x="45" y="28"/>
                </a:cxn>
                <a:cxn ang="0">
                  <a:pos x="63" y="13"/>
                </a:cxn>
              </a:cxnLst>
              <a:rect l="0" t="0" r="r" b="b"/>
              <a:pathLst>
                <a:path w="87" h="38">
                  <a:moveTo>
                    <a:pt x="0" y="28"/>
                  </a:moveTo>
                  <a:cubicBezTo>
                    <a:pt x="10" y="27"/>
                    <a:pt x="22" y="28"/>
                    <a:pt x="30" y="22"/>
                  </a:cubicBezTo>
                  <a:cubicBezTo>
                    <a:pt x="44" y="10"/>
                    <a:pt x="27" y="14"/>
                    <a:pt x="45" y="10"/>
                  </a:cubicBezTo>
                  <a:cubicBezTo>
                    <a:pt x="51" y="9"/>
                    <a:pt x="57" y="8"/>
                    <a:pt x="63" y="7"/>
                  </a:cubicBezTo>
                  <a:cubicBezTo>
                    <a:pt x="69" y="5"/>
                    <a:pt x="87" y="0"/>
                    <a:pt x="81" y="1"/>
                  </a:cubicBezTo>
                  <a:cubicBezTo>
                    <a:pt x="76" y="2"/>
                    <a:pt x="71" y="3"/>
                    <a:pt x="66" y="4"/>
                  </a:cubicBezTo>
                  <a:cubicBezTo>
                    <a:pt x="48" y="16"/>
                    <a:pt x="45" y="18"/>
                    <a:pt x="24" y="22"/>
                  </a:cubicBezTo>
                  <a:cubicBezTo>
                    <a:pt x="0" y="38"/>
                    <a:pt x="36" y="24"/>
                    <a:pt x="42" y="22"/>
                  </a:cubicBezTo>
                  <a:cubicBezTo>
                    <a:pt x="63" y="8"/>
                    <a:pt x="53" y="8"/>
                    <a:pt x="69" y="13"/>
                  </a:cubicBezTo>
                  <a:cubicBezTo>
                    <a:pt x="63" y="17"/>
                    <a:pt x="54" y="16"/>
                    <a:pt x="51" y="22"/>
                  </a:cubicBezTo>
                  <a:cubicBezTo>
                    <a:pt x="46" y="31"/>
                    <a:pt x="66" y="35"/>
                    <a:pt x="45" y="28"/>
                  </a:cubicBezTo>
                  <a:cubicBezTo>
                    <a:pt x="64" y="15"/>
                    <a:pt x="63" y="23"/>
                    <a:pt x="63" y="13"/>
                  </a:cubicBezTo>
                </a:path>
              </a:pathLst>
            </a:custGeom>
            <a:noFill/>
            <a:ln w="1270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8" name="Freeform 70"/>
            <p:cNvSpPr>
              <a:spLocks/>
            </p:cNvSpPr>
            <p:nvPr/>
          </p:nvSpPr>
          <p:spPr bwMode="auto">
            <a:xfrm rot="-1003678">
              <a:off x="2924" y="552"/>
              <a:ext cx="290" cy="269"/>
            </a:xfrm>
            <a:custGeom>
              <a:avLst/>
              <a:gdLst/>
              <a:ahLst/>
              <a:cxnLst>
                <a:cxn ang="0">
                  <a:pos x="0" y="140"/>
                </a:cxn>
                <a:cxn ang="0">
                  <a:pos x="27" y="53"/>
                </a:cxn>
                <a:cxn ang="0">
                  <a:pos x="27" y="38"/>
                </a:cxn>
                <a:cxn ang="0">
                  <a:pos x="102" y="11"/>
                </a:cxn>
                <a:cxn ang="0">
                  <a:pos x="177" y="2"/>
                </a:cxn>
                <a:cxn ang="0">
                  <a:pos x="249" y="8"/>
                </a:cxn>
                <a:cxn ang="0">
                  <a:pos x="252" y="17"/>
                </a:cxn>
                <a:cxn ang="0">
                  <a:pos x="261" y="23"/>
                </a:cxn>
                <a:cxn ang="0">
                  <a:pos x="279" y="29"/>
                </a:cxn>
                <a:cxn ang="0">
                  <a:pos x="297" y="41"/>
                </a:cxn>
                <a:cxn ang="0">
                  <a:pos x="321" y="47"/>
                </a:cxn>
                <a:cxn ang="0">
                  <a:pos x="330" y="77"/>
                </a:cxn>
                <a:cxn ang="0">
                  <a:pos x="303" y="80"/>
                </a:cxn>
                <a:cxn ang="0">
                  <a:pos x="324" y="125"/>
                </a:cxn>
                <a:cxn ang="0">
                  <a:pos x="312" y="140"/>
                </a:cxn>
                <a:cxn ang="0">
                  <a:pos x="264" y="143"/>
                </a:cxn>
                <a:cxn ang="0">
                  <a:pos x="282" y="242"/>
                </a:cxn>
                <a:cxn ang="0">
                  <a:pos x="219" y="230"/>
                </a:cxn>
                <a:cxn ang="0">
                  <a:pos x="162" y="197"/>
                </a:cxn>
                <a:cxn ang="0">
                  <a:pos x="162" y="116"/>
                </a:cxn>
                <a:cxn ang="0">
                  <a:pos x="81" y="89"/>
                </a:cxn>
                <a:cxn ang="0">
                  <a:pos x="9" y="104"/>
                </a:cxn>
              </a:cxnLst>
              <a:rect l="0" t="0" r="r" b="b"/>
              <a:pathLst>
                <a:path w="345" h="269">
                  <a:moveTo>
                    <a:pt x="0" y="140"/>
                  </a:moveTo>
                  <a:cubicBezTo>
                    <a:pt x="1" y="112"/>
                    <a:pt x="24" y="81"/>
                    <a:pt x="27" y="53"/>
                  </a:cubicBezTo>
                  <a:cubicBezTo>
                    <a:pt x="60" y="26"/>
                    <a:pt x="19" y="42"/>
                    <a:pt x="27" y="38"/>
                  </a:cubicBezTo>
                  <a:cubicBezTo>
                    <a:pt x="51" y="25"/>
                    <a:pt x="76" y="20"/>
                    <a:pt x="102" y="11"/>
                  </a:cubicBezTo>
                  <a:cubicBezTo>
                    <a:pt x="140" y="12"/>
                    <a:pt x="139" y="0"/>
                    <a:pt x="177" y="2"/>
                  </a:cubicBezTo>
                  <a:cubicBezTo>
                    <a:pt x="189" y="3"/>
                    <a:pt x="249" y="8"/>
                    <a:pt x="249" y="8"/>
                  </a:cubicBezTo>
                  <a:cubicBezTo>
                    <a:pt x="250" y="11"/>
                    <a:pt x="250" y="15"/>
                    <a:pt x="252" y="17"/>
                  </a:cubicBezTo>
                  <a:cubicBezTo>
                    <a:pt x="254" y="20"/>
                    <a:pt x="258" y="22"/>
                    <a:pt x="261" y="23"/>
                  </a:cubicBezTo>
                  <a:cubicBezTo>
                    <a:pt x="267" y="26"/>
                    <a:pt x="273" y="27"/>
                    <a:pt x="279" y="29"/>
                  </a:cubicBezTo>
                  <a:cubicBezTo>
                    <a:pt x="286" y="31"/>
                    <a:pt x="290" y="39"/>
                    <a:pt x="297" y="41"/>
                  </a:cubicBezTo>
                  <a:cubicBezTo>
                    <a:pt x="305" y="43"/>
                    <a:pt x="321" y="47"/>
                    <a:pt x="321" y="47"/>
                  </a:cubicBezTo>
                  <a:cubicBezTo>
                    <a:pt x="327" y="51"/>
                    <a:pt x="345" y="68"/>
                    <a:pt x="330" y="77"/>
                  </a:cubicBezTo>
                  <a:cubicBezTo>
                    <a:pt x="322" y="82"/>
                    <a:pt x="312" y="79"/>
                    <a:pt x="303" y="80"/>
                  </a:cubicBezTo>
                  <a:cubicBezTo>
                    <a:pt x="297" y="86"/>
                    <a:pt x="324" y="115"/>
                    <a:pt x="324" y="125"/>
                  </a:cubicBezTo>
                  <a:cubicBezTo>
                    <a:pt x="325" y="135"/>
                    <a:pt x="322" y="137"/>
                    <a:pt x="312" y="140"/>
                  </a:cubicBezTo>
                  <a:cubicBezTo>
                    <a:pt x="289" y="144"/>
                    <a:pt x="260" y="121"/>
                    <a:pt x="264" y="143"/>
                  </a:cubicBezTo>
                  <a:cubicBezTo>
                    <a:pt x="291" y="179"/>
                    <a:pt x="298" y="224"/>
                    <a:pt x="282" y="242"/>
                  </a:cubicBezTo>
                  <a:cubicBezTo>
                    <a:pt x="257" y="269"/>
                    <a:pt x="240" y="246"/>
                    <a:pt x="219" y="230"/>
                  </a:cubicBezTo>
                  <a:cubicBezTo>
                    <a:pt x="210" y="223"/>
                    <a:pt x="162" y="197"/>
                    <a:pt x="162" y="197"/>
                  </a:cubicBezTo>
                  <a:cubicBezTo>
                    <a:pt x="158" y="185"/>
                    <a:pt x="174" y="120"/>
                    <a:pt x="162" y="116"/>
                  </a:cubicBezTo>
                  <a:cubicBezTo>
                    <a:pt x="149" y="99"/>
                    <a:pt x="106" y="91"/>
                    <a:pt x="81" y="89"/>
                  </a:cubicBezTo>
                  <a:cubicBezTo>
                    <a:pt x="56" y="87"/>
                    <a:pt x="24" y="101"/>
                    <a:pt x="9" y="104"/>
                  </a:cubicBezTo>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9" name="Freeform 71"/>
            <p:cNvSpPr>
              <a:spLocks/>
            </p:cNvSpPr>
            <p:nvPr/>
          </p:nvSpPr>
          <p:spPr bwMode="auto">
            <a:xfrm>
              <a:off x="2428" y="388"/>
              <a:ext cx="263" cy="230"/>
            </a:xfrm>
            <a:custGeom>
              <a:avLst/>
              <a:gdLst/>
              <a:ahLst/>
              <a:cxnLst>
                <a:cxn ang="0">
                  <a:pos x="239" y="203"/>
                </a:cxn>
                <a:cxn ang="0">
                  <a:pos x="212" y="176"/>
                </a:cxn>
                <a:cxn ang="0">
                  <a:pos x="158" y="134"/>
                </a:cxn>
                <a:cxn ang="0">
                  <a:pos x="131" y="122"/>
                </a:cxn>
                <a:cxn ang="0">
                  <a:pos x="74" y="128"/>
                </a:cxn>
                <a:cxn ang="0">
                  <a:pos x="65" y="137"/>
                </a:cxn>
                <a:cxn ang="0">
                  <a:pos x="14" y="149"/>
                </a:cxn>
                <a:cxn ang="0">
                  <a:pos x="5" y="158"/>
                </a:cxn>
                <a:cxn ang="0">
                  <a:pos x="11" y="110"/>
                </a:cxn>
                <a:cxn ang="0">
                  <a:pos x="62" y="95"/>
                </a:cxn>
                <a:cxn ang="0">
                  <a:pos x="32" y="83"/>
                </a:cxn>
                <a:cxn ang="0">
                  <a:pos x="14" y="77"/>
                </a:cxn>
                <a:cxn ang="0">
                  <a:pos x="62" y="56"/>
                </a:cxn>
                <a:cxn ang="0">
                  <a:pos x="89" y="47"/>
                </a:cxn>
                <a:cxn ang="0">
                  <a:pos x="98" y="44"/>
                </a:cxn>
                <a:cxn ang="0">
                  <a:pos x="128" y="65"/>
                </a:cxn>
                <a:cxn ang="0">
                  <a:pos x="143" y="62"/>
                </a:cxn>
                <a:cxn ang="0">
                  <a:pos x="134" y="26"/>
                </a:cxn>
                <a:cxn ang="0">
                  <a:pos x="131" y="17"/>
                </a:cxn>
                <a:cxn ang="0">
                  <a:pos x="167" y="11"/>
                </a:cxn>
                <a:cxn ang="0">
                  <a:pos x="173" y="32"/>
                </a:cxn>
                <a:cxn ang="0">
                  <a:pos x="194" y="35"/>
                </a:cxn>
                <a:cxn ang="0">
                  <a:pos x="221" y="74"/>
                </a:cxn>
                <a:cxn ang="0">
                  <a:pos x="248" y="146"/>
                </a:cxn>
                <a:cxn ang="0">
                  <a:pos x="239" y="203"/>
                </a:cxn>
              </a:cxnLst>
              <a:rect l="0" t="0" r="r" b="b"/>
              <a:pathLst>
                <a:path w="263" h="230">
                  <a:moveTo>
                    <a:pt x="239" y="203"/>
                  </a:moveTo>
                  <a:cubicBezTo>
                    <a:pt x="226" y="199"/>
                    <a:pt x="225" y="184"/>
                    <a:pt x="212" y="176"/>
                  </a:cubicBezTo>
                  <a:cubicBezTo>
                    <a:pt x="204" y="152"/>
                    <a:pt x="178" y="147"/>
                    <a:pt x="158" y="134"/>
                  </a:cubicBezTo>
                  <a:cubicBezTo>
                    <a:pt x="150" y="129"/>
                    <a:pt x="131" y="122"/>
                    <a:pt x="131" y="122"/>
                  </a:cubicBezTo>
                  <a:cubicBezTo>
                    <a:pt x="112" y="124"/>
                    <a:pt x="92" y="122"/>
                    <a:pt x="74" y="128"/>
                  </a:cubicBezTo>
                  <a:cubicBezTo>
                    <a:pt x="70" y="129"/>
                    <a:pt x="69" y="135"/>
                    <a:pt x="65" y="137"/>
                  </a:cubicBezTo>
                  <a:cubicBezTo>
                    <a:pt x="50" y="145"/>
                    <a:pt x="30" y="147"/>
                    <a:pt x="14" y="149"/>
                  </a:cubicBezTo>
                  <a:cubicBezTo>
                    <a:pt x="7" y="170"/>
                    <a:pt x="10" y="173"/>
                    <a:pt x="5" y="158"/>
                  </a:cubicBezTo>
                  <a:cubicBezTo>
                    <a:pt x="6" y="142"/>
                    <a:pt x="0" y="121"/>
                    <a:pt x="11" y="110"/>
                  </a:cubicBezTo>
                  <a:cubicBezTo>
                    <a:pt x="20" y="101"/>
                    <a:pt x="49" y="98"/>
                    <a:pt x="62" y="95"/>
                  </a:cubicBezTo>
                  <a:cubicBezTo>
                    <a:pt x="50" y="92"/>
                    <a:pt x="43" y="88"/>
                    <a:pt x="32" y="83"/>
                  </a:cubicBezTo>
                  <a:cubicBezTo>
                    <a:pt x="26" y="80"/>
                    <a:pt x="14" y="77"/>
                    <a:pt x="14" y="77"/>
                  </a:cubicBezTo>
                  <a:cubicBezTo>
                    <a:pt x="20" y="59"/>
                    <a:pt x="46" y="61"/>
                    <a:pt x="62" y="56"/>
                  </a:cubicBezTo>
                  <a:cubicBezTo>
                    <a:pt x="62" y="56"/>
                    <a:pt x="85" y="48"/>
                    <a:pt x="89" y="47"/>
                  </a:cubicBezTo>
                  <a:cubicBezTo>
                    <a:pt x="92" y="46"/>
                    <a:pt x="98" y="44"/>
                    <a:pt x="98" y="44"/>
                  </a:cubicBezTo>
                  <a:cubicBezTo>
                    <a:pt x="120" y="47"/>
                    <a:pt x="122" y="46"/>
                    <a:pt x="128" y="65"/>
                  </a:cubicBezTo>
                  <a:cubicBezTo>
                    <a:pt x="133" y="64"/>
                    <a:pt x="140" y="66"/>
                    <a:pt x="143" y="62"/>
                  </a:cubicBezTo>
                  <a:cubicBezTo>
                    <a:pt x="146" y="58"/>
                    <a:pt x="135" y="29"/>
                    <a:pt x="134" y="26"/>
                  </a:cubicBezTo>
                  <a:cubicBezTo>
                    <a:pt x="133" y="23"/>
                    <a:pt x="131" y="17"/>
                    <a:pt x="131" y="17"/>
                  </a:cubicBezTo>
                  <a:cubicBezTo>
                    <a:pt x="137" y="0"/>
                    <a:pt x="133" y="0"/>
                    <a:pt x="167" y="11"/>
                  </a:cubicBezTo>
                  <a:cubicBezTo>
                    <a:pt x="174" y="13"/>
                    <a:pt x="167" y="28"/>
                    <a:pt x="173" y="32"/>
                  </a:cubicBezTo>
                  <a:cubicBezTo>
                    <a:pt x="179" y="36"/>
                    <a:pt x="187" y="34"/>
                    <a:pt x="194" y="35"/>
                  </a:cubicBezTo>
                  <a:cubicBezTo>
                    <a:pt x="197" y="70"/>
                    <a:pt x="188" y="79"/>
                    <a:pt x="221" y="74"/>
                  </a:cubicBezTo>
                  <a:cubicBezTo>
                    <a:pt x="263" y="81"/>
                    <a:pt x="228" y="116"/>
                    <a:pt x="248" y="146"/>
                  </a:cubicBezTo>
                  <a:cubicBezTo>
                    <a:pt x="245" y="216"/>
                    <a:pt x="257" y="230"/>
                    <a:pt x="239" y="203"/>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0" name="Freeform 72"/>
            <p:cNvSpPr>
              <a:spLocks/>
            </p:cNvSpPr>
            <p:nvPr/>
          </p:nvSpPr>
          <p:spPr bwMode="auto">
            <a:xfrm>
              <a:off x="2890" y="1337"/>
              <a:ext cx="193" cy="198"/>
            </a:xfrm>
            <a:custGeom>
              <a:avLst/>
              <a:gdLst/>
              <a:ahLst/>
              <a:cxnLst>
                <a:cxn ang="0">
                  <a:pos x="55" y="0"/>
                </a:cxn>
                <a:cxn ang="0">
                  <a:pos x="19" y="23"/>
                </a:cxn>
                <a:cxn ang="0">
                  <a:pos x="0" y="89"/>
                </a:cxn>
                <a:cxn ang="0">
                  <a:pos x="18" y="141"/>
                </a:cxn>
                <a:cxn ang="0">
                  <a:pos x="96" y="194"/>
                </a:cxn>
                <a:cxn ang="0">
                  <a:pos x="160" y="198"/>
                </a:cxn>
                <a:cxn ang="0">
                  <a:pos x="193" y="140"/>
                </a:cxn>
                <a:cxn ang="0">
                  <a:pos x="126" y="131"/>
                </a:cxn>
                <a:cxn ang="0">
                  <a:pos x="66" y="54"/>
                </a:cxn>
                <a:cxn ang="0">
                  <a:pos x="57" y="41"/>
                </a:cxn>
                <a:cxn ang="0">
                  <a:pos x="55" y="0"/>
                </a:cxn>
              </a:cxnLst>
              <a:rect l="0" t="0" r="r" b="b"/>
              <a:pathLst>
                <a:path w="193" h="198">
                  <a:moveTo>
                    <a:pt x="55" y="0"/>
                  </a:moveTo>
                  <a:lnTo>
                    <a:pt x="19" y="23"/>
                  </a:lnTo>
                  <a:lnTo>
                    <a:pt x="0" y="89"/>
                  </a:lnTo>
                  <a:lnTo>
                    <a:pt x="18" y="141"/>
                  </a:lnTo>
                  <a:lnTo>
                    <a:pt x="96" y="194"/>
                  </a:lnTo>
                  <a:lnTo>
                    <a:pt x="160" y="198"/>
                  </a:lnTo>
                  <a:lnTo>
                    <a:pt x="193" y="140"/>
                  </a:lnTo>
                  <a:lnTo>
                    <a:pt x="126" y="131"/>
                  </a:lnTo>
                  <a:lnTo>
                    <a:pt x="66" y="54"/>
                  </a:lnTo>
                  <a:lnTo>
                    <a:pt x="57" y="41"/>
                  </a:lnTo>
                  <a:lnTo>
                    <a:pt x="55" y="0"/>
                  </a:ln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1" name="Freeform 73"/>
            <p:cNvSpPr>
              <a:spLocks/>
            </p:cNvSpPr>
            <p:nvPr/>
          </p:nvSpPr>
          <p:spPr bwMode="auto">
            <a:xfrm>
              <a:off x="2782" y="1108"/>
              <a:ext cx="192" cy="603"/>
            </a:xfrm>
            <a:custGeom>
              <a:avLst/>
              <a:gdLst/>
              <a:ahLst/>
              <a:cxnLst>
                <a:cxn ang="0">
                  <a:pos x="192" y="0"/>
                </a:cxn>
                <a:cxn ang="0">
                  <a:pos x="118" y="133"/>
                </a:cxn>
                <a:cxn ang="0">
                  <a:pos x="58" y="270"/>
                </a:cxn>
                <a:cxn ang="0">
                  <a:pos x="30" y="423"/>
                </a:cxn>
                <a:cxn ang="0">
                  <a:pos x="3" y="543"/>
                </a:cxn>
                <a:cxn ang="0">
                  <a:pos x="0" y="603"/>
                </a:cxn>
              </a:cxnLst>
              <a:rect l="0" t="0" r="r" b="b"/>
              <a:pathLst>
                <a:path w="192" h="603">
                  <a:moveTo>
                    <a:pt x="192" y="0"/>
                  </a:moveTo>
                  <a:lnTo>
                    <a:pt x="118" y="133"/>
                  </a:lnTo>
                  <a:lnTo>
                    <a:pt x="58" y="270"/>
                  </a:lnTo>
                  <a:lnTo>
                    <a:pt x="30" y="423"/>
                  </a:lnTo>
                  <a:lnTo>
                    <a:pt x="3" y="543"/>
                  </a:lnTo>
                  <a:lnTo>
                    <a:pt x="0" y="603"/>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2" name="Freeform 74"/>
            <p:cNvSpPr>
              <a:spLocks/>
            </p:cNvSpPr>
            <p:nvPr/>
          </p:nvSpPr>
          <p:spPr bwMode="auto">
            <a:xfrm>
              <a:off x="2954" y="1221"/>
              <a:ext cx="69" cy="155"/>
            </a:xfrm>
            <a:custGeom>
              <a:avLst/>
              <a:gdLst/>
              <a:ahLst/>
              <a:cxnLst>
                <a:cxn ang="0">
                  <a:pos x="0" y="155"/>
                </a:cxn>
                <a:cxn ang="0">
                  <a:pos x="69" y="30"/>
                </a:cxn>
                <a:cxn ang="0">
                  <a:pos x="28" y="0"/>
                </a:cxn>
              </a:cxnLst>
              <a:rect l="0" t="0" r="r" b="b"/>
              <a:pathLst>
                <a:path w="69" h="155">
                  <a:moveTo>
                    <a:pt x="0" y="155"/>
                  </a:moveTo>
                  <a:lnTo>
                    <a:pt x="69" y="30"/>
                  </a:lnTo>
                  <a:lnTo>
                    <a:pt x="28" y="0"/>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3" name="Freeform 75"/>
            <p:cNvSpPr>
              <a:spLocks/>
            </p:cNvSpPr>
            <p:nvPr/>
          </p:nvSpPr>
          <p:spPr bwMode="auto">
            <a:xfrm>
              <a:off x="2297" y="1848"/>
              <a:ext cx="400" cy="127"/>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4" name="Freeform 76"/>
            <p:cNvSpPr>
              <a:spLocks/>
            </p:cNvSpPr>
            <p:nvPr/>
          </p:nvSpPr>
          <p:spPr bwMode="auto">
            <a:xfrm>
              <a:off x="2329" y="1047"/>
              <a:ext cx="368" cy="678"/>
            </a:xfrm>
            <a:custGeom>
              <a:avLst/>
              <a:gdLst/>
              <a:ahLst/>
              <a:cxnLst>
                <a:cxn ang="0">
                  <a:pos x="356" y="0"/>
                </a:cxn>
                <a:cxn ang="0">
                  <a:pos x="176" y="156"/>
                </a:cxn>
                <a:cxn ang="0">
                  <a:pos x="30" y="146"/>
                </a:cxn>
                <a:cxn ang="0">
                  <a:pos x="0" y="272"/>
                </a:cxn>
                <a:cxn ang="0">
                  <a:pos x="152" y="288"/>
                </a:cxn>
                <a:cxn ang="0">
                  <a:pos x="236" y="240"/>
                </a:cxn>
                <a:cxn ang="0">
                  <a:pos x="122" y="636"/>
                </a:cxn>
                <a:cxn ang="0">
                  <a:pos x="194" y="672"/>
                </a:cxn>
                <a:cxn ang="0">
                  <a:pos x="302" y="678"/>
                </a:cxn>
                <a:cxn ang="0">
                  <a:pos x="368" y="240"/>
                </a:cxn>
                <a:cxn ang="0">
                  <a:pos x="356" y="0"/>
                </a:cxn>
              </a:cxnLst>
              <a:rect l="0" t="0" r="r" b="b"/>
              <a:pathLst>
                <a:path w="368" h="678">
                  <a:moveTo>
                    <a:pt x="356" y="0"/>
                  </a:moveTo>
                  <a:lnTo>
                    <a:pt x="176" y="156"/>
                  </a:lnTo>
                  <a:lnTo>
                    <a:pt x="30" y="146"/>
                  </a:lnTo>
                  <a:lnTo>
                    <a:pt x="0" y="272"/>
                  </a:lnTo>
                  <a:lnTo>
                    <a:pt x="152" y="288"/>
                  </a:lnTo>
                  <a:lnTo>
                    <a:pt x="236" y="240"/>
                  </a:lnTo>
                  <a:lnTo>
                    <a:pt x="122" y="636"/>
                  </a:lnTo>
                  <a:lnTo>
                    <a:pt x="194" y="672"/>
                  </a:lnTo>
                  <a:lnTo>
                    <a:pt x="302" y="678"/>
                  </a:lnTo>
                  <a:lnTo>
                    <a:pt x="368" y="240"/>
                  </a:lnTo>
                  <a:lnTo>
                    <a:pt x="356" y="0"/>
                  </a:lnTo>
                  <a:close/>
                </a:path>
              </a:pathLst>
            </a:custGeom>
            <a:solidFill>
              <a:srgbClr val="FF00FF"/>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5" name="Freeform 77"/>
            <p:cNvSpPr>
              <a:spLocks/>
            </p:cNvSpPr>
            <p:nvPr/>
          </p:nvSpPr>
          <p:spPr bwMode="auto">
            <a:xfrm rot="1141536" flipH="1">
              <a:off x="2843" y="1930"/>
              <a:ext cx="322" cy="121"/>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6" name="Freeform 78"/>
            <p:cNvSpPr>
              <a:spLocks/>
            </p:cNvSpPr>
            <p:nvPr/>
          </p:nvSpPr>
          <p:spPr bwMode="auto">
            <a:xfrm>
              <a:off x="2644" y="1013"/>
              <a:ext cx="250" cy="112"/>
            </a:xfrm>
            <a:custGeom>
              <a:avLst/>
              <a:gdLst/>
              <a:ahLst/>
              <a:cxnLst>
                <a:cxn ang="0">
                  <a:pos x="1" y="27"/>
                </a:cxn>
                <a:cxn ang="0">
                  <a:pos x="4" y="112"/>
                </a:cxn>
                <a:cxn ang="0">
                  <a:pos x="82" y="69"/>
                </a:cxn>
                <a:cxn ang="0">
                  <a:pos x="87" y="91"/>
                </a:cxn>
                <a:cxn ang="0">
                  <a:pos x="151" y="84"/>
                </a:cxn>
                <a:cxn ang="0">
                  <a:pos x="156" y="60"/>
                </a:cxn>
                <a:cxn ang="0">
                  <a:pos x="250" y="108"/>
                </a:cxn>
                <a:cxn ang="0">
                  <a:pos x="249" y="12"/>
                </a:cxn>
                <a:cxn ang="0">
                  <a:pos x="163" y="36"/>
                </a:cxn>
                <a:cxn ang="0">
                  <a:pos x="144" y="21"/>
                </a:cxn>
                <a:cxn ang="0">
                  <a:pos x="90" y="24"/>
                </a:cxn>
                <a:cxn ang="0">
                  <a:pos x="88" y="48"/>
                </a:cxn>
                <a:cxn ang="0">
                  <a:pos x="0" y="0"/>
                </a:cxn>
                <a:cxn ang="0">
                  <a:pos x="1" y="27"/>
                </a:cxn>
              </a:cxnLst>
              <a:rect l="0" t="0" r="r" b="b"/>
              <a:pathLst>
                <a:path w="250" h="112">
                  <a:moveTo>
                    <a:pt x="1" y="27"/>
                  </a:moveTo>
                  <a:lnTo>
                    <a:pt x="4" y="112"/>
                  </a:lnTo>
                  <a:lnTo>
                    <a:pt x="82" y="69"/>
                  </a:lnTo>
                  <a:lnTo>
                    <a:pt x="87" y="91"/>
                  </a:lnTo>
                  <a:lnTo>
                    <a:pt x="151" y="84"/>
                  </a:lnTo>
                  <a:lnTo>
                    <a:pt x="156" y="60"/>
                  </a:lnTo>
                  <a:lnTo>
                    <a:pt x="250" y="108"/>
                  </a:lnTo>
                  <a:lnTo>
                    <a:pt x="249" y="12"/>
                  </a:lnTo>
                  <a:lnTo>
                    <a:pt x="163" y="36"/>
                  </a:lnTo>
                  <a:lnTo>
                    <a:pt x="144" y="21"/>
                  </a:lnTo>
                  <a:lnTo>
                    <a:pt x="90" y="24"/>
                  </a:lnTo>
                  <a:lnTo>
                    <a:pt x="88" y="48"/>
                  </a:lnTo>
                  <a:lnTo>
                    <a:pt x="0" y="0"/>
                  </a:lnTo>
                  <a:lnTo>
                    <a:pt x="1" y="27"/>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0" name="Freeform 79"/>
            <p:cNvSpPr>
              <a:spLocks/>
            </p:cNvSpPr>
            <p:nvPr/>
          </p:nvSpPr>
          <p:spPr bwMode="auto">
            <a:xfrm>
              <a:off x="2597" y="1135"/>
              <a:ext cx="64" cy="448"/>
            </a:xfrm>
            <a:custGeom>
              <a:avLst/>
              <a:gdLst/>
              <a:ahLst/>
              <a:cxnLst>
                <a:cxn ang="0">
                  <a:pos x="0" y="0"/>
                </a:cxn>
                <a:cxn ang="0">
                  <a:pos x="64" y="200"/>
                </a:cxn>
                <a:cxn ang="0">
                  <a:pos x="48" y="448"/>
                </a:cxn>
              </a:cxnLst>
              <a:rect l="0" t="0" r="r" b="b"/>
              <a:pathLst>
                <a:path w="64" h="448">
                  <a:moveTo>
                    <a:pt x="0" y="0"/>
                  </a:moveTo>
                  <a:lnTo>
                    <a:pt x="64" y="200"/>
                  </a:lnTo>
                  <a:lnTo>
                    <a:pt x="48" y="448"/>
                  </a:ln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1" name="AutoShape 80"/>
            <p:cNvSpPr>
              <a:spLocks noChangeArrowheads="1"/>
            </p:cNvSpPr>
            <p:nvPr/>
          </p:nvSpPr>
          <p:spPr bwMode="auto">
            <a:xfrm rot="-1641661">
              <a:off x="2159" y="1037"/>
              <a:ext cx="318" cy="30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6633"/>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2" name="AutoShape 81"/>
            <p:cNvSpPr>
              <a:spLocks noChangeArrowheads="1"/>
            </p:cNvSpPr>
            <p:nvPr/>
          </p:nvSpPr>
          <p:spPr bwMode="auto">
            <a:xfrm rot="-1641661">
              <a:off x="2198" y="1066"/>
              <a:ext cx="252" cy="23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bg1"/>
                </a:gs>
                <a:gs pos="100000">
                  <a:schemeClr val="bg1">
                    <a:gamma/>
                    <a:shade val="46275"/>
                    <a:invGamma/>
                  </a:schemeClr>
                </a:gs>
              </a:gsLst>
              <a:lin ang="5400000" scaled="1"/>
            </a:gra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3" name="Freeform 82"/>
            <p:cNvSpPr>
              <a:spLocks/>
            </p:cNvSpPr>
            <p:nvPr/>
          </p:nvSpPr>
          <p:spPr bwMode="auto">
            <a:xfrm>
              <a:off x="2200" y="1069"/>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4" name="Freeform 83"/>
            <p:cNvSpPr>
              <a:spLocks/>
            </p:cNvSpPr>
            <p:nvPr/>
          </p:nvSpPr>
          <p:spPr bwMode="auto">
            <a:xfrm>
              <a:off x="2218" y="1090"/>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5" name="Freeform 84"/>
            <p:cNvSpPr>
              <a:spLocks/>
            </p:cNvSpPr>
            <p:nvPr/>
          </p:nvSpPr>
          <p:spPr bwMode="auto">
            <a:xfrm>
              <a:off x="2224" y="1108"/>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6" name="Freeform 85"/>
            <p:cNvSpPr>
              <a:spLocks/>
            </p:cNvSpPr>
            <p:nvPr/>
          </p:nvSpPr>
          <p:spPr bwMode="auto">
            <a:xfrm>
              <a:off x="2249" y="1135"/>
              <a:ext cx="154" cy="76"/>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7" name="Freeform 86"/>
            <p:cNvSpPr>
              <a:spLocks/>
            </p:cNvSpPr>
            <p:nvPr/>
          </p:nvSpPr>
          <p:spPr bwMode="auto">
            <a:xfrm>
              <a:off x="2272" y="1158"/>
              <a:ext cx="136" cy="72"/>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 name="Freeform 87"/>
            <p:cNvSpPr>
              <a:spLocks/>
            </p:cNvSpPr>
            <p:nvPr/>
          </p:nvSpPr>
          <p:spPr bwMode="auto">
            <a:xfrm>
              <a:off x="2295" y="1198"/>
              <a:ext cx="121"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9" name="Freeform 88"/>
            <p:cNvSpPr>
              <a:spLocks/>
            </p:cNvSpPr>
            <p:nvPr/>
          </p:nvSpPr>
          <p:spPr bwMode="auto">
            <a:xfrm>
              <a:off x="2325" y="1218"/>
              <a:ext cx="99"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0" name="Freeform 89"/>
            <p:cNvSpPr>
              <a:spLocks/>
            </p:cNvSpPr>
            <p:nvPr/>
          </p:nvSpPr>
          <p:spPr bwMode="auto">
            <a:xfrm>
              <a:off x="2145" y="1184"/>
              <a:ext cx="133" cy="150"/>
            </a:xfrm>
            <a:custGeom>
              <a:avLst/>
              <a:gdLst/>
              <a:ahLst/>
              <a:cxnLst>
                <a:cxn ang="0">
                  <a:pos x="0" y="15"/>
                </a:cxn>
                <a:cxn ang="0">
                  <a:pos x="15" y="0"/>
                </a:cxn>
                <a:cxn ang="0">
                  <a:pos x="27" y="12"/>
                </a:cxn>
                <a:cxn ang="0">
                  <a:pos x="46" y="20"/>
                </a:cxn>
                <a:cxn ang="0">
                  <a:pos x="63" y="26"/>
                </a:cxn>
                <a:cxn ang="0">
                  <a:pos x="70" y="41"/>
                </a:cxn>
                <a:cxn ang="0">
                  <a:pos x="87" y="44"/>
                </a:cxn>
                <a:cxn ang="0">
                  <a:pos x="79" y="75"/>
                </a:cxn>
                <a:cxn ang="0">
                  <a:pos x="57" y="75"/>
                </a:cxn>
                <a:cxn ang="0">
                  <a:pos x="54" y="71"/>
                </a:cxn>
                <a:cxn ang="0">
                  <a:pos x="49" y="69"/>
                </a:cxn>
                <a:cxn ang="0">
                  <a:pos x="22" y="51"/>
                </a:cxn>
                <a:cxn ang="0">
                  <a:pos x="0" y="15"/>
                </a:cxn>
              </a:cxnLst>
              <a:rect l="0" t="0" r="r" b="b"/>
              <a:pathLst>
                <a:path w="89" h="88">
                  <a:moveTo>
                    <a:pt x="0" y="15"/>
                  </a:moveTo>
                  <a:cubicBezTo>
                    <a:pt x="1" y="7"/>
                    <a:pt x="8" y="3"/>
                    <a:pt x="15" y="0"/>
                  </a:cubicBezTo>
                  <a:cubicBezTo>
                    <a:pt x="24" y="6"/>
                    <a:pt x="17" y="15"/>
                    <a:pt x="27" y="12"/>
                  </a:cubicBezTo>
                  <a:cubicBezTo>
                    <a:pt x="36" y="13"/>
                    <a:pt x="44" y="11"/>
                    <a:pt x="46" y="20"/>
                  </a:cubicBezTo>
                  <a:cubicBezTo>
                    <a:pt x="44" y="29"/>
                    <a:pt x="53" y="24"/>
                    <a:pt x="63" y="26"/>
                  </a:cubicBezTo>
                  <a:cubicBezTo>
                    <a:pt x="66" y="46"/>
                    <a:pt x="61" y="48"/>
                    <a:pt x="70" y="41"/>
                  </a:cubicBezTo>
                  <a:cubicBezTo>
                    <a:pt x="76" y="42"/>
                    <a:pt x="86" y="38"/>
                    <a:pt x="87" y="44"/>
                  </a:cubicBezTo>
                  <a:cubicBezTo>
                    <a:pt x="89" y="53"/>
                    <a:pt x="84" y="68"/>
                    <a:pt x="79" y="75"/>
                  </a:cubicBezTo>
                  <a:cubicBezTo>
                    <a:pt x="77" y="88"/>
                    <a:pt x="64" y="82"/>
                    <a:pt x="57" y="75"/>
                  </a:cubicBezTo>
                  <a:cubicBezTo>
                    <a:pt x="56" y="74"/>
                    <a:pt x="55" y="72"/>
                    <a:pt x="54" y="71"/>
                  </a:cubicBezTo>
                  <a:cubicBezTo>
                    <a:pt x="53" y="70"/>
                    <a:pt x="51" y="70"/>
                    <a:pt x="49" y="69"/>
                  </a:cubicBezTo>
                  <a:cubicBezTo>
                    <a:pt x="38" y="55"/>
                    <a:pt x="34" y="60"/>
                    <a:pt x="22" y="51"/>
                  </a:cubicBezTo>
                  <a:cubicBezTo>
                    <a:pt x="12" y="44"/>
                    <a:pt x="3" y="25"/>
                    <a:pt x="0" y="15"/>
                  </a:cubicBezTo>
                  <a:close/>
                </a:path>
              </a:pathLst>
            </a:custGeom>
            <a:solidFill>
              <a:srgbClr val="FF9999"/>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1" name="Freeform 90"/>
            <p:cNvSpPr>
              <a:spLocks/>
            </p:cNvSpPr>
            <p:nvPr/>
          </p:nvSpPr>
          <p:spPr bwMode="auto">
            <a:xfrm>
              <a:off x="2625" y="828"/>
              <a:ext cx="93" cy="66"/>
            </a:xfrm>
            <a:custGeom>
              <a:avLst/>
              <a:gdLst/>
              <a:ahLst/>
              <a:cxnLst>
                <a:cxn ang="0">
                  <a:pos x="0" y="39"/>
                </a:cxn>
                <a:cxn ang="0">
                  <a:pos x="60" y="24"/>
                </a:cxn>
                <a:cxn ang="0">
                  <a:pos x="81" y="0"/>
                </a:cxn>
              </a:cxnLst>
              <a:rect l="0" t="0" r="r" b="b"/>
              <a:pathLst>
                <a:path w="81" h="39">
                  <a:moveTo>
                    <a:pt x="0" y="39"/>
                  </a:moveTo>
                  <a:cubicBezTo>
                    <a:pt x="23" y="34"/>
                    <a:pt x="47" y="30"/>
                    <a:pt x="60" y="24"/>
                  </a:cubicBezTo>
                  <a:cubicBezTo>
                    <a:pt x="73" y="18"/>
                    <a:pt x="78" y="4"/>
                    <a:pt x="81" y="0"/>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7" name="Group 16">
            <a:extLst>
              <a:ext uri="{FF2B5EF4-FFF2-40B4-BE49-F238E27FC236}">
                <a16:creationId xmlns:a16="http://schemas.microsoft.com/office/drawing/2014/main" id="{61222625-C013-4AEC-BA44-E44A9D2DF93A}"/>
              </a:ext>
            </a:extLst>
          </p:cNvPr>
          <p:cNvGrpSpPr/>
          <p:nvPr/>
        </p:nvGrpSpPr>
        <p:grpSpPr>
          <a:xfrm>
            <a:off x="1240306" y="3022608"/>
            <a:ext cx="6993380" cy="3005442"/>
            <a:chOff x="1110131" y="2514764"/>
            <a:chExt cx="6993380" cy="3005442"/>
          </a:xfrm>
        </p:grpSpPr>
        <p:grpSp>
          <p:nvGrpSpPr>
            <p:cNvPr id="2" name="Group 77"/>
            <p:cNvGrpSpPr/>
            <p:nvPr/>
          </p:nvGrpSpPr>
          <p:grpSpPr>
            <a:xfrm>
              <a:off x="2883117" y="3291917"/>
              <a:ext cx="1204892" cy="1804860"/>
              <a:chOff x="3675413" y="2007120"/>
              <a:chExt cx="1204892" cy="1804860"/>
            </a:xfrm>
          </p:grpSpPr>
          <p:sp>
            <p:nvSpPr>
              <p:cNvPr id="76" name="Freeform 75"/>
              <p:cNvSpPr/>
              <p:nvPr/>
            </p:nvSpPr>
            <p:spPr bwMode="auto">
              <a:xfrm rot="2410730">
                <a:off x="4098622" y="2007120"/>
                <a:ext cx="781683" cy="1604963"/>
              </a:xfrm>
              <a:custGeom>
                <a:avLst/>
                <a:gdLst>
                  <a:gd name="connsiteX0" fmla="*/ 132119 w 778805"/>
                  <a:gd name="connsiteY0" fmla="*/ 1602807 h 1602807"/>
                  <a:gd name="connsiteX1" fmla="*/ 0 w 778805"/>
                  <a:gd name="connsiteY1" fmla="*/ 118211 h 1602807"/>
                  <a:gd name="connsiteX2" fmla="*/ 6954 w 778805"/>
                  <a:gd name="connsiteY2" fmla="*/ 59105 h 1602807"/>
                  <a:gd name="connsiteX3" fmla="*/ 41722 w 778805"/>
                  <a:gd name="connsiteY3" fmla="*/ 13907 h 1602807"/>
                  <a:gd name="connsiteX4" fmla="*/ 83443 w 778805"/>
                  <a:gd name="connsiteY4" fmla="*/ 0 h 1602807"/>
                  <a:gd name="connsiteX5" fmla="*/ 135595 w 778805"/>
                  <a:gd name="connsiteY5" fmla="*/ 20860 h 1602807"/>
                  <a:gd name="connsiteX6" fmla="*/ 173840 w 778805"/>
                  <a:gd name="connsiteY6" fmla="*/ 69536 h 1602807"/>
                  <a:gd name="connsiteX7" fmla="*/ 778805 w 778805"/>
                  <a:gd name="connsiteY7" fmla="*/ 1501980 h 1602807"/>
                  <a:gd name="connsiteX8" fmla="*/ 132119 w 778805"/>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44600 w 781683"/>
                  <a:gd name="connsiteY3" fmla="*/ 13907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69115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5686 h 1605686"/>
                  <a:gd name="connsiteX1" fmla="*/ 2878 w 781683"/>
                  <a:gd name="connsiteY1" fmla="*/ 121090 h 1605686"/>
                  <a:gd name="connsiteX2" fmla="*/ 0 w 781683"/>
                  <a:gd name="connsiteY2" fmla="*/ 64442 h 1605686"/>
                  <a:gd name="connsiteX3" fmla="*/ 27394 w 781683"/>
                  <a:gd name="connsiteY3" fmla="*/ 24160 h 1605686"/>
                  <a:gd name="connsiteX4" fmla="*/ 69115 w 781683"/>
                  <a:gd name="connsiteY4" fmla="*/ 2879 h 1605686"/>
                  <a:gd name="connsiteX5" fmla="*/ 138473 w 781683"/>
                  <a:gd name="connsiteY5" fmla="*/ 23739 h 1605686"/>
                  <a:gd name="connsiteX6" fmla="*/ 176718 w 781683"/>
                  <a:gd name="connsiteY6" fmla="*/ 72415 h 1605686"/>
                  <a:gd name="connsiteX7" fmla="*/ 781683 w 781683"/>
                  <a:gd name="connsiteY7" fmla="*/ 1504859 h 1605686"/>
                  <a:gd name="connsiteX8" fmla="*/ 134997 w 781683"/>
                  <a:gd name="connsiteY8" fmla="*/ 1605686 h 1605686"/>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38473 w 781683"/>
                  <a:gd name="connsiteY6" fmla="*/ 23016 h 1604963"/>
                  <a:gd name="connsiteX7" fmla="*/ 176718 w 781683"/>
                  <a:gd name="connsiteY7" fmla="*/ 71692 h 1604963"/>
                  <a:gd name="connsiteX8" fmla="*/ 781683 w 781683"/>
                  <a:gd name="connsiteY8" fmla="*/ 1504136 h 1604963"/>
                  <a:gd name="connsiteX9" fmla="*/ 134997 w 781683"/>
                  <a:gd name="connsiteY9" fmla="*/ 1604963 h 1604963"/>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50763 w 781683"/>
                  <a:gd name="connsiteY6" fmla="*/ 32848 h 1604963"/>
                  <a:gd name="connsiteX7" fmla="*/ 176718 w 781683"/>
                  <a:gd name="connsiteY7" fmla="*/ 71692 h 1604963"/>
                  <a:gd name="connsiteX8" fmla="*/ 781683 w 781683"/>
                  <a:gd name="connsiteY8" fmla="*/ 1504136 h 1604963"/>
                  <a:gd name="connsiteX9" fmla="*/ 134997 w 781683"/>
                  <a:gd name="connsiteY9" fmla="*/ 1604963 h 160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683" h="1604963">
                    <a:moveTo>
                      <a:pt x="134997" y="1604963"/>
                    </a:moveTo>
                    <a:lnTo>
                      <a:pt x="2878" y="120367"/>
                    </a:lnTo>
                    <a:lnTo>
                      <a:pt x="0" y="63719"/>
                    </a:lnTo>
                    <a:lnTo>
                      <a:pt x="27394" y="23437"/>
                    </a:lnTo>
                    <a:lnTo>
                      <a:pt x="69115" y="2156"/>
                    </a:lnTo>
                    <a:cubicBezTo>
                      <a:pt x="83776" y="0"/>
                      <a:pt x="104210" y="471"/>
                      <a:pt x="117818" y="5586"/>
                    </a:cubicBezTo>
                    <a:cubicBezTo>
                      <a:pt x="131426" y="10701"/>
                      <a:pt x="140537" y="22650"/>
                      <a:pt x="150763" y="32848"/>
                    </a:cubicBezTo>
                    <a:lnTo>
                      <a:pt x="176718" y="71692"/>
                    </a:lnTo>
                    <a:lnTo>
                      <a:pt x="781683" y="1504136"/>
                    </a:lnTo>
                    <a:lnTo>
                      <a:pt x="134997" y="1604963"/>
                    </a:lnTo>
                    <a:close/>
                  </a:path>
                </a:pathLst>
              </a:custGeom>
              <a:gradFill flip="none" rotWithShape="1">
                <a:gsLst>
                  <a:gs pos="0">
                    <a:srgbClr val="FF0000"/>
                  </a:gs>
                  <a:gs pos="50000">
                    <a:srgbClr val="7030A0"/>
                  </a:gs>
                  <a:gs pos="100000">
                    <a:schemeClr val="tx2"/>
                  </a:gs>
                </a:gsLst>
                <a:lin ang="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1" name="Oval 70"/>
              <p:cNvSpPr/>
              <p:nvPr/>
            </p:nvSpPr>
            <p:spPr bwMode="auto">
              <a:xfrm>
                <a:off x="3675413" y="3137066"/>
                <a:ext cx="674914" cy="674914"/>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3" name="Group 152"/>
            <p:cNvGrpSpPr/>
            <p:nvPr/>
          </p:nvGrpSpPr>
          <p:grpSpPr>
            <a:xfrm>
              <a:off x="2595295" y="2858917"/>
              <a:ext cx="2114825" cy="2120228"/>
              <a:chOff x="3078832" y="1538494"/>
              <a:chExt cx="2114825" cy="2120228"/>
            </a:xfrm>
          </p:grpSpPr>
          <p:sp>
            <p:nvSpPr>
              <p:cNvPr id="137" name="Freeform 81"/>
              <p:cNvSpPr>
                <a:spLocks/>
              </p:cNvSpPr>
              <p:nvPr/>
            </p:nvSpPr>
            <p:spPr bwMode="auto">
              <a:xfrm rot="9459547" flipV="1">
                <a:off x="3126649" y="206788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8" name="Freeform 81"/>
              <p:cNvSpPr>
                <a:spLocks/>
              </p:cNvSpPr>
              <p:nvPr/>
            </p:nvSpPr>
            <p:spPr bwMode="auto">
              <a:xfrm rot="12670326" flipV="1">
                <a:off x="3768334" y="1538494"/>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9" name="Freeform 81"/>
              <p:cNvSpPr>
                <a:spLocks/>
              </p:cNvSpPr>
              <p:nvPr/>
            </p:nvSpPr>
            <p:spPr bwMode="auto">
              <a:xfrm rot="2236861" flipV="1">
                <a:off x="4169387" y="348493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0" name="Freeform 81"/>
              <p:cNvSpPr>
                <a:spLocks/>
              </p:cNvSpPr>
              <p:nvPr/>
            </p:nvSpPr>
            <p:spPr bwMode="auto">
              <a:xfrm rot="19147494" flipV="1">
                <a:off x="5029943" y="268301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1" name="Freeform 81"/>
              <p:cNvSpPr>
                <a:spLocks/>
              </p:cNvSpPr>
              <p:nvPr/>
            </p:nvSpPr>
            <p:spPr bwMode="auto">
              <a:xfrm rot="16200000" flipV="1">
                <a:off x="4730862" y="179516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2" name="Freeform 81"/>
              <p:cNvSpPr>
                <a:spLocks/>
              </p:cNvSpPr>
              <p:nvPr/>
            </p:nvSpPr>
            <p:spPr bwMode="auto">
              <a:xfrm rot="6796813" flipV="1">
                <a:off x="3083869" y="283255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3" name="Arc 142"/>
              <p:cNvSpPr/>
              <p:nvPr/>
            </p:nvSpPr>
            <p:spPr bwMode="auto">
              <a:xfrm>
                <a:off x="3566694" y="2075594"/>
                <a:ext cx="1064127" cy="1069729"/>
              </a:xfrm>
              <a:prstGeom prst="arc">
                <a:avLst>
                  <a:gd name="adj1" fmla="val 8687823"/>
                  <a:gd name="adj2" fmla="val 5045816"/>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4" name="Freeform 81"/>
              <p:cNvSpPr>
                <a:spLocks/>
              </p:cNvSpPr>
              <p:nvPr/>
            </p:nvSpPr>
            <p:spPr bwMode="auto">
              <a:xfrm rot="18796882" flipV="1">
                <a:off x="4543704" y="2517061"/>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5" name="Freeform 81"/>
              <p:cNvSpPr>
                <a:spLocks/>
              </p:cNvSpPr>
              <p:nvPr/>
            </p:nvSpPr>
            <p:spPr bwMode="auto">
              <a:xfrm rot="8292053" flipV="1">
                <a:off x="3484923" y="244219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6" name="Freeform 81"/>
              <p:cNvSpPr>
                <a:spLocks/>
              </p:cNvSpPr>
              <p:nvPr/>
            </p:nvSpPr>
            <p:spPr bwMode="auto">
              <a:xfrm rot="13034805" flipV="1">
                <a:off x="4008966" y="199301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 name="Freeform 81"/>
              <p:cNvSpPr>
                <a:spLocks/>
              </p:cNvSpPr>
              <p:nvPr/>
            </p:nvSpPr>
            <p:spPr bwMode="auto">
              <a:xfrm rot="861353" flipV="1">
                <a:off x="4281681" y="2982278"/>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8" name="Arc 147"/>
              <p:cNvSpPr/>
              <p:nvPr/>
            </p:nvSpPr>
            <p:spPr bwMode="auto">
              <a:xfrm>
                <a:off x="3112166" y="1578289"/>
                <a:ext cx="1993951" cy="2004448"/>
              </a:xfrm>
              <a:prstGeom prst="arc">
                <a:avLst>
                  <a:gd name="adj1" fmla="val 8218078"/>
                  <a:gd name="adj2" fmla="val 5635564"/>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5" name="Group 82"/>
            <p:cNvGrpSpPr/>
            <p:nvPr/>
          </p:nvGrpSpPr>
          <p:grpSpPr>
            <a:xfrm>
              <a:off x="1110131" y="3123097"/>
              <a:ext cx="2905941" cy="2272937"/>
              <a:chOff x="1554479" y="2638697"/>
              <a:chExt cx="2905941" cy="2272937"/>
            </a:xfrm>
          </p:grpSpPr>
          <p:sp>
            <p:nvSpPr>
              <p:cNvPr id="86" name="Freeform 85"/>
              <p:cNvSpPr/>
              <p:nvPr/>
            </p:nvSpPr>
            <p:spPr bwMode="auto">
              <a:xfrm>
                <a:off x="1554479" y="2638697"/>
                <a:ext cx="2905941" cy="2272937"/>
              </a:xfrm>
              <a:custGeom>
                <a:avLst/>
                <a:gdLst>
                  <a:gd name="connsiteX0" fmla="*/ 2730137 w 2769325"/>
                  <a:gd name="connsiteY0" fmla="*/ 143692 h 2103120"/>
                  <a:gd name="connsiteX1" fmla="*/ 2769325 w 2769325"/>
                  <a:gd name="connsiteY1" fmla="*/ 13063 h 2103120"/>
                  <a:gd name="connsiteX2" fmla="*/ 1907177 w 2769325"/>
                  <a:gd name="connsiteY2" fmla="*/ 0 h 2103120"/>
                  <a:gd name="connsiteX3" fmla="*/ 0 w 2769325"/>
                  <a:gd name="connsiteY3" fmla="*/ 1985554 h 2103120"/>
                  <a:gd name="connsiteX4" fmla="*/ 1711234 w 2769325"/>
                  <a:gd name="connsiteY4" fmla="*/ 2103120 h 2103120"/>
                  <a:gd name="connsiteX0" fmla="*/ 2860766 w 2899954"/>
                  <a:gd name="connsiteY0" fmla="*/ 143692 h 2168434"/>
                  <a:gd name="connsiteX1" fmla="*/ 2899954 w 2899954"/>
                  <a:gd name="connsiteY1" fmla="*/ 13063 h 2168434"/>
                  <a:gd name="connsiteX2" fmla="*/ 2037806 w 2899954"/>
                  <a:gd name="connsiteY2" fmla="*/ 0 h 2168434"/>
                  <a:gd name="connsiteX3" fmla="*/ 0 w 2899954"/>
                  <a:gd name="connsiteY3" fmla="*/ 2168434 h 2168434"/>
                  <a:gd name="connsiteX4" fmla="*/ 1841863 w 2899954"/>
                  <a:gd name="connsiteY4" fmla="*/ 2103120 h 2168434"/>
                  <a:gd name="connsiteX0" fmla="*/ 2860766 w 2899954"/>
                  <a:gd name="connsiteY0" fmla="*/ 143692 h 2272937"/>
                  <a:gd name="connsiteX1" fmla="*/ 2899954 w 2899954"/>
                  <a:gd name="connsiteY1" fmla="*/ 13063 h 2272937"/>
                  <a:gd name="connsiteX2" fmla="*/ 2037806 w 2899954"/>
                  <a:gd name="connsiteY2" fmla="*/ 0 h 2272937"/>
                  <a:gd name="connsiteX3" fmla="*/ 0 w 2899954"/>
                  <a:gd name="connsiteY3" fmla="*/ 2168434 h 2272937"/>
                  <a:gd name="connsiteX4" fmla="*/ 1737360 w 2899954"/>
                  <a:gd name="connsiteY4" fmla="*/ 2272937 h 2272937"/>
                  <a:gd name="connsiteX5" fmla="*/ 1841863 w 2899954"/>
                  <a:gd name="connsiteY5" fmla="*/ 2103120 h 2272937"/>
                  <a:gd name="connsiteX0" fmla="*/ 2860766 w 2886891"/>
                  <a:gd name="connsiteY0" fmla="*/ 143692 h 2272937"/>
                  <a:gd name="connsiteX1" fmla="*/ 2886891 w 2886891"/>
                  <a:gd name="connsiteY1" fmla="*/ 52252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86891 w 2886891"/>
                  <a:gd name="connsiteY1" fmla="*/ 39189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49881 w 2886891"/>
                  <a:gd name="connsiteY1" fmla="*/ 134983 h 2272937"/>
                  <a:gd name="connsiteX2" fmla="*/ 2886891 w 2886891"/>
                  <a:gd name="connsiteY2" fmla="*/ 39189 h 2272937"/>
                  <a:gd name="connsiteX3" fmla="*/ 2037806 w 2886891"/>
                  <a:gd name="connsiteY3" fmla="*/ 0 h 2272937"/>
                  <a:gd name="connsiteX4" fmla="*/ 0 w 2886891"/>
                  <a:gd name="connsiteY4" fmla="*/ 2168434 h 2272937"/>
                  <a:gd name="connsiteX5" fmla="*/ 1737360 w 2886891"/>
                  <a:gd name="connsiteY5" fmla="*/ 2272937 h 2272937"/>
                  <a:gd name="connsiteX6" fmla="*/ 1841863 w 2886891"/>
                  <a:gd name="connsiteY6" fmla="*/ 2103120 h 2272937"/>
                  <a:gd name="connsiteX0" fmla="*/ 2860766 w 2890701"/>
                  <a:gd name="connsiteY0" fmla="*/ 143692 h 2272937"/>
                  <a:gd name="connsiteX1" fmla="*/ 2849881 w 2890701"/>
                  <a:gd name="connsiteY1" fmla="*/ 134983 h 2272937"/>
                  <a:gd name="connsiteX2" fmla="*/ 2890701 w 2890701"/>
                  <a:gd name="connsiteY2" fmla="*/ 35379 h 2272937"/>
                  <a:gd name="connsiteX3" fmla="*/ 2037806 w 2890701"/>
                  <a:gd name="connsiteY3" fmla="*/ 0 h 2272937"/>
                  <a:gd name="connsiteX4" fmla="*/ 0 w 2890701"/>
                  <a:gd name="connsiteY4" fmla="*/ 2168434 h 2272937"/>
                  <a:gd name="connsiteX5" fmla="*/ 1737360 w 2890701"/>
                  <a:gd name="connsiteY5" fmla="*/ 2272937 h 2272937"/>
                  <a:gd name="connsiteX6" fmla="*/ 1841863 w 2890701"/>
                  <a:gd name="connsiteY6" fmla="*/ 2103120 h 2272937"/>
                  <a:gd name="connsiteX0" fmla="*/ 2860766 w 2905941"/>
                  <a:gd name="connsiteY0" fmla="*/ 143692 h 2272937"/>
                  <a:gd name="connsiteX1" fmla="*/ 2849881 w 2905941"/>
                  <a:gd name="connsiteY1" fmla="*/ 13498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905941"/>
                  <a:gd name="connsiteY0" fmla="*/ 143692 h 2272937"/>
                  <a:gd name="connsiteX1" fmla="*/ 2905941 w 2905941"/>
                  <a:gd name="connsiteY1" fmla="*/ 31569 h 2272937"/>
                  <a:gd name="connsiteX2" fmla="*/ 2037806 w 2905941"/>
                  <a:gd name="connsiteY2" fmla="*/ 0 h 2272937"/>
                  <a:gd name="connsiteX3" fmla="*/ 0 w 2905941"/>
                  <a:gd name="connsiteY3" fmla="*/ 2168434 h 2272937"/>
                  <a:gd name="connsiteX4" fmla="*/ 1737360 w 2905941"/>
                  <a:gd name="connsiteY4" fmla="*/ 2272937 h 2272937"/>
                  <a:gd name="connsiteX5" fmla="*/ 1841863 w 2905941"/>
                  <a:gd name="connsiteY5" fmla="*/ 2103120 h 2272937"/>
                  <a:gd name="connsiteX0" fmla="*/ 2860766 w 2905941"/>
                  <a:gd name="connsiteY0" fmla="*/ 143692 h 2272937"/>
                  <a:gd name="connsiteX1" fmla="*/ 2853691 w 2905941"/>
                  <a:gd name="connsiteY1" fmla="*/ 13879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5941" h="2272937">
                    <a:moveTo>
                      <a:pt x="2860766" y="143692"/>
                    </a:moveTo>
                    <a:lnTo>
                      <a:pt x="2853691" y="138793"/>
                    </a:lnTo>
                    <a:lnTo>
                      <a:pt x="2905941" y="31569"/>
                    </a:lnTo>
                    <a:lnTo>
                      <a:pt x="2037806" y="0"/>
                    </a:lnTo>
                    <a:lnTo>
                      <a:pt x="0" y="2168434"/>
                    </a:lnTo>
                    <a:lnTo>
                      <a:pt x="1737360" y="2272937"/>
                    </a:lnTo>
                    <a:lnTo>
                      <a:pt x="1841863" y="210312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87" name="Straight Connector 86"/>
              <p:cNvCxnSpPr/>
              <p:nvPr/>
            </p:nvCxnSpPr>
            <p:spPr bwMode="auto">
              <a:xfrm>
                <a:off x="2811780" y="3341370"/>
                <a:ext cx="217170" cy="0"/>
              </a:xfrm>
              <a:prstGeom prst="line">
                <a:avLst/>
              </a:prstGeom>
              <a:solidFill>
                <a:schemeClr val="accent1"/>
              </a:solidFill>
              <a:ln w="57150" cap="flat" cmpd="sng" algn="ctr">
                <a:solidFill>
                  <a:srgbClr val="FFFFCC"/>
                </a:solidFill>
                <a:prstDash val="solid"/>
                <a:round/>
                <a:headEnd type="none" w="med" len="med"/>
                <a:tailEnd type="none" w="med" len="med"/>
              </a:ln>
              <a:effectLst/>
            </p:spPr>
          </p:cxnSp>
        </p:grpSp>
        <p:grpSp>
          <p:nvGrpSpPr>
            <p:cNvPr id="7" name="Group 187"/>
            <p:cNvGrpSpPr/>
            <p:nvPr/>
          </p:nvGrpSpPr>
          <p:grpSpPr>
            <a:xfrm>
              <a:off x="4908294" y="2878944"/>
              <a:ext cx="3195217" cy="2641262"/>
              <a:chOff x="5352642" y="2394544"/>
              <a:chExt cx="3195217" cy="2641262"/>
            </a:xfrm>
          </p:grpSpPr>
          <p:grpSp>
            <p:nvGrpSpPr>
              <p:cNvPr id="8" name="Group 76"/>
              <p:cNvGrpSpPr/>
              <p:nvPr/>
            </p:nvGrpSpPr>
            <p:grpSpPr>
              <a:xfrm>
                <a:off x="6091779" y="2844212"/>
                <a:ext cx="801926" cy="1888177"/>
                <a:chOff x="5108027" y="1971305"/>
                <a:chExt cx="801926" cy="1888177"/>
              </a:xfrm>
            </p:grpSpPr>
            <p:sp>
              <p:nvSpPr>
                <p:cNvPr id="113" name="Freeform 112"/>
                <p:cNvSpPr/>
                <p:nvPr/>
              </p:nvSpPr>
              <p:spPr bwMode="auto">
                <a:xfrm>
                  <a:off x="5108027" y="1971305"/>
                  <a:ext cx="781683" cy="1510153"/>
                </a:xfrm>
                <a:custGeom>
                  <a:avLst/>
                  <a:gdLst>
                    <a:gd name="connsiteX0" fmla="*/ 132119 w 778805"/>
                    <a:gd name="connsiteY0" fmla="*/ 1602807 h 1602807"/>
                    <a:gd name="connsiteX1" fmla="*/ 0 w 778805"/>
                    <a:gd name="connsiteY1" fmla="*/ 118211 h 1602807"/>
                    <a:gd name="connsiteX2" fmla="*/ 6954 w 778805"/>
                    <a:gd name="connsiteY2" fmla="*/ 59105 h 1602807"/>
                    <a:gd name="connsiteX3" fmla="*/ 41722 w 778805"/>
                    <a:gd name="connsiteY3" fmla="*/ 13907 h 1602807"/>
                    <a:gd name="connsiteX4" fmla="*/ 83443 w 778805"/>
                    <a:gd name="connsiteY4" fmla="*/ 0 h 1602807"/>
                    <a:gd name="connsiteX5" fmla="*/ 135595 w 778805"/>
                    <a:gd name="connsiteY5" fmla="*/ 20860 h 1602807"/>
                    <a:gd name="connsiteX6" fmla="*/ 173840 w 778805"/>
                    <a:gd name="connsiteY6" fmla="*/ 69536 h 1602807"/>
                    <a:gd name="connsiteX7" fmla="*/ 778805 w 778805"/>
                    <a:gd name="connsiteY7" fmla="*/ 1501980 h 1602807"/>
                    <a:gd name="connsiteX8" fmla="*/ 132119 w 778805"/>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44600 w 781683"/>
                    <a:gd name="connsiteY3" fmla="*/ 13907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69115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5686 h 1605686"/>
                    <a:gd name="connsiteX1" fmla="*/ 2878 w 781683"/>
                    <a:gd name="connsiteY1" fmla="*/ 121090 h 1605686"/>
                    <a:gd name="connsiteX2" fmla="*/ 0 w 781683"/>
                    <a:gd name="connsiteY2" fmla="*/ 64442 h 1605686"/>
                    <a:gd name="connsiteX3" fmla="*/ 27394 w 781683"/>
                    <a:gd name="connsiteY3" fmla="*/ 24160 h 1605686"/>
                    <a:gd name="connsiteX4" fmla="*/ 69115 w 781683"/>
                    <a:gd name="connsiteY4" fmla="*/ 2879 h 1605686"/>
                    <a:gd name="connsiteX5" fmla="*/ 138473 w 781683"/>
                    <a:gd name="connsiteY5" fmla="*/ 23739 h 1605686"/>
                    <a:gd name="connsiteX6" fmla="*/ 176718 w 781683"/>
                    <a:gd name="connsiteY6" fmla="*/ 72415 h 1605686"/>
                    <a:gd name="connsiteX7" fmla="*/ 781683 w 781683"/>
                    <a:gd name="connsiteY7" fmla="*/ 1504859 h 1605686"/>
                    <a:gd name="connsiteX8" fmla="*/ 134997 w 781683"/>
                    <a:gd name="connsiteY8" fmla="*/ 1605686 h 1605686"/>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38473 w 781683"/>
                    <a:gd name="connsiteY6" fmla="*/ 23016 h 1604963"/>
                    <a:gd name="connsiteX7" fmla="*/ 176718 w 781683"/>
                    <a:gd name="connsiteY7" fmla="*/ 71692 h 1604963"/>
                    <a:gd name="connsiteX8" fmla="*/ 781683 w 781683"/>
                    <a:gd name="connsiteY8" fmla="*/ 1504136 h 1604963"/>
                    <a:gd name="connsiteX9" fmla="*/ 134997 w 781683"/>
                    <a:gd name="connsiteY9" fmla="*/ 1604963 h 1604963"/>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50763 w 781683"/>
                    <a:gd name="connsiteY6" fmla="*/ 32848 h 1604963"/>
                    <a:gd name="connsiteX7" fmla="*/ 176718 w 781683"/>
                    <a:gd name="connsiteY7" fmla="*/ 71692 h 1604963"/>
                    <a:gd name="connsiteX8" fmla="*/ 781683 w 781683"/>
                    <a:gd name="connsiteY8" fmla="*/ 1504136 h 1604963"/>
                    <a:gd name="connsiteX9" fmla="*/ 134997 w 781683"/>
                    <a:gd name="connsiteY9" fmla="*/ 1604963 h 160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683" h="1604963">
                      <a:moveTo>
                        <a:pt x="134997" y="1604963"/>
                      </a:moveTo>
                      <a:lnTo>
                        <a:pt x="2878" y="120367"/>
                      </a:lnTo>
                      <a:lnTo>
                        <a:pt x="0" y="63719"/>
                      </a:lnTo>
                      <a:lnTo>
                        <a:pt x="27394" y="23437"/>
                      </a:lnTo>
                      <a:lnTo>
                        <a:pt x="69115" y="2156"/>
                      </a:lnTo>
                      <a:cubicBezTo>
                        <a:pt x="83776" y="0"/>
                        <a:pt x="104210" y="471"/>
                        <a:pt x="117818" y="5586"/>
                      </a:cubicBezTo>
                      <a:cubicBezTo>
                        <a:pt x="131426" y="10701"/>
                        <a:pt x="140537" y="22650"/>
                        <a:pt x="150763" y="32848"/>
                      </a:cubicBezTo>
                      <a:lnTo>
                        <a:pt x="176718" y="71692"/>
                      </a:lnTo>
                      <a:lnTo>
                        <a:pt x="781683" y="1504136"/>
                      </a:lnTo>
                      <a:lnTo>
                        <a:pt x="134997" y="1604963"/>
                      </a:lnTo>
                      <a:close/>
                    </a:path>
                  </a:pathLst>
                </a:custGeom>
                <a:gradFill flip="none" rotWithShape="1">
                  <a:gsLst>
                    <a:gs pos="0">
                      <a:srgbClr val="FF0000"/>
                    </a:gs>
                    <a:gs pos="50000">
                      <a:srgbClr val="7030A0"/>
                    </a:gs>
                    <a:gs pos="100000">
                      <a:schemeClr val="tx2"/>
                    </a:gs>
                  </a:gsLst>
                  <a:lin ang="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9" name="Oval 148"/>
                <p:cNvSpPr/>
                <p:nvPr/>
              </p:nvSpPr>
              <p:spPr bwMode="auto">
                <a:xfrm>
                  <a:off x="5235039" y="3184568"/>
                  <a:ext cx="674914" cy="674914"/>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62" name="Up Arrow 161"/>
              <p:cNvSpPr/>
              <p:nvPr/>
            </p:nvSpPr>
            <p:spPr bwMode="auto">
              <a:xfrm rot="9957171">
                <a:off x="6198654" y="3053540"/>
                <a:ext cx="86751" cy="162656"/>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3" name="Up Arrow 162"/>
              <p:cNvSpPr/>
              <p:nvPr/>
            </p:nvSpPr>
            <p:spPr bwMode="auto">
              <a:xfrm rot="9991441">
                <a:off x="6329625" y="3562601"/>
                <a:ext cx="127756" cy="254495"/>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 name="Up Arrow 163"/>
              <p:cNvSpPr/>
              <p:nvPr/>
            </p:nvSpPr>
            <p:spPr bwMode="auto">
              <a:xfrm rot="10094754">
                <a:off x="6518983" y="4334339"/>
                <a:ext cx="203972" cy="596487"/>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9" name="Group 153"/>
              <p:cNvGrpSpPr/>
              <p:nvPr/>
            </p:nvGrpSpPr>
            <p:grpSpPr>
              <a:xfrm rot="19563305">
                <a:off x="5352642" y="2394544"/>
                <a:ext cx="2114825" cy="2120228"/>
                <a:chOff x="3078832" y="1538494"/>
                <a:chExt cx="2114825" cy="2120228"/>
              </a:xfrm>
            </p:grpSpPr>
            <p:sp>
              <p:nvSpPr>
                <p:cNvPr id="167" name="Freeform 81"/>
                <p:cNvSpPr>
                  <a:spLocks/>
                </p:cNvSpPr>
                <p:nvPr/>
              </p:nvSpPr>
              <p:spPr bwMode="auto">
                <a:xfrm rot="9459547" flipV="1">
                  <a:off x="3126649" y="206788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9" name="Freeform 81"/>
                <p:cNvSpPr>
                  <a:spLocks/>
                </p:cNvSpPr>
                <p:nvPr/>
              </p:nvSpPr>
              <p:spPr bwMode="auto">
                <a:xfrm rot="12670326" flipV="1">
                  <a:off x="3768334" y="1538494"/>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0" name="Freeform 81"/>
                <p:cNvSpPr>
                  <a:spLocks/>
                </p:cNvSpPr>
                <p:nvPr/>
              </p:nvSpPr>
              <p:spPr bwMode="auto">
                <a:xfrm rot="2236861" flipV="1">
                  <a:off x="4169387" y="348493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1" name="Freeform 81"/>
                <p:cNvSpPr>
                  <a:spLocks/>
                </p:cNvSpPr>
                <p:nvPr/>
              </p:nvSpPr>
              <p:spPr bwMode="auto">
                <a:xfrm rot="19147494" flipV="1">
                  <a:off x="5029943" y="268301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2" name="Freeform 81"/>
                <p:cNvSpPr>
                  <a:spLocks/>
                </p:cNvSpPr>
                <p:nvPr/>
              </p:nvSpPr>
              <p:spPr bwMode="auto">
                <a:xfrm rot="16200000" flipV="1">
                  <a:off x="4730862" y="179516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3" name="Freeform 81"/>
                <p:cNvSpPr>
                  <a:spLocks/>
                </p:cNvSpPr>
                <p:nvPr/>
              </p:nvSpPr>
              <p:spPr bwMode="auto">
                <a:xfrm rot="6796813" flipV="1">
                  <a:off x="3083869" y="283255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 name="Arc 173"/>
                <p:cNvSpPr/>
                <p:nvPr/>
              </p:nvSpPr>
              <p:spPr bwMode="auto">
                <a:xfrm>
                  <a:off x="3566694" y="2075594"/>
                  <a:ext cx="1064127" cy="1069729"/>
                </a:xfrm>
                <a:prstGeom prst="arc">
                  <a:avLst>
                    <a:gd name="adj1" fmla="val 8687823"/>
                    <a:gd name="adj2" fmla="val 5045816"/>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5" name="Freeform 81"/>
                <p:cNvSpPr>
                  <a:spLocks/>
                </p:cNvSpPr>
                <p:nvPr/>
              </p:nvSpPr>
              <p:spPr bwMode="auto">
                <a:xfrm rot="18796882" flipV="1">
                  <a:off x="4543704" y="2517061"/>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6" name="Freeform 81"/>
                <p:cNvSpPr>
                  <a:spLocks/>
                </p:cNvSpPr>
                <p:nvPr/>
              </p:nvSpPr>
              <p:spPr bwMode="auto">
                <a:xfrm rot="8292053" flipV="1">
                  <a:off x="3484923" y="244219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7" name="Freeform 81"/>
                <p:cNvSpPr>
                  <a:spLocks/>
                </p:cNvSpPr>
                <p:nvPr/>
              </p:nvSpPr>
              <p:spPr bwMode="auto">
                <a:xfrm rot="13034805" flipV="1">
                  <a:off x="4008966" y="199301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8" name="Freeform 81"/>
                <p:cNvSpPr>
                  <a:spLocks/>
                </p:cNvSpPr>
                <p:nvPr/>
              </p:nvSpPr>
              <p:spPr bwMode="auto">
                <a:xfrm rot="861353" flipV="1">
                  <a:off x="4281681" y="2982278"/>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9" name="Arc 178"/>
                <p:cNvSpPr/>
                <p:nvPr/>
              </p:nvSpPr>
              <p:spPr bwMode="auto">
                <a:xfrm rot="21432954">
                  <a:off x="3112166" y="1578289"/>
                  <a:ext cx="1993951" cy="2004448"/>
                </a:xfrm>
                <a:prstGeom prst="arc">
                  <a:avLst>
                    <a:gd name="adj1" fmla="val 8218078"/>
                    <a:gd name="adj2" fmla="val 5635564"/>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81" name="Freeform 180"/>
              <p:cNvSpPr/>
              <p:nvPr/>
            </p:nvSpPr>
            <p:spPr bwMode="auto">
              <a:xfrm rot="268793" flipH="1">
                <a:off x="6026514" y="2762869"/>
                <a:ext cx="2521345" cy="2272937"/>
              </a:xfrm>
              <a:custGeom>
                <a:avLst/>
                <a:gdLst>
                  <a:gd name="connsiteX0" fmla="*/ 2730137 w 2769325"/>
                  <a:gd name="connsiteY0" fmla="*/ 143692 h 2103120"/>
                  <a:gd name="connsiteX1" fmla="*/ 2769325 w 2769325"/>
                  <a:gd name="connsiteY1" fmla="*/ 13063 h 2103120"/>
                  <a:gd name="connsiteX2" fmla="*/ 1907177 w 2769325"/>
                  <a:gd name="connsiteY2" fmla="*/ 0 h 2103120"/>
                  <a:gd name="connsiteX3" fmla="*/ 0 w 2769325"/>
                  <a:gd name="connsiteY3" fmla="*/ 1985554 h 2103120"/>
                  <a:gd name="connsiteX4" fmla="*/ 1711234 w 2769325"/>
                  <a:gd name="connsiteY4" fmla="*/ 2103120 h 2103120"/>
                  <a:gd name="connsiteX0" fmla="*/ 2860766 w 2899954"/>
                  <a:gd name="connsiteY0" fmla="*/ 143692 h 2168434"/>
                  <a:gd name="connsiteX1" fmla="*/ 2899954 w 2899954"/>
                  <a:gd name="connsiteY1" fmla="*/ 13063 h 2168434"/>
                  <a:gd name="connsiteX2" fmla="*/ 2037806 w 2899954"/>
                  <a:gd name="connsiteY2" fmla="*/ 0 h 2168434"/>
                  <a:gd name="connsiteX3" fmla="*/ 0 w 2899954"/>
                  <a:gd name="connsiteY3" fmla="*/ 2168434 h 2168434"/>
                  <a:gd name="connsiteX4" fmla="*/ 1841863 w 2899954"/>
                  <a:gd name="connsiteY4" fmla="*/ 2103120 h 2168434"/>
                  <a:gd name="connsiteX0" fmla="*/ 2860766 w 2899954"/>
                  <a:gd name="connsiteY0" fmla="*/ 143692 h 2272937"/>
                  <a:gd name="connsiteX1" fmla="*/ 2899954 w 2899954"/>
                  <a:gd name="connsiteY1" fmla="*/ 13063 h 2272937"/>
                  <a:gd name="connsiteX2" fmla="*/ 2037806 w 2899954"/>
                  <a:gd name="connsiteY2" fmla="*/ 0 h 2272937"/>
                  <a:gd name="connsiteX3" fmla="*/ 0 w 2899954"/>
                  <a:gd name="connsiteY3" fmla="*/ 2168434 h 2272937"/>
                  <a:gd name="connsiteX4" fmla="*/ 1737360 w 2899954"/>
                  <a:gd name="connsiteY4" fmla="*/ 2272937 h 2272937"/>
                  <a:gd name="connsiteX5" fmla="*/ 1841863 w 2899954"/>
                  <a:gd name="connsiteY5" fmla="*/ 2103120 h 2272937"/>
                  <a:gd name="connsiteX0" fmla="*/ 2860766 w 2886891"/>
                  <a:gd name="connsiteY0" fmla="*/ 143692 h 2272937"/>
                  <a:gd name="connsiteX1" fmla="*/ 2886891 w 2886891"/>
                  <a:gd name="connsiteY1" fmla="*/ 52252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86891 w 2886891"/>
                  <a:gd name="connsiteY1" fmla="*/ 39189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49881 w 2886891"/>
                  <a:gd name="connsiteY1" fmla="*/ 134983 h 2272937"/>
                  <a:gd name="connsiteX2" fmla="*/ 2886891 w 2886891"/>
                  <a:gd name="connsiteY2" fmla="*/ 39189 h 2272937"/>
                  <a:gd name="connsiteX3" fmla="*/ 2037806 w 2886891"/>
                  <a:gd name="connsiteY3" fmla="*/ 0 h 2272937"/>
                  <a:gd name="connsiteX4" fmla="*/ 0 w 2886891"/>
                  <a:gd name="connsiteY4" fmla="*/ 2168434 h 2272937"/>
                  <a:gd name="connsiteX5" fmla="*/ 1737360 w 2886891"/>
                  <a:gd name="connsiteY5" fmla="*/ 2272937 h 2272937"/>
                  <a:gd name="connsiteX6" fmla="*/ 1841863 w 2886891"/>
                  <a:gd name="connsiteY6" fmla="*/ 2103120 h 2272937"/>
                  <a:gd name="connsiteX0" fmla="*/ 2860766 w 2890701"/>
                  <a:gd name="connsiteY0" fmla="*/ 143692 h 2272937"/>
                  <a:gd name="connsiteX1" fmla="*/ 2849881 w 2890701"/>
                  <a:gd name="connsiteY1" fmla="*/ 134983 h 2272937"/>
                  <a:gd name="connsiteX2" fmla="*/ 2890701 w 2890701"/>
                  <a:gd name="connsiteY2" fmla="*/ 35379 h 2272937"/>
                  <a:gd name="connsiteX3" fmla="*/ 2037806 w 2890701"/>
                  <a:gd name="connsiteY3" fmla="*/ 0 h 2272937"/>
                  <a:gd name="connsiteX4" fmla="*/ 0 w 2890701"/>
                  <a:gd name="connsiteY4" fmla="*/ 2168434 h 2272937"/>
                  <a:gd name="connsiteX5" fmla="*/ 1737360 w 2890701"/>
                  <a:gd name="connsiteY5" fmla="*/ 2272937 h 2272937"/>
                  <a:gd name="connsiteX6" fmla="*/ 1841863 w 2890701"/>
                  <a:gd name="connsiteY6" fmla="*/ 2103120 h 2272937"/>
                  <a:gd name="connsiteX0" fmla="*/ 2860766 w 2905941"/>
                  <a:gd name="connsiteY0" fmla="*/ 143692 h 2272937"/>
                  <a:gd name="connsiteX1" fmla="*/ 2849881 w 2905941"/>
                  <a:gd name="connsiteY1" fmla="*/ 13498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905941"/>
                  <a:gd name="connsiteY0" fmla="*/ 143692 h 2272937"/>
                  <a:gd name="connsiteX1" fmla="*/ 2905941 w 2905941"/>
                  <a:gd name="connsiteY1" fmla="*/ 31569 h 2272937"/>
                  <a:gd name="connsiteX2" fmla="*/ 2037806 w 2905941"/>
                  <a:gd name="connsiteY2" fmla="*/ 0 h 2272937"/>
                  <a:gd name="connsiteX3" fmla="*/ 0 w 2905941"/>
                  <a:gd name="connsiteY3" fmla="*/ 2168434 h 2272937"/>
                  <a:gd name="connsiteX4" fmla="*/ 1737360 w 2905941"/>
                  <a:gd name="connsiteY4" fmla="*/ 2272937 h 2272937"/>
                  <a:gd name="connsiteX5" fmla="*/ 1841863 w 2905941"/>
                  <a:gd name="connsiteY5" fmla="*/ 2103120 h 2272937"/>
                  <a:gd name="connsiteX0" fmla="*/ 2860766 w 2905941"/>
                  <a:gd name="connsiteY0" fmla="*/ 143692 h 2272937"/>
                  <a:gd name="connsiteX1" fmla="*/ 2853691 w 2905941"/>
                  <a:gd name="connsiteY1" fmla="*/ 13879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860766"/>
                  <a:gd name="connsiteY0" fmla="*/ 143692 h 2272937"/>
                  <a:gd name="connsiteX1" fmla="*/ 2853691 w 2860766"/>
                  <a:gd name="connsiteY1" fmla="*/ 138793 h 2272937"/>
                  <a:gd name="connsiteX2" fmla="*/ 2441203 w 2860766"/>
                  <a:gd name="connsiteY2" fmla="*/ 31846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853691 w 2860766"/>
                  <a:gd name="connsiteY1" fmla="*/ 138793 h 2272937"/>
                  <a:gd name="connsiteX2" fmla="*/ 2476657 w 2860766"/>
                  <a:gd name="connsiteY2" fmla="*/ 29583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474497 w 2860766"/>
                  <a:gd name="connsiteY1" fmla="*/ 154440 h 2272937"/>
                  <a:gd name="connsiteX2" fmla="*/ 2476657 w 2860766"/>
                  <a:gd name="connsiteY2" fmla="*/ 29583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476657 w 2860766"/>
                  <a:gd name="connsiteY1" fmla="*/ 29583 h 2272937"/>
                  <a:gd name="connsiteX2" fmla="*/ 2037806 w 2860766"/>
                  <a:gd name="connsiteY2" fmla="*/ 0 h 2272937"/>
                  <a:gd name="connsiteX3" fmla="*/ 0 w 2860766"/>
                  <a:gd name="connsiteY3" fmla="*/ 2168434 h 2272937"/>
                  <a:gd name="connsiteX4" fmla="*/ 1737360 w 2860766"/>
                  <a:gd name="connsiteY4" fmla="*/ 2272937 h 2272937"/>
                  <a:gd name="connsiteX5" fmla="*/ 1841863 w 2860766"/>
                  <a:gd name="connsiteY5" fmla="*/ 2103120 h 2272937"/>
                  <a:gd name="connsiteX0" fmla="*/ 2466939 w 2476657"/>
                  <a:gd name="connsiteY0" fmla="*/ 153154 h 2272937"/>
                  <a:gd name="connsiteX1" fmla="*/ 2476657 w 2476657"/>
                  <a:gd name="connsiteY1" fmla="*/ 29583 h 2272937"/>
                  <a:gd name="connsiteX2" fmla="*/ 2037806 w 2476657"/>
                  <a:gd name="connsiteY2" fmla="*/ 0 h 2272937"/>
                  <a:gd name="connsiteX3" fmla="*/ 0 w 2476657"/>
                  <a:gd name="connsiteY3" fmla="*/ 2168434 h 2272937"/>
                  <a:gd name="connsiteX4" fmla="*/ 1737360 w 2476657"/>
                  <a:gd name="connsiteY4" fmla="*/ 2272937 h 2272937"/>
                  <a:gd name="connsiteX5" fmla="*/ 1841863 w 2476657"/>
                  <a:gd name="connsiteY5" fmla="*/ 2103120 h 2272937"/>
                  <a:gd name="connsiteX0" fmla="*/ 2466939 w 2495515"/>
                  <a:gd name="connsiteY0" fmla="*/ 153154 h 2272937"/>
                  <a:gd name="connsiteX1" fmla="*/ 2495515 w 2495515"/>
                  <a:gd name="connsiteY1" fmla="*/ 46179 h 2272937"/>
                  <a:gd name="connsiteX2" fmla="*/ 2037806 w 2495515"/>
                  <a:gd name="connsiteY2" fmla="*/ 0 h 2272937"/>
                  <a:gd name="connsiteX3" fmla="*/ 0 w 2495515"/>
                  <a:gd name="connsiteY3" fmla="*/ 2168434 h 2272937"/>
                  <a:gd name="connsiteX4" fmla="*/ 1737360 w 2495515"/>
                  <a:gd name="connsiteY4" fmla="*/ 2272937 h 2272937"/>
                  <a:gd name="connsiteX5" fmla="*/ 1841863 w 2495515"/>
                  <a:gd name="connsiteY5" fmla="*/ 2103120 h 2272937"/>
                  <a:gd name="connsiteX0" fmla="*/ 2466939 w 2521345"/>
                  <a:gd name="connsiteY0" fmla="*/ 153154 h 2272937"/>
                  <a:gd name="connsiteX1" fmla="*/ 2521345 w 2521345"/>
                  <a:gd name="connsiteY1" fmla="*/ 38124 h 2272937"/>
                  <a:gd name="connsiteX2" fmla="*/ 2037806 w 2521345"/>
                  <a:gd name="connsiteY2" fmla="*/ 0 h 2272937"/>
                  <a:gd name="connsiteX3" fmla="*/ 0 w 2521345"/>
                  <a:gd name="connsiteY3" fmla="*/ 2168434 h 2272937"/>
                  <a:gd name="connsiteX4" fmla="*/ 1737360 w 2521345"/>
                  <a:gd name="connsiteY4" fmla="*/ 2272937 h 2272937"/>
                  <a:gd name="connsiteX5" fmla="*/ 1841863 w 2521345"/>
                  <a:gd name="connsiteY5" fmla="*/ 2103120 h 2272937"/>
                  <a:gd name="connsiteX0" fmla="*/ 2466939 w 2521345"/>
                  <a:gd name="connsiteY0" fmla="*/ 153154 h 2272937"/>
                  <a:gd name="connsiteX1" fmla="*/ 2474202 w 2521345"/>
                  <a:gd name="connsiteY1" fmla="*/ 147460 h 2272937"/>
                  <a:gd name="connsiteX2" fmla="*/ 2521345 w 2521345"/>
                  <a:gd name="connsiteY2" fmla="*/ 38124 h 2272937"/>
                  <a:gd name="connsiteX3" fmla="*/ 2037806 w 2521345"/>
                  <a:gd name="connsiteY3" fmla="*/ 0 h 2272937"/>
                  <a:gd name="connsiteX4" fmla="*/ 0 w 2521345"/>
                  <a:gd name="connsiteY4" fmla="*/ 2168434 h 2272937"/>
                  <a:gd name="connsiteX5" fmla="*/ 1737360 w 2521345"/>
                  <a:gd name="connsiteY5" fmla="*/ 2272937 h 2272937"/>
                  <a:gd name="connsiteX6" fmla="*/ 1841863 w 2521345"/>
                  <a:gd name="connsiteY6" fmla="*/ 2103120 h 227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1345" h="2272937">
                    <a:moveTo>
                      <a:pt x="2466939" y="153154"/>
                    </a:moveTo>
                    <a:lnTo>
                      <a:pt x="2474202" y="147460"/>
                    </a:lnTo>
                    <a:lnTo>
                      <a:pt x="2521345" y="38124"/>
                    </a:lnTo>
                    <a:lnTo>
                      <a:pt x="2037806" y="0"/>
                    </a:lnTo>
                    <a:lnTo>
                      <a:pt x="0" y="2168434"/>
                    </a:lnTo>
                    <a:lnTo>
                      <a:pt x="1737360" y="2272937"/>
                    </a:lnTo>
                    <a:lnTo>
                      <a:pt x="1841863" y="210312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182" name="Straight Connector 181"/>
              <p:cNvCxnSpPr/>
              <p:nvPr/>
            </p:nvCxnSpPr>
            <p:spPr bwMode="auto">
              <a:xfrm rot="268793" flipH="1">
                <a:off x="7107593" y="3458649"/>
                <a:ext cx="217170" cy="0"/>
              </a:xfrm>
              <a:prstGeom prst="line">
                <a:avLst/>
              </a:prstGeom>
              <a:solidFill>
                <a:schemeClr val="accent1"/>
              </a:solidFill>
              <a:ln w="57150" cap="flat" cmpd="sng" algn="ctr">
                <a:solidFill>
                  <a:srgbClr val="FFFFCC"/>
                </a:solidFill>
                <a:prstDash val="solid"/>
                <a:round/>
                <a:headEnd type="none" w="med" len="med"/>
                <a:tailEnd type="none" w="med" len="med"/>
              </a:ln>
              <a:effectLst/>
            </p:spPr>
          </p:cxnSp>
          <p:cxnSp>
            <p:nvCxnSpPr>
              <p:cNvPr id="183" name="Straight Connector 182"/>
              <p:cNvCxnSpPr/>
              <p:nvPr/>
            </p:nvCxnSpPr>
            <p:spPr bwMode="auto">
              <a:xfrm flipH="1">
                <a:off x="7129306" y="3499449"/>
                <a:ext cx="224976" cy="12451"/>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84" name="Straight Connector 183"/>
              <p:cNvCxnSpPr/>
              <p:nvPr/>
            </p:nvCxnSpPr>
            <p:spPr bwMode="auto">
              <a:xfrm flipH="1">
                <a:off x="7023799" y="3426488"/>
                <a:ext cx="336619" cy="10048"/>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100" name="Group 99"/>
            <p:cNvGrpSpPr/>
            <p:nvPr/>
          </p:nvGrpSpPr>
          <p:grpSpPr>
            <a:xfrm>
              <a:off x="3710699" y="3767434"/>
              <a:ext cx="675361" cy="408492"/>
              <a:chOff x="4301351" y="5416634"/>
              <a:chExt cx="675361" cy="408492"/>
            </a:xfrm>
          </p:grpSpPr>
          <p:sp>
            <p:nvSpPr>
              <p:cNvPr id="96" name="Freeform 95"/>
              <p:cNvSpPr/>
              <p:nvPr/>
            </p:nvSpPr>
            <p:spPr bwMode="auto">
              <a:xfrm>
                <a:off x="4301351" y="5416634"/>
                <a:ext cx="675361" cy="408492"/>
              </a:xfrm>
              <a:custGeom>
                <a:avLst/>
                <a:gdLst>
                  <a:gd name="connsiteX0" fmla="*/ 37432 w 850232"/>
                  <a:gd name="connsiteY0" fmla="*/ 219242 h 481263"/>
                  <a:gd name="connsiteX1" fmla="*/ 0 w 850232"/>
                  <a:gd name="connsiteY1" fmla="*/ 331537 h 481263"/>
                  <a:gd name="connsiteX2" fmla="*/ 614948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219242 h 481263"/>
                  <a:gd name="connsiteX1" fmla="*/ 0 w 850232"/>
                  <a:gd name="connsiteY1" fmla="*/ 331537 h 481263"/>
                  <a:gd name="connsiteX2" fmla="*/ 588211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74863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22989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06947 h 427789"/>
                  <a:gd name="connsiteX7" fmla="*/ 58821 w 850232"/>
                  <a:gd name="connsiteY7" fmla="*/ 74863 h 427789"/>
                  <a:gd name="connsiteX8" fmla="*/ 37432 w 850232"/>
                  <a:gd name="connsiteY8" fmla="*/ 165768 h 427789"/>
                  <a:gd name="connsiteX0" fmla="*/ 37432 w 850232"/>
                  <a:gd name="connsiteY0" fmla="*/ 171115 h 433136"/>
                  <a:gd name="connsiteX1" fmla="*/ 0 w 850232"/>
                  <a:gd name="connsiteY1" fmla="*/ 283410 h 433136"/>
                  <a:gd name="connsiteX2" fmla="*/ 588211 w 850232"/>
                  <a:gd name="connsiteY2" fmla="*/ 299452 h 433136"/>
                  <a:gd name="connsiteX3" fmla="*/ 534737 w 850232"/>
                  <a:gd name="connsiteY3" fmla="*/ 433136 h 433136"/>
                  <a:gd name="connsiteX4" fmla="*/ 850232 w 850232"/>
                  <a:gd name="connsiteY4" fmla="*/ 213894 h 433136"/>
                  <a:gd name="connsiteX5" fmla="*/ 673768 w 850232"/>
                  <a:gd name="connsiteY5" fmla="*/ 0 h 433136"/>
                  <a:gd name="connsiteX6" fmla="*/ 652379 w 850232"/>
                  <a:gd name="connsiteY6" fmla="*/ 112294 h 433136"/>
                  <a:gd name="connsiteX7" fmla="*/ 58821 w 850232"/>
                  <a:gd name="connsiteY7" fmla="*/ 80210 h 433136"/>
                  <a:gd name="connsiteX8" fmla="*/ 37432 w 850232"/>
                  <a:gd name="connsiteY8" fmla="*/ 171115 h 433136"/>
                  <a:gd name="connsiteX0" fmla="*/ 37432 w 839538"/>
                  <a:gd name="connsiteY0" fmla="*/ 171115 h 433136"/>
                  <a:gd name="connsiteX1" fmla="*/ 0 w 839538"/>
                  <a:gd name="connsiteY1" fmla="*/ 283410 h 433136"/>
                  <a:gd name="connsiteX2" fmla="*/ 588211 w 839538"/>
                  <a:gd name="connsiteY2" fmla="*/ 299452 h 433136"/>
                  <a:gd name="connsiteX3" fmla="*/ 534737 w 839538"/>
                  <a:gd name="connsiteY3" fmla="*/ 433136 h 433136"/>
                  <a:gd name="connsiteX4" fmla="*/ 839538 w 839538"/>
                  <a:gd name="connsiteY4" fmla="*/ 283410 h 433136"/>
                  <a:gd name="connsiteX5" fmla="*/ 673768 w 839538"/>
                  <a:gd name="connsiteY5" fmla="*/ 0 h 433136"/>
                  <a:gd name="connsiteX6" fmla="*/ 652379 w 839538"/>
                  <a:gd name="connsiteY6" fmla="*/ 112294 h 433136"/>
                  <a:gd name="connsiteX7" fmla="*/ 58821 w 839538"/>
                  <a:gd name="connsiteY7" fmla="*/ 80210 h 433136"/>
                  <a:gd name="connsiteX8" fmla="*/ 37432 w 839538"/>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52379 w 828843"/>
                  <a:gd name="connsiteY6" fmla="*/ 112294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64169 w 828843"/>
                  <a:gd name="connsiteY7" fmla="*/ 101599 h 433136"/>
                  <a:gd name="connsiteX8" fmla="*/ 37432 w 828843"/>
                  <a:gd name="connsiteY8" fmla="*/ 171115 h 433136"/>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25642 w 828843"/>
                  <a:gd name="connsiteY6" fmla="*/ 133683 h 470568"/>
                  <a:gd name="connsiteX7" fmla="*/ 64169 w 828843"/>
                  <a:gd name="connsiteY7" fmla="*/ 101599 h 470568"/>
                  <a:gd name="connsiteX8" fmla="*/ 37432 w 828843"/>
                  <a:gd name="connsiteY8" fmla="*/ 171115 h 470568"/>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36336 w 828843"/>
                  <a:gd name="connsiteY6" fmla="*/ 133683 h 470568"/>
                  <a:gd name="connsiteX7" fmla="*/ 64169 w 828843"/>
                  <a:gd name="connsiteY7" fmla="*/ 101599 h 470568"/>
                  <a:gd name="connsiteX8" fmla="*/ 37432 w 828843"/>
                  <a:gd name="connsiteY8" fmla="*/ 171115 h 470568"/>
                  <a:gd name="connsiteX0" fmla="*/ 37432 w 807454"/>
                  <a:gd name="connsiteY0" fmla="*/ 171115 h 470568"/>
                  <a:gd name="connsiteX1" fmla="*/ 0 w 807454"/>
                  <a:gd name="connsiteY1" fmla="*/ 283410 h 470568"/>
                  <a:gd name="connsiteX2" fmla="*/ 588211 w 807454"/>
                  <a:gd name="connsiteY2" fmla="*/ 299452 h 470568"/>
                  <a:gd name="connsiteX3" fmla="*/ 529390 w 807454"/>
                  <a:gd name="connsiteY3" fmla="*/ 470568 h 470568"/>
                  <a:gd name="connsiteX4" fmla="*/ 807454 w 807454"/>
                  <a:gd name="connsiteY4" fmla="*/ 224589 h 470568"/>
                  <a:gd name="connsiteX5" fmla="*/ 673768 w 807454"/>
                  <a:gd name="connsiteY5" fmla="*/ 0 h 470568"/>
                  <a:gd name="connsiteX6" fmla="*/ 636336 w 807454"/>
                  <a:gd name="connsiteY6" fmla="*/ 133683 h 470568"/>
                  <a:gd name="connsiteX7" fmla="*/ 64169 w 807454"/>
                  <a:gd name="connsiteY7" fmla="*/ 101599 h 470568"/>
                  <a:gd name="connsiteX8" fmla="*/ 37432 w 807454"/>
                  <a:gd name="connsiteY8" fmla="*/ 171115 h 47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454" h="470568">
                    <a:moveTo>
                      <a:pt x="37432" y="171115"/>
                    </a:moveTo>
                    <a:lnTo>
                      <a:pt x="0" y="283410"/>
                    </a:lnTo>
                    <a:lnTo>
                      <a:pt x="588211" y="299452"/>
                    </a:lnTo>
                    <a:lnTo>
                      <a:pt x="529390" y="470568"/>
                    </a:lnTo>
                    <a:lnTo>
                      <a:pt x="807454" y="224589"/>
                    </a:lnTo>
                    <a:lnTo>
                      <a:pt x="673768" y="0"/>
                    </a:lnTo>
                    <a:lnTo>
                      <a:pt x="636336" y="133683"/>
                    </a:lnTo>
                    <a:lnTo>
                      <a:pt x="64169" y="101599"/>
                    </a:lnTo>
                    <a:lnTo>
                      <a:pt x="37432" y="171115"/>
                    </a:lnTo>
                    <a:close/>
                  </a:path>
                </a:pathLst>
              </a:cu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8" name="TextBox 97"/>
              <p:cNvSpPr txBox="1"/>
              <p:nvPr/>
            </p:nvSpPr>
            <p:spPr>
              <a:xfrm rot="179687">
                <a:off x="4303506" y="5471202"/>
                <a:ext cx="648439"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mic Sans MS" pitchFamily="66" charset="0"/>
                    <a:ea typeface="+mn-ea"/>
                    <a:cs typeface="+mn-cs"/>
                  </a:rPr>
                  <a:t>FORCE</a:t>
                </a:r>
              </a:p>
            </p:txBody>
          </p:sp>
        </p:grpSp>
        <p:sp>
          <p:nvSpPr>
            <p:cNvPr id="102" name="Freeform 101"/>
            <p:cNvSpPr/>
            <p:nvPr/>
          </p:nvSpPr>
          <p:spPr bwMode="auto">
            <a:xfrm>
              <a:off x="4013860" y="2731792"/>
              <a:ext cx="1373632" cy="2338832"/>
            </a:xfrm>
            <a:custGeom>
              <a:avLst/>
              <a:gdLst>
                <a:gd name="connsiteX0" fmla="*/ 467360 w 1373632"/>
                <a:gd name="connsiteY0" fmla="*/ 56896 h 2338832"/>
                <a:gd name="connsiteX1" fmla="*/ 89408 w 1373632"/>
                <a:gd name="connsiteY1" fmla="*/ 434848 h 2338832"/>
                <a:gd name="connsiteX2" fmla="*/ 418592 w 1373632"/>
                <a:gd name="connsiteY2" fmla="*/ 910336 h 2338832"/>
                <a:gd name="connsiteX3" fmla="*/ 455168 w 1373632"/>
                <a:gd name="connsiteY3" fmla="*/ 1361440 h 2338832"/>
                <a:gd name="connsiteX4" fmla="*/ 52832 w 1373632"/>
                <a:gd name="connsiteY4" fmla="*/ 1836928 h 2338832"/>
                <a:gd name="connsiteX5" fmla="*/ 138176 w 1373632"/>
                <a:gd name="connsiteY5" fmla="*/ 2117344 h 2338832"/>
                <a:gd name="connsiteX6" fmla="*/ 833120 w 1373632"/>
                <a:gd name="connsiteY6" fmla="*/ 2324608 h 2338832"/>
                <a:gd name="connsiteX7" fmla="*/ 1332992 w 1373632"/>
                <a:gd name="connsiteY7" fmla="*/ 2032000 h 2338832"/>
                <a:gd name="connsiteX8" fmla="*/ 1076960 w 1373632"/>
                <a:gd name="connsiteY8" fmla="*/ 1605280 h 2338832"/>
                <a:gd name="connsiteX9" fmla="*/ 1016000 w 1373632"/>
                <a:gd name="connsiteY9" fmla="*/ 1032256 h 2338832"/>
                <a:gd name="connsiteX10" fmla="*/ 1223264 w 1373632"/>
                <a:gd name="connsiteY10" fmla="*/ 581152 h 2338832"/>
                <a:gd name="connsiteX11" fmla="*/ 1198880 w 1373632"/>
                <a:gd name="connsiteY11" fmla="*/ 312928 h 2338832"/>
                <a:gd name="connsiteX12" fmla="*/ 759968 w 1373632"/>
                <a:gd name="connsiteY12" fmla="*/ 93472 h 2338832"/>
                <a:gd name="connsiteX13" fmla="*/ 467360 w 1373632"/>
                <a:gd name="connsiteY13" fmla="*/ 56896 h 2338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3632" h="2338832">
                  <a:moveTo>
                    <a:pt x="467360" y="56896"/>
                  </a:moveTo>
                  <a:cubicBezTo>
                    <a:pt x="355600" y="113792"/>
                    <a:pt x="97536" y="292608"/>
                    <a:pt x="89408" y="434848"/>
                  </a:cubicBezTo>
                  <a:cubicBezTo>
                    <a:pt x="81280" y="577088"/>
                    <a:pt x="357632" y="755904"/>
                    <a:pt x="418592" y="910336"/>
                  </a:cubicBezTo>
                  <a:cubicBezTo>
                    <a:pt x="479552" y="1064768"/>
                    <a:pt x="516128" y="1207008"/>
                    <a:pt x="455168" y="1361440"/>
                  </a:cubicBezTo>
                  <a:cubicBezTo>
                    <a:pt x="394208" y="1515872"/>
                    <a:pt x="105664" y="1710944"/>
                    <a:pt x="52832" y="1836928"/>
                  </a:cubicBezTo>
                  <a:cubicBezTo>
                    <a:pt x="0" y="1962912"/>
                    <a:pt x="8128" y="2036064"/>
                    <a:pt x="138176" y="2117344"/>
                  </a:cubicBezTo>
                  <a:cubicBezTo>
                    <a:pt x="268224" y="2198624"/>
                    <a:pt x="633984" y="2338832"/>
                    <a:pt x="833120" y="2324608"/>
                  </a:cubicBezTo>
                  <a:cubicBezTo>
                    <a:pt x="1032256" y="2310384"/>
                    <a:pt x="1292352" y="2151888"/>
                    <a:pt x="1332992" y="2032000"/>
                  </a:cubicBezTo>
                  <a:cubicBezTo>
                    <a:pt x="1373632" y="1912112"/>
                    <a:pt x="1129792" y="1771904"/>
                    <a:pt x="1076960" y="1605280"/>
                  </a:cubicBezTo>
                  <a:cubicBezTo>
                    <a:pt x="1024128" y="1438656"/>
                    <a:pt x="991616" y="1202944"/>
                    <a:pt x="1016000" y="1032256"/>
                  </a:cubicBezTo>
                  <a:cubicBezTo>
                    <a:pt x="1040384" y="861568"/>
                    <a:pt x="1192784" y="701040"/>
                    <a:pt x="1223264" y="581152"/>
                  </a:cubicBezTo>
                  <a:cubicBezTo>
                    <a:pt x="1253744" y="461264"/>
                    <a:pt x="1276096" y="394208"/>
                    <a:pt x="1198880" y="312928"/>
                  </a:cubicBezTo>
                  <a:cubicBezTo>
                    <a:pt x="1121664" y="231648"/>
                    <a:pt x="883920" y="132080"/>
                    <a:pt x="759968" y="93472"/>
                  </a:cubicBezTo>
                  <a:cubicBezTo>
                    <a:pt x="636016" y="54864"/>
                    <a:pt x="579120" y="0"/>
                    <a:pt x="467360" y="56896"/>
                  </a:cubicBezTo>
                  <a:close/>
                </a:path>
              </a:pathLst>
            </a:custGeom>
            <a:solidFill>
              <a:srgbClr val="FFFFCC">
                <a:alpha val="6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101" name="Group 100"/>
            <p:cNvGrpSpPr/>
            <p:nvPr/>
          </p:nvGrpSpPr>
          <p:grpSpPr>
            <a:xfrm>
              <a:off x="5095072" y="3864461"/>
              <a:ext cx="697164" cy="400016"/>
              <a:chOff x="5441884" y="5769693"/>
              <a:chExt cx="697164" cy="400016"/>
            </a:xfrm>
          </p:grpSpPr>
          <p:sp>
            <p:nvSpPr>
              <p:cNvPr id="97" name="Freeform 96"/>
              <p:cNvSpPr/>
              <p:nvPr/>
            </p:nvSpPr>
            <p:spPr bwMode="auto">
              <a:xfrm rot="11323822" flipV="1">
                <a:off x="5441884" y="5769693"/>
                <a:ext cx="697164" cy="400016"/>
              </a:xfrm>
              <a:custGeom>
                <a:avLst/>
                <a:gdLst>
                  <a:gd name="connsiteX0" fmla="*/ 37432 w 850232"/>
                  <a:gd name="connsiteY0" fmla="*/ 219242 h 481263"/>
                  <a:gd name="connsiteX1" fmla="*/ 0 w 850232"/>
                  <a:gd name="connsiteY1" fmla="*/ 331537 h 481263"/>
                  <a:gd name="connsiteX2" fmla="*/ 614948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219242 h 481263"/>
                  <a:gd name="connsiteX1" fmla="*/ 0 w 850232"/>
                  <a:gd name="connsiteY1" fmla="*/ 331537 h 481263"/>
                  <a:gd name="connsiteX2" fmla="*/ 588211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74863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22989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06947 h 427789"/>
                  <a:gd name="connsiteX7" fmla="*/ 58821 w 850232"/>
                  <a:gd name="connsiteY7" fmla="*/ 74863 h 427789"/>
                  <a:gd name="connsiteX8" fmla="*/ 37432 w 850232"/>
                  <a:gd name="connsiteY8" fmla="*/ 165768 h 427789"/>
                  <a:gd name="connsiteX0" fmla="*/ 37432 w 850232"/>
                  <a:gd name="connsiteY0" fmla="*/ 171115 h 433136"/>
                  <a:gd name="connsiteX1" fmla="*/ 0 w 850232"/>
                  <a:gd name="connsiteY1" fmla="*/ 283410 h 433136"/>
                  <a:gd name="connsiteX2" fmla="*/ 588211 w 850232"/>
                  <a:gd name="connsiteY2" fmla="*/ 299452 h 433136"/>
                  <a:gd name="connsiteX3" fmla="*/ 534737 w 850232"/>
                  <a:gd name="connsiteY3" fmla="*/ 433136 h 433136"/>
                  <a:gd name="connsiteX4" fmla="*/ 850232 w 850232"/>
                  <a:gd name="connsiteY4" fmla="*/ 213894 h 433136"/>
                  <a:gd name="connsiteX5" fmla="*/ 673768 w 850232"/>
                  <a:gd name="connsiteY5" fmla="*/ 0 h 433136"/>
                  <a:gd name="connsiteX6" fmla="*/ 652379 w 850232"/>
                  <a:gd name="connsiteY6" fmla="*/ 112294 h 433136"/>
                  <a:gd name="connsiteX7" fmla="*/ 58821 w 850232"/>
                  <a:gd name="connsiteY7" fmla="*/ 80210 h 433136"/>
                  <a:gd name="connsiteX8" fmla="*/ 37432 w 850232"/>
                  <a:gd name="connsiteY8" fmla="*/ 171115 h 433136"/>
                  <a:gd name="connsiteX0" fmla="*/ 37432 w 839538"/>
                  <a:gd name="connsiteY0" fmla="*/ 171115 h 433136"/>
                  <a:gd name="connsiteX1" fmla="*/ 0 w 839538"/>
                  <a:gd name="connsiteY1" fmla="*/ 283410 h 433136"/>
                  <a:gd name="connsiteX2" fmla="*/ 588211 w 839538"/>
                  <a:gd name="connsiteY2" fmla="*/ 299452 h 433136"/>
                  <a:gd name="connsiteX3" fmla="*/ 534737 w 839538"/>
                  <a:gd name="connsiteY3" fmla="*/ 433136 h 433136"/>
                  <a:gd name="connsiteX4" fmla="*/ 839538 w 839538"/>
                  <a:gd name="connsiteY4" fmla="*/ 283410 h 433136"/>
                  <a:gd name="connsiteX5" fmla="*/ 673768 w 839538"/>
                  <a:gd name="connsiteY5" fmla="*/ 0 h 433136"/>
                  <a:gd name="connsiteX6" fmla="*/ 652379 w 839538"/>
                  <a:gd name="connsiteY6" fmla="*/ 112294 h 433136"/>
                  <a:gd name="connsiteX7" fmla="*/ 58821 w 839538"/>
                  <a:gd name="connsiteY7" fmla="*/ 80210 h 433136"/>
                  <a:gd name="connsiteX8" fmla="*/ 37432 w 839538"/>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52379 w 828843"/>
                  <a:gd name="connsiteY6" fmla="*/ 112294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64169 w 828843"/>
                  <a:gd name="connsiteY7" fmla="*/ 101599 h 433136"/>
                  <a:gd name="connsiteX8" fmla="*/ 37432 w 828843"/>
                  <a:gd name="connsiteY8" fmla="*/ 171115 h 433136"/>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25642 w 828843"/>
                  <a:gd name="connsiteY6" fmla="*/ 133683 h 470568"/>
                  <a:gd name="connsiteX7" fmla="*/ 64169 w 828843"/>
                  <a:gd name="connsiteY7" fmla="*/ 101599 h 470568"/>
                  <a:gd name="connsiteX8" fmla="*/ 37432 w 828843"/>
                  <a:gd name="connsiteY8" fmla="*/ 171115 h 470568"/>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36336 w 828843"/>
                  <a:gd name="connsiteY6" fmla="*/ 133683 h 470568"/>
                  <a:gd name="connsiteX7" fmla="*/ 64169 w 828843"/>
                  <a:gd name="connsiteY7" fmla="*/ 101599 h 470568"/>
                  <a:gd name="connsiteX8" fmla="*/ 37432 w 828843"/>
                  <a:gd name="connsiteY8" fmla="*/ 171115 h 470568"/>
                  <a:gd name="connsiteX0" fmla="*/ 37432 w 782106"/>
                  <a:gd name="connsiteY0" fmla="*/ 171115 h 470568"/>
                  <a:gd name="connsiteX1" fmla="*/ 0 w 782106"/>
                  <a:gd name="connsiteY1" fmla="*/ 283410 h 470568"/>
                  <a:gd name="connsiteX2" fmla="*/ 588211 w 782106"/>
                  <a:gd name="connsiteY2" fmla="*/ 299452 h 470568"/>
                  <a:gd name="connsiteX3" fmla="*/ 529390 w 782106"/>
                  <a:gd name="connsiteY3" fmla="*/ 470568 h 470568"/>
                  <a:gd name="connsiteX4" fmla="*/ 782106 w 782106"/>
                  <a:gd name="connsiteY4" fmla="*/ 250248 h 470568"/>
                  <a:gd name="connsiteX5" fmla="*/ 673768 w 782106"/>
                  <a:gd name="connsiteY5" fmla="*/ 0 h 470568"/>
                  <a:gd name="connsiteX6" fmla="*/ 636336 w 782106"/>
                  <a:gd name="connsiteY6" fmla="*/ 133683 h 470568"/>
                  <a:gd name="connsiteX7" fmla="*/ 64169 w 782106"/>
                  <a:gd name="connsiteY7" fmla="*/ 101599 h 470568"/>
                  <a:gd name="connsiteX8" fmla="*/ 37432 w 782106"/>
                  <a:gd name="connsiteY8" fmla="*/ 171115 h 470568"/>
                  <a:gd name="connsiteX0" fmla="*/ 37432 w 782106"/>
                  <a:gd name="connsiteY0" fmla="*/ 171115 h 470568"/>
                  <a:gd name="connsiteX1" fmla="*/ 0 w 782106"/>
                  <a:gd name="connsiteY1" fmla="*/ 283410 h 470568"/>
                  <a:gd name="connsiteX2" fmla="*/ 588211 w 782106"/>
                  <a:gd name="connsiteY2" fmla="*/ 299452 h 470568"/>
                  <a:gd name="connsiteX3" fmla="*/ 529390 w 782106"/>
                  <a:gd name="connsiteY3" fmla="*/ 470568 h 470568"/>
                  <a:gd name="connsiteX4" fmla="*/ 782106 w 782106"/>
                  <a:gd name="connsiteY4" fmla="*/ 250248 h 470568"/>
                  <a:gd name="connsiteX5" fmla="*/ 673768 w 782106"/>
                  <a:gd name="connsiteY5" fmla="*/ 0 h 470568"/>
                  <a:gd name="connsiteX6" fmla="*/ 636336 w 782106"/>
                  <a:gd name="connsiteY6" fmla="*/ 133683 h 470568"/>
                  <a:gd name="connsiteX7" fmla="*/ 108857 w 782106"/>
                  <a:gd name="connsiteY7" fmla="*/ 60907 h 470568"/>
                  <a:gd name="connsiteX8" fmla="*/ 37432 w 782106"/>
                  <a:gd name="connsiteY8" fmla="*/ 171115 h 470568"/>
                  <a:gd name="connsiteX0" fmla="*/ 5378 w 750052"/>
                  <a:gd name="connsiteY0" fmla="*/ 171115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76803 w 750052"/>
                  <a:gd name="connsiteY7" fmla="*/ 60907 h 470568"/>
                  <a:gd name="connsiteX8" fmla="*/ 5378 w 750052"/>
                  <a:gd name="connsiteY8" fmla="*/ 171115 h 470568"/>
                  <a:gd name="connsiteX0" fmla="*/ 76803 w 750052"/>
                  <a:gd name="connsiteY0" fmla="*/ 60907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76803 w 750052"/>
                  <a:gd name="connsiteY7" fmla="*/ 60907 h 470568"/>
                  <a:gd name="connsiteX0" fmla="*/ 55056 w 750052"/>
                  <a:gd name="connsiteY0" fmla="*/ 57368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55056 w 750052"/>
                  <a:gd name="connsiteY7" fmla="*/ 57368 h 47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0052" h="470568">
                    <a:moveTo>
                      <a:pt x="55056" y="57368"/>
                    </a:moveTo>
                    <a:lnTo>
                      <a:pt x="0" y="240665"/>
                    </a:lnTo>
                    <a:lnTo>
                      <a:pt x="556157" y="299452"/>
                    </a:lnTo>
                    <a:lnTo>
                      <a:pt x="497336" y="470568"/>
                    </a:lnTo>
                    <a:lnTo>
                      <a:pt x="750052" y="250248"/>
                    </a:lnTo>
                    <a:lnTo>
                      <a:pt x="641714" y="0"/>
                    </a:lnTo>
                    <a:lnTo>
                      <a:pt x="604282" y="133683"/>
                    </a:lnTo>
                    <a:lnTo>
                      <a:pt x="55056" y="57368"/>
                    </a:lnTo>
                    <a:close/>
                  </a:path>
                </a:pathLst>
              </a:cu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9" name="TextBox 98"/>
              <p:cNvSpPr txBox="1"/>
              <p:nvPr/>
            </p:nvSpPr>
            <p:spPr>
              <a:xfrm rot="179687">
                <a:off x="5484947" y="5801266"/>
                <a:ext cx="648439"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mic Sans MS" pitchFamily="66" charset="0"/>
                    <a:ea typeface="+mn-ea"/>
                    <a:cs typeface="+mn-cs"/>
                  </a:rPr>
                  <a:t>FORCE</a:t>
                </a:r>
              </a:p>
            </p:txBody>
          </p:sp>
        </p:grpSp>
        <p:sp>
          <p:nvSpPr>
            <p:cNvPr id="103" name="Up Arrow 78">
              <a:extLst>
                <a:ext uri="{FF2B5EF4-FFF2-40B4-BE49-F238E27FC236}">
                  <a16:creationId xmlns:a16="http://schemas.microsoft.com/office/drawing/2014/main" id="{64A4DFE6-C9D5-4A5A-990F-24F123A9289A}"/>
                </a:ext>
              </a:extLst>
            </p:cNvPr>
            <p:cNvSpPr/>
            <p:nvPr/>
          </p:nvSpPr>
          <p:spPr bwMode="auto">
            <a:xfrm rot="12535665">
              <a:off x="2983971" y="4701818"/>
              <a:ext cx="203972" cy="596487"/>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4" name="Up Arrow 83">
              <a:extLst>
                <a:ext uri="{FF2B5EF4-FFF2-40B4-BE49-F238E27FC236}">
                  <a16:creationId xmlns:a16="http://schemas.microsoft.com/office/drawing/2014/main" id="{57588AFF-7F0C-4A42-B70B-F7F2D5A34EAD}"/>
                </a:ext>
              </a:extLst>
            </p:cNvPr>
            <p:cNvSpPr/>
            <p:nvPr/>
          </p:nvSpPr>
          <p:spPr bwMode="auto">
            <a:xfrm rot="12272513">
              <a:off x="3830145" y="3383034"/>
              <a:ext cx="86751" cy="162656"/>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5" name="Up Arrow 84">
              <a:extLst>
                <a:ext uri="{FF2B5EF4-FFF2-40B4-BE49-F238E27FC236}">
                  <a16:creationId xmlns:a16="http://schemas.microsoft.com/office/drawing/2014/main" id="{D59753DC-0058-411D-AF10-E67BC042ED03}"/>
                </a:ext>
              </a:extLst>
            </p:cNvPr>
            <p:cNvSpPr/>
            <p:nvPr/>
          </p:nvSpPr>
          <p:spPr bwMode="auto">
            <a:xfrm rot="12484994">
              <a:off x="3517028" y="3885763"/>
              <a:ext cx="127756" cy="254495"/>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108" name="Straight Connector 107">
              <a:extLst>
                <a:ext uri="{FF2B5EF4-FFF2-40B4-BE49-F238E27FC236}">
                  <a16:creationId xmlns:a16="http://schemas.microsoft.com/office/drawing/2014/main" id="{2685038C-9A8F-48DE-966D-1DC5DBA0A589}"/>
                </a:ext>
              </a:extLst>
            </p:cNvPr>
            <p:cNvCxnSpPr/>
            <p:nvPr/>
          </p:nvCxnSpPr>
          <p:spPr bwMode="auto">
            <a:xfrm>
              <a:off x="2331085" y="3872421"/>
              <a:ext cx="217170"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8744BECD-4E9D-40B5-86CF-3A5A46CBC3CC}"/>
                </a:ext>
              </a:extLst>
            </p:cNvPr>
            <p:cNvCxnSpPr/>
            <p:nvPr/>
          </p:nvCxnSpPr>
          <p:spPr bwMode="auto">
            <a:xfrm flipV="1">
              <a:off x="2271684" y="3790851"/>
              <a:ext cx="430530" cy="381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06" name="Rectangle 105">
              <a:extLst>
                <a:ext uri="{FF2B5EF4-FFF2-40B4-BE49-F238E27FC236}">
                  <a16:creationId xmlns:a16="http://schemas.microsoft.com/office/drawing/2014/main" id="{FE4B0820-715D-4EB7-80E3-DC5100A0B98F}"/>
                </a:ext>
              </a:extLst>
            </p:cNvPr>
            <p:cNvSpPr/>
            <p:nvPr/>
          </p:nvSpPr>
          <p:spPr>
            <a:xfrm>
              <a:off x="2113345" y="4558616"/>
              <a:ext cx="750274"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+i</a:t>
              </a:r>
              <a:r>
                <a:rPr kumimoji="0" lang="en-US" sz="36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1</a:t>
              </a:r>
              <a:endParaRPr kumimoji="0" lang="en-US" sz="36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07" name="Rectangle 106">
              <a:extLst>
                <a:ext uri="{FF2B5EF4-FFF2-40B4-BE49-F238E27FC236}">
                  <a16:creationId xmlns:a16="http://schemas.microsoft.com/office/drawing/2014/main" id="{B4435AA5-9C43-4154-883D-F71D4503E460}"/>
                </a:ext>
              </a:extLst>
            </p:cNvPr>
            <p:cNvSpPr/>
            <p:nvPr/>
          </p:nvSpPr>
          <p:spPr>
            <a:xfrm>
              <a:off x="6408317" y="4678078"/>
              <a:ext cx="750274"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+i</a:t>
              </a:r>
              <a:r>
                <a:rPr kumimoji="0" lang="en-US" sz="36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2</a:t>
              </a:r>
              <a:endParaRPr kumimoji="0" lang="en-US" sz="36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91" name="Rectangle 190">
              <a:extLst>
                <a:ext uri="{FF2B5EF4-FFF2-40B4-BE49-F238E27FC236}">
                  <a16:creationId xmlns:a16="http://schemas.microsoft.com/office/drawing/2014/main" id="{BD7D43CB-2F10-43FE-8293-B57D3A7DCF0B}"/>
                </a:ext>
              </a:extLst>
            </p:cNvPr>
            <p:cNvSpPr/>
            <p:nvPr/>
          </p:nvSpPr>
          <p:spPr>
            <a:xfrm>
              <a:off x="3517947" y="2514764"/>
              <a:ext cx="964718"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Wire #1</a:t>
              </a:r>
              <a:endParaRPr kumimoji="0" lang="en-US" sz="18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92" name="Rectangle 191">
              <a:extLst>
                <a:ext uri="{FF2B5EF4-FFF2-40B4-BE49-F238E27FC236}">
                  <a16:creationId xmlns:a16="http://schemas.microsoft.com/office/drawing/2014/main" id="{03419807-8560-4C97-BFD3-2F18872C21AC}"/>
                </a:ext>
              </a:extLst>
            </p:cNvPr>
            <p:cNvSpPr/>
            <p:nvPr/>
          </p:nvSpPr>
          <p:spPr>
            <a:xfrm>
              <a:off x="5266199" y="2526821"/>
              <a:ext cx="964718"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Wire #2</a:t>
              </a:r>
              <a:endParaRPr kumimoji="0" lang="en-US" sz="18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sp>
        <p:nvSpPr>
          <p:cNvPr id="110" name="AutoShape 4">
            <a:extLst>
              <a:ext uri="{FF2B5EF4-FFF2-40B4-BE49-F238E27FC236}">
                <a16:creationId xmlns:a16="http://schemas.microsoft.com/office/drawing/2014/main" id="{1161E0A8-3FFA-4007-B457-ACE763319B15}"/>
              </a:ext>
            </a:extLst>
          </p:cNvPr>
          <p:cNvSpPr>
            <a:spLocks noChangeArrowheads="1"/>
          </p:cNvSpPr>
          <p:nvPr/>
        </p:nvSpPr>
        <p:spPr bwMode="auto">
          <a:xfrm>
            <a:off x="124854" y="61024"/>
            <a:ext cx="6474250" cy="2637081"/>
          </a:xfrm>
          <a:prstGeom prst="cloudCallout">
            <a:avLst>
              <a:gd name="adj1" fmla="val -27635"/>
              <a:gd name="adj2" fmla="val 101470"/>
            </a:avLst>
          </a:prstGeom>
          <a:solidFill>
            <a:srgbClr val="CCFF66"/>
          </a:solidFill>
          <a:ln w="28575">
            <a:solidFill>
              <a:srgbClr val="99FF99"/>
            </a:solidFill>
            <a:round/>
            <a:headEnd/>
            <a:tailEnd/>
          </a:ln>
          <a:effectLst/>
          <a:scene3d>
            <a:camera prst="orthographicFront"/>
            <a:lightRig rig="threePt" dir="t"/>
          </a:scene3d>
          <a:sp3d>
            <a:bevelT/>
          </a:sp3d>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 name="Text Box 20">
            <a:extLst>
              <a:ext uri="{FF2B5EF4-FFF2-40B4-BE49-F238E27FC236}">
                <a16:creationId xmlns:a16="http://schemas.microsoft.com/office/drawing/2014/main" id="{EB4CF083-0A70-4F93-B7E5-0DF7A242E73C}"/>
              </a:ext>
            </a:extLst>
          </p:cNvPr>
          <p:cNvSpPr txBox="1">
            <a:spLocks noChangeArrowheads="1"/>
          </p:cNvSpPr>
          <p:nvPr/>
        </p:nvSpPr>
        <p:spPr bwMode="auto">
          <a:xfrm>
            <a:off x="597533" y="331790"/>
            <a:ext cx="5581852" cy="1200329"/>
          </a:xfrm>
          <a:prstGeom prst="rect">
            <a:avLst/>
          </a:prstGeom>
          <a:noFill/>
          <a:ln w="2857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We know the strength of the magnetic field near a current bearing wire is given by:</a:t>
            </a:r>
          </a:p>
        </p:txBody>
      </p:sp>
      <p:grpSp>
        <p:nvGrpSpPr>
          <p:cNvPr id="165" name="Group 164">
            <a:extLst>
              <a:ext uri="{FF2B5EF4-FFF2-40B4-BE49-F238E27FC236}">
                <a16:creationId xmlns:a16="http://schemas.microsoft.com/office/drawing/2014/main" id="{25896EBB-7DD0-4E90-ACB1-5C172EEEF7A0}"/>
              </a:ext>
            </a:extLst>
          </p:cNvPr>
          <p:cNvGrpSpPr/>
          <p:nvPr/>
        </p:nvGrpSpPr>
        <p:grpSpPr>
          <a:xfrm>
            <a:off x="1216786" y="1457238"/>
            <a:ext cx="3803255" cy="913718"/>
            <a:chOff x="-1835396" y="1931061"/>
            <a:chExt cx="3803255" cy="913718"/>
          </a:xfrm>
        </p:grpSpPr>
        <p:grpSp>
          <p:nvGrpSpPr>
            <p:cNvPr id="166" name="Group 165">
              <a:extLst>
                <a:ext uri="{FF2B5EF4-FFF2-40B4-BE49-F238E27FC236}">
                  <a16:creationId xmlns:a16="http://schemas.microsoft.com/office/drawing/2014/main" id="{0F8701A2-EB4C-4711-A122-384153BBC5FE}"/>
                </a:ext>
              </a:extLst>
            </p:cNvPr>
            <p:cNvGrpSpPr/>
            <p:nvPr/>
          </p:nvGrpSpPr>
          <p:grpSpPr>
            <a:xfrm>
              <a:off x="1120450" y="1931061"/>
              <a:ext cx="847409" cy="913718"/>
              <a:chOff x="2727438" y="1163925"/>
              <a:chExt cx="881822" cy="913718"/>
            </a:xfrm>
          </p:grpSpPr>
          <p:cxnSp>
            <p:nvCxnSpPr>
              <p:cNvPr id="185" name="Straight Connector 184">
                <a:extLst>
                  <a:ext uri="{FF2B5EF4-FFF2-40B4-BE49-F238E27FC236}">
                    <a16:creationId xmlns:a16="http://schemas.microsoft.com/office/drawing/2014/main" id="{45A208DC-569D-4122-BB29-83F6245CA572}"/>
                  </a:ext>
                </a:extLst>
              </p:cNvPr>
              <p:cNvCxnSpPr/>
              <p:nvPr/>
            </p:nvCxnSpPr>
            <p:spPr bwMode="auto">
              <a:xfrm flipV="1">
                <a:off x="2855315" y="1667145"/>
                <a:ext cx="573697" cy="3999"/>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
            <p:nvSpPr>
              <p:cNvPr id="186" name="TextBox 185">
                <a:extLst>
                  <a:ext uri="{FF2B5EF4-FFF2-40B4-BE49-F238E27FC236}">
                    <a16:creationId xmlns:a16="http://schemas.microsoft.com/office/drawing/2014/main" id="{10B92133-3FC3-4687-8A19-4BEAF994A560}"/>
                  </a:ext>
                </a:extLst>
              </p:cNvPr>
              <p:cNvSpPr txBox="1"/>
              <p:nvPr/>
            </p:nvSpPr>
            <p:spPr>
              <a:xfrm>
                <a:off x="2748927" y="1163925"/>
                <a:ext cx="860333"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Symbol" pitchFamily="18" charset="2"/>
                    <a:ea typeface="+mn-ea"/>
                    <a:cs typeface="+mn-cs"/>
                  </a:rPr>
                  <a:t>m</a:t>
                </a:r>
                <a:r>
                  <a:rPr kumimoji="0" lang="en-US" sz="2400" b="0" i="0" u="none" strike="noStrike" kern="1200" cap="none" spc="0" normalizeH="0" baseline="-25000" noProof="0" dirty="0" err="1">
                    <a:ln>
                      <a:noFill/>
                    </a:ln>
                    <a:solidFill>
                      <a:srgbClr val="FF0000"/>
                    </a:solidFill>
                    <a:effectLst/>
                    <a:uLnTx/>
                    <a:uFillTx/>
                    <a:latin typeface="Symbol" pitchFamily="18" charset="2"/>
                    <a:ea typeface="+mn-ea"/>
                    <a:cs typeface="+mn-cs"/>
                  </a:rPr>
                  <a:t>o</a:t>
                </a:r>
                <a:r>
                  <a:rPr kumimoji="0" lang="en-US" sz="2400" b="0" i="0" u="none" strike="noStrike" kern="1200" cap="none" spc="0" normalizeH="0" baseline="-25000" noProof="0" dirty="0">
                    <a:ln>
                      <a:noFill/>
                    </a:ln>
                    <a:solidFill>
                      <a:srgbClr val="FF0000"/>
                    </a:solidFill>
                    <a:effectLst/>
                    <a:uLnTx/>
                    <a:uFillTx/>
                    <a:latin typeface="Symbol" pitchFamily="18" charset="2"/>
                    <a:ea typeface="+mn-ea"/>
                    <a:cs typeface="+mn-cs"/>
                  </a:rPr>
                  <a:t> </a:t>
                </a:r>
                <a:r>
                  <a:rPr kumimoji="0" lang="en-US" sz="2400" b="0" i="0" u="none" strike="noStrike" kern="1200" cap="none" spc="0" normalizeH="0" baseline="0" noProof="0" dirty="0">
                    <a:ln>
                      <a:noFill/>
                    </a:ln>
                    <a:solidFill>
                      <a:srgbClr val="FF0000"/>
                    </a:solidFill>
                    <a:effectLst/>
                    <a:uLnTx/>
                    <a:uFillTx/>
                    <a:latin typeface="Symbol" pitchFamily="18" charset="2"/>
                    <a:ea typeface="+mn-ea"/>
                    <a:cs typeface="+mn-cs"/>
                  </a:rPr>
                  <a:t>I</a:t>
                </a:r>
                <a:endParaRPr kumimoji="0" lang="en-US" sz="2400" b="0" i="0" u="none" strike="noStrike" kern="1200" cap="none" spc="0" normalizeH="0" baseline="-25000" noProof="0" dirty="0">
                  <a:ln>
                    <a:noFill/>
                  </a:ln>
                  <a:solidFill>
                    <a:srgbClr val="FF0000"/>
                  </a:solidFill>
                  <a:effectLst/>
                  <a:uLnTx/>
                  <a:uFillTx/>
                  <a:latin typeface="Times New Roman" pitchFamily="18" charset="0"/>
                  <a:ea typeface="+mn-ea"/>
                  <a:cs typeface="+mn-cs"/>
                </a:endParaRPr>
              </a:p>
            </p:txBody>
          </p:sp>
          <p:sp>
            <p:nvSpPr>
              <p:cNvPr id="187" name="TextBox 186">
                <a:extLst>
                  <a:ext uri="{FF2B5EF4-FFF2-40B4-BE49-F238E27FC236}">
                    <a16:creationId xmlns:a16="http://schemas.microsoft.com/office/drawing/2014/main" id="{15E6F585-5747-459F-AA7A-B12A37A6F504}"/>
                  </a:ext>
                </a:extLst>
              </p:cNvPr>
              <p:cNvSpPr txBox="1"/>
              <p:nvPr/>
            </p:nvSpPr>
            <p:spPr>
              <a:xfrm>
                <a:off x="2727438" y="1615978"/>
                <a:ext cx="87860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entury Gothic" pitchFamily="34" charset="0"/>
                    <a:ea typeface="+mn-ea"/>
                    <a:cs typeface="+mn-cs"/>
                  </a:rPr>
                  <a:t>2</a:t>
                </a:r>
                <a:r>
                  <a:rPr kumimoji="0" lang="en-US" sz="2400" b="0" i="0" u="none" strike="noStrike" kern="1200" cap="none" spc="0" normalizeH="0" baseline="0" noProof="0" dirty="0">
                    <a:ln>
                      <a:noFill/>
                    </a:ln>
                    <a:solidFill>
                      <a:srgbClr val="FF0000"/>
                    </a:solidFill>
                    <a:effectLst/>
                    <a:uLnTx/>
                    <a:uFillTx/>
                    <a:latin typeface="Symbol" pitchFamily="18" charset="2"/>
                    <a:ea typeface="+mn-ea"/>
                    <a:cs typeface="+mn-cs"/>
                  </a:rPr>
                  <a:t>p</a:t>
                </a:r>
                <a:r>
                  <a:rPr kumimoji="0" lang="en-US" sz="2400" b="0" i="0" u="none" strike="noStrike" kern="1200" cap="none" spc="0" normalizeH="0" baseline="0" noProof="0" dirty="0">
                    <a:ln>
                      <a:noFill/>
                    </a:ln>
                    <a:solidFill>
                      <a:srgbClr val="FF0000"/>
                    </a:solidFill>
                    <a:effectLst/>
                    <a:uLnTx/>
                    <a:uFillTx/>
                    <a:latin typeface="Century Gothic" pitchFamily="34" charset="0"/>
                    <a:ea typeface="+mn-ea"/>
                    <a:cs typeface="+mn-cs"/>
                  </a:rPr>
                  <a:t> r</a:t>
                </a:r>
              </a:p>
            </p:txBody>
          </p:sp>
        </p:grpSp>
        <p:sp>
          <p:nvSpPr>
            <p:cNvPr id="180" name="TextBox 179">
              <a:extLst>
                <a:ext uri="{FF2B5EF4-FFF2-40B4-BE49-F238E27FC236}">
                  <a16:creationId xmlns:a16="http://schemas.microsoft.com/office/drawing/2014/main" id="{495F7FFE-0C39-4F3C-B00E-939645C9112D}"/>
                </a:ext>
              </a:extLst>
            </p:cNvPr>
            <p:cNvSpPr txBox="1"/>
            <p:nvPr/>
          </p:nvSpPr>
          <p:spPr>
            <a:xfrm>
              <a:off x="-1835396" y="2160698"/>
              <a:ext cx="3187083"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entury Gothic" pitchFamily="34" charset="0"/>
                  <a:ea typeface="+mn-ea"/>
                  <a:cs typeface="+mn-cs"/>
                </a:rPr>
                <a:t>B</a:t>
              </a:r>
              <a:r>
                <a:rPr kumimoji="0" lang="en-US" sz="1200" b="0" i="0" u="none" strike="noStrike" kern="1200" cap="none" spc="0" normalizeH="0" baseline="-25000" noProof="0" dirty="0">
                  <a:ln>
                    <a:noFill/>
                  </a:ln>
                  <a:solidFill>
                    <a:srgbClr val="000000"/>
                  </a:solidFill>
                  <a:effectLst/>
                  <a:uLnTx/>
                  <a:uFillTx/>
                  <a:latin typeface="Century Gothic" pitchFamily="34" charset="0"/>
                  <a:ea typeface="+mn-ea"/>
                  <a:cs typeface="+mn-cs"/>
                </a:rPr>
                <a:t>at R from an infinitely long current bearing wire  </a:t>
              </a:r>
              <a:r>
                <a:rPr kumimoji="0" lang="en-US" sz="2400" b="0" i="0" u="none" strike="noStrike" kern="1200" cap="none" spc="0" normalizeH="0" baseline="0" noProof="0" dirty="0">
                  <a:ln>
                    <a:noFill/>
                  </a:ln>
                  <a:solidFill>
                    <a:srgbClr val="FF0000"/>
                  </a:solidFill>
                  <a:effectLst/>
                  <a:uLnTx/>
                  <a:uFillTx/>
                  <a:latin typeface="Symbol" pitchFamily="18" charset="2"/>
                  <a:ea typeface="+mn-ea"/>
                  <a:cs typeface="+mn-cs"/>
                </a:rPr>
                <a:t>=</a:t>
              </a:r>
              <a:endParaRPr kumimoji="0" lang="en-US" sz="2400" b="0" i="0" u="none" strike="noStrike" kern="1200" cap="none" spc="0" normalizeH="0" baseline="-25000" noProof="0" dirty="0">
                <a:ln>
                  <a:noFill/>
                </a:ln>
                <a:solidFill>
                  <a:srgbClr val="FF0000"/>
                </a:solidFill>
                <a:effectLst/>
                <a:uLnTx/>
                <a:uFillTx/>
                <a:latin typeface="Times New Roman" pitchFamily="18" charset="0"/>
                <a:ea typeface="+mn-ea"/>
                <a:cs typeface="+mn-cs"/>
              </a:endParaRPr>
            </a:p>
          </p:txBody>
        </p:sp>
      </p:grpSp>
      <p:grpSp>
        <p:nvGrpSpPr>
          <p:cNvPr id="199" name="Group 198">
            <a:extLst>
              <a:ext uri="{FF2B5EF4-FFF2-40B4-BE49-F238E27FC236}">
                <a16:creationId xmlns:a16="http://schemas.microsoft.com/office/drawing/2014/main" id="{72332D99-9FE5-461E-BE01-6CBF6687A85E}"/>
              </a:ext>
            </a:extLst>
          </p:cNvPr>
          <p:cNvGrpSpPr/>
          <p:nvPr/>
        </p:nvGrpSpPr>
        <p:grpSpPr>
          <a:xfrm>
            <a:off x="6913629" y="610068"/>
            <a:ext cx="1327027" cy="923330"/>
            <a:chOff x="6793852" y="1758711"/>
            <a:chExt cx="1327027" cy="923330"/>
          </a:xfrm>
        </p:grpSpPr>
        <p:grpSp>
          <p:nvGrpSpPr>
            <p:cNvPr id="200" name="Group 199">
              <a:extLst>
                <a:ext uri="{FF2B5EF4-FFF2-40B4-BE49-F238E27FC236}">
                  <a16:creationId xmlns:a16="http://schemas.microsoft.com/office/drawing/2014/main" id="{6A7D862C-928C-4F93-BD00-E976930DFCAF}"/>
                </a:ext>
              </a:extLst>
            </p:cNvPr>
            <p:cNvGrpSpPr/>
            <p:nvPr/>
          </p:nvGrpSpPr>
          <p:grpSpPr>
            <a:xfrm>
              <a:off x="7242274" y="1758711"/>
              <a:ext cx="878605" cy="923330"/>
              <a:chOff x="3273218" y="1175518"/>
              <a:chExt cx="878605" cy="923330"/>
            </a:xfrm>
          </p:grpSpPr>
          <p:cxnSp>
            <p:nvCxnSpPr>
              <p:cNvPr id="202" name="Straight Connector 201">
                <a:extLst>
                  <a:ext uri="{FF2B5EF4-FFF2-40B4-BE49-F238E27FC236}">
                    <a16:creationId xmlns:a16="http://schemas.microsoft.com/office/drawing/2014/main" id="{3CA09E00-8643-4585-B3AF-DFA864384FB2}"/>
                  </a:ext>
                </a:extLst>
              </p:cNvPr>
              <p:cNvCxnSpPr/>
              <p:nvPr/>
            </p:nvCxnSpPr>
            <p:spPr bwMode="auto">
              <a:xfrm>
                <a:off x="3473153" y="1671144"/>
                <a:ext cx="478737"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03" name="TextBox 202">
                <a:extLst>
                  <a:ext uri="{FF2B5EF4-FFF2-40B4-BE49-F238E27FC236}">
                    <a16:creationId xmlns:a16="http://schemas.microsoft.com/office/drawing/2014/main" id="{E8C3631E-2B56-4C21-833F-CB83572ED921}"/>
                  </a:ext>
                </a:extLst>
              </p:cNvPr>
              <p:cNvSpPr txBox="1"/>
              <p:nvPr/>
            </p:nvSpPr>
            <p:spPr>
              <a:xfrm>
                <a:off x="3281863" y="1175518"/>
                <a:ext cx="826759"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Symbol" pitchFamily="18" charset="2"/>
                    <a:ea typeface="+mn-ea"/>
                    <a:cs typeface="+mn-cs"/>
                  </a:rPr>
                  <a:t>m</a:t>
                </a:r>
                <a:r>
                  <a:rPr kumimoji="0" lang="en-US" sz="2400" b="0" i="0" u="none" strike="noStrike" kern="1200" cap="none" spc="0" normalizeH="0" baseline="-25000" noProof="0" dirty="0" err="1">
                    <a:ln>
                      <a:noFill/>
                    </a:ln>
                    <a:solidFill>
                      <a:srgbClr val="000000"/>
                    </a:solidFill>
                    <a:effectLst/>
                    <a:uLnTx/>
                    <a:uFillTx/>
                    <a:latin typeface="Symbol" pitchFamily="18" charset="2"/>
                    <a:ea typeface="+mn-ea"/>
                    <a:cs typeface="+mn-cs"/>
                  </a:rPr>
                  <a:t>o</a:t>
                </a:r>
                <a:r>
                  <a:rPr kumimoji="0" lang="en-US" sz="2400" b="0" i="0" u="none" strike="noStrike" kern="1200" cap="none" spc="0" normalizeH="0" baseline="-25000" noProof="0" dirty="0">
                    <a:ln>
                      <a:noFill/>
                    </a:ln>
                    <a:solidFill>
                      <a:srgbClr val="000000"/>
                    </a:solidFill>
                    <a:effectLst/>
                    <a:uLnTx/>
                    <a:uFillTx/>
                    <a:latin typeface="Symbol" pitchFamily="18" charset="2"/>
                    <a:ea typeface="+mn-ea"/>
                    <a:cs typeface="+mn-cs"/>
                  </a:rPr>
                  <a:t> </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I</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4" name="TextBox 203">
                <a:extLst>
                  <a:ext uri="{FF2B5EF4-FFF2-40B4-BE49-F238E27FC236}">
                    <a16:creationId xmlns:a16="http://schemas.microsoft.com/office/drawing/2014/main" id="{CB8B16BF-FC7D-4D2B-9C1D-96C826078FF7}"/>
                  </a:ext>
                </a:extLst>
              </p:cNvPr>
              <p:cNvSpPr txBox="1"/>
              <p:nvPr/>
            </p:nvSpPr>
            <p:spPr>
              <a:xfrm>
                <a:off x="3273218" y="1637183"/>
                <a:ext cx="87860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2</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p</a:t>
                </a: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 r</a:t>
                </a:r>
              </a:p>
            </p:txBody>
          </p:sp>
        </p:grpSp>
        <p:sp>
          <p:nvSpPr>
            <p:cNvPr id="201" name="TextBox 200">
              <a:extLst>
                <a:ext uri="{FF2B5EF4-FFF2-40B4-BE49-F238E27FC236}">
                  <a16:creationId xmlns:a16="http://schemas.microsoft.com/office/drawing/2014/main" id="{7832A226-57F1-4A3A-A442-A26A952683E1}"/>
                </a:ext>
              </a:extLst>
            </p:cNvPr>
            <p:cNvSpPr txBox="1"/>
            <p:nvPr/>
          </p:nvSpPr>
          <p:spPr>
            <a:xfrm>
              <a:off x="6793852" y="1996475"/>
              <a:ext cx="729477"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B</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168" name="Rectangle 167">
            <a:extLst>
              <a:ext uri="{FF2B5EF4-FFF2-40B4-BE49-F238E27FC236}">
                <a16:creationId xmlns:a16="http://schemas.microsoft.com/office/drawing/2014/main" id="{D88AA73F-4215-4DC9-976B-EC8B3FF2B3C3}"/>
              </a:ext>
            </a:extLst>
          </p:cNvPr>
          <p:cNvSpPr/>
          <p:nvPr/>
        </p:nvSpPr>
        <p:spPr>
          <a:xfrm>
            <a:off x="2506929" y="3502753"/>
            <a:ext cx="554017"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B</a:t>
            </a:r>
            <a:r>
              <a:rPr kumimoji="0" lang="en-US" sz="18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1</a:t>
            </a:r>
            <a:endParaRPr kumimoji="0" lang="en-US" sz="18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88" name="Rectangle 187">
            <a:extLst>
              <a:ext uri="{FF2B5EF4-FFF2-40B4-BE49-F238E27FC236}">
                <a16:creationId xmlns:a16="http://schemas.microsoft.com/office/drawing/2014/main" id="{49CA3E97-F325-452F-948E-B88ADE1D1B9F}"/>
              </a:ext>
            </a:extLst>
          </p:cNvPr>
          <p:cNvSpPr/>
          <p:nvPr/>
        </p:nvSpPr>
        <p:spPr>
          <a:xfrm>
            <a:off x="6800915" y="3608176"/>
            <a:ext cx="554017"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B</a:t>
            </a:r>
            <a:r>
              <a:rPr kumimoji="0" lang="en-US" sz="18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2</a:t>
            </a:r>
            <a:endParaRPr kumimoji="0" lang="en-US" sz="18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nvGrpSpPr>
          <p:cNvPr id="189" name="Group 188">
            <a:extLst>
              <a:ext uri="{FF2B5EF4-FFF2-40B4-BE49-F238E27FC236}">
                <a16:creationId xmlns:a16="http://schemas.microsoft.com/office/drawing/2014/main" id="{AB01D7E9-B2FF-4756-9E5E-3368374CA6F0}"/>
              </a:ext>
            </a:extLst>
          </p:cNvPr>
          <p:cNvGrpSpPr/>
          <p:nvPr/>
        </p:nvGrpSpPr>
        <p:grpSpPr>
          <a:xfrm>
            <a:off x="4695463" y="3959646"/>
            <a:ext cx="594648" cy="1015663"/>
            <a:chOff x="7524783" y="1143293"/>
            <a:chExt cx="594648" cy="1015663"/>
          </a:xfrm>
        </p:grpSpPr>
        <p:sp>
          <p:nvSpPr>
            <p:cNvPr id="190" name="Rectangle 189">
              <a:extLst>
                <a:ext uri="{FF2B5EF4-FFF2-40B4-BE49-F238E27FC236}">
                  <a16:creationId xmlns:a16="http://schemas.microsoft.com/office/drawing/2014/main" id="{7C9BD9A6-A768-40ED-BB8C-7AE7C6818273}"/>
                </a:ext>
              </a:extLst>
            </p:cNvPr>
            <p:cNvSpPr/>
            <p:nvPr/>
          </p:nvSpPr>
          <p:spPr bwMode="auto">
            <a:xfrm>
              <a:off x="7645706" y="1366092"/>
              <a:ext cx="352540" cy="627961"/>
            </a:xfrm>
            <a:prstGeom prst="rect">
              <a:avLst/>
            </a:prstGeom>
            <a:solidFill>
              <a:srgbClr val="FF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 name="Rectangle 193">
              <a:extLst>
                <a:ext uri="{FF2B5EF4-FFF2-40B4-BE49-F238E27FC236}">
                  <a16:creationId xmlns:a16="http://schemas.microsoft.com/office/drawing/2014/main" id="{F1398807-4C7D-42E7-859A-6C9A9422B45F}"/>
                </a:ext>
              </a:extLst>
            </p:cNvPr>
            <p:cNvSpPr/>
            <p:nvPr/>
          </p:nvSpPr>
          <p:spPr>
            <a:xfrm>
              <a:off x="7524783" y="1143293"/>
              <a:ext cx="594648"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a:t>
              </a:r>
              <a:endParaRPr kumimoji="0" lang="en-US" sz="60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19346297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childTnLst>
                                </p:cTn>
                              </p:par>
                              <p:par>
                                <p:cTn id="8" presetID="53" presetClass="entr" presetSubtype="16" fill="hold" nodeType="withEffect">
                                  <p:stCondLst>
                                    <p:cond delay="4500"/>
                                  </p:stCondLst>
                                  <p:childTnLst>
                                    <p:set>
                                      <p:cBhvr>
                                        <p:cTn id="9" dur="1" fill="hold">
                                          <p:stCondLst>
                                            <p:cond delay="0"/>
                                          </p:stCondLst>
                                        </p:cTn>
                                        <p:tgtEl>
                                          <p:spTgt spid="165"/>
                                        </p:tgtEl>
                                        <p:attrNameLst>
                                          <p:attrName>style.visibility</p:attrName>
                                        </p:attrNameLst>
                                      </p:cBhvr>
                                      <p:to>
                                        <p:strVal val="visible"/>
                                      </p:to>
                                    </p:set>
                                    <p:anim calcmode="lin" valueType="num">
                                      <p:cBhvr>
                                        <p:cTn id="10" dur="1000" fill="hold"/>
                                        <p:tgtEl>
                                          <p:spTgt spid="165"/>
                                        </p:tgtEl>
                                        <p:attrNameLst>
                                          <p:attrName>ppt_w</p:attrName>
                                        </p:attrNameLst>
                                      </p:cBhvr>
                                      <p:tavLst>
                                        <p:tav tm="0">
                                          <p:val>
                                            <p:fltVal val="0"/>
                                          </p:val>
                                        </p:tav>
                                        <p:tav tm="100000">
                                          <p:val>
                                            <p:strVal val="#ppt_w"/>
                                          </p:val>
                                        </p:tav>
                                      </p:tavLst>
                                    </p:anim>
                                    <p:anim calcmode="lin" valueType="num">
                                      <p:cBhvr>
                                        <p:cTn id="11" dur="1000" fill="hold"/>
                                        <p:tgtEl>
                                          <p:spTgt spid="165"/>
                                        </p:tgtEl>
                                        <p:attrNameLst>
                                          <p:attrName>ppt_h</p:attrName>
                                        </p:attrNameLst>
                                      </p:cBhvr>
                                      <p:tavLst>
                                        <p:tav tm="0">
                                          <p:val>
                                            <p:fltVal val="0"/>
                                          </p:val>
                                        </p:tav>
                                        <p:tav tm="100000">
                                          <p:val>
                                            <p:strVal val="#ppt_h"/>
                                          </p:val>
                                        </p:tav>
                                      </p:tavLst>
                                    </p:anim>
                                    <p:animEffect transition="in" filter="fade">
                                      <p:cBhvr>
                                        <p:cTn id="12" dur="1000"/>
                                        <p:tgtEl>
                                          <p:spTgt spid="165"/>
                                        </p:tgtEl>
                                      </p:cBhvr>
                                    </p:animEffect>
                                  </p:childTnLst>
                                </p:cTn>
                              </p:par>
                              <p:par>
                                <p:cTn id="13" presetID="53" presetClass="entr" presetSubtype="16" fill="hold" nodeType="withEffect">
                                  <p:stCondLst>
                                    <p:cond delay="8000"/>
                                  </p:stCondLst>
                                  <p:childTnLst>
                                    <p:set>
                                      <p:cBhvr>
                                        <p:cTn id="14" dur="1" fill="hold">
                                          <p:stCondLst>
                                            <p:cond delay="0"/>
                                          </p:stCondLst>
                                        </p:cTn>
                                        <p:tgtEl>
                                          <p:spTgt spid="199"/>
                                        </p:tgtEl>
                                        <p:attrNameLst>
                                          <p:attrName>style.visibility</p:attrName>
                                        </p:attrNameLst>
                                      </p:cBhvr>
                                      <p:to>
                                        <p:strVal val="visible"/>
                                      </p:to>
                                    </p:set>
                                    <p:anim calcmode="lin" valueType="num">
                                      <p:cBhvr>
                                        <p:cTn id="15" dur="1000" fill="hold"/>
                                        <p:tgtEl>
                                          <p:spTgt spid="199"/>
                                        </p:tgtEl>
                                        <p:attrNameLst>
                                          <p:attrName>ppt_w</p:attrName>
                                        </p:attrNameLst>
                                      </p:cBhvr>
                                      <p:tavLst>
                                        <p:tav tm="0">
                                          <p:val>
                                            <p:fltVal val="0"/>
                                          </p:val>
                                        </p:tav>
                                        <p:tav tm="100000">
                                          <p:val>
                                            <p:strVal val="#ppt_w"/>
                                          </p:val>
                                        </p:tav>
                                      </p:tavLst>
                                    </p:anim>
                                    <p:anim calcmode="lin" valueType="num">
                                      <p:cBhvr>
                                        <p:cTn id="16" dur="1000" fill="hold"/>
                                        <p:tgtEl>
                                          <p:spTgt spid="199"/>
                                        </p:tgtEl>
                                        <p:attrNameLst>
                                          <p:attrName>ppt_h</p:attrName>
                                        </p:attrNameLst>
                                      </p:cBhvr>
                                      <p:tavLst>
                                        <p:tav tm="0">
                                          <p:val>
                                            <p:fltVal val="0"/>
                                          </p:val>
                                        </p:tav>
                                        <p:tav tm="100000">
                                          <p:val>
                                            <p:strVal val="#ppt_h"/>
                                          </p:val>
                                        </p:tav>
                                      </p:tavLst>
                                    </p:anim>
                                    <p:animEffect transition="in" filter="fade">
                                      <p:cBhvr>
                                        <p:cTn id="17" dur="10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rgbClr val="FFFFCC"/>
        </a:solidFill>
        <a:effectLst/>
      </p:bgPr>
    </p:bg>
    <p:spTree>
      <p:nvGrpSpPr>
        <p:cNvPr id="1" name=""/>
        <p:cNvGrpSpPr/>
        <p:nvPr/>
      </p:nvGrpSpPr>
      <p:grpSpPr>
        <a:xfrm>
          <a:off x="0" y="0"/>
          <a:ext cx="0" cy="0"/>
          <a:chOff x="0" y="0"/>
          <a:chExt cx="0" cy="0"/>
        </a:xfrm>
      </p:grpSpPr>
      <p:grpSp>
        <p:nvGrpSpPr>
          <p:cNvPr id="6" name="Group 55"/>
          <p:cNvGrpSpPr>
            <a:grpSpLocks/>
          </p:cNvGrpSpPr>
          <p:nvPr/>
        </p:nvGrpSpPr>
        <p:grpSpPr bwMode="auto">
          <a:xfrm flipH="1">
            <a:off x="313419" y="4578933"/>
            <a:ext cx="1368877" cy="1999069"/>
            <a:chOff x="2118" y="156"/>
            <a:chExt cx="1260" cy="1969"/>
          </a:xfrm>
        </p:grpSpPr>
        <p:sp>
          <p:nvSpPr>
            <p:cNvPr id="114" name="Oval 56"/>
            <p:cNvSpPr>
              <a:spLocks noChangeArrowheads="1"/>
            </p:cNvSpPr>
            <p:nvPr/>
          </p:nvSpPr>
          <p:spPr bwMode="auto">
            <a:xfrm>
              <a:off x="2118" y="1886"/>
              <a:ext cx="1260" cy="239"/>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5" name="Freeform 57"/>
            <p:cNvSpPr>
              <a:spLocks/>
            </p:cNvSpPr>
            <p:nvPr/>
          </p:nvSpPr>
          <p:spPr bwMode="auto">
            <a:xfrm>
              <a:off x="2535" y="1467"/>
              <a:ext cx="438" cy="516"/>
            </a:xfrm>
            <a:custGeom>
              <a:avLst/>
              <a:gdLst/>
              <a:ahLst/>
              <a:cxnLst>
                <a:cxn ang="0">
                  <a:pos x="96" y="0"/>
                </a:cxn>
                <a:cxn ang="0">
                  <a:pos x="432" y="48"/>
                </a:cxn>
                <a:cxn ang="0">
                  <a:pos x="516" y="516"/>
                </a:cxn>
                <a:cxn ang="0">
                  <a:pos x="402" y="504"/>
                </a:cxn>
                <a:cxn ang="0">
                  <a:pos x="282" y="174"/>
                </a:cxn>
                <a:cxn ang="0">
                  <a:pos x="192" y="156"/>
                </a:cxn>
                <a:cxn ang="0">
                  <a:pos x="150" y="318"/>
                </a:cxn>
                <a:cxn ang="0">
                  <a:pos x="168" y="480"/>
                </a:cxn>
                <a:cxn ang="0">
                  <a:pos x="0" y="450"/>
                </a:cxn>
                <a:cxn ang="0">
                  <a:pos x="24" y="138"/>
                </a:cxn>
                <a:cxn ang="0">
                  <a:pos x="96" y="0"/>
                </a:cxn>
              </a:cxnLst>
              <a:rect l="0" t="0" r="r" b="b"/>
              <a:pathLst>
                <a:path w="516" h="516">
                  <a:moveTo>
                    <a:pt x="96" y="0"/>
                  </a:moveTo>
                  <a:lnTo>
                    <a:pt x="432" y="48"/>
                  </a:lnTo>
                  <a:lnTo>
                    <a:pt x="516" y="516"/>
                  </a:lnTo>
                  <a:lnTo>
                    <a:pt x="402" y="504"/>
                  </a:lnTo>
                  <a:lnTo>
                    <a:pt x="282" y="174"/>
                  </a:lnTo>
                  <a:lnTo>
                    <a:pt x="192" y="156"/>
                  </a:lnTo>
                  <a:lnTo>
                    <a:pt x="150" y="318"/>
                  </a:lnTo>
                  <a:lnTo>
                    <a:pt x="168" y="480"/>
                  </a:lnTo>
                  <a:lnTo>
                    <a:pt x="0" y="450"/>
                  </a:lnTo>
                  <a:lnTo>
                    <a:pt x="24" y="138"/>
                  </a:lnTo>
                  <a:lnTo>
                    <a:pt x="96" y="0"/>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6" name="Freeform 58"/>
            <p:cNvSpPr>
              <a:spLocks/>
            </p:cNvSpPr>
            <p:nvPr/>
          </p:nvSpPr>
          <p:spPr bwMode="auto">
            <a:xfrm>
              <a:off x="2780" y="1035"/>
              <a:ext cx="392" cy="729"/>
            </a:xfrm>
            <a:custGeom>
              <a:avLst/>
              <a:gdLst/>
              <a:ahLst/>
              <a:cxnLst>
                <a:cxn ang="0">
                  <a:pos x="0" y="677"/>
                </a:cxn>
                <a:cxn ang="0">
                  <a:pos x="47" y="686"/>
                </a:cxn>
                <a:cxn ang="0">
                  <a:pos x="113" y="687"/>
                </a:cxn>
                <a:cxn ang="0">
                  <a:pos x="176" y="674"/>
                </a:cxn>
                <a:cxn ang="0">
                  <a:pos x="200" y="662"/>
                </a:cxn>
                <a:cxn ang="0">
                  <a:pos x="216" y="647"/>
                </a:cxn>
                <a:cxn ang="0">
                  <a:pos x="209" y="510"/>
                </a:cxn>
                <a:cxn ang="0">
                  <a:pos x="392" y="243"/>
                </a:cxn>
                <a:cxn ang="0">
                  <a:pos x="245" y="71"/>
                </a:cxn>
                <a:cxn ang="0">
                  <a:pos x="194" y="69"/>
                </a:cxn>
                <a:cxn ang="0">
                  <a:pos x="173" y="30"/>
                </a:cxn>
                <a:cxn ang="0">
                  <a:pos x="134" y="8"/>
                </a:cxn>
                <a:cxn ang="0">
                  <a:pos x="83" y="0"/>
                </a:cxn>
                <a:cxn ang="0">
                  <a:pos x="39" y="140"/>
                </a:cxn>
                <a:cxn ang="0">
                  <a:pos x="15" y="275"/>
                </a:cxn>
                <a:cxn ang="0">
                  <a:pos x="8" y="545"/>
                </a:cxn>
                <a:cxn ang="0">
                  <a:pos x="0" y="677"/>
                </a:cxn>
              </a:cxnLst>
              <a:rect l="0" t="0" r="r" b="b"/>
              <a:pathLst>
                <a:path w="392" h="687">
                  <a:moveTo>
                    <a:pt x="0" y="677"/>
                  </a:moveTo>
                  <a:lnTo>
                    <a:pt x="47" y="686"/>
                  </a:lnTo>
                  <a:lnTo>
                    <a:pt x="113" y="687"/>
                  </a:lnTo>
                  <a:cubicBezTo>
                    <a:pt x="134" y="683"/>
                    <a:pt x="155" y="679"/>
                    <a:pt x="176" y="674"/>
                  </a:cubicBezTo>
                  <a:cubicBezTo>
                    <a:pt x="184" y="672"/>
                    <a:pt x="191" y="664"/>
                    <a:pt x="200" y="662"/>
                  </a:cubicBezTo>
                  <a:cubicBezTo>
                    <a:pt x="205" y="656"/>
                    <a:pt x="207" y="649"/>
                    <a:pt x="216" y="647"/>
                  </a:cubicBezTo>
                  <a:lnTo>
                    <a:pt x="209" y="510"/>
                  </a:lnTo>
                  <a:lnTo>
                    <a:pt x="392" y="243"/>
                  </a:lnTo>
                  <a:lnTo>
                    <a:pt x="245" y="71"/>
                  </a:lnTo>
                  <a:lnTo>
                    <a:pt x="194" y="69"/>
                  </a:lnTo>
                  <a:lnTo>
                    <a:pt x="173" y="30"/>
                  </a:lnTo>
                  <a:lnTo>
                    <a:pt x="134" y="8"/>
                  </a:lnTo>
                  <a:lnTo>
                    <a:pt x="83" y="0"/>
                  </a:lnTo>
                  <a:lnTo>
                    <a:pt x="39" y="140"/>
                  </a:lnTo>
                  <a:lnTo>
                    <a:pt x="15" y="275"/>
                  </a:lnTo>
                  <a:lnTo>
                    <a:pt x="8" y="545"/>
                  </a:lnTo>
                  <a:lnTo>
                    <a:pt x="0" y="677"/>
                  </a:lnTo>
                  <a:close/>
                </a:path>
              </a:pathLst>
            </a:custGeom>
            <a:solidFill>
              <a:srgbClr val="FF00FF"/>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7" name="Freeform 59"/>
            <p:cNvSpPr>
              <a:spLocks/>
            </p:cNvSpPr>
            <p:nvPr/>
          </p:nvSpPr>
          <p:spPr bwMode="auto">
            <a:xfrm>
              <a:off x="2437" y="624"/>
              <a:ext cx="66" cy="93"/>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8" name="Freeform 60"/>
            <p:cNvSpPr>
              <a:spLocks/>
            </p:cNvSpPr>
            <p:nvPr/>
          </p:nvSpPr>
          <p:spPr bwMode="auto">
            <a:xfrm>
              <a:off x="2299" y="156"/>
              <a:ext cx="851" cy="894"/>
            </a:xfrm>
            <a:custGeom>
              <a:avLst/>
              <a:gdLst/>
              <a:ahLst/>
              <a:cxnLst>
                <a:cxn ang="0">
                  <a:pos x="305" y="518"/>
                </a:cxn>
                <a:cxn ang="0">
                  <a:pos x="278" y="374"/>
                </a:cxn>
                <a:cxn ang="0">
                  <a:pos x="242" y="311"/>
                </a:cxn>
                <a:cxn ang="0">
                  <a:pos x="203" y="212"/>
                </a:cxn>
                <a:cxn ang="0">
                  <a:pos x="218" y="128"/>
                </a:cxn>
                <a:cxn ang="0">
                  <a:pos x="272" y="74"/>
                </a:cxn>
                <a:cxn ang="0">
                  <a:pos x="341" y="47"/>
                </a:cxn>
                <a:cxn ang="0">
                  <a:pos x="425" y="17"/>
                </a:cxn>
                <a:cxn ang="0">
                  <a:pos x="548" y="2"/>
                </a:cxn>
                <a:cxn ang="0">
                  <a:pos x="677" y="29"/>
                </a:cxn>
                <a:cxn ang="0">
                  <a:pos x="701" y="44"/>
                </a:cxn>
                <a:cxn ang="0">
                  <a:pos x="737" y="59"/>
                </a:cxn>
                <a:cxn ang="0">
                  <a:pos x="782" y="89"/>
                </a:cxn>
                <a:cxn ang="0">
                  <a:pos x="839" y="137"/>
                </a:cxn>
                <a:cxn ang="0">
                  <a:pos x="803" y="317"/>
                </a:cxn>
                <a:cxn ang="0">
                  <a:pos x="791" y="347"/>
                </a:cxn>
                <a:cxn ang="0">
                  <a:pos x="767" y="398"/>
                </a:cxn>
                <a:cxn ang="0">
                  <a:pos x="683" y="509"/>
                </a:cxn>
                <a:cxn ang="0">
                  <a:pos x="641" y="539"/>
                </a:cxn>
                <a:cxn ang="0">
                  <a:pos x="623" y="545"/>
                </a:cxn>
                <a:cxn ang="0">
                  <a:pos x="620" y="560"/>
                </a:cxn>
                <a:cxn ang="0">
                  <a:pos x="644" y="539"/>
                </a:cxn>
                <a:cxn ang="0">
                  <a:pos x="662" y="527"/>
                </a:cxn>
                <a:cxn ang="0">
                  <a:pos x="776" y="536"/>
                </a:cxn>
                <a:cxn ang="0">
                  <a:pos x="782" y="581"/>
                </a:cxn>
                <a:cxn ang="0">
                  <a:pos x="758" y="626"/>
                </a:cxn>
                <a:cxn ang="0">
                  <a:pos x="677" y="644"/>
                </a:cxn>
                <a:cxn ang="0">
                  <a:pos x="668" y="647"/>
                </a:cxn>
                <a:cxn ang="0">
                  <a:pos x="629" y="650"/>
                </a:cxn>
                <a:cxn ang="0">
                  <a:pos x="620" y="668"/>
                </a:cxn>
                <a:cxn ang="0">
                  <a:pos x="611" y="707"/>
                </a:cxn>
                <a:cxn ang="0">
                  <a:pos x="539" y="893"/>
                </a:cxn>
                <a:cxn ang="0">
                  <a:pos x="401" y="890"/>
                </a:cxn>
                <a:cxn ang="0">
                  <a:pos x="395" y="881"/>
                </a:cxn>
                <a:cxn ang="0">
                  <a:pos x="386" y="875"/>
                </a:cxn>
                <a:cxn ang="0">
                  <a:pos x="335" y="767"/>
                </a:cxn>
                <a:cxn ang="0">
                  <a:pos x="323" y="740"/>
                </a:cxn>
                <a:cxn ang="0">
                  <a:pos x="275" y="740"/>
                </a:cxn>
                <a:cxn ang="0">
                  <a:pos x="227" y="725"/>
                </a:cxn>
                <a:cxn ang="0">
                  <a:pos x="200" y="710"/>
                </a:cxn>
                <a:cxn ang="0">
                  <a:pos x="251" y="662"/>
                </a:cxn>
                <a:cxn ang="0">
                  <a:pos x="308" y="605"/>
                </a:cxn>
                <a:cxn ang="0">
                  <a:pos x="236" y="641"/>
                </a:cxn>
                <a:cxn ang="0">
                  <a:pos x="176" y="653"/>
                </a:cxn>
                <a:cxn ang="0">
                  <a:pos x="65" y="629"/>
                </a:cxn>
                <a:cxn ang="0">
                  <a:pos x="23" y="584"/>
                </a:cxn>
                <a:cxn ang="0">
                  <a:pos x="14" y="557"/>
                </a:cxn>
                <a:cxn ang="0">
                  <a:pos x="11" y="533"/>
                </a:cxn>
                <a:cxn ang="0">
                  <a:pos x="83" y="527"/>
                </a:cxn>
                <a:cxn ang="0">
                  <a:pos x="290" y="524"/>
                </a:cxn>
                <a:cxn ang="0">
                  <a:pos x="305" y="518"/>
                </a:cxn>
              </a:cxnLst>
              <a:rect l="0" t="0" r="r" b="b"/>
              <a:pathLst>
                <a:path w="851" h="894">
                  <a:moveTo>
                    <a:pt x="305" y="518"/>
                  </a:moveTo>
                  <a:cubicBezTo>
                    <a:pt x="303" y="491"/>
                    <a:pt x="296" y="402"/>
                    <a:pt x="278" y="374"/>
                  </a:cubicBezTo>
                  <a:cubicBezTo>
                    <a:pt x="265" y="355"/>
                    <a:pt x="252" y="333"/>
                    <a:pt x="242" y="311"/>
                  </a:cubicBezTo>
                  <a:cubicBezTo>
                    <a:pt x="228" y="279"/>
                    <a:pt x="222" y="241"/>
                    <a:pt x="203" y="212"/>
                  </a:cubicBezTo>
                  <a:cubicBezTo>
                    <a:pt x="206" y="161"/>
                    <a:pt x="197" y="161"/>
                    <a:pt x="218" y="128"/>
                  </a:cubicBezTo>
                  <a:cubicBezTo>
                    <a:pt x="220" y="123"/>
                    <a:pt x="267" y="77"/>
                    <a:pt x="272" y="74"/>
                  </a:cubicBezTo>
                  <a:cubicBezTo>
                    <a:pt x="293" y="61"/>
                    <a:pt x="317" y="52"/>
                    <a:pt x="341" y="47"/>
                  </a:cubicBezTo>
                  <a:cubicBezTo>
                    <a:pt x="364" y="32"/>
                    <a:pt x="399" y="26"/>
                    <a:pt x="425" y="17"/>
                  </a:cubicBezTo>
                  <a:cubicBezTo>
                    <a:pt x="460" y="12"/>
                    <a:pt x="506" y="0"/>
                    <a:pt x="548" y="2"/>
                  </a:cubicBezTo>
                  <a:cubicBezTo>
                    <a:pt x="590" y="4"/>
                    <a:pt x="652" y="22"/>
                    <a:pt x="677" y="29"/>
                  </a:cubicBezTo>
                  <a:cubicBezTo>
                    <a:pt x="689" y="33"/>
                    <a:pt x="689" y="40"/>
                    <a:pt x="701" y="44"/>
                  </a:cubicBezTo>
                  <a:cubicBezTo>
                    <a:pt x="710" y="58"/>
                    <a:pt x="722" y="55"/>
                    <a:pt x="737" y="59"/>
                  </a:cubicBezTo>
                  <a:cubicBezTo>
                    <a:pt x="752" y="69"/>
                    <a:pt x="765" y="83"/>
                    <a:pt x="782" y="89"/>
                  </a:cubicBezTo>
                  <a:cubicBezTo>
                    <a:pt x="798" y="113"/>
                    <a:pt x="832" y="107"/>
                    <a:pt x="839" y="137"/>
                  </a:cubicBezTo>
                  <a:cubicBezTo>
                    <a:pt x="843" y="187"/>
                    <a:pt x="851" y="285"/>
                    <a:pt x="803" y="317"/>
                  </a:cubicBezTo>
                  <a:cubicBezTo>
                    <a:pt x="799" y="328"/>
                    <a:pt x="793" y="335"/>
                    <a:pt x="791" y="347"/>
                  </a:cubicBezTo>
                  <a:cubicBezTo>
                    <a:pt x="787" y="368"/>
                    <a:pt x="790" y="392"/>
                    <a:pt x="767" y="398"/>
                  </a:cubicBezTo>
                  <a:cubicBezTo>
                    <a:pt x="728" y="424"/>
                    <a:pt x="735" y="496"/>
                    <a:pt x="683" y="509"/>
                  </a:cubicBezTo>
                  <a:cubicBezTo>
                    <a:pt x="668" y="519"/>
                    <a:pt x="658" y="531"/>
                    <a:pt x="641" y="539"/>
                  </a:cubicBezTo>
                  <a:cubicBezTo>
                    <a:pt x="635" y="542"/>
                    <a:pt x="623" y="545"/>
                    <a:pt x="623" y="545"/>
                  </a:cubicBezTo>
                  <a:cubicBezTo>
                    <a:pt x="609" y="566"/>
                    <a:pt x="604" y="565"/>
                    <a:pt x="620" y="560"/>
                  </a:cubicBezTo>
                  <a:cubicBezTo>
                    <a:pt x="629" y="551"/>
                    <a:pt x="633" y="545"/>
                    <a:pt x="644" y="539"/>
                  </a:cubicBezTo>
                  <a:cubicBezTo>
                    <a:pt x="650" y="535"/>
                    <a:pt x="662" y="527"/>
                    <a:pt x="662" y="527"/>
                  </a:cubicBezTo>
                  <a:cubicBezTo>
                    <a:pt x="691" y="528"/>
                    <a:pt x="740" y="503"/>
                    <a:pt x="776" y="536"/>
                  </a:cubicBezTo>
                  <a:cubicBezTo>
                    <a:pt x="779" y="536"/>
                    <a:pt x="782" y="578"/>
                    <a:pt x="782" y="581"/>
                  </a:cubicBezTo>
                  <a:cubicBezTo>
                    <a:pt x="782" y="611"/>
                    <a:pt x="773" y="605"/>
                    <a:pt x="758" y="626"/>
                  </a:cubicBezTo>
                  <a:cubicBezTo>
                    <a:pt x="753" y="650"/>
                    <a:pt x="701" y="643"/>
                    <a:pt x="677" y="644"/>
                  </a:cubicBezTo>
                  <a:cubicBezTo>
                    <a:pt x="674" y="645"/>
                    <a:pt x="671" y="647"/>
                    <a:pt x="668" y="647"/>
                  </a:cubicBezTo>
                  <a:cubicBezTo>
                    <a:pt x="655" y="649"/>
                    <a:pt x="642" y="646"/>
                    <a:pt x="629" y="650"/>
                  </a:cubicBezTo>
                  <a:cubicBezTo>
                    <a:pt x="623" y="652"/>
                    <a:pt x="624" y="662"/>
                    <a:pt x="620" y="668"/>
                  </a:cubicBezTo>
                  <a:cubicBezTo>
                    <a:pt x="617" y="681"/>
                    <a:pt x="611" y="707"/>
                    <a:pt x="611" y="707"/>
                  </a:cubicBezTo>
                  <a:cubicBezTo>
                    <a:pt x="609" y="762"/>
                    <a:pt x="615" y="878"/>
                    <a:pt x="539" y="893"/>
                  </a:cubicBezTo>
                  <a:cubicBezTo>
                    <a:pt x="493" y="892"/>
                    <a:pt x="447" y="894"/>
                    <a:pt x="401" y="890"/>
                  </a:cubicBezTo>
                  <a:cubicBezTo>
                    <a:pt x="397" y="890"/>
                    <a:pt x="398" y="884"/>
                    <a:pt x="395" y="881"/>
                  </a:cubicBezTo>
                  <a:cubicBezTo>
                    <a:pt x="392" y="878"/>
                    <a:pt x="389" y="877"/>
                    <a:pt x="386" y="875"/>
                  </a:cubicBezTo>
                  <a:cubicBezTo>
                    <a:pt x="364" y="842"/>
                    <a:pt x="351" y="803"/>
                    <a:pt x="335" y="767"/>
                  </a:cubicBezTo>
                  <a:cubicBezTo>
                    <a:pt x="331" y="758"/>
                    <a:pt x="333" y="742"/>
                    <a:pt x="323" y="740"/>
                  </a:cubicBezTo>
                  <a:cubicBezTo>
                    <a:pt x="303" y="736"/>
                    <a:pt x="295" y="741"/>
                    <a:pt x="275" y="740"/>
                  </a:cubicBezTo>
                  <a:cubicBezTo>
                    <a:pt x="258" y="739"/>
                    <a:pt x="239" y="731"/>
                    <a:pt x="227" y="725"/>
                  </a:cubicBezTo>
                  <a:cubicBezTo>
                    <a:pt x="224" y="715"/>
                    <a:pt x="200" y="710"/>
                    <a:pt x="200" y="710"/>
                  </a:cubicBezTo>
                  <a:cubicBezTo>
                    <a:pt x="203" y="696"/>
                    <a:pt x="239" y="670"/>
                    <a:pt x="251" y="662"/>
                  </a:cubicBezTo>
                  <a:cubicBezTo>
                    <a:pt x="267" y="638"/>
                    <a:pt x="286" y="620"/>
                    <a:pt x="308" y="605"/>
                  </a:cubicBezTo>
                  <a:cubicBezTo>
                    <a:pt x="310" y="598"/>
                    <a:pt x="258" y="633"/>
                    <a:pt x="236" y="641"/>
                  </a:cubicBezTo>
                  <a:cubicBezTo>
                    <a:pt x="214" y="649"/>
                    <a:pt x="204" y="655"/>
                    <a:pt x="176" y="653"/>
                  </a:cubicBezTo>
                  <a:cubicBezTo>
                    <a:pt x="137" y="652"/>
                    <a:pt x="93" y="657"/>
                    <a:pt x="65" y="629"/>
                  </a:cubicBezTo>
                  <a:cubicBezTo>
                    <a:pt x="53" y="617"/>
                    <a:pt x="33" y="599"/>
                    <a:pt x="23" y="584"/>
                  </a:cubicBezTo>
                  <a:cubicBezTo>
                    <a:pt x="18" y="576"/>
                    <a:pt x="14" y="557"/>
                    <a:pt x="14" y="557"/>
                  </a:cubicBezTo>
                  <a:cubicBezTo>
                    <a:pt x="14" y="549"/>
                    <a:pt x="0" y="538"/>
                    <a:pt x="11" y="533"/>
                  </a:cubicBezTo>
                  <a:cubicBezTo>
                    <a:pt x="22" y="528"/>
                    <a:pt x="37" y="528"/>
                    <a:pt x="83" y="527"/>
                  </a:cubicBezTo>
                  <a:cubicBezTo>
                    <a:pt x="152" y="525"/>
                    <a:pt x="221" y="525"/>
                    <a:pt x="290" y="524"/>
                  </a:cubicBezTo>
                  <a:cubicBezTo>
                    <a:pt x="301" y="520"/>
                    <a:pt x="296" y="522"/>
                    <a:pt x="305" y="518"/>
                  </a:cubicBezTo>
                  <a:close/>
                </a:path>
              </a:pathLst>
            </a:custGeom>
            <a:gradFill rotWithShape="1">
              <a:gsLst>
                <a:gs pos="0">
                  <a:srgbClr val="FFCCFF"/>
                </a:gs>
                <a:gs pos="100000">
                  <a:srgbClr val="FFCCFF">
                    <a:gamma/>
                    <a:shade val="86275"/>
                    <a:invGamma/>
                  </a:srgbClr>
                </a:gs>
              </a:gsLst>
              <a:lin ang="5400000" scaled="1"/>
            </a:gradFill>
            <a:ln w="28575" cmpd="sng">
              <a:solidFill>
                <a:schemeClr val="tx1"/>
              </a:solidFill>
              <a:round/>
              <a:headEnd/>
              <a:tailEnd/>
            </a:ln>
            <a:effectLst/>
            <a:scene3d>
              <a:camera prst="orthographicFront"/>
              <a:lightRig rig="threePt" dir="t"/>
            </a:scene3d>
            <a:sp3d>
              <a:bevelT/>
            </a:sp3d>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9" name="Freeform 61"/>
            <p:cNvSpPr>
              <a:spLocks/>
            </p:cNvSpPr>
            <p:nvPr/>
          </p:nvSpPr>
          <p:spPr bwMode="auto">
            <a:xfrm rot="-830568">
              <a:off x="2714" y="321"/>
              <a:ext cx="433" cy="207"/>
            </a:xfrm>
            <a:custGeom>
              <a:avLst/>
              <a:gdLst/>
              <a:ahLst/>
              <a:cxnLst>
                <a:cxn ang="0">
                  <a:pos x="1" y="207"/>
                </a:cxn>
                <a:cxn ang="0">
                  <a:pos x="4" y="144"/>
                </a:cxn>
                <a:cxn ang="0">
                  <a:pos x="16" y="126"/>
                </a:cxn>
                <a:cxn ang="0">
                  <a:pos x="61" y="69"/>
                </a:cxn>
                <a:cxn ang="0">
                  <a:pos x="97" y="36"/>
                </a:cxn>
                <a:cxn ang="0">
                  <a:pos x="127" y="9"/>
                </a:cxn>
                <a:cxn ang="0">
                  <a:pos x="139" y="42"/>
                </a:cxn>
                <a:cxn ang="0">
                  <a:pos x="136" y="72"/>
                </a:cxn>
                <a:cxn ang="0">
                  <a:pos x="139" y="54"/>
                </a:cxn>
                <a:cxn ang="0">
                  <a:pos x="145" y="45"/>
                </a:cxn>
                <a:cxn ang="0">
                  <a:pos x="154" y="42"/>
                </a:cxn>
                <a:cxn ang="0">
                  <a:pos x="238" y="6"/>
                </a:cxn>
                <a:cxn ang="0">
                  <a:pos x="265" y="48"/>
                </a:cxn>
                <a:cxn ang="0">
                  <a:pos x="274" y="30"/>
                </a:cxn>
                <a:cxn ang="0">
                  <a:pos x="292" y="24"/>
                </a:cxn>
                <a:cxn ang="0">
                  <a:pos x="385" y="36"/>
                </a:cxn>
                <a:cxn ang="0">
                  <a:pos x="415" y="66"/>
                </a:cxn>
                <a:cxn ang="0">
                  <a:pos x="427" y="81"/>
                </a:cxn>
                <a:cxn ang="0">
                  <a:pos x="343" y="87"/>
                </a:cxn>
                <a:cxn ang="0">
                  <a:pos x="310" y="102"/>
                </a:cxn>
                <a:cxn ang="0">
                  <a:pos x="130" y="120"/>
                </a:cxn>
                <a:cxn ang="0">
                  <a:pos x="100" y="129"/>
                </a:cxn>
                <a:cxn ang="0">
                  <a:pos x="82" y="135"/>
                </a:cxn>
                <a:cxn ang="0">
                  <a:pos x="55" y="162"/>
                </a:cxn>
                <a:cxn ang="0">
                  <a:pos x="19" y="198"/>
                </a:cxn>
                <a:cxn ang="0">
                  <a:pos x="1" y="207"/>
                </a:cxn>
              </a:cxnLst>
              <a:rect l="0" t="0" r="r" b="b"/>
              <a:pathLst>
                <a:path w="433" h="207">
                  <a:moveTo>
                    <a:pt x="1" y="207"/>
                  </a:moveTo>
                  <a:cubicBezTo>
                    <a:pt x="2" y="186"/>
                    <a:pt x="0" y="165"/>
                    <a:pt x="4" y="144"/>
                  </a:cubicBezTo>
                  <a:cubicBezTo>
                    <a:pt x="5" y="137"/>
                    <a:pt x="12" y="132"/>
                    <a:pt x="16" y="126"/>
                  </a:cubicBezTo>
                  <a:cubicBezTo>
                    <a:pt x="27" y="110"/>
                    <a:pt x="46" y="74"/>
                    <a:pt x="61" y="69"/>
                  </a:cubicBezTo>
                  <a:cubicBezTo>
                    <a:pt x="73" y="57"/>
                    <a:pt x="83" y="45"/>
                    <a:pt x="97" y="36"/>
                  </a:cubicBezTo>
                  <a:cubicBezTo>
                    <a:pt x="101" y="23"/>
                    <a:pt x="112" y="9"/>
                    <a:pt x="127" y="9"/>
                  </a:cubicBezTo>
                  <a:cubicBezTo>
                    <a:pt x="134" y="20"/>
                    <a:pt x="135" y="30"/>
                    <a:pt x="139" y="42"/>
                  </a:cubicBezTo>
                  <a:cubicBezTo>
                    <a:pt x="138" y="52"/>
                    <a:pt x="136" y="62"/>
                    <a:pt x="136" y="72"/>
                  </a:cubicBezTo>
                  <a:cubicBezTo>
                    <a:pt x="136" y="78"/>
                    <a:pt x="137" y="60"/>
                    <a:pt x="139" y="54"/>
                  </a:cubicBezTo>
                  <a:cubicBezTo>
                    <a:pt x="140" y="51"/>
                    <a:pt x="142" y="47"/>
                    <a:pt x="145" y="45"/>
                  </a:cubicBezTo>
                  <a:cubicBezTo>
                    <a:pt x="147" y="43"/>
                    <a:pt x="151" y="43"/>
                    <a:pt x="154" y="42"/>
                  </a:cubicBezTo>
                  <a:cubicBezTo>
                    <a:pt x="178" y="18"/>
                    <a:pt x="211" y="24"/>
                    <a:pt x="238" y="6"/>
                  </a:cubicBezTo>
                  <a:cubicBezTo>
                    <a:pt x="282" y="11"/>
                    <a:pt x="250" y="0"/>
                    <a:pt x="265" y="48"/>
                  </a:cubicBezTo>
                  <a:cubicBezTo>
                    <a:pt x="269" y="61"/>
                    <a:pt x="271" y="32"/>
                    <a:pt x="274" y="30"/>
                  </a:cubicBezTo>
                  <a:cubicBezTo>
                    <a:pt x="279" y="26"/>
                    <a:pt x="292" y="24"/>
                    <a:pt x="292" y="24"/>
                  </a:cubicBezTo>
                  <a:cubicBezTo>
                    <a:pt x="324" y="26"/>
                    <a:pt x="353" y="31"/>
                    <a:pt x="385" y="36"/>
                  </a:cubicBezTo>
                  <a:cubicBezTo>
                    <a:pt x="389" y="69"/>
                    <a:pt x="389" y="57"/>
                    <a:pt x="415" y="66"/>
                  </a:cubicBezTo>
                  <a:cubicBezTo>
                    <a:pt x="417" y="72"/>
                    <a:pt x="433" y="78"/>
                    <a:pt x="427" y="81"/>
                  </a:cubicBezTo>
                  <a:cubicBezTo>
                    <a:pt x="402" y="94"/>
                    <a:pt x="371" y="86"/>
                    <a:pt x="343" y="87"/>
                  </a:cubicBezTo>
                  <a:cubicBezTo>
                    <a:pt x="326" y="91"/>
                    <a:pt x="328" y="98"/>
                    <a:pt x="310" y="102"/>
                  </a:cubicBezTo>
                  <a:cubicBezTo>
                    <a:pt x="338" y="144"/>
                    <a:pt x="156" y="120"/>
                    <a:pt x="130" y="120"/>
                  </a:cubicBezTo>
                  <a:cubicBezTo>
                    <a:pt x="113" y="132"/>
                    <a:pt x="130" y="122"/>
                    <a:pt x="100" y="129"/>
                  </a:cubicBezTo>
                  <a:cubicBezTo>
                    <a:pt x="94" y="130"/>
                    <a:pt x="82" y="135"/>
                    <a:pt x="82" y="135"/>
                  </a:cubicBezTo>
                  <a:cubicBezTo>
                    <a:pt x="78" y="147"/>
                    <a:pt x="67" y="158"/>
                    <a:pt x="55" y="162"/>
                  </a:cubicBezTo>
                  <a:cubicBezTo>
                    <a:pt x="49" y="181"/>
                    <a:pt x="35" y="187"/>
                    <a:pt x="19" y="198"/>
                  </a:cubicBezTo>
                  <a:cubicBezTo>
                    <a:pt x="13" y="202"/>
                    <a:pt x="1" y="207"/>
                    <a:pt x="1" y="207"/>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0" name="Freeform 62"/>
            <p:cNvSpPr>
              <a:spLocks/>
            </p:cNvSpPr>
            <p:nvPr/>
          </p:nvSpPr>
          <p:spPr bwMode="auto">
            <a:xfrm>
              <a:off x="2705" y="570"/>
              <a:ext cx="153" cy="141"/>
            </a:xfrm>
            <a:custGeom>
              <a:avLst/>
              <a:gdLst/>
              <a:ahLst/>
              <a:cxnLst>
                <a:cxn ang="0">
                  <a:pos x="64" y="6"/>
                </a:cxn>
                <a:cxn ang="0">
                  <a:pos x="22" y="54"/>
                </a:cxn>
                <a:cxn ang="0">
                  <a:pos x="10" y="72"/>
                </a:cxn>
                <a:cxn ang="0">
                  <a:pos x="25" y="132"/>
                </a:cxn>
                <a:cxn ang="0">
                  <a:pos x="61" y="153"/>
                </a:cxn>
                <a:cxn ang="0">
                  <a:pos x="145" y="135"/>
                </a:cxn>
                <a:cxn ang="0">
                  <a:pos x="169" y="117"/>
                </a:cxn>
                <a:cxn ang="0">
                  <a:pos x="175" y="54"/>
                </a:cxn>
                <a:cxn ang="0">
                  <a:pos x="118" y="12"/>
                </a:cxn>
                <a:cxn ang="0">
                  <a:pos x="91" y="3"/>
                </a:cxn>
                <a:cxn ang="0">
                  <a:pos x="82" y="0"/>
                </a:cxn>
                <a:cxn ang="0">
                  <a:pos x="64" y="6"/>
                </a:cxn>
              </a:cxnLst>
              <a:rect l="0" t="0" r="r" b="b"/>
              <a:pathLst>
                <a:path w="186" h="153">
                  <a:moveTo>
                    <a:pt x="64" y="6"/>
                  </a:moveTo>
                  <a:cubicBezTo>
                    <a:pt x="25" y="12"/>
                    <a:pt x="39" y="28"/>
                    <a:pt x="22" y="54"/>
                  </a:cubicBezTo>
                  <a:cubicBezTo>
                    <a:pt x="18" y="60"/>
                    <a:pt x="10" y="72"/>
                    <a:pt x="10" y="72"/>
                  </a:cubicBezTo>
                  <a:cubicBezTo>
                    <a:pt x="5" y="94"/>
                    <a:pt x="0" y="124"/>
                    <a:pt x="25" y="132"/>
                  </a:cubicBezTo>
                  <a:cubicBezTo>
                    <a:pt x="30" y="152"/>
                    <a:pt x="43" y="147"/>
                    <a:pt x="61" y="153"/>
                  </a:cubicBezTo>
                  <a:cubicBezTo>
                    <a:pt x="124" y="149"/>
                    <a:pt x="99" y="147"/>
                    <a:pt x="145" y="135"/>
                  </a:cubicBezTo>
                  <a:cubicBezTo>
                    <a:pt x="156" y="128"/>
                    <a:pt x="162" y="128"/>
                    <a:pt x="169" y="117"/>
                  </a:cubicBezTo>
                  <a:cubicBezTo>
                    <a:pt x="173" y="85"/>
                    <a:pt x="186" y="86"/>
                    <a:pt x="175" y="54"/>
                  </a:cubicBezTo>
                  <a:cubicBezTo>
                    <a:pt x="169" y="14"/>
                    <a:pt x="159" y="16"/>
                    <a:pt x="118" y="12"/>
                  </a:cubicBezTo>
                  <a:cubicBezTo>
                    <a:pt x="109" y="9"/>
                    <a:pt x="100" y="6"/>
                    <a:pt x="91" y="3"/>
                  </a:cubicBezTo>
                  <a:cubicBezTo>
                    <a:pt x="88" y="2"/>
                    <a:pt x="82" y="0"/>
                    <a:pt x="82" y="0"/>
                  </a:cubicBezTo>
                  <a:cubicBezTo>
                    <a:pt x="52" y="3"/>
                    <a:pt x="46" y="0"/>
                    <a:pt x="64" y="6"/>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1" name="Freeform 63"/>
            <p:cNvSpPr>
              <a:spLocks/>
            </p:cNvSpPr>
            <p:nvPr/>
          </p:nvSpPr>
          <p:spPr bwMode="auto">
            <a:xfrm>
              <a:off x="2718" y="621"/>
              <a:ext cx="72" cy="69"/>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2" name="Freeform 64"/>
            <p:cNvSpPr>
              <a:spLocks/>
            </p:cNvSpPr>
            <p:nvPr/>
          </p:nvSpPr>
          <p:spPr bwMode="auto">
            <a:xfrm rot="-2667468">
              <a:off x="2689" y="807"/>
              <a:ext cx="27" cy="51"/>
            </a:xfrm>
            <a:custGeom>
              <a:avLst/>
              <a:gdLst/>
              <a:ahLst/>
              <a:cxnLst>
                <a:cxn ang="0">
                  <a:pos x="0" y="0"/>
                </a:cxn>
                <a:cxn ang="0">
                  <a:pos x="30" y="36"/>
                </a:cxn>
                <a:cxn ang="0">
                  <a:pos x="33" y="78"/>
                </a:cxn>
              </a:cxnLst>
              <a:rect l="0" t="0" r="r" b="b"/>
              <a:pathLst>
                <a:path w="35" h="78">
                  <a:moveTo>
                    <a:pt x="0" y="0"/>
                  </a:moveTo>
                  <a:cubicBezTo>
                    <a:pt x="12" y="11"/>
                    <a:pt x="25" y="23"/>
                    <a:pt x="30" y="36"/>
                  </a:cubicBezTo>
                  <a:cubicBezTo>
                    <a:pt x="35" y="49"/>
                    <a:pt x="34" y="63"/>
                    <a:pt x="33" y="78"/>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 name="Freeform 65"/>
            <p:cNvSpPr>
              <a:spLocks/>
            </p:cNvSpPr>
            <p:nvPr/>
          </p:nvSpPr>
          <p:spPr bwMode="auto">
            <a:xfrm>
              <a:off x="2482" y="636"/>
              <a:ext cx="75" cy="114"/>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4" name="Line 66"/>
            <p:cNvSpPr>
              <a:spLocks noChangeShapeType="1"/>
            </p:cNvSpPr>
            <p:nvPr/>
          </p:nvSpPr>
          <p:spPr bwMode="auto">
            <a:xfrm flipH="1">
              <a:off x="2598" y="720"/>
              <a:ext cx="48" cy="48"/>
            </a:xfrm>
            <a:prstGeom prst="line">
              <a:avLst/>
            </a:prstGeom>
            <a:noFill/>
            <a:ln w="19050">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5" name="Freeform 67"/>
            <p:cNvSpPr>
              <a:spLocks/>
            </p:cNvSpPr>
            <p:nvPr/>
          </p:nvSpPr>
          <p:spPr bwMode="auto">
            <a:xfrm>
              <a:off x="2562" y="590"/>
              <a:ext cx="128" cy="84"/>
            </a:xfrm>
            <a:custGeom>
              <a:avLst/>
              <a:gdLst/>
              <a:ahLst/>
              <a:cxnLst>
                <a:cxn ang="0">
                  <a:pos x="3" y="82"/>
                </a:cxn>
                <a:cxn ang="0">
                  <a:pos x="132" y="79"/>
                </a:cxn>
                <a:cxn ang="0">
                  <a:pos x="117" y="51"/>
                </a:cxn>
                <a:cxn ang="0">
                  <a:pos x="51" y="1"/>
                </a:cxn>
                <a:cxn ang="0">
                  <a:pos x="12" y="4"/>
                </a:cxn>
                <a:cxn ang="0">
                  <a:pos x="0" y="40"/>
                </a:cxn>
                <a:cxn ang="0">
                  <a:pos x="3" y="82"/>
                </a:cxn>
              </a:cxnLst>
              <a:rect l="0" t="0" r="r" b="b"/>
              <a:pathLst>
                <a:path w="140" h="84">
                  <a:moveTo>
                    <a:pt x="3" y="82"/>
                  </a:moveTo>
                  <a:cubicBezTo>
                    <a:pt x="46" y="81"/>
                    <a:pt x="89" y="84"/>
                    <a:pt x="132" y="79"/>
                  </a:cubicBezTo>
                  <a:cubicBezTo>
                    <a:pt x="140" y="78"/>
                    <a:pt x="118" y="52"/>
                    <a:pt x="117" y="51"/>
                  </a:cubicBezTo>
                  <a:cubicBezTo>
                    <a:pt x="98" y="22"/>
                    <a:pt x="83" y="12"/>
                    <a:pt x="51" y="1"/>
                  </a:cubicBezTo>
                  <a:cubicBezTo>
                    <a:pt x="35" y="2"/>
                    <a:pt x="28" y="0"/>
                    <a:pt x="12" y="4"/>
                  </a:cubicBezTo>
                  <a:cubicBezTo>
                    <a:pt x="2" y="6"/>
                    <a:pt x="0" y="30"/>
                    <a:pt x="0" y="40"/>
                  </a:cubicBezTo>
                  <a:cubicBezTo>
                    <a:pt x="1" y="56"/>
                    <a:pt x="1" y="66"/>
                    <a:pt x="3" y="82"/>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6" name="Freeform 68"/>
            <p:cNvSpPr>
              <a:spLocks/>
            </p:cNvSpPr>
            <p:nvPr/>
          </p:nvSpPr>
          <p:spPr bwMode="auto">
            <a:xfrm>
              <a:off x="2568" y="618"/>
              <a:ext cx="57" cy="54"/>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7" name="Freeform 69"/>
            <p:cNvSpPr>
              <a:spLocks/>
            </p:cNvSpPr>
            <p:nvPr/>
          </p:nvSpPr>
          <p:spPr bwMode="auto">
            <a:xfrm>
              <a:off x="2952" y="716"/>
              <a:ext cx="87" cy="38"/>
            </a:xfrm>
            <a:custGeom>
              <a:avLst/>
              <a:gdLst/>
              <a:ahLst/>
              <a:cxnLst>
                <a:cxn ang="0">
                  <a:pos x="0" y="28"/>
                </a:cxn>
                <a:cxn ang="0">
                  <a:pos x="30" y="22"/>
                </a:cxn>
                <a:cxn ang="0">
                  <a:pos x="45" y="10"/>
                </a:cxn>
                <a:cxn ang="0">
                  <a:pos x="63" y="7"/>
                </a:cxn>
                <a:cxn ang="0">
                  <a:pos x="81" y="1"/>
                </a:cxn>
                <a:cxn ang="0">
                  <a:pos x="66" y="4"/>
                </a:cxn>
                <a:cxn ang="0">
                  <a:pos x="24" y="22"/>
                </a:cxn>
                <a:cxn ang="0">
                  <a:pos x="42" y="22"/>
                </a:cxn>
                <a:cxn ang="0">
                  <a:pos x="69" y="13"/>
                </a:cxn>
                <a:cxn ang="0">
                  <a:pos x="51" y="22"/>
                </a:cxn>
                <a:cxn ang="0">
                  <a:pos x="45" y="28"/>
                </a:cxn>
                <a:cxn ang="0">
                  <a:pos x="63" y="13"/>
                </a:cxn>
              </a:cxnLst>
              <a:rect l="0" t="0" r="r" b="b"/>
              <a:pathLst>
                <a:path w="87" h="38">
                  <a:moveTo>
                    <a:pt x="0" y="28"/>
                  </a:moveTo>
                  <a:cubicBezTo>
                    <a:pt x="10" y="27"/>
                    <a:pt x="22" y="28"/>
                    <a:pt x="30" y="22"/>
                  </a:cubicBezTo>
                  <a:cubicBezTo>
                    <a:pt x="44" y="10"/>
                    <a:pt x="27" y="14"/>
                    <a:pt x="45" y="10"/>
                  </a:cubicBezTo>
                  <a:cubicBezTo>
                    <a:pt x="51" y="9"/>
                    <a:pt x="57" y="8"/>
                    <a:pt x="63" y="7"/>
                  </a:cubicBezTo>
                  <a:cubicBezTo>
                    <a:pt x="69" y="5"/>
                    <a:pt x="87" y="0"/>
                    <a:pt x="81" y="1"/>
                  </a:cubicBezTo>
                  <a:cubicBezTo>
                    <a:pt x="76" y="2"/>
                    <a:pt x="71" y="3"/>
                    <a:pt x="66" y="4"/>
                  </a:cubicBezTo>
                  <a:cubicBezTo>
                    <a:pt x="48" y="16"/>
                    <a:pt x="45" y="18"/>
                    <a:pt x="24" y="22"/>
                  </a:cubicBezTo>
                  <a:cubicBezTo>
                    <a:pt x="0" y="38"/>
                    <a:pt x="36" y="24"/>
                    <a:pt x="42" y="22"/>
                  </a:cubicBezTo>
                  <a:cubicBezTo>
                    <a:pt x="63" y="8"/>
                    <a:pt x="53" y="8"/>
                    <a:pt x="69" y="13"/>
                  </a:cubicBezTo>
                  <a:cubicBezTo>
                    <a:pt x="63" y="17"/>
                    <a:pt x="54" y="16"/>
                    <a:pt x="51" y="22"/>
                  </a:cubicBezTo>
                  <a:cubicBezTo>
                    <a:pt x="46" y="31"/>
                    <a:pt x="66" y="35"/>
                    <a:pt x="45" y="28"/>
                  </a:cubicBezTo>
                  <a:cubicBezTo>
                    <a:pt x="64" y="15"/>
                    <a:pt x="63" y="23"/>
                    <a:pt x="63" y="13"/>
                  </a:cubicBezTo>
                </a:path>
              </a:pathLst>
            </a:custGeom>
            <a:noFill/>
            <a:ln w="1270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8" name="Freeform 70"/>
            <p:cNvSpPr>
              <a:spLocks/>
            </p:cNvSpPr>
            <p:nvPr/>
          </p:nvSpPr>
          <p:spPr bwMode="auto">
            <a:xfrm rot="-1003678">
              <a:off x="2924" y="552"/>
              <a:ext cx="290" cy="269"/>
            </a:xfrm>
            <a:custGeom>
              <a:avLst/>
              <a:gdLst/>
              <a:ahLst/>
              <a:cxnLst>
                <a:cxn ang="0">
                  <a:pos x="0" y="140"/>
                </a:cxn>
                <a:cxn ang="0">
                  <a:pos x="27" y="53"/>
                </a:cxn>
                <a:cxn ang="0">
                  <a:pos x="27" y="38"/>
                </a:cxn>
                <a:cxn ang="0">
                  <a:pos x="102" y="11"/>
                </a:cxn>
                <a:cxn ang="0">
                  <a:pos x="177" y="2"/>
                </a:cxn>
                <a:cxn ang="0">
                  <a:pos x="249" y="8"/>
                </a:cxn>
                <a:cxn ang="0">
                  <a:pos x="252" y="17"/>
                </a:cxn>
                <a:cxn ang="0">
                  <a:pos x="261" y="23"/>
                </a:cxn>
                <a:cxn ang="0">
                  <a:pos x="279" y="29"/>
                </a:cxn>
                <a:cxn ang="0">
                  <a:pos x="297" y="41"/>
                </a:cxn>
                <a:cxn ang="0">
                  <a:pos x="321" y="47"/>
                </a:cxn>
                <a:cxn ang="0">
                  <a:pos x="330" y="77"/>
                </a:cxn>
                <a:cxn ang="0">
                  <a:pos x="303" y="80"/>
                </a:cxn>
                <a:cxn ang="0">
                  <a:pos x="324" y="125"/>
                </a:cxn>
                <a:cxn ang="0">
                  <a:pos x="312" y="140"/>
                </a:cxn>
                <a:cxn ang="0">
                  <a:pos x="264" y="143"/>
                </a:cxn>
                <a:cxn ang="0">
                  <a:pos x="282" y="242"/>
                </a:cxn>
                <a:cxn ang="0">
                  <a:pos x="219" y="230"/>
                </a:cxn>
                <a:cxn ang="0">
                  <a:pos x="162" y="197"/>
                </a:cxn>
                <a:cxn ang="0">
                  <a:pos x="162" y="116"/>
                </a:cxn>
                <a:cxn ang="0">
                  <a:pos x="81" y="89"/>
                </a:cxn>
                <a:cxn ang="0">
                  <a:pos x="9" y="104"/>
                </a:cxn>
              </a:cxnLst>
              <a:rect l="0" t="0" r="r" b="b"/>
              <a:pathLst>
                <a:path w="345" h="269">
                  <a:moveTo>
                    <a:pt x="0" y="140"/>
                  </a:moveTo>
                  <a:cubicBezTo>
                    <a:pt x="1" y="112"/>
                    <a:pt x="24" y="81"/>
                    <a:pt x="27" y="53"/>
                  </a:cubicBezTo>
                  <a:cubicBezTo>
                    <a:pt x="60" y="26"/>
                    <a:pt x="19" y="42"/>
                    <a:pt x="27" y="38"/>
                  </a:cubicBezTo>
                  <a:cubicBezTo>
                    <a:pt x="51" y="25"/>
                    <a:pt x="76" y="20"/>
                    <a:pt x="102" y="11"/>
                  </a:cubicBezTo>
                  <a:cubicBezTo>
                    <a:pt x="140" y="12"/>
                    <a:pt x="139" y="0"/>
                    <a:pt x="177" y="2"/>
                  </a:cubicBezTo>
                  <a:cubicBezTo>
                    <a:pt x="189" y="3"/>
                    <a:pt x="249" y="8"/>
                    <a:pt x="249" y="8"/>
                  </a:cubicBezTo>
                  <a:cubicBezTo>
                    <a:pt x="250" y="11"/>
                    <a:pt x="250" y="15"/>
                    <a:pt x="252" y="17"/>
                  </a:cubicBezTo>
                  <a:cubicBezTo>
                    <a:pt x="254" y="20"/>
                    <a:pt x="258" y="22"/>
                    <a:pt x="261" y="23"/>
                  </a:cubicBezTo>
                  <a:cubicBezTo>
                    <a:pt x="267" y="26"/>
                    <a:pt x="273" y="27"/>
                    <a:pt x="279" y="29"/>
                  </a:cubicBezTo>
                  <a:cubicBezTo>
                    <a:pt x="286" y="31"/>
                    <a:pt x="290" y="39"/>
                    <a:pt x="297" y="41"/>
                  </a:cubicBezTo>
                  <a:cubicBezTo>
                    <a:pt x="305" y="43"/>
                    <a:pt x="321" y="47"/>
                    <a:pt x="321" y="47"/>
                  </a:cubicBezTo>
                  <a:cubicBezTo>
                    <a:pt x="327" y="51"/>
                    <a:pt x="345" y="68"/>
                    <a:pt x="330" y="77"/>
                  </a:cubicBezTo>
                  <a:cubicBezTo>
                    <a:pt x="322" y="82"/>
                    <a:pt x="312" y="79"/>
                    <a:pt x="303" y="80"/>
                  </a:cubicBezTo>
                  <a:cubicBezTo>
                    <a:pt x="297" y="86"/>
                    <a:pt x="324" y="115"/>
                    <a:pt x="324" y="125"/>
                  </a:cubicBezTo>
                  <a:cubicBezTo>
                    <a:pt x="325" y="135"/>
                    <a:pt x="322" y="137"/>
                    <a:pt x="312" y="140"/>
                  </a:cubicBezTo>
                  <a:cubicBezTo>
                    <a:pt x="289" y="144"/>
                    <a:pt x="260" y="121"/>
                    <a:pt x="264" y="143"/>
                  </a:cubicBezTo>
                  <a:cubicBezTo>
                    <a:pt x="291" y="179"/>
                    <a:pt x="298" y="224"/>
                    <a:pt x="282" y="242"/>
                  </a:cubicBezTo>
                  <a:cubicBezTo>
                    <a:pt x="257" y="269"/>
                    <a:pt x="240" y="246"/>
                    <a:pt x="219" y="230"/>
                  </a:cubicBezTo>
                  <a:cubicBezTo>
                    <a:pt x="210" y="223"/>
                    <a:pt x="162" y="197"/>
                    <a:pt x="162" y="197"/>
                  </a:cubicBezTo>
                  <a:cubicBezTo>
                    <a:pt x="158" y="185"/>
                    <a:pt x="174" y="120"/>
                    <a:pt x="162" y="116"/>
                  </a:cubicBezTo>
                  <a:cubicBezTo>
                    <a:pt x="149" y="99"/>
                    <a:pt x="106" y="91"/>
                    <a:pt x="81" y="89"/>
                  </a:cubicBezTo>
                  <a:cubicBezTo>
                    <a:pt x="56" y="87"/>
                    <a:pt x="24" y="101"/>
                    <a:pt x="9" y="104"/>
                  </a:cubicBezTo>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9" name="Freeform 71"/>
            <p:cNvSpPr>
              <a:spLocks/>
            </p:cNvSpPr>
            <p:nvPr/>
          </p:nvSpPr>
          <p:spPr bwMode="auto">
            <a:xfrm>
              <a:off x="2428" y="388"/>
              <a:ext cx="263" cy="230"/>
            </a:xfrm>
            <a:custGeom>
              <a:avLst/>
              <a:gdLst/>
              <a:ahLst/>
              <a:cxnLst>
                <a:cxn ang="0">
                  <a:pos x="239" y="203"/>
                </a:cxn>
                <a:cxn ang="0">
                  <a:pos x="212" y="176"/>
                </a:cxn>
                <a:cxn ang="0">
                  <a:pos x="158" y="134"/>
                </a:cxn>
                <a:cxn ang="0">
                  <a:pos x="131" y="122"/>
                </a:cxn>
                <a:cxn ang="0">
                  <a:pos x="74" y="128"/>
                </a:cxn>
                <a:cxn ang="0">
                  <a:pos x="65" y="137"/>
                </a:cxn>
                <a:cxn ang="0">
                  <a:pos x="14" y="149"/>
                </a:cxn>
                <a:cxn ang="0">
                  <a:pos x="5" y="158"/>
                </a:cxn>
                <a:cxn ang="0">
                  <a:pos x="11" y="110"/>
                </a:cxn>
                <a:cxn ang="0">
                  <a:pos x="62" y="95"/>
                </a:cxn>
                <a:cxn ang="0">
                  <a:pos x="32" y="83"/>
                </a:cxn>
                <a:cxn ang="0">
                  <a:pos x="14" y="77"/>
                </a:cxn>
                <a:cxn ang="0">
                  <a:pos x="62" y="56"/>
                </a:cxn>
                <a:cxn ang="0">
                  <a:pos x="89" y="47"/>
                </a:cxn>
                <a:cxn ang="0">
                  <a:pos x="98" y="44"/>
                </a:cxn>
                <a:cxn ang="0">
                  <a:pos x="128" y="65"/>
                </a:cxn>
                <a:cxn ang="0">
                  <a:pos x="143" y="62"/>
                </a:cxn>
                <a:cxn ang="0">
                  <a:pos x="134" y="26"/>
                </a:cxn>
                <a:cxn ang="0">
                  <a:pos x="131" y="17"/>
                </a:cxn>
                <a:cxn ang="0">
                  <a:pos x="167" y="11"/>
                </a:cxn>
                <a:cxn ang="0">
                  <a:pos x="173" y="32"/>
                </a:cxn>
                <a:cxn ang="0">
                  <a:pos x="194" y="35"/>
                </a:cxn>
                <a:cxn ang="0">
                  <a:pos x="221" y="74"/>
                </a:cxn>
                <a:cxn ang="0">
                  <a:pos x="248" y="146"/>
                </a:cxn>
                <a:cxn ang="0">
                  <a:pos x="239" y="203"/>
                </a:cxn>
              </a:cxnLst>
              <a:rect l="0" t="0" r="r" b="b"/>
              <a:pathLst>
                <a:path w="263" h="230">
                  <a:moveTo>
                    <a:pt x="239" y="203"/>
                  </a:moveTo>
                  <a:cubicBezTo>
                    <a:pt x="226" y="199"/>
                    <a:pt x="225" y="184"/>
                    <a:pt x="212" y="176"/>
                  </a:cubicBezTo>
                  <a:cubicBezTo>
                    <a:pt x="204" y="152"/>
                    <a:pt x="178" y="147"/>
                    <a:pt x="158" y="134"/>
                  </a:cubicBezTo>
                  <a:cubicBezTo>
                    <a:pt x="150" y="129"/>
                    <a:pt x="131" y="122"/>
                    <a:pt x="131" y="122"/>
                  </a:cubicBezTo>
                  <a:cubicBezTo>
                    <a:pt x="112" y="124"/>
                    <a:pt x="92" y="122"/>
                    <a:pt x="74" y="128"/>
                  </a:cubicBezTo>
                  <a:cubicBezTo>
                    <a:pt x="70" y="129"/>
                    <a:pt x="69" y="135"/>
                    <a:pt x="65" y="137"/>
                  </a:cubicBezTo>
                  <a:cubicBezTo>
                    <a:pt x="50" y="145"/>
                    <a:pt x="30" y="147"/>
                    <a:pt x="14" y="149"/>
                  </a:cubicBezTo>
                  <a:cubicBezTo>
                    <a:pt x="7" y="170"/>
                    <a:pt x="10" y="173"/>
                    <a:pt x="5" y="158"/>
                  </a:cubicBezTo>
                  <a:cubicBezTo>
                    <a:pt x="6" y="142"/>
                    <a:pt x="0" y="121"/>
                    <a:pt x="11" y="110"/>
                  </a:cubicBezTo>
                  <a:cubicBezTo>
                    <a:pt x="20" y="101"/>
                    <a:pt x="49" y="98"/>
                    <a:pt x="62" y="95"/>
                  </a:cubicBezTo>
                  <a:cubicBezTo>
                    <a:pt x="50" y="92"/>
                    <a:pt x="43" y="88"/>
                    <a:pt x="32" y="83"/>
                  </a:cubicBezTo>
                  <a:cubicBezTo>
                    <a:pt x="26" y="80"/>
                    <a:pt x="14" y="77"/>
                    <a:pt x="14" y="77"/>
                  </a:cubicBezTo>
                  <a:cubicBezTo>
                    <a:pt x="20" y="59"/>
                    <a:pt x="46" y="61"/>
                    <a:pt x="62" y="56"/>
                  </a:cubicBezTo>
                  <a:cubicBezTo>
                    <a:pt x="62" y="56"/>
                    <a:pt x="85" y="48"/>
                    <a:pt x="89" y="47"/>
                  </a:cubicBezTo>
                  <a:cubicBezTo>
                    <a:pt x="92" y="46"/>
                    <a:pt x="98" y="44"/>
                    <a:pt x="98" y="44"/>
                  </a:cubicBezTo>
                  <a:cubicBezTo>
                    <a:pt x="120" y="47"/>
                    <a:pt x="122" y="46"/>
                    <a:pt x="128" y="65"/>
                  </a:cubicBezTo>
                  <a:cubicBezTo>
                    <a:pt x="133" y="64"/>
                    <a:pt x="140" y="66"/>
                    <a:pt x="143" y="62"/>
                  </a:cubicBezTo>
                  <a:cubicBezTo>
                    <a:pt x="146" y="58"/>
                    <a:pt x="135" y="29"/>
                    <a:pt x="134" y="26"/>
                  </a:cubicBezTo>
                  <a:cubicBezTo>
                    <a:pt x="133" y="23"/>
                    <a:pt x="131" y="17"/>
                    <a:pt x="131" y="17"/>
                  </a:cubicBezTo>
                  <a:cubicBezTo>
                    <a:pt x="137" y="0"/>
                    <a:pt x="133" y="0"/>
                    <a:pt x="167" y="11"/>
                  </a:cubicBezTo>
                  <a:cubicBezTo>
                    <a:pt x="174" y="13"/>
                    <a:pt x="167" y="28"/>
                    <a:pt x="173" y="32"/>
                  </a:cubicBezTo>
                  <a:cubicBezTo>
                    <a:pt x="179" y="36"/>
                    <a:pt x="187" y="34"/>
                    <a:pt x="194" y="35"/>
                  </a:cubicBezTo>
                  <a:cubicBezTo>
                    <a:pt x="197" y="70"/>
                    <a:pt x="188" y="79"/>
                    <a:pt x="221" y="74"/>
                  </a:cubicBezTo>
                  <a:cubicBezTo>
                    <a:pt x="263" y="81"/>
                    <a:pt x="228" y="116"/>
                    <a:pt x="248" y="146"/>
                  </a:cubicBezTo>
                  <a:cubicBezTo>
                    <a:pt x="245" y="216"/>
                    <a:pt x="257" y="230"/>
                    <a:pt x="239" y="203"/>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0" name="Freeform 72"/>
            <p:cNvSpPr>
              <a:spLocks/>
            </p:cNvSpPr>
            <p:nvPr/>
          </p:nvSpPr>
          <p:spPr bwMode="auto">
            <a:xfrm>
              <a:off x="2890" y="1337"/>
              <a:ext cx="193" cy="198"/>
            </a:xfrm>
            <a:custGeom>
              <a:avLst/>
              <a:gdLst/>
              <a:ahLst/>
              <a:cxnLst>
                <a:cxn ang="0">
                  <a:pos x="55" y="0"/>
                </a:cxn>
                <a:cxn ang="0">
                  <a:pos x="19" y="23"/>
                </a:cxn>
                <a:cxn ang="0">
                  <a:pos x="0" y="89"/>
                </a:cxn>
                <a:cxn ang="0">
                  <a:pos x="18" y="141"/>
                </a:cxn>
                <a:cxn ang="0">
                  <a:pos x="96" y="194"/>
                </a:cxn>
                <a:cxn ang="0">
                  <a:pos x="160" y="198"/>
                </a:cxn>
                <a:cxn ang="0">
                  <a:pos x="193" y="140"/>
                </a:cxn>
                <a:cxn ang="0">
                  <a:pos x="126" y="131"/>
                </a:cxn>
                <a:cxn ang="0">
                  <a:pos x="66" y="54"/>
                </a:cxn>
                <a:cxn ang="0">
                  <a:pos x="57" y="41"/>
                </a:cxn>
                <a:cxn ang="0">
                  <a:pos x="55" y="0"/>
                </a:cxn>
              </a:cxnLst>
              <a:rect l="0" t="0" r="r" b="b"/>
              <a:pathLst>
                <a:path w="193" h="198">
                  <a:moveTo>
                    <a:pt x="55" y="0"/>
                  </a:moveTo>
                  <a:lnTo>
                    <a:pt x="19" y="23"/>
                  </a:lnTo>
                  <a:lnTo>
                    <a:pt x="0" y="89"/>
                  </a:lnTo>
                  <a:lnTo>
                    <a:pt x="18" y="141"/>
                  </a:lnTo>
                  <a:lnTo>
                    <a:pt x="96" y="194"/>
                  </a:lnTo>
                  <a:lnTo>
                    <a:pt x="160" y="198"/>
                  </a:lnTo>
                  <a:lnTo>
                    <a:pt x="193" y="140"/>
                  </a:lnTo>
                  <a:lnTo>
                    <a:pt x="126" y="131"/>
                  </a:lnTo>
                  <a:lnTo>
                    <a:pt x="66" y="54"/>
                  </a:lnTo>
                  <a:lnTo>
                    <a:pt x="57" y="41"/>
                  </a:lnTo>
                  <a:lnTo>
                    <a:pt x="55" y="0"/>
                  </a:ln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1" name="Freeform 73"/>
            <p:cNvSpPr>
              <a:spLocks/>
            </p:cNvSpPr>
            <p:nvPr/>
          </p:nvSpPr>
          <p:spPr bwMode="auto">
            <a:xfrm>
              <a:off x="2782" y="1108"/>
              <a:ext cx="192" cy="603"/>
            </a:xfrm>
            <a:custGeom>
              <a:avLst/>
              <a:gdLst/>
              <a:ahLst/>
              <a:cxnLst>
                <a:cxn ang="0">
                  <a:pos x="192" y="0"/>
                </a:cxn>
                <a:cxn ang="0">
                  <a:pos x="118" y="133"/>
                </a:cxn>
                <a:cxn ang="0">
                  <a:pos x="58" y="270"/>
                </a:cxn>
                <a:cxn ang="0">
                  <a:pos x="30" y="423"/>
                </a:cxn>
                <a:cxn ang="0">
                  <a:pos x="3" y="543"/>
                </a:cxn>
                <a:cxn ang="0">
                  <a:pos x="0" y="603"/>
                </a:cxn>
              </a:cxnLst>
              <a:rect l="0" t="0" r="r" b="b"/>
              <a:pathLst>
                <a:path w="192" h="603">
                  <a:moveTo>
                    <a:pt x="192" y="0"/>
                  </a:moveTo>
                  <a:lnTo>
                    <a:pt x="118" y="133"/>
                  </a:lnTo>
                  <a:lnTo>
                    <a:pt x="58" y="270"/>
                  </a:lnTo>
                  <a:lnTo>
                    <a:pt x="30" y="423"/>
                  </a:lnTo>
                  <a:lnTo>
                    <a:pt x="3" y="543"/>
                  </a:lnTo>
                  <a:lnTo>
                    <a:pt x="0" y="603"/>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2" name="Freeform 74"/>
            <p:cNvSpPr>
              <a:spLocks/>
            </p:cNvSpPr>
            <p:nvPr/>
          </p:nvSpPr>
          <p:spPr bwMode="auto">
            <a:xfrm>
              <a:off x="2954" y="1221"/>
              <a:ext cx="69" cy="155"/>
            </a:xfrm>
            <a:custGeom>
              <a:avLst/>
              <a:gdLst/>
              <a:ahLst/>
              <a:cxnLst>
                <a:cxn ang="0">
                  <a:pos x="0" y="155"/>
                </a:cxn>
                <a:cxn ang="0">
                  <a:pos x="69" y="30"/>
                </a:cxn>
                <a:cxn ang="0">
                  <a:pos x="28" y="0"/>
                </a:cxn>
              </a:cxnLst>
              <a:rect l="0" t="0" r="r" b="b"/>
              <a:pathLst>
                <a:path w="69" h="155">
                  <a:moveTo>
                    <a:pt x="0" y="155"/>
                  </a:moveTo>
                  <a:lnTo>
                    <a:pt x="69" y="30"/>
                  </a:lnTo>
                  <a:lnTo>
                    <a:pt x="28" y="0"/>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3" name="Freeform 75"/>
            <p:cNvSpPr>
              <a:spLocks/>
            </p:cNvSpPr>
            <p:nvPr/>
          </p:nvSpPr>
          <p:spPr bwMode="auto">
            <a:xfrm>
              <a:off x="2297" y="1848"/>
              <a:ext cx="400" cy="127"/>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4" name="Freeform 76"/>
            <p:cNvSpPr>
              <a:spLocks/>
            </p:cNvSpPr>
            <p:nvPr/>
          </p:nvSpPr>
          <p:spPr bwMode="auto">
            <a:xfrm>
              <a:off x="2329" y="1047"/>
              <a:ext cx="368" cy="678"/>
            </a:xfrm>
            <a:custGeom>
              <a:avLst/>
              <a:gdLst/>
              <a:ahLst/>
              <a:cxnLst>
                <a:cxn ang="0">
                  <a:pos x="356" y="0"/>
                </a:cxn>
                <a:cxn ang="0">
                  <a:pos x="176" y="156"/>
                </a:cxn>
                <a:cxn ang="0">
                  <a:pos x="30" y="146"/>
                </a:cxn>
                <a:cxn ang="0">
                  <a:pos x="0" y="272"/>
                </a:cxn>
                <a:cxn ang="0">
                  <a:pos x="152" y="288"/>
                </a:cxn>
                <a:cxn ang="0">
                  <a:pos x="236" y="240"/>
                </a:cxn>
                <a:cxn ang="0">
                  <a:pos x="122" y="636"/>
                </a:cxn>
                <a:cxn ang="0">
                  <a:pos x="194" y="672"/>
                </a:cxn>
                <a:cxn ang="0">
                  <a:pos x="302" y="678"/>
                </a:cxn>
                <a:cxn ang="0">
                  <a:pos x="368" y="240"/>
                </a:cxn>
                <a:cxn ang="0">
                  <a:pos x="356" y="0"/>
                </a:cxn>
              </a:cxnLst>
              <a:rect l="0" t="0" r="r" b="b"/>
              <a:pathLst>
                <a:path w="368" h="678">
                  <a:moveTo>
                    <a:pt x="356" y="0"/>
                  </a:moveTo>
                  <a:lnTo>
                    <a:pt x="176" y="156"/>
                  </a:lnTo>
                  <a:lnTo>
                    <a:pt x="30" y="146"/>
                  </a:lnTo>
                  <a:lnTo>
                    <a:pt x="0" y="272"/>
                  </a:lnTo>
                  <a:lnTo>
                    <a:pt x="152" y="288"/>
                  </a:lnTo>
                  <a:lnTo>
                    <a:pt x="236" y="240"/>
                  </a:lnTo>
                  <a:lnTo>
                    <a:pt x="122" y="636"/>
                  </a:lnTo>
                  <a:lnTo>
                    <a:pt x="194" y="672"/>
                  </a:lnTo>
                  <a:lnTo>
                    <a:pt x="302" y="678"/>
                  </a:lnTo>
                  <a:lnTo>
                    <a:pt x="368" y="240"/>
                  </a:lnTo>
                  <a:lnTo>
                    <a:pt x="356" y="0"/>
                  </a:lnTo>
                  <a:close/>
                </a:path>
              </a:pathLst>
            </a:custGeom>
            <a:solidFill>
              <a:srgbClr val="FF00FF"/>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5" name="Freeform 77"/>
            <p:cNvSpPr>
              <a:spLocks/>
            </p:cNvSpPr>
            <p:nvPr/>
          </p:nvSpPr>
          <p:spPr bwMode="auto">
            <a:xfrm rot="1141536" flipH="1">
              <a:off x="2843" y="1930"/>
              <a:ext cx="322" cy="121"/>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6" name="Freeform 78"/>
            <p:cNvSpPr>
              <a:spLocks/>
            </p:cNvSpPr>
            <p:nvPr/>
          </p:nvSpPr>
          <p:spPr bwMode="auto">
            <a:xfrm>
              <a:off x="2644" y="1013"/>
              <a:ext cx="250" cy="112"/>
            </a:xfrm>
            <a:custGeom>
              <a:avLst/>
              <a:gdLst/>
              <a:ahLst/>
              <a:cxnLst>
                <a:cxn ang="0">
                  <a:pos x="1" y="27"/>
                </a:cxn>
                <a:cxn ang="0">
                  <a:pos x="4" y="112"/>
                </a:cxn>
                <a:cxn ang="0">
                  <a:pos x="82" y="69"/>
                </a:cxn>
                <a:cxn ang="0">
                  <a:pos x="87" y="91"/>
                </a:cxn>
                <a:cxn ang="0">
                  <a:pos x="151" y="84"/>
                </a:cxn>
                <a:cxn ang="0">
                  <a:pos x="156" y="60"/>
                </a:cxn>
                <a:cxn ang="0">
                  <a:pos x="250" y="108"/>
                </a:cxn>
                <a:cxn ang="0">
                  <a:pos x="249" y="12"/>
                </a:cxn>
                <a:cxn ang="0">
                  <a:pos x="163" y="36"/>
                </a:cxn>
                <a:cxn ang="0">
                  <a:pos x="144" y="21"/>
                </a:cxn>
                <a:cxn ang="0">
                  <a:pos x="90" y="24"/>
                </a:cxn>
                <a:cxn ang="0">
                  <a:pos x="88" y="48"/>
                </a:cxn>
                <a:cxn ang="0">
                  <a:pos x="0" y="0"/>
                </a:cxn>
                <a:cxn ang="0">
                  <a:pos x="1" y="27"/>
                </a:cxn>
              </a:cxnLst>
              <a:rect l="0" t="0" r="r" b="b"/>
              <a:pathLst>
                <a:path w="250" h="112">
                  <a:moveTo>
                    <a:pt x="1" y="27"/>
                  </a:moveTo>
                  <a:lnTo>
                    <a:pt x="4" y="112"/>
                  </a:lnTo>
                  <a:lnTo>
                    <a:pt x="82" y="69"/>
                  </a:lnTo>
                  <a:lnTo>
                    <a:pt x="87" y="91"/>
                  </a:lnTo>
                  <a:lnTo>
                    <a:pt x="151" y="84"/>
                  </a:lnTo>
                  <a:lnTo>
                    <a:pt x="156" y="60"/>
                  </a:lnTo>
                  <a:lnTo>
                    <a:pt x="250" y="108"/>
                  </a:lnTo>
                  <a:lnTo>
                    <a:pt x="249" y="12"/>
                  </a:lnTo>
                  <a:lnTo>
                    <a:pt x="163" y="36"/>
                  </a:lnTo>
                  <a:lnTo>
                    <a:pt x="144" y="21"/>
                  </a:lnTo>
                  <a:lnTo>
                    <a:pt x="90" y="24"/>
                  </a:lnTo>
                  <a:lnTo>
                    <a:pt x="88" y="48"/>
                  </a:lnTo>
                  <a:lnTo>
                    <a:pt x="0" y="0"/>
                  </a:lnTo>
                  <a:lnTo>
                    <a:pt x="1" y="27"/>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0" name="Freeform 79"/>
            <p:cNvSpPr>
              <a:spLocks/>
            </p:cNvSpPr>
            <p:nvPr/>
          </p:nvSpPr>
          <p:spPr bwMode="auto">
            <a:xfrm>
              <a:off x="2597" y="1135"/>
              <a:ext cx="64" cy="448"/>
            </a:xfrm>
            <a:custGeom>
              <a:avLst/>
              <a:gdLst/>
              <a:ahLst/>
              <a:cxnLst>
                <a:cxn ang="0">
                  <a:pos x="0" y="0"/>
                </a:cxn>
                <a:cxn ang="0">
                  <a:pos x="64" y="200"/>
                </a:cxn>
                <a:cxn ang="0">
                  <a:pos x="48" y="448"/>
                </a:cxn>
              </a:cxnLst>
              <a:rect l="0" t="0" r="r" b="b"/>
              <a:pathLst>
                <a:path w="64" h="448">
                  <a:moveTo>
                    <a:pt x="0" y="0"/>
                  </a:moveTo>
                  <a:lnTo>
                    <a:pt x="64" y="200"/>
                  </a:lnTo>
                  <a:lnTo>
                    <a:pt x="48" y="448"/>
                  </a:ln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1" name="AutoShape 80"/>
            <p:cNvSpPr>
              <a:spLocks noChangeArrowheads="1"/>
            </p:cNvSpPr>
            <p:nvPr/>
          </p:nvSpPr>
          <p:spPr bwMode="auto">
            <a:xfrm rot="-1641661">
              <a:off x="2159" y="1037"/>
              <a:ext cx="318" cy="30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6633"/>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2" name="AutoShape 81"/>
            <p:cNvSpPr>
              <a:spLocks noChangeArrowheads="1"/>
            </p:cNvSpPr>
            <p:nvPr/>
          </p:nvSpPr>
          <p:spPr bwMode="auto">
            <a:xfrm rot="-1641661">
              <a:off x="2198" y="1066"/>
              <a:ext cx="252" cy="23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bg1"/>
                </a:gs>
                <a:gs pos="100000">
                  <a:schemeClr val="bg1">
                    <a:gamma/>
                    <a:shade val="46275"/>
                    <a:invGamma/>
                  </a:schemeClr>
                </a:gs>
              </a:gsLst>
              <a:lin ang="5400000" scaled="1"/>
            </a:gra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3" name="Freeform 82"/>
            <p:cNvSpPr>
              <a:spLocks/>
            </p:cNvSpPr>
            <p:nvPr/>
          </p:nvSpPr>
          <p:spPr bwMode="auto">
            <a:xfrm>
              <a:off x="2200" y="1069"/>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4" name="Freeform 83"/>
            <p:cNvSpPr>
              <a:spLocks/>
            </p:cNvSpPr>
            <p:nvPr/>
          </p:nvSpPr>
          <p:spPr bwMode="auto">
            <a:xfrm>
              <a:off x="2218" y="1090"/>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5" name="Freeform 84"/>
            <p:cNvSpPr>
              <a:spLocks/>
            </p:cNvSpPr>
            <p:nvPr/>
          </p:nvSpPr>
          <p:spPr bwMode="auto">
            <a:xfrm>
              <a:off x="2224" y="1108"/>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6" name="Freeform 85"/>
            <p:cNvSpPr>
              <a:spLocks/>
            </p:cNvSpPr>
            <p:nvPr/>
          </p:nvSpPr>
          <p:spPr bwMode="auto">
            <a:xfrm>
              <a:off x="2249" y="1135"/>
              <a:ext cx="154" cy="76"/>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7" name="Freeform 86"/>
            <p:cNvSpPr>
              <a:spLocks/>
            </p:cNvSpPr>
            <p:nvPr/>
          </p:nvSpPr>
          <p:spPr bwMode="auto">
            <a:xfrm>
              <a:off x="2272" y="1158"/>
              <a:ext cx="136" cy="72"/>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 name="Freeform 87"/>
            <p:cNvSpPr>
              <a:spLocks/>
            </p:cNvSpPr>
            <p:nvPr/>
          </p:nvSpPr>
          <p:spPr bwMode="auto">
            <a:xfrm>
              <a:off x="2295" y="1198"/>
              <a:ext cx="121"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9" name="Freeform 88"/>
            <p:cNvSpPr>
              <a:spLocks/>
            </p:cNvSpPr>
            <p:nvPr/>
          </p:nvSpPr>
          <p:spPr bwMode="auto">
            <a:xfrm>
              <a:off x="2325" y="1218"/>
              <a:ext cx="99"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0" name="Freeform 89"/>
            <p:cNvSpPr>
              <a:spLocks/>
            </p:cNvSpPr>
            <p:nvPr/>
          </p:nvSpPr>
          <p:spPr bwMode="auto">
            <a:xfrm>
              <a:off x="2145" y="1184"/>
              <a:ext cx="133" cy="150"/>
            </a:xfrm>
            <a:custGeom>
              <a:avLst/>
              <a:gdLst/>
              <a:ahLst/>
              <a:cxnLst>
                <a:cxn ang="0">
                  <a:pos x="0" y="15"/>
                </a:cxn>
                <a:cxn ang="0">
                  <a:pos x="15" y="0"/>
                </a:cxn>
                <a:cxn ang="0">
                  <a:pos x="27" y="12"/>
                </a:cxn>
                <a:cxn ang="0">
                  <a:pos x="46" y="20"/>
                </a:cxn>
                <a:cxn ang="0">
                  <a:pos x="63" y="26"/>
                </a:cxn>
                <a:cxn ang="0">
                  <a:pos x="70" y="41"/>
                </a:cxn>
                <a:cxn ang="0">
                  <a:pos x="87" y="44"/>
                </a:cxn>
                <a:cxn ang="0">
                  <a:pos x="79" y="75"/>
                </a:cxn>
                <a:cxn ang="0">
                  <a:pos x="57" y="75"/>
                </a:cxn>
                <a:cxn ang="0">
                  <a:pos x="54" y="71"/>
                </a:cxn>
                <a:cxn ang="0">
                  <a:pos x="49" y="69"/>
                </a:cxn>
                <a:cxn ang="0">
                  <a:pos x="22" y="51"/>
                </a:cxn>
                <a:cxn ang="0">
                  <a:pos x="0" y="15"/>
                </a:cxn>
              </a:cxnLst>
              <a:rect l="0" t="0" r="r" b="b"/>
              <a:pathLst>
                <a:path w="89" h="88">
                  <a:moveTo>
                    <a:pt x="0" y="15"/>
                  </a:moveTo>
                  <a:cubicBezTo>
                    <a:pt x="1" y="7"/>
                    <a:pt x="8" y="3"/>
                    <a:pt x="15" y="0"/>
                  </a:cubicBezTo>
                  <a:cubicBezTo>
                    <a:pt x="24" y="6"/>
                    <a:pt x="17" y="15"/>
                    <a:pt x="27" y="12"/>
                  </a:cubicBezTo>
                  <a:cubicBezTo>
                    <a:pt x="36" y="13"/>
                    <a:pt x="44" y="11"/>
                    <a:pt x="46" y="20"/>
                  </a:cubicBezTo>
                  <a:cubicBezTo>
                    <a:pt x="44" y="29"/>
                    <a:pt x="53" y="24"/>
                    <a:pt x="63" y="26"/>
                  </a:cubicBezTo>
                  <a:cubicBezTo>
                    <a:pt x="66" y="46"/>
                    <a:pt x="61" y="48"/>
                    <a:pt x="70" y="41"/>
                  </a:cubicBezTo>
                  <a:cubicBezTo>
                    <a:pt x="76" y="42"/>
                    <a:pt x="86" y="38"/>
                    <a:pt x="87" y="44"/>
                  </a:cubicBezTo>
                  <a:cubicBezTo>
                    <a:pt x="89" y="53"/>
                    <a:pt x="84" y="68"/>
                    <a:pt x="79" y="75"/>
                  </a:cubicBezTo>
                  <a:cubicBezTo>
                    <a:pt x="77" y="88"/>
                    <a:pt x="64" y="82"/>
                    <a:pt x="57" y="75"/>
                  </a:cubicBezTo>
                  <a:cubicBezTo>
                    <a:pt x="56" y="74"/>
                    <a:pt x="55" y="72"/>
                    <a:pt x="54" y="71"/>
                  </a:cubicBezTo>
                  <a:cubicBezTo>
                    <a:pt x="53" y="70"/>
                    <a:pt x="51" y="70"/>
                    <a:pt x="49" y="69"/>
                  </a:cubicBezTo>
                  <a:cubicBezTo>
                    <a:pt x="38" y="55"/>
                    <a:pt x="34" y="60"/>
                    <a:pt x="22" y="51"/>
                  </a:cubicBezTo>
                  <a:cubicBezTo>
                    <a:pt x="12" y="44"/>
                    <a:pt x="3" y="25"/>
                    <a:pt x="0" y="15"/>
                  </a:cubicBezTo>
                  <a:close/>
                </a:path>
              </a:pathLst>
            </a:custGeom>
            <a:solidFill>
              <a:srgbClr val="FF9999"/>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1" name="Freeform 90"/>
            <p:cNvSpPr>
              <a:spLocks/>
            </p:cNvSpPr>
            <p:nvPr/>
          </p:nvSpPr>
          <p:spPr bwMode="auto">
            <a:xfrm>
              <a:off x="2625" y="828"/>
              <a:ext cx="93" cy="66"/>
            </a:xfrm>
            <a:custGeom>
              <a:avLst/>
              <a:gdLst/>
              <a:ahLst/>
              <a:cxnLst>
                <a:cxn ang="0">
                  <a:pos x="0" y="39"/>
                </a:cxn>
                <a:cxn ang="0">
                  <a:pos x="60" y="24"/>
                </a:cxn>
                <a:cxn ang="0">
                  <a:pos x="81" y="0"/>
                </a:cxn>
              </a:cxnLst>
              <a:rect l="0" t="0" r="r" b="b"/>
              <a:pathLst>
                <a:path w="81" h="39">
                  <a:moveTo>
                    <a:pt x="0" y="39"/>
                  </a:moveTo>
                  <a:cubicBezTo>
                    <a:pt x="23" y="34"/>
                    <a:pt x="47" y="30"/>
                    <a:pt x="60" y="24"/>
                  </a:cubicBezTo>
                  <a:cubicBezTo>
                    <a:pt x="73" y="18"/>
                    <a:pt x="78" y="4"/>
                    <a:pt x="81" y="0"/>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7" name="Group 16">
            <a:extLst>
              <a:ext uri="{FF2B5EF4-FFF2-40B4-BE49-F238E27FC236}">
                <a16:creationId xmlns:a16="http://schemas.microsoft.com/office/drawing/2014/main" id="{61222625-C013-4AEC-BA44-E44A9D2DF93A}"/>
              </a:ext>
            </a:extLst>
          </p:cNvPr>
          <p:cNvGrpSpPr/>
          <p:nvPr/>
        </p:nvGrpSpPr>
        <p:grpSpPr>
          <a:xfrm>
            <a:off x="1240306" y="3022608"/>
            <a:ext cx="6993380" cy="3005442"/>
            <a:chOff x="1110131" y="2514764"/>
            <a:chExt cx="6993380" cy="3005442"/>
          </a:xfrm>
        </p:grpSpPr>
        <p:grpSp>
          <p:nvGrpSpPr>
            <p:cNvPr id="2" name="Group 77"/>
            <p:cNvGrpSpPr/>
            <p:nvPr/>
          </p:nvGrpSpPr>
          <p:grpSpPr>
            <a:xfrm>
              <a:off x="2883117" y="3291917"/>
              <a:ext cx="1204892" cy="1804860"/>
              <a:chOff x="3675413" y="2007120"/>
              <a:chExt cx="1204892" cy="1804860"/>
            </a:xfrm>
          </p:grpSpPr>
          <p:sp>
            <p:nvSpPr>
              <p:cNvPr id="76" name="Freeform 75"/>
              <p:cNvSpPr/>
              <p:nvPr/>
            </p:nvSpPr>
            <p:spPr bwMode="auto">
              <a:xfrm rot="2410730">
                <a:off x="4098622" y="2007120"/>
                <a:ext cx="781683" cy="1604963"/>
              </a:xfrm>
              <a:custGeom>
                <a:avLst/>
                <a:gdLst>
                  <a:gd name="connsiteX0" fmla="*/ 132119 w 778805"/>
                  <a:gd name="connsiteY0" fmla="*/ 1602807 h 1602807"/>
                  <a:gd name="connsiteX1" fmla="*/ 0 w 778805"/>
                  <a:gd name="connsiteY1" fmla="*/ 118211 h 1602807"/>
                  <a:gd name="connsiteX2" fmla="*/ 6954 w 778805"/>
                  <a:gd name="connsiteY2" fmla="*/ 59105 h 1602807"/>
                  <a:gd name="connsiteX3" fmla="*/ 41722 w 778805"/>
                  <a:gd name="connsiteY3" fmla="*/ 13907 h 1602807"/>
                  <a:gd name="connsiteX4" fmla="*/ 83443 w 778805"/>
                  <a:gd name="connsiteY4" fmla="*/ 0 h 1602807"/>
                  <a:gd name="connsiteX5" fmla="*/ 135595 w 778805"/>
                  <a:gd name="connsiteY5" fmla="*/ 20860 h 1602807"/>
                  <a:gd name="connsiteX6" fmla="*/ 173840 w 778805"/>
                  <a:gd name="connsiteY6" fmla="*/ 69536 h 1602807"/>
                  <a:gd name="connsiteX7" fmla="*/ 778805 w 778805"/>
                  <a:gd name="connsiteY7" fmla="*/ 1501980 h 1602807"/>
                  <a:gd name="connsiteX8" fmla="*/ 132119 w 778805"/>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44600 w 781683"/>
                  <a:gd name="connsiteY3" fmla="*/ 13907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69115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5686 h 1605686"/>
                  <a:gd name="connsiteX1" fmla="*/ 2878 w 781683"/>
                  <a:gd name="connsiteY1" fmla="*/ 121090 h 1605686"/>
                  <a:gd name="connsiteX2" fmla="*/ 0 w 781683"/>
                  <a:gd name="connsiteY2" fmla="*/ 64442 h 1605686"/>
                  <a:gd name="connsiteX3" fmla="*/ 27394 w 781683"/>
                  <a:gd name="connsiteY3" fmla="*/ 24160 h 1605686"/>
                  <a:gd name="connsiteX4" fmla="*/ 69115 w 781683"/>
                  <a:gd name="connsiteY4" fmla="*/ 2879 h 1605686"/>
                  <a:gd name="connsiteX5" fmla="*/ 138473 w 781683"/>
                  <a:gd name="connsiteY5" fmla="*/ 23739 h 1605686"/>
                  <a:gd name="connsiteX6" fmla="*/ 176718 w 781683"/>
                  <a:gd name="connsiteY6" fmla="*/ 72415 h 1605686"/>
                  <a:gd name="connsiteX7" fmla="*/ 781683 w 781683"/>
                  <a:gd name="connsiteY7" fmla="*/ 1504859 h 1605686"/>
                  <a:gd name="connsiteX8" fmla="*/ 134997 w 781683"/>
                  <a:gd name="connsiteY8" fmla="*/ 1605686 h 1605686"/>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38473 w 781683"/>
                  <a:gd name="connsiteY6" fmla="*/ 23016 h 1604963"/>
                  <a:gd name="connsiteX7" fmla="*/ 176718 w 781683"/>
                  <a:gd name="connsiteY7" fmla="*/ 71692 h 1604963"/>
                  <a:gd name="connsiteX8" fmla="*/ 781683 w 781683"/>
                  <a:gd name="connsiteY8" fmla="*/ 1504136 h 1604963"/>
                  <a:gd name="connsiteX9" fmla="*/ 134997 w 781683"/>
                  <a:gd name="connsiteY9" fmla="*/ 1604963 h 1604963"/>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50763 w 781683"/>
                  <a:gd name="connsiteY6" fmla="*/ 32848 h 1604963"/>
                  <a:gd name="connsiteX7" fmla="*/ 176718 w 781683"/>
                  <a:gd name="connsiteY7" fmla="*/ 71692 h 1604963"/>
                  <a:gd name="connsiteX8" fmla="*/ 781683 w 781683"/>
                  <a:gd name="connsiteY8" fmla="*/ 1504136 h 1604963"/>
                  <a:gd name="connsiteX9" fmla="*/ 134997 w 781683"/>
                  <a:gd name="connsiteY9" fmla="*/ 1604963 h 160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683" h="1604963">
                    <a:moveTo>
                      <a:pt x="134997" y="1604963"/>
                    </a:moveTo>
                    <a:lnTo>
                      <a:pt x="2878" y="120367"/>
                    </a:lnTo>
                    <a:lnTo>
                      <a:pt x="0" y="63719"/>
                    </a:lnTo>
                    <a:lnTo>
                      <a:pt x="27394" y="23437"/>
                    </a:lnTo>
                    <a:lnTo>
                      <a:pt x="69115" y="2156"/>
                    </a:lnTo>
                    <a:cubicBezTo>
                      <a:pt x="83776" y="0"/>
                      <a:pt x="104210" y="471"/>
                      <a:pt x="117818" y="5586"/>
                    </a:cubicBezTo>
                    <a:cubicBezTo>
                      <a:pt x="131426" y="10701"/>
                      <a:pt x="140537" y="22650"/>
                      <a:pt x="150763" y="32848"/>
                    </a:cubicBezTo>
                    <a:lnTo>
                      <a:pt x="176718" y="71692"/>
                    </a:lnTo>
                    <a:lnTo>
                      <a:pt x="781683" y="1504136"/>
                    </a:lnTo>
                    <a:lnTo>
                      <a:pt x="134997" y="1604963"/>
                    </a:lnTo>
                    <a:close/>
                  </a:path>
                </a:pathLst>
              </a:custGeom>
              <a:gradFill flip="none" rotWithShape="1">
                <a:gsLst>
                  <a:gs pos="0">
                    <a:srgbClr val="FF0000"/>
                  </a:gs>
                  <a:gs pos="50000">
                    <a:srgbClr val="7030A0"/>
                  </a:gs>
                  <a:gs pos="100000">
                    <a:schemeClr val="tx2"/>
                  </a:gs>
                </a:gsLst>
                <a:lin ang="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1" name="Oval 70"/>
              <p:cNvSpPr/>
              <p:nvPr/>
            </p:nvSpPr>
            <p:spPr bwMode="auto">
              <a:xfrm>
                <a:off x="3675413" y="3137066"/>
                <a:ext cx="674914" cy="674914"/>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3" name="Group 152"/>
            <p:cNvGrpSpPr/>
            <p:nvPr/>
          </p:nvGrpSpPr>
          <p:grpSpPr>
            <a:xfrm>
              <a:off x="2595295" y="2858917"/>
              <a:ext cx="2114825" cy="2120228"/>
              <a:chOff x="3078832" y="1538494"/>
              <a:chExt cx="2114825" cy="2120228"/>
            </a:xfrm>
          </p:grpSpPr>
          <p:sp>
            <p:nvSpPr>
              <p:cNvPr id="137" name="Freeform 81"/>
              <p:cNvSpPr>
                <a:spLocks/>
              </p:cNvSpPr>
              <p:nvPr/>
            </p:nvSpPr>
            <p:spPr bwMode="auto">
              <a:xfrm rot="9459547" flipV="1">
                <a:off x="3126649" y="206788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8" name="Freeform 81"/>
              <p:cNvSpPr>
                <a:spLocks/>
              </p:cNvSpPr>
              <p:nvPr/>
            </p:nvSpPr>
            <p:spPr bwMode="auto">
              <a:xfrm rot="12670326" flipV="1">
                <a:off x="3768334" y="1538494"/>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9" name="Freeform 81"/>
              <p:cNvSpPr>
                <a:spLocks/>
              </p:cNvSpPr>
              <p:nvPr/>
            </p:nvSpPr>
            <p:spPr bwMode="auto">
              <a:xfrm rot="2236861" flipV="1">
                <a:off x="4169387" y="348493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0" name="Freeform 81"/>
              <p:cNvSpPr>
                <a:spLocks/>
              </p:cNvSpPr>
              <p:nvPr/>
            </p:nvSpPr>
            <p:spPr bwMode="auto">
              <a:xfrm rot="19147494" flipV="1">
                <a:off x="5029943" y="268301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1" name="Freeform 81"/>
              <p:cNvSpPr>
                <a:spLocks/>
              </p:cNvSpPr>
              <p:nvPr/>
            </p:nvSpPr>
            <p:spPr bwMode="auto">
              <a:xfrm rot="16200000" flipV="1">
                <a:off x="4730862" y="179516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2" name="Freeform 81"/>
              <p:cNvSpPr>
                <a:spLocks/>
              </p:cNvSpPr>
              <p:nvPr/>
            </p:nvSpPr>
            <p:spPr bwMode="auto">
              <a:xfrm rot="6796813" flipV="1">
                <a:off x="3083869" y="283255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3" name="Arc 142"/>
              <p:cNvSpPr/>
              <p:nvPr/>
            </p:nvSpPr>
            <p:spPr bwMode="auto">
              <a:xfrm>
                <a:off x="3566694" y="2075594"/>
                <a:ext cx="1064127" cy="1069729"/>
              </a:xfrm>
              <a:prstGeom prst="arc">
                <a:avLst>
                  <a:gd name="adj1" fmla="val 8687823"/>
                  <a:gd name="adj2" fmla="val 5045816"/>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4" name="Freeform 81"/>
              <p:cNvSpPr>
                <a:spLocks/>
              </p:cNvSpPr>
              <p:nvPr/>
            </p:nvSpPr>
            <p:spPr bwMode="auto">
              <a:xfrm rot="18796882" flipV="1">
                <a:off x="4543704" y="2517061"/>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5" name="Freeform 81"/>
              <p:cNvSpPr>
                <a:spLocks/>
              </p:cNvSpPr>
              <p:nvPr/>
            </p:nvSpPr>
            <p:spPr bwMode="auto">
              <a:xfrm rot="8292053" flipV="1">
                <a:off x="3484923" y="244219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6" name="Freeform 81"/>
              <p:cNvSpPr>
                <a:spLocks/>
              </p:cNvSpPr>
              <p:nvPr/>
            </p:nvSpPr>
            <p:spPr bwMode="auto">
              <a:xfrm rot="13034805" flipV="1">
                <a:off x="4008966" y="199301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 name="Freeform 81"/>
              <p:cNvSpPr>
                <a:spLocks/>
              </p:cNvSpPr>
              <p:nvPr/>
            </p:nvSpPr>
            <p:spPr bwMode="auto">
              <a:xfrm rot="861353" flipV="1">
                <a:off x="4281681" y="2982278"/>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8" name="Arc 147"/>
              <p:cNvSpPr/>
              <p:nvPr/>
            </p:nvSpPr>
            <p:spPr bwMode="auto">
              <a:xfrm>
                <a:off x="3112166" y="1578289"/>
                <a:ext cx="1993951" cy="2004448"/>
              </a:xfrm>
              <a:prstGeom prst="arc">
                <a:avLst>
                  <a:gd name="adj1" fmla="val 8218078"/>
                  <a:gd name="adj2" fmla="val 5635564"/>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5" name="Group 82"/>
            <p:cNvGrpSpPr/>
            <p:nvPr/>
          </p:nvGrpSpPr>
          <p:grpSpPr>
            <a:xfrm>
              <a:off x="1110131" y="3123097"/>
              <a:ext cx="2905941" cy="2272937"/>
              <a:chOff x="1554479" y="2638697"/>
              <a:chExt cx="2905941" cy="2272937"/>
            </a:xfrm>
          </p:grpSpPr>
          <p:sp>
            <p:nvSpPr>
              <p:cNvPr id="86" name="Freeform 85"/>
              <p:cNvSpPr/>
              <p:nvPr/>
            </p:nvSpPr>
            <p:spPr bwMode="auto">
              <a:xfrm>
                <a:off x="1554479" y="2638697"/>
                <a:ext cx="2905941" cy="2272937"/>
              </a:xfrm>
              <a:custGeom>
                <a:avLst/>
                <a:gdLst>
                  <a:gd name="connsiteX0" fmla="*/ 2730137 w 2769325"/>
                  <a:gd name="connsiteY0" fmla="*/ 143692 h 2103120"/>
                  <a:gd name="connsiteX1" fmla="*/ 2769325 w 2769325"/>
                  <a:gd name="connsiteY1" fmla="*/ 13063 h 2103120"/>
                  <a:gd name="connsiteX2" fmla="*/ 1907177 w 2769325"/>
                  <a:gd name="connsiteY2" fmla="*/ 0 h 2103120"/>
                  <a:gd name="connsiteX3" fmla="*/ 0 w 2769325"/>
                  <a:gd name="connsiteY3" fmla="*/ 1985554 h 2103120"/>
                  <a:gd name="connsiteX4" fmla="*/ 1711234 w 2769325"/>
                  <a:gd name="connsiteY4" fmla="*/ 2103120 h 2103120"/>
                  <a:gd name="connsiteX0" fmla="*/ 2860766 w 2899954"/>
                  <a:gd name="connsiteY0" fmla="*/ 143692 h 2168434"/>
                  <a:gd name="connsiteX1" fmla="*/ 2899954 w 2899954"/>
                  <a:gd name="connsiteY1" fmla="*/ 13063 h 2168434"/>
                  <a:gd name="connsiteX2" fmla="*/ 2037806 w 2899954"/>
                  <a:gd name="connsiteY2" fmla="*/ 0 h 2168434"/>
                  <a:gd name="connsiteX3" fmla="*/ 0 w 2899954"/>
                  <a:gd name="connsiteY3" fmla="*/ 2168434 h 2168434"/>
                  <a:gd name="connsiteX4" fmla="*/ 1841863 w 2899954"/>
                  <a:gd name="connsiteY4" fmla="*/ 2103120 h 2168434"/>
                  <a:gd name="connsiteX0" fmla="*/ 2860766 w 2899954"/>
                  <a:gd name="connsiteY0" fmla="*/ 143692 h 2272937"/>
                  <a:gd name="connsiteX1" fmla="*/ 2899954 w 2899954"/>
                  <a:gd name="connsiteY1" fmla="*/ 13063 h 2272937"/>
                  <a:gd name="connsiteX2" fmla="*/ 2037806 w 2899954"/>
                  <a:gd name="connsiteY2" fmla="*/ 0 h 2272937"/>
                  <a:gd name="connsiteX3" fmla="*/ 0 w 2899954"/>
                  <a:gd name="connsiteY3" fmla="*/ 2168434 h 2272937"/>
                  <a:gd name="connsiteX4" fmla="*/ 1737360 w 2899954"/>
                  <a:gd name="connsiteY4" fmla="*/ 2272937 h 2272937"/>
                  <a:gd name="connsiteX5" fmla="*/ 1841863 w 2899954"/>
                  <a:gd name="connsiteY5" fmla="*/ 2103120 h 2272937"/>
                  <a:gd name="connsiteX0" fmla="*/ 2860766 w 2886891"/>
                  <a:gd name="connsiteY0" fmla="*/ 143692 h 2272937"/>
                  <a:gd name="connsiteX1" fmla="*/ 2886891 w 2886891"/>
                  <a:gd name="connsiteY1" fmla="*/ 52252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86891 w 2886891"/>
                  <a:gd name="connsiteY1" fmla="*/ 39189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49881 w 2886891"/>
                  <a:gd name="connsiteY1" fmla="*/ 134983 h 2272937"/>
                  <a:gd name="connsiteX2" fmla="*/ 2886891 w 2886891"/>
                  <a:gd name="connsiteY2" fmla="*/ 39189 h 2272937"/>
                  <a:gd name="connsiteX3" fmla="*/ 2037806 w 2886891"/>
                  <a:gd name="connsiteY3" fmla="*/ 0 h 2272937"/>
                  <a:gd name="connsiteX4" fmla="*/ 0 w 2886891"/>
                  <a:gd name="connsiteY4" fmla="*/ 2168434 h 2272937"/>
                  <a:gd name="connsiteX5" fmla="*/ 1737360 w 2886891"/>
                  <a:gd name="connsiteY5" fmla="*/ 2272937 h 2272937"/>
                  <a:gd name="connsiteX6" fmla="*/ 1841863 w 2886891"/>
                  <a:gd name="connsiteY6" fmla="*/ 2103120 h 2272937"/>
                  <a:gd name="connsiteX0" fmla="*/ 2860766 w 2890701"/>
                  <a:gd name="connsiteY0" fmla="*/ 143692 h 2272937"/>
                  <a:gd name="connsiteX1" fmla="*/ 2849881 w 2890701"/>
                  <a:gd name="connsiteY1" fmla="*/ 134983 h 2272937"/>
                  <a:gd name="connsiteX2" fmla="*/ 2890701 w 2890701"/>
                  <a:gd name="connsiteY2" fmla="*/ 35379 h 2272937"/>
                  <a:gd name="connsiteX3" fmla="*/ 2037806 w 2890701"/>
                  <a:gd name="connsiteY3" fmla="*/ 0 h 2272937"/>
                  <a:gd name="connsiteX4" fmla="*/ 0 w 2890701"/>
                  <a:gd name="connsiteY4" fmla="*/ 2168434 h 2272937"/>
                  <a:gd name="connsiteX5" fmla="*/ 1737360 w 2890701"/>
                  <a:gd name="connsiteY5" fmla="*/ 2272937 h 2272937"/>
                  <a:gd name="connsiteX6" fmla="*/ 1841863 w 2890701"/>
                  <a:gd name="connsiteY6" fmla="*/ 2103120 h 2272937"/>
                  <a:gd name="connsiteX0" fmla="*/ 2860766 w 2905941"/>
                  <a:gd name="connsiteY0" fmla="*/ 143692 h 2272937"/>
                  <a:gd name="connsiteX1" fmla="*/ 2849881 w 2905941"/>
                  <a:gd name="connsiteY1" fmla="*/ 13498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905941"/>
                  <a:gd name="connsiteY0" fmla="*/ 143692 h 2272937"/>
                  <a:gd name="connsiteX1" fmla="*/ 2905941 w 2905941"/>
                  <a:gd name="connsiteY1" fmla="*/ 31569 h 2272937"/>
                  <a:gd name="connsiteX2" fmla="*/ 2037806 w 2905941"/>
                  <a:gd name="connsiteY2" fmla="*/ 0 h 2272937"/>
                  <a:gd name="connsiteX3" fmla="*/ 0 w 2905941"/>
                  <a:gd name="connsiteY3" fmla="*/ 2168434 h 2272937"/>
                  <a:gd name="connsiteX4" fmla="*/ 1737360 w 2905941"/>
                  <a:gd name="connsiteY4" fmla="*/ 2272937 h 2272937"/>
                  <a:gd name="connsiteX5" fmla="*/ 1841863 w 2905941"/>
                  <a:gd name="connsiteY5" fmla="*/ 2103120 h 2272937"/>
                  <a:gd name="connsiteX0" fmla="*/ 2860766 w 2905941"/>
                  <a:gd name="connsiteY0" fmla="*/ 143692 h 2272937"/>
                  <a:gd name="connsiteX1" fmla="*/ 2853691 w 2905941"/>
                  <a:gd name="connsiteY1" fmla="*/ 13879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5941" h="2272937">
                    <a:moveTo>
                      <a:pt x="2860766" y="143692"/>
                    </a:moveTo>
                    <a:lnTo>
                      <a:pt x="2853691" y="138793"/>
                    </a:lnTo>
                    <a:lnTo>
                      <a:pt x="2905941" y="31569"/>
                    </a:lnTo>
                    <a:lnTo>
                      <a:pt x="2037806" y="0"/>
                    </a:lnTo>
                    <a:lnTo>
                      <a:pt x="0" y="2168434"/>
                    </a:lnTo>
                    <a:lnTo>
                      <a:pt x="1737360" y="2272937"/>
                    </a:lnTo>
                    <a:lnTo>
                      <a:pt x="1841863" y="210312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87" name="Straight Connector 86"/>
              <p:cNvCxnSpPr/>
              <p:nvPr/>
            </p:nvCxnSpPr>
            <p:spPr bwMode="auto">
              <a:xfrm>
                <a:off x="2811780" y="3341370"/>
                <a:ext cx="217170" cy="0"/>
              </a:xfrm>
              <a:prstGeom prst="line">
                <a:avLst/>
              </a:prstGeom>
              <a:solidFill>
                <a:schemeClr val="accent1"/>
              </a:solidFill>
              <a:ln w="57150" cap="flat" cmpd="sng" algn="ctr">
                <a:solidFill>
                  <a:srgbClr val="FFFFCC"/>
                </a:solidFill>
                <a:prstDash val="solid"/>
                <a:round/>
                <a:headEnd type="none" w="med" len="med"/>
                <a:tailEnd type="none" w="med" len="med"/>
              </a:ln>
              <a:effectLst/>
            </p:spPr>
          </p:cxnSp>
        </p:grpSp>
        <p:grpSp>
          <p:nvGrpSpPr>
            <p:cNvPr id="7" name="Group 187"/>
            <p:cNvGrpSpPr/>
            <p:nvPr/>
          </p:nvGrpSpPr>
          <p:grpSpPr>
            <a:xfrm>
              <a:off x="4908294" y="2878944"/>
              <a:ext cx="3195217" cy="2641262"/>
              <a:chOff x="5352642" y="2394544"/>
              <a:chExt cx="3195217" cy="2641262"/>
            </a:xfrm>
          </p:grpSpPr>
          <p:grpSp>
            <p:nvGrpSpPr>
              <p:cNvPr id="8" name="Group 76"/>
              <p:cNvGrpSpPr/>
              <p:nvPr/>
            </p:nvGrpSpPr>
            <p:grpSpPr>
              <a:xfrm>
                <a:off x="6091779" y="2844212"/>
                <a:ext cx="801926" cy="1888177"/>
                <a:chOff x="5108027" y="1971305"/>
                <a:chExt cx="801926" cy="1888177"/>
              </a:xfrm>
            </p:grpSpPr>
            <p:sp>
              <p:nvSpPr>
                <p:cNvPr id="113" name="Freeform 112"/>
                <p:cNvSpPr/>
                <p:nvPr/>
              </p:nvSpPr>
              <p:spPr bwMode="auto">
                <a:xfrm>
                  <a:off x="5108027" y="1971305"/>
                  <a:ext cx="781683" cy="1510153"/>
                </a:xfrm>
                <a:custGeom>
                  <a:avLst/>
                  <a:gdLst>
                    <a:gd name="connsiteX0" fmla="*/ 132119 w 778805"/>
                    <a:gd name="connsiteY0" fmla="*/ 1602807 h 1602807"/>
                    <a:gd name="connsiteX1" fmla="*/ 0 w 778805"/>
                    <a:gd name="connsiteY1" fmla="*/ 118211 h 1602807"/>
                    <a:gd name="connsiteX2" fmla="*/ 6954 w 778805"/>
                    <a:gd name="connsiteY2" fmla="*/ 59105 h 1602807"/>
                    <a:gd name="connsiteX3" fmla="*/ 41722 w 778805"/>
                    <a:gd name="connsiteY3" fmla="*/ 13907 h 1602807"/>
                    <a:gd name="connsiteX4" fmla="*/ 83443 w 778805"/>
                    <a:gd name="connsiteY4" fmla="*/ 0 h 1602807"/>
                    <a:gd name="connsiteX5" fmla="*/ 135595 w 778805"/>
                    <a:gd name="connsiteY5" fmla="*/ 20860 h 1602807"/>
                    <a:gd name="connsiteX6" fmla="*/ 173840 w 778805"/>
                    <a:gd name="connsiteY6" fmla="*/ 69536 h 1602807"/>
                    <a:gd name="connsiteX7" fmla="*/ 778805 w 778805"/>
                    <a:gd name="connsiteY7" fmla="*/ 1501980 h 1602807"/>
                    <a:gd name="connsiteX8" fmla="*/ 132119 w 778805"/>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44600 w 781683"/>
                    <a:gd name="connsiteY3" fmla="*/ 13907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69115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5686 h 1605686"/>
                    <a:gd name="connsiteX1" fmla="*/ 2878 w 781683"/>
                    <a:gd name="connsiteY1" fmla="*/ 121090 h 1605686"/>
                    <a:gd name="connsiteX2" fmla="*/ 0 w 781683"/>
                    <a:gd name="connsiteY2" fmla="*/ 64442 h 1605686"/>
                    <a:gd name="connsiteX3" fmla="*/ 27394 w 781683"/>
                    <a:gd name="connsiteY3" fmla="*/ 24160 h 1605686"/>
                    <a:gd name="connsiteX4" fmla="*/ 69115 w 781683"/>
                    <a:gd name="connsiteY4" fmla="*/ 2879 h 1605686"/>
                    <a:gd name="connsiteX5" fmla="*/ 138473 w 781683"/>
                    <a:gd name="connsiteY5" fmla="*/ 23739 h 1605686"/>
                    <a:gd name="connsiteX6" fmla="*/ 176718 w 781683"/>
                    <a:gd name="connsiteY6" fmla="*/ 72415 h 1605686"/>
                    <a:gd name="connsiteX7" fmla="*/ 781683 w 781683"/>
                    <a:gd name="connsiteY7" fmla="*/ 1504859 h 1605686"/>
                    <a:gd name="connsiteX8" fmla="*/ 134997 w 781683"/>
                    <a:gd name="connsiteY8" fmla="*/ 1605686 h 1605686"/>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38473 w 781683"/>
                    <a:gd name="connsiteY6" fmla="*/ 23016 h 1604963"/>
                    <a:gd name="connsiteX7" fmla="*/ 176718 w 781683"/>
                    <a:gd name="connsiteY7" fmla="*/ 71692 h 1604963"/>
                    <a:gd name="connsiteX8" fmla="*/ 781683 w 781683"/>
                    <a:gd name="connsiteY8" fmla="*/ 1504136 h 1604963"/>
                    <a:gd name="connsiteX9" fmla="*/ 134997 w 781683"/>
                    <a:gd name="connsiteY9" fmla="*/ 1604963 h 1604963"/>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50763 w 781683"/>
                    <a:gd name="connsiteY6" fmla="*/ 32848 h 1604963"/>
                    <a:gd name="connsiteX7" fmla="*/ 176718 w 781683"/>
                    <a:gd name="connsiteY7" fmla="*/ 71692 h 1604963"/>
                    <a:gd name="connsiteX8" fmla="*/ 781683 w 781683"/>
                    <a:gd name="connsiteY8" fmla="*/ 1504136 h 1604963"/>
                    <a:gd name="connsiteX9" fmla="*/ 134997 w 781683"/>
                    <a:gd name="connsiteY9" fmla="*/ 1604963 h 160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683" h="1604963">
                      <a:moveTo>
                        <a:pt x="134997" y="1604963"/>
                      </a:moveTo>
                      <a:lnTo>
                        <a:pt x="2878" y="120367"/>
                      </a:lnTo>
                      <a:lnTo>
                        <a:pt x="0" y="63719"/>
                      </a:lnTo>
                      <a:lnTo>
                        <a:pt x="27394" y="23437"/>
                      </a:lnTo>
                      <a:lnTo>
                        <a:pt x="69115" y="2156"/>
                      </a:lnTo>
                      <a:cubicBezTo>
                        <a:pt x="83776" y="0"/>
                        <a:pt x="104210" y="471"/>
                        <a:pt x="117818" y="5586"/>
                      </a:cubicBezTo>
                      <a:cubicBezTo>
                        <a:pt x="131426" y="10701"/>
                        <a:pt x="140537" y="22650"/>
                        <a:pt x="150763" y="32848"/>
                      </a:cubicBezTo>
                      <a:lnTo>
                        <a:pt x="176718" y="71692"/>
                      </a:lnTo>
                      <a:lnTo>
                        <a:pt x="781683" y="1504136"/>
                      </a:lnTo>
                      <a:lnTo>
                        <a:pt x="134997" y="1604963"/>
                      </a:lnTo>
                      <a:close/>
                    </a:path>
                  </a:pathLst>
                </a:custGeom>
                <a:gradFill flip="none" rotWithShape="1">
                  <a:gsLst>
                    <a:gs pos="0">
                      <a:srgbClr val="FF0000"/>
                    </a:gs>
                    <a:gs pos="50000">
                      <a:srgbClr val="7030A0"/>
                    </a:gs>
                    <a:gs pos="100000">
                      <a:schemeClr val="tx2"/>
                    </a:gs>
                  </a:gsLst>
                  <a:lin ang="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9" name="Oval 148"/>
                <p:cNvSpPr/>
                <p:nvPr/>
              </p:nvSpPr>
              <p:spPr bwMode="auto">
                <a:xfrm>
                  <a:off x="5235039" y="3184568"/>
                  <a:ext cx="674914" cy="674914"/>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62" name="Up Arrow 161"/>
              <p:cNvSpPr/>
              <p:nvPr/>
            </p:nvSpPr>
            <p:spPr bwMode="auto">
              <a:xfrm rot="9957171">
                <a:off x="6198654" y="3053540"/>
                <a:ext cx="86751" cy="162656"/>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3" name="Up Arrow 162"/>
              <p:cNvSpPr/>
              <p:nvPr/>
            </p:nvSpPr>
            <p:spPr bwMode="auto">
              <a:xfrm rot="9991441">
                <a:off x="6329625" y="3562601"/>
                <a:ext cx="127756" cy="254495"/>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 name="Up Arrow 163"/>
              <p:cNvSpPr/>
              <p:nvPr/>
            </p:nvSpPr>
            <p:spPr bwMode="auto">
              <a:xfrm rot="10094754">
                <a:off x="6518983" y="4334339"/>
                <a:ext cx="203972" cy="596487"/>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9" name="Group 153"/>
              <p:cNvGrpSpPr/>
              <p:nvPr/>
            </p:nvGrpSpPr>
            <p:grpSpPr>
              <a:xfrm rot="19563305">
                <a:off x="5352642" y="2394544"/>
                <a:ext cx="2114825" cy="2120228"/>
                <a:chOff x="3078832" y="1538494"/>
                <a:chExt cx="2114825" cy="2120228"/>
              </a:xfrm>
            </p:grpSpPr>
            <p:sp>
              <p:nvSpPr>
                <p:cNvPr id="167" name="Freeform 81"/>
                <p:cNvSpPr>
                  <a:spLocks/>
                </p:cNvSpPr>
                <p:nvPr/>
              </p:nvSpPr>
              <p:spPr bwMode="auto">
                <a:xfrm rot="9459547" flipV="1">
                  <a:off x="3126649" y="206788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9" name="Freeform 81"/>
                <p:cNvSpPr>
                  <a:spLocks/>
                </p:cNvSpPr>
                <p:nvPr/>
              </p:nvSpPr>
              <p:spPr bwMode="auto">
                <a:xfrm rot="12670326" flipV="1">
                  <a:off x="3768334" y="1538494"/>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0" name="Freeform 81"/>
                <p:cNvSpPr>
                  <a:spLocks/>
                </p:cNvSpPr>
                <p:nvPr/>
              </p:nvSpPr>
              <p:spPr bwMode="auto">
                <a:xfrm rot="2236861" flipV="1">
                  <a:off x="4169387" y="348493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1" name="Freeform 81"/>
                <p:cNvSpPr>
                  <a:spLocks/>
                </p:cNvSpPr>
                <p:nvPr/>
              </p:nvSpPr>
              <p:spPr bwMode="auto">
                <a:xfrm rot="19147494" flipV="1">
                  <a:off x="5029943" y="268301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2" name="Freeform 81"/>
                <p:cNvSpPr>
                  <a:spLocks/>
                </p:cNvSpPr>
                <p:nvPr/>
              </p:nvSpPr>
              <p:spPr bwMode="auto">
                <a:xfrm rot="16200000" flipV="1">
                  <a:off x="4730862" y="179516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3" name="Freeform 81"/>
                <p:cNvSpPr>
                  <a:spLocks/>
                </p:cNvSpPr>
                <p:nvPr/>
              </p:nvSpPr>
              <p:spPr bwMode="auto">
                <a:xfrm rot="6796813" flipV="1">
                  <a:off x="3083869" y="283255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 name="Arc 173"/>
                <p:cNvSpPr/>
                <p:nvPr/>
              </p:nvSpPr>
              <p:spPr bwMode="auto">
                <a:xfrm>
                  <a:off x="3566694" y="2075594"/>
                  <a:ext cx="1064127" cy="1069729"/>
                </a:xfrm>
                <a:prstGeom prst="arc">
                  <a:avLst>
                    <a:gd name="adj1" fmla="val 8687823"/>
                    <a:gd name="adj2" fmla="val 5045816"/>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5" name="Freeform 81"/>
                <p:cNvSpPr>
                  <a:spLocks/>
                </p:cNvSpPr>
                <p:nvPr/>
              </p:nvSpPr>
              <p:spPr bwMode="auto">
                <a:xfrm rot="18796882" flipV="1">
                  <a:off x="4543704" y="2517061"/>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6" name="Freeform 81"/>
                <p:cNvSpPr>
                  <a:spLocks/>
                </p:cNvSpPr>
                <p:nvPr/>
              </p:nvSpPr>
              <p:spPr bwMode="auto">
                <a:xfrm rot="8292053" flipV="1">
                  <a:off x="3484923" y="244219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7" name="Freeform 81"/>
                <p:cNvSpPr>
                  <a:spLocks/>
                </p:cNvSpPr>
                <p:nvPr/>
              </p:nvSpPr>
              <p:spPr bwMode="auto">
                <a:xfrm rot="13034805" flipV="1">
                  <a:off x="4008966" y="199301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8" name="Freeform 81"/>
                <p:cNvSpPr>
                  <a:spLocks/>
                </p:cNvSpPr>
                <p:nvPr/>
              </p:nvSpPr>
              <p:spPr bwMode="auto">
                <a:xfrm rot="861353" flipV="1">
                  <a:off x="4281681" y="2982278"/>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9" name="Arc 178"/>
                <p:cNvSpPr/>
                <p:nvPr/>
              </p:nvSpPr>
              <p:spPr bwMode="auto">
                <a:xfrm rot="21432954">
                  <a:off x="3112166" y="1578289"/>
                  <a:ext cx="1993951" cy="2004448"/>
                </a:xfrm>
                <a:prstGeom prst="arc">
                  <a:avLst>
                    <a:gd name="adj1" fmla="val 8218078"/>
                    <a:gd name="adj2" fmla="val 5635564"/>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81" name="Freeform 180"/>
              <p:cNvSpPr/>
              <p:nvPr/>
            </p:nvSpPr>
            <p:spPr bwMode="auto">
              <a:xfrm rot="268793" flipH="1">
                <a:off x="6026514" y="2762869"/>
                <a:ext cx="2521345" cy="2272937"/>
              </a:xfrm>
              <a:custGeom>
                <a:avLst/>
                <a:gdLst>
                  <a:gd name="connsiteX0" fmla="*/ 2730137 w 2769325"/>
                  <a:gd name="connsiteY0" fmla="*/ 143692 h 2103120"/>
                  <a:gd name="connsiteX1" fmla="*/ 2769325 w 2769325"/>
                  <a:gd name="connsiteY1" fmla="*/ 13063 h 2103120"/>
                  <a:gd name="connsiteX2" fmla="*/ 1907177 w 2769325"/>
                  <a:gd name="connsiteY2" fmla="*/ 0 h 2103120"/>
                  <a:gd name="connsiteX3" fmla="*/ 0 w 2769325"/>
                  <a:gd name="connsiteY3" fmla="*/ 1985554 h 2103120"/>
                  <a:gd name="connsiteX4" fmla="*/ 1711234 w 2769325"/>
                  <a:gd name="connsiteY4" fmla="*/ 2103120 h 2103120"/>
                  <a:gd name="connsiteX0" fmla="*/ 2860766 w 2899954"/>
                  <a:gd name="connsiteY0" fmla="*/ 143692 h 2168434"/>
                  <a:gd name="connsiteX1" fmla="*/ 2899954 w 2899954"/>
                  <a:gd name="connsiteY1" fmla="*/ 13063 h 2168434"/>
                  <a:gd name="connsiteX2" fmla="*/ 2037806 w 2899954"/>
                  <a:gd name="connsiteY2" fmla="*/ 0 h 2168434"/>
                  <a:gd name="connsiteX3" fmla="*/ 0 w 2899954"/>
                  <a:gd name="connsiteY3" fmla="*/ 2168434 h 2168434"/>
                  <a:gd name="connsiteX4" fmla="*/ 1841863 w 2899954"/>
                  <a:gd name="connsiteY4" fmla="*/ 2103120 h 2168434"/>
                  <a:gd name="connsiteX0" fmla="*/ 2860766 w 2899954"/>
                  <a:gd name="connsiteY0" fmla="*/ 143692 h 2272937"/>
                  <a:gd name="connsiteX1" fmla="*/ 2899954 w 2899954"/>
                  <a:gd name="connsiteY1" fmla="*/ 13063 h 2272937"/>
                  <a:gd name="connsiteX2" fmla="*/ 2037806 w 2899954"/>
                  <a:gd name="connsiteY2" fmla="*/ 0 h 2272937"/>
                  <a:gd name="connsiteX3" fmla="*/ 0 w 2899954"/>
                  <a:gd name="connsiteY3" fmla="*/ 2168434 h 2272937"/>
                  <a:gd name="connsiteX4" fmla="*/ 1737360 w 2899954"/>
                  <a:gd name="connsiteY4" fmla="*/ 2272937 h 2272937"/>
                  <a:gd name="connsiteX5" fmla="*/ 1841863 w 2899954"/>
                  <a:gd name="connsiteY5" fmla="*/ 2103120 h 2272937"/>
                  <a:gd name="connsiteX0" fmla="*/ 2860766 w 2886891"/>
                  <a:gd name="connsiteY0" fmla="*/ 143692 h 2272937"/>
                  <a:gd name="connsiteX1" fmla="*/ 2886891 w 2886891"/>
                  <a:gd name="connsiteY1" fmla="*/ 52252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86891 w 2886891"/>
                  <a:gd name="connsiteY1" fmla="*/ 39189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49881 w 2886891"/>
                  <a:gd name="connsiteY1" fmla="*/ 134983 h 2272937"/>
                  <a:gd name="connsiteX2" fmla="*/ 2886891 w 2886891"/>
                  <a:gd name="connsiteY2" fmla="*/ 39189 h 2272937"/>
                  <a:gd name="connsiteX3" fmla="*/ 2037806 w 2886891"/>
                  <a:gd name="connsiteY3" fmla="*/ 0 h 2272937"/>
                  <a:gd name="connsiteX4" fmla="*/ 0 w 2886891"/>
                  <a:gd name="connsiteY4" fmla="*/ 2168434 h 2272937"/>
                  <a:gd name="connsiteX5" fmla="*/ 1737360 w 2886891"/>
                  <a:gd name="connsiteY5" fmla="*/ 2272937 h 2272937"/>
                  <a:gd name="connsiteX6" fmla="*/ 1841863 w 2886891"/>
                  <a:gd name="connsiteY6" fmla="*/ 2103120 h 2272937"/>
                  <a:gd name="connsiteX0" fmla="*/ 2860766 w 2890701"/>
                  <a:gd name="connsiteY0" fmla="*/ 143692 h 2272937"/>
                  <a:gd name="connsiteX1" fmla="*/ 2849881 w 2890701"/>
                  <a:gd name="connsiteY1" fmla="*/ 134983 h 2272937"/>
                  <a:gd name="connsiteX2" fmla="*/ 2890701 w 2890701"/>
                  <a:gd name="connsiteY2" fmla="*/ 35379 h 2272937"/>
                  <a:gd name="connsiteX3" fmla="*/ 2037806 w 2890701"/>
                  <a:gd name="connsiteY3" fmla="*/ 0 h 2272937"/>
                  <a:gd name="connsiteX4" fmla="*/ 0 w 2890701"/>
                  <a:gd name="connsiteY4" fmla="*/ 2168434 h 2272937"/>
                  <a:gd name="connsiteX5" fmla="*/ 1737360 w 2890701"/>
                  <a:gd name="connsiteY5" fmla="*/ 2272937 h 2272937"/>
                  <a:gd name="connsiteX6" fmla="*/ 1841863 w 2890701"/>
                  <a:gd name="connsiteY6" fmla="*/ 2103120 h 2272937"/>
                  <a:gd name="connsiteX0" fmla="*/ 2860766 w 2905941"/>
                  <a:gd name="connsiteY0" fmla="*/ 143692 h 2272937"/>
                  <a:gd name="connsiteX1" fmla="*/ 2849881 w 2905941"/>
                  <a:gd name="connsiteY1" fmla="*/ 13498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905941"/>
                  <a:gd name="connsiteY0" fmla="*/ 143692 h 2272937"/>
                  <a:gd name="connsiteX1" fmla="*/ 2905941 w 2905941"/>
                  <a:gd name="connsiteY1" fmla="*/ 31569 h 2272937"/>
                  <a:gd name="connsiteX2" fmla="*/ 2037806 w 2905941"/>
                  <a:gd name="connsiteY2" fmla="*/ 0 h 2272937"/>
                  <a:gd name="connsiteX3" fmla="*/ 0 w 2905941"/>
                  <a:gd name="connsiteY3" fmla="*/ 2168434 h 2272937"/>
                  <a:gd name="connsiteX4" fmla="*/ 1737360 w 2905941"/>
                  <a:gd name="connsiteY4" fmla="*/ 2272937 h 2272937"/>
                  <a:gd name="connsiteX5" fmla="*/ 1841863 w 2905941"/>
                  <a:gd name="connsiteY5" fmla="*/ 2103120 h 2272937"/>
                  <a:gd name="connsiteX0" fmla="*/ 2860766 w 2905941"/>
                  <a:gd name="connsiteY0" fmla="*/ 143692 h 2272937"/>
                  <a:gd name="connsiteX1" fmla="*/ 2853691 w 2905941"/>
                  <a:gd name="connsiteY1" fmla="*/ 13879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860766"/>
                  <a:gd name="connsiteY0" fmla="*/ 143692 h 2272937"/>
                  <a:gd name="connsiteX1" fmla="*/ 2853691 w 2860766"/>
                  <a:gd name="connsiteY1" fmla="*/ 138793 h 2272937"/>
                  <a:gd name="connsiteX2" fmla="*/ 2441203 w 2860766"/>
                  <a:gd name="connsiteY2" fmla="*/ 31846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853691 w 2860766"/>
                  <a:gd name="connsiteY1" fmla="*/ 138793 h 2272937"/>
                  <a:gd name="connsiteX2" fmla="*/ 2476657 w 2860766"/>
                  <a:gd name="connsiteY2" fmla="*/ 29583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474497 w 2860766"/>
                  <a:gd name="connsiteY1" fmla="*/ 154440 h 2272937"/>
                  <a:gd name="connsiteX2" fmla="*/ 2476657 w 2860766"/>
                  <a:gd name="connsiteY2" fmla="*/ 29583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476657 w 2860766"/>
                  <a:gd name="connsiteY1" fmla="*/ 29583 h 2272937"/>
                  <a:gd name="connsiteX2" fmla="*/ 2037806 w 2860766"/>
                  <a:gd name="connsiteY2" fmla="*/ 0 h 2272937"/>
                  <a:gd name="connsiteX3" fmla="*/ 0 w 2860766"/>
                  <a:gd name="connsiteY3" fmla="*/ 2168434 h 2272937"/>
                  <a:gd name="connsiteX4" fmla="*/ 1737360 w 2860766"/>
                  <a:gd name="connsiteY4" fmla="*/ 2272937 h 2272937"/>
                  <a:gd name="connsiteX5" fmla="*/ 1841863 w 2860766"/>
                  <a:gd name="connsiteY5" fmla="*/ 2103120 h 2272937"/>
                  <a:gd name="connsiteX0" fmla="*/ 2466939 w 2476657"/>
                  <a:gd name="connsiteY0" fmla="*/ 153154 h 2272937"/>
                  <a:gd name="connsiteX1" fmla="*/ 2476657 w 2476657"/>
                  <a:gd name="connsiteY1" fmla="*/ 29583 h 2272937"/>
                  <a:gd name="connsiteX2" fmla="*/ 2037806 w 2476657"/>
                  <a:gd name="connsiteY2" fmla="*/ 0 h 2272937"/>
                  <a:gd name="connsiteX3" fmla="*/ 0 w 2476657"/>
                  <a:gd name="connsiteY3" fmla="*/ 2168434 h 2272937"/>
                  <a:gd name="connsiteX4" fmla="*/ 1737360 w 2476657"/>
                  <a:gd name="connsiteY4" fmla="*/ 2272937 h 2272937"/>
                  <a:gd name="connsiteX5" fmla="*/ 1841863 w 2476657"/>
                  <a:gd name="connsiteY5" fmla="*/ 2103120 h 2272937"/>
                  <a:gd name="connsiteX0" fmla="*/ 2466939 w 2495515"/>
                  <a:gd name="connsiteY0" fmla="*/ 153154 h 2272937"/>
                  <a:gd name="connsiteX1" fmla="*/ 2495515 w 2495515"/>
                  <a:gd name="connsiteY1" fmla="*/ 46179 h 2272937"/>
                  <a:gd name="connsiteX2" fmla="*/ 2037806 w 2495515"/>
                  <a:gd name="connsiteY2" fmla="*/ 0 h 2272937"/>
                  <a:gd name="connsiteX3" fmla="*/ 0 w 2495515"/>
                  <a:gd name="connsiteY3" fmla="*/ 2168434 h 2272937"/>
                  <a:gd name="connsiteX4" fmla="*/ 1737360 w 2495515"/>
                  <a:gd name="connsiteY4" fmla="*/ 2272937 h 2272937"/>
                  <a:gd name="connsiteX5" fmla="*/ 1841863 w 2495515"/>
                  <a:gd name="connsiteY5" fmla="*/ 2103120 h 2272937"/>
                  <a:gd name="connsiteX0" fmla="*/ 2466939 w 2521345"/>
                  <a:gd name="connsiteY0" fmla="*/ 153154 h 2272937"/>
                  <a:gd name="connsiteX1" fmla="*/ 2521345 w 2521345"/>
                  <a:gd name="connsiteY1" fmla="*/ 38124 h 2272937"/>
                  <a:gd name="connsiteX2" fmla="*/ 2037806 w 2521345"/>
                  <a:gd name="connsiteY2" fmla="*/ 0 h 2272937"/>
                  <a:gd name="connsiteX3" fmla="*/ 0 w 2521345"/>
                  <a:gd name="connsiteY3" fmla="*/ 2168434 h 2272937"/>
                  <a:gd name="connsiteX4" fmla="*/ 1737360 w 2521345"/>
                  <a:gd name="connsiteY4" fmla="*/ 2272937 h 2272937"/>
                  <a:gd name="connsiteX5" fmla="*/ 1841863 w 2521345"/>
                  <a:gd name="connsiteY5" fmla="*/ 2103120 h 2272937"/>
                  <a:gd name="connsiteX0" fmla="*/ 2466939 w 2521345"/>
                  <a:gd name="connsiteY0" fmla="*/ 153154 h 2272937"/>
                  <a:gd name="connsiteX1" fmla="*/ 2474202 w 2521345"/>
                  <a:gd name="connsiteY1" fmla="*/ 147460 h 2272937"/>
                  <a:gd name="connsiteX2" fmla="*/ 2521345 w 2521345"/>
                  <a:gd name="connsiteY2" fmla="*/ 38124 h 2272937"/>
                  <a:gd name="connsiteX3" fmla="*/ 2037806 w 2521345"/>
                  <a:gd name="connsiteY3" fmla="*/ 0 h 2272937"/>
                  <a:gd name="connsiteX4" fmla="*/ 0 w 2521345"/>
                  <a:gd name="connsiteY4" fmla="*/ 2168434 h 2272937"/>
                  <a:gd name="connsiteX5" fmla="*/ 1737360 w 2521345"/>
                  <a:gd name="connsiteY5" fmla="*/ 2272937 h 2272937"/>
                  <a:gd name="connsiteX6" fmla="*/ 1841863 w 2521345"/>
                  <a:gd name="connsiteY6" fmla="*/ 2103120 h 227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1345" h="2272937">
                    <a:moveTo>
                      <a:pt x="2466939" y="153154"/>
                    </a:moveTo>
                    <a:lnTo>
                      <a:pt x="2474202" y="147460"/>
                    </a:lnTo>
                    <a:lnTo>
                      <a:pt x="2521345" y="38124"/>
                    </a:lnTo>
                    <a:lnTo>
                      <a:pt x="2037806" y="0"/>
                    </a:lnTo>
                    <a:lnTo>
                      <a:pt x="0" y="2168434"/>
                    </a:lnTo>
                    <a:lnTo>
                      <a:pt x="1737360" y="2272937"/>
                    </a:lnTo>
                    <a:lnTo>
                      <a:pt x="1841863" y="210312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182" name="Straight Connector 181"/>
              <p:cNvCxnSpPr/>
              <p:nvPr/>
            </p:nvCxnSpPr>
            <p:spPr bwMode="auto">
              <a:xfrm rot="268793" flipH="1">
                <a:off x="7107593" y="3458649"/>
                <a:ext cx="217170" cy="0"/>
              </a:xfrm>
              <a:prstGeom prst="line">
                <a:avLst/>
              </a:prstGeom>
              <a:solidFill>
                <a:schemeClr val="accent1"/>
              </a:solidFill>
              <a:ln w="57150" cap="flat" cmpd="sng" algn="ctr">
                <a:solidFill>
                  <a:srgbClr val="FFFFCC"/>
                </a:solidFill>
                <a:prstDash val="solid"/>
                <a:round/>
                <a:headEnd type="none" w="med" len="med"/>
                <a:tailEnd type="none" w="med" len="med"/>
              </a:ln>
              <a:effectLst/>
            </p:spPr>
          </p:cxnSp>
          <p:cxnSp>
            <p:nvCxnSpPr>
              <p:cNvPr id="183" name="Straight Connector 182"/>
              <p:cNvCxnSpPr/>
              <p:nvPr/>
            </p:nvCxnSpPr>
            <p:spPr bwMode="auto">
              <a:xfrm flipH="1">
                <a:off x="7129306" y="3499449"/>
                <a:ext cx="224976" cy="12451"/>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84" name="Straight Connector 183"/>
              <p:cNvCxnSpPr/>
              <p:nvPr/>
            </p:nvCxnSpPr>
            <p:spPr bwMode="auto">
              <a:xfrm flipH="1">
                <a:off x="7023799" y="3426488"/>
                <a:ext cx="336619" cy="10048"/>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100" name="Group 99"/>
            <p:cNvGrpSpPr/>
            <p:nvPr/>
          </p:nvGrpSpPr>
          <p:grpSpPr>
            <a:xfrm>
              <a:off x="3710699" y="3767434"/>
              <a:ext cx="675361" cy="408492"/>
              <a:chOff x="4301351" y="5416634"/>
              <a:chExt cx="675361" cy="408492"/>
            </a:xfrm>
          </p:grpSpPr>
          <p:sp>
            <p:nvSpPr>
              <p:cNvPr id="96" name="Freeform 95"/>
              <p:cNvSpPr/>
              <p:nvPr/>
            </p:nvSpPr>
            <p:spPr bwMode="auto">
              <a:xfrm>
                <a:off x="4301351" y="5416634"/>
                <a:ext cx="675361" cy="408492"/>
              </a:xfrm>
              <a:custGeom>
                <a:avLst/>
                <a:gdLst>
                  <a:gd name="connsiteX0" fmla="*/ 37432 w 850232"/>
                  <a:gd name="connsiteY0" fmla="*/ 219242 h 481263"/>
                  <a:gd name="connsiteX1" fmla="*/ 0 w 850232"/>
                  <a:gd name="connsiteY1" fmla="*/ 331537 h 481263"/>
                  <a:gd name="connsiteX2" fmla="*/ 614948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219242 h 481263"/>
                  <a:gd name="connsiteX1" fmla="*/ 0 w 850232"/>
                  <a:gd name="connsiteY1" fmla="*/ 331537 h 481263"/>
                  <a:gd name="connsiteX2" fmla="*/ 588211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74863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22989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06947 h 427789"/>
                  <a:gd name="connsiteX7" fmla="*/ 58821 w 850232"/>
                  <a:gd name="connsiteY7" fmla="*/ 74863 h 427789"/>
                  <a:gd name="connsiteX8" fmla="*/ 37432 w 850232"/>
                  <a:gd name="connsiteY8" fmla="*/ 165768 h 427789"/>
                  <a:gd name="connsiteX0" fmla="*/ 37432 w 850232"/>
                  <a:gd name="connsiteY0" fmla="*/ 171115 h 433136"/>
                  <a:gd name="connsiteX1" fmla="*/ 0 w 850232"/>
                  <a:gd name="connsiteY1" fmla="*/ 283410 h 433136"/>
                  <a:gd name="connsiteX2" fmla="*/ 588211 w 850232"/>
                  <a:gd name="connsiteY2" fmla="*/ 299452 h 433136"/>
                  <a:gd name="connsiteX3" fmla="*/ 534737 w 850232"/>
                  <a:gd name="connsiteY3" fmla="*/ 433136 h 433136"/>
                  <a:gd name="connsiteX4" fmla="*/ 850232 w 850232"/>
                  <a:gd name="connsiteY4" fmla="*/ 213894 h 433136"/>
                  <a:gd name="connsiteX5" fmla="*/ 673768 w 850232"/>
                  <a:gd name="connsiteY5" fmla="*/ 0 h 433136"/>
                  <a:gd name="connsiteX6" fmla="*/ 652379 w 850232"/>
                  <a:gd name="connsiteY6" fmla="*/ 112294 h 433136"/>
                  <a:gd name="connsiteX7" fmla="*/ 58821 w 850232"/>
                  <a:gd name="connsiteY7" fmla="*/ 80210 h 433136"/>
                  <a:gd name="connsiteX8" fmla="*/ 37432 w 850232"/>
                  <a:gd name="connsiteY8" fmla="*/ 171115 h 433136"/>
                  <a:gd name="connsiteX0" fmla="*/ 37432 w 839538"/>
                  <a:gd name="connsiteY0" fmla="*/ 171115 h 433136"/>
                  <a:gd name="connsiteX1" fmla="*/ 0 w 839538"/>
                  <a:gd name="connsiteY1" fmla="*/ 283410 h 433136"/>
                  <a:gd name="connsiteX2" fmla="*/ 588211 w 839538"/>
                  <a:gd name="connsiteY2" fmla="*/ 299452 h 433136"/>
                  <a:gd name="connsiteX3" fmla="*/ 534737 w 839538"/>
                  <a:gd name="connsiteY3" fmla="*/ 433136 h 433136"/>
                  <a:gd name="connsiteX4" fmla="*/ 839538 w 839538"/>
                  <a:gd name="connsiteY4" fmla="*/ 283410 h 433136"/>
                  <a:gd name="connsiteX5" fmla="*/ 673768 w 839538"/>
                  <a:gd name="connsiteY5" fmla="*/ 0 h 433136"/>
                  <a:gd name="connsiteX6" fmla="*/ 652379 w 839538"/>
                  <a:gd name="connsiteY6" fmla="*/ 112294 h 433136"/>
                  <a:gd name="connsiteX7" fmla="*/ 58821 w 839538"/>
                  <a:gd name="connsiteY7" fmla="*/ 80210 h 433136"/>
                  <a:gd name="connsiteX8" fmla="*/ 37432 w 839538"/>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52379 w 828843"/>
                  <a:gd name="connsiteY6" fmla="*/ 112294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64169 w 828843"/>
                  <a:gd name="connsiteY7" fmla="*/ 101599 h 433136"/>
                  <a:gd name="connsiteX8" fmla="*/ 37432 w 828843"/>
                  <a:gd name="connsiteY8" fmla="*/ 171115 h 433136"/>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25642 w 828843"/>
                  <a:gd name="connsiteY6" fmla="*/ 133683 h 470568"/>
                  <a:gd name="connsiteX7" fmla="*/ 64169 w 828843"/>
                  <a:gd name="connsiteY7" fmla="*/ 101599 h 470568"/>
                  <a:gd name="connsiteX8" fmla="*/ 37432 w 828843"/>
                  <a:gd name="connsiteY8" fmla="*/ 171115 h 470568"/>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36336 w 828843"/>
                  <a:gd name="connsiteY6" fmla="*/ 133683 h 470568"/>
                  <a:gd name="connsiteX7" fmla="*/ 64169 w 828843"/>
                  <a:gd name="connsiteY7" fmla="*/ 101599 h 470568"/>
                  <a:gd name="connsiteX8" fmla="*/ 37432 w 828843"/>
                  <a:gd name="connsiteY8" fmla="*/ 171115 h 470568"/>
                  <a:gd name="connsiteX0" fmla="*/ 37432 w 807454"/>
                  <a:gd name="connsiteY0" fmla="*/ 171115 h 470568"/>
                  <a:gd name="connsiteX1" fmla="*/ 0 w 807454"/>
                  <a:gd name="connsiteY1" fmla="*/ 283410 h 470568"/>
                  <a:gd name="connsiteX2" fmla="*/ 588211 w 807454"/>
                  <a:gd name="connsiteY2" fmla="*/ 299452 h 470568"/>
                  <a:gd name="connsiteX3" fmla="*/ 529390 w 807454"/>
                  <a:gd name="connsiteY3" fmla="*/ 470568 h 470568"/>
                  <a:gd name="connsiteX4" fmla="*/ 807454 w 807454"/>
                  <a:gd name="connsiteY4" fmla="*/ 224589 h 470568"/>
                  <a:gd name="connsiteX5" fmla="*/ 673768 w 807454"/>
                  <a:gd name="connsiteY5" fmla="*/ 0 h 470568"/>
                  <a:gd name="connsiteX6" fmla="*/ 636336 w 807454"/>
                  <a:gd name="connsiteY6" fmla="*/ 133683 h 470568"/>
                  <a:gd name="connsiteX7" fmla="*/ 64169 w 807454"/>
                  <a:gd name="connsiteY7" fmla="*/ 101599 h 470568"/>
                  <a:gd name="connsiteX8" fmla="*/ 37432 w 807454"/>
                  <a:gd name="connsiteY8" fmla="*/ 171115 h 47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454" h="470568">
                    <a:moveTo>
                      <a:pt x="37432" y="171115"/>
                    </a:moveTo>
                    <a:lnTo>
                      <a:pt x="0" y="283410"/>
                    </a:lnTo>
                    <a:lnTo>
                      <a:pt x="588211" y="299452"/>
                    </a:lnTo>
                    <a:lnTo>
                      <a:pt x="529390" y="470568"/>
                    </a:lnTo>
                    <a:lnTo>
                      <a:pt x="807454" y="224589"/>
                    </a:lnTo>
                    <a:lnTo>
                      <a:pt x="673768" y="0"/>
                    </a:lnTo>
                    <a:lnTo>
                      <a:pt x="636336" y="133683"/>
                    </a:lnTo>
                    <a:lnTo>
                      <a:pt x="64169" y="101599"/>
                    </a:lnTo>
                    <a:lnTo>
                      <a:pt x="37432" y="171115"/>
                    </a:lnTo>
                    <a:close/>
                  </a:path>
                </a:pathLst>
              </a:cu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8" name="TextBox 97"/>
              <p:cNvSpPr txBox="1"/>
              <p:nvPr/>
            </p:nvSpPr>
            <p:spPr>
              <a:xfrm rot="179687">
                <a:off x="4303506" y="5471202"/>
                <a:ext cx="648439"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mic Sans MS" pitchFamily="66" charset="0"/>
                    <a:ea typeface="+mn-ea"/>
                    <a:cs typeface="+mn-cs"/>
                  </a:rPr>
                  <a:t>FORCE</a:t>
                </a:r>
              </a:p>
            </p:txBody>
          </p:sp>
        </p:grpSp>
        <p:sp>
          <p:nvSpPr>
            <p:cNvPr id="102" name="Freeform 101"/>
            <p:cNvSpPr/>
            <p:nvPr/>
          </p:nvSpPr>
          <p:spPr bwMode="auto">
            <a:xfrm>
              <a:off x="4013860" y="2731792"/>
              <a:ext cx="1373632" cy="2338832"/>
            </a:xfrm>
            <a:custGeom>
              <a:avLst/>
              <a:gdLst>
                <a:gd name="connsiteX0" fmla="*/ 467360 w 1373632"/>
                <a:gd name="connsiteY0" fmla="*/ 56896 h 2338832"/>
                <a:gd name="connsiteX1" fmla="*/ 89408 w 1373632"/>
                <a:gd name="connsiteY1" fmla="*/ 434848 h 2338832"/>
                <a:gd name="connsiteX2" fmla="*/ 418592 w 1373632"/>
                <a:gd name="connsiteY2" fmla="*/ 910336 h 2338832"/>
                <a:gd name="connsiteX3" fmla="*/ 455168 w 1373632"/>
                <a:gd name="connsiteY3" fmla="*/ 1361440 h 2338832"/>
                <a:gd name="connsiteX4" fmla="*/ 52832 w 1373632"/>
                <a:gd name="connsiteY4" fmla="*/ 1836928 h 2338832"/>
                <a:gd name="connsiteX5" fmla="*/ 138176 w 1373632"/>
                <a:gd name="connsiteY5" fmla="*/ 2117344 h 2338832"/>
                <a:gd name="connsiteX6" fmla="*/ 833120 w 1373632"/>
                <a:gd name="connsiteY6" fmla="*/ 2324608 h 2338832"/>
                <a:gd name="connsiteX7" fmla="*/ 1332992 w 1373632"/>
                <a:gd name="connsiteY7" fmla="*/ 2032000 h 2338832"/>
                <a:gd name="connsiteX8" fmla="*/ 1076960 w 1373632"/>
                <a:gd name="connsiteY8" fmla="*/ 1605280 h 2338832"/>
                <a:gd name="connsiteX9" fmla="*/ 1016000 w 1373632"/>
                <a:gd name="connsiteY9" fmla="*/ 1032256 h 2338832"/>
                <a:gd name="connsiteX10" fmla="*/ 1223264 w 1373632"/>
                <a:gd name="connsiteY10" fmla="*/ 581152 h 2338832"/>
                <a:gd name="connsiteX11" fmla="*/ 1198880 w 1373632"/>
                <a:gd name="connsiteY11" fmla="*/ 312928 h 2338832"/>
                <a:gd name="connsiteX12" fmla="*/ 759968 w 1373632"/>
                <a:gd name="connsiteY12" fmla="*/ 93472 h 2338832"/>
                <a:gd name="connsiteX13" fmla="*/ 467360 w 1373632"/>
                <a:gd name="connsiteY13" fmla="*/ 56896 h 2338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3632" h="2338832">
                  <a:moveTo>
                    <a:pt x="467360" y="56896"/>
                  </a:moveTo>
                  <a:cubicBezTo>
                    <a:pt x="355600" y="113792"/>
                    <a:pt x="97536" y="292608"/>
                    <a:pt x="89408" y="434848"/>
                  </a:cubicBezTo>
                  <a:cubicBezTo>
                    <a:pt x="81280" y="577088"/>
                    <a:pt x="357632" y="755904"/>
                    <a:pt x="418592" y="910336"/>
                  </a:cubicBezTo>
                  <a:cubicBezTo>
                    <a:pt x="479552" y="1064768"/>
                    <a:pt x="516128" y="1207008"/>
                    <a:pt x="455168" y="1361440"/>
                  </a:cubicBezTo>
                  <a:cubicBezTo>
                    <a:pt x="394208" y="1515872"/>
                    <a:pt x="105664" y="1710944"/>
                    <a:pt x="52832" y="1836928"/>
                  </a:cubicBezTo>
                  <a:cubicBezTo>
                    <a:pt x="0" y="1962912"/>
                    <a:pt x="8128" y="2036064"/>
                    <a:pt x="138176" y="2117344"/>
                  </a:cubicBezTo>
                  <a:cubicBezTo>
                    <a:pt x="268224" y="2198624"/>
                    <a:pt x="633984" y="2338832"/>
                    <a:pt x="833120" y="2324608"/>
                  </a:cubicBezTo>
                  <a:cubicBezTo>
                    <a:pt x="1032256" y="2310384"/>
                    <a:pt x="1292352" y="2151888"/>
                    <a:pt x="1332992" y="2032000"/>
                  </a:cubicBezTo>
                  <a:cubicBezTo>
                    <a:pt x="1373632" y="1912112"/>
                    <a:pt x="1129792" y="1771904"/>
                    <a:pt x="1076960" y="1605280"/>
                  </a:cubicBezTo>
                  <a:cubicBezTo>
                    <a:pt x="1024128" y="1438656"/>
                    <a:pt x="991616" y="1202944"/>
                    <a:pt x="1016000" y="1032256"/>
                  </a:cubicBezTo>
                  <a:cubicBezTo>
                    <a:pt x="1040384" y="861568"/>
                    <a:pt x="1192784" y="701040"/>
                    <a:pt x="1223264" y="581152"/>
                  </a:cubicBezTo>
                  <a:cubicBezTo>
                    <a:pt x="1253744" y="461264"/>
                    <a:pt x="1276096" y="394208"/>
                    <a:pt x="1198880" y="312928"/>
                  </a:cubicBezTo>
                  <a:cubicBezTo>
                    <a:pt x="1121664" y="231648"/>
                    <a:pt x="883920" y="132080"/>
                    <a:pt x="759968" y="93472"/>
                  </a:cubicBezTo>
                  <a:cubicBezTo>
                    <a:pt x="636016" y="54864"/>
                    <a:pt x="579120" y="0"/>
                    <a:pt x="467360" y="56896"/>
                  </a:cubicBezTo>
                  <a:close/>
                </a:path>
              </a:pathLst>
            </a:custGeom>
            <a:solidFill>
              <a:srgbClr val="FFFFCC">
                <a:alpha val="6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101" name="Group 100"/>
            <p:cNvGrpSpPr/>
            <p:nvPr/>
          </p:nvGrpSpPr>
          <p:grpSpPr>
            <a:xfrm>
              <a:off x="5095072" y="3864461"/>
              <a:ext cx="697164" cy="400016"/>
              <a:chOff x="5441884" y="5769693"/>
              <a:chExt cx="697164" cy="400016"/>
            </a:xfrm>
          </p:grpSpPr>
          <p:sp>
            <p:nvSpPr>
              <p:cNvPr id="97" name="Freeform 96"/>
              <p:cNvSpPr/>
              <p:nvPr/>
            </p:nvSpPr>
            <p:spPr bwMode="auto">
              <a:xfrm rot="11323822" flipV="1">
                <a:off x="5441884" y="5769693"/>
                <a:ext cx="697164" cy="400016"/>
              </a:xfrm>
              <a:custGeom>
                <a:avLst/>
                <a:gdLst>
                  <a:gd name="connsiteX0" fmla="*/ 37432 w 850232"/>
                  <a:gd name="connsiteY0" fmla="*/ 219242 h 481263"/>
                  <a:gd name="connsiteX1" fmla="*/ 0 w 850232"/>
                  <a:gd name="connsiteY1" fmla="*/ 331537 h 481263"/>
                  <a:gd name="connsiteX2" fmla="*/ 614948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219242 h 481263"/>
                  <a:gd name="connsiteX1" fmla="*/ 0 w 850232"/>
                  <a:gd name="connsiteY1" fmla="*/ 331537 h 481263"/>
                  <a:gd name="connsiteX2" fmla="*/ 588211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74863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22989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06947 h 427789"/>
                  <a:gd name="connsiteX7" fmla="*/ 58821 w 850232"/>
                  <a:gd name="connsiteY7" fmla="*/ 74863 h 427789"/>
                  <a:gd name="connsiteX8" fmla="*/ 37432 w 850232"/>
                  <a:gd name="connsiteY8" fmla="*/ 165768 h 427789"/>
                  <a:gd name="connsiteX0" fmla="*/ 37432 w 850232"/>
                  <a:gd name="connsiteY0" fmla="*/ 171115 h 433136"/>
                  <a:gd name="connsiteX1" fmla="*/ 0 w 850232"/>
                  <a:gd name="connsiteY1" fmla="*/ 283410 h 433136"/>
                  <a:gd name="connsiteX2" fmla="*/ 588211 w 850232"/>
                  <a:gd name="connsiteY2" fmla="*/ 299452 h 433136"/>
                  <a:gd name="connsiteX3" fmla="*/ 534737 w 850232"/>
                  <a:gd name="connsiteY3" fmla="*/ 433136 h 433136"/>
                  <a:gd name="connsiteX4" fmla="*/ 850232 w 850232"/>
                  <a:gd name="connsiteY4" fmla="*/ 213894 h 433136"/>
                  <a:gd name="connsiteX5" fmla="*/ 673768 w 850232"/>
                  <a:gd name="connsiteY5" fmla="*/ 0 h 433136"/>
                  <a:gd name="connsiteX6" fmla="*/ 652379 w 850232"/>
                  <a:gd name="connsiteY6" fmla="*/ 112294 h 433136"/>
                  <a:gd name="connsiteX7" fmla="*/ 58821 w 850232"/>
                  <a:gd name="connsiteY7" fmla="*/ 80210 h 433136"/>
                  <a:gd name="connsiteX8" fmla="*/ 37432 w 850232"/>
                  <a:gd name="connsiteY8" fmla="*/ 171115 h 433136"/>
                  <a:gd name="connsiteX0" fmla="*/ 37432 w 839538"/>
                  <a:gd name="connsiteY0" fmla="*/ 171115 h 433136"/>
                  <a:gd name="connsiteX1" fmla="*/ 0 w 839538"/>
                  <a:gd name="connsiteY1" fmla="*/ 283410 h 433136"/>
                  <a:gd name="connsiteX2" fmla="*/ 588211 w 839538"/>
                  <a:gd name="connsiteY2" fmla="*/ 299452 h 433136"/>
                  <a:gd name="connsiteX3" fmla="*/ 534737 w 839538"/>
                  <a:gd name="connsiteY3" fmla="*/ 433136 h 433136"/>
                  <a:gd name="connsiteX4" fmla="*/ 839538 w 839538"/>
                  <a:gd name="connsiteY4" fmla="*/ 283410 h 433136"/>
                  <a:gd name="connsiteX5" fmla="*/ 673768 w 839538"/>
                  <a:gd name="connsiteY5" fmla="*/ 0 h 433136"/>
                  <a:gd name="connsiteX6" fmla="*/ 652379 w 839538"/>
                  <a:gd name="connsiteY6" fmla="*/ 112294 h 433136"/>
                  <a:gd name="connsiteX7" fmla="*/ 58821 w 839538"/>
                  <a:gd name="connsiteY7" fmla="*/ 80210 h 433136"/>
                  <a:gd name="connsiteX8" fmla="*/ 37432 w 839538"/>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52379 w 828843"/>
                  <a:gd name="connsiteY6" fmla="*/ 112294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64169 w 828843"/>
                  <a:gd name="connsiteY7" fmla="*/ 101599 h 433136"/>
                  <a:gd name="connsiteX8" fmla="*/ 37432 w 828843"/>
                  <a:gd name="connsiteY8" fmla="*/ 171115 h 433136"/>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25642 w 828843"/>
                  <a:gd name="connsiteY6" fmla="*/ 133683 h 470568"/>
                  <a:gd name="connsiteX7" fmla="*/ 64169 w 828843"/>
                  <a:gd name="connsiteY7" fmla="*/ 101599 h 470568"/>
                  <a:gd name="connsiteX8" fmla="*/ 37432 w 828843"/>
                  <a:gd name="connsiteY8" fmla="*/ 171115 h 470568"/>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36336 w 828843"/>
                  <a:gd name="connsiteY6" fmla="*/ 133683 h 470568"/>
                  <a:gd name="connsiteX7" fmla="*/ 64169 w 828843"/>
                  <a:gd name="connsiteY7" fmla="*/ 101599 h 470568"/>
                  <a:gd name="connsiteX8" fmla="*/ 37432 w 828843"/>
                  <a:gd name="connsiteY8" fmla="*/ 171115 h 470568"/>
                  <a:gd name="connsiteX0" fmla="*/ 37432 w 782106"/>
                  <a:gd name="connsiteY0" fmla="*/ 171115 h 470568"/>
                  <a:gd name="connsiteX1" fmla="*/ 0 w 782106"/>
                  <a:gd name="connsiteY1" fmla="*/ 283410 h 470568"/>
                  <a:gd name="connsiteX2" fmla="*/ 588211 w 782106"/>
                  <a:gd name="connsiteY2" fmla="*/ 299452 h 470568"/>
                  <a:gd name="connsiteX3" fmla="*/ 529390 w 782106"/>
                  <a:gd name="connsiteY3" fmla="*/ 470568 h 470568"/>
                  <a:gd name="connsiteX4" fmla="*/ 782106 w 782106"/>
                  <a:gd name="connsiteY4" fmla="*/ 250248 h 470568"/>
                  <a:gd name="connsiteX5" fmla="*/ 673768 w 782106"/>
                  <a:gd name="connsiteY5" fmla="*/ 0 h 470568"/>
                  <a:gd name="connsiteX6" fmla="*/ 636336 w 782106"/>
                  <a:gd name="connsiteY6" fmla="*/ 133683 h 470568"/>
                  <a:gd name="connsiteX7" fmla="*/ 64169 w 782106"/>
                  <a:gd name="connsiteY7" fmla="*/ 101599 h 470568"/>
                  <a:gd name="connsiteX8" fmla="*/ 37432 w 782106"/>
                  <a:gd name="connsiteY8" fmla="*/ 171115 h 470568"/>
                  <a:gd name="connsiteX0" fmla="*/ 37432 w 782106"/>
                  <a:gd name="connsiteY0" fmla="*/ 171115 h 470568"/>
                  <a:gd name="connsiteX1" fmla="*/ 0 w 782106"/>
                  <a:gd name="connsiteY1" fmla="*/ 283410 h 470568"/>
                  <a:gd name="connsiteX2" fmla="*/ 588211 w 782106"/>
                  <a:gd name="connsiteY2" fmla="*/ 299452 h 470568"/>
                  <a:gd name="connsiteX3" fmla="*/ 529390 w 782106"/>
                  <a:gd name="connsiteY3" fmla="*/ 470568 h 470568"/>
                  <a:gd name="connsiteX4" fmla="*/ 782106 w 782106"/>
                  <a:gd name="connsiteY4" fmla="*/ 250248 h 470568"/>
                  <a:gd name="connsiteX5" fmla="*/ 673768 w 782106"/>
                  <a:gd name="connsiteY5" fmla="*/ 0 h 470568"/>
                  <a:gd name="connsiteX6" fmla="*/ 636336 w 782106"/>
                  <a:gd name="connsiteY6" fmla="*/ 133683 h 470568"/>
                  <a:gd name="connsiteX7" fmla="*/ 108857 w 782106"/>
                  <a:gd name="connsiteY7" fmla="*/ 60907 h 470568"/>
                  <a:gd name="connsiteX8" fmla="*/ 37432 w 782106"/>
                  <a:gd name="connsiteY8" fmla="*/ 171115 h 470568"/>
                  <a:gd name="connsiteX0" fmla="*/ 5378 w 750052"/>
                  <a:gd name="connsiteY0" fmla="*/ 171115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76803 w 750052"/>
                  <a:gd name="connsiteY7" fmla="*/ 60907 h 470568"/>
                  <a:gd name="connsiteX8" fmla="*/ 5378 w 750052"/>
                  <a:gd name="connsiteY8" fmla="*/ 171115 h 470568"/>
                  <a:gd name="connsiteX0" fmla="*/ 76803 w 750052"/>
                  <a:gd name="connsiteY0" fmla="*/ 60907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76803 w 750052"/>
                  <a:gd name="connsiteY7" fmla="*/ 60907 h 470568"/>
                  <a:gd name="connsiteX0" fmla="*/ 55056 w 750052"/>
                  <a:gd name="connsiteY0" fmla="*/ 57368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55056 w 750052"/>
                  <a:gd name="connsiteY7" fmla="*/ 57368 h 47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0052" h="470568">
                    <a:moveTo>
                      <a:pt x="55056" y="57368"/>
                    </a:moveTo>
                    <a:lnTo>
                      <a:pt x="0" y="240665"/>
                    </a:lnTo>
                    <a:lnTo>
                      <a:pt x="556157" y="299452"/>
                    </a:lnTo>
                    <a:lnTo>
                      <a:pt x="497336" y="470568"/>
                    </a:lnTo>
                    <a:lnTo>
                      <a:pt x="750052" y="250248"/>
                    </a:lnTo>
                    <a:lnTo>
                      <a:pt x="641714" y="0"/>
                    </a:lnTo>
                    <a:lnTo>
                      <a:pt x="604282" y="133683"/>
                    </a:lnTo>
                    <a:lnTo>
                      <a:pt x="55056" y="57368"/>
                    </a:lnTo>
                    <a:close/>
                  </a:path>
                </a:pathLst>
              </a:cu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9" name="TextBox 98"/>
              <p:cNvSpPr txBox="1"/>
              <p:nvPr/>
            </p:nvSpPr>
            <p:spPr>
              <a:xfrm rot="179687">
                <a:off x="5484947" y="5801266"/>
                <a:ext cx="648439"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mic Sans MS" pitchFamily="66" charset="0"/>
                    <a:ea typeface="+mn-ea"/>
                    <a:cs typeface="+mn-cs"/>
                  </a:rPr>
                  <a:t>FORCE</a:t>
                </a:r>
              </a:p>
            </p:txBody>
          </p:sp>
        </p:grpSp>
        <p:sp>
          <p:nvSpPr>
            <p:cNvPr id="103" name="Up Arrow 78">
              <a:extLst>
                <a:ext uri="{FF2B5EF4-FFF2-40B4-BE49-F238E27FC236}">
                  <a16:creationId xmlns:a16="http://schemas.microsoft.com/office/drawing/2014/main" id="{64A4DFE6-C9D5-4A5A-990F-24F123A9289A}"/>
                </a:ext>
              </a:extLst>
            </p:cNvPr>
            <p:cNvSpPr/>
            <p:nvPr/>
          </p:nvSpPr>
          <p:spPr bwMode="auto">
            <a:xfrm rot="12535665">
              <a:off x="2983971" y="4701818"/>
              <a:ext cx="203972" cy="596487"/>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4" name="Up Arrow 83">
              <a:extLst>
                <a:ext uri="{FF2B5EF4-FFF2-40B4-BE49-F238E27FC236}">
                  <a16:creationId xmlns:a16="http://schemas.microsoft.com/office/drawing/2014/main" id="{57588AFF-7F0C-4A42-B70B-F7F2D5A34EAD}"/>
                </a:ext>
              </a:extLst>
            </p:cNvPr>
            <p:cNvSpPr/>
            <p:nvPr/>
          </p:nvSpPr>
          <p:spPr bwMode="auto">
            <a:xfrm rot="12272513">
              <a:off x="3830145" y="3383034"/>
              <a:ext cx="86751" cy="162656"/>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5" name="Up Arrow 84">
              <a:extLst>
                <a:ext uri="{FF2B5EF4-FFF2-40B4-BE49-F238E27FC236}">
                  <a16:creationId xmlns:a16="http://schemas.microsoft.com/office/drawing/2014/main" id="{D59753DC-0058-411D-AF10-E67BC042ED03}"/>
                </a:ext>
              </a:extLst>
            </p:cNvPr>
            <p:cNvSpPr/>
            <p:nvPr/>
          </p:nvSpPr>
          <p:spPr bwMode="auto">
            <a:xfrm rot="12484994">
              <a:off x="3517028" y="3885763"/>
              <a:ext cx="127756" cy="254495"/>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108" name="Straight Connector 107">
              <a:extLst>
                <a:ext uri="{FF2B5EF4-FFF2-40B4-BE49-F238E27FC236}">
                  <a16:creationId xmlns:a16="http://schemas.microsoft.com/office/drawing/2014/main" id="{2685038C-9A8F-48DE-966D-1DC5DBA0A589}"/>
                </a:ext>
              </a:extLst>
            </p:cNvPr>
            <p:cNvCxnSpPr/>
            <p:nvPr/>
          </p:nvCxnSpPr>
          <p:spPr bwMode="auto">
            <a:xfrm>
              <a:off x="2331085" y="3872421"/>
              <a:ext cx="217170"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8744BECD-4E9D-40B5-86CF-3A5A46CBC3CC}"/>
                </a:ext>
              </a:extLst>
            </p:cNvPr>
            <p:cNvCxnSpPr/>
            <p:nvPr/>
          </p:nvCxnSpPr>
          <p:spPr bwMode="auto">
            <a:xfrm flipV="1">
              <a:off x="2271684" y="3790851"/>
              <a:ext cx="430530" cy="381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06" name="Rectangle 105">
              <a:extLst>
                <a:ext uri="{FF2B5EF4-FFF2-40B4-BE49-F238E27FC236}">
                  <a16:creationId xmlns:a16="http://schemas.microsoft.com/office/drawing/2014/main" id="{FE4B0820-715D-4EB7-80E3-DC5100A0B98F}"/>
                </a:ext>
              </a:extLst>
            </p:cNvPr>
            <p:cNvSpPr/>
            <p:nvPr/>
          </p:nvSpPr>
          <p:spPr>
            <a:xfrm>
              <a:off x="2113345" y="4558616"/>
              <a:ext cx="750274"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+i</a:t>
              </a:r>
              <a:r>
                <a:rPr kumimoji="0" lang="en-US" sz="36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1</a:t>
              </a:r>
              <a:endParaRPr kumimoji="0" lang="en-US" sz="36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07" name="Rectangle 106">
              <a:extLst>
                <a:ext uri="{FF2B5EF4-FFF2-40B4-BE49-F238E27FC236}">
                  <a16:creationId xmlns:a16="http://schemas.microsoft.com/office/drawing/2014/main" id="{B4435AA5-9C43-4154-883D-F71D4503E460}"/>
                </a:ext>
              </a:extLst>
            </p:cNvPr>
            <p:cNvSpPr/>
            <p:nvPr/>
          </p:nvSpPr>
          <p:spPr>
            <a:xfrm>
              <a:off x="6408317" y="4678078"/>
              <a:ext cx="750274"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+i</a:t>
              </a:r>
              <a:r>
                <a:rPr kumimoji="0" lang="en-US" sz="36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2</a:t>
              </a:r>
              <a:endParaRPr kumimoji="0" lang="en-US" sz="36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91" name="Rectangle 190">
              <a:extLst>
                <a:ext uri="{FF2B5EF4-FFF2-40B4-BE49-F238E27FC236}">
                  <a16:creationId xmlns:a16="http://schemas.microsoft.com/office/drawing/2014/main" id="{BD7D43CB-2F10-43FE-8293-B57D3A7DCF0B}"/>
                </a:ext>
              </a:extLst>
            </p:cNvPr>
            <p:cNvSpPr/>
            <p:nvPr/>
          </p:nvSpPr>
          <p:spPr>
            <a:xfrm>
              <a:off x="3517947" y="2514764"/>
              <a:ext cx="964718"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Wire #1</a:t>
              </a:r>
              <a:endParaRPr kumimoji="0" lang="en-US" sz="18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92" name="Rectangle 191">
              <a:extLst>
                <a:ext uri="{FF2B5EF4-FFF2-40B4-BE49-F238E27FC236}">
                  <a16:creationId xmlns:a16="http://schemas.microsoft.com/office/drawing/2014/main" id="{03419807-8560-4C97-BFD3-2F18872C21AC}"/>
                </a:ext>
              </a:extLst>
            </p:cNvPr>
            <p:cNvSpPr/>
            <p:nvPr/>
          </p:nvSpPr>
          <p:spPr>
            <a:xfrm>
              <a:off x="5266199" y="2526821"/>
              <a:ext cx="964718"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Wire #2</a:t>
              </a:r>
              <a:endParaRPr kumimoji="0" lang="en-US" sz="18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sp>
        <p:nvSpPr>
          <p:cNvPr id="110" name="AutoShape 4">
            <a:extLst>
              <a:ext uri="{FF2B5EF4-FFF2-40B4-BE49-F238E27FC236}">
                <a16:creationId xmlns:a16="http://schemas.microsoft.com/office/drawing/2014/main" id="{1161E0A8-3FFA-4007-B457-ACE763319B15}"/>
              </a:ext>
            </a:extLst>
          </p:cNvPr>
          <p:cNvSpPr>
            <a:spLocks noChangeArrowheads="1"/>
          </p:cNvSpPr>
          <p:nvPr/>
        </p:nvSpPr>
        <p:spPr bwMode="auto">
          <a:xfrm>
            <a:off x="124854" y="61024"/>
            <a:ext cx="5355419" cy="2637081"/>
          </a:xfrm>
          <a:prstGeom prst="cloudCallout">
            <a:avLst>
              <a:gd name="adj1" fmla="val -27635"/>
              <a:gd name="adj2" fmla="val 101470"/>
            </a:avLst>
          </a:prstGeom>
          <a:solidFill>
            <a:srgbClr val="CCFF66"/>
          </a:solidFill>
          <a:ln w="28575">
            <a:solidFill>
              <a:srgbClr val="99FF99"/>
            </a:solidFill>
            <a:round/>
            <a:headEnd/>
            <a:tailEnd/>
          </a:ln>
          <a:effectLst/>
          <a:scene3d>
            <a:camera prst="orthographicFront"/>
            <a:lightRig rig="threePt" dir="t"/>
          </a:scene3d>
          <a:sp3d>
            <a:bevelT/>
          </a:sp3d>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 name="Text Box 20">
            <a:extLst>
              <a:ext uri="{FF2B5EF4-FFF2-40B4-BE49-F238E27FC236}">
                <a16:creationId xmlns:a16="http://schemas.microsoft.com/office/drawing/2014/main" id="{EB4CF083-0A70-4F93-B7E5-0DF7A242E73C}"/>
              </a:ext>
            </a:extLst>
          </p:cNvPr>
          <p:cNvSpPr txBox="1">
            <a:spLocks noChangeArrowheads="1"/>
          </p:cNvSpPr>
          <p:nvPr/>
        </p:nvSpPr>
        <p:spPr bwMode="auto">
          <a:xfrm>
            <a:off x="133610" y="398242"/>
            <a:ext cx="5581852" cy="1200329"/>
          </a:xfrm>
          <a:prstGeom prst="rect">
            <a:avLst/>
          </a:prstGeom>
          <a:noFill/>
          <a:ln w="2857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In this equation </a:t>
            </a:r>
            <a:r>
              <a:rPr kumimoji="0" lang="en-US" sz="24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Arial" charset="0"/>
                <a:ea typeface="+mn-ea"/>
                <a:cs typeface="+mn-cs"/>
              </a:rPr>
              <a:t>µ</a:t>
            </a:r>
            <a:r>
              <a:rPr kumimoji="0" lang="en-US" sz="24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Arial" charset="0"/>
                <a:ea typeface="+mn-ea"/>
                <a:cs typeface="+mn-cs"/>
              </a:rPr>
              <a:t>o</a:t>
            </a:r>
            <a: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 is the </a:t>
            </a:r>
            <a:b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br>
            <a:r>
              <a:rPr kumimoji="0" lang="en-US" sz="24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Arial" charset="0"/>
                <a:ea typeface="+mn-ea"/>
                <a:cs typeface="+mn-cs"/>
              </a:rPr>
              <a:t>permeability of free space </a:t>
            </a:r>
            <a:br>
              <a:rPr kumimoji="0" lang="en-US" sz="24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Arial" charset="0"/>
                <a:ea typeface="+mn-ea"/>
                <a:cs typeface="+mn-cs"/>
              </a:rPr>
            </a:br>
            <a: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and has a value of </a:t>
            </a:r>
          </a:p>
        </p:txBody>
      </p:sp>
      <p:grpSp>
        <p:nvGrpSpPr>
          <p:cNvPr id="188" name="Group 187">
            <a:extLst>
              <a:ext uri="{FF2B5EF4-FFF2-40B4-BE49-F238E27FC236}">
                <a16:creationId xmlns:a16="http://schemas.microsoft.com/office/drawing/2014/main" id="{6CC8ABD2-8D82-43C3-AA00-E73410C5B3CB}"/>
              </a:ext>
            </a:extLst>
          </p:cNvPr>
          <p:cNvGrpSpPr/>
          <p:nvPr/>
        </p:nvGrpSpPr>
        <p:grpSpPr>
          <a:xfrm>
            <a:off x="6913629" y="610068"/>
            <a:ext cx="1327027" cy="923330"/>
            <a:chOff x="6793852" y="1758711"/>
            <a:chExt cx="1327027" cy="923330"/>
          </a:xfrm>
        </p:grpSpPr>
        <p:grpSp>
          <p:nvGrpSpPr>
            <p:cNvPr id="194" name="Group 193">
              <a:extLst>
                <a:ext uri="{FF2B5EF4-FFF2-40B4-BE49-F238E27FC236}">
                  <a16:creationId xmlns:a16="http://schemas.microsoft.com/office/drawing/2014/main" id="{C91192BC-6773-4CBE-8AF3-867FAF231ED3}"/>
                </a:ext>
              </a:extLst>
            </p:cNvPr>
            <p:cNvGrpSpPr/>
            <p:nvPr/>
          </p:nvGrpSpPr>
          <p:grpSpPr>
            <a:xfrm>
              <a:off x="7242274" y="1758711"/>
              <a:ext cx="878605" cy="923330"/>
              <a:chOff x="3273218" y="1175518"/>
              <a:chExt cx="878605" cy="923330"/>
            </a:xfrm>
          </p:grpSpPr>
          <p:cxnSp>
            <p:nvCxnSpPr>
              <p:cNvPr id="196" name="Straight Connector 195">
                <a:extLst>
                  <a:ext uri="{FF2B5EF4-FFF2-40B4-BE49-F238E27FC236}">
                    <a16:creationId xmlns:a16="http://schemas.microsoft.com/office/drawing/2014/main" id="{C1128CF6-6EF9-452E-9A25-182A519D543B}"/>
                  </a:ext>
                </a:extLst>
              </p:cNvPr>
              <p:cNvCxnSpPr/>
              <p:nvPr/>
            </p:nvCxnSpPr>
            <p:spPr bwMode="auto">
              <a:xfrm>
                <a:off x="3473153" y="1671144"/>
                <a:ext cx="478737"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97" name="TextBox 196">
                <a:extLst>
                  <a:ext uri="{FF2B5EF4-FFF2-40B4-BE49-F238E27FC236}">
                    <a16:creationId xmlns:a16="http://schemas.microsoft.com/office/drawing/2014/main" id="{601460F0-3448-4D73-95F0-EBF7396BB0F7}"/>
                  </a:ext>
                </a:extLst>
              </p:cNvPr>
              <p:cNvSpPr txBox="1"/>
              <p:nvPr/>
            </p:nvSpPr>
            <p:spPr>
              <a:xfrm>
                <a:off x="3281863" y="1175518"/>
                <a:ext cx="826759"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Symbol" pitchFamily="18" charset="2"/>
                    <a:ea typeface="+mn-ea"/>
                    <a:cs typeface="+mn-cs"/>
                  </a:rPr>
                  <a:t>m</a:t>
                </a:r>
                <a:r>
                  <a:rPr kumimoji="0" lang="en-US" sz="2400" b="0" i="0" u="none" strike="noStrike" kern="1200" cap="none" spc="0" normalizeH="0" baseline="-25000" noProof="0" dirty="0" err="1">
                    <a:ln>
                      <a:noFill/>
                    </a:ln>
                    <a:solidFill>
                      <a:srgbClr val="000000"/>
                    </a:solidFill>
                    <a:effectLst/>
                    <a:uLnTx/>
                    <a:uFillTx/>
                    <a:latin typeface="Symbol" pitchFamily="18" charset="2"/>
                    <a:ea typeface="+mn-ea"/>
                    <a:cs typeface="+mn-cs"/>
                  </a:rPr>
                  <a:t>o</a:t>
                </a:r>
                <a:r>
                  <a:rPr kumimoji="0" lang="en-US" sz="2400" b="0" i="0" u="none" strike="noStrike" kern="1200" cap="none" spc="0" normalizeH="0" baseline="-25000" noProof="0" dirty="0">
                    <a:ln>
                      <a:noFill/>
                    </a:ln>
                    <a:solidFill>
                      <a:srgbClr val="000000"/>
                    </a:solidFill>
                    <a:effectLst/>
                    <a:uLnTx/>
                    <a:uFillTx/>
                    <a:latin typeface="Symbol" pitchFamily="18" charset="2"/>
                    <a:ea typeface="+mn-ea"/>
                    <a:cs typeface="+mn-cs"/>
                  </a:rPr>
                  <a:t> </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I</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8" name="TextBox 197">
                <a:extLst>
                  <a:ext uri="{FF2B5EF4-FFF2-40B4-BE49-F238E27FC236}">
                    <a16:creationId xmlns:a16="http://schemas.microsoft.com/office/drawing/2014/main" id="{5FD71E2E-14B0-4D41-959F-2A48F36513E6}"/>
                  </a:ext>
                </a:extLst>
              </p:cNvPr>
              <p:cNvSpPr txBox="1"/>
              <p:nvPr/>
            </p:nvSpPr>
            <p:spPr>
              <a:xfrm>
                <a:off x="3273218" y="1637183"/>
                <a:ext cx="87860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2</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p</a:t>
                </a: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 r</a:t>
                </a:r>
              </a:p>
            </p:txBody>
          </p:sp>
        </p:grpSp>
        <p:sp>
          <p:nvSpPr>
            <p:cNvPr id="195" name="TextBox 194">
              <a:extLst>
                <a:ext uri="{FF2B5EF4-FFF2-40B4-BE49-F238E27FC236}">
                  <a16:creationId xmlns:a16="http://schemas.microsoft.com/office/drawing/2014/main" id="{22D00A61-401F-4AEE-8EF1-DBD9B4D4B104}"/>
                </a:ext>
              </a:extLst>
            </p:cNvPr>
            <p:cNvSpPr txBox="1"/>
            <p:nvPr/>
          </p:nvSpPr>
          <p:spPr>
            <a:xfrm>
              <a:off x="6793852" y="1996475"/>
              <a:ext cx="729477"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B </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189" name="Text Box 20">
            <a:extLst>
              <a:ext uri="{FF2B5EF4-FFF2-40B4-BE49-F238E27FC236}">
                <a16:creationId xmlns:a16="http://schemas.microsoft.com/office/drawing/2014/main" id="{C3BEF6BC-D225-49A8-B6D9-ACAB20FB4612}"/>
              </a:ext>
            </a:extLst>
          </p:cNvPr>
          <p:cNvSpPr txBox="1">
            <a:spLocks noChangeArrowheads="1"/>
          </p:cNvSpPr>
          <p:nvPr/>
        </p:nvSpPr>
        <p:spPr bwMode="auto">
          <a:xfrm>
            <a:off x="1711152" y="1637967"/>
            <a:ext cx="2505469" cy="461665"/>
          </a:xfrm>
          <a:prstGeom prst="rect">
            <a:avLst/>
          </a:prstGeom>
          <a:noFill/>
          <a:ln w="2857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4</a:t>
            </a:r>
            <a:r>
              <a:rPr kumimoji="0" lang="el-GR" sz="24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π</a:t>
            </a:r>
            <a:r>
              <a:rPr kumimoji="0" lang="en-US" sz="24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 x 10</a:t>
            </a:r>
            <a:r>
              <a:rPr kumimoji="0" lang="en-US" sz="2400" b="1" i="0" u="none" strike="noStrike" kern="1200" cap="none" spc="0" normalizeH="0" baseline="3000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 -7</a:t>
            </a:r>
            <a:r>
              <a:rPr kumimoji="0" lang="en-US" sz="24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 </a:t>
            </a:r>
            <a:r>
              <a:rPr kumimoji="0" lang="en-US" sz="2400" b="1" i="0" u="none" strike="noStrike" kern="1200" cap="none" spc="0" normalizeH="0" baseline="0" noProof="0" dirty="0" err="1">
                <a:ln w="11430"/>
                <a:solidFill>
                  <a:srgbClr val="000000"/>
                </a:solidFill>
                <a:effectLst>
                  <a:outerShdw blurRad="50800" dist="39000" dir="5460000" algn="tl">
                    <a:srgbClr val="000000">
                      <a:alpha val="38000"/>
                    </a:srgbClr>
                  </a:outerShdw>
                </a:effectLst>
                <a:uLnTx/>
                <a:uFillTx/>
                <a:latin typeface="Times New Roman"/>
                <a:ea typeface="+mn-ea"/>
                <a:cs typeface="+mn-cs"/>
              </a:rPr>
              <a:t>T∙m</a:t>
            </a:r>
            <a:r>
              <a:rPr kumimoji="0" lang="en-US" sz="24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/A</a:t>
            </a:r>
            <a:endPar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a:ea typeface="+mn-ea"/>
              <a:cs typeface="+mn-cs"/>
            </a:endParaRPr>
          </a:p>
        </p:txBody>
      </p:sp>
      <p:sp>
        <p:nvSpPr>
          <p:cNvPr id="190" name="Text Box 20">
            <a:extLst>
              <a:ext uri="{FF2B5EF4-FFF2-40B4-BE49-F238E27FC236}">
                <a16:creationId xmlns:a16="http://schemas.microsoft.com/office/drawing/2014/main" id="{2812293D-93FC-4FB2-8452-C8FB4508C171}"/>
              </a:ext>
            </a:extLst>
          </p:cNvPr>
          <p:cNvSpPr txBox="1">
            <a:spLocks noChangeArrowheads="1"/>
          </p:cNvSpPr>
          <p:nvPr/>
        </p:nvSpPr>
        <p:spPr bwMode="auto">
          <a:xfrm>
            <a:off x="6357023" y="105514"/>
            <a:ext cx="2505469" cy="369332"/>
          </a:xfrm>
          <a:prstGeom prst="rect">
            <a:avLst/>
          </a:prstGeom>
          <a:noFill/>
          <a:ln w="2857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µ</a:t>
            </a:r>
            <a:r>
              <a:rPr kumimoji="0" lang="en-US" sz="1800" b="0"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o</a:t>
            </a: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 = 4</a:t>
            </a:r>
            <a:r>
              <a:rPr kumimoji="0" lang="el-GR"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π</a:t>
            </a: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 x 10</a:t>
            </a:r>
            <a:r>
              <a:rPr kumimoji="0" lang="en-US" sz="1800" b="0" i="0" u="none" strike="noStrike" kern="1200" cap="none" spc="0" normalizeH="0" baseline="3000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 -7</a:t>
            </a: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 </a:t>
            </a:r>
            <a:r>
              <a:rPr kumimoji="0" lang="en-US" sz="1800" b="0" i="0" u="none" strike="noStrike" kern="1200" cap="none" spc="0" normalizeH="0" baseline="0" noProof="0" dirty="0" err="1">
                <a:ln w="11430"/>
                <a:solidFill>
                  <a:srgbClr val="000000"/>
                </a:solidFill>
                <a:effectLst>
                  <a:outerShdw blurRad="50800" dist="39000" dir="5460000" algn="tl">
                    <a:srgbClr val="000000">
                      <a:alpha val="38000"/>
                    </a:srgbClr>
                  </a:outerShdw>
                </a:effectLst>
                <a:uLnTx/>
                <a:uFillTx/>
                <a:latin typeface="Times New Roman"/>
                <a:ea typeface="+mn-ea"/>
                <a:cs typeface="+mn-cs"/>
              </a:rPr>
              <a:t>T∙m</a:t>
            </a: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/A</a:t>
            </a:r>
            <a:endParaRPr kumimoji="0" lang="en-US" sz="1800" b="0"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a:ea typeface="+mn-ea"/>
              <a:cs typeface="+mn-cs"/>
            </a:endParaRPr>
          </a:p>
        </p:txBody>
      </p:sp>
      <p:sp>
        <p:nvSpPr>
          <p:cNvPr id="111" name="Rectangle 110">
            <a:extLst>
              <a:ext uri="{FF2B5EF4-FFF2-40B4-BE49-F238E27FC236}">
                <a16:creationId xmlns:a16="http://schemas.microsoft.com/office/drawing/2014/main" id="{B9790FD3-D819-44FC-8920-239D0CF756A1}"/>
              </a:ext>
            </a:extLst>
          </p:cNvPr>
          <p:cNvSpPr/>
          <p:nvPr/>
        </p:nvSpPr>
        <p:spPr>
          <a:xfrm>
            <a:off x="2506929" y="3502753"/>
            <a:ext cx="554017"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B</a:t>
            </a:r>
            <a:r>
              <a:rPr kumimoji="0" lang="en-US" sz="18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1</a:t>
            </a:r>
            <a:endParaRPr kumimoji="0" lang="en-US" sz="18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65" name="Rectangle 164">
            <a:extLst>
              <a:ext uri="{FF2B5EF4-FFF2-40B4-BE49-F238E27FC236}">
                <a16:creationId xmlns:a16="http://schemas.microsoft.com/office/drawing/2014/main" id="{562B2160-8CC2-4F05-B58C-60E5DA0B5F6E}"/>
              </a:ext>
            </a:extLst>
          </p:cNvPr>
          <p:cNvSpPr/>
          <p:nvPr/>
        </p:nvSpPr>
        <p:spPr>
          <a:xfrm>
            <a:off x="6800915" y="3608176"/>
            <a:ext cx="554017"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B</a:t>
            </a:r>
            <a:r>
              <a:rPr kumimoji="0" lang="en-US" sz="18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2</a:t>
            </a:r>
            <a:endParaRPr kumimoji="0" lang="en-US" sz="18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nvGrpSpPr>
          <p:cNvPr id="166" name="Group 165">
            <a:extLst>
              <a:ext uri="{FF2B5EF4-FFF2-40B4-BE49-F238E27FC236}">
                <a16:creationId xmlns:a16="http://schemas.microsoft.com/office/drawing/2014/main" id="{CF8C21BA-7D45-4B45-9F59-11EABA6E342E}"/>
              </a:ext>
            </a:extLst>
          </p:cNvPr>
          <p:cNvGrpSpPr/>
          <p:nvPr/>
        </p:nvGrpSpPr>
        <p:grpSpPr>
          <a:xfrm>
            <a:off x="4695463" y="3959646"/>
            <a:ext cx="594648" cy="1015663"/>
            <a:chOff x="7524783" y="1143293"/>
            <a:chExt cx="594648" cy="1015663"/>
          </a:xfrm>
        </p:grpSpPr>
        <p:sp>
          <p:nvSpPr>
            <p:cNvPr id="168" name="Rectangle 167">
              <a:extLst>
                <a:ext uri="{FF2B5EF4-FFF2-40B4-BE49-F238E27FC236}">
                  <a16:creationId xmlns:a16="http://schemas.microsoft.com/office/drawing/2014/main" id="{07D610CF-253F-4C74-B621-8F67EADF56BE}"/>
                </a:ext>
              </a:extLst>
            </p:cNvPr>
            <p:cNvSpPr/>
            <p:nvPr/>
          </p:nvSpPr>
          <p:spPr bwMode="auto">
            <a:xfrm>
              <a:off x="7645706" y="1366092"/>
              <a:ext cx="352540" cy="627961"/>
            </a:xfrm>
            <a:prstGeom prst="rect">
              <a:avLst/>
            </a:prstGeom>
            <a:solidFill>
              <a:srgbClr val="FF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0" name="Rectangle 179">
              <a:extLst>
                <a:ext uri="{FF2B5EF4-FFF2-40B4-BE49-F238E27FC236}">
                  <a16:creationId xmlns:a16="http://schemas.microsoft.com/office/drawing/2014/main" id="{D73A2D2B-6F7C-4008-85C3-E6C343004CCE}"/>
                </a:ext>
              </a:extLst>
            </p:cNvPr>
            <p:cNvSpPr/>
            <p:nvPr/>
          </p:nvSpPr>
          <p:spPr>
            <a:xfrm>
              <a:off x="7524783" y="1143293"/>
              <a:ext cx="594648"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a:t>
              </a:r>
              <a:endParaRPr kumimoji="0" lang="en-US" sz="60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1837503671"/>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childTnLst>
                                </p:cTn>
                              </p:par>
                              <p:par>
                                <p:cTn id="8" presetID="10" presetClass="entr" presetSubtype="0" fill="hold" grpId="0" nodeType="withEffect">
                                  <p:stCondLst>
                                    <p:cond delay="1100"/>
                                  </p:stCondLst>
                                  <p:childTnLst>
                                    <p:set>
                                      <p:cBhvr>
                                        <p:cTn id="9" dur="1" fill="hold">
                                          <p:stCondLst>
                                            <p:cond delay="0"/>
                                          </p:stCondLst>
                                        </p:cTn>
                                        <p:tgtEl>
                                          <p:spTgt spid="112"/>
                                        </p:tgtEl>
                                        <p:attrNameLst>
                                          <p:attrName>style.visibility</p:attrName>
                                        </p:attrNameLst>
                                      </p:cBhvr>
                                      <p:to>
                                        <p:strVal val="visible"/>
                                      </p:to>
                                    </p:set>
                                    <p:animEffect transition="in" filter="fade">
                                      <p:cBhvr>
                                        <p:cTn id="10" dur="1000"/>
                                        <p:tgtEl>
                                          <p:spTgt spid="112"/>
                                        </p:tgtEl>
                                      </p:cBhvr>
                                    </p:animEffect>
                                  </p:childTnLst>
                                </p:cTn>
                              </p:par>
                              <p:par>
                                <p:cTn id="11" presetID="53" presetClass="entr" presetSubtype="0" fill="hold" grpId="0" nodeType="withEffect">
                                  <p:stCondLst>
                                    <p:cond delay="5000"/>
                                  </p:stCondLst>
                                  <p:childTnLst>
                                    <p:set>
                                      <p:cBhvr>
                                        <p:cTn id="12" dur="1" fill="hold">
                                          <p:stCondLst>
                                            <p:cond delay="0"/>
                                          </p:stCondLst>
                                        </p:cTn>
                                        <p:tgtEl>
                                          <p:spTgt spid="189"/>
                                        </p:tgtEl>
                                        <p:attrNameLst>
                                          <p:attrName>style.visibility</p:attrName>
                                        </p:attrNameLst>
                                      </p:cBhvr>
                                      <p:to>
                                        <p:strVal val="visible"/>
                                      </p:to>
                                    </p:set>
                                    <p:anim calcmode="lin" valueType="num">
                                      <p:cBhvr>
                                        <p:cTn id="13" dur="1200" fill="hold"/>
                                        <p:tgtEl>
                                          <p:spTgt spid="189"/>
                                        </p:tgtEl>
                                        <p:attrNameLst>
                                          <p:attrName>ppt_w</p:attrName>
                                        </p:attrNameLst>
                                      </p:cBhvr>
                                      <p:tavLst>
                                        <p:tav tm="0">
                                          <p:val>
                                            <p:fltVal val="0"/>
                                          </p:val>
                                        </p:tav>
                                        <p:tav tm="100000">
                                          <p:val>
                                            <p:strVal val="#ppt_w"/>
                                          </p:val>
                                        </p:tav>
                                      </p:tavLst>
                                    </p:anim>
                                    <p:anim calcmode="lin" valueType="num">
                                      <p:cBhvr>
                                        <p:cTn id="14" dur="1200" fill="hold"/>
                                        <p:tgtEl>
                                          <p:spTgt spid="189"/>
                                        </p:tgtEl>
                                        <p:attrNameLst>
                                          <p:attrName>ppt_h</p:attrName>
                                        </p:attrNameLst>
                                      </p:cBhvr>
                                      <p:tavLst>
                                        <p:tav tm="0">
                                          <p:val>
                                            <p:fltVal val="0"/>
                                          </p:val>
                                        </p:tav>
                                        <p:tav tm="100000">
                                          <p:val>
                                            <p:strVal val="#ppt_h"/>
                                          </p:val>
                                        </p:tav>
                                      </p:tavLst>
                                    </p:anim>
                                    <p:animEffect transition="in" filter="fade">
                                      <p:cBhvr>
                                        <p:cTn id="15" dur="1200"/>
                                        <p:tgtEl>
                                          <p:spTgt spid="189"/>
                                        </p:tgtEl>
                                      </p:cBhvr>
                                    </p:animEffect>
                                  </p:childTnLst>
                                </p:cTn>
                              </p:par>
                              <p:par>
                                <p:cTn id="16" presetID="53" presetClass="entr" presetSubtype="0" fill="hold" grpId="0" nodeType="withEffect">
                                  <p:stCondLst>
                                    <p:cond delay="7500"/>
                                  </p:stCondLst>
                                  <p:childTnLst>
                                    <p:set>
                                      <p:cBhvr>
                                        <p:cTn id="17" dur="1" fill="hold">
                                          <p:stCondLst>
                                            <p:cond delay="0"/>
                                          </p:stCondLst>
                                        </p:cTn>
                                        <p:tgtEl>
                                          <p:spTgt spid="190"/>
                                        </p:tgtEl>
                                        <p:attrNameLst>
                                          <p:attrName>style.visibility</p:attrName>
                                        </p:attrNameLst>
                                      </p:cBhvr>
                                      <p:to>
                                        <p:strVal val="visible"/>
                                      </p:to>
                                    </p:set>
                                    <p:anim calcmode="lin" valueType="num">
                                      <p:cBhvr>
                                        <p:cTn id="18" dur="1200" fill="hold"/>
                                        <p:tgtEl>
                                          <p:spTgt spid="190"/>
                                        </p:tgtEl>
                                        <p:attrNameLst>
                                          <p:attrName>ppt_w</p:attrName>
                                        </p:attrNameLst>
                                      </p:cBhvr>
                                      <p:tavLst>
                                        <p:tav tm="0">
                                          <p:val>
                                            <p:fltVal val="0"/>
                                          </p:val>
                                        </p:tav>
                                        <p:tav tm="100000">
                                          <p:val>
                                            <p:strVal val="#ppt_w"/>
                                          </p:val>
                                        </p:tav>
                                      </p:tavLst>
                                    </p:anim>
                                    <p:anim calcmode="lin" valueType="num">
                                      <p:cBhvr>
                                        <p:cTn id="19" dur="1200" fill="hold"/>
                                        <p:tgtEl>
                                          <p:spTgt spid="190"/>
                                        </p:tgtEl>
                                        <p:attrNameLst>
                                          <p:attrName>ppt_h</p:attrName>
                                        </p:attrNameLst>
                                      </p:cBhvr>
                                      <p:tavLst>
                                        <p:tav tm="0">
                                          <p:val>
                                            <p:fltVal val="0"/>
                                          </p:val>
                                        </p:tav>
                                        <p:tav tm="100000">
                                          <p:val>
                                            <p:strVal val="#ppt_h"/>
                                          </p:val>
                                        </p:tav>
                                      </p:tavLst>
                                    </p:anim>
                                    <p:animEffect transition="in" filter="fade">
                                      <p:cBhvr>
                                        <p:cTn id="20" dur="12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2" grpId="0"/>
      <p:bldP spid="189" grpId="0" autoUpdateAnimBg="0"/>
      <p:bldP spid="19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rgbClr val="FFFFCC"/>
        </a:solidFill>
        <a:effectLst/>
      </p:bgPr>
    </p:bg>
    <p:spTree>
      <p:nvGrpSpPr>
        <p:cNvPr id="1" name=""/>
        <p:cNvGrpSpPr/>
        <p:nvPr/>
      </p:nvGrpSpPr>
      <p:grpSpPr>
        <a:xfrm>
          <a:off x="0" y="0"/>
          <a:ext cx="0" cy="0"/>
          <a:chOff x="0" y="0"/>
          <a:chExt cx="0" cy="0"/>
        </a:xfrm>
      </p:grpSpPr>
      <p:grpSp>
        <p:nvGrpSpPr>
          <p:cNvPr id="6" name="Group 55"/>
          <p:cNvGrpSpPr>
            <a:grpSpLocks/>
          </p:cNvGrpSpPr>
          <p:nvPr/>
        </p:nvGrpSpPr>
        <p:grpSpPr bwMode="auto">
          <a:xfrm flipH="1">
            <a:off x="277042" y="4572000"/>
            <a:ext cx="1368877" cy="1999069"/>
            <a:chOff x="2118" y="156"/>
            <a:chExt cx="1260" cy="1969"/>
          </a:xfrm>
        </p:grpSpPr>
        <p:sp>
          <p:nvSpPr>
            <p:cNvPr id="114" name="Oval 56"/>
            <p:cNvSpPr>
              <a:spLocks noChangeArrowheads="1"/>
            </p:cNvSpPr>
            <p:nvPr/>
          </p:nvSpPr>
          <p:spPr bwMode="auto">
            <a:xfrm>
              <a:off x="2118" y="1886"/>
              <a:ext cx="1260" cy="239"/>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5" name="Freeform 57"/>
            <p:cNvSpPr>
              <a:spLocks/>
            </p:cNvSpPr>
            <p:nvPr/>
          </p:nvSpPr>
          <p:spPr bwMode="auto">
            <a:xfrm>
              <a:off x="2535" y="1467"/>
              <a:ext cx="438" cy="516"/>
            </a:xfrm>
            <a:custGeom>
              <a:avLst/>
              <a:gdLst/>
              <a:ahLst/>
              <a:cxnLst>
                <a:cxn ang="0">
                  <a:pos x="96" y="0"/>
                </a:cxn>
                <a:cxn ang="0">
                  <a:pos x="432" y="48"/>
                </a:cxn>
                <a:cxn ang="0">
                  <a:pos x="516" y="516"/>
                </a:cxn>
                <a:cxn ang="0">
                  <a:pos x="402" y="504"/>
                </a:cxn>
                <a:cxn ang="0">
                  <a:pos x="282" y="174"/>
                </a:cxn>
                <a:cxn ang="0">
                  <a:pos x="192" y="156"/>
                </a:cxn>
                <a:cxn ang="0">
                  <a:pos x="150" y="318"/>
                </a:cxn>
                <a:cxn ang="0">
                  <a:pos x="168" y="480"/>
                </a:cxn>
                <a:cxn ang="0">
                  <a:pos x="0" y="450"/>
                </a:cxn>
                <a:cxn ang="0">
                  <a:pos x="24" y="138"/>
                </a:cxn>
                <a:cxn ang="0">
                  <a:pos x="96" y="0"/>
                </a:cxn>
              </a:cxnLst>
              <a:rect l="0" t="0" r="r" b="b"/>
              <a:pathLst>
                <a:path w="516" h="516">
                  <a:moveTo>
                    <a:pt x="96" y="0"/>
                  </a:moveTo>
                  <a:lnTo>
                    <a:pt x="432" y="48"/>
                  </a:lnTo>
                  <a:lnTo>
                    <a:pt x="516" y="516"/>
                  </a:lnTo>
                  <a:lnTo>
                    <a:pt x="402" y="504"/>
                  </a:lnTo>
                  <a:lnTo>
                    <a:pt x="282" y="174"/>
                  </a:lnTo>
                  <a:lnTo>
                    <a:pt x="192" y="156"/>
                  </a:lnTo>
                  <a:lnTo>
                    <a:pt x="150" y="318"/>
                  </a:lnTo>
                  <a:lnTo>
                    <a:pt x="168" y="480"/>
                  </a:lnTo>
                  <a:lnTo>
                    <a:pt x="0" y="450"/>
                  </a:lnTo>
                  <a:lnTo>
                    <a:pt x="24" y="138"/>
                  </a:lnTo>
                  <a:lnTo>
                    <a:pt x="96" y="0"/>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6" name="Freeform 58"/>
            <p:cNvSpPr>
              <a:spLocks/>
            </p:cNvSpPr>
            <p:nvPr/>
          </p:nvSpPr>
          <p:spPr bwMode="auto">
            <a:xfrm>
              <a:off x="2780" y="1035"/>
              <a:ext cx="392" cy="729"/>
            </a:xfrm>
            <a:custGeom>
              <a:avLst/>
              <a:gdLst/>
              <a:ahLst/>
              <a:cxnLst>
                <a:cxn ang="0">
                  <a:pos x="0" y="677"/>
                </a:cxn>
                <a:cxn ang="0">
                  <a:pos x="47" y="686"/>
                </a:cxn>
                <a:cxn ang="0">
                  <a:pos x="113" y="687"/>
                </a:cxn>
                <a:cxn ang="0">
                  <a:pos x="176" y="674"/>
                </a:cxn>
                <a:cxn ang="0">
                  <a:pos x="200" y="662"/>
                </a:cxn>
                <a:cxn ang="0">
                  <a:pos x="216" y="647"/>
                </a:cxn>
                <a:cxn ang="0">
                  <a:pos x="209" y="510"/>
                </a:cxn>
                <a:cxn ang="0">
                  <a:pos x="392" y="243"/>
                </a:cxn>
                <a:cxn ang="0">
                  <a:pos x="245" y="71"/>
                </a:cxn>
                <a:cxn ang="0">
                  <a:pos x="194" y="69"/>
                </a:cxn>
                <a:cxn ang="0">
                  <a:pos x="173" y="30"/>
                </a:cxn>
                <a:cxn ang="0">
                  <a:pos x="134" y="8"/>
                </a:cxn>
                <a:cxn ang="0">
                  <a:pos x="83" y="0"/>
                </a:cxn>
                <a:cxn ang="0">
                  <a:pos x="39" y="140"/>
                </a:cxn>
                <a:cxn ang="0">
                  <a:pos x="15" y="275"/>
                </a:cxn>
                <a:cxn ang="0">
                  <a:pos x="8" y="545"/>
                </a:cxn>
                <a:cxn ang="0">
                  <a:pos x="0" y="677"/>
                </a:cxn>
              </a:cxnLst>
              <a:rect l="0" t="0" r="r" b="b"/>
              <a:pathLst>
                <a:path w="392" h="687">
                  <a:moveTo>
                    <a:pt x="0" y="677"/>
                  </a:moveTo>
                  <a:lnTo>
                    <a:pt x="47" y="686"/>
                  </a:lnTo>
                  <a:lnTo>
                    <a:pt x="113" y="687"/>
                  </a:lnTo>
                  <a:cubicBezTo>
                    <a:pt x="134" y="683"/>
                    <a:pt x="155" y="679"/>
                    <a:pt x="176" y="674"/>
                  </a:cubicBezTo>
                  <a:cubicBezTo>
                    <a:pt x="184" y="672"/>
                    <a:pt x="191" y="664"/>
                    <a:pt x="200" y="662"/>
                  </a:cubicBezTo>
                  <a:cubicBezTo>
                    <a:pt x="205" y="656"/>
                    <a:pt x="207" y="649"/>
                    <a:pt x="216" y="647"/>
                  </a:cubicBezTo>
                  <a:lnTo>
                    <a:pt x="209" y="510"/>
                  </a:lnTo>
                  <a:lnTo>
                    <a:pt x="392" y="243"/>
                  </a:lnTo>
                  <a:lnTo>
                    <a:pt x="245" y="71"/>
                  </a:lnTo>
                  <a:lnTo>
                    <a:pt x="194" y="69"/>
                  </a:lnTo>
                  <a:lnTo>
                    <a:pt x="173" y="30"/>
                  </a:lnTo>
                  <a:lnTo>
                    <a:pt x="134" y="8"/>
                  </a:lnTo>
                  <a:lnTo>
                    <a:pt x="83" y="0"/>
                  </a:lnTo>
                  <a:lnTo>
                    <a:pt x="39" y="140"/>
                  </a:lnTo>
                  <a:lnTo>
                    <a:pt x="15" y="275"/>
                  </a:lnTo>
                  <a:lnTo>
                    <a:pt x="8" y="545"/>
                  </a:lnTo>
                  <a:lnTo>
                    <a:pt x="0" y="677"/>
                  </a:lnTo>
                  <a:close/>
                </a:path>
              </a:pathLst>
            </a:custGeom>
            <a:solidFill>
              <a:srgbClr val="FF00FF"/>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7" name="Freeform 59"/>
            <p:cNvSpPr>
              <a:spLocks/>
            </p:cNvSpPr>
            <p:nvPr/>
          </p:nvSpPr>
          <p:spPr bwMode="auto">
            <a:xfrm>
              <a:off x="2437" y="624"/>
              <a:ext cx="66" cy="93"/>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8" name="Freeform 60"/>
            <p:cNvSpPr>
              <a:spLocks/>
            </p:cNvSpPr>
            <p:nvPr/>
          </p:nvSpPr>
          <p:spPr bwMode="auto">
            <a:xfrm>
              <a:off x="2299" y="156"/>
              <a:ext cx="851" cy="894"/>
            </a:xfrm>
            <a:custGeom>
              <a:avLst/>
              <a:gdLst/>
              <a:ahLst/>
              <a:cxnLst>
                <a:cxn ang="0">
                  <a:pos x="305" y="518"/>
                </a:cxn>
                <a:cxn ang="0">
                  <a:pos x="278" y="374"/>
                </a:cxn>
                <a:cxn ang="0">
                  <a:pos x="242" y="311"/>
                </a:cxn>
                <a:cxn ang="0">
                  <a:pos x="203" y="212"/>
                </a:cxn>
                <a:cxn ang="0">
                  <a:pos x="218" y="128"/>
                </a:cxn>
                <a:cxn ang="0">
                  <a:pos x="272" y="74"/>
                </a:cxn>
                <a:cxn ang="0">
                  <a:pos x="341" y="47"/>
                </a:cxn>
                <a:cxn ang="0">
                  <a:pos x="425" y="17"/>
                </a:cxn>
                <a:cxn ang="0">
                  <a:pos x="548" y="2"/>
                </a:cxn>
                <a:cxn ang="0">
                  <a:pos x="677" y="29"/>
                </a:cxn>
                <a:cxn ang="0">
                  <a:pos x="701" y="44"/>
                </a:cxn>
                <a:cxn ang="0">
                  <a:pos x="737" y="59"/>
                </a:cxn>
                <a:cxn ang="0">
                  <a:pos x="782" y="89"/>
                </a:cxn>
                <a:cxn ang="0">
                  <a:pos x="839" y="137"/>
                </a:cxn>
                <a:cxn ang="0">
                  <a:pos x="803" y="317"/>
                </a:cxn>
                <a:cxn ang="0">
                  <a:pos x="791" y="347"/>
                </a:cxn>
                <a:cxn ang="0">
                  <a:pos x="767" y="398"/>
                </a:cxn>
                <a:cxn ang="0">
                  <a:pos x="683" y="509"/>
                </a:cxn>
                <a:cxn ang="0">
                  <a:pos x="641" y="539"/>
                </a:cxn>
                <a:cxn ang="0">
                  <a:pos x="623" y="545"/>
                </a:cxn>
                <a:cxn ang="0">
                  <a:pos x="620" y="560"/>
                </a:cxn>
                <a:cxn ang="0">
                  <a:pos x="644" y="539"/>
                </a:cxn>
                <a:cxn ang="0">
                  <a:pos x="662" y="527"/>
                </a:cxn>
                <a:cxn ang="0">
                  <a:pos x="776" y="536"/>
                </a:cxn>
                <a:cxn ang="0">
                  <a:pos x="782" y="581"/>
                </a:cxn>
                <a:cxn ang="0">
                  <a:pos x="758" y="626"/>
                </a:cxn>
                <a:cxn ang="0">
                  <a:pos x="677" y="644"/>
                </a:cxn>
                <a:cxn ang="0">
                  <a:pos x="668" y="647"/>
                </a:cxn>
                <a:cxn ang="0">
                  <a:pos x="629" y="650"/>
                </a:cxn>
                <a:cxn ang="0">
                  <a:pos x="620" y="668"/>
                </a:cxn>
                <a:cxn ang="0">
                  <a:pos x="611" y="707"/>
                </a:cxn>
                <a:cxn ang="0">
                  <a:pos x="539" y="893"/>
                </a:cxn>
                <a:cxn ang="0">
                  <a:pos x="401" y="890"/>
                </a:cxn>
                <a:cxn ang="0">
                  <a:pos x="395" y="881"/>
                </a:cxn>
                <a:cxn ang="0">
                  <a:pos x="386" y="875"/>
                </a:cxn>
                <a:cxn ang="0">
                  <a:pos x="335" y="767"/>
                </a:cxn>
                <a:cxn ang="0">
                  <a:pos x="323" y="740"/>
                </a:cxn>
                <a:cxn ang="0">
                  <a:pos x="275" y="740"/>
                </a:cxn>
                <a:cxn ang="0">
                  <a:pos x="227" y="725"/>
                </a:cxn>
                <a:cxn ang="0">
                  <a:pos x="200" y="710"/>
                </a:cxn>
                <a:cxn ang="0">
                  <a:pos x="251" y="662"/>
                </a:cxn>
                <a:cxn ang="0">
                  <a:pos x="308" y="605"/>
                </a:cxn>
                <a:cxn ang="0">
                  <a:pos x="236" y="641"/>
                </a:cxn>
                <a:cxn ang="0">
                  <a:pos x="176" y="653"/>
                </a:cxn>
                <a:cxn ang="0">
                  <a:pos x="65" y="629"/>
                </a:cxn>
                <a:cxn ang="0">
                  <a:pos x="23" y="584"/>
                </a:cxn>
                <a:cxn ang="0">
                  <a:pos x="14" y="557"/>
                </a:cxn>
                <a:cxn ang="0">
                  <a:pos x="11" y="533"/>
                </a:cxn>
                <a:cxn ang="0">
                  <a:pos x="83" y="527"/>
                </a:cxn>
                <a:cxn ang="0">
                  <a:pos x="290" y="524"/>
                </a:cxn>
                <a:cxn ang="0">
                  <a:pos x="305" y="518"/>
                </a:cxn>
              </a:cxnLst>
              <a:rect l="0" t="0" r="r" b="b"/>
              <a:pathLst>
                <a:path w="851" h="894">
                  <a:moveTo>
                    <a:pt x="305" y="518"/>
                  </a:moveTo>
                  <a:cubicBezTo>
                    <a:pt x="303" y="491"/>
                    <a:pt x="296" y="402"/>
                    <a:pt x="278" y="374"/>
                  </a:cubicBezTo>
                  <a:cubicBezTo>
                    <a:pt x="265" y="355"/>
                    <a:pt x="252" y="333"/>
                    <a:pt x="242" y="311"/>
                  </a:cubicBezTo>
                  <a:cubicBezTo>
                    <a:pt x="228" y="279"/>
                    <a:pt x="222" y="241"/>
                    <a:pt x="203" y="212"/>
                  </a:cubicBezTo>
                  <a:cubicBezTo>
                    <a:pt x="206" y="161"/>
                    <a:pt x="197" y="161"/>
                    <a:pt x="218" y="128"/>
                  </a:cubicBezTo>
                  <a:cubicBezTo>
                    <a:pt x="220" y="123"/>
                    <a:pt x="267" y="77"/>
                    <a:pt x="272" y="74"/>
                  </a:cubicBezTo>
                  <a:cubicBezTo>
                    <a:pt x="293" y="61"/>
                    <a:pt x="317" y="52"/>
                    <a:pt x="341" y="47"/>
                  </a:cubicBezTo>
                  <a:cubicBezTo>
                    <a:pt x="364" y="32"/>
                    <a:pt x="399" y="26"/>
                    <a:pt x="425" y="17"/>
                  </a:cubicBezTo>
                  <a:cubicBezTo>
                    <a:pt x="460" y="12"/>
                    <a:pt x="506" y="0"/>
                    <a:pt x="548" y="2"/>
                  </a:cubicBezTo>
                  <a:cubicBezTo>
                    <a:pt x="590" y="4"/>
                    <a:pt x="652" y="22"/>
                    <a:pt x="677" y="29"/>
                  </a:cubicBezTo>
                  <a:cubicBezTo>
                    <a:pt x="689" y="33"/>
                    <a:pt x="689" y="40"/>
                    <a:pt x="701" y="44"/>
                  </a:cubicBezTo>
                  <a:cubicBezTo>
                    <a:pt x="710" y="58"/>
                    <a:pt x="722" y="55"/>
                    <a:pt x="737" y="59"/>
                  </a:cubicBezTo>
                  <a:cubicBezTo>
                    <a:pt x="752" y="69"/>
                    <a:pt x="765" y="83"/>
                    <a:pt x="782" y="89"/>
                  </a:cubicBezTo>
                  <a:cubicBezTo>
                    <a:pt x="798" y="113"/>
                    <a:pt x="832" y="107"/>
                    <a:pt x="839" y="137"/>
                  </a:cubicBezTo>
                  <a:cubicBezTo>
                    <a:pt x="843" y="187"/>
                    <a:pt x="851" y="285"/>
                    <a:pt x="803" y="317"/>
                  </a:cubicBezTo>
                  <a:cubicBezTo>
                    <a:pt x="799" y="328"/>
                    <a:pt x="793" y="335"/>
                    <a:pt x="791" y="347"/>
                  </a:cubicBezTo>
                  <a:cubicBezTo>
                    <a:pt x="787" y="368"/>
                    <a:pt x="790" y="392"/>
                    <a:pt x="767" y="398"/>
                  </a:cubicBezTo>
                  <a:cubicBezTo>
                    <a:pt x="728" y="424"/>
                    <a:pt x="735" y="496"/>
                    <a:pt x="683" y="509"/>
                  </a:cubicBezTo>
                  <a:cubicBezTo>
                    <a:pt x="668" y="519"/>
                    <a:pt x="658" y="531"/>
                    <a:pt x="641" y="539"/>
                  </a:cubicBezTo>
                  <a:cubicBezTo>
                    <a:pt x="635" y="542"/>
                    <a:pt x="623" y="545"/>
                    <a:pt x="623" y="545"/>
                  </a:cubicBezTo>
                  <a:cubicBezTo>
                    <a:pt x="609" y="566"/>
                    <a:pt x="604" y="565"/>
                    <a:pt x="620" y="560"/>
                  </a:cubicBezTo>
                  <a:cubicBezTo>
                    <a:pt x="629" y="551"/>
                    <a:pt x="633" y="545"/>
                    <a:pt x="644" y="539"/>
                  </a:cubicBezTo>
                  <a:cubicBezTo>
                    <a:pt x="650" y="535"/>
                    <a:pt x="662" y="527"/>
                    <a:pt x="662" y="527"/>
                  </a:cubicBezTo>
                  <a:cubicBezTo>
                    <a:pt x="691" y="528"/>
                    <a:pt x="740" y="503"/>
                    <a:pt x="776" y="536"/>
                  </a:cubicBezTo>
                  <a:cubicBezTo>
                    <a:pt x="779" y="536"/>
                    <a:pt x="782" y="578"/>
                    <a:pt x="782" y="581"/>
                  </a:cubicBezTo>
                  <a:cubicBezTo>
                    <a:pt x="782" y="611"/>
                    <a:pt x="773" y="605"/>
                    <a:pt x="758" y="626"/>
                  </a:cubicBezTo>
                  <a:cubicBezTo>
                    <a:pt x="753" y="650"/>
                    <a:pt x="701" y="643"/>
                    <a:pt x="677" y="644"/>
                  </a:cubicBezTo>
                  <a:cubicBezTo>
                    <a:pt x="674" y="645"/>
                    <a:pt x="671" y="647"/>
                    <a:pt x="668" y="647"/>
                  </a:cubicBezTo>
                  <a:cubicBezTo>
                    <a:pt x="655" y="649"/>
                    <a:pt x="642" y="646"/>
                    <a:pt x="629" y="650"/>
                  </a:cubicBezTo>
                  <a:cubicBezTo>
                    <a:pt x="623" y="652"/>
                    <a:pt x="624" y="662"/>
                    <a:pt x="620" y="668"/>
                  </a:cubicBezTo>
                  <a:cubicBezTo>
                    <a:pt x="617" y="681"/>
                    <a:pt x="611" y="707"/>
                    <a:pt x="611" y="707"/>
                  </a:cubicBezTo>
                  <a:cubicBezTo>
                    <a:pt x="609" y="762"/>
                    <a:pt x="615" y="878"/>
                    <a:pt x="539" y="893"/>
                  </a:cubicBezTo>
                  <a:cubicBezTo>
                    <a:pt x="493" y="892"/>
                    <a:pt x="447" y="894"/>
                    <a:pt x="401" y="890"/>
                  </a:cubicBezTo>
                  <a:cubicBezTo>
                    <a:pt x="397" y="890"/>
                    <a:pt x="398" y="884"/>
                    <a:pt x="395" y="881"/>
                  </a:cubicBezTo>
                  <a:cubicBezTo>
                    <a:pt x="392" y="878"/>
                    <a:pt x="389" y="877"/>
                    <a:pt x="386" y="875"/>
                  </a:cubicBezTo>
                  <a:cubicBezTo>
                    <a:pt x="364" y="842"/>
                    <a:pt x="351" y="803"/>
                    <a:pt x="335" y="767"/>
                  </a:cubicBezTo>
                  <a:cubicBezTo>
                    <a:pt x="331" y="758"/>
                    <a:pt x="333" y="742"/>
                    <a:pt x="323" y="740"/>
                  </a:cubicBezTo>
                  <a:cubicBezTo>
                    <a:pt x="303" y="736"/>
                    <a:pt x="295" y="741"/>
                    <a:pt x="275" y="740"/>
                  </a:cubicBezTo>
                  <a:cubicBezTo>
                    <a:pt x="258" y="739"/>
                    <a:pt x="239" y="731"/>
                    <a:pt x="227" y="725"/>
                  </a:cubicBezTo>
                  <a:cubicBezTo>
                    <a:pt x="224" y="715"/>
                    <a:pt x="200" y="710"/>
                    <a:pt x="200" y="710"/>
                  </a:cubicBezTo>
                  <a:cubicBezTo>
                    <a:pt x="203" y="696"/>
                    <a:pt x="239" y="670"/>
                    <a:pt x="251" y="662"/>
                  </a:cubicBezTo>
                  <a:cubicBezTo>
                    <a:pt x="267" y="638"/>
                    <a:pt x="286" y="620"/>
                    <a:pt x="308" y="605"/>
                  </a:cubicBezTo>
                  <a:cubicBezTo>
                    <a:pt x="310" y="598"/>
                    <a:pt x="258" y="633"/>
                    <a:pt x="236" y="641"/>
                  </a:cubicBezTo>
                  <a:cubicBezTo>
                    <a:pt x="214" y="649"/>
                    <a:pt x="204" y="655"/>
                    <a:pt x="176" y="653"/>
                  </a:cubicBezTo>
                  <a:cubicBezTo>
                    <a:pt x="137" y="652"/>
                    <a:pt x="93" y="657"/>
                    <a:pt x="65" y="629"/>
                  </a:cubicBezTo>
                  <a:cubicBezTo>
                    <a:pt x="53" y="617"/>
                    <a:pt x="33" y="599"/>
                    <a:pt x="23" y="584"/>
                  </a:cubicBezTo>
                  <a:cubicBezTo>
                    <a:pt x="18" y="576"/>
                    <a:pt x="14" y="557"/>
                    <a:pt x="14" y="557"/>
                  </a:cubicBezTo>
                  <a:cubicBezTo>
                    <a:pt x="14" y="549"/>
                    <a:pt x="0" y="538"/>
                    <a:pt x="11" y="533"/>
                  </a:cubicBezTo>
                  <a:cubicBezTo>
                    <a:pt x="22" y="528"/>
                    <a:pt x="37" y="528"/>
                    <a:pt x="83" y="527"/>
                  </a:cubicBezTo>
                  <a:cubicBezTo>
                    <a:pt x="152" y="525"/>
                    <a:pt x="221" y="525"/>
                    <a:pt x="290" y="524"/>
                  </a:cubicBezTo>
                  <a:cubicBezTo>
                    <a:pt x="301" y="520"/>
                    <a:pt x="296" y="522"/>
                    <a:pt x="305" y="518"/>
                  </a:cubicBezTo>
                  <a:close/>
                </a:path>
              </a:pathLst>
            </a:custGeom>
            <a:gradFill rotWithShape="1">
              <a:gsLst>
                <a:gs pos="0">
                  <a:srgbClr val="FFCCFF"/>
                </a:gs>
                <a:gs pos="100000">
                  <a:srgbClr val="FFCCFF">
                    <a:gamma/>
                    <a:shade val="86275"/>
                    <a:invGamma/>
                  </a:srgbClr>
                </a:gs>
              </a:gsLst>
              <a:lin ang="5400000" scaled="1"/>
            </a:gradFill>
            <a:ln w="28575" cmpd="sng">
              <a:solidFill>
                <a:schemeClr val="tx1"/>
              </a:solidFill>
              <a:round/>
              <a:headEnd/>
              <a:tailEnd/>
            </a:ln>
            <a:effectLst/>
            <a:scene3d>
              <a:camera prst="orthographicFront"/>
              <a:lightRig rig="threePt" dir="t"/>
            </a:scene3d>
            <a:sp3d>
              <a:bevelT/>
            </a:sp3d>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9" name="Freeform 61"/>
            <p:cNvSpPr>
              <a:spLocks/>
            </p:cNvSpPr>
            <p:nvPr/>
          </p:nvSpPr>
          <p:spPr bwMode="auto">
            <a:xfrm rot="-830568">
              <a:off x="2714" y="321"/>
              <a:ext cx="433" cy="207"/>
            </a:xfrm>
            <a:custGeom>
              <a:avLst/>
              <a:gdLst/>
              <a:ahLst/>
              <a:cxnLst>
                <a:cxn ang="0">
                  <a:pos x="1" y="207"/>
                </a:cxn>
                <a:cxn ang="0">
                  <a:pos x="4" y="144"/>
                </a:cxn>
                <a:cxn ang="0">
                  <a:pos x="16" y="126"/>
                </a:cxn>
                <a:cxn ang="0">
                  <a:pos x="61" y="69"/>
                </a:cxn>
                <a:cxn ang="0">
                  <a:pos x="97" y="36"/>
                </a:cxn>
                <a:cxn ang="0">
                  <a:pos x="127" y="9"/>
                </a:cxn>
                <a:cxn ang="0">
                  <a:pos x="139" y="42"/>
                </a:cxn>
                <a:cxn ang="0">
                  <a:pos x="136" y="72"/>
                </a:cxn>
                <a:cxn ang="0">
                  <a:pos x="139" y="54"/>
                </a:cxn>
                <a:cxn ang="0">
                  <a:pos x="145" y="45"/>
                </a:cxn>
                <a:cxn ang="0">
                  <a:pos x="154" y="42"/>
                </a:cxn>
                <a:cxn ang="0">
                  <a:pos x="238" y="6"/>
                </a:cxn>
                <a:cxn ang="0">
                  <a:pos x="265" y="48"/>
                </a:cxn>
                <a:cxn ang="0">
                  <a:pos x="274" y="30"/>
                </a:cxn>
                <a:cxn ang="0">
                  <a:pos x="292" y="24"/>
                </a:cxn>
                <a:cxn ang="0">
                  <a:pos x="385" y="36"/>
                </a:cxn>
                <a:cxn ang="0">
                  <a:pos x="415" y="66"/>
                </a:cxn>
                <a:cxn ang="0">
                  <a:pos x="427" y="81"/>
                </a:cxn>
                <a:cxn ang="0">
                  <a:pos x="343" y="87"/>
                </a:cxn>
                <a:cxn ang="0">
                  <a:pos x="310" y="102"/>
                </a:cxn>
                <a:cxn ang="0">
                  <a:pos x="130" y="120"/>
                </a:cxn>
                <a:cxn ang="0">
                  <a:pos x="100" y="129"/>
                </a:cxn>
                <a:cxn ang="0">
                  <a:pos x="82" y="135"/>
                </a:cxn>
                <a:cxn ang="0">
                  <a:pos x="55" y="162"/>
                </a:cxn>
                <a:cxn ang="0">
                  <a:pos x="19" y="198"/>
                </a:cxn>
                <a:cxn ang="0">
                  <a:pos x="1" y="207"/>
                </a:cxn>
              </a:cxnLst>
              <a:rect l="0" t="0" r="r" b="b"/>
              <a:pathLst>
                <a:path w="433" h="207">
                  <a:moveTo>
                    <a:pt x="1" y="207"/>
                  </a:moveTo>
                  <a:cubicBezTo>
                    <a:pt x="2" y="186"/>
                    <a:pt x="0" y="165"/>
                    <a:pt x="4" y="144"/>
                  </a:cubicBezTo>
                  <a:cubicBezTo>
                    <a:pt x="5" y="137"/>
                    <a:pt x="12" y="132"/>
                    <a:pt x="16" y="126"/>
                  </a:cubicBezTo>
                  <a:cubicBezTo>
                    <a:pt x="27" y="110"/>
                    <a:pt x="46" y="74"/>
                    <a:pt x="61" y="69"/>
                  </a:cubicBezTo>
                  <a:cubicBezTo>
                    <a:pt x="73" y="57"/>
                    <a:pt x="83" y="45"/>
                    <a:pt x="97" y="36"/>
                  </a:cubicBezTo>
                  <a:cubicBezTo>
                    <a:pt x="101" y="23"/>
                    <a:pt x="112" y="9"/>
                    <a:pt x="127" y="9"/>
                  </a:cubicBezTo>
                  <a:cubicBezTo>
                    <a:pt x="134" y="20"/>
                    <a:pt x="135" y="30"/>
                    <a:pt x="139" y="42"/>
                  </a:cubicBezTo>
                  <a:cubicBezTo>
                    <a:pt x="138" y="52"/>
                    <a:pt x="136" y="62"/>
                    <a:pt x="136" y="72"/>
                  </a:cubicBezTo>
                  <a:cubicBezTo>
                    <a:pt x="136" y="78"/>
                    <a:pt x="137" y="60"/>
                    <a:pt x="139" y="54"/>
                  </a:cubicBezTo>
                  <a:cubicBezTo>
                    <a:pt x="140" y="51"/>
                    <a:pt x="142" y="47"/>
                    <a:pt x="145" y="45"/>
                  </a:cubicBezTo>
                  <a:cubicBezTo>
                    <a:pt x="147" y="43"/>
                    <a:pt x="151" y="43"/>
                    <a:pt x="154" y="42"/>
                  </a:cubicBezTo>
                  <a:cubicBezTo>
                    <a:pt x="178" y="18"/>
                    <a:pt x="211" y="24"/>
                    <a:pt x="238" y="6"/>
                  </a:cubicBezTo>
                  <a:cubicBezTo>
                    <a:pt x="282" y="11"/>
                    <a:pt x="250" y="0"/>
                    <a:pt x="265" y="48"/>
                  </a:cubicBezTo>
                  <a:cubicBezTo>
                    <a:pt x="269" y="61"/>
                    <a:pt x="271" y="32"/>
                    <a:pt x="274" y="30"/>
                  </a:cubicBezTo>
                  <a:cubicBezTo>
                    <a:pt x="279" y="26"/>
                    <a:pt x="292" y="24"/>
                    <a:pt x="292" y="24"/>
                  </a:cubicBezTo>
                  <a:cubicBezTo>
                    <a:pt x="324" y="26"/>
                    <a:pt x="353" y="31"/>
                    <a:pt x="385" y="36"/>
                  </a:cubicBezTo>
                  <a:cubicBezTo>
                    <a:pt x="389" y="69"/>
                    <a:pt x="389" y="57"/>
                    <a:pt x="415" y="66"/>
                  </a:cubicBezTo>
                  <a:cubicBezTo>
                    <a:pt x="417" y="72"/>
                    <a:pt x="433" y="78"/>
                    <a:pt x="427" y="81"/>
                  </a:cubicBezTo>
                  <a:cubicBezTo>
                    <a:pt x="402" y="94"/>
                    <a:pt x="371" y="86"/>
                    <a:pt x="343" y="87"/>
                  </a:cubicBezTo>
                  <a:cubicBezTo>
                    <a:pt x="326" y="91"/>
                    <a:pt x="328" y="98"/>
                    <a:pt x="310" y="102"/>
                  </a:cubicBezTo>
                  <a:cubicBezTo>
                    <a:pt x="338" y="144"/>
                    <a:pt x="156" y="120"/>
                    <a:pt x="130" y="120"/>
                  </a:cubicBezTo>
                  <a:cubicBezTo>
                    <a:pt x="113" y="132"/>
                    <a:pt x="130" y="122"/>
                    <a:pt x="100" y="129"/>
                  </a:cubicBezTo>
                  <a:cubicBezTo>
                    <a:pt x="94" y="130"/>
                    <a:pt x="82" y="135"/>
                    <a:pt x="82" y="135"/>
                  </a:cubicBezTo>
                  <a:cubicBezTo>
                    <a:pt x="78" y="147"/>
                    <a:pt x="67" y="158"/>
                    <a:pt x="55" y="162"/>
                  </a:cubicBezTo>
                  <a:cubicBezTo>
                    <a:pt x="49" y="181"/>
                    <a:pt x="35" y="187"/>
                    <a:pt x="19" y="198"/>
                  </a:cubicBezTo>
                  <a:cubicBezTo>
                    <a:pt x="13" y="202"/>
                    <a:pt x="1" y="207"/>
                    <a:pt x="1" y="207"/>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0" name="Freeform 62"/>
            <p:cNvSpPr>
              <a:spLocks/>
            </p:cNvSpPr>
            <p:nvPr/>
          </p:nvSpPr>
          <p:spPr bwMode="auto">
            <a:xfrm>
              <a:off x="2705" y="570"/>
              <a:ext cx="153" cy="141"/>
            </a:xfrm>
            <a:custGeom>
              <a:avLst/>
              <a:gdLst/>
              <a:ahLst/>
              <a:cxnLst>
                <a:cxn ang="0">
                  <a:pos x="64" y="6"/>
                </a:cxn>
                <a:cxn ang="0">
                  <a:pos x="22" y="54"/>
                </a:cxn>
                <a:cxn ang="0">
                  <a:pos x="10" y="72"/>
                </a:cxn>
                <a:cxn ang="0">
                  <a:pos x="25" y="132"/>
                </a:cxn>
                <a:cxn ang="0">
                  <a:pos x="61" y="153"/>
                </a:cxn>
                <a:cxn ang="0">
                  <a:pos x="145" y="135"/>
                </a:cxn>
                <a:cxn ang="0">
                  <a:pos x="169" y="117"/>
                </a:cxn>
                <a:cxn ang="0">
                  <a:pos x="175" y="54"/>
                </a:cxn>
                <a:cxn ang="0">
                  <a:pos x="118" y="12"/>
                </a:cxn>
                <a:cxn ang="0">
                  <a:pos x="91" y="3"/>
                </a:cxn>
                <a:cxn ang="0">
                  <a:pos x="82" y="0"/>
                </a:cxn>
                <a:cxn ang="0">
                  <a:pos x="64" y="6"/>
                </a:cxn>
              </a:cxnLst>
              <a:rect l="0" t="0" r="r" b="b"/>
              <a:pathLst>
                <a:path w="186" h="153">
                  <a:moveTo>
                    <a:pt x="64" y="6"/>
                  </a:moveTo>
                  <a:cubicBezTo>
                    <a:pt x="25" y="12"/>
                    <a:pt x="39" y="28"/>
                    <a:pt x="22" y="54"/>
                  </a:cubicBezTo>
                  <a:cubicBezTo>
                    <a:pt x="18" y="60"/>
                    <a:pt x="10" y="72"/>
                    <a:pt x="10" y="72"/>
                  </a:cubicBezTo>
                  <a:cubicBezTo>
                    <a:pt x="5" y="94"/>
                    <a:pt x="0" y="124"/>
                    <a:pt x="25" y="132"/>
                  </a:cubicBezTo>
                  <a:cubicBezTo>
                    <a:pt x="30" y="152"/>
                    <a:pt x="43" y="147"/>
                    <a:pt x="61" y="153"/>
                  </a:cubicBezTo>
                  <a:cubicBezTo>
                    <a:pt x="124" y="149"/>
                    <a:pt x="99" y="147"/>
                    <a:pt x="145" y="135"/>
                  </a:cubicBezTo>
                  <a:cubicBezTo>
                    <a:pt x="156" y="128"/>
                    <a:pt x="162" y="128"/>
                    <a:pt x="169" y="117"/>
                  </a:cubicBezTo>
                  <a:cubicBezTo>
                    <a:pt x="173" y="85"/>
                    <a:pt x="186" y="86"/>
                    <a:pt x="175" y="54"/>
                  </a:cubicBezTo>
                  <a:cubicBezTo>
                    <a:pt x="169" y="14"/>
                    <a:pt x="159" y="16"/>
                    <a:pt x="118" y="12"/>
                  </a:cubicBezTo>
                  <a:cubicBezTo>
                    <a:pt x="109" y="9"/>
                    <a:pt x="100" y="6"/>
                    <a:pt x="91" y="3"/>
                  </a:cubicBezTo>
                  <a:cubicBezTo>
                    <a:pt x="88" y="2"/>
                    <a:pt x="82" y="0"/>
                    <a:pt x="82" y="0"/>
                  </a:cubicBezTo>
                  <a:cubicBezTo>
                    <a:pt x="52" y="3"/>
                    <a:pt x="46" y="0"/>
                    <a:pt x="64" y="6"/>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1" name="Freeform 63"/>
            <p:cNvSpPr>
              <a:spLocks/>
            </p:cNvSpPr>
            <p:nvPr/>
          </p:nvSpPr>
          <p:spPr bwMode="auto">
            <a:xfrm>
              <a:off x="2718" y="621"/>
              <a:ext cx="72" cy="69"/>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2" name="Freeform 64"/>
            <p:cNvSpPr>
              <a:spLocks/>
            </p:cNvSpPr>
            <p:nvPr/>
          </p:nvSpPr>
          <p:spPr bwMode="auto">
            <a:xfrm rot="-2667468">
              <a:off x="2689" y="807"/>
              <a:ext cx="27" cy="51"/>
            </a:xfrm>
            <a:custGeom>
              <a:avLst/>
              <a:gdLst/>
              <a:ahLst/>
              <a:cxnLst>
                <a:cxn ang="0">
                  <a:pos x="0" y="0"/>
                </a:cxn>
                <a:cxn ang="0">
                  <a:pos x="30" y="36"/>
                </a:cxn>
                <a:cxn ang="0">
                  <a:pos x="33" y="78"/>
                </a:cxn>
              </a:cxnLst>
              <a:rect l="0" t="0" r="r" b="b"/>
              <a:pathLst>
                <a:path w="35" h="78">
                  <a:moveTo>
                    <a:pt x="0" y="0"/>
                  </a:moveTo>
                  <a:cubicBezTo>
                    <a:pt x="12" y="11"/>
                    <a:pt x="25" y="23"/>
                    <a:pt x="30" y="36"/>
                  </a:cubicBezTo>
                  <a:cubicBezTo>
                    <a:pt x="35" y="49"/>
                    <a:pt x="34" y="63"/>
                    <a:pt x="33" y="78"/>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 name="Freeform 65"/>
            <p:cNvSpPr>
              <a:spLocks/>
            </p:cNvSpPr>
            <p:nvPr/>
          </p:nvSpPr>
          <p:spPr bwMode="auto">
            <a:xfrm>
              <a:off x="2482" y="636"/>
              <a:ext cx="75" cy="114"/>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4" name="Line 66"/>
            <p:cNvSpPr>
              <a:spLocks noChangeShapeType="1"/>
            </p:cNvSpPr>
            <p:nvPr/>
          </p:nvSpPr>
          <p:spPr bwMode="auto">
            <a:xfrm flipH="1">
              <a:off x="2598" y="720"/>
              <a:ext cx="48" cy="48"/>
            </a:xfrm>
            <a:prstGeom prst="line">
              <a:avLst/>
            </a:prstGeom>
            <a:noFill/>
            <a:ln w="19050">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5" name="Freeform 67"/>
            <p:cNvSpPr>
              <a:spLocks/>
            </p:cNvSpPr>
            <p:nvPr/>
          </p:nvSpPr>
          <p:spPr bwMode="auto">
            <a:xfrm>
              <a:off x="2562" y="590"/>
              <a:ext cx="128" cy="84"/>
            </a:xfrm>
            <a:custGeom>
              <a:avLst/>
              <a:gdLst/>
              <a:ahLst/>
              <a:cxnLst>
                <a:cxn ang="0">
                  <a:pos x="3" y="82"/>
                </a:cxn>
                <a:cxn ang="0">
                  <a:pos x="132" y="79"/>
                </a:cxn>
                <a:cxn ang="0">
                  <a:pos x="117" y="51"/>
                </a:cxn>
                <a:cxn ang="0">
                  <a:pos x="51" y="1"/>
                </a:cxn>
                <a:cxn ang="0">
                  <a:pos x="12" y="4"/>
                </a:cxn>
                <a:cxn ang="0">
                  <a:pos x="0" y="40"/>
                </a:cxn>
                <a:cxn ang="0">
                  <a:pos x="3" y="82"/>
                </a:cxn>
              </a:cxnLst>
              <a:rect l="0" t="0" r="r" b="b"/>
              <a:pathLst>
                <a:path w="140" h="84">
                  <a:moveTo>
                    <a:pt x="3" y="82"/>
                  </a:moveTo>
                  <a:cubicBezTo>
                    <a:pt x="46" y="81"/>
                    <a:pt x="89" y="84"/>
                    <a:pt x="132" y="79"/>
                  </a:cubicBezTo>
                  <a:cubicBezTo>
                    <a:pt x="140" y="78"/>
                    <a:pt x="118" y="52"/>
                    <a:pt x="117" y="51"/>
                  </a:cubicBezTo>
                  <a:cubicBezTo>
                    <a:pt x="98" y="22"/>
                    <a:pt x="83" y="12"/>
                    <a:pt x="51" y="1"/>
                  </a:cubicBezTo>
                  <a:cubicBezTo>
                    <a:pt x="35" y="2"/>
                    <a:pt x="28" y="0"/>
                    <a:pt x="12" y="4"/>
                  </a:cubicBezTo>
                  <a:cubicBezTo>
                    <a:pt x="2" y="6"/>
                    <a:pt x="0" y="30"/>
                    <a:pt x="0" y="40"/>
                  </a:cubicBezTo>
                  <a:cubicBezTo>
                    <a:pt x="1" y="56"/>
                    <a:pt x="1" y="66"/>
                    <a:pt x="3" y="82"/>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6" name="Freeform 68"/>
            <p:cNvSpPr>
              <a:spLocks/>
            </p:cNvSpPr>
            <p:nvPr/>
          </p:nvSpPr>
          <p:spPr bwMode="auto">
            <a:xfrm>
              <a:off x="2568" y="618"/>
              <a:ext cx="57" cy="54"/>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7" name="Freeform 69"/>
            <p:cNvSpPr>
              <a:spLocks/>
            </p:cNvSpPr>
            <p:nvPr/>
          </p:nvSpPr>
          <p:spPr bwMode="auto">
            <a:xfrm>
              <a:off x="2952" y="716"/>
              <a:ext cx="87" cy="38"/>
            </a:xfrm>
            <a:custGeom>
              <a:avLst/>
              <a:gdLst/>
              <a:ahLst/>
              <a:cxnLst>
                <a:cxn ang="0">
                  <a:pos x="0" y="28"/>
                </a:cxn>
                <a:cxn ang="0">
                  <a:pos x="30" y="22"/>
                </a:cxn>
                <a:cxn ang="0">
                  <a:pos x="45" y="10"/>
                </a:cxn>
                <a:cxn ang="0">
                  <a:pos x="63" y="7"/>
                </a:cxn>
                <a:cxn ang="0">
                  <a:pos x="81" y="1"/>
                </a:cxn>
                <a:cxn ang="0">
                  <a:pos x="66" y="4"/>
                </a:cxn>
                <a:cxn ang="0">
                  <a:pos x="24" y="22"/>
                </a:cxn>
                <a:cxn ang="0">
                  <a:pos x="42" y="22"/>
                </a:cxn>
                <a:cxn ang="0">
                  <a:pos x="69" y="13"/>
                </a:cxn>
                <a:cxn ang="0">
                  <a:pos x="51" y="22"/>
                </a:cxn>
                <a:cxn ang="0">
                  <a:pos x="45" y="28"/>
                </a:cxn>
                <a:cxn ang="0">
                  <a:pos x="63" y="13"/>
                </a:cxn>
              </a:cxnLst>
              <a:rect l="0" t="0" r="r" b="b"/>
              <a:pathLst>
                <a:path w="87" h="38">
                  <a:moveTo>
                    <a:pt x="0" y="28"/>
                  </a:moveTo>
                  <a:cubicBezTo>
                    <a:pt x="10" y="27"/>
                    <a:pt x="22" y="28"/>
                    <a:pt x="30" y="22"/>
                  </a:cubicBezTo>
                  <a:cubicBezTo>
                    <a:pt x="44" y="10"/>
                    <a:pt x="27" y="14"/>
                    <a:pt x="45" y="10"/>
                  </a:cubicBezTo>
                  <a:cubicBezTo>
                    <a:pt x="51" y="9"/>
                    <a:pt x="57" y="8"/>
                    <a:pt x="63" y="7"/>
                  </a:cubicBezTo>
                  <a:cubicBezTo>
                    <a:pt x="69" y="5"/>
                    <a:pt x="87" y="0"/>
                    <a:pt x="81" y="1"/>
                  </a:cubicBezTo>
                  <a:cubicBezTo>
                    <a:pt x="76" y="2"/>
                    <a:pt x="71" y="3"/>
                    <a:pt x="66" y="4"/>
                  </a:cubicBezTo>
                  <a:cubicBezTo>
                    <a:pt x="48" y="16"/>
                    <a:pt x="45" y="18"/>
                    <a:pt x="24" y="22"/>
                  </a:cubicBezTo>
                  <a:cubicBezTo>
                    <a:pt x="0" y="38"/>
                    <a:pt x="36" y="24"/>
                    <a:pt x="42" y="22"/>
                  </a:cubicBezTo>
                  <a:cubicBezTo>
                    <a:pt x="63" y="8"/>
                    <a:pt x="53" y="8"/>
                    <a:pt x="69" y="13"/>
                  </a:cubicBezTo>
                  <a:cubicBezTo>
                    <a:pt x="63" y="17"/>
                    <a:pt x="54" y="16"/>
                    <a:pt x="51" y="22"/>
                  </a:cubicBezTo>
                  <a:cubicBezTo>
                    <a:pt x="46" y="31"/>
                    <a:pt x="66" y="35"/>
                    <a:pt x="45" y="28"/>
                  </a:cubicBezTo>
                  <a:cubicBezTo>
                    <a:pt x="64" y="15"/>
                    <a:pt x="63" y="23"/>
                    <a:pt x="63" y="13"/>
                  </a:cubicBezTo>
                </a:path>
              </a:pathLst>
            </a:custGeom>
            <a:noFill/>
            <a:ln w="1270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8" name="Freeform 70"/>
            <p:cNvSpPr>
              <a:spLocks/>
            </p:cNvSpPr>
            <p:nvPr/>
          </p:nvSpPr>
          <p:spPr bwMode="auto">
            <a:xfrm rot="-1003678">
              <a:off x="2924" y="552"/>
              <a:ext cx="290" cy="269"/>
            </a:xfrm>
            <a:custGeom>
              <a:avLst/>
              <a:gdLst/>
              <a:ahLst/>
              <a:cxnLst>
                <a:cxn ang="0">
                  <a:pos x="0" y="140"/>
                </a:cxn>
                <a:cxn ang="0">
                  <a:pos x="27" y="53"/>
                </a:cxn>
                <a:cxn ang="0">
                  <a:pos x="27" y="38"/>
                </a:cxn>
                <a:cxn ang="0">
                  <a:pos x="102" y="11"/>
                </a:cxn>
                <a:cxn ang="0">
                  <a:pos x="177" y="2"/>
                </a:cxn>
                <a:cxn ang="0">
                  <a:pos x="249" y="8"/>
                </a:cxn>
                <a:cxn ang="0">
                  <a:pos x="252" y="17"/>
                </a:cxn>
                <a:cxn ang="0">
                  <a:pos x="261" y="23"/>
                </a:cxn>
                <a:cxn ang="0">
                  <a:pos x="279" y="29"/>
                </a:cxn>
                <a:cxn ang="0">
                  <a:pos x="297" y="41"/>
                </a:cxn>
                <a:cxn ang="0">
                  <a:pos x="321" y="47"/>
                </a:cxn>
                <a:cxn ang="0">
                  <a:pos x="330" y="77"/>
                </a:cxn>
                <a:cxn ang="0">
                  <a:pos x="303" y="80"/>
                </a:cxn>
                <a:cxn ang="0">
                  <a:pos x="324" y="125"/>
                </a:cxn>
                <a:cxn ang="0">
                  <a:pos x="312" y="140"/>
                </a:cxn>
                <a:cxn ang="0">
                  <a:pos x="264" y="143"/>
                </a:cxn>
                <a:cxn ang="0">
                  <a:pos x="282" y="242"/>
                </a:cxn>
                <a:cxn ang="0">
                  <a:pos x="219" y="230"/>
                </a:cxn>
                <a:cxn ang="0">
                  <a:pos x="162" y="197"/>
                </a:cxn>
                <a:cxn ang="0">
                  <a:pos x="162" y="116"/>
                </a:cxn>
                <a:cxn ang="0">
                  <a:pos x="81" y="89"/>
                </a:cxn>
                <a:cxn ang="0">
                  <a:pos x="9" y="104"/>
                </a:cxn>
              </a:cxnLst>
              <a:rect l="0" t="0" r="r" b="b"/>
              <a:pathLst>
                <a:path w="345" h="269">
                  <a:moveTo>
                    <a:pt x="0" y="140"/>
                  </a:moveTo>
                  <a:cubicBezTo>
                    <a:pt x="1" y="112"/>
                    <a:pt x="24" y="81"/>
                    <a:pt x="27" y="53"/>
                  </a:cubicBezTo>
                  <a:cubicBezTo>
                    <a:pt x="60" y="26"/>
                    <a:pt x="19" y="42"/>
                    <a:pt x="27" y="38"/>
                  </a:cubicBezTo>
                  <a:cubicBezTo>
                    <a:pt x="51" y="25"/>
                    <a:pt x="76" y="20"/>
                    <a:pt x="102" y="11"/>
                  </a:cubicBezTo>
                  <a:cubicBezTo>
                    <a:pt x="140" y="12"/>
                    <a:pt x="139" y="0"/>
                    <a:pt x="177" y="2"/>
                  </a:cubicBezTo>
                  <a:cubicBezTo>
                    <a:pt x="189" y="3"/>
                    <a:pt x="249" y="8"/>
                    <a:pt x="249" y="8"/>
                  </a:cubicBezTo>
                  <a:cubicBezTo>
                    <a:pt x="250" y="11"/>
                    <a:pt x="250" y="15"/>
                    <a:pt x="252" y="17"/>
                  </a:cubicBezTo>
                  <a:cubicBezTo>
                    <a:pt x="254" y="20"/>
                    <a:pt x="258" y="22"/>
                    <a:pt x="261" y="23"/>
                  </a:cubicBezTo>
                  <a:cubicBezTo>
                    <a:pt x="267" y="26"/>
                    <a:pt x="273" y="27"/>
                    <a:pt x="279" y="29"/>
                  </a:cubicBezTo>
                  <a:cubicBezTo>
                    <a:pt x="286" y="31"/>
                    <a:pt x="290" y="39"/>
                    <a:pt x="297" y="41"/>
                  </a:cubicBezTo>
                  <a:cubicBezTo>
                    <a:pt x="305" y="43"/>
                    <a:pt x="321" y="47"/>
                    <a:pt x="321" y="47"/>
                  </a:cubicBezTo>
                  <a:cubicBezTo>
                    <a:pt x="327" y="51"/>
                    <a:pt x="345" y="68"/>
                    <a:pt x="330" y="77"/>
                  </a:cubicBezTo>
                  <a:cubicBezTo>
                    <a:pt x="322" y="82"/>
                    <a:pt x="312" y="79"/>
                    <a:pt x="303" y="80"/>
                  </a:cubicBezTo>
                  <a:cubicBezTo>
                    <a:pt x="297" y="86"/>
                    <a:pt x="324" y="115"/>
                    <a:pt x="324" y="125"/>
                  </a:cubicBezTo>
                  <a:cubicBezTo>
                    <a:pt x="325" y="135"/>
                    <a:pt x="322" y="137"/>
                    <a:pt x="312" y="140"/>
                  </a:cubicBezTo>
                  <a:cubicBezTo>
                    <a:pt x="289" y="144"/>
                    <a:pt x="260" y="121"/>
                    <a:pt x="264" y="143"/>
                  </a:cubicBezTo>
                  <a:cubicBezTo>
                    <a:pt x="291" y="179"/>
                    <a:pt x="298" y="224"/>
                    <a:pt x="282" y="242"/>
                  </a:cubicBezTo>
                  <a:cubicBezTo>
                    <a:pt x="257" y="269"/>
                    <a:pt x="240" y="246"/>
                    <a:pt x="219" y="230"/>
                  </a:cubicBezTo>
                  <a:cubicBezTo>
                    <a:pt x="210" y="223"/>
                    <a:pt x="162" y="197"/>
                    <a:pt x="162" y="197"/>
                  </a:cubicBezTo>
                  <a:cubicBezTo>
                    <a:pt x="158" y="185"/>
                    <a:pt x="174" y="120"/>
                    <a:pt x="162" y="116"/>
                  </a:cubicBezTo>
                  <a:cubicBezTo>
                    <a:pt x="149" y="99"/>
                    <a:pt x="106" y="91"/>
                    <a:pt x="81" y="89"/>
                  </a:cubicBezTo>
                  <a:cubicBezTo>
                    <a:pt x="56" y="87"/>
                    <a:pt x="24" y="101"/>
                    <a:pt x="9" y="104"/>
                  </a:cubicBezTo>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9" name="Freeform 71"/>
            <p:cNvSpPr>
              <a:spLocks/>
            </p:cNvSpPr>
            <p:nvPr/>
          </p:nvSpPr>
          <p:spPr bwMode="auto">
            <a:xfrm>
              <a:off x="2428" y="388"/>
              <a:ext cx="263" cy="230"/>
            </a:xfrm>
            <a:custGeom>
              <a:avLst/>
              <a:gdLst/>
              <a:ahLst/>
              <a:cxnLst>
                <a:cxn ang="0">
                  <a:pos x="239" y="203"/>
                </a:cxn>
                <a:cxn ang="0">
                  <a:pos x="212" y="176"/>
                </a:cxn>
                <a:cxn ang="0">
                  <a:pos x="158" y="134"/>
                </a:cxn>
                <a:cxn ang="0">
                  <a:pos x="131" y="122"/>
                </a:cxn>
                <a:cxn ang="0">
                  <a:pos x="74" y="128"/>
                </a:cxn>
                <a:cxn ang="0">
                  <a:pos x="65" y="137"/>
                </a:cxn>
                <a:cxn ang="0">
                  <a:pos x="14" y="149"/>
                </a:cxn>
                <a:cxn ang="0">
                  <a:pos x="5" y="158"/>
                </a:cxn>
                <a:cxn ang="0">
                  <a:pos x="11" y="110"/>
                </a:cxn>
                <a:cxn ang="0">
                  <a:pos x="62" y="95"/>
                </a:cxn>
                <a:cxn ang="0">
                  <a:pos x="32" y="83"/>
                </a:cxn>
                <a:cxn ang="0">
                  <a:pos x="14" y="77"/>
                </a:cxn>
                <a:cxn ang="0">
                  <a:pos x="62" y="56"/>
                </a:cxn>
                <a:cxn ang="0">
                  <a:pos x="89" y="47"/>
                </a:cxn>
                <a:cxn ang="0">
                  <a:pos x="98" y="44"/>
                </a:cxn>
                <a:cxn ang="0">
                  <a:pos x="128" y="65"/>
                </a:cxn>
                <a:cxn ang="0">
                  <a:pos x="143" y="62"/>
                </a:cxn>
                <a:cxn ang="0">
                  <a:pos x="134" y="26"/>
                </a:cxn>
                <a:cxn ang="0">
                  <a:pos x="131" y="17"/>
                </a:cxn>
                <a:cxn ang="0">
                  <a:pos x="167" y="11"/>
                </a:cxn>
                <a:cxn ang="0">
                  <a:pos x="173" y="32"/>
                </a:cxn>
                <a:cxn ang="0">
                  <a:pos x="194" y="35"/>
                </a:cxn>
                <a:cxn ang="0">
                  <a:pos x="221" y="74"/>
                </a:cxn>
                <a:cxn ang="0">
                  <a:pos x="248" y="146"/>
                </a:cxn>
                <a:cxn ang="0">
                  <a:pos x="239" y="203"/>
                </a:cxn>
              </a:cxnLst>
              <a:rect l="0" t="0" r="r" b="b"/>
              <a:pathLst>
                <a:path w="263" h="230">
                  <a:moveTo>
                    <a:pt x="239" y="203"/>
                  </a:moveTo>
                  <a:cubicBezTo>
                    <a:pt x="226" y="199"/>
                    <a:pt x="225" y="184"/>
                    <a:pt x="212" y="176"/>
                  </a:cubicBezTo>
                  <a:cubicBezTo>
                    <a:pt x="204" y="152"/>
                    <a:pt x="178" y="147"/>
                    <a:pt x="158" y="134"/>
                  </a:cubicBezTo>
                  <a:cubicBezTo>
                    <a:pt x="150" y="129"/>
                    <a:pt x="131" y="122"/>
                    <a:pt x="131" y="122"/>
                  </a:cubicBezTo>
                  <a:cubicBezTo>
                    <a:pt x="112" y="124"/>
                    <a:pt x="92" y="122"/>
                    <a:pt x="74" y="128"/>
                  </a:cubicBezTo>
                  <a:cubicBezTo>
                    <a:pt x="70" y="129"/>
                    <a:pt x="69" y="135"/>
                    <a:pt x="65" y="137"/>
                  </a:cubicBezTo>
                  <a:cubicBezTo>
                    <a:pt x="50" y="145"/>
                    <a:pt x="30" y="147"/>
                    <a:pt x="14" y="149"/>
                  </a:cubicBezTo>
                  <a:cubicBezTo>
                    <a:pt x="7" y="170"/>
                    <a:pt x="10" y="173"/>
                    <a:pt x="5" y="158"/>
                  </a:cubicBezTo>
                  <a:cubicBezTo>
                    <a:pt x="6" y="142"/>
                    <a:pt x="0" y="121"/>
                    <a:pt x="11" y="110"/>
                  </a:cubicBezTo>
                  <a:cubicBezTo>
                    <a:pt x="20" y="101"/>
                    <a:pt x="49" y="98"/>
                    <a:pt x="62" y="95"/>
                  </a:cubicBezTo>
                  <a:cubicBezTo>
                    <a:pt x="50" y="92"/>
                    <a:pt x="43" y="88"/>
                    <a:pt x="32" y="83"/>
                  </a:cubicBezTo>
                  <a:cubicBezTo>
                    <a:pt x="26" y="80"/>
                    <a:pt x="14" y="77"/>
                    <a:pt x="14" y="77"/>
                  </a:cubicBezTo>
                  <a:cubicBezTo>
                    <a:pt x="20" y="59"/>
                    <a:pt x="46" y="61"/>
                    <a:pt x="62" y="56"/>
                  </a:cubicBezTo>
                  <a:cubicBezTo>
                    <a:pt x="62" y="56"/>
                    <a:pt x="85" y="48"/>
                    <a:pt x="89" y="47"/>
                  </a:cubicBezTo>
                  <a:cubicBezTo>
                    <a:pt x="92" y="46"/>
                    <a:pt x="98" y="44"/>
                    <a:pt x="98" y="44"/>
                  </a:cubicBezTo>
                  <a:cubicBezTo>
                    <a:pt x="120" y="47"/>
                    <a:pt x="122" y="46"/>
                    <a:pt x="128" y="65"/>
                  </a:cubicBezTo>
                  <a:cubicBezTo>
                    <a:pt x="133" y="64"/>
                    <a:pt x="140" y="66"/>
                    <a:pt x="143" y="62"/>
                  </a:cubicBezTo>
                  <a:cubicBezTo>
                    <a:pt x="146" y="58"/>
                    <a:pt x="135" y="29"/>
                    <a:pt x="134" y="26"/>
                  </a:cubicBezTo>
                  <a:cubicBezTo>
                    <a:pt x="133" y="23"/>
                    <a:pt x="131" y="17"/>
                    <a:pt x="131" y="17"/>
                  </a:cubicBezTo>
                  <a:cubicBezTo>
                    <a:pt x="137" y="0"/>
                    <a:pt x="133" y="0"/>
                    <a:pt x="167" y="11"/>
                  </a:cubicBezTo>
                  <a:cubicBezTo>
                    <a:pt x="174" y="13"/>
                    <a:pt x="167" y="28"/>
                    <a:pt x="173" y="32"/>
                  </a:cubicBezTo>
                  <a:cubicBezTo>
                    <a:pt x="179" y="36"/>
                    <a:pt x="187" y="34"/>
                    <a:pt x="194" y="35"/>
                  </a:cubicBezTo>
                  <a:cubicBezTo>
                    <a:pt x="197" y="70"/>
                    <a:pt x="188" y="79"/>
                    <a:pt x="221" y="74"/>
                  </a:cubicBezTo>
                  <a:cubicBezTo>
                    <a:pt x="263" y="81"/>
                    <a:pt x="228" y="116"/>
                    <a:pt x="248" y="146"/>
                  </a:cubicBezTo>
                  <a:cubicBezTo>
                    <a:pt x="245" y="216"/>
                    <a:pt x="257" y="230"/>
                    <a:pt x="239" y="203"/>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0" name="Freeform 72"/>
            <p:cNvSpPr>
              <a:spLocks/>
            </p:cNvSpPr>
            <p:nvPr/>
          </p:nvSpPr>
          <p:spPr bwMode="auto">
            <a:xfrm>
              <a:off x="2890" y="1337"/>
              <a:ext cx="193" cy="198"/>
            </a:xfrm>
            <a:custGeom>
              <a:avLst/>
              <a:gdLst/>
              <a:ahLst/>
              <a:cxnLst>
                <a:cxn ang="0">
                  <a:pos x="55" y="0"/>
                </a:cxn>
                <a:cxn ang="0">
                  <a:pos x="19" y="23"/>
                </a:cxn>
                <a:cxn ang="0">
                  <a:pos x="0" y="89"/>
                </a:cxn>
                <a:cxn ang="0">
                  <a:pos x="18" y="141"/>
                </a:cxn>
                <a:cxn ang="0">
                  <a:pos x="96" y="194"/>
                </a:cxn>
                <a:cxn ang="0">
                  <a:pos x="160" y="198"/>
                </a:cxn>
                <a:cxn ang="0">
                  <a:pos x="193" y="140"/>
                </a:cxn>
                <a:cxn ang="0">
                  <a:pos x="126" y="131"/>
                </a:cxn>
                <a:cxn ang="0">
                  <a:pos x="66" y="54"/>
                </a:cxn>
                <a:cxn ang="0">
                  <a:pos x="57" y="41"/>
                </a:cxn>
                <a:cxn ang="0">
                  <a:pos x="55" y="0"/>
                </a:cxn>
              </a:cxnLst>
              <a:rect l="0" t="0" r="r" b="b"/>
              <a:pathLst>
                <a:path w="193" h="198">
                  <a:moveTo>
                    <a:pt x="55" y="0"/>
                  </a:moveTo>
                  <a:lnTo>
                    <a:pt x="19" y="23"/>
                  </a:lnTo>
                  <a:lnTo>
                    <a:pt x="0" y="89"/>
                  </a:lnTo>
                  <a:lnTo>
                    <a:pt x="18" y="141"/>
                  </a:lnTo>
                  <a:lnTo>
                    <a:pt x="96" y="194"/>
                  </a:lnTo>
                  <a:lnTo>
                    <a:pt x="160" y="198"/>
                  </a:lnTo>
                  <a:lnTo>
                    <a:pt x="193" y="140"/>
                  </a:lnTo>
                  <a:lnTo>
                    <a:pt x="126" y="131"/>
                  </a:lnTo>
                  <a:lnTo>
                    <a:pt x="66" y="54"/>
                  </a:lnTo>
                  <a:lnTo>
                    <a:pt x="57" y="41"/>
                  </a:lnTo>
                  <a:lnTo>
                    <a:pt x="55" y="0"/>
                  </a:ln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1" name="Freeform 73"/>
            <p:cNvSpPr>
              <a:spLocks/>
            </p:cNvSpPr>
            <p:nvPr/>
          </p:nvSpPr>
          <p:spPr bwMode="auto">
            <a:xfrm>
              <a:off x="2782" y="1108"/>
              <a:ext cx="192" cy="603"/>
            </a:xfrm>
            <a:custGeom>
              <a:avLst/>
              <a:gdLst/>
              <a:ahLst/>
              <a:cxnLst>
                <a:cxn ang="0">
                  <a:pos x="192" y="0"/>
                </a:cxn>
                <a:cxn ang="0">
                  <a:pos x="118" y="133"/>
                </a:cxn>
                <a:cxn ang="0">
                  <a:pos x="58" y="270"/>
                </a:cxn>
                <a:cxn ang="0">
                  <a:pos x="30" y="423"/>
                </a:cxn>
                <a:cxn ang="0">
                  <a:pos x="3" y="543"/>
                </a:cxn>
                <a:cxn ang="0">
                  <a:pos x="0" y="603"/>
                </a:cxn>
              </a:cxnLst>
              <a:rect l="0" t="0" r="r" b="b"/>
              <a:pathLst>
                <a:path w="192" h="603">
                  <a:moveTo>
                    <a:pt x="192" y="0"/>
                  </a:moveTo>
                  <a:lnTo>
                    <a:pt x="118" y="133"/>
                  </a:lnTo>
                  <a:lnTo>
                    <a:pt x="58" y="270"/>
                  </a:lnTo>
                  <a:lnTo>
                    <a:pt x="30" y="423"/>
                  </a:lnTo>
                  <a:lnTo>
                    <a:pt x="3" y="543"/>
                  </a:lnTo>
                  <a:lnTo>
                    <a:pt x="0" y="603"/>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2" name="Freeform 74"/>
            <p:cNvSpPr>
              <a:spLocks/>
            </p:cNvSpPr>
            <p:nvPr/>
          </p:nvSpPr>
          <p:spPr bwMode="auto">
            <a:xfrm>
              <a:off x="2954" y="1221"/>
              <a:ext cx="69" cy="155"/>
            </a:xfrm>
            <a:custGeom>
              <a:avLst/>
              <a:gdLst/>
              <a:ahLst/>
              <a:cxnLst>
                <a:cxn ang="0">
                  <a:pos x="0" y="155"/>
                </a:cxn>
                <a:cxn ang="0">
                  <a:pos x="69" y="30"/>
                </a:cxn>
                <a:cxn ang="0">
                  <a:pos x="28" y="0"/>
                </a:cxn>
              </a:cxnLst>
              <a:rect l="0" t="0" r="r" b="b"/>
              <a:pathLst>
                <a:path w="69" h="155">
                  <a:moveTo>
                    <a:pt x="0" y="155"/>
                  </a:moveTo>
                  <a:lnTo>
                    <a:pt x="69" y="30"/>
                  </a:lnTo>
                  <a:lnTo>
                    <a:pt x="28" y="0"/>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3" name="Freeform 75"/>
            <p:cNvSpPr>
              <a:spLocks/>
            </p:cNvSpPr>
            <p:nvPr/>
          </p:nvSpPr>
          <p:spPr bwMode="auto">
            <a:xfrm>
              <a:off x="2297" y="1848"/>
              <a:ext cx="400" cy="127"/>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4" name="Freeform 76"/>
            <p:cNvSpPr>
              <a:spLocks/>
            </p:cNvSpPr>
            <p:nvPr/>
          </p:nvSpPr>
          <p:spPr bwMode="auto">
            <a:xfrm>
              <a:off x="2329" y="1047"/>
              <a:ext cx="368" cy="678"/>
            </a:xfrm>
            <a:custGeom>
              <a:avLst/>
              <a:gdLst/>
              <a:ahLst/>
              <a:cxnLst>
                <a:cxn ang="0">
                  <a:pos x="356" y="0"/>
                </a:cxn>
                <a:cxn ang="0">
                  <a:pos x="176" y="156"/>
                </a:cxn>
                <a:cxn ang="0">
                  <a:pos x="30" y="146"/>
                </a:cxn>
                <a:cxn ang="0">
                  <a:pos x="0" y="272"/>
                </a:cxn>
                <a:cxn ang="0">
                  <a:pos x="152" y="288"/>
                </a:cxn>
                <a:cxn ang="0">
                  <a:pos x="236" y="240"/>
                </a:cxn>
                <a:cxn ang="0">
                  <a:pos x="122" y="636"/>
                </a:cxn>
                <a:cxn ang="0">
                  <a:pos x="194" y="672"/>
                </a:cxn>
                <a:cxn ang="0">
                  <a:pos x="302" y="678"/>
                </a:cxn>
                <a:cxn ang="0">
                  <a:pos x="368" y="240"/>
                </a:cxn>
                <a:cxn ang="0">
                  <a:pos x="356" y="0"/>
                </a:cxn>
              </a:cxnLst>
              <a:rect l="0" t="0" r="r" b="b"/>
              <a:pathLst>
                <a:path w="368" h="678">
                  <a:moveTo>
                    <a:pt x="356" y="0"/>
                  </a:moveTo>
                  <a:lnTo>
                    <a:pt x="176" y="156"/>
                  </a:lnTo>
                  <a:lnTo>
                    <a:pt x="30" y="146"/>
                  </a:lnTo>
                  <a:lnTo>
                    <a:pt x="0" y="272"/>
                  </a:lnTo>
                  <a:lnTo>
                    <a:pt x="152" y="288"/>
                  </a:lnTo>
                  <a:lnTo>
                    <a:pt x="236" y="240"/>
                  </a:lnTo>
                  <a:lnTo>
                    <a:pt x="122" y="636"/>
                  </a:lnTo>
                  <a:lnTo>
                    <a:pt x="194" y="672"/>
                  </a:lnTo>
                  <a:lnTo>
                    <a:pt x="302" y="678"/>
                  </a:lnTo>
                  <a:lnTo>
                    <a:pt x="368" y="240"/>
                  </a:lnTo>
                  <a:lnTo>
                    <a:pt x="356" y="0"/>
                  </a:lnTo>
                  <a:close/>
                </a:path>
              </a:pathLst>
            </a:custGeom>
            <a:solidFill>
              <a:srgbClr val="FF00FF"/>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5" name="Freeform 77"/>
            <p:cNvSpPr>
              <a:spLocks/>
            </p:cNvSpPr>
            <p:nvPr/>
          </p:nvSpPr>
          <p:spPr bwMode="auto">
            <a:xfrm rot="1141536" flipH="1">
              <a:off x="2843" y="1930"/>
              <a:ext cx="322" cy="121"/>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6" name="Freeform 78"/>
            <p:cNvSpPr>
              <a:spLocks/>
            </p:cNvSpPr>
            <p:nvPr/>
          </p:nvSpPr>
          <p:spPr bwMode="auto">
            <a:xfrm>
              <a:off x="2644" y="1013"/>
              <a:ext cx="250" cy="112"/>
            </a:xfrm>
            <a:custGeom>
              <a:avLst/>
              <a:gdLst/>
              <a:ahLst/>
              <a:cxnLst>
                <a:cxn ang="0">
                  <a:pos x="1" y="27"/>
                </a:cxn>
                <a:cxn ang="0">
                  <a:pos x="4" y="112"/>
                </a:cxn>
                <a:cxn ang="0">
                  <a:pos x="82" y="69"/>
                </a:cxn>
                <a:cxn ang="0">
                  <a:pos x="87" y="91"/>
                </a:cxn>
                <a:cxn ang="0">
                  <a:pos x="151" y="84"/>
                </a:cxn>
                <a:cxn ang="0">
                  <a:pos x="156" y="60"/>
                </a:cxn>
                <a:cxn ang="0">
                  <a:pos x="250" y="108"/>
                </a:cxn>
                <a:cxn ang="0">
                  <a:pos x="249" y="12"/>
                </a:cxn>
                <a:cxn ang="0">
                  <a:pos x="163" y="36"/>
                </a:cxn>
                <a:cxn ang="0">
                  <a:pos x="144" y="21"/>
                </a:cxn>
                <a:cxn ang="0">
                  <a:pos x="90" y="24"/>
                </a:cxn>
                <a:cxn ang="0">
                  <a:pos x="88" y="48"/>
                </a:cxn>
                <a:cxn ang="0">
                  <a:pos x="0" y="0"/>
                </a:cxn>
                <a:cxn ang="0">
                  <a:pos x="1" y="27"/>
                </a:cxn>
              </a:cxnLst>
              <a:rect l="0" t="0" r="r" b="b"/>
              <a:pathLst>
                <a:path w="250" h="112">
                  <a:moveTo>
                    <a:pt x="1" y="27"/>
                  </a:moveTo>
                  <a:lnTo>
                    <a:pt x="4" y="112"/>
                  </a:lnTo>
                  <a:lnTo>
                    <a:pt x="82" y="69"/>
                  </a:lnTo>
                  <a:lnTo>
                    <a:pt x="87" y="91"/>
                  </a:lnTo>
                  <a:lnTo>
                    <a:pt x="151" y="84"/>
                  </a:lnTo>
                  <a:lnTo>
                    <a:pt x="156" y="60"/>
                  </a:lnTo>
                  <a:lnTo>
                    <a:pt x="250" y="108"/>
                  </a:lnTo>
                  <a:lnTo>
                    <a:pt x="249" y="12"/>
                  </a:lnTo>
                  <a:lnTo>
                    <a:pt x="163" y="36"/>
                  </a:lnTo>
                  <a:lnTo>
                    <a:pt x="144" y="21"/>
                  </a:lnTo>
                  <a:lnTo>
                    <a:pt x="90" y="24"/>
                  </a:lnTo>
                  <a:lnTo>
                    <a:pt x="88" y="48"/>
                  </a:lnTo>
                  <a:lnTo>
                    <a:pt x="0" y="0"/>
                  </a:lnTo>
                  <a:lnTo>
                    <a:pt x="1" y="27"/>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0" name="Freeform 79"/>
            <p:cNvSpPr>
              <a:spLocks/>
            </p:cNvSpPr>
            <p:nvPr/>
          </p:nvSpPr>
          <p:spPr bwMode="auto">
            <a:xfrm>
              <a:off x="2597" y="1135"/>
              <a:ext cx="64" cy="448"/>
            </a:xfrm>
            <a:custGeom>
              <a:avLst/>
              <a:gdLst/>
              <a:ahLst/>
              <a:cxnLst>
                <a:cxn ang="0">
                  <a:pos x="0" y="0"/>
                </a:cxn>
                <a:cxn ang="0">
                  <a:pos x="64" y="200"/>
                </a:cxn>
                <a:cxn ang="0">
                  <a:pos x="48" y="448"/>
                </a:cxn>
              </a:cxnLst>
              <a:rect l="0" t="0" r="r" b="b"/>
              <a:pathLst>
                <a:path w="64" h="448">
                  <a:moveTo>
                    <a:pt x="0" y="0"/>
                  </a:moveTo>
                  <a:lnTo>
                    <a:pt x="64" y="200"/>
                  </a:lnTo>
                  <a:lnTo>
                    <a:pt x="48" y="448"/>
                  </a:ln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1" name="AutoShape 80"/>
            <p:cNvSpPr>
              <a:spLocks noChangeArrowheads="1"/>
            </p:cNvSpPr>
            <p:nvPr/>
          </p:nvSpPr>
          <p:spPr bwMode="auto">
            <a:xfrm rot="-1641661">
              <a:off x="2159" y="1037"/>
              <a:ext cx="318" cy="30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6633"/>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2" name="AutoShape 81"/>
            <p:cNvSpPr>
              <a:spLocks noChangeArrowheads="1"/>
            </p:cNvSpPr>
            <p:nvPr/>
          </p:nvSpPr>
          <p:spPr bwMode="auto">
            <a:xfrm rot="-1641661">
              <a:off x="2198" y="1066"/>
              <a:ext cx="252" cy="23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bg1"/>
                </a:gs>
                <a:gs pos="100000">
                  <a:schemeClr val="bg1">
                    <a:gamma/>
                    <a:shade val="46275"/>
                    <a:invGamma/>
                  </a:schemeClr>
                </a:gs>
              </a:gsLst>
              <a:lin ang="5400000" scaled="1"/>
            </a:gra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3" name="Freeform 82"/>
            <p:cNvSpPr>
              <a:spLocks/>
            </p:cNvSpPr>
            <p:nvPr/>
          </p:nvSpPr>
          <p:spPr bwMode="auto">
            <a:xfrm>
              <a:off x="2200" y="1069"/>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4" name="Freeform 83"/>
            <p:cNvSpPr>
              <a:spLocks/>
            </p:cNvSpPr>
            <p:nvPr/>
          </p:nvSpPr>
          <p:spPr bwMode="auto">
            <a:xfrm>
              <a:off x="2218" y="1090"/>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5" name="Freeform 84"/>
            <p:cNvSpPr>
              <a:spLocks/>
            </p:cNvSpPr>
            <p:nvPr/>
          </p:nvSpPr>
          <p:spPr bwMode="auto">
            <a:xfrm>
              <a:off x="2224" y="1108"/>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6" name="Freeform 85"/>
            <p:cNvSpPr>
              <a:spLocks/>
            </p:cNvSpPr>
            <p:nvPr/>
          </p:nvSpPr>
          <p:spPr bwMode="auto">
            <a:xfrm>
              <a:off x="2249" y="1135"/>
              <a:ext cx="154" cy="76"/>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7" name="Freeform 86"/>
            <p:cNvSpPr>
              <a:spLocks/>
            </p:cNvSpPr>
            <p:nvPr/>
          </p:nvSpPr>
          <p:spPr bwMode="auto">
            <a:xfrm>
              <a:off x="2272" y="1158"/>
              <a:ext cx="136" cy="72"/>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 name="Freeform 87"/>
            <p:cNvSpPr>
              <a:spLocks/>
            </p:cNvSpPr>
            <p:nvPr/>
          </p:nvSpPr>
          <p:spPr bwMode="auto">
            <a:xfrm>
              <a:off x="2295" y="1198"/>
              <a:ext cx="121"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9" name="Freeform 88"/>
            <p:cNvSpPr>
              <a:spLocks/>
            </p:cNvSpPr>
            <p:nvPr/>
          </p:nvSpPr>
          <p:spPr bwMode="auto">
            <a:xfrm>
              <a:off x="2325" y="1218"/>
              <a:ext cx="99"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0" name="Freeform 89"/>
            <p:cNvSpPr>
              <a:spLocks/>
            </p:cNvSpPr>
            <p:nvPr/>
          </p:nvSpPr>
          <p:spPr bwMode="auto">
            <a:xfrm>
              <a:off x="2145" y="1184"/>
              <a:ext cx="133" cy="150"/>
            </a:xfrm>
            <a:custGeom>
              <a:avLst/>
              <a:gdLst/>
              <a:ahLst/>
              <a:cxnLst>
                <a:cxn ang="0">
                  <a:pos x="0" y="15"/>
                </a:cxn>
                <a:cxn ang="0">
                  <a:pos x="15" y="0"/>
                </a:cxn>
                <a:cxn ang="0">
                  <a:pos x="27" y="12"/>
                </a:cxn>
                <a:cxn ang="0">
                  <a:pos x="46" y="20"/>
                </a:cxn>
                <a:cxn ang="0">
                  <a:pos x="63" y="26"/>
                </a:cxn>
                <a:cxn ang="0">
                  <a:pos x="70" y="41"/>
                </a:cxn>
                <a:cxn ang="0">
                  <a:pos x="87" y="44"/>
                </a:cxn>
                <a:cxn ang="0">
                  <a:pos x="79" y="75"/>
                </a:cxn>
                <a:cxn ang="0">
                  <a:pos x="57" y="75"/>
                </a:cxn>
                <a:cxn ang="0">
                  <a:pos x="54" y="71"/>
                </a:cxn>
                <a:cxn ang="0">
                  <a:pos x="49" y="69"/>
                </a:cxn>
                <a:cxn ang="0">
                  <a:pos x="22" y="51"/>
                </a:cxn>
                <a:cxn ang="0">
                  <a:pos x="0" y="15"/>
                </a:cxn>
              </a:cxnLst>
              <a:rect l="0" t="0" r="r" b="b"/>
              <a:pathLst>
                <a:path w="89" h="88">
                  <a:moveTo>
                    <a:pt x="0" y="15"/>
                  </a:moveTo>
                  <a:cubicBezTo>
                    <a:pt x="1" y="7"/>
                    <a:pt x="8" y="3"/>
                    <a:pt x="15" y="0"/>
                  </a:cubicBezTo>
                  <a:cubicBezTo>
                    <a:pt x="24" y="6"/>
                    <a:pt x="17" y="15"/>
                    <a:pt x="27" y="12"/>
                  </a:cubicBezTo>
                  <a:cubicBezTo>
                    <a:pt x="36" y="13"/>
                    <a:pt x="44" y="11"/>
                    <a:pt x="46" y="20"/>
                  </a:cubicBezTo>
                  <a:cubicBezTo>
                    <a:pt x="44" y="29"/>
                    <a:pt x="53" y="24"/>
                    <a:pt x="63" y="26"/>
                  </a:cubicBezTo>
                  <a:cubicBezTo>
                    <a:pt x="66" y="46"/>
                    <a:pt x="61" y="48"/>
                    <a:pt x="70" y="41"/>
                  </a:cubicBezTo>
                  <a:cubicBezTo>
                    <a:pt x="76" y="42"/>
                    <a:pt x="86" y="38"/>
                    <a:pt x="87" y="44"/>
                  </a:cubicBezTo>
                  <a:cubicBezTo>
                    <a:pt x="89" y="53"/>
                    <a:pt x="84" y="68"/>
                    <a:pt x="79" y="75"/>
                  </a:cubicBezTo>
                  <a:cubicBezTo>
                    <a:pt x="77" y="88"/>
                    <a:pt x="64" y="82"/>
                    <a:pt x="57" y="75"/>
                  </a:cubicBezTo>
                  <a:cubicBezTo>
                    <a:pt x="56" y="74"/>
                    <a:pt x="55" y="72"/>
                    <a:pt x="54" y="71"/>
                  </a:cubicBezTo>
                  <a:cubicBezTo>
                    <a:pt x="53" y="70"/>
                    <a:pt x="51" y="70"/>
                    <a:pt x="49" y="69"/>
                  </a:cubicBezTo>
                  <a:cubicBezTo>
                    <a:pt x="38" y="55"/>
                    <a:pt x="34" y="60"/>
                    <a:pt x="22" y="51"/>
                  </a:cubicBezTo>
                  <a:cubicBezTo>
                    <a:pt x="12" y="44"/>
                    <a:pt x="3" y="25"/>
                    <a:pt x="0" y="15"/>
                  </a:cubicBezTo>
                  <a:close/>
                </a:path>
              </a:pathLst>
            </a:custGeom>
            <a:solidFill>
              <a:srgbClr val="FF9999"/>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1" name="Freeform 90"/>
            <p:cNvSpPr>
              <a:spLocks/>
            </p:cNvSpPr>
            <p:nvPr/>
          </p:nvSpPr>
          <p:spPr bwMode="auto">
            <a:xfrm>
              <a:off x="2625" y="828"/>
              <a:ext cx="93" cy="66"/>
            </a:xfrm>
            <a:custGeom>
              <a:avLst/>
              <a:gdLst/>
              <a:ahLst/>
              <a:cxnLst>
                <a:cxn ang="0">
                  <a:pos x="0" y="39"/>
                </a:cxn>
                <a:cxn ang="0">
                  <a:pos x="60" y="24"/>
                </a:cxn>
                <a:cxn ang="0">
                  <a:pos x="81" y="0"/>
                </a:cxn>
              </a:cxnLst>
              <a:rect l="0" t="0" r="r" b="b"/>
              <a:pathLst>
                <a:path w="81" h="39">
                  <a:moveTo>
                    <a:pt x="0" y="39"/>
                  </a:moveTo>
                  <a:cubicBezTo>
                    <a:pt x="23" y="34"/>
                    <a:pt x="47" y="30"/>
                    <a:pt x="60" y="24"/>
                  </a:cubicBezTo>
                  <a:cubicBezTo>
                    <a:pt x="73" y="18"/>
                    <a:pt x="78" y="4"/>
                    <a:pt x="81" y="0"/>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7" name="Group 16">
            <a:extLst>
              <a:ext uri="{FF2B5EF4-FFF2-40B4-BE49-F238E27FC236}">
                <a16:creationId xmlns:a16="http://schemas.microsoft.com/office/drawing/2014/main" id="{61222625-C013-4AEC-BA44-E44A9D2DF93A}"/>
              </a:ext>
            </a:extLst>
          </p:cNvPr>
          <p:cNvGrpSpPr/>
          <p:nvPr/>
        </p:nvGrpSpPr>
        <p:grpSpPr>
          <a:xfrm>
            <a:off x="1240306" y="3022608"/>
            <a:ext cx="6993380" cy="3005442"/>
            <a:chOff x="1110131" y="2514764"/>
            <a:chExt cx="6993380" cy="3005442"/>
          </a:xfrm>
        </p:grpSpPr>
        <p:grpSp>
          <p:nvGrpSpPr>
            <p:cNvPr id="2" name="Group 77"/>
            <p:cNvGrpSpPr/>
            <p:nvPr/>
          </p:nvGrpSpPr>
          <p:grpSpPr>
            <a:xfrm>
              <a:off x="2883117" y="3291917"/>
              <a:ext cx="1204892" cy="1804860"/>
              <a:chOff x="3675413" y="2007120"/>
              <a:chExt cx="1204892" cy="1804860"/>
            </a:xfrm>
          </p:grpSpPr>
          <p:sp>
            <p:nvSpPr>
              <p:cNvPr id="76" name="Freeform 75"/>
              <p:cNvSpPr/>
              <p:nvPr/>
            </p:nvSpPr>
            <p:spPr bwMode="auto">
              <a:xfrm rot="2410730">
                <a:off x="4098622" y="2007120"/>
                <a:ext cx="781683" cy="1604963"/>
              </a:xfrm>
              <a:custGeom>
                <a:avLst/>
                <a:gdLst>
                  <a:gd name="connsiteX0" fmla="*/ 132119 w 778805"/>
                  <a:gd name="connsiteY0" fmla="*/ 1602807 h 1602807"/>
                  <a:gd name="connsiteX1" fmla="*/ 0 w 778805"/>
                  <a:gd name="connsiteY1" fmla="*/ 118211 h 1602807"/>
                  <a:gd name="connsiteX2" fmla="*/ 6954 w 778805"/>
                  <a:gd name="connsiteY2" fmla="*/ 59105 h 1602807"/>
                  <a:gd name="connsiteX3" fmla="*/ 41722 w 778805"/>
                  <a:gd name="connsiteY3" fmla="*/ 13907 h 1602807"/>
                  <a:gd name="connsiteX4" fmla="*/ 83443 w 778805"/>
                  <a:gd name="connsiteY4" fmla="*/ 0 h 1602807"/>
                  <a:gd name="connsiteX5" fmla="*/ 135595 w 778805"/>
                  <a:gd name="connsiteY5" fmla="*/ 20860 h 1602807"/>
                  <a:gd name="connsiteX6" fmla="*/ 173840 w 778805"/>
                  <a:gd name="connsiteY6" fmla="*/ 69536 h 1602807"/>
                  <a:gd name="connsiteX7" fmla="*/ 778805 w 778805"/>
                  <a:gd name="connsiteY7" fmla="*/ 1501980 h 1602807"/>
                  <a:gd name="connsiteX8" fmla="*/ 132119 w 778805"/>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44600 w 781683"/>
                  <a:gd name="connsiteY3" fmla="*/ 13907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69115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5686 h 1605686"/>
                  <a:gd name="connsiteX1" fmla="*/ 2878 w 781683"/>
                  <a:gd name="connsiteY1" fmla="*/ 121090 h 1605686"/>
                  <a:gd name="connsiteX2" fmla="*/ 0 w 781683"/>
                  <a:gd name="connsiteY2" fmla="*/ 64442 h 1605686"/>
                  <a:gd name="connsiteX3" fmla="*/ 27394 w 781683"/>
                  <a:gd name="connsiteY3" fmla="*/ 24160 h 1605686"/>
                  <a:gd name="connsiteX4" fmla="*/ 69115 w 781683"/>
                  <a:gd name="connsiteY4" fmla="*/ 2879 h 1605686"/>
                  <a:gd name="connsiteX5" fmla="*/ 138473 w 781683"/>
                  <a:gd name="connsiteY5" fmla="*/ 23739 h 1605686"/>
                  <a:gd name="connsiteX6" fmla="*/ 176718 w 781683"/>
                  <a:gd name="connsiteY6" fmla="*/ 72415 h 1605686"/>
                  <a:gd name="connsiteX7" fmla="*/ 781683 w 781683"/>
                  <a:gd name="connsiteY7" fmla="*/ 1504859 h 1605686"/>
                  <a:gd name="connsiteX8" fmla="*/ 134997 w 781683"/>
                  <a:gd name="connsiteY8" fmla="*/ 1605686 h 1605686"/>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38473 w 781683"/>
                  <a:gd name="connsiteY6" fmla="*/ 23016 h 1604963"/>
                  <a:gd name="connsiteX7" fmla="*/ 176718 w 781683"/>
                  <a:gd name="connsiteY7" fmla="*/ 71692 h 1604963"/>
                  <a:gd name="connsiteX8" fmla="*/ 781683 w 781683"/>
                  <a:gd name="connsiteY8" fmla="*/ 1504136 h 1604963"/>
                  <a:gd name="connsiteX9" fmla="*/ 134997 w 781683"/>
                  <a:gd name="connsiteY9" fmla="*/ 1604963 h 1604963"/>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50763 w 781683"/>
                  <a:gd name="connsiteY6" fmla="*/ 32848 h 1604963"/>
                  <a:gd name="connsiteX7" fmla="*/ 176718 w 781683"/>
                  <a:gd name="connsiteY7" fmla="*/ 71692 h 1604963"/>
                  <a:gd name="connsiteX8" fmla="*/ 781683 w 781683"/>
                  <a:gd name="connsiteY8" fmla="*/ 1504136 h 1604963"/>
                  <a:gd name="connsiteX9" fmla="*/ 134997 w 781683"/>
                  <a:gd name="connsiteY9" fmla="*/ 1604963 h 160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683" h="1604963">
                    <a:moveTo>
                      <a:pt x="134997" y="1604963"/>
                    </a:moveTo>
                    <a:lnTo>
                      <a:pt x="2878" y="120367"/>
                    </a:lnTo>
                    <a:lnTo>
                      <a:pt x="0" y="63719"/>
                    </a:lnTo>
                    <a:lnTo>
                      <a:pt x="27394" y="23437"/>
                    </a:lnTo>
                    <a:lnTo>
                      <a:pt x="69115" y="2156"/>
                    </a:lnTo>
                    <a:cubicBezTo>
                      <a:pt x="83776" y="0"/>
                      <a:pt x="104210" y="471"/>
                      <a:pt x="117818" y="5586"/>
                    </a:cubicBezTo>
                    <a:cubicBezTo>
                      <a:pt x="131426" y="10701"/>
                      <a:pt x="140537" y="22650"/>
                      <a:pt x="150763" y="32848"/>
                    </a:cubicBezTo>
                    <a:lnTo>
                      <a:pt x="176718" y="71692"/>
                    </a:lnTo>
                    <a:lnTo>
                      <a:pt x="781683" y="1504136"/>
                    </a:lnTo>
                    <a:lnTo>
                      <a:pt x="134997" y="1604963"/>
                    </a:lnTo>
                    <a:close/>
                  </a:path>
                </a:pathLst>
              </a:custGeom>
              <a:gradFill flip="none" rotWithShape="1">
                <a:gsLst>
                  <a:gs pos="0">
                    <a:srgbClr val="FF0000"/>
                  </a:gs>
                  <a:gs pos="50000">
                    <a:srgbClr val="7030A0"/>
                  </a:gs>
                  <a:gs pos="100000">
                    <a:schemeClr val="tx2"/>
                  </a:gs>
                </a:gsLst>
                <a:lin ang="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1" name="Oval 70"/>
              <p:cNvSpPr/>
              <p:nvPr/>
            </p:nvSpPr>
            <p:spPr bwMode="auto">
              <a:xfrm>
                <a:off x="3675413" y="3137066"/>
                <a:ext cx="674914" cy="674914"/>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3" name="Group 152"/>
            <p:cNvGrpSpPr/>
            <p:nvPr/>
          </p:nvGrpSpPr>
          <p:grpSpPr>
            <a:xfrm>
              <a:off x="2595295" y="2858917"/>
              <a:ext cx="2114825" cy="2120228"/>
              <a:chOff x="3078832" y="1538494"/>
              <a:chExt cx="2114825" cy="2120228"/>
            </a:xfrm>
          </p:grpSpPr>
          <p:sp>
            <p:nvSpPr>
              <p:cNvPr id="137" name="Freeform 81"/>
              <p:cNvSpPr>
                <a:spLocks/>
              </p:cNvSpPr>
              <p:nvPr/>
            </p:nvSpPr>
            <p:spPr bwMode="auto">
              <a:xfrm rot="9459547" flipV="1">
                <a:off x="3126649" y="206788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8" name="Freeform 81"/>
              <p:cNvSpPr>
                <a:spLocks/>
              </p:cNvSpPr>
              <p:nvPr/>
            </p:nvSpPr>
            <p:spPr bwMode="auto">
              <a:xfrm rot="12670326" flipV="1">
                <a:off x="3768334" y="1538494"/>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9" name="Freeform 81"/>
              <p:cNvSpPr>
                <a:spLocks/>
              </p:cNvSpPr>
              <p:nvPr/>
            </p:nvSpPr>
            <p:spPr bwMode="auto">
              <a:xfrm rot="2236861" flipV="1">
                <a:off x="4169387" y="348493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0" name="Freeform 81"/>
              <p:cNvSpPr>
                <a:spLocks/>
              </p:cNvSpPr>
              <p:nvPr/>
            </p:nvSpPr>
            <p:spPr bwMode="auto">
              <a:xfrm rot="19147494" flipV="1">
                <a:off x="5029943" y="268301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1" name="Freeform 81"/>
              <p:cNvSpPr>
                <a:spLocks/>
              </p:cNvSpPr>
              <p:nvPr/>
            </p:nvSpPr>
            <p:spPr bwMode="auto">
              <a:xfrm rot="16200000" flipV="1">
                <a:off x="4730862" y="179516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2" name="Freeform 81"/>
              <p:cNvSpPr>
                <a:spLocks/>
              </p:cNvSpPr>
              <p:nvPr/>
            </p:nvSpPr>
            <p:spPr bwMode="auto">
              <a:xfrm rot="6796813" flipV="1">
                <a:off x="3083869" y="283255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3" name="Arc 142"/>
              <p:cNvSpPr/>
              <p:nvPr/>
            </p:nvSpPr>
            <p:spPr bwMode="auto">
              <a:xfrm>
                <a:off x="3566694" y="2075594"/>
                <a:ext cx="1064127" cy="1069729"/>
              </a:xfrm>
              <a:prstGeom prst="arc">
                <a:avLst>
                  <a:gd name="adj1" fmla="val 8687823"/>
                  <a:gd name="adj2" fmla="val 5045816"/>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4" name="Freeform 81"/>
              <p:cNvSpPr>
                <a:spLocks/>
              </p:cNvSpPr>
              <p:nvPr/>
            </p:nvSpPr>
            <p:spPr bwMode="auto">
              <a:xfrm rot="18796882" flipV="1">
                <a:off x="4543704" y="2517061"/>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5" name="Freeform 81"/>
              <p:cNvSpPr>
                <a:spLocks/>
              </p:cNvSpPr>
              <p:nvPr/>
            </p:nvSpPr>
            <p:spPr bwMode="auto">
              <a:xfrm rot="8292053" flipV="1">
                <a:off x="3484923" y="244219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6" name="Freeform 81"/>
              <p:cNvSpPr>
                <a:spLocks/>
              </p:cNvSpPr>
              <p:nvPr/>
            </p:nvSpPr>
            <p:spPr bwMode="auto">
              <a:xfrm rot="13034805" flipV="1">
                <a:off x="4008966" y="199301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 name="Freeform 81"/>
              <p:cNvSpPr>
                <a:spLocks/>
              </p:cNvSpPr>
              <p:nvPr/>
            </p:nvSpPr>
            <p:spPr bwMode="auto">
              <a:xfrm rot="861353" flipV="1">
                <a:off x="4281681" y="2982278"/>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8" name="Arc 147"/>
              <p:cNvSpPr/>
              <p:nvPr/>
            </p:nvSpPr>
            <p:spPr bwMode="auto">
              <a:xfrm>
                <a:off x="3112166" y="1578289"/>
                <a:ext cx="1993951" cy="2004448"/>
              </a:xfrm>
              <a:prstGeom prst="arc">
                <a:avLst>
                  <a:gd name="adj1" fmla="val 8218078"/>
                  <a:gd name="adj2" fmla="val 5635564"/>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5" name="Group 82"/>
            <p:cNvGrpSpPr/>
            <p:nvPr/>
          </p:nvGrpSpPr>
          <p:grpSpPr>
            <a:xfrm>
              <a:off x="1110131" y="3123097"/>
              <a:ext cx="2905941" cy="2272937"/>
              <a:chOff x="1554479" y="2638697"/>
              <a:chExt cx="2905941" cy="2272937"/>
            </a:xfrm>
          </p:grpSpPr>
          <p:sp>
            <p:nvSpPr>
              <p:cNvPr id="86" name="Freeform 85"/>
              <p:cNvSpPr/>
              <p:nvPr/>
            </p:nvSpPr>
            <p:spPr bwMode="auto">
              <a:xfrm>
                <a:off x="1554479" y="2638697"/>
                <a:ext cx="2905941" cy="2272937"/>
              </a:xfrm>
              <a:custGeom>
                <a:avLst/>
                <a:gdLst>
                  <a:gd name="connsiteX0" fmla="*/ 2730137 w 2769325"/>
                  <a:gd name="connsiteY0" fmla="*/ 143692 h 2103120"/>
                  <a:gd name="connsiteX1" fmla="*/ 2769325 w 2769325"/>
                  <a:gd name="connsiteY1" fmla="*/ 13063 h 2103120"/>
                  <a:gd name="connsiteX2" fmla="*/ 1907177 w 2769325"/>
                  <a:gd name="connsiteY2" fmla="*/ 0 h 2103120"/>
                  <a:gd name="connsiteX3" fmla="*/ 0 w 2769325"/>
                  <a:gd name="connsiteY3" fmla="*/ 1985554 h 2103120"/>
                  <a:gd name="connsiteX4" fmla="*/ 1711234 w 2769325"/>
                  <a:gd name="connsiteY4" fmla="*/ 2103120 h 2103120"/>
                  <a:gd name="connsiteX0" fmla="*/ 2860766 w 2899954"/>
                  <a:gd name="connsiteY0" fmla="*/ 143692 h 2168434"/>
                  <a:gd name="connsiteX1" fmla="*/ 2899954 w 2899954"/>
                  <a:gd name="connsiteY1" fmla="*/ 13063 h 2168434"/>
                  <a:gd name="connsiteX2" fmla="*/ 2037806 w 2899954"/>
                  <a:gd name="connsiteY2" fmla="*/ 0 h 2168434"/>
                  <a:gd name="connsiteX3" fmla="*/ 0 w 2899954"/>
                  <a:gd name="connsiteY3" fmla="*/ 2168434 h 2168434"/>
                  <a:gd name="connsiteX4" fmla="*/ 1841863 w 2899954"/>
                  <a:gd name="connsiteY4" fmla="*/ 2103120 h 2168434"/>
                  <a:gd name="connsiteX0" fmla="*/ 2860766 w 2899954"/>
                  <a:gd name="connsiteY0" fmla="*/ 143692 h 2272937"/>
                  <a:gd name="connsiteX1" fmla="*/ 2899954 w 2899954"/>
                  <a:gd name="connsiteY1" fmla="*/ 13063 h 2272937"/>
                  <a:gd name="connsiteX2" fmla="*/ 2037806 w 2899954"/>
                  <a:gd name="connsiteY2" fmla="*/ 0 h 2272937"/>
                  <a:gd name="connsiteX3" fmla="*/ 0 w 2899954"/>
                  <a:gd name="connsiteY3" fmla="*/ 2168434 h 2272937"/>
                  <a:gd name="connsiteX4" fmla="*/ 1737360 w 2899954"/>
                  <a:gd name="connsiteY4" fmla="*/ 2272937 h 2272937"/>
                  <a:gd name="connsiteX5" fmla="*/ 1841863 w 2899954"/>
                  <a:gd name="connsiteY5" fmla="*/ 2103120 h 2272937"/>
                  <a:gd name="connsiteX0" fmla="*/ 2860766 w 2886891"/>
                  <a:gd name="connsiteY0" fmla="*/ 143692 h 2272937"/>
                  <a:gd name="connsiteX1" fmla="*/ 2886891 w 2886891"/>
                  <a:gd name="connsiteY1" fmla="*/ 52252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86891 w 2886891"/>
                  <a:gd name="connsiteY1" fmla="*/ 39189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49881 w 2886891"/>
                  <a:gd name="connsiteY1" fmla="*/ 134983 h 2272937"/>
                  <a:gd name="connsiteX2" fmla="*/ 2886891 w 2886891"/>
                  <a:gd name="connsiteY2" fmla="*/ 39189 h 2272937"/>
                  <a:gd name="connsiteX3" fmla="*/ 2037806 w 2886891"/>
                  <a:gd name="connsiteY3" fmla="*/ 0 h 2272937"/>
                  <a:gd name="connsiteX4" fmla="*/ 0 w 2886891"/>
                  <a:gd name="connsiteY4" fmla="*/ 2168434 h 2272937"/>
                  <a:gd name="connsiteX5" fmla="*/ 1737360 w 2886891"/>
                  <a:gd name="connsiteY5" fmla="*/ 2272937 h 2272937"/>
                  <a:gd name="connsiteX6" fmla="*/ 1841863 w 2886891"/>
                  <a:gd name="connsiteY6" fmla="*/ 2103120 h 2272937"/>
                  <a:gd name="connsiteX0" fmla="*/ 2860766 w 2890701"/>
                  <a:gd name="connsiteY0" fmla="*/ 143692 h 2272937"/>
                  <a:gd name="connsiteX1" fmla="*/ 2849881 w 2890701"/>
                  <a:gd name="connsiteY1" fmla="*/ 134983 h 2272937"/>
                  <a:gd name="connsiteX2" fmla="*/ 2890701 w 2890701"/>
                  <a:gd name="connsiteY2" fmla="*/ 35379 h 2272937"/>
                  <a:gd name="connsiteX3" fmla="*/ 2037806 w 2890701"/>
                  <a:gd name="connsiteY3" fmla="*/ 0 h 2272937"/>
                  <a:gd name="connsiteX4" fmla="*/ 0 w 2890701"/>
                  <a:gd name="connsiteY4" fmla="*/ 2168434 h 2272937"/>
                  <a:gd name="connsiteX5" fmla="*/ 1737360 w 2890701"/>
                  <a:gd name="connsiteY5" fmla="*/ 2272937 h 2272937"/>
                  <a:gd name="connsiteX6" fmla="*/ 1841863 w 2890701"/>
                  <a:gd name="connsiteY6" fmla="*/ 2103120 h 2272937"/>
                  <a:gd name="connsiteX0" fmla="*/ 2860766 w 2905941"/>
                  <a:gd name="connsiteY0" fmla="*/ 143692 h 2272937"/>
                  <a:gd name="connsiteX1" fmla="*/ 2849881 w 2905941"/>
                  <a:gd name="connsiteY1" fmla="*/ 13498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905941"/>
                  <a:gd name="connsiteY0" fmla="*/ 143692 h 2272937"/>
                  <a:gd name="connsiteX1" fmla="*/ 2905941 w 2905941"/>
                  <a:gd name="connsiteY1" fmla="*/ 31569 h 2272937"/>
                  <a:gd name="connsiteX2" fmla="*/ 2037806 w 2905941"/>
                  <a:gd name="connsiteY2" fmla="*/ 0 h 2272937"/>
                  <a:gd name="connsiteX3" fmla="*/ 0 w 2905941"/>
                  <a:gd name="connsiteY3" fmla="*/ 2168434 h 2272937"/>
                  <a:gd name="connsiteX4" fmla="*/ 1737360 w 2905941"/>
                  <a:gd name="connsiteY4" fmla="*/ 2272937 h 2272937"/>
                  <a:gd name="connsiteX5" fmla="*/ 1841863 w 2905941"/>
                  <a:gd name="connsiteY5" fmla="*/ 2103120 h 2272937"/>
                  <a:gd name="connsiteX0" fmla="*/ 2860766 w 2905941"/>
                  <a:gd name="connsiteY0" fmla="*/ 143692 h 2272937"/>
                  <a:gd name="connsiteX1" fmla="*/ 2853691 w 2905941"/>
                  <a:gd name="connsiteY1" fmla="*/ 13879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5941" h="2272937">
                    <a:moveTo>
                      <a:pt x="2860766" y="143692"/>
                    </a:moveTo>
                    <a:lnTo>
                      <a:pt x="2853691" y="138793"/>
                    </a:lnTo>
                    <a:lnTo>
                      <a:pt x="2905941" y="31569"/>
                    </a:lnTo>
                    <a:lnTo>
                      <a:pt x="2037806" y="0"/>
                    </a:lnTo>
                    <a:lnTo>
                      <a:pt x="0" y="2168434"/>
                    </a:lnTo>
                    <a:lnTo>
                      <a:pt x="1737360" y="2272937"/>
                    </a:lnTo>
                    <a:lnTo>
                      <a:pt x="1841863" y="210312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87" name="Straight Connector 86"/>
              <p:cNvCxnSpPr/>
              <p:nvPr/>
            </p:nvCxnSpPr>
            <p:spPr bwMode="auto">
              <a:xfrm>
                <a:off x="2811780" y="3341370"/>
                <a:ext cx="217170" cy="0"/>
              </a:xfrm>
              <a:prstGeom prst="line">
                <a:avLst/>
              </a:prstGeom>
              <a:solidFill>
                <a:schemeClr val="accent1"/>
              </a:solidFill>
              <a:ln w="57150" cap="flat" cmpd="sng" algn="ctr">
                <a:solidFill>
                  <a:srgbClr val="FFFFCC"/>
                </a:solidFill>
                <a:prstDash val="solid"/>
                <a:round/>
                <a:headEnd type="none" w="med" len="med"/>
                <a:tailEnd type="none" w="med" len="med"/>
              </a:ln>
              <a:effectLst/>
            </p:spPr>
          </p:cxnSp>
        </p:grpSp>
        <p:grpSp>
          <p:nvGrpSpPr>
            <p:cNvPr id="7" name="Group 187"/>
            <p:cNvGrpSpPr/>
            <p:nvPr/>
          </p:nvGrpSpPr>
          <p:grpSpPr>
            <a:xfrm>
              <a:off x="4908294" y="2878944"/>
              <a:ext cx="3195217" cy="2641262"/>
              <a:chOff x="5352642" y="2394544"/>
              <a:chExt cx="3195217" cy="2641262"/>
            </a:xfrm>
          </p:grpSpPr>
          <p:grpSp>
            <p:nvGrpSpPr>
              <p:cNvPr id="8" name="Group 76"/>
              <p:cNvGrpSpPr/>
              <p:nvPr/>
            </p:nvGrpSpPr>
            <p:grpSpPr>
              <a:xfrm>
                <a:off x="6091779" y="2844212"/>
                <a:ext cx="801926" cy="1888177"/>
                <a:chOff x="5108027" y="1971305"/>
                <a:chExt cx="801926" cy="1888177"/>
              </a:xfrm>
            </p:grpSpPr>
            <p:sp>
              <p:nvSpPr>
                <p:cNvPr id="113" name="Freeform 112"/>
                <p:cNvSpPr/>
                <p:nvPr/>
              </p:nvSpPr>
              <p:spPr bwMode="auto">
                <a:xfrm>
                  <a:off x="5108027" y="1971305"/>
                  <a:ext cx="781683" cy="1510153"/>
                </a:xfrm>
                <a:custGeom>
                  <a:avLst/>
                  <a:gdLst>
                    <a:gd name="connsiteX0" fmla="*/ 132119 w 778805"/>
                    <a:gd name="connsiteY0" fmla="*/ 1602807 h 1602807"/>
                    <a:gd name="connsiteX1" fmla="*/ 0 w 778805"/>
                    <a:gd name="connsiteY1" fmla="*/ 118211 h 1602807"/>
                    <a:gd name="connsiteX2" fmla="*/ 6954 w 778805"/>
                    <a:gd name="connsiteY2" fmla="*/ 59105 h 1602807"/>
                    <a:gd name="connsiteX3" fmla="*/ 41722 w 778805"/>
                    <a:gd name="connsiteY3" fmla="*/ 13907 h 1602807"/>
                    <a:gd name="connsiteX4" fmla="*/ 83443 w 778805"/>
                    <a:gd name="connsiteY4" fmla="*/ 0 h 1602807"/>
                    <a:gd name="connsiteX5" fmla="*/ 135595 w 778805"/>
                    <a:gd name="connsiteY5" fmla="*/ 20860 h 1602807"/>
                    <a:gd name="connsiteX6" fmla="*/ 173840 w 778805"/>
                    <a:gd name="connsiteY6" fmla="*/ 69536 h 1602807"/>
                    <a:gd name="connsiteX7" fmla="*/ 778805 w 778805"/>
                    <a:gd name="connsiteY7" fmla="*/ 1501980 h 1602807"/>
                    <a:gd name="connsiteX8" fmla="*/ 132119 w 778805"/>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44600 w 781683"/>
                    <a:gd name="connsiteY3" fmla="*/ 13907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69115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5686 h 1605686"/>
                    <a:gd name="connsiteX1" fmla="*/ 2878 w 781683"/>
                    <a:gd name="connsiteY1" fmla="*/ 121090 h 1605686"/>
                    <a:gd name="connsiteX2" fmla="*/ 0 w 781683"/>
                    <a:gd name="connsiteY2" fmla="*/ 64442 h 1605686"/>
                    <a:gd name="connsiteX3" fmla="*/ 27394 w 781683"/>
                    <a:gd name="connsiteY3" fmla="*/ 24160 h 1605686"/>
                    <a:gd name="connsiteX4" fmla="*/ 69115 w 781683"/>
                    <a:gd name="connsiteY4" fmla="*/ 2879 h 1605686"/>
                    <a:gd name="connsiteX5" fmla="*/ 138473 w 781683"/>
                    <a:gd name="connsiteY5" fmla="*/ 23739 h 1605686"/>
                    <a:gd name="connsiteX6" fmla="*/ 176718 w 781683"/>
                    <a:gd name="connsiteY6" fmla="*/ 72415 h 1605686"/>
                    <a:gd name="connsiteX7" fmla="*/ 781683 w 781683"/>
                    <a:gd name="connsiteY7" fmla="*/ 1504859 h 1605686"/>
                    <a:gd name="connsiteX8" fmla="*/ 134997 w 781683"/>
                    <a:gd name="connsiteY8" fmla="*/ 1605686 h 1605686"/>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38473 w 781683"/>
                    <a:gd name="connsiteY6" fmla="*/ 23016 h 1604963"/>
                    <a:gd name="connsiteX7" fmla="*/ 176718 w 781683"/>
                    <a:gd name="connsiteY7" fmla="*/ 71692 h 1604963"/>
                    <a:gd name="connsiteX8" fmla="*/ 781683 w 781683"/>
                    <a:gd name="connsiteY8" fmla="*/ 1504136 h 1604963"/>
                    <a:gd name="connsiteX9" fmla="*/ 134997 w 781683"/>
                    <a:gd name="connsiteY9" fmla="*/ 1604963 h 1604963"/>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50763 w 781683"/>
                    <a:gd name="connsiteY6" fmla="*/ 32848 h 1604963"/>
                    <a:gd name="connsiteX7" fmla="*/ 176718 w 781683"/>
                    <a:gd name="connsiteY7" fmla="*/ 71692 h 1604963"/>
                    <a:gd name="connsiteX8" fmla="*/ 781683 w 781683"/>
                    <a:gd name="connsiteY8" fmla="*/ 1504136 h 1604963"/>
                    <a:gd name="connsiteX9" fmla="*/ 134997 w 781683"/>
                    <a:gd name="connsiteY9" fmla="*/ 1604963 h 160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683" h="1604963">
                      <a:moveTo>
                        <a:pt x="134997" y="1604963"/>
                      </a:moveTo>
                      <a:lnTo>
                        <a:pt x="2878" y="120367"/>
                      </a:lnTo>
                      <a:lnTo>
                        <a:pt x="0" y="63719"/>
                      </a:lnTo>
                      <a:lnTo>
                        <a:pt x="27394" y="23437"/>
                      </a:lnTo>
                      <a:lnTo>
                        <a:pt x="69115" y="2156"/>
                      </a:lnTo>
                      <a:cubicBezTo>
                        <a:pt x="83776" y="0"/>
                        <a:pt x="104210" y="471"/>
                        <a:pt x="117818" y="5586"/>
                      </a:cubicBezTo>
                      <a:cubicBezTo>
                        <a:pt x="131426" y="10701"/>
                        <a:pt x="140537" y="22650"/>
                        <a:pt x="150763" y="32848"/>
                      </a:cubicBezTo>
                      <a:lnTo>
                        <a:pt x="176718" y="71692"/>
                      </a:lnTo>
                      <a:lnTo>
                        <a:pt x="781683" y="1504136"/>
                      </a:lnTo>
                      <a:lnTo>
                        <a:pt x="134997" y="1604963"/>
                      </a:lnTo>
                      <a:close/>
                    </a:path>
                  </a:pathLst>
                </a:custGeom>
                <a:gradFill flip="none" rotWithShape="1">
                  <a:gsLst>
                    <a:gs pos="0">
                      <a:srgbClr val="FF0000"/>
                    </a:gs>
                    <a:gs pos="50000">
                      <a:srgbClr val="7030A0"/>
                    </a:gs>
                    <a:gs pos="100000">
                      <a:schemeClr val="tx2"/>
                    </a:gs>
                  </a:gsLst>
                  <a:lin ang="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9" name="Oval 148"/>
                <p:cNvSpPr/>
                <p:nvPr/>
              </p:nvSpPr>
              <p:spPr bwMode="auto">
                <a:xfrm>
                  <a:off x="5235039" y="3184568"/>
                  <a:ext cx="674914" cy="674914"/>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62" name="Up Arrow 161"/>
              <p:cNvSpPr/>
              <p:nvPr/>
            </p:nvSpPr>
            <p:spPr bwMode="auto">
              <a:xfrm rot="9957171">
                <a:off x="6198654" y="3053540"/>
                <a:ext cx="86751" cy="162656"/>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3" name="Up Arrow 162"/>
              <p:cNvSpPr/>
              <p:nvPr/>
            </p:nvSpPr>
            <p:spPr bwMode="auto">
              <a:xfrm rot="9991441">
                <a:off x="6329625" y="3562601"/>
                <a:ext cx="127756" cy="254495"/>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 name="Up Arrow 163"/>
              <p:cNvSpPr/>
              <p:nvPr/>
            </p:nvSpPr>
            <p:spPr bwMode="auto">
              <a:xfrm rot="10094754">
                <a:off x="6518983" y="4334339"/>
                <a:ext cx="203972" cy="596487"/>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9" name="Group 153"/>
              <p:cNvGrpSpPr/>
              <p:nvPr/>
            </p:nvGrpSpPr>
            <p:grpSpPr>
              <a:xfrm rot="19563305">
                <a:off x="5352642" y="2394544"/>
                <a:ext cx="2114825" cy="2120228"/>
                <a:chOff x="3078832" y="1538494"/>
                <a:chExt cx="2114825" cy="2120228"/>
              </a:xfrm>
            </p:grpSpPr>
            <p:sp>
              <p:nvSpPr>
                <p:cNvPr id="167" name="Freeform 81"/>
                <p:cNvSpPr>
                  <a:spLocks/>
                </p:cNvSpPr>
                <p:nvPr/>
              </p:nvSpPr>
              <p:spPr bwMode="auto">
                <a:xfrm rot="9459547" flipV="1">
                  <a:off x="3126649" y="206788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9" name="Freeform 81"/>
                <p:cNvSpPr>
                  <a:spLocks/>
                </p:cNvSpPr>
                <p:nvPr/>
              </p:nvSpPr>
              <p:spPr bwMode="auto">
                <a:xfrm rot="12670326" flipV="1">
                  <a:off x="3768334" y="1538494"/>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0" name="Freeform 81"/>
                <p:cNvSpPr>
                  <a:spLocks/>
                </p:cNvSpPr>
                <p:nvPr/>
              </p:nvSpPr>
              <p:spPr bwMode="auto">
                <a:xfrm rot="2236861" flipV="1">
                  <a:off x="4169387" y="348493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1" name="Freeform 81"/>
                <p:cNvSpPr>
                  <a:spLocks/>
                </p:cNvSpPr>
                <p:nvPr/>
              </p:nvSpPr>
              <p:spPr bwMode="auto">
                <a:xfrm rot="19147494" flipV="1">
                  <a:off x="5029943" y="268301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2" name="Freeform 81"/>
                <p:cNvSpPr>
                  <a:spLocks/>
                </p:cNvSpPr>
                <p:nvPr/>
              </p:nvSpPr>
              <p:spPr bwMode="auto">
                <a:xfrm rot="16200000" flipV="1">
                  <a:off x="4730862" y="179516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3" name="Freeform 81"/>
                <p:cNvSpPr>
                  <a:spLocks/>
                </p:cNvSpPr>
                <p:nvPr/>
              </p:nvSpPr>
              <p:spPr bwMode="auto">
                <a:xfrm rot="6796813" flipV="1">
                  <a:off x="3083869" y="283255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 name="Arc 173"/>
                <p:cNvSpPr/>
                <p:nvPr/>
              </p:nvSpPr>
              <p:spPr bwMode="auto">
                <a:xfrm>
                  <a:off x="3566694" y="2075594"/>
                  <a:ext cx="1064127" cy="1069729"/>
                </a:xfrm>
                <a:prstGeom prst="arc">
                  <a:avLst>
                    <a:gd name="adj1" fmla="val 8687823"/>
                    <a:gd name="adj2" fmla="val 5045816"/>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5" name="Freeform 81"/>
                <p:cNvSpPr>
                  <a:spLocks/>
                </p:cNvSpPr>
                <p:nvPr/>
              </p:nvSpPr>
              <p:spPr bwMode="auto">
                <a:xfrm rot="18796882" flipV="1">
                  <a:off x="4543704" y="2517061"/>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6" name="Freeform 81"/>
                <p:cNvSpPr>
                  <a:spLocks/>
                </p:cNvSpPr>
                <p:nvPr/>
              </p:nvSpPr>
              <p:spPr bwMode="auto">
                <a:xfrm rot="8292053" flipV="1">
                  <a:off x="3484923" y="244219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7" name="Freeform 81"/>
                <p:cNvSpPr>
                  <a:spLocks/>
                </p:cNvSpPr>
                <p:nvPr/>
              </p:nvSpPr>
              <p:spPr bwMode="auto">
                <a:xfrm rot="13034805" flipV="1">
                  <a:off x="4008966" y="199301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8" name="Freeform 81"/>
                <p:cNvSpPr>
                  <a:spLocks/>
                </p:cNvSpPr>
                <p:nvPr/>
              </p:nvSpPr>
              <p:spPr bwMode="auto">
                <a:xfrm rot="861353" flipV="1">
                  <a:off x="4281681" y="2982278"/>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9" name="Arc 178"/>
                <p:cNvSpPr/>
                <p:nvPr/>
              </p:nvSpPr>
              <p:spPr bwMode="auto">
                <a:xfrm rot="21432954">
                  <a:off x="3112166" y="1578289"/>
                  <a:ext cx="1993951" cy="2004448"/>
                </a:xfrm>
                <a:prstGeom prst="arc">
                  <a:avLst>
                    <a:gd name="adj1" fmla="val 8218078"/>
                    <a:gd name="adj2" fmla="val 5635564"/>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81" name="Freeform 180"/>
              <p:cNvSpPr/>
              <p:nvPr/>
            </p:nvSpPr>
            <p:spPr bwMode="auto">
              <a:xfrm rot="268793" flipH="1">
                <a:off x="6026514" y="2762869"/>
                <a:ext cx="2521345" cy="2272937"/>
              </a:xfrm>
              <a:custGeom>
                <a:avLst/>
                <a:gdLst>
                  <a:gd name="connsiteX0" fmla="*/ 2730137 w 2769325"/>
                  <a:gd name="connsiteY0" fmla="*/ 143692 h 2103120"/>
                  <a:gd name="connsiteX1" fmla="*/ 2769325 w 2769325"/>
                  <a:gd name="connsiteY1" fmla="*/ 13063 h 2103120"/>
                  <a:gd name="connsiteX2" fmla="*/ 1907177 w 2769325"/>
                  <a:gd name="connsiteY2" fmla="*/ 0 h 2103120"/>
                  <a:gd name="connsiteX3" fmla="*/ 0 w 2769325"/>
                  <a:gd name="connsiteY3" fmla="*/ 1985554 h 2103120"/>
                  <a:gd name="connsiteX4" fmla="*/ 1711234 w 2769325"/>
                  <a:gd name="connsiteY4" fmla="*/ 2103120 h 2103120"/>
                  <a:gd name="connsiteX0" fmla="*/ 2860766 w 2899954"/>
                  <a:gd name="connsiteY0" fmla="*/ 143692 h 2168434"/>
                  <a:gd name="connsiteX1" fmla="*/ 2899954 w 2899954"/>
                  <a:gd name="connsiteY1" fmla="*/ 13063 h 2168434"/>
                  <a:gd name="connsiteX2" fmla="*/ 2037806 w 2899954"/>
                  <a:gd name="connsiteY2" fmla="*/ 0 h 2168434"/>
                  <a:gd name="connsiteX3" fmla="*/ 0 w 2899954"/>
                  <a:gd name="connsiteY3" fmla="*/ 2168434 h 2168434"/>
                  <a:gd name="connsiteX4" fmla="*/ 1841863 w 2899954"/>
                  <a:gd name="connsiteY4" fmla="*/ 2103120 h 2168434"/>
                  <a:gd name="connsiteX0" fmla="*/ 2860766 w 2899954"/>
                  <a:gd name="connsiteY0" fmla="*/ 143692 h 2272937"/>
                  <a:gd name="connsiteX1" fmla="*/ 2899954 w 2899954"/>
                  <a:gd name="connsiteY1" fmla="*/ 13063 h 2272937"/>
                  <a:gd name="connsiteX2" fmla="*/ 2037806 w 2899954"/>
                  <a:gd name="connsiteY2" fmla="*/ 0 h 2272937"/>
                  <a:gd name="connsiteX3" fmla="*/ 0 w 2899954"/>
                  <a:gd name="connsiteY3" fmla="*/ 2168434 h 2272937"/>
                  <a:gd name="connsiteX4" fmla="*/ 1737360 w 2899954"/>
                  <a:gd name="connsiteY4" fmla="*/ 2272937 h 2272937"/>
                  <a:gd name="connsiteX5" fmla="*/ 1841863 w 2899954"/>
                  <a:gd name="connsiteY5" fmla="*/ 2103120 h 2272937"/>
                  <a:gd name="connsiteX0" fmla="*/ 2860766 w 2886891"/>
                  <a:gd name="connsiteY0" fmla="*/ 143692 h 2272937"/>
                  <a:gd name="connsiteX1" fmla="*/ 2886891 w 2886891"/>
                  <a:gd name="connsiteY1" fmla="*/ 52252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86891 w 2886891"/>
                  <a:gd name="connsiteY1" fmla="*/ 39189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49881 w 2886891"/>
                  <a:gd name="connsiteY1" fmla="*/ 134983 h 2272937"/>
                  <a:gd name="connsiteX2" fmla="*/ 2886891 w 2886891"/>
                  <a:gd name="connsiteY2" fmla="*/ 39189 h 2272937"/>
                  <a:gd name="connsiteX3" fmla="*/ 2037806 w 2886891"/>
                  <a:gd name="connsiteY3" fmla="*/ 0 h 2272937"/>
                  <a:gd name="connsiteX4" fmla="*/ 0 w 2886891"/>
                  <a:gd name="connsiteY4" fmla="*/ 2168434 h 2272937"/>
                  <a:gd name="connsiteX5" fmla="*/ 1737360 w 2886891"/>
                  <a:gd name="connsiteY5" fmla="*/ 2272937 h 2272937"/>
                  <a:gd name="connsiteX6" fmla="*/ 1841863 w 2886891"/>
                  <a:gd name="connsiteY6" fmla="*/ 2103120 h 2272937"/>
                  <a:gd name="connsiteX0" fmla="*/ 2860766 w 2890701"/>
                  <a:gd name="connsiteY0" fmla="*/ 143692 h 2272937"/>
                  <a:gd name="connsiteX1" fmla="*/ 2849881 w 2890701"/>
                  <a:gd name="connsiteY1" fmla="*/ 134983 h 2272937"/>
                  <a:gd name="connsiteX2" fmla="*/ 2890701 w 2890701"/>
                  <a:gd name="connsiteY2" fmla="*/ 35379 h 2272937"/>
                  <a:gd name="connsiteX3" fmla="*/ 2037806 w 2890701"/>
                  <a:gd name="connsiteY3" fmla="*/ 0 h 2272937"/>
                  <a:gd name="connsiteX4" fmla="*/ 0 w 2890701"/>
                  <a:gd name="connsiteY4" fmla="*/ 2168434 h 2272937"/>
                  <a:gd name="connsiteX5" fmla="*/ 1737360 w 2890701"/>
                  <a:gd name="connsiteY5" fmla="*/ 2272937 h 2272937"/>
                  <a:gd name="connsiteX6" fmla="*/ 1841863 w 2890701"/>
                  <a:gd name="connsiteY6" fmla="*/ 2103120 h 2272937"/>
                  <a:gd name="connsiteX0" fmla="*/ 2860766 w 2905941"/>
                  <a:gd name="connsiteY0" fmla="*/ 143692 h 2272937"/>
                  <a:gd name="connsiteX1" fmla="*/ 2849881 w 2905941"/>
                  <a:gd name="connsiteY1" fmla="*/ 13498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905941"/>
                  <a:gd name="connsiteY0" fmla="*/ 143692 h 2272937"/>
                  <a:gd name="connsiteX1" fmla="*/ 2905941 w 2905941"/>
                  <a:gd name="connsiteY1" fmla="*/ 31569 h 2272937"/>
                  <a:gd name="connsiteX2" fmla="*/ 2037806 w 2905941"/>
                  <a:gd name="connsiteY2" fmla="*/ 0 h 2272937"/>
                  <a:gd name="connsiteX3" fmla="*/ 0 w 2905941"/>
                  <a:gd name="connsiteY3" fmla="*/ 2168434 h 2272937"/>
                  <a:gd name="connsiteX4" fmla="*/ 1737360 w 2905941"/>
                  <a:gd name="connsiteY4" fmla="*/ 2272937 h 2272937"/>
                  <a:gd name="connsiteX5" fmla="*/ 1841863 w 2905941"/>
                  <a:gd name="connsiteY5" fmla="*/ 2103120 h 2272937"/>
                  <a:gd name="connsiteX0" fmla="*/ 2860766 w 2905941"/>
                  <a:gd name="connsiteY0" fmla="*/ 143692 h 2272937"/>
                  <a:gd name="connsiteX1" fmla="*/ 2853691 w 2905941"/>
                  <a:gd name="connsiteY1" fmla="*/ 13879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860766"/>
                  <a:gd name="connsiteY0" fmla="*/ 143692 h 2272937"/>
                  <a:gd name="connsiteX1" fmla="*/ 2853691 w 2860766"/>
                  <a:gd name="connsiteY1" fmla="*/ 138793 h 2272937"/>
                  <a:gd name="connsiteX2" fmla="*/ 2441203 w 2860766"/>
                  <a:gd name="connsiteY2" fmla="*/ 31846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853691 w 2860766"/>
                  <a:gd name="connsiteY1" fmla="*/ 138793 h 2272937"/>
                  <a:gd name="connsiteX2" fmla="*/ 2476657 w 2860766"/>
                  <a:gd name="connsiteY2" fmla="*/ 29583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474497 w 2860766"/>
                  <a:gd name="connsiteY1" fmla="*/ 154440 h 2272937"/>
                  <a:gd name="connsiteX2" fmla="*/ 2476657 w 2860766"/>
                  <a:gd name="connsiteY2" fmla="*/ 29583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476657 w 2860766"/>
                  <a:gd name="connsiteY1" fmla="*/ 29583 h 2272937"/>
                  <a:gd name="connsiteX2" fmla="*/ 2037806 w 2860766"/>
                  <a:gd name="connsiteY2" fmla="*/ 0 h 2272937"/>
                  <a:gd name="connsiteX3" fmla="*/ 0 w 2860766"/>
                  <a:gd name="connsiteY3" fmla="*/ 2168434 h 2272937"/>
                  <a:gd name="connsiteX4" fmla="*/ 1737360 w 2860766"/>
                  <a:gd name="connsiteY4" fmla="*/ 2272937 h 2272937"/>
                  <a:gd name="connsiteX5" fmla="*/ 1841863 w 2860766"/>
                  <a:gd name="connsiteY5" fmla="*/ 2103120 h 2272937"/>
                  <a:gd name="connsiteX0" fmla="*/ 2466939 w 2476657"/>
                  <a:gd name="connsiteY0" fmla="*/ 153154 h 2272937"/>
                  <a:gd name="connsiteX1" fmla="*/ 2476657 w 2476657"/>
                  <a:gd name="connsiteY1" fmla="*/ 29583 h 2272937"/>
                  <a:gd name="connsiteX2" fmla="*/ 2037806 w 2476657"/>
                  <a:gd name="connsiteY2" fmla="*/ 0 h 2272937"/>
                  <a:gd name="connsiteX3" fmla="*/ 0 w 2476657"/>
                  <a:gd name="connsiteY3" fmla="*/ 2168434 h 2272937"/>
                  <a:gd name="connsiteX4" fmla="*/ 1737360 w 2476657"/>
                  <a:gd name="connsiteY4" fmla="*/ 2272937 h 2272937"/>
                  <a:gd name="connsiteX5" fmla="*/ 1841863 w 2476657"/>
                  <a:gd name="connsiteY5" fmla="*/ 2103120 h 2272937"/>
                  <a:gd name="connsiteX0" fmla="*/ 2466939 w 2495515"/>
                  <a:gd name="connsiteY0" fmla="*/ 153154 h 2272937"/>
                  <a:gd name="connsiteX1" fmla="*/ 2495515 w 2495515"/>
                  <a:gd name="connsiteY1" fmla="*/ 46179 h 2272937"/>
                  <a:gd name="connsiteX2" fmla="*/ 2037806 w 2495515"/>
                  <a:gd name="connsiteY2" fmla="*/ 0 h 2272937"/>
                  <a:gd name="connsiteX3" fmla="*/ 0 w 2495515"/>
                  <a:gd name="connsiteY3" fmla="*/ 2168434 h 2272937"/>
                  <a:gd name="connsiteX4" fmla="*/ 1737360 w 2495515"/>
                  <a:gd name="connsiteY4" fmla="*/ 2272937 h 2272937"/>
                  <a:gd name="connsiteX5" fmla="*/ 1841863 w 2495515"/>
                  <a:gd name="connsiteY5" fmla="*/ 2103120 h 2272937"/>
                  <a:gd name="connsiteX0" fmla="*/ 2466939 w 2521345"/>
                  <a:gd name="connsiteY0" fmla="*/ 153154 h 2272937"/>
                  <a:gd name="connsiteX1" fmla="*/ 2521345 w 2521345"/>
                  <a:gd name="connsiteY1" fmla="*/ 38124 h 2272937"/>
                  <a:gd name="connsiteX2" fmla="*/ 2037806 w 2521345"/>
                  <a:gd name="connsiteY2" fmla="*/ 0 h 2272937"/>
                  <a:gd name="connsiteX3" fmla="*/ 0 w 2521345"/>
                  <a:gd name="connsiteY3" fmla="*/ 2168434 h 2272937"/>
                  <a:gd name="connsiteX4" fmla="*/ 1737360 w 2521345"/>
                  <a:gd name="connsiteY4" fmla="*/ 2272937 h 2272937"/>
                  <a:gd name="connsiteX5" fmla="*/ 1841863 w 2521345"/>
                  <a:gd name="connsiteY5" fmla="*/ 2103120 h 2272937"/>
                  <a:gd name="connsiteX0" fmla="*/ 2466939 w 2521345"/>
                  <a:gd name="connsiteY0" fmla="*/ 153154 h 2272937"/>
                  <a:gd name="connsiteX1" fmla="*/ 2474202 w 2521345"/>
                  <a:gd name="connsiteY1" fmla="*/ 147460 h 2272937"/>
                  <a:gd name="connsiteX2" fmla="*/ 2521345 w 2521345"/>
                  <a:gd name="connsiteY2" fmla="*/ 38124 h 2272937"/>
                  <a:gd name="connsiteX3" fmla="*/ 2037806 w 2521345"/>
                  <a:gd name="connsiteY3" fmla="*/ 0 h 2272937"/>
                  <a:gd name="connsiteX4" fmla="*/ 0 w 2521345"/>
                  <a:gd name="connsiteY4" fmla="*/ 2168434 h 2272937"/>
                  <a:gd name="connsiteX5" fmla="*/ 1737360 w 2521345"/>
                  <a:gd name="connsiteY5" fmla="*/ 2272937 h 2272937"/>
                  <a:gd name="connsiteX6" fmla="*/ 1841863 w 2521345"/>
                  <a:gd name="connsiteY6" fmla="*/ 2103120 h 227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1345" h="2272937">
                    <a:moveTo>
                      <a:pt x="2466939" y="153154"/>
                    </a:moveTo>
                    <a:lnTo>
                      <a:pt x="2474202" y="147460"/>
                    </a:lnTo>
                    <a:lnTo>
                      <a:pt x="2521345" y="38124"/>
                    </a:lnTo>
                    <a:lnTo>
                      <a:pt x="2037806" y="0"/>
                    </a:lnTo>
                    <a:lnTo>
                      <a:pt x="0" y="2168434"/>
                    </a:lnTo>
                    <a:lnTo>
                      <a:pt x="1737360" y="2272937"/>
                    </a:lnTo>
                    <a:lnTo>
                      <a:pt x="1841863" y="210312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182" name="Straight Connector 181"/>
              <p:cNvCxnSpPr/>
              <p:nvPr/>
            </p:nvCxnSpPr>
            <p:spPr bwMode="auto">
              <a:xfrm rot="268793" flipH="1">
                <a:off x="7107593" y="3458649"/>
                <a:ext cx="217170" cy="0"/>
              </a:xfrm>
              <a:prstGeom prst="line">
                <a:avLst/>
              </a:prstGeom>
              <a:solidFill>
                <a:schemeClr val="accent1"/>
              </a:solidFill>
              <a:ln w="57150" cap="flat" cmpd="sng" algn="ctr">
                <a:solidFill>
                  <a:srgbClr val="FFFFCC"/>
                </a:solidFill>
                <a:prstDash val="solid"/>
                <a:round/>
                <a:headEnd type="none" w="med" len="med"/>
                <a:tailEnd type="none" w="med" len="med"/>
              </a:ln>
              <a:effectLst/>
            </p:spPr>
          </p:cxnSp>
          <p:cxnSp>
            <p:nvCxnSpPr>
              <p:cNvPr id="183" name="Straight Connector 182"/>
              <p:cNvCxnSpPr/>
              <p:nvPr/>
            </p:nvCxnSpPr>
            <p:spPr bwMode="auto">
              <a:xfrm flipH="1">
                <a:off x="7129306" y="3499449"/>
                <a:ext cx="224976" cy="12451"/>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84" name="Straight Connector 183"/>
              <p:cNvCxnSpPr/>
              <p:nvPr/>
            </p:nvCxnSpPr>
            <p:spPr bwMode="auto">
              <a:xfrm flipH="1">
                <a:off x="7023799" y="3426488"/>
                <a:ext cx="336619" cy="10048"/>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100" name="Group 99"/>
            <p:cNvGrpSpPr/>
            <p:nvPr/>
          </p:nvGrpSpPr>
          <p:grpSpPr>
            <a:xfrm>
              <a:off x="3710699" y="3767434"/>
              <a:ext cx="675361" cy="408492"/>
              <a:chOff x="4301351" y="5416634"/>
              <a:chExt cx="675361" cy="408492"/>
            </a:xfrm>
          </p:grpSpPr>
          <p:sp>
            <p:nvSpPr>
              <p:cNvPr id="96" name="Freeform 95"/>
              <p:cNvSpPr/>
              <p:nvPr/>
            </p:nvSpPr>
            <p:spPr bwMode="auto">
              <a:xfrm>
                <a:off x="4301351" y="5416634"/>
                <a:ext cx="675361" cy="408492"/>
              </a:xfrm>
              <a:custGeom>
                <a:avLst/>
                <a:gdLst>
                  <a:gd name="connsiteX0" fmla="*/ 37432 w 850232"/>
                  <a:gd name="connsiteY0" fmla="*/ 219242 h 481263"/>
                  <a:gd name="connsiteX1" fmla="*/ 0 w 850232"/>
                  <a:gd name="connsiteY1" fmla="*/ 331537 h 481263"/>
                  <a:gd name="connsiteX2" fmla="*/ 614948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219242 h 481263"/>
                  <a:gd name="connsiteX1" fmla="*/ 0 w 850232"/>
                  <a:gd name="connsiteY1" fmla="*/ 331537 h 481263"/>
                  <a:gd name="connsiteX2" fmla="*/ 588211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74863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22989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06947 h 427789"/>
                  <a:gd name="connsiteX7" fmla="*/ 58821 w 850232"/>
                  <a:gd name="connsiteY7" fmla="*/ 74863 h 427789"/>
                  <a:gd name="connsiteX8" fmla="*/ 37432 w 850232"/>
                  <a:gd name="connsiteY8" fmla="*/ 165768 h 427789"/>
                  <a:gd name="connsiteX0" fmla="*/ 37432 w 850232"/>
                  <a:gd name="connsiteY0" fmla="*/ 171115 h 433136"/>
                  <a:gd name="connsiteX1" fmla="*/ 0 w 850232"/>
                  <a:gd name="connsiteY1" fmla="*/ 283410 h 433136"/>
                  <a:gd name="connsiteX2" fmla="*/ 588211 w 850232"/>
                  <a:gd name="connsiteY2" fmla="*/ 299452 h 433136"/>
                  <a:gd name="connsiteX3" fmla="*/ 534737 w 850232"/>
                  <a:gd name="connsiteY3" fmla="*/ 433136 h 433136"/>
                  <a:gd name="connsiteX4" fmla="*/ 850232 w 850232"/>
                  <a:gd name="connsiteY4" fmla="*/ 213894 h 433136"/>
                  <a:gd name="connsiteX5" fmla="*/ 673768 w 850232"/>
                  <a:gd name="connsiteY5" fmla="*/ 0 h 433136"/>
                  <a:gd name="connsiteX6" fmla="*/ 652379 w 850232"/>
                  <a:gd name="connsiteY6" fmla="*/ 112294 h 433136"/>
                  <a:gd name="connsiteX7" fmla="*/ 58821 w 850232"/>
                  <a:gd name="connsiteY7" fmla="*/ 80210 h 433136"/>
                  <a:gd name="connsiteX8" fmla="*/ 37432 w 850232"/>
                  <a:gd name="connsiteY8" fmla="*/ 171115 h 433136"/>
                  <a:gd name="connsiteX0" fmla="*/ 37432 w 839538"/>
                  <a:gd name="connsiteY0" fmla="*/ 171115 h 433136"/>
                  <a:gd name="connsiteX1" fmla="*/ 0 w 839538"/>
                  <a:gd name="connsiteY1" fmla="*/ 283410 h 433136"/>
                  <a:gd name="connsiteX2" fmla="*/ 588211 w 839538"/>
                  <a:gd name="connsiteY2" fmla="*/ 299452 h 433136"/>
                  <a:gd name="connsiteX3" fmla="*/ 534737 w 839538"/>
                  <a:gd name="connsiteY3" fmla="*/ 433136 h 433136"/>
                  <a:gd name="connsiteX4" fmla="*/ 839538 w 839538"/>
                  <a:gd name="connsiteY4" fmla="*/ 283410 h 433136"/>
                  <a:gd name="connsiteX5" fmla="*/ 673768 w 839538"/>
                  <a:gd name="connsiteY5" fmla="*/ 0 h 433136"/>
                  <a:gd name="connsiteX6" fmla="*/ 652379 w 839538"/>
                  <a:gd name="connsiteY6" fmla="*/ 112294 h 433136"/>
                  <a:gd name="connsiteX7" fmla="*/ 58821 w 839538"/>
                  <a:gd name="connsiteY7" fmla="*/ 80210 h 433136"/>
                  <a:gd name="connsiteX8" fmla="*/ 37432 w 839538"/>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52379 w 828843"/>
                  <a:gd name="connsiteY6" fmla="*/ 112294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64169 w 828843"/>
                  <a:gd name="connsiteY7" fmla="*/ 101599 h 433136"/>
                  <a:gd name="connsiteX8" fmla="*/ 37432 w 828843"/>
                  <a:gd name="connsiteY8" fmla="*/ 171115 h 433136"/>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25642 w 828843"/>
                  <a:gd name="connsiteY6" fmla="*/ 133683 h 470568"/>
                  <a:gd name="connsiteX7" fmla="*/ 64169 w 828843"/>
                  <a:gd name="connsiteY7" fmla="*/ 101599 h 470568"/>
                  <a:gd name="connsiteX8" fmla="*/ 37432 w 828843"/>
                  <a:gd name="connsiteY8" fmla="*/ 171115 h 470568"/>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36336 w 828843"/>
                  <a:gd name="connsiteY6" fmla="*/ 133683 h 470568"/>
                  <a:gd name="connsiteX7" fmla="*/ 64169 w 828843"/>
                  <a:gd name="connsiteY7" fmla="*/ 101599 h 470568"/>
                  <a:gd name="connsiteX8" fmla="*/ 37432 w 828843"/>
                  <a:gd name="connsiteY8" fmla="*/ 171115 h 470568"/>
                  <a:gd name="connsiteX0" fmla="*/ 37432 w 807454"/>
                  <a:gd name="connsiteY0" fmla="*/ 171115 h 470568"/>
                  <a:gd name="connsiteX1" fmla="*/ 0 w 807454"/>
                  <a:gd name="connsiteY1" fmla="*/ 283410 h 470568"/>
                  <a:gd name="connsiteX2" fmla="*/ 588211 w 807454"/>
                  <a:gd name="connsiteY2" fmla="*/ 299452 h 470568"/>
                  <a:gd name="connsiteX3" fmla="*/ 529390 w 807454"/>
                  <a:gd name="connsiteY3" fmla="*/ 470568 h 470568"/>
                  <a:gd name="connsiteX4" fmla="*/ 807454 w 807454"/>
                  <a:gd name="connsiteY4" fmla="*/ 224589 h 470568"/>
                  <a:gd name="connsiteX5" fmla="*/ 673768 w 807454"/>
                  <a:gd name="connsiteY5" fmla="*/ 0 h 470568"/>
                  <a:gd name="connsiteX6" fmla="*/ 636336 w 807454"/>
                  <a:gd name="connsiteY6" fmla="*/ 133683 h 470568"/>
                  <a:gd name="connsiteX7" fmla="*/ 64169 w 807454"/>
                  <a:gd name="connsiteY7" fmla="*/ 101599 h 470568"/>
                  <a:gd name="connsiteX8" fmla="*/ 37432 w 807454"/>
                  <a:gd name="connsiteY8" fmla="*/ 171115 h 47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454" h="470568">
                    <a:moveTo>
                      <a:pt x="37432" y="171115"/>
                    </a:moveTo>
                    <a:lnTo>
                      <a:pt x="0" y="283410"/>
                    </a:lnTo>
                    <a:lnTo>
                      <a:pt x="588211" y="299452"/>
                    </a:lnTo>
                    <a:lnTo>
                      <a:pt x="529390" y="470568"/>
                    </a:lnTo>
                    <a:lnTo>
                      <a:pt x="807454" y="224589"/>
                    </a:lnTo>
                    <a:lnTo>
                      <a:pt x="673768" y="0"/>
                    </a:lnTo>
                    <a:lnTo>
                      <a:pt x="636336" y="133683"/>
                    </a:lnTo>
                    <a:lnTo>
                      <a:pt x="64169" y="101599"/>
                    </a:lnTo>
                    <a:lnTo>
                      <a:pt x="37432" y="171115"/>
                    </a:lnTo>
                    <a:close/>
                  </a:path>
                </a:pathLst>
              </a:cu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8" name="TextBox 97"/>
              <p:cNvSpPr txBox="1"/>
              <p:nvPr/>
            </p:nvSpPr>
            <p:spPr>
              <a:xfrm rot="179687">
                <a:off x="4303506" y="5471202"/>
                <a:ext cx="648439"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mic Sans MS" pitchFamily="66" charset="0"/>
                    <a:ea typeface="+mn-ea"/>
                    <a:cs typeface="+mn-cs"/>
                  </a:rPr>
                  <a:t>FORCE</a:t>
                </a:r>
              </a:p>
            </p:txBody>
          </p:sp>
        </p:grpSp>
        <p:sp>
          <p:nvSpPr>
            <p:cNvPr id="102" name="Freeform 101"/>
            <p:cNvSpPr/>
            <p:nvPr/>
          </p:nvSpPr>
          <p:spPr bwMode="auto">
            <a:xfrm>
              <a:off x="4013860" y="2731792"/>
              <a:ext cx="1373632" cy="2338832"/>
            </a:xfrm>
            <a:custGeom>
              <a:avLst/>
              <a:gdLst>
                <a:gd name="connsiteX0" fmla="*/ 467360 w 1373632"/>
                <a:gd name="connsiteY0" fmla="*/ 56896 h 2338832"/>
                <a:gd name="connsiteX1" fmla="*/ 89408 w 1373632"/>
                <a:gd name="connsiteY1" fmla="*/ 434848 h 2338832"/>
                <a:gd name="connsiteX2" fmla="*/ 418592 w 1373632"/>
                <a:gd name="connsiteY2" fmla="*/ 910336 h 2338832"/>
                <a:gd name="connsiteX3" fmla="*/ 455168 w 1373632"/>
                <a:gd name="connsiteY3" fmla="*/ 1361440 h 2338832"/>
                <a:gd name="connsiteX4" fmla="*/ 52832 w 1373632"/>
                <a:gd name="connsiteY4" fmla="*/ 1836928 h 2338832"/>
                <a:gd name="connsiteX5" fmla="*/ 138176 w 1373632"/>
                <a:gd name="connsiteY5" fmla="*/ 2117344 h 2338832"/>
                <a:gd name="connsiteX6" fmla="*/ 833120 w 1373632"/>
                <a:gd name="connsiteY6" fmla="*/ 2324608 h 2338832"/>
                <a:gd name="connsiteX7" fmla="*/ 1332992 w 1373632"/>
                <a:gd name="connsiteY7" fmla="*/ 2032000 h 2338832"/>
                <a:gd name="connsiteX8" fmla="*/ 1076960 w 1373632"/>
                <a:gd name="connsiteY8" fmla="*/ 1605280 h 2338832"/>
                <a:gd name="connsiteX9" fmla="*/ 1016000 w 1373632"/>
                <a:gd name="connsiteY9" fmla="*/ 1032256 h 2338832"/>
                <a:gd name="connsiteX10" fmla="*/ 1223264 w 1373632"/>
                <a:gd name="connsiteY10" fmla="*/ 581152 h 2338832"/>
                <a:gd name="connsiteX11" fmla="*/ 1198880 w 1373632"/>
                <a:gd name="connsiteY11" fmla="*/ 312928 h 2338832"/>
                <a:gd name="connsiteX12" fmla="*/ 759968 w 1373632"/>
                <a:gd name="connsiteY12" fmla="*/ 93472 h 2338832"/>
                <a:gd name="connsiteX13" fmla="*/ 467360 w 1373632"/>
                <a:gd name="connsiteY13" fmla="*/ 56896 h 2338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3632" h="2338832">
                  <a:moveTo>
                    <a:pt x="467360" y="56896"/>
                  </a:moveTo>
                  <a:cubicBezTo>
                    <a:pt x="355600" y="113792"/>
                    <a:pt x="97536" y="292608"/>
                    <a:pt x="89408" y="434848"/>
                  </a:cubicBezTo>
                  <a:cubicBezTo>
                    <a:pt x="81280" y="577088"/>
                    <a:pt x="357632" y="755904"/>
                    <a:pt x="418592" y="910336"/>
                  </a:cubicBezTo>
                  <a:cubicBezTo>
                    <a:pt x="479552" y="1064768"/>
                    <a:pt x="516128" y="1207008"/>
                    <a:pt x="455168" y="1361440"/>
                  </a:cubicBezTo>
                  <a:cubicBezTo>
                    <a:pt x="394208" y="1515872"/>
                    <a:pt x="105664" y="1710944"/>
                    <a:pt x="52832" y="1836928"/>
                  </a:cubicBezTo>
                  <a:cubicBezTo>
                    <a:pt x="0" y="1962912"/>
                    <a:pt x="8128" y="2036064"/>
                    <a:pt x="138176" y="2117344"/>
                  </a:cubicBezTo>
                  <a:cubicBezTo>
                    <a:pt x="268224" y="2198624"/>
                    <a:pt x="633984" y="2338832"/>
                    <a:pt x="833120" y="2324608"/>
                  </a:cubicBezTo>
                  <a:cubicBezTo>
                    <a:pt x="1032256" y="2310384"/>
                    <a:pt x="1292352" y="2151888"/>
                    <a:pt x="1332992" y="2032000"/>
                  </a:cubicBezTo>
                  <a:cubicBezTo>
                    <a:pt x="1373632" y="1912112"/>
                    <a:pt x="1129792" y="1771904"/>
                    <a:pt x="1076960" y="1605280"/>
                  </a:cubicBezTo>
                  <a:cubicBezTo>
                    <a:pt x="1024128" y="1438656"/>
                    <a:pt x="991616" y="1202944"/>
                    <a:pt x="1016000" y="1032256"/>
                  </a:cubicBezTo>
                  <a:cubicBezTo>
                    <a:pt x="1040384" y="861568"/>
                    <a:pt x="1192784" y="701040"/>
                    <a:pt x="1223264" y="581152"/>
                  </a:cubicBezTo>
                  <a:cubicBezTo>
                    <a:pt x="1253744" y="461264"/>
                    <a:pt x="1276096" y="394208"/>
                    <a:pt x="1198880" y="312928"/>
                  </a:cubicBezTo>
                  <a:cubicBezTo>
                    <a:pt x="1121664" y="231648"/>
                    <a:pt x="883920" y="132080"/>
                    <a:pt x="759968" y="93472"/>
                  </a:cubicBezTo>
                  <a:cubicBezTo>
                    <a:pt x="636016" y="54864"/>
                    <a:pt x="579120" y="0"/>
                    <a:pt x="467360" y="56896"/>
                  </a:cubicBezTo>
                  <a:close/>
                </a:path>
              </a:pathLst>
            </a:custGeom>
            <a:solidFill>
              <a:srgbClr val="FFFFCC">
                <a:alpha val="6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101" name="Group 100"/>
            <p:cNvGrpSpPr/>
            <p:nvPr/>
          </p:nvGrpSpPr>
          <p:grpSpPr>
            <a:xfrm>
              <a:off x="5095072" y="3864461"/>
              <a:ext cx="697164" cy="400016"/>
              <a:chOff x="5441884" y="5769693"/>
              <a:chExt cx="697164" cy="400016"/>
            </a:xfrm>
          </p:grpSpPr>
          <p:sp>
            <p:nvSpPr>
              <p:cNvPr id="97" name="Freeform 96"/>
              <p:cNvSpPr/>
              <p:nvPr/>
            </p:nvSpPr>
            <p:spPr bwMode="auto">
              <a:xfrm rot="11323822" flipV="1">
                <a:off x="5441884" y="5769693"/>
                <a:ext cx="697164" cy="400016"/>
              </a:xfrm>
              <a:custGeom>
                <a:avLst/>
                <a:gdLst>
                  <a:gd name="connsiteX0" fmla="*/ 37432 w 850232"/>
                  <a:gd name="connsiteY0" fmla="*/ 219242 h 481263"/>
                  <a:gd name="connsiteX1" fmla="*/ 0 w 850232"/>
                  <a:gd name="connsiteY1" fmla="*/ 331537 h 481263"/>
                  <a:gd name="connsiteX2" fmla="*/ 614948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219242 h 481263"/>
                  <a:gd name="connsiteX1" fmla="*/ 0 w 850232"/>
                  <a:gd name="connsiteY1" fmla="*/ 331537 h 481263"/>
                  <a:gd name="connsiteX2" fmla="*/ 588211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74863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22989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06947 h 427789"/>
                  <a:gd name="connsiteX7" fmla="*/ 58821 w 850232"/>
                  <a:gd name="connsiteY7" fmla="*/ 74863 h 427789"/>
                  <a:gd name="connsiteX8" fmla="*/ 37432 w 850232"/>
                  <a:gd name="connsiteY8" fmla="*/ 165768 h 427789"/>
                  <a:gd name="connsiteX0" fmla="*/ 37432 w 850232"/>
                  <a:gd name="connsiteY0" fmla="*/ 171115 h 433136"/>
                  <a:gd name="connsiteX1" fmla="*/ 0 w 850232"/>
                  <a:gd name="connsiteY1" fmla="*/ 283410 h 433136"/>
                  <a:gd name="connsiteX2" fmla="*/ 588211 w 850232"/>
                  <a:gd name="connsiteY2" fmla="*/ 299452 h 433136"/>
                  <a:gd name="connsiteX3" fmla="*/ 534737 w 850232"/>
                  <a:gd name="connsiteY3" fmla="*/ 433136 h 433136"/>
                  <a:gd name="connsiteX4" fmla="*/ 850232 w 850232"/>
                  <a:gd name="connsiteY4" fmla="*/ 213894 h 433136"/>
                  <a:gd name="connsiteX5" fmla="*/ 673768 w 850232"/>
                  <a:gd name="connsiteY5" fmla="*/ 0 h 433136"/>
                  <a:gd name="connsiteX6" fmla="*/ 652379 w 850232"/>
                  <a:gd name="connsiteY6" fmla="*/ 112294 h 433136"/>
                  <a:gd name="connsiteX7" fmla="*/ 58821 w 850232"/>
                  <a:gd name="connsiteY7" fmla="*/ 80210 h 433136"/>
                  <a:gd name="connsiteX8" fmla="*/ 37432 w 850232"/>
                  <a:gd name="connsiteY8" fmla="*/ 171115 h 433136"/>
                  <a:gd name="connsiteX0" fmla="*/ 37432 w 839538"/>
                  <a:gd name="connsiteY0" fmla="*/ 171115 h 433136"/>
                  <a:gd name="connsiteX1" fmla="*/ 0 w 839538"/>
                  <a:gd name="connsiteY1" fmla="*/ 283410 h 433136"/>
                  <a:gd name="connsiteX2" fmla="*/ 588211 w 839538"/>
                  <a:gd name="connsiteY2" fmla="*/ 299452 h 433136"/>
                  <a:gd name="connsiteX3" fmla="*/ 534737 w 839538"/>
                  <a:gd name="connsiteY3" fmla="*/ 433136 h 433136"/>
                  <a:gd name="connsiteX4" fmla="*/ 839538 w 839538"/>
                  <a:gd name="connsiteY4" fmla="*/ 283410 h 433136"/>
                  <a:gd name="connsiteX5" fmla="*/ 673768 w 839538"/>
                  <a:gd name="connsiteY5" fmla="*/ 0 h 433136"/>
                  <a:gd name="connsiteX6" fmla="*/ 652379 w 839538"/>
                  <a:gd name="connsiteY6" fmla="*/ 112294 h 433136"/>
                  <a:gd name="connsiteX7" fmla="*/ 58821 w 839538"/>
                  <a:gd name="connsiteY7" fmla="*/ 80210 h 433136"/>
                  <a:gd name="connsiteX8" fmla="*/ 37432 w 839538"/>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52379 w 828843"/>
                  <a:gd name="connsiteY6" fmla="*/ 112294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64169 w 828843"/>
                  <a:gd name="connsiteY7" fmla="*/ 101599 h 433136"/>
                  <a:gd name="connsiteX8" fmla="*/ 37432 w 828843"/>
                  <a:gd name="connsiteY8" fmla="*/ 171115 h 433136"/>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25642 w 828843"/>
                  <a:gd name="connsiteY6" fmla="*/ 133683 h 470568"/>
                  <a:gd name="connsiteX7" fmla="*/ 64169 w 828843"/>
                  <a:gd name="connsiteY7" fmla="*/ 101599 h 470568"/>
                  <a:gd name="connsiteX8" fmla="*/ 37432 w 828843"/>
                  <a:gd name="connsiteY8" fmla="*/ 171115 h 470568"/>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36336 w 828843"/>
                  <a:gd name="connsiteY6" fmla="*/ 133683 h 470568"/>
                  <a:gd name="connsiteX7" fmla="*/ 64169 w 828843"/>
                  <a:gd name="connsiteY7" fmla="*/ 101599 h 470568"/>
                  <a:gd name="connsiteX8" fmla="*/ 37432 w 828843"/>
                  <a:gd name="connsiteY8" fmla="*/ 171115 h 470568"/>
                  <a:gd name="connsiteX0" fmla="*/ 37432 w 782106"/>
                  <a:gd name="connsiteY0" fmla="*/ 171115 h 470568"/>
                  <a:gd name="connsiteX1" fmla="*/ 0 w 782106"/>
                  <a:gd name="connsiteY1" fmla="*/ 283410 h 470568"/>
                  <a:gd name="connsiteX2" fmla="*/ 588211 w 782106"/>
                  <a:gd name="connsiteY2" fmla="*/ 299452 h 470568"/>
                  <a:gd name="connsiteX3" fmla="*/ 529390 w 782106"/>
                  <a:gd name="connsiteY3" fmla="*/ 470568 h 470568"/>
                  <a:gd name="connsiteX4" fmla="*/ 782106 w 782106"/>
                  <a:gd name="connsiteY4" fmla="*/ 250248 h 470568"/>
                  <a:gd name="connsiteX5" fmla="*/ 673768 w 782106"/>
                  <a:gd name="connsiteY5" fmla="*/ 0 h 470568"/>
                  <a:gd name="connsiteX6" fmla="*/ 636336 w 782106"/>
                  <a:gd name="connsiteY6" fmla="*/ 133683 h 470568"/>
                  <a:gd name="connsiteX7" fmla="*/ 64169 w 782106"/>
                  <a:gd name="connsiteY7" fmla="*/ 101599 h 470568"/>
                  <a:gd name="connsiteX8" fmla="*/ 37432 w 782106"/>
                  <a:gd name="connsiteY8" fmla="*/ 171115 h 470568"/>
                  <a:gd name="connsiteX0" fmla="*/ 37432 w 782106"/>
                  <a:gd name="connsiteY0" fmla="*/ 171115 h 470568"/>
                  <a:gd name="connsiteX1" fmla="*/ 0 w 782106"/>
                  <a:gd name="connsiteY1" fmla="*/ 283410 h 470568"/>
                  <a:gd name="connsiteX2" fmla="*/ 588211 w 782106"/>
                  <a:gd name="connsiteY2" fmla="*/ 299452 h 470568"/>
                  <a:gd name="connsiteX3" fmla="*/ 529390 w 782106"/>
                  <a:gd name="connsiteY3" fmla="*/ 470568 h 470568"/>
                  <a:gd name="connsiteX4" fmla="*/ 782106 w 782106"/>
                  <a:gd name="connsiteY4" fmla="*/ 250248 h 470568"/>
                  <a:gd name="connsiteX5" fmla="*/ 673768 w 782106"/>
                  <a:gd name="connsiteY5" fmla="*/ 0 h 470568"/>
                  <a:gd name="connsiteX6" fmla="*/ 636336 w 782106"/>
                  <a:gd name="connsiteY6" fmla="*/ 133683 h 470568"/>
                  <a:gd name="connsiteX7" fmla="*/ 108857 w 782106"/>
                  <a:gd name="connsiteY7" fmla="*/ 60907 h 470568"/>
                  <a:gd name="connsiteX8" fmla="*/ 37432 w 782106"/>
                  <a:gd name="connsiteY8" fmla="*/ 171115 h 470568"/>
                  <a:gd name="connsiteX0" fmla="*/ 5378 w 750052"/>
                  <a:gd name="connsiteY0" fmla="*/ 171115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76803 w 750052"/>
                  <a:gd name="connsiteY7" fmla="*/ 60907 h 470568"/>
                  <a:gd name="connsiteX8" fmla="*/ 5378 w 750052"/>
                  <a:gd name="connsiteY8" fmla="*/ 171115 h 470568"/>
                  <a:gd name="connsiteX0" fmla="*/ 76803 w 750052"/>
                  <a:gd name="connsiteY0" fmla="*/ 60907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76803 w 750052"/>
                  <a:gd name="connsiteY7" fmla="*/ 60907 h 470568"/>
                  <a:gd name="connsiteX0" fmla="*/ 55056 w 750052"/>
                  <a:gd name="connsiteY0" fmla="*/ 57368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55056 w 750052"/>
                  <a:gd name="connsiteY7" fmla="*/ 57368 h 47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0052" h="470568">
                    <a:moveTo>
                      <a:pt x="55056" y="57368"/>
                    </a:moveTo>
                    <a:lnTo>
                      <a:pt x="0" y="240665"/>
                    </a:lnTo>
                    <a:lnTo>
                      <a:pt x="556157" y="299452"/>
                    </a:lnTo>
                    <a:lnTo>
                      <a:pt x="497336" y="470568"/>
                    </a:lnTo>
                    <a:lnTo>
                      <a:pt x="750052" y="250248"/>
                    </a:lnTo>
                    <a:lnTo>
                      <a:pt x="641714" y="0"/>
                    </a:lnTo>
                    <a:lnTo>
                      <a:pt x="604282" y="133683"/>
                    </a:lnTo>
                    <a:lnTo>
                      <a:pt x="55056" y="57368"/>
                    </a:lnTo>
                    <a:close/>
                  </a:path>
                </a:pathLst>
              </a:cu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9" name="TextBox 98"/>
              <p:cNvSpPr txBox="1"/>
              <p:nvPr/>
            </p:nvSpPr>
            <p:spPr>
              <a:xfrm rot="179687">
                <a:off x="5484947" y="5801266"/>
                <a:ext cx="648439"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mic Sans MS" pitchFamily="66" charset="0"/>
                    <a:ea typeface="+mn-ea"/>
                    <a:cs typeface="+mn-cs"/>
                  </a:rPr>
                  <a:t>FORCE</a:t>
                </a:r>
              </a:p>
            </p:txBody>
          </p:sp>
        </p:grpSp>
        <p:sp>
          <p:nvSpPr>
            <p:cNvPr id="103" name="Up Arrow 78">
              <a:extLst>
                <a:ext uri="{FF2B5EF4-FFF2-40B4-BE49-F238E27FC236}">
                  <a16:creationId xmlns:a16="http://schemas.microsoft.com/office/drawing/2014/main" id="{64A4DFE6-C9D5-4A5A-990F-24F123A9289A}"/>
                </a:ext>
              </a:extLst>
            </p:cNvPr>
            <p:cNvSpPr/>
            <p:nvPr/>
          </p:nvSpPr>
          <p:spPr bwMode="auto">
            <a:xfrm rot="12535665">
              <a:off x="2983971" y="4701818"/>
              <a:ext cx="203972" cy="596487"/>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4" name="Up Arrow 83">
              <a:extLst>
                <a:ext uri="{FF2B5EF4-FFF2-40B4-BE49-F238E27FC236}">
                  <a16:creationId xmlns:a16="http://schemas.microsoft.com/office/drawing/2014/main" id="{57588AFF-7F0C-4A42-B70B-F7F2D5A34EAD}"/>
                </a:ext>
              </a:extLst>
            </p:cNvPr>
            <p:cNvSpPr/>
            <p:nvPr/>
          </p:nvSpPr>
          <p:spPr bwMode="auto">
            <a:xfrm rot="12272513">
              <a:off x="3830145" y="3383034"/>
              <a:ext cx="86751" cy="162656"/>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5" name="Up Arrow 84">
              <a:extLst>
                <a:ext uri="{FF2B5EF4-FFF2-40B4-BE49-F238E27FC236}">
                  <a16:creationId xmlns:a16="http://schemas.microsoft.com/office/drawing/2014/main" id="{D59753DC-0058-411D-AF10-E67BC042ED03}"/>
                </a:ext>
              </a:extLst>
            </p:cNvPr>
            <p:cNvSpPr/>
            <p:nvPr/>
          </p:nvSpPr>
          <p:spPr bwMode="auto">
            <a:xfrm rot="12484994">
              <a:off x="3517028" y="3885763"/>
              <a:ext cx="127756" cy="254495"/>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108" name="Straight Connector 107">
              <a:extLst>
                <a:ext uri="{FF2B5EF4-FFF2-40B4-BE49-F238E27FC236}">
                  <a16:creationId xmlns:a16="http://schemas.microsoft.com/office/drawing/2014/main" id="{2685038C-9A8F-48DE-966D-1DC5DBA0A589}"/>
                </a:ext>
              </a:extLst>
            </p:cNvPr>
            <p:cNvCxnSpPr/>
            <p:nvPr/>
          </p:nvCxnSpPr>
          <p:spPr bwMode="auto">
            <a:xfrm>
              <a:off x="2331085" y="3872421"/>
              <a:ext cx="217170"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8744BECD-4E9D-40B5-86CF-3A5A46CBC3CC}"/>
                </a:ext>
              </a:extLst>
            </p:cNvPr>
            <p:cNvCxnSpPr/>
            <p:nvPr/>
          </p:nvCxnSpPr>
          <p:spPr bwMode="auto">
            <a:xfrm flipV="1">
              <a:off x="2271684" y="3790851"/>
              <a:ext cx="430530" cy="381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06" name="Rectangle 105">
              <a:extLst>
                <a:ext uri="{FF2B5EF4-FFF2-40B4-BE49-F238E27FC236}">
                  <a16:creationId xmlns:a16="http://schemas.microsoft.com/office/drawing/2014/main" id="{FE4B0820-715D-4EB7-80E3-DC5100A0B98F}"/>
                </a:ext>
              </a:extLst>
            </p:cNvPr>
            <p:cNvSpPr/>
            <p:nvPr/>
          </p:nvSpPr>
          <p:spPr>
            <a:xfrm>
              <a:off x="2113345" y="4558616"/>
              <a:ext cx="750274"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+i</a:t>
              </a:r>
              <a:r>
                <a:rPr kumimoji="0" lang="en-US" sz="36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1</a:t>
              </a:r>
              <a:endParaRPr kumimoji="0" lang="en-US" sz="36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07" name="Rectangle 106">
              <a:extLst>
                <a:ext uri="{FF2B5EF4-FFF2-40B4-BE49-F238E27FC236}">
                  <a16:creationId xmlns:a16="http://schemas.microsoft.com/office/drawing/2014/main" id="{B4435AA5-9C43-4154-883D-F71D4503E460}"/>
                </a:ext>
              </a:extLst>
            </p:cNvPr>
            <p:cNvSpPr/>
            <p:nvPr/>
          </p:nvSpPr>
          <p:spPr>
            <a:xfrm>
              <a:off x="6408317" y="4678078"/>
              <a:ext cx="750274"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+i</a:t>
              </a:r>
              <a:r>
                <a:rPr kumimoji="0" lang="en-US" sz="36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2</a:t>
              </a:r>
              <a:endParaRPr kumimoji="0" lang="en-US" sz="36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91" name="Rectangle 190">
              <a:extLst>
                <a:ext uri="{FF2B5EF4-FFF2-40B4-BE49-F238E27FC236}">
                  <a16:creationId xmlns:a16="http://schemas.microsoft.com/office/drawing/2014/main" id="{BD7D43CB-2F10-43FE-8293-B57D3A7DCF0B}"/>
                </a:ext>
              </a:extLst>
            </p:cNvPr>
            <p:cNvSpPr/>
            <p:nvPr/>
          </p:nvSpPr>
          <p:spPr>
            <a:xfrm>
              <a:off x="3517947" y="2514764"/>
              <a:ext cx="964718"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Wire #1</a:t>
              </a:r>
              <a:endParaRPr kumimoji="0" lang="en-US" sz="18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92" name="Rectangle 191">
              <a:extLst>
                <a:ext uri="{FF2B5EF4-FFF2-40B4-BE49-F238E27FC236}">
                  <a16:creationId xmlns:a16="http://schemas.microsoft.com/office/drawing/2014/main" id="{03419807-8560-4C97-BFD3-2F18872C21AC}"/>
                </a:ext>
              </a:extLst>
            </p:cNvPr>
            <p:cNvSpPr/>
            <p:nvPr/>
          </p:nvSpPr>
          <p:spPr>
            <a:xfrm>
              <a:off x="5266199" y="2526821"/>
              <a:ext cx="964718"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Wire #2</a:t>
              </a:r>
              <a:endParaRPr kumimoji="0" lang="en-US" sz="18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sp>
        <p:nvSpPr>
          <p:cNvPr id="110" name="AutoShape 4">
            <a:extLst>
              <a:ext uri="{FF2B5EF4-FFF2-40B4-BE49-F238E27FC236}">
                <a16:creationId xmlns:a16="http://schemas.microsoft.com/office/drawing/2014/main" id="{1161E0A8-3FFA-4007-B457-ACE763319B15}"/>
              </a:ext>
            </a:extLst>
          </p:cNvPr>
          <p:cNvSpPr>
            <a:spLocks noChangeArrowheads="1"/>
          </p:cNvSpPr>
          <p:nvPr/>
        </p:nvSpPr>
        <p:spPr bwMode="auto">
          <a:xfrm>
            <a:off x="124854" y="61024"/>
            <a:ext cx="5355419" cy="2637081"/>
          </a:xfrm>
          <a:prstGeom prst="cloudCallout">
            <a:avLst>
              <a:gd name="adj1" fmla="val -27635"/>
              <a:gd name="adj2" fmla="val 101470"/>
            </a:avLst>
          </a:prstGeom>
          <a:solidFill>
            <a:srgbClr val="CCFF66"/>
          </a:solidFill>
          <a:ln w="28575">
            <a:solidFill>
              <a:srgbClr val="99FF99"/>
            </a:solidFill>
            <a:round/>
            <a:headEnd/>
            <a:tailEnd/>
          </a:ln>
          <a:effectLst/>
          <a:scene3d>
            <a:camera prst="orthographicFront"/>
            <a:lightRig rig="threePt" dir="t"/>
          </a:scene3d>
          <a:sp3d>
            <a:bevelT/>
          </a:sp3d>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 name="Text Box 20">
            <a:extLst>
              <a:ext uri="{FF2B5EF4-FFF2-40B4-BE49-F238E27FC236}">
                <a16:creationId xmlns:a16="http://schemas.microsoft.com/office/drawing/2014/main" id="{EB4CF083-0A70-4F93-B7E5-0DF7A242E73C}"/>
              </a:ext>
            </a:extLst>
          </p:cNvPr>
          <p:cNvSpPr txBox="1">
            <a:spLocks noChangeArrowheads="1"/>
          </p:cNvSpPr>
          <p:nvPr/>
        </p:nvSpPr>
        <p:spPr bwMode="auto">
          <a:xfrm>
            <a:off x="597533" y="701264"/>
            <a:ext cx="4438390" cy="1200329"/>
          </a:xfrm>
          <a:prstGeom prst="rect">
            <a:avLst/>
          </a:prstGeom>
          <a:noFill/>
          <a:ln w="2857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I</a:t>
            </a:r>
            <a: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a:ea typeface="+mn-ea"/>
                <a:cs typeface="+mn-cs"/>
              </a:rPr>
              <a:t> is the current flowing </a:t>
            </a:r>
            <a:b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a:ea typeface="+mn-ea"/>
                <a:cs typeface="+mn-cs"/>
              </a:rPr>
            </a:br>
            <a: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a:ea typeface="+mn-ea"/>
                <a:cs typeface="+mn-cs"/>
              </a:rPr>
              <a:t>in wire #1 so we will </a:t>
            </a:r>
            <a:b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a:ea typeface="+mn-ea"/>
                <a:cs typeface="+mn-cs"/>
              </a:rPr>
            </a:br>
            <a: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a:ea typeface="+mn-ea"/>
                <a:cs typeface="+mn-cs"/>
              </a:rPr>
              <a:t>designate this as </a:t>
            </a:r>
            <a:r>
              <a:rPr kumimoji="0" lang="en-US" sz="24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I</a:t>
            </a:r>
            <a:r>
              <a:rPr kumimoji="0" lang="en-US" sz="24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1</a:t>
            </a:r>
          </a:p>
        </p:txBody>
      </p:sp>
      <p:grpSp>
        <p:nvGrpSpPr>
          <p:cNvPr id="188" name="Group 187">
            <a:extLst>
              <a:ext uri="{FF2B5EF4-FFF2-40B4-BE49-F238E27FC236}">
                <a16:creationId xmlns:a16="http://schemas.microsoft.com/office/drawing/2014/main" id="{6CC8ABD2-8D82-43C3-AA00-E73410C5B3CB}"/>
              </a:ext>
            </a:extLst>
          </p:cNvPr>
          <p:cNvGrpSpPr/>
          <p:nvPr/>
        </p:nvGrpSpPr>
        <p:grpSpPr>
          <a:xfrm>
            <a:off x="6913629" y="610068"/>
            <a:ext cx="1327027" cy="923330"/>
            <a:chOff x="6793852" y="1758711"/>
            <a:chExt cx="1327027" cy="923330"/>
          </a:xfrm>
        </p:grpSpPr>
        <p:grpSp>
          <p:nvGrpSpPr>
            <p:cNvPr id="194" name="Group 193">
              <a:extLst>
                <a:ext uri="{FF2B5EF4-FFF2-40B4-BE49-F238E27FC236}">
                  <a16:creationId xmlns:a16="http://schemas.microsoft.com/office/drawing/2014/main" id="{C91192BC-6773-4CBE-8AF3-867FAF231ED3}"/>
                </a:ext>
              </a:extLst>
            </p:cNvPr>
            <p:cNvGrpSpPr/>
            <p:nvPr/>
          </p:nvGrpSpPr>
          <p:grpSpPr>
            <a:xfrm>
              <a:off x="7242274" y="1758711"/>
              <a:ext cx="878605" cy="923330"/>
              <a:chOff x="3273218" y="1175518"/>
              <a:chExt cx="878605" cy="923330"/>
            </a:xfrm>
          </p:grpSpPr>
          <p:cxnSp>
            <p:nvCxnSpPr>
              <p:cNvPr id="196" name="Straight Connector 195">
                <a:extLst>
                  <a:ext uri="{FF2B5EF4-FFF2-40B4-BE49-F238E27FC236}">
                    <a16:creationId xmlns:a16="http://schemas.microsoft.com/office/drawing/2014/main" id="{C1128CF6-6EF9-452E-9A25-182A519D543B}"/>
                  </a:ext>
                </a:extLst>
              </p:cNvPr>
              <p:cNvCxnSpPr/>
              <p:nvPr/>
            </p:nvCxnSpPr>
            <p:spPr bwMode="auto">
              <a:xfrm>
                <a:off x="3473153" y="1671144"/>
                <a:ext cx="478737"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97" name="TextBox 196">
                <a:extLst>
                  <a:ext uri="{FF2B5EF4-FFF2-40B4-BE49-F238E27FC236}">
                    <a16:creationId xmlns:a16="http://schemas.microsoft.com/office/drawing/2014/main" id="{601460F0-3448-4D73-95F0-EBF7396BB0F7}"/>
                  </a:ext>
                </a:extLst>
              </p:cNvPr>
              <p:cNvSpPr txBox="1"/>
              <p:nvPr/>
            </p:nvSpPr>
            <p:spPr>
              <a:xfrm>
                <a:off x="3281863" y="1175518"/>
                <a:ext cx="826759"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Symbol" pitchFamily="18" charset="2"/>
                    <a:ea typeface="+mn-ea"/>
                    <a:cs typeface="+mn-cs"/>
                  </a:rPr>
                  <a:t>m</a:t>
                </a:r>
                <a:r>
                  <a:rPr kumimoji="0" lang="en-US" sz="2400" b="0" i="0" u="none" strike="noStrike" kern="1200" cap="none" spc="0" normalizeH="0" baseline="-25000" noProof="0" dirty="0" err="1">
                    <a:ln>
                      <a:noFill/>
                    </a:ln>
                    <a:solidFill>
                      <a:srgbClr val="000000"/>
                    </a:solidFill>
                    <a:effectLst/>
                    <a:uLnTx/>
                    <a:uFillTx/>
                    <a:latin typeface="Symbol" pitchFamily="18" charset="2"/>
                    <a:ea typeface="+mn-ea"/>
                    <a:cs typeface="+mn-cs"/>
                  </a:rPr>
                  <a:t>o</a:t>
                </a:r>
                <a:r>
                  <a:rPr kumimoji="0" lang="en-US" sz="2400" b="0" i="0" u="none" strike="noStrike" kern="1200" cap="none" spc="0" normalizeH="0" baseline="-25000" noProof="0" dirty="0">
                    <a:ln>
                      <a:noFill/>
                    </a:ln>
                    <a:solidFill>
                      <a:srgbClr val="000000"/>
                    </a:solidFill>
                    <a:effectLst/>
                    <a:uLnTx/>
                    <a:uFillTx/>
                    <a:latin typeface="Symbol" pitchFamily="18" charset="2"/>
                    <a:ea typeface="+mn-ea"/>
                    <a:cs typeface="+mn-cs"/>
                  </a:rPr>
                  <a:t> </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I</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8" name="TextBox 197">
                <a:extLst>
                  <a:ext uri="{FF2B5EF4-FFF2-40B4-BE49-F238E27FC236}">
                    <a16:creationId xmlns:a16="http://schemas.microsoft.com/office/drawing/2014/main" id="{5FD71E2E-14B0-4D41-959F-2A48F36513E6}"/>
                  </a:ext>
                </a:extLst>
              </p:cNvPr>
              <p:cNvSpPr txBox="1"/>
              <p:nvPr/>
            </p:nvSpPr>
            <p:spPr>
              <a:xfrm>
                <a:off x="3273218" y="1637183"/>
                <a:ext cx="87860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2</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p</a:t>
                </a: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 r</a:t>
                </a:r>
              </a:p>
            </p:txBody>
          </p:sp>
        </p:grpSp>
        <p:sp>
          <p:nvSpPr>
            <p:cNvPr id="195" name="TextBox 194">
              <a:extLst>
                <a:ext uri="{FF2B5EF4-FFF2-40B4-BE49-F238E27FC236}">
                  <a16:creationId xmlns:a16="http://schemas.microsoft.com/office/drawing/2014/main" id="{22D00A61-401F-4AEE-8EF1-DBD9B4D4B104}"/>
                </a:ext>
              </a:extLst>
            </p:cNvPr>
            <p:cNvSpPr txBox="1"/>
            <p:nvPr/>
          </p:nvSpPr>
          <p:spPr>
            <a:xfrm>
              <a:off x="6793852" y="1996475"/>
              <a:ext cx="729477"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B </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190" name="Text Box 20">
            <a:extLst>
              <a:ext uri="{FF2B5EF4-FFF2-40B4-BE49-F238E27FC236}">
                <a16:creationId xmlns:a16="http://schemas.microsoft.com/office/drawing/2014/main" id="{2812293D-93FC-4FB2-8452-C8FB4508C171}"/>
              </a:ext>
            </a:extLst>
          </p:cNvPr>
          <p:cNvSpPr txBox="1">
            <a:spLocks noChangeArrowheads="1"/>
          </p:cNvSpPr>
          <p:nvPr/>
        </p:nvSpPr>
        <p:spPr bwMode="auto">
          <a:xfrm>
            <a:off x="6357023" y="105514"/>
            <a:ext cx="2505469" cy="369332"/>
          </a:xfrm>
          <a:prstGeom prst="rect">
            <a:avLst/>
          </a:prstGeom>
          <a:noFill/>
          <a:ln w="2857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µ</a:t>
            </a:r>
            <a:r>
              <a:rPr kumimoji="0" lang="en-US" sz="1800" b="0"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o</a:t>
            </a: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 = 4</a:t>
            </a:r>
            <a:r>
              <a:rPr kumimoji="0" lang="el-GR"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π</a:t>
            </a: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 x 10</a:t>
            </a:r>
            <a:r>
              <a:rPr kumimoji="0" lang="en-US" sz="1800" b="0" i="0" u="none" strike="noStrike" kern="1200" cap="none" spc="0" normalizeH="0" baseline="3000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 -7</a:t>
            </a: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 </a:t>
            </a:r>
            <a:r>
              <a:rPr kumimoji="0" lang="en-US" sz="1800" b="0" i="0" u="none" strike="noStrike" kern="1200" cap="none" spc="0" normalizeH="0" baseline="0" noProof="0" dirty="0" err="1">
                <a:ln w="11430"/>
                <a:solidFill>
                  <a:srgbClr val="000000"/>
                </a:solidFill>
                <a:effectLst>
                  <a:outerShdw blurRad="50800" dist="39000" dir="5460000" algn="tl">
                    <a:srgbClr val="000000">
                      <a:alpha val="38000"/>
                    </a:srgbClr>
                  </a:outerShdw>
                </a:effectLst>
                <a:uLnTx/>
                <a:uFillTx/>
                <a:latin typeface="Times New Roman"/>
                <a:ea typeface="+mn-ea"/>
                <a:cs typeface="+mn-cs"/>
              </a:rPr>
              <a:t>T∙m</a:t>
            </a: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/A</a:t>
            </a:r>
            <a:endParaRPr kumimoji="0" lang="en-US" sz="1800" b="0"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a:ea typeface="+mn-ea"/>
              <a:cs typeface="+mn-cs"/>
            </a:endParaRPr>
          </a:p>
        </p:txBody>
      </p:sp>
      <p:grpSp>
        <p:nvGrpSpPr>
          <p:cNvPr id="166" name="Group 165">
            <a:extLst>
              <a:ext uri="{FF2B5EF4-FFF2-40B4-BE49-F238E27FC236}">
                <a16:creationId xmlns:a16="http://schemas.microsoft.com/office/drawing/2014/main" id="{2FB3EFF7-C97F-4175-9D35-3A4974E3AE17}"/>
              </a:ext>
            </a:extLst>
          </p:cNvPr>
          <p:cNvGrpSpPr/>
          <p:nvPr/>
        </p:nvGrpSpPr>
        <p:grpSpPr>
          <a:xfrm>
            <a:off x="6914921" y="606192"/>
            <a:ext cx="1327027" cy="923330"/>
            <a:chOff x="6793852" y="1758711"/>
            <a:chExt cx="1327027" cy="923330"/>
          </a:xfrm>
        </p:grpSpPr>
        <p:grpSp>
          <p:nvGrpSpPr>
            <p:cNvPr id="180" name="Group 179">
              <a:extLst>
                <a:ext uri="{FF2B5EF4-FFF2-40B4-BE49-F238E27FC236}">
                  <a16:creationId xmlns:a16="http://schemas.microsoft.com/office/drawing/2014/main" id="{5933A50A-64C8-4F2D-A923-E819FA8EDB0E}"/>
                </a:ext>
              </a:extLst>
            </p:cNvPr>
            <p:cNvGrpSpPr/>
            <p:nvPr/>
          </p:nvGrpSpPr>
          <p:grpSpPr>
            <a:xfrm>
              <a:off x="7242274" y="1758711"/>
              <a:ext cx="878605" cy="923330"/>
              <a:chOff x="3273218" y="1175518"/>
              <a:chExt cx="878605" cy="923330"/>
            </a:xfrm>
          </p:grpSpPr>
          <p:cxnSp>
            <p:nvCxnSpPr>
              <p:cNvPr id="186" name="Straight Connector 185">
                <a:extLst>
                  <a:ext uri="{FF2B5EF4-FFF2-40B4-BE49-F238E27FC236}">
                    <a16:creationId xmlns:a16="http://schemas.microsoft.com/office/drawing/2014/main" id="{8AEC7411-64CC-4F9F-8F39-8CF648DEA76A}"/>
                  </a:ext>
                </a:extLst>
              </p:cNvPr>
              <p:cNvCxnSpPr/>
              <p:nvPr/>
            </p:nvCxnSpPr>
            <p:spPr bwMode="auto">
              <a:xfrm>
                <a:off x="3473153" y="1671144"/>
                <a:ext cx="478737"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87" name="TextBox 186">
                <a:extLst>
                  <a:ext uri="{FF2B5EF4-FFF2-40B4-BE49-F238E27FC236}">
                    <a16:creationId xmlns:a16="http://schemas.microsoft.com/office/drawing/2014/main" id="{EFECD604-45FF-40FD-9D9F-B1A5C5AE9D9A}"/>
                  </a:ext>
                </a:extLst>
              </p:cNvPr>
              <p:cNvSpPr txBox="1"/>
              <p:nvPr/>
            </p:nvSpPr>
            <p:spPr>
              <a:xfrm>
                <a:off x="3281863" y="1175518"/>
                <a:ext cx="826759"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Symbol" pitchFamily="18" charset="2"/>
                    <a:ea typeface="+mn-ea"/>
                    <a:cs typeface="+mn-cs"/>
                  </a:rPr>
                  <a:t>m</a:t>
                </a:r>
                <a:r>
                  <a:rPr kumimoji="0" lang="en-US" sz="2400" b="0" i="0" u="none" strike="noStrike" kern="1200" cap="none" spc="0" normalizeH="0" baseline="-25000" noProof="0" dirty="0" err="1">
                    <a:ln>
                      <a:noFill/>
                    </a:ln>
                    <a:solidFill>
                      <a:srgbClr val="000000"/>
                    </a:solidFill>
                    <a:effectLst/>
                    <a:uLnTx/>
                    <a:uFillTx/>
                    <a:latin typeface="Symbol" pitchFamily="18" charset="2"/>
                    <a:ea typeface="+mn-ea"/>
                    <a:cs typeface="+mn-cs"/>
                  </a:rPr>
                  <a:t>o</a:t>
                </a:r>
                <a:r>
                  <a:rPr kumimoji="0" lang="en-US" sz="2400" b="0" i="0" u="none" strike="noStrike" kern="1200" cap="none" spc="0" normalizeH="0" baseline="-25000" noProof="0" dirty="0">
                    <a:ln>
                      <a:noFill/>
                    </a:ln>
                    <a:solidFill>
                      <a:srgbClr val="000000"/>
                    </a:solidFill>
                    <a:effectLst/>
                    <a:uLnTx/>
                    <a:uFillTx/>
                    <a:latin typeface="Symbol" pitchFamily="18" charset="2"/>
                    <a:ea typeface="+mn-ea"/>
                    <a:cs typeface="+mn-cs"/>
                  </a:rPr>
                  <a:t> </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I</a:t>
                </a:r>
                <a:r>
                  <a:rPr kumimoji="0" lang="en-US" sz="2400" b="0" i="0" u="none" strike="noStrike" kern="1200" cap="none" spc="0" normalizeH="0" baseline="-25000" noProof="0" dirty="0">
                    <a:ln>
                      <a:noFill/>
                    </a:ln>
                    <a:solidFill>
                      <a:srgbClr val="000000"/>
                    </a:solidFill>
                    <a:effectLst/>
                    <a:uLnTx/>
                    <a:uFillTx/>
                    <a:latin typeface="Symbol" pitchFamily="18" charset="2"/>
                    <a:ea typeface="+mn-ea"/>
                    <a:cs typeface="+mn-cs"/>
                  </a:rPr>
                  <a:t>1</a:t>
                </a:r>
                <a:endParaRPr kumimoji="0" lang="en-US" sz="2400" b="0" i="0" u="none" strike="noStrike" kern="1200" cap="none" spc="0" normalizeH="0" baseline="-25000" noProof="0" dirty="0">
                  <a:ln>
                    <a:noFill/>
                  </a:ln>
                  <a:solidFill>
                    <a:srgbClr val="000000"/>
                  </a:solidFill>
                  <a:effectLst/>
                  <a:uLnTx/>
                  <a:uFillTx/>
                  <a:latin typeface="Times New Roman" pitchFamily="18" charset="0"/>
                  <a:ea typeface="+mn-ea"/>
                  <a:cs typeface="+mn-cs"/>
                </a:endParaRPr>
              </a:p>
            </p:txBody>
          </p:sp>
          <p:sp>
            <p:nvSpPr>
              <p:cNvPr id="199" name="TextBox 198">
                <a:extLst>
                  <a:ext uri="{FF2B5EF4-FFF2-40B4-BE49-F238E27FC236}">
                    <a16:creationId xmlns:a16="http://schemas.microsoft.com/office/drawing/2014/main" id="{667074C6-9529-4F13-805B-7DA95770C427}"/>
                  </a:ext>
                </a:extLst>
              </p:cNvPr>
              <p:cNvSpPr txBox="1"/>
              <p:nvPr/>
            </p:nvSpPr>
            <p:spPr>
              <a:xfrm>
                <a:off x="3273218" y="1637183"/>
                <a:ext cx="87860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2</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p</a:t>
                </a: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 r</a:t>
                </a:r>
              </a:p>
            </p:txBody>
          </p:sp>
        </p:grpSp>
        <p:sp>
          <p:nvSpPr>
            <p:cNvPr id="185" name="TextBox 184">
              <a:extLst>
                <a:ext uri="{FF2B5EF4-FFF2-40B4-BE49-F238E27FC236}">
                  <a16:creationId xmlns:a16="http://schemas.microsoft.com/office/drawing/2014/main" id="{0E3716D0-3E54-48BB-A009-AEF18E1DC183}"/>
                </a:ext>
              </a:extLst>
            </p:cNvPr>
            <p:cNvSpPr txBox="1"/>
            <p:nvPr/>
          </p:nvSpPr>
          <p:spPr>
            <a:xfrm>
              <a:off x="6793852" y="1996475"/>
              <a:ext cx="729477"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B </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165" name="Rectangle 164">
            <a:extLst>
              <a:ext uri="{FF2B5EF4-FFF2-40B4-BE49-F238E27FC236}">
                <a16:creationId xmlns:a16="http://schemas.microsoft.com/office/drawing/2014/main" id="{1D89F999-2BC9-4147-A9C1-0AF32A08A9A5}"/>
              </a:ext>
            </a:extLst>
          </p:cNvPr>
          <p:cNvSpPr/>
          <p:nvPr/>
        </p:nvSpPr>
        <p:spPr>
          <a:xfrm>
            <a:off x="2506929" y="3502753"/>
            <a:ext cx="554017"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B</a:t>
            </a:r>
            <a:r>
              <a:rPr kumimoji="0" lang="en-US" sz="18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1</a:t>
            </a:r>
            <a:endParaRPr kumimoji="0" lang="en-US" sz="18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68" name="Rectangle 167">
            <a:extLst>
              <a:ext uri="{FF2B5EF4-FFF2-40B4-BE49-F238E27FC236}">
                <a16:creationId xmlns:a16="http://schemas.microsoft.com/office/drawing/2014/main" id="{90EC32CF-E4CB-4587-A991-61B0F56FB62A}"/>
              </a:ext>
            </a:extLst>
          </p:cNvPr>
          <p:cNvSpPr/>
          <p:nvPr/>
        </p:nvSpPr>
        <p:spPr>
          <a:xfrm>
            <a:off x="6800915" y="3608176"/>
            <a:ext cx="554017"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B</a:t>
            </a:r>
            <a:r>
              <a:rPr kumimoji="0" lang="en-US" sz="18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2</a:t>
            </a:r>
            <a:endParaRPr kumimoji="0" lang="en-US" sz="18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nvGrpSpPr>
          <p:cNvPr id="205" name="Group 204">
            <a:extLst>
              <a:ext uri="{FF2B5EF4-FFF2-40B4-BE49-F238E27FC236}">
                <a16:creationId xmlns:a16="http://schemas.microsoft.com/office/drawing/2014/main" id="{9DFC863F-1360-478C-A3E4-AAFB1E31A710}"/>
              </a:ext>
            </a:extLst>
          </p:cNvPr>
          <p:cNvGrpSpPr/>
          <p:nvPr/>
        </p:nvGrpSpPr>
        <p:grpSpPr>
          <a:xfrm>
            <a:off x="4695463" y="3959646"/>
            <a:ext cx="594648" cy="1015663"/>
            <a:chOff x="7524783" y="1143293"/>
            <a:chExt cx="594648" cy="1015663"/>
          </a:xfrm>
        </p:grpSpPr>
        <p:sp>
          <p:nvSpPr>
            <p:cNvPr id="206" name="Rectangle 205">
              <a:extLst>
                <a:ext uri="{FF2B5EF4-FFF2-40B4-BE49-F238E27FC236}">
                  <a16:creationId xmlns:a16="http://schemas.microsoft.com/office/drawing/2014/main" id="{EFD6C27C-4251-4C85-8945-3FDB6F0F3892}"/>
                </a:ext>
              </a:extLst>
            </p:cNvPr>
            <p:cNvSpPr/>
            <p:nvPr/>
          </p:nvSpPr>
          <p:spPr bwMode="auto">
            <a:xfrm>
              <a:off x="7645706" y="1366092"/>
              <a:ext cx="352540" cy="627961"/>
            </a:xfrm>
            <a:prstGeom prst="rect">
              <a:avLst/>
            </a:prstGeom>
            <a:solidFill>
              <a:srgbClr val="FF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7" name="Rectangle 206">
              <a:extLst>
                <a:ext uri="{FF2B5EF4-FFF2-40B4-BE49-F238E27FC236}">
                  <a16:creationId xmlns:a16="http://schemas.microsoft.com/office/drawing/2014/main" id="{5B20BC9E-17F1-4062-9B8A-0932BD41D666}"/>
                </a:ext>
              </a:extLst>
            </p:cNvPr>
            <p:cNvSpPr/>
            <p:nvPr/>
          </p:nvSpPr>
          <p:spPr>
            <a:xfrm>
              <a:off x="7524783" y="1143293"/>
              <a:ext cx="594648"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a:t>
              </a:r>
              <a:endParaRPr kumimoji="0" lang="en-US" sz="60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3773924099"/>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112"/>
                                        </p:tgtEl>
                                        <p:attrNameLst>
                                          <p:attrName>style.visibility</p:attrName>
                                        </p:attrNameLst>
                                      </p:cBhvr>
                                      <p:to>
                                        <p:strVal val="visible"/>
                                      </p:to>
                                    </p:set>
                                    <p:animEffect transition="in" filter="fade">
                                      <p:cBhvr>
                                        <p:cTn id="10" dur="1000"/>
                                        <p:tgtEl>
                                          <p:spTgt spid="112"/>
                                        </p:tgtEl>
                                      </p:cBhvr>
                                    </p:animEffect>
                                  </p:childTnLst>
                                </p:cTn>
                              </p:par>
                              <p:par>
                                <p:cTn id="11" presetID="10" presetClass="exit" presetSubtype="0" fill="hold" nodeType="withEffect">
                                  <p:stCondLst>
                                    <p:cond delay="5000"/>
                                  </p:stCondLst>
                                  <p:childTnLst>
                                    <p:animEffect transition="out" filter="fade">
                                      <p:cBhvr>
                                        <p:cTn id="12" dur="1000"/>
                                        <p:tgtEl>
                                          <p:spTgt spid="188"/>
                                        </p:tgtEl>
                                      </p:cBhvr>
                                    </p:animEffect>
                                    <p:set>
                                      <p:cBhvr>
                                        <p:cTn id="13" dur="1" fill="hold">
                                          <p:stCondLst>
                                            <p:cond delay="999"/>
                                          </p:stCondLst>
                                        </p:cTn>
                                        <p:tgtEl>
                                          <p:spTgt spid="188"/>
                                        </p:tgtEl>
                                        <p:attrNameLst>
                                          <p:attrName>style.visibility</p:attrName>
                                        </p:attrNameLst>
                                      </p:cBhvr>
                                      <p:to>
                                        <p:strVal val="hidden"/>
                                      </p:to>
                                    </p:set>
                                  </p:childTnLst>
                                </p:cTn>
                              </p:par>
                              <p:par>
                                <p:cTn id="14" presetID="53" presetClass="entr" presetSubtype="16" fill="hold" nodeType="withEffect">
                                  <p:stCondLst>
                                    <p:cond delay="5600"/>
                                  </p:stCondLst>
                                  <p:childTnLst>
                                    <p:set>
                                      <p:cBhvr>
                                        <p:cTn id="15" dur="1" fill="hold">
                                          <p:stCondLst>
                                            <p:cond delay="0"/>
                                          </p:stCondLst>
                                        </p:cTn>
                                        <p:tgtEl>
                                          <p:spTgt spid="166"/>
                                        </p:tgtEl>
                                        <p:attrNameLst>
                                          <p:attrName>style.visibility</p:attrName>
                                        </p:attrNameLst>
                                      </p:cBhvr>
                                      <p:to>
                                        <p:strVal val="visible"/>
                                      </p:to>
                                    </p:set>
                                    <p:anim calcmode="lin" valueType="num">
                                      <p:cBhvr>
                                        <p:cTn id="16" dur="1250" fill="hold"/>
                                        <p:tgtEl>
                                          <p:spTgt spid="166"/>
                                        </p:tgtEl>
                                        <p:attrNameLst>
                                          <p:attrName>ppt_w</p:attrName>
                                        </p:attrNameLst>
                                      </p:cBhvr>
                                      <p:tavLst>
                                        <p:tav tm="0">
                                          <p:val>
                                            <p:fltVal val="0"/>
                                          </p:val>
                                        </p:tav>
                                        <p:tav tm="100000">
                                          <p:val>
                                            <p:strVal val="#ppt_w"/>
                                          </p:val>
                                        </p:tav>
                                      </p:tavLst>
                                    </p:anim>
                                    <p:anim calcmode="lin" valueType="num">
                                      <p:cBhvr>
                                        <p:cTn id="17" dur="1250" fill="hold"/>
                                        <p:tgtEl>
                                          <p:spTgt spid="166"/>
                                        </p:tgtEl>
                                        <p:attrNameLst>
                                          <p:attrName>ppt_h</p:attrName>
                                        </p:attrNameLst>
                                      </p:cBhvr>
                                      <p:tavLst>
                                        <p:tav tm="0">
                                          <p:val>
                                            <p:fltVal val="0"/>
                                          </p:val>
                                        </p:tav>
                                        <p:tav tm="100000">
                                          <p:val>
                                            <p:strVal val="#ppt_h"/>
                                          </p:val>
                                        </p:tav>
                                      </p:tavLst>
                                    </p:anim>
                                    <p:animEffect transition="in" filter="fade">
                                      <p:cBhvr>
                                        <p:cTn id="18" dur="125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2"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rgbClr val="FFFFCC"/>
        </a:solidFill>
        <a:effectLst/>
      </p:bgPr>
    </p:bg>
    <p:spTree>
      <p:nvGrpSpPr>
        <p:cNvPr id="1" name=""/>
        <p:cNvGrpSpPr/>
        <p:nvPr/>
      </p:nvGrpSpPr>
      <p:grpSpPr>
        <a:xfrm>
          <a:off x="0" y="0"/>
          <a:ext cx="0" cy="0"/>
          <a:chOff x="0" y="0"/>
          <a:chExt cx="0" cy="0"/>
        </a:xfrm>
      </p:grpSpPr>
      <p:grpSp>
        <p:nvGrpSpPr>
          <p:cNvPr id="6" name="Group 55"/>
          <p:cNvGrpSpPr>
            <a:grpSpLocks/>
          </p:cNvGrpSpPr>
          <p:nvPr/>
        </p:nvGrpSpPr>
        <p:grpSpPr bwMode="auto">
          <a:xfrm flipH="1">
            <a:off x="277042" y="4572000"/>
            <a:ext cx="1368877" cy="1999069"/>
            <a:chOff x="2118" y="156"/>
            <a:chExt cx="1260" cy="1969"/>
          </a:xfrm>
        </p:grpSpPr>
        <p:sp>
          <p:nvSpPr>
            <p:cNvPr id="114" name="Oval 56"/>
            <p:cNvSpPr>
              <a:spLocks noChangeArrowheads="1"/>
            </p:cNvSpPr>
            <p:nvPr/>
          </p:nvSpPr>
          <p:spPr bwMode="auto">
            <a:xfrm>
              <a:off x="2118" y="1886"/>
              <a:ext cx="1260" cy="239"/>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5" name="Freeform 57"/>
            <p:cNvSpPr>
              <a:spLocks/>
            </p:cNvSpPr>
            <p:nvPr/>
          </p:nvSpPr>
          <p:spPr bwMode="auto">
            <a:xfrm>
              <a:off x="2535" y="1467"/>
              <a:ext cx="438" cy="516"/>
            </a:xfrm>
            <a:custGeom>
              <a:avLst/>
              <a:gdLst/>
              <a:ahLst/>
              <a:cxnLst>
                <a:cxn ang="0">
                  <a:pos x="96" y="0"/>
                </a:cxn>
                <a:cxn ang="0">
                  <a:pos x="432" y="48"/>
                </a:cxn>
                <a:cxn ang="0">
                  <a:pos x="516" y="516"/>
                </a:cxn>
                <a:cxn ang="0">
                  <a:pos x="402" y="504"/>
                </a:cxn>
                <a:cxn ang="0">
                  <a:pos x="282" y="174"/>
                </a:cxn>
                <a:cxn ang="0">
                  <a:pos x="192" y="156"/>
                </a:cxn>
                <a:cxn ang="0">
                  <a:pos x="150" y="318"/>
                </a:cxn>
                <a:cxn ang="0">
                  <a:pos x="168" y="480"/>
                </a:cxn>
                <a:cxn ang="0">
                  <a:pos x="0" y="450"/>
                </a:cxn>
                <a:cxn ang="0">
                  <a:pos x="24" y="138"/>
                </a:cxn>
                <a:cxn ang="0">
                  <a:pos x="96" y="0"/>
                </a:cxn>
              </a:cxnLst>
              <a:rect l="0" t="0" r="r" b="b"/>
              <a:pathLst>
                <a:path w="516" h="516">
                  <a:moveTo>
                    <a:pt x="96" y="0"/>
                  </a:moveTo>
                  <a:lnTo>
                    <a:pt x="432" y="48"/>
                  </a:lnTo>
                  <a:lnTo>
                    <a:pt x="516" y="516"/>
                  </a:lnTo>
                  <a:lnTo>
                    <a:pt x="402" y="504"/>
                  </a:lnTo>
                  <a:lnTo>
                    <a:pt x="282" y="174"/>
                  </a:lnTo>
                  <a:lnTo>
                    <a:pt x="192" y="156"/>
                  </a:lnTo>
                  <a:lnTo>
                    <a:pt x="150" y="318"/>
                  </a:lnTo>
                  <a:lnTo>
                    <a:pt x="168" y="480"/>
                  </a:lnTo>
                  <a:lnTo>
                    <a:pt x="0" y="450"/>
                  </a:lnTo>
                  <a:lnTo>
                    <a:pt x="24" y="138"/>
                  </a:lnTo>
                  <a:lnTo>
                    <a:pt x="96" y="0"/>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6" name="Freeform 58"/>
            <p:cNvSpPr>
              <a:spLocks/>
            </p:cNvSpPr>
            <p:nvPr/>
          </p:nvSpPr>
          <p:spPr bwMode="auto">
            <a:xfrm>
              <a:off x="2780" y="1035"/>
              <a:ext cx="392" cy="729"/>
            </a:xfrm>
            <a:custGeom>
              <a:avLst/>
              <a:gdLst/>
              <a:ahLst/>
              <a:cxnLst>
                <a:cxn ang="0">
                  <a:pos x="0" y="677"/>
                </a:cxn>
                <a:cxn ang="0">
                  <a:pos x="47" y="686"/>
                </a:cxn>
                <a:cxn ang="0">
                  <a:pos x="113" y="687"/>
                </a:cxn>
                <a:cxn ang="0">
                  <a:pos x="176" y="674"/>
                </a:cxn>
                <a:cxn ang="0">
                  <a:pos x="200" y="662"/>
                </a:cxn>
                <a:cxn ang="0">
                  <a:pos x="216" y="647"/>
                </a:cxn>
                <a:cxn ang="0">
                  <a:pos x="209" y="510"/>
                </a:cxn>
                <a:cxn ang="0">
                  <a:pos x="392" y="243"/>
                </a:cxn>
                <a:cxn ang="0">
                  <a:pos x="245" y="71"/>
                </a:cxn>
                <a:cxn ang="0">
                  <a:pos x="194" y="69"/>
                </a:cxn>
                <a:cxn ang="0">
                  <a:pos x="173" y="30"/>
                </a:cxn>
                <a:cxn ang="0">
                  <a:pos x="134" y="8"/>
                </a:cxn>
                <a:cxn ang="0">
                  <a:pos x="83" y="0"/>
                </a:cxn>
                <a:cxn ang="0">
                  <a:pos x="39" y="140"/>
                </a:cxn>
                <a:cxn ang="0">
                  <a:pos x="15" y="275"/>
                </a:cxn>
                <a:cxn ang="0">
                  <a:pos x="8" y="545"/>
                </a:cxn>
                <a:cxn ang="0">
                  <a:pos x="0" y="677"/>
                </a:cxn>
              </a:cxnLst>
              <a:rect l="0" t="0" r="r" b="b"/>
              <a:pathLst>
                <a:path w="392" h="687">
                  <a:moveTo>
                    <a:pt x="0" y="677"/>
                  </a:moveTo>
                  <a:lnTo>
                    <a:pt x="47" y="686"/>
                  </a:lnTo>
                  <a:lnTo>
                    <a:pt x="113" y="687"/>
                  </a:lnTo>
                  <a:cubicBezTo>
                    <a:pt x="134" y="683"/>
                    <a:pt x="155" y="679"/>
                    <a:pt x="176" y="674"/>
                  </a:cubicBezTo>
                  <a:cubicBezTo>
                    <a:pt x="184" y="672"/>
                    <a:pt x="191" y="664"/>
                    <a:pt x="200" y="662"/>
                  </a:cubicBezTo>
                  <a:cubicBezTo>
                    <a:pt x="205" y="656"/>
                    <a:pt x="207" y="649"/>
                    <a:pt x="216" y="647"/>
                  </a:cubicBezTo>
                  <a:lnTo>
                    <a:pt x="209" y="510"/>
                  </a:lnTo>
                  <a:lnTo>
                    <a:pt x="392" y="243"/>
                  </a:lnTo>
                  <a:lnTo>
                    <a:pt x="245" y="71"/>
                  </a:lnTo>
                  <a:lnTo>
                    <a:pt x="194" y="69"/>
                  </a:lnTo>
                  <a:lnTo>
                    <a:pt x="173" y="30"/>
                  </a:lnTo>
                  <a:lnTo>
                    <a:pt x="134" y="8"/>
                  </a:lnTo>
                  <a:lnTo>
                    <a:pt x="83" y="0"/>
                  </a:lnTo>
                  <a:lnTo>
                    <a:pt x="39" y="140"/>
                  </a:lnTo>
                  <a:lnTo>
                    <a:pt x="15" y="275"/>
                  </a:lnTo>
                  <a:lnTo>
                    <a:pt x="8" y="545"/>
                  </a:lnTo>
                  <a:lnTo>
                    <a:pt x="0" y="677"/>
                  </a:lnTo>
                  <a:close/>
                </a:path>
              </a:pathLst>
            </a:custGeom>
            <a:solidFill>
              <a:srgbClr val="FF00FF"/>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7" name="Freeform 59"/>
            <p:cNvSpPr>
              <a:spLocks/>
            </p:cNvSpPr>
            <p:nvPr/>
          </p:nvSpPr>
          <p:spPr bwMode="auto">
            <a:xfrm>
              <a:off x="2437" y="624"/>
              <a:ext cx="66" cy="93"/>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8" name="Freeform 60"/>
            <p:cNvSpPr>
              <a:spLocks/>
            </p:cNvSpPr>
            <p:nvPr/>
          </p:nvSpPr>
          <p:spPr bwMode="auto">
            <a:xfrm>
              <a:off x="2299" y="156"/>
              <a:ext cx="851" cy="894"/>
            </a:xfrm>
            <a:custGeom>
              <a:avLst/>
              <a:gdLst/>
              <a:ahLst/>
              <a:cxnLst>
                <a:cxn ang="0">
                  <a:pos x="305" y="518"/>
                </a:cxn>
                <a:cxn ang="0">
                  <a:pos x="278" y="374"/>
                </a:cxn>
                <a:cxn ang="0">
                  <a:pos x="242" y="311"/>
                </a:cxn>
                <a:cxn ang="0">
                  <a:pos x="203" y="212"/>
                </a:cxn>
                <a:cxn ang="0">
                  <a:pos x="218" y="128"/>
                </a:cxn>
                <a:cxn ang="0">
                  <a:pos x="272" y="74"/>
                </a:cxn>
                <a:cxn ang="0">
                  <a:pos x="341" y="47"/>
                </a:cxn>
                <a:cxn ang="0">
                  <a:pos x="425" y="17"/>
                </a:cxn>
                <a:cxn ang="0">
                  <a:pos x="548" y="2"/>
                </a:cxn>
                <a:cxn ang="0">
                  <a:pos x="677" y="29"/>
                </a:cxn>
                <a:cxn ang="0">
                  <a:pos x="701" y="44"/>
                </a:cxn>
                <a:cxn ang="0">
                  <a:pos x="737" y="59"/>
                </a:cxn>
                <a:cxn ang="0">
                  <a:pos x="782" y="89"/>
                </a:cxn>
                <a:cxn ang="0">
                  <a:pos x="839" y="137"/>
                </a:cxn>
                <a:cxn ang="0">
                  <a:pos x="803" y="317"/>
                </a:cxn>
                <a:cxn ang="0">
                  <a:pos x="791" y="347"/>
                </a:cxn>
                <a:cxn ang="0">
                  <a:pos x="767" y="398"/>
                </a:cxn>
                <a:cxn ang="0">
                  <a:pos x="683" y="509"/>
                </a:cxn>
                <a:cxn ang="0">
                  <a:pos x="641" y="539"/>
                </a:cxn>
                <a:cxn ang="0">
                  <a:pos x="623" y="545"/>
                </a:cxn>
                <a:cxn ang="0">
                  <a:pos x="620" y="560"/>
                </a:cxn>
                <a:cxn ang="0">
                  <a:pos x="644" y="539"/>
                </a:cxn>
                <a:cxn ang="0">
                  <a:pos x="662" y="527"/>
                </a:cxn>
                <a:cxn ang="0">
                  <a:pos x="776" y="536"/>
                </a:cxn>
                <a:cxn ang="0">
                  <a:pos x="782" y="581"/>
                </a:cxn>
                <a:cxn ang="0">
                  <a:pos x="758" y="626"/>
                </a:cxn>
                <a:cxn ang="0">
                  <a:pos x="677" y="644"/>
                </a:cxn>
                <a:cxn ang="0">
                  <a:pos x="668" y="647"/>
                </a:cxn>
                <a:cxn ang="0">
                  <a:pos x="629" y="650"/>
                </a:cxn>
                <a:cxn ang="0">
                  <a:pos x="620" y="668"/>
                </a:cxn>
                <a:cxn ang="0">
                  <a:pos x="611" y="707"/>
                </a:cxn>
                <a:cxn ang="0">
                  <a:pos x="539" y="893"/>
                </a:cxn>
                <a:cxn ang="0">
                  <a:pos x="401" y="890"/>
                </a:cxn>
                <a:cxn ang="0">
                  <a:pos x="395" y="881"/>
                </a:cxn>
                <a:cxn ang="0">
                  <a:pos x="386" y="875"/>
                </a:cxn>
                <a:cxn ang="0">
                  <a:pos x="335" y="767"/>
                </a:cxn>
                <a:cxn ang="0">
                  <a:pos x="323" y="740"/>
                </a:cxn>
                <a:cxn ang="0">
                  <a:pos x="275" y="740"/>
                </a:cxn>
                <a:cxn ang="0">
                  <a:pos x="227" y="725"/>
                </a:cxn>
                <a:cxn ang="0">
                  <a:pos x="200" y="710"/>
                </a:cxn>
                <a:cxn ang="0">
                  <a:pos x="251" y="662"/>
                </a:cxn>
                <a:cxn ang="0">
                  <a:pos x="308" y="605"/>
                </a:cxn>
                <a:cxn ang="0">
                  <a:pos x="236" y="641"/>
                </a:cxn>
                <a:cxn ang="0">
                  <a:pos x="176" y="653"/>
                </a:cxn>
                <a:cxn ang="0">
                  <a:pos x="65" y="629"/>
                </a:cxn>
                <a:cxn ang="0">
                  <a:pos x="23" y="584"/>
                </a:cxn>
                <a:cxn ang="0">
                  <a:pos x="14" y="557"/>
                </a:cxn>
                <a:cxn ang="0">
                  <a:pos x="11" y="533"/>
                </a:cxn>
                <a:cxn ang="0">
                  <a:pos x="83" y="527"/>
                </a:cxn>
                <a:cxn ang="0">
                  <a:pos x="290" y="524"/>
                </a:cxn>
                <a:cxn ang="0">
                  <a:pos x="305" y="518"/>
                </a:cxn>
              </a:cxnLst>
              <a:rect l="0" t="0" r="r" b="b"/>
              <a:pathLst>
                <a:path w="851" h="894">
                  <a:moveTo>
                    <a:pt x="305" y="518"/>
                  </a:moveTo>
                  <a:cubicBezTo>
                    <a:pt x="303" y="491"/>
                    <a:pt x="296" y="402"/>
                    <a:pt x="278" y="374"/>
                  </a:cubicBezTo>
                  <a:cubicBezTo>
                    <a:pt x="265" y="355"/>
                    <a:pt x="252" y="333"/>
                    <a:pt x="242" y="311"/>
                  </a:cubicBezTo>
                  <a:cubicBezTo>
                    <a:pt x="228" y="279"/>
                    <a:pt x="222" y="241"/>
                    <a:pt x="203" y="212"/>
                  </a:cubicBezTo>
                  <a:cubicBezTo>
                    <a:pt x="206" y="161"/>
                    <a:pt x="197" y="161"/>
                    <a:pt x="218" y="128"/>
                  </a:cubicBezTo>
                  <a:cubicBezTo>
                    <a:pt x="220" y="123"/>
                    <a:pt x="267" y="77"/>
                    <a:pt x="272" y="74"/>
                  </a:cubicBezTo>
                  <a:cubicBezTo>
                    <a:pt x="293" y="61"/>
                    <a:pt x="317" y="52"/>
                    <a:pt x="341" y="47"/>
                  </a:cubicBezTo>
                  <a:cubicBezTo>
                    <a:pt x="364" y="32"/>
                    <a:pt x="399" y="26"/>
                    <a:pt x="425" y="17"/>
                  </a:cubicBezTo>
                  <a:cubicBezTo>
                    <a:pt x="460" y="12"/>
                    <a:pt x="506" y="0"/>
                    <a:pt x="548" y="2"/>
                  </a:cubicBezTo>
                  <a:cubicBezTo>
                    <a:pt x="590" y="4"/>
                    <a:pt x="652" y="22"/>
                    <a:pt x="677" y="29"/>
                  </a:cubicBezTo>
                  <a:cubicBezTo>
                    <a:pt x="689" y="33"/>
                    <a:pt x="689" y="40"/>
                    <a:pt x="701" y="44"/>
                  </a:cubicBezTo>
                  <a:cubicBezTo>
                    <a:pt x="710" y="58"/>
                    <a:pt x="722" y="55"/>
                    <a:pt x="737" y="59"/>
                  </a:cubicBezTo>
                  <a:cubicBezTo>
                    <a:pt x="752" y="69"/>
                    <a:pt x="765" y="83"/>
                    <a:pt x="782" y="89"/>
                  </a:cubicBezTo>
                  <a:cubicBezTo>
                    <a:pt x="798" y="113"/>
                    <a:pt x="832" y="107"/>
                    <a:pt x="839" y="137"/>
                  </a:cubicBezTo>
                  <a:cubicBezTo>
                    <a:pt x="843" y="187"/>
                    <a:pt x="851" y="285"/>
                    <a:pt x="803" y="317"/>
                  </a:cubicBezTo>
                  <a:cubicBezTo>
                    <a:pt x="799" y="328"/>
                    <a:pt x="793" y="335"/>
                    <a:pt x="791" y="347"/>
                  </a:cubicBezTo>
                  <a:cubicBezTo>
                    <a:pt x="787" y="368"/>
                    <a:pt x="790" y="392"/>
                    <a:pt x="767" y="398"/>
                  </a:cubicBezTo>
                  <a:cubicBezTo>
                    <a:pt x="728" y="424"/>
                    <a:pt x="735" y="496"/>
                    <a:pt x="683" y="509"/>
                  </a:cubicBezTo>
                  <a:cubicBezTo>
                    <a:pt x="668" y="519"/>
                    <a:pt x="658" y="531"/>
                    <a:pt x="641" y="539"/>
                  </a:cubicBezTo>
                  <a:cubicBezTo>
                    <a:pt x="635" y="542"/>
                    <a:pt x="623" y="545"/>
                    <a:pt x="623" y="545"/>
                  </a:cubicBezTo>
                  <a:cubicBezTo>
                    <a:pt x="609" y="566"/>
                    <a:pt x="604" y="565"/>
                    <a:pt x="620" y="560"/>
                  </a:cubicBezTo>
                  <a:cubicBezTo>
                    <a:pt x="629" y="551"/>
                    <a:pt x="633" y="545"/>
                    <a:pt x="644" y="539"/>
                  </a:cubicBezTo>
                  <a:cubicBezTo>
                    <a:pt x="650" y="535"/>
                    <a:pt x="662" y="527"/>
                    <a:pt x="662" y="527"/>
                  </a:cubicBezTo>
                  <a:cubicBezTo>
                    <a:pt x="691" y="528"/>
                    <a:pt x="740" y="503"/>
                    <a:pt x="776" y="536"/>
                  </a:cubicBezTo>
                  <a:cubicBezTo>
                    <a:pt x="779" y="536"/>
                    <a:pt x="782" y="578"/>
                    <a:pt x="782" y="581"/>
                  </a:cubicBezTo>
                  <a:cubicBezTo>
                    <a:pt x="782" y="611"/>
                    <a:pt x="773" y="605"/>
                    <a:pt x="758" y="626"/>
                  </a:cubicBezTo>
                  <a:cubicBezTo>
                    <a:pt x="753" y="650"/>
                    <a:pt x="701" y="643"/>
                    <a:pt x="677" y="644"/>
                  </a:cubicBezTo>
                  <a:cubicBezTo>
                    <a:pt x="674" y="645"/>
                    <a:pt x="671" y="647"/>
                    <a:pt x="668" y="647"/>
                  </a:cubicBezTo>
                  <a:cubicBezTo>
                    <a:pt x="655" y="649"/>
                    <a:pt x="642" y="646"/>
                    <a:pt x="629" y="650"/>
                  </a:cubicBezTo>
                  <a:cubicBezTo>
                    <a:pt x="623" y="652"/>
                    <a:pt x="624" y="662"/>
                    <a:pt x="620" y="668"/>
                  </a:cubicBezTo>
                  <a:cubicBezTo>
                    <a:pt x="617" y="681"/>
                    <a:pt x="611" y="707"/>
                    <a:pt x="611" y="707"/>
                  </a:cubicBezTo>
                  <a:cubicBezTo>
                    <a:pt x="609" y="762"/>
                    <a:pt x="615" y="878"/>
                    <a:pt x="539" y="893"/>
                  </a:cubicBezTo>
                  <a:cubicBezTo>
                    <a:pt x="493" y="892"/>
                    <a:pt x="447" y="894"/>
                    <a:pt x="401" y="890"/>
                  </a:cubicBezTo>
                  <a:cubicBezTo>
                    <a:pt x="397" y="890"/>
                    <a:pt x="398" y="884"/>
                    <a:pt x="395" y="881"/>
                  </a:cubicBezTo>
                  <a:cubicBezTo>
                    <a:pt x="392" y="878"/>
                    <a:pt x="389" y="877"/>
                    <a:pt x="386" y="875"/>
                  </a:cubicBezTo>
                  <a:cubicBezTo>
                    <a:pt x="364" y="842"/>
                    <a:pt x="351" y="803"/>
                    <a:pt x="335" y="767"/>
                  </a:cubicBezTo>
                  <a:cubicBezTo>
                    <a:pt x="331" y="758"/>
                    <a:pt x="333" y="742"/>
                    <a:pt x="323" y="740"/>
                  </a:cubicBezTo>
                  <a:cubicBezTo>
                    <a:pt x="303" y="736"/>
                    <a:pt x="295" y="741"/>
                    <a:pt x="275" y="740"/>
                  </a:cubicBezTo>
                  <a:cubicBezTo>
                    <a:pt x="258" y="739"/>
                    <a:pt x="239" y="731"/>
                    <a:pt x="227" y="725"/>
                  </a:cubicBezTo>
                  <a:cubicBezTo>
                    <a:pt x="224" y="715"/>
                    <a:pt x="200" y="710"/>
                    <a:pt x="200" y="710"/>
                  </a:cubicBezTo>
                  <a:cubicBezTo>
                    <a:pt x="203" y="696"/>
                    <a:pt x="239" y="670"/>
                    <a:pt x="251" y="662"/>
                  </a:cubicBezTo>
                  <a:cubicBezTo>
                    <a:pt x="267" y="638"/>
                    <a:pt x="286" y="620"/>
                    <a:pt x="308" y="605"/>
                  </a:cubicBezTo>
                  <a:cubicBezTo>
                    <a:pt x="310" y="598"/>
                    <a:pt x="258" y="633"/>
                    <a:pt x="236" y="641"/>
                  </a:cubicBezTo>
                  <a:cubicBezTo>
                    <a:pt x="214" y="649"/>
                    <a:pt x="204" y="655"/>
                    <a:pt x="176" y="653"/>
                  </a:cubicBezTo>
                  <a:cubicBezTo>
                    <a:pt x="137" y="652"/>
                    <a:pt x="93" y="657"/>
                    <a:pt x="65" y="629"/>
                  </a:cubicBezTo>
                  <a:cubicBezTo>
                    <a:pt x="53" y="617"/>
                    <a:pt x="33" y="599"/>
                    <a:pt x="23" y="584"/>
                  </a:cubicBezTo>
                  <a:cubicBezTo>
                    <a:pt x="18" y="576"/>
                    <a:pt x="14" y="557"/>
                    <a:pt x="14" y="557"/>
                  </a:cubicBezTo>
                  <a:cubicBezTo>
                    <a:pt x="14" y="549"/>
                    <a:pt x="0" y="538"/>
                    <a:pt x="11" y="533"/>
                  </a:cubicBezTo>
                  <a:cubicBezTo>
                    <a:pt x="22" y="528"/>
                    <a:pt x="37" y="528"/>
                    <a:pt x="83" y="527"/>
                  </a:cubicBezTo>
                  <a:cubicBezTo>
                    <a:pt x="152" y="525"/>
                    <a:pt x="221" y="525"/>
                    <a:pt x="290" y="524"/>
                  </a:cubicBezTo>
                  <a:cubicBezTo>
                    <a:pt x="301" y="520"/>
                    <a:pt x="296" y="522"/>
                    <a:pt x="305" y="518"/>
                  </a:cubicBezTo>
                  <a:close/>
                </a:path>
              </a:pathLst>
            </a:custGeom>
            <a:gradFill rotWithShape="1">
              <a:gsLst>
                <a:gs pos="0">
                  <a:srgbClr val="FFCCFF"/>
                </a:gs>
                <a:gs pos="100000">
                  <a:srgbClr val="FFCCFF">
                    <a:gamma/>
                    <a:shade val="86275"/>
                    <a:invGamma/>
                  </a:srgbClr>
                </a:gs>
              </a:gsLst>
              <a:lin ang="5400000" scaled="1"/>
            </a:gradFill>
            <a:ln w="28575" cmpd="sng">
              <a:solidFill>
                <a:schemeClr val="tx1"/>
              </a:solidFill>
              <a:round/>
              <a:headEnd/>
              <a:tailEnd/>
            </a:ln>
            <a:effectLst/>
            <a:scene3d>
              <a:camera prst="orthographicFront"/>
              <a:lightRig rig="threePt" dir="t"/>
            </a:scene3d>
            <a:sp3d>
              <a:bevelT/>
            </a:sp3d>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9" name="Freeform 61"/>
            <p:cNvSpPr>
              <a:spLocks/>
            </p:cNvSpPr>
            <p:nvPr/>
          </p:nvSpPr>
          <p:spPr bwMode="auto">
            <a:xfrm rot="-830568">
              <a:off x="2714" y="321"/>
              <a:ext cx="433" cy="207"/>
            </a:xfrm>
            <a:custGeom>
              <a:avLst/>
              <a:gdLst/>
              <a:ahLst/>
              <a:cxnLst>
                <a:cxn ang="0">
                  <a:pos x="1" y="207"/>
                </a:cxn>
                <a:cxn ang="0">
                  <a:pos x="4" y="144"/>
                </a:cxn>
                <a:cxn ang="0">
                  <a:pos x="16" y="126"/>
                </a:cxn>
                <a:cxn ang="0">
                  <a:pos x="61" y="69"/>
                </a:cxn>
                <a:cxn ang="0">
                  <a:pos x="97" y="36"/>
                </a:cxn>
                <a:cxn ang="0">
                  <a:pos x="127" y="9"/>
                </a:cxn>
                <a:cxn ang="0">
                  <a:pos x="139" y="42"/>
                </a:cxn>
                <a:cxn ang="0">
                  <a:pos x="136" y="72"/>
                </a:cxn>
                <a:cxn ang="0">
                  <a:pos x="139" y="54"/>
                </a:cxn>
                <a:cxn ang="0">
                  <a:pos x="145" y="45"/>
                </a:cxn>
                <a:cxn ang="0">
                  <a:pos x="154" y="42"/>
                </a:cxn>
                <a:cxn ang="0">
                  <a:pos x="238" y="6"/>
                </a:cxn>
                <a:cxn ang="0">
                  <a:pos x="265" y="48"/>
                </a:cxn>
                <a:cxn ang="0">
                  <a:pos x="274" y="30"/>
                </a:cxn>
                <a:cxn ang="0">
                  <a:pos x="292" y="24"/>
                </a:cxn>
                <a:cxn ang="0">
                  <a:pos x="385" y="36"/>
                </a:cxn>
                <a:cxn ang="0">
                  <a:pos x="415" y="66"/>
                </a:cxn>
                <a:cxn ang="0">
                  <a:pos x="427" y="81"/>
                </a:cxn>
                <a:cxn ang="0">
                  <a:pos x="343" y="87"/>
                </a:cxn>
                <a:cxn ang="0">
                  <a:pos x="310" y="102"/>
                </a:cxn>
                <a:cxn ang="0">
                  <a:pos x="130" y="120"/>
                </a:cxn>
                <a:cxn ang="0">
                  <a:pos x="100" y="129"/>
                </a:cxn>
                <a:cxn ang="0">
                  <a:pos x="82" y="135"/>
                </a:cxn>
                <a:cxn ang="0">
                  <a:pos x="55" y="162"/>
                </a:cxn>
                <a:cxn ang="0">
                  <a:pos x="19" y="198"/>
                </a:cxn>
                <a:cxn ang="0">
                  <a:pos x="1" y="207"/>
                </a:cxn>
              </a:cxnLst>
              <a:rect l="0" t="0" r="r" b="b"/>
              <a:pathLst>
                <a:path w="433" h="207">
                  <a:moveTo>
                    <a:pt x="1" y="207"/>
                  </a:moveTo>
                  <a:cubicBezTo>
                    <a:pt x="2" y="186"/>
                    <a:pt x="0" y="165"/>
                    <a:pt x="4" y="144"/>
                  </a:cubicBezTo>
                  <a:cubicBezTo>
                    <a:pt x="5" y="137"/>
                    <a:pt x="12" y="132"/>
                    <a:pt x="16" y="126"/>
                  </a:cubicBezTo>
                  <a:cubicBezTo>
                    <a:pt x="27" y="110"/>
                    <a:pt x="46" y="74"/>
                    <a:pt x="61" y="69"/>
                  </a:cubicBezTo>
                  <a:cubicBezTo>
                    <a:pt x="73" y="57"/>
                    <a:pt x="83" y="45"/>
                    <a:pt x="97" y="36"/>
                  </a:cubicBezTo>
                  <a:cubicBezTo>
                    <a:pt x="101" y="23"/>
                    <a:pt x="112" y="9"/>
                    <a:pt x="127" y="9"/>
                  </a:cubicBezTo>
                  <a:cubicBezTo>
                    <a:pt x="134" y="20"/>
                    <a:pt x="135" y="30"/>
                    <a:pt x="139" y="42"/>
                  </a:cubicBezTo>
                  <a:cubicBezTo>
                    <a:pt x="138" y="52"/>
                    <a:pt x="136" y="62"/>
                    <a:pt x="136" y="72"/>
                  </a:cubicBezTo>
                  <a:cubicBezTo>
                    <a:pt x="136" y="78"/>
                    <a:pt x="137" y="60"/>
                    <a:pt x="139" y="54"/>
                  </a:cubicBezTo>
                  <a:cubicBezTo>
                    <a:pt x="140" y="51"/>
                    <a:pt x="142" y="47"/>
                    <a:pt x="145" y="45"/>
                  </a:cubicBezTo>
                  <a:cubicBezTo>
                    <a:pt x="147" y="43"/>
                    <a:pt x="151" y="43"/>
                    <a:pt x="154" y="42"/>
                  </a:cubicBezTo>
                  <a:cubicBezTo>
                    <a:pt x="178" y="18"/>
                    <a:pt x="211" y="24"/>
                    <a:pt x="238" y="6"/>
                  </a:cubicBezTo>
                  <a:cubicBezTo>
                    <a:pt x="282" y="11"/>
                    <a:pt x="250" y="0"/>
                    <a:pt x="265" y="48"/>
                  </a:cubicBezTo>
                  <a:cubicBezTo>
                    <a:pt x="269" y="61"/>
                    <a:pt x="271" y="32"/>
                    <a:pt x="274" y="30"/>
                  </a:cubicBezTo>
                  <a:cubicBezTo>
                    <a:pt x="279" y="26"/>
                    <a:pt x="292" y="24"/>
                    <a:pt x="292" y="24"/>
                  </a:cubicBezTo>
                  <a:cubicBezTo>
                    <a:pt x="324" y="26"/>
                    <a:pt x="353" y="31"/>
                    <a:pt x="385" y="36"/>
                  </a:cubicBezTo>
                  <a:cubicBezTo>
                    <a:pt x="389" y="69"/>
                    <a:pt x="389" y="57"/>
                    <a:pt x="415" y="66"/>
                  </a:cubicBezTo>
                  <a:cubicBezTo>
                    <a:pt x="417" y="72"/>
                    <a:pt x="433" y="78"/>
                    <a:pt x="427" y="81"/>
                  </a:cubicBezTo>
                  <a:cubicBezTo>
                    <a:pt x="402" y="94"/>
                    <a:pt x="371" y="86"/>
                    <a:pt x="343" y="87"/>
                  </a:cubicBezTo>
                  <a:cubicBezTo>
                    <a:pt x="326" y="91"/>
                    <a:pt x="328" y="98"/>
                    <a:pt x="310" y="102"/>
                  </a:cubicBezTo>
                  <a:cubicBezTo>
                    <a:pt x="338" y="144"/>
                    <a:pt x="156" y="120"/>
                    <a:pt x="130" y="120"/>
                  </a:cubicBezTo>
                  <a:cubicBezTo>
                    <a:pt x="113" y="132"/>
                    <a:pt x="130" y="122"/>
                    <a:pt x="100" y="129"/>
                  </a:cubicBezTo>
                  <a:cubicBezTo>
                    <a:pt x="94" y="130"/>
                    <a:pt x="82" y="135"/>
                    <a:pt x="82" y="135"/>
                  </a:cubicBezTo>
                  <a:cubicBezTo>
                    <a:pt x="78" y="147"/>
                    <a:pt x="67" y="158"/>
                    <a:pt x="55" y="162"/>
                  </a:cubicBezTo>
                  <a:cubicBezTo>
                    <a:pt x="49" y="181"/>
                    <a:pt x="35" y="187"/>
                    <a:pt x="19" y="198"/>
                  </a:cubicBezTo>
                  <a:cubicBezTo>
                    <a:pt x="13" y="202"/>
                    <a:pt x="1" y="207"/>
                    <a:pt x="1" y="207"/>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0" name="Freeform 62"/>
            <p:cNvSpPr>
              <a:spLocks/>
            </p:cNvSpPr>
            <p:nvPr/>
          </p:nvSpPr>
          <p:spPr bwMode="auto">
            <a:xfrm>
              <a:off x="2705" y="570"/>
              <a:ext cx="153" cy="141"/>
            </a:xfrm>
            <a:custGeom>
              <a:avLst/>
              <a:gdLst/>
              <a:ahLst/>
              <a:cxnLst>
                <a:cxn ang="0">
                  <a:pos x="64" y="6"/>
                </a:cxn>
                <a:cxn ang="0">
                  <a:pos x="22" y="54"/>
                </a:cxn>
                <a:cxn ang="0">
                  <a:pos x="10" y="72"/>
                </a:cxn>
                <a:cxn ang="0">
                  <a:pos x="25" y="132"/>
                </a:cxn>
                <a:cxn ang="0">
                  <a:pos x="61" y="153"/>
                </a:cxn>
                <a:cxn ang="0">
                  <a:pos x="145" y="135"/>
                </a:cxn>
                <a:cxn ang="0">
                  <a:pos x="169" y="117"/>
                </a:cxn>
                <a:cxn ang="0">
                  <a:pos x="175" y="54"/>
                </a:cxn>
                <a:cxn ang="0">
                  <a:pos x="118" y="12"/>
                </a:cxn>
                <a:cxn ang="0">
                  <a:pos x="91" y="3"/>
                </a:cxn>
                <a:cxn ang="0">
                  <a:pos x="82" y="0"/>
                </a:cxn>
                <a:cxn ang="0">
                  <a:pos x="64" y="6"/>
                </a:cxn>
              </a:cxnLst>
              <a:rect l="0" t="0" r="r" b="b"/>
              <a:pathLst>
                <a:path w="186" h="153">
                  <a:moveTo>
                    <a:pt x="64" y="6"/>
                  </a:moveTo>
                  <a:cubicBezTo>
                    <a:pt x="25" y="12"/>
                    <a:pt x="39" y="28"/>
                    <a:pt x="22" y="54"/>
                  </a:cubicBezTo>
                  <a:cubicBezTo>
                    <a:pt x="18" y="60"/>
                    <a:pt x="10" y="72"/>
                    <a:pt x="10" y="72"/>
                  </a:cubicBezTo>
                  <a:cubicBezTo>
                    <a:pt x="5" y="94"/>
                    <a:pt x="0" y="124"/>
                    <a:pt x="25" y="132"/>
                  </a:cubicBezTo>
                  <a:cubicBezTo>
                    <a:pt x="30" y="152"/>
                    <a:pt x="43" y="147"/>
                    <a:pt x="61" y="153"/>
                  </a:cubicBezTo>
                  <a:cubicBezTo>
                    <a:pt x="124" y="149"/>
                    <a:pt x="99" y="147"/>
                    <a:pt x="145" y="135"/>
                  </a:cubicBezTo>
                  <a:cubicBezTo>
                    <a:pt x="156" y="128"/>
                    <a:pt x="162" y="128"/>
                    <a:pt x="169" y="117"/>
                  </a:cubicBezTo>
                  <a:cubicBezTo>
                    <a:pt x="173" y="85"/>
                    <a:pt x="186" y="86"/>
                    <a:pt x="175" y="54"/>
                  </a:cubicBezTo>
                  <a:cubicBezTo>
                    <a:pt x="169" y="14"/>
                    <a:pt x="159" y="16"/>
                    <a:pt x="118" y="12"/>
                  </a:cubicBezTo>
                  <a:cubicBezTo>
                    <a:pt x="109" y="9"/>
                    <a:pt x="100" y="6"/>
                    <a:pt x="91" y="3"/>
                  </a:cubicBezTo>
                  <a:cubicBezTo>
                    <a:pt x="88" y="2"/>
                    <a:pt x="82" y="0"/>
                    <a:pt x="82" y="0"/>
                  </a:cubicBezTo>
                  <a:cubicBezTo>
                    <a:pt x="52" y="3"/>
                    <a:pt x="46" y="0"/>
                    <a:pt x="64" y="6"/>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1" name="Freeform 63"/>
            <p:cNvSpPr>
              <a:spLocks/>
            </p:cNvSpPr>
            <p:nvPr/>
          </p:nvSpPr>
          <p:spPr bwMode="auto">
            <a:xfrm>
              <a:off x="2718" y="621"/>
              <a:ext cx="72" cy="69"/>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2" name="Freeform 64"/>
            <p:cNvSpPr>
              <a:spLocks/>
            </p:cNvSpPr>
            <p:nvPr/>
          </p:nvSpPr>
          <p:spPr bwMode="auto">
            <a:xfrm rot="-2667468">
              <a:off x="2689" y="807"/>
              <a:ext cx="27" cy="51"/>
            </a:xfrm>
            <a:custGeom>
              <a:avLst/>
              <a:gdLst/>
              <a:ahLst/>
              <a:cxnLst>
                <a:cxn ang="0">
                  <a:pos x="0" y="0"/>
                </a:cxn>
                <a:cxn ang="0">
                  <a:pos x="30" y="36"/>
                </a:cxn>
                <a:cxn ang="0">
                  <a:pos x="33" y="78"/>
                </a:cxn>
              </a:cxnLst>
              <a:rect l="0" t="0" r="r" b="b"/>
              <a:pathLst>
                <a:path w="35" h="78">
                  <a:moveTo>
                    <a:pt x="0" y="0"/>
                  </a:moveTo>
                  <a:cubicBezTo>
                    <a:pt x="12" y="11"/>
                    <a:pt x="25" y="23"/>
                    <a:pt x="30" y="36"/>
                  </a:cubicBezTo>
                  <a:cubicBezTo>
                    <a:pt x="35" y="49"/>
                    <a:pt x="34" y="63"/>
                    <a:pt x="33" y="78"/>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 name="Freeform 65"/>
            <p:cNvSpPr>
              <a:spLocks/>
            </p:cNvSpPr>
            <p:nvPr/>
          </p:nvSpPr>
          <p:spPr bwMode="auto">
            <a:xfrm>
              <a:off x="2482" y="636"/>
              <a:ext cx="75" cy="114"/>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4" name="Line 66"/>
            <p:cNvSpPr>
              <a:spLocks noChangeShapeType="1"/>
            </p:cNvSpPr>
            <p:nvPr/>
          </p:nvSpPr>
          <p:spPr bwMode="auto">
            <a:xfrm flipH="1">
              <a:off x="2598" y="720"/>
              <a:ext cx="48" cy="48"/>
            </a:xfrm>
            <a:prstGeom prst="line">
              <a:avLst/>
            </a:prstGeom>
            <a:noFill/>
            <a:ln w="19050">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5" name="Freeform 67"/>
            <p:cNvSpPr>
              <a:spLocks/>
            </p:cNvSpPr>
            <p:nvPr/>
          </p:nvSpPr>
          <p:spPr bwMode="auto">
            <a:xfrm>
              <a:off x="2562" y="590"/>
              <a:ext cx="128" cy="84"/>
            </a:xfrm>
            <a:custGeom>
              <a:avLst/>
              <a:gdLst/>
              <a:ahLst/>
              <a:cxnLst>
                <a:cxn ang="0">
                  <a:pos x="3" y="82"/>
                </a:cxn>
                <a:cxn ang="0">
                  <a:pos x="132" y="79"/>
                </a:cxn>
                <a:cxn ang="0">
                  <a:pos x="117" y="51"/>
                </a:cxn>
                <a:cxn ang="0">
                  <a:pos x="51" y="1"/>
                </a:cxn>
                <a:cxn ang="0">
                  <a:pos x="12" y="4"/>
                </a:cxn>
                <a:cxn ang="0">
                  <a:pos x="0" y="40"/>
                </a:cxn>
                <a:cxn ang="0">
                  <a:pos x="3" y="82"/>
                </a:cxn>
              </a:cxnLst>
              <a:rect l="0" t="0" r="r" b="b"/>
              <a:pathLst>
                <a:path w="140" h="84">
                  <a:moveTo>
                    <a:pt x="3" y="82"/>
                  </a:moveTo>
                  <a:cubicBezTo>
                    <a:pt x="46" y="81"/>
                    <a:pt x="89" y="84"/>
                    <a:pt x="132" y="79"/>
                  </a:cubicBezTo>
                  <a:cubicBezTo>
                    <a:pt x="140" y="78"/>
                    <a:pt x="118" y="52"/>
                    <a:pt x="117" y="51"/>
                  </a:cubicBezTo>
                  <a:cubicBezTo>
                    <a:pt x="98" y="22"/>
                    <a:pt x="83" y="12"/>
                    <a:pt x="51" y="1"/>
                  </a:cubicBezTo>
                  <a:cubicBezTo>
                    <a:pt x="35" y="2"/>
                    <a:pt x="28" y="0"/>
                    <a:pt x="12" y="4"/>
                  </a:cubicBezTo>
                  <a:cubicBezTo>
                    <a:pt x="2" y="6"/>
                    <a:pt x="0" y="30"/>
                    <a:pt x="0" y="40"/>
                  </a:cubicBezTo>
                  <a:cubicBezTo>
                    <a:pt x="1" y="56"/>
                    <a:pt x="1" y="66"/>
                    <a:pt x="3" y="82"/>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6" name="Freeform 68"/>
            <p:cNvSpPr>
              <a:spLocks/>
            </p:cNvSpPr>
            <p:nvPr/>
          </p:nvSpPr>
          <p:spPr bwMode="auto">
            <a:xfrm>
              <a:off x="2568" y="618"/>
              <a:ext cx="57" cy="54"/>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7" name="Freeform 69"/>
            <p:cNvSpPr>
              <a:spLocks/>
            </p:cNvSpPr>
            <p:nvPr/>
          </p:nvSpPr>
          <p:spPr bwMode="auto">
            <a:xfrm>
              <a:off x="2952" y="716"/>
              <a:ext cx="87" cy="38"/>
            </a:xfrm>
            <a:custGeom>
              <a:avLst/>
              <a:gdLst/>
              <a:ahLst/>
              <a:cxnLst>
                <a:cxn ang="0">
                  <a:pos x="0" y="28"/>
                </a:cxn>
                <a:cxn ang="0">
                  <a:pos x="30" y="22"/>
                </a:cxn>
                <a:cxn ang="0">
                  <a:pos x="45" y="10"/>
                </a:cxn>
                <a:cxn ang="0">
                  <a:pos x="63" y="7"/>
                </a:cxn>
                <a:cxn ang="0">
                  <a:pos x="81" y="1"/>
                </a:cxn>
                <a:cxn ang="0">
                  <a:pos x="66" y="4"/>
                </a:cxn>
                <a:cxn ang="0">
                  <a:pos x="24" y="22"/>
                </a:cxn>
                <a:cxn ang="0">
                  <a:pos x="42" y="22"/>
                </a:cxn>
                <a:cxn ang="0">
                  <a:pos x="69" y="13"/>
                </a:cxn>
                <a:cxn ang="0">
                  <a:pos x="51" y="22"/>
                </a:cxn>
                <a:cxn ang="0">
                  <a:pos x="45" y="28"/>
                </a:cxn>
                <a:cxn ang="0">
                  <a:pos x="63" y="13"/>
                </a:cxn>
              </a:cxnLst>
              <a:rect l="0" t="0" r="r" b="b"/>
              <a:pathLst>
                <a:path w="87" h="38">
                  <a:moveTo>
                    <a:pt x="0" y="28"/>
                  </a:moveTo>
                  <a:cubicBezTo>
                    <a:pt x="10" y="27"/>
                    <a:pt x="22" y="28"/>
                    <a:pt x="30" y="22"/>
                  </a:cubicBezTo>
                  <a:cubicBezTo>
                    <a:pt x="44" y="10"/>
                    <a:pt x="27" y="14"/>
                    <a:pt x="45" y="10"/>
                  </a:cubicBezTo>
                  <a:cubicBezTo>
                    <a:pt x="51" y="9"/>
                    <a:pt x="57" y="8"/>
                    <a:pt x="63" y="7"/>
                  </a:cubicBezTo>
                  <a:cubicBezTo>
                    <a:pt x="69" y="5"/>
                    <a:pt x="87" y="0"/>
                    <a:pt x="81" y="1"/>
                  </a:cubicBezTo>
                  <a:cubicBezTo>
                    <a:pt x="76" y="2"/>
                    <a:pt x="71" y="3"/>
                    <a:pt x="66" y="4"/>
                  </a:cubicBezTo>
                  <a:cubicBezTo>
                    <a:pt x="48" y="16"/>
                    <a:pt x="45" y="18"/>
                    <a:pt x="24" y="22"/>
                  </a:cubicBezTo>
                  <a:cubicBezTo>
                    <a:pt x="0" y="38"/>
                    <a:pt x="36" y="24"/>
                    <a:pt x="42" y="22"/>
                  </a:cubicBezTo>
                  <a:cubicBezTo>
                    <a:pt x="63" y="8"/>
                    <a:pt x="53" y="8"/>
                    <a:pt x="69" y="13"/>
                  </a:cubicBezTo>
                  <a:cubicBezTo>
                    <a:pt x="63" y="17"/>
                    <a:pt x="54" y="16"/>
                    <a:pt x="51" y="22"/>
                  </a:cubicBezTo>
                  <a:cubicBezTo>
                    <a:pt x="46" y="31"/>
                    <a:pt x="66" y="35"/>
                    <a:pt x="45" y="28"/>
                  </a:cubicBezTo>
                  <a:cubicBezTo>
                    <a:pt x="64" y="15"/>
                    <a:pt x="63" y="23"/>
                    <a:pt x="63" y="13"/>
                  </a:cubicBezTo>
                </a:path>
              </a:pathLst>
            </a:custGeom>
            <a:noFill/>
            <a:ln w="1270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8" name="Freeform 70"/>
            <p:cNvSpPr>
              <a:spLocks/>
            </p:cNvSpPr>
            <p:nvPr/>
          </p:nvSpPr>
          <p:spPr bwMode="auto">
            <a:xfrm rot="-1003678">
              <a:off x="2924" y="552"/>
              <a:ext cx="290" cy="269"/>
            </a:xfrm>
            <a:custGeom>
              <a:avLst/>
              <a:gdLst/>
              <a:ahLst/>
              <a:cxnLst>
                <a:cxn ang="0">
                  <a:pos x="0" y="140"/>
                </a:cxn>
                <a:cxn ang="0">
                  <a:pos x="27" y="53"/>
                </a:cxn>
                <a:cxn ang="0">
                  <a:pos x="27" y="38"/>
                </a:cxn>
                <a:cxn ang="0">
                  <a:pos x="102" y="11"/>
                </a:cxn>
                <a:cxn ang="0">
                  <a:pos x="177" y="2"/>
                </a:cxn>
                <a:cxn ang="0">
                  <a:pos x="249" y="8"/>
                </a:cxn>
                <a:cxn ang="0">
                  <a:pos x="252" y="17"/>
                </a:cxn>
                <a:cxn ang="0">
                  <a:pos x="261" y="23"/>
                </a:cxn>
                <a:cxn ang="0">
                  <a:pos x="279" y="29"/>
                </a:cxn>
                <a:cxn ang="0">
                  <a:pos x="297" y="41"/>
                </a:cxn>
                <a:cxn ang="0">
                  <a:pos x="321" y="47"/>
                </a:cxn>
                <a:cxn ang="0">
                  <a:pos x="330" y="77"/>
                </a:cxn>
                <a:cxn ang="0">
                  <a:pos x="303" y="80"/>
                </a:cxn>
                <a:cxn ang="0">
                  <a:pos x="324" y="125"/>
                </a:cxn>
                <a:cxn ang="0">
                  <a:pos x="312" y="140"/>
                </a:cxn>
                <a:cxn ang="0">
                  <a:pos x="264" y="143"/>
                </a:cxn>
                <a:cxn ang="0">
                  <a:pos x="282" y="242"/>
                </a:cxn>
                <a:cxn ang="0">
                  <a:pos x="219" y="230"/>
                </a:cxn>
                <a:cxn ang="0">
                  <a:pos x="162" y="197"/>
                </a:cxn>
                <a:cxn ang="0">
                  <a:pos x="162" y="116"/>
                </a:cxn>
                <a:cxn ang="0">
                  <a:pos x="81" y="89"/>
                </a:cxn>
                <a:cxn ang="0">
                  <a:pos x="9" y="104"/>
                </a:cxn>
              </a:cxnLst>
              <a:rect l="0" t="0" r="r" b="b"/>
              <a:pathLst>
                <a:path w="345" h="269">
                  <a:moveTo>
                    <a:pt x="0" y="140"/>
                  </a:moveTo>
                  <a:cubicBezTo>
                    <a:pt x="1" y="112"/>
                    <a:pt x="24" y="81"/>
                    <a:pt x="27" y="53"/>
                  </a:cubicBezTo>
                  <a:cubicBezTo>
                    <a:pt x="60" y="26"/>
                    <a:pt x="19" y="42"/>
                    <a:pt x="27" y="38"/>
                  </a:cubicBezTo>
                  <a:cubicBezTo>
                    <a:pt x="51" y="25"/>
                    <a:pt x="76" y="20"/>
                    <a:pt x="102" y="11"/>
                  </a:cubicBezTo>
                  <a:cubicBezTo>
                    <a:pt x="140" y="12"/>
                    <a:pt x="139" y="0"/>
                    <a:pt x="177" y="2"/>
                  </a:cubicBezTo>
                  <a:cubicBezTo>
                    <a:pt x="189" y="3"/>
                    <a:pt x="249" y="8"/>
                    <a:pt x="249" y="8"/>
                  </a:cubicBezTo>
                  <a:cubicBezTo>
                    <a:pt x="250" y="11"/>
                    <a:pt x="250" y="15"/>
                    <a:pt x="252" y="17"/>
                  </a:cubicBezTo>
                  <a:cubicBezTo>
                    <a:pt x="254" y="20"/>
                    <a:pt x="258" y="22"/>
                    <a:pt x="261" y="23"/>
                  </a:cubicBezTo>
                  <a:cubicBezTo>
                    <a:pt x="267" y="26"/>
                    <a:pt x="273" y="27"/>
                    <a:pt x="279" y="29"/>
                  </a:cubicBezTo>
                  <a:cubicBezTo>
                    <a:pt x="286" y="31"/>
                    <a:pt x="290" y="39"/>
                    <a:pt x="297" y="41"/>
                  </a:cubicBezTo>
                  <a:cubicBezTo>
                    <a:pt x="305" y="43"/>
                    <a:pt x="321" y="47"/>
                    <a:pt x="321" y="47"/>
                  </a:cubicBezTo>
                  <a:cubicBezTo>
                    <a:pt x="327" y="51"/>
                    <a:pt x="345" y="68"/>
                    <a:pt x="330" y="77"/>
                  </a:cubicBezTo>
                  <a:cubicBezTo>
                    <a:pt x="322" y="82"/>
                    <a:pt x="312" y="79"/>
                    <a:pt x="303" y="80"/>
                  </a:cubicBezTo>
                  <a:cubicBezTo>
                    <a:pt x="297" y="86"/>
                    <a:pt x="324" y="115"/>
                    <a:pt x="324" y="125"/>
                  </a:cubicBezTo>
                  <a:cubicBezTo>
                    <a:pt x="325" y="135"/>
                    <a:pt x="322" y="137"/>
                    <a:pt x="312" y="140"/>
                  </a:cubicBezTo>
                  <a:cubicBezTo>
                    <a:pt x="289" y="144"/>
                    <a:pt x="260" y="121"/>
                    <a:pt x="264" y="143"/>
                  </a:cubicBezTo>
                  <a:cubicBezTo>
                    <a:pt x="291" y="179"/>
                    <a:pt x="298" y="224"/>
                    <a:pt x="282" y="242"/>
                  </a:cubicBezTo>
                  <a:cubicBezTo>
                    <a:pt x="257" y="269"/>
                    <a:pt x="240" y="246"/>
                    <a:pt x="219" y="230"/>
                  </a:cubicBezTo>
                  <a:cubicBezTo>
                    <a:pt x="210" y="223"/>
                    <a:pt x="162" y="197"/>
                    <a:pt x="162" y="197"/>
                  </a:cubicBezTo>
                  <a:cubicBezTo>
                    <a:pt x="158" y="185"/>
                    <a:pt x="174" y="120"/>
                    <a:pt x="162" y="116"/>
                  </a:cubicBezTo>
                  <a:cubicBezTo>
                    <a:pt x="149" y="99"/>
                    <a:pt x="106" y="91"/>
                    <a:pt x="81" y="89"/>
                  </a:cubicBezTo>
                  <a:cubicBezTo>
                    <a:pt x="56" y="87"/>
                    <a:pt x="24" y="101"/>
                    <a:pt x="9" y="104"/>
                  </a:cubicBezTo>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9" name="Freeform 71"/>
            <p:cNvSpPr>
              <a:spLocks/>
            </p:cNvSpPr>
            <p:nvPr/>
          </p:nvSpPr>
          <p:spPr bwMode="auto">
            <a:xfrm>
              <a:off x="2428" y="388"/>
              <a:ext cx="263" cy="230"/>
            </a:xfrm>
            <a:custGeom>
              <a:avLst/>
              <a:gdLst/>
              <a:ahLst/>
              <a:cxnLst>
                <a:cxn ang="0">
                  <a:pos x="239" y="203"/>
                </a:cxn>
                <a:cxn ang="0">
                  <a:pos x="212" y="176"/>
                </a:cxn>
                <a:cxn ang="0">
                  <a:pos x="158" y="134"/>
                </a:cxn>
                <a:cxn ang="0">
                  <a:pos x="131" y="122"/>
                </a:cxn>
                <a:cxn ang="0">
                  <a:pos x="74" y="128"/>
                </a:cxn>
                <a:cxn ang="0">
                  <a:pos x="65" y="137"/>
                </a:cxn>
                <a:cxn ang="0">
                  <a:pos x="14" y="149"/>
                </a:cxn>
                <a:cxn ang="0">
                  <a:pos x="5" y="158"/>
                </a:cxn>
                <a:cxn ang="0">
                  <a:pos x="11" y="110"/>
                </a:cxn>
                <a:cxn ang="0">
                  <a:pos x="62" y="95"/>
                </a:cxn>
                <a:cxn ang="0">
                  <a:pos x="32" y="83"/>
                </a:cxn>
                <a:cxn ang="0">
                  <a:pos x="14" y="77"/>
                </a:cxn>
                <a:cxn ang="0">
                  <a:pos x="62" y="56"/>
                </a:cxn>
                <a:cxn ang="0">
                  <a:pos x="89" y="47"/>
                </a:cxn>
                <a:cxn ang="0">
                  <a:pos x="98" y="44"/>
                </a:cxn>
                <a:cxn ang="0">
                  <a:pos x="128" y="65"/>
                </a:cxn>
                <a:cxn ang="0">
                  <a:pos x="143" y="62"/>
                </a:cxn>
                <a:cxn ang="0">
                  <a:pos x="134" y="26"/>
                </a:cxn>
                <a:cxn ang="0">
                  <a:pos x="131" y="17"/>
                </a:cxn>
                <a:cxn ang="0">
                  <a:pos x="167" y="11"/>
                </a:cxn>
                <a:cxn ang="0">
                  <a:pos x="173" y="32"/>
                </a:cxn>
                <a:cxn ang="0">
                  <a:pos x="194" y="35"/>
                </a:cxn>
                <a:cxn ang="0">
                  <a:pos x="221" y="74"/>
                </a:cxn>
                <a:cxn ang="0">
                  <a:pos x="248" y="146"/>
                </a:cxn>
                <a:cxn ang="0">
                  <a:pos x="239" y="203"/>
                </a:cxn>
              </a:cxnLst>
              <a:rect l="0" t="0" r="r" b="b"/>
              <a:pathLst>
                <a:path w="263" h="230">
                  <a:moveTo>
                    <a:pt x="239" y="203"/>
                  </a:moveTo>
                  <a:cubicBezTo>
                    <a:pt x="226" y="199"/>
                    <a:pt x="225" y="184"/>
                    <a:pt x="212" y="176"/>
                  </a:cubicBezTo>
                  <a:cubicBezTo>
                    <a:pt x="204" y="152"/>
                    <a:pt x="178" y="147"/>
                    <a:pt x="158" y="134"/>
                  </a:cubicBezTo>
                  <a:cubicBezTo>
                    <a:pt x="150" y="129"/>
                    <a:pt x="131" y="122"/>
                    <a:pt x="131" y="122"/>
                  </a:cubicBezTo>
                  <a:cubicBezTo>
                    <a:pt x="112" y="124"/>
                    <a:pt x="92" y="122"/>
                    <a:pt x="74" y="128"/>
                  </a:cubicBezTo>
                  <a:cubicBezTo>
                    <a:pt x="70" y="129"/>
                    <a:pt x="69" y="135"/>
                    <a:pt x="65" y="137"/>
                  </a:cubicBezTo>
                  <a:cubicBezTo>
                    <a:pt x="50" y="145"/>
                    <a:pt x="30" y="147"/>
                    <a:pt x="14" y="149"/>
                  </a:cubicBezTo>
                  <a:cubicBezTo>
                    <a:pt x="7" y="170"/>
                    <a:pt x="10" y="173"/>
                    <a:pt x="5" y="158"/>
                  </a:cubicBezTo>
                  <a:cubicBezTo>
                    <a:pt x="6" y="142"/>
                    <a:pt x="0" y="121"/>
                    <a:pt x="11" y="110"/>
                  </a:cubicBezTo>
                  <a:cubicBezTo>
                    <a:pt x="20" y="101"/>
                    <a:pt x="49" y="98"/>
                    <a:pt x="62" y="95"/>
                  </a:cubicBezTo>
                  <a:cubicBezTo>
                    <a:pt x="50" y="92"/>
                    <a:pt x="43" y="88"/>
                    <a:pt x="32" y="83"/>
                  </a:cubicBezTo>
                  <a:cubicBezTo>
                    <a:pt x="26" y="80"/>
                    <a:pt x="14" y="77"/>
                    <a:pt x="14" y="77"/>
                  </a:cubicBezTo>
                  <a:cubicBezTo>
                    <a:pt x="20" y="59"/>
                    <a:pt x="46" y="61"/>
                    <a:pt x="62" y="56"/>
                  </a:cubicBezTo>
                  <a:cubicBezTo>
                    <a:pt x="62" y="56"/>
                    <a:pt x="85" y="48"/>
                    <a:pt x="89" y="47"/>
                  </a:cubicBezTo>
                  <a:cubicBezTo>
                    <a:pt x="92" y="46"/>
                    <a:pt x="98" y="44"/>
                    <a:pt x="98" y="44"/>
                  </a:cubicBezTo>
                  <a:cubicBezTo>
                    <a:pt x="120" y="47"/>
                    <a:pt x="122" y="46"/>
                    <a:pt x="128" y="65"/>
                  </a:cubicBezTo>
                  <a:cubicBezTo>
                    <a:pt x="133" y="64"/>
                    <a:pt x="140" y="66"/>
                    <a:pt x="143" y="62"/>
                  </a:cubicBezTo>
                  <a:cubicBezTo>
                    <a:pt x="146" y="58"/>
                    <a:pt x="135" y="29"/>
                    <a:pt x="134" y="26"/>
                  </a:cubicBezTo>
                  <a:cubicBezTo>
                    <a:pt x="133" y="23"/>
                    <a:pt x="131" y="17"/>
                    <a:pt x="131" y="17"/>
                  </a:cubicBezTo>
                  <a:cubicBezTo>
                    <a:pt x="137" y="0"/>
                    <a:pt x="133" y="0"/>
                    <a:pt x="167" y="11"/>
                  </a:cubicBezTo>
                  <a:cubicBezTo>
                    <a:pt x="174" y="13"/>
                    <a:pt x="167" y="28"/>
                    <a:pt x="173" y="32"/>
                  </a:cubicBezTo>
                  <a:cubicBezTo>
                    <a:pt x="179" y="36"/>
                    <a:pt x="187" y="34"/>
                    <a:pt x="194" y="35"/>
                  </a:cubicBezTo>
                  <a:cubicBezTo>
                    <a:pt x="197" y="70"/>
                    <a:pt x="188" y="79"/>
                    <a:pt x="221" y="74"/>
                  </a:cubicBezTo>
                  <a:cubicBezTo>
                    <a:pt x="263" y="81"/>
                    <a:pt x="228" y="116"/>
                    <a:pt x="248" y="146"/>
                  </a:cubicBezTo>
                  <a:cubicBezTo>
                    <a:pt x="245" y="216"/>
                    <a:pt x="257" y="230"/>
                    <a:pt x="239" y="203"/>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0" name="Freeform 72"/>
            <p:cNvSpPr>
              <a:spLocks/>
            </p:cNvSpPr>
            <p:nvPr/>
          </p:nvSpPr>
          <p:spPr bwMode="auto">
            <a:xfrm>
              <a:off x="2890" y="1337"/>
              <a:ext cx="193" cy="198"/>
            </a:xfrm>
            <a:custGeom>
              <a:avLst/>
              <a:gdLst/>
              <a:ahLst/>
              <a:cxnLst>
                <a:cxn ang="0">
                  <a:pos x="55" y="0"/>
                </a:cxn>
                <a:cxn ang="0">
                  <a:pos x="19" y="23"/>
                </a:cxn>
                <a:cxn ang="0">
                  <a:pos x="0" y="89"/>
                </a:cxn>
                <a:cxn ang="0">
                  <a:pos x="18" y="141"/>
                </a:cxn>
                <a:cxn ang="0">
                  <a:pos x="96" y="194"/>
                </a:cxn>
                <a:cxn ang="0">
                  <a:pos x="160" y="198"/>
                </a:cxn>
                <a:cxn ang="0">
                  <a:pos x="193" y="140"/>
                </a:cxn>
                <a:cxn ang="0">
                  <a:pos x="126" y="131"/>
                </a:cxn>
                <a:cxn ang="0">
                  <a:pos x="66" y="54"/>
                </a:cxn>
                <a:cxn ang="0">
                  <a:pos x="57" y="41"/>
                </a:cxn>
                <a:cxn ang="0">
                  <a:pos x="55" y="0"/>
                </a:cxn>
              </a:cxnLst>
              <a:rect l="0" t="0" r="r" b="b"/>
              <a:pathLst>
                <a:path w="193" h="198">
                  <a:moveTo>
                    <a:pt x="55" y="0"/>
                  </a:moveTo>
                  <a:lnTo>
                    <a:pt x="19" y="23"/>
                  </a:lnTo>
                  <a:lnTo>
                    <a:pt x="0" y="89"/>
                  </a:lnTo>
                  <a:lnTo>
                    <a:pt x="18" y="141"/>
                  </a:lnTo>
                  <a:lnTo>
                    <a:pt x="96" y="194"/>
                  </a:lnTo>
                  <a:lnTo>
                    <a:pt x="160" y="198"/>
                  </a:lnTo>
                  <a:lnTo>
                    <a:pt x="193" y="140"/>
                  </a:lnTo>
                  <a:lnTo>
                    <a:pt x="126" y="131"/>
                  </a:lnTo>
                  <a:lnTo>
                    <a:pt x="66" y="54"/>
                  </a:lnTo>
                  <a:lnTo>
                    <a:pt x="57" y="41"/>
                  </a:lnTo>
                  <a:lnTo>
                    <a:pt x="55" y="0"/>
                  </a:ln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1" name="Freeform 73"/>
            <p:cNvSpPr>
              <a:spLocks/>
            </p:cNvSpPr>
            <p:nvPr/>
          </p:nvSpPr>
          <p:spPr bwMode="auto">
            <a:xfrm>
              <a:off x="2782" y="1108"/>
              <a:ext cx="192" cy="603"/>
            </a:xfrm>
            <a:custGeom>
              <a:avLst/>
              <a:gdLst/>
              <a:ahLst/>
              <a:cxnLst>
                <a:cxn ang="0">
                  <a:pos x="192" y="0"/>
                </a:cxn>
                <a:cxn ang="0">
                  <a:pos x="118" y="133"/>
                </a:cxn>
                <a:cxn ang="0">
                  <a:pos x="58" y="270"/>
                </a:cxn>
                <a:cxn ang="0">
                  <a:pos x="30" y="423"/>
                </a:cxn>
                <a:cxn ang="0">
                  <a:pos x="3" y="543"/>
                </a:cxn>
                <a:cxn ang="0">
                  <a:pos x="0" y="603"/>
                </a:cxn>
              </a:cxnLst>
              <a:rect l="0" t="0" r="r" b="b"/>
              <a:pathLst>
                <a:path w="192" h="603">
                  <a:moveTo>
                    <a:pt x="192" y="0"/>
                  </a:moveTo>
                  <a:lnTo>
                    <a:pt x="118" y="133"/>
                  </a:lnTo>
                  <a:lnTo>
                    <a:pt x="58" y="270"/>
                  </a:lnTo>
                  <a:lnTo>
                    <a:pt x="30" y="423"/>
                  </a:lnTo>
                  <a:lnTo>
                    <a:pt x="3" y="543"/>
                  </a:lnTo>
                  <a:lnTo>
                    <a:pt x="0" y="603"/>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2" name="Freeform 74"/>
            <p:cNvSpPr>
              <a:spLocks/>
            </p:cNvSpPr>
            <p:nvPr/>
          </p:nvSpPr>
          <p:spPr bwMode="auto">
            <a:xfrm>
              <a:off x="2954" y="1221"/>
              <a:ext cx="69" cy="155"/>
            </a:xfrm>
            <a:custGeom>
              <a:avLst/>
              <a:gdLst/>
              <a:ahLst/>
              <a:cxnLst>
                <a:cxn ang="0">
                  <a:pos x="0" y="155"/>
                </a:cxn>
                <a:cxn ang="0">
                  <a:pos x="69" y="30"/>
                </a:cxn>
                <a:cxn ang="0">
                  <a:pos x="28" y="0"/>
                </a:cxn>
              </a:cxnLst>
              <a:rect l="0" t="0" r="r" b="b"/>
              <a:pathLst>
                <a:path w="69" h="155">
                  <a:moveTo>
                    <a:pt x="0" y="155"/>
                  </a:moveTo>
                  <a:lnTo>
                    <a:pt x="69" y="30"/>
                  </a:lnTo>
                  <a:lnTo>
                    <a:pt x="28" y="0"/>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3" name="Freeform 75"/>
            <p:cNvSpPr>
              <a:spLocks/>
            </p:cNvSpPr>
            <p:nvPr/>
          </p:nvSpPr>
          <p:spPr bwMode="auto">
            <a:xfrm>
              <a:off x="2297" y="1848"/>
              <a:ext cx="400" cy="127"/>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4" name="Freeform 76"/>
            <p:cNvSpPr>
              <a:spLocks/>
            </p:cNvSpPr>
            <p:nvPr/>
          </p:nvSpPr>
          <p:spPr bwMode="auto">
            <a:xfrm>
              <a:off x="2329" y="1047"/>
              <a:ext cx="368" cy="678"/>
            </a:xfrm>
            <a:custGeom>
              <a:avLst/>
              <a:gdLst/>
              <a:ahLst/>
              <a:cxnLst>
                <a:cxn ang="0">
                  <a:pos x="356" y="0"/>
                </a:cxn>
                <a:cxn ang="0">
                  <a:pos x="176" y="156"/>
                </a:cxn>
                <a:cxn ang="0">
                  <a:pos x="30" y="146"/>
                </a:cxn>
                <a:cxn ang="0">
                  <a:pos x="0" y="272"/>
                </a:cxn>
                <a:cxn ang="0">
                  <a:pos x="152" y="288"/>
                </a:cxn>
                <a:cxn ang="0">
                  <a:pos x="236" y="240"/>
                </a:cxn>
                <a:cxn ang="0">
                  <a:pos x="122" y="636"/>
                </a:cxn>
                <a:cxn ang="0">
                  <a:pos x="194" y="672"/>
                </a:cxn>
                <a:cxn ang="0">
                  <a:pos x="302" y="678"/>
                </a:cxn>
                <a:cxn ang="0">
                  <a:pos x="368" y="240"/>
                </a:cxn>
                <a:cxn ang="0">
                  <a:pos x="356" y="0"/>
                </a:cxn>
              </a:cxnLst>
              <a:rect l="0" t="0" r="r" b="b"/>
              <a:pathLst>
                <a:path w="368" h="678">
                  <a:moveTo>
                    <a:pt x="356" y="0"/>
                  </a:moveTo>
                  <a:lnTo>
                    <a:pt x="176" y="156"/>
                  </a:lnTo>
                  <a:lnTo>
                    <a:pt x="30" y="146"/>
                  </a:lnTo>
                  <a:lnTo>
                    <a:pt x="0" y="272"/>
                  </a:lnTo>
                  <a:lnTo>
                    <a:pt x="152" y="288"/>
                  </a:lnTo>
                  <a:lnTo>
                    <a:pt x="236" y="240"/>
                  </a:lnTo>
                  <a:lnTo>
                    <a:pt x="122" y="636"/>
                  </a:lnTo>
                  <a:lnTo>
                    <a:pt x="194" y="672"/>
                  </a:lnTo>
                  <a:lnTo>
                    <a:pt x="302" y="678"/>
                  </a:lnTo>
                  <a:lnTo>
                    <a:pt x="368" y="240"/>
                  </a:lnTo>
                  <a:lnTo>
                    <a:pt x="356" y="0"/>
                  </a:lnTo>
                  <a:close/>
                </a:path>
              </a:pathLst>
            </a:custGeom>
            <a:solidFill>
              <a:srgbClr val="FF00FF"/>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5" name="Freeform 77"/>
            <p:cNvSpPr>
              <a:spLocks/>
            </p:cNvSpPr>
            <p:nvPr/>
          </p:nvSpPr>
          <p:spPr bwMode="auto">
            <a:xfrm rot="1141536" flipH="1">
              <a:off x="2843" y="1930"/>
              <a:ext cx="322" cy="121"/>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6" name="Freeform 78"/>
            <p:cNvSpPr>
              <a:spLocks/>
            </p:cNvSpPr>
            <p:nvPr/>
          </p:nvSpPr>
          <p:spPr bwMode="auto">
            <a:xfrm>
              <a:off x="2644" y="1013"/>
              <a:ext cx="250" cy="112"/>
            </a:xfrm>
            <a:custGeom>
              <a:avLst/>
              <a:gdLst/>
              <a:ahLst/>
              <a:cxnLst>
                <a:cxn ang="0">
                  <a:pos x="1" y="27"/>
                </a:cxn>
                <a:cxn ang="0">
                  <a:pos x="4" y="112"/>
                </a:cxn>
                <a:cxn ang="0">
                  <a:pos x="82" y="69"/>
                </a:cxn>
                <a:cxn ang="0">
                  <a:pos x="87" y="91"/>
                </a:cxn>
                <a:cxn ang="0">
                  <a:pos x="151" y="84"/>
                </a:cxn>
                <a:cxn ang="0">
                  <a:pos x="156" y="60"/>
                </a:cxn>
                <a:cxn ang="0">
                  <a:pos x="250" y="108"/>
                </a:cxn>
                <a:cxn ang="0">
                  <a:pos x="249" y="12"/>
                </a:cxn>
                <a:cxn ang="0">
                  <a:pos x="163" y="36"/>
                </a:cxn>
                <a:cxn ang="0">
                  <a:pos x="144" y="21"/>
                </a:cxn>
                <a:cxn ang="0">
                  <a:pos x="90" y="24"/>
                </a:cxn>
                <a:cxn ang="0">
                  <a:pos x="88" y="48"/>
                </a:cxn>
                <a:cxn ang="0">
                  <a:pos x="0" y="0"/>
                </a:cxn>
                <a:cxn ang="0">
                  <a:pos x="1" y="27"/>
                </a:cxn>
              </a:cxnLst>
              <a:rect l="0" t="0" r="r" b="b"/>
              <a:pathLst>
                <a:path w="250" h="112">
                  <a:moveTo>
                    <a:pt x="1" y="27"/>
                  </a:moveTo>
                  <a:lnTo>
                    <a:pt x="4" y="112"/>
                  </a:lnTo>
                  <a:lnTo>
                    <a:pt x="82" y="69"/>
                  </a:lnTo>
                  <a:lnTo>
                    <a:pt x="87" y="91"/>
                  </a:lnTo>
                  <a:lnTo>
                    <a:pt x="151" y="84"/>
                  </a:lnTo>
                  <a:lnTo>
                    <a:pt x="156" y="60"/>
                  </a:lnTo>
                  <a:lnTo>
                    <a:pt x="250" y="108"/>
                  </a:lnTo>
                  <a:lnTo>
                    <a:pt x="249" y="12"/>
                  </a:lnTo>
                  <a:lnTo>
                    <a:pt x="163" y="36"/>
                  </a:lnTo>
                  <a:lnTo>
                    <a:pt x="144" y="21"/>
                  </a:lnTo>
                  <a:lnTo>
                    <a:pt x="90" y="24"/>
                  </a:lnTo>
                  <a:lnTo>
                    <a:pt x="88" y="48"/>
                  </a:lnTo>
                  <a:lnTo>
                    <a:pt x="0" y="0"/>
                  </a:lnTo>
                  <a:lnTo>
                    <a:pt x="1" y="27"/>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0" name="Freeform 79"/>
            <p:cNvSpPr>
              <a:spLocks/>
            </p:cNvSpPr>
            <p:nvPr/>
          </p:nvSpPr>
          <p:spPr bwMode="auto">
            <a:xfrm>
              <a:off x="2597" y="1135"/>
              <a:ext cx="64" cy="448"/>
            </a:xfrm>
            <a:custGeom>
              <a:avLst/>
              <a:gdLst/>
              <a:ahLst/>
              <a:cxnLst>
                <a:cxn ang="0">
                  <a:pos x="0" y="0"/>
                </a:cxn>
                <a:cxn ang="0">
                  <a:pos x="64" y="200"/>
                </a:cxn>
                <a:cxn ang="0">
                  <a:pos x="48" y="448"/>
                </a:cxn>
              </a:cxnLst>
              <a:rect l="0" t="0" r="r" b="b"/>
              <a:pathLst>
                <a:path w="64" h="448">
                  <a:moveTo>
                    <a:pt x="0" y="0"/>
                  </a:moveTo>
                  <a:lnTo>
                    <a:pt x="64" y="200"/>
                  </a:lnTo>
                  <a:lnTo>
                    <a:pt x="48" y="448"/>
                  </a:ln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1" name="AutoShape 80"/>
            <p:cNvSpPr>
              <a:spLocks noChangeArrowheads="1"/>
            </p:cNvSpPr>
            <p:nvPr/>
          </p:nvSpPr>
          <p:spPr bwMode="auto">
            <a:xfrm rot="-1641661">
              <a:off x="2159" y="1037"/>
              <a:ext cx="318" cy="30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6633"/>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2" name="AutoShape 81"/>
            <p:cNvSpPr>
              <a:spLocks noChangeArrowheads="1"/>
            </p:cNvSpPr>
            <p:nvPr/>
          </p:nvSpPr>
          <p:spPr bwMode="auto">
            <a:xfrm rot="-1641661">
              <a:off x="2198" y="1066"/>
              <a:ext cx="252" cy="23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bg1"/>
                </a:gs>
                <a:gs pos="100000">
                  <a:schemeClr val="bg1">
                    <a:gamma/>
                    <a:shade val="46275"/>
                    <a:invGamma/>
                  </a:schemeClr>
                </a:gs>
              </a:gsLst>
              <a:lin ang="5400000" scaled="1"/>
            </a:gra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3" name="Freeform 82"/>
            <p:cNvSpPr>
              <a:spLocks/>
            </p:cNvSpPr>
            <p:nvPr/>
          </p:nvSpPr>
          <p:spPr bwMode="auto">
            <a:xfrm>
              <a:off x="2200" y="1069"/>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4" name="Freeform 83"/>
            <p:cNvSpPr>
              <a:spLocks/>
            </p:cNvSpPr>
            <p:nvPr/>
          </p:nvSpPr>
          <p:spPr bwMode="auto">
            <a:xfrm>
              <a:off x="2218" y="1090"/>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5" name="Freeform 84"/>
            <p:cNvSpPr>
              <a:spLocks/>
            </p:cNvSpPr>
            <p:nvPr/>
          </p:nvSpPr>
          <p:spPr bwMode="auto">
            <a:xfrm>
              <a:off x="2224" y="1108"/>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6" name="Freeform 85"/>
            <p:cNvSpPr>
              <a:spLocks/>
            </p:cNvSpPr>
            <p:nvPr/>
          </p:nvSpPr>
          <p:spPr bwMode="auto">
            <a:xfrm>
              <a:off x="2249" y="1135"/>
              <a:ext cx="154" cy="76"/>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7" name="Freeform 86"/>
            <p:cNvSpPr>
              <a:spLocks/>
            </p:cNvSpPr>
            <p:nvPr/>
          </p:nvSpPr>
          <p:spPr bwMode="auto">
            <a:xfrm>
              <a:off x="2272" y="1158"/>
              <a:ext cx="136" cy="72"/>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 name="Freeform 87"/>
            <p:cNvSpPr>
              <a:spLocks/>
            </p:cNvSpPr>
            <p:nvPr/>
          </p:nvSpPr>
          <p:spPr bwMode="auto">
            <a:xfrm>
              <a:off x="2295" y="1198"/>
              <a:ext cx="121"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9" name="Freeform 88"/>
            <p:cNvSpPr>
              <a:spLocks/>
            </p:cNvSpPr>
            <p:nvPr/>
          </p:nvSpPr>
          <p:spPr bwMode="auto">
            <a:xfrm>
              <a:off x="2325" y="1218"/>
              <a:ext cx="99"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0" name="Freeform 89"/>
            <p:cNvSpPr>
              <a:spLocks/>
            </p:cNvSpPr>
            <p:nvPr/>
          </p:nvSpPr>
          <p:spPr bwMode="auto">
            <a:xfrm>
              <a:off x="2145" y="1184"/>
              <a:ext cx="133" cy="150"/>
            </a:xfrm>
            <a:custGeom>
              <a:avLst/>
              <a:gdLst/>
              <a:ahLst/>
              <a:cxnLst>
                <a:cxn ang="0">
                  <a:pos x="0" y="15"/>
                </a:cxn>
                <a:cxn ang="0">
                  <a:pos x="15" y="0"/>
                </a:cxn>
                <a:cxn ang="0">
                  <a:pos x="27" y="12"/>
                </a:cxn>
                <a:cxn ang="0">
                  <a:pos x="46" y="20"/>
                </a:cxn>
                <a:cxn ang="0">
                  <a:pos x="63" y="26"/>
                </a:cxn>
                <a:cxn ang="0">
                  <a:pos x="70" y="41"/>
                </a:cxn>
                <a:cxn ang="0">
                  <a:pos x="87" y="44"/>
                </a:cxn>
                <a:cxn ang="0">
                  <a:pos x="79" y="75"/>
                </a:cxn>
                <a:cxn ang="0">
                  <a:pos x="57" y="75"/>
                </a:cxn>
                <a:cxn ang="0">
                  <a:pos x="54" y="71"/>
                </a:cxn>
                <a:cxn ang="0">
                  <a:pos x="49" y="69"/>
                </a:cxn>
                <a:cxn ang="0">
                  <a:pos x="22" y="51"/>
                </a:cxn>
                <a:cxn ang="0">
                  <a:pos x="0" y="15"/>
                </a:cxn>
              </a:cxnLst>
              <a:rect l="0" t="0" r="r" b="b"/>
              <a:pathLst>
                <a:path w="89" h="88">
                  <a:moveTo>
                    <a:pt x="0" y="15"/>
                  </a:moveTo>
                  <a:cubicBezTo>
                    <a:pt x="1" y="7"/>
                    <a:pt x="8" y="3"/>
                    <a:pt x="15" y="0"/>
                  </a:cubicBezTo>
                  <a:cubicBezTo>
                    <a:pt x="24" y="6"/>
                    <a:pt x="17" y="15"/>
                    <a:pt x="27" y="12"/>
                  </a:cubicBezTo>
                  <a:cubicBezTo>
                    <a:pt x="36" y="13"/>
                    <a:pt x="44" y="11"/>
                    <a:pt x="46" y="20"/>
                  </a:cubicBezTo>
                  <a:cubicBezTo>
                    <a:pt x="44" y="29"/>
                    <a:pt x="53" y="24"/>
                    <a:pt x="63" y="26"/>
                  </a:cubicBezTo>
                  <a:cubicBezTo>
                    <a:pt x="66" y="46"/>
                    <a:pt x="61" y="48"/>
                    <a:pt x="70" y="41"/>
                  </a:cubicBezTo>
                  <a:cubicBezTo>
                    <a:pt x="76" y="42"/>
                    <a:pt x="86" y="38"/>
                    <a:pt x="87" y="44"/>
                  </a:cubicBezTo>
                  <a:cubicBezTo>
                    <a:pt x="89" y="53"/>
                    <a:pt x="84" y="68"/>
                    <a:pt x="79" y="75"/>
                  </a:cubicBezTo>
                  <a:cubicBezTo>
                    <a:pt x="77" y="88"/>
                    <a:pt x="64" y="82"/>
                    <a:pt x="57" y="75"/>
                  </a:cubicBezTo>
                  <a:cubicBezTo>
                    <a:pt x="56" y="74"/>
                    <a:pt x="55" y="72"/>
                    <a:pt x="54" y="71"/>
                  </a:cubicBezTo>
                  <a:cubicBezTo>
                    <a:pt x="53" y="70"/>
                    <a:pt x="51" y="70"/>
                    <a:pt x="49" y="69"/>
                  </a:cubicBezTo>
                  <a:cubicBezTo>
                    <a:pt x="38" y="55"/>
                    <a:pt x="34" y="60"/>
                    <a:pt x="22" y="51"/>
                  </a:cubicBezTo>
                  <a:cubicBezTo>
                    <a:pt x="12" y="44"/>
                    <a:pt x="3" y="25"/>
                    <a:pt x="0" y="15"/>
                  </a:cubicBezTo>
                  <a:close/>
                </a:path>
              </a:pathLst>
            </a:custGeom>
            <a:solidFill>
              <a:srgbClr val="FF9999"/>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1" name="Freeform 90"/>
            <p:cNvSpPr>
              <a:spLocks/>
            </p:cNvSpPr>
            <p:nvPr/>
          </p:nvSpPr>
          <p:spPr bwMode="auto">
            <a:xfrm>
              <a:off x="2625" y="828"/>
              <a:ext cx="93" cy="66"/>
            </a:xfrm>
            <a:custGeom>
              <a:avLst/>
              <a:gdLst/>
              <a:ahLst/>
              <a:cxnLst>
                <a:cxn ang="0">
                  <a:pos x="0" y="39"/>
                </a:cxn>
                <a:cxn ang="0">
                  <a:pos x="60" y="24"/>
                </a:cxn>
                <a:cxn ang="0">
                  <a:pos x="81" y="0"/>
                </a:cxn>
              </a:cxnLst>
              <a:rect l="0" t="0" r="r" b="b"/>
              <a:pathLst>
                <a:path w="81" h="39">
                  <a:moveTo>
                    <a:pt x="0" y="39"/>
                  </a:moveTo>
                  <a:cubicBezTo>
                    <a:pt x="23" y="34"/>
                    <a:pt x="47" y="30"/>
                    <a:pt x="60" y="24"/>
                  </a:cubicBezTo>
                  <a:cubicBezTo>
                    <a:pt x="73" y="18"/>
                    <a:pt x="78" y="4"/>
                    <a:pt x="81" y="0"/>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7" name="Group 16">
            <a:extLst>
              <a:ext uri="{FF2B5EF4-FFF2-40B4-BE49-F238E27FC236}">
                <a16:creationId xmlns:a16="http://schemas.microsoft.com/office/drawing/2014/main" id="{61222625-C013-4AEC-BA44-E44A9D2DF93A}"/>
              </a:ext>
            </a:extLst>
          </p:cNvPr>
          <p:cNvGrpSpPr/>
          <p:nvPr/>
        </p:nvGrpSpPr>
        <p:grpSpPr>
          <a:xfrm>
            <a:off x="1240306" y="3022608"/>
            <a:ext cx="6993380" cy="3005442"/>
            <a:chOff x="1110131" y="2514764"/>
            <a:chExt cx="6993380" cy="3005442"/>
          </a:xfrm>
        </p:grpSpPr>
        <p:grpSp>
          <p:nvGrpSpPr>
            <p:cNvPr id="2" name="Group 77"/>
            <p:cNvGrpSpPr/>
            <p:nvPr/>
          </p:nvGrpSpPr>
          <p:grpSpPr>
            <a:xfrm>
              <a:off x="2883117" y="3291917"/>
              <a:ext cx="1204892" cy="1804860"/>
              <a:chOff x="3675413" y="2007120"/>
              <a:chExt cx="1204892" cy="1804860"/>
            </a:xfrm>
          </p:grpSpPr>
          <p:sp>
            <p:nvSpPr>
              <p:cNvPr id="76" name="Freeform 75"/>
              <p:cNvSpPr/>
              <p:nvPr/>
            </p:nvSpPr>
            <p:spPr bwMode="auto">
              <a:xfrm rot="2410730">
                <a:off x="4098622" y="2007120"/>
                <a:ext cx="781683" cy="1604963"/>
              </a:xfrm>
              <a:custGeom>
                <a:avLst/>
                <a:gdLst>
                  <a:gd name="connsiteX0" fmla="*/ 132119 w 778805"/>
                  <a:gd name="connsiteY0" fmla="*/ 1602807 h 1602807"/>
                  <a:gd name="connsiteX1" fmla="*/ 0 w 778805"/>
                  <a:gd name="connsiteY1" fmla="*/ 118211 h 1602807"/>
                  <a:gd name="connsiteX2" fmla="*/ 6954 w 778805"/>
                  <a:gd name="connsiteY2" fmla="*/ 59105 h 1602807"/>
                  <a:gd name="connsiteX3" fmla="*/ 41722 w 778805"/>
                  <a:gd name="connsiteY3" fmla="*/ 13907 h 1602807"/>
                  <a:gd name="connsiteX4" fmla="*/ 83443 w 778805"/>
                  <a:gd name="connsiteY4" fmla="*/ 0 h 1602807"/>
                  <a:gd name="connsiteX5" fmla="*/ 135595 w 778805"/>
                  <a:gd name="connsiteY5" fmla="*/ 20860 h 1602807"/>
                  <a:gd name="connsiteX6" fmla="*/ 173840 w 778805"/>
                  <a:gd name="connsiteY6" fmla="*/ 69536 h 1602807"/>
                  <a:gd name="connsiteX7" fmla="*/ 778805 w 778805"/>
                  <a:gd name="connsiteY7" fmla="*/ 1501980 h 1602807"/>
                  <a:gd name="connsiteX8" fmla="*/ 132119 w 778805"/>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44600 w 781683"/>
                  <a:gd name="connsiteY3" fmla="*/ 13907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69115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5686 h 1605686"/>
                  <a:gd name="connsiteX1" fmla="*/ 2878 w 781683"/>
                  <a:gd name="connsiteY1" fmla="*/ 121090 h 1605686"/>
                  <a:gd name="connsiteX2" fmla="*/ 0 w 781683"/>
                  <a:gd name="connsiteY2" fmla="*/ 64442 h 1605686"/>
                  <a:gd name="connsiteX3" fmla="*/ 27394 w 781683"/>
                  <a:gd name="connsiteY3" fmla="*/ 24160 h 1605686"/>
                  <a:gd name="connsiteX4" fmla="*/ 69115 w 781683"/>
                  <a:gd name="connsiteY4" fmla="*/ 2879 h 1605686"/>
                  <a:gd name="connsiteX5" fmla="*/ 138473 w 781683"/>
                  <a:gd name="connsiteY5" fmla="*/ 23739 h 1605686"/>
                  <a:gd name="connsiteX6" fmla="*/ 176718 w 781683"/>
                  <a:gd name="connsiteY6" fmla="*/ 72415 h 1605686"/>
                  <a:gd name="connsiteX7" fmla="*/ 781683 w 781683"/>
                  <a:gd name="connsiteY7" fmla="*/ 1504859 h 1605686"/>
                  <a:gd name="connsiteX8" fmla="*/ 134997 w 781683"/>
                  <a:gd name="connsiteY8" fmla="*/ 1605686 h 1605686"/>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38473 w 781683"/>
                  <a:gd name="connsiteY6" fmla="*/ 23016 h 1604963"/>
                  <a:gd name="connsiteX7" fmla="*/ 176718 w 781683"/>
                  <a:gd name="connsiteY7" fmla="*/ 71692 h 1604963"/>
                  <a:gd name="connsiteX8" fmla="*/ 781683 w 781683"/>
                  <a:gd name="connsiteY8" fmla="*/ 1504136 h 1604963"/>
                  <a:gd name="connsiteX9" fmla="*/ 134997 w 781683"/>
                  <a:gd name="connsiteY9" fmla="*/ 1604963 h 1604963"/>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50763 w 781683"/>
                  <a:gd name="connsiteY6" fmla="*/ 32848 h 1604963"/>
                  <a:gd name="connsiteX7" fmla="*/ 176718 w 781683"/>
                  <a:gd name="connsiteY7" fmla="*/ 71692 h 1604963"/>
                  <a:gd name="connsiteX8" fmla="*/ 781683 w 781683"/>
                  <a:gd name="connsiteY8" fmla="*/ 1504136 h 1604963"/>
                  <a:gd name="connsiteX9" fmla="*/ 134997 w 781683"/>
                  <a:gd name="connsiteY9" fmla="*/ 1604963 h 160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683" h="1604963">
                    <a:moveTo>
                      <a:pt x="134997" y="1604963"/>
                    </a:moveTo>
                    <a:lnTo>
                      <a:pt x="2878" y="120367"/>
                    </a:lnTo>
                    <a:lnTo>
                      <a:pt x="0" y="63719"/>
                    </a:lnTo>
                    <a:lnTo>
                      <a:pt x="27394" y="23437"/>
                    </a:lnTo>
                    <a:lnTo>
                      <a:pt x="69115" y="2156"/>
                    </a:lnTo>
                    <a:cubicBezTo>
                      <a:pt x="83776" y="0"/>
                      <a:pt x="104210" y="471"/>
                      <a:pt x="117818" y="5586"/>
                    </a:cubicBezTo>
                    <a:cubicBezTo>
                      <a:pt x="131426" y="10701"/>
                      <a:pt x="140537" y="22650"/>
                      <a:pt x="150763" y="32848"/>
                    </a:cubicBezTo>
                    <a:lnTo>
                      <a:pt x="176718" y="71692"/>
                    </a:lnTo>
                    <a:lnTo>
                      <a:pt x="781683" y="1504136"/>
                    </a:lnTo>
                    <a:lnTo>
                      <a:pt x="134997" y="1604963"/>
                    </a:lnTo>
                    <a:close/>
                  </a:path>
                </a:pathLst>
              </a:custGeom>
              <a:gradFill flip="none" rotWithShape="1">
                <a:gsLst>
                  <a:gs pos="0">
                    <a:srgbClr val="FF0000"/>
                  </a:gs>
                  <a:gs pos="50000">
                    <a:srgbClr val="7030A0"/>
                  </a:gs>
                  <a:gs pos="100000">
                    <a:schemeClr val="tx2"/>
                  </a:gs>
                </a:gsLst>
                <a:lin ang="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1" name="Oval 70"/>
              <p:cNvSpPr/>
              <p:nvPr/>
            </p:nvSpPr>
            <p:spPr bwMode="auto">
              <a:xfrm>
                <a:off x="3675413" y="3137066"/>
                <a:ext cx="674914" cy="674914"/>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3" name="Group 152"/>
            <p:cNvGrpSpPr/>
            <p:nvPr/>
          </p:nvGrpSpPr>
          <p:grpSpPr>
            <a:xfrm>
              <a:off x="2595295" y="2858917"/>
              <a:ext cx="2114825" cy="2120228"/>
              <a:chOff x="3078832" y="1538494"/>
              <a:chExt cx="2114825" cy="2120228"/>
            </a:xfrm>
          </p:grpSpPr>
          <p:sp>
            <p:nvSpPr>
              <p:cNvPr id="137" name="Freeform 81"/>
              <p:cNvSpPr>
                <a:spLocks/>
              </p:cNvSpPr>
              <p:nvPr/>
            </p:nvSpPr>
            <p:spPr bwMode="auto">
              <a:xfrm rot="9459547" flipV="1">
                <a:off x="3126649" y="206788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8" name="Freeform 81"/>
              <p:cNvSpPr>
                <a:spLocks/>
              </p:cNvSpPr>
              <p:nvPr/>
            </p:nvSpPr>
            <p:spPr bwMode="auto">
              <a:xfrm rot="12670326" flipV="1">
                <a:off x="3768334" y="1538494"/>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9" name="Freeform 81"/>
              <p:cNvSpPr>
                <a:spLocks/>
              </p:cNvSpPr>
              <p:nvPr/>
            </p:nvSpPr>
            <p:spPr bwMode="auto">
              <a:xfrm rot="2236861" flipV="1">
                <a:off x="4169387" y="348493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0" name="Freeform 81"/>
              <p:cNvSpPr>
                <a:spLocks/>
              </p:cNvSpPr>
              <p:nvPr/>
            </p:nvSpPr>
            <p:spPr bwMode="auto">
              <a:xfrm rot="19147494" flipV="1">
                <a:off x="5029943" y="268301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1" name="Freeform 81"/>
              <p:cNvSpPr>
                <a:spLocks/>
              </p:cNvSpPr>
              <p:nvPr/>
            </p:nvSpPr>
            <p:spPr bwMode="auto">
              <a:xfrm rot="16200000" flipV="1">
                <a:off x="4730862" y="179516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2" name="Freeform 81"/>
              <p:cNvSpPr>
                <a:spLocks/>
              </p:cNvSpPr>
              <p:nvPr/>
            </p:nvSpPr>
            <p:spPr bwMode="auto">
              <a:xfrm rot="6796813" flipV="1">
                <a:off x="3083869" y="283255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3" name="Arc 142"/>
              <p:cNvSpPr/>
              <p:nvPr/>
            </p:nvSpPr>
            <p:spPr bwMode="auto">
              <a:xfrm>
                <a:off x="3566694" y="2075594"/>
                <a:ext cx="1064127" cy="1069729"/>
              </a:xfrm>
              <a:prstGeom prst="arc">
                <a:avLst>
                  <a:gd name="adj1" fmla="val 8687823"/>
                  <a:gd name="adj2" fmla="val 5045816"/>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4" name="Freeform 81"/>
              <p:cNvSpPr>
                <a:spLocks/>
              </p:cNvSpPr>
              <p:nvPr/>
            </p:nvSpPr>
            <p:spPr bwMode="auto">
              <a:xfrm rot="18796882" flipV="1">
                <a:off x="4543704" y="2517061"/>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5" name="Freeform 81"/>
              <p:cNvSpPr>
                <a:spLocks/>
              </p:cNvSpPr>
              <p:nvPr/>
            </p:nvSpPr>
            <p:spPr bwMode="auto">
              <a:xfrm rot="8292053" flipV="1">
                <a:off x="3484923" y="244219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6" name="Freeform 81"/>
              <p:cNvSpPr>
                <a:spLocks/>
              </p:cNvSpPr>
              <p:nvPr/>
            </p:nvSpPr>
            <p:spPr bwMode="auto">
              <a:xfrm rot="13034805" flipV="1">
                <a:off x="4008966" y="199301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 name="Freeform 81"/>
              <p:cNvSpPr>
                <a:spLocks/>
              </p:cNvSpPr>
              <p:nvPr/>
            </p:nvSpPr>
            <p:spPr bwMode="auto">
              <a:xfrm rot="861353" flipV="1">
                <a:off x="4281681" y="2982278"/>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8" name="Arc 147"/>
              <p:cNvSpPr/>
              <p:nvPr/>
            </p:nvSpPr>
            <p:spPr bwMode="auto">
              <a:xfrm>
                <a:off x="3112166" y="1578289"/>
                <a:ext cx="1993951" cy="2004448"/>
              </a:xfrm>
              <a:prstGeom prst="arc">
                <a:avLst>
                  <a:gd name="adj1" fmla="val 8218078"/>
                  <a:gd name="adj2" fmla="val 5635564"/>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5" name="Group 82"/>
            <p:cNvGrpSpPr/>
            <p:nvPr/>
          </p:nvGrpSpPr>
          <p:grpSpPr>
            <a:xfrm>
              <a:off x="1110131" y="3123097"/>
              <a:ext cx="2905941" cy="2272937"/>
              <a:chOff x="1554479" y="2638697"/>
              <a:chExt cx="2905941" cy="2272937"/>
            </a:xfrm>
          </p:grpSpPr>
          <p:sp>
            <p:nvSpPr>
              <p:cNvPr id="86" name="Freeform 85"/>
              <p:cNvSpPr/>
              <p:nvPr/>
            </p:nvSpPr>
            <p:spPr bwMode="auto">
              <a:xfrm>
                <a:off x="1554479" y="2638697"/>
                <a:ext cx="2905941" cy="2272937"/>
              </a:xfrm>
              <a:custGeom>
                <a:avLst/>
                <a:gdLst>
                  <a:gd name="connsiteX0" fmla="*/ 2730137 w 2769325"/>
                  <a:gd name="connsiteY0" fmla="*/ 143692 h 2103120"/>
                  <a:gd name="connsiteX1" fmla="*/ 2769325 w 2769325"/>
                  <a:gd name="connsiteY1" fmla="*/ 13063 h 2103120"/>
                  <a:gd name="connsiteX2" fmla="*/ 1907177 w 2769325"/>
                  <a:gd name="connsiteY2" fmla="*/ 0 h 2103120"/>
                  <a:gd name="connsiteX3" fmla="*/ 0 w 2769325"/>
                  <a:gd name="connsiteY3" fmla="*/ 1985554 h 2103120"/>
                  <a:gd name="connsiteX4" fmla="*/ 1711234 w 2769325"/>
                  <a:gd name="connsiteY4" fmla="*/ 2103120 h 2103120"/>
                  <a:gd name="connsiteX0" fmla="*/ 2860766 w 2899954"/>
                  <a:gd name="connsiteY0" fmla="*/ 143692 h 2168434"/>
                  <a:gd name="connsiteX1" fmla="*/ 2899954 w 2899954"/>
                  <a:gd name="connsiteY1" fmla="*/ 13063 h 2168434"/>
                  <a:gd name="connsiteX2" fmla="*/ 2037806 w 2899954"/>
                  <a:gd name="connsiteY2" fmla="*/ 0 h 2168434"/>
                  <a:gd name="connsiteX3" fmla="*/ 0 w 2899954"/>
                  <a:gd name="connsiteY3" fmla="*/ 2168434 h 2168434"/>
                  <a:gd name="connsiteX4" fmla="*/ 1841863 w 2899954"/>
                  <a:gd name="connsiteY4" fmla="*/ 2103120 h 2168434"/>
                  <a:gd name="connsiteX0" fmla="*/ 2860766 w 2899954"/>
                  <a:gd name="connsiteY0" fmla="*/ 143692 h 2272937"/>
                  <a:gd name="connsiteX1" fmla="*/ 2899954 w 2899954"/>
                  <a:gd name="connsiteY1" fmla="*/ 13063 h 2272937"/>
                  <a:gd name="connsiteX2" fmla="*/ 2037806 w 2899954"/>
                  <a:gd name="connsiteY2" fmla="*/ 0 h 2272937"/>
                  <a:gd name="connsiteX3" fmla="*/ 0 w 2899954"/>
                  <a:gd name="connsiteY3" fmla="*/ 2168434 h 2272937"/>
                  <a:gd name="connsiteX4" fmla="*/ 1737360 w 2899954"/>
                  <a:gd name="connsiteY4" fmla="*/ 2272937 h 2272937"/>
                  <a:gd name="connsiteX5" fmla="*/ 1841863 w 2899954"/>
                  <a:gd name="connsiteY5" fmla="*/ 2103120 h 2272937"/>
                  <a:gd name="connsiteX0" fmla="*/ 2860766 w 2886891"/>
                  <a:gd name="connsiteY0" fmla="*/ 143692 h 2272937"/>
                  <a:gd name="connsiteX1" fmla="*/ 2886891 w 2886891"/>
                  <a:gd name="connsiteY1" fmla="*/ 52252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86891 w 2886891"/>
                  <a:gd name="connsiteY1" fmla="*/ 39189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49881 w 2886891"/>
                  <a:gd name="connsiteY1" fmla="*/ 134983 h 2272937"/>
                  <a:gd name="connsiteX2" fmla="*/ 2886891 w 2886891"/>
                  <a:gd name="connsiteY2" fmla="*/ 39189 h 2272937"/>
                  <a:gd name="connsiteX3" fmla="*/ 2037806 w 2886891"/>
                  <a:gd name="connsiteY3" fmla="*/ 0 h 2272937"/>
                  <a:gd name="connsiteX4" fmla="*/ 0 w 2886891"/>
                  <a:gd name="connsiteY4" fmla="*/ 2168434 h 2272937"/>
                  <a:gd name="connsiteX5" fmla="*/ 1737360 w 2886891"/>
                  <a:gd name="connsiteY5" fmla="*/ 2272937 h 2272937"/>
                  <a:gd name="connsiteX6" fmla="*/ 1841863 w 2886891"/>
                  <a:gd name="connsiteY6" fmla="*/ 2103120 h 2272937"/>
                  <a:gd name="connsiteX0" fmla="*/ 2860766 w 2890701"/>
                  <a:gd name="connsiteY0" fmla="*/ 143692 h 2272937"/>
                  <a:gd name="connsiteX1" fmla="*/ 2849881 w 2890701"/>
                  <a:gd name="connsiteY1" fmla="*/ 134983 h 2272937"/>
                  <a:gd name="connsiteX2" fmla="*/ 2890701 w 2890701"/>
                  <a:gd name="connsiteY2" fmla="*/ 35379 h 2272937"/>
                  <a:gd name="connsiteX3" fmla="*/ 2037806 w 2890701"/>
                  <a:gd name="connsiteY3" fmla="*/ 0 h 2272937"/>
                  <a:gd name="connsiteX4" fmla="*/ 0 w 2890701"/>
                  <a:gd name="connsiteY4" fmla="*/ 2168434 h 2272937"/>
                  <a:gd name="connsiteX5" fmla="*/ 1737360 w 2890701"/>
                  <a:gd name="connsiteY5" fmla="*/ 2272937 h 2272937"/>
                  <a:gd name="connsiteX6" fmla="*/ 1841863 w 2890701"/>
                  <a:gd name="connsiteY6" fmla="*/ 2103120 h 2272937"/>
                  <a:gd name="connsiteX0" fmla="*/ 2860766 w 2905941"/>
                  <a:gd name="connsiteY0" fmla="*/ 143692 h 2272937"/>
                  <a:gd name="connsiteX1" fmla="*/ 2849881 w 2905941"/>
                  <a:gd name="connsiteY1" fmla="*/ 13498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905941"/>
                  <a:gd name="connsiteY0" fmla="*/ 143692 h 2272937"/>
                  <a:gd name="connsiteX1" fmla="*/ 2905941 w 2905941"/>
                  <a:gd name="connsiteY1" fmla="*/ 31569 h 2272937"/>
                  <a:gd name="connsiteX2" fmla="*/ 2037806 w 2905941"/>
                  <a:gd name="connsiteY2" fmla="*/ 0 h 2272937"/>
                  <a:gd name="connsiteX3" fmla="*/ 0 w 2905941"/>
                  <a:gd name="connsiteY3" fmla="*/ 2168434 h 2272937"/>
                  <a:gd name="connsiteX4" fmla="*/ 1737360 w 2905941"/>
                  <a:gd name="connsiteY4" fmla="*/ 2272937 h 2272937"/>
                  <a:gd name="connsiteX5" fmla="*/ 1841863 w 2905941"/>
                  <a:gd name="connsiteY5" fmla="*/ 2103120 h 2272937"/>
                  <a:gd name="connsiteX0" fmla="*/ 2860766 w 2905941"/>
                  <a:gd name="connsiteY0" fmla="*/ 143692 h 2272937"/>
                  <a:gd name="connsiteX1" fmla="*/ 2853691 w 2905941"/>
                  <a:gd name="connsiteY1" fmla="*/ 13879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5941" h="2272937">
                    <a:moveTo>
                      <a:pt x="2860766" y="143692"/>
                    </a:moveTo>
                    <a:lnTo>
                      <a:pt x="2853691" y="138793"/>
                    </a:lnTo>
                    <a:lnTo>
                      <a:pt x="2905941" y="31569"/>
                    </a:lnTo>
                    <a:lnTo>
                      <a:pt x="2037806" y="0"/>
                    </a:lnTo>
                    <a:lnTo>
                      <a:pt x="0" y="2168434"/>
                    </a:lnTo>
                    <a:lnTo>
                      <a:pt x="1737360" y="2272937"/>
                    </a:lnTo>
                    <a:lnTo>
                      <a:pt x="1841863" y="210312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87" name="Straight Connector 86"/>
              <p:cNvCxnSpPr/>
              <p:nvPr/>
            </p:nvCxnSpPr>
            <p:spPr bwMode="auto">
              <a:xfrm>
                <a:off x="2811780" y="3341370"/>
                <a:ext cx="217170" cy="0"/>
              </a:xfrm>
              <a:prstGeom prst="line">
                <a:avLst/>
              </a:prstGeom>
              <a:solidFill>
                <a:schemeClr val="accent1"/>
              </a:solidFill>
              <a:ln w="57150" cap="flat" cmpd="sng" algn="ctr">
                <a:solidFill>
                  <a:srgbClr val="FFFFCC"/>
                </a:solidFill>
                <a:prstDash val="solid"/>
                <a:round/>
                <a:headEnd type="none" w="med" len="med"/>
                <a:tailEnd type="none" w="med" len="med"/>
              </a:ln>
              <a:effectLst/>
            </p:spPr>
          </p:cxnSp>
        </p:grpSp>
        <p:grpSp>
          <p:nvGrpSpPr>
            <p:cNvPr id="7" name="Group 187"/>
            <p:cNvGrpSpPr/>
            <p:nvPr/>
          </p:nvGrpSpPr>
          <p:grpSpPr>
            <a:xfrm>
              <a:off x="4908294" y="2878944"/>
              <a:ext cx="3195217" cy="2641262"/>
              <a:chOff x="5352642" y="2394544"/>
              <a:chExt cx="3195217" cy="2641262"/>
            </a:xfrm>
          </p:grpSpPr>
          <p:grpSp>
            <p:nvGrpSpPr>
              <p:cNvPr id="8" name="Group 76"/>
              <p:cNvGrpSpPr/>
              <p:nvPr/>
            </p:nvGrpSpPr>
            <p:grpSpPr>
              <a:xfrm>
                <a:off x="6091779" y="2844212"/>
                <a:ext cx="801926" cy="1888177"/>
                <a:chOff x="5108027" y="1971305"/>
                <a:chExt cx="801926" cy="1888177"/>
              </a:xfrm>
            </p:grpSpPr>
            <p:sp>
              <p:nvSpPr>
                <p:cNvPr id="113" name="Freeform 112"/>
                <p:cNvSpPr/>
                <p:nvPr/>
              </p:nvSpPr>
              <p:spPr bwMode="auto">
                <a:xfrm>
                  <a:off x="5108027" y="1971305"/>
                  <a:ext cx="781683" cy="1510153"/>
                </a:xfrm>
                <a:custGeom>
                  <a:avLst/>
                  <a:gdLst>
                    <a:gd name="connsiteX0" fmla="*/ 132119 w 778805"/>
                    <a:gd name="connsiteY0" fmla="*/ 1602807 h 1602807"/>
                    <a:gd name="connsiteX1" fmla="*/ 0 w 778805"/>
                    <a:gd name="connsiteY1" fmla="*/ 118211 h 1602807"/>
                    <a:gd name="connsiteX2" fmla="*/ 6954 w 778805"/>
                    <a:gd name="connsiteY2" fmla="*/ 59105 h 1602807"/>
                    <a:gd name="connsiteX3" fmla="*/ 41722 w 778805"/>
                    <a:gd name="connsiteY3" fmla="*/ 13907 h 1602807"/>
                    <a:gd name="connsiteX4" fmla="*/ 83443 w 778805"/>
                    <a:gd name="connsiteY4" fmla="*/ 0 h 1602807"/>
                    <a:gd name="connsiteX5" fmla="*/ 135595 w 778805"/>
                    <a:gd name="connsiteY5" fmla="*/ 20860 h 1602807"/>
                    <a:gd name="connsiteX6" fmla="*/ 173840 w 778805"/>
                    <a:gd name="connsiteY6" fmla="*/ 69536 h 1602807"/>
                    <a:gd name="connsiteX7" fmla="*/ 778805 w 778805"/>
                    <a:gd name="connsiteY7" fmla="*/ 1501980 h 1602807"/>
                    <a:gd name="connsiteX8" fmla="*/ 132119 w 778805"/>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44600 w 781683"/>
                    <a:gd name="connsiteY3" fmla="*/ 13907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69115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5686 h 1605686"/>
                    <a:gd name="connsiteX1" fmla="*/ 2878 w 781683"/>
                    <a:gd name="connsiteY1" fmla="*/ 121090 h 1605686"/>
                    <a:gd name="connsiteX2" fmla="*/ 0 w 781683"/>
                    <a:gd name="connsiteY2" fmla="*/ 64442 h 1605686"/>
                    <a:gd name="connsiteX3" fmla="*/ 27394 w 781683"/>
                    <a:gd name="connsiteY3" fmla="*/ 24160 h 1605686"/>
                    <a:gd name="connsiteX4" fmla="*/ 69115 w 781683"/>
                    <a:gd name="connsiteY4" fmla="*/ 2879 h 1605686"/>
                    <a:gd name="connsiteX5" fmla="*/ 138473 w 781683"/>
                    <a:gd name="connsiteY5" fmla="*/ 23739 h 1605686"/>
                    <a:gd name="connsiteX6" fmla="*/ 176718 w 781683"/>
                    <a:gd name="connsiteY6" fmla="*/ 72415 h 1605686"/>
                    <a:gd name="connsiteX7" fmla="*/ 781683 w 781683"/>
                    <a:gd name="connsiteY7" fmla="*/ 1504859 h 1605686"/>
                    <a:gd name="connsiteX8" fmla="*/ 134997 w 781683"/>
                    <a:gd name="connsiteY8" fmla="*/ 1605686 h 1605686"/>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38473 w 781683"/>
                    <a:gd name="connsiteY6" fmla="*/ 23016 h 1604963"/>
                    <a:gd name="connsiteX7" fmla="*/ 176718 w 781683"/>
                    <a:gd name="connsiteY7" fmla="*/ 71692 h 1604963"/>
                    <a:gd name="connsiteX8" fmla="*/ 781683 w 781683"/>
                    <a:gd name="connsiteY8" fmla="*/ 1504136 h 1604963"/>
                    <a:gd name="connsiteX9" fmla="*/ 134997 w 781683"/>
                    <a:gd name="connsiteY9" fmla="*/ 1604963 h 1604963"/>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50763 w 781683"/>
                    <a:gd name="connsiteY6" fmla="*/ 32848 h 1604963"/>
                    <a:gd name="connsiteX7" fmla="*/ 176718 w 781683"/>
                    <a:gd name="connsiteY7" fmla="*/ 71692 h 1604963"/>
                    <a:gd name="connsiteX8" fmla="*/ 781683 w 781683"/>
                    <a:gd name="connsiteY8" fmla="*/ 1504136 h 1604963"/>
                    <a:gd name="connsiteX9" fmla="*/ 134997 w 781683"/>
                    <a:gd name="connsiteY9" fmla="*/ 1604963 h 160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683" h="1604963">
                      <a:moveTo>
                        <a:pt x="134997" y="1604963"/>
                      </a:moveTo>
                      <a:lnTo>
                        <a:pt x="2878" y="120367"/>
                      </a:lnTo>
                      <a:lnTo>
                        <a:pt x="0" y="63719"/>
                      </a:lnTo>
                      <a:lnTo>
                        <a:pt x="27394" y="23437"/>
                      </a:lnTo>
                      <a:lnTo>
                        <a:pt x="69115" y="2156"/>
                      </a:lnTo>
                      <a:cubicBezTo>
                        <a:pt x="83776" y="0"/>
                        <a:pt x="104210" y="471"/>
                        <a:pt x="117818" y="5586"/>
                      </a:cubicBezTo>
                      <a:cubicBezTo>
                        <a:pt x="131426" y="10701"/>
                        <a:pt x="140537" y="22650"/>
                        <a:pt x="150763" y="32848"/>
                      </a:cubicBezTo>
                      <a:lnTo>
                        <a:pt x="176718" y="71692"/>
                      </a:lnTo>
                      <a:lnTo>
                        <a:pt x="781683" y="1504136"/>
                      </a:lnTo>
                      <a:lnTo>
                        <a:pt x="134997" y="1604963"/>
                      </a:lnTo>
                      <a:close/>
                    </a:path>
                  </a:pathLst>
                </a:custGeom>
                <a:gradFill flip="none" rotWithShape="1">
                  <a:gsLst>
                    <a:gs pos="0">
                      <a:srgbClr val="FF0000"/>
                    </a:gs>
                    <a:gs pos="50000">
                      <a:srgbClr val="7030A0"/>
                    </a:gs>
                    <a:gs pos="100000">
                      <a:schemeClr val="tx2"/>
                    </a:gs>
                  </a:gsLst>
                  <a:lin ang="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9" name="Oval 148"/>
                <p:cNvSpPr/>
                <p:nvPr/>
              </p:nvSpPr>
              <p:spPr bwMode="auto">
                <a:xfrm>
                  <a:off x="5235039" y="3184568"/>
                  <a:ext cx="674914" cy="674914"/>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62" name="Up Arrow 161"/>
              <p:cNvSpPr/>
              <p:nvPr/>
            </p:nvSpPr>
            <p:spPr bwMode="auto">
              <a:xfrm rot="9957171">
                <a:off x="6198654" y="3053540"/>
                <a:ext cx="86751" cy="162656"/>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3" name="Up Arrow 162"/>
              <p:cNvSpPr/>
              <p:nvPr/>
            </p:nvSpPr>
            <p:spPr bwMode="auto">
              <a:xfrm rot="9991441">
                <a:off x="6329625" y="3562601"/>
                <a:ext cx="127756" cy="254495"/>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 name="Up Arrow 163"/>
              <p:cNvSpPr/>
              <p:nvPr/>
            </p:nvSpPr>
            <p:spPr bwMode="auto">
              <a:xfrm rot="10094754">
                <a:off x="6518983" y="4334339"/>
                <a:ext cx="203972" cy="596487"/>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9" name="Group 153"/>
              <p:cNvGrpSpPr/>
              <p:nvPr/>
            </p:nvGrpSpPr>
            <p:grpSpPr>
              <a:xfrm rot="19563305">
                <a:off x="5352642" y="2394544"/>
                <a:ext cx="2114825" cy="2120228"/>
                <a:chOff x="3078832" y="1538494"/>
                <a:chExt cx="2114825" cy="2120228"/>
              </a:xfrm>
            </p:grpSpPr>
            <p:sp>
              <p:nvSpPr>
                <p:cNvPr id="167" name="Freeform 81"/>
                <p:cNvSpPr>
                  <a:spLocks/>
                </p:cNvSpPr>
                <p:nvPr/>
              </p:nvSpPr>
              <p:spPr bwMode="auto">
                <a:xfrm rot="9459547" flipV="1">
                  <a:off x="3126649" y="206788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9" name="Freeform 81"/>
                <p:cNvSpPr>
                  <a:spLocks/>
                </p:cNvSpPr>
                <p:nvPr/>
              </p:nvSpPr>
              <p:spPr bwMode="auto">
                <a:xfrm rot="12670326" flipV="1">
                  <a:off x="3768334" y="1538494"/>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0" name="Freeform 81"/>
                <p:cNvSpPr>
                  <a:spLocks/>
                </p:cNvSpPr>
                <p:nvPr/>
              </p:nvSpPr>
              <p:spPr bwMode="auto">
                <a:xfrm rot="2236861" flipV="1">
                  <a:off x="4169387" y="348493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1" name="Freeform 81"/>
                <p:cNvSpPr>
                  <a:spLocks/>
                </p:cNvSpPr>
                <p:nvPr/>
              </p:nvSpPr>
              <p:spPr bwMode="auto">
                <a:xfrm rot="19147494" flipV="1">
                  <a:off x="5029943" y="268301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2" name="Freeform 81"/>
                <p:cNvSpPr>
                  <a:spLocks/>
                </p:cNvSpPr>
                <p:nvPr/>
              </p:nvSpPr>
              <p:spPr bwMode="auto">
                <a:xfrm rot="16200000" flipV="1">
                  <a:off x="4730862" y="179516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3" name="Freeform 81"/>
                <p:cNvSpPr>
                  <a:spLocks/>
                </p:cNvSpPr>
                <p:nvPr/>
              </p:nvSpPr>
              <p:spPr bwMode="auto">
                <a:xfrm rot="6796813" flipV="1">
                  <a:off x="3083869" y="283255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 name="Arc 173"/>
                <p:cNvSpPr/>
                <p:nvPr/>
              </p:nvSpPr>
              <p:spPr bwMode="auto">
                <a:xfrm>
                  <a:off x="3566694" y="2075594"/>
                  <a:ext cx="1064127" cy="1069729"/>
                </a:xfrm>
                <a:prstGeom prst="arc">
                  <a:avLst>
                    <a:gd name="adj1" fmla="val 8687823"/>
                    <a:gd name="adj2" fmla="val 5045816"/>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5" name="Freeform 81"/>
                <p:cNvSpPr>
                  <a:spLocks/>
                </p:cNvSpPr>
                <p:nvPr/>
              </p:nvSpPr>
              <p:spPr bwMode="auto">
                <a:xfrm rot="18796882" flipV="1">
                  <a:off x="4543704" y="2517061"/>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6" name="Freeform 81"/>
                <p:cNvSpPr>
                  <a:spLocks/>
                </p:cNvSpPr>
                <p:nvPr/>
              </p:nvSpPr>
              <p:spPr bwMode="auto">
                <a:xfrm rot="8292053" flipV="1">
                  <a:off x="3484923" y="244219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7" name="Freeform 81"/>
                <p:cNvSpPr>
                  <a:spLocks/>
                </p:cNvSpPr>
                <p:nvPr/>
              </p:nvSpPr>
              <p:spPr bwMode="auto">
                <a:xfrm rot="13034805" flipV="1">
                  <a:off x="4008966" y="199301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8" name="Freeform 81"/>
                <p:cNvSpPr>
                  <a:spLocks/>
                </p:cNvSpPr>
                <p:nvPr/>
              </p:nvSpPr>
              <p:spPr bwMode="auto">
                <a:xfrm rot="861353" flipV="1">
                  <a:off x="4281681" y="2982278"/>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9" name="Arc 178"/>
                <p:cNvSpPr/>
                <p:nvPr/>
              </p:nvSpPr>
              <p:spPr bwMode="auto">
                <a:xfrm rot="21432954">
                  <a:off x="3112166" y="1578289"/>
                  <a:ext cx="1993951" cy="2004448"/>
                </a:xfrm>
                <a:prstGeom prst="arc">
                  <a:avLst>
                    <a:gd name="adj1" fmla="val 8218078"/>
                    <a:gd name="adj2" fmla="val 5635564"/>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81" name="Freeform 180"/>
              <p:cNvSpPr/>
              <p:nvPr/>
            </p:nvSpPr>
            <p:spPr bwMode="auto">
              <a:xfrm rot="268793" flipH="1">
                <a:off x="6026514" y="2762869"/>
                <a:ext cx="2521345" cy="2272937"/>
              </a:xfrm>
              <a:custGeom>
                <a:avLst/>
                <a:gdLst>
                  <a:gd name="connsiteX0" fmla="*/ 2730137 w 2769325"/>
                  <a:gd name="connsiteY0" fmla="*/ 143692 h 2103120"/>
                  <a:gd name="connsiteX1" fmla="*/ 2769325 w 2769325"/>
                  <a:gd name="connsiteY1" fmla="*/ 13063 h 2103120"/>
                  <a:gd name="connsiteX2" fmla="*/ 1907177 w 2769325"/>
                  <a:gd name="connsiteY2" fmla="*/ 0 h 2103120"/>
                  <a:gd name="connsiteX3" fmla="*/ 0 w 2769325"/>
                  <a:gd name="connsiteY3" fmla="*/ 1985554 h 2103120"/>
                  <a:gd name="connsiteX4" fmla="*/ 1711234 w 2769325"/>
                  <a:gd name="connsiteY4" fmla="*/ 2103120 h 2103120"/>
                  <a:gd name="connsiteX0" fmla="*/ 2860766 w 2899954"/>
                  <a:gd name="connsiteY0" fmla="*/ 143692 h 2168434"/>
                  <a:gd name="connsiteX1" fmla="*/ 2899954 w 2899954"/>
                  <a:gd name="connsiteY1" fmla="*/ 13063 h 2168434"/>
                  <a:gd name="connsiteX2" fmla="*/ 2037806 w 2899954"/>
                  <a:gd name="connsiteY2" fmla="*/ 0 h 2168434"/>
                  <a:gd name="connsiteX3" fmla="*/ 0 w 2899954"/>
                  <a:gd name="connsiteY3" fmla="*/ 2168434 h 2168434"/>
                  <a:gd name="connsiteX4" fmla="*/ 1841863 w 2899954"/>
                  <a:gd name="connsiteY4" fmla="*/ 2103120 h 2168434"/>
                  <a:gd name="connsiteX0" fmla="*/ 2860766 w 2899954"/>
                  <a:gd name="connsiteY0" fmla="*/ 143692 h 2272937"/>
                  <a:gd name="connsiteX1" fmla="*/ 2899954 w 2899954"/>
                  <a:gd name="connsiteY1" fmla="*/ 13063 h 2272937"/>
                  <a:gd name="connsiteX2" fmla="*/ 2037806 w 2899954"/>
                  <a:gd name="connsiteY2" fmla="*/ 0 h 2272937"/>
                  <a:gd name="connsiteX3" fmla="*/ 0 w 2899954"/>
                  <a:gd name="connsiteY3" fmla="*/ 2168434 h 2272937"/>
                  <a:gd name="connsiteX4" fmla="*/ 1737360 w 2899954"/>
                  <a:gd name="connsiteY4" fmla="*/ 2272937 h 2272937"/>
                  <a:gd name="connsiteX5" fmla="*/ 1841863 w 2899954"/>
                  <a:gd name="connsiteY5" fmla="*/ 2103120 h 2272937"/>
                  <a:gd name="connsiteX0" fmla="*/ 2860766 w 2886891"/>
                  <a:gd name="connsiteY0" fmla="*/ 143692 h 2272937"/>
                  <a:gd name="connsiteX1" fmla="*/ 2886891 w 2886891"/>
                  <a:gd name="connsiteY1" fmla="*/ 52252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86891 w 2886891"/>
                  <a:gd name="connsiteY1" fmla="*/ 39189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49881 w 2886891"/>
                  <a:gd name="connsiteY1" fmla="*/ 134983 h 2272937"/>
                  <a:gd name="connsiteX2" fmla="*/ 2886891 w 2886891"/>
                  <a:gd name="connsiteY2" fmla="*/ 39189 h 2272937"/>
                  <a:gd name="connsiteX3" fmla="*/ 2037806 w 2886891"/>
                  <a:gd name="connsiteY3" fmla="*/ 0 h 2272937"/>
                  <a:gd name="connsiteX4" fmla="*/ 0 w 2886891"/>
                  <a:gd name="connsiteY4" fmla="*/ 2168434 h 2272937"/>
                  <a:gd name="connsiteX5" fmla="*/ 1737360 w 2886891"/>
                  <a:gd name="connsiteY5" fmla="*/ 2272937 h 2272937"/>
                  <a:gd name="connsiteX6" fmla="*/ 1841863 w 2886891"/>
                  <a:gd name="connsiteY6" fmla="*/ 2103120 h 2272937"/>
                  <a:gd name="connsiteX0" fmla="*/ 2860766 w 2890701"/>
                  <a:gd name="connsiteY0" fmla="*/ 143692 h 2272937"/>
                  <a:gd name="connsiteX1" fmla="*/ 2849881 w 2890701"/>
                  <a:gd name="connsiteY1" fmla="*/ 134983 h 2272937"/>
                  <a:gd name="connsiteX2" fmla="*/ 2890701 w 2890701"/>
                  <a:gd name="connsiteY2" fmla="*/ 35379 h 2272937"/>
                  <a:gd name="connsiteX3" fmla="*/ 2037806 w 2890701"/>
                  <a:gd name="connsiteY3" fmla="*/ 0 h 2272937"/>
                  <a:gd name="connsiteX4" fmla="*/ 0 w 2890701"/>
                  <a:gd name="connsiteY4" fmla="*/ 2168434 h 2272937"/>
                  <a:gd name="connsiteX5" fmla="*/ 1737360 w 2890701"/>
                  <a:gd name="connsiteY5" fmla="*/ 2272937 h 2272937"/>
                  <a:gd name="connsiteX6" fmla="*/ 1841863 w 2890701"/>
                  <a:gd name="connsiteY6" fmla="*/ 2103120 h 2272937"/>
                  <a:gd name="connsiteX0" fmla="*/ 2860766 w 2905941"/>
                  <a:gd name="connsiteY0" fmla="*/ 143692 h 2272937"/>
                  <a:gd name="connsiteX1" fmla="*/ 2849881 w 2905941"/>
                  <a:gd name="connsiteY1" fmla="*/ 13498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905941"/>
                  <a:gd name="connsiteY0" fmla="*/ 143692 h 2272937"/>
                  <a:gd name="connsiteX1" fmla="*/ 2905941 w 2905941"/>
                  <a:gd name="connsiteY1" fmla="*/ 31569 h 2272937"/>
                  <a:gd name="connsiteX2" fmla="*/ 2037806 w 2905941"/>
                  <a:gd name="connsiteY2" fmla="*/ 0 h 2272937"/>
                  <a:gd name="connsiteX3" fmla="*/ 0 w 2905941"/>
                  <a:gd name="connsiteY3" fmla="*/ 2168434 h 2272937"/>
                  <a:gd name="connsiteX4" fmla="*/ 1737360 w 2905941"/>
                  <a:gd name="connsiteY4" fmla="*/ 2272937 h 2272937"/>
                  <a:gd name="connsiteX5" fmla="*/ 1841863 w 2905941"/>
                  <a:gd name="connsiteY5" fmla="*/ 2103120 h 2272937"/>
                  <a:gd name="connsiteX0" fmla="*/ 2860766 w 2905941"/>
                  <a:gd name="connsiteY0" fmla="*/ 143692 h 2272937"/>
                  <a:gd name="connsiteX1" fmla="*/ 2853691 w 2905941"/>
                  <a:gd name="connsiteY1" fmla="*/ 13879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860766"/>
                  <a:gd name="connsiteY0" fmla="*/ 143692 h 2272937"/>
                  <a:gd name="connsiteX1" fmla="*/ 2853691 w 2860766"/>
                  <a:gd name="connsiteY1" fmla="*/ 138793 h 2272937"/>
                  <a:gd name="connsiteX2" fmla="*/ 2441203 w 2860766"/>
                  <a:gd name="connsiteY2" fmla="*/ 31846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853691 w 2860766"/>
                  <a:gd name="connsiteY1" fmla="*/ 138793 h 2272937"/>
                  <a:gd name="connsiteX2" fmla="*/ 2476657 w 2860766"/>
                  <a:gd name="connsiteY2" fmla="*/ 29583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474497 w 2860766"/>
                  <a:gd name="connsiteY1" fmla="*/ 154440 h 2272937"/>
                  <a:gd name="connsiteX2" fmla="*/ 2476657 w 2860766"/>
                  <a:gd name="connsiteY2" fmla="*/ 29583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476657 w 2860766"/>
                  <a:gd name="connsiteY1" fmla="*/ 29583 h 2272937"/>
                  <a:gd name="connsiteX2" fmla="*/ 2037806 w 2860766"/>
                  <a:gd name="connsiteY2" fmla="*/ 0 h 2272937"/>
                  <a:gd name="connsiteX3" fmla="*/ 0 w 2860766"/>
                  <a:gd name="connsiteY3" fmla="*/ 2168434 h 2272937"/>
                  <a:gd name="connsiteX4" fmla="*/ 1737360 w 2860766"/>
                  <a:gd name="connsiteY4" fmla="*/ 2272937 h 2272937"/>
                  <a:gd name="connsiteX5" fmla="*/ 1841863 w 2860766"/>
                  <a:gd name="connsiteY5" fmla="*/ 2103120 h 2272937"/>
                  <a:gd name="connsiteX0" fmla="*/ 2466939 w 2476657"/>
                  <a:gd name="connsiteY0" fmla="*/ 153154 h 2272937"/>
                  <a:gd name="connsiteX1" fmla="*/ 2476657 w 2476657"/>
                  <a:gd name="connsiteY1" fmla="*/ 29583 h 2272937"/>
                  <a:gd name="connsiteX2" fmla="*/ 2037806 w 2476657"/>
                  <a:gd name="connsiteY2" fmla="*/ 0 h 2272937"/>
                  <a:gd name="connsiteX3" fmla="*/ 0 w 2476657"/>
                  <a:gd name="connsiteY3" fmla="*/ 2168434 h 2272937"/>
                  <a:gd name="connsiteX4" fmla="*/ 1737360 w 2476657"/>
                  <a:gd name="connsiteY4" fmla="*/ 2272937 h 2272937"/>
                  <a:gd name="connsiteX5" fmla="*/ 1841863 w 2476657"/>
                  <a:gd name="connsiteY5" fmla="*/ 2103120 h 2272937"/>
                  <a:gd name="connsiteX0" fmla="*/ 2466939 w 2495515"/>
                  <a:gd name="connsiteY0" fmla="*/ 153154 h 2272937"/>
                  <a:gd name="connsiteX1" fmla="*/ 2495515 w 2495515"/>
                  <a:gd name="connsiteY1" fmla="*/ 46179 h 2272937"/>
                  <a:gd name="connsiteX2" fmla="*/ 2037806 w 2495515"/>
                  <a:gd name="connsiteY2" fmla="*/ 0 h 2272937"/>
                  <a:gd name="connsiteX3" fmla="*/ 0 w 2495515"/>
                  <a:gd name="connsiteY3" fmla="*/ 2168434 h 2272937"/>
                  <a:gd name="connsiteX4" fmla="*/ 1737360 w 2495515"/>
                  <a:gd name="connsiteY4" fmla="*/ 2272937 h 2272937"/>
                  <a:gd name="connsiteX5" fmla="*/ 1841863 w 2495515"/>
                  <a:gd name="connsiteY5" fmla="*/ 2103120 h 2272937"/>
                  <a:gd name="connsiteX0" fmla="*/ 2466939 w 2521345"/>
                  <a:gd name="connsiteY0" fmla="*/ 153154 h 2272937"/>
                  <a:gd name="connsiteX1" fmla="*/ 2521345 w 2521345"/>
                  <a:gd name="connsiteY1" fmla="*/ 38124 h 2272937"/>
                  <a:gd name="connsiteX2" fmla="*/ 2037806 w 2521345"/>
                  <a:gd name="connsiteY2" fmla="*/ 0 h 2272937"/>
                  <a:gd name="connsiteX3" fmla="*/ 0 w 2521345"/>
                  <a:gd name="connsiteY3" fmla="*/ 2168434 h 2272937"/>
                  <a:gd name="connsiteX4" fmla="*/ 1737360 w 2521345"/>
                  <a:gd name="connsiteY4" fmla="*/ 2272937 h 2272937"/>
                  <a:gd name="connsiteX5" fmla="*/ 1841863 w 2521345"/>
                  <a:gd name="connsiteY5" fmla="*/ 2103120 h 2272937"/>
                  <a:gd name="connsiteX0" fmla="*/ 2466939 w 2521345"/>
                  <a:gd name="connsiteY0" fmla="*/ 153154 h 2272937"/>
                  <a:gd name="connsiteX1" fmla="*/ 2474202 w 2521345"/>
                  <a:gd name="connsiteY1" fmla="*/ 147460 h 2272937"/>
                  <a:gd name="connsiteX2" fmla="*/ 2521345 w 2521345"/>
                  <a:gd name="connsiteY2" fmla="*/ 38124 h 2272937"/>
                  <a:gd name="connsiteX3" fmla="*/ 2037806 w 2521345"/>
                  <a:gd name="connsiteY3" fmla="*/ 0 h 2272937"/>
                  <a:gd name="connsiteX4" fmla="*/ 0 w 2521345"/>
                  <a:gd name="connsiteY4" fmla="*/ 2168434 h 2272937"/>
                  <a:gd name="connsiteX5" fmla="*/ 1737360 w 2521345"/>
                  <a:gd name="connsiteY5" fmla="*/ 2272937 h 2272937"/>
                  <a:gd name="connsiteX6" fmla="*/ 1841863 w 2521345"/>
                  <a:gd name="connsiteY6" fmla="*/ 2103120 h 227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1345" h="2272937">
                    <a:moveTo>
                      <a:pt x="2466939" y="153154"/>
                    </a:moveTo>
                    <a:lnTo>
                      <a:pt x="2474202" y="147460"/>
                    </a:lnTo>
                    <a:lnTo>
                      <a:pt x="2521345" y="38124"/>
                    </a:lnTo>
                    <a:lnTo>
                      <a:pt x="2037806" y="0"/>
                    </a:lnTo>
                    <a:lnTo>
                      <a:pt x="0" y="2168434"/>
                    </a:lnTo>
                    <a:lnTo>
                      <a:pt x="1737360" y="2272937"/>
                    </a:lnTo>
                    <a:lnTo>
                      <a:pt x="1841863" y="210312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182" name="Straight Connector 181"/>
              <p:cNvCxnSpPr/>
              <p:nvPr/>
            </p:nvCxnSpPr>
            <p:spPr bwMode="auto">
              <a:xfrm rot="268793" flipH="1">
                <a:off x="7107593" y="3458649"/>
                <a:ext cx="217170" cy="0"/>
              </a:xfrm>
              <a:prstGeom prst="line">
                <a:avLst/>
              </a:prstGeom>
              <a:solidFill>
                <a:schemeClr val="accent1"/>
              </a:solidFill>
              <a:ln w="57150" cap="flat" cmpd="sng" algn="ctr">
                <a:solidFill>
                  <a:srgbClr val="FFFFCC"/>
                </a:solidFill>
                <a:prstDash val="solid"/>
                <a:round/>
                <a:headEnd type="none" w="med" len="med"/>
                <a:tailEnd type="none" w="med" len="med"/>
              </a:ln>
              <a:effectLst/>
            </p:spPr>
          </p:cxnSp>
          <p:cxnSp>
            <p:nvCxnSpPr>
              <p:cNvPr id="183" name="Straight Connector 182"/>
              <p:cNvCxnSpPr/>
              <p:nvPr/>
            </p:nvCxnSpPr>
            <p:spPr bwMode="auto">
              <a:xfrm flipH="1">
                <a:off x="7129306" y="3499449"/>
                <a:ext cx="224976" cy="12451"/>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84" name="Straight Connector 183"/>
              <p:cNvCxnSpPr/>
              <p:nvPr/>
            </p:nvCxnSpPr>
            <p:spPr bwMode="auto">
              <a:xfrm flipH="1">
                <a:off x="7023799" y="3426488"/>
                <a:ext cx="336619" cy="10048"/>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100" name="Group 99"/>
            <p:cNvGrpSpPr/>
            <p:nvPr/>
          </p:nvGrpSpPr>
          <p:grpSpPr>
            <a:xfrm>
              <a:off x="3710699" y="3767434"/>
              <a:ext cx="675361" cy="408492"/>
              <a:chOff x="4301351" y="5416634"/>
              <a:chExt cx="675361" cy="408492"/>
            </a:xfrm>
          </p:grpSpPr>
          <p:sp>
            <p:nvSpPr>
              <p:cNvPr id="96" name="Freeform 95"/>
              <p:cNvSpPr/>
              <p:nvPr/>
            </p:nvSpPr>
            <p:spPr bwMode="auto">
              <a:xfrm>
                <a:off x="4301351" y="5416634"/>
                <a:ext cx="675361" cy="408492"/>
              </a:xfrm>
              <a:custGeom>
                <a:avLst/>
                <a:gdLst>
                  <a:gd name="connsiteX0" fmla="*/ 37432 w 850232"/>
                  <a:gd name="connsiteY0" fmla="*/ 219242 h 481263"/>
                  <a:gd name="connsiteX1" fmla="*/ 0 w 850232"/>
                  <a:gd name="connsiteY1" fmla="*/ 331537 h 481263"/>
                  <a:gd name="connsiteX2" fmla="*/ 614948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219242 h 481263"/>
                  <a:gd name="connsiteX1" fmla="*/ 0 w 850232"/>
                  <a:gd name="connsiteY1" fmla="*/ 331537 h 481263"/>
                  <a:gd name="connsiteX2" fmla="*/ 588211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74863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22989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06947 h 427789"/>
                  <a:gd name="connsiteX7" fmla="*/ 58821 w 850232"/>
                  <a:gd name="connsiteY7" fmla="*/ 74863 h 427789"/>
                  <a:gd name="connsiteX8" fmla="*/ 37432 w 850232"/>
                  <a:gd name="connsiteY8" fmla="*/ 165768 h 427789"/>
                  <a:gd name="connsiteX0" fmla="*/ 37432 w 850232"/>
                  <a:gd name="connsiteY0" fmla="*/ 171115 h 433136"/>
                  <a:gd name="connsiteX1" fmla="*/ 0 w 850232"/>
                  <a:gd name="connsiteY1" fmla="*/ 283410 h 433136"/>
                  <a:gd name="connsiteX2" fmla="*/ 588211 w 850232"/>
                  <a:gd name="connsiteY2" fmla="*/ 299452 h 433136"/>
                  <a:gd name="connsiteX3" fmla="*/ 534737 w 850232"/>
                  <a:gd name="connsiteY3" fmla="*/ 433136 h 433136"/>
                  <a:gd name="connsiteX4" fmla="*/ 850232 w 850232"/>
                  <a:gd name="connsiteY4" fmla="*/ 213894 h 433136"/>
                  <a:gd name="connsiteX5" fmla="*/ 673768 w 850232"/>
                  <a:gd name="connsiteY5" fmla="*/ 0 h 433136"/>
                  <a:gd name="connsiteX6" fmla="*/ 652379 w 850232"/>
                  <a:gd name="connsiteY6" fmla="*/ 112294 h 433136"/>
                  <a:gd name="connsiteX7" fmla="*/ 58821 w 850232"/>
                  <a:gd name="connsiteY7" fmla="*/ 80210 h 433136"/>
                  <a:gd name="connsiteX8" fmla="*/ 37432 w 850232"/>
                  <a:gd name="connsiteY8" fmla="*/ 171115 h 433136"/>
                  <a:gd name="connsiteX0" fmla="*/ 37432 w 839538"/>
                  <a:gd name="connsiteY0" fmla="*/ 171115 h 433136"/>
                  <a:gd name="connsiteX1" fmla="*/ 0 w 839538"/>
                  <a:gd name="connsiteY1" fmla="*/ 283410 h 433136"/>
                  <a:gd name="connsiteX2" fmla="*/ 588211 w 839538"/>
                  <a:gd name="connsiteY2" fmla="*/ 299452 h 433136"/>
                  <a:gd name="connsiteX3" fmla="*/ 534737 w 839538"/>
                  <a:gd name="connsiteY3" fmla="*/ 433136 h 433136"/>
                  <a:gd name="connsiteX4" fmla="*/ 839538 w 839538"/>
                  <a:gd name="connsiteY4" fmla="*/ 283410 h 433136"/>
                  <a:gd name="connsiteX5" fmla="*/ 673768 w 839538"/>
                  <a:gd name="connsiteY5" fmla="*/ 0 h 433136"/>
                  <a:gd name="connsiteX6" fmla="*/ 652379 w 839538"/>
                  <a:gd name="connsiteY6" fmla="*/ 112294 h 433136"/>
                  <a:gd name="connsiteX7" fmla="*/ 58821 w 839538"/>
                  <a:gd name="connsiteY7" fmla="*/ 80210 h 433136"/>
                  <a:gd name="connsiteX8" fmla="*/ 37432 w 839538"/>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52379 w 828843"/>
                  <a:gd name="connsiteY6" fmla="*/ 112294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64169 w 828843"/>
                  <a:gd name="connsiteY7" fmla="*/ 101599 h 433136"/>
                  <a:gd name="connsiteX8" fmla="*/ 37432 w 828843"/>
                  <a:gd name="connsiteY8" fmla="*/ 171115 h 433136"/>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25642 w 828843"/>
                  <a:gd name="connsiteY6" fmla="*/ 133683 h 470568"/>
                  <a:gd name="connsiteX7" fmla="*/ 64169 w 828843"/>
                  <a:gd name="connsiteY7" fmla="*/ 101599 h 470568"/>
                  <a:gd name="connsiteX8" fmla="*/ 37432 w 828843"/>
                  <a:gd name="connsiteY8" fmla="*/ 171115 h 470568"/>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36336 w 828843"/>
                  <a:gd name="connsiteY6" fmla="*/ 133683 h 470568"/>
                  <a:gd name="connsiteX7" fmla="*/ 64169 w 828843"/>
                  <a:gd name="connsiteY7" fmla="*/ 101599 h 470568"/>
                  <a:gd name="connsiteX8" fmla="*/ 37432 w 828843"/>
                  <a:gd name="connsiteY8" fmla="*/ 171115 h 470568"/>
                  <a:gd name="connsiteX0" fmla="*/ 37432 w 807454"/>
                  <a:gd name="connsiteY0" fmla="*/ 171115 h 470568"/>
                  <a:gd name="connsiteX1" fmla="*/ 0 w 807454"/>
                  <a:gd name="connsiteY1" fmla="*/ 283410 h 470568"/>
                  <a:gd name="connsiteX2" fmla="*/ 588211 w 807454"/>
                  <a:gd name="connsiteY2" fmla="*/ 299452 h 470568"/>
                  <a:gd name="connsiteX3" fmla="*/ 529390 w 807454"/>
                  <a:gd name="connsiteY3" fmla="*/ 470568 h 470568"/>
                  <a:gd name="connsiteX4" fmla="*/ 807454 w 807454"/>
                  <a:gd name="connsiteY4" fmla="*/ 224589 h 470568"/>
                  <a:gd name="connsiteX5" fmla="*/ 673768 w 807454"/>
                  <a:gd name="connsiteY5" fmla="*/ 0 h 470568"/>
                  <a:gd name="connsiteX6" fmla="*/ 636336 w 807454"/>
                  <a:gd name="connsiteY6" fmla="*/ 133683 h 470568"/>
                  <a:gd name="connsiteX7" fmla="*/ 64169 w 807454"/>
                  <a:gd name="connsiteY7" fmla="*/ 101599 h 470568"/>
                  <a:gd name="connsiteX8" fmla="*/ 37432 w 807454"/>
                  <a:gd name="connsiteY8" fmla="*/ 171115 h 47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454" h="470568">
                    <a:moveTo>
                      <a:pt x="37432" y="171115"/>
                    </a:moveTo>
                    <a:lnTo>
                      <a:pt x="0" y="283410"/>
                    </a:lnTo>
                    <a:lnTo>
                      <a:pt x="588211" y="299452"/>
                    </a:lnTo>
                    <a:lnTo>
                      <a:pt x="529390" y="470568"/>
                    </a:lnTo>
                    <a:lnTo>
                      <a:pt x="807454" y="224589"/>
                    </a:lnTo>
                    <a:lnTo>
                      <a:pt x="673768" y="0"/>
                    </a:lnTo>
                    <a:lnTo>
                      <a:pt x="636336" y="133683"/>
                    </a:lnTo>
                    <a:lnTo>
                      <a:pt x="64169" y="101599"/>
                    </a:lnTo>
                    <a:lnTo>
                      <a:pt x="37432" y="171115"/>
                    </a:lnTo>
                    <a:close/>
                  </a:path>
                </a:pathLst>
              </a:cu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8" name="TextBox 97"/>
              <p:cNvSpPr txBox="1"/>
              <p:nvPr/>
            </p:nvSpPr>
            <p:spPr>
              <a:xfrm rot="179687">
                <a:off x="4303506" y="5471202"/>
                <a:ext cx="648439"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mic Sans MS" pitchFamily="66" charset="0"/>
                    <a:ea typeface="+mn-ea"/>
                    <a:cs typeface="+mn-cs"/>
                  </a:rPr>
                  <a:t>FORCE</a:t>
                </a:r>
              </a:p>
            </p:txBody>
          </p:sp>
        </p:grpSp>
        <p:sp>
          <p:nvSpPr>
            <p:cNvPr id="102" name="Freeform 101"/>
            <p:cNvSpPr/>
            <p:nvPr/>
          </p:nvSpPr>
          <p:spPr bwMode="auto">
            <a:xfrm>
              <a:off x="4013860" y="2731792"/>
              <a:ext cx="1373632" cy="2338832"/>
            </a:xfrm>
            <a:custGeom>
              <a:avLst/>
              <a:gdLst>
                <a:gd name="connsiteX0" fmla="*/ 467360 w 1373632"/>
                <a:gd name="connsiteY0" fmla="*/ 56896 h 2338832"/>
                <a:gd name="connsiteX1" fmla="*/ 89408 w 1373632"/>
                <a:gd name="connsiteY1" fmla="*/ 434848 h 2338832"/>
                <a:gd name="connsiteX2" fmla="*/ 418592 w 1373632"/>
                <a:gd name="connsiteY2" fmla="*/ 910336 h 2338832"/>
                <a:gd name="connsiteX3" fmla="*/ 455168 w 1373632"/>
                <a:gd name="connsiteY3" fmla="*/ 1361440 h 2338832"/>
                <a:gd name="connsiteX4" fmla="*/ 52832 w 1373632"/>
                <a:gd name="connsiteY4" fmla="*/ 1836928 h 2338832"/>
                <a:gd name="connsiteX5" fmla="*/ 138176 w 1373632"/>
                <a:gd name="connsiteY5" fmla="*/ 2117344 h 2338832"/>
                <a:gd name="connsiteX6" fmla="*/ 833120 w 1373632"/>
                <a:gd name="connsiteY6" fmla="*/ 2324608 h 2338832"/>
                <a:gd name="connsiteX7" fmla="*/ 1332992 w 1373632"/>
                <a:gd name="connsiteY7" fmla="*/ 2032000 h 2338832"/>
                <a:gd name="connsiteX8" fmla="*/ 1076960 w 1373632"/>
                <a:gd name="connsiteY8" fmla="*/ 1605280 h 2338832"/>
                <a:gd name="connsiteX9" fmla="*/ 1016000 w 1373632"/>
                <a:gd name="connsiteY9" fmla="*/ 1032256 h 2338832"/>
                <a:gd name="connsiteX10" fmla="*/ 1223264 w 1373632"/>
                <a:gd name="connsiteY10" fmla="*/ 581152 h 2338832"/>
                <a:gd name="connsiteX11" fmla="*/ 1198880 w 1373632"/>
                <a:gd name="connsiteY11" fmla="*/ 312928 h 2338832"/>
                <a:gd name="connsiteX12" fmla="*/ 759968 w 1373632"/>
                <a:gd name="connsiteY12" fmla="*/ 93472 h 2338832"/>
                <a:gd name="connsiteX13" fmla="*/ 467360 w 1373632"/>
                <a:gd name="connsiteY13" fmla="*/ 56896 h 2338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3632" h="2338832">
                  <a:moveTo>
                    <a:pt x="467360" y="56896"/>
                  </a:moveTo>
                  <a:cubicBezTo>
                    <a:pt x="355600" y="113792"/>
                    <a:pt x="97536" y="292608"/>
                    <a:pt x="89408" y="434848"/>
                  </a:cubicBezTo>
                  <a:cubicBezTo>
                    <a:pt x="81280" y="577088"/>
                    <a:pt x="357632" y="755904"/>
                    <a:pt x="418592" y="910336"/>
                  </a:cubicBezTo>
                  <a:cubicBezTo>
                    <a:pt x="479552" y="1064768"/>
                    <a:pt x="516128" y="1207008"/>
                    <a:pt x="455168" y="1361440"/>
                  </a:cubicBezTo>
                  <a:cubicBezTo>
                    <a:pt x="394208" y="1515872"/>
                    <a:pt x="105664" y="1710944"/>
                    <a:pt x="52832" y="1836928"/>
                  </a:cubicBezTo>
                  <a:cubicBezTo>
                    <a:pt x="0" y="1962912"/>
                    <a:pt x="8128" y="2036064"/>
                    <a:pt x="138176" y="2117344"/>
                  </a:cubicBezTo>
                  <a:cubicBezTo>
                    <a:pt x="268224" y="2198624"/>
                    <a:pt x="633984" y="2338832"/>
                    <a:pt x="833120" y="2324608"/>
                  </a:cubicBezTo>
                  <a:cubicBezTo>
                    <a:pt x="1032256" y="2310384"/>
                    <a:pt x="1292352" y="2151888"/>
                    <a:pt x="1332992" y="2032000"/>
                  </a:cubicBezTo>
                  <a:cubicBezTo>
                    <a:pt x="1373632" y="1912112"/>
                    <a:pt x="1129792" y="1771904"/>
                    <a:pt x="1076960" y="1605280"/>
                  </a:cubicBezTo>
                  <a:cubicBezTo>
                    <a:pt x="1024128" y="1438656"/>
                    <a:pt x="991616" y="1202944"/>
                    <a:pt x="1016000" y="1032256"/>
                  </a:cubicBezTo>
                  <a:cubicBezTo>
                    <a:pt x="1040384" y="861568"/>
                    <a:pt x="1192784" y="701040"/>
                    <a:pt x="1223264" y="581152"/>
                  </a:cubicBezTo>
                  <a:cubicBezTo>
                    <a:pt x="1253744" y="461264"/>
                    <a:pt x="1276096" y="394208"/>
                    <a:pt x="1198880" y="312928"/>
                  </a:cubicBezTo>
                  <a:cubicBezTo>
                    <a:pt x="1121664" y="231648"/>
                    <a:pt x="883920" y="132080"/>
                    <a:pt x="759968" y="93472"/>
                  </a:cubicBezTo>
                  <a:cubicBezTo>
                    <a:pt x="636016" y="54864"/>
                    <a:pt x="579120" y="0"/>
                    <a:pt x="467360" y="56896"/>
                  </a:cubicBezTo>
                  <a:close/>
                </a:path>
              </a:pathLst>
            </a:custGeom>
            <a:solidFill>
              <a:srgbClr val="FFFFCC">
                <a:alpha val="6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101" name="Group 100"/>
            <p:cNvGrpSpPr/>
            <p:nvPr/>
          </p:nvGrpSpPr>
          <p:grpSpPr>
            <a:xfrm>
              <a:off x="5095072" y="3864461"/>
              <a:ext cx="697164" cy="400016"/>
              <a:chOff x="5441884" y="5769693"/>
              <a:chExt cx="697164" cy="400016"/>
            </a:xfrm>
          </p:grpSpPr>
          <p:sp>
            <p:nvSpPr>
              <p:cNvPr id="97" name="Freeform 96"/>
              <p:cNvSpPr/>
              <p:nvPr/>
            </p:nvSpPr>
            <p:spPr bwMode="auto">
              <a:xfrm rot="11323822" flipV="1">
                <a:off x="5441884" y="5769693"/>
                <a:ext cx="697164" cy="400016"/>
              </a:xfrm>
              <a:custGeom>
                <a:avLst/>
                <a:gdLst>
                  <a:gd name="connsiteX0" fmla="*/ 37432 w 850232"/>
                  <a:gd name="connsiteY0" fmla="*/ 219242 h 481263"/>
                  <a:gd name="connsiteX1" fmla="*/ 0 w 850232"/>
                  <a:gd name="connsiteY1" fmla="*/ 331537 h 481263"/>
                  <a:gd name="connsiteX2" fmla="*/ 614948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219242 h 481263"/>
                  <a:gd name="connsiteX1" fmla="*/ 0 w 850232"/>
                  <a:gd name="connsiteY1" fmla="*/ 331537 h 481263"/>
                  <a:gd name="connsiteX2" fmla="*/ 588211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74863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22989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06947 h 427789"/>
                  <a:gd name="connsiteX7" fmla="*/ 58821 w 850232"/>
                  <a:gd name="connsiteY7" fmla="*/ 74863 h 427789"/>
                  <a:gd name="connsiteX8" fmla="*/ 37432 w 850232"/>
                  <a:gd name="connsiteY8" fmla="*/ 165768 h 427789"/>
                  <a:gd name="connsiteX0" fmla="*/ 37432 w 850232"/>
                  <a:gd name="connsiteY0" fmla="*/ 171115 h 433136"/>
                  <a:gd name="connsiteX1" fmla="*/ 0 w 850232"/>
                  <a:gd name="connsiteY1" fmla="*/ 283410 h 433136"/>
                  <a:gd name="connsiteX2" fmla="*/ 588211 w 850232"/>
                  <a:gd name="connsiteY2" fmla="*/ 299452 h 433136"/>
                  <a:gd name="connsiteX3" fmla="*/ 534737 w 850232"/>
                  <a:gd name="connsiteY3" fmla="*/ 433136 h 433136"/>
                  <a:gd name="connsiteX4" fmla="*/ 850232 w 850232"/>
                  <a:gd name="connsiteY4" fmla="*/ 213894 h 433136"/>
                  <a:gd name="connsiteX5" fmla="*/ 673768 w 850232"/>
                  <a:gd name="connsiteY5" fmla="*/ 0 h 433136"/>
                  <a:gd name="connsiteX6" fmla="*/ 652379 w 850232"/>
                  <a:gd name="connsiteY6" fmla="*/ 112294 h 433136"/>
                  <a:gd name="connsiteX7" fmla="*/ 58821 w 850232"/>
                  <a:gd name="connsiteY7" fmla="*/ 80210 h 433136"/>
                  <a:gd name="connsiteX8" fmla="*/ 37432 w 850232"/>
                  <a:gd name="connsiteY8" fmla="*/ 171115 h 433136"/>
                  <a:gd name="connsiteX0" fmla="*/ 37432 w 839538"/>
                  <a:gd name="connsiteY0" fmla="*/ 171115 h 433136"/>
                  <a:gd name="connsiteX1" fmla="*/ 0 w 839538"/>
                  <a:gd name="connsiteY1" fmla="*/ 283410 h 433136"/>
                  <a:gd name="connsiteX2" fmla="*/ 588211 w 839538"/>
                  <a:gd name="connsiteY2" fmla="*/ 299452 h 433136"/>
                  <a:gd name="connsiteX3" fmla="*/ 534737 w 839538"/>
                  <a:gd name="connsiteY3" fmla="*/ 433136 h 433136"/>
                  <a:gd name="connsiteX4" fmla="*/ 839538 w 839538"/>
                  <a:gd name="connsiteY4" fmla="*/ 283410 h 433136"/>
                  <a:gd name="connsiteX5" fmla="*/ 673768 w 839538"/>
                  <a:gd name="connsiteY5" fmla="*/ 0 h 433136"/>
                  <a:gd name="connsiteX6" fmla="*/ 652379 w 839538"/>
                  <a:gd name="connsiteY6" fmla="*/ 112294 h 433136"/>
                  <a:gd name="connsiteX7" fmla="*/ 58821 w 839538"/>
                  <a:gd name="connsiteY7" fmla="*/ 80210 h 433136"/>
                  <a:gd name="connsiteX8" fmla="*/ 37432 w 839538"/>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52379 w 828843"/>
                  <a:gd name="connsiteY6" fmla="*/ 112294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64169 w 828843"/>
                  <a:gd name="connsiteY7" fmla="*/ 101599 h 433136"/>
                  <a:gd name="connsiteX8" fmla="*/ 37432 w 828843"/>
                  <a:gd name="connsiteY8" fmla="*/ 171115 h 433136"/>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25642 w 828843"/>
                  <a:gd name="connsiteY6" fmla="*/ 133683 h 470568"/>
                  <a:gd name="connsiteX7" fmla="*/ 64169 w 828843"/>
                  <a:gd name="connsiteY7" fmla="*/ 101599 h 470568"/>
                  <a:gd name="connsiteX8" fmla="*/ 37432 w 828843"/>
                  <a:gd name="connsiteY8" fmla="*/ 171115 h 470568"/>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36336 w 828843"/>
                  <a:gd name="connsiteY6" fmla="*/ 133683 h 470568"/>
                  <a:gd name="connsiteX7" fmla="*/ 64169 w 828843"/>
                  <a:gd name="connsiteY7" fmla="*/ 101599 h 470568"/>
                  <a:gd name="connsiteX8" fmla="*/ 37432 w 828843"/>
                  <a:gd name="connsiteY8" fmla="*/ 171115 h 470568"/>
                  <a:gd name="connsiteX0" fmla="*/ 37432 w 782106"/>
                  <a:gd name="connsiteY0" fmla="*/ 171115 h 470568"/>
                  <a:gd name="connsiteX1" fmla="*/ 0 w 782106"/>
                  <a:gd name="connsiteY1" fmla="*/ 283410 h 470568"/>
                  <a:gd name="connsiteX2" fmla="*/ 588211 w 782106"/>
                  <a:gd name="connsiteY2" fmla="*/ 299452 h 470568"/>
                  <a:gd name="connsiteX3" fmla="*/ 529390 w 782106"/>
                  <a:gd name="connsiteY3" fmla="*/ 470568 h 470568"/>
                  <a:gd name="connsiteX4" fmla="*/ 782106 w 782106"/>
                  <a:gd name="connsiteY4" fmla="*/ 250248 h 470568"/>
                  <a:gd name="connsiteX5" fmla="*/ 673768 w 782106"/>
                  <a:gd name="connsiteY5" fmla="*/ 0 h 470568"/>
                  <a:gd name="connsiteX6" fmla="*/ 636336 w 782106"/>
                  <a:gd name="connsiteY6" fmla="*/ 133683 h 470568"/>
                  <a:gd name="connsiteX7" fmla="*/ 64169 w 782106"/>
                  <a:gd name="connsiteY7" fmla="*/ 101599 h 470568"/>
                  <a:gd name="connsiteX8" fmla="*/ 37432 w 782106"/>
                  <a:gd name="connsiteY8" fmla="*/ 171115 h 470568"/>
                  <a:gd name="connsiteX0" fmla="*/ 37432 w 782106"/>
                  <a:gd name="connsiteY0" fmla="*/ 171115 h 470568"/>
                  <a:gd name="connsiteX1" fmla="*/ 0 w 782106"/>
                  <a:gd name="connsiteY1" fmla="*/ 283410 h 470568"/>
                  <a:gd name="connsiteX2" fmla="*/ 588211 w 782106"/>
                  <a:gd name="connsiteY2" fmla="*/ 299452 h 470568"/>
                  <a:gd name="connsiteX3" fmla="*/ 529390 w 782106"/>
                  <a:gd name="connsiteY3" fmla="*/ 470568 h 470568"/>
                  <a:gd name="connsiteX4" fmla="*/ 782106 w 782106"/>
                  <a:gd name="connsiteY4" fmla="*/ 250248 h 470568"/>
                  <a:gd name="connsiteX5" fmla="*/ 673768 w 782106"/>
                  <a:gd name="connsiteY5" fmla="*/ 0 h 470568"/>
                  <a:gd name="connsiteX6" fmla="*/ 636336 w 782106"/>
                  <a:gd name="connsiteY6" fmla="*/ 133683 h 470568"/>
                  <a:gd name="connsiteX7" fmla="*/ 108857 w 782106"/>
                  <a:gd name="connsiteY7" fmla="*/ 60907 h 470568"/>
                  <a:gd name="connsiteX8" fmla="*/ 37432 w 782106"/>
                  <a:gd name="connsiteY8" fmla="*/ 171115 h 470568"/>
                  <a:gd name="connsiteX0" fmla="*/ 5378 w 750052"/>
                  <a:gd name="connsiteY0" fmla="*/ 171115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76803 w 750052"/>
                  <a:gd name="connsiteY7" fmla="*/ 60907 h 470568"/>
                  <a:gd name="connsiteX8" fmla="*/ 5378 w 750052"/>
                  <a:gd name="connsiteY8" fmla="*/ 171115 h 470568"/>
                  <a:gd name="connsiteX0" fmla="*/ 76803 w 750052"/>
                  <a:gd name="connsiteY0" fmla="*/ 60907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76803 w 750052"/>
                  <a:gd name="connsiteY7" fmla="*/ 60907 h 470568"/>
                  <a:gd name="connsiteX0" fmla="*/ 55056 w 750052"/>
                  <a:gd name="connsiteY0" fmla="*/ 57368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55056 w 750052"/>
                  <a:gd name="connsiteY7" fmla="*/ 57368 h 47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0052" h="470568">
                    <a:moveTo>
                      <a:pt x="55056" y="57368"/>
                    </a:moveTo>
                    <a:lnTo>
                      <a:pt x="0" y="240665"/>
                    </a:lnTo>
                    <a:lnTo>
                      <a:pt x="556157" y="299452"/>
                    </a:lnTo>
                    <a:lnTo>
                      <a:pt x="497336" y="470568"/>
                    </a:lnTo>
                    <a:lnTo>
                      <a:pt x="750052" y="250248"/>
                    </a:lnTo>
                    <a:lnTo>
                      <a:pt x="641714" y="0"/>
                    </a:lnTo>
                    <a:lnTo>
                      <a:pt x="604282" y="133683"/>
                    </a:lnTo>
                    <a:lnTo>
                      <a:pt x="55056" y="57368"/>
                    </a:lnTo>
                    <a:close/>
                  </a:path>
                </a:pathLst>
              </a:cu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9" name="TextBox 98"/>
              <p:cNvSpPr txBox="1"/>
              <p:nvPr/>
            </p:nvSpPr>
            <p:spPr>
              <a:xfrm rot="179687">
                <a:off x="5484947" y="5801266"/>
                <a:ext cx="648439"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mic Sans MS" pitchFamily="66" charset="0"/>
                    <a:ea typeface="+mn-ea"/>
                    <a:cs typeface="+mn-cs"/>
                  </a:rPr>
                  <a:t>FORCE</a:t>
                </a:r>
              </a:p>
            </p:txBody>
          </p:sp>
        </p:grpSp>
        <p:sp>
          <p:nvSpPr>
            <p:cNvPr id="103" name="Up Arrow 78">
              <a:extLst>
                <a:ext uri="{FF2B5EF4-FFF2-40B4-BE49-F238E27FC236}">
                  <a16:creationId xmlns:a16="http://schemas.microsoft.com/office/drawing/2014/main" id="{64A4DFE6-C9D5-4A5A-990F-24F123A9289A}"/>
                </a:ext>
              </a:extLst>
            </p:cNvPr>
            <p:cNvSpPr/>
            <p:nvPr/>
          </p:nvSpPr>
          <p:spPr bwMode="auto">
            <a:xfrm rot="12535665">
              <a:off x="2983971" y="4701818"/>
              <a:ext cx="203972" cy="596487"/>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4" name="Up Arrow 83">
              <a:extLst>
                <a:ext uri="{FF2B5EF4-FFF2-40B4-BE49-F238E27FC236}">
                  <a16:creationId xmlns:a16="http://schemas.microsoft.com/office/drawing/2014/main" id="{57588AFF-7F0C-4A42-B70B-F7F2D5A34EAD}"/>
                </a:ext>
              </a:extLst>
            </p:cNvPr>
            <p:cNvSpPr/>
            <p:nvPr/>
          </p:nvSpPr>
          <p:spPr bwMode="auto">
            <a:xfrm rot="12272513">
              <a:off x="3830145" y="3383034"/>
              <a:ext cx="86751" cy="162656"/>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5" name="Up Arrow 84">
              <a:extLst>
                <a:ext uri="{FF2B5EF4-FFF2-40B4-BE49-F238E27FC236}">
                  <a16:creationId xmlns:a16="http://schemas.microsoft.com/office/drawing/2014/main" id="{D59753DC-0058-411D-AF10-E67BC042ED03}"/>
                </a:ext>
              </a:extLst>
            </p:cNvPr>
            <p:cNvSpPr/>
            <p:nvPr/>
          </p:nvSpPr>
          <p:spPr bwMode="auto">
            <a:xfrm rot="12484994">
              <a:off x="3517028" y="3885763"/>
              <a:ext cx="127756" cy="254495"/>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108" name="Straight Connector 107">
              <a:extLst>
                <a:ext uri="{FF2B5EF4-FFF2-40B4-BE49-F238E27FC236}">
                  <a16:creationId xmlns:a16="http://schemas.microsoft.com/office/drawing/2014/main" id="{2685038C-9A8F-48DE-966D-1DC5DBA0A589}"/>
                </a:ext>
              </a:extLst>
            </p:cNvPr>
            <p:cNvCxnSpPr/>
            <p:nvPr/>
          </p:nvCxnSpPr>
          <p:spPr bwMode="auto">
            <a:xfrm>
              <a:off x="2331085" y="3872421"/>
              <a:ext cx="217170"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8744BECD-4E9D-40B5-86CF-3A5A46CBC3CC}"/>
                </a:ext>
              </a:extLst>
            </p:cNvPr>
            <p:cNvCxnSpPr/>
            <p:nvPr/>
          </p:nvCxnSpPr>
          <p:spPr bwMode="auto">
            <a:xfrm flipV="1">
              <a:off x="2271684" y="3790851"/>
              <a:ext cx="430530" cy="381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06" name="Rectangle 105">
              <a:extLst>
                <a:ext uri="{FF2B5EF4-FFF2-40B4-BE49-F238E27FC236}">
                  <a16:creationId xmlns:a16="http://schemas.microsoft.com/office/drawing/2014/main" id="{FE4B0820-715D-4EB7-80E3-DC5100A0B98F}"/>
                </a:ext>
              </a:extLst>
            </p:cNvPr>
            <p:cNvSpPr/>
            <p:nvPr/>
          </p:nvSpPr>
          <p:spPr>
            <a:xfrm>
              <a:off x="2113345" y="4558616"/>
              <a:ext cx="750274"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+i</a:t>
              </a:r>
              <a:r>
                <a:rPr kumimoji="0" lang="en-US" sz="36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1</a:t>
              </a:r>
              <a:endParaRPr kumimoji="0" lang="en-US" sz="36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07" name="Rectangle 106">
              <a:extLst>
                <a:ext uri="{FF2B5EF4-FFF2-40B4-BE49-F238E27FC236}">
                  <a16:creationId xmlns:a16="http://schemas.microsoft.com/office/drawing/2014/main" id="{B4435AA5-9C43-4154-883D-F71D4503E460}"/>
                </a:ext>
              </a:extLst>
            </p:cNvPr>
            <p:cNvSpPr/>
            <p:nvPr/>
          </p:nvSpPr>
          <p:spPr>
            <a:xfrm>
              <a:off x="6408317" y="4678078"/>
              <a:ext cx="750274"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+i</a:t>
              </a:r>
              <a:r>
                <a:rPr kumimoji="0" lang="en-US" sz="36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2</a:t>
              </a:r>
              <a:endParaRPr kumimoji="0" lang="en-US" sz="36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91" name="Rectangle 190">
              <a:extLst>
                <a:ext uri="{FF2B5EF4-FFF2-40B4-BE49-F238E27FC236}">
                  <a16:creationId xmlns:a16="http://schemas.microsoft.com/office/drawing/2014/main" id="{BD7D43CB-2F10-43FE-8293-B57D3A7DCF0B}"/>
                </a:ext>
              </a:extLst>
            </p:cNvPr>
            <p:cNvSpPr/>
            <p:nvPr/>
          </p:nvSpPr>
          <p:spPr>
            <a:xfrm>
              <a:off x="3517947" y="2514764"/>
              <a:ext cx="964718"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Wire #1</a:t>
              </a:r>
              <a:endParaRPr kumimoji="0" lang="en-US" sz="18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92" name="Rectangle 191">
              <a:extLst>
                <a:ext uri="{FF2B5EF4-FFF2-40B4-BE49-F238E27FC236}">
                  <a16:creationId xmlns:a16="http://schemas.microsoft.com/office/drawing/2014/main" id="{03419807-8560-4C97-BFD3-2F18872C21AC}"/>
                </a:ext>
              </a:extLst>
            </p:cNvPr>
            <p:cNvSpPr/>
            <p:nvPr/>
          </p:nvSpPr>
          <p:spPr>
            <a:xfrm>
              <a:off x="5266199" y="2526821"/>
              <a:ext cx="964718"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Wire #2</a:t>
              </a:r>
              <a:endParaRPr kumimoji="0" lang="en-US" sz="18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sp>
        <p:nvSpPr>
          <p:cNvPr id="110" name="AutoShape 4">
            <a:extLst>
              <a:ext uri="{FF2B5EF4-FFF2-40B4-BE49-F238E27FC236}">
                <a16:creationId xmlns:a16="http://schemas.microsoft.com/office/drawing/2014/main" id="{1161E0A8-3FFA-4007-B457-ACE763319B15}"/>
              </a:ext>
            </a:extLst>
          </p:cNvPr>
          <p:cNvSpPr>
            <a:spLocks noChangeArrowheads="1"/>
          </p:cNvSpPr>
          <p:nvPr/>
        </p:nvSpPr>
        <p:spPr bwMode="auto">
          <a:xfrm>
            <a:off x="124854" y="263988"/>
            <a:ext cx="4421397" cy="2434117"/>
          </a:xfrm>
          <a:prstGeom prst="cloudCallout">
            <a:avLst>
              <a:gd name="adj1" fmla="val -27635"/>
              <a:gd name="adj2" fmla="val 101470"/>
            </a:avLst>
          </a:prstGeom>
          <a:solidFill>
            <a:srgbClr val="CCFF66"/>
          </a:solidFill>
          <a:ln w="28575">
            <a:solidFill>
              <a:srgbClr val="99FF99"/>
            </a:solidFill>
            <a:round/>
            <a:headEnd/>
            <a:tailEnd/>
          </a:ln>
          <a:effectLst/>
          <a:scene3d>
            <a:camera prst="orthographicFront"/>
            <a:lightRig rig="threePt" dir="t"/>
          </a:scene3d>
          <a:sp3d>
            <a:bevelT/>
          </a:sp3d>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 name="Text Box 20">
            <a:extLst>
              <a:ext uri="{FF2B5EF4-FFF2-40B4-BE49-F238E27FC236}">
                <a16:creationId xmlns:a16="http://schemas.microsoft.com/office/drawing/2014/main" id="{EB4CF083-0A70-4F93-B7E5-0DF7A242E73C}"/>
              </a:ext>
            </a:extLst>
          </p:cNvPr>
          <p:cNvSpPr txBox="1">
            <a:spLocks noChangeArrowheads="1"/>
          </p:cNvSpPr>
          <p:nvPr/>
        </p:nvSpPr>
        <p:spPr bwMode="auto">
          <a:xfrm>
            <a:off x="182664" y="864033"/>
            <a:ext cx="4438390" cy="830997"/>
          </a:xfrm>
          <a:prstGeom prst="rect">
            <a:avLst/>
          </a:prstGeom>
          <a:noFill/>
          <a:ln w="2857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Arial" charset="0"/>
                <a:ea typeface="+mn-ea"/>
                <a:cs typeface="+mn-cs"/>
              </a:rPr>
              <a:t>r,</a:t>
            </a:r>
            <a: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 is the perpendicular distance from wire #1. </a:t>
            </a:r>
            <a:endParaRPr kumimoji="0" lang="en-US" sz="24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endParaRPr>
          </a:p>
        </p:txBody>
      </p:sp>
      <p:sp>
        <p:nvSpPr>
          <p:cNvPr id="190" name="Text Box 20">
            <a:extLst>
              <a:ext uri="{FF2B5EF4-FFF2-40B4-BE49-F238E27FC236}">
                <a16:creationId xmlns:a16="http://schemas.microsoft.com/office/drawing/2014/main" id="{2812293D-93FC-4FB2-8452-C8FB4508C171}"/>
              </a:ext>
            </a:extLst>
          </p:cNvPr>
          <p:cNvSpPr txBox="1">
            <a:spLocks noChangeArrowheads="1"/>
          </p:cNvSpPr>
          <p:nvPr/>
        </p:nvSpPr>
        <p:spPr bwMode="auto">
          <a:xfrm>
            <a:off x="6357023" y="105514"/>
            <a:ext cx="2505469" cy="369332"/>
          </a:xfrm>
          <a:prstGeom prst="rect">
            <a:avLst/>
          </a:prstGeom>
          <a:noFill/>
          <a:ln w="2857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µ</a:t>
            </a:r>
            <a:r>
              <a:rPr kumimoji="0" lang="en-US" sz="1800" b="0"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o</a:t>
            </a: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 = 4</a:t>
            </a:r>
            <a:r>
              <a:rPr kumimoji="0" lang="el-GR"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π</a:t>
            </a: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 x 10</a:t>
            </a:r>
            <a:r>
              <a:rPr kumimoji="0" lang="en-US" sz="1800" b="0" i="0" u="none" strike="noStrike" kern="1200" cap="none" spc="0" normalizeH="0" baseline="3000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 -7</a:t>
            </a: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 </a:t>
            </a:r>
            <a:r>
              <a:rPr kumimoji="0" lang="en-US" sz="1800" b="0" i="0" u="none" strike="noStrike" kern="1200" cap="none" spc="0" normalizeH="0" baseline="0" noProof="0" dirty="0" err="1">
                <a:ln w="11430"/>
                <a:solidFill>
                  <a:srgbClr val="000000"/>
                </a:solidFill>
                <a:effectLst>
                  <a:outerShdw blurRad="50800" dist="39000" dir="5460000" algn="tl">
                    <a:srgbClr val="000000">
                      <a:alpha val="38000"/>
                    </a:srgbClr>
                  </a:outerShdw>
                </a:effectLst>
                <a:uLnTx/>
                <a:uFillTx/>
                <a:latin typeface="Times New Roman"/>
                <a:ea typeface="+mn-ea"/>
                <a:cs typeface="+mn-cs"/>
              </a:rPr>
              <a:t>T∙m</a:t>
            </a: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/A</a:t>
            </a:r>
            <a:endParaRPr kumimoji="0" lang="en-US" sz="1800" b="0"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a:ea typeface="+mn-ea"/>
              <a:cs typeface="+mn-cs"/>
            </a:endParaRPr>
          </a:p>
        </p:txBody>
      </p:sp>
      <p:grpSp>
        <p:nvGrpSpPr>
          <p:cNvPr id="165" name="Group 164">
            <a:extLst>
              <a:ext uri="{FF2B5EF4-FFF2-40B4-BE49-F238E27FC236}">
                <a16:creationId xmlns:a16="http://schemas.microsoft.com/office/drawing/2014/main" id="{3147D015-9B10-454E-9341-890729F65CD8}"/>
              </a:ext>
            </a:extLst>
          </p:cNvPr>
          <p:cNvGrpSpPr/>
          <p:nvPr/>
        </p:nvGrpSpPr>
        <p:grpSpPr>
          <a:xfrm>
            <a:off x="6898472" y="606886"/>
            <a:ext cx="1327027" cy="923330"/>
            <a:chOff x="6793852" y="1758711"/>
            <a:chExt cx="1327027" cy="923330"/>
          </a:xfrm>
        </p:grpSpPr>
        <p:grpSp>
          <p:nvGrpSpPr>
            <p:cNvPr id="189" name="Group 188">
              <a:extLst>
                <a:ext uri="{FF2B5EF4-FFF2-40B4-BE49-F238E27FC236}">
                  <a16:creationId xmlns:a16="http://schemas.microsoft.com/office/drawing/2014/main" id="{D3BBC343-E874-4B58-A1F3-84D9600C7797}"/>
                </a:ext>
              </a:extLst>
            </p:cNvPr>
            <p:cNvGrpSpPr/>
            <p:nvPr/>
          </p:nvGrpSpPr>
          <p:grpSpPr>
            <a:xfrm>
              <a:off x="7242274" y="1758711"/>
              <a:ext cx="878605" cy="923330"/>
              <a:chOff x="3273218" y="1175518"/>
              <a:chExt cx="878605" cy="923330"/>
            </a:xfrm>
          </p:grpSpPr>
          <p:cxnSp>
            <p:nvCxnSpPr>
              <p:cNvPr id="201" name="Straight Connector 200">
                <a:extLst>
                  <a:ext uri="{FF2B5EF4-FFF2-40B4-BE49-F238E27FC236}">
                    <a16:creationId xmlns:a16="http://schemas.microsoft.com/office/drawing/2014/main" id="{6F798AC8-EDBF-4F96-A28A-2E7F8A1373FF}"/>
                  </a:ext>
                </a:extLst>
              </p:cNvPr>
              <p:cNvCxnSpPr/>
              <p:nvPr/>
            </p:nvCxnSpPr>
            <p:spPr bwMode="auto">
              <a:xfrm>
                <a:off x="3473153" y="1671144"/>
                <a:ext cx="478737"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02" name="TextBox 201">
                <a:extLst>
                  <a:ext uri="{FF2B5EF4-FFF2-40B4-BE49-F238E27FC236}">
                    <a16:creationId xmlns:a16="http://schemas.microsoft.com/office/drawing/2014/main" id="{CB77A444-D062-4940-A240-64BF2ADA1149}"/>
                  </a:ext>
                </a:extLst>
              </p:cNvPr>
              <p:cNvSpPr txBox="1"/>
              <p:nvPr/>
            </p:nvSpPr>
            <p:spPr>
              <a:xfrm>
                <a:off x="3281863" y="1175518"/>
                <a:ext cx="826759"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Symbol" pitchFamily="18" charset="2"/>
                    <a:ea typeface="+mn-ea"/>
                    <a:cs typeface="+mn-cs"/>
                  </a:rPr>
                  <a:t>m</a:t>
                </a:r>
                <a:r>
                  <a:rPr kumimoji="0" lang="en-US" sz="2400" b="0" i="0" u="none" strike="noStrike" kern="1200" cap="none" spc="0" normalizeH="0" baseline="-25000" noProof="0" dirty="0" err="1">
                    <a:ln>
                      <a:noFill/>
                    </a:ln>
                    <a:solidFill>
                      <a:srgbClr val="000000"/>
                    </a:solidFill>
                    <a:effectLst/>
                    <a:uLnTx/>
                    <a:uFillTx/>
                    <a:latin typeface="Symbol" pitchFamily="18" charset="2"/>
                    <a:ea typeface="+mn-ea"/>
                    <a:cs typeface="+mn-cs"/>
                  </a:rPr>
                  <a:t>o</a:t>
                </a:r>
                <a:r>
                  <a:rPr kumimoji="0" lang="en-US" sz="2400" b="0" i="0" u="none" strike="noStrike" kern="1200" cap="none" spc="0" normalizeH="0" baseline="-25000" noProof="0" dirty="0">
                    <a:ln>
                      <a:noFill/>
                    </a:ln>
                    <a:solidFill>
                      <a:srgbClr val="000000"/>
                    </a:solidFill>
                    <a:effectLst/>
                    <a:uLnTx/>
                    <a:uFillTx/>
                    <a:latin typeface="Symbol" pitchFamily="18" charset="2"/>
                    <a:ea typeface="+mn-ea"/>
                    <a:cs typeface="+mn-cs"/>
                  </a:rPr>
                  <a:t> </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I</a:t>
                </a:r>
                <a:r>
                  <a:rPr kumimoji="0" lang="en-US" sz="2400" b="0" i="0" u="none" strike="noStrike" kern="1200" cap="none" spc="0" normalizeH="0" baseline="-25000" noProof="0" dirty="0">
                    <a:ln>
                      <a:noFill/>
                    </a:ln>
                    <a:solidFill>
                      <a:srgbClr val="000000"/>
                    </a:solidFill>
                    <a:effectLst/>
                    <a:uLnTx/>
                    <a:uFillTx/>
                    <a:latin typeface="Symbol" pitchFamily="18" charset="2"/>
                    <a:ea typeface="+mn-ea"/>
                    <a:cs typeface="+mn-cs"/>
                  </a:rPr>
                  <a:t>1</a:t>
                </a:r>
                <a:endParaRPr kumimoji="0" lang="en-US" sz="2400" b="0" i="0" u="none" strike="noStrike" kern="1200" cap="none" spc="0" normalizeH="0" baseline="-25000" noProof="0" dirty="0">
                  <a:ln>
                    <a:noFill/>
                  </a:ln>
                  <a:solidFill>
                    <a:srgbClr val="000000"/>
                  </a:solidFill>
                  <a:effectLst/>
                  <a:uLnTx/>
                  <a:uFillTx/>
                  <a:latin typeface="Times New Roman" pitchFamily="18" charset="0"/>
                  <a:ea typeface="+mn-ea"/>
                  <a:cs typeface="+mn-cs"/>
                </a:endParaRPr>
              </a:p>
            </p:txBody>
          </p:sp>
          <p:sp>
            <p:nvSpPr>
              <p:cNvPr id="203" name="TextBox 202">
                <a:extLst>
                  <a:ext uri="{FF2B5EF4-FFF2-40B4-BE49-F238E27FC236}">
                    <a16:creationId xmlns:a16="http://schemas.microsoft.com/office/drawing/2014/main" id="{13190FDC-E5EA-4C7F-9550-E14D7B903F52}"/>
                  </a:ext>
                </a:extLst>
              </p:cNvPr>
              <p:cNvSpPr txBox="1"/>
              <p:nvPr/>
            </p:nvSpPr>
            <p:spPr>
              <a:xfrm>
                <a:off x="3273218" y="1637183"/>
                <a:ext cx="87860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2</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p</a:t>
                </a: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 r</a:t>
                </a:r>
              </a:p>
            </p:txBody>
          </p:sp>
        </p:grpSp>
        <p:sp>
          <p:nvSpPr>
            <p:cNvPr id="200" name="TextBox 199">
              <a:extLst>
                <a:ext uri="{FF2B5EF4-FFF2-40B4-BE49-F238E27FC236}">
                  <a16:creationId xmlns:a16="http://schemas.microsoft.com/office/drawing/2014/main" id="{60E723C9-A278-4AA8-AA81-B34E6FB46802}"/>
                </a:ext>
              </a:extLst>
            </p:cNvPr>
            <p:cNvSpPr txBox="1"/>
            <p:nvPr/>
          </p:nvSpPr>
          <p:spPr>
            <a:xfrm>
              <a:off x="6793852" y="1996475"/>
              <a:ext cx="729477"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B </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166" name="Rectangle 165">
            <a:extLst>
              <a:ext uri="{FF2B5EF4-FFF2-40B4-BE49-F238E27FC236}">
                <a16:creationId xmlns:a16="http://schemas.microsoft.com/office/drawing/2014/main" id="{FE36C279-ED95-42A7-B206-997A9C8608FA}"/>
              </a:ext>
            </a:extLst>
          </p:cNvPr>
          <p:cNvSpPr/>
          <p:nvPr/>
        </p:nvSpPr>
        <p:spPr>
          <a:xfrm>
            <a:off x="2506929" y="3502753"/>
            <a:ext cx="554017"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B</a:t>
            </a:r>
            <a:r>
              <a:rPr kumimoji="0" lang="en-US" sz="18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1</a:t>
            </a:r>
            <a:endParaRPr kumimoji="0" lang="en-US" sz="18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80" name="Rectangle 179">
            <a:extLst>
              <a:ext uri="{FF2B5EF4-FFF2-40B4-BE49-F238E27FC236}">
                <a16:creationId xmlns:a16="http://schemas.microsoft.com/office/drawing/2014/main" id="{387C46C6-5F88-4CAA-BDC8-B375F1830446}"/>
              </a:ext>
            </a:extLst>
          </p:cNvPr>
          <p:cNvSpPr/>
          <p:nvPr/>
        </p:nvSpPr>
        <p:spPr>
          <a:xfrm>
            <a:off x="6800915" y="3608176"/>
            <a:ext cx="554017"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B</a:t>
            </a:r>
            <a:r>
              <a:rPr kumimoji="0" lang="en-US" sz="18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2</a:t>
            </a:r>
            <a:endParaRPr kumimoji="0" lang="en-US" sz="18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nvGrpSpPr>
          <p:cNvPr id="185" name="Group 184">
            <a:extLst>
              <a:ext uri="{FF2B5EF4-FFF2-40B4-BE49-F238E27FC236}">
                <a16:creationId xmlns:a16="http://schemas.microsoft.com/office/drawing/2014/main" id="{5FDB4DC1-1A65-49E7-852E-49AC2AF5FA09}"/>
              </a:ext>
            </a:extLst>
          </p:cNvPr>
          <p:cNvGrpSpPr/>
          <p:nvPr/>
        </p:nvGrpSpPr>
        <p:grpSpPr>
          <a:xfrm>
            <a:off x="4695463" y="3959646"/>
            <a:ext cx="594648" cy="1015663"/>
            <a:chOff x="7524783" y="1143293"/>
            <a:chExt cx="594648" cy="1015663"/>
          </a:xfrm>
        </p:grpSpPr>
        <p:sp>
          <p:nvSpPr>
            <p:cNvPr id="186" name="Rectangle 185">
              <a:extLst>
                <a:ext uri="{FF2B5EF4-FFF2-40B4-BE49-F238E27FC236}">
                  <a16:creationId xmlns:a16="http://schemas.microsoft.com/office/drawing/2014/main" id="{A460ECBE-3358-4613-A851-E2DBB100601D}"/>
                </a:ext>
              </a:extLst>
            </p:cNvPr>
            <p:cNvSpPr/>
            <p:nvPr/>
          </p:nvSpPr>
          <p:spPr bwMode="auto">
            <a:xfrm>
              <a:off x="7645706" y="1366092"/>
              <a:ext cx="352540" cy="627961"/>
            </a:xfrm>
            <a:prstGeom prst="rect">
              <a:avLst/>
            </a:prstGeom>
            <a:solidFill>
              <a:srgbClr val="FF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7" name="Rectangle 186">
              <a:extLst>
                <a:ext uri="{FF2B5EF4-FFF2-40B4-BE49-F238E27FC236}">
                  <a16:creationId xmlns:a16="http://schemas.microsoft.com/office/drawing/2014/main" id="{95E24FC7-9CDC-4F6D-869F-D281228A1CB0}"/>
                </a:ext>
              </a:extLst>
            </p:cNvPr>
            <p:cNvSpPr/>
            <p:nvPr/>
          </p:nvSpPr>
          <p:spPr>
            <a:xfrm>
              <a:off x="7524783" y="1143293"/>
              <a:ext cx="594648"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a:t>
              </a:r>
              <a:endParaRPr kumimoji="0" lang="en-US" sz="60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362022741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112"/>
                                        </p:tgtEl>
                                        <p:attrNameLst>
                                          <p:attrName>style.visibility</p:attrName>
                                        </p:attrNameLst>
                                      </p:cBhvr>
                                      <p:to>
                                        <p:strVal val="visible"/>
                                      </p:to>
                                    </p:set>
                                    <p:animEffect transition="in" filter="fade">
                                      <p:cBhvr>
                                        <p:cTn id="10" dur="1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2"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rgbClr val="FFFFCC"/>
        </a:solidFill>
        <a:effectLst/>
      </p:bgPr>
    </p:bg>
    <p:spTree>
      <p:nvGrpSpPr>
        <p:cNvPr id="1" name=""/>
        <p:cNvGrpSpPr/>
        <p:nvPr/>
      </p:nvGrpSpPr>
      <p:grpSpPr>
        <a:xfrm>
          <a:off x="0" y="0"/>
          <a:ext cx="0" cy="0"/>
          <a:chOff x="0" y="0"/>
          <a:chExt cx="0" cy="0"/>
        </a:xfrm>
      </p:grpSpPr>
      <p:grpSp>
        <p:nvGrpSpPr>
          <p:cNvPr id="6" name="Group 55"/>
          <p:cNvGrpSpPr>
            <a:grpSpLocks/>
          </p:cNvGrpSpPr>
          <p:nvPr/>
        </p:nvGrpSpPr>
        <p:grpSpPr bwMode="auto">
          <a:xfrm flipH="1">
            <a:off x="277042" y="4572000"/>
            <a:ext cx="1368877" cy="1999069"/>
            <a:chOff x="2118" y="156"/>
            <a:chExt cx="1260" cy="1969"/>
          </a:xfrm>
        </p:grpSpPr>
        <p:sp>
          <p:nvSpPr>
            <p:cNvPr id="114" name="Oval 56"/>
            <p:cNvSpPr>
              <a:spLocks noChangeArrowheads="1"/>
            </p:cNvSpPr>
            <p:nvPr/>
          </p:nvSpPr>
          <p:spPr bwMode="auto">
            <a:xfrm>
              <a:off x="2118" y="1886"/>
              <a:ext cx="1260" cy="239"/>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5" name="Freeform 57"/>
            <p:cNvSpPr>
              <a:spLocks/>
            </p:cNvSpPr>
            <p:nvPr/>
          </p:nvSpPr>
          <p:spPr bwMode="auto">
            <a:xfrm>
              <a:off x="2535" y="1467"/>
              <a:ext cx="438" cy="516"/>
            </a:xfrm>
            <a:custGeom>
              <a:avLst/>
              <a:gdLst/>
              <a:ahLst/>
              <a:cxnLst>
                <a:cxn ang="0">
                  <a:pos x="96" y="0"/>
                </a:cxn>
                <a:cxn ang="0">
                  <a:pos x="432" y="48"/>
                </a:cxn>
                <a:cxn ang="0">
                  <a:pos x="516" y="516"/>
                </a:cxn>
                <a:cxn ang="0">
                  <a:pos x="402" y="504"/>
                </a:cxn>
                <a:cxn ang="0">
                  <a:pos x="282" y="174"/>
                </a:cxn>
                <a:cxn ang="0">
                  <a:pos x="192" y="156"/>
                </a:cxn>
                <a:cxn ang="0">
                  <a:pos x="150" y="318"/>
                </a:cxn>
                <a:cxn ang="0">
                  <a:pos x="168" y="480"/>
                </a:cxn>
                <a:cxn ang="0">
                  <a:pos x="0" y="450"/>
                </a:cxn>
                <a:cxn ang="0">
                  <a:pos x="24" y="138"/>
                </a:cxn>
                <a:cxn ang="0">
                  <a:pos x="96" y="0"/>
                </a:cxn>
              </a:cxnLst>
              <a:rect l="0" t="0" r="r" b="b"/>
              <a:pathLst>
                <a:path w="516" h="516">
                  <a:moveTo>
                    <a:pt x="96" y="0"/>
                  </a:moveTo>
                  <a:lnTo>
                    <a:pt x="432" y="48"/>
                  </a:lnTo>
                  <a:lnTo>
                    <a:pt x="516" y="516"/>
                  </a:lnTo>
                  <a:lnTo>
                    <a:pt x="402" y="504"/>
                  </a:lnTo>
                  <a:lnTo>
                    <a:pt x="282" y="174"/>
                  </a:lnTo>
                  <a:lnTo>
                    <a:pt x="192" y="156"/>
                  </a:lnTo>
                  <a:lnTo>
                    <a:pt x="150" y="318"/>
                  </a:lnTo>
                  <a:lnTo>
                    <a:pt x="168" y="480"/>
                  </a:lnTo>
                  <a:lnTo>
                    <a:pt x="0" y="450"/>
                  </a:lnTo>
                  <a:lnTo>
                    <a:pt x="24" y="138"/>
                  </a:lnTo>
                  <a:lnTo>
                    <a:pt x="96" y="0"/>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6" name="Freeform 58"/>
            <p:cNvSpPr>
              <a:spLocks/>
            </p:cNvSpPr>
            <p:nvPr/>
          </p:nvSpPr>
          <p:spPr bwMode="auto">
            <a:xfrm>
              <a:off x="2780" y="1035"/>
              <a:ext cx="392" cy="729"/>
            </a:xfrm>
            <a:custGeom>
              <a:avLst/>
              <a:gdLst/>
              <a:ahLst/>
              <a:cxnLst>
                <a:cxn ang="0">
                  <a:pos x="0" y="677"/>
                </a:cxn>
                <a:cxn ang="0">
                  <a:pos x="47" y="686"/>
                </a:cxn>
                <a:cxn ang="0">
                  <a:pos x="113" y="687"/>
                </a:cxn>
                <a:cxn ang="0">
                  <a:pos x="176" y="674"/>
                </a:cxn>
                <a:cxn ang="0">
                  <a:pos x="200" y="662"/>
                </a:cxn>
                <a:cxn ang="0">
                  <a:pos x="216" y="647"/>
                </a:cxn>
                <a:cxn ang="0">
                  <a:pos x="209" y="510"/>
                </a:cxn>
                <a:cxn ang="0">
                  <a:pos x="392" y="243"/>
                </a:cxn>
                <a:cxn ang="0">
                  <a:pos x="245" y="71"/>
                </a:cxn>
                <a:cxn ang="0">
                  <a:pos x="194" y="69"/>
                </a:cxn>
                <a:cxn ang="0">
                  <a:pos x="173" y="30"/>
                </a:cxn>
                <a:cxn ang="0">
                  <a:pos x="134" y="8"/>
                </a:cxn>
                <a:cxn ang="0">
                  <a:pos x="83" y="0"/>
                </a:cxn>
                <a:cxn ang="0">
                  <a:pos x="39" y="140"/>
                </a:cxn>
                <a:cxn ang="0">
                  <a:pos x="15" y="275"/>
                </a:cxn>
                <a:cxn ang="0">
                  <a:pos x="8" y="545"/>
                </a:cxn>
                <a:cxn ang="0">
                  <a:pos x="0" y="677"/>
                </a:cxn>
              </a:cxnLst>
              <a:rect l="0" t="0" r="r" b="b"/>
              <a:pathLst>
                <a:path w="392" h="687">
                  <a:moveTo>
                    <a:pt x="0" y="677"/>
                  </a:moveTo>
                  <a:lnTo>
                    <a:pt x="47" y="686"/>
                  </a:lnTo>
                  <a:lnTo>
                    <a:pt x="113" y="687"/>
                  </a:lnTo>
                  <a:cubicBezTo>
                    <a:pt x="134" y="683"/>
                    <a:pt x="155" y="679"/>
                    <a:pt x="176" y="674"/>
                  </a:cubicBezTo>
                  <a:cubicBezTo>
                    <a:pt x="184" y="672"/>
                    <a:pt x="191" y="664"/>
                    <a:pt x="200" y="662"/>
                  </a:cubicBezTo>
                  <a:cubicBezTo>
                    <a:pt x="205" y="656"/>
                    <a:pt x="207" y="649"/>
                    <a:pt x="216" y="647"/>
                  </a:cubicBezTo>
                  <a:lnTo>
                    <a:pt x="209" y="510"/>
                  </a:lnTo>
                  <a:lnTo>
                    <a:pt x="392" y="243"/>
                  </a:lnTo>
                  <a:lnTo>
                    <a:pt x="245" y="71"/>
                  </a:lnTo>
                  <a:lnTo>
                    <a:pt x="194" y="69"/>
                  </a:lnTo>
                  <a:lnTo>
                    <a:pt x="173" y="30"/>
                  </a:lnTo>
                  <a:lnTo>
                    <a:pt x="134" y="8"/>
                  </a:lnTo>
                  <a:lnTo>
                    <a:pt x="83" y="0"/>
                  </a:lnTo>
                  <a:lnTo>
                    <a:pt x="39" y="140"/>
                  </a:lnTo>
                  <a:lnTo>
                    <a:pt x="15" y="275"/>
                  </a:lnTo>
                  <a:lnTo>
                    <a:pt x="8" y="545"/>
                  </a:lnTo>
                  <a:lnTo>
                    <a:pt x="0" y="677"/>
                  </a:lnTo>
                  <a:close/>
                </a:path>
              </a:pathLst>
            </a:custGeom>
            <a:solidFill>
              <a:srgbClr val="FF00FF"/>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7" name="Freeform 59"/>
            <p:cNvSpPr>
              <a:spLocks/>
            </p:cNvSpPr>
            <p:nvPr/>
          </p:nvSpPr>
          <p:spPr bwMode="auto">
            <a:xfrm>
              <a:off x="2437" y="624"/>
              <a:ext cx="66" cy="93"/>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8" name="Freeform 60"/>
            <p:cNvSpPr>
              <a:spLocks/>
            </p:cNvSpPr>
            <p:nvPr/>
          </p:nvSpPr>
          <p:spPr bwMode="auto">
            <a:xfrm>
              <a:off x="2299" y="156"/>
              <a:ext cx="851" cy="894"/>
            </a:xfrm>
            <a:custGeom>
              <a:avLst/>
              <a:gdLst/>
              <a:ahLst/>
              <a:cxnLst>
                <a:cxn ang="0">
                  <a:pos x="305" y="518"/>
                </a:cxn>
                <a:cxn ang="0">
                  <a:pos x="278" y="374"/>
                </a:cxn>
                <a:cxn ang="0">
                  <a:pos x="242" y="311"/>
                </a:cxn>
                <a:cxn ang="0">
                  <a:pos x="203" y="212"/>
                </a:cxn>
                <a:cxn ang="0">
                  <a:pos x="218" y="128"/>
                </a:cxn>
                <a:cxn ang="0">
                  <a:pos x="272" y="74"/>
                </a:cxn>
                <a:cxn ang="0">
                  <a:pos x="341" y="47"/>
                </a:cxn>
                <a:cxn ang="0">
                  <a:pos x="425" y="17"/>
                </a:cxn>
                <a:cxn ang="0">
                  <a:pos x="548" y="2"/>
                </a:cxn>
                <a:cxn ang="0">
                  <a:pos x="677" y="29"/>
                </a:cxn>
                <a:cxn ang="0">
                  <a:pos x="701" y="44"/>
                </a:cxn>
                <a:cxn ang="0">
                  <a:pos x="737" y="59"/>
                </a:cxn>
                <a:cxn ang="0">
                  <a:pos x="782" y="89"/>
                </a:cxn>
                <a:cxn ang="0">
                  <a:pos x="839" y="137"/>
                </a:cxn>
                <a:cxn ang="0">
                  <a:pos x="803" y="317"/>
                </a:cxn>
                <a:cxn ang="0">
                  <a:pos x="791" y="347"/>
                </a:cxn>
                <a:cxn ang="0">
                  <a:pos x="767" y="398"/>
                </a:cxn>
                <a:cxn ang="0">
                  <a:pos x="683" y="509"/>
                </a:cxn>
                <a:cxn ang="0">
                  <a:pos x="641" y="539"/>
                </a:cxn>
                <a:cxn ang="0">
                  <a:pos x="623" y="545"/>
                </a:cxn>
                <a:cxn ang="0">
                  <a:pos x="620" y="560"/>
                </a:cxn>
                <a:cxn ang="0">
                  <a:pos x="644" y="539"/>
                </a:cxn>
                <a:cxn ang="0">
                  <a:pos x="662" y="527"/>
                </a:cxn>
                <a:cxn ang="0">
                  <a:pos x="776" y="536"/>
                </a:cxn>
                <a:cxn ang="0">
                  <a:pos x="782" y="581"/>
                </a:cxn>
                <a:cxn ang="0">
                  <a:pos x="758" y="626"/>
                </a:cxn>
                <a:cxn ang="0">
                  <a:pos x="677" y="644"/>
                </a:cxn>
                <a:cxn ang="0">
                  <a:pos x="668" y="647"/>
                </a:cxn>
                <a:cxn ang="0">
                  <a:pos x="629" y="650"/>
                </a:cxn>
                <a:cxn ang="0">
                  <a:pos x="620" y="668"/>
                </a:cxn>
                <a:cxn ang="0">
                  <a:pos x="611" y="707"/>
                </a:cxn>
                <a:cxn ang="0">
                  <a:pos x="539" y="893"/>
                </a:cxn>
                <a:cxn ang="0">
                  <a:pos x="401" y="890"/>
                </a:cxn>
                <a:cxn ang="0">
                  <a:pos x="395" y="881"/>
                </a:cxn>
                <a:cxn ang="0">
                  <a:pos x="386" y="875"/>
                </a:cxn>
                <a:cxn ang="0">
                  <a:pos x="335" y="767"/>
                </a:cxn>
                <a:cxn ang="0">
                  <a:pos x="323" y="740"/>
                </a:cxn>
                <a:cxn ang="0">
                  <a:pos x="275" y="740"/>
                </a:cxn>
                <a:cxn ang="0">
                  <a:pos x="227" y="725"/>
                </a:cxn>
                <a:cxn ang="0">
                  <a:pos x="200" y="710"/>
                </a:cxn>
                <a:cxn ang="0">
                  <a:pos x="251" y="662"/>
                </a:cxn>
                <a:cxn ang="0">
                  <a:pos x="308" y="605"/>
                </a:cxn>
                <a:cxn ang="0">
                  <a:pos x="236" y="641"/>
                </a:cxn>
                <a:cxn ang="0">
                  <a:pos x="176" y="653"/>
                </a:cxn>
                <a:cxn ang="0">
                  <a:pos x="65" y="629"/>
                </a:cxn>
                <a:cxn ang="0">
                  <a:pos x="23" y="584"/>
                </a:cxn>
                <a:cxn ang="0">
                  <a:pos x="14" y="557"/>
                </a:cxn>
                <a:cxn ang="0">
                  <a:pos x="11" y="533"/>
                </a:cxn>
                <a:cxn ang="0">
                  <a:pos x="83" y="527"/>
                </a:cxn>
                <a:cxn ang="0">
                  <a:pos x="290" y="524"/>
                </a:cxn>
                <a:cxn ang="0">
                  <a:pos x="305" y="518"/>
                </a:cxn>
              </a:cxnLst>
              <a:rect l="0" t="0" r="r" b="b"/>
              <a:pathLst>
                <a:path w="851" h="894">
                  <a:moveTo>
                    <a:pt x="305" y="518"/>
                  </a:moveTo>
                  <a:cubicBezTo>
                    <a:pt x="303" y="491"/>
                    <a:pt x="296" y="402"/>
                    <a:pt x="278" y="374"/>
                  </a:cubicBezTo>
                  <a:cubicBezTo>
                    <a:pt x="265" y="355"/>
                    <a:pt x="252" y="333"/>
                    <a:pt x="242" y="311"/>
                  </a:cubicBezTo>
                  <a:cubicBezTo>
                    <a:pt x="228" y="279"/>
                    <a:pt x="222" y="241"/>
                    <a:pt x="203" y="212"/>
                  </a:cubicBezTo>
                  <a:cubicBezTo>
                    <a:pt x="206" y="161"/>
                    <a:pt x="197" y="161"/>
                    <a:pt x="218" y="128"/>
                  </a:cubicBezTo>
                  <a:cubicBezTo>
                    <a:pt x="220" y="123"/>
                    <a:pt x="267" y="77"/>
                    <a:pt x="272" y="74"/>
                  </a:cubicBezTo>
                  <a:cubicBezTo>
                    <a:pt x="293" y="61"/>
                    <a:pt x="317" y="52"/>
                    <a:pt x="341" y="47"/>
                  </a:cubicBezTo>
                  <a:cubicBezTo>
                    <a:pt x="364" y="32"/>
                    <a:pt x="399" y="26"/>
                    <a:pt x="425" y="17"/>
                  </a:cubicBezTo>
                  <a:cubicBezTo>
                    <a:pt x="460" y="12"/>
                    <a:pt x="506" y="0"/>
                    <a:pt x="548" y="2"/>
                  </a:cubicBezTo>
                  <a:cubicBezTo>
                    <a:pt x="590" y="4"/>
                    <a:pt x="652" y="22"/>
                    <a:pt x="677" y="29"/>
                  </a:cubicBezTo>
                  <a:cubicBezTo>
                    <a:pt x="689" y="33"/>
                    <a:pt x="689" y="40"/>
                    <a:pt x="701" y="44"/>
                  </a:cubicBezTo>
                  <a:cubicBezTo>
                    <a:pt x="710" y="58"/>
                    <a:pt x="722" y="55"/>
                    <a:pt x="737" y="59"/>
                  </a:cubicBezTo>
                  <a:cubicBezTo>
                    <a:pt x="752" y="69"/>
                    <a:pt x="765" y="83"/>
                    <a:pt x="782" y="89"/>
                  </a:cubicBezTo>
                  <a:cubicBezTo>
                    <a:pt x="798" y="113"/>
                    <a:pt x="832" y="107"/>
                    <a:pt x="839" y="137"/>
                  </a:cubicBezTo>
                  <a:cubicBezTo>
                    <a:pt x="843" y="187"/>
                    <a:pt x="851" y="285"/>
                    <a:pt x="803" y="317"/>
                  </a:cubicBezTo>
                  <a:cubicBezTo>
                    <a:pt x="799" y="328"/>
                    <a:pt x="793" y="335"/>
                    <a:pt x="791" y="347"/>
                  </a:cubicBezTo>
                  <a:cubicBezTo>
                    <a:pt x="787" y="368"/>
                    <a:pt x="790" y="392"/>
                    <a:pt x="767" y="398"/>
                  </a:cubicBezTo>
                  <a:cubicBezTo>
                    <a:pt x="728" y="424"/>
                    <a:pt x="735" y="496"/>
                    <a:pt x="683" y="509"/>
                  </a:cubicBezTo>
                  <a:cubicBezTo>
                    <a:pt x="668" y="519"/>
                    <a:pt x="658" y="531"/>
                    <a:pt x="641" y="539"/>
                  </a:cubicBezTo>
                  <a:cubicBezTo>
                    <a:pt x="635" y="542"/>
                    <a:pt x="623" y="545"/>
                    <a:pt x="623" y="545"/>
                  </a:cubicBezTo>
                  <a:cubicBezTo>
                    <a:pt x="609" y="566"/>
                    <a:pt x="604" y="565"/>
                    <a:pt x="620" y="560"/>
                  </a:cubicBezTo>
                  <a:cubicBezTo>
                    <a:pt x="629" y="551"/>
                    <a:pt x="633" y="545"/>
                    <a:pt x="644" y="539"/>
                  </a:cubicBezTo>
                  <a:cubicBezTo>
                    <a:pt x="650" y="535"/>
                    <a:pt x="662" y="527"/>
                    <a:pt x="662" y="527"/>
                  </a:cubicBezTo>
                  <a:cubicBezTo>
                    <a:pt x="691" y="528"/>
                    <a:pt x="740" y="503"/>
                    <a:pt x="776" y="536"/>
                  </a:cubicBezTo>
                  <a:cubicBezTo>
                    <a:pt x="779" y="536"/>
                    <a:pt x="782" y="578"/>
                    <a:pt x="782" y="581"/>
                  </a:cubicBezTo>
                  <a:cubicBezTo>
                    <a:pt x="782" y="611"/>
                    <a:pt x="773" y="605"/>
                    <a:pt x="758" y="626"/>
                  </a:cubicBezTo>
                  <a:cubicBezTo>
                    <a:pt x="753" y="650"/>
                    <a:pt x="701" y="643"/>
                    <a:pt x="677" y="644"/>
                  </a:cubicBezTo>
                  <a:cubicBezTo>
                    <a:pt x="674" y="645"/>
                    <a:pt x="671" y="647"/>
                    <a:pt x="668" y="647"/>
                  </a:cubicBezTo>
                  <a:cubicBezTo>
                    <a:pt x="655" y="649"/>
                    <a:pt x="642" y="646"/>
                    <a:pt x="629" y="650"/>
                  </a:cubicBezTo>
                  <a:cubicBezTo>
                    <a:pt x="623" y="652"/>
                    <a:pt x="624" y="662"/>
                    <a:pt x="620" y="668"/>
                  </a:cubicBezTo>
                  <a:cubicBezTo>
                    <a:pt x="617" y="681"/>
                    <a:pt x="611" y="707"/>
                    <a:pt x="611" y="707"/>
                  </a:cubicBezTo>
                  <a:cubicBezTo>
                    <a:pt x="609" y="762"/>
                    <a:pt x="615" y="878"/>
                    <a:pt x="539" y="893"/>
                  </a:cubicBezTo>
                  <a:cubicBezTo>
                    <a:pt x="493" y="892"/>
                    <a:pt x="447" y="894"/>
                    <a:pt x="401" y="890"/>
                  </a:cubicBezTo>
                  <a:cubicBezTo>
                    <a:pt x="397" y="890"/>
                    <a:pt x="398" y="884"/>
                    <a:pt x="395" y="881"/>
                  </a:cubicBezTo>
                  <a:cubicBezTo>
                    <a:pt x="392" y="878"/>
                    <a:pt x="389" y="877"/>
                    <a:pt x="386" y="875"/>
                  </a:cubicBezTo>
                  <a:cubicBezTo>
                    <a:pt x="364" y="842"/>
                    <a:pt x="351" y="803"/>
                    <a:pt x="335" y="767"/>
                  </a:cubicBezTo>
                  <a:cubicBezTo>
                    <a:pt x="331" y="758"/>
                    <a:pt x="333" y="742"/>
                    <a:pt x="323" y="740"/>
                  </a:cubicBezTo>
                  <a:cubicBezTo>
                    <a:pt x="303" y="736"/>
                    <a:pt x="295" y="741"/>
                    <a:pt x="275" y="740"/>
                  </a:cubicBezTo>
                  <a:cubicBezTo>
                    <a:pt x="258" y="739"/>
                    <a:pt x="239" y="731"/>
                    <a:pt x="227" y="725"/>
                  </a:cubicBezTo>
                  <a:cubicBezTo>
                    <a:pt x="224" y="715"/>
                    <a:pt x="200" y="710"/>
                    <a:pt x="200" y="710"/>
                  </a:cubicBezTo>
                  <a:cubicBezTo>
                    <a:pt x="203" y="696"/>
                    <a:pt x="239" y="670"/>
                    <a:pt x="251" y="662"/>
                  </a:cubicBezTo>
                  <a:cubicBezTo>
                    <a:pt x="267" y="638"/>
                    <a:pt x="286" y="620"/>
                    <a:pt x="308" y="605"/>
                  </a:cubicBezTo>
                  <a:cubicBezTo>
                    <a:pt x="310" y="598"/>
                    <a:pt x="258" y="633"/>
                    <a:pt x="236" y="641"/>
                  </a:cubicBezTo>
                  <a:cubicBezTo>
                    <a:pt x="214" y="649"/>
                    <a:pt x="204" y="655"/>
                    <a:pt x="176" y="653"/>
                  </a:cubicBezTo>
                  <a:cubicBezTo>
                    <a:pt x="137" y="652"/>
                    <a:pt x="93" y="657"/>
                    <a:pt x="65" y="629"/>
                  </a:cubicBezTo>
                  <a:cubicBezTo>
                    <a:pt x="53" y="617"/>
                    <a:pt x="33" y="599"/>
                    <a:pt x="23" y="584"/>
                  </a:cubicBezTo>
                  <a:cubicBezTo>
                    <a:pt x="18" y="576"/>
                    <a:pt x="14" y="557"/>
                    <a:pt x="14" y="557"/>
                  </a:cubicBezTo>
                  <a:cubicBezTo>
                    <a:pt x="14" y="549"/>
                    <a:pt x="0" y="538"/>
                    <a:pt x="11" y="533"/>
                  </a:cubicBezTo>
                  <a:cubicBezTo>
                    <a:pt x="22" y="528"/>
                    <a:pt x="37" y="528"/>
                    <a:pt x="83" y="527"/>
                  </a:cubicBezTo>
                  <a:cubicBezTo>
                    <a:pt x="152" y="525"/>
                    <a:pt x="221" y="525"/>
                    <a:pt x="290" y="524"/>
                  </a:cubicBezTo>
                  <a:cubicBezTo>
                    <a:pt x="301" y="520"/>
                    <a:pt x="296" y="522"/>
                    <a:pt x="305" y="518"/>
                  </a:cubicBezTo>
                  <a:close/>
                </a:path>
              </a:pathLst>
            </a:custGeom>
            <a:gradFill rotWithShape="1">
              <a:gsLst>
                <a:gs pos="0">
                  <a:srgbClr val="FFCCFF"/>
                </a:gs>
                <a:gs pos="100000">
                  <a:srgbClr val="FFCCFF">
                    <a:gamma/>
                    <a:shade val="86275"/>
                    <a:invGamma/>
                  </a:srgbClr>
                </a:gs>
              </a:gsLst>
              <a:lin ang="5400000" scaled="1"/>
            </a:gradFill>
            <a:ln w="28575" cmpd="sng">
              <a:solidFill>
                <a:schemeClr val="tx1"/>
              </a:solidFill>
              <a:round/>
              <a:headEnd/>
              <a:tailEnd/>
            </a:ln>
            <a:effectLst/>
            <a:scene3d>
              <a:camera prst="orthographicFront"/>
              <a:lightRig rig="threePt" dir="t"/>
            </a:scene3d>
            <a:sp3d>
              <a:bevelT/>
            </a:sp3d>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9" name="Freeform 61"/>
            <p:cNvSpPr>
              <a:spLocks/>
            </p:cNvSpPr>
            <p:nvPr/>
          </p:nvSpPr>
          <p:spPr bwMode="auto">
            <a:xfrm rot="-830568">
              <a:off x="2714" y="321"/>
              <a:ext cx="433" cy="207"/>
            </a:xfrm>
            <a:custGeom>
              <a:avLst/>
              <a:gdLst/>
              <a:ahLst/>
              <a:cxnLst>
                <a:cxn ang="0">
                  <a:pos x="1" y="207"/>
                </a:cxn>
                <a:cxn ang="0">
                  <a:pos x="4" y="144"/>
                </a:cxn>
                <a:cxn ang="0">
                  <a:pos x="16" y="126"/>
                </a:cxn>
                <a:cxn ang="0">
                  <a:pos x="61" y="69"/>
                </a:cxn>
                <a:cxn ang="0">
                  <a:pos x="97" y="36"/>
                </a:cxn>
                <a:cxn ang="0">
                  <a:pos x="127" y="9"/>
                </a:cxn>
                <a:cxn ang="0">
                  <a:pos x="139" y="42"/>
                </a:cxn>
                <a:cxn ang="0">
                  <a:pos x="136" y="72"/>
                </a:cxn>
                <a:cxn ang="0">
                  <a:pos x="139" y="54"/>
                </a:cxn>
                <a:cxn ang="0">
                  <a:pos x="145" y="45"/>
                </a:cxn>
                <a:cxn ang="0">
                  <a:pos x="154" y="42"/>
                </a:cxn>
                <a:cxn ang="0">
                  <a:pos x="238" y="6"/>
                </a:cxn>
                <a:cxn ang="0">
                  <a:pos x="265" y="48"/>
                </a:cxn>
                <a:cxn ang="0">
                  <a:pos x="274" y="30"/>
                </a:cxn>
                <a:cxn ang="0">
                  <a:pos x="292" y="24"/>
                </a:cxn>
                <a:cxn ang="0">
                  <a:pos x="385" y="36"/>
                </a:cxn>
                <a:cxn ang="0">
                  <a:pos x="415" y="66"/>
                </a:cxn>
                <a:cxn ang="0">
                  <a:pos x="427" y="81"/>
                </a:cxn>
                <a:cxn ang="0">
                  <a:pos x="343" y="87"/>
                </a:cxn>
                <a:cxn ang="0">
                  <a:pos x="310" y="102"/>
                </a:cxn>
                <a:cxn ang="0">
                  <a:pos x="130" y="120"/>
                </a:cxn>
                <a:cxn ang="0">
                  <a:pos x="100" y="129"/>
                </a:cxn>
                <a:cxn ang="0">
                  <a:pos x="82" y="135"/>
                </a:cxn>
                <a:cxn ang="0">
                  <a:pos x="55" y="162"/>
                </a:cxn>
                <a:cxn ang="0">
                  <a:pos x="19" y="198"/>
                </a:cxn>
                <a:cxn ang="0">
                  <a:pos x="1" y="207"/>
                </a:cxn>
              </a:cxnLst>
              <a:rect l="0" t="0" r="r" b="b"/>
              <a:pathLst>
                <a:path w="433" h="207">
                  <a:moveTo>
                    <a:pt x="1" y="207"/>
                  </a:moveTo>
                  <a:cubicBezTo>
                    <a:pt x="2" y="186"/>
                    <a:pt x="0" y="165"/>
                    <a:pt x="4" y="144"/>
                  </a:cubicBezTo>
                  <a:cubicBezTo>
                    <a:pt x="5" y="137"/>
                    <a:pt x="12" y="132"/>
                    <a:pt x="16" y="126"/>
                  </a:cubicBezTo>
                  <a:cubicBezTo>
                    <a:pt x="27" y="110"/>
                    <a:pt x="46" y="74"/>
                    <a:pt x="61" y="69"/>
                  </a:cubicBezTo>
                  <a:cubicBezTo>
                    <a:pt x="73" y="57"/>
                    <a:pt x="83" y="45"/>
                    <a:pt x="97" y="36"/>
                  </a:cubicBezTo>
                  <a:cubicBezTo>
                    <a:pt x="101" y="23"/>
                    <a:pt x="112" y="9"/>
                    <a:pt x="127" y="9"/>
                  </a:cubicBezTo>
                  <a:cubicBezTo>
                    <a:pt x="134" y="20"/>
                    <a:pt x="135" y="30"/>
                    <a:pt x="139" y="42"/>
                  </a:cubicBezTo>
                  <a:cubicBezTo>
                    <a:pt x="138" y="52"/>
                    <a:pt x="136" y="62"/>
                    <a:pt x="136" y="72"/>
                  </a:cubicBezTo>
                  <a:cubicBezTo>
                    <a:pt x="136" y="78"/>
                    <a:pt x="137" y="60"/>
                    <a:pt x="139" y="54"/>
                  </a:cubicBezTo>
                  <a:cubicBezTo>
                    <a:pt x="140" y="51"/>
                    <a:pt x="142" y="47"/>
                    <a:pt x="145" y="45"/>
                  </a:cubicBezTo>
                  <a:cubicBezTo>
                    <a:pt x="147" y="43"/>
                    <a:pt x="151" y="43"/>
                    <a:pt x="154" y="42"/>
                  </a:cubicBezTo>
                  <a:cubicBezTo>
                    <a:pt x="178" y="18"/>
                    <a:pt x="211" y="24"/>
                    <a:pt x="238" y="6"/>
                  </a:cubicBezTo>
                  <a:cubicBezTo>
                    <a:pt x="282" y="11"/>
                    <a:pt x="250" y="0"/>
                    <a:pt x="265" y="48"/>
                  </a:cubicBezTo>
                  <a:cubicBezTo>
                    <a:pt x="269" y="61"/>
                    <a:pt x="271" y="32"/>
                    <a:pt x="274" y="30"/>
                  </a:cubicBezTo>
                  <a:cubicBezTo>
                    <a:pt x="279" y="26"/>
                    <a:pt x="292" y="24"/>
                    <a:pt x="292" y="24"/>
                  </a:cubicBezTo>
                  <a:cubicBezTo>
                    <a:pt x="324" y="26"/>
                    <a:pt x="353" y="31"/>
                    <a:pt x="385" y="36"/>
                  </a:cubicBezTo>
                  <a:cubicBezTo>
                    <a:pt x="389" y="69"/>
                    <a:pt x="389" y="57"/>
                    <a:pt x="415" y="66"/>
                  </a:cubicBezTo>
                  <a:cubicBezTo>
                    <a:pt x="417" y="72"/>
                    <a:pt x="433" y="78"/>
                    <a:pt x="427" y="81"/>
                  </a:cubicBezTo>
                  <a:cubicBezTo>
                    <a:pt x="402" y="94"/>
                    <a:pt x="371" y="86"/>
                    <a:pt x="343" y="87"/>
                  </a:cubicBezTo>
                  <a:cubicBezTo>
                    <a:pt x="326" y="91"/>
                    <a:pt x="328" y="98"/>
                    <a:pt x="310" y="102"/>
                  </a:cubicBezTo>
                  <a:cubicBezTo>
                    <a:pt x="338" y="144"/>
                    <a:pt x="156" y="120"/>
                    <a:pt x="130" y="120"/>
                  </a:cubicBezTo>
                  <a:cubicBezTo>
                    <a:pt x="113" y="132"/>
                    <a:pt x="130" y="122"/>
                    <a:pt x="100" y="129"/>
                  </a:cubicBezTo>
                  <a:cubicBezTo>
                    <a:pt x="94" y="130"/>
                    <a:pt x="82" y="135"/>
                    <a:pt x="82" y="135"/>
                  </a:cubicBezTo>
                  <a:cubicBezTo>
                    <a:pt x="78" y="147"/>
                    <a:pt x="67" y="158"/>
                    <a:pt x="55" y="162"/>
                  </a:cubicBezTo>
                  <a:cubicBezTo>
                    <a:pt x="49" y="181"/>
                    <a:pt x="35" y="187"/>
                    <a:pt x="19" y="198"/>
                  </a:cubicBezTo>
                  <a:cubicBezTo>
                    <a:pt x="13" y="202"/>
                    <a:pt x="1" y="207"/>
                    <a:pt x="1" y="207"/>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0" name="Freeform 62"/>
            <p:cNvSpPr>
              <a:spLocks/>
            </p:cNvSpPr>
            <p:nvPr/>
          </p:nvSpPr>
          <p:spPr bwMode="auto">
            <a:xfrm>
              <a:off x="2705" y="570"/>
              <a:ext cx="153" cy="141"/>
            </a:xfrm>
            <a:custGeom>
              <a:avLst/>
              <a:gdLst/>
              <a:ahLst/>
              <a:cxnLst>
                <a:cxn ang="0">
                  <a:pos x="64" y="6"/>
                </a:cxn>
                <a:cxn ang="0">
                  <a:pos x="22" y="54"/>
                </a:cxn>
                <a:cxn ang="0">
                  <a:pos x="10" y="72"/>
                </a:cxn>
                <a:cxn ang="0">
                  <a:pos x="25" y="132"/>
                </a:cxn>
                <a:cxn ang="0">
                  <a:pos x="61" y="153"/>
                </a:cxn>
                <a:cxn ang="0">
                  <a:pos x="145" y="135"/>
                </a:cxn>
                <a:cxn ang="0">
                  <a:pos x="169" y="117"/>
                </a:cxn>
                <a:cxn ang="0">
                  <a:pos x="175" y="54"/>
                </a:cxn>
                <a:cxn ang="0">
                  <a:pos x="118" y="12"/>
                </a:cxn>
                <a:cxn ang="0">
                  <a:pos x="91" y="3"/>
                </a:cxn>
                <a:cxn ang="0">
                  <a:pos x="82" y="0"/>
                </a:cxn>
                <a:cxn ang="0">
                  <a:pos x="64" y="6"/>
                </a:cxn>
              </a:cxnLst>
              <a:rect l="0" t="0" r="r" b="b"/>
              <a:pathLst>
                <a:path w="186" h="153">
                  <a:moveTo>
                    <a:pt x="64" y="6"/>
                  </a:moveTo>
                  <a:cubicBezTo>
                    <a:pt x="25" y="12"/>
                    <a:pt x="39" y="28"/>
                    <a:pt x="22" y="54"/>
                  </a:cubicBezTo>
                  <a:cubicBezTo>
                    <a:pt x="18" y="60"/>
                    <a:pt x="10" y="72"/>
                    <a:pt x="10" y="72"/>
                  </a:cubicBezTo>
                  <a:cubicBezTo>
                    <a:pt x="5" y="94"/>
                    <a:pt x="0" y="124"/>
                    <a:pt x="25" y="132"/>
                  </a:cubicBezTo>
                  <a:cubicBezTo>
                    <a:pt x="30" y="152"/>
                    <a:pt x="43" y="147"/>
                    <a:pt x="61" y="153"/>
                  </a:cubicBezTo>
                  <a:cubicBezTo>
                    <a:pt x="124" y="149"/>
                    <a:pt x="99" y="147"/>
                    <a:pt x="145" y="135"/>
                  </a:cubicBezTo>
                  <a:cubicBezTo>
                    <a:pt x="156" y="128"/>
                    <a:pt x="162" y="128"/>
                    <a:pt x="169" y="117"/>
                  </a:cubicBezTo>
                  <a:cubicBezTo>
                    <a:pt x="173" y="85"/>
                    <a:pt x="186" y="86"/>
                    <a:pt x="175" y="54"/>
                  </a:cubicBezTo>
                  <a:cubicBezTo>
                    <a:pt x="169" y="14"/>
                    <a:pt x="159" y="16"/>
                    <a:pt x="118" y="12"/>
                  </a:cubicBezTo>
                  <a:cubicBezTo>
                    <a:pt x="109" y="9"/>
                    <a:pt x="100" y="6"/>
                    <a:pt x="91" y="3"/>
                  </a:cubicBezTo>
                  <a:cubicBezTo>
                    <a:pt x="88" y="2"/>
                    <a:pt x="82" y="0"/>
                    <a:pt x="82" y="0"/>
                  </a:cubicBezTo>
                  <a:cubicBezTo>
                    <a:pt x="52" y="3"/>
                    <a:pt x="46" y="0"/>
                    <a:pt x="64" y="6"/>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1" name="Freeform 63"/>
            <p:cNvSpPr>
              <a:spLocks/>
            </p:cNvSpPr>
            <p:nvPr/>
          </p:nvSpPr>
          <p:spPr bwMode="auto">
            <a:xfrm>
              <a:off x="2718" y="621"/>
              <a:ext cx="72" cy="69"/>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2" name="Freeform 64"/>
            <p:cNvSpPr>
              <a:spLocks/>
            </p:cNvSpPr>
            <p:nvPr/>
          </p:nvSpPr>
          <p:spPr bwMode="auto">
            <a:xfrm rot="-2667468">
              <a:off x="2689" y="807"/>
              <a:ext cx="27" cy="51"/>
            </a:xfrm>
            <a:custGeom>
              <a:avLst/>
              <a:gdLst/>
              <a:ahLst/>
              <a:cxnLst>
                <a:cxn ang="0">
                  <a:pos x="0" y="0"/>
                </a:cxn>
                <a:cxn ang="0">
                  <a:pos x="30" y="36"/>
                </a:cxn>
                <a:cxn ang="0">
                  <a:pos x="33" y="78"/>
                </a:cxn>
              </a:cxnLst>
              <a:rect l="0" t="0" r="r" b="b"/>
              <a:pathLst>
                <a:path w="35" h="78">
                  <a:moveTo>
                    <a:pt x="0" y="0"/>
                  </a:moveTo>
                  <a:cubicBezTo>
                    <a:pt x="12" y="11"/>
                    <a:pt x="25" y="23"/>
                    <a:pt x="30" y="36"/>
                  </a:cubicBezTo>
                  <a:cubicBezTo>
                    <a:pt x="35" y="49"/>
                    <a:pt x="34" y="63"/>
                    <a:pt x="33" y="78"/>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 name="Freeform 65"/>
            <p:cNvSpPr>
              <a:spLocks/>
            </p:cNvSpPr>
            <p:nvPr/>
          </p:nvSpPr>
          <p:spPr bwMode="auto">
            <a:xfrm>
              <a:off x="2482" y="636"/>
              <a:ext cx="75" cy="114"/>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4" name="Line 66"/>
            <p:cNvSpPr>
              <a:spLocks noChangeShapeType="1"/>
            </p:cNvSpPr>
            <p:nvPr/>
          </p:nvSpPr>
          <p:spPr bwMode="auto">
            <a:xfrm flipH="1">
              <a:off x="2598" y="720"/>
              <a:ext cx="48" cy="48"/>
            </a:xfrm>
            <a:prstGeom prst="line">
              <a:avLst/>
            </a:prstGeom>
            <a:noFill/>
            <a:ln w="19050">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5" name="Freeform 67"/>
            <p:cNvSpPr>
              <a:spLocks/>
            </p:cNvSpPr>
            <p:nvPr/>
          </p:nvSpPr>
          <p:spPr bwMode="auto">
            <a:xfrm>
              <a:off x="2562" y="590"/>
              <a:ext cx="128" cy="84"/>
            </a:xfrm>
            <a:custGeom>
              <a:avLst/>
              <a:gdLst/>
              <a:ahLst/>
              <a:cxnLst>
                <a:cxn ang="0">
                  <a:pos x="3" y="82"/>
                </a:cxn>
                <a:cxn ang="0">
                  <a:pos x="132" y="79"/>
                </a:cxn>
                <a:cxn ang="0">
                  <a:pos x="117" y="51"/>
                </a:cxn>
                <a:cxn ang="0">
                  <a:pos x="51" y="1"/>
                </a:cxn>
                <a:cxn ang="0">
                  <a:pos x="12" y="4"/>
                </a:cxn>
                <a:cxn ang="0">
                  <a:pos x="0" y="40"/>
                </a:cxn>
                <a:cxn ang="0">
                  <a:pos x="3" y="82"/>
                </a:cxn>
              </a:cxnLst>
              <a:rect l="0" t="0" r="r" b="b"/>
              <a:pathLst>
                <a:path w="140" h="84">
                  <a:moveTo>
                    <a:pt x="3" y="82"/>
                  </a:moveTo>
                  <a:cubicBezTo>
                    <a:pt x="46" y="81"/>
                    <a:pt x="89" y="84"/>
                    <a:pt x="132" y="79"/>
                  </a:cubicBezTo>
                  <a:cubicBezTo>
                    <a:pt x="140" y="78"/>
                    <a:pt x="118" y="52"/>
                    <a:pt x="117" y="51"/>
                  </a:cubicBezTo>
                  <a:cubicBezTo>
                    <a:pt x="98" y="22"/>
                    <a:pt x="83" y="12"/>
                    <a:pt x="51" y="1"/>
                  </a:cubicBezTo>
                  <a:cubicBezTo>
                    <a:pt x="35" y="2"/>
                    <a:pt x="28" y="0"/>
                    <a:pt x="12" y="4"/>
                  </a:cubicBezTo>
                  <a:cubicBezTo>
                    <a:pt x="2" y="6"/>
                    <a:pt x="0" y="30"/>
                    <a:pt x="0" y="40"/>
                  </a:cubicBezTo>
                  <a:cubicBezTo>
                    <a:pt x="1" y="56"/>
                    <a:pt x="1" y="66"/>
                    <a:pt x="3" y="82"/>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6" name="Freeform 68"/>
            <p:cNvSpPr>
              <a:spLocks/>
            </p:cNvSpPr>
            <p:nvPr/>
          </p:nvSpPr>
          <p:spPr bwMode="auto">
            <a:xfrm>
              <a:off x="2568" y="618"/>
              <a:ext cx="57" cy="54"/>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7" name="Freeform 69"/>
            <p:cNvSpPr>
              <a:spLocks/>
            </p:cNvSpPr>
            <p:nvPr/>
          </p:nvSpPr>
          <p:spPr bwMode="auto">
            <a:xfrm>
              <a:off x="2952" y="716"/>
              <a:ext cx="87" cy="38"/>
            </a:xfrm>
            <a:custGeom>
              <a:avLst/>
              <a:gdLst/>
              <a:ahLst/>
              <a:cxnLst>
                <a:cxn ang="0">
                  <a:pos x="0" y="28"/>
                </a:cxn>
                <a:cxn ang="0">
                  <a:pos x="30" y="22"/>
                </a:cxn>
                <a:cxn ang="0">
                  <a:pos x="45" y="10"/>
                </a:cxn>
                <a:cxn ang="0">
                  <a:pos x="63" y="7"/>
                </a:cxn>
                <a:cxn ang="0">
                  <a:pos x="81" y="1"/>
                </a:cxn>
                <a:cxn ang="0">
                  <a:pos x="66" y="4"/>
                </a:cxn>
                <a:cxn ang="0">
                  <a:pos x="24" y="22"/>
                </a:cxn>
                <a:cxn ang="0">
                  <a:pos x="42" y="22"/>
                </a:cxn>
                <a:cxn ang="0">
                  <a:pos x="69" y="13"/>
                </a:cxn>
                <a:cxn ang="0">
                  <a:pos x="51" y="22"/>
                </a:cxn>
                <a:cxn ang="0">
                  <a:pos x="45" y="28"/>
                </a:cxn>
                <a:cxn ang="0">
                  <a:pos x="63" y="13"/>
                </a:cxn>
              </a:cxnLst>
              <a:rect l="0" t="0" r="r" b="b"/>
              <a:pathLst>
                <a:path w="87" h="38">
                  <a:moveTo>
                    <a:pt x="0" y="28"/>
                  </a:moveTo>
                  <a:cubicBezTo>
                    <a:pt x="10" y="27"/>
                    <a:pt x="22" y="28"/>
                    <a:pt x="30" y="22"/>
                  </a:cubicBezTo>
                  <a:cubicBezTo>
                    <a:pt x="44" y="10"/>
                    <a:pt x="27" y="14"/>
                    <a:pt x="45" y="10"/>
                  </a:cubicBezTo>
                  <a:cubicBezTo>
                    <a:pt x="51" y="9"/>
                    <a:pt x="57" y="8"/>
                    <a:pt x="63" y="7"/>
                  </a:cubicBezTo>
                  <a:cubicBezTo>
                    <a:pt x="69" y="5"/>
                    <a:pt x="87" y="0"/>
                    <a:pt x="81" y="1"/>
                  </a:cubicBezTo>
                  <a:cubicBezTo>
                    <a:pt x="76" y="2"/>
                    <a:pt x="71" y="3"/>
                    <a:pt x="66" y="4"/>
                  </a:cubicBezTo>
                  <a:cubicBezTo>
                    <a:pt x="48" y="16"/>
                    <a:pt x="45" y="18"/>
                    <a:pt x="24" y="22"/>
                  </a:cubicBezTo>
                  <a:cubicBezTo>
                    <a:pt x="0" y="38"/>
                    <a:pt x="36" y="24"/>
                    <a:pt x="42" y="22"/>
                  </a:cubicBezTo>
                  <a:cubicBezTo>
                    <a:pt x="63" y="8"/>
                    <a:pt x="53" y="8"/>
                    <a:pt x="69" y="13"/>
                  </a:cubicBezTo>
                  <a:cubicBezTo>
                    <a:pt x="63" y="17"/>
                    <a:pt x="54" y="16"/>
                    <a:pt x="51" y="22"/>
                  </a:cubicBezTo>
                  <a:cubicBezTo>
                    <a:pt x="46" y="31"/>
                    <a:pt x="66" y="35"/>
                    <a:pt x="45" y="28"/>
                  </a:cubicBezTo>
                  <a:cubicBezTo>
                    <a:pt x="64" y="15"/>
                    <a:pt x="63" y="23"/>
                    <a:pt x="63" y="13"/>
                  </a:cubicBezTo>
                </a:path>
              </a:pathLst>
            </a:custGeom>
            <a:noFill/>
            <a:ln w="1270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8" name="Freeform 70"/>
            <p:cNvSpPr>
              <a:spLocks/>
            </p:cNvSpPr>
            <p:nvPr/>
          </p:nvSpPr>
          <p:spPr bwMode="auto">
            <a:xfrm rot="-1003678">
              <a:off x="2924" y="552"/>
              <a:ext cx="290" cy="269"/>
            </a:xfrm>
            <a:custGeom>
              <a:avLst/>
              <a:gdLst/>
              <a:ahLst/>
              <a:cxnLst>
                <a:cxn ang="0">
                  <a:pos x="0" y="140"/>
                </a:cxn>
                <a:cxn ang="0">
                  <a:pos x="27" y="53"/>
                </a:cxn>
                <a:cxn ang="0">
                  <a:pos x="27" y="38"/>
                </a:cxn>
                <a:cxn ang="0">
                  <a:pos x="102" y="11"/>
                </a:cxn>
                <a:cxn ang="0">
                  <a:pos x="177" y="2"/>
                </a:cxn>
                <a:cxn ang="0">
                  <a:pos x="249" y="8"/>
                </a:cxn>
                <a:cxn ang="0">
                  <a:pos x="252" y="17"/>
                </a:cxn>
                <a:cxn ang="0">
                  <a:pos x="261" y="23"/>
                </a:cxn>
                <a:cxn ang="0">
                  <a:pos x="279" y="29"/>
                </a:cxn>
                <a:cxn ang="0">
                  <a:pos x="297" y="41"/>
                </a:cxn>
                <a:cxn ang="0">
                  <a:pos x="321" y="47"/>
                </a:cxn>
                <a:cxn ang="0">
                  <a:pos x="330" y="77"/>
                </a:cxn>
                <a:cxn ang="0">
                  <a:pos x="303" y="80"/>
                </a:cxn>
                <a:cxn ang="0">
                  <a:pos x="324" y="125"/>
                </a:cxn>
                <a:cxn ang="0">
                  <a:pos x="312" y="140"/>
                </a:cxn>
                <a:cxn ang="0">
                  <a:pos x="264" y="143"/>
                </a:cxn>
                <a:cxn ang="0">
                  <a:pos x="282" y="242"/>
                </a:cxn>
                <a:cxn ang="0">
                  <a:pos x="219" y="230"/>
                </a:cxn>
                <a:cxn ang="0">
                  <a:pos x="162" y="197"/>
                </a:cxn>
                <a:cxn ang="0">
                  <a:pos x="162" y="116"/>
                </a:cxn>
                <a:cxn ang="0">
                  <a:pos x="81" y="89"/>
                </a:cxn>
                <a:cxn ang="0">
                  <a:pos x="9" y="104"/>
                </a:cxn>
              </a:cxnLst>
              <a:rect l="0" t="0" r="r" b="b"/>
              <a:pathLst>
                <a:path w="345" h="269">
                  <a:moveTo>
                    <a:pt x="0" y="140"/>
                  </a:moveTo>
                  <a:cubicBezTo>
                    <a:pt x="1" y="112"/>
                    <a:pt x="24" y="81"/>
                    <a:pt x="27" y="53"/>
                  </a:cubicBezTo>
                  <a:cubicBezTo>
                    <a:pt x="60" y="26"/>
                    <a:pt x="19" y="42"/>
                    <a:pt x="27" y="38"/>
                  </a:cubicBezTo>
                  <a:cubicBezTo>
                    <a:pt x="51" y="25"/>
                    <a:pt x="76" y="20"/>
                    <a:pt x="102" y="11"/>
                  </a:cubicBezTo>
                  <a:cubicBezTo>
                    <a:pt x="140" y="12"/>
                    <a:pt x="139" y="0"/>
                    <a:pt x="177" y="2"/>
                  </a:cubicBezTo>
                  <a:cubicBezTo>
                    <a:pt x="189" y="3"/>
                    <a:pt x="249" y="8"/>
                    <a:pt x="249" y="8"/>
                  </a:cubicBezTo>
                  <a:cubicBezTo>
                    <a:pt x="250" y="11"/>
                    <a:pt x="250" y="15"/>
                    <a:pt x="252" y="17"/>
                  </a:cubicBezTo>
                  <a:cubicBezTo>
                    <a:pt x="254" y="20"/>
                    <a:pt x="258" y="22"/>
                    <a:pt x="261" y="23"/>
                  </a:cubicBezTo>
                  <a:cubicBezTo>
                    <a:pt x="267" y="26"/>
                    <a:pt x="273" y="27"/>
                    <a:pt x="279" y="29"/>
                  </a:cubicBezTo>
                  <a:cubicBezTo>
                    <a:pt x="286" y="31"/>
                    <a:pt x="290" y="39"/>
                    <a:pt x="297" y="41"/>
                  </a:cubicBezTo>
                  <a:cubicBezTo>
                    <a:pt x="305" y="43"/>
                    <a:pt x="321" y="47"/>
                    <a:pt x="321" y="47"/>
                  </a:cubicBezTo>
                  <a:cubicBezTo>
                    <a:pt x="327" y="51"/>
                    <a:pt x="345" y="68"/>
                    <a:pt x="330" y="77"/>
                  </a:cubicBezTo>
                  <a:cubicBezTo>
                    <a:pt x="322" y="82"/>
                    <a:pt x="312" y="79"/>
                    <a:pt x="303" y="80"/>
                  </a:cubicBezTo>
                  <a:cubicBezTo>
                    <a:pt x="297" y="86"/>
                    <a:pt x="324" y="115"/>
                    <a:pt x="324" y="125"/>
                  </a:cubicBezTo>
                  <a:cubicBezTo>
                    <a:pt x="325" y="135"/>
                    <a:pt x="322" y="137"/>
                    <a:pt x="312" y="140"/>
                  </a:cubicBezTo>
                  <a:cubicBezTo>
                    <a:pt x="289" y="144"/>
                    <a:pt x="260" y="121"/>
                    <a:pt x="264" y="143"/>
                  </a:cubicBezTo>
                  <a:cubicBezTo>
                    <a:pt x="291" y="179"/>
                    <a:pt x="298" y="224"/>
                    <a:pt x="282" y="242"/>
                  </a:cubicBezTo>
                  <a:cubicBezTo>
                    <a:pt x="257" y="269"/>
                    <a:pt x="240" y="246"/>
                    <a:pt x="219" y="230"/>
                  </a:cubicBezTo>
                  <a:cubicBezTo>
                    <a:pt x="210" y="223"/>
                    <a:pt x="162" y="197"/>
                    <a:pt x="162" y="197"/>
                  </a:cubicBezTo>
                  <a:cubicBezTo>
                    <a:pt x="158" y="185"/>
                    <a:pt x="174" y="120"/>
                    <a:pt x="162" y="116"/>
                  </a:cubicBezTo>
                  <a:cubicBezTo>
                    <a:pt x="149" y="99"/>
                    <a:pt x="106" y="91"/>
                    <a:pt x="81" y="89"/>
                  </a:cubicBezTo>
                  <a:cubicBezTo>
                    <a:pt x="56" y="87"/>
                    <a:pt x="24" y="101"/>
                    <a:pt x="9" y="104"/>
                  </a:cubicBezTo>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9" name="Freeform 71"/>
            <p:cNvSpPr>
              <a:spLocks/>
            </p:cNvSpPr>
            <p:nvPr/>
          </p:nvSpPr>
          <p:spPr bwMode="auto">
            <a:xfrm>
              <a:off x="2428" y="388"/>
              <a:ext cx="263" cy="230"/>
            </a:xfrm>
            <a:custGeom>
              <a:avLst/>
              <a:gdLst/>
              <a:ahLst/>
              <a:cxnLst>
                <a:cxn ang="0">
                  <a:pos x="239" y="203"/>
                </a:cxn>
                <a:cxn ang="0">
                  <a:pos x="212" y="176"/>
                </a:cxn>
                <a:cxn ang="0">
                  <a:pos x="158" y="134"/>
                </a:cxn>
                <a:cxn ang="0">
                  <a:pos x="131" y="122"/>
                </a:cxn>
                <a:cxn ang="0">
                  <a:pos x="74" y="128"/>
                </a:cxn>
                <a:cxn ang="0">
                  <a:pos x="65" y="137"/>
                </a:cxn>
                <a:cxn ang="0">
                  <a:pos x="14" y="149"/>
                </a:cxn>
                <a:cxn ang="0">
                  <a:pos x="5" y="158"/>
                </a:cxn>
                <a:cxn ang="0">
                  <a:pos x="11" y="110"/>
                </a:cxn>
                <a:cxn ang="0">
                  <a:pos x="62" y="95"/>
                </a:cxn>
                <a:cxn ang="0">
                  <a:pos x="32" y="83"/>
                </a:cxn>
                <a:cxn ang="0">
                  <a:pos x="14" y="77"/>
                </a:cxn>
                <a:cxn ang="0">
                  <a:pos x="62" y="56"/>
                </a:cxn>
                <a:cxn ang="0">
                  <a:pos x="89" y="47"/>
                </a:cxn>
                <a:cxn ang="0">
                  <a:pos x="98" y="44"/>
                </a:cxn>
                <a:cxn ang="0">
                  <a:pos x="128" y="65"/>
                </a:cxn>
                <a:cxn ang="0">
                  <a:pos x="143" y="62"/>
                </a:cxn>
                <a:cxn ang="0">
                  <a:pos x="134" y="26"/>
                </a:cxn>
                <a:cxn ang="0">
                  <a:pos x="131" y="17"/>
                </a:cxn>
                <a:cxn ang="0">
                  <a:pos x="167" y="11"/>
                </a:cxn>
                <a:cxn ang="0">
                  <a:pos x="173" y="32"/>
                </a:cxn>
                <a:cxn ang="0">
                  <a:pos x="194" y="35"/>
                </a:cxn>
                <a:cxn ang="0">
                  <a:pos x="221" y="74"/>
                </a:cxn>
                <a:cxn ang="0">
                  <a:pos x="248" y="146"/>
                </a:cxn>
                <a:cxn ang="0">
                  <a:pos x="239" y="203"/>
                </a:cxn>
              </a:cxnLst>
              <a:rect l="0" t="0" r="r" b="b"/>
              <a:pathLst>
                <a:path w="263" h="230">
                  <a:moveTo>
                    <a:pt x="239" y="203"/>
                  </a:moveTo>
                  <a:cubicBezTo>
                    <a:pt x="226" y="199"/>
                    <a:pt x="225" y="184"/>
                    <a:pt x="212" y="176"/>
                  </a:cubicBezTo>
                  <a:cubicBezTo>
                    <a:pt x="204" y="152"/>
                    <a:pt x="178" y="147"/>
                    <a:pt x="158" y="134"/>
                  </a:cubicBezTo>
                  <a:cubicBezTo>
                    <a:pt x="150" y="129"/>
                    <a:pt x="131" y="122"/>
                    <a:pt x="131" y="122"/>
                  </a:cubicBezTo>
                  <a:cubicBezTo>
                    <a:pt x="112" y="124"/>
                    <a:pt x="92" y="122"/>
                    <a:pt x="74" y="128"/>
                  </a:cubicBezTo>
                  <a:cubicBezTo>
                    <a:pt x="70" y="129"/>
                    <a:pt x="69" y="135"/>
                    <a:pt x="65" y="137"/>
                  </a:cubicBezTo>
                  <a:cubicBezTo>
                    <a:pt x="50" y="145"/>
                    <a:pt x="30" y="147"/>
                    <a:pt x="14" y="149"/>
                  </a:cubicBezTo>
                  <a:cubicBezTo>
                    <a:pt x="7" y="170"/>
                    <a:pt x="10" y="173"/>
                    <a:pt x="5" y="158"/>
                  </a:cubicBezTo>
                  <a:cubicBezTo>
                    <a:pt x="6" y="142"/>
                    <a:pt x="0" y="121"/>
                    <a:pt x="11" y="110"/>
                  </a:cubicBezTo>
                  <a:cubicBezTo>
                    <a:pt x="20" y="101"/>
                    <a:pt x="49" y="98"/>
                    <a:pt x="62" y="95"/>
                  </a:cubicBezTo>
                  <a:cubicBezTo>
                    <a:pt x="50" y="92"/>
                    <a:pt x="43" y="88"/>
                    <a:pt x="32" y="83"/>
                  </a:cubicBezTo>
                  <a:cubicBezTo>
                    <a:pt x="26" y="80"/>
                    <a:pt x="14" y="77"/>
                    <a:pt x="14" y="77"/>
                  </a:cubicBezTo>
                  <a:cubicBezTo>
                    <a:pt x="20" y="59"/>
                    <a:pt x="46" y="61"/>
                    <a:pt x="62" y="56"/>
                  </a:cubicBezTo>
                  <a:cubicBezTo>
                    <a:pt x="62" y="56"/>
                    <a:pt x="85" y="48"/>
                    <a:pt x="89" y="47"/>
                  </a:cubicBezTo>
                  <a:cubicBezTo>
                    <a:pt x="92" y="46"/>
                    <a:pt x="98" y="44"/>
                    <a:pt x="98" y="44"/>
                  </a:cubicBezTo>
                  <a:cubicBezTo>
                    <a:pt x="120" y="47"/>
                    <a:pt x="122" y="46"/>
                    <a:pt x="128" y="65"/>
                  </a:cubicBezTo>
                  <a:cubicBezTo>
                    <a:pt x="133" y="64"/>
                    <a:pt x="140" y="66"/>
                    <a:pt x="143" y="62"/>
                  </a:cubicBezTo>
                  <a:cubicBezTo>
                    <a:pt x="146" y="58"/>
                    <a:pt x="135" y="29"/>
                    <a:pt x="134" y="26"/>
                  </a:cubicBezTo>
                  <a:cubicBezTo>
                    <a:pt x="133" y="23"/>
                    <a:pt x="131" y="17"/>
                    <a:pt x="131" y="17"/>
                  </a:cubicBezTo>
                  <a:cubicBezTo>
                    <a:pt x="137" y="0"/>
                    <a:pt x="133" y="0"/>
                    <a:pt x="167" y="11"/>
                  </a:cubicBezTo>
                  <a:cubicBezTo>
                    <a:pt x="174" y="13"/>
                    <a:pt x="167" y="28"/>
                    <a:pt x="173" y="32"/>
                  </a:cubicBezTo>
                  <a:cubicBezTo>
                    <a:pt x="179" y="36"/>
                    <a:pt x="187" y="34"/>
                    <a:pt x="194" y="35"/>
                  </a:cubicBezTo>
                  <a:cubicBezTo>
                    <a:pt x="197" y="70"/>
                    <a:pt x="188" y="79"/>
                    <a:pt x="221" y="74"/>
                  </a:cubicBezTo>
                  <a:cubicBezTo>
                    <a:pt x="263" y="81"/>
                    <a:pt x="228" y="116"/>
                    <a:pt x="248" y="146"/>
                  </a:cubicBezTo>
                  <a:cubicBezTo>
                    <a:pt x="245" y="216"/>
                    <a:pt x="257" y="230"/>
                    <a:pt x="239" y="203"/>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0" name="Freeform 72"/>
            <p:cNvSpPr>
              <a:spLocks/>
            </p:cNvSpPr>
            <p:nvPr/>
          </p:nvSpPr>
          <p:spPr bwMode="auto">
            <a:xfrm>
              <a:off x="2890" y="1337"/>
              <a:ext cx="193" cy="198"/>
            </a:xfrm>
            <a:custGeom>
              <a:avLst/>
              <a:gdLst/>
              <a:ahLst/>
              <a:cxnLst>
                <a:cxn ang="0">
                  <a:pos x="55" y="0"/>
                </a:cxn>
                <a:cxn ang="0">
                  <a:pos x="19" y="23"/>
                </a:cxn>
                <a:cxn ang="0">
                  <a:pos x="0" y="89"/>
                </a:cxn>
                <a:cxn ang="0">
                  <a:pos x="18" y="141"/>
                </a:cxn>
                <a:cxn ang="0">
                  <a:pos x="96" y="194"/>
                </a:cxn>
                <a:cxn ang="0">
                  <a:pos x="160" y="198"/>
                </a:cxn>
                <a:cxn ang="0">
                  <a:pos x="193" y="140"/>
                </a:cxn>
                <a:cxn ang="0">
                  <a:pos x="126" y="131"/>
                </a:cxn>
                <a:cxn ang="0">
                  <a:pos x="66" y="54"/>
                </a:cxn>
                <a:cxn ang="0">
                  <a:pos x="57" y="41"/>
                </a:cxn>
                <a:cxn ang="0">
                  <a:pos x="55" y="0"/>
                </a:cxn>
              </a:cxnLst>
              <a:rect l="0" t="0" r="r" b="b"/>
              <a:pathLst>
                <a:path w="193" h="198">
                  <a:moveTo>
                    <a:pt x="55" y="0"/>
                  </a:moveTo>
                  <a:lnTo>
                    <a:pt x="19" y="23"/>
                  </a:lnTo>
                  <a:lnTo>
                    <a:pt x="0" y="89"/>
                  </a:lnTo>
                  <a:lnTo>
                    <a:pt x="18" y="141"/>
                  </a:lnTo>
                  <a:lnTo>
                    <a:pt x="96" y="194"/>
                  </a:lnTo>
                  <a:lnTo>
                    <a:pt x="160" y="198"/>
                  </a:lnTo>
                  <a:lnTo>
                    <a:pt x="193" y="140"/>
                  </a:lnTo>
                  <a:lnTo>
                    <a:pt x="126" y="131"/>
                  </a:lnTo>
                  <a:lnTo>
                    <a:pt x="66" y="54"/>
                  </a:lnTo>
                  <a:lnTo>
                    <a:pt x="57" y="41"/>
                  </a:lnTo>
                  <a:lnTo>
                    <a:pt x="55" y="0"/>
                  </a:ln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1" name="Freeform 73"/>
            <p:cNvSpPr>
              <a:spLocks/>
            </p:cNvSpPr>
            <p:nvPr/>
          </p:nvSpPr>
          <p:spPr bwMode="auto">
            <a:xfrm>
              <a:off x="2782" y="1108"/>
              <a:ext cx="192" cy="603"/>
            </a:xfrm>
            <a:custGeom>
              <a:avLst/>
              <a:gdLst/>
              <a:ahLst/>
              <a:cxnLst>
                <a:cxn ang="0">
                  <a:pos x="192" y="0"/>
                </a:cxn>
                <a:cxn ang="0">
                  <a:pos x="118" y="133"/>
                </a:cxn>
                <a:cxn ang="0">
                  <a:pos x="58" y="270"/>
                </a:cxn>
                <a:cxn ang="0">
                  <a:pos x="30" y="423"/>
                </a:cxn>
                <a:cxn ang="0">
                  <a:pos x="3" y="543"/>
                </a:cxn>
                <a:cxn ang="0">
                  <a:pos x="0" y="603"/>
                </a:cxn>
              </a:cxnLst>
              <a:rect l="0" t="0" r="r" b="b"/>
              <a:pathLst>
                <a:path w="192" h="603">
                  <a:moveTo>
                    <a:pt x="192" y="0"/>
                  </a:moveTo>
                  <a:lnTo>
                    <a:pt x="118" y="133"/>
                  </a:lnTo>
                  <a:lnTo>
                    <a:pt x="58" y="270"/>
                  </a:lnTo>
                  <a:lnTo>
                    <a:pt x="30" y="423"/>
                  </a:lnTo>
                  <a:lnTo>
                    <a:pt x="3" y="543"/>
                  </a:lnTo>
                  <a:lnTo>
                    <a:pt x="0" y="603"/>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2" name="Freeform 74"/>
            <p:cNvSpPr>
              <a:spLocks/>
            </p:cNvSpPr>
            <p:nvPr/>
          </p:nvSpPr>
          <p:spPr bwMode="auto">
            <a:xfrm>
              <a:off x="2954" y="1221"/>
              <a:ext cx="69" cy="155"/>
            </a:xfrm>
            <a:custGeom>
              <a:avLst/>
              <a:gdLst/>
              <a:ahLst/>
              <a:cxnLst>
                <a:cxn ang="0">
                  <a:pos x="0" y="155"/>
                </a:cxn>
                <a:cxn ang="0">
                  <a:pos x="69" y="30"/>
                </a:cxn>
                <a:cxn ang="0">
                  <a:pos x="28" y="0"/>
                </a:cxn>
              </a:cxnLst>
              <a:rect l="0" t="0" r="r" b="b"/>
              <a:pathLst>
                <a:path w="69" h="155">
                  <a:moveTo>
                    <a:pt x="0" y="155"/>
                  </a:moveTo>
                  <a:lnTo>
                    <a:pt x="69" y="30"/>
                  </a:lnTo>
                  <a:lnTo>
                    <a:pt x="28" y="0"/>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3" name="Freeform 75"/>
            <p:cNvSpPr>
              <a:spLocks/>
            </p:cNvSpPr>
            <p:nvPr/>
          </p:nvSpPr>
          <p:spPr bwMode="auto">
            <a:xfrm>
              <a:off x="2297" y="1848"/>
              <a:ext cx="400" cy="127"/>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4" name="Freeform 76"/>
            <p:cNvSpPr>
              <a:spLocks/>
            </p:cNvSpPr>
            <p:nvPr/>
          </p:nvSpPr>
          <p:spPr bwMode="auto">
            <a:xfrm>
              <a:off x="2329" y="1047"/>
              <a:ext cx="368" cy="678"/>
            </a:xfrm>
            <a:custGeom>
              <a:avLst/>
              <a:gdLst/>
              <a:ahLst/>
              <a:cxnLst>
                <a:cxn ang="0">
                  <a:pos x="356" y="0"/>
                </a:cxn>
                <a:cxn ang="0">
                  <a:pos x="176" y="156"/>
                </a:cxn>
                <a:cxn ang="0">
                  <a:pos x="30" y="146"/>
                </a:cxn>
                <a:cxn ang="0">
                  <a:pos x="0" y="272"/>
                </a:cxn>
                <a:cxn ang="0">
                  <a:pos x="152" y="288"/>
                </a:cxn>
                <a:cxn ang="0">
                  <a:pos x="236" y="240"/>
                </a:cxn>
                <a:cxn ang="0">
                  <a:pos x="122" y="636"/>
                </a:cxn>
                <a:cxn ang="0">
                  <a:pos x="194" y="672"/>
                </a:cxn>
                <a:cxn ang="0">
                  <a:pos x="302" y="678"/>
                </a:cxn>
                <a:cxn ang="0">
                  <a:pos x="368" y="240"/>
                </a:cxn>
                <a:cxn ang="0">
                  <a:pos x="356" y="0"/>
                </a:cxn>
              </a:cxnLst>
              <a:rect l="0" t="0" r="r" b="b"/>
              <a:pathLst>
                <a:path w="368" h="678">
                  <a:moveTo>
                    <a:pt x="356" y="0"/>
                  </a:moveTo>
                  <a:lnTo>
                    <a:pt x="176" y="156"/>
                  </a:lnTo>
                  <a:lnTo>
                    <a:pt x="30" y="146"/>
                  </a:lnTo>
                  <a:lnTo>
                    <a:pt x="0" y="272"/>
                  </a:lnTo>
                  <a:lnTo>
                    <a:pt x="152" y="288"/>
                  </a:lnTo>
                  <a:lnTo>
                    <a:pt x="236" y="240"/>
                  </a:lnTo>
                  <a:lnTo>
                    <a:pt x="122" y="636"/>
                  </a:lnTo>
                  <a:lnTo>
                    <a:pt x="194" y="672"/>
                  </a:lnTo>
                  <a:lnTo>
                    <a:pt x="302" y="678"/>
                  </a:lnTo>
                  <a:lnTo>
                    <a:pt x="368" y="240"/>
                  </a:lnTo>
                  <a:lnTo>
                    <a:pt x="356" y="0"/>
                  </a:lnTo>
                  <a:close/>
                </a:path>
              </a:pathLst>
            </a:custGeom>
            <a:solidFill>
              <a:srgbClr val="FF00FF"/>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5" name="Freeform 77"/>
            <p:cNvSpPr>
              <a:spLocks/>
            </p:cNvSpPr>
            <p:nvPr/>
          </p:nvSpPr>
          <p:spPr bwMode="auto">
            <a:xfrm rot="1141536" flipH="1">
              <a:off x="2843" y="1930"/>
              <a:ext cx="322" cy="121"/>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6" name="Freeform 78"/>
            <p:cNvSpPr>
              <a:spLocks/>
            </p:cNvSpPr>
            <p:nvPr/>
          </p:nvSpPr>
          <p:spPr bwMode="auto">
            <a:xfrm>
              <a:off x="2644" y="1013"/>
              <a:ext cx="250" cy="112"/>
            </a:xfrm>
            <a:custGeom>
              <a:avLst/>
              <a:gdLst/>
              <a:ahLst/>
              <a:cxnLst>
                <a:cxn ang="0">
                  <a:pos x="1" y="27"/>
                </a:cxn>
                <a:cxn ang="0">
                  <a:pos x="4" y="112"/>
                </a:cxn>
                <a:cxn ang="0">
                  <a:pos x="82" y="69"/>
                </a:cxn>
                <a:cxn ang="0">
                  <a:pos x="87" y="91"/>
                </a:cxn>
                <a:cxn ang="0">
                  <a:pos x="151" y="84"/>
                </a:cxn>
                <a:cxn ang="0">
                  <a:pos x="156" y="60"/>
                </a:cxn>
                <a:cxn ang="0">
                  <a:pos x="250" y="108"/>
                </a:cxn>
                <a:cxn ang="0">
                  <a:pos x="249" y="12"/>
                </a:cxn>
                <a:cxn ang="0">
                  <a:pos x="163" y="36"/>
                </a:cxn>
                <a:cxn ang="0">
                  <a:pos x="144" y="21"/>
                </a:cxn>
                <a:cxn ang="0">
                  <a:pos x="90" y="24"/>
                </a:cxn>
                <a:cxn ang="0">
                  <a:pos x="88" y="48"/>
                </a:cxn>
                <a:cxn ang="0">
                  <a:pos x="0" y="0"/>
                </a:cxn>
                <a:cxn ang="0">
                  <a:pos x="1" y="27"/>
                </a:cxn>
              </a:cxnLst>
              <a:rect l="0" t="0" r="r" b="b"/>
              <a:pathLst>
                <a:path w="250" h="112">
                  <a:moveTo>
                    <a:pt x="1" y="27"/>
                  </a:moveTo>
                  <a:lnTo>
                    <a:pt x="4" y="112"/>
                  </a:lnTo>
                  <a:lnTo>
                    <a:pt x="82" y="69"/>
                  </a:lnTo>
                  <a:lnTo>
                    <a:pt x="87" y="91"/>
                  </a:lnTo>
                  <a:lnTo>
                    <a:pt x="151" y="84"/>
                  </a:lnTo>
                  <a:lnTo>
                    <a:pt x="156" y="60"/>
                  </a:lnTo>
                  <a:lnTo>
                    <a:pt x="250" y="108"/>
                  </a:lnTo>
                  <a:lnTo>
                    <a:pt x="249" y="12"/>
                  </a:lnTo>
                  <a:lnTo>
                    <a:pt x="163" y="36"/>
                  </a:lnTo>
                  <a:lnTo>
                    <a:pt x="144" y="21"/>
                  </a:lnTo>
                  <a:lnTo>
                    <a:pt x="90" y="24"/>
                  </a:lnTo>
                  <a:lnTo>
                    <a:pt x="88" y="48"/>
                  </a:lnTo>
                  <a:lnTo>
                    <a:pt x="0" y="0"/>
                  </a:lnTo>
                  <a:lnTo>
                    <a:pt x="1" y="27"/>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0" name="Freeform 79"/>
            <p:cNvSpPr>
              <a:spLocks/>
            </p:cNvSpPr>
            <p:nvPr/>
          </p:nvSpPr>
          <p:spPr bwMode="auto">
            <a:xfrm>
              <a:off x="2597" y="1135"/>
              <a:ext cx="64" cy="448"/>
            </a:xfrm>
            <a:custGeom>
              <a:avLst/>
              <a:gdLst/>
              <a:ahLst/>
              <a:cxnLst>
                <a:cxn ang="0">
                  <a:pos x="0" y="0"/>
                </a:cxn>
                <a:cxn ang="0">
                  <a:pos x="64" y="200"/>
                </a:cxn>
                <a:cxn ang="0">
                  <a:pos x="48" y="448"/>
                </a:cxn>
              </a:cxnLst>
              <a:rect l="0" t="0" r="r" b="b"/>
              <a:pathLst>
                <a:path w="64" h="448">
                  <a:moveTo>
                    <a:pt x="0" y="0"/>
                  </a:moveTo>
                  <a:lnTo>
                    <a:pt x="64" y="200"/>
                  </a:lnTo>
                  <a:lnTo>
                    <a:pt x="48" y="448"/>
                  </a:ln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1" name="AutoShape 80"/>
            <p:cNvSpPr>
              <a:spLocks noChangeArrowheads="1"/>
            </p:cNvSpPr>
            <p:nvPr/>
          </p:nvSpPr>
          <p:spPr bwMode="auto">
            <a:xfrm rot="-1641661">
              <a:off x="2159" y="1037"/>
              <a:ext cx="318" cy="30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6633"/>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2" name="AutoShape 81"/>
            <p:cNvSpPr>
              <a:spLocks noChangeArrowheads="1"/>
            </p:cNvSpPr>
            <p:nvPr/>
          </p:nvSpPr>
          <p:spPr bwMode="auto">
            <a:xfrm rot="-1641661">
              <a:off x="2198" y="1066"/>
              <a:ext cx="252" cy="23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bg1"/>
                </a:gs>
                <a:gs pos="100000">
                  <a:schemeClr val="bg1">
                    <a:gamma/>
                    <a:shade val="46275"/>
                    <a:invGamma/>
                  </a:schemeClr>
                </a:gs>
              </a:gsLst>
              <a:lin ang="5400000" scaled="1"/>
            </a:gra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3" name="Freeform 82"/>
            <p:cNvSpPr>
              <a:spLocks/>
            </p:cNvSpPr>
            <p:nvPr/>
          </p:nvSpPr>
          <p:spPr bwMode="auto">
            <a:xfrm>
              <a:off x="2200" y="1069"/>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4" name="Freeform 83"/>
            <p:cNvSpPr>
              <a:spLocks/>
            </p:cNvSpPr>
            <p:nvPr/>
          </p:nvSpPr>
          <p:spPr bwMode="auto">
            <a:xfrm>
              <a:off x="2218" y="1090"/>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5" name="Freeform 84"/>
            <p:cNvSpPr>
              <a:spLocks/>
            </p:cNvSpPr>
            <p:nvPr/>
          </p:nvSpPr>
          <p:spPr bwMode="auto">
            <a:xfrm>
              <a:off x="2224" y="1108"/>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6" name="Freeform 85"/>
            <p:cNvSpPr>
              <a:spLocks/>
            </p:cNvSpPr>
            <p:nvPr/>
          </p:nvSpPr>
          <p:spPr bwMode="auto">
            <a:xfrm>
              <a:off x="2249" y="1135"/>
              <a:ext cx="154" cy="76"/>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7" name="Freeform 86"/>
            <p:cNvSpPr>
              <a:spLocks/>
            </p:cNvSpPr>
            <p:nvPr/>
          </p:nvSpPr>
          <p:spPr bwMode="auto">
            <a:xfrm>
              <a:off x="2272" y="1158"/>
              <a:ext cx="136" cy="72"/>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 name="Freeform 87"/>
            <p:cNvSpPr>
              <a:spLocks/>
            </p:cNvSpPr>
            <p:nvPr/>
          </p:nvSpPr>
          <p:spPr bwMode="auto">
            <a:xfrm>
              <a:off x="2295" y="1198"/>
              <a:ext cx="121"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9" name="Freeform 88"/>
            <p:cNvSpPr>
              <a:spLocks/>
            </p:cNvSpPr>
            <p:nvPr/>
          </p:nvSpPr>
          <p:spPr bwMode="auto">
            <a:xfrm>
              <a:off x="2325" y="1218"/>
              <a:ext cx="99"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0" name="Freeform 89"/>
            <p:cNvSpPr>
              <a:spLocks/>
            </p:cNvSpPr>
            <p:nvPr/>
          </p:nvSpPr>
          <p:spPr bwMode="auto">
            <a:xfrm>
              <a:off x="2145" y="1184"/>
              <a:ext cx="133" cy="150"/>
            </a:xfrm>
            <a:custGeom>
              <a:avLst/>
              <a:gdLst/>
              <a:ahLst/>
              <a:cxnLst>
                <a:cxn ang="0">
                  <a:pos x="0" y="15"/>
                </a:cxn>
                <a:cxn ang="0">
                  <a:pos x="15" y="0"/>
                </a:cxn>
                <a:cxn ang="0">
                  <a:pos x="27" y="12"/>
                </a:cxn>
                <a:cxn ang="0">
                  <a:pos x="46" y="20"/>
                </a:cxn>
                <a:cxn ang="0">
                  <a:pos x="63" y="26"/>
                </a:cxn>
                <a:cxn ang="0">
                  <a:pos x="70" y="41"/>
                </a:cxn>
                <a:cxn ang="0">
                  <a:pos x="87" y="44"/>
                </a:cxn>
                <a:cxn ang="0">
                  <a:pos x="79" y="75"/>
                </a:cxn>
                <a:cxn ang="0">
                  <a:pos x="57" y="75"/>
                </a:cxn>
                <a:cxn ang="0">
                  <a:pos x="54" y="71"/>
                </a:cxn>
                <a:cxn ang="0">
                  <a:pos x="49" y="69"/>
                </a:cxn>
                <a:cxn ang="0">
                  <a:pos x="22" y="51"/>
                </a:cxn>
                <a:cxn ang="0">
                  <a:pos x="0" y="15"/>
                </a:cxn>
              </a:cxnLst>
              <a:rect l="0" t="0" r="r" b="b"/>
              <a:pathLst>
                <a:path w="89" h="88">
                  <a:moveTo>
                    <a:pt x="0" y="15"/>
                  </a:moveTo>
                  <a:cubicBezTo>
                    <a:pt x="1" y="7"/>
                    <a:pt x="8" y="3"/>
                    <a:pt x="15" y="0"/>
                  </a:cubicBezTo>
                  <a:cubicBezTo>
                    <a:pt x="24" y="6"/>
                    <a:pt x="17" y="15"/>
                    <a:pt x="27" y="12"/>
                  </a:cubicBezTo>
                  <a:cubicBezTo>
                    <a:pt x="36" y="13"/>
                    <a:pt x="44" y="11"/>
                    <a:pt x="46" y="20"/>
                  </a:cubicBezTo>
                  <a:cubicBezTo>
                    <a:pt x="44" y="29"/>
                    <a:pt x="53" y="24"/>
                    <a:pt x="63" y="26"/>
                  </a:cubicBezTo>
                  <a:cubicBezTo>
                    <a:pt x="66" y="46"/>
                    <a:pt x="61" y="48"/>
                    <a:pt x="70" y="41"/>
                  </a:cubicBezTo>
                  <a:cubicBezTo>
                    <a:pt x="76" y="42"/>
                    <a:pt x="86" y="38"/>
                    <a:pt x="87" y="44"/>
                  </a:cubicBezTo>
                  <a:cubicBezTo>
                    <a:pt x="89" y="53"/>
                    <a:pt x="84" y="68"/>
                    <a:pt x="79" y="75"/>
                  </a:cubicBezTo>
                  <a:cubicBezTo>
                    <a:pt x="77" y="88"/>
                    <a:pt x="64" y="82"/>
                    <a:pt x="57" y="75"/>
                  </a:cubicBezTo>
                  <a:cubicBezTo>
                    <a:pt x="56" y="74"/>
                    <a:pt x="55" y="72"/>
                    <a:pt x="54" y="71"/>
                  </a:cubicBezTo>
                  <a:cubicBezTo>
                    <a:pt x="53" y="70"/>
                    <a:pt x="51" y="70"/>
                    <a:pt x="49" y="69"/>
                  </a:cubicBezTo>
                  <a:cubicBezTo>
                    <a:pt x="38" y="55"/>
                    <a:pt x="34" y="60"/>
                    <a:pt x="22" y="51"/>
                  </a:cubicBezTo>
                  <a:cubicBezTo>
                    <a:pt x="12" y="44"/>
                    <a:pt x="3" y="25"/>
                    <a:pt x="0" y="15"/>
                  </a:cubicBezTo>
                  <a:close/>
                </a:path>
              </a:pathLst>
            </a:custGeom>
            <a:solidFill>
              <a:srgbClr val="FF9999"/>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1" name="Freeform 90"/>
            <p:cNvSpPr>
              <a:spLocks/>
            </p:cNvSpPr>
            <p:nvPr/>
          </p:nvSpPr>
          <p:spPr bwMode="auto">
            <a:xfrm>
              <a:off x="2625" y="828"/>
              <a:ext cx="93" cy="66"/>
            </a:xfrm>
            <a:custGeom>
              <a:avLst/>
              <a:gdLst/>
              <a:ahLst/>
              <a:cxnLst>
                <a:cxn ang="0">
                  <a:pos x="0" y="39"/>
                </a:cxn>
                <a:cxn ang="0">
                  <a:pos x="60" y="24"/>
                </a:cxn>
                <a:cxn ang="0">
                  <a:pos x="81" y="0"/>
                </a:cxn>
              </a:cxnLst>
              <a:rect l="0" t="0" r="r" b="b"/>
              <a:pathLst>
                <a:path w="81" h="39">
                  <a:moveTo>
                    <a:pt x="0" y="39"/>
                  </a:moveTo>
                  <a:cubicBezTo>
                    <a:pt x="23" y="34"/>
                    <a:pt x="47" y="30"/>
                    <a:pt x="60" y="24"/>
                  </a:cubicBezTo>
                  <a:cubicBezTo>
                    <a:pt x="73" y="18"/>
                    <a:pt x="78" y="4"/>
                    <a:pt x="81" y="0"/>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7" name="Group 16">
            <a:extLst>
              <a:ext uri="{FF2B5EF4-FFF2-40B4-BE49-F238E27FC236}">
                <a16:creationId xmlns:a16="http://schemas.microsoft.com/office/drawing/2014/main" id="{61222625-C013-4AEC-BA44-E44A9D2DF93A}"/>
              </a:ext>
            </a:extLst>
          </p:cNvPr>
          <p:cNvGrpSpPr/>
          <p:nvPr/>
        </p:nvGrpSpPr>
        <p:grpSpPr>
          <a:xfrm>
            <a:off x="1240306" y="3022608"/>
            <a:ext cx="6993380" cy="3005442"/>
            <a:chOff x="1110131" y="2514764"/>
            <a:chExt cx="6993380" cy="3005442"/>
          </a:xfrm>
        </p:grpSpPr>
        <p:grpSp>
          <p:nvGrpSpPr>
            <p:cNvPr id="2" name="Group 77"/>
            <p:cNvGrpSpPr/>
            <p:nvPr/>
          </p:nvGrpSpPr>
          <p:grpSpPr>
            <a:xfrm>
              <a:off x="2883117" y="3291917"/>
              <a:ext cx="1204892" cy="1804860"/>
              <a:chOff x="3675413" y="2007120"/>
              <a:chExt cx="1204892" cy="1804860"/>
            </a:xfrm>
          </p:grpSpPr>
          <p:sp>
            <p:nvSpPr>
              <p:cNvPr id="76" name="Freeform 75"/>
              <p:cNvSpPr/>
              <p:nvPr/>
            </p:nvSpPr>
            <p:spPr bwMode="auto">
              <a:xfrm rot="2410730">
                <a:off x="4098622" y="2007120"/>
                <a:ext cx="781683" cy="1604963"/>
              </a:xfrm>
              <a:custGeom>
                <a:avLst/>
                <a:gdLst>
                  <a:gd name="connsiteX0" fmla="*/ 132119 w 778805"/>
                  <a:gd name="connsiteY0" fmla="*/ 1602807 h 1602807"/>
                  <a:gd name="connsiteX1" fmla="*/ 0 w 778805"/>
                  <a:gd name="connsiteY1" fmla="*/ 118211 h 1602807"/>
                  <a:gd name="connsiteX2" fmla="*/ 6954 w 778805"/>
                  <a:gd name="connsiteY2" fmla="*/ 59105 h 1602807"/>
                  <a:gd name="connsiteX3" fmla="*/ 41722 w 778805"/>
                  <a:gd name="connsiteY3" fmla="*/ 13907 h 1602807"/>
                  <a:gd name="connsiteX4" fmla="*/ 83443 w 778805"/>
                  <a:gd name="connsiteY4" fmla="*/ 0 h 1602807"/>
                  <a:gd name="connsiteX5" fmla="*/ 135595 w 778805"/>
                  <a:gd name="connsiteY5" fmla="*/ 20860 h 1602807"/>
                  <a:gd name="connsiteX6" fmla="*/ 173840 w 778805"/>
                  <a:gd name="connsiteY6" fmla="*/ 69536 h 1602807"/>
                  <a:gd name="connsiteX7" fmla="*/ 778805 w 778805"/>
                  <a:gd name="connsiteY7" fmla="*/ 1501980 h 1602807"/>
                  <a:gd name="connsiteX8" fmla="*/ 132119 w 778805"/>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44600 w 781683"/>
                  <a:gd name="connsiteY3" fmla="*/ 13907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69115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5686 h 1605686"/>
                  <a:gd name="connsiteX1" fmla="*/ 2878 w 781683"/>
                  <a:gd name="connsiteY1" fmla="*/ 121090 h 1605686"/>
                  <a:gd name="connsiteX2" fmla="*/ 0 w 781683"/>
                  <a:gd name="connsiteY2" fmla="*/ 64442 h 1605686"/>
                  <a:gd name="connsiteX3" fmla="*/ 27394 w 781683"/>
                  <a:gd name="connsiteY3" fmla="*/ 24160 h 1605686"/>
                  <a:gd name="connsiteX4" fmla="*/ 69115 w 781683"/>
                  <a:gd name="connsiteY4" fmla="*/ 2879 h 1605686"/>
                  <a:gd name="connsiteX5" fmla="*/ 138473 w 781683"/>
                  <a:gd name="connsiteY5" fmla="*/ 23739 h 1605686"/>
                  <a:gd name="connsiteX6" fmla="*/ 176718 w 781683"/>
                  <a:gd name="connsiteY6" fmla="*/ 72415 h 1605686"/>
                  <a:gd name="connsiteX7" fmla="*/ 781683 w 781683"/>
                  <a:gd name="connsiteY7" fmla="*/ 1504859 h 1605686"/>
                  <a:gd name="connsiteX8" fmla="*/ 134997 w 781683"/>
                  <a:gd name="connsiteY8" fmla="*/ 1605686 h 1605686"/>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38473 w 781683"/>
                  <a:gd name="connsiteY6" fmla="*/ 23016 h 1604963"/>
                  <a:gd name="connsiteX7" fmla="*/ 176718 w 781683"/>
                  <a:gd name="connsiteY7" fmla="*/ 71692 h 1604963"/>
                  <a:gd name="connsiteX8" fmla="*/ 781683 w 781683"/>
                  <a:gd name="connsiteY8" fmla="*/ 1504136 h 1604963"/>
                  <a:gd name="connsiteX9" fmla="*/ 134997 w 781683"/>
                  <a:gd name="connsiteY9" fmla="*/ 1604963 h 1604963"/>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50763 w 781683"/>
                  <a:gd name="connsiteY6" fmla="*/ 32848 h 1604963"/>
                  <a:gd name="connsiteX7" fmla="*/ 176718 w 781683"/>
                  <a:gd name="connsiteY7" fmla="*/ 71692 h 1604963"/>
                  <a:gd name="connsiteX8" fmla="*/ 781683 w 781683"/>
                  <a:gd name="connsiteY8" fmla="*/ 1504136 h 1604963"/>
                  <a:gd name="connsiteX9" fmla="*/ 134997 w 781683"/>
                  <a:gd name="connsiteY9" fmla="*/ 1604963 h 160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683" h="1604963">
                    <a:moveTo>
                      <a:pt x="134997" y="1604963"/>
                    </a:moveTo>
                    <a:lnTo>
                      <a:pt x="2878" y="120367"/>
                    </a:lnTo>
                    <a:lnTo>
                      <a:pt x="0" y="63719"/>
                    </a:lnTo>
                    <a:lnTo>
                      <a:pt x="27394" y="23437"/>
                    </a:lnTo>
                    <a:lnTo>
                      <a:pt x="69115" y="2156"/>
                    </a:lnTo>
                    <a:cubicBezTo>
                      <a:pt x="83776" y="0"/>
                      <a:pt x="104210" y="471"/>
                      <a:pt x="117818" y="5586"/>
                    </a:cubicBezTo>
                    <a:cubicBezTo>
                      <a:pt x="131426" y="10701"/>
                      <a:pt x="140537" y="22650"/>
                      <a:pt x="150763" y="32848"/>
                    </a:cubicBezTo>
                    <a:lnTo>
                      <a:pt x="176718" y="71692"/>
                    </a:lnTo>
                    <a:lnTo>
                      <a:pt x="781683" y="1504136"/>
                    </a:lnTo>
                    <a:lnTo>
                      <a:pt x="134997" y="1604963"/>
                    </a:lnTo>
                    <a:close/>
                  </a:path>
                </a:pathLst>
              </a:custGeom>
              <a:gradFill flip="none" rotWithShape="1">
                <a:gsLst>
                  <a:gs pos="0">
                    <a:srgbClr val="FF0000"/>
                  </a:gs>
                  <a:gs pos="50000">
                    <a:srgbClr val="7030A0"/>
                  </a:gs>
                  <a:gs pos="100000">
                    <a:schemeClr val="tx2"/>
                  </a:gs>
                </a:gsLst>
                <a:lin ang="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1" name="Oval 70"/>
              <p:cNvSpPr/>
              <p:nvPr/>
            </p:nvSpPr>
            <p:spPr bwMode="auto">
              <a:xfrm>
                <a:off x="3675413" y="3137066"/>
                <a:ext cx="674914" cy="674914"/>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3" name="Group 152"/>
            <p:cNvGrpSpPr/>
            <p:nvPr/>
          </p:nvGrpSpPr>
          <p:grpSpPr>
            <a:xfrm>
              <a:off x="2595295" y="2858917"/>
              <a:ext cx="2114825" cy="2120228"/>
              <a:chOff x="3078832" y="1538494"/>
              <a:chExt cx="2114825" cy="2120228"/>
            </a:xfrm>
          </p:grpSpPr>
          <p:sp>
            <p:nvSpPr>
              <p:cNvPr id="137" name="Freeform 81"/>
              <p:cNvSpPr>
                <a:spLocks/>
              </p:cNvSpPr>
              <p:nvPr/>
            </p:nvSpPr>
            <p:spPr bwMode="auto">
              <a:xfrm rot="9459547" flipV="1">
                <a:off x="3126649" y="206788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8" name="Freeform 81"/>
              <p:cNvSpPr>
                <a:spLocks/>
              </p:cNvSpPr>
              <p:nvPr/>
            </p:nvSpPr>
            <p:spPr bwMode="auto">
              <a:xfrm rot="12670326" flipV="1">
                <a:off x="3768334" y="1538494"/>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9" name="Freeform 81"/>
              <p:cNvSpPr>
                <a:spLocks/>
              </p:cNvSpPr>
              <p:nvPr/>
            </p:nvSpPr>
            <p:spPr bwMode="auto">
              <a:xfrm rot="2236861" flipV="1">
                <a:off x="4169387" y="348493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0" name="Freeform 81"/>
              <p:cNvSpPr>
                <a:spLocks/>
              </p:cNvSpPr>
              <p:nvPr/>
            </p:nvSpPr>
            <p:spPr bwMode="auto">
              <a:xfrm rot="19147494" flipV="1">
                <a:off x="5029943" y="268301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1" name="Freeform 81"/>
              <p:cNvSpPr>
                <a:spLocks/>
              </p:cNvSpPr>
              <p:nvPr/>
            </p:nvSpPr>
            <p:spPr bwMode="auto">
              <a:xfrm rot="16200000" flipV="1">
                <a:off x="4730862" y="179516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2" name="Freeform 81"/>
              <p:cNvSpPr>
                <a:spLocks/>
              </p:cNvSpPr>
              <p:nvPr/>
            </p:nvSpPr>
            <p:spPr bwMode="auto">
              <a:xfrm rot="6796813" flipV="1">
                <a:off x="3083869" y="283255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3" name="Arc 142"/>
              <p:cNvSpPr/>
              <p:nvPr/>
            </p:nvSpPr>
            <p:spPr bwMode="auto">
              <a:xfrm>
                <a:off x="3566694" y="2075594"/>
                <a:ext cx="1064127" cy="1069729"/>
              </a:xfrm>
              <a:prstGeom prst="arc">
                <a:avLst>
                  <a:gd name="adj1" fmla="val 8687823"/>
                  <a:gd name="adj2" fmla="val 5045816"/>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4" name="Freeform 81"/>
              <p:cNvSpPr>
                <a:spLocks/>
              </p:cNvSpPr>
              <p:nvPr/>
            </p:nvSpPr>
            <p:spPr bwMode="auto">
              <a:xfrm rot="18796882" flipV="1">
                <a:off x="4543704" y="2517061"/>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5" name="Freeform 81"/>
              <p:cNvSpPr>
                <a:spLocks/>
              </p:cNvSpPr>
              <p:nvPr/>
            </p:nvSpPr>
            <p:spPr bwMode="auto">
              <a:xfrm rot="8292053" flipV="1">
                <a:off x="3484923" y="244219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6" name="Freeform 81"/>
              <p:cNvSpPr>
                <a:spLocks/>
              </p:cNvSpPr>
              <p:nvPr/>
            </p:nvSpPr>
            <p:spPr bwMode="auto">
              <a:xfrm rot="13034805" flipV="1">
                <a:off x="4008966" y="199301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 name="Freeform 81"/>
              <p:cNvSpPr>
                <a:spLocks/>
              </p:cNvSpPr>
              <p:nvPr/>
            </p:nvSpPr>
            <p:spPr bwMode="auto">
              <a:xfrm rot="861353" flipV="1">
                <a:off x="4281681" y="2982278"/>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8" name="Arc 147"/>
              <p:cNvSpPr/>
              <p:nvPr/>
            </p:nvSpPr>
            <p:spPr bwMode="auto">
              <a:xfrm>
                <a:off x="3112166" y="1578289"/>
                <a:ext cx="1993951" cy="2004448"/>
              </a:xfrm>
              <a:prstGeom prst="arc">
                <a:avLst>
                  <a:gd name="adj1" fmla="val 8218078"/>
                  <a:gd name="adj2" fmla="val 5635564"/>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5" name="Group 82"/>
            <p:cNvGrpSpPr/>
            <p:nvPr/>
          </p:nvGrpSpPr>
          <p:grpSpPr>
            <a:xfrm>
              <a:off x="1110131" y="3123097"/>
              <a:ext cx="2905941" cy="2272937"/>
              <a:chOff x="1554479" y="2638697"/>
              <a:chExt cx="2905941" cy="2272937"/>
            </a:xfrm>
          </p:grpSpPr>
          <p:sp>
            <p:nvSpPr>
              <p:cNvPr id="86" name="Freeform 85"/>
              <p:cNvSpPr/>
              <p:nvPr/>
            </p:nvSpPr>
            <p:spPr bwMode="auto">
              <a:xfrm>
                <a:off x="1554479" y="2638697"/>
                <a:ext cx="2905941" cy="2272937"/>
              </a:xfrm>
              <a:custGeom>
                <a:avLst/>
                <a:gdLst>
                  <a:gd name="connsiteX0" fmla="*/ 2730137 w 2769325"/>
                  <a:gd name="connsiteY0" fmla="*/ 143692 h 2103120"/>
                  <a:gd name="connsiteX1" fmla="*/ 2769325 w 2769325"/>
                  <a:gd name="connsiteY1" fmla="*/ 13063 h 2103120"/>
                  <a:gd name="connsiteX2" fmla="*/ 1907177 w 2769325"/>
                  <a:gd name="connsiteY2" fmla="*/ 0 h 2103120"/>
                  <a:gd name="connsiteX3" fmla="*/ 0 w 2769325"/>
                  <a:gd name="connsiteY3" fmla="*/ 1985554 h 2103120"/>
                  <a:gd name="connsiteX4" fmla="*/ 1711234 w 2769325"/>
                  <a:gd name="connsiteY4" fmla="*/ 2103120 h 2103120"/>
                  <a:gd name="connsiteX0" fmla="*/ 2860766 w 2899954"/>
                  <a:gd name="connsiteY0" fmla="*/ 143692 h 2168434"/>
                  <a:gd name="connsiteX1" fmla="*/ 2899954 w 2899954"/>
                  <a:gd name="connsiteY1" fmla="*/ 13063 h 2168434"/>
                  <a:gd name="connsiteX2" fmla="*/ 2037806 w 2899954"/>
                  <a:gd name="connsiteY2" fmla="*/ 0 h 2168434"/>
                  <a:gd name="connsiteX3" fmla="*/ 0 w 2899954"/>
                  <a:gd name="connsiteY3" fmla="*/ 2168434 h 2168434"/>
                  <a:gd name="connsiteX4" fmla="*/ 1841863 w 2899954"/>
                  <a:gd name="connsiteY4" fmla="*/ 2103120 h 2168434"/>
                  <a:gd name="connsiteX0" fmla="*/ 2860766 w 2899954"/>
                  <a:gd name="connsiteY0" fmla="*/ 143692 h 2272937"/>
                  <a:gd name="connsiteX1" fmla="*/ 2899954 w 2899954"/>
                  <a:gd name="connsiteY1" fmla="*/ 13063 h 2272937"/>
                  <a:gd name="connsiteX2" fmla="*/ 2037806 w 2899954"/>
                  <a:gd name="connsiteY2" fmla="*/ 0 h 2272937"/>
                  <a:gd name="connsiteX3" fmla="*/ 0 w 2899954"/>
                  <a:gd name="connsiteY3" fmla="*/ 2168434 h 2272937"/>
                  <a:gd name="connsiteX4" fmla="*/ 1737360 w 2899954"/>
                  <a:gd name="connsiteY4" fmla="*/ 2272937 h 2272937"/>
                  <a:gd name="connsiteX5" fmla="*/ 1841863 w 2899954"/>
                  <a:gd name="connsiteY5" fmla="*/ 2103120 h 2272937"/>
                  <a:gd name="connsiteX0" fmla="*/ 2860766 w 2886891"/>
                  <a:gd name="connsiteY0" fmla="*/ 143692 h 2272937"/>
                  <a:gd name="connsiteX1" fmla="*/ 2886891 w 2886891"/>
                  <a:gd name="connsiteY1" fmla="*/ 52252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86891 w 2886891"/>
                  <a:gd name="connsiteY1" fmla="*/ 39189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49881 w 2886891"/>
                  <a:gd name="connsiteY1" fmla="*/ 134983 h 2272937"/>
                  <a:gd name="connsiteX2" fmla="*/ 2886891 w 2886891"/>
                  <a:gd name="connsiteY2" fmla="*/ 39189 h 2272937"/>
                  <a:gd name="connsiteX3" fmla="*/ 2037806 w 2886891"/>
                  <a:gd name="connsiteY3" fmla="*/ 0 h 2272937"/>
                  <a:gd name="connsiteX4" fmla="*/ 0 w 2886891"/>
                  <a:gd name="connsiteY4" fmla="*/ 2168434 h 2272937"/>
                  <a:gd name="connsiteX5" fmla="*/ 1737360 w 2886891"/>
                  <a:gd name="connsiteY5" fmla="*/ 2272937 h 2272937"/>
                  <a:gd name="connsiteX6" fmla="*/ 1841863 w 2886891"/>
                  <a:gd name="connsiteY6" fmla="*/ 2103120 h 2272937"/>
                  <a:gd name="connsiteX0" fmla="*/ 2860766 w 2890701"/>
                  <a:gd name="connsiteY0" fmla="*/ 143692 h 2272937"/>
                  <a:gd name="connsiteX1" fmla="*/ 2849881 w 2890701"/>
                  <a:gd name="connsiteY1" fmla="*/ 134983 h 2272937"/>
                  <a:gd name="connsiteX2" fmla="*/ 2890701 w 2890701"/>
                  <a:gd name="connsiteY2" fmla="*/ 35379 h 2272937"/>
                  <a:gd name="connsiteX3" fmla="*/ 2037806 w 2890701"/>
                  <a:gd name="connsiteY3" fmla="*/ 0 h 2272937"/>
                  <a:gd name="connsiteX4" fmla="*/ 0 w 2890701"/>
                  <a:gd name="connsiteY4" fmla="*/ 2168434 h 2272937"/>
                  <a:gd name="connsiteX5" fmla="*/ 1737360 w 2890701"/>
                  <a:gd name="connsiteY5" fmla="*/ 2272937 h 2272937"/>
                  <a:gd name="connsiteX6" fmla="*/ 1841863 w 2890701"/>
                  <a:gd name="connsiteY6" fmla="*/ 2103120 h 2272937"/>
                  <a:gd name="connsiteX0" fmla="*/ 2860766 w 2905941"/>
                  <a:gd name="connsiteY0" fmla="*/ 143692 h 2272937"/>
                  <a:gd name="connsiteX1" fmla="*/ 2849881 w 2905941"/>
                  <a:gd name="connsiteY1" fmla="*/ 13498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905941"/>
                  <a:gd name="connsiteY0" fmla="*/ 143692 h 2272937"/>
                  <a:gd name="connsiteX1" fmla="*/ 2905941 w 2905941"/>
                  <a:gd name="connsiteY1" fmla="*/ 31569 h 2272937"/>
                  <a:gd name="connsiteX2" fmla="*/ 2037806 w 2905941"/>
                  <a:gd name="connsiteY2" fmla="*/ 0 h 2272937"/>
                  <a:gd name="connsiteX3" fmla="*/ 0 w 2905941"/>
                  <a:gd name="connsiteY3" fmla="*/ 2168434 h 2272937"/>
                  <a:gd name="connsiteX4" fmla="*/ 1737360 w 2905941"/>
                  <a:gd name="connsiteY4" fmla="*/ 2272937 h 2272937"/>
                  <a:gd name="connsiteX5" fmla="*/ 1841863 w 2905941"/>
                  <a:gd name="connsiteY5" fmla="*/ 2103120 h 2272937"/>
                  <a:gd name="connsiteX0" fmla="*/ 2860766 w 2905941"/>
                  <a:gd name="connsiteY0" fmla="*/ 143692 h 2272937"/>
                  <a:gd name="connsiteX1" fmla="*/ 2853691 w 2905941"/>
                  <a:gd name="connsiteY1" fmla="*/ 13879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5941" h="2272937">
                    <a:moveTo>
                      <a:pt x="2860766" y="143692"/>
                    </a:moveTo>
                    <a:lnTo>
                      <a:pt x="2853691" y="138793"/>
                    </a:lnTo>
                    <a:lnTo>
                      <a:pt x="2905941" y="31569"/>
                    </a:lnTo>
                    <a:lnTo>
                      <a:pt x="2037806" y="0"/>
                    </a:lnTo>
                    <a:lnTo>
                      <a:pt x="0" y="2168434"/>
                    </a:lnTo>
                    <a:lnTo>
                      <a:pt x="1737360" y="2272937"/>
                    </a:lnTo>
                    <a:lnTo>
                      <a:pt x="1841863" y="210312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87" name="Straight Connector 86"/>
              <p:cNvCxnSpPr/>
              <p:nvPr/>
            </p:nvCxnSpPr>
            <p:spPr bwMode="auto">
              <a:xfrm>
                <a:off x="2811780" y="3341370"/>
                <a:ext cx="217170" cy="0"/>
              </a:xfrm>
              <a:prstGeom prst="line">
                <a:avLst/>
              </a:prstGeom>
              <a:solidFill>
                <a:schemeClr val="accent1"/>
              </a:solidFill>
              <a:ln w="57150" cap="flat" cmpd="sng" algn="ctr">
                <a:solidFill>
                  <a:srgbClr val="FFFFCC"/>
                </a:solidFill>
                <a:prstDash val="solid"/>
                <a:round/>
                <a:headEnd type="none" w="med" len="med"/>
                <a:tailEnd type="none" w="med" len="med"/>
              </a:ln>
              <a:effectLst/>
            </p:spPr>
          </p:cxnSp>
        </p:grpSp>
        <p:grpSp>
          <p:nvGrpSpPr>
            <p:cNvPr id="7" name="Group 187"/>
            <p:cNvGrpSpPr/>
            <p:nvPr/>
          </p:nvGrpSpPr>
          <p:grpSpPr>
            <a:xfrm>
              <a:off x="4908294" y="2878944"/>
              <a:ext cx="3195217" cy="2641262"/>
              <a:chOff x="5352642" y="2394544"/>
              <a:chExt cx="3195217" cy="2641262"/>
            </a:xfrm>
          </p:grpSpPr>
          <p:grpSp>
            <p:nvGrpSpPr>
              <p:cNvPr id="8" name="Group 76"/>
              <p:cNvGrpSpPr/>
              <p:nvPr/>
            </p:nvGrpSpPr>
            <p:grpSpPr>
              <a:xfrm>
                <a:off x="6091779" y="2844212"/>
                <a:ext cx="801926" cy="1888177"/>
                <a:chOff x="5108027" y="1971305"/>
                <a:chExt cx="801926" cy="1888177"/>
              </a:xfrm>
            </p:grpSpPr>
            <p:sp>
              <p:nvSpPr>
                <p:cNvPr id="113" name="Freeform 112"/>
                <p:cNvSpPr/>
                <p:nvPr/>
              </p:nvSpPr>
              <p:spPr bwMode="auto">
                <a:xfrm>
                  <a:off x="5108027" y="1971305"/>
                  <a:ext cx="781683" cy="1510153"/>
                </a:xfrm>
                <a:custGeom>
                  <a:avLst/>
                  <a:gdLst>
                    <a:gd name="connsiteX0" fmla="*/ 132119 w 778805"/>
                    <a:gd name="connsiteY0" fmla="*/ 1602807 h 1602807"/>
                    <a:gd name="connsiteX1" fmla="*/ 0 w 778805"/>
                    <a:gd name="connsiteY1" fmla="*/ 118211 h 1602807"/>
                    <a:gd name="connsiteX2" fmla="*/ 6954 w 778805"/>
                    <a:gd name="connsiteY2" fmla="*/ 59105 h 1602807"/>
                    <a:gd name="connsiteX3" fmla="*/ 41722 w 778805"/>
                    <a:gd name="connsiteY3" fmla="*/ 13907 h 1602807"/>
                    <a:gd name="connsiteX4" fmla="*/ 83443 w 778805"/>
                    <a:gd name="connsiteY4" fmla="*/ 0 h 1602807"/>
                    <a:gd name="connsiteX5" fmla="*/ 135595 w 778805"/>
                    <a:gd name="connsiteY5" fmla="*/ 20860 h 1602807"/>
                    <a:gd name="connsiteX6" fmla="*/ 173840 w 778805"/>
                    <a:gd name="connsiteY6" fmla="*/ 69536 h 1602807"/>
                    <a:gd name="connsiteX7" fmla="*/ 778805 w 778805"/>
                    <a:gd name="connsiteY7" fmla="*/ 1501980 h 1602807"/>
                    <a:gd name="connsiteX8" fmla="*/ 132119 w 778805"/>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44600 w 781683"/>
                    <a:gd name="connsiteY3" fmla="*/ 13907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69115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5686 h 1605686"/>
                    <a:gd name="connsiteX1" fmla="*/ 2878 w 781683"/>
                    <a:gd name="connsiteY1" fmla="*/ 121090 h 1605686"/>
                    <a:gd name="connsiteX2" fmla="*/ 0 w 781683"/>
                    <a:gd name="connsiteY2" fmla="*/ 64442 h 1605686"/>
                    <a:gd name="connsiteX3" fmla="*/ 27394 w 781683"/>
                    <a:gd name="connsiteY3" fmla="*/ 24160 h 1605686"/>
                    <a:gd name="connsiteX4" fmla="*/ 69115 w 781683"/>
                    <a:gd name="connsiteY4" fmla="*/ 2879 h 1605686"/>
                    <a:gd name="connsiteX5" fmla="*/ 138473 w 781683"/>
                    <a:gd name="connsiteY5" fmla="*/ 23739 h 1605686"/>
                    <a:gd name="connsiteX6" fmla="*/ 176718 w 781683"/>
                    <a:gd name="connsiteY6" fmla="*/ 72415 h 1605686"/>
                    <a:gd name="connsiteX7" fmla="*/ 781683 w 781683"/>
                    <a:gd name="connsiteY7" fmla="*/ 1504859 h 1605686"/>
                    <a:gd name="connsiteX8" fmla="*/ 134997 w 781683"/>
                    <a:gd name="connsiteY8" fmla="*/ 1605686 h 1605686"/>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38473 w 781683"/>
                    <a:gd name="connsiteY6" fmla="*/ 23016 h 1604963"/>
                    <a:gd name="connsiteX7" fmla="*/ 176718 w 781683"/>
                    <a:gd name="connsiteY7" fmla="*/ 71692 h 1604963"/>
                    <a:gd name="connsiteX8" fmla="*/ 781683 w 781683"/>
                    <a:gd name="connsiteY8" fmla="*/ 1504136 h 1604963"/>
                    <a:gd name="connsiteX9" fmla="*/ 134997 w 781683"/>
                    <a:gd name="connsiteY9" fmla="*/ 1604963 h 1604963"/>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50763 w 781683"/>
                    <a:gd name="connsiteY6" fmla="*/ 32848 h 1604963"/>
                    <a:gd name="connsiteX7" fmla="*/ 176718 w 781683"/>
                    <a:gd name="connsiteY7" fmla="*/ 71692 h 1604963"/>
                    <a:gd name="connsiteX8" fmla="*/ 781683 w 781683"/>
                    <a:gd name="connsiteY8" fmla="*/ 1504136 h 1604963"/>
                    <a:gd name="connsiteX9" fmla="*/ 134997 w 781683"/>
                    <a:gd name="connsiteY9" fmla="*/ 1604963 h 160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683" h="1604963">
                      <a:moveTo>
                        <a:pt x="134997" y="1604963"/>
                      </a:moveTo>
                      <a:lnTo>
                        <a:pt x="2878" y="120367"/>
                      </a:lnTo>
                      <a:lnTo>
                        <a:pt x="0" y="63719"/>
                      </a:lnTo>
                      <a:lnTo>
                        <a:pt x="27394" y="23437"/>
                      </a:lnTo>
                      <a:lnTo>
                        <a:pt x="69115" y="2156"/>
                      </a:lnTo>
                      <a:cubicBezTo>
                        <a:pt x="83776" y="0"/>
                        <a:pt x="104210" y="471"/>
                        <a:pt x="117818" y="5586"/>
                      </a:cubicBezTo>
                      <a:cubicBezTo>
                        <a:pt x="131426" y="10701"/>
                        <a:pt x="140537" y="22650"/>
                        <a:pt x="150763" y="32848"/>
                      </a:cubicBezTo>
                      <a:lnTo>
                        <a:pt x="176718" y="71692"/>
                      </a:lnTo>
                      <a:lnTo>
                        <a:pt x="781683" y="1504136"/>
                      </a:lnTo>
                      <a:lnTo>
                        <a:pt x="134997" y="1604963"/>
                      </a:lnTo>
                      <a:close/>
                    </a:path>
                  </a:pathLst>
                </a:custGeom>
                <a:gradFill flip="none" rotWithShape="1">
                  <a:gsLst>
                    <a:gs pos="0">
                      <a:srgbClr val="FF0000"/>
                    </a:gs>
                    <a:gs pos="50000">
                      <a:srgbClr val="7030A0"/>
                    </a:gs>
                    <a:gs pos="100000">
                      <a:schemeClr val="tx2"/>
                    </a:gs>
                  </a:gsLst>
                  <a:lin ang="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9" name="Oval 148"/>
                <p:cNvSpPr/>
                <p:nvPr/>
              </p:nvSpPr>
              <p:spPr bwMode="auto">
                <a:xfrm>
                  <a:off x="5235039" y="3184568"/>
                  <a:ext cx="674914" cy="674914"/>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62" name="Up Arrow 161"/>
              <p:cNvSpPr/>
              <p:nvPr/>
            </p:nvSpPr>
            <p:spPr bwMode="auto">
              <a:xfrm rot="9957171">
                <a:off x="6198654" y="3053540"/>
                <a:ext cx="86751" cy="162656"/>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3" name="Up Arrow 162"/>
              <p:cNvSpPr/>
              <p:nvPr/>
            </p:nvSpPr>
            <p:spPr bwMode="auto">
              <a:xfrm rot="9991441">
                <a:off x="6329625" y="3562601"/>
                <a:ext cx="127756" cy="254495"/>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 name="Up Arrow 163"/>
              <p:cNvSpPr/>
              <p:nvPr/>
            </p:nvSpPr>
            <p:spPr bwMode="auto">
              <a:xfrm rot="10094754">
                <a:off x="6518983" y="4334339"/>
                <a:ext cx="203972" cy="596487"/>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9" name="Group 153"/>
              <p:cNvGrpSpPr/>
              <p:nvPr/>
            </p:nvGrpSpPr>
            <p:grpSpPr>
              <a:xfrm rot="19563305">
                <a:off x="5352642" y="2394544"/>
                <a:ext cx="2114825" cy="2120228"/>
                <a:chOff x="3078832" y="1538494"/>
                <a:chExt cx="2114825" cy="2120228"/>
              </a:xfrm>
            </p:grpSpPr>
            <p:sp>
              <p:nvSpPr>
                <p:cNvPr id="167" name="Freeform 81"/>
                <p:cNvSpPr>
                  <a:spLocks/>
                </p:cNvSpPr>
                <p:nvPr/>
              </p:nvSpPr>
              <p:spPr bwMode="auto">
                <a:xfrm rot="9459547" flipV="1">
                  <a:off x="3126649" y="206788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9" name="Freeform 81"/>
                <p:cNvSpPr>
                  <a:spLocks/>
                </p:cNvSpPr>
                <p:nvPr/>
              </p:nvSpPr>
              <p:spPr bwMode="auto">
                <a:xfrm rot="12670326" flipV="1">
                  <a:off x="3768334" y="1538494"/>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0" name="Freeform 81"/>
                <p:cNvSpPr>
                  <a:spLocks/>
                </p:cNvSpPr>
                <p:nvPr/>
              </p:nvSpPr>
              <p:spPr bwMode="auto">
                <a:xfrm rot="2236861" flipV="1">
                  <a:off x="4169387" y="348493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1" name="Freeform 81"/>
                <p:cNvSpPr>
                  <a:spLocks/>
                </p:cNvSpPr>
                <p:nvPr/>
              </p:nvSpPr>
              <p:spPr bwMode="auto">
                <a:xfrm rot="19147494" flipV="1">
                  <a:off x="5029943" y="268301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2" name="Freeform 81"/>
                <p:cNvSpPr>
                  <a:spLocks/>
                </p:cNvSpPr>
                <p:nvPr/>
              </p:nvSpPr>
              <p:spPr bwMode="auto">
                <a:xfrm rot="16200000" flipV="1">
                  <a:off x="4730862" y="179516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3" name="Freeform 81"/>
                <p:cNvSpPr>
                  <a:spLocks/>
                </p:cNvSpPr>
                <p:nvPr/>
              </p:nvSpPr>
              <p:spPr bwMode="auto">
                <a:xfrm rot="6796813" flipV="1">
                  <a:off x="3083869" y="283255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 name="Arc 173"/>
                <p:cNvSpPr/>
                <p:nvPr/>
              </p:nvSpPr>
              <p:spPr bwMode="auto">
                <a:xfrm>
                  <a:off x="3566694" y="2075594"/>
                  <a:ext cx="1064127" cy="1069729"/>
                </a:xfrm>
                <a:prstGeom prst="arc">
                  <a:avLst>
                    <a:gd name="adj1" fmla="val 8687823"/>
                    <a:gd name="adj2" fmla="val 5045816"/>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5" name="Freeform 81"/>
                <p:cNvSpPr>
                  <a:spLocks/>
                </p:cNvSpPr>
                <p:nvPr/>
              </p:nvSpPr>
              <p:spPr bwMode="auto">
                <a:xfrm rot="18796882" flipV="1">
                  <a:off x="4543704" y="2517061"/>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6" name="Freeform 81"/>
                <p:cNvSpPr>
                  <a:spLocks/>
                </p:cNvSpPr>
                <p:nvPr/>
              </p:nvSpPr>
              <p:spPr bwMode="auto">
                <a:xfrm rot="8292053" flipV="1">
                  <a:off x="3484923" y="244219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7" name="Freeform 81"/>
                <p:cNvSpPr>
                  <a:spLocks/>
                </p:cNvSpPr>
                <p:nvPr/>
              </p:nvSpPr>
              <p:spPr bwMode="auto">
                <a:xfrm rot="13034805" flipV="1">
                  <a:off x="4008966" y="199301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8" name="Freeform 81"/>
                <p:cNvSpPr>
                  <a:spLocks/>
                </p:cNvSpPr>
                <p:nvPr/>
              </p:nvSpPr>
              <p:spPr bwMode="auto">
                <a:xfrm rot="861353" flipV="1">
                  <a:off x="4281681" y="2982278"/>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9" name="Arc 178"/>
                <p:cNvSpPr/>
                <p:nvPr/>
              </p:nvSpPr>
              <p:spPr bwMode="auto">
                <a:xfrm rot="21432954">
                  <a:off x="3112166" y="1578289"/>
                  <a:ext cx="1993951" cy="2004448"/>
                </a:xfrm>
                <a:prstGeom prst="arc">
                  <a:avLst>
                    <a:gd name="adj1" fmla="val 8218078"/>
                    <a:gd name="adj2" fmla="val 5635564"/>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81" name="Freeform 180"/>
              <p:cNvSpPr/>
              <p:nvPr/>
            </p:nvSpPr>
            <p:spPr bwMode="auto">
              <a:xfrm rot="268793" flipH="1">
                <a:off x="6026514" y="2762869"/>
                <a:ext cx="2521345" cy="2272937"/>
              </a:xfrm>
              <a:custGeom>
                <a:avLst/>
                <a:gdLst>
                  <a:gd name="connsiteX0" fmla="*/ 2730137 w 2769325"/>
                  <a:gd name="connsiteY0" fmla="*/ 143692 h 2103120"/>
                  <a:gd name="connsiteX1" fmla="*/ 2769325 w 2769325"/>
                  <a:gd name="connsiteY1" fmla="*/ 13063 h 2103120"/>
                  <a:gd name="connsiteX2" fmla="*/ 1907177 w 2769325"/>
                  <a:gd name="connsiteY2" fmla="*/ 0 h 2103120"/>
                  <a:gd name="connsiteX3" fmla="*/ 0 w 2769325"/>
                  <a:gd name="connsiteY3" fmla="*/ 1985554 h 2103120"/>
                  <a:gd name="connsiteX4" fmla="*/ 1711234 w 2769325"/>
                  <a:gd name="connsiteY4" fmla="*/ 2103120 h 2103120"/>
                  <a:gd name="connsiteX0" fmla="*/ 2860766 w 2899954"/>
                  <a:gd name="connsiteY0" fmla="*/ 143692 h 2168434"/>
                  <a:gd name="connsiteX1" fmla="*/ 2899954 w 2899954"/>
                  <a:gd name="connsiteY1" fmla="*/ 13063 h 2168434"/>
                  <a:gd name="connsiteX2" fmla="*/ 2037806 w 2899954"/>
                  <a:gd name="connsiteY2" fmla="*/ 0 h 2168434"/>
                  <a:gd name="connsiteX3" fmla="*/ 0 w 2899954"/>
                  <a:gd name="connsiteY3" fmla="*/ 2168434 h 2168434"/>
                  <a:gd name="connsiteX4" fmla="*/ 1841863 w 2899954"/>
                  <a:gd name="connsiteY4" fmla="*/ 2103120 h 2168434"/>
                  <a:gd name="connsiteX0" fmla="*/ 2860766 w 2899954"/>
                  <a:gd name="connsiteY0" fmla="*/ 143692 h 2272937"/>
                  <a:gd name="connsiteX1" fmla="*/ 2899954 w 2899954"/>
                  <a:gd name="connsiteY1" fmla="*/ 13063 h 2272937"/>
                  <a:gd name="connsiteX2" fmla="*/ 2037806 w 2899954"/>
                  <a:gd name="connsiteY2" fmla="*/ 0 h 2272937"/>
                  <a:gd name="connsiteX3" fmla="*/ 0 w 2899954"/>
                  <a:gd name="connsiteY3" fmla="*/ 2168434 h 2272937"/>
                  <a:gd name="connsiteX4" fmla="*/ 1737360 w 2899954"/>
                  <a:gd name="connsiteY4" fmla="*/ 2272937 h 2272937"/>
                  <a:gd name="connsiteX5" fmla="*/ 1841863 w 2899954"/>
                  <a:gd name="connsiteY5" fmla="*/ 2103120 h 2272937"/>
                  <a:gd name="connsiteX0" fmla="*/ 2860766 w 2886891"/>
                  <a:gd name="connsiteY0" fmla="*/ 143692 h 2272937"/>
                  <a:gd name="connsiteX1" fmla="*/ 2886891 w 2886891"/>
                  <a:gd name="connsiteY1" fmla="*/ 52252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86891 w 2886891"/>
                  <a:gd name="connsiteY1" fmla="*/ 39189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49881 w 2886891"/>
                  <a:gd name="connsiteY1" fmla="*/ 134983 h 2272937"/>
                  <a:gd name="connsiteX2" fmla="*/ 2886891 w 2886891"/>
                  <a:gd name="connsiteY2" fmla="*/ 39189 h 2272937"/>
                  <a:gd name="connsiteX3" fmla="*/ 2037806 w 2886891"/>
                  <a:gd name="connsiteY3" fmla="*/ 0 h 2272937"/>
                  <a:gd name="connsiteX4" fmla="*/ 0 w 2886891"/>
                  <a:gd name="connsiteY4" fmla="*/ 2168434 h 2272937"/>
                  <a:gd name="connsiteX5" fmla="*/ 1737360 w 2886891"/>
                  <a:gd name="connsiteY5" fmla="*/ 2272937 h 2272937"/>
                  <a:gd name="connsiteX6" fmla="*/ 1841863 w 2886891"/>
                  <a:gd name="connsiteY6" fmla="*/ 2103120 h 2272937"/>
                  <a:gd name="connsiteX0" fmla="*/ 2860766 w 2890701"/>
                  <a:gd name="connsiteY0" fmla="*/ 143692 h 2272937"/>
                  <a:gd name="connsiteX1" fmla="*/ 2849881 w 2890701"/>
                  <a:gd name="connsiteY1" fmla="*/ 134983 h 2272937"/>
                  <a:gd name="connsiteX2" fmla="*/ 2890701 w 2890701"/>
                  <a:gd name="connsiteY2" fmla="*/ 35379 h 2272937"/>
                  <a:gd name="connsiteX3" fmla="*/ 2037806 w 2890701"/>
                  <a:gd name="connsiteY3" fmla="*/ 0 h 2272937"/>
                  <a:gd name="connsiteX4" fmla="*/ 0 w 2890701"/>
                  <a:gd name="connsiteY4" fmla="*/ 2168434 h 2272937"/>
                  <a:gd name="connsiteX5" fmla="*/ 1737360 w 2890701"/>
                  <a:gd name="connsiteY5" fmla="*/ 2272937 h 2272937"/>
                  <a:gd name="connsiteX6" fmla="*/ 1841863 w 2890701"/>
                  <a:gd name="connsiteY6" fmla="*/ 2103120 h 2272937"/>
                  <a:gd name="connsiteX0" fmla="*/ 2860766 w 2905941"/>
                  <a:gd name="connsiteY0" fmla="*/ 143692 h 2272937"/>
                  <a:gd name="connsiteX1" fmla="*/ 2849881 w 2905941"/>
                  <a:gd name="connsiteY1" fmla="*/ 13498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905941"/>
                  <a:gd name="connsiteY0" fmla="*/ 143692 h 2272937"/>
                  <a:gd name="connsiteX1" fmla="*/ 2905941 w 2905941"/>
                  <a:gd name="connsiteY1" fmla="*/ 31569 h 2272937"/>
                  <a:gd name="connsiteX2" fmla="*/ 2037806 w 2905941"/>
                  <a:gd name="connsiteY2" fmla="*/ 0 h 2272937"/>
                  <a:gd name="connsiteX3" fmla="*/ 0 w 2905941"/>
                  <a:gd name="connsiteY3" fmla="*/ 2168434 h 2272937"/>
                  <a:gd name="connsiteX4" fmla="*/ 1737360 w 2905941"/>
                  <a:gd name="connsiteY4" fmla="*/ 2272937 h 2272937"/>
                  <a:gd name="connsiteX5" fmla="*/ 1841863 w 2905941"/>
                  <a:gd name="connsiteY5" fmla="*/ 2103120 h 2272937"/>
                  <a:gd name="connsiteX0" fmla="*/ 2860766 w 2905941"/>
                  <a:gd name="connsiteY0" fmla="*/ 143692 h 2272937"/>
                  <a:gd name="connsiteX1" fmla="*/ 2853691 w 2905941"/>
                  <a:gd name="connsiteY1" fmla="*/ 13879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860766"/>
                  <a:gd name="connsiteY0" fmla="*/ 143692 h 2272937"/>
                  <a:gd name="connsiteX1" fmla="*/ 2853691 w 2860766"/>
                  <a:gd name="connsiteY1" fmla="*/ 138793 h 2272937"/>
                  <a:gd name="connsiteX2" fmla="*/ 2441203 w 2860766"/>
                  <a:gd name="connsiteY2" fmla="*/ 31846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853691 w 2860766"/>
                  <a:gd name="connsiteY1" fmla="*/ 138793 h 2272937"/>
                  <a:gd name="connsiteX2" fmla="*/ 2476657 w 2860766"/>
                  <a:gd name="connsiteY2" fmla="*/ 29583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474497 w 2860766"/>
                  <a:gd name="connsiteY1" fmla="*/ 154440 h 2272937"/>
                  <a:gd name="connsiteX2" fmla="*/ 2476657 w 2860766"/>
                  <a:gd name="connsiteY2" fmla="*/ 29583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476657 w 2860766"/>
                  <a:gd name="connsiteY1" fmla="*/ 29583 h 2272937"/>
                  <a:gd name="connsiteX2" fmla="*/ 2037806 w 2860766"/>
                  <a:gd name="connsiteY2" fmla="*/ 0 h 2272937"/>
                  <a:gd name="connsiteX3" fmla="*/ 0 w 2860766"/>
                  <a:gd name="connsiteY3" fmla="*/ 2168434 h 2272937"/>
                  <a:gd name="connsiteX4" fmla="*/ 1737360 w 2860766"/>
                  <a:gd name="connsiteY4" fmla="*/ 2272937 h 2272937"/>
                  <a:gd name="connsiteX5" fmla="*/ 1841863 w 2860766"/>
                  <a:gd name="connsiteY5" fmla="*/ 2103120 h 2272937"/>
                  <a:gd name="connsiteX0" fmla="*/ 2466939 w 2476657"/>
                  <a:gd name="connsiteY0" fmla="*/ 153154 h 2272937"/>
                  <a:gd name="connsiteX1" fmla="*/ 2476657 w 2476657"/>
                  <a:gd name="connsiteY1" fmla="*/ 29583 h 2272937"/>
                  <a:gd name="connsiteX2" fmla="*/ 2037806 w 2476657"/>
                  <a:gd name="connsiteY2" fmla="*/ 0 h 2272937"/>
                  <a:gd name="connsiteX3" fmla="*/ 0 w 2476657"/>
                  <a:gd name="connsiteY3" fmla="*/ 2168434 h 2272937"/>
                  <a:gd name="connsiteX4" fmla="*/ 1737360 w 2476657"/>
                  <a:gd name="connsiteY4" fmla="*/ 2272937 h 2272937"/>
                  <a:gd name="connsiteX5" fmla="*/ 1841863 w 2476657"/>
                  <a:gd name="connsiteY5" fmla="*/ 2103120 h 2272937"/>
                  <a:gd name="connsiteX0" fmla="*/ 2466939 w 2495515"/>
                  <a:gd name="connsiteY0" fmla="*/ 153154 h 2272937"/>
                  <a:gd name="connsiteX1" fmla="*/ 2495515 w 2495515"/>
                  <a:gd name="connsiteY1" fmla="*/ 46179 h 2272937"/>
                  <a:gd name="connsiteX2" fmla="*/ 2037806 w 2495515"/>
                  <a:gd name="connsiteY2" fmla="*/ 0 h 2272937"/>
                  <a:gd name="connsiteX3" fmla="*/ 0 w 2495515"/>
                  <a:gd name="connsiteY3" fmla="*/ 2168434 h 2272937"/>
                  <a:gd name="connsiteX4" fmla="*/ 1737360 w 2495515"/>
                  <a:gd name="connsiteY4" fmla="*/ 2272937 h 2272937"/>
                  <a:gd name="connsiteX5" fmla="*/ 1841863 w 2495515"/>
                  <a:gd name="connsiteY5" fmla="*/ 2103120 h 2272937"/>
                  <a:gd name="connsiteX0" fmla="*/ 2466939 w 2521345"/>
                  <a:gd name="connsiteY0" fmla="*/ 153154 h 2272937"/>
                  <a:gd name="connsiteX1" fmla="*/ 2521345 w 2521345"/>
                  <a:gd name="connsiteY1" fmla="*/ 38124 h 2272937"/>
                  <a:gd name="connsiteX2" fmla="*/ 2037806 w 2521345"/>
                  <a:gd name="connsiteY2" fmla="*/ 0 h 2272937"/>
                  <a:gd name="connsiteX3" fmla="*/ 0 w 2521345"/>
                  <a:gd name="connsiteY3" fmla="*/ 2168434 h 2272937"/>
                  <a:gd name="connsiteX4" fmla="*/ 1737360 w 2521345"/>
                  <a:gd name="connsiteY4" fmla="*/ 2272937 h 2272937"/>
                  <a:gd name="connsiteX5" fmla="*/ 1841863 w 2521345"/>
                  <a:gd name="connsiteY5" fmla="*/ 2103120 h 2272937"/>
                  <a:gd name="connsiteX0" fmla="*/ 2466939 w 2521345"/>
                  <a:gd name="connsiteY0" fmla="*/ 153154 h 2272937"/>
                  <a:gd name="connsiteX1" fmla="*/ 2474202 w 2521345"/>
                  <a:gd name="connsiteY1" fmla="*/ 147460 h 2272937"/>
                  <a:gd name="connsiteX2" fmla="*/ 2521345 w 2521345"/>
                  <a:gd name="connsiteY2" fmla="*/ 38124 h 2272937"/>
                  <a:gd name="connsiteX3" fmla="*/ 2037806 w 2521345"/>
                  <a:gd name="connsiteY3" fmla="*/ 0 h 2272937"/>
                  <a:gd name="connsiteX4" fmla="*/ 0 w 2521345"/>
                  <a:gd name="connsiteY4" fmla="*/ 2168434 h 2272937"/>
                  <a:gd name="connsiteX5" fmla="*/ 1737360 w 2521345"/>
                  <a:gd name="connsiteY5" fmla="*/ 2272937 h 2272937"/>
                  <a:gd name="connsiteX6" fmla="*/ 1841863 w 2521345"/>
                  <a:gd name="connsiteY6" fmla="*/ 2103120 h 227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1345" h="2272937">
                    <a:moveTo>
                      <a:pt x="2466939" y="153154"/>
                    </a:moveTo>
                    <a:lnTo>
                      <a:pt x="2474202" y="147460"/>
                    </a:lnTo>
                    <a:lnTo>
                      <a:pt x="2521345" y="38124"/>
                    </a:lnTo>
                    <a:lnTo>
                      <a:pt x="2037806" y="0"/>
                    </a:lnTo>
                    <a:lnTo>
                      <a:pt x="0" y="2168434"/>
                    </a:lnTo>
                    <a:lnTo>
                      <a:pt x="1737360" y="2272937"/>
                    </a:lnTo>
                    <a:lnTo>
                      <a:pt x="1841863" y="210312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182" name="Straight Connector 181"/>
              <p:cNvCxnSpPr/>
              <p:nvPr/>
            </p:nvCxnSpPr>
            <p:spPr bwMode="auto">
              <a:xfrm rot="268793" flipH="1">
                <a:off x="7107593" y="3458649"/>
                <a:ext cx="217170" cy="0"/>
              </a:xfrm>
              <a:prstGeom prst="line">
                <a:avLst/>
              </a:prstGeom>
              <a:solidFill>
                <a:schemeClr val="accent1"/>
              </a:solidFill>
              <a:ln w="57150" cap="flat" cmpd="sng" algn="ctr">
                <a:solidFill>
                  <a:srgbClr val="FFFFCC"/>
                </a:solidFill>
                <a:prstDash val="solid"/>
                <a:round/>
                <a:headEnd type="none" w="med" len="med"/>
                <a:tailEnd type="none" w="med" len="med"/>
              </a:ln>
              <a:effectLst/>
            </p:spPr>
          </p:cxnSp>
          <p:cxnSp>
            <p:nvCxnSpPr>
              <p:cNvPr id="183" name="Straight Connector 182"/>
              <p:cNvCxnSpPr/>
              <p:nvPr/>
            </p:nvCxnSpPr>
            <p:spPr bwMode="auto">
              <a:xfrm flipH="1">
                <a:off x="7129306" y="3499449"/>
                <a:ext cx="224976" cy="12451"/>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84" name="Straight Connector 183"/>
              <p:cNvCxnSpPr/>
              <p:nvPr/>
            </p:nvCxnSpPr>
            <p:spPr bwMode="auto">
              <a:xfrm flipH="1">
                <a:off x="7023799" y="3426488"/>
                <a:ext cx="336619" cy="10048"/>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100" name="Group 99"/>
            <p:cNvGrpSpPr/>
            <p:nvPr/>
          </p:nvGrpSpPr>
          <p:grpSpPr>
            <a:xfrm>
              <a:off x="3710699" y="3767434"/>
              <a:ext cx="675361" cy="408492"/>
              <a:chOff x="4301351" y="5416634"/>
              <a:chExt cx="675361" cy="408492"/>
            </a:xfrm>
          </p:grpSpPr>
          <p:sp>
            <p:nvSpPr>
              <p:cNvPr id="96" name="Freeform 95"/>
              <p:cNvSpPr/>
              <p:nvPr/>
            </p:nvSpPr>
            <p:spPr bwMode="auto">
              <a:xfrm>
                <a:off x="4301351" y="5416634"/>
                <a:ext cx="675361" cy="408492"/>
              </a:xfrm>
              <a:custGeom>
                <a:avLst/>
                <a:gdLst>
                  <a:gd name="connsiteX0" fmla="*/ 37432 w 850232"/>
                  <a:gd name="connsiteY0" fmla="*/ 219242 h 481263"/>
                  <a:gd name="connsiteX1" fmla="*/ 0 w 850232"/>
                  <a:gd name="connsiteY1" fmla="*/ 331537 h 481263"/>
                  <a:gd name="connsiteX2" fmla="*/ 614948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219242 h 481263"/>
                  <a:gd name="connsiteX1" fmla="*/ 0 w 850232"/>
                  <a:gd name="connsiteY1" fmla="*/ 331537 h 481263"/>
                  <a:gd name="connsiteX2" fmla="*/ 588211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74863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22989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06947 h 427789"/>
                  <a:gd name="connsiteX7" fmla="*/ 58821 w 850232"/>
                  <a:gd name="connsiteY7" fmla="*/ 74863 h 427789"/>
                  <a:gd name="connsiteX8" fmla="*/ 37432 w 850232"/>
                  <a:gd name="connsiteY8" fmla="*/ 165768 h 427789"/>
                  <a:gd name="connsiteX0" fmla="*/ 37432 w 850232"/>
                  <a:gd name="connsiteY0" fmla="*/ 171115 h 433136"/>
                  <a:gd name="connsiteX1" fmla="*/ 0 w 850232"/>
                  <a:gd name="connsiteY1" fmla="*/ 283410 h 433136"/>
                  <a:gd name="connsiteX2" fmla="*/ 588211 w 850232"/>
                  <a:gd name="connsiteY2" fmla="*/ 299452 h 433136"/>
                  <a:gd name="connsiteX3" fmla="*/ 534737 w 850232"/>
                  <a:gd name="connsiteY3" fmla="*/ 433136 h 433136"/>
                  <a:gd name="connsiteX4" fmla="*/ 850232 w 850232"/>
                  <a:gd name="connsiteY4" fmla="*/ 213894 h 433136"/>
                  <a:gd name="connsiteX5" fmla="*/ 673768 w 850232"/>
                  <a:gd name="connsiteY5" fmla="*/ 0 h 433136"/>
                  <a:gd name="connsiteX6" fmla="*/ 652379 w 850232"/>
                  <a:gd name="connsiteY6" fmla="*/ 112294 h 433136"/>
                  <a:gd name="connsiteX7" fmla="*/ 58821 w 850232"/>
                  <a:gd name="connsiteY7" fmla="*/ 80210 h 433136"/>
                  <a:gd name="connsiteX8" fmla="*/ 37432 w 850232"/>
                  <a:gd name="connsiteY8" fmla="*/ 171115 h 433136"/>
                  <a:gd name="connsiteX0" fmla="*/ 37432 w 839538"/>
                  <a:gd name="connsiteY0" fmla="*/ 171115 h 433136"/>
                  <a:gd name="connsiteX1" fmla="*/ 0 w 839538"/>
                  <a:gd name="connsiteY1" fmla="*/ 283410 h 433136"/>
                  <a:gd name="connsiteX2" fmla="*/ 588211 w 839538"/>
                  <a:gd name="connsiteY2" fmla="*/ 299452 h 433136"/>
                  <a:gd name="connsiteX3" fmla="*/ 534737 w 839538"/>
                  <a:gd name="connsiteY3" fmla="*/ 433136 h 433136"/>
                  <a:gd name="connsiteX4" fmla="*/ 839538 w 839538"/>
                  <a:gd name="connsiteY4" fmla="*/ 283410 h 433136"/>
                  <a:gd name="connsiteX5" fmla="*/ 673768 w 839538"/>
                  <a:gd name="connsiteY5" fmla="*/ 0 h 433136"/>
                  <a:gd name="connsiteX6" fmla="*/ 652379 w 839538"/>
                  <a:gd name="connsiteY6" fmla="*/ 112294 h 433136"/>
                  <a:gd name="connsiteX7" fmla="*/ 58821 w 839538"/>
                  <a:gd name="connsiteY7" fmla="*/ 80210 h 433136"/>
                  <a:gd name="connsiteX8" fmla="*/ 37432 w 839538"/>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52379 w 828843"/>
                  <a:gd name="connsiteY6" fmla="*/ 112294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64169 w 828843"/>
                  <a:gd name="connsiteY7" fmla="*/ 101599 h 433136"/>
                  <a:gd name="connsiteX8" fmla="*/ 37432 w 828843"/>
                  <a:gd name="connsiteY8" fmla="*/ 171115 h 433136"/>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25642 w 828843"/>
                  <a:gd name="connsiteY6" fmla="*/ 133683 h 470568"/>
                  <a:gd name="connsiteX7" fmla="*/ 64169 w 828843"/>
                  <a:gd name="connsiteY7" fmla="*/ 101599 h 470568"/>
                  <a:gd name="connsiteX8" fmla="*/ 37432 w 828843"/>
                  <a:gd name="connsiteY8" fmla="*/ 171115 h 470568"/>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36336 w 828843"/>
                  <a:gd name="connsiteY6" fmla="*/ 133683 h 470568"/>
                  <a:gd name="connsiteX7" fmla="*/ 64169 w 828843"/>
                  <a:gd name="connsiteY7" fmla="*/ 101599 h 470568"/>
                  <a:gd name="connsiteX8" fmla="*/ 37432 w 828843"/>
                  <a:gd name="connsiteY8" fmla="*/ 171115 h 470568"/>
                  <a:gd name="connsiteX0" fmla="*/ 37432 w 807454"/>
                  <a:gd name="connsiteY0" fmla="*/ 171115 h 470568"/>
                  <a:gd name="connsiteX1" fmla="*/ 0 w 807454"/>
                  <a:gd name="connsiteY1" fmla="*/ 283410 h 470568"/>
                  <a:gd name="connsiteX2" fmla="*/ 588211 w 807454"/>
                  <a:gd name="connsiteY2" fmla="*/ 299452 h 470568"/>
                  <a:gd name="connsiteX3" fmla="*/ 529390 w 807454"/>
                  <a:gd name="connsiteY3" fmla="*/ 470568 h 470568"/>
                  <a:gd name="connsiteX4" fmla="*/ 807454 w 807454"/>
                  <a:gd name="connsiteY4" fmla="*/ 224589 h 470568"/>
                  <a:gd name="connsiteX5" fmla="*/ 673768 w 807454"/>
                  <a:gd name="connsiteY5" fmla="*/ 0 h 470568"/>
                  <a:gd name="connsiteX6" fmla="*/ 636336 w 807454"/>
                  <a:gd name="connsiteY6" fmla="*/ 133683 h 470568"/>
                  <a:gd name="connsiteX7" fmla="*/ 64169 w 807454"/>
                  <a:gd name="connsiteY7" fmla="*/ 101599 h 470568"/>
                  <a:gd name="connsiteX8" fmla="*/ 37432 w 807454"/>
                  <a:gd name="connsiteY8" fmla="*/ 171115 h 47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454" h="470568">
                    <a:moveTo>
                      <a:pt x="37432" y="171115"/>
                    </a:moveTo>
                    <a:lnTo>
                      <a:pt x="0" y="283410"/>
                    </a:lnTo>
                    <a:lnTo>
                      <a:pt x="588211" y="299452"/>
                    </a:lnTo>
                    <a:lnTo>
                      <a:pt x="529390" y="470568"/>
                    </a:lnTo>
                    <a:lnTo>
                      <a:pt x="807454" y="224589"/>
                    </a:lnTo>
                    <a:lnTo>
                      <a:pt x="673768" y="0"/>
                    </a:lnTo>
                    <a:lnTo>
                      <a:pt x="636336" y="133683"/>
                    </a:lnTo>
                    <a:lnTo>
                      <a:pt x="64169" y="101599"/>
                    </a:lnTo>
                    <a:lnTo>
                      <a:pt x="37432" y="171115"/>
                    </a:lnTo>
                    <a:close/>
                  </a:path>
                </a:pathLst>
              </a:cu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8" name="TextBox 97"/>
              <p:cNvSpPr txBox="1"/>
              <p:nvPr/>
            </p:nvSpPr>
            <p:spPr>
              <a:xfrm rot="179687">
                <a:off x="4303506" y="5471202"/>
                <a:ext cx="648439"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mic Sans MS" pitchFamily="66" charset="0"/>
                    <a:ea typeface="+mn-ea"/>
                    <a:cs typeface="+mn-cs"/>
                  </a:rPr>
                  <a:t>FORCE</a:t>
                </a:r>
              </a:p>
            </p:txBody>
          </p:sp>
        </p:grpSp>
        <p:sp>
          <p:nvSpPr>
            <p:cNvPr id="102" name="Freeform 101"/>
            <p:cNvSpPr/>
            <p:nvPr/>
          </p:nvSpPr>
          <p:spPr bwMode="auto">
            <a:xfrm>
              <a:off x="4013860" y="2731792"/>
              <a:ext cx="1373632" cy="2338832"/>
            </a:xfrm>
            <a:custGeom>
              <a:avLst/>
              <a:gdLst>
                <a:gd name="connsiteX0" fmla="*/ 467360 w 1373632"/>
                <a:gd name="connsiteY0" fmla="*/ 56896 h 2338832"/>
                <a:gd name="connsiteX1" fmla="*/ 89408 w 1373632"/>
                <a:gd name="connsiteY1" fmla="*/ 434848 h 2338832"/>
                <a:gd name="connsiteX2" fmla="*/ 418592 w 1373632"/>
                <a:gd name="connsiteY2" fmla="*/ 910336 h 2338832"/>
                <a:gd name="connsiteX3" fmla="*/ 455168 w 1373632"/>
                <a:gd name="connsiteY3" fmla="*/ 1361440 h 2338832"/>
                <a:gd name="connsiteX4" fmla="*/ 52832 w 1373632"/>
                <a:gd name="connsiteY4" fmla="*/ 1836928 h 2338832"/>
                <a:gd name="connsiteX5" fmla="*/ 138176 w 1373632"/>
                <a:gd name="connsiteY5" fmla="*/ 2117344 h 2338832"/>
                <a:gd name="connsiteX6" fmla="*/ 833120 w 1373632"/>
                <a:gd name="connsiteY6" fmla="*/ 2324608 h 2338832"/>
                <a:gd name="connsiteX7" fmla="*/ 1332992 w 1373632"/>
                <a:gd name="connsiteY7" fmla="*/ 2032000 h 2338832"/>
                <a:gd name="connsiteX8" fmla="*/ 1076960 w 1373632"/>
                <a:gd name="connsiteY8" fmla="*/ 1605280 h 2338832"/>
                <a:gd name="connsiteX9" fmla="*/ 1016000 w 1373632"/>
                <a:gd name="connsiteY9" fmla="*/ 1032256 h 2338832"/>
                <a:gd name="connsiteX10" fmla="*/ 1223264 w 1373632"/>
                <a:gd name="connsiteY10" fmla="*/ 581152 h 2338832"/>
                <a:gd name="connsiteX11" fmla="*/ 1198880 w 1373632"/>
                <a:gd name="connsiteY11" fmla="*/ 312928 h 2338832"/>
                <a:gd name="connsiteX12" fmla="*/ 759968 w 1373632"/>
                <a:gd name="connsiteY12" fmla="*/ 93472 h 2338832"/>
                <a:gd name="connsiteX13" fmla="*/ 467360 w 1373632"/>
                <a:gd name="connsiteY13" fmla="*/ 56896 h 2338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3632" h="2338832">
                  <a:moveTo>
                    <a:pt x="467360" y="56896"/>
                  </a:moveTo>
                  <a:cubicBezTo>
                    <a:pt x="355600" y="113792"/>
                    <a:pt x="97536" y="292608"/>
                    <a:pt x="89408" y="434848"/>
                  </a:cubicBezTo>
                  <a:cubicBezTo>
                    <a:pt x="81280" y="577088"/>
                    <a:pt x="357632" y="755904"/>
                    <a:pt x="418592" y="910336"/>
                  </a:cubicBezTo>
                  <a:cubicBezTo>
                    <a:pt x="479552" y="1064768"/>
                    <a:pt x="516128" y="1207008"/>
                    <a:pt x="455168" y="1361440"/>
                  </a:cubicBezTo>
                  <a:cubicBezTo>
                    <a:pt x="394208" y="1515872"/>
                    <a:pt x="105664" y="1710944"/>
                    <a:pt x="52832" y="1836928"/>
                  </a:cubicBezTo>
                  <a:cubicBezTo>
                    <a:pt x="0" y="1962912"/>
                    <a:pt x="8128" y="2036064"/>
                    <a:pt x="138176" y="2117344"/>
                  </a:cubicBezTo>
                  <a:cubicBezTo>
                    <a:pt x="268224" y="2198624"/>
                    <a:pt x="633984" y="2338832"/>
                    <a:pt x="833120" y="2324608"/>
                  </a:cubicBezTo>
                  <a:cubicBezTo>
                    <a:pt x="1032256" y="2310384"/>
                    <a:pt x="1292352" y="2151888"/>
                    <a:pt x="1332992" y="2032000"/>
                  </a:cubicBezTo>
                  <a:cubicBezTo>
                    <a:pt x="1373632" y="1912112"/>
                    <a:pt x="1129792" y="1771904"/>
                    <a:pt x="1076960" y="1605280"/>
                  </a:cubicBezTo>
                  <a:cubicBezTo>
                    <a:pt x="1024128" y="1438656"/>
                    <a:pt x="991616" y="1202944"/>
                    <a:pt x="1016000" y="1032256"/>
                  </a:cubicBezTo>
                  <a:cubicBezTo>
                    <a:pt x="1040384" y="861568"/>
                    <a:pt x="1192784" y="701040"/>
                    <a:pt x="1223264" y="581152"/>
                  </a:cubicBezTo>
                  <a:cubicBezTo>
                    <a:pt x="1253744" y="461264"/>
                    <a:pt x="1276096" y="394208"/>
                    <a:pt x="1198880" y="312928"/>
                  </a:cubicBezTo>
                  <a:cubicBezTo>
                    <a:pt x="1121664" y="231648"/>
                    <a:pt x="883920" y="132080"/>
                    <a:pt x="759968" y="93472"/>
                  </a:cubicBezTo>
                  <a:cubicBezTo>
                    <a:pt x="636016" y="54864"/>
                    <a:pt x="579120" y="0"/>
                    <a:pt x="467360" y="56896"/>
                  </a:cubicBezTo>
                  <a:close/>
                </a:path>
              </a:pathLst>
            </a:custGeom>
            <a:solidFill>
              <a:srgbClr val="FFFFCC">
                <a:alpha val="6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101" name="Group 100"/>
            <p:cNvGrpSpPr/>
            <p:nvPr/>
          </p:nvGrpSpPr>
          <p:grpSpPr>
            <a:xfrm>
              <a:off x="5095072" y="3864461"/>
              <a:ext cx="697164" cy="400016"/>
              <a:chOff x="5441884" y="5769693"/>
              <a:chExt cx="697164" cy="400016"/>
            </a:xfrm>
          </p:grpSpPr>
          <p:sp>
            <p:nvSpPr>
              <p:cNvPr id="97" name="Freeform 96"/>
              <p:cNvSpPr/>
              <p:nvPr/>
            </p:nvSpPr>
            <p:spPr bwMode="auto">
              <a:xfrm rot="11323822" flipV="1">
                <a:off x="5441884" y="5769693"/>
                <a:ext cx="697164" cy="400016"/>
              </a:xfrm>
              <a:custGeom>
                <a:avLst/>
                <a:gdLst>
                  <a:gd name="connsiteX0" fmla="*/ 37432 w 850232"/>
                  <a:gd name="connsiteY0" fmla="*/ 219242 h 481263"/>
                  <a:gd name="connsiteX1" fmla="*/ 0 w 850232"/>
                  <a:gd name="connsiteY1" fmla="*/ 331537 h 481263"/>
                  <a:gd name="connsiteX2" fmla="*/ 614948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219242 h 481263"/>
                  <a:gd name="connsiteX1" fmla="*/ 0 w 850232"/>
                  <a:gd name="connsiteY1" fmla="*/ 331537 h 481263"/>
                  <a:gd name="connsiteX2" fmla="*/ 588211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74863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22989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06947 h 427789"/>
                  <a:gd name="connsiteX7" fmla="*/ 58821 w 850232"/>
                  <a:gd name="connsiteY7" fmla="*/ 74863 h 427789"/>
                  <a:gd name="connsiteX8" fmla="*/ 37432 w 850232"/>
                  <a:gd name="connsiteY8" fmla="*/ 165768 h 427789"/>
                  <a:gd name="connsiteX0" fmla="*/ 37432 w 850232"/>
                  <a:gd name="connsiteY0" fmla="*/ 171115 h 433136"/>
                  <a:gd name="connsiteX1" fmla="*/ 0 w 850232"/>
                  <a:gd name="connsiteY1" fmla="*/ 283410 h 433136"/>
                  <a:gd name="connsiteX2" fmla="*/ 588211 w 850232"/>
                  <a:gd name="connsiteY2" fmla="*/ 299452 h 433136"/>
                  <a:gd name="connsiteX3" fmla="*/ 534737 w 850232"/>
                  <a:gd name="connsiteY3" fmla="*/ 433136 h 433136"/>
                  <a:gd name="connsiteX4" fmla="*/ 850232 w 850232"/>
                  <a:gd name="connsiteY4" fmla="*/ 213894 h 433136"/>
                  <a:gd name="connsiteX5" fmla="*/ 673768 w 850232"/>
                  <a:gd name="connsiteY5" fmla="*/ 0 h 433136"/>
                  <a:gd name="connsiteX6" fmla="*/ 652379 w 850232"/>
                  <a:gd name="connsiteY6" fmla="*/ 112294 h 433136"/>
                  <a:gd name="connsiteX7" fmla="*/ 58821 w 850232"/>
                  <a:gd name="connsiteY7" fmla="*/ 80210 h 433136"/>
                  <a:gd name="connsiteX8" fmla="*/ 37432 w 850232"/>
                  <a:gd name="connsiteY8" fmla="*/ 171115 h 433136"/>
                  <a:gd name="connsiteX0" fmla="*/ 37432 w 839538"/>
                  <a:gd name="connsiteY0" fmla="*/ 171115 h 433136"/>
                  <a:gd name="connsiteX1" fmla="*/ 0 w 839538"/>
                  <a:gd name="connsiteY1" fmla="*/ 283410 h 433136"/>
                  <a:gd name="connsiteX2" fmla="*/ 588211 w 839538"/>
                  <a:gd name="connsiteY2" fmla="*/ 299452 h 433136"/>
                  <a:gd name="connsiteX3" fmla="*/ 534737 w 839538"/>
                  <a:gd name="connsiteY3" fmla="*/ 433136 h 433136"/>
                  <a:gd name="connsiteX4" fmla="*/ 839538 w 839538"/>
                  <a:gd name="connsiteY4" fmla="*/ 283410 h 433136"/>
                  <a:gd name="connsiteX5" fmla="*/ 673768 w 839538"/>
                  <a:gd name="connsiteY5" fmla="*/ 0 h 433136"/>
                  <a:gd name="connsiteX6" fmla="*/ 652379 w 839538"/>
                  <a:gd name="connsiteY6" fmla="*/ 112294 h 433136"/>
                  <a:gd name="connsiteX7" fmla="*/ 58821 w 839538"/>
                  <a:gd name="connsiteY7" fmla="*/ 80210 h 433136"/>
                  <a:gd name="connsiteX8" fmla="*/ 37432 w 839538"/>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52379 w 828843"/>
                  <a:gd name="connsiteY6" fmla="*/ 112294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64169 w 828843"/>
                  <a:gd name="connsiteY7" fmla="*/ 101599 h 433136"/>
                  <a:gd name="connsiteX8" fmla="*/ 37432 w 828843"/>
                  <a:gd name="connsiteY8" fmla="*/ 171115 h 433136"/>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25642 w 828843"/>
                  <a:gd name="connsiteY6" fmla="*/ 133683 h 470568"/>
                  <a:gd name="connsiteX7" fmla="*/ 64169 w 828843"/>
                  <a:gd name="connsiteY7" fmla="*/ 101599 h 470568"/>
                  <a:gd name="connsiteX8" fmla="*/ 37432 w 828843"/>
                  <a:gd name="connsiteY8" fmla="*/ 171115 h 470568"/>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36336 w 828843"/>
                  <a:gd name="connsiteY6" fmla="*/ 133683 h 470568"/>
                  <a:gd name="connsiteX7" fmla="*/ 64169 w 828843"/>
                  <a:gd name="connsiteY7" fmla="*/ 101599 h 470568"/>
                  <a:gd name="connsiteX8" fmla="*/ 37432 w 828843"/>
                  <a:gd name="connsiteY8" fmla="*/ 171115 h 470568"/>
                  <a:gd name="connsiteX0" fmla="*/ 37432 w 782106"/>
                  <a:gd name="connsiteY0" fmla="*/ 171115 h 470568"/>
                  <a:gd name="connsiteX1" fmla="*/ 0 w 782106"/>
                  <a:gd name="connsiteY1" fmla="*/ 283410 h 470568"/>
                  <a:gd name="connsiteX2" fmla="*/ 588211 w 782106"/>
                  <a:gd name="connsiteY2" fmla="*/ 299452 h 470568"/>
                  <a:gd name="connsiteX3" fmla="*/ 529390 w 782106"/>
                  <a:gd name="connsiteY3" fmla="*/ 470568 h 470568"/>
                  <a:gd name="connsiteX4" fmla="*/ 782106 w 782106"/>
                  <a:gd name="connsiteY4" fmla="*/ 250248 h 470568"/>
                  <a:gd name="connsiteX5" fmla="*/ 673768 w 782106"/>
                  <a:gd name="connsiteY5" fmla="*/ 0 h 470568"/>
                  <a:gd name="connsiteX6" fmla="*/ 636336 w 782106"/>
                  <a:gd name="connsiteY6" fmla="*/ 133683 h 470568"/>
                  <a:gd name="connsiteX7" fmla="*/ 64169 w 782106"/>
                  <a:gd name="connsiteY7" fmla="*/ 101599 h 470568"/>
                  <a:gd name="connsiteX8" fmla="*/ 37432 w 782106"/>
                  <a:gd name="connsiteY8" fmla="*/ 171115 h 470568"/>
                  <a:gd name="connsiteX0" fmla="*/ 37432 w 782106"/>
                  <a:gd name="connsiteY0" fmla="*/ 171115 h 470568"/>
                  <a:gd name="connsiteX1" fmla="*/ 0 w 782106"/>
                  <a:gd name="connsiteY1" fmla="*/ 283410 h 470568"/>
                  <a:gd name="connsiteX2" fmla="*/ 588211 w 782106"/>
                  <a:gd name="connsiteY2" fmla="*/ 299452 h 470568"/>
                  <a:gd name="connsiteX3" fmla="*/ 529390 w 782106"/>
                  <a:gd name="connsiteY3" fmla="*/ 470568 h 470568"/>
                  <a:gd name="connsiteX4" fmla="*/ 782106 w 782106"/>
                  <a:gd name="connsiteY4" fmla="*/ 250248 h 470568"/>
                  <a:gd name="connsiteX5" fmla="*/ 673768 w 782106"/>
                  <a:gd name="connsiteY5" fmla="*/ 0 h 470568"/>
                  <a:gd name="connsiteX6" fmla="*/ 636336 w 782106"/>
                  <a:gd name="connsiteY6" fmla="*/ 133683 h 470568"/>
                  <a:gd name="connsiteX7" fmla="*/ 108857 w 782106"/>
                  <a:gd name="connsiteY7" fmla="*/ 60907 h 470568"/>
                  <a:gd name="connsiteX8" fmla="*/ 37432 w 782106"/>
                  <a:gd name="connsiteY8" fmla="*/ 171115 h 470568"/>
                  <a:gd name="connsiteX0" fmla="*/ 5378 w 750052"/>
                  <a:gd name="connsiteY0" fmla="*/ 171115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76803 w 750052"/>
                  <a:gd name="connsiteY7" fmla="*/ 60907 h 470568"/>
                  <a:gd name="connsiteX8" fmla="*/ 5378 w 750052"/>
                  <a:gd name="connsiteY8" fmla="*/ 171115 h 470568"/>
                  <a:gd name="connsiteX0" fmla="*/ 76803 w 750052"/>
                  <a:gd name="connsiteY0" fmla="*/ 60907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76803 w 750052"/>
                  <a:gd name="connsiteY7" fmla="*/ 60907 h 470568"/>
                  <a:gd name="connsiteX0" fmla="*/ 55056 w 750052"/>
                  <a:gd name="connsiteY0" fmla="*/ 57368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55056 w 750052"/>
                  <a:gd name="connsiteY7" fmla="*/ 57368 h 47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0052" h="470568">
                    <a:moveTo>
                      <a:pt x="55056" y="57368"/>
                    </a:moveTo>
                    <a:lnTo>
                      <a:pt x="0" y="240665"/>
                    </a:lnTo>
                    <a:lnTo>
                      <a:pt x="556157" y="299452"/>
                    </a:lnTo>
                    <a:lnTo>
                      <a:pt x="497336" y="470568"/>
                    </a:lnTo>
                    <a:lnTo>
                      <a:pt x="750052" y="250248"/>
                    </a:lnTo>
                    <a:lnTo>
                      <a:pt x="641714" y="0"/>
                    </a:lnTo>
                    <a:lnTo>
                      <a:pt x="604282" y="133683"/>
                    </a:lnTo>
                    <a:lnTo>
                      <a:pt x="55056" y="57368"/>
                    </a:lnTo>
                    <a:close/>
                  </a:path>
                </a:pathLst>
              </a:cu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9" name="TextBox 98"/>
              <p:cNvSpPr txBox="1"/>
              <p:nvPr/>
            </p:nvSpPr>
            <p:spPr>
              <a:xfrm rot="179687">
                <a:off x="5484947" y="5801266"/>
                <a:ext cx="648439"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mic Sans MS" pitchFamily="66" charset="0"/>
                    <a:ea typeface="+mn-ea"/>
                    <a:cs typeface="+mn-cs"/>
                  </a:rPr>
                  <a:t>FORCE</a:t>
                </a:r>
              </a:p>
            </p:txBody>
          </p:sp>
        </p:grpSp>
        <p:sp>
          <p:nvSpPr>
            <p:cNvPr id="103" name="Up Arrow 78">
              <a:extLst>
                <a:ext uri="{FF2B5EF4-FFF2-40B4-BE49-F238E27FC236}">
                  <a16:creationId xmlns:a16="http://schemas.microsoft.com/office/drawing/2014/main" id="{64A4DFE6-C9D5-4A5A-990F-24F123A9289A}"/>
                </a:ext>
              </a:extLst>
            </p:cNvPr>
            <p:cNvSpPr/>
            <p:nvPr/>
          </p:nvSpPr>
          <p:spPr bwMode="auto">
            <a:xfrm rot="12535665">
              <a:off x="2983971" y="4701818"/>
              <a:ext cx="203972" cy="596487"/>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4" name="Up Arrow 83">
              <a:extLst>
                <a:ext uri="{FF2B5EF4-FFF2-40B4-BE49-F238E27FC236}">
                  <a16:creationId xmlns:a16="http://schemas.microsoft.com/office/drawing/2014/main" id="{57588AFF-7F0C-4A42-B70B-F7F2D5A34EAD}"/>
                </a:ext>
              </a:extLst>
            </p:cNvPr>
            <p:cNvSpPr/>
            <p:nvPr/>
          </p:nvSpPr>
          <p:spPr bwMode="auto">
            <a:xfrm rot="12272513">
              <a:off x="3830145" y="3383034"/>
              <a:ext cx="86751" cy="162656"/>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5" name="Up Arrow 84">
              <a:extLst>
                <a:ext uri="{FF2B5EF4-FFF2-40B4-BE49-F238E27FC236}">
                  <a16:creationId xmlns:a16="http://schemas.microsoft.com/office/drawing/2014/main" id="{D59753DC-0058-411D-AF10-E67BC042ED03}"/>
                </a:ext>
              </a:extLst>
            </p:cNvPr>
            <p:cNvSpPr/>
            <p:nvPr/>
          </p:nvSpPr>
          <p:spPr bwMode="auto">
            <a:xfrm rot="12484994">
              <a:off x="3517028" y="3885763"/>
              <a:ext cx="127756" cy="254495"/>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108" name="Straight Connector 107">
              <a:extLst>
                <a:ext uri="{FF2B5EF4-FFF2-40B4-BE49-F238E27FC236}">
                  <a16:creationId xmlns:a16="http://schemas.microsoft.com/office/drawing/2014/main" id="{2685038C-9A8F-48DE-966D-1DC5DBA0A589}"/>
                </a:ext>
              </a:extLst>
            </p:cNvPr>
            <p:cNvCxnSpPr/>
            <p:nvPr/>
          </p:nvCxnSpPr>
          <p:spPr bwMode="auto">
            <a:xfrm>
              <a:off x="2331085" y="3872421"/>
              <a:ext cx="217170"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8744BECD-4E9D-40B5-86CF-3A5A46CBC3CC}"/>
                </a:ext>
              </a:extLst>
            </p:cNvPr>
            <p:cNvCxnSpPr/>
            <p:nvPr/>
          </p:nvCxnSpPr>
          <p:spPr bwMode="auto">
            <a:xfrm flipV="1">
              <a:off x="2271684" y="3790851"/>
              <a:ext cx="430530" cy="381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06" name="Rectangle 105">
              <a:extLst>
                <a:ext uri="{FF2B5EF4-FFF2-40B4-BE49-F238E27FC236}">
                  <a16:creationId xmlns:a16="http://schemas.microsoft.com/office/drawing/2014/main" id="{FE4B0820-715D-4EB7-80E3-DC5100A0B98F}"/>
                </a:ext>
              </a:extLst>
            </p:cNvPr>
            <p:cNvSpPr/>
            <p:nvPr/>
          </p:nvSpPr>
          <p:spPr>
            <a:xfrm>
              <a:off x="2113345" y="4558616"/>
              <a:ext cx="750274"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+i</a:t>
              </a:r>
              <a:r>
                <a:rPr kumimoji="0" lang="en-US" sz="36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1</a:t>
              </a:r>
              <a:endParaRPr kumimoji="0" lang="en-US" sz="36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07" name="Rectangle 106">
              <a:extLst>
                <a:ext uri="{FF2B5EF4-FFF2-40B4-BE49-F238E27FC236}">
                  <a16:creationId xmlns:a16="http://schemas.microsoft.com/office/drawing/2014/main" id="{B4435AA5-9C43-4154-883D-F71D4503E460}"/>
                </a:ext>
              </a:extLst>
            </p:cNvPr>
            <p:cNvSpPr/>
            <p:nvPr/>
          </p:nvSpPr>
          <p:spPr>
            <a:xfrm>
              <a:off x="6408317" y="4678078"/>
              <a:ext cx="750274"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+i</a:t>
              </a:r>
              <a:r>
                <a:rPr kumimoji="0" lang="en-US" sz="36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2</a:t>
              </a:r>
              <a:endParaRPr kumimoji="0" lang="en-US" sz="36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91" name="Rectangle 190">
              <a:extLst>
                <a:ext uri="{FF2B5EF4-FFF2-40B4-BE49-F238E27FC236}">
                  <a16:creationId xmlns:a16="http://schemas.microsoft.com/office/drawing/2014/main" id="{BD7D43CB-2F10-43FE-8293-B57D3A7DCF0B}"/>
                </a:ext>
              </a:extLst>
            </p:cNvPr>
            <p:cNvSpPr/>
            <p:nvPr/>
          </p:nvSpPr>
          <p:spPr>
            <a:xfrm>
              <a:off x="3517947" y="2514764"/>
              <a:ext cx="964718"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Wire #1</a:t>
              </a:r>
              <a:endParaRPr kumimoji="0" lang="en-US" sz="18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92" name="Rectangle 191">
              <a:extLst>
                <a:ext uri="{FF2B5EF4-FFF2-40B4-BE49-F238E27FC236}">
                  <a16:creationId xmlns:a16="http://schemas.microsoft.com/office/drawing/2014/main" id="{03419807-8560-4C97-BFD3-2F18872C21AC}"/>
                </a:ext>
              </a:extLst>
            </p:cNvPr>
            <p:cNvSpPr/>
            <p:nvPr/>
          </p:nvSpPr>
          <p:spPr>
            <a:xfrm>
              <a:off x="5266199" y="2526821"/>
              <a:ext cx="964718"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Wire #2</a:t>
              </a:r>
              <a:endParaRPr kumimoji="0" lang="en-US" sz="18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sp>
        <p:nvSpPr>
          <p:cNvPr id="110" name="AutoShape 4">
            <a:extLst>
              <a:ext uri="{FF2B5EF4-FFF2-40B4-BE49-F238E27FC236}">
                <a16:creationId xmlns:a16="http://schemas.microsoft.com/office/drawing/2014/main" id="{1161E0A8-3FFA-4007-B457-ACE763319B15}"/>
              </a:ext>
            </a:extLst>
          </p:cNvPr>
          <p:cNvSpPr>
            <a:spLocks noChangeArrowheads="1"/>
          </p:cNvSpPr>
          <p:nvPr/>
        </p:nvSpPr>
        <p:spPr bwMode="auto">
          <a:xfrm>
            <a:off x="212214" y="274304"/>
            <a:ext cx="4975956" cy="2248984"/>
          </a:xfrm>
          <a:prstGeom prst="cloudCallout">
            <a:avLst>
              <a:gd name="adj1" fmla="val -27635"/>
              <a:gd name="adj2" fmla="val 101470"/>
            </a:avLst>
          </a:prstGeom>
          <a:solidFill>
            <a:srgbClr val="CCFF66"/>
          </a:solidFill>
          <a:ln w="28575">
            <a:solidFill>
              <a:srgbClr val="99FF99"/>
            </a:solidFill>
            <a:round/>
            <a:headEnd/>
            <a:tailEnd/>
          </a:ln>
          <a:effectLst/>
          <a:scene3d>
            <a:camera prst="orthographicFront"/>
            <a:lightRig rig="threePt" dir="t"/>
          </a:scene3d>
          <a:sp3d>
            <a:bevelT/>
          </a:sp3d>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 name="Text Box 20">
            <a:extLst>
              <a:ext uri="{FF2B5EF4-FFF2-40B4-BE49-F238E27FC236}">
                <a16:creationId xmlns:a16="http://schemas.microsoft.com/office/drawing/2014/main" id="{EB4CF083-0A70-4F93-B7E5-0DF7A242E73C}"/>
              </a:ext>
            </a:extLst>
          </p:cNvPr>
          <p:cNvSpPr txBox="1">
            <a:spLocks noChangeArrowheads="1"/>
          </p:cNvSpPr>
          <p:nvPr/>
        </p:nvSpPr>
        <p:spPr bwMode="auto">
          <a:xfrm>
            <a:off x="571898" y="592988"/>
            <a:ext cx="4438390" cy="1569660"/>
          </a:xfrm>
          <a:prstGeom prst="rect">
            <a:avLst/>
          </a:prstGeom>
          <a:noFill/>
          <a:ln w="2857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So in this situation </a:t>
            </a:r>
            <a:r>
              <a:rPr kumimoji="0" lang="en-US" sz="24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Arial" charset="0"/>
                <a:ea typeface="+mn-ea"/>
                <a:cs typeface="+mn-cs"/>
              </a:rPr>
              <a:t>r</a:t>
            </a:r>
            <a: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 is the distance between wire #1 and wire #2 which is designated as </a:t>
            </a:r>
            <a:r>
              <a:rPr kumimoji="0" lang="en-US" sz="24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Arial" charset="0"/>
                <a:ea typeface="+mn-ea"/>
                <a:cs typeface="+mn-cs"/>
              </a:rPr>
              <a:t>d</a:t>
            </a:r>
            <a:endParaRPr kumimoji="0" lang="en-US" sz="24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Arial" charset="0"/>
              <a:ea typeface="+mn-ea"/>
              <a:cs typeface="+mn-cs"/>
            </a:endParaRPr>
          </a:p>
        </p:txBody>
      </p:sp>
      <p:sp>
        <p:nvSpPr>
          <p:cNvPr id="190" name="Text Box 20">
            <a:extLst>
              <a:ext uri="{FF2B5EF4-FFF2-40B4-BE49-F238E27FC236}">
                <a16:creationId xmlns:a16="http://schemas.microsoft.com/office/drawing/2014/main" id="{2812293D-93FC-4FB2-8452-C8FB4508C171}"/>
              </a:ext>
            </a:extLst>
          </p:cNvPr>
          <p:cNvSpPr txBox="1">
            <a:spLocks noChangeArrowheads="1"/>
          </p:cNvSpPr>
          <p:nvPr/>
        </p:nvSpPr>
        <p:spPr bwMode="auto">
          <a:xfrm>
            <a:off x="6357023" y="105514"/>
            <a:ext cx="2505469" cy="369332"/>
          </a:xfrm>
          <a:prstGeom prst="rect">
            <a:avLst/>
          </a:prstGeom>
          <a:noFill/>
          <a:ln w="2857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µ</a:t>
            </a:r>
            <a:r>
              <a:rPr kumimoji="0" lang="en-US" sz="1800" b="0"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o</a:t>
            </a: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 = 4</a:t>
            </a:r>
            <a:r>
              <a:rPr kumimoji="0" lang="el-GR"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π</a:t>
            </a: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 x 10</a:t>
            </a:r>
            <a:r>
              <a:rPr kumimoji="0" lang="en-US" sz="1800" b="0" i="0" u="none" strike="noStrike" kern="1200" cap="none" spc="0" normalizeH="0" baseline="3000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 -7</a:t>
            </a: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 </a:t>
            </a:r>
            <a:r>
              <a:rPr kumimoji="0" lang="en-US" sz="1800" b="0" i="0" u="none" strike="noStrike" kern="1200" cap="none" spc="0" normalizeH="0" baseline="0" noProof="0" dirty="0" err="1">
                <a:ln w="11430"/>
                <a:solidFill>
                  <a:srgbClr val="000000"/>
                </a:solidFill>
                <a:effectLst>
                  <a:outerShdw blurRad="50800" dist="39000" dir="5460000" algn="tl">
                    <a:srgbClr val="000000">
                      <a:alpha val="38000"/>
                    </a:srgbClr>
                  </a:outerShdw>
                </a:effectLst>
                <a:uLnTx/>
                <a:uFillTx/>
                <a:latin typeface="Times New Roman"/>
                <a:ea typeface="+mn-ea"/>
                <a:cs typeface="+mn-cs"/>
              </a:rPr>
              <a:t>T∙m</a:t>
            </a: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/A</a:t>
            </a:r>
            <a:endParaRPr kumimoji="0" lang="en-US" sz="1800" b="0"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a:ea typeface="+mn-ea"/>
              <a:cs typeface="+mn-cs"/>
            </a:endParaRPr>
          </a:p>
        </p:txBody>
      </p:sp>
      <p:cxnSp>
        <p:nvCxnSpPr>
          <p:cNvPr id="165" name="Straight Connector 164">
            <a:extLst>
              <a:ext uri="{FF2B5EF4-FFF2-40B4-BE49-F238E27FC236}">
                <a16:creationId xmlns:a16="http://schemas.microsoft.com/office/drawing/2014/main" id="{82D41013-902A-4DB6-BE46-83D217372E19}"/>
              </a:ext>
            </a:extLst>
          </p:cNvPr>
          <p:cNvCxnSpPr>
            <a:cxnSpLocks/>
          </p:cNvCxnSpPr>
          <p:nvPr/>
        </p:nvCxnSpPr>
        <p:spPr bwMode="auto">
          <a:xfrm>
            <a:off x="3356447" y="5477818"/>
            <a:ext cx="0" cy="665268"/>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189" name="Straight Connector 188">
            <a:extLst>
              <a:ext uri="{FF2B5EF4-FFF2-40B4-BE49-F238E27FC236}">
                <a16:creationId xmlns:a16="http://schemas.microsoft.com/office/drawing/2014/main" id="{D2104EC0-5E79-4A50-9EED-7B230A3F44F6}"/>
              </a:ext>
            </a:extLst>
          </p:cNvPr>
          <p:cNvCxnSpPr>
            <a:cxnSpLocks/>
          </p:cNvCxnSpPr>
          <p:nvPr/>
        </p:nvCxnSpPr>
        <p:spPr bwMode="auto">
          <a:xfrm>
            <a:off x="6262649" y="5477818"/>
            <a:ext cx="0" cy="81143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10" name="Group 9">
            <a:extLst>
              <a:ext uri="{FF2B5EF4-FFF2-40B4-BE49-F238E27FC236}">
                <a16:creationId xmlns:a16="http://schemas.microsoft.com/office/drawing/2014/main" id="{562DDE31-0792-48E5-8EFC-E3B3694A6CA9}"/>
              </a:ext>
            </a:extLst>
          </p:cNvPr>
          <p:cNvGrpSpPr/>
          <p:nvPr/>
        </p:nvGrpSpPr>
        <p:grpSpPr>
          <a:xfrm>
            <a:off x="3378171" y="5642921"/>
            <a:ext cx="2875138" cy="646331"/>
            <a:chOff x="3378171" y="5642921"/>
            <a:chExt cx="2875138" cy="646331"/>
          </a:xfrm>
        </p:grpSpPr>
        <p:cxnSp>
          <p:nvCxnSpPr>
            <p:cNvPr id="200" name="Straight Arrow Connector 199">
              <a:extLst>
                <a:ext uri="{FF2B5EF4-FFF2-40B4-BE49-F238E27FC236}">
                  <a16:creationId xmlns:a16="http://schemas.microsoft.com/office/drawing/2014/main" id="{86A23022-7B02-4F11-BCB6-A19640D1FC85}"/>
                </a:ext>
              </a:extLst>
            </p:cNvPr>
            <p:cNvCxnSpPr/>
            <p:nvPr/>
          </p:nvCxnSpPr>
          <p:spPr bwMode="auto">
            <a:xfrm>
              <a:off x="3378171" y="5975517"/>
              <a:ext cx="2875138" cy="127924"/>
            </a:xfrm>
            <a:prstGeom prst="straightConnector1">
              <a:avLst/>
            </a:prstGeom>
            <a:solidFill>
              <a:schemeClr val="accent1"/>
            </a:solidFill>
            <a:ln w="28575" cap="flat" cmpd="sng" algn="ctr">
              <a:solidFill>
                <a:schemeClr val="tx1"/>
              </a:solidFill>
              <a:prstDash val="solid"/>
              <a:round/>
              <a:headEnd type="triangle"/>
              <a:tailEnd type="triangle"/>
            </a:ln>
            <a:effectLst/>
          </p:spPr>
        </p:cxnSp>
        <p:sp>
          <p:nvSpPr>
            <p:cNvPr id="201" name="Rectangle 200">
              <a:extLst>
                <a:ext uri="{FF2B5EF4-FFF2-40B4-BE49-F238E27FC236}">
                  <a16:creationId xmlns:a16="http://schemas.microsoft.com/office/drawing/2014/main" id="{8D5BA161-F6B5-4AD2-86CE-B4B446CD9145}"/>
                </a:ext>
              </a:extLst>
            </p:cNvPr>
            <p:cNvSpPr/>
            <p:nvPr/>
          </p:nvSpPr>
          <p:spPr>
            <a:xfrm>
              <a:off x="4698613" y="5642921"/>
              <a:ext cx="442749" cy="646331"/>
            </a:xfrm>
            <a:prstGeom prst="rect">
              <a:avLst/>
            </a:prstGeom>
            <a:solidFill>
              <a:srgbClr val="FFFFCC"/>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d</a:t>
              </a:r>
              <a:endParaRPr kumimoji="0" lang="en-US" sz="36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grpSp>
        <p:nvGrpSpPr>
          <p:cNvPr id="203" name="Group 202">
            <a:extLst>
              <a:ext uri="{FF2B5EF4-FFF2-40B4-BE49-F238E27FC236}">
                <a16:creationId xmlns:a16="http://schemas.microsoft.com/office/drawing/2014/main" id="{6BA3F2E0-6C73-402B-B8D8-DED94602AAE7}"/>
              </a:ext>
            </a:extLst>
          </p:cNvPr>
          <p:cNvGrpSpPr/>
          <p:nvPr/>
        </p:nvGrpSpPr>
        <p:grpSpPr>
          <a:xfrm>
            <a:off x="6841188" y="605060"/>
            <a:ext cx="1384311" cy="923330"/>
            <a:chOff x="6736568" y="1758711"/>
            <a:chExt cx="1384311" cy="923330"/>
          </a:xfrm>
        </p:grpSpPr>
        <p:grpSp>
          <p:nvGrpSpPr>
            <p:cNvPr id="204" name="Group 203">
              <a:extLst>
                <a:ext uri="{FF2B5EF4-FFF2-40B4-BE49-F238E27FC236}">
                  <a16:creationId xmlns:a16="http://schemas.microsoft.com/office/drawing/2014/main" id="{02AECE49-4929-499A-8006-DAEF35084507}"/>
                </a:ext>
              </a:extLst>
            </p:cNvPr>
            <p:cNvGrpSpPr/>
            <p:nvPr/>
          </p:nvGrpSpPr>
          <p:grpSpPr>
            <a:xfrm>
              <a:off x="7242274" y="1758711"/>
              <a:ext cx="878605" cy="923330"/>
              <a:chOff x="3273218" y="1175518"/>
              <a:chExt cx="878605" cy="923330"/>
            </a:xfrm>
          </p:grpSpPr>
          <p:cxnSp>
            <p:nvCxnSpPr>
              <p:cNvPr id="206" name="Straight Connector 205">
                <a:extLst>
                  <a:ext uri="{FF2B5EF4-FFF2-40B4-BE49-F238E27FC236}">
                    <a16:creationId xmlns:a16="http://schemas.microsoft.com/office/drawing/2014/main" id="{C4ABE177-BD47-4F8E-A142-A65D6121B828}"/>
                  </a:ext>
                </a:extLst>
              </p:cNvPr>
              <p:cNvCxnSpPr/>
              <p:nvPr/>
            </p:nvCxnSpPr>
            <p:spPr bwMode="auto">
              <a:xfrm>
                <a:off x="3473153" y="1671144"/>
                <a:ext cx="478737"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07" name="TextBox 206">
                <a:extLst>
                  <a:ext uri="{FF2B5EF4-FFF2-40B4-BE49-F238E27FC236}">
                    <a16:creationId xmlns:a16="http://schemas.microsoft.com/office/drawing/2014/main" id="{D62DE447-7747-4C0D-81E9-920E756D69C1}"/>
                  </a:ext>
                </a:extLst>
              </p:cNvPr>
              <p:cNvSpPr txBox="1"/>
              <p:nvPr/>
            </p:nvSpPr>
            <p:spPr>
              <a:xfrm>
                <a:off x="3281863" y="1175518"/>
                <a:ext cx="826759"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Symbol" pitchFamily="18" charset="2"/>
                    <a:ea typeface="+mn-ea"/>
                    <a:cs typeface="+mn-cs"/>
                  </a:rPr>
                  <a:t>m</a:t>
                </a:r>
                <a:r>
                  <a:rPr kumimoji="0" lang="en-US" sz="2400" b="0" i="0" u="none" strike="noStrike" kern="1200" cap="none" spc="0" normalizeH="0" baseline="-25000" noProof="0" dirty="0" err="1">
                    <a:ln>
                      <a:noFill/>
                    </a:ln>
                    <a:solidFill>
                      <a:srgbClr val="000000"/>
                    </a:solidFill>
                    <a:effectLst/>
                    <a:uLnTx/>
                    <a:uFillTx/>
                    <a:latin typeface="Symbol" pitchFamily="18" charset="2"/>
                    <a:ea typeface="+mn-ea"/>
                    <a:cs typeface="+mn-cs"/>
                  </a:rPr>
                  <a:t>o</a:t>
                </a:r>
                <a:r>
                  <a:rPr kumimoji="0" lang="en-US" sz="2400" b="0" i="0" u="none" strike="noStrike" kern="1200" cap="none" spc="0" normalizeH="0" baseline="-25000" noProof="0" dirty="0">
                    <a:ln>
                      <a:noFill/>
                    </a:ln>
                    <a:solidFill>
                      <a:srgbClr val="000000"/>
                    </a:solidFill>
                    <a:effectLst/>
                    <a:uLnTx/>
                    <a:uFillTx/>
                    <a:latin typeface="Symbol" pitchFamily="18" charset="2"/>
                    <a:ea typeface="+mn-ea"/>
                    <a:cs typeface="+mn-cs"/>
                  </a:rPr>
                  <a:t> </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I</a:t>
                </a:r>
                <a:r>
                  <a:rPr kumimoji="0" lang="en-US" sz="2400" b="0" i="0" u="none" strike="noStrike" kern="1200" cap="none" spc="0" normalizeH="0" baseline="-25000" noProof="0" dirty="0">
                    <a:ln>
                      <a:noFill/>
                    </a:ln>
                    <a:solidFill>
                      <a:srgbClr val="000000"/>
                    </a:solidFill>
                    <a:effectLst/>
                    <a:uLnTx/>
                    <a:uFillTx/>
                    <a:latin typeface="Symbol" pitchFamily="18" charset="2"/>
                    <a:ea typeface="+mn-ea"/>
                    <a:cs typeface="+mn-cs"/>
                  </a:rPr>
                  <a:t>1</a:t>
                </a:r>
                <a:endParaRPr kumimoji="0" lang="en-US" sz="2400" b="0" i="0" u="none" strike="noStrike" kern="1200" cap="none" spc="0" normalizeH="0" baseline="-25000" noProof="0" dirty="0">
                  <a:ln>
                    <a:noFill/>
                  </a:ln>
                  <a:solidFill>
                    <a:srgbClr val="000000"/>
                  </a:solidFill>
                  <a:effectLst/>
                  <a:uLnTx/>
                  <a:uFillTx/>
                  <a:latin typeface="Times New Roman" pitchFamily="18" charset="0"/>
                  <a:ea typeface="+mn-ea"/>
                  <a:cs typeface="+mn-cs"/>
                </a:endParaRPr>
              </a:p>
            </p:txBody>
          </p:sp>
          <p:sp>
            <p:nvSpPr>
              <p:cNvPr id="208" name="TextBox 207">
                <a:extLst>
                  <a:ext uri="{FF2B5EF4-FFF2-40B4-BE49-F238E27FC236}">
                    <a16:creationId xmlns:a16="http://schemas.microsoft.com/office/drawing/2014/main" id="{F779F57F-FB5C-4D93-A550-0CD7E63BCCA7}"/>
                  </a:ext>
                </a:extLst>
              </p:cNvPr>
              <p:cNvSpPr txBox="1"/>
              <p:nvPr/>
            </p:nvSpPr>
            <p:spPr>
              <a:xfrm>
                <a:off x="3273218" y="1637183"/>
                <a:ext cx="87860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2</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p</a:t>
                </a: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 d</a:t>
                </a:r>
              </a:p>
            </p:txBody>
          </p:sp>
        </p:grpSp>
        <p:sp>
          <p:nvSpPr>
            <p:cNvPr id="205" name="TextBox 204">
              <a:extLst>
                <a:ext uri="{FF2B5EF4-FFF2-40B4-BE49-F238E27FC236}">
                  <a16:creationId xmlns:a16="http://schemas.microsoft.com/office/drawing/2014/main" id="{AE6BDB3C-4A2C-4F2B-AACD-E3780DC1F833}"/>
                </a:ext>
              </a:extLst>
            </p:cNvPr>
            <p:cNvSpPr txBox="1"/>
            <p:nvPr/>
          </p:nvSpPr>
          <p:spPr>
            <a:xfrm>
              <a:off x="6736568" y="2005703"/>
              <a:ext cx="729477"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B </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202" name="Group 201">
            <a:extLst>
              <a:ext uri="{FF2B5EF4-FFF2-40B4-BE49-F238E27FC236}">
                <a16:creationId xmlns:a16="http://schemas.microsoft.com/office/drawing/2014/main" id="{BA78BA26-A8DD-41D8-A637-43A2E5E7E3BE}"/>
              </a:ext>
            </a:extLst>
          </p:cNvPr>
          <p:cNvGrpSpPr/>
          <p:nvPr/>
        </p:nvGrpSpPr>
        <p:grpSpPr>
          <a:xfrm>
            <a:off x="6898472" y="606886"/>
            <a:ext cx="1327027" cy="923330"/>
            <a:chOff x="6793852" y="1758711"/>
            <a:chExt cx="1327027" cy="923330"/>
          </a:xfrm>
        </p:grpSpPr>
        <p:grpSp>
          <p:nvGrpSpPr>
            <p:cNvPr id="209" name="Group 208">
              <a:extLst>
                <a:ext uri="{FF2B5EF4-FFF2-40B4-BE49-F238E27FC236}">
                  <a16:creationId xmlns:a16="http://schemas.microsoft.com/office/drawing/2014/main" id="{B89FD939-33DA-4819-83C2-7AFBF595B7DF}"/>
                </a:ext>
              </a:extLst>
            </p:cNvPr>
            <p:cNvGrpSpPr/>
            <p:nvPr/>
          </p:nvGrpSpPr>
          <p:grpSpPr>
            <a:xfrm>
              <a:off x="7242274" y="1758711"/>
              <a:ext cx="878605" cy="923330"/>
              <a:chOff x="3273218" y="1175518"/>
              <a:chExt cx="878605" cy="923330"/>
            </a:xfrm>
          </p:grpSpPr>
          <p:cxnSp>
            <p:nvCxnSpPr>
              <p:cNvPr id="211" name="Straight Connector 210">
                <a:extLst>
                  <a:ext uri="{FF2B5EF4-FFF2-40B4-BE49-F238E27FC236}">
                    <a16:creationId xmlns:a16="http://schemas.microsoft.com/office/drawing/2014/main" id="{28E8FCA8-A3CF-4231-86E3-C6504F9044EC}"/>
                  </a:ext>
                </a:extLst>
              </p:cNvPr>
              <p:cNvCxnSpPr/>
              <p:nvPr/>
            </p:nvCxnSpPr>
            <p:spPr bwMode="auto">
              <a:xfrm>
                <a:off x="3473153" y="1671144"/>
                <a:ext cx="478737"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12" name="TextBox 211">
                <a:extLst>
                  <a:ext uri="{FF2B5EF4-FFF2-40B4-BE49-F238E27FC236}">
                    <a16:creationId xmlns:a16="http://schemas.microsoft.com/office/drawing/2014/main" id="{E8D11013-B5F5-4EAF-BA85-F7E2466212ED}"/>
                  </a:ext>
                </a:extLst>
              </p:cNvPr>
              <p:cNvSpPr txBox="1"/>
              <p:nvPr/>
            </p:nvSpPr>
            <p:spPr>
              <a:xfrm>
                <a:off x="3281863" y="1175518"/>
                <a:ext cx="826759"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Symbol" pitchFamily="18" charset="2"/>
                    <a:ea typeface="+mn-ea"/>
                    <a:cs typeface="+mn-cs"/>
                  </a:rPr>
                  <a:t>m</a:t>
                </a:r>
                <a:r>
                  <a:rPr kumimoji="0" lang="en-US" sz="2400" b="0" i="0" u="none" strike="noStrike" kern="1200" cap="none" spc="0" normalizeH="0" baseline="-25000" noProof="0" dirty="0" err="1">
                    <a:ln>
                      <a:noFill/>
                    </a:ln>
                    <a:solidFill>
                      <a:srgbClr val="000000"/>
                    </a:solidFill>
                    <a:effectLst/>
                    <a:uLnTx/>
                    <a:uFillTx/>
                    <a:latin typeface="Symbol" pitchFamily="18" charset="2"/>
                    <a:ea typeface="+mn-ea"/>
                    <a:cs typeface="+mn-cs"/>
                  </a:rPr>
                  <a:t>o</a:t>
                </a:r>
                <a:r>
                  <a:rPr kumimoji="0" lang="en-US" sz="2400" b="0" i="0" u="none" strike="noStrike" kern="1200" cap="none" spc="0" normalizeH="0" baseline="-25000" noProof="0" dirty="0">
                    <a:ln>
                      <a:noFill/>
                    </a:ln>
                    <a:solidFill>
                      <a:srgbClr val="000000"/>
                    </a:solidFill>
                    <a:effectLst/>
                    <a:uLnTx/>
                    <a:uFillTx/>
                    <a:latin typeface="Symbol" pitchFamily="18" charset="2"/>
                    <a:ea typeface="+mn-ea"/>
                    <a:cs typeface="+mn-cs"/>
                  </a:rPr>
                  <a:t> </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I</a:t>
                </a:r>
                <a:r>
                  <a:rPr kumimoji="0" lang="en-US" sz="2400" b="0" i="0" u="none" strike="noStrike" kern="1200" cap="none" spc="0" normalizeH="0" baseline="-25000" noProof="0" dirty="0">
                    <a:ln>
                      <a:noFill/>
                    </a:ln>
                    <a:solidFill>
                      <a:srgbClr val="000000"/>
                    </a:solidFill>
                    <a:effectLst/>
                    <a:uLnTx/>
                    <a:uFillTx/>
                    <a:latin typeface="Symbol" pitchFamily="18" charset="2"/>
                    <a:ea typeface="+mn-ea"/>
                    <a:cs typeface="+mn-cs"/>
                  </a:rPr>
                  <a:t>1</a:t>
                </a:r>
                <a:endParaRPr kumimoji="0" lang="en-US" sz="2400" b="0" i="0" u="none" strike="noStrike" kern="1200" cap="none" spc="0" normalizeH="0" baseline="-25000" noProof="0" dirty="0">
                  <a:ln>
                    <a:noFill/>
                  </a:ln>
                  <a:solidFill>
                    <a:srgbClr val="000000"/>
                  </a:solidFill>
                  <a:effectLst/>
                  <a:uLnTx/>
                  <a:uFillTx/>
                  <a:latin typeface="Times New Roman" pitchFamily="18" charset="0"/>
                  <a:ea typeface="+mn-ea"/>
                  <a:cs typeface="+mn-cs"/>
                </a:endParaRPr>
              </a:p>
            </p:txBody>
          </p:sp>
          <p:sp>
            <p:nvSpPr>
              <p:cNvPr id="213" name="TextBox 212">
                <a:extLst>
                  <a:ext uri="{FF2B5EF4-FFF2-40B4-BE49-F238E27FC236}">
                    <a16:creationId xmlns:a16="http://schemas.microsoft.com/office/drawing/2014/main" id="{4E9FC5D7-C7E2-4899-B2F4-9D8C35E0292C}"/>
                  </a:ext>
                </a:extLst>
              </p:cNvPr>
              <p:cNvSpPr txBox="1"/>
              <p:nvPr/>
            </p:nvSpPr>
            <p:spPr>
              <a:xfrm>
                <a:off x="3273218" y="1637183"/>
                <a:ext cx="87860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2</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p</a:t>
                </a: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 r</a:t>
                </a:r>
              </a:p>
            </p:txBody>
          </p:sp>
        </p:grpSp>
        <p:sp>
          <p:nvSpPr>
            <p:cNvPr id="210" name="TextBox 209">
              <a:extLst>
                <a:ext uri="{FF2B5EF4-FFF2-40B4-BE49-F238E27FC236}">
                  <a16:creationId xmlns:a16="http://schemas.microsoft.com/office/drawing/2014/main" id="{1848E20D-3AB0-48CC-93D3-9E58C001D4B8}"/>
                </a:ext>
              </a:extLst>
            </p:cNvPr>
            <p:cNvSpPr txBox="1"/>
            <p:nvPr/>
          </p:nvSpPr>
          <p:spPr>
            <a:xfrm>
              <a:off x="6793852" y="1996475"/>
              <a:ext cx="729477"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B </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214" name="Rectangle 213">
            <a:extLst>
              <a:ext uri="{FF2B5EF4-FFF2-40B4-BE49-F238E27FC236}">
                <a16:creationId xmlns:a16="http://schemas.microsoft.com/office/drawing/2014/main" id="{608BD96E-A70B-40CB-A135-9A1581071AD2}"/>
              </a:ext>
            </a:extLst>
          </p:cNvPr>
          <p:cNvSpPr/>
          <p:nvPr/>
        </p:nvSpPr>
        <p:spPr>
          <a:xfrm>
            <a:off x="2506929" y="3502753"/>
            <a:ext cx="554017"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B</a:t>
            </a:r>
            <a:r>
              <a:rPr kumimoji="0" lang="en-US" sz="18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1</a:t>
            </a:r>
            <a:endParaRPr kumimoji="0" lang="en-US" sz="18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215" name="Rectangle 214">
            <a:extLst>
              <a:ext uri="{FF2B5EF4-FFF2-40B4-BE49-F238E27FC236}">
                <a16:creationId xmlns:a16="http://schemas.microsoft.com/office/drawing/2014/main" id="{DAF5AB8B-609B-413F-9E56-25E734F5060A}"/>
              </a:ext>
            </a:extLst>
          </p:cNvPr>
          <p:cNvSpPr/>
          <p:nvPr/>
        </p:nvSpPr>
        <p:spPr>
          <a:xfrm>
            <a:off x="6800915" y="3608176"/>
            <a:ext cx="554017"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B</a:t>
            </a:r>
            <a:r>
              <a:rPr kumimoji="0" lang="en-US" sz="18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2</a:t>
            </a:r>
            <a:endParaRPr kumimoji="0" lang="en-US" sz="18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nvGrpSpPr>
          <p:cNvPr id="216" name="Group 215">
            <a:extLst>
              <a:ext uri="{FF2B5EF4-FFF2-40B4-BE49-F238E27FC236}">
                <a16:creationId xmlns:a16="http://schemas.microsoft.com/office/drawing/2014/main" id="{3EB1079F-FD7A-4840-9D1A-F8FA18F788D3}"/>
              </a:ext>
            </a:extLst>
          </p:cNvPr>
          <p:cNvGrpSpPr/>
          <p:nvPr/>
        </p:nvGrpSpPr>
        <p:grpSpPr>
          <a:xfrm>
            <a:off x="4695463" y="3959646"/>
            <a:ext cx="594648" cy="1015663"/>
            <a:chOff x="7524783" y="1143293"/>
            <a:chExt cx="594648" cy="1015663"/>
          </a:xfrm>
        </p:grpSpPr>
        <p:sp>
          <p:nvSpPr>
            <p:cNvPr id="217" name="Rectangle 216">
              <a:extLst>
                <a:ext uri="{FF2B5EF4-FFF2-40B4-BE49-F238E27FC236}">
                  <a16:creationId xmlns:a16="http://schemas.microsoft.com/office/drawing/2014/main" id="{5C90ABF5-C6AA-410F-883B-1B79A8F8DF62}"/>
                </a:ext>
              </a:extLst>
            </p:cNvPr>
            <p:cNvSpPr/>
            <p:nvPr/>
          </p:nvSpPr>
          <p:spPr bwMode="auto">
            <a:xfrm>
              <a:off x="7645706" y="1366092"/>
              <a:ext cx="352540" cy="627961"/>
            </a:xfrm>
            <a:prstGeom prst="rect">
              <a:avLst/>
            </a:prstGeom>
            <a:solidFill>
              <a:srgbClr val="FF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18" name="Rectangle 217">
              <a:extLst>
                <a:ext uri="{FF2B5EF4-FFF2-40B4-BE49-F238E27FC236}">
                  <a16:creationId xmlns:a16="http://schemas.microsoft.com/office/drawing/2014/main" id="{FA48980D-3A7E-4221-B9CE-F1E21327FDB3}"/>
                </a:ext>
              </a:extLst>
            </p:cNvPr>
            <p:cNvSpPr/>
            <p:nvPr/>
          </p:nvSpPr>
          <p:spPr>
            <a:xfrm>
              <a:off x="7524783" y="1143293"/>
              <a:ext cx="594648"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a:t>
              </a:r>
              <a:endParaRPr kumimoji="0" lang="en-US" sz="60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1323188801"/>
      </p:ext>
    </p:extLst>
  </p:cSld>
  <p:clrMapOvr>
    <a:masterClrMapping/>
  </p:clrMapOvr>
  <mc:AlternateContent xmlns:mc="http://schemas.openxmlformats.org/markup-compatibility/2006" xmlns:p14="http://schemas.microsoft.com/office/powerpoint/2010/main">
    <mc:Choice Requires="p14">
      <p:transition spd="med" p14:dur="700" advClick="0" advTm="13000">
        <p:fade/>
      </p:transition>
    </mc:Choice>
    <mc:Fallback xmlns="">
      <p:transition spd="med" advClick="0" advTm="1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112"/>
                                        </p:tgtEl>
                                        <p:attrNameLst>
                                          <p:attrName>style.visibility</p:attrName>
                                        </p:attrNameLst>
                                      </p:cBhvr>
                                      <p:to>
                                        <p:strVal val="visible"/>
                                      </p:to>
                                    </p:set>
                                    <p:animEffect transition="in" filter="fade">
                                      <p:cBhvr>
                                        <p:cTn id="10" dur="1000"/>
                                        <p:tgtEl>
                                          <p:spTgt spid="112"/>
                                        </p:tgtEl>
                                      </p:cBhvr>
                                    </p:animEffect>
                                  </p:childTnLst>
                                </p:cTn>
                              </p:par>
                              <p:par>
                                <p:cTn id="11" presetID="53" presetClass="entr" presetSubtype="16" fill="hold" nodeType="withEffect">
                                  <p:stCondLst>
                                    <p:cond delay="500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250" fill="hold"/>
                                        <p:tgtEl>
                                          <p:spTgt spid="10"/>
                                        </p:tgtEl>
                                        <p:attrNameLst>
                                          <p:attrName>ppt_w</p:attrName>
                                        </p:attrNameLst>
                                      </p:cBhvr>
                                      <p:tavLst>
                                        <p:tav tm="0">
                                          <p:val>
                                            <p:fltVal val="0"/>
                                          </p:val>
                                        </p:tav>
                                        <p:tav tm="100000">
                                          <p:val>
                                            <p:strVal val="#ppt_w"/>
                                          </p:val>
                                        </p:tav>
                                      </p:tavLst>
                                    </p:anim>
                                    <p:anim calcmode="lin" valueType="num">
                                      <p:cBhvr>
                                        <p:cTn id="14" dur="1250" fill="hold"/>
                                        <p:tgtEl>
                                          <p:spTgt spid="10"/>
                                        </p:tgtEl>
                                        <p:attrNameLst>
                                          <p:attrName>ppt_h</p:attrName>
                                        </p:attrNameLst>
                                      </p:cBhvr>
                                      <p:tavLst>
                                        <p:tav tm="0">
                                          <p:val>
                                            <p:fltVal val="0"/>
                                          </p:val>
                                        </p:tav>
                                        <p:tav tm="100000">
                                          <p:val>
                                            <p:strVal val="#ppt_h"/>
                                          </p:val>
                                        </p:tav>
                                      </p:tavLst>
                                    </p:anim>
                                    <p:animEffect transition="in" filter="fade">
                                      <p:cBhvr>
                                        <p:cTn id="15" dur="1250"/>
                                        <p:tgtEl>
                                          <p:spTgt spid="10"/>
                                        </p:tgtEl>
                                      </p:cBhvr>
                                    </p:animEffect>
                                  </p:childTnLst>
                                </p:cTn>
                              </p:par>
                              <p:par>
                                <p:cTn id="16" presetID="10" presetClass="entr" presetSubtype="0" fill="hold" nodeType="withEffect">
                                  <p:stCondLst>
                                    <p:cond delay="5100"/>
                                  </p:stCondLst>
                                  <p:childTnLst>
                                    <p:set>
                                      <p:cBhvr>
                                        <p:cTn id="17" dur="1" fill="hold">
                                          <p:stCondLst>
                                            <p:cond delay="0"/>
                                          </p:stCondLst>
                                        </p:cTn>
                                        <p:tgtEl>
                                          <p:spTgt spid="189"/>
                                        </p:tgtEl>
                                        <p:attrNameLst>
                                          <p:attrName>style.visibility</p:attrName>
                                        </p:attrNameLst>
                                      </p:cBhvr>
                                      <p:to>
                                        <p:strVal val="visible"/>
                                      </p:to>
                                    </p:set>
                                    <p:animEffect transition="in" filter="fade">
                                      <p:cBhvr>
                                        <p:cTn id="18" dur="1000"/>
                                        <p:tgtEl>
                                          <p:spTgt spid="189"/>
                                        </p:tgtEl>
                                      </p:cBhvr>
                                    </p:animEffect>
                                  </p:childTnLst>
                                </p:cTn>
                              </p:par>
                              <p:par>
                                <p:cTn id="19" presetID="10" presetClass="entr" presetSubtype="0" fill="hold" nodeType="withEffect">
                                  <p:stCondLst>
                                    <p:cond delay="5100"/>
                                  </p:stCondLst>
                                  <p:childTnLst>
                                    <p:set>
                                      <p:cBhvr>
                                        <p:cTn id="20" dur="1" fill="hold">
                                          <p:stCondLst>
                                            <p:cond delay="0"/>
                                          </p:stCondLst>
                                        </p:cTn>
                                        <p:tgtEl>
                                          <p:spTgt spid="165"/>
                                        </p:tgtEl>
                                        <p:attrNameLst>
                                          <p:attrName>style.visibility</p:attrName>
                                        </p:attrNameLst>
                                      </p:cBhvr>
                                      <p:to>
                                        <p:strVal val="visible"/>
                                      </p:to>
                                    </p:set>
                                    <p:animEffect transition="in" filter="fade">
                                      <p:cBhvr>
                                        <p:cTn id="21" dur="1000"/>
                                        <p:tgtEl>
                                          <p:spTgt spid="165"/>
                                        </p:tgtEl>
                                      </p:cBhvr>
                                    </p:animEffect>
                                  </p:childTnLst>
                                </p:cTn>
                              </p:par>
                              <p:par>
                                <p:cTn id="22" presetID="10" presetClass="exit" presetSubtype="0" fill="hold" nodeType="withEffect">
                                  <p:stCondLst>
                                    <p:cond delay="9000"/>
                                  </p:stCondLst>
                                  <p:childTnLst>
                                    <p:animEffect transition="out" filter="fade">
                                      <p:cBhvr>
                                        <p:cTn id="23" dur="1250"/>
                                        <p:tgtEl>
                                          <p:spTgt spid="202"/>
                                        </p:tgtEl>
                                      </p:cBhvr>
                                    </p:animEffect>
                                    <p:set>
                                      <p:cBhvr>
                                        <p:cTn id="24" dur="1" fill="hold">
                                          <p:stCondLst>
                                            <p:cond delay="1249"/>
                                          </p:stCondLst>
                                        </p:cTn>
                                        <p:tgtEl>
                                          <p:spTgt spid="202"/>
                                        </p:tgtEl>
                                        <p:attrNameLst>
                                          <p:attrName>style.visibility</p:attrName>
                                        </p:attrNameLst>
                                      </p:cBhvr>
                                      <p:to>
                                        <p:strVal val="hidden"/>
                                      </p:to>
                                    </p:set>
                                  </p:childTnLst>
                                </p:cTn>
                              </p:par>
                              <p:par>
                                <p:cTn id="25" presetID="53" presetClass="entr" presetSubtype="16" fill="hold" nodeType="withEffect">
                                  <p:stCondLst>
                                    <p:cond delay="10000"/>
                                  </p:stCondLst>
                                  <p:childTnLst>
                                    <p:set>
                                      <p:cBhvr>
                                        <p:cTn id="26" dur="1" fill="hold">
                                          <p:stCondLst>
                                            <p:cond delay="0"/>
                                          </p:stCondLst>
                                        </p:cTn>
                                        <p:tgtEl>
                                          <p:spTgt spid="203"/>
                                        </p:tgtEl>
                                        <p:attrNameLst>
                                          <p:attrName>style.visibility</p:attrName>
                                        </p:attrNameLst>
                                      </p:cBhvr>
                                      <p:to>
                                        <p:strVal val="visible"/>
                                      </p:to>
                                    </p:set>
                                    <p:anim calcmode="lin" valueType="num">
                                      <p:cBhvr>
                                        <p:cTn id="27" dur="1250" fill="hold"/>
                                        <p:tgtEl>
                                          <p:spTgt spid="203"/>
                                        </p:tgtEl>
                                        <p:attrNameLst>
                                          <p:attrName>ppt_w</p:attrName>
                                        </p:attrNameLst>
                                      </p:cBhvr>
                                      <p:tavLst>
                                        <p:tav tm="0">
                                          <p:val>
                                            <p:fltVal val="0"/>
                                          </p:val>
                                        </p:tav>
                                        <p:tav tm="100000">
                                          <p:val>
                                            <p:strVal val="#ppt_w"/>
                                          </p:val>
                                        </p:tav>
                                      </p:tavLst>
                                    </p:anim>
                                    <p:anim calcmode="lin" valueType="num">
                                      <p:cBhvr>
                                        <p:cTn id="28" dur="1250" fill="hold"/>
                                        <p:tgtEl>
                                          <p:spTgt spid="203"/>
                                        </p:tgtEl>
                                        <p:attrNameLst>
                                          <p:attrName>ppt_h</p:attrName>
                                        </p:attrNameLst>
                                      </p:cBhvr>
                                      <p:tavLst>
                                        <p:tav tm="0">
                                          <p:val>
                                            <p:fltVal val="0"/>
                                          </p:val>
                                        </p:tav>
                                        <p:tav tm="100000">
                                          <p:val>
                                            <p:strVal val="#ppt_h"/>
                                          </p:val>
                                        </p:tav>
                                      </p:tavLst>
                                    </p:anim>
                                    <p:animEffect transition="in" filter="fade">
                                      <p:cBhvr>
                                        <p:cTn id="29" dur="125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2"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rgbClr val="FFFFCC"/>
        </a:solidFill>
        <a:effectLst/>
      </p:bgPr>
    </p:bg>
    <p:spTree>
      <p:nvGrpSpPr>
        <p:cNvPr id="1" name=""/>
        <p:cNvGrpSpPr/>
        <p:nvPr/>
      </p:nvGrpSpPr>
      <p:grpSpPr>
        <a:xfrm>
          <a:off x="0" y="0"/>
          <a:ext cx="0" cy="0"/>
          <a:chOff x="0" y="0"/>
          <a:chExt cx="0" cy="0"/>
        </a:xfrm>
      </p:grpSpPr>
      <p:grpSp>
        <p:nvGrpSpPr>
          <p:cNvPr id="6" name="Group 55"/>
          <p:cNvGrpSpPr>
            <a:grpSpLocks/>
          </p:cNvGrpSpPr>
          <p:nvPr/>
        </p:nvGrpSpPr>
        <p:grpSpPr bwMode="auto">
          <a:xfrm flipH="1">
            <a:off x="277042" y="4572000"/>
            <a:ext cx="1368877" cy="1999069"/>
            <a:chOff x="2118" y="156"/>
            <a:chExt cx="1260" cy="1969"/>
          </a:xfrm>
        </p:grpSpPr>
        <p:sp>
          <p:nvSpPr>
            <p:cNvPr id="114" name="Oval 56"/>
            <p:cNvSpPr>
              <a:spLocks noChangeArrowheads="1"/>
            </p:cNvSpPr>
            <p:nvPr/>
          </p:nvSpPr>
          <p:spPr bwMode="auto">
            <a:xfrm>
              <a:off x="2118" y="1886"/>
              <a:ext cx="1260" cy="239"/>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5" name="Freeform 57"/>
            <p:cNvSpPr>
              <a:spLocks/>
            </p:cNvSpPr>
            <p:nvPr/>
          </p:nvSpPr>
          <p:spPr bwMode="auto">
            <a:xfrm>
              <a:off x="2535" y="1467"/>
              <a:ext cx="438" cy="516"/>
            </a:xfrm>
            <a:custGeom>
              <a:avLst/>
              <a:gdLst/>
              <a:ahLst/>
              <a:cxnLst>
                <a:cxn ang="0">
                  <a:pos x="96" y="0"/>
                </a:cxn>
                <a:cxn ang="0">
                  <a:pos x="432" y="48"/>
                </a:cxn>
                <a:cxn ang="0">
                  <a:pos x="516" y="516"/>
                </a:cxn>
                <a:cxn ang="0">
                  <a:pos x="402" y="504"/>
                </a:cxn>
                <a:cxn ang="0">
                  <a:pos x="282" y="174"/>
                </a:cxn>
                <a:cxn ang="0">
                  <a:pos x="192" y="156"/>
                </a:cxn>
                <a:cxn ang="0">
                  <a:pos x="150" y="318"/>
                </a:cxn>
                <a:cxn ang="0">
                  <a:pos x="168" y="480"/>
                </a:cxn>
                <a:cxn ang="0">
                  <a:pos x="0" y="450"/>
                </a:cxn>
                <a:cxn ang="0">
                  <a:pos x="24" y="138"/>
                </a:cxn>
                <a:cxn ang="0">
                  <a:pos x="96" y="0"/>
                </a:cxn>
              </a:cxnLst>
              <a:rect l="0" t="0" r="r" b="b"/>
              <a:pathLst>
                <a:path w="516" h="516">
                  <a:moveTo>
                    <a:pt x="96" y="0"/>
                  </a:moveTo>
                  <a:lnTo>
                    <a:pt x="432" y="48"/>
                  </a:lnTo>
                  <a:lnTo>
                    <a:pt x="516" y="516"/>
                  </a:lnTo>
                  <a:lnTo>
                    <a:pt x="402" y="504"/>
                  </a:lnTo>
                  <a:lnTo>
                    <a:pt x="282" y="174"/>
                  </a:lnTo>
                  <a:lnTo>
                    <a:pt x="192" y="156"/>
                  </a:lnTo>
                  <a:lnTo>
                    <a:pt x="150" y="318"/>
                  </a:lnTo>
                  <a:lnTo>
                    <a:pt x="168" y="480"/>
                  </a:lnTo>
                  <a:lnTo>
                    <a:pt x="0" y="450"/>
                  </a:lnTo>
                  <a:lnTo>
                    <a:pt x="24" y="138"/>
                  </a:lnTo>
                  <a:lnTo>
                    <a:pt x="96" y="0"/>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6" name="Freeform 58"/>
            <p:cNvSpPr>
              <a:spLocks/>
            </p:cNvSpPr>
            <p:nvPr/>
          </p:nvSpPr>
          <p:spPr bwMode="auto">
            <a:xfrm>
              <a:off x="2780" y="1035"/>
              <a:ext cx="392" cy="729"/>
            </a:xfrm>
            <a:custGeom>
              <a:avLst/>
              <a:gdLst/>
              <a:ahLst/>
              <a:cxnLst>
                <a:cxn ang="0">
                  <a:pos x="0" y="677"/>
                </a:cxn>
                <a:cxn ang="0">
                  <a:pos x="47" y="686"/>
                </a:cxn>
                <a:cxn ang="0">
                  <a:pos x="113" y="687"/>
                </a:cxn>
                <a:cxn ang="0">
                  <a:pos x="176" y="674"/>
                </a:cxn>
                <a:cxn ang="0">
                  <a:pos x="200" y="662"/>
                </a:cxn>
                <a:cxn ang="0">
                  <a:pos x="216" y="647"/>
                </a:cxn>
                <a:cxn ang="0">
                  <a:pos x="209" y="510"/>
                </a:cxn>
                <a:cxn ang="0">
                  <a:pos x="392" y="243"/>
                </a:cxn>
                <a:cxn ang="0">
                  <a:pos x="245" y="71"/>
                </a:cxn>
                <a:cxn ang="0">
                  <a:pos x="194" y="69"/>
                </a:cxn>
                <a:cxn ang="0">
                  <a:pos x="173" y="30"/>
                </a:cxn>
                <a:cxn ang="0">
                  <a:pos x="134" y="8"/>
                </a:cxn>
                <a:cxn ang="0">
                  <a:pos x="83" y="0"/>
                </a:cxn>
                <a:cxn ang="0">
                  <a:pos x="39" y="140"/>
                </a:cxn>
                <a:cxn ang="0">
                  <a:pos x="15" y="275"/>
                </a:cxn>
                <a:cxn ang="0">
                  <a:pos x="8" y="545"/>
                </a:cxn>
                <a:cxn ang="0">
                  <a:pos x="0" y="677"/>
                </a:cxn>
              </a:cxnLst>
              <a:rect l="0" t="0" r="r" b="b"/>
              <a:pathLst>
                <a:path w="392" h="687">
                  <a:moveTo>
                    <a:pt x="0" y="677"/>
                  </a:moveTo>
                  <a:lnTo>
                    <a:pt x="47" y="686"/>
                  </a:lnTo>
                  <a:lnTo>
                    <a:pt x="113" y="687"/>
                  </a:lnTo>
                  <a:cubicBezTo>
                    <a:pt x="134" y="683"/>
                    <a:pt x="155" y="679"/>
                    <a:pt x="176" y="674"/>
                  </a:cubicBezTo>
                  <a:cubicBezTo>
                    <a:pt x="184" y="672"/>
                    <a:pt x="191" y="664"/>
                    <a:pt x="200" y="662"/>
                  </a:cubicBezTo>
                  <a:cubicBezTo>
                    <a:pt x="205" y="656"/>
                    <a:pt x="207" y="649"/>
                    <a:pt x="216" y="647"/>
                  </a:cubicBezTo>
                  <a:lnTo>
                    <a:pt x="209" y="510"/>
                  </a:lnTo>
                  <a:lnTo>
                    <a:pt x="392" y="243"/>
                  </a:lnTo>
                  <a:lnTo>
                    <a:pt x="245" y="71"/>
                  </a:lnTo>
                  <a:lnTo>
                    <a:pt x="194" y="69"/>
                  </a:lnTo>
                  <a:lnTo>
                    <a:pt x="173" y="30"/>
                  </a:lnTo>
                  <a:lnTo>
                    <a:pt x="134" y="8"/>
                  </a:lnTo>
                  <a:lnTo>
                    <a:pt x="83" y="0"/>
                  </a:lnTo>
                  <a:lnTo>
                    <a:pt x="39" y="140"/>
                  </a:lnTo>
                  <a:lnTo>
                    <a:pt x="15" y="275"/>
                  </a:lnTo>
                  <a:lnTo>
                    <a:pt x="8" y="545"/>
                  </a:lnTo>
                  <a:lnTo>
                    <a:pt x="0" y="677"/>
                  </a:lnTo>
                  <a:close/>
                </a:path>
              </a:pathLst>
            </a:custGeom>
            <a:solidFill>
              <a:srgbClr val="FF00FF"/>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7" name="Freeform 59"/>
            <p:cNvSpPr>
              <a:spLocks/>
            </p:cNvSpPr>
            <p:nvPr/>
          </p:nvSpPr>
          <p:spPr bwMode="auto">
            <a:xfrm>
              <a:off x="2437" y="624"/>
              <a:ext cx="66" cy="93"/>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8" name="Freeform 60"/>
            <p:cNvSpPr>
              <a:spLocks/>
            </p:cNvSpPr>
            <p:nvPr/>
          </p:nvSpPr>
          <p:spPr bwMode="auto">
            <a:xfrm>
              <a:off x="2299" y="156"/>
              <a:ext cx="851" cy="894"/>
            </a:xfrm>
            <a:custGeom>
              <a:avLst/>
              <a:gdLst/>
              <a:ahLst/>
              <a:cxnLst>
                <a:cxn ang="0">
                  <a:pos x="305" y="518"/>
                </a:cxn>
                <a:cxn ang="0">
                  <a:pos x="278" y="374"/>
                </a:cxn>
                <a:cxn ang="0">
                  <a:pos x="242" y="311"/>
                </a:cxn>
                <a:cxn ang="0">
                  <a:pos x="203" y="212"/>
                </a:cxn>
                <a:cxn ang="0">
                  <a:pos x="218" y="128"/>
                </a:cxn>
                <a:cxn ang="0">
                  <a:pos x="272" y="74"/>
                </a:cxn>
                <a:cxn ang="0">
                  <a:pos x="341" y="47"/>
                </a:cxn>
                <a:cxn ang="0">
                  <a:pos x="425" y="17"/>
                </a:cxn>
                <a:cxn ang="0">
                  <a:pos x="548" y="2"/>
                </a:cxn>
                <a:cxn ang="0">
                  <a:pos x="677" y="29"/>
                </a:cxn>
                <a:cxn ang="0">
                  <a:pos x="701" y="44"/>
                </a:cxn>
                <a:cxn ang="0">
                  <a:pos x="737" y="59"/>
                </a:cxn>
                <a:cxn ang="0">
                  <a:pos x="782" y="89"/>
                </a:cxn>
                <a:cxn ang="0">
                  <a:pos x="839" y="137"/>
                </a:cxn>
                <a:cxn ang="0">
                  <a:pos x="803" y="317"/>
                </a:cxn>
                <a:cxn ang="0">
                  <a:pos x="791" y="347"/>
                </a:cxn>
                <a:cxn ang="0">
                  <a:pos x="767" y="398"/>
                </a:cxn>
                <a:cxn ang="0">
                  <a:pos x="683" y="509"/>
                </a:cxn>
                <a:cxn ang="0">
                  <a:pos x="641" y="539"/>
                </a:cxn>
                <a:cxn ang="0">
                  <a:pos x="623" y="545"/>
                </a:cxn>
                <a:cxn ang="0">
                  <a:pos x="620" y="560"/>
                </a:cxn>
                <a:cxn ang="0">
                  <a:pos x="644" y="539"/>
                </a:cxn>
                <a:cxn ang="0">
                  <a:pos x="662" y="527"/>
                </a:cxn>
                <a:cxn ang="0">
                  <a:pos x="776" y="536"/>
                </a:cxn>
                <a:cxn ang="0">
                  <a:pos x="782" y="581"/>
                </a:cxn>
                <a:cxn ang="0">
                  <a:pos x="758" y="626"/>
                </a:cxn>
                <a:cxn ang="0">
                  <a:pos x="677" y="644"/>
                </a:cxn>
                <a:cxn ang="0">
                  <a:pos x="668" y="647"/>
                </a:cxn>
                <a:cxn ang="0">
                  <a:pos x="629" y="650"/>
                </a:cxn>
                <a:cxn ang="0">
                  <a:pos x="620" y="668"/>
                </a:cxn>
                <a:cxn ang="0">
                  <a:pos x="611" y="707"/>
                </a:cxn>
                <a:cxn ang="0">
                  <a:pos x="539" y="893"/>
                </a:cxn>
                <a:cxn ang="0">
                  <a:pos x="401" y="890"/>
                </a:cxn>
                <a:cxn ang="0">
                  <a:pos x="395" y="881"/>
                </a:cxn>
                <a:cxn ang="0">
                  <a:pos x="386" y="875"/>
                </a:cxn>
                <a:cxn ang="0">
                  <a:pos x="335" y="767"/>
                </a:cxn>
                <a:cxn ang="0">
                  <a:pos x="323" y="740"/>
                </a:cxn>
                <a:cxn ang="0">
                  <a:pos x="275" y="740"/>
                </a:cxn>
                <a:cxn ang="0">
                  <a:pos x="227" y="725"/>
                </a:cxn>
                <a:cxn ang="0">
                  <a:pos x="200" y="710"/>
                </a:cxn>
                <a:cxn ang="0">
                  <a:pos x="251" y="662"/>
                </a:cxn>
                <a:cxn ang="0">
                  <a:pos x="308" y="605"/>
                </a:cxn>
                <a:cxn ang="0">
                  <a:pos x="236" y="641"/>
                </a:cxn>
                <a:cxn ang="0">
                  <a:pos x="176" y="653"/>
                </a:cxn>
                <a:cxn ang="0">
                  <a:pos x="65" y="629"/>
                </a:cxn>
                <a:cxn ang="0">
                  <a:pos x="23" y="584"/>
                </a:cxn>
                <a:cxn ang="0">
                  <a:pos x="14" y="557"/>
                </a:cxn>
                <a:cxn ang="0">
                  <a:pos x="11" y="533"/>
                </a:cxn>
                <a:cxn ang="0">
                  <a:pos x="83" y="527"/>
                </a:cxn>
                <a:cxn ang="0">
                  <a:pos x="290" y="524"/>
                </a:cxn>
                <a:cxn ang="0">
                  <a:pos x="305" y="518"/>
                </a:cxn>
              </a:cxnLst>
              <a:rect l="0" t="0" r="r" b="b"/>
              <a:pathLst>
                <a:path w="851" h="894">
                  <a:moveTo>
                    <a:pt x="305" y="518"/>
                  </a:moveTo>
                  <a:cubicBezTo>
                    <a:pt x="303" y="491"/>
                    <a:pt x="296" y="402"/>
                    <a:pt x="278" y="374"/>
                  </a:cubicBezTo>
                  <a:cubicBezTo>
                    <a:pt x="265" y="355"/>
                    <a:pt x="252" y="333"/>
                    <a:pt x="242" y="311"/>
                  </a:cubicBezTo>
                  <a:cubicBezTo>
                    <a:pt x="228" y="279"/>
                    <a:pt x="222" y="241"/>
                    <a:pt x="203" y="212"/>
                  </a:cubicBezTo>
                  <a:cubicBezTo>
                    <a:pt x="206" y="161"/>
                    <a:pt x="197" y="161"/>
                    <a:pt x="218" y="128"/>
                  </a:cubicBezTo>
                  <a:cubicBezTo>
                    <a:pt x="220" y="123"/>
                    <a:pt x="267" y="77"/>
                    <a:pt x="272" y="74"/>
                  </a:cubicBezTo>
                  <a:cubicBezTo>
                    <a:pt x="293" y="61"/>
                    <a:pt x="317" y="52"/>
                    <a:pt x="341" y="47"/>
                  </a:cubicBezTo>
                  <a:cubicBezTo>
                    <a:pt x="364" y="32"/>
                    <a:pt x="399" y="26"/>
                    <a:pt x="425" y="17"/>
                  </a:cubicBezTo>
                  <a:cubicBezTo>
                    <a:pt x="460" y="12"/>
                    <a:pt x="506" y="0"/>
                    <a:pt x="548" y="2"/>
                  </a:cubicBezTo>
                  <a:cubicBezTo>
                    <a:pt x="590" y="4"/>
                    <a:pt x="652" y="22"/>
                    <a:pt x="677" y="29"/>
                  </a:cubicBezTo>
                  <a:cubicBezTo>
                    <a:pt x="689" y="33"/>
                    <a:pt x="689" y="40"/>
                    <a:pt x="701" y="44"/>
                  </a:cubicBezTo>
                  <a:cubicBezTo>
                    <a:pt x="710" y="58"/>
                    <a:pt x="722" y="55"/>
                    <a:pt x="737" y="59"/>
                  </a:cubicBezTo>
                  <a:cubicBezTo>
                    <a:pt x="752" y="69"/>
                    <a:pt x="765" y="83"/>
                    <a:pt x="782" y="89"/>
                  </a:cubicBezTo>
                  <a:cubicBezTo>
                    <a:pt x="798" y="113"/>
                    <a:pt x="832" y="107"/>
                    <a:pt x="839" y="137"/>
                  </a:cubicBezTo>
                  <a:cubicBezTo>
                    <a:pt x="843" y="187"/>
                    <a:pt x="851" y="285"/>
                    <a:pt x="803" y="317"/>
                  </a:cubicBezTo>
                  <a:cubicBezTo>
                    <a:pt x="799" y="328"/>
                    <a:pt x="793" y="335"/>
                    <a:pt x="791" y="347"/>
                  </a:cubicBezTo>
                  <a:cubicBezTo>
                    <a:pt x="787" y="368"/>
                    <a:pt x="790" y="392"/>
                    <a:pt x="767" y="398"/>
                  </a:cubicBezTo>
                  <a:cubicBezTo>
                    <a:pt x="728" y="424"/>
                    <a:pt x="735" y="496"/>
                    <a:pt x="683" y="509"/>
                  </a:cubicBezTo>
                  <a:cubicBezTo>
                    <a:pt x="668" y="519"/>
                    <a:pt x="658" y="531"/>
                    <a:pt x="641" y="539"/>
                  </a:cubicBezTo>
                  <a:cubicBezTo>
                    <a:pt x="635" y="542"/>
                    <a:pt x="623" y="545"/>
                    <a:pt x="623" y="545"/>
                  </a:cubicBezTo>
                  <a:cubicBezTo>
                    <a:pt x="609" y="566"/>
                    <a:pt x="604" y="565"/>
                    <a:pt x="620" y="560"/>
                  </a:cubicBezTo>
                  <a:cubicBezTo>
                    <a:pt x="629" y="551"/>
                    <a:pt x="633" y="545"/>
                    <a:pt x="644" y="539"/>
                  </a:cubicBezTo>
                  <a:cubicBezTo>
                    <a:pt x="650" y="535"/>
                    <a:pt x="662" y="527"/>
                    <a:pt x="662" y="527"/>
                  </a:cubicBezTo>
                  <a:cubicBezTo>
                    <a:pt x="691" y="528"/>
                    <a:pt x="740" y="503"/>
                    <a:pt x="776" y="536"/>
                  </a:cubicBezTo>
                  <a:cubicBezTo>
                    <a:pt x="779" y="536"/>
                    <a:pt x="782" y="578"/>
                    <a:pt x="782" y="581"/>
                  </a:cubicBezTo>
                  <a:cubicBezTo>
                    <a:pt x="782" y="611"/>
                    <a:pt x="773" y="605"/>
                    <a:pt x="758" y="626"/>
                  </a:cubicBezTo>
                  <a:cubicBezTo>
                    <a:pt x="753" y="650"/>
                    <a:pt x="701" y="643"/>
                    <a:pt x="677" y="644"/>
                  </a:cubicBezTo>
                  <a:cubicBezTo>
                    <a:pt x="674" y="645"/>
                    <a:pt x="671" y="647"/>
                    <a:pt x="668" y="647"/>
                  </a:cubicBezTo>
                  <a:cubicBezTo>
                    <a:pt x="655" y="649"/>
                    <a:pt x="642" y="646"/>
                    <a:pt x="629" y="650"/>
                  </a:cubicBezTo>
                  <a:cubicBezTo>
                    <a:pt x="623" y="652"/>
                    <a:pt x="624" y="662"/>
                    <a:pt x="620" y="668"/>
                  </a:cubicBezTo>
                  <a:cubicBezTo>
                    <a:pt x="617" y="681"/>
                    <a:pt x="611" y="707"/>
                    <a:pt x="611" y="707"/>
                  </a:cubicBezTo>
                  <a:cubicBezTo>
                    <a:pt x="609" y="762"/>
                    <a:pt x="615" y="878"/>
                    <a:pt x="539" y="893"/>
                  </a:cubicBezTo>
                  <a:cubicBezTo>
                    <a:pt x="493" y="892"/>
                    <a:pt x="447" y="894"/>
                    <a:pt x="401" y="890"/>
                  </a:cubicBezTo>
                  <a:cubicBezTo>
                    <a:pt x="397" y="890"/>
                    <a:pt x="398" y="884"/>
                    <a:pt x="395" y="881"/>
                  </a:cubicBezTo>
                  <a:cubicBezTo>
                    <a:pt x="392" y="878"/>
                    <a:pt x="389" y="877"/>
                    <a:pt x="386" y="875"/>
                  </a:cubicBezTo>
                  <a:cubicBezTo>
                    <a:pt x="364" y="842"/>
                    <a:pt x="351" y="803"/>
                    <a:pt x="335" y="767"/>
                  </a:cubicBezTo>
                  <a:cubicBezTo>
                    <a:pt x="331" y="758"/>
                    <a:pt x="333" y="742"/>
                    <a:pt x="323" y="740"/>
                  </a:cubicBezTo>
                  <a:cubicBezTo>
                    <a:pt x="303" y="736"/>
                    <a:pt x="295" y="741"/>
                    <a:pt x="275" y="740"/>
                  </a:cubicBezTo>
                  <a:cubicBezTo>
                    <a:pt x="258" y="739"/>
                    <a:pt x="239" y="731"/>
                    <a:pt x="227" y="725"/>
                  </a:cubicBezTo>
                  <a:cubicBezTo>
                    <a:pt x="224" y="715"/>
                    <a:pt x="200" y="710"/>
                    <a:pt x="200" y="710"/>
                  </a:cubicBezTo>
                  <a:cubicBezTo>
                    <a:pt x="203" y="696"/>
                    <a:pt x="239" y="670"/>
                    <a:pt x="251" y="662"/>
                  </a:cubicBezTo>
                  <a:cubicBezTo>
                    <a:pt x="267" y="638"/>
                    <a:pt x="286" y="620"/>
                    <a:pt x="308" y="605"/>
                  </a:cubicBezTo>
                  <a:cubicBezTo>
                    <a:pt x="310" y="598"/>
                    <a:pt x="258" y="633"/>
                    <a:pt x="236" y="641"/>
                  </a:cubicBezTo>
                  <a:cubicBezTo>
                    <a:pt x="214" y="649"/>
                    <a:pt x="204" y="655"/>
                    <a:pt x="176" y="653"/>
                  </a:cubicBezTo>
                  <a:cubicBezTo>
                    <a:pt x="137" y="652"/>
                    <a:pt x="93" y="657"/>
                    <a:pt x="65" y="629"/>
                  </a:cubicBezTo>
                  <a:cubicBezTo>
                    <a:pt x="53" y="617"/>
                    <a:pt x="33" y="599"/>
                    <a:pt x="23" y="584"/>
                  </a:cubicBezTo>
                  <a:cubicBezTo>
                    <a:pt x="18" y="576"/>
                    <a:pt x="14" y="557"/>
                    <a:pt x="14" y="557"/>
                  </a:cubicBezTo>
                  <a:cubicBezTo>
                    <a:pt x="14" y="549"/>
                    <a:pt x="0" y="538"/>
                    <a:pt x="11" y="533"/>
                  </a:cubicBezTo>
                  <a:cubicBezTo>
                    <a:pt x="22" y="528"/>
                    <a:pt x="37" y="528"/>
                    <a:pt x="83" y="527"/>
                  </a:cubicBezTo>
                  <a:cubicBezTo>
                    <a:pt x="152" y="525"/>
                    <a:pt x="221" y="525"/>
                    <a:pt x="290" y="524"/>
                  </a:cubicBezTo>
                  <a:cubicBezTo>
                    <a:pt x="301" y="520"/>
                    <a:pt x="296" y="522"/>
                    <a:pt x="305" y="518"/>
                  </a:cubicBezTo>
                  <a:close/>
                </a:path>
              </a:pathLst>
            </a:custGeom>
            <a:gradFill rotWithShape="1">
              <a:gsLst>
                <a:gs pos="0">
                  <a:srgbClr val="FFCCFF"/>
                </a:gs>
                <a:gs pos="100000">
                  <a:srgbClr val="FFCCFF">
                    <a:gamma/>
                    <a:shade val="86275"/>
                    <a:invGamma/>
                  </a:srgbClr>
                </a:gs>
              </a:gsLst>
              <a:lin ang="5400000" scaled="1"/>
            </a:gradFill>
            <a:ln w="28575" cmpd="sng">
              <a:solidFill>
                <a:schemeClr val="tx1"/>
              </a:solidFill>
              <a:round/>
              <a:headEnd/>
              <a:tailEnd/>
            </a:ln>
            <a:effectLst/>
            <a:scene3d>
              <a:camera prst="orthographicFront"/>
              <a:lightRig rig="threePt" dir="t"/>
            </a:scene3d>
            <a:sp3d>
              <a:bevelT/>
            </a:sp3d>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9" name="Freeform 61"/>
            <p:cNvSpPr>
              <a:spLocks/>
            </p:cNvSpPr>
            <p:nvPr/>
          </p:nvSpPr>
          <p:spPr bwMode="auto">
            <a:xfrm rot="-830568">
              <a:off x="2714" y="321"/>
              <a:ext cx="433" cy="207"/>
            </a:xfrm>
            <a:custGeom>
              <a:avLst/>
              <a:gdLst/>
              <a:ahLst/>
              <a:cxnLst>
                <a:cxn ang="0">
                  <a:pos x="1" y="207"/>
                </a:cxn>
                <a:cxn ang="0">
                  <a:pos x="4" y="144"/>
                </a:cxn>
                <a:cxn ang="0">
                  <a:pos x="16" y="126"/>
                </a:cxn>
                <a:cxn ang="0">
                  <a:pos x="61" y="69"/>
                </a:cxn>
                <a:cxn ang="0">
                  <a:pos x="97" y="36"/>
                </a:cxn>
                <a:cxn ang="0">
                  <a:pos x="127" y="9"/>
                </a:cxn>
                <a:cxn ang="0">
                  <a:pos x="139" y="42"/>
                </a:cxn>
                <a:cxn ang="0">
                  <a:pos x="136" y="72"/>
                </a:cxn>
                <a:cxn ang="0">
                  <a:pos x="139" y="54"/>
                </a:cxn>
                <a:cxn ang="0">
                  <a:pos x="145" y="45"/>
                </a:cxn>
                <a:cxn ang="0">
                  <a:pos x="154" y="42"/>
                </a:cxn>
                <a:cxn ang="0">
                  <a:pos x="238" y="6"/>
                </a:cxn>
                <a:cxn ang="0">
                  <a:pos x="265" y="48"/>
                </a:cxn>
                <a:cxn ang="0">
                  <a:pos x="274" y="30"/>
                </a:cxn>
                <a:cxn ang="0">
                  <a:pos x="292" y="24"/>
                </a:cxn>
                <a:cxn ang="0">
                  <a:pos x="385" y="36"/>
                </a:cxn>
                <a:cxn ang="0">
                  <a:pos x="415" y="66"/>
                </a:cxn>
                <a:cxn ang="0">
                  <a:pos x="427" y="81"/>
                </a:cxn>
                <a:cxn ang="0">
                  <a:pos x="343" y="87"/>
                </a:cxn>
                <a:cxn ang="0">
                  <a:pos x="310" y="102"/>
                </a:cxn>
                <a:cxn ang="0">
                  <a:pos x="130" y="120"/>
                </a:cxn>
                <a:cxn ang="0">
                  <a:pos x="100" y="129"/>
                </a:cxn>
                <a:cxn ang="0">
                  <a:pos x="82" y="135"/>
                </a:cxn>
                <a:cxn ang="0">
                  <a:pos x="55" y="162"/>
                </a:cxn>
                <a:cxn ang="0">
                  <a:pos x="19" y="198"/>
                </a:cxn>
                <a:cxn ang="0">
                  <a:pos x="1" y="207"/>
                </a:cxn>
              </a:cxnLst>
              <a:rect l="0" t="0" r="r" b="b"/>
              <a:pathLst>
                <a:path w="433" h="207">
                  <a:moveTo>
                    <a:pt x="1" y="207"/>
                  </a:moveTo>
                  <a:cubicBezTo>
                    <a:pt x="2" y="186"/>
                    <a:pt x="0" y="165"/>
                    <a:pt x="4" y="144"/>
                  </a:cubicBezTo>
                  <a:cubicBezTo>
                    <a:pt x="5" y="137"/>
                    <a:pt x="12" y="132"/>
                    <a:pt x="16" y="126"/>
                  </a:cubicBezTo>
                  <a:cubicBezTo>
                    <a:pt x="27" y="110"/>
                    <a:pt x="46" y="74"/>
                    <a:pt x="61" y="69"/>
                  </a:cubicBezTo>
                  <a:cubicBezTo>
                    <a:pt x="73" y="57"/>
                    <a:pt x="83" y="45"/>
                    <a:pt x="97" y="36"/>
                  </a:cubicBezTo>
                  <a:cubicBezTo>
                    <a:pt x="101" y="23"/>
                    <a:pt x="112" y="9"/>
                    <a:pt x="127" y="9"/>
                  </a:cubicBezTo>
                  <a:cubicBezTo>
                    <a:pt x="134" y="20"/>
                    <a:pt x="135" y="30"/>
                    <a:pt x="139" y="42"/>
                  </a:cubicBezTo>
                  <a:cubicBezTo>
                    <a:pt x="138" y="52"/>
                    <a:pt x="136" y="62"/>
                    <a:pt x="136" y="72"/>
                  </a:cubicBezTo>
                  <a:cubicBezTo>
                    <a:pt x="136" y="78"/>
                    <a:pt x="137" y="60"/>
                    <a:pt x="139" y="54"/>
                  </a:cubicBezTo>
                  <a:cubicBezTo>
                    <a:pt x="140" y="51"/>
                    <a:pt x="142" y="47"/>
                    <a:pt x="145" y="45"/>
                  </a:cubicBezTo>
                  <a:cubicBezTo>
                    <a:pt x="147" y="43"/>
                    <a:pt x="151" y="43"/>
                    <a:pt x="154" y="42"/>
                  </a:cubicBezTo>
                  <a:cubicBezTo>
                    <a:pt x="178" y="18"/>
                    <a:pt x="211" y="24"/>
                    <a:pt x="238" y="6"/>
                  </a:cubicBezTo>
                  <a:cubicBezTo>
                    <a:pt x="282" y="11"/>
                    <a:pt x="250" y="0"/>
                    <a:pt x="265" y="48"/>
                  </a:cubicBezTo>
                  <a:cubicBezTo>
                    <a:pt x="269" y="61"/>
                    <a:pt x="271" y="32"/>
                    <a:pt x="274" y="30"/>
                  </a:cubicBezTo>
                  <a:cubicBezTo>
                    <a:pt x="279" y="26"/>
                    <a:pt x="292" y="24"/>
                    <a:pt x="292" y="24"/>
                  </a:cubicBezTo>
                  <a:cubicBezTo>
                    <a:pt x="324" y="26"/>
                    <a:pt x="353" y="31"/>
                    <a:pt x="385" y="36"/>
                  </a:cubicBezTo>
                  <a:cubicBezTo>
                    <a:pt x="389" y="69"/>
                    <a:pt x="389" y="57"/>
                    <a:pt x="415" y="66"/>
                  </a:cubicBezTo>
                  <a:cubicBezTo>
                    <a:pt x="417" y="72"/>
                    <a:pt x="433" y="78"/>
                    <a:pt x="427" y="81"/>
                  </a:cubicBezTo>
                  <a:cubicBezTo>
                    <a:pt x="402" y="94"/>
                    <a:pt x="371" y="86"/>
                    <a:pt x="343" y="87"/>
                  </a:cubicBezTo>
                  <a:cubicBezTo>
                    <a:pt x="326" y="91"/>
                    <a:pt x="328" y="98"/>
                    <a:pt x="310" y="102"/>
                  </a:cubicBezTo>
                  <a:cubicBezTo>
                    <a:pt x="338" y="144"/>
                    <a:pt x="156" y="120"/>
                    <a:pt x="130" y="120"/>
                  </a:cubicBezTo>
                  <a:cubicBezTo>
                    <a:pt x="113" y="132"/>
                    <a:pt x="130" y="122"/>
                    <a:pt x="100" y="129"/>
                  </a:cubicBezTo>
                  <a:cubicBezTo>
                    <a:pt x="94" y="130"/>
                    <a:pt x="82" y="135"/>
                    <a:pt x="82" y="135"/>
                  </a:cubicBezTo>
                  <a:cubicBezTo>
                    <a:pt x="78" y="147"/>
                    <a:pt x="67" y="158"/>
                    <a:pt x="55" y="162"/>
                  </a:cubicBezTo>
                  <a:cubicBezTo>
                    <a:pt x="49" y="181"/>
                    <a:pt x="35" y="187"/>
                    <a:pt x="19" y="198"/>
                  </a:cubicBezTo>
                  <a:cubicBezTo>
                    <a:pt x="13" y="202"/>
                    <a:pt x="1" y="207"/>
                    <a:pt x="1" y="207"/>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0" name="Freeform 62"/>
            <p:cNvSpPr>
              <a:spLocks/>
            </p:cNvSpPr>
            <p:nvPr/>
          </p:nvSpPr>
          <p:spPr bwMode="auto">
            <a:xfrm>
              <a:off x="2705" y="570"/>
              <a:ext cx="153" cy="141"/>
            </a:xfrm>
            <a:custGeom>
              <a:avLst/>
              <a:gdLst/>
              <a:ahLst/>
              <a:cxnLst>
                <a:cxn ang="0">
                  <a:pos x="64" y="6"/>
                </a:cxn>
                <a:cxn ang="0">
                  <a:pos x="22" y="54"/>
                </a:cxn>
                <a:cxn ang="0">
                  <a:pos x="10" y="72"/>
                </a:cxn>
                <a:cxn ang="0">
                  <a:pos x="25" y="132"/>
                </a:cxn>
                <a:cxn ang="0">
                  <a:pos x="61" y="153"/>
                </a:cxn>
                <a:cxn ang="0">
                  <a:pos x="145" y="135"/>
                </a:cxn>
                <a:cxn ang="0">
                  <a:pos x="169" y="117"/>
                </a:cxn>
                <a:cxn ang="0">
                  <a:pos x="175" y="54"/>
                </a:cxn>
                <a:cxn ang="0">
                  <a:pos x="118" y="12"/>
                </a:cxn>
                <a:cxn ang="0">
                  <a:pos x="91" y="3"/>
                </a:cxn>
                <a:cxn ang="0">
                  <a:pos x="82" y="0"/>
                </a:cxn>
                <a:cxn ang="0">
                  <a:pos x="64" y="6"/>
                </a:cxn>
              </a:cxnLst>
              <a:rect l="0" t="0" r="r" b="b"/>
              <a:pathLst>
                <a:path w="186" h="153">
                  <a:moveTo>
                    <a:pt x="64" y="6"/>
                  </a:moveTo>
                  <a:cubicBezTo>
                    <a:pt x="25" y="12"/>
                    <a:pt x="39" y="28"/>
                    <a:pt x="22" y="54"/>
                  </a:cubicBezTo>
                  <a:cubicBezTo>
                    <a:pt x="18" y="60"/>
                    <a:pt x="10" y="72"/>
                    <a:pt x="10" y="72"/>
                  </a:cubicBezTo>
                  <a:cubicBezTo>
                    <a:pt x="5" y="94"/>
                    <a:pt x="0" y="124"/>
                    <a:pt x="25" y="132"/>
                  </a:cubicBezTo>
                  <a:cubicBezTo>
                    <a:pt x="30" y="152"/>
                    <a:pt x="43" y="147"/>
                    <a:pt x="61" y="153"/>
                  </a:cubicBezTo>
                  <a:cubicBezTo>
                    <a:pt x="124" y="149"/>
                    <a:pt x="99" y="147"/>
                    <a:pt x="145" y="135"/>
                  </a:cubicBezTo>
                  <a:cubicBezTo>
                    <a:pt x="156" y="128"/>
                    <a:pt x="162" y="128"/>
                    <a:pt x="169" y="117"/>
                  </a:cubicBezTo>
                  <a:cubicBezTo>
                    <a:pt x="173" y="85"/>
                    <a:pt x="186" y="86"/>
                    <a:pt x="175" y="54"/>
                  </a:cubicBezTo>
                  <a:cubicBezTo>
                    <a:pt x="169" y="14"/>
                    <a:pt x="159" y="16"/>
                    <a:pt x="118" y="12"/>
                  </a:cubicBezTo>
                  <a:cubicBezTo>
                    <a:pt x="109" y="9"/>
                    <a:pt x="100" y="6"/>
                    <a:pt x="91" y="3"/>
                  </a:cubicBezTo>
                  <a:cubicBezTo>
                    <a:pt x="88" y="2"/>
                    <a:pt x="82" y="0"/>
                    <a:pt x="82" y="0"/>
                  </a:cubicBezTo>
                  <a:cubicBezTo>
                    <a:pt x="52" y="3"/>
                    <a:pt x="46" y="0"/>
                    <a:pt x="64" y="6"/>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1" name="Freeform 63"/>
            <p:cNvSpPr>
              <a:spLocks/>
            </p:cNvSpPr>
            <p:nvPr/>
          </p:nvSpPr>
          <p:spPr bwMode="auto">
            <a:xfrm>
              <a:off x="2718" y="621"/>
              <a:ext cx="72" cy="69"/>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2" name="Freeform 64"/>
            <p:cNvSpPr>
              <a:spLocks/>
            </p:cNvSpPr>
            <p:nvPr/>
          </p:nvSpPr>
          <p:spPr bwMode="auto">
            <a:xfrm rot="-2667468">
              <a:off x="2689" y="807"/>
              <a:ext cx="27" cy="51"/>
            </a:xfrm>
            <a:custGeom>
              <a:avLst/>
              <a:gdLst/>
              <a:ahLst/>
              <a:cxnLst>
                <a:cxn ang="0">
                  <a:pos x="0" y="0"/>
                </a:cxn>
                <a:cxn ang="0">
                  <a:pos x="30" y="36"/>
                </a:cxn>
                <a:cxn ang="0">
                  <a:pos x="33" y="78"/>
                </a:cxn>
              </a:cxnLst>
              <a:rect l="0" t="0" r="r" b="b"/>
              <a:pathLst>
                <a:path w="35" h="78">
                  <a:moveTo>
                    <a:pt x="0" y="0"/>
                  </a:moveTo>
                  <a:cubicBezTo>
                    <a:pt x="12" y="11"/>
                    <a:pt x="25" y="23"/>
                    <a:pt x="30" y="36"/>
                  </a:cubicBezTo>
                  <a:cubicBezTo>
                    <a:pt x="35" y="49"/>
                    <a:pt x="34" y="63"/>
                    <a:pt x="33" y="78"/>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 name="Freeform 65"/>
            <p:cNvSpPr>
              <a:spLocks/>
            </p:cNvSpPr>
            <p:nvPr/>
          </p:nvSpPr>
          <p:spPr bwMode="auto">
            <a:xfrm>
              <a:off x="2482" y="636"/>
              <a:ext cx="75" cy="114"/>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4" name="Line 66"/>
            <p:cNvSpPr>
              <a:spLocks noChangeShapeType="1"/>
            </p:cNvSpPr>
            <p:nvPr/>
          </p:nvSpPr>
          <p:spPr bwMode="auto">
            <a:xfrm flipH="1">
              <a:off x="2598" y="720"/>
              <a:ext cx="48" cy="48"/>
            </a:xfrm>
            <a:prstGeom prst="line">
              <a:avLst/>
            </a:prstGeom>
            <a:noFill/>
            <a:ln w="19050">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5" name="Freeform 67"/>
            <p:cNvSpPr>
              <a:spLocks/>
            </p:cNvSpPr>
            <p:nvPr/>
          </p:nvSpPr>
          <p:spPr bwMode="auto">
            <a:xfrm>
              <a:off x="2562" y="590"/>
              <a:ext cx="128" cy="84"/>
            </a:xfrm>
            <a:custGeom>
              <a:avLst/>
              <a:gdLst/>
              <a:ahLst/>
              <a:cxnLst>
                <a:cxn ang="0">
                  <a:pos x="3" y="82"/>
                </a:cxn>
                <a:cxn ang="0">
                  <a:pos x="132" y="79"/>
                </a:cxn>
                <a:cxn ang="0">
                  <a:pos x="117" y="51"/>
                </a:cxn>
                <a:cxn ang="0">
                  <a:pos x="51" y="1"/>
                </a:cxn>
                <a:cxn ang="0">
                  <a:pos x="12" y="4"/>
                </a:cxn>
                <a:cxn ang="0">
                  <a:pos x="0" y="40"/>
                </a:cxn>
                <a:cxn ang="0">
                  <a:pos x="3" y="82"/>
                </a:cxn>
              </a:cxnLst>
              <a:rect l="0" t="0" r="r" b="b"/>
              <a:pathLst>
                <a:path w="140" h="84">
                  <a:moveTo>
                    <a:pt x="3" y="82"/>
                  </a:moveTo>
                  <a:cubicBezTo>
                    <a:pt x="46" y="81"/>
                    <a:pt x="89" y="84"/>
                    <a:pt x="132" y="79"/>
                  </a:cubicBezTo>
                  <a:cubicBezTo>
                    <a:pt x="140" y="78"/>
                    <a:pt x="118" y="52"/>
                    <a:pt x="117" y="51"/>
                  </a:cubicBezTo>
                  <a:cubicBezTo>
                    <a:pt x="98" y="22"/>
                    <a:pt x="83" y="12"/>
                    <a:pt x="51" y="1"/>
                  </a:cubicBezTo>
                  <a:cubicBezTo>
                    <a:pt x="35" y="2"/>
                    <a:pt x="28" y="0"/>
                    <a:pt x="12" y="4"/>
                  </a:cubicBezTo>
                  <a:cubicBezTo>
                    <a:pt x="2" y="6"/>
                    <a:pt x="0" y="30"/>
                    <a:pt x="0" y="40"/>
                  </a:cubicBezTo>
                  <a:cubicBezTo>
                    <a:pt x="1" y="56"/>
                    <a:pt x="1" y="66"/>
                    <a:pt x="3" y="82"/>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6" name="Freeform 68"/>
            <p:cNvSpPr>
              <a:spLocks/>
            </p:cNvSpPr>
            <p:nvPr/>
          </p:nvSpPr>
          <p:spPr bwMode="auto">
            <a:xfrm>
              <a:off x="2568" y="618"/>
              <a:ext cx="57" cy="54"/>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7" name="Freeform 69"/>
            <p:cNvSpPr>
              <a:spLocks/>
            </p:cNvSpPr>
            <p:nvPr/>
          </p:nvSpPr>
          <p:spPr bwMode="auto">
            <a:xfrm>
              <a:off x="2952" y="716"/>
              <a:ext cx="87" cy="38"/>
            </a:xfrm>
            <a:custGeom>
              <a:avLst/>
              <a:gdLst/>
              <a:ahLst/>
              <a:cxnLst>
                <a:cxn ang="0">
                  <a:pos x="0" y="28"/>
                </a:cxn>
                <a:cxn ang="0">
                  <a:pos x="30" y="22"/>
                </a:cxn>
                <a:cxn ang="0">
                  <a:pos x="45" y="10"/>
                </a:cxn>
                <a:cxn ang="0">
                  <a:pos x="63" y="7"/>
                </a:cxn>
                <a:cxn ang="0">
                  <a:pos x="81" y="1"/>
                </a:cxn>
                <a:cxn ang="0">
                  <a:pos x="66" y="4"/>
                </a:cxn>
                <a:cxn ang="0">
                  <a:pos x="24" y="22"/>
                </a:cxn>
                <a:cxn ang="0">
                  <a:pos x="42" y="22"/>
                </a:cxn>
                <a:cxn ang="0">
                  <a:pos x="69" y="13"/>
                </a:cxn>
                <a:cxn ang="0">
                  <a:pos x="51" y="22"/>
                </a:cxn>
                <a:cxn ang="0">
                  <a:pos x="45" y="28"/>
                </a:cxn>
                <a:cxn ang="0">
                  <a:pos x="63" y="13"/>
                </a:cxn>
              </a:cxnLst>
              <a:rect l="0" t="0" r="r" b="b"/>
              <a:pathLst>
                <a:path w="87" h="38">
                  <a:moveTo>
                    <a:pt x="0" y="28"/>
                  </a:moveTo>
                  <a:cubicBezTo>
                    <a:pt x="10" y="27"/>
                    <a:pt x="22" y="28"/>
                    <a:pt x="30" y="22"/>
                  </a:cubicBezTo>
                  <a:cubicBezTo>
                    <a:pt x="44" y="10"/>
                    <a:pt x="27" y="14"/>
                    <a:pt x="45" y="10"/>
                  </a:cubicBezTo>
                  <a:cubicBezTo>
                    <a:pt x="51" y="9"/>
                    <a:pt x="57" y="8"/>
                    <a:pt x="63" y="7"/>
                  </a:cubicBezTo>
                  <a:cubicBezTo>
                    <a:pt x="69" y="5"/>
                    <a:pt x="87" y="0"/>
                    <a:pt x="81" y="1"/>
                  </a:cubicBezTo>
                  <a:cubicBezTo>
                    <a:pt x="76" y="2"/>
                    <a:pt x="71" y="3"/>
                    <a:pt x="66" y="4"/>
                  </a:cubicBezTo>
                  <a:cubicBezTo>
                    <a:pt x="48" y="16"/>
                    <a:pt x="45" y="18"/>
                    <a:pt x="24" y="22"/>
                  </a:cubicBezTo>
                  <a:cubicBezTo>
                    <a:pt x="0" y="38"/>
                    <a:pt x="36" y="24"/>
                    <a:pt x="42" y="22"/>
                  </a:cubicBezTo>
                  <a:cubicBezTo>
                    <a:pt x="63" y="8"/>
                    <a:pt x="53" y="8"/>
                    <a:pt x="69" y="13"/>
                  </a:cubicBezTo>
                  <a:cubicBezTo>
                    <a:pt x="63" y="17"/>
                    <a:pt x="54" y="16"/>
                    <a:pt x="51" y="22"/>
                  </a:cubicBezTo>
                  <a:cubicBezTo>
                    <a:pt x="46" y="31"/>
                    <a:pt x="66" y="35"/>
                    <a:pt x="45" y="28"/>
                  </a:cubicBezTo>
                  <a:cubicBezTo>
                    <a:pt x="64" y="15"/>
                    <a:pt x="63" y="23"/>
                    <a:pt x="63" y="13"/>
                  </a:cubicBezTo>
                </a:path>
              </a:pathLst>
            </a:custGeom>
            <a:noFill/>
            <a:ln w="1270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8" name="Freeform 70"/>
            <p:cNvSpPr>
              <a:spLocks/>
            </p:cNvSpPr>
            <p:nvPr/>
          </p:nvSpPr>
          <p:spPr bwMode="auto">
            <a:xfrm rot="-1003678">
              <a:off x="2924" y="552"/>
              <a:ext cx="290" cy="269"/>
            </a:xfrm>
            <a:custGeom>
              <a:avLst/>
              <a:gdLst/>
              <a:ahLst/>
              <a:cxnLst>
                <a:cxn ang="0">
                  <a:pos x="0" y="140"/>
                </a:cxn>
                <a:cxn ang="0">
                  <a:pos x="27" y="53"/>
                </a:cxn>
                <a:cxn ang="0">
                  <a:pos x="27" y="38"/>
                </a:cxn>
                <a:cxn ang="0">
                  <a:pos x="102" y="11"/>
                </a:cxn>
                <a:cxn ang="0">
                  <a:pos x="177" y="2"/>
                </a:cxn>
                <a:cxn ang="0">
                  <a:pos x="249" y="8"/>
                </a:cxn>
                <a:cxn ang="0">
                  <a:pos x="252" y="17"/>
                </a:cxn>
                <a:cxn ang="0">
                  <a:pos x="261" y="23"/>
                </a:cxn>
                <a:cxn ang="0">
                  <a:pos x="279" y="29"/>
                </a:cxn>
                <a:cxn ang="0">
                  <a:pos x="297" y="41"/>
                </a:cxn>
                <a:cxn ang="0">
                  <a:pos x="321" y="47"/>
                </a:cxn>
                <a:cxn ang="0">
                  <a:pos x="330" y="77"/>
                </a:cxn>
                <a:cxn ang="0">
                  <a:pos x="303" y="80"/>
                </a:cxn>
                <a:cxn ang="0">
                  <a:pos x="324" y="125"/>
                </a:cxn>
                <a:cxn ang="0">
                  <a:pos x="312" y="140"/>
                </a:cxn>
                <a:cxn ang="0">
                  <a:pos x="264" y="143"/>
                </a:cxn>
                <a:cxn ang="0">
                  <a:pos x="282" y="242"/>
                </a:cxn>
                <a:cxn ang="0">
                  <a:pos x="219" y="230"/>
                </a:cxn>
                <a:cxn ang="0">
                  <a:pos x="162" y="197"/>
                </a:cxn>
                <a:cxn ang="0">
                  <a:pos x="162" y="116"/>
                </a:cxn>
                <a:cxn ang="0">
                  <a:pos x="81" y="89"/>
                </a:cxn>
                <a:cxn ang="0">
                  <a:pos x="9" y="104"/>
                </a:cxn>
              </a:cxnLst>
              <a:rect l="0" t="0" r="r" b="b"/>
              <a:pathLst>
                <a:path w="345" h="269">
                  <a:moveTo>
                    <a:pt x="0" y="140"/>
                  </a:moveTo>
                  <a:cubicBezTo>
                    <a:pt x="1" y="112"/>
                    <a:pt x="24" y="81"/>
                    <a:pt x="27" y="53"/>
                  </a:cubicBezTo>
                  <a:cubicBezTo>
                    <a:pt x="60" y="26"/>
                    <a:pt x="19" y="42"/>
                    <a:pt x="27" y="38"/>
                  </a:cubicBezTo>
                  <a:cubicBezTo>
                    <a:pt x="51" y="25"/>
                    <a:pt x="76" y="20"/>
                    <a:pt x="102" y="11"/>
                  </a:cubicBezTo>
                  <a:cubicBezTo>
                    <a:pt x="140" y="12"/>
                    <a:pt x="139" y="0"/>
                    <a:pt x="177" y="2"/>
                  </a:cubicBezTo>
                  <a:cubicBezTo>
                    <a:pt x="189" y="3"/>
                    <a:pt x="249" y="8"/>
                    <a:pt x="249" y="8"/>
                  </a:cubicBezTo>
                  <a:cubicBezTo>
                    <a:pt x="250" y="11"/>
                    <a:pt x="250" y="15"/>
                    <a:pt x="252" y="17"/>
                  </a:cubicBezTo>
                  <a:cubicBezTo>
                    <a:pt x="254" y="20"/>
                    <a:pt x="258" y="22"/>
                    <a:pt x="261" y="23"/>
                  </a:cubicBezTo>
                  <a:cubicBezTo>
                    <a:pt x="267" y="26"/>
                    <a:pt x="273" y="27"/>
                    <a:pt x="279" y="29"/>
                  </a:cubicBezTo>
                  <a:cubicBezTo>
                    <a:pt x="286" y="31"/>
                    <a:pt x="290" y="39"/>
                    <a:pt x="297" y="41"/>
                  </a:cubicBezTo>
                  <a:cubicBezTo>
                    <a:pt x="305" y="43"/>
                    <a:pt x="321" y="47"/>
                    <a:pt x="321" y="47"/>
                  </a:cubicBezTo>
                  <a:cubicBezTo>
                    <a:pt x="327" y="51"/>
                    <a:pt x="345" y="68"/>
                    <a:pt x="330" y="77"/>
                  </a:cubicBezTo>
                  <a:cubicBezTo>
                    <a:pt x="322" y="82"/>
                    <a:pt x="312" y="79"/>
                    <a:pt x="303" y="80"/>
                  </a:cubicBezTo>
                  <a:cubicBezTo>
                    <a:pt x="297" y="86"/>
                    <a:pt x="324" y="115"/>
                    <a:pt x="324" y="125"/>
                  </a:cubicBezTo>
                  <a:cubicBezTo>
                    <a:pt x="325" y="135"/>
                    <a:pt x="322" y="137"/>
                    <a:pt x="312" y="140"/>
                  </a:cubicBezTo>
                  <a:cubicBezTo>
                    <a:pt x="289" y="144"/>
                    <a:pt x="260" y="121"/>
                    <a:pt x="264" y="143"/>
                  </a:cubicBezTo>
                  <a:cubicBezTo>
                    <a:pt x="291" y="179"/>
                    <a:pt x="298" y="224"/>
                    <a:pt x="282" y="242"/>
                  </a:cubicBezTo>
                  <a:cubicBezTo>
                    <a:pt x="257" y="269"/>
                    <a:pt x="240" y="246"/>
                    <a:pt x="219" y="230"/>
                  </a:cubicBezTo>
                  <a:cubicBezTo>
                    <a:pt x="210" y="223"/>
                    <a:pt x="162" y="197"/>
                    <a:pt x="162" y="197"/>
                  </a:cubicBezTo>
                  <a:cubicBezTo>
                    <a:pt x="158" y="185"/>
                    <a:pt x="174" y="120"/>
                    <a:pt x="162" y="116"/>
                  </a:cubicBezTo>
                  <a:cubicBezTo>
                    <a:pt x="149" y="99"/>
                    <a:pt x="106" y="91"/>
                    <a:pt x="81" y="89"/>
                  </a:cubicBezTo>
                  <a:cubicBezTo>
                    <a:pt x="56" y="87"/>
                    <a:pt x="24" y="101"/>
                    <a:pt x="9" y="104"/>
                  </a:cubicBezTo>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9" name="Freeform 71"/>
            <p:cNvSpPr>
              <a:spLocks/>
            </p:cNvSpPr>
            <p:nvPr/>
          </p:nvSpPr>
          <p:spPr bwMode="auto">
            <a:xfrm>
              <a:off x="2428" y="388"/>
              <a:ext cx="263" cy="230"/>
            </a:xfrm>
            <a:custGeom>
              <a:avLst/>
              <a:gdLst/>
              <a:ahLst/>
              <a:cxnLst>
                <a:cxn ang="0">
                  <a:pos x="239" y="203"/>
                </a:cxn>
                <a:cxn ang="0">
                  <a:pos x="212" y="176"/>
                </a:cxn>
                <a:cxn ang="0">
                  <a:pos x="158" y="134"/>
                </a:cxn>
                <a:cxn ang="0">
                  <a:pos x="131" y="122"/>
                </a:cxn>
                <a:cxn ang="0">
                  <a:pos x="74" y="128"/>
                </a:cxn>
                <a:cxn ang="0">
                  <a:pos x="65" y="137"/>
                </a:cxn>
                <a:cxn ang="0">
                  <a:pos x="14" y="149"/>
                </a:cxn>
                <a:cxn ang="0">
                  <a:pos x="5" y="158"/>
                </a:cxn>
                <a:cxn ang="0">
                  <a:pos x="11" y="110"/>
                </a:cxn>
                <a:cxn ang="0">
                  <a:pos x="62" y="95"/>
                </a:cxn>
                <a:cxn ang="0">
                  <a:pos x="32" y="83"/>
                </a:cxn>
                <a:cxn ang="0">
                  <a:pos x="14" y="77"/>
                </a:cxn>
                <a:cxn ang="0">
                  <a:pos x="62" y="56"/>
                </a:cxn>
                <a:cxn ang="0">
                  <a:pos x="89" y="47"/>
                </a:cxn>
                <a:cxn ang="0">
                  <a:pos x="98" y="44"/>
                </a:cxn>
                <a:cxn ang="0">
                  <a:pos x="128" y="65"/>
                </a:cxn>
                <a:cxn ang="0">
                  <a:pos x="143" y="62"/>
                </a:cxn>
                <a:cxn ang="0">
                  <a:pos x="134" y="26"/>
                </a:cxn>
                <a:cxn ang="0">
                  <a:pos x="131" y="17"/>
                </a:cxn>
                <a:cxn ang="0">
                  <a:pos x="167" y="11"/>
                </a:cxn>
                <a:cxn ang="0">
                  <a:pos x="173" y="32"/>
                </a:cxn>
                <a:cxn ang="0">
                  <a:pos x="194" y="35"/>
                </a:cxn>
                <a:cxn ang="0">
                  <a:pos x="221" y="74"/>
                </a:cxn>
                <a:cxn ang="0">
                  <a:pos x="248" y="146"/>
                </a:cxn>
                <a:cxn ang="0">
                  <a:pos x="239" y="203"/>
                </a:cxn>
              </a:cxnLst>
              <a:rect l="0" t="0" r="r" b="b"/>
              <a:pathLst>
                <a:path w="263" h="230">
                  <a:moveTo>
                    <a:pt x="239" y="203"/>
                  </a:moveTo>
                  <a:cubicBezTo>
                    <a:pt x="226" y="199"/>
                    <a:pt x="225" y="184"/>
                    <a:pt x="212" y="176"/>
                  </a:cubicBezTo>
                  <a:cubicBezTo>
                    <a:pt x="204" y="152"/>
                    <a:pt x="178" y="147"/>
                    <a:pt x="158" y="134"/>
                  </a:cubicBezTo>
                  <a:cubicBezTo>
                    <a:pt x="150" y="129"/>
                    <a:pt x="131" y="122"/>
                    <a:pt x="131" y="122"/>
                  </a:cubicBezTo>
                  <a:cubicBezTo>
                    <a:pt x="112" y="124"/>
                    <a:pt x="92" y="122"/>
                    <a:pt x="74" y="128"/>
                  </a:cubicBezTo>
                  <a:cubicBezTo>
                    <a:pt x="70" y="129"/>
                    <a:pt x="69" y="135"/>
                    <a:pt x="65" y="137"/>
                  </a:cubicBezTo>
                  <a:cubicBezTo>
                    <a:pt x="50" y="145"/>
                    <a:pt x="30" y="147"/>
                    <a:pt x="14" y="149"/>
                  </a:cubicBezTo>
                  <a:cubicBezTo>
                    <a:pt x="7" y="170"/>
                    <a:pt x="10" y="173"/>
                    <a:pt x="5" y="158"/>
                  </a:cubicBezTo>
                  <a:cubicBezTo>
                    <a:pt x="6" y="142"/>
                    <a:pt x="0" y="121"/>
                    <a:pt x="11" y="110"/>
                  </a:cubicBezTo>
                  <a:cubicBezTo>
                    <a:pt x="20" y="101"/>
                    <a:pt x="49" y="98"/>
                    <a:pt x="62" y="95"/>
                  </a:cubicBezTo>
                  <a:cubicBezTo>
                    <a:pt x="50" y="92"/>
                    <a:pt x="43" y="88"/>
                    <a:pt x="32" y="83"/>
                  </a:cubicBezTo>
                  <a:cubicBezTo>
                    <a:pt x="26" y="80"/>
                    <a:pt x="14" y="77"/>
                    <a:pt x="14" y="77"/>
                  </a:cubicBezTo>
                  <a:cubicBezTo>
                    <a:pt x="20" y="59"/>
                    <a:pt x="46" y="61"/>
                    <a:pt x="62" y="56"/>
                  </a:cubicBezTo>
                  <a:cubicBezTo>
                    <a:pt x="62" y="56"/>
                    <a:pt x="85" y="48"/>
                    <a:pt x="89" y="47"/>
                  </a:cubicBezTo>
                  <a:cubicBezTo>
                    <a:pt x="92" y="46"/>
                    <a:pt x="98" y="44"/>
                    <a:pt x="98" y="44"/>
                  </a:cubicBezTo>
                  <a:cubicBezTo>
                    <a:pt x="120" y="47"/>
                    <a:pt x="122" y="46"/>
                    <a:pt x="128" y="65"/>
                  </a:cubicBezTo>
                  <a:cubicBezTo>
                    <a:pt x="133" y="64"/>
                    <a:pt x="140" y="66"/>
                    <a:pt x="143" y="62"/>
                  </a:cubicBezTo>
                  <a:cubicBezTo>
                    <a:pt x="146" y="58"/>
                    <a:pt x="135" y="29"/>
                    <a:pt x="134" y="26"/>
                  </a:cubicBezTo>
                  <a:cubicBezTo>
                    <a:pt x="133" y="23"/>
                    <a:pt x="131" y="17"/>
                    <a:pt x="131" y="17"/>
                  </a:cubicBezTo>
                  <a:cubicBezTo>
                    <a:pt x="137" y="0"/>
                    <a:pt x="133" y="0"/>
                    <a:pt x="167" y="11"/>
                  </a:cubicBezTo>
                  <a:cubicBezTo>
                    <a:pt x="174" y="13"/>
                    <a:pt x="167" y="28"/>
                    <a:pt x="173" y="32"/>
                  </a:cubicBezTo>
                  <a:cubicBezTo>
                    <a:pt x="179" y="36"/>
                    <a:pt x="187" y="34"/>
                    <a:pt x="194" y="35"/>
                  </a:cubicBezTo>
                  <a:cubicBezTo>
                    <a:pt x="197" y="70"/>
                    <a:pt x="188" y="79"/>
                    <a:pt x="221" y="74"/>
                  </a:cubicBezTo>
                  <a:cubicBezTo>
                    <a:pt x="263" y="81"/>
                    <a:pt x="228" y="116"/>
                    <a:pt x="248" y="146"/>
                  </a:cubicBezTo>
                  <a:cubicBezTo>
                    <a:pt x="245" y="216"/>
                    <a:pt x="257" y="230"/>
                    <a:pt x="239" y="203"/>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0" name="Freeform 72"/>
            <p:cNvSpPr>
              <a:spLocks/>
            </p:cNvSpPr>
            <p:nvPr/>
          </p:nvSpPr>
          <p:spPr bwMode="auto">
            <a:xfrm>
              <a:off x="2890" y="1337"/>
              <a:ext cx="193" cy="198"/>
            </a:xfrm>
            <a:custGeom>
              <a:avLst/>
              <a:gdLst/>
              <a:ahLst/>
              <a:cxnLst>
                <a:cxn ang="0">
                  <a:pos x="55" y="0"/>
                </a:cxn>
                <a:cxn ang="0">
                  <a:pos x="19" y="23"/>
                </a:cxn>
                <a:cxn ang="0">
                  <a:pos x="0" y="89"/>
                </a:cxn>
                <a:cxn ang="0">
                  <a:pos x="18" y="141"/>
                </a:cxn>
                <a:cxn ang="0">
                  <a:pos x="96" y="194"/>
                </a:cxn>
                <a:cxn ang="0">
                  <a:pos x="160" y="198"/>
                </a:cxn>
                <a:cxn ang="0">
                  <a:pos x="193" y="140"/>
                </a:cxn>
                <a:cxn ang="0">
                  <a:pos x="126" y="131"/>
                </a:cxn>
                <a:cxn ang="0">
                  <a:pos x="66" y="54"/>
                </a:cxn>
                <a:cxn ang="0">
                  <a:pos x="57" y="41"/>
                </a:cxn>
                <a:cxn ang="0">
                  <a:pos x="55" y="0"/>
                </a:cxn>
              </a:cxnLst>
              <a:rect l="0" t="0" r="r" b="b"/>
              <a:pathLst>
                <a:path w="193" h="198">
                  <a:moveTo>
                    <a:pt x="55" y="0"/>
                  </a:moveTo>
                  <a:lnTo>
                    <a:pt x="19" y="23"/>
                  </a:lnTo>
                  <a:lnTo>
                    <a:pt x="0" y="89"/>
                  </a:lnTo>
                  <a:lnTo>
                    <a:pt x="18" y="141"/>
                  </a:lnTo>
                  <a:lnTo>
                    <a:pt x="96" y="194"/>
                  </a:lnTo>
                  <a:lnTo>
                    <a:pt x="160" y="198"/>
                  </a:lnTo>
                  <a:lnTo>
                    <a:pt x="193" y="140"/>
                  </a:lnTo>
                  <a:lnTo>
                    <a:pt x="126" y="131"/>
                  </a:lnTo>
                  <a:lnTo>
                    <a:pt x="66" y="54"/>
                  </a:lnTo>
                  <a:lnTo>
                    <a:pt x="57" y="41"/>
                  </a:lnTo>
                  <a:lnTo>
                    <a:pt x="55" y="0"/>
                  </a:ln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1" name="Freeform 73"/>
            <p:cNvSpPr>
              <a:spLocks/>
            </p:cNvSpPr>
            <p:nvPr/>
          </p:nvSpPr>
          <p:spPr bwMode="auto">
            <a:xfrm>
              <a:off x="2782" y="1108"/>
              <a:ext cx="192" cy="603"/>
            </a:xfrm>
            <a:custGeom>
              <a:avLst/>
              <a:gdLst/>
              <a:ahLst/>
              <a:cxnLst>
                <a:cxn ang="0">
                  <a:pos x="192" y="0"/>
                </a:cxn>
                <a:cxn ang="0">
                  <a:pos x="118" y="133"/>
                </a:cxn>
                <a:cxn ang="0">
                  <a:pos x="58" y="270"/>
                </a:cxn>
                <a:cxn ang="0">
                  <a:pos x="30" y="423"/>
                </a:cxn>
                <a:cxn ang="0">
                  <a:pos x="3" y="543"/>
                </a:cxn>
                <a:cxn ang="0">
                  <a:pos x="0" y="603"/>
                </a:cxn>
              </a:cxnLst>
              <a:rect l="0" t="0" r="r" b="b"/>
              <a:pathLst>
                <a:path w="192" h="603">
                  <a:moveTo>
                    <a:pt x="192" y="0"/>
                  </a:moveTo>
                  <a:lnTo>
                    <a:pt x="118" y="133"/>
                  </a:lnTo>
                  <a:lnTo>
                    <a:pt x="58" y="270"/>
                  </a:lnTo>
                  <a:lnTo>
                    <a:pt x="30" y="423"/>
                  </a:lnTo>
                  <a:lnTo>
                    <a:pt x="3" y="543"/>
                  </a:lnTo>
                  <a:lnTo>
                    <a:pt x="0" y="603"/>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2" name="Freeform 74"/>
            <p:cNvSpPr>
              <a:spLocks/>
            </p:cNvSpPr>
            <p:nvPr/>
          </p:nvSpPr>
          <p:spPr bwMode="auto">
            <a:xfrm>
              <a:off x="2954" y="1221"/>
              <a:ext cx="69" cy="155"/>
            </a:xfrm>
            <a:custGeom>
              <a:avLst/>
              <a:gdLst/>
              <a:ahLst/>
              <a:cxnLst>
                <a:cxn ang="0">
                  <a:pos x="0" y="155"/>
                </a:cxn>
                <a:cxn ang="0">
                  <a:pos x="69" y="30"/>
                </a:cxn>
                <a:cxn ang="0">
                  <a:pos x="28" y="0"/>
                </a:cxn>
              </a:cxnLst>
              <a:rect l="0" t="0" r="r" b="b"/>
              <a:pathLst>
                <a:path w="69" h="155">
                  <a:moveTo>
                    <a:pt x="0" y="155"/>
                  </a:moveTo>
                  <a:lnTo>
                    <a:pt x="69" y="30"/>
                  </a:lnTo>
                  <a:lnTo>
                    <a:pt x="28" y="0"/>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3" name="Freeform 75"/>
            <p:cNvSpPr>
              <a:spLocks/>
            </p:cNvSpPr>
            <p:nvPr/>
          </p:nvSpPr>
          <p:spPr bwMode="auto">
            <a:xfrm>
              <a:off x="2297" y="1848"/>
              <a:ext cx="400" cy="127"/>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4" name="Freeform 76"/>
            <p:cNvSpPr>
              <a:spLocks/>
            </p:cNvSpPr>
            <p:nvPr/>
          </p:nvSpPr>
          <p:spPr bwMode="auto">
            <a:xfrm>
              <a:off x="2329" y="1047"/>
              <a:ext cx="368" cy="678"/>
            </a:xfrm>
            <a:custGeom>
              <a:avLst/>
              <a:gdLst/>
              <a:ahLst/>
              <a:cxnLst>
                <a:cxn ang="0">
                  <a:pos x="356" y="0"/>
                </a:cxn>
                <a:cxn ang="0">
                  <a:pos x="176" y="156"/>
                </a:cxn>
                <a:cxn ang="0">
                  <a:pos x="30" y="146"/>
                </a:cxn>
                <a:cxn ang="0">
                  <a:pos x="0" y="272"/>
                </a:cxn>
                <a:cxn ang="0">
                  <a:pos x="152" y="288"/>
                </a:cxn>
                <a:cxn ang="0">
                  <a:pos x="236" y="240"/>
                </a:cxn>
                <a:cxn ang="0">
                  <a:pos x="122" y="636"/>
                </a:cxn>
                <a:cxn ang="0">
                  <a:pos x="194" y="672"/>
                </a:cxn>
                <a:cxn ang="0">
                  <a:pos x="302" y="678"/>
                </a:cxn>
                <a:cxn ang="0">
                  <a:pos x="368" y="240"/>
                </a:cxn>
                <a:cxn ang="0">
                  <a:pos x="356" y="0"/>
                </a:cxn>
              </a:cxnLst>
              <a:rect l="0" t="0" r="r" b="b"/>
              <a:pathLst>
                <a:path w="368" h="678">
                  <a:moveTo>
                    <a:pt x="356" y="0"/>
                  </a:moveTo>
                  <a:lnTo>
                    <a:pt x="176" y="156"/>
                  </a:lnTo>
                  <a:lnTo>
                    <a:pt x="30" y="146"/>
                  </a:lnTo>
                  <a:lnTo>
                    <a:pt x="0" y="272"/>
                  </a:lnTo>
                  <a:lnTo>
                    <a:pt x="152" y="288"/>
                  </a:lnTo>
                  <a:lnTo>
                    <a:pt x="236" y="240"/>
                  </a:lnTo>
                  <a:lnTo>
                    <a:pt x="122" y="636"/>
                  </a:lnTo>
                  <a:lnTo>
                    <a:pt x="194" y="672"/>
                  </a:lnTo>
                  <a:lnTo>
                    <a:pt x="302" y="678"/>
                  </a:lnTo>
                  <a:lnTo>
                    <a:pt x="368" y="240"/>
                  </a:lnTo>
                  <a:lnTo>
                    <a:pt x="356" y="0"/>
                  </a:lnTo>
                  <a:close/>
                </a:path>
              </a:pathLst>
            </a:custGeom>
            <a:solidFill>
              <a:srgbClr val="FF00FF"/>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5" name="Freeform 77"/>
            <p:cNvSpPr>
              <a:spLocks/>
            </p:cNvSpPr>
            <p:nvPr/>
          </p:nvSpPr>
          <p:spPr bwMode="auto">
            <a:xfrm rot="1141536" flipH="1">
              <a:off x="2843" y="1930"/>
              <a:ext cx="322" cy="121"/>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6" name="Freeform 78"/>
            <p:cNvSpPr>
              <a:spLocks/>
            </p:cNvSpPr>
            <p:nvPr/>
          </p:nvSpPr>
          <p:spPr bwMode="auto">
            <a:xfrm>
              <a:off x="2644" y="1013"/>
              <a:ext cx="250" cy="112"/>
            </a:xfrm>
            <a:custGeom>
              <a:avLst/>
              <a:gdLst/>
              <a:ahLst/>
              <a:cxnLst>
                <a:cxn ang="0">
                  <a:pos x="1" y="27"/>
                </a:cxn>
                <a:cxn ang="0">
                  <a:pos x="4" y="112"/>
                </a:cxn>
                <a:cxn ang="0">
                  <a:pos x="82" y="69"/>
                </a:cxn>
                <a:cxn ang="0">
                  <a:pos x="87" y="91"/>
                </a:cxn>
                <a:cxn ang="0">
                  <a:pos x="151" y="84"/>
                </a:cxn>
                <a:cxn ang="0">
                  <a:pos x="156" y="60"/>
                </a:cxn>
                <a:cxn ang="0">
                  <a:pos x="250" y="108"/>
                </a:cxn>
                <a:cxn ang="0">
                  <a:pos x="249" y="12"/>
                </a:cxn>
                <a:cxn ang="0">
                  <a:pos x="163" y="36"/>
                </a:cxn>
                <a:cxn ang="0">
                  <a:pos x="144" y="21"/>
                </a:cxn>
                <a:cxn ang="0">
                  <a:pos x="90" y="24"/>
                </a:cxn>
                <a:cxn ang="0">
                  <a:pos x="88" y="48"/>
                </a:cxn>
                <a:cxn ang="0">
                  <a:pos x="0" y="0"/>
                </a:cxn>
                <a:cxn ang="0">
                  <a:pos x="1" y="27"/>
                </a:cxn>
              </a:cxnLst>
              <a:rect l="0" t="0" r="r" b="b"/>
              <a:pathLst>
                <a:path w="250" h="112">
                  <a:moveTo>
                    <a:pt x="1" y="27"/>
                  </a:moveTo>
                  <a:lnTo>
                    <a:pt x="4" y="112"/>
                  </a:lnTo>
                  <a:lnTo>
                    <a:pt x="82" y="69"/>
                  </a:lnTo>
                  <a:lnTo>
                    <a:pt x="87" y="91"/>
                  </a:lnTo>
                  <a:lnTo>
                    <a:pt x="151" y="84"/>
                  </a:lnTo>
                  <a:lnTo>
                    <a:pt x="156" y="60"/>
                  </a:lnTo>
                  <a:lnTo>
                    <a:pt x="250" y="108"/>
                  </a:lnTo>
                  <a:lnTo>
                    <a:pt x="249" y="12"/>
                  </a:lnTo>
                  <a:lnTo>
                    <a:pt x="163" y="36"/>
                  </a:lnTo>
                  <a:lnTo>
                    <a:pt x="144" y="21"/>
                  </a:lnTo>
                  <a:lnTo>
                    <a:pt x="90" y="24"/>
                  </a:lnTo>
                  <a:lnTo>
                    <a:pt x="88" y="48"/>
                  </a:lnTo>
                  <a:lnTo>
                    <a:pt x="0" y="0"/>
                  </a:lnTo>
                  <a:lnTo>
                    <a:pt x="1" y="27"/>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0" name="Freeform 79"/>
            <p:cNvSpPr>
              <a:spLocks/>
            </p:cNvSpPr>
            <p:nvPr/>
          </p:nvSpPr>
          <p:spPr bwMode="auto">
            <a:xfrm>
              <a:off x="2597" y="1135"/>
              <a:ext cx="64" cy="448"/>
            </a:xfrm>
            <a:custGeom>
              <a:avLst/>
              <a:gdLst/>
              <a:ahLst/>
              <a:cxnLst>
                <a:cxn ang="0">
                  <a:pos x="0" y="0"/>
                </a:cxn>
                <a:cxn ang="0">
                  <a:pos x="64" y="200"/>
                </a:cxn>
                <a:cxn ang="0">
                  <a:pos x="48" y="448"/>
                </a:cxn>
              </a:cxnLst>
              <a:rect l="0" t="0" r="r" b="b"/>
              <a:pathLst>
                <a:path w="64" h="448">
                  <a:moveTo>
                    <a:pt x="0" y="0"/>
                  </a:moveTo>
                  <a:lnTo>
                    <a:pt x="64" y="200"/>
                  </a:lnTo>
                  <a:lnTo>
                    <a:pt x="48" y="448"/>
                  </a:ln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1" name="AutoShape 80"/>
            <p:cNvSpPr>
              <a:spLocks noChangeArrowheads="1"/>
            </p:cNvSpPr>
            <p:nvPr/>
          </p:nvSpPr>
          <p:spPr bwMode="auto">
            <a:xfrm rot="-1641661">
              <a:off x="2159" y="1037"/>
              <a:ext cx="318" cy="30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6633"/>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2" name="AutoShape 81"/>
            <p:cNvSpPr>
              <a:spLocks noChangeArrowheads="1"/>
            </p:cNvSpPr>
            <p:nvPr/>
          </p:nvSpPr>
          <p:spPr bwMode="auto">
            <a:xfrm rot="-1641661">
              <a:off x="2198" y="1066"/>
              <a:ext cx="252" cy="23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bg1"/>
                </a:gs>
                <a:gs pos="100000">
                  <a:schemeClr val="bg1">
                    <a:gamma/>
                    <a:shade val="46275"/>
                    <a:invGamma/>
                  </a:schemeClr>
                </a:gs>
              </a:gsLst>
              <a:lin ang="5400000" scaled="1"/>
            </a:gra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3" name="Freeform 82"/>
            <p:cNvSpPr>
              <a:spLocks/>
            </p:cNvSpPr>
            <p:nvPr/>
          </p:nvSpPr>
          <p:spPr bwMode="auto">
            <a:xfrm>
              <a:off x="2200" y="1069"/>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4" name="Freeform 83"/>
            <p:cNvSpPr>
              <a:spLocks/>
            </p:cNvSpPr>
            <p:nvPr/>
          </p:nvSpPr>
          <p:spPr bwMode="auto">
            <a:xfrm>
              <a:off x="2218" y="1090"/>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5" name="Freeform 84"/>
            <p:cNvSpPr>
              <a:spLocks/>
            </p:cNvSpPr>
            <p:nvPr/>
          </p:nvSpPr>
          <p:spPr bwMode="auto">
            <a:xfrm>
              <a:off x="2224" y="1108"/>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6" name="Freeform 85"/>
            <p:cNvSpPr>
              <a:spLocks/>
            </p:cNvSpPr>
            <p:nvPr/>
          </p:nvSpPr>
          <p:spPr bwMode="auto">
            <a:xfrm>
              <a:off x="2249" y="1135"/>
              <a:ext cx="154" cy="76"/>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7" name="Freeform 86"/>
            <p:cNvSpPr>
              <a:spLocks/>
            </p:cNvSpPr>
            <p:nvPr/>
          </p:nvSpPr>
          <p:spPr bwMode="auto">
            <a:xfrm>
              <a:off x="2272" y="1158"/>
              <a:ext cx="136" cy="72"/>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 name="Freeform 87"/>
            <p:cNvSpPr>
              <a:spLocks/>
            </p:cNvSpPr>
            <p:nvPr/>
          </p:nvSpPr>
          <p:spPr bwMode="auto">
            <a:xfrm>
              <a:off x="2295" y="1198"/>
              <a:ext cx="121"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9" name="Freeform 88"/>
            <p:cNvSpPr>
              <a:spLocks/>
            </p:cNvSpPr>
            <p:nvPr/>
          </p:nvSpPr>
          <p:spPr bwMode="auto">
            <a:xfrm>
              <a:off x="2325" y="1218"/>
              <a:ext cx="99"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0" name="Freeform 89"/>
            <p:cNvSpPr>
              <a:spLocks/>
            </p:cNvSpPr>
            <p:nvPr/>
          </p:nvSpPr>
          <p:spPr bwMode="auto">
            <a:xfrm>
              <a:off x="2145" y="1184"/>
              <a:ext cx="133" cy="150"/>
            </a:xfrm>
            <a:custGeom>
              <a:avLst/>
              <a:gdLst/>
              <a:ahLst/>
              <a:cxnLst>
                <a:cxn ang="0">
                  <a:pos x="0" y="15"/>
                </a:cxn>
                <a:cxn ang="0">
                  <a:pos x="15" y="0"/>
                </a:cxn>
                <a:cxn ang="0">
                  <a:pos x="27" y="12"/>
                </a:cxn>
                <a:cxn ang="0">
                  <a:pos x="46" y="20"/>
                </a:cxn>
                <a:cxn ang="0">
                  <a:pos x="63" y="26"/>
                </a:cxn>
                <a:cxn ang="0">
                  <a:pos x="70" y="41"/>
                </a:cxn>
                <a:cxn ang="0">
                  <a:pos x="87" y="44"/>
                </a:cxn>
                <a:cxn ang="0">
                  <a:pos x="79" y="75"/>
                </a:cxn>
                <a:cxn ang="0">
                  <a:pos x="57" y="75"/>
                </a:cxn>
                <a:cxn ang="0">
                  <a:pos x="54" y="71"/>
                </a:cxn>
                <a:cxn ang="0">
                  <a:pos x="49" y="69"/>
                </a:cxn>
                <a:cxn ang="0">
                  <a:pos x="22" y="51"/>
                </a:cxn>
                <a:cxn ang="0">
                  <a:pos x="0" y="15"/>
                </a:cxn>
              </a:cxnLst>
              <a:rect l="0" t="0" r="r" b="b"/>
              <a:pathLst>
                <a:path w="89" h="88">
                  <a:moveTo>
                    <a:pt x="0" y="15"/>
                  </a:moveTo>
                  <a:cubicBezTo>
                    <a:pt x="1" y="7"/>
                    <a:pt x="8" y="3"/>
                    <a:pt x="15" y="0"/>
                  </a:cubicBezTo>
                  <a:cubicBezTo>
                    <a:pt x="24" y="6"/>
                    <a:pt x="17" y="15"/>
                    <a:pt x="27" y="12"/>
                  </a:cubicBezTo>
                  <a:cubicBezTo>
                    <a:pt x="36" y="13"/>
                    <a:pt x="44" y="11"/>
                    <a:pt x="46" y="20"/>
                  </a:cubicBezTo>
                  <a:cubicBezTo>
                    <a:pt x="44" y="29"/>
                    <a:pt x="53" y="24"/>
                    <a:pt x="63" y="26"/>
                  </a:cubicBezTo>
                  <a:cubicBezTo>
                    <a:pt x="66" y="46"/>
                    <a:pt x="61" y="48"/>
                    <a:pt x="70" y="41"/>
                  </a:cubicBezTo>
                  <a:cubicBezTo>
                    <a:pt x="76" y="42"/>
                    <a:pt x="86" y="38"/>
                    <a:pt x="87" y="44"/>
                  </a:cubicBezTo>
                  <a:cubicBezTo>
                    <a:pt x="89" y="53"/>
                    <a:pt x="84" y="68"/>
                    <a:pt x="79" y="75"/>
                  </a:cubicBezTo>
                  <a:cubicBezTo>
                    <a:pt x="77" y="88"/>
                    <a:pt x="64" y="82"/>
                    <a:pt x="57" y="75"/>
                  </a:cubicBezTo>
                  <a:cubicBezTo>
                    <a:pt x="56" y="74"/>
                    <a:pt x="55" y="72"/>
                    <a:pt x="54" y="71"/>
                  </a:cubicBezTo>
                  <a:cubicBezTo>
                    <a:pt x="53" y="70"/>
                    <a:pt x="51" y="70"/>
                    <a:pt x="49" y="69"/>
                  </a:cubicBezTo>
                  <a:cubicBezTo>
                    <a:pt x="38" y="55"/>
                    <a:pt x="34" y="60"/>
                    <a:pt x="22" y="51"/>
                  </a:cubicBezTo>
                  <a:cubicBezTo>
                    <a:pt x="12" y="44"/>
                    <a:pt x="3" y="25"/>
                    <a:pt x="0" y="15"/>
                  </a:cubicBezTo>
                  <a:close/>
                </a:path>
              </a:pathLst>
            </a:custGeom>
            <a:solidFill>
              <a:srgbClr val="FF9999"/>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1" name="Freeform 90"/>
            <p:cNvSpPr>
              <a:spLocks/>
            </p:cNvSpPr>
            <p:nvPr/>
          </p:nvSpPr>
          <p:spPr bwMode="auto">
            <a:xfrm>
              <a:off x="2625" y="828"/>
              <a:ext cx="93" cy="66"/>
            </a:xfrm>
            <a:custGeom>
              <a:avLst/>
              <a:gdLst/>
              <a:ahLst/>
              <a:cxnLst>
                <a:cxn ang="0">
                  <a:pos x="0" y="39"/>
                </a:cxn>
                <a:cxn ang="0">
                  <a:pos x="60" y="24"/>
                </a:cxn>
                <a:cxn ang="0">
                  <a:pos x="81" y="0"/>
                </a:cxn>
              </a:cxnLst>
              <a:rect l="0" t="0" r="r" b="b"/>
              <a:pathLst>
                <a:path w="81" h="39">
                  <a:moveTo>
                    <a:pt x="0" y="39"/>
                  </a:moveTo>
                  <a:cubicBezTo>
                    <a:pt x="23" y="34"/>
                    <a:pt x="47" y="30"/>
                    <a:pt x="60" y="24"/>
                  </a:cubicBezTo>
                  <a:cubicBezTo>
                    <a:pt x="73" y="18"/>
                    <a:pt x="78" y="4"/>
                    <a:pt x="81" y="0"/>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7" name="Group 16">
            <a:extLst>
              <a:ext uri="{FF2B5EF4-FFF2-40B4-BE49-F238E27FC236}">
                <a16:creationId xmlns:a16="http://schemas.microsoft.com/office/drawing/2014/main" id="{61222625-C013-4AEC-BA44-E44A9D2DF93A}"/>
              </a:ext>
            </a:extLst>
          </p:cNvPr>
          <p:cNvGrpSpPr/>
          <p:nvPr/>
        </p:nvGrpSpPr>
        <p:grpSpPr>
          <a:xfrm>
            <a:off x="1240306" y="3022608"/>
            <a:ext cx="6993380" cy="3005442"/>
            <a:chOff x="1110131" y="2514764"/>
            <a:chExt cx="6993380" cy="3005442"/>
          </a:xfrm>
        </p:grpSpPr>
        <p:grpSp>
          <p:nvGrpSpPr>
            <p:cNvPr id="2" name="Group 77"/>
            <p:cNvGrpSpPr/>
            <p:nvPr/>
          </p:nvGrpSpPr>
          <p:grpSpPr>
            <a:xfrm>
              <a:off x="2883117" y="3291917"/>
              <a:ext cx="1204892" cy="1804860"/>
              <a:chOff x="3675413" y="2007120"/>
              <a:chExt cx="1204892" cy="1804860"/>
            </a:xfrm>
          </p:grpSpPr>
          <p:sp>
            <p:nvSpPr>
              <p:cNvPr id="76" name="Freeform 75"/>
              <p:cNvSpPr/>
              <p:nvPr/>
            </p:nvSpPr>
            <p:spPr bwMode="auto">
              <a:xfrm rot="2410730">
                <a:off x="4098622" y="2007120"/>
                <a:ext cx="781683" cy="1604963"/>
              </a:xfrm>
              <a:custGeom>
                <a:avLst/>
                <a:gdLst>
                  <a:gd name="connsiteX0" fmla="*/ 132119 w 778805"/>
                  <a:gd name="connsiteY0" fmla="*/ 1602807 h 1602807"/>
                  <a:gd name="connsiteX1" fmla="*/ 0 w 778805"/>
                  <a:gd name="connsiteY1" fmla="*/ 118211 h 1602807"/>
                  <a:gd name="connsiteX2" fmla="*/ 6954 w 778805"/>
                  <a:gd name="connsiteY2" fmla="*/ 59105 h 1602807"/>
                  <a:gd name="connsiteX3" fmla="*/ 41722 w 778805"/>
                  <a:gd name="connsiteY3" fmla="*/ 13907 h 1602807"/>
                  <a:gd name="connsiteX4" fmla="*/ 83443 w 778805"/>
                  <a:gd name="connsiteY4" fmla="*/ 0 h 1602807"/>
                  <a:gd name="connsiteX5" fmla="*/ 135595 w 778805"/>
                  <a:gd name="connsiteY5" fmla="*/ 20860 h 1602807"/>
                  <a:gd name="connsiteX6" fmla="*/ 173840 w 778805"/>
                  <a:gd name="connsiteY6" fmla="*/ 69536 h 1602807"/>
                  <a:gd name="connsiteX7" fmla="*/ 778805 w 778805"/>
                  <a:gd name="connsiteY7" fmla="*/ 1501980 h 1602807"/>
                  <a:gd name="connsiteX8" fmla="*/ 132119 w 778805"/>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44600 w 781683"/>
                  <a:gd name="connsiteY3" fmla="*/ 13907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69115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5686 h 1605686"/>
                  <a:gd name="connsiteX1" fmla="*/ 2878 w 781683"/>
                  <a:gd name="connsiteY1" fmla="*/ 121090 h 1605686"/>
                  <a:gd name="connsiteX2" fmla="*/ 0 w 781683"/>
                  <a:gd name="connsiteY2" fmla="*/ 64442 h 1605686"/>
                  <a:gd name="connsiteX3" fmla="*/ 27394 w 781683"/>
                  <a:gd name="connsiteY3" fmla="*/ 24160 h 1605686"/>
                  <a:gd name="connsiteX4" fmla="*/ 69115 w 781683"/>
                  <a:gd name="connsiteY4" fmla="*/ 2879 h 1605686"/>
                  <a:gd name="connsiteX5" fmla="*/ 138473 w 781683"/>
                  <a:gd name="connsiteY5" fmla="*/ 23739 h 1605686"/>
                  <a:gd name="connsiteX6" fmla="*/ 176718 w 781683"/>
                  <a:gd name="connsiteY6" fmla="*/ 72415 h 1605686"/>
                  <a:gd name="connsiteX7" fmla="*/ 781683 w 781683"/>
                  <a:gd name="connsiteY7" fmla="*/ 1504859 h 1605686"/>
                  <a:gd name="connsiteX8" fmla="*/ 134997 w 781683"/>
                  <a:gd name="connsiteY8" fmla="*/ 1605686 h 1605686"/>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38473 w 781683"/>
                  <a:gd name="connsiteY6" fmla="*/ 23016 h 1604963"/>
                  <a:gd name="connsiteX7" fmla="*/ 176718 w 781683"/>
                  <a:gd name="connsiteY7" fmla="*/ 71692 h 1604963"/>
                  <a:gd name="connsiteX8" fmla="*/ 781683 w 781683"/>
                  <a:gd name="connsiteY8" fmla="*/ 1504136 h 1604963"/>
                  <a:gd name="connsiteX9" fmla="*/ 134997 w 781683"/>
                  <a:gd name="connsiteY9" fmla="*/ 1604963 h 1604963"/>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50763 w 781683"/>
                  <a:gd name="connsiteY6" fmla="*/ 32848 h 1604963"/>
                  <a:gd name="connsiteX7" fmla="*/ 176718 w 781683"/>
                  <a:gd name="connsiteY7" fmla="*/ 71692 h 1604963"/>
                  <a:gd name="connsiteX8" fmla="*/ 781683 w 781683"/>
                  <a:gd name="connsiteY8" fmla="*/ 1504136 h 1604963"/>
                  <a:gd name="connsiteX9" fmla="*/ 134997 w 781683"/>
                  <a:gd name="connsiteY9" fmla="*/ 1604963 h 160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683" h="1604963">
                    <a:moveTo>
                      <a:pt x="134997" y="1604963"/>
                    </a:moveTo>
                    <a:lnTo>
                      <a:pt x="2878" y="120367"/>
                    </a:lnTo>
                    <a:lnTo>
                      <a:pt x="0" y="63719"/>
                    </a:lnTo>
                    <a:lnTo>
                      <a:pt x="27394" y="23437"/>
                    </a:lnTo>
                    <a:lnTo>
                      <a:pt x="69115" y="2156"/>
                    </a:lnTo>
                    <a:cubicBezTo>
                      <a:pt x="83776" y="0"/>
                      <a:pt x="104210" y="471"/>
                      <a:pt x="117818" y="5586"/>
                    </a:cubicBezTo>
                    <a:cubicBezTo>
                      <a:pt x="131426" y="10701"/>
                      <a:pt x="140537" y="22650"/>
                      <a:pt x="150763" y="32848"/>
                    </a:cubicBezTo>
                    <a:lnTo>
                      <a:pt x="176718" y="71692"/>
                    </a:lnTo>
                    <a:lnTo>
                      <a:pt x="781683" y="1504136"/>
                    </a:lnTo>
                    <a:lnTo>
                      <a:pt x="134997" y="1604963"/>
                    </a:lnTo>
                    <a:close/>
                  </a:path>
                </a:pathLst>
              </a:custGeom>
              <a:gradFill flip="none" rotWithShape="1">
                <a:gsLst>
                  <a:gs pos="0">
                    <a:srgbClr val="FF0000"/>
                  </a:gs>
                  <a:gs pos="50000">
                    <a:srgbClr val="7030A0"/>
                  </a:gs>
                  <a:gs pos="100000">
                    <a:schemeClr val="tx2"/>
                  </a:gs>
                </a:gsLst>
                <a:lin ang="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1" name="Oval 70"/>
              <p:cNvSpPr/>
              <p:nvPr/>
            </p:nvSpPr>
            <p:spPr bwMode="auto">
              <a:xfrm>
                <a:off x="3675413" y="3137066"/>
                <a:ext cx="674914" cy="674914"/>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3" name="Group 152"/>
            <p:cNvGrpSpPr/>
            <p:nvPr/>
          </p:nvGrpSpPr>
          <p:grpSpPr>
            <a:xfrm>
              <a:off x="2595295" y="2858917"/>
              <a:ext cx="2114825" cy="2120228"/>
              <a:chOff x="3078832" y="1538494"/>
              <a:chExt cx="2114825" cy="2120228"/>
            </a:xfrm>
          </p:grpSpPr>
          <p:sp>
            <p:nvSpPr>
              <p:cNvPr id="137" name="Freeform 81"/>
              <p:cNvSpPr>
                <a:spLocks/>
              </p:cNvSpPr>
              <p:nvPr/>
            </p:nvSpPr>
            <p:spPr bwMode="auto">
              <a:xfrm rot="9459547" flipV="1">
                <a:off x="3126649" y="206788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8" name="Freeform 81"/>
              <p:cNvSpPr>
                <a:spLocks/>
              </p:cNvSpPr>
              <p:nvPr/>
            </p:nvSpPr>
            <p:spPr bwMode="auto">
              <a:xfrm rot="12670326" flipV="1">
                <a:off x="3768334" y="1538494"/>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9" name="Freeform 81"/>
              <p:cNvSpPr>
                <a:spLocks/>
              </p:cNvSpPr>
              <p:nvPr/>
            </p:nvSpPr>
            <p:spPr bwMode="auto">
              <a:xfrm rot="2236861" flipV="1">
                <a:off x="4169387" y="348493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0" name="Freeform 81"/>
              <p:cNvSpPr>
                <a:spLocks/>
              </p:cNvSpPr>
              <p:nvPr/>
            </p:nvSpPr>
            <p:spPr bwMode="auto">
              <a:xfrm rot="19147494" flipV="1">
                <a:off x="5029943" y="268301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1" name="Freeform 81"/>
              <p:cNvSpPr>
                <a:spLocks/>
              </p:cNvSpPr>
              <p:nvPr/>
            </p:nvSpPr>
            <p:spPr bwMode="auto">
              <a:xfrm rot="16200000" flipV="1">
                <a:off x="4730862" y="179516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2" name="Freeform 81"/>
              <p:cNvSpPr>
                <a:spLocks/>
              </p:cNvSpPr>
              <p:nvPr/>
            </p:nvSpPr>
            <p:spPr bwMode="auto">
              <a:xfrm rot="6796813" flipV="1">
                <a:off x="3083869" y="283255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3" name="Arc 142"/>
              <p:cNvSpPr/>
              <p:nvPr/>
            </p:nvSpPr>
            <p:spPr bwMode="auto">
              <a:xfrm>
                <a:off x="3566694" y="2075594"/>
                <a:ext cx="1064127" cy="1069729"/>
              </a:xfrm>
              <a:prstGeom prst="arc">
                <a:avLst>
                  <a:gd name="adj1" fmla="val 8687823"/>
                  <a:gd name="adj2" fmla="val 5045816"/>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4" name="Freeform 81"/>
              <p:cNvSpPr>
                <a:spLocks/>
              </p:cNvSpPr>
              <p:nvPr/>
            </p:nvSpPr>
            <p:spPr bwMode="auto">
              <a:xfrm rot="18796882" flipV="1">
                <a:off x="4543704" y="2517061"/>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5" name="Freeform 81"/>
              <p:cNvSpPr>
                <a:spLocks/>
              </p:cNvSpPr>
              <p:nvPr/>
            </p:nvSpPr>
            <p:spPr bwMode="auto">
              <a:xfrm rot="8292053" flipV="1">
                <a:off x="3484923" y="244219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6" name="Freeform 81"/>
              <p:cNvSpPr>
                <a:spLocks/>
              </p:cNvSpPr>
              <p:nvPr/>
            </p:nvSpPr>
            <p:spPr bwMode="auto">
              <a:xfrm rot="13034805" flipV="1">
                <a:off x="4008966" y="199301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 name="Freeform 81"/>
              <p:cNvSpPr>
                <a:spLocks/>
              </p:cNvSpPr>
              <p:nvPr/>
            </p:nvSpPr>
            <p:spPr bwMode="auto">
              <a:xfrm rot="861353" flipV="1">
                <a:off x="4281681" y="2982278"/>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8" name="Arc 147"/>
              <p:cNvSpPr/>
              <p:nvPr/>
            </p:nvSpPr>
            <p:spPr bwMode="auto">
              <a:xfrm>
                <a:off x="3112166" y="1578289"/>
                <a:ext cx="1993951" cy="2004448"/>
              </a:xfrm>
              <a:prstGeom prst="arc">
                <a:avLst>
                  <a:gd name="adj1" fmla="val 8218078"/>
                  <a:gd name="adj2" fmla="val 5635564"/>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5" name="Group 82"/>
            <p:cNvGrpSpPr/>
            <p:nvPr/>
          </p:nvGrpSpPr>
          <p:grpSpPr>
            <a:xfrm>
              <a:off x="1110131" y="3123097"/>
              <a:ext cx="2905941" cy="2272937"/>
              <a:chOff x="1554479" y="2638697"/>
              <a:chExt cx="2905941" cy="2272937"/>
            </a:xfrm>
          </p:grpSpPr>
          <p:sp>
            <p:nvSpPr>
              <p:cNvPr id="86" name="Freeform 85"/>
              <p:cNvSpPr/>
              <p:nvPr/>
            </p:nvSpPr>
            <p:spPr bwMode="auto">
              <a:xfrm>
                <a:off x="1554479" y="2638697"/>
                <a:ext cx="2905941" cy="2272937"/>
              </a:xfrm>
              <a:custGeom>
                <a:avLst/>
                <a:gdLst>
                  <a:gd name="connsiteX0" fmla="*/ 2730137 w 2769325"/>
                  <a:gd name="connsiteY0" fmla="*/ 143692 h 2103120"/>
                  <a:gd name="connsiteX1" fmla="*/ 2769325 w 2769325"/>
                  <a:gd name="connsiteY1" fmla="*/ 13063 h 2103120"/>
                  <a:gd name="connsiteX2" fmla="*/ 1907177 w 2769325"/>
                  <a:gd name="connsiteY2" fmla="*/ 0 h 2103120"/>
                  <a:gd name="connsiteX3" fmla="*/ 0 w 2769325"/>
                  <a:gd name="connsiteY3" fmla="*/ 1985554 h 2103120"/>
                  <a:gd name="connsiteX4" fmla="*/ 1711234 w 2769325"/>
                  <a:gd name="connsiteY4" fmla="*/ 2103120 h 2103120"/>
                  <a:gd name="connsiteX0" fmla="*/ 2860766 w 2899954"/>
                  <a:gd name="connsiteY0" fmla="*/ 143692 h 2168434"/>
                  <a:gd name="connsiteX1" fmla="*/ 2899954 w 2899954"/>
                  <a:gd name="connsiteY1" fmla="*/ 13063 h 2168434"/>
                  <a:gd name="connsiteX2" fmla="*/ 2037806 w 2899954"/>
                  <a:gd name="connsiteY2" fmla="*/ 0 h 2168434"/>
                  <a:gd name="connsiteX3" fmla="*/ 0 w 2899954"/>
                  <a:gd name="connsiteY3" fmla="*/ 2168434 h 2168434"/>
                  <a:gd name="connsiteX4" fmla="*/ 1841863 w 2899954"/>
                  <a:gd name="connsiteY4" fmla="*/ 2103120 h 2168434"/>
                  <a:gd name="connsiteX0" fmla="*/ 2860766 w 2899954"/>
                  <a:gd name="connsiteY0" fmla="*/ 143692 h 2272937"/>
                  <a:gd name="connsiteX1" fmla="*/ 2899954 w 2899954"/>
                  <a:gd name="connsiteY1" fmla="*/ 13063 h 2272937"/>
                  <a:gd name="connsiteX2" fmla="*/ 2037806 w 2899954"/>
                  <a:gd name="connsiteY2" fmla="*/ 0 h 2272937"/>
                  <a:gd name="connsiteX3" fmla="*/ 0 w 2899954"/>
                  <a:gd name="connsiteY3" fmla="*/ 2168434 h 2272937"/>
                  <a:gd name="connsiteX4" fmla="*/ 1737360 w 2899954"/>
                  <a:gd name="connsiteY4" fmla="*/ 2272937 h 2272937"/>
                  <a:gd name="connsiteX5" fmla="*/ 1841863 w 2899954"/>
                  <a:gd name="connsiteY5" fmla="*/ 2103120 h 2272937"/>
                  <a:gd name="connsiteX0" fmla="*/ 2860766 w 2886891"/>
                  <a:gd name="connsiteY0" fmla="*/ 143692 h 2272937"/>
                  <a:gd name="connsiteX1" fmla="*/ 2886891 w 2886891"/>
                  <a:gd name="connsiteY1" fmla="*/ 52252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86891 w 2886891"/>
                  <a:gd name="connsiteY1" fmla="*/ 39189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49881 w 2886891"/>
                  <a:gd name="connsiteY1" fmla="*/ 134983 h 2272937"/>
                  <a:gd name="connsiteX2" fmla="*/ 2886891 w 2886891"/>
                  <a:gd name="connsiteY2" fmla="*/ 39189 h 2272937"/>
                  <a:gd name="connsiteX3" fmla="*/ 2037806 w 2886891"/>
                  <a:gd name="connsiteY3" fmla="*/ 0 h 2272937"/>
                  <a:gd name="connsiteX4" fmla="*/ 0 w 2886891"/>
                  <a:gd name="connsiteY4" fmla="*/ 2168434 h 2272937"/>
                  <a:gd name="connsiteX5" fmla="*/ 1737360 w 2886891"/>
                  <a:gd name="connsiteY5" fmla="*/ 2272937 h 2272937"/>
                  <a:gd name="connsiteX6" fmla="*/ 1841863 w 2886891"/>
                  <a:gd name="connsiteY6" fmla="*/ 2103120 h 2272937"/>
                  <a:gd name="connsiteX0" fmla="*/ 2860766 w 2890701"/>
                  <a:gd name="connsiteY0" fmla="*/ 143692 h 2272937"/>
                  <a:gd name="connsiteX1" fmla="*/ 2849881 w 2890701"/>
                  <a:gd name="connsiteY1" fmla="*/ 134983 h 2272937"/>
                  <a:gd name="connsiteX2" fmla="*/ 2890701 w 2890701"/>
                  <a:gd name="connsiteY2" fmla="*/ 35379 h 2272937"/>
                  <a:gd name="connsiteX3" fmla="*/ 2037806 w 2890701"/>
                  <a:gd name="connsiteY3" fmla="*/ 0 h 2272937"/>
                  <a:gd name="connsiteX4" fmla="*/ 0 w 2890701"/>
                  <a:gd name="connsiteY4" fmla="*/ 2168434 h 2272937"/>
                  <a:gd name="connsiteX5" fmla="*/ 1737360 w 2890701"/>
                  <a:gd name="connsiteY5" fmla="*/ 2272937 h 2272937"/>
                  <a:gd name="connsiteX6" fmla="*/ 1841863 w 2890701"/>
                  <a:gd name="connsiteY6" fmla="*/ 2103120 h 2272937"/>
                  <a:gd name="connsiteX0" fmla="*/ 2860766 w 2905941"/>
                  <a:gd name="connsiteY0" fmla="*/ 143692 h 2272937"/>
                  <a:gd name="connsiteX1" fmla="*/ 2849881 w 2905941"/>
                  <a:gd name="connsiteY1" fmla="*/ 13498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905941"/>
                  <a:gd name="connsiteY0" fmla="*/ 143692 h 2272937"/>
                  <a:gd name="connsiteX1" fmla="*/ 2905941 w 2905941"/>
                  <a:gd name="connsiteY1" fmla="*/ 31569 h 2272937"/>
                  <a:gd name="connsiteX2" fmla="*/ 2037806 w 2905941"/>
                  <a:gd name="connsiteY2" fmla="*/ 0 h 2272937"/>
                  <a:gd name="connsiteX3" fmla="*/ 0 w 2905941"/>
                  <a:gd name="connsiteY3" fmla="*/ 2168434 h 2272937"/>
                  <a:gd name="connsiteX4" fmla="*/ 1737360 w 2905941"/>
                  <a:gd name="connsiteY4" fmla="*/ 2272937 h 2272937"/>
                  <a:gd name="connsiteX5" fmla="*/ 1841863 w 2905941"/>
                  <a:gd name="connsiteY5" fmla="*/ 2103120 h 2272937"/>
                  <a:gd name="connsiteX0" fmla="*/ 2860766 w 2905941"/>
                  <a:gd name="connsiteY0" fmla="*/ 143692 h 2272937"/>
                  <a:gd name="connsiteX1" fmla="*/ 2853691 w 2905941"/>
                  <a:gd name="connsiteY1" fmla="*/ 13879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5941" h="2272937">
                    <a:moveTo>
                      <a:pt x="2860766" y="143692"/>
                    </a:moveTo>
                    <a:lnTo>
                      <a:pt x="2853691" y="138793"/>
                    </a:lnTo>
                    <a:lnTo>
                      <a:pt x="2905941" y="31569"/>
                    </a:lnTo>
                    <a:lnTo>
                      <a:pt x="2037806" y="0"/>
                    </a:lnTo>
                    <a:lnTo>
                      <a:pt x="0" y="2168434"/>
                    </a:lnTo>
                    <a:lnTo>
                      <a:pt x="1737360" y="2272937"/>
                    </a:lnTo>
                    <a:lnTo>
                      <a:pt x="1841863" y="210312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87" name="Straight Connector 86"/>
              <p:cNvCxnSpPr/>
              <p:nvPr/>
            </p:nvCxnSpPr>
            <p:spPr bwMode="auto">
              <a:xfrm>
                <a:off x="2811780" y="3341370"/>
                <a:ext cx="217170" cy="0"/>
              </a:xfrm>
              <a:prstGeom prst="line">
                <a:avLst/>
              </a:prstGeom>
              <a:solidFill>
                <a:schemeClr val="accent1"/>
              </a:solidFill>
              <a:ln w="57150" cap="flat" cmpd="sng" algn="ctr">
                <a:solidFill>
                  <a:srgbClr val="FFFFCC"/>
                </a:solidFill>
                <a:prstDash val="solid"/>
                <a:round/>
                <a:headEnd type="none" w="med" len="med"/>
                <a:tailEnd type="none" w="med" len="med"/>
              </a:ln>
              <a:effectLst/>
            </p:spPr>
          </p:cxnSp>
        </p:grpSp>
        <p:grpSp>
          <p:nvGrpSpPr>
            <p:cNvPr id="7" name="Group 187"/>
            <p:cNvGrpSpPr/>
            <p:nvPr/>
          </p:nvGrpSpPr>
          <p:grpSpPr>
            <a:xfrm>
              <a:off x="4908294" y="2878944"/>
              <a:ext cx="3195217" cy="2641262"/>
              <a:chOff x="5352642" y="2394544"/>
              <a:chExt cx="3195217" cy="2641262"/>
            </a:xfrm>
          </p:grpSpPr>
          <p:grpSp>
            <p:nvGrpSpPr>
              <p:cNvPr id="8" name="Group 76"/>
              <p:cNvGrpSpPr/>
              <p:nvPr/>
            </p:nvGrpSpPr>
            <p:grpSpPr>
              <a:xfrm>
                <a:off x="6091779" y="2844212"/>
                <a:ext cx="801926" cy="1888177"/>
                <a:chOff x="5108027" y="1971305"/>
                <a:chExt cx="801926" cy="1888177"/>
              </a:xfrm>
            </p:grpSpPr>
            <p:sp>
              <p:nvSpPr>
                <p:cNvPr id="113" name="Freeform 112"/>
                <p:cNvSpPr/>
                <p:nvPr/>
              </p:nvSpPr>
              <p:spPr bwMode="auto">
                <a:xfrm>
                  <a:off x="5108027" y="1971305"/>
                  <a:ext cx="781683" cy="1510153"/>
                </a:xfrm>
                <a:custGeom>
                  <a:avLst/>
                  <a:gdLst>
                    <a:gd name="connsiteX0" fmla="*/ 132119 w 778805"/>
                    <a:gd name="connsiteY0" fmla="*/ 1602807 h 1602807"/>
                    <a:gd name="connsiteX1" fmla="*/ 0 w 778805"/>
                    <a:gd name="connsiteY1" fmla="*/ 118211 h 1602807"/>
                    <a:gd name="connsiteX2" fmla="*/ 6954 w 778805"/>
                    <a:gd name="connsiteY2" fmla="*/ 59105 h 1602807"/>
                    <a:gd name="connsiteX3" fmla="*/ 41722 w 778805"/>
                    <a:gd name="connsiteY3" fmla="*/ 13907 h 1602807"/>
                    <a:gd name="connsiteX4" fmla="*/ 83443 w 778805"/>
                    <a:gd name="connsiteY4" fmla="*/ 0 h 1602807"/>
                    <a:gd name="connsiteX5" fmla="*/ 135595 w 778805"/>
                    <a:gd name="connsiteY5" fmla="*/ 20860 h 1602807"/>
                    <a:gd name="connsiteX6" fmla="*/ 173840 w 778805"/>
                    <a:gd name="connsiteY6" fmla="*/ 69536 h 1602807"/>
                    <a:gd name="connsiteX7" fmla="*/ 778805 w 778805"/>
                    <a:gd name="connsiteY7" fmla="*/ 1501980 h 1602807"/>
                    <a:gd name="connsiteX8" fmla="*/ 132119 w 778805"/>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44600 w 781683"/>
                    <a:gd name="connsiteY3" fmla="*/ 13907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69115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5686 h 1605686"/>
                    <a:gd name="connsiteX1" fmla="*/ 2878 w 781683"/>
                    <a:gd name="connsiteY1" fmla="*/ 121090 h 1605686"/>
                    <a:gd name="connsiteX2" fmla="*/ 0 w 781683"/>
                    <a:gd name="connsiteY2" fmla="*/ 64442 h 1605686"/>
                    <a:gd name="connsiteX3" fmla="*/ 27394 w 781683"/>
                    <a:gd name="connsiteY3" fmla="*/ 24160 h 1605686"/>
                    <a:gd name="connsiteX4" fmla="*/ 69115 w 781683"/>
                    <a:gd name="connsiteY4" fmla="*/ 2879 h 1605686"/>
                    <a:gd name="connsiteX5" fmla="*/ 138473 w 781683"/>
                    <a:gd name="connsiteY5" fmla="*/ 23739 h 1605686"/>
                    <a:gd name="connsiteX6" fmla="*/ 176718 w 781683"/>
                    <a:gd name="connsiteY6" fmla="*/ 72415 h 1605686"/>
                    <a:gd name="connsiteX7" fmla="*/ 781683 w 781683"/>
                    <a:gd name="connsiteY7" fmla="*/ 1504859 h 1605686"/>
                    <a:gd name="connsiteX8" fmla="*/ 134997 w 781683"/>
                    <a:gd name="connsiteY8" fmla="*/ 1605686 h 1605686"/>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38473 w 781683"/>
                    <a:gd name="connsiteY6" fmla="*/ 23016 h 1604963"/>
                    <a:gd name="connsiteX7" fmla="*/ 176718 w 781683"/>
                    <a:gd name="connsiteY7" fmla="*/ 71692 h 1604963"/>
                    <a:gd name="connsiteX8" fmla="*/ 781683 w 781683"/>
                    <a:gd name="connsiteY8" fmla="*/ 1504136 h 1604963"/>
                    <a:gd name="connsiteX9" fmla="*/ 134997 w 781683"/>
                    <a:gd name="connsiteY9" fmla="*/ 1604963 h 1604963"/>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50763 w 781683"/>
                    <a:gd name="connsiteY6" fmla="*/ 32848 h 1604963"/>
                    <a:gd name="connsiteX7" fmla="*/ 176718 w 781683"/>
                    <a:gd name="connsiteY7" fmla="*/ 71692 h 1604963"/>
                    <a:gd name="connsiteX8" fmla="*/ 781683 w 781683"/>
                    <a:gd name="connsiteY8" fmla="*/ 1504136 h 1604963"/>
                    <a:gd name="connsiteX9" fmla="*/ 134997 w 781683"/>
                    <a:gd name="connsiteY9" fmla="*/ 1604963 h 160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683" h="1604963">
                      <a:moveTo>
                        <a:pt x="134997" y="1604963"/>
                      </a:moveTo>
                      <a:lnTo>
                        <a:pt x="2878" y="120367"/>
                      </a:lnTo>
                      <a:lnTo>
                        <a:pt x="0" y="63719"/>
                      </a:lnTo>
                      <a:lnTo>
                        <a:pt x="27394" y="23437"/>
                      </a:lnTo>
                      <a:lnTo>
                        <a:pt x="69115" y="2156"/>
                      </a:lnTo>
                      <a:cubicBezTo>
                        <a:pt x="83776" y="0"/>
                        <a:pt x="104210" y="471"/>
                        <a:pt x="117818" y="5586"/>
                      </a:cubicBezTo>
                      <a:cubicBezTo>
                        <a:pt x="131426" y="10701"/>
                        <a:pt x="140537" y="22650"/>
                        <a:pt x="150763" y="32848"/>
                      </a:cubicBezTo>
                      <a:lnTo>
                        <a:pt x="176718" y="71692"/>
                      </a:lnTo>
                      <a:lnTo>
                        <a:pt x="781683" y="1504136"/>
                      </a:lnTo>
                      <a:lnTo>
                        <a:pt x="134997" y="1604963"/>
                      </a:lnTo>
                      <a:close/>
                    </a:path>
                  </a:pathLst>
                </a:custGeom>
                <a:gradFill flip="none" rotWithShape="1">
                  <a:gsLst>
                    <a:gs pos="0">
                      <a:srgbClr val="FF0000"/>
                    </a:gs>
                    <a:gs pos="50000">
                      <a:srgbClr val="7030A0"/>
                    </a:gs>
                    <a:gs pos="100000">
                      <a:schemeClr val="tx2"/>
                    </a:gs>
                  </a:gsLst>
                  <a:lin ang="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9" name="Oval 148"/>
                <p:cNvSpPr/>
                <p:nvPr/>
              </p:nvSpPr>
              <p:spPr bwMode="auto">
                <a:xfrm>
                  <a:off x="5235039" y="3184568"/>
                  <a:ext cx="674914" cy="674914"/>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62" name="Up Arrow 161"/>
              <p:cNvSpPr/>
              <p:nvPr/>
            </p:nvSpPr>
            <p:spPr bwMode="auto">
              <a:xfrm rot="9957171">
                <a:off x="6198654" y="3053540"/>
                <a:ext cx="86751" cy="162656"/>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3" name="Up Arrow 162"/>
              <p:cNvSpPr/>
              <p:nvPr/>
            </p:nvSpPr>
            <p:spPr bwMode="auto">
              <a:xfrm rot="9991441">
                <a:off x="6329625" y="3562601"/>
                <a:ext cx="127756" cy="254495"/>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 name="Up Arrow 163"/>
              <p:cNvSpPr/>
              <p:nvPr/>
            </p:nvSpPr>
            <p:spPr bwMode="auto">
              <a:xfrm rot="10094754">
                <a:off x="6518983" y="4334339"/>
                <a:ext cx="203972" cy="596487"/>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9" name="Group 153"/>
              <p:cNvGrpSpPr/>
              <p:nvPr/>
            </p:nvGrpSpPr>
            <p:grpSpPr>
              <a:xfrm rot="19563305">
                <a:off x="5352642" y="2394544"/>
                <a:ext cx="2114825" cy="2120228"/>
                <a:chOff x="3078832" y="1538494"/>
                <a:chExt cx="2114825" cy="2120228"/>
              </a:xfrm>
            </p:grpSpPr>
            <p:sp>
              <p:nvSpPr>
                <p:cNvPr id="167" name="Freeform 81"/>
                <p:cNvSpPr>
                  <a:spLocks/>
                </p:cNvSpPr>
                <p:nvPr/>
              </p:nvSpPr>
              <p:spPr bwMode="auto">
                <a:xfrm rot="9459547" flipV="1">
                  <a:off x="3126649" y="206788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9" name="Freeform 81"/>
                <p:cNvSpPr>
                  <a:spLocks/>
                </p:cNvSpPr>
                <p:nvPr/>
              </p:nvSpPr>
              <p:spPr bwMode="auto">
                <a:xfrm rot="12670326" flipV="1">
                  <a:off x="3768334" y="1538494"/>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0" name="Freeform 81"/>
                <p:cNvSpPr>
                  <a:spLocks/>
                </p:cNvSpPr>
                <p:nvPr/>
              </p:nvSpPr>
              <p:spPr bwMode="auto">
                <a:xfrm rot="2236861" flipV="1">
                  <a:off x="4169387" y="348493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1" name="Freeform 81"/>
                <p:cNvSpPr>
                  <a:spLocks/>
                </p:cNvSpPr>
                <p:nvPr/>
              </p:nvSpPr>
              <p:spPr bwMode="auto">
                <a:xfrm rot="19147494" flipV="1">
                  <a:off x="5029943" y="268301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2" name="Freeform 81"/>
                <p:cNvSpPr>
                  <a:spLocks/>
                </p:cNvSpPr>
                <p:nvPr/>
              </p:nvSpPr>
              <p:spPr bwMode="auto">
                <a:xfrm rot="16200000" flipV="1">
                  <a:off x="4730862" y="179516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3" name="Freeform 81"/>
                <p:cNvSpPr>
                  <a:spLocks/>
                </p:cNvSpPr>
                <p:nvPr/>
              </p:nvSpPr>
              <p:spPr bwMode="auto">
                <a:xfrm rot="6796813" flipV="1">
                  <a:off x="3083869" y="283255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 name="Arc 173"/>
                <p:cNvSpPr/>
                <p:nvPr/>
              </p:nvSpPr>
              <p:spPr bwMode="auto">
                <a:xfrm>
                  <a:off x="3566694" y="2075594"/>
                  <a:ext cx="1064127" cy="1069729"/>
                </a:xfrm>
                <a:prstGeom prst="arc">
                  <a:avLst>
                    <a:gd name="adj1" fmla="val 8687823"/>
                    <a:gd name="adj2" fmla="val 5045816"/>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5" name="Freeform 81"/>
                <p:cNvSpPr>
                  <a:spLocks/>
                </p:cNvSpPr>
                <p:nvPr/>
              </p:nvSpPr>
              <p:spPr bwMode="auto">
                <a:xfrm rot="18796882" flipV="1">
                  <a:off x="4543704" y="2517061"/>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6" name="Freeform 81"/>
                <p:cNvSpPr>
                  <a:spLocks/>
                </p:cNvSpPr>
                <p:nvPr/>
              </p:nvSpPr>
              <p:spPr bwMode="auto">
                <a:xfrm rot="8292053" flipV="1">
                  <a:off x="3484923" y="244219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7" name="Freeform 81"/>
                <p:cNvSpPr>
                  <a:spLocks/>
                </p:cNvSpPr>
                <p:nvPr/>
              </p:nvSpPr>
              <p:spPr bwMode="auto">
                <a:xfrm rot="13034805" flipV="1">
                  <a:off x="4008966" y="199301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8" name="Freeform 81"/>
                <p:cNvSpPr>
                  <a:spLocks/>
                </p:cNvSpPr>
                <p:nvPr/>
              </p:nvSpPr>
              <p:spPr bwMode="auto">
                <a:xfrm rot="861353" flipV="1">
                  <a:off x="4281681" y="2982278"/>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9" name="Arc 178"/>
                <p:cNvSpPr/>
                <p:nvPr/>
              </p:nvSpPr>
              <p:spPr bwMode="auto">
                <a:xfrm rot="21432954">
                  <a:off x="3112166" y="1578289"/>
                  <a:ext cx="1993951" cy="2004448"/>
                </a:xfrm>
                <a:prstGeom prst="arc">
                  <a:avLst>
                    <a:gd name="adj1" fmla="val 8218078"/>
                    <a:gd name="adj2" fmla="val 5635564"/>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81" name="Freeform 180"/>
              <p:cNvSpPr/>
              <p:nvPr/>
            </p:nvSpPr>
            <p:spPr bwMode="auto">
              <a:xfrm rot="268793" flipH="1">
                <a:off x="6026514" y="2762869"/>
                <a:ext cx="2521345" cy="2272937"/>
              </a:xfrm>
              <a:custGeom>
                <a:avLst/>
                <a:gdLst>
                  <a:gd name="connsiteX0" fmla="*/ 2730137 w 2769325"/>
                  <a:gd name="connsiteY0" fmla="*/ 143692 h 2103120"/>
                  <a:gd name="connsiteX1" fmla="*/ 2769325 w 2769325"/>
                  <a:gd name="connsiteY1" fmla="*/ 13063 h 2103120"/>
                  <a:gd name="connsiteX2" fmla="*/ 1907177 w 2769325"/>
                  <a:gd name="connsiteY2" fmla="*/ 0 h 2103120"/>
                  <a:gd name="connsiteX3" fmla="*/ 0 w 2769325"/>
                  <a:gd name="connsiteY3" fmla="*/ 1985554 h 2103120"/>
                  <a:gd name="connsiteX4" fmla="*/ 1711234 w 2769325"/>
                  <a:gd name="connsiteY4" fmla="*/ 2103120 h 2103120"/>
                  <a:gd name="connsiteX0" fmla="*/ 2860766 w 2899954"/>
                  <a:gd name="connsiteY0" fmla="*/ 143692 h 2168434"/>
                  <a:gd name="connsiteX1" fmla="*/ 2899954 w 2899954"/>
                  <a:gd name="connsiteY1" fmla="*/ 13063 h 2168434"/>
                  <a:gd name="connsiteX2" fmla="*/ 2037806 w 2899954"/>
                  <a:gd name="connsiteY2" fmla="*/ 0 h 2168434"/>
                  <a:gd name="connsiteX3" fmla="*/ 0 w 2899954"/>
                  <a:gd name="connsiteY3" fmla="*/ 2168434 h 2168434"/>
                  <a:gd name="connsiteX4" fmla="*/ 1841863 w 2899954"/>
                  <a:gd name="connsiteY4" fmla="*/ 2103120 h 2168434"/>
                  <a:gd name="connsiteX0" fmla="*/ 2860766 w 2899954"/>
                  <a:gd name="connsiteY0" fmla="*/ 143692 h 2272937"/>
                  <a:gd name="connsiteX1" fmla="*/ 2899954 w 2899954"/>
                  <a:gd name="connsiteY1" fmla="*/ 13063 h 2272937"/>
                  <a:gd name="connsiteX2" fmla="*/ 2037806 w 2899954"/>
                  <a:gd name="connsiteY2" fmla="*/ 0 h 2272937"/>
                  <a:gd name="connsiteX3" fmla="*/ 0 w 2899954"/>
                  <a:gd name="connsiteY3" fmla="*/ 2168434 h 2272937"/>
                  <a:gd name="connsiteX4" fmla="*/ 1737360 w 2899954"/>
                  <a:gd name="connsiteY4" fmla="*/ 2272937 h 2272937"/>
                  <a:gd name="connsiteX5" fmla="*/ 1841863 w 2899954"/>
                  <a:gd name="connsiteY5" fmla="*/ 2103120 h 2272937"/>
                  <a:gd name="connsiteX0" fmla="*/ 2860766 w 2886891"/>
                  <a:gd name="connsiteY0" fmla="*/ 143692 h 2272937"/>
                  <a:gd name="connsiteX1" fmla="*/ 2886891 w 2886891"/>
                  <a:gd name="connsiteY1" fmla="*/ 52252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86891 w 2886891"/>
                  <a:gd name="connsiteY1" fmla="*/ 39189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49881 w 2886891"/>
                  <a:gd name="connsiteY1" fmla="*/ 134983 h 2272937"/>
                  <a:gd name="connsiteX2" fmla="*/ 2886891 w 2886891"/>
                  <a:gd name="connsiteY2" fmla="*/ 39189 h 2272937"/>
                  <a:gd name="connsiteX3" fmla="*/ 2037806 w 2886891"/>
                  <a:gd name="connsiteY3" fmla="*/ 0 h 2272937"/>
                  <a:gd name="connsiteX4" fmla="*/ 0 w 2886891"/>
                  <a:gd name="connsiteY4" fmla="*/ 2168434 h 2272937"/>
                  <a:gd name="connsiteX5" fmla="*/ 1737360 w 2886891"/>
                  <a:gd name="connsiteY5" fmla="*/ 2272937 h 2272937"/>
                  <a:gd name="connsiteX6" fmla="*/ 1841863 w 2886891"/>
                  <a:gd name="connsiteY6" fmla="*/ 2103120 h 2272937"/>
                  <a:gd name="connsiteX0" fmla="*/ 2860766 w 2890701"/>
                  <a:gd name="connsiteY0" fmla="*/ 143692 h 2272937"/>
                  <a:gd name="connsiteX1" fmla="*/ 2849881 w 2890701"/>
                  <a:gd name="connsiteY1" fmla="*/ 134983 h 2272937"/>
                  <a:gd name="connsiteX2" fmla="*/ 2890701 w 2890701"/>
                  <a:gd name="connsiteY2" fmla="*/ 35379 h 2272937"/>
                  <a:gd name="connsiteX3" fmla="*/ 2037806 w 2890701"/>
                  <a:gd name="connsiteY3" fmla="*/ 0 h 2272937"/>
                  <a:gd name="connsiteX4" fmla="*/ 0 w 2890701"/>
                  <a:gd name="connsiteY4" fmla="*/ 2168434 h 2272937"/>
                  <a:gd name="connsiteX5" fmla="*/ 1737360 w 2890701"/>
                  <a:gd name="connsiteY5" fmla="*/ 2272937 h 2272937"/>
                  <a:gd name="connsiteX6" fmla="*/ 1841863 w 2890701"/>
                  <a:gd name="connsiteY6" fmla="*/ 2103120 h 2272937"/>
                  <a:gd name="connsiteX0" fmla="*/ 2860766 w 2905941"/>
                  <a:gd name="connsiteY0" fmla="*/ 143692 h 2272937"/>
                  <a:gd name="connsiteX1" fmla="*/ 2849881 w 2905941"/>
                  <a:gd name="connsiteY1" fmla="*/ 13498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905941"/>
                  <a:gd name="connsiteY0" fmla="*/ 143692 h 2272937"/>
                  <a:gd name="connsiteX1" fmla="*/ 2905941 w 2905941"/>
                  <a:gd name="connsiteY1" fmla="*/ 31569 h 2272937"/>
                  <a:gd name="connsiteX2" fmla="*/ 2037806 w 2905941"/>
                  <a:gd name="connsiteY2" fmla="*/ 0 h 2272937"/>
                  <a:gd name="connsiteX3" fmla="*/ 0 w 2905941"/>
                  <a:gd name="connsiteY3" fmla="*/ 2168434 h 2272937"/>
                  <a:gd name="connsiteX4" fmla="*/ 1737360 w 2905941"/>
                  <a:gd name="connsiteY4" fmla="*/ 2272937 h 2272937"/>
                  <a:gd name="connsiteX5" fmla="*/ 1841863 w 2905941"/>
                  <a:gd name="connsiteY5" fmla="*/ 2103120 h 2272937"/>
                  <a:gd name="connsiteX0" fmla="*/ 2860766 w 2905941"/>
                  <a:gd name="connsiteY0" fmla="*/ 143692 h 2272937"/>
                  <a:gd name="connsiteX1" fmla="*/ 2853691 w 2905941"/>
                  <a:gd name="connsiteY1" fmla="*/ 13879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860766"/>
                  <a:gd name="connsiteY0" fmla="*/ 143692 h 2272937"/>
                  <a:gd name="connsiteX1" fmla="*/ 2853691 w 2860766"/>
                  <a:gd name="connsiteY1" fmla="*/ 138793 h 2272937"/>
                  <a:gd name="connsiteX2" fmla="*/ 2441203 w 2860766"/>
                  <a:gd name="connsiteY2" fmla="*/ 31846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853691 w 2860766"/>
                  <a:gd name="connsiteY1" fmla="*/ 138793 h 2272937"/>
                  <a:gd name="connsiteX2" fmla="*/ 2476657 w 2860766"/>
                  <a:gd name="connsiteY2" fmla="*/ 29583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474497 w 2860766"/>
                  <a:gd name="connsiteY1" fmla="*/ 154440 h 2272937"/>
                  <a:gd name="connsiteX2" fmla="*/ 2476657 w 2860766"/>
                  <a:gd name="connsiteY2" fmla="*/ 29583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476657 w 2860766"/>
                  <a:gd name="connsiteY1" fmla="*/ 29583 h 2272937"/>
                  <a:gd name="connsiteX2" fmla="*/ 2037806 w 2860766"/>
                  <a:gd name="connsiteY2" fmla="*/ 0 h 2272937"/>
                  <a:gd name="connsiteX3" fmla="*/ 0 w 2860766"/>
                  <a:gd name="connsiteY3" fmla="*/ 2168434 h 2272937"/>
                  <a:gd name="connsiteX4" fmla="*/ 1737360 w 2860766"/>
                  <a:gd name="connsiteY4" fmla="*/ 2272937 h 2272937"/>
                  <a:gd name="connsiteX5" fmla="*/ 1841863 w 2860766"/>
                  <a:gd name="connsiteY5" fmla="*/ 2103120 h 2272937"/>
                  <a:gd name="connsiteX0" fmla="*/ 2466939 w 2476657"/>
                  <a:gd name="connsiteY0" fmla="*/ 153154 h 2272937"/>
                  <a:gd name="connsiteX1" fmla="*/ 2476657 w 2476657"/>
                  <a:gd name="connsiteY1" fmla="*/ 29583 h 2272937"/>
                  <a:gd name="connsiteX2" fmla="*/ 2037806 w 2476657"/>
                  <a:gd name="connsiteY2" fmla="*/ 0 h 2272937"/>
                  <a:gd name="connsiteX3" fmla="*/ 0 w 2476657"/>
                  <a:gd name="connsiteY3" fmla="*/ 2168434 h 2272937"/>
                  <a:gd name="connsiteX4" fmla="*/ 1737360 w 2476657"/>
                  <a:gd name="connsiteY4" fmla="*/ 2272937 h 2272937"/>
                  <a:gd name="connsiteX5" fmla="*/ 1841863 w 2476657"/>
                  <a:gd name="connsiteY5" fmla="*/ 2103120 h 2272937"/>
                  <a:gd name="connsiteX0" fmla="*/ 2466939 w 2495515"/>
                  <a:gd name="connsiteY0" fmla="*/ 153154 h 2272937"/>
                  <a:gd name="connsiteX1" fmla="*/ 2495515 w 2495515"/>
                  <a:gd name="connsiteY1" fmla="*/ 46179 h 2272937"/>
                  <a:gd name="connsiteX2" fmla="*/ 2037806 w 2495515"/>
                  <a:gd name="connsiteY2" fmla="*/ 0 h 2272937"/>
                  <a:gd name="connsiteX3" fmla="*/ 0 w 2495515"/>
                  <a:gd name="connsiteY3" fmla="*/ 2168434 h 2272937"/>
                  <a:gd name="connsiteX4" fmla="*/ 1737360 w 2495515"/>
                  <a:gd name="connsiteY4" fmla="*/ 2272937 h 2272937"/>
                  <a:gd name="connsiteX5" fmla="*/ 1841863 w 2495515"/>
                  <a:gd name="connsiteY5" fmla="*/ 2103120 h 2272937"/>
                  <a:gd name="connsiteX0" fmla="*/ 2466939 w 2521345"/>
                  <a:gd name="connsiteY0" fmla="*/ 153154 h 2272937"/>
                  <a:gd name="connsiteX1" fmla="*/ 2521345 w 2521345"/>
                  <a:gd name="connsiteY1" fmla="*/ 38124 h 2272937"/>
                  <a:gd name="connsiteX2" fmla="*/ 2037806 w 2521345"/>
                  <a:gd name="connsiteY2" fmla="*/ 0 h 2272937"/>
                  <a:gd name="connsiteX3" fmla="*/ 0 w 2521345"/>
                  <a:gd name="connsiteY3" fmla="*/ 2168434 h 2272937"/>
                  <a:gd name="connsiteX4" fmla="*/ 1737360 w 2521345"/>
                  <a:gd name="connsiteY4" fmla="*/ 2272937 h 2272937"/>
                  <a:gd name="connsiteX5" fmla="*/ 1841863 w 2521345"/>
                  <a:gd name="connsiteY5" fmla="*/ 2103120 h 2272937"/>
                  <a:gd name="connsiteX0" fmla="*/ 2466939 w 2521345"/>
                  <a:gd name="connsiteY0" fmla="*/ 153154 h 2272937"/>
                  <a:gd name="connsiteX1" fmla="*/ 2474202 w 2521345"/>
                  <a:gd name="connsiteY1" fmla="*/ 147460 h 2272937"/>
                  <a:gd name="connsiteX2" fmla="*/ 2521345 w 2521345"/>
                  <a:gd name="connsiteY2" fmla="*/ 38124 h 2272937"/>
                  <a:gd name="connsiteX3" fmla="*/ 2037806 w 2521345"/>
                  <a:gd name="connsiteY3" fmla="*/ 0 h 2272937"/>
                  <a:gd name="connsiteX4" fmla="*/ 0 w 2521345"/>
                  <a:gd name="connsiteY4" fmla="*/ 2168434 h 2272937"/>
                  <a:gd name="connsiteX5" fmla="*/ 1737360 w 2521345"/>
                  <a:gd name="connsiteY5" fmla="*/ 2272937 h 2272937"/>
                  <a:gd name="connsiteX6" fmla="*/ 1841863 w 2521345"/>
                  <a:gd name="connsiteY6" fmla="*/ 2103120 h 227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1345" h="2272937">
                    <a:moveTo>
                      <a:pt x="2466939" y="153154"/>
                    </a:moveTo>
                    <a:lnTo>
                      <a:pt x="2474202" y="147460"/>
                    </a:lnTo>
                    <a:lnTo>
                      <a:pt x="2521345" y="38124"/>
                    </a:lnTo>
                    <a:lnTo>
                      <a:pt x="2037806" y="0"/>
                    </a:lnTo>
                    <a:lnTo>
                      <a:pt x="0" y="2168434"/>
                    </a:lnTo>
                    <a:lnTo>
                      <a:pt x="1737360" y="2272937"/>
                    </a:lnTo>
                    <a:lnTo>
                      <a:pt x="1841863" y="210312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182" name="Straight Connector 181"/>
              <p:cNvCxnSpPr/>
              <p:nvPr/>
            </p:nvCxnSpPr>
            <p:spPr bwMode="auto">
              <a:xfrm rot="268793" flipH="1">
                <a:off x="7107593" y="3458649"/>
                <a:ext cx="217170" cy="0"/>
              </a:xfrm>
              <a:prstGeom prst="line">
                <a:avLst/>
              </a:prstGeom>
              <a:solidFill>
                <a:schemeClr val="accent1"/>
              </a:solidFill>
              <a:ln w="57150" cap="flat" cmpd="sng" algn="ctr">
                <a:solidFill>
                  <a:srgbClr val="FFFFCC"/>
                </a:solidFill>
                <a:prstDash val="solid"/>
                <a:round/>
                <a:headEnd type="none" w="med" len="med"/>
                <a:tailEnd type="none" w="med" len="med"/>
              </a:ln>
              <a:effectLst/>
            </p:spPr>
          </p:cxnSp>
          <p:cxnSp>
            <p:nvCxnSpPr>
              <p:cNvPr id="183" name="Straight Connector 182"/>
              <p:cNvCxnSpPr/>
              <p:nvPr/>
            </p:nvCxnSpPr>
            <p:spPr bwMode="auto">
              <a:xfrm flipH="1">
                <a:off x="7129306" y="3499449"/>
                <a:ext cx="224976" cy="12451"/>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84" name="Straight Connector 183"/>
              <p:cNvCxnSpPr/>
              <p:nvPr/>
            </p:nvCxnSpPr>
            <p:spPr bwMode="auto">
              <a:xfrm flipH="1">
                <a:off x="7023799" y="3426488"/>
                <a:ext cx="336619" cy="10048"/>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100" name="Group 99"/>
            <p:cNvGrpSpPr/>
            <p:nvPr/>
          </p:nvGrpSpPr>
          <p:grpSpPr>
            <a:xfrm>
              <a:off x="3710699" y="3767434"/>
              <a:ext cx="675361" cy="408492"/>
              <a:chOff x="4301351" y="5416634"/>
              <a:chExt cx="675361" cy="408492"/>
            </a:xfrm>
          </p:grpSpPr>
          <p:sp>
            <p:nvSpPr>
              <p:cNvPr id="96" name="Freeform 95"/>
              <p:cNvSpPr/>
              <p:nvPr/>
            </p:nvSpPr>
            <p:spPr bwMode="auto">
              <a:xfrm>
                <a:off x="4301351" y="5416634"/>
                <a:ext cx="675361" cy="408492"/>
              </a:xfrm>
              <a:custGeom>
                <a:avLst/>
                <a:gdLst>
                  <a:gd name="connsiteX0" fmla="*/ 37432 w 850232"/>
                  <a:gd name="connsiteY0" fmla="*/ 219242 h 481263"/>
                  <a:gd name="connsiteX1" fmla="*/ 0 w 850232"/>
                  <a:gd name="connsiteY1" fmla="*/ 331537 h 481263"/>
                  <a:gd name="connsiteX2" fmla="*/ 614948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219242 h 481263"/>
                  <a:gd name="connsiteX1" fmla="*/ 0 w 850232"/>
                  <a:gd name="connsiteY1" fmla="*/ 331537 h 481263"/>
                  <a:gd name="connsiteX2" fmla="*/ 588211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74863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22989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06947 h 427789"/>
                  <a:gd name="connsiteX7" fmla="*/ 58821 w 850232"/>
                  <a:gd name="connsiteY7" fmla="*/ 74863 h 427789"/>
                  <a:gd name="connsiteX8" fmla="*/ 37432 w 850232"/>
                  <a:gd name="connsiteY8" fmla="*/ 165768 h 427789"/>
                  <a:gd name="connsiteX0" fmla="*/ 37432 w 850232"/>
                  <a:gd name="connsiteY0" fmla="*/ 171115 h 433136"/>
                  <a:gd name="connsiteX1" fmla="*/ 0 w 850232"/>
                  <a:gd name="connsiteY1" fmla="*/ 283410 h 433136"/>
                  <a:gd name="connsiteX2" fmla="*/ 588211 w 850232"/>
                  <a:gd name="connsiteY2" fmla="*/ 299452 h 433136"/>
                  <a:gd name="connsiteX3" fmla="*/ 534737 w 850232"/>
                  <a:gd name="connsiteY3" fmla="*/ 433136 h 433136"/>
                  <a:gd name="connsiteX4" fmla="*/ 850232 w 850232"/>
                  <a:gd name="connsiteY4" fmla="*/ 213894 h 433136"/>
                  <a:gd name="connsiteX5" fmla="*/ 673768 w 850232"/>
                  <a:gd name="connsiteY5" fmla="*/ 0 h 433136"/>
                  <a:gd name="connsiteX6" fmla="*/ 652379 w 850232"/>
                  <a:gd name="connsiteY6" fmla="*/ 112294 h 433136"/>
                  <a:gd name="connsiteX7" fmla="*/ 58821 w 850232"/>
                  <a:gd name="connsiteY7" fmla="*/ 80210 h 433136"/>
                  <a:gd name="connsiteX8" fmla="*/ 37432 w 850232"/>
                  <a:gd name="connsiteY8" fmla="*/ 171115 h 433136"/>
                  <a:gd name="connsiteX0" fmla="*/ 37432 w 839538"/>
                  <a:gd name="connsiteY0" fmla="*/ 171115 h 433136"/>
                  <a:gd name="connsiteX1" fmla="*/ 0 w 839538"/>
                  <a:gd name="connsiteY1" fmla="*/ 283410 h 433136"/>
                  <a:gd name="connsiteX2" fmla="*/ 588211 w 839538"/>
                  <a:gd name="connsiteY2" fmla="*/ 299452 h 433136"/>
                  <a:gd name="connsiteX3" fmla="*/ 534737 w 839538"/>
                  <a:gd name="connsiteY3" fmla="*/ 433136 h 433136"/>
                  <a:gd name="connsiteX4" fmla="*/ 839538 w 839538"/>
                  <a:gd name="connsiteY4" fmla="*/ 283410 h 433136"/>
                  <a:gd name="connsiteX5" fmla="*/ 673768 w 839538"/>
                  <a:gd name="connsiteY5" fmla="*/ 0 h 433136"/>
                  <a:gd name="connsiteX6" fmla="*/ 652379 w 839538"/>
                  <a:gd name="connsiteY6" fmla="*/ 112294 h 433136"/>
                  <a:gd name="connsiteX7" fmla="*/ 58821 w 839538"/>
                  <a:gd name="connsiteY7" fmla="*/ 80210 h 433136"/>
                  <a:gd name="connsiteX8" fmla="*/ 37432 w 839538"/>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52379 w 828843"/>
                  <a:gd name="connsiteY6" fmla="*/ 112294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64169 w 828843"/>
                  <a:gd name="connsiteY7" fmla="*/ 101599 h 433136"/>
                  <a:gd name="connsiteX8" fmla="*/ 37432 w 828843"/>
                  <a:gd name="connsiteY8" fmla="*/ 171115 h 433136"/>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25642 w 828843"/>
                  <a:gd name="connsiteY6" fmla="*/ 133683 h 470568"/>
                  <a:gd name="connsiteX7" fmla="*/ 64169 w 828843"/>
                  <a:gd name="connsiteY7" fmla="*/ 101599 h 470568"/>
                  <a:gd name="connsiteX8" fmla="*/ 37432 w 828843"/>
                  <a:gd name="connsiteY8" fmla="*/ 171115 h 470568"/>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36336 w 828843"/>
                  <a:gd name="connsiteY6" fmla="*/ 133683 h 470568"/>
                  <a:gd name="connsiteX7" fmla="*/ 64169 w 828843"/>
                  <a:gd name="connsiteY7" fmla="*/ 101599 h 470568"/>
                  <a:gd name="connsiteX8" fmla="*/ 37432 w 828843"/>
                  <a:gd name="connsiteY8" fmla="*/ 171115 h 470568"/>
                  <a:gd name="connsiteX0" fmla="*/ 37432 w 807454"/>
                  <a:gd name="connsiteY0" fmla="*/ 171115 h 470568"/>
                  <a:gd name="connsiteX1" fmla="*/ 0 w 807454"/>
                  <a:gd name="connsiteY1" fmla="*/ 283410 h 470568"/>
                  <a:gd name="connsiteX2" fmla="*/ 588211 w 807454"/>
                  <a:gd name="connsiteY2" fmla="*/ 299452 h 470568"/>
                  <a:gd name="connsiteX3" fmla="*/ 529390 w 807454"/>
                  <a:gd name="connsiteY3" fmla="*/ 470568 h 470568"/>
                  <a:gd name="connsiteX4" fmla="*/ 807454 w 807454"/>
                  <a:gd name="connsiteY4" fmla="*/ 224589 h 470568"/>
                  <a:gd name="connsiteX5" fmla="*/ 673768 w 807454"/>
                  <a:gd name="connsiteY5" fmla="*/ 0 h 470568"/>
                  <a:gd name="connsiteX6" fmla="*/ 636336 w 807454"/>
                  <a:gd name="connsiteY6" fmla="*/ 133683 h 470568"/>
                  <a:gd name="connsiteX7" fmla="*/ 64169 w 807454"/>
                  <a:gd name="connsiteY7" fmla="*/ 101599 h 470568"/>
                  <a:gd name="connsiteX8" fmla="*/ 37432 w 807454"/>
                  <a:gd name="connsiteY8" fmla="*/ 171115 h 47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454" h="470568">
                    <a:moveTo>
                      <a:pt x="37432" y="171115"/>
                    </a:moveTo>
                    <a:lnTo>
                      <a:pt x="0" y="283410"/>
                    </a:lnTo>
                    <a:lnTo>
                      <a:pt x="588211" y="299452"/>
                    </a:lnTo>
                    <a:lnTo>
                      <a:pt x="529390" y="470568"/>
                    </a:lnTo>
                    <a:lnTo>
                      <a:pt x="807454" y="224589"/>
                    </a:lnTo>
                    <a:lnTo>
                      <a:pt x="673768" y="0"/>
                    </a:lnTo>
                    <a:lnTo>
                      <a:pt x="636336" y="133683"/>
                    </a:lnTo>
                    <a:lnTo>
                      <a:pt x="64169" y="101599"/>
                    </a:lnTo>
                    <a:lnTo>
                      <a:pt x="37432" y="171115"/>
                    </a:lnTo>
                    <a:close/>
                  </a:path>
                </a:pathLst>
              </a:cu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8" name="TextBox 97"/>
              <p:cNvSpPr txBox="1"/>
              <p:nvPr/>
            </p:nvSpPr>
            <p:spPr>
              <a:xfrm rot="179687">
                <a:off x="4303506" y="5471202"/>
                <a:ext cx="648439"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mic Sans MS" pitchFamily="66" charset="0"/>
                    <a:ea typeface="+mn-ea"/>
                    <a:cs typeface="+mn-cs"/>
                  </a:rPr>
                  <a:t>FORCE</a:t>
                </a:r>
              </a:p>
            </p:txBody>
          </p:sp>
        </p:grpSp>
        <p:sp>
          <p:nvSpPr>
            <p:cNvPr id="102" name="Freeform 101"/>
            <p:cNvSpPr/>
            <p:nvPr/>
          </p:nvSpPr>
          <p:spPr bwMode="auto">
            <a:xfrm>
              <a:off x="4013860" y="2731792"/>
              <a:ext cx="1373632" cy="2338832"/>
            </a:xfrm>
            <a:custGeom>
              <a:avLst/>
              <a:gdLst>
                <a:gd name="connsiteX0" fmla="*/ 467360 w 1373632"/>
                <a:gd name="connsiteY0" fmla="*/ 56896 h 2338832"/>
                <a:gd name="connsiteX1" fmla="*/ 89408 w 1373632"/>
                <a:gd name="connsiteY1" fmla="*/ 434848 h 2338832"/>
                <a:gd name="connsiteX2" fmla="*/ 418592 w 1373632"/>
                <a:gd name="connsiteY2" fmla="*/ 910336 h 2338832"/>
                <a:gd name="connsiteX3" fmla="*/ 455168 w 1373632"/>
                <a:gd name="connsiteY3" fmla="*/ 1361440 h 2338832"/>
                <a:gd name="connsiteX4" fmla="*/ 52832 w 1373632"/>
                <a:gd name="connsiteY4" fmla="*/ 1836928 h 2338832"/>
                <a:gd name="connsiteX5" fmla="*/ 138176 w 1373632"/>
                <a:gd name="connsiteY5" fmla="*/ 2117344 h 2338832"/>
                <a:gd name="connsiteX6" fmla="*/ 833120 w 1373632"/>
                <a:gd name="connsiteY6" fmla="*/ 2324608 h 2338832"/>
                <a:gd name="connsiteX7" fmla="*/ 1332992 w 1373632"/>
                <a:gd name="connsiteY7" fmla="*/ 2032000 h 2338832"/>
                <a:gd name="connsiteX8" fmla="*/ 1076960 w 1373632"/>
                <a:gd name="connsiteY8" fmla="*/ 1605280 h 2338832"/>
                <a:gd name="connsiteX9" fmla="*/ 1016000 w 1373632"/>
                <a:gd name="connsiteY9" fmla="*/ 1032256 h 2338832"/>
                <a:gd name="connsiteX10" fmla="*/ 1223264 w 1373632"/>
                <a:gd name="connsiteY10" fmla="*/ 581152 h 2338832"/>
                <a:gd name="connsiteX11" fmla="*/ 1198880 w 1373632"/>
                <a:gd name="connsiteY11" fmla="*/ 312928 h 2338832"/>
                <a:gd name="connsiteX12" fmla="*/ 759968 w 1373632"/>
                <a:gd name="connsiteY12" fmla="*/ 93472 h 2338832"/>
                <a:gd name="connsiteX13" fmla="*/ 467360 w 1373632"/>
                <a:gd name="connsiteY13" fmla="*/ 56896 h 2338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3632" h="2338832">
                  <a:moveTo>
                    <a:pt x="467360" y="56896"/>
                  </a:moveTo>
                  <a:cubicBezTo>
                    <a:pt x="355600" y="113792"/>
                    <a:pt x="97536" y="292608"/>
                    <a:pt x="89408" y="434848"/>
                  </a:cubicBezTo>
                  <a:cubicBezTo>
                    <a:pt x="81280" y="577088"/>
                    <a:pt x="357632" y="755904"/>
                    <a:pt x="418592" y="910336"/>
                  </a:cubicBezTo>
                  <a:cubicBezTo>
                    <a:pt x="479552" y="1064768"/>
                    <a:pt x="516128" y="1207008"/>
                    <a:pt x="455168" y="1361440"/>
                  </a:cubicBezTo>
                  <a:cubicBezTo>
                    <a:pt x="394208" y="1515872"/>
                    <a:pt x="105664" y="1710944"/>
                    <a:pt x="52832" y="1836928"/>
                  </a:cubicBezTo>
                  <a:cubicBezTo>
                    <a:pt x="0" y="1962912"/>
                    <a:pt x="8128" y="2036064"/>
                    <a:pt x="138176" y="2117344"/>
                  </a:cubicBezTo>
                  <a:cubicBezTo>
                    <a:pt x="268224" y="2198624"/>
                    <a:pt x="633984" y="2338832"/>
                    <a:pt x="833120" y="2324608"/>
                  </a:cubicBezTo>
                  <a:cubicBezTo>
                    <a:pt x="1032256" y="2310384"/>
                    <a:pt x="1292352" y="2151888"/>
                    <a:pt x="1332992" y="2032000"/>
                  </a:cubicBezTo>
                  <a:cubicBezTo>
                    <a:pt x="1373632" y="1912112"/>
                    <a:pt x="1129792" y="1771904"/>
                    <a:pt x="1076960" y="1605280"/>
                  </a:cubicBezTo>
                  <a:cubicBezTo>
                    <a:pt x="1024128" y="1438656"/>
                    <a:pt x="991616" y="1202944"/>
                    <a:pt x="1016000" y="1032256"/>
                  </a:cubicBezTo>
                  <a:cubicBezTo>
                    <a:pt x="1040384" y="861568"/>
                    <a:pt x="1192784" y="701040"/>
                    <a:pt x="1223264" y="581152"/>
                  </a:cubicBezTo>
                  <a:cubicBezTo>
                    <a:pt x="1253744" y="461264"/>
                    <a:pt x="1276096" y="394208"/>
                    <a:pt x="1198880" y="312928"/>
                  </a:cubicBezTo>
                  <a:cubicBezTo>
                    <a:pt x="1121664" y="231648"/>
                    <a:pt x="883920" y="132080"/>
                    <a:pt x="759968" y="93472"/>
                  </a:cubicBezTo>
                  <a:cubicBezTo>
                    <a:pt x="636016" y="54864"/>
                    <a:pt x="579120" y="0"/>
                    <a:pt x="467360" y="56896"/>
                  </a:cubicBezTo>
                  <a:close/>
                </a:path>
              </a:pathLst>
            </a:custGeom>
            <a:solidFill>
              <a:srgbClr val="FFFFCC">
                <a:alpha val="6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101" name="Group 100"/>
            <p:cNvGrpSpPr/>
            <p:nvPr/>
          </p:nvGrpSpPr>
          <p:grpSpPr>
            <a:xfrm>
              <a:off x="5095072" y="3864461"/>
              <a:ext cx="697164" cy="400016"/>
              <a:chOff x="5441884" y="5769693"/>
              <a:chExt cx="697164" cy="400016"/>
            </a:xfrm>
          </p:grpSpPr>
          <p:sp>
            <p:nvSpPr>
              <p:cNvPr id="97" name="Freeform 96"/>
              <p:cNvSpPr/>
              <p:nvPr/>
            </p:nvSpPr>
            <p:spPr bwMode="auto">
              <a:xfrm rot="11323822" flipV="1">
                <a:off x="5441884" y="5769693"/>
                <a:ext cx="697164" cy="400016"/>
              </a:xfrm>
              <a:custGeom>
                <a:avLst/>
                <a:gdLst>
                  <a:gd name="connsiteX0" fmla="*/ 37432 w 850232"/>
                  <a:gd name="connsiteY0" fmla="*/ 219242 h 481263"/>
                  <a:gd name="connsiteX1" fmla="*/ 0 w 850232"/>
                  <a:gd name="connsiteY1" fmla="*/ 331537 h 481263"/>
                  <a:gd name="connsiteX2" fmla="*/ 614948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219242 h 481263"/>
                  <a:gd name="connsiteX1" fmla="*/ 0 w 850232"/>
                  <a:gd name="connsiteY1" fmla="*/ 331537 h 481263"/>
                  <a:gd name="connsiteX2" fmla="*/ 588211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74863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22989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06947 h 427789"/>
                  <a:gd name="connsiteX7" fmla="*/ 58821 w 850232"/>
                  <a:gd name="connsiteY7" fmla="*/ 74863 h 427789"/>
                  <a:gd name="connsiteX8" fmla="*/ 37432 w 850232"/>
                  <a:gd name="connsiteY8" fmla="*/ 165768 h 427789"/>
                  <a:gd name="connsiteX0" fmla="*/ 37432 w 850232"/>
                  <a:gd name="connsiteY0" fmla="*/ 171115 h 433136"/>
                  <a:gd name="connsiteX1" fmla="*/ 0 w 850232"/>
                  <a:gd name="connsiteY1" fmla="*/ 283410 h 433136"/>
                  <a:gd name="connsiteX2" fmla="*/ 588211 w 850232"/>
                  <a:gd name="connsiteY2" fmla="*/ 299452 h 433136"/>
                  <a:gd name="connsiteX3" fmla="*/ 534737 w 850232"/>
                  <a:gd name="connsiteY3" fmla="*/ 433136 h 433136"/>
                  <a:gd name="connsiteX4" fmla="*/ 850232 w 850232"/>
                  <a:gd name="connsiteY4" fmla="*/ 213894 h 433136"/>
                  <a:gd name="connsiteX5" fmla="*/ 673768 w 850232"/>
                  <a:gd name="connsiteY5" fmla="*/ 0 h 433136"/>
                  <a:gd name="connsiteX6" fmla="*/ 652379 w 850232"/>
                  <a:gd name="connsiteY6" fmla="*/ 112294 h 433136"/>
                  <a:gd name="connsiteX7" fmla="*/ 58821 w 850232"/>
                  <a:gd name="connsiteY7" fmla="*/ 80210 h 433136"/>
                  <a:gd name="connsiteX8" fmla="*/ 37432 w 850232"/>
                  <a:gd name="connsiteY8" fmla="*/ 171115 h 433136"/>
                  <a:gd name="connsiteX0" fmla="*/ 37432 w 839538"/>
                  <a:gd name="connsiteY0" fmla="*/ 171115 h 433136"/>
                  <a:gd name="connsiteX1" fmla="*/ 0 w 839538"/>
                  <a:gd name="connsiteY1" fmla="*/ 283410 h 433136"/>
                  <a:gd name="connsiteX2" fmla="*/ 588211 w 839538"/>
                  <a:gd name="connsiteY2" fmla="*/ 299452 h 433136"/>
                  <a:gd name="connsiteX3" fmla="*/ 534737 w 839538"/>
                  <a:gd name="connsiteY3" fmla="*/ 433136 h 433136"/>
                  <a:gd name="connsiteX4" fmla="*/ 839538 w 839538"/>
                  <a:gd name="connsiteY4" fmla="*/ 283410 h 433136"/>
                  <a:gd name="connsiteX5" fmla="*/ 673768 w 839538"/>
                  <a:gd name="connsiteY5" fmla="*/ 0 h 433136"/>
                  <a:gd name="connsiteX6" fmla="*/ 652379 w 839538"/>
                  <a:gd name="connsiteY6" fmla="*/ 112294 h 433136"/>
                  <a:gd name="connsiteX7" fmla="*/ 58821 w 839538"/>
                  <a:gd name="connsiteY7" fmla="*/ 80210 h 433136"/>
                  <a:gd name="connsiteX8" fmla="*/ 37432 w 839538"/>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52379 w 828843"/>
                  <a:gd name="connsiteY6" fmla="*/ 112294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64169 w 828843"/>
                  <a:gd name="connsiteY7" fmla="*/ 101599 h 433136"/>
                  <a:gd name="connsiteX8" fmla="*/ 37432 w 828843"/>
                  <a:gd name="connsiteY8" fmla="*/ 171115 h 433136"/>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25642 w 828843"/>
                  <a:gd name="connsiteY6" fmla="*/ 133683 h 470568"/>
                  <a:gd name="connsiteX7" fmla="*/ 64169 w 828843"/>
                  <a:gd name="connsiteY7" fmla="*/ 101599 h 470568"/>
                  <a:gd name="connsiteX8" fmla="*/ 37432 w 828843"/>
                  <a:gd name="connsiteY8" fmla="*/ 171115 h 470568"/>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36336 w 828843"/>
                  <a:gd name="connsiteY6" fmla="*/ 133683 h 470568"/>
                  <a:gd name="connsiteX7" fmla="*/ 64169 w 828843"/>
                  <a:gd name="connsiteY7" fmla="*/ 101599 h 470568"/>
                  <a:gd name="connsiteX8" fmla="*/ 37432 w 828843"/>
                  <a:gd name="connsiteY8" fmla="*/ 171115 h 470568"/>
                  <a:gd name="connsiteX0" fmla="*/ 37432 w 782106"/>
                  <a:gd name="connsiteY0" fmla="*/ 171115 h 470568"/>
                  <a:gd name="connsiteX1" fmla="*/ 0 w 782106"/>
                  <a:gd name="connsiteY1" fmla="*/ 283410 h 470568"/>
                  <a:gd name="connsiteX2" fmla="*/ 588211 w 782106"/>
                  <a:gd name="connsiteY2" fmla="*/ 299452 h 470568"/>
                  <a:gd name="connsiteX3" fmla="*/ 529390 w 782106"/>
                  <a:gd name="connsiteY3" fmla="*/ 470568 h 470568"/>
                  <a:gd name="connsiteX4" fmla="*/ 782106 w 782106"/>
                  <a:gd name="connsiteY4" fmla="*/ 250248 h 470568"/>
                  <a:gd name="connsiteX5" fmla="*/ 673768 w 782106"/>
                  <a:gd name="connsiteY5" fmla="*/ 0 h 470568"/>
                  <a:gd name="connsiteX6" fmla="*/ 636336 w 782106"/>
                  <a:gd name="connsiteY6" fmla="*/ 133683 h 470568"/>
                  <a:gd name="connsiteX7" fmla="*/ 64169 w 782106"/>
                  <a:gd name="connsiteY7" fmla="*/ 101599 h 470568"/>
                  <a:gd name="connsiteX8" fmla="*/ 37432 w 782106"/>
                  <a:gd name="connsiteY8" fmla="*/ 171115 h 470568"/>
                  <a:gd name="connsiteX0" fmla="*/ 37432 w 782106"/>
                  <a:gd name="connsiteY0" fmla="*/ 171115 h 470568"/>
                  <a:gd name="connsiteX1" fmla="*/ 0 w 782106"/>
                  <a:gd name="connsiteY1" fmla="*/ 283410 h 470568"/>
                  <a:gd name="connsiteX2" fmla="*/ 588211 w 782106"/>
                  <a:gd name="connsiteY2" fmla="*/ 299452 h 470568"/>
                  <a:gd name="connsiteX3" fmla="*/ 529390 w 782106"/>
                  <a:gd name="connsiteY3" fmla="*/ 470568 h 470568"/>
                  <a:gd name="connsiteX4" fmla="*/ 782106 w 782106"/>
                  <a:gd name="connsiteY4" fmla="*/ 250248 h 470568"/>
                  <a:gd name="connsiteX5" fmla="*/ 673768 w 782106"/>
                  <a:gd name="connsiteY5" fmla="*/ 0 h 470568"/>
                  <a:gd name="connsiteX6" fmla="*/ 636336 w 782106"/>
                  <a:gd name="connsiteY6" fmla="*/ 133683 h 470568"/>
                  <a:gd name="connsiteX7" fmla="*/ 108857 w 782106"/>
                  <a:gd name="connsiteY7" fmla="*/ 60907 h 470568"/>
                  <a:gd name="connsiteX8" fmla="*/ 37432 w 782106"/>
                  <a:gd name="connsiteY8" fmla="*/ 171115 h 470568"/>
                  <a:gd name="connsiteX0" fmla="*/ 5378 w 750052"/>
                  <a:gd name="connsiteY0" fmla="*/ 171115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76803 w 750052"/>
                  <a:gd name="connsiteY7" fmla="*/ 60907 h 470568"/>
                  <a:gd name="connsiteX8" fmla="*/ 5378 w 750052"/>
                  <a:gd name="connsiteY8" fmla="*/ 171115 h 470568"/>
                  <a:gd name="connsiteX0" fmla="*/ 76803 w 750052"/>
                  <a:gd name="connsiteY0" fmla="*/ 60907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76803 w 750052"/>
                  <a:gd name="connsiteY7" fmla="*/ 60907 h 470568"/>
                  <a:gd name="connsiteX0" fmla="*/ 55056 w 750052"/>
                  <a:gd name="connsiteY0" fmla="*/ 57368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55056 w 750052"/>
                  <a:gd name="connsiteY7" fmla="*/ 57368 h 47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0052" h="470568">
                    <a:moveTo>
                      <a:pt x="55056" y="57368"/>
                    </a:moveTo>
                    <a:lnTo>
                      <a:pt x="0" y="240665"/>
                    </a:lnTo>
                    <a:lnTo>
                      <a:pt x="556157" y="299452"/>
                    </a:lnTo>
                    <a:lnTo>
                      <a:pt x="497336" y="470568"/>
                    </a:lnTo>
                    <a:lnTo>
                      <a:pt x="750052" y="250248"/>
                    </a:lnTo>
                    <a:lnTo>
                      <a:pt x="641714" y="0"/>
                    </a:lnTo>
                    <a:lnTo>
                      <a:pt x="604282" y="133683"/>
                    </a:lnTo>
                    <a:lnTo>
                      <a:pt x="55056" y="57368"/>
                    </a:lnTo>
                    <a:close/>
                  </a:path>
                </a:pathLst>
              </a:cu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9" name="TextBox 98"/>
              <p:cNvSpPr txBox="1"/>
              <p:nvPr/>
            </p:nvSpPr>
            <p:spPr>
              <a:xfrm rot="179687">
                <a:off x="5484947" y="5801266"/>
                <a:ext cx="648439"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mic Sans MS" pitchFamily="66" charset="0"/>
                    <a:ea typeface="+mn-ea"/>
                    <a:cs typeface="+mn-cs"/>
                  </a:rPr>
                  <a:t>FORCE</a:t>
                </a:r>
              </a:p>
            </p:txBody>
          </p:sp>
        </p:grpSp>
        <p:sp>
          <p:nvSpPr>
            <p:cNvPr id="103" name="Up Arrow 78">
              <a:extLst>
                <a:ext uri="{FF2B5EF4-FFF2-40B4-BE49-F238E27FC236}">
                  <a16:creationId xmlns:a16="http://schemas.microsoft.com/office/drawing/2014/main" id="{64A4DFE6-C9D5-4A5A-990F-24F123A9289A}"/>
                </a:ext>
              </a:extLst>
            </p:cNvPr>
            <p:cNvSpPr/>
            <p:nvPr/>
          </p:nvSpPr>
          <p:spPr bwMode="auto">
            <a:xfrm rot="12535665">
              <a:off x="2983971" y="4701818"/>
              <a:ext cx="203972" cy="596487"/>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4" name="Up Arrow 83">
              <a:extLst>
                <a:ext uri="{FF2B5EF4-FFF2-40B4-BE49-F238E27FC236}">
                  <a16:creationId xmlns:a16="http://schemas.microsoft.com/office/drawing/2014/main" id="{57588AFF-7F0C-4A42-B70B-F7F2D5A34EAD}"/>
                </a:ext>
              </a:extLst>
            </p:cNvPr>
            <p:cNvSpPr/>
            <p:nvPr/>
          </p:nvSpPr>
          <p:spPr bwMode="auto">
            <a:xfrm rot="12272513">
              <a:off x="3830145" y="3383034"/>
              <a:ext cx="86751" cy="162656"/>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5" name="Up Arrow 84">
              <a:extLst>
                <a:ext uri="{FF2B5EF4-FFF2-40B4-BE49-F238E27FC236}">
                  <a16:creationId xmlns:a16="http://schemas.microsoft.com/office/drawing/2014/main" id="{D59753DC-0058-411D-AF10-E67BC042ED03}"/>
                </a:ext>
              </a:extLst>
            </p:cNvPr>
            <p:cNvSpPr/>
            <p:nvPr/>
          </p:nvSpPr>
          <p:spPr bwMode="auto">
            <a:xfrm rot="12484994">
              <a:off x="3517028" y="3885763"/>
              <a:ext cx="127756" cy="254495"/>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108" name="Straight Connector 107">
              <a:extLst>
                <a:ext uri="{FF2B5EF4-FFF2-40B4-BE49-F238E27FC236}">
                  <a16:creationId xmlns:a16="http://schemas.microsoft.com/office/drawing/2014/main" id="{2685038C-9A8F-48DE-966D-1DC5DBA0A589}"/>
                </a:ext>
              </a:extLst>
            </p:cNvPr>
            <p:cNvCxnSpPr/>
            <p:nvPr/>
          </p:nvCxnSpPr>
          <p:spPr bwMode="auto">
            <a:xfrm>
              <a:off x="2331085" y="3872421"/>
              <a:ext cx="217170"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8744BECD-4E9D-40B5-86CF-3A5A46CBC3CC}"/>
                </a:ext>
              </a:extLst>
            </p:cNvPr>
            <p:cNvCxnSpPr/>
            <p:nvPr/>
          </p:nvCxnSpPr>
          <p:spPr bwMode="auto">
            <a:xfrm flipV="1">
              <a:off x="2271684" y="3790851"/>
              <a:ext cx="430530" cy="381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06" name="Rectangle 105">
              <a:extLst>
                <a:ext uri="{FF2B5EF4-FFF2-40B4-BE49-F238E27FC236}">
                  <a16:creationId xmlns:a16="http://schemas.microsoft.com/office/drawing/2014/main" id="{FE4B0820-715D-4EB7-80E3-DC5100A0B98F}"/>
                </a:ext>
              </a:extLst>
            </p:cNvPr>
            <p:cNvSpPr/>
            <p:nvPr/>
          </p:nvSpPr>
          <p:spPr>
            <a:xfrm>
              <a:off x="2113345" y="4558616"/>
              <a:ext cx="750274"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+i</a:t>
              </a:r>
              <a:r>
                <a:rPr kumimoji="0" lang="en-US" sz="36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1</a:t>
              </a:r>
              <a:endParaRPr kumimoji="0" lang="en-US" sz="36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07" name="Rectangle 106">
              <a:extLst>
                <a:ext uri="{FF2B5EF4-FFF2-40B4-BE49-F238E27FC236}">
                  <a16:creationId xmlns:a16="http://schemas.microsoft.com/office/drawing/2014/main" id="{B4435AA5-9C43-4154-883D-F71D4503E460}"/>
                </a:ext>
              </a:extLst>
            </p:cNvPr>
            <p:cNvSpPr/>
            <p:nvPr/>
          </p:nvSpPr>
          <p:spPr>
            <a:xfrm>
              <a:off x="6408317" y="4678078"/>
              <a:ext cx="750274"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+i</a:t>
              </a:r>
              <a:r>
                <a:rPr kumimoji="0" lang="en-US" sz="36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2</a:t>
              </a:r>
              <a:endParaRPr kumimoji="0" lang="en-US" sz="36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91" name="Rectangle 190">
              <a:extLst>
                <a:ext uri="{FF2B5EF4-FFF2-40B4-BE49-F238E27FC236}">
                  <a16:creationId xmlns:a16="http://schemas.microsoft.com/office/drawing/2014/main" id="{BD7D43CB-2F10-43FE-8293-B57D3A7DCF0B}"/>
                </a:ext>
              </a:extLst>
            </p:cNvPr>
            <p:cNvSpPr/>
            <p:nvPr/>
          </p:nvSpPr>
          <p:spPr>
            <a:xfrm>
              <a:off x="3517947" y="2514764"/>
              <a:ext cx="964718"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Wire #1</a:t>
              </a:r>
              <a:endParaRPr kumimoji="0" lang="en-US" sz="18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92" name="Rectangle 191">
              <a:extLst>
                <a:ext uri="{FF2B5EF4-FFF2-40B4-BE49-F238E27FC236}">
                  <a16:creationId xmlns:a16="http://schemas.microsoft.com/office/drawing/2014/main" id="{03419807-8560-4C97-BFD3-2F18872C21AC}"/>
                </a:ext>
              </a:extLst>
            </p:cNvPr>
            <p:cNvSpPr/>
            <p:nvPr/>
          </p:nvSpPr>
          <p:spPr>
            <a:xfrm>
              <a:off x="5266199" y="2526821"/>
              <a:ext cx="964718"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Wire #2</a:t>
              </a:r>
              <a:endParaRPr kumimoji="0" lang="en-US" sz="18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sp>
        <p:nvSpPr>
          <p:cNvPr id="110" name="AutoShape 4">
            <a:extLst>
              <a:ext uri="{FF2B5EF4-FFF2-40B4-BE49-F238E27FC236}">
                <a16:creationId xmlns:a16="http://schemas.microsoft.com/office/drawing/2014/main" id="{1161E0A8-3FFA-4007-B457-ACE763319B15}"/>
              </a:ext>
            </a:extLst>
          </p:cNvPr>
          <p:cNvSpPr>
            <a:spLocks noChangeArrowheads="1"/>
          </p:cNvSpPr>
          <p:nvPr/>
        </p:nvSpPr>
        <p:spPr bwMode="auto">
          <a:xfrm>
            <a:off x="212214" y="274304"/>
            <a:ext cx="5415210" cy="2248984"/>
          </a:xfrm>
          <a:prstGeom prst="cloudCallout">
            <a:avLst>
              <a:gd name="adj1" fmla="val -27635"/>
              <a:gd name="adj2" fmla="val 101470"/>
            </a:avLst>
          </a:prstGeom>
          <a:solidFill>
            <a:srgbClr val="CCFF66"/>
          </a:solidFill>
          <a:ln w="28575">
            <a:solidFill>
              <a:srgbClr val="99FF99"/>
            </a:solidFill>
            <a:round/>
            <a:headEnd/>
            <a:tailEnd/>
          </a:ln>
          <a:effectLst/>
          <a:scene3d>
            <a:camera prst="orthographicFront"/>
            <a:lightRig rig="threePt" dir="t"/>
          </a:scene3d>
          <a:sp3d>
            <a:bevelT/>
          </a:sp3d>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 name="Text Box 20">
            <a:extLst>
              <a:ext uri="{FF2B5EF4-FFF2-40B4-BE49-F238E27FC236}">
                <a16:creationId xmlns:a16="http://schemas.microsoft.com/office/drawing/2014/main" id="{EB4CF083-0A70-4F93-B7E5-0DF7A242E73C}"/>
              </a:ext>
            </a:extLst>
          </p:cNvPr>
          <p:cNvSpPr txBox="1">
            <a:spLocks noChangeArrowheads="1"/>
          </p:cNvSpPr>
          <p:nvPr/>
        </p:nvSpPr>
        <p:spPr bwMode="auto">
          <a:xfrm>
            <a:off x="692515" y="528887"/>
            <a:ext cx="4631392" cy="1569660"/>
          </a:xfrm>
          <a:prstGeom prst="rect">
            <a:avLst/>
          </a:prstGeom>
          <a:noFill/>
          <a:ln w="2857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Again, current bearing wire #2 is placed in the external magnetic field created by the current flowing in wire #1..</a:t>
            </a:r>
            <a:endParaRPr kumimoji="0" lang="en-US" sz="24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endParaRPr>
          </a:p>
        </p:txBody>
      </p:sp>
      <p:sp>
        <p:nvSpPr>
          <p:cNvPr id="190" name="Text Box 20">
            <a:extLst>
              <a:ext uri="{FF2B5EF4-FFF2-40B4-BE49-F238E27FC236}">
                <a16:creationId xmlns:a16="http://schemas.microsoft.com/office/drawing/2014/main" id="{2812293D-93FC-4FB2-8452-C8FB4508C171}"/>
              </a:ext>
            </a:extLst>
          </p:cNvPr>
          <p:cNvSpPr txBox="1">
            <a:spLocks noChangeArrowheads="1"/>
          </p:cNvSpPr>
          <p:nvPr/>
        </p:nvSpPr>
        <p:spPr bwMode="auto">
          <a:xfrm>
            <a:off x="6357023" y="105514"/>
            <a:ext cx="2505469" cy="369332"/>
          </a:xfrm>
          <a:prstGeom prst="rect">
            <a:avLst/>
          </a:prstGeom>
          <a:noFill/>
          <a:ln w="2857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µ</a:t>
            </a:r>
            <a:r>
              <a:rPr kumimoji="0" lang="en-US" sz="1800" b="0"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o</a:t>
            </a: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 = 4</a:t>
            </a:r>
            <a:r>
              <a:rPr kumimoji="0" lang="el-GR"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π</a:t>
            </a: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 x 10</a:t>
            </a:r>
            <a:r>
              <a:rPr kumimoji="0" lang="en-US" sz="1800" b="0" i="0" u="none" strike="noStrike" kern="1200" cap="none" spc="0" normalizeH="0" baseline="3000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 -7</a:t>
            </a: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 </a:t>
            </a:r>
            <a:r>
              <a:rPr kumimoji="0" lang="en-US" sz="1800" b="0" i="0" u="none" strike="noStrike" kern="1200" cap="none" spc="0" normalizeH="0" baseline="0" noProof="0" dirty="0" err="1">
                <a:ln w="11430"/>
                <a:solidFill>
                  <a:srgbClr val="000000"/>
                </a:solidFill>
                <a:effectLst>
                  <a:outerShdw blurRad="50800" dist="39000" dir="5460000" algn="tl">
                    <a:srgbClr val="000000">
                      <a:alpha val="38000"/>
                    </a:srgbClr>
                  </a:outerShdw>
                </a:effectLst>
                <a:uLnTx/>
                <a:uFillTx/>
                <a:latin typeface="Times New Roman"/>
                <a:ea typeface="+mn-ea"/>
                <a:cs typeface="+mn-cs"/>
              </a:rPr>
              <a:t>T∙m</a:t>
            </a: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/A</a:t>
            </a:r>
            <a:endParaRPr kumimoji="0" lang="en-US" sz="1800" b="0"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a:ea typeface="+mn-ea"/>
              <a:cs typeface="+mn-cs"/>
            </a:endParaRPr>
          </a:p>
        </p:txBody>
      </p:sp>
      <p:cxnSp>
        <p:nvCxnSpPr>
          <p:cNvPr id="165" name="Straight Connector 164">
            <a:extLst>
              <a:ext uri="{FF2B5EF4-FFF2-40B4-BE49-F238E27FC236}">
                <a16:creationId xmlns:a16="http://schemas.microsoft.com/office/drawing/2014/main" id="{82D41013-902A-4DB6-BE46-83D217372E19}"/>
              </a:ext>
            </a:extLst>
          </p:cNvPr>
          <p:cNvCxnSpPr>
            <a:cxnSpLocks/>
          </p:cNvCxnSpPr>
          <p:nvPr/>
        </p:nvCxnSpPr>
        <p:spPr bwMode="auto">
          <a:xfrm>
            <a:off x="3356447" y="5477818"/>
            <a:ext cx="0" cy="665268"/>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189" name="Straight Connector 188">
            <a:extLst>
              <a:ext uri="{FF2B5EF4-FFF2-40B4-BE49-F238E27FC236}">
                <a16:creationId xmlns:a16="http://schemas.microsoft.com/office/drawing/2014/main" id="{D2104EC0-5E79-4A50-9EED-7B230A3F44F6}"/>
              </a:ext>
            </a:extLst>
          </p:cNvPr>
          <p:cNvCxnSpPr>
            <a:cxnSpLocks/>
          </p:cNvCxnSpPr>
          <p:nvPr/>
        </p:nvCxnSpPr>
        <p:spPr bwMode="auto">
          <a:xfrm>
            <a:off x="6262649" y="5477818"/>
            <a:ext cx="0" cy="81143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10" name="Group 9">
            <a:extLst>
              <a:ext uri="{FF2B5EF4-FFF2-40B4-BE49-F238E27FC236}">
                <a16:creationId xmlns:a16="http://schemas.microsoft.com/office/drawing/2014/main" id="{562DDE31-0792-48E5-8EFC-E3B3694A6CA9}"/>
              </a:ext>
            </a:extLst>
          </p:cNvPr>
          <p:cNvGrpSpPr/>
          <p:nvPr/>
        </p:nvGrpSpPr>
        <p:grpSpPr>
          <a:xfrm>
            <a:off x="3378171" y="5642921"/>
            <a:ext cx="2875138" cy="646331"/>
            <a:chOff x="3378171" y="5642921"/>
            <a:chExt cx="2875138" cy="646331"/>
          </a:xfrm>
        </p:grpSpPr>
        <p:cxnSp>
          <p:nvCxnSpPr>
            <p:cNvPr id="200" name="Straight Arrow Connector 199">
              <a:extLst>
                <a:ext uri="{FF2B5EF4-FFF2-40B4-BE49-F238E27FC236}">
                  <a16:creationId xmlns:a16="http://schemas.microsoft.com/office/drawing/2014/main" id="{86A23022-7B02-4F11-BCB6-A19640D1FC85}"/>
                </a:ext>
              </a:extLst>
            </p:cNvPr>
            <p:cNvCxnSpPr/>
            <p:nvPr/>
          </p:nvCxnSpPr>
          <p:spPr bwMode="auto">
            <a:xfrm>
              <a:off x="3378171" y="5975517"/>
              <a:ext cx="2875138" cy="127924"/>
            </a:xfrm>
            <a:prstGeom prst="straightConnector1">
              <a:avLst/>
            </a:prstGeom>
            <a:solidFill>
              <a:schemeClr val="accent1"/>
            </a:solidFill>
            <a:ln w="28575" cap="flat" cmpd="sng" algn="ctr">
              <a:solidFill>
                <a:schemeClr val="tx1"/>
              </a:solidFill>
              <a:prstDash val="solid"/>
              <a:round/>
              <a:headEnd type="triangle"/>
              <a:tailEnd type="triangle"/>
            </a:ln>
            <a:effectLst/>
          </p:spPr>
        </p:cxnSp>
        <p:sp>
          <p:nvSpPr>
            <p:cNvPr id="201" name="Rectangle 200">
              <a:extLst>
                <a:ext uri="{FF2B5EF4-FFF2-40B4-BE49-F238E27FC236}">
                  <a16:creationId xmlns:a16="http://schemas.microsoft.com/office/drawing/2014/main" id="{8D5BA161-F6B5-4AD2-86CE-B4B446CD9145}"/>
                </a:ext>
              </a:extLst>
            </p:cNvPr>
            <p:cNvSpPr/>
            <p:nvPr/>
          </p:nvSpPr>
          <p:spPr>
            <a:xfrm>
              <a:off x="4698613" y="5642921"/>
              <a:ext cx="442749" cy="646331"/>
            </a:xfrm>
            <a:prstGeom prst="rect">
              <a:avLst/>
            </a:prstGeom>
            <a:solidFill>
              <a:srgbClr val="FFFFCC"/>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d</a:t>
              </a:r>
              <a:endParaRPr kumimoji="0" lang="en-US" sz="36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grpSp>
        <p:nvGrpSpPr>
          <p:cNvPr id="203" name="Group 202">
            <a:extLst>
              <a:ext uri="{FF2B5EF4-FFF2-40B4-BE49-F238E27FC236}">
                <a16:creationId xmlns:a16="http://schemas.microsoft.com/office/drawing/2014/main" id="{6BA3F2E0-6C73-402B-B8D8-DED94602AAE7}"/>
              </a:ext>
            </a:extLst>
          </p:cNvPr>
          <p:cNvGrpSpPr/>
          <p:nvPr/>
        </p:nvGrpSpPr>
        <p:grpSpPr>
          <a:xfrm>
            <a:off x="6841188" y="605060"/>
            <a:ext cx="1384311" cy="923330"/>
            <a:chOff x="6736568" y="1758711"/>
            <a:chExt cx="1384311" cy="923330"/>
          </a:xfrm>
        </p:grpSpPr>
        <p:grpSp>
          <p:nvGrpSpPr>
            <p:cNvPr id="204" name="Group 203">
              <a:extLst>
                <a:ext uri="{FF2B5EF4-FFF2-40B4-BE49-F238E27FC236}">
                  <a16:creationId xmlns:a16="http://schemas.microsoft.com/office/drawing/2014/main" id="{02AECE49-4929-499A-8006-DAEF35084507}"/>
                </a:ext>
              </a:extLst>
            </p:cNvPr>
            <p:cNvGrpSpPr/>
            <p:nvPr/>
          </p:nvGrpSpPr>
          <p:grpSpPr>
            <a:xfrm>
              <a:off x="7242274" y="1758711"/>
              <a:ext cx="878605" cy="923330"/>
              <a:chOff x="3273218" y="1175518"/>
              <a:chExt cx="878605" cy="923330"/>
            </a:xfrm>
          </p:grpSpPr>
          <p:cxnSp>
            <p:nvCxnSpPr>
              <p:cNvPr id="206" name="Straight Connector 205">
                <a:extLst>
                  <a:ext uri="{FF2B5EF4-FFF2-40B4-BE49-F238E27FC236}">
                    <a16:creationId xmlns:a16="http://schemas.microsoft.com/office/drawing/2014/main" id="{C4ABE177-BD47-4F8E-A142-A65D6121B828}"/>
                  </a:ext>
                </a:extLst>
              </p:cNvPr>
              <p:cNvCxnSpPr/>
              <p:nvPr/>
            </p:nvCxnSpPr>
            <p:spPr bwMode="auto">
              <a:xfrm>
                <a:off x="3473153" y="1671144"/>
                <a:ext cx="478737"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07" name="TextBox 206">
                <a:extLst>
                  <a:ext uri="{FF2B5EF4-FFF2-40B4-BE49-F238E27FC236}">
                    <a16:creationId xmlns:a16="http://schemas.microsoft.com/office/drawing/2014/main" id="{D62DE447-7747-4C0D-81E9-920E756D69C1}"/>
                  </a:ext>
                </a:extLst>
              </p:cNvPr>
              <p:cNvSpPr txBox="1"/>
              <p:nvPr/>
            </p:nvSpPr>
            <p:spPr>
              <a:xfrm>
                <a:off x="3281863" y="1175518"/>
                <a:ext cx="826759"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Symbol" pitchFamily="18" charset="2"/>
                    <a:ea typeface="+mn-ea"/>
                    <a:cs typeface="+mn-cs"/>
                  </a:rPr>
                  <a:t>m</a:t>
                </a:r>
                <a:r>
                  <a:rPr kumimoji="0" lang="en-US" sz="2400" b="0" i="0" u="none" strike="noStrike" kern="1200" cap="none" spc="0" normalizeH="0" baseline="-25000" noProof="0" dirty="0" err="1">
                    <a:ln>
                      <a:noFill/>
                    </a:ln>
                    <a:solidFill>
                      <a:srgbClr val="000000"/>
                    </a:solidFill>
                    <a:effectLst/>
                    <a:uLnTx/>
                    <a:uFillTx/>
                    <a:latin typeface="Symbol" pitchFamily="18" charset="2"/>
                    <a:ea typeface="+mn-ea"/>
                    <a:cs typeface="+mn-cs"/>
                  </a:rPr>
                  <a:t>o</a:t>
                </a:r>
                <a:r>
                  <a:rPr kumimoji="0" lang="en-US" sz="2400" b="0" i="0" u="none" strike="noStrike" kern="1200" cap="none" spc="0" normalizeH="0" baseline="-25000" noProof="0" dirty="0">
                    <a:ln>
                      <a:noFill/>
                    </a:ln>
                    <a:solidFill>
                      <a:srgbClr val="000000"/>
                    </a:solidFill>
                    <a:effectLst/>
                    <a:uLnTx/>
                    <a:uFillTx/>
                    <a:latin typeface="Symbol" pitchFamily="18" charset="2"/>
                    <a:ea typeface="+mn-ea"/>
                    <a:cs typeface="+mn-cs"/>
                  </a:rPr>
                  <a:t> </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I</a:t>
                </a:r>
                <a:r>
                  <a:rPr kumimoji="0" lang="en-US" sz="2400" b="0" i="0" u="none" strike="noStrike" kern="1200" cap="none" spc="0" normalizeH="0" baseline="-25000" noProof="0" dirty="0">
                    <a:ln>
                      <a:noFill/>
                    </a:ln>
                    <a:solidFill>
                      <a:srgbClr val="000000"/>
                    </a:solidFill>
                    <a:effectLst/>
                    <a:uLnTx/>
                    <a:uFillTx/>
                    <a:latin typeface="Symbol" pitchFamily="18" charset="2"/>
                    <a:ea typeface="+mn-ea"/>
                    <a:cs typeface="+mn-cs"/>
                  </a:rPr>
                  <a:t>1</a:t>
                </a:r>
                <a:endParaRPr kumimoji="0" lang="en-US" sz="2400" b="0" i="0" u="none" strike="noStrike" kern="1200" cap="none" spc="0" normalizeH="0" baseline="-25000" noProof="0" dirty="0">
                  <a:ln>
                    <a:noFill/>
                  </a:ln>
                  <a:solidFill>
                    <a:srgbClr val="000000"/>
                  </a:solidFill>
                  <a:effectLst/>
                  <a:uLnTx/>
                  <a:uFillTx/>
                  <a:latin typeface="Times New Roman" pitchFamily="18" charset="0"/>
                  <a:ea typeface="+mn-ea"/>
                  <a:cs typeface="+mn-cs"/>
                </a:endParaRPr>
              </a:p>
            </p:txBody>
          </p:sp>
          <p:sp>
            <p:nvSpPr>
              <p:cNvPr id="208" name="TextBox 207">
                <a:extLst>
                  <a:ext uri="{FF2B5EF4-FFF2-40B4-BE49-F238E27FC236}">
                    <a16:creationId xmlns:a16="http://schemas.microsoft.com/office/drawing/2014/main" id="{F779F57F-FB5C-4D93-A550-0CD7E63BCCA7}"/>
                  </a:ext>
                </a:extLst>
              </p:cNvPr>
              <p:cNvSpPr txBox="1"/>
              <p:nvPr/>
            </p:nvSpPr>
            <p:spPr>
              <a:xfrm>
                <a:off x="3273218" y="1637183"/>
                <a:ext cx="87860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2</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p</a:t>
                </a: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 d</a:t>
                </a:r>
              </a:p>
            </p:txBody>
          </p:sp>
        </p:grpSp>
        <p:sp>
          <p:nvSpPr>
            <p:cNvPr id="205" name="TextBox 204">
              <a:extLst>
                <a:ext uri="{FF2B5EF4-FFF2-40B4-BE49-F238E27FC236}">
                  <a16:creationId xmlns:a16="http://schemas.microsoft.com/office/drawing/2014/main" id="{AE6BDB3C-4A2C-4F2B-AACD-E3780DC1F833}"/>
                </a:ext>
              </a:extLst>
            </p:cNvPr>
            <p:cNvSpPr txBox="1"/>
            <p:nvPr/>
          </p:nvSpPr>
          <p:spPr>
            <a:xfrm>
              <a:off x="6736568" y="2005703"/>
              <a:ext cx="729477"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B </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214" name="Rectangle 213">
            <a:extLst>
              <a:ext uri="{FF2B5EF4-FFF2-40B4-BE49-F238E27FC236}">
                <a16:creationId xmlns:a16="http://schemas.microsoft.com/office/drawing/2014/main" id="{608BD96E-A70B-40CB-A135-9A1581071AD2}"/>
              </a:ext>
            </a:extLst>
          </p:cNvPr>
          <p:cNvSpPr/>
          <p:nvPr/>
        </p:nvSpPr>
        <p:spPr>
          <a:xfrm>
            <a:off x="2506929" y="3502753"/>
            <a:ext cx="554017"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B</a:t>
            </a:r>
            <a:r>
              <a:rPr kumimoji="0" lang="en-US" sz="18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1</a:t>
            </a:r>
            <a:endParaRPr kumimoji="0" lang="en-US" sz="18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215" name="Rectangle 214">
            <a:extLst>
              <a:ext uri="{FF2B5EF4-FFF2-40B4-BE49-F238E27FC236}">
                <a16:creationId xmlns:a16="http://schemas.microsoft.com/office/drawing/2014/main" id="{DAF5AB8B-609B-413F-9E56-25E734F5060A}"/>
              </a:ext>
            </a:extLst>
          </p:cNvPr>
          <p:cNvSpPr/>
          <p:nvPr/>
        </p:nvSpPr>
        <p:spPr>
          <a:xfrm>
            <a:off x="6800915" y="3608176"/>
            <a:ext cx="554017"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B</a:t>
            </a:r>
            <a:r>
              <a:rPr kumimoji="0" lang="en-US" sz="18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2</a:t>
            </a:r>
            <a:endParaRPr kumimoji="0" lang="en-US" sz="18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nvGrpSpPr>
          <p:cNvPr id="166" name="Group 165">
            <a:extLst>
              <a:ext uri="{FF2B5EF4-FFF2-40B4-BE49-F238E27FC236}">
                <a16:creationId xmlns:a16="http://schemas.microsoft.com/office/drawing/2014/main" id="{BFED1E95-7E8C-4F7F-ACA6-F1431652A6A4}"/>
              </a:ext>
            </a:extLst>
          </p:cNvPr>
          <p:cNvGrpSpPr/>
          <p:nvPr/>
        </p:nvGrpSpPr>
        <p:grpSpPr>
          <a:xfrm>
            <a:off x="4695463" y="3959646"/>
            <a:ext cx="594648" cy="1015663"/>
            <a:chOff x="7524783" y="1143293"/>
            <a:chExt cx="594648" cy="1015663"/>
          </a:xfrm>
        </p:grpSpPr>
        <p:sp>
          <p:nvSpPr>
            <p:cNvPr id="168" name="Rectangle 167">
              <a:extLst>
                <a:ext uri="{FF2B5EF4-FFF2-40B4-BE49-F238E27FC236}">
                  <a16:creationId xmlns:a16="http://schemas.microsoft.com/office/drawing/2014/main" id="{2232D2EC-A956-42F4-B8A2-AA1F7C7E58CE}"/>
                </a:ext>
              </a:extLst>
            </p:cNvPr>
            <p:cNvSpPr/>
            <p:nvPr/>
          </p:nvSpPr>
          <p:spPr bwMode="auto">
            <a:xfrm>
              <a:off x="7645706" y="1366092"/>
              <a:ext cx="352540" cy="627961"/>
            </a:xfrm>
            <a:prstGeom prst="rect">
              <a:avLst/>
            </a:prstGeom>
            <a:solidFill>
              <a:srgbClr val="FF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0" name="Rectangle 179">
              <a:extLst>
                <a:ext uri="{FF2B5EF4-FFF2-40B4-BE49-F238E27FC236}">
                  <a16:creationId xmlns:a16="http://schemas.microsoft.com/office/drawing/2014/main" id="{CC1E369A-6913-4055-BB4F-595D9A704FF6}"/>
                </a:ext>
              </a:extLst>
            </p:cNvPr>
            <p:cNvSpPr/>
            <p:nvPr/>
          </p:nvSpPr>
          <p:spPr>
            <a:xfrm>
              <a:off x="7524783" y="1143293"/>
              <a:ext cx="594648"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a:t>
              </a:r>
              <a:endParaRPr kumimoji="0" lang="en-US" sz="60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626728124"/>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112"/>
                                        </p:tgtEl>
                                        <p:attrNameLst>
                                          <p:attrName>style.visibility</p:attrName>
                                        </p:attrNameLst>
                                      </p:cBhvr>
                                      <p:to>
                                        <p:strVal val="visible"/>
                                      </p:to>
                                    </p:set>
                                    <p:animEffect transition="in" filter="fade">
                                      <p:cBhvr>
                                        <p:cTn id="10" dur="1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27E8213-5495-7694-CBA1-5A55DCB34D43}"/>
            </a:ext>
          </a:extLst>
        </p:cNvPr>
        <p:cNvGrpSpPr/>
        <p:nvPr/>
      </p:nvGrpSpPr>
      <p:grpSpPr>
        <a:xfrm>
          <a:off x="0" y="0"/>
          <a:ext cx="0" cy="0"/>
          <a:chOff x="0" y="0"/>
          <a:chExt cx="0" cy="0"/>
        </a:xfrm>
      </p:grpSpPr>
      <p:sp>
        <p:nvSpPr>
          <p:cNvPr id="4" name="AutoShape 30">
            <a:extLst>
              <a:ext uri="{FF2B5EF4-FFF2-40B4-BE49-F238E27FC236}">
                <a16:creationId xmlns:a16="http://schemas.microsoft.com/office/drawing/2014/main" id="{E0AB3C04-2E4B-199E-2402-A8A136E80738}"/>
              </a:ext>
            </a:extLst>
          </p:cNvPr>
          <p:cNvSpPr>
            <a:spLocks noChangeArrowheads="1"/>
          </p:cNvSpPr>
          <p:nvPr/>
        </p:nvSpPr>
        <p:spPr bwMode="auto">
          <a:xfrm>
            <a:off x="734264" y="2752144"/>
            <a:ext cx="2686827" cy="1527710"/>
          </a:xfrm>
          <a:prstGeom prst="cloudCallout">
            <a:avLst>
              <a:gd name="adj1" fmla="val -38290"/>
              <a:gd name="adj2" fmla="val 78509"/>
            </a:avLst>
          </a:prstGeom>
          <a:solidFill>
            <a:srgbClr val="CCFF99"/>
          </a:solidFill>
          <a:ln w="9525">
            <a:solidFill>
              <a:srgbClr val="009900"/>
            </a:solidFill>
            <a:round/>
            <a:headEnd/>
            <a:tailEnd/>
          </a:ln>
          <a:effectLst/>
          <a:scene3d>
            <a:camera prst="orthographicFront"/>
            <a:lightRig rig="threePt" dir="t"/>
          </a:scene3d>
          <a:sp3d>
            <a:bevelT/>
          </a:sp3d>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Times New Roman" pitchFamily="18" charset="0"/>
              <a:ea typeface="+mn-ea"/>
              <a:cs typeface="+mn-cs"/>
            </a:endParaRPr>
          </a:p>
        </p:txBody>
      </p:sp>
      <p:pic>
        <p:nvPicPr>
          <p:cNvPr id="5" name="Picture 4">
            <a:extLst>
              <a:ext uri="{FF2B5EF4-FFF2-40B4-BE49-F238E27FC236}">
                <a16:creationId xmlns:a16="http://schemas.microsoft.com/office/drawing/2014/main" id="{0EBA6E27-32A1-5758-C039-D5FF4A63ED83}"/>
              </a:ext>
            </a:extLst>
          </p:cNvPr>
          <p:cNvPicPr>
            <a:picLocks noChangeAspect="1"/>
          </p:cNvPicPr>
          <p:nvPr/>
        </p:nvPicPr>
        <p:blipFill>
          <a:blip r:embed="rId2"/>
          <a:stretch>
            <a:fillRect/>
          </a:stretch>
        </p:blipFill>
        <p:spPr>
          <a:xfrm flipH="1">
            <a:off x="351410" y="4793318"/>
            <a:ext cx="1019709" cy="1968605"/>
          </a:xfrm>
          <a:prstGeom prst="rect">
            <a:avLst/>
          </a:prstGeom>
        </p:spPr>
      </p:pic>
      <p:sp>
        <p:nvSpPr>
          <p:cNvPr id="6" name="Text Box 32">
            <a:extLst>
              <a:ext uri="{FF2B5EF4-FFF2-40B4-BE49-F238E27FC236}">
                <a16:creationId xmlns:a16="http://schemas.microsoft.com/office/drawing/2014/main" id="{3E428C0B-74AA-14DA-51A5-4A4E97F59233}"/>
              </a:ext>
            </a:extLst>
          </p:cNvPr>
          <p:cNvSpPr txBox="1">
            <a:spLocks noChangeArrowheads="1"/>
          </p:cNvSpPr>
          <p:nvPr/>
        </p:nvSpPr>
        <p:spPr bwMode="auto">
          <a:xfrm>
            <a:off x="1051345" y="3031646"/>
            <a:ext cx="2052664" cy="1015663"/>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w="11430"/>
                <a:solidFill>
                  <a:sysClr val="windowText" lastClr="000000"/>
                </a:solidFill>
                <a:effectLst>
                  <a:outerShdw blurRad="50800" dist="39000" dir="5460000" algn="tl">
                    <a:srgbClr val="000000">
                      <a:alpha val="38000"/>
                    </a:srgbClr>
                  </a:outerShdw>
                </a:effectLst>
                <a:uLnTx/>
                <a:uFillTx/>
                <a:latin typeface="Comic Sans MS" panose="030F0702030302020204" pitchFamily="66" charset="0"/>
                <a:ea typeface="+mn-ea"/>
                <a:cs typeface="+mn-cs"/>
              </a:rPr>
              <a:t>The workshop is presented by</a:t>
            </a:r>
          </a:p>
        </p:txBody>
      </p:sp>
      <p:sp>
        <p:nvSpPr>
          <p:cNvPr id="3" name="TextBox 2">
            <a:extLst>
              <a:ext uri="{FF2B5EF4-FFF2-40B4-BE49-F238E27FC236}">
                <a16:creationId xmlns:a16="http://schemas.microsoft.com/office/drawing/2014/main" id="{77FCBC04-DE0C-52C8-CE78-9BDE0EA04B6A}"/>
              </a:ext>
            </a:extLst>
          </p:cNvPr>
          <p:cNvSpPr txBox="1"/>
          <p:nvPr/>
        </p:nvSpPr>
        <p:spPr>
          <a:xfrm>
            <a:off x="0" y="393705"/>
            <a:ext cx="9144000" cy="1015663"/>
          </a:xfrm>
          <a:prstGeom prst="rect">
            <a:avLst/>
          </a:prstGeom>
          <a:noFill/>
        </p:spPr>
        <p:txBody>
          <a:bodyPr wrap="square">
            <a:spAutoFit/>
            <a:scene3d>
              <a:camera prst="orthographicFront"/>
              <a:lightRig rig="threePt" dir="t"/>
            </a:scene3d>
            <a:sp3d extrusionH="57150">
              <a:bevelT w="38100" h="38100"/>
            </a:sp3d>
          </a:bodyPr>
          <a:lstStyle/>
          <a:p>
            <a:pPr algn="ctr"/>
            <a:r>
              <a:rPr lang="en-US" sz="6000" b="1" cap="none" spc="0" dirty="0">
                <a:ln/>
                <a:gradFill flip="none" rotWithShape="1">
                  <a:gsLst>
                    <a:gs pos="5000">
                      <a:srgbClr val="7030A0"/>
                    </a:gs>
                    <a:gs pos="13000">
                      <a:srgbClr val="0000FF"/>
                    </a:gs>
                    <a:gs pos="24115">
                      <a:srgbClr val="00FF00"/>
                    </a:gs>
                    <a:gs pos="88000">
                      <a:srgbClr val="0000FF"/>
                    </a:gs>
                    <a:gs pos="33027">
                      <a:srgbClr val="FFFF00"/>
                    </a:gs>
                    <a:gs pos="77000">
                      <a:srgbClr val="00FF00"/>
                    </a:gs>
                    <a:gs pos="43161">
                      <a:srgbClr val="FFC000"/>
                    </a:gs>
                    <a:gs pos="67000">
                      <a:srgbClr val="FFC000"/>
                    </a:gs>
                    <a:gs pos="52375">
                      <a:srgbClr val="FF0000"/>
                    </a:gs>
                    <a:gs pos="95000">
                      <a:srgbClr val="7030A0"/>
                    </a:gs>
                  </a:gsLst>
                  <a:lin ang="0" scaled="1"/>
                  <a:tileRect/>
                </a:gradFill>
                <a:effectLst/>
              </a:rPr>
              <a:t>Richard Terwilliger</a:t>
            </a:r>
          </a:p>
        </p:txBody>
      </p:sp>
      <p:sp>
        <p:nvSpPr>
          <p:cNvPr id="7" name="TextBox 6">
            <a:extLst>
              <a:ext uri="{FF2B5EF4-FFF2-40B4-BE49-F238E27FC236}">
                <a16:creationId xmlns:a16="http://schemas.microsoft.com/office/drawing/2014/main" id="{3325E8D3-B6AC-66BD-E5B0-120C96DCB26D}"/>
              </a:ext>
            </a:extLst>
          </p:cNvPr>
          <p:cNvSpPr txBox="1"/>
          <p:nvPr/>
        </p:nvSpPr>
        <p:spPr>
          <a:xfrm>
            <a:off x="0" y="1409368"/>
            <a:ext cx="9144000" cy="646331"/>
          </a:xfrm>
          <a:prstGeom prst="rect">
            <a:avLst/>
          </a:prstGeom>
          <a:noFill/>
        </p:spPr>
        <p:txBody>
          <a:bodyPr wrap="square">
            <a:spAutoFit/>
            <a:scene3d>
              <a:camera prst="orthographicFront"/>
              <a:lightRig rig="threePt" dir="t"/>
            </a:scene3d>
            <a:sp3d extrusionH="57150">
              <a:bevelT w="38100" h="38100"/>
            </a:sp3d>
          </a:bodyPr>
          <a:lstStyle/>
          <a:p>
            <a:pPr algn="ctr"/>
            <a:r>
              <a:rPr lang="en-US" sz="3600" b="1" cap="none" spc="0" dirty="0">
                <a:ln/>
                <a:solidFill>
                  <a:schemeClr val="bg1">
                    <a:lumMod val="95000"/>
                  </a:schemeClr>
                </a:solidFill>
                <a:effectLst/>
              </a:rPr>
              <a:t>BabyBlueAzurite@aol.com</a:t>
            </a:r>
          </a:p>
        </p:txBody>
      </p:sp>
      <p:pic>
        <p:nvPicPr>
          <p:cNvPr id="8" name="Picture 7">
            <a:extLst>
              <a:ext uri="{FF2B5EF4-FFF2-40B4-BE49-F238E27FC236}">
                <a16:creationId xmlns:a16="http://schemas.microsoft.com/office/drawing/2014/main" id="{041372F4-1712-8026-3200-DE810B676D1C}"/>
              </a:ext>
            </a:extLst>
          </p:cNvPr>
          <p:cNvPicPr>
            <a:picLocks noChangeAspect="1"/>
          </p:cNvPicPr>
          <p:nvPr/>
        </p:nvPicPr>
        <p:blipFill>
          <a:blip r:embed="rId3"/>
          <a:stretch>
            <a:fillRect/>
          </a:stretch>
        </p:blipFill>
        <p:spPr>
          <a:xfrm>
            <a:off x="5358282" y="2823523"/>
            <a:ext cx="2837426" cy="2912662"/>
          </a:xfrm>
          <a:prstGeom prst="rect">
            <a:avLst/>
          </a:prstGeom>
          <a:scene3d>
            <a:camera prst="orthographicFront"/>
            <a:lightRig rig="threePt" dir="t"/>
          </a:scene3d>
          <a:sp3d>
            <a:bevelT/>
          </a:sp3d>
        </p:spPr>
      </p:pic>
      <p:sp>
        <p:nvSpPr>
          <p:cNvPr id="9" name="TextBox 8">
            <a:extLst>
              <a:ext uri="{FF2B5EF4-FFF2-40B4-BE49-F238E27FC236}">
                <a16:creationId xmlns:a16="http://schemas.microsoft.com/office/drawing/2014/main" id="{A5784DD7-3D49-D010-A195-5A3D96DB018C}"/>
              </a:ext>
            </a:extLst>
          </p:cNvPr>
          <p:cNvSpPr txBox="1"/>
          <p:nvPr/>
        </p:nvSpPr>
        <p:spPr>
          <a:xfrm>
            <a:off x="3421091" y="6000983"/>
            <a:ext cx="1937191" cy="369332"/>
          </a:xfrm>
          <a:prstGeom prst="rect">
            <a:avLst/>
          </a:prstGeom>
          <a:noFill/>
        </p:spPr>
        <p:txBody>
          <a:bodyPr wrap="square" rtlCol="0">
            <a:spAutoFit/>
          </a:bodyPr>
          <a:lstStyle/>
          <a:p>
            <a:r>
              <a:rPr lang="en-US" dirty="0">
                <a:solidFill>
                  <a:srgbClr val="00B0F0"/>
                </a:solidFill>
              </a:rPr>
              <a:t>Cu</a:t>
            </a:r>
            <a:r>
              <a:rPr lang="en-US" baseline="-25000" dirty="0">
                <a:solidFill>
                  <a:srgbClr val="00B0F0"/>
                </a:solidFill>
              </a:rPr>
              <a:t>3</a:t>
            </a:r>
            <a:r>
              <a:rPr lang="en-US" dirty="0">
                <a:solidFill>
                  <a:srgbClr val="00B0F0"/>
                </a:solidFill>
              </a:rPr>
              <a:t>(CO</a:t>
            </a:r>
            <a:r>
              <a:rPr lang="en-US" baseline="-25000" dirty="0">
                <a:solidFill>
                  <a:srgbClr val="00B0F0"/>
                </a:solidFill>
              </a:rPr>
              <a:t>3</a:t>
            </a:r>
            <a:r>
              <a:rPr lang="en-US" dirty="0">
                <a:solidFill>
                  <a:srgbClr val="00B0F0"/>
                </a:solidFill>
              </a:rPr>
              <a:t>)</a:t>
            </a:r>
            <a:r>
              <a:rPr lang="en-US" baseline="-25000" dirty="0">
                <a:solidFill>
                  <a:srgbClr val="00B0F0"/>
                </a:solidFill>
              </a:rPr>
              <a:t>2</a:t>
            </a:r>
            <a:r>
              <a:rPr lang="en-US" dirty="0">
                <a:solidFill>
                  <a:srgbClr val="00B0F0"/>
                </a:solidFill>
              </a:rPr>
              <a:t>(OH)</a:t>
            </a:r>
            <a:r>
              <a:rPr lang="en-US" baseline="-25000" dirty="0">
                <a:solidFill>
                  <a:srgbClr val="00B0F0"/>
                </a:solidFill>
              </a:rPr>
              <a:t>2</a:t>
            </a:r>
            <a:endParaRPr lang="en-US" dirty="0">
              <a:solidFill>
                <a:srgbClr val="00B0F0"/>
              </a:solidFill>
            </a:endParaRPr>
          </a:p>
        </p:txBody>
      </p:sp>
      <p:sp>
        <p:nvSpPr>
          <p:cNvPr id="10" name="TextBox 9">
            <a:extLst>
              <a:ext uri="{FF2B5EF4-FFF2-40B4-BE49-F238E27FC236}">
                <a16:creationId xmlns:a16="http://schemas.microsoft.com/office/drawing/2014/main" id="{A4D890B6-FA29-B711-365E-CBDA695DD059}"/>
              </a:ext>
            </a:extLst>
          </p:cNvPr>
          <p:cNvSpPr txBox="1"/>
          <p:nvPr/>
        </p:nvSpPr>
        <p:spPr>
          <a:xfrm>
            <a:off x="3649691" y="5664806"/>
            <a:ext cx="1239385" cy="369332"/>
          </a:xfrm>
          <a:prstGeom prst="rect">
            <a:avLst/>
          </a:prstGeom>
          <a:noFill/>
        </p:spPr>
        <p:txBody>
          <a:bodyPr wrap="square" rtlCol="0">
            <a:spAutoFit/>
          </a:bodyPr>
          <a:lstStyle/>
          <a:p>
            <a:r>
              <a:rPr lang="en-US" dirty="0">
                <a:solidFill>
                  <a:srgbClr val="00B0F0"/>
                </a:solidFill>
              </a:rPr>
              <a:t>AZURITE</a:t>
            </a:r>
          </a:p>
        </p:txBody>
      </p:sp>
    </p:spTree>
    <p:extLst>
      <p:ext uri="{BB962C8B-B14F-4D97-AF65-F5344CB8AC3E}">
        <p14:creationId xmlns:p14="http://schemas.microsoft.com/office/powerpoint/2010/main" val="182236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childTnLst>
                                </p:cTn>
                              </p:par>
                              <p:par>
                                <p:cTn id="8" presetID="10" presetClass="entr" presetSubtype="0" fill="hold" grpId="0" nodeType="withEffect">
                                  <p:stCondLst>
                                    <p:cond delay="22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250"/>
                                        <p:tgtEl>
                                          <p:spTgt spid="4"/>
                                        </p:tgtEl>
                                      </p:cBhvr>
                                    </p:animEffect>
                                  </p:childTnLst>
                                </p:cTn>
                              </p:par>
                              <p:par>
                                <p:cTn id="11" presetID="10" presetClass="entr" presetSubtype="0" fill="hold" grpId="0" nodeType="withEffect">
                                  <p:stCondLst>
                                    <p:cond delay="32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250"/>
                                        <p:tgtEl>
                                          <p:spTgt spid="6"/>
                                        </p:tgtEl>
                                      </p:cBhvr>
                                    </p:animEffect>
                                  </p:childTnLst>
                                </p:cTn>
                              </p:par>
                              <p:par>
                                <p:cTn id="14" presetID="53" presetClass="entr" presetSubtype="16" fill="hold" grpId="0" nodeType="withEffect">
                                  <p:stCondLst>
                                    <p:cond delay="5600"/>
                                  </p:stCondLst>
                                  <p:childTnLst>
                                    <p:set>
                                      <p:cBhvr>
                                        <p:cTn id="15" dur="1" fill="hold">
                                          <p:stCondLst>
                                            <p:cond delay="0"/>
                                          </p:stCondLst>
                                        </p:cTn>
                                        <p:tgtEl>
                                          <p:spTgt spid="3"/>
                                        </p:tgtEl>
                                        <p:attrNameLst>
                                          <p:attrName>style.visibility</p:attrName>
                                        </p:attrNameLst>
                                      </p:cBhvr>
                                      <p:to>
                                        <p:strVal val="visible"/>
                                      </p:to>
                                    </p:set>
                                    <p:anim calcmode="lin" valueType="num">
                                      <p:cBhvr>
                                        <p:cTn id="16" dur="1250" fill="hold"/>
                                        <p:tgtEl>
                                          <p:spTgt spid="3"/>
                                        </p:tgtEl>
                                        <p:attrNameLst>
                                          <p:attrName>ppt_w</p:attrName>
                                        </p:attrNameLst>
                                      </p:cBhvr>
                                      <p:tavLst>
                                        <p:tav tm="0">
                                          <p:val>
                                            <p:fltVal val="0"/>
                                          </p:val>
                                        </p:tav>
                                        <p:tav tm="100000">
                                          <p:val>
                                            <p:strVal val="#ppt_w"/>
                                          </p:val>
                                        </p:tav>
                                      </p:tavLst>
                                    </p:anim>
                                    <p:anim calcmode="lin" valueType="num">
                                      <p:cBhvr>
                                        <p:cTn id="17" dur="1250" fill="hold"/>
                                        <p:tgtEl>
                                          <p:spTgt spid="3"/>
                                        </p:tgtEl>
                                        <p:attrNameLst>
                                          <p:attrName>ppt_h</p:attrName>
                                        </p:attrNameLst>
                                      </p:cBhvr>
                                      <p:tavLst>
                                        <p:tav tm="0">
                                          <p:val>
                                            <p:fltVal val="0"/>
                                          </p:val>
                                        </p:tav>
                                        <p:tav tm="100000">
                                          <p:val>
                                            <p:strVal val="#ppt_h"/>
                                          </p:val>
                                        </p:tav>
                                      </p:tavLst>
                                    </p:anim>
                                    <p:animEffect transition="in" filter="fade">
                                      <p:cBhvr>
                                        <p:cTn id="18" dur="1250"/>
                                        <p:tgtEl>
                                          <p:spTgt spid="3"/>
                                        </p:tgtEl>
                                      </p:cBhvr>
                                    </p:animEffect>
                                  </p:childTnLst>
                                </p:cTn>
                              </p:par>
                              <p:par>
                                <p:cTn id="19" presetID="53" presetClass="entr" presetSubtype="16" fill="hold" grpId="0" nodeType="withEffect">
                                  <p:stCondLst>
                                    <p:cond delay="7500"/>
                                  </p:stCondLst>
                                  <p:childTnLst>
                                    <p:set>
                                      <p:cBhvr>
                                        <p:cTn id="20" dur="1" fill="hold">
                                          <p:stCondLst>
                                            <p:cond delay="0"/>
                                          </p:stCondLst>
                                        </p:cTn>
                                        <p:tgtEl>
                                          <p:spTgt spid="7"/>
                                        </p:tgtEl>
                                        <p:attrNameLst>
                                          <p:attrName>style.visibility</p:attrName>
                                        </p:attrNameLst>
                                      </p:cBhvr>
                                      <p:to>
                                        <p:strVal val="visible"/>
                                      </p:to>
                                    </p:set>
                                    <p:anim calcmode="lin" valueType="num">
                                      <p:cBhvr>
                                        <p:cTn id="21" dur="1250" fill="hold"/>
                                        <p:tgtEl>
                                          <p:spTgt spid="7"/>
                                        </p:tgtEl>
                                        <p:attrNameLst>
                                          <p:attrName>ppt_w</p:attrName>
                                        </p:attrNameLst>
                                      </p:cBhvr>
                                      <p:tavLst>
                                        <p:tav tm="0">
                                          <p:val>
                                            <p:fltVal val="0"/>
                                          </p:val>
                                        </p:tav>
                                        <p:tav tm="100000">
                                          <p:val>
                                            <p:strVal val="#ppt_w"/>
                                          </p:val>
                                        </p:tav>
                                      </p:tavLst>
                                    </p:anim>
                                    <p:anim calcmode="lin" valueType="num">
                                      <p:cBhvr>
                                        <p:cTn id="22" dur="1250" fill="hold"/>
                                        <p:tgtEl>
                                          <p:spTgt spid="7"/>
                                        </p:tgtEl>
                                        <p:attrNameLst>
                                          <p:attrName>ppt_h</p:attrName>
                                        </p:attrNameLst>
                                      </p:cBhvr>
                                      <p:tavLst>
                                        <p:tav tm="0">
                                          <p:val>
                                            <p:fltVal val="0"/>
                                          </p:val>
                                        </p:tav>
                                        <p:tav tm="100000">
                                          <p:val>
                                            <p:strVal val="#ppt_h"/>
                                          </p:val>
                                        </p:tav>
                                      </p:tavLst>
                                    </p:anim>
                                    <p:animEffect transition="in" filter="fade">
                                      <p:cBhvr>
                                        <p:cTn id="23" dur="1250"/>
                                        <p:tgtEl>
                                          <p:spTgt spid="7"/>
                                        </p:tgtEl>
                                      </p:cBhvr>
                                    </p:animEffect>
                                  </p:childTnLst>
                                </p:cTn>
                              </p:par>
                              <p:par>
                                <p:cTn id="24" presetID="10" presetClass="entr" presetSubtype="0" fill="hold" nodeType="withEffect">
                                  <p:stCondLst>
                                    <p:cond delay="1160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250"/>
                                        <p:tgtEl>
                                          <p:spTgt spid="8"/>
                                        </p:tgtEl>
                                      </p:cBhvr>
                                    </p:animEffect>
                                  </p:childTnLst>
                                </p:cTn>
                              </p:par>
                              <p:par>
                                <p:cTn id="27" presetID="10" presetClass="entr" presetSubtype="0" fill="hold" grpId="0" nodeType="withEffect">
                                  <p:stCondLst>
                                    <p:cond delay="1340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250"/>
                                        <p:tgtEl>
                                          <p:spTgt spid="10"/>
                                        </p:tgtEl>
                                      </p:cBhvr>
                                    </p:animEffect>
                                  </p:childTnLst>
                                </p:cTn>
                              </p:par>
                              <p:par>
                                <p:cTn id="30" presetID="10" presetClass="entr" presetSubtype="0" fill="hold" grpId="0" nodeType="withEffect">
                                  <p:stCondLst>
                                    <p:cond delay="1500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3" grpId="0"/>
      <p:bldP spid="7"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bg>
      <p:bgPr>
        <a:solidFill>
          <a:srgbClr val="FFFFCC"/>
        </a:solidFill>
        <a:effectLst/>
      </p:bgPr>
    </p:bg>
    <p:spTree>
      <p:nvGrpSpPr>
        <p:cNvPr id="1" name=""/>
        <p:cNvGrpSpPr/>
        <p:nvPr/>
      </p:nvGrpSpPr>
      <p:grpSpPr>
        <a:xfrm>
          <a:off x="0" y="0"/>
          <a:ext cx="0" cy="0"/>
          <a:chOff x="0" y="0"/>
          <a:chExt cx="0" cy="0"/>
        </a:xfrm>
      </p:grpSpPr>
      <p:grpSp>
        <p:nvGrpSpPr>
          <p:cNvPr id="6" name="Group 55"/>
          <p:cNvGrpSpPr>
            <a:grpSpLocks/>
          </p:cNvGrpSpPr>
          <p:nvPr/>
        </p:nvGrpSpPr>
        <p:grpSpPr bwMode="auto">
          <a:xfrm flipH="1">
            <a:off x="277042" y="4572000"/>
            <a:ext cx="1368877" cy="1999069"/>
            <a:chOff x="2118" y="156"/>
            <a:chExt cx="1260" cy="1969"/>
          </a:xfrm>
        </p:grpSpPr>
        <p:sp>
          <p:nvSpPr>
            <p:cNvPr id="114" name="Oval 56"/>
            <p:cNvSpPr>
              <a:spLocks noChangeArrowheads="1"/>
            </p:cNvSpPr>
            <p:nvPr/>
          </p:nvSpPr>
          <p:spPr bwMode="auto">
            <a:xfrm>
              <a:off x="2118" y="1886"/>
              <a:ext cx="1260" cy="239"/>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5" name="Freeform 57"/>
            <p:cNvSpPr>
              <a:spLocks/>
            </p:cNvSpPr>
            <p:nvPr/>
          </p:nvSpPr>
          <p:spPr bwMode="auto">
            <a:xfrm>
              <a:off x="2535" y="1467"/>
              <a:ext cx="438" cy="516"/>
            </a:xfrm>
            <a:custGeom>
              <a:avLst/>
              <a:gdLst/>
              <a:ahLst/>
              <a:cxnLst>
                <a:cxn ang="0">
                  <a:pos x="96" y="0"/>
                </a:cxn>
                <a:cxn ang="0">
                  <a:pos x="432" y="48"/>
                </a:cxn>
                <a:cxn ang="0">
                  <a:pos x="516" y="516"/>
                </a:cxn>
                <a:cxn ang="0">
                  <a:pos x="402" y="504"/>
                </a:cxn>
                <a:cxn ang="0">
                  <a:pos x="282" y="174"/>
                </a:cxn>
                <a:cxn ang="0">
                  <a:pos x="192" y="156"/>
                </a:cxn>
                <a:cxn ang="0">
                  <a:pos x="150" y="318"/>
                </a:cxn>
                <a:cxn ang="0">
                  <a:pos x="168" y="480"/>
                </a:cxn>
                <a:cxn ang="0">
                  <a:pos x="0" y="450"/>
                </a:cxn>
                <a:cxn ang="0">
                  <a:pos x="24" y="138"/>
                </a:cxn>
                <a:cxn ang="0">
                  <a:pos x="96" y="0"/>
                </a:cxn>
              </a:cxnLst>
              <a:rect l="0" t="0" r="r" b="b"/>
              <a:pathLst>
                <a:path w="516" h="516">
                  <a:moveTo>
                    <a:pt x="96" y="0"/>
                  </a:moveTo>
                  <a:lnTo>
                    <a:pt x="432" y="48"/>
                  </a:lnTo>
                  <a:lnTo>
                    <a:pt x="516" y="516"/>
                  </a:lnTo>
                  <a:lnTo>
                    <a:pt x="402" y="504"/>
                  </a:lnTo>
                  <a:lnTo>
                    <a:pt x="282" y="174"/>
                  </a:lnTo>
                  <a:lnTo>
                    <a:pt x="192" y="156"/>
                  </a:lnTo>
                  <a:lnTo>
                    <a:pt x="150" y="318"/>
                  </a:lnTo>
                  <a:lnTo>
                    <a:pt x="168" y="480"/>
                  </a:lnTo>
                  <a:lnTo>
                    <a:pt x="0" y="450"/>
                  </a:lnTo>
                  <a:lnTo>
                    <a:pt x="24" y="138"/>
                  </a:lnTo>
                  <a:lnTo>
                    <a:pt x="96" y="0"/>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6" name="Freeform 58"/>
            <p:cNvSpPr>
              <a:spLocks/>
            </p:cNvSpPr>
            <p:nvPr/>
          </p:nvSpPr>
          <p:spPr bwMode="auto">
            <a:xfrm>
              <a:off x="2780" y="1035"/>
              <a:ext cx="392" cy="729"/>
            </a:xfrm>
            <a:custGeom>
              <a:avLst/>
              <a:gdLst/>
              <a:ahLst/>
              <a:cxnLst>
                <a:cxn ang="0">
                  <a:pos x="0" y="677"/>
                </a:cxn>
                <a:cxn ang="0">
                  <a:pos x="47" y="686"/>
                </a:cxn>
                <a:cxn ang="0">
                  <a:pos x="113" y="687"/>
                </a:cxn>
                <a:cxn ang="0">
                  <a:pos x="176" y="674"/>
                </a:cxn>
                <a:cxn ang="0">
                  <a:pos x="200" y="662"/>
                </a:cxn>
                <a:cxn ang="0">
                  <a:pos x="216" y="647"/>
                </a:cxn>
                <a:cxn ang="0">
                  <a:pos x="209" y="510"/>
                </a:cxn>
                <a:cxn ang="0">
                  <a:pos x="392" y="243"/>
                </a:cxn>
                <a:cxn ang="0">
                  <a:pos x="245" y="71"/>
                </a:cxn>
                <a:cxn ang="0">
                  <a:pos x="194" y="69"/>
                </a:cxn>
                <a:cxn ang="0">
                  <a:pos x="173" y="30"/>
                </a:cxn>
                <a:cxn ang="0">
                  <a:pos x="134" y="8"/>
                </a:cxn>
                <a:cxn ang="0">
                  <a:pos x="83" y="0"/>
                </a:cxn>
                <a:cxn ang="0">
                  <a:pos x="39" y="140"/>
                </a:cxn>
                <a:cxn ang="0">
                  <a:pos x="15" y="275"/>
                </a:cxn>
                <a:cxn ang="0">
                  <a:pos x="8" y="545"/>
                </a:cxn>
                <a:cxn ang="0">
                  <a:pos x="0" y="677"/>
                </a:cxn>
              </a:cxnLst>
              <a:rect l="0" t="0" r="r" b="b"/>
              <a:pathLst>
                <a:path w="392" h="687">
                  <a:moveTo>
                    <a:pt x="0" y="677"/>
                  </a:moveTo>
                  <a:lnTo>
                    <a:pt x="47" y="686"/>
                  </a:lnTo>
                  <a:lnTo>
                    <a:pt x="113" y="687"/>
                  </a:lnTo>
                  <a:cubicBezTo>
                    <a:pt x="134" y="683"/>
                    <a:pt x="155" y="679"/>
                    <a:pt x="176" y="674"/>
                  </a:cubicBezTo>
                  <a:cubicBezTo>
                    <a:pt x="184" y="672"/>
                    <a:pt x="191" y="664"/>
                    <a:pt x="200" y="662"/>
                  </a:cubicBezTo>
                  <a:cubicBezTo>
                    <a:pt x="205" y="656"/>
                    <a:pt x="207" y="649"/>
                    <a:pt x="216" y="647"/>
                  </a:cubicBezTo>
                  <a:lnTo>
                    <a:pt x="209" y="510"/>
                  </a:lnTo>
                  <a:lnTo>
                    <a:pt x="392" y="243"/>
                  </a:lnTo>
                  <a:lnTo>
                    <a:pt x="245" y="71"/>
                  </a:lnTo>
                  <a:lnTo>
                    <a:pt x="194" y="69"/>
                  </a:lnTo>
                  <a:lnTo>
                    <a:pt x="173" y="30"/>
                  </a:lnTo>
                  <a:lnTo>
                    <a:pt x="134" y="8"/>
                  </a:lnTo>
                  <a:lnTo>
                    <a:pt x="83" y="0"/>
                  </a:lnTo>
                  <a:lnTo>
                    <a:pt x="39" y="140"/>
                  </a:lnTo>
                  <a:lnTo>
                    <a:pt x="15" y="275"/>
                  </a:lnTo>
                  <a:lnTo>
                    <a:pt x="8" y="545"/>
                  </a:lnTo>
                  <a:lnTo>
                    <a:pt x="0" y="677"/>
                  </a:lnTo>
                  <a:close/>
                </a:path>
              </a:pathLst>
            </a:custGeom>
            <a:solidFill>
              <a:srgbClr val="FF00FF"/>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7" name="Freeform 59"/>
            <p:cNvSpPr>
              <a:spLocks/>
            </p:cNvSpPr>
            <p:nvPr/>
          </p:nvSpPr>
          <p:spPr bwMode="auto">
            <a:xfrm>
              <a:off x="2437" y="624"/>
              <a:ext cx="66" cy="93"/>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8" name="Freeform 60"/>
            <p:cNvSpPr>
              <a:spLocks/>
            </p:cNvSpPr>
            <p:nvPr/>
          </p:nvSpPr>
          <p:spPr bwMode="auto">
            <a:xfrm>
              <a:off x="2299" y="156"/>
              <a:ext cx="851" cy="894"/>
            </a:xfrm>
            <a:custGeom>
              <a:avLst/>
              <a:gdLst/>
              <a:ahLst/>
              <a:cxnLst>
                <a:cxn ang="0">
                  <a:pos x="305" y="518"/>
                </a:cxn>
                <a:cxn ang="0">
                  <a:pos x="278" y="374"/>
                </a:cxn>
                <a:cxn ang="0">
                  <a:pos x="242" y="311"/>
                </a:cxn>
                <a:cxn ang="0">
                  <a:pos x="203" y="212"/>
                </a:cxn>
                <a:cxn ang="0">
                  <a:pos x="218" y="128"/>
                </a:cxn>
                <a:cxn ang="0">
                  <a:pos x="272" y="74"/>
                </a:cxn>
                <a:cxn ang="0">
                  <a:pos x="341" y="47"/>
                </a:cxn>
                <a:cxn ang="0">
                  <a:pos x="425" y="17"/>
                </a:cxn>
                <a:cxn ang="0">
                  <a:pos x="548" y="2"/>
                </a:cxn>
                <a:cxn ang="0">
                  <a:pos x="677" y="29"/>
                </a:cxn>
                <a:cxn ang="0">
                  <a:pos x="701" y="44"/>
                </a:cxn>
                <a:cxn ang="0">
                  <a:pos x="737" y="59"/>
                </a:cxn>
                <a:cxn ang="0">
                  <a:pos x="782" y="89"/>
                </a:cxn>
                <a:cxn ang="0">
                  <a:pos x="839" y="137"/>
                </a:cxn>
                <a:cxn ang="0">
                  <a:pos x="803" y="317"/>
                </a:cxn>
                <a:cxn ang="0">
                  <a:pos x="791" y="347"/>
                </a:cxn>
                <a:cxn ang="0">
                  <a:pos x="767" y="398"/>
                </a:cxn>
                <a:cxn ang="0">
                  <a:pos x="683" y="509"/>
                </a:cxn>
                <a:cxn ang="0">
                  <a:pos x="641" y="539"/>
                </a:cxn>
                <a:cxn ang="0">
                  <a:pos x="623" y="545"/>
                </a:cxn>
                <a:cxn ang="0">
                  <a:pos x="620" y="560"/>
                </a:cxn>
                <a:cxn ang="0">
                  <a:pos x="644" y="539"/>
                </a:cxn>
                <a:cxn ang="0">
                  <a:pos x="662" y="527"/>
                </a:cxn>
                <a:cxn ang="0">
                  <a:pos x="776" y="536"/>
                </a:cxn>
                <a:cxn ang="0">
                  <a:pos x="782" y="581"/>
                </a:cxn>
                <a:cxn ang="0">
                  <a:pos x="758" y="626"/>
                </a:cxn>
                <a:cxn ang="0">
                  <a:pos x="677" y="644"/>
                </a:cxn>
                <a:cxn ang="0">
                  <a:pos x="668" y="647"/>
                </a:cxn>
                <a:cxn ang="0">
                  <a:pos x="629" y="650"/>
                </a:cxn>
                <a:cxn ang="0">
                  <a:pos x="620" y="668"/>
                </a:cxn>
                <a:cxn ang="0">
                  <a:pos x="611" y="707"/>
                </a:cxn>
                <a:cxn ang="0">
                  <a:pos x="539" y="893"/>
                </a:cxn>
                <a:cxn ang="0">
                  <a:pos x="401" y="890"/>
                </a:cxn>
                <a:cxn ang="0">
                  <a:pos x="395" y="881"/>
                </a:cxn>
                <a:cxn ang="0">
                  <a:pos x="386" y="875"/>
                </a:cxn>
                <a:cxn ang="0">
                  <a:pos x="335" y="767"/>
                </a:cxn>
                <a:cxn ang="0">
                  <a:pos x="323" y="740"/>
                </a:cxn>
                <a:cxn ang="0">
                  <a:pos x="275" y="740"/>
                </a:cxn>
                <a:cxn ang="0">
                  <a:pos x="227" y="725"/>
                </a:cxn>
                <a:cxn ang="0">
                  <a:pos x="200" y="710"/>
                </a:cxn>
                <a:cxn ang="0">
                  <a:pos x="251" y="662"/>
                </a:cxn>
                <a:cxn ang="0">
                  <a:pos x="308" y="605"/>
                </a:cxn>
                <a:cxn ang="0">
                  <a:pos x="236" y="641"/>
                </a:cxn>
                <a:cxn ang="0">
                  <a:pos x="176" y="653"/>
                </a:cxn>
                <a:cxn ang="0">
                  <a:pos x="65" y="629"/>
                </a:cxn>
                <a:cxn ang="0">
                  <a:pos x="23" y="584"/>
                </a:cxn>
                <a:cxn ang="0">
                  <a:pos x="14" y="557"/>
                </a:cxn>
                <a:cxn ang="0">
                  <a:pos x="11" y="533"/>
                </a:cxn>
                <a:cxn ang="0">
                  <a:pos x="83" y="527"/>
                </a:cxn>
                <a:cxn ang="0">
                  <a:pos x="290" y="524"/>
                </a:cxn>
                <a:cxn ang="0">
                  <a:pos x="305" y="518"/>
                </a:cxn>
              </a:cxnLst>
              <a:rect l="0" t="0" r="r" b="b"/>
              <a:pathLst>
                <a:path w="851" h="894">
                  <a:moveTo>
                    <a:pt x="305" y="518"/>
                  </a:moveTo>
                  <a:cubicBezTo>
                    <a:pt x="303" y="491"/>
                    <a:pt x="296" y="402"/>
                    <a:pt x="278" y="374"/>
                  </a:cubicBezTo>
                  <a:cubicBezTo>
                    <a:pt x="265" y="355"/>
                    <a:pt x="252" y="333"/>
                    <a:pt x="242" y="311"/>
                  </a:cubicBezTo>
                  <a:cubicBezTo>
                    <a:pt x="228" y="279"/>
                    <a:pt x="222" y="241"/>
                    <a:pt x="203" y="212"/>
                  </a:cubicBezTo>
                  <a:cubicBezTo>
                    <a:pt x="206" y="161"/>
                    <a:pt x="197" y="161"/>
                    <a:pt x="218" y="128"/>
                  </a:cubicBezTo>
                  <a:cubicBezTo>
                    <a:pt x="220" y="123"/>
                    <a:pt x="267" y="77"/>
                    <a:pt x="272" y="74"/>
                  </a:cubicBezTo>
                  <a:cubicBezTo>
                    <a:pt x="293" y="61"/>
                    <a:pt x="317" y="52"/>
                    <a:pt x="341" y="47"/>
                  </a:cubicBezTo>
                  <a:cubicBezTo>
                    <a:pt x="364" y="32"/>
                    <a:pt x="399" y="26"/>
                    <a:pt x="425" y="17"/>
                  </a:cubicBezTo>
                  <a:cubicBezTo>
                    <a:pt x="460" y="12"/>
                    <a:pt x="506" y="0"/>
                    <a:pt x="548" y="2"/>
                  </a:cubicBezTo>
                  <a:cubicBezTo>
                    <a:pt x="590" y="4"/>
                    <a:pt x="652" y="22"/>
                    <a:pt x="677" y="29"/>
                  </a:cubicBezTo>
                  <a:cubicBezTo>
                    <a:pt x="689" y="33"/>
                    <a:pt x="689" y="40"/>
                    <a:pt x="701" y="44"/>
                  </a:cubicBezTo>
                  <a:cubicBezTo>
                    <a:pt x="710" y="58"/>
                    <a:pt x="722" y="55"/>
                    <a:pt x="737" y="59"/>
                  </a:cubicBezTo>
                  <a:cubicBezTo>
                    <a:pt x="752" y="69"/>
                    <a:pt x="765" y="83"/>
                    <a:pt x="782" y="89"/>
                  </a:cubicBezTo>
                  <a:cubicBezTo>
                    <a:pt x="798" y="113"/>
                    <a:pt x="832" y="107"/>
                    <a:pt x="839" y="137"/>
                  </a:cubicBezTo>
                  <a:cubicBezTo>
                    <a:pt x="843" y="187"/>
                    <a:pt x="851" y="285"/>
                    <a:pt x="803" y="317"/>
                  </a:cubicBezTo>
                  <a:cubicBezTo>
                    <a:pt x="799" y="328"/>
                    <a:pt x="793" y="335"/>
                    <a:pt x="791" y="347"/>
                  </a:cubicBezTo>
                  <a:cubicBezTo>
                    <a:pt x="787" y="368"/>
                    <a:pt x="790" y="392"/>
                    <a:pt x="767" y="398"/>
                  </a:cubicBezTo>
                  <a:cubicBezTo>
                    <a:pt x="728" y="424"/>
                    <a:pt x="735" y="496"/>
                    <a:pt x="683" y="509"/>
                  </a:cubicBezTo>
                  <a:cubicBezTo>
                    <a:pt x="668" y="519"/>
                    <a:pt x="658" y="531"/>
                    <a:pt x="641" y="539"/>
                  </a:cubicBezTo>
                  <a:cubicBezTo>
                    <a:pt x="635" y="542"/>
                    <a:pt x="623" y="545"/>
                    <a:pt x="623" y="545"/>
                  </a:cubicBezTo>
                  <a:cubicBezTo>
                    <a:pt x="609" y="566"/>
                    <a:pt x="604" y="565"/>
                    <a:pt x="620" y="560"/>
                  </a:cubicBezTo>
                  <a:cubicBezTo>
                    <a:pt x="629" y="551"/>
                    <a:pt x="633" y="545"/>
                    <a:pt x="644" y="539"/>
                  </a:cubicBezTo>
                  <a:cubicBezTo>
                    <a:pt x="650" y="535"/>
                    <a:pt x="662" y="527"/>
                    <a:pt x="662" y="527"/>
                  </a:cubicBezTo>
                  <a:cubicBezTo>
                    <a:pt x="691" y="528"/>
                    <a:pt x="740" y="503"/>
                    <a:pt x="776" y="536"/>
                  </a:cubicBezTo>
                  <a:cubicBezTo>
                    <a:pt x="779" y="536"/>
                    <a:pt x="782" y="578"/>
                    <a:pt x="782" y="581"/>
                  </a:cubicBezTo>
                  <a:cubicBezTo>
                    <a:pt x="782" y="611"/>
                    <a:pt x="773" y="605"/>
                    <a:pt x="758" y="626"/>
                  </a:cubicBezTo>
                  <a:cubicBezTo>
                    <a:pt x="753" y="650"/>
                    <a:pt x="701" y="643"/>
                    <a:pt x="677" y="644"/>
                  </a:cubicBezTo>
                  <a:cubicBezTo>
                    <a:pt x="674" y="645"/>
                    <a:pt x="671" y="647"/>
                    <a:pt x="668" y="647"/>
                  </a:cubicBezTo>
                  <a:cubicBezTo>
                    <a:pt x="655" y="649"/>
                    <a:pt x="642" y="646"/>
                    <a:pt x="629" y="650"/>
                  </a:cubicBezTo>
                  <a:cubicBezTo>
                    <a:pt x="623" y="652"/>
                    <a:pt x="624" y="662"/>
                    <a:pt x="620" y="668"/>
                  </a:cubicBezTo>
                  <a:cubicBezTo>
                    <a:pt x="617" y="681"/>
                    <a:pt x="611" y="707"/>
                    <a:pt x="611" y="707"/>
                  </a:cubicBezTo>
                  <a:cubicBezTo>
                    <a:pt x="609" y="762"/>
                    <a:pt x="615" y="878"/>
                    <a:pt x="539" y="893"/>
                  </a:cubicBezTo>
                  <a:cubicBezTo>
                    <a:pt x="493" y="892"/>
                    <a:pt x="447" y="894"/>
                    <a:pt x="401" y="890"/>
                  </a:cubicBezTo>
                  <a:cubicBezTo>
                    <a:pt x="397" y="890"/>
                    <a:pt x="398" y="884"/>
                    <a:pt x="395" y="881"/>
                  </a:cubicBezTo>
                  <a:cubicBezTo>
                    <a:pt x="392" y="878"/>
                    <a:pt x="389" y="877"/>
                    <a:pt x="386" y="875"/>
                  </a:cubicBezTo>
                  <a:cubicBezTo>
                    <a:pt x="364" y="842"/>
                    <a:pt x="351" y="803"/>
                    <a:pt x="335" y="767"/>
                  </a:cubicBezTo>
                  <a:cubicBezTo>
                    <a:pt x="331" y="758"/>
                    <a:pt x="333" y="742"/>
                    <a:pt x="323" y="740"/>
                  </a:cubicBezTo>
                  <a:cubicBezTo>
                    <a:pt x="303" y="736"/>
                    <a:pt x="295" y="741"/>
                    <a:pt x="275" y="740"/>
                  </a:cubicBezTo>
                  <a:cubicBezTo>
                    <a:pt x="258" y="739"/>
                    <a:pt x="239" y="731"/>
                    <a:pt x="227" y="725"/>
                  </a:cubicBezTo>
                  <a:cubicBezTo>
                    <a:pt x="224" y="715"/>
                    <a:pt x="200" y="710"/>
                    <a:pt x="200" y="710"/>
                  </a:cubicBezTo>
                  <a:cubicBezTo>
                    <a:pt x="203" y="696"/>
                    <a:pt x="239" y="670"/>
                    <a:pt x="251" y="662"/>
                  </a:cubicBezTo>
                  <a:cubicBezTo>
                    <a:pt x="267" y="638"/>
                    <a:pt x="286" y="620"/>
                    <a:pt x="308" y="605"/>
                  </a:cubicBezTo>
                  <a:cubicBezTo>
                    <a:pt x="310" y="598"/>
                    <a:pt x="258" y="633"/>
                    <a:pt x="236" y="641"/>
                  </a:cubicBezTo>
                  <a:cubicBezTo>
                    <a:pt x="214" y="649"/>
                    <a:pt x="204" y="655"/>
                    <a:pt x="176" y="653"/>
                  </a:cubicBezTo>
                  <a:cubicBezTo>
                    <a:pt x="137" y="652"/>
                    <a:pt x="93" y="657"/>
                    <a:pt x="65" y="629"/>
                  </a:cubicBezTo>
                  <a:cubicBezTo>
                    <a:pt x="53" y="617"/>
                    <a:pt x="33" y="599"/>
                    <a:pt x="23" y="584"/>
                  </a:cubicBezTo>
                  <a:cubicBezTo>
                    <a:pt x="18" y="576"/>
                    <a:pt x="14" y="557"/>
                    <a:pt x="14" y="557"/>
                  </a:cubicBezTo>
                  <a:cubicBezTo>
                    <a:pt x="14" y="549"/>
                    <a:pt x="0" y="538"/>
                    <a:pt x="11" y="533"/>
                  </a:cubicBezTo>
                  <a:cubicBezTo>
                    <a:pt x="22" y="528"/>
                    <a:pt x="37" y="528"/>
                    <a:pt x="83" y="527"/>
                  </a:cubicBezTo>
                  <a:cubicBezTo>
                    <a:pt x="152" y="525"/>
                    <a:pt x="221" y="525"/>
                    <a:pt x="290" y="524"/>
                  </a:cubicBezTo>
                  <a:cubicBezTo>
                    <a:pt x="301" y="520"/>
                    <a:pt x="296" y="522"/>
                    <a:pt x="305" y="518"/>
                  </a:cubicBezTo>
                  <a:close/>
                </a:path>
              </a:pathLst>
            </a:custGeom>
            <a:gradFill rotWithShape="1">
              <a:gsLst>
                <a:gs pos="0">
                  <a:srgbClr val="FFCCFF"/>
                </a:gs>
                <a:gs pos="100000">
                  <a:srgbClr val="FFCCFF">
                    <a:gamma/>
                    <a:shade val="86275"/>
                    <a:invGamma/>
                  </a:srgbClr>
                </a:gs>
              </a:gsLst>
              <a:lin ang="5400000" scaled="1"/>
            </a:gradFill>
            <a:ln w="28575" cmpd="sng">
              <a:solidFill>
                <a:schemeClr val="tx1"/>
              </a:solidFill>
              <a:round/>
              <a:headEnd/>
              <a:tailEnd/>
            </a:ln>
            <a:effectLst/>
            <a:scene3d>
              <a:camera prst="orthographicFront"/>
              <a:lightRig rig="threePt" dir="t"/>
            </a:scene3d>
            <a:sp3d>
              <a:bevelT/>
            </a:sp3d>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9" name="Freeform 61"/>
            <p:cNvSpPr>
              <a:spLocks/>
            </p:cNvSpPr>
            <p:nvPr/>
          </p:nvSpPr>
          <p:spPr bwMode="auto">
            <a:xfrm rot="-830568">
              <a:off x="2714" y="321"/>
              <a:ext cx="433" cy="207"/>
            </a:xfrm>
            <a:custGeom>
              <a:avLst/>
              <a:gdLst/>
              <a:ahLst/>
              <a:cxnLst>
                <a:cxn ang="0">
                  <a:pos x="1" y="207"/>
                </a:cxn>
                <a:cxn ang="0">
                  <a:pos x="4" y="144"/>
                </a:cxn>
                <a:cxn ang="0">
                  <a:pos x="16" y="126"/>
                </a:cxn>
                <a:cxn ang="0">
                  <a:pos x="61" y="69"/>
                </a:cxn>
                <a:cxn ang="0">
                  <a:pos x="97" y="36"/>
                </a:cxn>
                <a:cxn ang="0">
                  <a:pos x="127" y="9"/>
                </a:cxn>
                <a:cxn ang="0">
                  <a:pos x="139" y="42"/>
                </a:cxn>
                <a:cxn ang="0">
                  <a:pos x="136" y="72"/>
                </a:cxn>
                <a:cxn ang="0">
                  <a:pos x="139" y="54"/>
                </a:cxn>
                <a:cxn ang="0">
                  <a:pos x="145" y="45"/>
                </a:cxn>
                <a:cxn ang="0">
                  <a:pos x="154" y="42"/>
                </a:cxn>
                <a:cxn ang="0">
                  <a:pos x="238" y="6"/>
                </a:cxn>
                <a:cxn ang="0">
                  <a:pos x="265" y="48"/>
                </a:cxn>
                <a:cxn ang="0">
                  <a:pos x="274" y="30"/>
                </a:cxn>
                <a:cxn ang="0">
                  <a:pos x="292" y="24"/>
                </a:cxn>
                <a:cxn ang="0">
                  <a:pos x="385" y="36"/>
                </a:cxn>
                <a:cxn ang="0">
                  <a:pos x="415" y="66"/>
                </a:cxn>
                <a:cxn ang="0">
                  <a:pos x="427" y="81"/>
                </a:cxn>
                <a:cxn ang="0">
                  <a:pos x="343" y="87"/>
                </a:cxn>
                <a:cxn ang="0">
                  <a:pos x="310" y="102"/>
                </a:cxn>
                <a:cxn ang="0">
                  <a:pos x="130" y="120"/>
                </a:cxn>
                <a:cxn ang="0">
                  <a:pos x="100" y="129"/>
                </a:cxn>
                <a:cxn ang="0">
                  <a:pos x="82" y="135"/>
                </a:cxn>
                <a:cxn ang="0">
                  <a:pos x="55" y="162"/>
                </a:cxn>
                <a:cxn ang="0">
                  <a:pos x="19" y="198"/>
                </a:cxn>
                <a:cxn ang="0">
                  <a:pos x="1" y="207"/>
                </a:cxn>
              </a:cxnLst>
              <a:rect l="0" t="0" r="r" b="b"/>
              <a:pathLst>
                <a:path w="433" h="207">
                  <a:moveTo>
                    <a:pt x="1" y="207"/>
                  </a:moveTo>
                  <a:cubicBezTo>
                    <a:pt x="2" y="186"/>
                    <a:pt x="0" y="165"/>
                    <a:pt x="4" y="144"/>
                  </a:cubicBezTo>
                  <a:cubicBezTo>
                    <a:pt x="5" y="137"/>
                    <a:pt x="12" y="132"/>
                    <a:pt x="16" y="126"/>
                  </a:cubicBezTo>
                  <a:cubicBezTo>
                    <a:pt x="27" y="110"/>
                    <a:pt x="46" y="74"/>
                    <a:pt x="61" y="69"/>
                  </a:cubicBezTo>
                  <a:cubicBezTo>
                    <a:pt x="73" y="57"/>
                    <a:pt x="83" y="45"/>
                    <a:pt x="97" y="36"/>
                  </a:cubicBezTo>
                  <a:cubicBezTo>
                    <a:pt x="101" y="23"/>
                    <a:pt x="112" y="9"/>
                    <a:pt x="127" y="9"/>
                  </a:cubicBezTo>
                  <a:cubicBezTo>
                    <a:pt x="134" y="20"/>
                    <a:pt x="135" y="30"/>
                    <a:pt x="139" y="42"/>
                  </a:cubicBezTo>
                  <a:cubicBezTo>
                    <a:pt x="138" y="52"/>
                    <a:pt x="136" y="62"/>
                    <a:pt x="136" y="72"/>
                  </a:cubicBezTo>
                  <a:cubicBezTo>
                    <a:pt x="136" y="78"/>
                    <a:pt x="137" y="60"/>
                    <a:pt x="139" y="54"/>
                  </a:cubicBezTo>
                  <a:cubicBezTo>
                    <a:pt x="140" y="51"/>
                    <a:pt x="142" y="47"/>
                    <a:pt x="145" y="45"/>
                  </a:cubicBezTo>
                  <a:cubicBezTo>
                    <a:pt x="147" y="43"/>
                    <a:pt x="151" y="43"/>
                    <a:pt x="154" y="42"/>
                  </a:cubicBezTo>
                  <a:cubicBezTo>
                    <a:pt x="178" y="18"/>
                    <a:pt x="211" y="24"/>
                    <a:pt x="238" y="6"/>
                  </a:cubicBezTo>
                  <a:cubicBezTo>
                    <a:pt x="282" y="11"/>
                    <a:pt x="250" y="0"/>
                    <a:pt x="265" y="48"/>
                  </a:cubicBezTo>
                  <a:cubicBezTo>
                    <a:pt x="269" y="61"/>
                    <a:pt x="271" y="32"/>
                    <a:pt x="274" y="30"/>
                  </a:cubicBezTo>
                  <a:cubicBezTo>
                    <a:pt x="279" y="26"/>
                    <a:pt x="292" y="24"/>
                    <a:pt x="292" y="24"/>
                  </a:cubicBezTo>
                  <a:cubicBezTo>
                    <a:pt x="324" y="26"/>
                    <a:pt x="353" y="31"/>
                    <a:pt x="385" y="36"/>
                  </a:cubicBezTo>
                  <a:cubicBezTo>
                    <a:pt x="389" y="69"/>
                    <a:pt x="389" y="57"/>
                    <a:pt x="415" y="66"/>
                  </a:cubicBezTo>
                  <a:cubicBezTo>
                    <a:pt x="417" y="72"/>
                    <a:pt x="433" y="78"/>
                    <a:pt x="427" y="81"/>
                  </a:cubicBezTo>
                  <a:cubicBezTo>
                    <a:pt x="402" y="94"/>
                    <a:pt x="371" y="86"/>
                    <a:pt x="343" y="87"/>
                  </a:cubicBezTo>
                  <a:cubicBezTo>
                    <a:pt x="326" y="91"/>
                    <a:pt x="328" y="98"/>
                    <a:pt x="310" y="102"/>
                  </a:cubicBezTo>
                  <a:cubicBezTo>
                    <a:pt x="338" y="144"/>
                    <a:pt x="156" y="120"/>
                    <a:pt x="130" y="120"/>
                  </a:cubicBezTo>
                  <a:cubicBezTo>
                    <a:pt x="113" y="132"/>
                    <a:pt x="130" y="122"/>
                    <a:pt x="100" y="129"/>
                  </a:cubicBezTo>
                  <a:cubicBezTo>
                    <a:pt x="94" y="130"/>
                    <a:pt x="82" y="135"/>
                    <a:pt x="82" y="135"/>
                  </a:cubicBezTo>
                  <a:cubicBezTo>
                    <a:pt x="78" y="147"/>
                    <a:pt x="67" y="158"/>
                    <a:pt x="55" y="162"/>
                  </a:cubicBezTo>
                  <a:cubicBezTo>
                    <a:pt x="49" y="181"/>
                    <a:pt x="35" y="187"/>
                    <a:pt x="19" y="198"/>
                  </a:cubicBezTo>
                  <a:cubicBezTo>
                    <a:pt x="13" y="202"/>
                    <a:pt x="1" y="207"/>
                    <a:pt x="1" y="207"/>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0" name="Freeform 62"/>
            <p:cNvSpPr>
              <a:spLocks/>
            </p:cNvSpPr>
            <p:nvPr/>
          </p:nvSpPr>
          <p:spPr bwMode="auto">
            <a:xfrm>
              <a:off x="2705" y="570"/>
              <a:ext cx="153" cy="141"/>
            </a:xfrm>
            <a:custGeom>
              <a:avLst/>
              <a:gdLst/>
              <a:ahLst/>
              <a:cxnLst>
                <a:cxn ang="0">
                  <a:pos x="64" y="6"/>
                </a:cxn>
                <a:cxn ang="0">
                  <a:pos x="22" y="54"/>
                </a:cxn>
                <a:cxn ang="0">
                  <a:pos x="10" y="72"/>
                </a:cxn>
                <a:cxn ang="0">
                  <a:pos x="25" y="132"/>
                </a:cxn>
                <a:cxn ang="0">
                  <a:pos x="61" y="153"/>
                </a:cxn>
                <a:cxn ang="0">
                  <a:pos x="145" y="135"/>
                </a:cxn>
                <a:cxn ang="0">
                  <a:pos x="169" y="117"/>
                </a:cxn>
                <a:cxn ang="0">
                  <a:pos x="175" y="54"/>
                </a:cxn>
                <a:cxn ang="0">
                  <a:pos x="118" y="12"/>
                </a:cxn>
                <a:cxn ang="0">
                  <a:pos x="91" y="3"/>
                </a:cxn>
                <a:cxn ang="0">
                  <a:pos x="82" y="0"/>
                </a:cxn>
                <a:cxn ang="0">
                  <a:pos x="64" y="6"/>
                </a:cxn>
              </a:cxnLst>
              <a:rect l="0" t="0" r="r" b="b"/>
              <a:pathLst>
                <a:path w="186" h="153">
                  <a:moveTo>
                    <a:pt x="64" y="6"/>
                  </a:moveTo>
                  <a:cubicBezTo>
                    <a:pt x="25" y="12"/>
                    <a:pt x="39" y="28"/>
                    <a:pt x="22" y="54"/>
                  </a:cubicBezTo>
                  <a:cubicBezTo>
                    <a:pt x="18" y="60"/>
                    <a:pt x="10" y="72"/>
                    <a:pt x="10" y="72"/>
                  </a:cubicBezTo>
                  <a:cubicBezTo>
                    <a:pt x="5" y="94"/>
                    <a:pt x="0" y="124"/>
                    <a:pt x="25" y="132"/>
                  </a:cubicBezTo>
                  <a:cubicBezTo>
                    <a:pt x="30" y="152"/>
                    <a:pt x="43" y="147"/>
                    <a:pt x="61" y="153"/>
                  </a:cubicBezTo>
                  <a:cubicBezTo>
                    <a:pt x="124" y="149"/>
                    <a:pt x="99" y="147"/>
                    <a:pt x="145" y="135"/>
                  </a:cubicBezTo>
                  <a:cubicBezTo>
                    <a:pt x="156" y="128"/>
                    <a:pt x="162" y="128"/>
                    <a:pt x="169" y="117"/>
                  </a:cubicBezTo>
                  <a:cubicBezTo>
                    <a:pt x="173" y="85"/>
                    <a:pt x="186" y="86"/>
                    <a:pt x="175" y="54"/>
                  </a:cubicBezTo>
                  <a:cubicBezTo>
                    <a:pt x="169" y="14"/>
                    <a:pt x="159" y="16"/>
                    <a:pt x="118" y="12"/>
                  </a:cubicBezTo>
                  <a:cubicBezTo>
                    <a:pt x="109" y="9"/>
                    <a:pt x="100" y="6"/>
                    <a:pt x="91" y="3"/>
                  </a:cubicBezTo>
                  <a:cubicBezTo>
                    <a:pt x="88" y="2"/>
                    <a:pt x="82" y="0"/>
                    <a:pt x="82" y="0"/>
                  </a:cubicBezTo>
                  <a:cubicBezTo>
                    <a:pt x="52" y="3"/>
                    <a:pt x="46" y="0"/>
                    <a:pt x="64" y="6"/>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1" name="Freeform 63"/>
            <p:cNvSpPr>
              <a:spLocks/>
            </p:cNvSpPr>
            <p:nvPr/>
          </p:nvSpPr>
          <p:spPr bwMode="auto">
            <a:xfrm>
              <a:off x="2718" y="621"/>
              <a:ext cx="72" cy="69"/>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2" name="Freeform 64"/>
            <p:cNvSpPr>
              <a:spLocks/>
            </p:cNvSpPr>
            <p:nvPr/>
          </p:nvSpPr>
          <p:spPr bwMode="auto">
            <a:xfrm rot="-2667468">
              <a:off x="2689" y="807"/>
              <a:ext cx="27" cy="51"/>
            </a:xfrm>
            <a:custGeom>
              <a:avLst/>
              <a:gdLst/>
              <a:ahLst/>
              <a:cxnLst>
                <a:cxn ang="0">
                  <a:pos x="0" y="0"/>
                </a:cxn>
                <a:cxn ang="0">
                  <a:pos x="30" y="36"/>
                </a:cxn>
                <a:cxn ang="0">
                  <a:pos x="33" y="78"/>
                </a:cxn>
              </a:cxnLst>
              <a:rect l="0" t="0" r="r" b="b"/>
              <a:pathLst>
                <a:path w="35" h="78">
                  <a:moveTo>
                    <a:pt x="0" y="0"/>
                  </a:moveTo>
                  <a:cubicBezTo>
                    <a:pt x="12" y="11"/>
                    <a:pt x="25" y="23"/>
                    <a:pt x="30" y="36"/>
                  </a:cubicBezTo>
                  <a:cubicBezTo>
                    <a:pt x="35" y="49"/>
                    <a:pt x="34" y="63"/>
                    <a:pt x="33" y="78"/>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 name="Freeform 65"/>
            <p:cNvSpPr>
              <a:spLocks/>
            </p:cNvSpPr>
            <p:nvPr/>
          </p:nvSpPr>
          <p:spPr bwMode="auto">
            <a:xfrm>
              <a:off x="2482" y="636"/>
              <a:ext cx="75" cy="114"/>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4" name="Line 66"/>
            <p:cNvSpPr>
              <a:spLocks noChangeShapeType="1"/>
            </p:cNvSpPr>
            <p:nvPr/>
          </p:nvSpPr>
          <p:spPr bwMode="auto">
            <a:xfrm flipH="1">
              <a:off x="2598" y="720"/>
              <a:ext cx="48" cy="48"/>
            </a:xfrm>
            <a:prstGeom prst="line">
              <a:avLst/>
            </a:prstGeom>
            <a:noFill/>
            <a:ln w="19050">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5" name="Freeform 67"/>
            <p:cNvSpPr>
              <a:spLocks/>
            </p:cNvSpPr>
            <p:nvPr/>
          </p:nvSpPr>
          <p:spPr bwMode="auto">
            <a:xfrm>
              <a:off x="2562" y="590"/>
              <a:ext cx="128" cy="84"/>
            </a:xfrm>
            <a:custGeom>
              <a:avLst/>
              <a:gdLst/>
              <a:ahLst/>
              <a:cxnLst>
                <a:cxn ang="0">
                  <a:pos x="3" y="82"/>
                </a:cxn>
                <a:cxn ang="0">
                  <a:pos x="132" y="79"/>
                </a:cxn>
                <a:cxn ang="0">
                  <a:pos x="117" y="51"/>
                </a:cxn>
                <a:cxn ang="0">
                  <a:pos x="51" y="1"/>
                </a:cxn>
                <a:cxn ang="0">
                  <a:pos x="12" y="4"/>
                </a:cxn>
                <a:cxn ang="0">
                  <a:pos x="0" y="40"/>
                </a:cxn>
                <a:cxn ang="0">
                  <a:pos x="3" y="82"/>
                </a:cxn>
              </a:cxnLst>
              <a:rect l="0" t="0" r="r" b="b"/>
              <a:pathLst>
                <a:path w="140" h="84">
                  <a:moveTo>
                    <a:pt x="3" y="82"/>
                  </a:moveTo>
                  <a:cubicBezTo>
                    <a:pt x="46" y="81"/>
                    <a:pt x="89" y="84"/>
                    <a:pt x="132" y="79"/>
                  </a:cubicBezTo>
                  <a:cubicBezTo>
                    <a:pt x="140" y="78"/>
                    <a:pt x="118" y="52"/>
                    <a:pt x="117" y="51"/>
                  </a:cubicBezTo>
                  <a:cubicBezTo>
                    <a:pt x="98" y="22"/>
                    <a:pt x="83" y="12"/>
                    <a:pt x="51" y="1"/>
                  </a:cubicBezTo>
                  <a:cubicBezTo>
                    <a:pt x="35" y="2"/>
                    <a:pt x="28" y="0"/>
                    <a:pt x="12" y="4"/>
                  </a:cubicBezTo>
                  <a:cubicBezTo>
                    <a:pt x="2" y="6"/>
                    <a:pt x="0" y="30"/>
                    <a:pt x="0" y="40"/>
                  </a:cubicBezTo>
                  <a:cubicBezTo>
                    <a:pt x="1" y="56"/>
                    <a:pt x="1" y="66"/>
                    <a:pt x="3" y="82"/>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6" name="Freeform 68"/>
            <p:cNvSpPr>
              <a:spLocks/>
            </p:cNvSpPr>
            <p:nvPr/>
          </p:nvSpPr>
          <p:spPr bwMode="auto">
            <a:xfrm>
              <a:off x="2568" y="618"/>
              <a:ext cx="57" cy="54"/>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7" name="Freeform 69"/>
            <p:cNvSpPr>
              <a:spLocks/>
            </p:cNvSpPr>
            <p:nvPr/>
          </p:nvSpPr>
          <p:spPr bwMode="auto">
            <a:xfrm>
              <a:off x="2952" y="716"/>
              <a:ext cx="87" cy="38"/>
            </a:xfrm>
            <a:custGeom>
              <a:avLst/>
              <a:gdLst/>
              <a:ahLst/>
              <a:cxnLst>
                <a:cxn ang="0">
                  <a:pos x="0" y="28"/>
                </a:cxn>
                <a:cxn ang="0">
                  <a:pos x="30" y="22"/>
                </a:cxn>
                <a:cxn ang="0">
                  <a:pos x="45" y="10"/>
                </a:cxn>
                <a:cxn ang="0">
                  <a:pos x="63" y="7"/>
                </a:cxn>
                <a:cxn ang="0">
                  <a:pos x="81" y="1"/>
                </a:cxn>
                <a:cxn ang="0">
                  <a:pos x="66" y="4"/>
                </a:cxn>
                <a:cxn ang="0">
                  <a:pos x="24" y="22"/>
                </a:cxn>
                <a:cxn ang="0">
                  <a:pos x="42" y="22"/>
                </a:cxn>
                <a:cxn ang="0">
                  <a:pos x="69" y="13"/>
                </a:cxn>
                <a:cxn ang="0">
                  <a:pos x="51" y="22"/>
                </a:cxn>
                <a:cxn ang="0">
                  <a:pos x="45" y="28"/>
                </a:cxn>
                <a:cxn ang="0">
                  <a:pos x="63" y="13"/>
                </a:cxn>
              </a:cxnLst>
              <a:rect l="0" t="0" r="r" b="b"/>
              <a:pathLst>
                <a:path w="87" h="38">
                  <a:moveTo>
                    <a:pt x="0" y="28"/>
                  </a:moveTo>
                  <a:cubicBezTo>
                    <a:pt x="10" y="27"/>
                    <a:pt x="22" y="28"/>
                    <a:pt x="30" y="22"/>
                  </a:cubicBezTo>
                  <a:cubicBezTo>
                    <a:pt x="44" y="10"/>
                    <a:pt x="27" y="14"/>
                    <a:pt x="45" y="10"/>
                  </a:cubicBezTo>
                  <a:cubicBezTo>
                    <a:pt x="51" y="9"/>
                    <a:pt x="57" y="8"/>
                    <a:pt x="63" y="7"/>
                  </a:cubicBezTo>
                  <a:cubicBezTo>
                    <a:pt x="69" y="5"/>
                    <a:pt x="87" y="0"/>
                    <a:pt x="81" y="1"/>
                  </a:cubicBezTo>
                  <a:cubicBezTo>
                    <a:pt x="76" y="2"/>
                    <a:pt x="71" y="3"/>
                    <a:pt x="66" y="4"/>
                  </a:cubicBezTo>
                  <a:cubicBezTo>
                    <a:pt x="48" y="16"/>
                    <a:pt x="45" y="18"/>
                    <a:pt x="24" y="22"/>
                  </a:cubicBezTo>
                  <a:cubicBezTo>
                    <a:pt x="0" y="38"/>
                    <a:pt x="36" y="24"/>
                    <a:pt x="42" y="22"/>
                  </a:cubicBezTo>
                  <a:cubicBezTo>
                    <a:pt x="63" y="8"/>
                    <a:pt x="53" y="8"/>
                    <a:pt x="69" y="13"/>
                  </a:cubicBezTo>
                  <a:cubicBezTo>
                    <a:pt x="63" y="17"/>
                    <a:pt x="54" y="16"/>
                    <a:pt x="51" y="22"/>
                  </a:cubicBezTo>
                  <a:cubicBezTo>
                    <a:pt x="46" y="31"/>
                    <a:pt x="66" y="35"/>
                    <a:pt x="45" y="28"/>
                  </a:cubicBezTo>
                  <a:cubicBezTo>
                    <a:pt x="64" y="15"/>
                    <a:pt x="63" y="23"/>
                    <a:pt x="63" y="13"/>
                  </a:cubicBezTo>
                </a:path>
              </a:pathLst>
            </a:custGeom>
            <a:noFill/>
            <a:ln w="1270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8" name="Freeform 70"/>
            <p:cNvSpPr>
              <a:spLocks/>
            </p:cNvSpPr>
            <p:nvPr/>
          </p:nvSpPr>
          <p:spPr bwMode="auto">
            <a:xfrm rot="-1003678">
              <a:off x="2924" y="552"/>
              <a:ext cx="290" cy="269"/>
            </a:xfrm>
            <a:custGeom>
              <a:avLst/>
              <a:gdLst/>
              <a:ahLst/>
              <a:cxnLst>
                <a:cxn ang="0">
                  <a:pos x="0" y="140"/>
                </a:cxn>
                <a:cxn ang="0">
                  <a:pos x="27" y="53"/>
                </a:cxn>
                <a:cxn ang="0">
                  <a:pos x="27" y="38"/>
                </a:cxn>
                <a:cxn ang="0">
                  <a:pos x="102" y="11"/>
                </a:cxn>
                <a:cxn ang="0">
                  <a:pos x="177" y="2"/>
                </a:cxn>
                <a:cxn ang="0">
                  <a:pos x="249" y="8"/>
                </a:cxn>
                <a:cxn ang="0">
                  <a:pos x="252" y="17"/>
                </a:cxn>
                <a:cxn ang="0">
                  <a:pos x="261" y="23"/>
                </a:cxn>
                <a:cxn ang="0">
                  <a:pos x="279" y="29"/>
                </a:cxn>
                <a:cxn ang="0">
                  <a:pos x="297" y="41"/>
                </a:cxn>
                <a:cxn ang="0">
                  <a:pos x="321" y="47"/>
                </a:cxn>
                <a:cxn ang="0">
                  <a:pos x="330" y="77"/>
                </a:cxn>
                <a:cxn ang="0">
                  <a:pos x="303" y="80"/>
                </a:cxn>
                <a:cxn ang="0">
                  <a:pos x="324" y="125"/>
                </a:cxn>
                <a:cxn ang="0">
                  <a:pos x="312" y="140"/>
                </a:cxn>
                <a:cxn ang="0">
                  <a:pos x="264" y="143"/>
                </a:cxn>
                <a:cxn ang="0">
                  <a:pos x="282" y="242"/>
                </a:cxn>
                <a:cxn ang="0">
                  <a:pos x="219" y="230"/>
                </a:cxn>
                <a:cxn ang="0">
                  <a:pos x="162" y="197"/>
                </a:cxn>
                <a:cxn ang="0">
                  <a:pos x="162" y="116"/>
                </a:cxn>
                <a:cxn ang="0">
                  <a:pos x="81" y="89"/>
                </a:cxn>
                <a:cxn ang="0">
                  <a:pos x="9" y="104"/>
                </a:cxn>
              </a:cxnLst>
              <a:rect l="0" t="0" r="r" b="b"/>
              <a:pathLst>
                <a:path w="345" h="269">
                  <a:moveTo>
                    <a:pt x="0" y="140"/>
                  </a:moveTo>
                  <a:cubicBezTo>
                    <a:pt x="1" y="112"/>
                    <a:pt x="24" y="81"/>
                    <a:pt x="27" y="53"/>
                  </a:cubicBezTo>
                  <a:cubicBezTo>
                    <a:pt x="60" y="26"/>
                    <a:pt x="19" y="42"/>
                    <a:pt x="27" y="38"/>
                  </a:cubicBezTo>
                  <a:cubicBezTo>
                    <a:pt x="51" y="25"/>
                    <a:pt x="76" y="20"/>
                    <a:pt x="102" y="11"/>
                  </a:cubicBezTo>
                  <a:cubicBezTo>
                    <a:pt x="140" y="12"/>
                    <a:pt x="139" y="0"/>
                    <a:pt x="177" y="2"/>
                  </a:cubicBezTo>
                  <a:cubicBezTo>
                    <a:pt x="189" y="3"/>
                    <a:pt x="249" y="8"/>
                    <a:pt x="249" y="8"/>
                  </a:cubicBezTo>
                  <a:cubicBezTo>
                    <a:pt x="250" y="11"/>
                    <a:pt x="250" y="15"/>
                    <a:pt x="252" y="17"/>
                  </a:cubicBezTo>
                  <a:cubicBezTo>
                    <a:pt x="254" y="20"/>
                    <a:pt x="258" y="22"/>
                    <a:pt x="261" y="23"/>
                  </a:cubicBezTo>
                  <a:cubicBezTo>
                    <a:pt x="267" y="26"/>
                    <a:pt x="273" y="27"/>
                    <a:pt x="279" y="29"/>
                  </a:cubicBezTo>
                  <a:cubicBezTo>
                    <a:pt x="286" y="31"/>
                    <a:pt x="290" y="39"/>
                    <a:pt x="297" y="41"/>
                  </a:cubicBezTo>
                  <a:cubicBezTo>
                    <a:pt x="305" y="43"/>
                    <a:pt x="321" y="47"/>
                    <a:pt x="321" y="47"/>
                  </a:cubicBezTo>
                  <a:cubicBezTo>
                    <a:pt x="327" y="51"/>
                    <a:pt x="345" y="68"/>
                    <a:pt x="330" y="77"/>
                  </a:cubicBezTo>
                  <a:cubicBezTo>
                    <a:pt x="322" y="82"/>
                    <a:pt x="312" y="79"/>
                    <a:pt x="303" y="80"/>
                  </a:cubicBezTo>
                  <a:cubicBezTo>
                    <a:pt x="297" y="86"/>
                    <a:pt x="324" y="115"/>
                    <a:pt x="324" y="125"/>
                  </a:cubicBezTo>
                  <a:cubicBezTo>
                    <a:pt x="325" y="135"/>
                    <a:pt x="322" y="137"/>
                    <a:pt x="312" y="140"/>
                  </a:cubicBezTo>
                  <a:cubicBezTo>
                    <a:pt x="289" y="144"/>
                    <a:pt x="260" y="121"/>
                    <a:pt x="264" y="143"/>
                  </a:cubicBezTo>
                  <a:cubicBezTo>
                    <a:pt x="291" y="179"/>
                    <a:pt x="298" y="224"/>
                    <a:pt x="282" y="242"/>
                  </a:cubicBezTo>
                  <a:cubicBezTo>
                    <a:pt x="257" y="269"/>
                    <a:pt x="240" y="246"/>
                    <a:pt x="219" y="230"/>
                  </a:cubicBezTo>
                  <a:cubicBezTo>
                    <a:pt x="210" y="223"/>
                    <a:pt x="162" y="197"/>
                    <a:pt x="162" y="197"/>
                  </a:cubicBezTo>
                  <a:cubicBezTo>
                    <a:pt x="158" y="185"/>
                    <a:pt x="174" y="120"/>
                    <a:pt x="162" y="116"/>
                  </a:cubicBezTo>
                  <a:cubicBezTo>
                    <a:pt x="149" y="99"/>
                    <a:pt x="106" y="91"/>
                    <a:pt x="81" y="89"/>
                  </a:cubicBezTo>
                  <a:cubicBezTo>
                    <a:pt x="56" y="87"/>
                    <a:pt x="24" y="101"/>
                    <a:pt x="9" y="104"/>
                  </a:cubicBezTo>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9" name="Freeform 71"/>
            <p:cNvSpPr>
              <a:spLocks/>
            </p:cNvSpPr>
            <p:nvPr/>
          </p:nvSpPr>
          <p:spPr bwMode="auto">
            <a:xfrm>
              <a:off x="2428" y="388"/>
              <a:ext cx="263" cy="230"/>
            </a:xfrm>
            <a:custGeom>
              <a:avLst/>
              <a:gdLst/>
              <a:ahLst/>
              <a:cxnLst>
                <a:cxn ang="0">
                  <a:pos x="239" y="203"/>
                </a:cxn>
                <a:cxn ang="0">
                  <a:pos x="212" y="176"/>
                </a:cxn>
                <a:cxn ang="0">
                  <a:pos x="158" y="134"/>
                </a:cxn>
                <a:cxn ang="0">
                  <a:pos x="131" y="122"/>
                </a:cxn>
                <a:cxn ang="0">
                  <a:pos x="74" y="128"/>
                </a:cxn>
                <a:cxn ang="0">
                  <a:pos x="65" y="137"/>
                </a:cxn>
                <a:cxn ang="0">
                  <a:pos x="14" y="149"/>
                </a:cxn>
                <a:cxn ang="0">
                  <a:pos x="5" y="158"/>
                </a:cxn>
                <a:cxn ang="0">
                  <a:pos x="11" y="110"/>
                </a:cxn>
                <a:cxn ang="0">
                  <a:pos x="62" y="95"/>
                </a:cxn>
                <a:cxn ang="0">
                  <a:pos x="32" y="83"/>
                </a:cxn>
                <a:cxn ang="0">
                  <a:pos x="14" y="77"/>
                </a:cxn>
                <a:cxn ang="0">
                  <a:pos x="62" y="56"/>
                </a:cxn>
                <a:cxn ang="0">
                  <a:pos x="89" y="47"/>
                </a:cxn>
                <a:cxn ang="0">
                  <a:pos x="98" y="44"/>
                </a:cxn>
                <a:cxn ang="0">
                  <a:pos x="128" y="65"/>
                </a:cxn>
                <a:cxn ang="0">
                  <a:pos x="143" y="62"/>
                </a:cxn>
                <a:cxn ang="0">
                  <a:pos x="134" y="26"/>
                </a:cxn>
                <a:cxn ang="0">
                  <a:pos x="131" y="17"/>
                </a:cxn>
                <a:cxn ang="0">
                  <a:pos x="167" y="11"/>
                </a:cxn>
                <a:cxn ang="0">
                  <a:pos x="173" y="32"/>
                </a:cxn>
                <a:cxn ang="0">
                  <a:pos x="194" y="35"/>
                </a:cxn>
                <a:cxn ang="0">
                  <a:pos x="221" y="74"/>
                </a:cxn>
                <a:cxn ang="0">
                  <a:pos x="248" y="146"/>
                </a:cxn>
                <a:cxn ang="0">
                  <a:pos x="239" y="203"/>
                </a:cxn>
              </a:cxnLst>
              <a:rect l="0" t="0" r="r" b="b"/>
              <a:pathLst>
                <a:path w="263" h="230">
                  <a:moveTo>
                    <a:pt x="239" y="203"/>
                  </a:moveTo>
                  <a:cubicBezTo>
                    <a:pt x="226" y="199"/>
                    <a:pt x="225" y="184"/>
                    <a:pt x="212" y="176"/>
                  </a:cubicBezTo>
                  <a:cubicBezTo>
                    <a:pt x="204" y="152"/>
                    <a:pt x="178" y="147"/>
                    <a:pt x="158" y="134"/>
                  </a:cubicBezTo>
                  <a:cubicBezTo>
                    <a:pt x="150" y="129"/>
                    <a:pt x="131" y="122"/>
                    <a:pt x="131" y="122"/>
                  </a:cubicBezTo>
                  <a:cubicBezTo>
                    <a:pt x="112" y="124"/>
                    <a:pt x="92" y="122"/>
                    <a:pt x="74" y="128"/>
                  </a:cubicBezTo>
                  <a:cubicBezTo>
                    <a:pt x="70" y="129"/>
                    <a:pt x="69" y="135"/>
                    <a:pt x="65" y="137"/>
                  </a:cubicBezTo>
                  <a:cubicBezTo>
                    <a:pt x="50" y="145"/>
                    <a:pt x="30" y="147"/>
                    <a:pt x="14" y="149"/>
                  </a:cubicBezTo>
                  <a:cubicBezTo>
                    <a:pt x="7" y="170"/>
                    <a:pt x="10" y="173"/>
                    <a:pt x="5" y="158"/>
                  </a:cubicBezTo>
                  <a:cubicBezTo>
                    <a:pt x="6" y="142"/>
                    <a:pt x="0" y="121"/>
                    <a:pt x="11" y="110"/>
                  </a:cubicBezTo>
                  <a:cubicBezTo>
                    <a:pt x="20" y="101"/>
                    <a:pt x="49" y="98"/>
                    <a:pt x="62" y="95"/>
                  </a:cubicBezTo>
                  <a:cubicBezTo>
                    <a:pt x="50" y="92"/>
                    <a:pt x="43" y="88"/>
                    <a:pt x="32" y="83"/>
                  </a:cubicBezTo>
                  <a:cubicBezTo>
                    <a:pt x="26" y="80"/>
                    <a:pt x="14" y="77"/>
                    <a:pt x="14" y="77"/>
                  </a:cubicBezTo>
                  <a:cubicBezTo>
                    <a:pt x="20" y="59"/>
                    <a:pt x="46" y="61"/>
                    <a:pt x="62" y="56"/>
                  </a:cubicBezTo>
                  <a:cubicBezTo>
                    <a:pt x="62" y="56"/>
                    <a:pt x="85" y="48"/>
                    <a:pt x="89" y="47"/>
                  </a:cubicBezTo>
                  <a:cubicBezTo>
                    <a:pt x="92" y="46"/>
                    <a:pt x="98" y="44"/>
                    <a:pt x="98" y="44"/>
                  </a:cubicBezTo>
                  <a:cubicBezTo>
                    <a:pt x="120" y="47"/>
                    <a:pt x="122" y="46"/>
                    <a:pt x="128" y="65"/>
                  </a:cubicBezTo>
                  <a:cubicBezTo>
                    <a:pt x="133" y="64"/>
                    <a:pt x="140" y="66"/>
                    <a:pt x="143" y="62"/>
                  </a:cubicBezTo>
                  <a:cubicBezTo>
                    <a:pt x="146" y="58"/>
                    <a:pt x="135" y="29"/>
                    <a:pt x="134" y="26"/>
                  </a:cubicBezTo>
                  <a:cubicBezTo>
                    <a:pt x="133" y="23"/>
                    <a:pt x="131" y="17"/>
                    <a:pt x="131" y="17"/>
                  </a:cubicBezTo>
                  <a:cubicBezTo>
                    <a:pt x="137" y="0"/>
                    <a:pt x="133" y="0"/>
                    <a:pt x="167" y="11"/>
                  </a:cubicBezTo>
                  <a:cubicBezTo>
                    <a:pt x="174" y="13"/>
                    <a:pt x="167" y="28"/>
                    <a:pt x="173" y="32"/>
                  </a:cubicBezTo>
                  <a:cubicBezTo>
                    <a:pt x="179" y="36"/>
                    <a:pt x="187" y="34"/>
                    <a:pt x="194" y="35"/>
                  </a:cubicBezTo>
                  <a:cubicBezTo>
                    <a:pt x="197" y="70"/>
                    <a:pt x="188" y="79"/>
                    <a:pt x="221" y="74"/>
                  </a:cubicBezTo>
                  <a:cubicBezTo>
                    <a:pt x="263" y="81"/>
                    <a:pt x="228" y="116"/>
                    <a:pt x="248" y="146"/>
                  </a:cubicBezTo>
                  <a:cubicBezTo>
                    <a:pt x="245" y="216"/>
                    <a:pt x="257" y="230"/>
                    <a:pt x="239" y="203"/>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0" name="Freeform 72"/>
            <p:cNvSpPr>
              <a:spLocks/>
            </p:cNvSpPr>
            <p:nvPr/>
          </p:nvSpPr>
          <p:spPr bwMode="auto">
            <a:xfrm>
              <a:off x="2890" y="1337"/>
              <a:ext cx="193" cy="198"/>
            </a:xfrm>
            <a:custGeom>
              <a:avLst/>
              <a:gdLst/>
              <a:ahLst/>
              <a:cxnLst>
                <a:cxn ang="0">
                  <a:pos x="55" y="0"/>
                </a:cxn>
                <a:cxn ang="0">
                  <a:pos x="19" y="23"/>
                </a:cxn>
                <a:cxn ang="0">
                  <a:pos x="0" y="89"/>
                </a:cxn>
                <a:cxn ang="0">
                  <a:pos x="18" y="141"/>
                </a:cxn>
                <a:cxn ang="0">
                  <a:pos x="96" y="194"/>
                </a:cxn>
                <a:cxn ang="0">
                  <a:pos x="160" y="198"/>
                </a:cxn>
                <a:cxn ang="0">
                  <a:pos x="193" y="140"/>
                </a:cxn>
                <a:cxn ang="0">
                  <a:pos x="126" y="131"/>
                </a:cxn>
                <a:cxn ang="0">
                  <a:pos x="66" y="54"/>
                </a:cxn>
                <a:cxn ang="0">
                  <a:pos x="57" y="41"/>
                </a:cxn>
                <a:cxn ang="0">
                  <a:pos x="55" y="0"/>
                </a:cxn>
              </a:cxnLst>
              <a:rect l="0" t="0" r="r" b="b"/>
              <a:pathLst>
                <a:path w="193" h="198">
                  <a:moveTo>
                    <a:pt x="55" y="0"/>
                  </a:moveTo>
                  <a:lnTo>
                    <a:pt x="19" y="23"/>
                  </a:lnTo>
                  <a:lnTo>
                    <a:pt x="0" y="89"/>
                  </a:lnTo>
                  <a:lnTo>
                    <a:pt x="18" y="141"/>
                  </a:lnTo>
                  <a:lnTo>
                    <a:pt x="96" y="194"/>
                  </a:lnTo>
                  <a:lnTo>
                    <a:pt x="160" y="198"/>
                  </a:lnTo>
                  <a:lnTo>
                    <a:pt x="193" y="140"/>
                  </a:lnTo>
                  <a:lnTo>
                    <a:pt x="126" y="131"/>
                  </a:lnTo>
                  <a:lnTo>
                    <a:pt x="66" y="54"/>
                  </a:lnTo>
                  <a:lnTo>
                    <a:pt x="57" y="41"/>
                  </a:lnTo>
                  <a:lnTo>
                    <a:pt x="55" y="0"/>
                  </a:ln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1" name="Freeform 73"/>
            <p:cNvSpPr>
              <a:spLocks/>
            </p:cNvSpPr>
            <p:nvPr/>
          </p:nvSpPr>
          <p:spPr bwMode="auto">
            <a:xfrm>
              <a:off x="2782" y="1108"/>
              <a:ext cx="192" cy="603"/>
            </a:xfrm>
            <a:custGeom>
              <a:avLst/>
              <a:gdLst/>
              <a:ahLst/>
              <a:cxnLst>
                <a:cxn ang="0">
                  <a:pos x="192" y="0"/>
                </a:cxn>
                <a:cxn ang="0">
                  <a:pos x="118" y="133"/>
                </a:cxn>
                <a:cxn ang="0">
                  <a:pos x="58" y="270"/>
                </a:cxn>
                <a:cxn ang="0">
                  <a:pos x="30" y="423"/>
                </a:cxn>
                <a:cxn ang="0">
                  <a:pos x="3" y="543"/>
                </a:cxn>
                <a:cxn ang="0">
                  <a:pos x="0" y="603"/>
                </a:cxn>
              </a:cxnLst>
              <a:rect l="0" t="0" r="r" b="b"/>
              <a:pathLst>
                <a:path w="192" h="603">
                  <a:moveTo>
                    <a:pt x="192" y="0"/>
                  </a:moveTo>
                  <a:lnTo>
                    <a:pt x="118" y="133"/>
                  </a:lnTo>
                  <a:lnTo>
                    <a:pt x="58" y="270"/>
                  </a:lnTo>
                  <a:lnTo>
                    <a:pt x="30" y="423"/>
                  </a:lnTo>
                  <a:lnTo>
                    <a:pt x="3" y="543"/>
                  </a:lnTo>
                  <a:lnTo>
                    <a:pt x="0" y="603"/>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2" name="Freeform 74"/>
            <p:cNvSpPr>
              <a:spLocks/>
            </p:cNvSpPr>
            <p:nvPr/>
          </p:nvSpPr>
          <p:spPr bwMode="auto">
            <a:xfrm>
              <a:off x="2954" y="1221"/>
              <a:ext cx="69" cy="155"/>
            </a:xfrm>
            <a:custGeom>
              <a:avLst/>
              <a:gdLst/>
              <a:ahLst/>
              <a:cxnLst>
                <a:cxn ang="0">
                  <a:pos x="0" y="155"/>
                </a:cxn>
                <a:cxn ang="0">
                  <a:pos x="69" y="30"/>
                </a:cxn>
                <a:cxn ang="0">
                  <a:pos x="28" y="0"/>
                </a:cxn>
              </a:cxnLst>
              <a:rect l="0" t="0" r="r" b="b"/>
              <a:pathLst>
                <a:path w="69" h="155">
                  <a:moveTo>
                    <a:pt x="0" y="155"/>
                  </a:moveTo>
                  <a:lnTo>
                    <a:pt x="69" y="30"/>
                  </a:lnTo>
                  <a:lnTo>
                    <a:pt x="28" y="0"/>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3" name="Freeform 75"/>
            <p:cNvSpPr>
              <a:spLocks/>
            </p:cNvSpPr>
            <p:nvPr/>
          </p:nvSpPr>
          <p:spPr bwMode="auto">
            <a:xfrm>
              <a:off x="2297" y="1848"/>
              <a:ext cx="400" cy="127"/>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4" name="Freeform 76"/>
            <p:cNvSpPr>
              <a:spLocks/>
            </p:cNvSpPr>
            <p:nvPr/>
          </p:nvSpPr>
          <p:spPr bwMode="auto">
            <a:xfrm>
              <a:off x="2329" y="1047"/>
              <a:ext cx="368" cy="678"/>
            </a:xfrm>
            <a:custGeom>
              <a:avLst/>
              <a:gdLst/>
              <a:ahLst/>
              <a:cxnLst>
                <a:cxn ang="0">
                  <a:pos x="356" y="0"/>
                </a:cxn>
                <a:cxn ang="0">
                  <a:pos x="176" y="156"/>
                </a:cxn>
                <a:cxn ang="0">
                  <a:pos x="30" y="146"/>
                </a:cxn>
                <a:cxn ang="0">
                  <a:pos x="0" y="272"/>
                </a:cxn>
                <a:cxn ang="0">
                  <a:pos x="152" y="288"/>
                </a:cxn>
                <a:cxn ang="0">
                  <a:pos x="236" y="240"/>
                </a:cxn>
                <a:cxn ang="0">
                  <a:pos x="122" y="636"/>
                </a:cxn>
                <a:cxn ang="0">
                  <a:pos x="194" y="672"/>
                </a:cxn>
                <a:cxn ang="0">
                  <a:pos x="302" y="678"/>
                </a:cxn>
                <a:cxn ang="0">
                  <a:pos x="368" y="240"/>
                </a:cxn>
                <a:cxn ang="0">
                  <a:pos x="356" y="0"/>
                </a:cxn>
              </a:cxnLst>
              <a:rect l="0" t="0" r="r" b="b"/>
              <a:pathLst>
                <a:path w="368" h="678">
                  <a:moveTo>
                    <a:pt x="356" y="0"/>
                  </a:moveTo>
                  <a:lnTo>
                    <a:pt x="176" y="156"/>
                  </a:lnTo>
                  <a:lnTo>
                    <a:pt x="30" y="146"/>
                  </a:lnTo>
                  <a:lnTo>
                    <a:pt x="0" y="272"/>
                  </a:lnTo>
                  <a:lnTo>
                    <a:pt x="152" y="288"/>
                  </a:lnTo>
                  <a:lnTo>
                    <a:pt x="236" y="240"/>
                  </a:lnTo>
                  <a:lnTo>
                    <a:pt x="122" y="636"/>
                  </a:lnTo>
                  <a:lnTo>
                    <a:pt x="194" y="672"/>
                  </a:lnTo>
                  <a:lnTo>
                    <a:pt x="302" y="678"/>
                  </a:lnTo>
                  <a:lnTo>
                    <a:pt x="368" y="240"/>
                  </a:lnTo>
                  <a:lnTo>
                    <a:pt x="356" y="0"/>
                  </a:lnTo>
                  <a:close/>
                </a:path>
              </a:pathLst>
            </a:custGeom>
            <a:solidFill>
              <a:srgbClr val="FF00FF"/>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5" name="Freeform 77"/>
            <p:cNvSpPr>
              <a:spLocks/>
            </p:cNvSpPr>
            <p:nvPr/>
          </p:nvSpPr>
          <p:spPr bwMode="auto">
            <a:xfrm rot="1141536" flipH="1">
              <a:off x="2843" y="1930"/>
              <a:ext cx="322" cy="121"/>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6" name="Freeform 78"/>
            <p:cNvSpPr>
              <a:spLocks/>
            </p:cNvSpPr>
            <p:nvPr/>
          </p:nvSpPr>
          <p:spPr bwMode="auto">
            <a:xfrm>
              <a:off x="2644" y="1013"/>
              <a:ext cx="250" cy="112"/>
            </a:xfrm>
            <a:custGeom>
              <a:avLst/>
              <a:gdLst/>
              <a:ahLst/>
              <a:cxnLst>
                <a:cxn ang="0">
                  <a:pos x="1" y="27"/>
                </a:cxn>
                <a:cxn ang="0">
                  <a:pos x="4" y="112"/>
                </a:cxn>
                <a:cxn ang="0">
                  <a:pos x="82" y="69"/>
                </a:cxn>
                <a:cxn ang="0">
                  <a:pos x="87" y="91"/>
                </a:cxn>
                <a:cxn ang="0">
                  <a:pos x="151" y="84"/>
                </a:cxn>
                <a:cxn ang="0">
                  <a:pos x="156" y="60"/>
                </a:cxn>
                <a:cxn ang="0">
                  <a:pos x="250" y="108"/>
                </a:cxn>
                <a:cxn ang="0">
                  <a:pos x="249" y="12"/>
                </a:cxn>
                <a:cxn ang="0">
                  <a:pos x="163" y="36"/>
                </a:cxn>
                <a:cxn ang="0">
                  <a:pos x="144" y="21"/>
                </a:cxn>
                <a:cxn ang="0">
                  <a:pos x="90" y="24"/>
                </a:cxn>
                <a:cxn ang="0">
                  <a:pos x="88" y="48"/>
                </a:cxn>
                <a:cxn ang="0">
                  <a:pos x="0" y="0"/>
                </a:cxn>
                <a:cxn ang="0">
                  <a:pos x="1" y="27"/>
                </a:cxn>
              </a:cxnLst>
              <a:rect l="0" t="0" r="r" b="b"/>
              <a:pathLst>
                <a:path w="250" h="112">
                  <a:moveTo>
                    <a:pt x="1" y="27"/>
                  </a:moveTo>
                  <a:lnTo>
                    <a:pt x="4" y="112"/>
                  </a:lnTo>
                  <a:lnTo>
                    <a:pt x="82" y="69"/>
                  </a:lnTo>
                  <a:lnTo>
                    <a:pt x="87" y="91"/>
                  </a:lnTo>
                  <a:lnTo>
                    <a:pt x="151" y="84"/>
                  </a:lnTo>
                  <a:lnTo>
                    <a:pt x="156" y="60"/>
                  </a:lnTo>
                  <a:lnTo>
                    <a:pt x="250" y="108"/>
                  </a:lnTo>
                  <a:lnTo>
                    <a:pt x="249" y="12"/>
                  </a:lnTo>
                  <a:lnTo>
                    <a:pt x="163" y="36"/>
                  </a:lnTo>
                  <a:lnTo>
                    <a:pt x="144" y="21"/>
                  </a:lnTo>
                  <a:lnTo>
                    <a:pt x="90" y="24"/>
                  </a:lnTo>
                  <a:lnTo>
                    <a:pt x="88" y="48"/>
                  </a:lnTo>
                  <a:lnTo>
                    <a:pt x="0" y="0"/>
                  </a:lnTo>
                  <a:lnTo>
                    <a:pt x="1" y="27"/>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0" name="Freeform 79"/>
            <p:cNvSpPr>
              <a:spLocks/>
            </p:cNvSpPr>
            <p:nvPr/>
          </p:nvSpPr>
          <p:spPr bwMode="auto">
            <a:xfrm>
              <a:off x="2597" y="1135"/>
              <a:ext cx="64" cy="448"/>
            </a:xfrm>
            <a:custGeom>
              <a:avLst/>
              <a:gdLst/>
              <a:ahLst/>
              <a:cxnLst>
                <a:cxn ang="0">
                  <a:pos x="0" y="0"/>
                </a:cxn>
                <a:cxn ang="0">
                  <a:pos x="64" y="200"/>
                </a:cxn>
                <a:cxn ang="0">
                  <a:pos x="48" y="448"/>
                </a:cxn>
              </a:cxnLst>
              <a:rect l="0" t="0" r="r" b="b"/>
              <a:pathLst>
                <a:path w="64" h="448">
                  <a:moveTo>
                    <a:pt x="0" y="0"/>
                  </a:moveTo>
                  <a:lnTo>
                    <a:pt x="64" y="200"/>
                  </a:lnTo>
                  <a:lnTo>
                    <a:pt x="48" y="448"/>
                  </a:ln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1" name="AutoShape 80"/>
            <p:cNvSpPr>
              <a:spLocks noChangeArrowheads="1"/>
            </p:cNvSpPr>
            <p:nvPr/>
          </p:nvSpPr>
          <p:spPr bwMode="auto">
            <a:xfrm rot="-1641661">
              <a:off x="2159" y="1037"/>
              <a:ext cx="318" cy="30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6633"/>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2" name="AutoShape 81"/>
            <p:cNvSpPr>
              <a:spLocks noChangeArrowheads="1"/>
            </p:cNvSpPr>
            <p:nvPr/>
          </p:nvSpPr>
          <p:spPr bwMode="auto">
            <a:xfrm rot="-1641661">
              <a:off x="2198" y="1066"/>
              <a:ext cx="252" cy="23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bg1"/>
                </a:gs>
                <a:gs pos="100000">
                  <a:schemeClr val="bg1">
                    <a:gamma/>
                    <a:shade val="46275"/>
                    <a:invGamma/>
                  </a:schemeClr>
                </a:gs>
              </a:gsLst>
              <a:lin ang="5400000" scaled="1"/>
            </a:gra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3" name="Freeform 82"/>
            <p:cNvSpPr>
              <a:spLocks/>
            </p:cNvSpPr>
            <p:nvPr/>
          </p:nvSpPr>
          <p:spPr bwMode="auto">
            <a:xfrm>
              <a:off x="2200" y="1069"/>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4" name="Freeform 83"/>
            <p:cNvSpPr>
              <a:spLocks/>
            </p:cNvSpPr>
            <p:nvPr/>
          </p:nvSpPr>
          <p:spPr bwMode="auto">
            <a:xfrm>
              <a:off x="2218" y="1090"/>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5" name="Freeform 84"/>
            <p:cNvSpPr>
              <a:spLocks/>
            </p:cNvSpPr>
            <p:nvPr/>
          </p:nvSpPr>
          <p:spPr bwMode="auto">
            <a:xfrm>
              <a:off x="2224" y="1108"/>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6" name="Freeform 85"/>
            <p:cNvSpPr>
              <a:spLocks/>
            </p:cNvSpPr>
            <p:nvPr/>
          </p:nvSpPr>
          <p:spPr bwMode="auto">
            <a:xfrm>
              <a:off x="2249" y="1135"/>
              <a:ext cx="154" cy="76"/>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7" name="Freeform 86"/>
            <p:cNvSpPr>
              <a:spLocks/>
            </p:cNvSpPr>
            <p:nvPr/>
          </p:nvSpPr>
          <p:spPr bwMode="auto">
            <a:xfrm>
              <a:off x="2272" y="1158"/>
              <a:ext cx="136" cy="72"/>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 name="Freeform 87"/>
            <p:cNvSpPr>
              <a:spLocks/>
            </p:cNvSpPr>
            <p:nvPr/>
          </p:nvSpPr>
          <p:spPr bwMode="auto">
            <a:xfrm>
              <a:off x="2295" y="1198"/>
              <a:ext cx="121"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9" name="Freeform 88"/>
            <p:cNvSpPr>
              <a:spLocks/>
            </p:cNvSpPr>
            <p:nvPr/>
          </p:nvSpPr>
          <p:spPr bwMode="auto">
            <a:xfrm>
              <a:off x="2325" y="1218"/>
              <a:ext cx="99"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0" name="Freeform 89"/>
            <p:cNvSpPr>
              <a:spLocks/>
            </p:cNvSpPr>
            <p:nvPr/>
          </p:nvSpPr>
          <p:spPr bwMode="auto">
            <a:xfrm>
              <a:off x="2145" y="1184"/>
              <a:ext cx="133" cy="150"/>
            </a:xfrm>
            <a:custGeom>
              <a:avLst/>
              <a:gdLst/>
              <a:ahLst/>
              <a:cxnLst>
                <a:cxn ang="0">
                  <a:pos x="0" y="15"/>
                </a:cxn>
                <a:cxn ang="0">
                  <a:pos x="15" y="0"/>
                </a:cxn>
                <a:cxn ang="0">
                  <a:pos x="27" y="12"/>
                </a:cxn>
                <a:cxn ang="0">
                  <a:pos x="46" y="20"/>
                </a:cxn>
                <a:cxn ang="0">
                  <a:pos x="63" y="26"/>
                </a:cxn>
                <a:cxn ang="0">
                  <a:pos x="70" y="41"/>
                </a:cxn>
                <a:cxn ang="0">
                  <a:pos x="87" y="44"/>
                </a:cxn>
                <a:cxn ang="0">
                  <a:pos x="79" y="75"/>
                </a:cxn>
                <a:cxn ang="0">
                  <a:pos x="57" y="75"/>
                </a:cxn>
                <a:cxn ang="0">
                  <a:pos x="54" y="71"/>
                </a:cxn>
                <a:cxn ang="0">
                  <a:pos x="49" y="69"/>
                </a:cxn>
                <a:cxn ang="0">
                  <a:pos x="22" y="51"/>
                </a:cxn>
                <a:cxn ang="0">
                  <a:pos x="0" y="15"/>
                </a:cxn>
              </a:cxnLst>
              <a:rect l="0" t="0" r="r" b="b"/>
              <a:pathLst>
                <a:path w="89" h="88">
                  <a:moveTo>
                    <a:pt x="0" y="15"/>
                  </a:moveTo>
                  <a:cubicBezTo>
                    <a:pt x="1" y="7"/>
                    <a:pt x="8" y="3"/>
                    <a:pt x="15" y="0"/>
                  </a:cubicBezTo>
                  <a:cubicBezTo>
                    <a:pt x="24" y="6"/>
                    <a:pt x="17" y="15"/>
                    <a:pt x="27" y="12"/>
                  </a:cubicBezTo>
                  <a:cubicBezTo>
                    <a:pt x="36" y="13"/>
                    <a:pt x="44" y="11"/>
                    <a:pt x="46" y="20"/>
                  </a:cubicBezTo>
                  <a:cubicBezTo>
                    <a:pt x="44" y="29"/>
                    <a:pt x="53" y="24"/>
                    <a:pt x="63" y="26"/>
                  </a:cubicBezTo>
                  <a:cubicBezTo>
                    <a:pt x="66" y="46"/>
                    <a:pt x="61" y="48"/>
                    <a:pt x="70" y="41"/>
                  </a:cubicBezTo>
                  <a:cubicBezTo>
                    <a:pt x="76" y="42"/>
                    <a:pt x="86" y="38"/>
                    <a:pt x="87" y="44"/>
                  </a:cubicBezTo>
                  <a:cubicBezTo>
                    <a:pt x="89" y="53"/>
                    <a:pt x="84" y="68"/>
                    <a:pt x="79" y="75"/>
                  </a:cubicBezTo>
                  <a:cubicBezTo>
                    <a:pt x="77" y="88"/>
                    <a:pt x="64" y="82"/>
                    <a:pt x="57" y="75"/>
                  </a:cubicBezTo>
                  <a:cubicBezTo>
                    <a:pt x="56" y="74"/>
                    <a:pt x="55" y="72"/>
                    <a:pt x="54" y="71"/>
                  </a:cubicBezTo>
                  <a:cubicBezTo>
                    <a:pt x="53" y="70"/>
                    <a:pt x="51" y="70"/>
                    <a:pt x="49" y="69"/>
                  </a:cubicBezTo>
                  <a:cubicBezTo>
                    <a:pt x="38" y="55"/>
                    <a:pt x="34" y="60"/>
                    <a:pt x="22" y="51"/>
                  </a:cubicBezTo>
                  <a:cubicBezTo>
                    <a:pt x="12" y="44"/>
                    <a:pt x="3" y="25"/>
                    <a:pt x="0" y="15"/>
                  </a:cubicBezTo>
                  <a:close/>
                </a:path>
              </a:pathLst>
            </a:custGeom>
            <a:solidFill>
              <a:srgbClr val="FF9999"/>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1" name="Freeform 90"/>
            <p:cNvSpPr>
              <a:spLocks/>
            </p:cNvSpPr>
            <p:nvPr/>
          </p:nvSpPr>
          <p:spPr bwMode="auto">
            <a:xfrm>
              <a:off x="2625" y="828"/>
              <a:ext cx="93" cy="66"/>
            </a:xfrm>
            <a:custGeom>
              <a:avLst/>
              <a:gdLst/>
              <a:ahLst/>
              <a:cxnLst>
                <a:cxn ang="0">
                  <a:pos x="0" y="39"/>
                </a:cxn>
                <a:cxn ang="0">
                  <a:pos x="60" y="24"/>
                </a:cxn>
                <a:cxn ang="0">
                  <a:pos x="81" y="0"/>
                </a:cxn>
              </a:cxnLst>
              <a:rect l="0" t="0" r="r" b="b"/>
              <a:pathLst>
                <a:path w="81" h="39">
                  <a:moveTo>
                    <a:pt x="0" y="39"/>
                  </a:moveTo>
                  <a:cubicBezTo>
                    <a:pt x="23" y="34"/>
                    <a:pt x="47" y="30"/>
                    <a:pt x="60" y="24"/>
                  </a:cubicBezTo>
                  <a:cubicBezTo>
                    <a:pt x="73" y="18"/>
                    <a:pt x="78" y="4"/>
                    <a:pt x="81" y="0"/>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7" name="Group 16">
            <a:extLst>
              <a:ext uri="{FF2B5EF4-FFF2-40B4-BE49-F238E27FC236}">
                <a16:creationId xmlns:a16="http://schemas.microsoft.com/office/drawing/2014/main" id="{61222625-C013-4AEC-BA44-E44A9D2DF93A}"/>
              </a:ext>
            </a:extLst>
          </p:cNvPr>
          <p:cNvGrpSpPr/>
          <p:nvPr/>
        </p:nvGrpSpPr>
        <p:grpSpPr>
          <a:xfrm>
            <a:off x="1240306" y="3022608"/>
            <a:ext cx="6993380" cy="3005442"/>
            <a:chOff x="1110131" y="2514764"/>
            <a:chExt cx="6993380" cy="3005442"/>
          </a:xfrm>
        </p:grpSpPr>
        <p:grpSp>
          <p:nvGrpSpPr>
            <p:cNvPr id="2" name="Group 77"/>
            <p:cNvGrpSpPr/>
            <p:nvPr/>
          </p:nvGrpSpPr>
          <p:grpSpPr>
            <a:xfrm>
              <a:off x="2883117" y="3291917"/>
              <a:ext cx="1204892" cy="1804860"/>
              <a:chOff x="3675413" y="2007120"/>
              <a:chExt cx="1204892" cy="1804860"/>
            </a:xfrm>
          </p:grpSpPr>
          <p:sp>
            <p:nvSpPr>
              <p:cNvPr id="76" name="Freeform 75"/>
              <p:cNvSpPr/>
              <p:nvPr/>
            </p:nvSpPr>
            <p:spPr bwMode="auto">
              <a:xfrm rot="2410730">
                <a:off x="4098622" y="2007120"/>
                <a:ext cx="781683" cy="1604963"/>
              </a:xfrm>
              <a:custGeom>
                <a:avLst/>
                <a:gdLst>
                  <a:gd name="connsiteX0" fmla="*/ 132119 w 778805"/>
                  <a:gd name="connsiteY0" fmla="*/ 1602807 h 1602807"/>
                  <a:gd name="connsiteX1" fmla="*/ 0 w 778805"/>
                  <a:gd name="connsiteY1" fmla="*/ 118211 h 1602807"/>
                  <a:gd name="connsiteX2" fmla="*/ 6954 w 778805"/>
                  <a:gd name="connsiteY2" fmla="*/ 59105 h 1602807"/>
                  <a:gd name="connsiteX3" fmla="*/ 41722 w 778805"/>
                  <a:gd name="connsiteY3" fmla="*/ 13907 h 1602807"/>
                  <a:gd name="connsiteX4" fmla="*/ 83443 w 778805"/>
                  <a:gd name="connsiteY4" fmla="*/ 0 h 1602807"/>
                  <a:gd name="connsiteX5" fmla="*/ 135595 w 778805"/>
                  <a:gd name="connsiteY5" fmla="*/ 20860 h 1602807"/>
                  <a:gd name="connsiteX6" fmla="*/ 173840 w 778805"/>
                  <a:gd name="connsiteY6" fmla="*/ 69536 h 1602807"/>
                  <a:gd name="connsiteX7" fmla="*/ 778805 w 778805"/>
                  <a:gd name="connsiteY7" fmla="*/ 1501980 h 1602807"/>
                  <a:gd name="connsiteX8" fmla="*/ 132119 w 778805"/>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44600 w 781683"/>
                  <a:gd name="connsiteY3" fmla="*/ 13907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69115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5686 h 1605686"/>
                  <a:gd name="connsiteX1" fmla="*/ 2878 w 781683"/>
                  <a:gd name="connsiteY1" fmla="*/ 121090 h 1605686"/>
                  <a:gd name="connsiteX2" fmla="*/ 0 w 781683"/>
                  <a:gd name="connsiteY2" fmla="*/ 64442 h 1605686"/>
                  <a:gd name="connsiteX3" fmla="*/ 27394 w 781683"/>
                  <a:gd name="connsiteY3" fmla="*/ 24160 h 1605686"/>
                  <a:gd name="connsiteX4" fmla="*/ 69115 w 781683"/>
                  <a:gd name="connsiteY4" fmla="*/ 2879 h 1605686"/>
                  <a:gd name="connsiteX5" fmla="*/ 138473 w 781683"/>
                  <a:gd name="connsiteY5" fmla="*/ 23739 h 1605686"/>
                  <a:gd name="connsiteX6" fmla="*/ 176718 w 781683"/>
                  <a:gd name="connsiteY6" fmla="*/ 72415 h 1605686"/>
                  <a:gd name="connsiteX7" fmla="*/ 781683 w 781683"/>
                  <a:gd name="connsiteY7" fmla="*/ 1504859 h 1605686"/>
                  <a:gd name="connsiteX8" fmla="*/ 134997 w 781683"/>
                  <a:gd name="connsiteY8" fmla="*/ 1605686 h 1605686"/>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38473 w 781683"/>
                  <a:gd name="connsiteY6" fmla="*/ 23016 h 1604963"/>
                  <a:gd name="connsiteX7" fmla="*/ 176718 w 781683"/>
                  <a:gd name="connsiteY7" fmla="*/ 71692 h 1604963"/>
                  <a:gd name="connsiteX8" fmla="*/ 781683 w 781683"/>
                  <a:gd name="connsiteY8" fmla="*/ 1504136 h 1604963"/>
                  <a:gd name="connsiteX9" fmla="*/ 134997 w 781683"/>
                  <a:gd name="connsiteY9" fmla="*/ 1604963 h 1604963"/>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50763 w 781683"/>
                  <a:gd name="connsiteY6" fmla="*/ 32848 h 1604963"/>
                  <a:gd name="connsiteX7" fmla="*/ 176718 w 781683"/>
                  <a:gd name="connsiteY7" fmla="*/ 71692 h 1604963"/>
                  <a:gd name="connsiteX8" fmla="*/ 781683 w 781683"/>
                  <a:gd name="connsiteY8" fmla="*/ 1504136 h 1604963"/>
                  <a:gd name="connsiteX9" fmla="*/ 134997 w 781683"/>
                  <a:gd name="connsiteY9" fmla="*/ 1604963 h 160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683" h="1604963">
                    <a:moveTo>
                      <a:pt x="134997" y="1604963"/>
                    </a:moveTo>
                    <a:lnTo>
                      <a:pt x="2878" y="120367"/>
                    </a:lnTo>
                    <a:lnTo>
                      <a:pt x="0" y="63719"/>
                    </a:lnTo>
                    <a:lnTo>
                      <a:pt x="27394" y="23437"/>
                    </a:lnTo>
                    <a:lnTo>
                      <a:pt x="69115" y="2156"/>
                    </a:lnTo>
                    <a:cubicBezTo>
                      <a:pt x="83776" y="0"/>
                      <a:pt x="104210" y="471"/>
                      <a:pt x="117818" y="5586"/>
                    </a:cubicBezTo>
                    <a:cubicBezTo>
                      <a:pt x="131426" y="10701"/>
                      <a:pt x="140537" y="22650"/>
                      <a:pt x="150763" y="32848"/>
                    </a:cubicBezTo>
                    <a:lnTo>
                      <a:pt x="176718" y="71692"/>
                    </a:lnTo>
                    <a:lnTo>
                      <a:pt x="781683" y="1504136"/>
                    </a:lnTo>
                    <a:lnTo>
                      <a:pt x="134997" y="1604963"/>
                    </a:lnTo>
                    <a:close/>
                  </a:path>
                </a:pathLst>
              </a:custGeom>
              <a:gradFill flip="none" rotWithShape="1">
                <a:gsLst>
                  <a:gs pos="0">
                    <a:srgbClr val="FF0000"/>
                  </a:gs>
                  <a:gs pos="50000">
                    <a:srgbClr val="7030A0"/>
                  </a:gs>
                  <a:gs pos="100000">
                    <a:schemeClr val="tx2"/>
                  </a:gs>
                </a:gsLst>
                <a:lin ang="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1" name="Oval 70"/>
              <p:cNvSpPr/>
              <p:nvPr/>
            </p:nvSpPr>
            <p:spPr bwMode="auto">
              <a:xfrm>
                <a:off x="3675413" y="3137066"/>
                <a:ext cx="674914" cy="674914"/>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3" name="Group 152"/>
            <p:cNvGrpSpPr/>
            <p:nvPr/>
          </p:nvGrpSpPr>
          <p:grpSpPr>
            <a:xfrm>
              <a:off x="2595295" y="2858917"/>
              <a:ext cx="2114825" cy="2120228"/>
              <a:chOff x="3078832" y="1538494"/>
              <a:chExt cx="2114825" cy="2120228"/>
            </a:xfrm>
          </p:grpSpPr>
          <p:sp>
            <p:nvSpPr>
              <p:cNvPr id="137" name="Freeform 81"/>
              <p:cNvSpPr>
                <a:spLocks/>
              </p:cNvSpPr>
              <p:nvPr/>
            </p:nvSpPr>
            <p:spPr bwMode="auto">
              <a:xfrm rot="9459547" flipV="1">
                <a:off x="3126649" y="206788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8" name="Freeform 81"/>
              <p:cNvSpPr>
                <a:spLocks/>
              </p:cNvSpPr>
              <p:nvPr/>
            </p:nvSpPr>
            <p:spPr bwMode="auto">
              <a:xfrm rot="12670326" flipV="1">
                <a:off x="3768334" y="1538494"/>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9" name="Freeform 81"/>
              <p:cNvSpPr>
                <a:spLocks/>
              </p:cNvSpPr>
              <p:nvPr/>
            </p:nvSpPr>
            <p:spPr bwMode="auto">
              <a:xfrm rot="2236861" flipV="1">
                <a:off x="4169387" y="348493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0" name="Freeform 81"/>
              <p:cNvSpPr>
                <a:spLocks/>
              </p:cNvSpPr>
              <p:nvPr/>
            </p:nvSpPr>
            <p:spPr bwMode="auto">
              <a:xfrm rot="19147494" flipV="1">
                <a:off x="5029943" y="268301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1" name="Freeform 81"/>
              <p:cNvSpPr>
                <a:spLocks/>
              </p:cNvSpPr>
              <p:nvPr/>
            </p:nvSpPr>
            <p:spPr bwMode="auto">
              <a:xfrm rot="16200000" flipV="1">
                <a:off x="4730862" y="179516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2" name="Freeform 81"/>
              <p:cNvSpPr>
                <a:spLocks/>
              </p:cNvSpPr>
              <p:nvPr/>
            </p:nvSpPr>
            <p:spPr bwMode="auto">
              <a:xfrm rot="6796813" flipV="1">
                <a:off x="3083869" y="283255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3" name="Arc 142"/>
              <p:cNvSpPr/>
              <p:nvPr/>
            </p:nvSpPr>
            <p:spPr bwMode="auto">
              <a:xfrm>
                <a:off x="3566694" y="2075594"/>
                <a:ext cx="1064127" cy="1069729"/>
              </a:xfrm>
              <a:prstGeom prst="arc">
                <a:avLst>
                  <a:gd name="adj1" fmla="val 8687823"/>
                  <a:gd name="adj2" fmla="val 5045816"/>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4" name="Freeform 81"/>
              <p:cNvSpPr>
                <a:spLocks/>
              </p:cNvSpPr>
              <p:nvPr/>
            </p:nvSpPr>
            <p:spPr bwMode="auto">
              <a:xfrm rot="18796882" flipV="1">
                <a:off x="4543704" y="2517061"/>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5" name="Freeform 81"/>
              <p:cNvSpPr>
                <a:spLocks/>
              </p:cNvSpPr>
              <p:nvPr/>
            </p:nvSpPr>
            <p:spPr bwMode="auto">
              <a:xfrm rot="8292053" flipV="1">
                <a:off x="3484923" y="244219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6" name="Freeform 81"/>
              <p:cNvSpPr>
                <a:spLocks/>
              </p:cNvSpPr>
              <p:nvPr/>
            </p:nvSpPr>
            <p:spPr bwMode="auto">
              <a:xfrm rot="13034805" flipV="1">
                <a:off x="4008966" y="199301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 name="Freeform 81"/>
              <p:cNvSpPr>
                <a:spLocks/>
              </p:cNvSpPr>
              <p:nvPr/>
            </p:nvSpPr>
            <p:spPr bwMode="auto">
              <a:xfrm rot="861353" flipV="1">
                <a:off x="4281681" y="2982278"/>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8" name="Arc 147"/>
              <p:cNvSpPr/>
              <p:nvPr/>
            </p:nvSpPr>
            <p:spPr bwMode="auto">
              <a:xfrm>
                <a:off x="3112166" y="1578289"/>
                <a:ext cx="1993951" cy="2004448"/>
              </a:xfrm>
              <a:prstGeom prst="arc">
                <a:avLst>
                  <a:gd name="adj1" fmla="val 8218078"/>
                  <a:gd name="adj2" fmla="val 5635564"/>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5" name="Group 82"/>
            <p:cNvGrpSpPr/>
            <p:nvPr/>
          </p:nvGrpSpPr>
          <p:grpSpPr>
            <a:xfrm>
              <a:off x="1110131" y="3123097"/>
              <a:ext cx="2905941" cy="2272937"/>
              <a:chOff x="1554479" y="2638697"/>
              <a:chExt cx="2905941" cy="2272937"/>
            </a:xfrm>
          </p:grpSpPr>
          <p:sp>
            <p:nvSpPr>
              <p:cNvPr id="86" name="Freeform 85"/>
              <p:cNvSpPr/>
              <p:nvPr/>
            </p:nvSpPr>
            <p:spPr bwMode="auto">
              <a:xfrm>
                <a:off x="1554479" y="2638697"/>
                <a:ext cx="2905941" cy="2272937"/>
              </a:xfrm>
              <a:custGeom>
                <a:avLst/>
                <a:gdLst>
                  <a:gd name="connsiteX0" fmla="*/ 2730137 w 2769325"/>
                  <a:gd name="connsiteY0" fmla="*/ 143692 h 2103120"/>
                  <a:gd name="connsiteX1" fmla="*/ 2769325 w 2769325"/>
                  <a:gd name="connsiteY1" fmla="*/ 13063 h 2103120"/>
                  <a:gd name="connsiteX2" fmla="*/ 1907177 w 2769325"/>
                  <a:gd name="connsiteY2" fmla="*/ 0 h 2103120"/>
                  <a:gd name="connsiteX3" fmla="*/ 0 w 2769325"/>
                  <a:gd name="connsiteY3" fmla="*/ 1985554 h 2103120"/>
                  <a:gd name="connsiteX4" fmla="*/ 1711234 w 2769325"/>
                  <a:gd name="connsiteY4" fmla="*/ 2103120 h 2103120"/>
                  <a:gd name="connsiteX0" fmla="*/ 2860766 w 2899954"/>
                  <a:gd name="connsiteY0" fmla="*/ 143692 h 2168434"/>
                  <a:gd name="connsiteX1" fmla="*/ 2899954 w 2899954"/>
                  <a:gd name="connsiteY1" fmla="*/ 13063 h 2168434"/>
                  <a:gd name="connsiteX2" fmla="*/ 2037806 w 2899954"/>
                  <a:gd name="connsiteY2" fmla="*/ 0 h 2168434"/>
                  <a:gd name="connsiteX3" fmla="*/ 0 w 2899954"/>
                  <a:gd name="connsiteY3" fmla="*/ 2168434 h 2168434"/>
                  <a:gd name="connsiteX4" fmla="*/ 1841863 w 2899954"/>
                  <a:gd name="connsiteY4" fmla="*/ 2103120 h 2168434"/>
                  <a:gd name="connsiteX0" fmla="*/ 2860766 w 2899954"/>
                  <a:gd name="connsiteY0" fmla="*/ 143692 h 2272937"/>
                  <a:gd name="connsiteX1" fmla="*/ 2899954 w 2899954"/>
                  <a:gd name="connsiteY1" fmla="*/ 13063 h 2272937"/>
                  <a:gd name="connsiteX2" fmla="*/ 2037806 w 2899954"/>
                  <a:gd name="connsiteY2" fmla="*/ 0 h 2272937"/>
                  <a:gd name="connsiteX3" fmla="*/ 0 w 2899954"/>
                  <a:gd name="connsiteY3" fmla="*/ 2168434 h 2272937"/>
                  <a:gd name="connsiteX4" fmla="*/ 1737360 w 2899954"/>
                  <a:gd name="connsiteY4" fmla="*/ 2272937 h 2272937"/>
                  <a:gd name="connsiteX5" fmla="*/ 1841863 w 2899954"/>
                  <a:gd name="connsiteY5" fmla="*/ 2103120 h 2272937"/>
                  <a:gd name="connsiteX0" fmla="*/ 2860766 w 2886891"/>
                  <a:gd name="connsiteY0" fmla="*/ 143692 h 2272937"/>
                  <a:gd name="connsiteX1" fmla="*/ 2886891 w 2886891"/>
                  <a:gd name="connsiteY1" fmla="*/ 52252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86891 w 2886891"/>
                  <a:gd name="connsiteY1" fmla="*/ 39189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49881 w 2886891"/>
                  <a:gd name="connsiteY1" fmla="*/ 134983 h 2272937"/>
                  <a:gd name="connsiteX2" fmla="*/ 2886891 w 2886891"/>
                  <a:gd name="connsiteY2" fmla="*/ 39189 h 2272937"/>
                  <a:gd name="connsiteX3" fmla="*/ 2037806 w 2886891"/>
                  <a:gd name="connsiteY3" fmla="*/ 0 h 2272937"/>
                  <a:gd name="connsiteX4" fmla="*/ 0 w 2886891"/>
                  <a:gd name="connsiteY4" fmla="*/ 2168434 h 2272937"/>
                  <a:gd name="connsiteX5" fmla="*/ 1737360 w 2886891"/>
                  <a:gd name="connsiteY5" fmla="*/ 2272937 h 2272937"/>
                  <a:gd name="connsiteX6" fmla="*/ 1841863 w 2886891"/>
                  <a:gd name="connsiteY6" fmla="*/ 2103120 h 2272937"/>
                  <a:gd name="connsiteX0" fmla="*/ 2860766 w 2890701"/>
                  <a:gd name="connsiteY0" fmla="*/ 143692 h 2272937"/>
                  <a:gd name="connsiteX1" fmla="*/ 2849881 w 2890701"/>
                  <a:gd name="connsiteY1" fmla="*/ 134983 h 2272937"/>
                  <a:gd name="connsiteX2" fmla="*/ 2890701 w 2890701"/>
                  <a:gd name="connsiteY2" fmla="*/ 35379 h 2272937"/>
                  <a:gd name="connsiteX3" fmla="*/ 2037806 w 2890701"/>
                  <a:gd name="connsiteY3" fmla="*/ 0 h 2272937"/>
                  <a:gd name="connsiteX4" fmla="*/ 0 w 2890701"/>
                  <a:gd name="connsiteY4" fmla="*/ 2168434 h 2272937"/>
                  <a:gd name="connsiteX5" fmla="*/ 1737360 w 2890701"/>
                  <a:gd name="connsiteY5" fmla="*/ 2272937 h 2272937"/>
                  <a:gd name="connsiteX6" fmla="*/ 1841863 w 2890701"/>
                  <a:gd name="connsiteY6" fmla="*/ 2103120 h 2272937"/>
                  <a:gd name="connsiteX0" fmla="*/ 2860766 w 2905941"/>
                  <a:gd name="connsiteY0" fmla="*/ 143692 h 2272937"/>
                  <a:gd name="connsiteX1" fmla="*/ 2849881 w 2905941"/>
                  <a:gd name="connsiteY1" fmla="*/ 13498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905941"/>
                  <a:gd name="connsiteY0" fmla="*/ 143692 h 2272937"/>
                  <a:gd name="connsiteX1" fmla="*/ 2905941 w 2905941"/>
                  <a:gd name="connsiteY1" fmla="*/ 31569 h 2272937"/>
                  <a:gd name="connsiteX2" fmla="*/ 2037806 w 2905941"/>
                  <a:gd name="connsiteY2" fmla="*/ 0 h 2272937"/>
                  <a:gd name="connsiteX3" fmla="*/ 0 w 2905941"/>
                  <a:gd name="connsiteY3" fmla="*/ 2168434 h 2272937"/>
                  <a:gd name="connsiteX4" fmla="*/ 1737360 w 2905941"/>
                  <a:gd name="connsiteY4" fmla="*/ 2272937 h 2272937"/>
                  <a:gd name="connsiteX5" fmla="*/ 1841863 w 2905941"/>
                  <a:gd name="connsiteY5" fmla="*/ 2103120 h 2272937"/>
                  <a:gd name="connsiteX0" fmla="*/ 2860766 w 2905941"/>
                  <a:gd name="connsiteY0" fmla="*/ 143692 h 2272937"/>
                  <a:gd name="connsiteX1" fmla="*/ 2853691 w 2905941"/>
                  <a:gd name="connsiteY1" fmla="*/ 13879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5941" h="2272937">
                    <a:moveTo>
                      <a:pt x="2860766" y="143692"/>
                    </a:moveTo>
                    <a:lnTo>
                      <a:pt x="2853691" y="138793"/>
                    </a:lnTo>
                    <a:lnTo>
                      <a:pt x="2905941" y="31569"/>
                    </a:lnTo>
                    <a:lnTo>
                      <a:pt x="2037806" y="0"/>
                    </a:lnTo>
                    <a:lnTo>
                      <a:pt x="0" y="2168434"/>
                    </a:lnTo>
                    <a:lnTo>
                      <a:pt x="1737360" y="2272937"/>
                    </a:lnTo>
                    <a:lnTo>
                      <a:pt x="1841863" y="210312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87" name="Straight Connector 86"/>
              <p:cNvCxnSpPr/>
              <p:nvPr/>
            </p:nvCxnSpPr>
            <p:spPr bwMode="auto">
              <a:xfrm>
                <a:off x="2811780" y="3341370"/>
                <a:ext cx="217170" cy="0"/>
              </a:xfrm>
              <a:prstGeom prst="line">
                <a:avLst/>
              </a:prstGeom>
              <a:solidFill>
                <a:schemeClr val="accent1"/>
              </a:solidFill>
              <a:ln w="57150" cap="flat" cmpd="sng" algn="ctr">
                <a:solidFill>
                  <a:srgbClr val="FFFFCC"/>
                </a:solidFill>
                <a:prstDash val="solid"/>
                <a:round/>
                <a:headEnd type="none" w="med" len="med"/>
                <a:tailEnd type="none" w="med" len="med"/>
              </a:ln>
              <a:effectLst/>
            </p:spPr>
          </p:cxnSp>
        </p:grpSp>
        <p:grpSp>
          <p:nvGrpSpPr>
            <p:cNvPr id="7" name="Group 187"/>
            <p:cNvGrpSpPr/>
            <p:nvPr/>
          </p:nvGrpSpPr>
          <p:grpSpPr>
            <a:xfrm>
              <a:off x="4908294" y="2878944"/>
              <a:ext cx="3195217" cy="2641262"/>
              <a:chOff x="5352642" y="2394544"/>
              <a:chExt cx="3195217" cy="2641262"/>
            </a:xfrm>
          </p:grpSpPr>
          <p:grpSp>
            <p:nvGrpSpPr>
              <p:cNvPr id="8" name="Group 76"/>
              <p:cNvGrpSpPr/>
              <p:nvPr/>
            </p:nvGrpSpPr>
            <p:grpSpPr>
              <a:xfrm>
                <a:off x="6091779" y="2844212"/>
                <a:ext cx="801926" cy="1888177"/>
                <a:chOff x="5108027" y="1971305"/>
                <a:chExt cx="801926" cy="1888177"/>
              </a:xfrm>
            </p:grpSpPr>
            <p:sp>
              <p:nvSpPr>
                <p:cNvPr id="113" name="Freeform 112"/>
                <p:cNvSpPr/>
                <p:nvPr/>
              </p:nvSpPr>
              <p:spPr bwMode="auto">
                <a:xfrm>
                  <a:off x="5108027" y="1971305"/>
                  <a:ext cx="781683" cy="1510153"/>
                </a:xfrm>
                <a:custGeom>
                  <a:avLst/>
                  <a:gdLst>
                    <a:gd name="connsiteX0" fmla="*/ 132119 w 778805"/>
                    <a:gd name="connsiteY0" fmla="*/ 1602807 h 1602807"/>
                    <a:gd name="connsiteX1" fmla="*/ 0 w 778805"/>
                    <a:gd name="connsiteY1" fmla="*/ 118211 h 1602807"/>
                    <a:gd name="connsiteX2" fmla="*/ 6954 w 778805"/>
                    <a:gd name="connsiteY2" fmla="*/ 59105 h 1602807"/>
                    <a:gd name="connsiteX3" fmla="*/ 41722 w 778805"/>
                    <a:gd name="connsiteY3" fmla="*/ 13907 h 1602807"/>
                    <a:gd name="connsiteX4" fmla="*/ 83443 w 778805"/>
                    <a:gd name="connsiteY4" fmla="*/ 0 h 1602807"/>
                    <a:gd name="connsiteX5" fmla="*/ 135595 w 778805"/>
                    <a:gd name="connsiteY5" fmla="*/ 20860 h 1602807"/>
                    <a:gd name="connsiteX6" fmla="*/ 173840 w 778805"/>
                    <a:gd name="connsiteY6" fmla="*/ 69536 h 1602807"/>
                    <a:gd name="connsiteX7" fmla="*/ 778805 w 778805"/>
                    <a:gd name="connsiteY7" fmla="*/ 1501980 h 1602807"/>
                    <a:gd name="connsiteX8" fmla="*/ 132119 w 778805"/>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44600 w 781683"/>
                    <a:gd name="connsiteY3" fmla="*/ 13907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69115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5686 h 1605686"/>
                    <a:gd name="connsiteX1" fmla="*/ 2878 w 781683"/>
                    <a:gd name="connsiteY1" fmla="*/ 121090 h 1605686"/>
                    <a:gd name="connsiteX2" fmla="*/ 0 w 781683"/>
                    <a:gd name="connsiteY2" fmla="*/ 64442 h 1605686"/>
                    <a:gd name="connsiteX3" fmla="*/ 27394 w 781683"/>
                    <a:gd name="connsiteY3" fmla="*/ 24160 h 1605686"/>
                    <a:gd name="connsiteX4" fmla="*/ 69115 w 781683"/>
                    <a:gd name="connsiteY4" fmla="*/ 2879 h 1605686"/>
                    <a:gd name="connsiteX5" fmla="*/ 138473 w 781683"/>
                    <a:gd name="connsiteY5" fmla="*/ 23739 h 1605686"/>
                    <a:gd name="connsiteX6" fmla="*/ 176718 w 781683"/>
                    <a:gd name="connsiteY6" fmla="*/ 72415 h 1605686"/>
                    <a:gd name="connsiteX7" fmla="*/ 781683 w 781683"/>
                    <a:gd name="connsiteY7" fmla="*/ 1504859 h 1605686"/>
                    <a:gd name="connsiteX8" fmla="*/ 134997 w 781683"/>
                    <a:gd name="connsiteY8" fmla="*/ 1605686 h 1605686"/>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38473 w 781683"/>
                    <a:gd name="connsiteY6" fmla="*/ 23016 h 1604963"/>
                    <a:gd name="connsiteX7" fmla="*/ 176718 w 781683"/>
                    <a:gd name="connsiteY7" fmla="*/ 71692 h 1604963"/>
                    <a:gd name="connsiteX8" fmla="*/ 781683 w 781683"/>
                    <a:gd name="connsiteY8" fmla="*/ 1504136 h 1604963"/>
                    <a:gd name="connsiteX9" fmla="*/ 134997 w 781683"/>
                    <a:gd name="connsiteY9" fmla="*/ 1604963 h 1604963"/>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50763 w 781683"/>
                    <a:gd name="connsiteY6" fmla="*/ 32848 h 1604963"/>
                    <a:gd name="connsiteX7" fmla="*/ 176718 w 781683"/>
                    <a:gd name="connsiteY7" fmla="*/ 71692 h 1604963"/>
                    <a:gd name="connsiteX8" fmla="*/ 781683 w 781683"/>
                    <a:gd name="connsiteY8" fmla="*/ 1504136 h 1604963"/>
                    <a:gd name="connsiteX9" fmla="*/ 134997 w 781683"/>
                    <a:gd name="connsiteY9" fmla="*/ 1604963 h 160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683" h="1604963">
                      <a:moveTo>
                        <a:pt x="134997" y="1604963"/>
                      </a:moveTo>
                      <a:lnTo>
                        <a:pt x="2878" y="120367"/>
                      </a:lnTo>
                      <a:lnTo>
                        <a:pt x="0" y="63719"/>
                      </a:lnTo>
                      <a:lnTo>
                        <a:pt x="27394" y="23437"/>
                      </a:lnTo>
                      <a:lnTo>
                        <a:pt x="69115" y="2156"/>
                      </a:lnTo>
                      <a:cubicBezTo>
                        <a:pt x="83776" y="0"/>
                        <a:pt x="104210" y="471"/>
                        <a:pt x="117818" y="5586"/>
                      </a:cubicBezTo>
                      <a:cubicBezTo>
                        <a:pt x="131426" y="10701"/>
                        <a:pt x="140537" y="22650"/>
                        <a:pt x="150763" y="32848"/>
                      </a:cubicBezTo>
                      <a:lnTo>
                        <a:pt x="176718" y="71692"/>
                      </a:lnTo>
                      <a:lnTo>
                        <a:pt x="781683" y="1504136"/>
                      </a:lnTo>
                      <a:lnTo>
                        <a:pt x="134997" y="1604963"/>
                      </a:lnTo>
                      <a:close/>
                    </a:path>
                  </a:pathLst>
                </a:custGeom>
                <a:gradFill flip="none" rotWithShape="1">
                  <a:gsLst>
                    <a:gs pos="0">
                      <a:srgbClr val="FF0000"/>
                    </a:gs>
                    <a:gs pos="50000">
                      <a:srgbClr val="7030A0"/>
                    </a:gs>
                    <a:gs pos="100000">
                      <a:schemeClr val="tx2"/>
                    </a:gs>
                  </a:gsLst>
                  <a:lin ang="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9" name="Oval 148"/>
                <p:cNvSpPr/>
                <p:nvPr/>
              </p:nvSpPr>
              <p:spPr bwMode="auto">
                <a:xfrm>
                  <a:off x="5235039" y="3184568"/>
                  <a:ext cx="674914" cy="674914"/>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62" name="Up Arrow 161"/>
              <p:cNvSpPr/>
              <p:nvPr/>
            </p:nvSpPr>
            <p:spPr bwMode="auto">
              <a:xfrm rot="9957171">
                <a:off x="6198654" y="3053540"/>
                <a:ext cx="86751" cy="162656"/>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3" name="Up Arrow 162"/>
              <p:cNvSpPr/>
              <p:nvPr/>
            </p:nvSpPr>
            <p:spPr bwMode="auto">
              <a:xfrm rot="9991441">
                <a:off x="6329625" y="3562601"/>
                <a:ext cx="127756" cy="254495"/>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 name="Up Arrow 163"/>
              <p:cNvSpPr/>
              <p:nvPr/>
            </p:nvSpPr>
            <p:spPr bwMode="auto">
              <a:xfrm rot="10094754">
                <a:off x="6518983" y="4334339"/>
                <a:ext cx="203972" cy="596487"/>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9" name="Group 153"/>
              <p:cNvGrpSpPr/>
              <p:nvPr/>
            </p:nvGrpSpPr>
            <p:grpSpPr>
              <a:xfrm rot="19563305">
                <a:off x="5352642" y="2394544"/>
                <a:ext cx="2114825" cy="2120228"/>
                <a:chOff x="3078832" y="1538494"/>
                <a:chExt cx="2114825" cy="2120228"/>
              </a:xfrm>
            </p:grpSpPr>
            <p:sp>
              <p:nvSpPr>
                <p:cNvPr id="167" name="Freeform 81"/>
                <p:cNvSpPr>
                  <a:spLocks/>
                </p:cNvSpPr>
                <p:nvPr/>
              </p:nvSpPr>
              <p:spPr bwMode="auto">
                <a:xfrm rot="9459547" flipV="1">
                  <a:off x="3126649" y="206788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9" name="Freeform 81"/>
                <p:cNvSpPr>
                  <a:spLocks/>
                </p:cNvSpPr>
                <p:nvPr/>
              </p:nvSpPr>
              <p:spPr bwMode="auto">
                <a:xfrm rot="12670326" flipV="1">
                  <a:off x="3768334" y="1538494"/>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0" name="Freeform 81"/>
                <p:cNvSpPr>
                  <a:spLocks/>
                </p:cNvSpPr>
                <p:nvPr/>
              </p:nvSpPr>
              <p:spPr bwMode="auto">
                <a:xfrm rot="2236861" flipV="1">
                  <a:off x="4169387" y="348493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1" name="Freeform 81"/>
                <p:cNvSpPr>
                  <a:spLocks/>
                </p:cNvSpPr>
                <p:nvPr/>
              </p:nvSpPr>
              <p:spPr bwMode="auto">
                <a:xfrm rot="19147494" flipV="1">
                  <a:off x="5029943" y="268301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2" name="Freeform 81"/>
                <p:cNvSpPr>
                  <a:spLocks/>
                </p:cNvSpPr>
                <p:nvPr/>
              </p:nvSpPr>
              <p:spPr bwMode="auto">
                <a:xfrm rot="16200000" flipV="1">
                  <a:off x="4730862" y="179516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3" name="Freeform 81"/>
                <p:cNvSpPr>
                  <a:spLocks/>
                </p:cNvSpPr>
                <p:nvPr/>
              </p:nvSpPr>
              <p:spPr bwMode="auto">
                <a:xfrm rot="6796813" flipV="1">
                  <a:off x="3083869" y="283255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 name="Arc 173"/>
                <p:cNvSpPr/>
                <p:nvPr/>
              </p:nvSpPr>
              <p:spPr bwMode="auto">
                <a:xfrm>
                  <a:off x="3566694" y="2075594"/>
                  <a:ext cx="1064127" cy="1069729"/>
                </a:xfrm>
                <a:prstGeom prst="arc">
                  <a:avLst>
                    <a:gd name="adj1" fmla="val 8687823"/>
                    <a:gd name="adj2" fmla="val 5045816"/>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5" name="Freeform 81"/>
                <p:cNvSpPr>
                  <a:spLocks/>
                </p:cNvSpPr>
                <p:nvPr/>
              </p:nvSpPr>
              <p:spPr bwMode="auto">
                <a:xfrm rot="18796882" flipV="1">
                  <a:off x="4543704" y="2517061"/>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6" name="Freeform 81"/>
                <p:cNvSpPr>
                  <a:spLocks/>
                </p:cNvSpPr>
                <p:nvPr/>
              </p:nvSpPr>
              <p:spPr bwMode="auto">
                <a:xfrm rot="8292053" flipV="1">
                  <a:off x="3484923" y="244219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7" name="Freeform 81"/>
                <p:cNvSpPr>
                  <a:spLocks/>
                </p:cNvSpPr>
                <p:nvPr/>
              </p:nvSpPr>
              <p:spPr bwMode="auto">
                <a:xfrm rot="13034805" flipV="1">
                  <a:off x="4008966" y="199301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8" name="Freeform 81"/>
                <p:cNvSpPr>
                  <a:spLocks/>
                </p:cNvSpPr>
                <p:nvPr/>
              </p:nvSpPr>
              <p:spPr bwMode="auto">
                <a:xfrm rot="861353" flipV="1">
                  <a:off x="4281681" y="2982278"/>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9" name="Arc 178"/>
                <p:cNvSpPr/>
                <p:nvPr/>
              </p:nvSpPr>
              <p:spPr bwMode="auto">
                <a:xfrm rot="21432954">
                  <a:off x="3112166" y="1578289"/>
                  <a:ext cx="1993951" cy="2004448"/>
                </a:xfrm>
                <a:prstGeom prst="arc">
                  <a:avLst>
                    <a:gd name="adj1" fmla="val 8218078"/>
                    <a:gd name="adj2" fmla="val 5635564"/>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81" name="Freeform 180"/>
              <p:cNvSpPr/>
              <p:nvPr/>
            </p:nvSpPr>
            <p:spPr bwMode="auto">
              <a:xfrm rot="268793" flipH="1">
                <a:off x="6026514" y="2762869"/>
                <a:ext cx="2521345" cy="2272937"/>
              </a:xfrm>
              <a:custGeom>
                <a:avLst/>
                <a:gdLst>
                  <a:gd name="connsiteX0" fmla="*/ 2730137 w 2769325"/>
                  <a:gd name="connsiteY0" fmla="*/ 143692 h 2103120"/>
                  <a:gd name="connsiteX1" fmla="*/ 2769325 w 2769325"/>
                  <a:gd name="connsiteY1" fmla="*/ 13063 h 2103120"/>
                  <a:gd name="connsiteX2" fmla="*/ 1907177 w 2769325"/>
                  <a:gd name="connsiteY2" fmla="*/ 0 h 2103120"/>
                  <a:gd name="connsiteX3" fmla="*/ 0 w 2769325"/>
                  <a:gd name="connsiteY3" fmla="*/ 1985554 h 2103120"/>
                  <a:gd name="connsiteX4" fmla="*/ 1711234 w 2769325"/>
                  <a:gd name="connsiteY4" fmla="*/ 2103120 h 2103120"/>
                  <a:gd name="connsiteX0" fmla="*/ 2860766 w 2899954"/>
                  <a:gd name="connsiteY0" fmla="*/ 143692 h 2168434"/>
                  <a:gd name="connsiteX1" fmla="*/ 2899954 w 2899954"/>
                  <a:gd name="connsiteY1" fmla="*/ 13063 h 2168434"/>
                  <a:gd name="connsiteX2" fmla="*/ 2037806 w 2899954"/>
                  <a:gd name="connsiteY2" fmla="*/ 0 h 2168434"/>
                  <a:gd name="connsiteX3" fmla="*/ 0 w 2899954"/>
                  <a:gd name="connsiteY3" fmla="*/ 2168434 h 2168434"/>
                  <a:gd name="connsiteX4" fmla="*/ 1841863 w 2899954"/>
                  <a:gd name="connsiteY4" fmla="*/ 2103120 h 2168434"/>
                  <a:gd name="connsiteX0" fmla="*/ 2860766 w 2899954"/>
                  <a:gd name="connsiteY0" fmla="*/ 143692 h 2272937"/>
                  <a:gd name="connsiteX1" fmla="*/ 2899954 w 2899954"/>
                  <a:gd name="connsiteY1" fmla="*/ 13063 h 2272937"/>
                  <a:gd name="connsiteX2" fmla="*/ 2037806 w 2899954"/>
                  <a:gd name="connsiteY2" fmla="*/ 0 h 2272937"/>
                  <a:gd name="connsiteX3" fmla="*/ 0 w 2899954"/>
                  <a:gd name="connsiteY3" fmla="*/ 2168434 h 2272937"/>
                  <a:gd name="connsiteX4" fmla="*/ 1737360 w 2899954"/>
                  <a:gd name="connsiteY4" fmla="*/ 2272937 h 2272937"/>
                  <a:gd name="connsiteX5" fmla="*/ 1841863 w 2899954"/>
                  <a:gd name="connsiteY5" fmla="*/ 2103120 h 2272937"/>
                  <a:gd name="connsiteX0" fmla="*/ 2860766 w 2886891"/>
                  <a:gd name="connsiteY0" fmla="*/ 143692 h 2272937"/>
                  <a:gd name="connsiteX1" fmla="*/ 2886891 w 2886891"/>
                  <a:gd name="connsiteY1" fmla="*/ 52252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86891 w 2886891"/>
                  <a:gd name="connsiteY1" fmla="*/ 39189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49881 w 2886891"/>
                  <a:gd name="connsiteY1" fmla="*/ 134983 h 2272937"/>
                  <a:gd name="connsiteX2" fmla="*/ 2886891 w 2886891"/>
                  <a:gd name="connsiteY2" fmla="*/ 39189 h 2272937"/>
                  <a:gd name="connsiteX3" fmla="*/ 2037806 w 2886891"/>
                  <a:gd name="connsiteY3" fmla="*/ 0 h 2272937"/>
                  <a:gd name="connsiteX4" fmla="*/ 0 w 2886891"/>
                  <a:gd name="connsiteY4" fmla="*/ 2168434 h 2272937"/>
                  <a:gd name="connsiteX5" fmla="*/ 1737360 w 2886891"/>
                  <a:gd name="connsiteY5" fmla="*/ 2272937 h 2272937"/>
                  <a:gd name="connsiteX6" fmla="*/ 1841863 w 2886891"/>
                  <a:gd name="connsiteY6" fmla="*/ 2103120 h 2272937"/>
                  <a:gd name="connsiteX0" fmla="*/ 2860766 w 2890701"/>
                  <a:gd name="connsiteY0" fmla="*/ 143692 h 2272937"/>
                  <a:gd name="connsiteX1" fmla="*/ 2849881 w 2890701"/>
                  <a:gd name="connsiteY1" fmla="*/ 134983 h 2272937"/>
                  <a:gd name="connsiteX2" fmla="*/ 2890701 w 2890701"/>
                  <a:gd name="connsiteY2" fmla="*/ 35379 h 2272937"/>
                  <a:gd name="connsiteX3" fmla="*/ 2037806 w 2890701"/>
                  <a:gd name="connsiteY3" fmla="*/ 0 h 2272937"/>
                  <a:gd name="connsiteX4" fmla="*/ 0 w 2890701"/>
                  <a:gd name="connsiteY4" fmla="*/ 2168434 h 2272937"/>
                  <a:gd name="connsiteX5" fmla="*/ 1737360 w 2890701"/>
                  <a:gd name="connsiteY5" fmla="*/ 2272937 h 2272937"/>
                  <a:gd name="connsiteX6" fmla="*/ 1841863 w 2890701"/>
                  <a:gd name="connsiteY6" fmla="*/ 2103120 h 2272937"/>
                  <a:gd name="connsiteX0" fmla="*/ 2860766 w 2905941"/>
                  <a:gd name="connsiteY0" fmla="*/ 143692 h 2272937"/>
                  <a:gd name="connsiteX1" fmla="*/ 2849881 w 2905941"/>
                  <a:gd name="connsiteY1" fmla="*/ 13498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905941"/>
                  <a:gd name="connsiteY0" fmla="*/ 143692 h 2272937"/>
                  <a:gd name="connsiteX1" fmla="*/ 2905941 w 2905941"/>
                  <a:gd name="connsiteY1" fmla="*/ 31569 h 2272937"/>
                  <a:gd name="connsiteX2" fmla="*/ 2037806 w 2905941"/>
                  <a:gd name="connsiteY2" fmla="*/ 0 h 2272937"/>
                  <a:gd name="connsiteX3" fmla="*/ 0 w 2905941"/>
                  <a:gd name="connsiteY3" fmla="*/ 2168434 h 2272937"/>
                  <a:gd name="connsiteX4" fmla="*/ 1737360 w 2905941"/>
                  <a:gd name="connsiteY4" fmla="*/ 2272937 h 2272937"/>
                  <a:gd name="connsiteX5" fmla="*/ 1841863 w 2905941"/>
                  <a:gd name="connsiteY5" fmla="*/ 2103120 h 2272937"/>
                  <a:gd name="connsiteX0" fmla="*/ 2860766 w 2905941"/>
                  <a:gd name="connsiteY0" fmla="*/ 143692 h 2272937"/>
                  <a:gd name="connsiteX1" fmla="*/ 2853691 w 2905941"/>
                  <a:gd name="connsiteY1" fmla="*/ 13879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860766"/>
                  <a:gd name="connsiteY0" fmla="*/ 143692 h 2272937"/>
                  <a:gd name="connsiteX1" fmla="*/ 2853691 w 2860766"/>
                  <a:gd name="connsiteY1" fmla="*/ 138793 h 2272937"/>
                  <a:gd name="connsiteX2" fmla="*/ 2441203 w 2860766"/>
                  <a:gd name="connsiteY2" fmla="*/ 31846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853691 w 2860766"/>
                  <a:gd name="connsiteY1" fmla="*/ 138793 h 2272937"/>
                  <a:gd name="connsiteX2" fmla="*/ 2476657 w 2860766"/>
                  <a:gd name="connsiteY2" fmla="*/ 29583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474497 w 2860766"/>
                  <a:gd name="connsiteY1" fmla="*/ 154440 h 2272937"/>
                  <a:gd name="connsiteX2" fmla="*/ 2476657 w 2860766"/>
                  <a:gd name="connsiteY2" fmla="*/ 29583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476657 w 2860766"/>
                  <a:gd name="connsiteY1" fmla="*/ 29583 h 2272937"/>
                  <a:gd name="connsiteX2" fmla="*/ 2037806 w 2860766"/>
                  <a:gd name="connsiteY2" fmla="*/ 0 h 2272937"/>
                  <a:gd name="connsiteX3" fmla="*/ 0 w 2860766"/>
                  <a:gd name="connsiteY3" fmla="*/ 2168434 h 2272937"/>
                  <a:gd name="connsiteX4" fmla="*/ 1737360 w 2860766"/>
                  <a:gd name="connsiteY4" fmla="*/ 2272937 h 2272937"/>
                  <a:gd name="connsiteX5" fmla="*/ 1841863 w 2860766"/>
                  <a:gd name="connsiteY5" fmla="*/ 2103120 h 2272937"/>
                  <a:gd name="connsiteX0" fmla="*/ 2466939 w 2476657"/>
                  <a:gd name="connsiteY0" fmla="*/ 153154 h 2272937"/>
                  <a:gd name="connsiteX1" fmla="*/ 2476657 w 2476657"/>
                  <a:gd name="connsiteY1" fmla="*/ 29583 h 2272937"/>
                  <a:gd name="connsiteX2" fmla="*/ 2037806 w 2476657"/>
                  <a:gd name="connsiteY2" fmla="*/ 0 h 2272937"/>
                  <a:gd name="connsiteX3" fmla="*/ 0 w 2476657"/>
                  <a:gd name="connsiteY3" fmla="*/ 2168434 h 2272937"/>
                  <a:gd name="connsiteX4" fmla="*/ 1737360 w 2476657"/>
                  <a:gd name="connsiteY4" fmla="*/ 2272937 h 2272937"/>
                  <a:gd name="connsiteX5" fmla="*/ 1841863 w 2476657"/>
                  <a:gd name="connsiteY5" fmla="*/ 2103120 h 2272937"/>
                  <a:gd name="connsiteX0" fmla="*/ 2466939 w 2495515"/>
                  <a:gd name="connsiteY0" fmla="*/ 153154 h 2272937"/>
                  <a:gd name="connsiteX1" fmla="*/ 2495515 w 2495515"/>
                  <a:gd name="connsiteY1" fmla="*/ 46179 h 2272937"/>
                  <a:gd name="connsiteX2" fmla="*/ 2037806 w 2495515"/>
                  <a:gd name="connsiteY2" fmla="*/ 0 h 2272937"/>
                  <a:gd name="connsiteX3" fmla="*/ 0 w 2495515"/>
                  <a:gd name="connsiteY3" fmla="*/ 2168434 h 2272937"/>
                  <a:gd name="connsiteX4" fmla="*/ 1737360 w 2495515"/>
                  <a:gd name="connsiteY4" fmla="*/ 2272937 h 2272937"/>
                  <a:gd name="connsiteX5" fmla="*/ 1841863 w 2495515"/>
                  <a:gd name="connsiteY5" fmla="*/ 2103120 h 2272937"/>
                  <a:gd name="connsiteX0" fmla="*/ 2466939 w 2521345"/>
                  <a:gd name="connsiteY0" fmla="*/ 153154 h 2272937"/>
                  <a:gd name="connsiteX1" fmla="*/ 2521345 w 2521345"/>
                  <a:gd name="connsiteY1" fmla="*/ 38124 h 2272937"/>
                  <a:gd name="connsiteX2" fmla="*/ 2037806 w 2521345"/>
                  <a:gd name="connsiteY2" fmla="*/ 0 h 2272937"/>
                  <a:gd name="connsiteX3" fmla="*/ 0 w 2521345"/>
                  <a:gd name="connsiteY3" fmla="*/ 2168434 h 2272937"/>
                  <a:gd name="connsiteX4" fmla="*/ 1737360 w 2521345"/>
                  <a:gd name="connsiteY4" fmla="*/ 2272937 h 2272937"/>
                  <a:gd name="connsiteX5" fmla="*/ 1841863 w 2521345"/>
                  <a:gd name="connsiteY5" fmla="*/ 2103120 h 2272937"/>
                  <a:gd name="connsiteX0" fmla="*/ 2466939 w 2521345"/>
                  <a:gd name="connsiteY0" fmla="*/ 153154 h 2272937"/>
                  <a:gd name="connsiteX1" fmla="*/ 2474202 w 2521345"/>
                  <a:gd name="connsiteY1" fmla="*/ 147460 h 2272937"/>
                  <a:gd name="connsiteX2" fmla="*/ 2521345 w 2521345"/>
                  <a:gd name="connsiteY2" fmla="*/ 38124 h 2272937"/>
                  <a:gd name="connsiteX3" fmla="*/ 2037806 w 2521345"/>
                  <a:gd name="connsiteY3" fmla="*/ 0 h 2272937"/>
                  <a:gd name="connsiteX4" fmla="*/ 0 w 2521345"/>
                  <a:gd name="connsiteY4" fmla="*/ 2168434 h 2272937"/>
                  <a:gd name="connsiteX5" fmla="*/ 1737360 w 2521345"/>
                  <a:gd name="connsiteY5" fmla="*/ 2272937 h 2272937"/>
                  <a:gd name="connsiteX6" fmla="*/ 1841863 w 2521345"/>
                  <a:gd name="connsiteY6" fmla="*/ 2103120 h 227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1345" h="2272937">
                    <a:moveTo>
                      <a:pt x="2466939" y="153154"/>
                    </a:moveTo>
                    <a:lnTo>
                      <a:pt x="2474202" y="147460"/>
                    </a:lnTo>
                    <a:lnTo>
                      <a:pt x="2521345" y="38124"/>
                    </a:lnTo>
                    <a:lnTo>
                      <a:pt x="2037806" y="0"/>
                    </a:lnTo>
                    <a:lnTo>
                      <a:pt x="0" y="2168434"/>
                    </a:lnTo>
                    <a:lnTo>
                      <a:pt x="1737360" y="2272937"/>
                    </a:lnTo>
                    <a:lnTo>
                      <a:pt x="1841863" y="210312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182" name="Straight Connector 181"/>
              <p:cNvCxnSpPr/>
              <p:nvPr/>
            </p:nvCxnSpPr>
            <p:spPr bwMode="auto">
              <a:xfrm rot="268793" flipH="1">
                <a:off x="7107593" y="3458649"/>
                <a:ext cx="217170" cy="0"/>
              </a:xfrm>
              <a:prstGeom prst="line">
                <a:avLst/>
              </a:prstGeom>
              <a:solidFill>
                <a:schemeClr val="accent1"/>
              </a:solidFill>
              <a:ln w="57150" cap="flat" cmpd="sng" algn="ctr">
                <a:solidFill>
                  <a:srgbClr val="FFFFCC"/>
                </a:solidFill>
                <a:prstDash val="solid"/>
                <a:round/>
                <a:headEnd type="none" w="med" len="med"/>
                <a:tailEnd type="none" w="med" len="med"/>
              </a:ln>
              <a:effectLst/>
            </p:spPr>
          </p:cxnSp>
          <p:cxnSp>
            <p:nvCxnSpPr>
              <p:cNvPr id="183" name="Straight Connector 182"/>
              <p:cNvCxnSpPr/>
              <p:nvPr/>
            </p:nvCxnSpPr>
            <p:spPr bwMode="auto">
              <a:xfrm flipH="1">
                <a:off x="7129306" y="3499449"/>
                <a:ext cx="224976" cy="12451"/>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84" name="Straight Connector 183"/>
              <p:cNvCxnSpPr/>
              <p:nvPr/>
            </p:nvCxnSpPr>
            <p:spPr bwMode="auto">
              <a:xfrm flipH="1">
                <a:off x="7023799" y="3426488"/>
                <a:ext cx="336619" cy="10048"/>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100" name="Group 99"/>
            <p:cNvGrpSpPr/>
            <p:nvPr/>
          </p:nvGrpSpPr>
          <p:grpSpPr>
            <a:xfrm>
              <a:off x="3710699" y="3767434"/>
              <a:ext cx="675361" cy="408492"/>
              <a:chOff x="4301351" y="5416634"/>
              <a:chExt cx="675361" cy="408492"/>
            </a:xfrm>
          </p:grpSpPr>
          <p:sp>
            <p:nvSpPr>
              <p:cNvPr id="96" name="Freeform 95"/>
              <p:cNvSpPr/>
              <p:nvPr/>
            </p:nvSpPr>
            <p:spPr bwMode="auto">
              <a:xfrm>
                <a:off x="4301351" y="5416634"/>
                <a:ext cx="675361" cy="408492"/>
              </a:xfrm>
              <a:custGeom>
                <a:avLst/>
                <a:gdLst>
                  <a:gd name="connsiteX0" fmla="*/ 37432 w 850232"/>
                  <a:gd name="connsiteY0" fmla="*/ 219242 h 481263"/>
                  <a:gd name="connsiteX1" fmla="*/ 0 w 850232"/>
                  <a:gd name="connsiteY1" fmla="*/ 331537 h 481263"/>
                  <a:gd name="connsiteX2" fmla="*/ 614948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219242 h 481263"/>
                  <a:gd name="connsiteX1" fmla="*/ 0 w 850232"/>
                  <a:gd name="connsiteY1" fmla="*/ 331537 h 481263"/>
                  <a:gd name="connsiteX2" fmla="*/ 588211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74863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22989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06947 h 427789"/>
                  <a:gd name="connsiteX7" fmla="*/ 58821 w 850232"/>
                  <a:gd name="connsiteY7" fmla="*/ 74863 h 427789"/>
                  <a:gd name="connsiteX8" fmla="*/ 37432 w 850232"/>
                  <a:gd name="connsiteY8" fmla="*/ 165768 h 427789"/>
                  <a:gd name="connsiteX0" fmla="*/ 37432 w 850232"/>
                  <a:gd name="connsiteY0" fmla="*/ 171115 h 433136"/>
                  <a:gd name="connsiteX1" fmla="*/ 0 w 850232"/>
                  <a:gd name="connsiteY1" fmla="*/ 283410 h 433136"/>
                  <a:gd name="connsiteX2" fmla="*/ 588211 w 850232"/>
                  <a:gd name="connsiteY2" fmla="*/ 299452 h 433136"/>
                  <a:gd name="connsiteX3" fmla="*/ 534737 w 850232"/>
                  <a:gd name="connsiteY3" fmla="*/ 433136 h 433136"/>
                  <a:gd name="connsiteX4" fmla="*/ 850232 w 850232"/>
                  <a:gd name="connsiteY4" fmla="*/ 213894 h 433136"/>
                  <a:gd name="connsiteX5" fmla="*/ 673768 w 850232"/>
                  <a:gd name="connsiteY5" fmla="*/ 0 h 433136"/>
                  <a:gd name="connsiteX6" fmla="*/ 652379 w 850232"/>
                  <a:gd name="connsiteY6" fmla="*/ 112294 h 433136"/>
                  <a:gd name="connsiteX7" fmla="*/ 58821 w 850232"/>
                  <a:gd name="connsiteY7" fmla="*/ 80210 h 433136"/>
                  <a:gd name="connsiteX8" fmla="*/ 37432 w 850232"/>
                  <a:gd name="connsiteY8" fmla="*/ 171115 h 433136"/>
                  <a:gd name="connsiteX0" fmla="*/ 37432 w 839538"/>
                  <a:gd name="connsiteY0" fmla="*/ 171115 h 433136"/>
                  <a:gd name="connsiteX1" fmla="*/ 0 w 839538"/>
                  <a:gd name="connsiteY1" fmla="*/ 283410 h 433136"/>
                  <a:gd name="connsiteX2" fmla="*/ 588211 w 839538"/>
                  <a:gd name="connsiteY2" fmla="*/ 299452 h 433136"/>
                  <a:gd name="connsiteX3" fmla="*/ 534737 w 839538"/>
                  <a:gd name="connsiteY3" fmla="*/ 433136 h 433136"/>
                  <a:gd name="connsiteX4" fmla="*/ 839538 w 839538"/>
                  <a:gd name="connsiteY4" fmla="*/ 283410 h 433136"/>
                  <a:gd name="connsiteX5" fmla="*/ 673768 w 839538"/>
                  <a:gd name="connsiteY5" fmla="*/ 0 h 433136"/>
                  <a:gd name="connsiteX6" fmla="*/ 652379 w 839538"/>
                  <a:gd name="connsiteY6" fmla="*/ 112294 h 433136"/>
                  <a:gd name="connsiteX7" fmla="*/ 58821 w 839538"/>
                  <a:gd name="connsiteY7" fmla="*/ 80210 h 433136"/>
                  <a:gd name="connsiteX8" fmla="*/ 37432 w 839538"/>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52379 w 828843"/>
                  <a:gd name="connsiteY6" fmla="*/ 112294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64169 w 828843"/>
                  <a:gd name="connsiteY7" fmla="*/ 101599 h 433136"/>
                  <a:gd name="connsiteX8" fmla="*/ 37432 w 828843"/>
                  <a:gd name="connsiteY8" fmla="*/ 171115 h 433136"/>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25642 w 828843"/>
                  <a:gd name="connsiteY6" fmla="*/ 133683 h 470568"/>
                  <a:gd name="connsiteX7" fmla="*/ 64169 w 828843"/>
                  <a:gd name="connsiteY7" fmla="*/ 101599 h 470568"/>
                  <a:gd name="connsiteX8" fmla="*/ 37432 w 828843"/>
                  <a:gd name="connsiteY8" fmla="*/ 171115 h 470568"/>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36336 w 828843"/>
                  <a:gd name="connsiteY6" fmla="*/ 133683 h 470568"/>
                  <a:gd name="connsiteX7" fmla="*/ 64169 w 828843"/>
                  <a:gd name="connsiteY7" fmla="*/ 101599 h 470568"/>
                  <a:gd name="connsiteX8" fmla="*/ 37432 w 828843"/>
                  <a:gd name="connsiteY8" fmla="*/ 171115 h 470568"/>
                  <a:gd name="connsiteX0" fmla="*/ 37432 w 807454"/>
                  <a:gd name="connsiteY0" fmla="*/ 171115 h 470568"/>
                  <a:gd name="connsiteX1" fmla="*/ 0 w 807454"/>
                  <a:gd name="connsiteY1" fmla="*/ 283410 h 470568"/>
                  <a:gd name="connsiteX2" fmla="*/ 588211 w 807454"/>
                  <a:gd name="connsiteY2" fmla="*/ 299452 h 470568"/>
                  <a:gd name="connsiteX3" fmla="*/ 529390 w 807454"/>
                  <a:gd name="connsiteY3" fmla="*/ 470568 h 470568"/>
                  <a:gd name="connsiteX4" fmla="*/ 807454 w 807454"/>
                  <a:gd name="connsiteY4" fmla="*/ 224589 h 470568"/>
                  <a:gd name="connsiteX5" fmla="*/ 673768 w 807454"/>
                  <a:gd name="connsiteY5" fmla="*/ 0 h 470568"/>
                  <a:gd name="connsiteX6" fmla="*/ 636336 w 807454"/>
                  <a:gd name="connsiteY6" fmla="*/ 133683 h 470568"/>
                  <a:gd name="connsiteX7" fmla="*/ 64169 w 807454"/>
                  <a:gd name="connsiteY7" fmla="*/ 101599 h 470568"/>
                  <a:gd name="connsiteX8" fmla="*/ 37432 w 807454"/>
                  <a:gd name="connsiteY8" fmla="*/ 171115 h 47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454" h="470568">
                    <a:moveTo>
                      <a:pt x="37432" y="171115"/>
                    </a:moveTo>
                    <a:lnTo>
                      <a:pt x="0" y="283410"/>
                    </a:lnTo>
                    <a:lnTo>
                      <a:pt x="588211" y="299452"/>
                    </a:lnTo>
                    <a:lnTo>
                      <a:pt x="529390" y="470568"/>
                    </a:lnTo>
                    <a:lnTo>
                      <a:pt x="807454" y="224589"/>
                    </a:lnTo>
                    <a:lnTo>
                      <a:pt x="673768" y="0"/>
                    </a:lnTo>
                    <a:lnTo>
                      <a:pt x="636336" y="133683"/>
                    </a:lnTo>
                    <a:lnTo>
                      <a:pt x="64169" y="101599"/>
                    </a:lnTo>
                    <a:lnTo>
                      <a:pt x="37432" y="171115"/>
                    </a:lnTo>
                    <a:close/>
                  </a:path>
                </a:pathLst>
              </a:cu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8" name="TextBox 97"/>
              <p:cNvSpPr txBox="1"/>
              <p:nvPr/>
            </p:nvSpPr>
            <p:spPr>
              <a:xfrm rot="179687">
                <a:off x="4303506" y="5471202"/>
                <a:ext cx="648439"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mic Sans MS" pitchFamily="66" charset="0"/>
                    <a:ea typeface="+mn-ea"/>
                    <a:cs typeface="+mn-cs"/>
                  </a:rPr>
                  <a:t>FORCE</a:t>
                </a:r>
              </a:p>
            </p:txBody>
          </p:sp>
        </p:grpSp>
        <p:sp>
          <p:nvSpPr>
            <p:cNvPr id="102" name="Freeform 101"/>
            <p:cNvSpPr/>
            <p:nvPr/>
          </p:nvSpPr>
          <p:spPr bwMode="auto">
            <a:xfrm>
              <a:off x="4013860" y="2731792"/>
              <a:ext cx="1373632" cy="2338832"/>
            </a:xfrm>
            <a:custGeom>
              <a:avLst/>
              <a:gdLst>
                <a:gd name="connsiteX0" fmla="*/ 467360 w 1373632"/>
                <a:gd name="connsiteY0" fmla="*/ 56896 h 2338832"/>
                <a:gd name="connsiteX1" fmla="*/ 89408 w 1373632"/>
                <a:gd name="connsiteY1" fmla="*/ 434848 h 2338832"/>
                <a:gd name="connsiteX2" fmla="*/ 418592 w 1373632"/>
                <a:gd name="connsiteY2" fmla="*/ 910336 h 2338832"/>
                <a:gd name="connsiteX3" fmla="*/ 455168 w 1373632"/>
                <a:gd name="connsiteY3" fmla="*/ 1361440 h 2338832"/>
                <a:gd name="connsiteX4" fmla="*/ 52832 w 1373632"/>
                <a:gd name="connsiteY4" fmla="*/ 1836928 h 2338832"/>
                <a:gd name="connsiteX5" fmla="*/ 138176 w 1373632"/>
                <a:gd name="connsiteY5" fmla="*/ 2117344 h 2338832"/>
                <a:gd name="connsiteX6" fmla="*/ 833120 w 1373632"/>
                <a:gd name="connsiteY6" fmla="*/ 2324608 h 2338832"/>
                <a:gd name="connsiteX7" fmla="*/ 1332992 w 1373632"/>
                <a:gd name="connsiteY7" fmla="*/ 2032000 h 2338832"/>
                <a:gd name="connsiteX8" fmla="*/ 1076960 w 1373632"/>
                <a:gd name="connsiteY8" fmla="*/ 1605280 h 2338832"/>
                <a:gd name="connsiteX9" fmla="*/ 1016000 w 1373632"/>
                <a:gd name="connsiteY9" fmla="*/ 1032256 h 2338832"/>
                <a:gd name="connsiteX10" fmla="*/ 1223264 w 1373632"/>
                <a:gd name="connsiteY10" fmla="*/ 581152 h 2338832"/>
                <a:gd name="connsiteX11" fmla="*/ 1198880 w 1373632"/>
                <a:gd name="connsiteY11" fmla="*/ 312928 h 2338832"/>
                <a:gd name="connsiteX12" fmla="*/ 759968 w 1373632"/>
                <a:gd name="connsiteY12" fmla="*/ 93472 h 2338832"/>
                <a:gd name="connsiteX13" fmla="*/ 467360 w 1373632"/>
                <a:gd name="connsiteY13" fmla="*/ 56896 h 2338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3632" h="2338832">
                  <a:moveTo>
                    <a:pt x="467360" y="56896"/>
                  </a:moveTo>
                  <a:cubicBezTo>
                    <a:pt x="355600" y="113792"/>
                    <a:pt x="97536" y="292608"/>
                    <a:pt x="89408" y="434848"/>
                  </a:cubicBezTo>
                  <a:cubicBezTo>
                    <a:pt x="81280" y="577088"/>
                    <a:pt x="357632" y="755904"/>
                    <a:pt x="418592" y="910336"/>
                  </a:cubicBezTo>
                  <a:cubicBezTo>
                    <a:pt x="479552" y="1064768"/>
                    <a:pt x="516128" y="1207008"/>
                    <a:pt x="455168" y="1361440"/>
                  </a:cubicBezTo>
                  <a:cubicBezTo>
                    <a:pt x="394208" y="1515872"/>
                    <a:pt x="105664" y="1710944"/>
                    <a:pt x="52832" y="1836928"/>
                  </a:cubicBezTo>
                  <a:cubicBezTo>
                    <a:pt x="0" y="1962912"/>
                    <a:pt x="8128" y="2036064"/>
                    <a:pt x="138176" y="2117344"/>
                  </a:cubicBezTo>
                  <a:cubicBezTo>
                    <a:pt x="268224" y="2198624"/>
                    <a:pt x="633984" y="2338832"/>
                    <a:pt x="833120" y="2324608"/>
                  </a:cubicBezTo>
                  <a:cubicBezTo>
                    <a:pt x="1032256" y="2310384"/>
                    <a:pt x="1292352" y="2151888"/>
                    <a:pt x="1332992" y="2032000"/>
                  </a:cubicBezTo>
                  <a:cubicBezTo>
                    <a:pt x="1373632" y="1912112"/>
                    <a:pt x="1129792" y="1771904"/>
                    <a:pt x="1076960" y="1605280"/>
                  </a:cubicBezTo>
                  <a:cubicBezTo>
                    <a:pt x="1024128" y="1438656"/>
                    <a:pt x="991616" y="1202944"/>
                    <a:pt x="1016000" y="1032256"/>
                  </a:cubicBezTo>
                  <a:cubicBezTo>
                    <a:pt x="1040384" y="861568"/>
                    <a:pt x="1192784" y="701040"/>
                    <a:pt x="1223264" y="581152"/>
                  </a:cubicBezTo>
                  <a:cubicBezTo>
                    <a:pt x="1253744" y="461264"/>
                    <a:pt x="1276096" y="394208"/>
                    <a:pt x="1198880" y="312928"/>
                  </a:cubicBezTo>
                  <a:cubicBezTo>
                    <a:pt x="1121664" y="231648"/>
                    <a:pt x="883920" y="132080"/>
                    <a:pt x="759968" y="93472"/>
                  </a:cubicBezTo>
                  <a:cubicBezTo>
                    <a:pt x="636016" y="54864"/>
                    <a:pt x="579120" y="0"/>
                    <a:pt x="467360" y="56896"/>
                  </a:cubicBezTo>
                  <a:close/>
                </a:path>
              </a:pathLst>
            </a:custGeom>
            <a:solidFill>
              <a:srgbClr val="FFFFCC">
                <a:alpha val="6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101" name="Group 100"/>
            <p:cNvGrpSpPr/>
            <p:nvPr/>
          </p:nvGrpSpPr>
          <p:grpSpPr>
            <a:xfrm>
              <a:off x="5095072" y="3864461"/>
              <a:ext cx="697164" cy="400016"/>
              <a:chOff x="5441884" y="5769693"/>
              <a:chExt cx="697164" cy="400016"/>
            </a:xfrm>
          </p:grpSpPr>
          <p:sp>
            <p:nvSpPr>
              <p:cNvPr id="97" name="Freeform 96"/>
              <p:cNvSpPr/>
              <p:nvPr/>
            </p:nvSpPr>
            <p:spPr bwMode="auto">
              <a:xfrm rot="11323822" flipV="1">
                <a:off x="5441884" y="5769693"/>
                <a:ext cx="697164" cy="400016"/>
              </a:xfrm>
              <a:custGeom>
                <a:avLst/>
                <a:gdLst>
                  <a:gd name="connsiteX0" fmla="*/ 37432 w 850232"/>
                  <a:gd name="connsiteY0" fmla="*/ 219242 h 481263"/>
                  <a:gd name="connsiteX1" fmla="*/ 0 w 850232"/>
                  <a:gd name="connsiteY1" fmla="*/ 331537 h 481263"/>
                  <a:gd name="connsiteX2" fmla="*/ 614948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219242 h 481263"/>
                  <a:gd name="connsiteX1" fmla="*/ 0 w 850232"/>
                  <a:gd name="connsiteY1" fmla="*/ 331537 h 481263"/>
                  <a:gd name="connsiteX2" fmla="*/ 588211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74863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22989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06947 h 427789"/>
                  <a:gd name="connsiteX7" fmla="*/ 58821 w 850232"/>
                  <a:gd name="connsiteY7" fmla="*/ 74863 h 427789"/>
                  <a:gd name="connsiteX8" fmla="*/ 37432 w 850232"/>
                  <a:gd name="connsiteY8" fmla="*/ 165768 h 427789"/>
                  <a:gd name="connsiteX0" fmla="*/ 37432 w 850232"/>
                  <a:gd name="connsiteY0" fmla="*/ 171115 h 433136"/>
                  <a:gd name="connsiteX1" fmla="*/ 0 w 850232"/>
                  <a:gd name="connsiteY1" fmla="*/ 283410 h 433136"/>
                  <a:gd name="connsiteX2" fmla="*/ 588211 w 850232"/>
                  <a:gd name="connsiteY2" fmla="*/ 299452 h 433136"/>
                  <a:gd name="connsiteX3" fmla="*/ 534737 w 850232"/>
                  <a:gd name="connsiteY3" fmla="*/ 433136 h 433136"/>
                  <a:gd name="connsiteX4" fmla="*/ 850232 w 850232"/>
                  <a:gd name="connsiteY4" fmla="*/ 213894 h 433136"/>
                  <a:gd name="connsiteX5" fmla="*/ 673768 w 850232"/>
                  <a:gd name="connsiteY5" fmla="*/ 0 h 433136"/>
                  <a:gd name="connsiteX6" fmla="*/ 652379 w 850232"/>
                  <a:gd name="connsiteY6" fmla="*/ 112294 h 433136"/>
                  <a:gd name="connsiteX7" fmla="*/ 58821 w 850232"/>
                  <a:gd name="connsiteY7" fmla="*/ 80210 h 433136"/>
                  <a:gd name="connsiteX8" fmla="*/ 37432 w 850232"/>
                  <a:gd name="connsiteY8" fmla="*/ 171115 h 433136"/>
                  <a:gd name="connsiteX0" fmla="*/ 37432 w 839538"/>
                  <a:gd name="connsiteY0" fmla="*/ 171115 h 433136"/>
                  <a:gd name="connsiteX1" fmla="*/ 0 w 839538"/>
                  <a:gd name="connsiteY1" fmla="*/ 283410 h 433136"/>
                  <a:gd name="connsiteX2" fmla="*/ 588211 w 839538"/>
                  <a:gd name="connsiteY2" fmla="*/ 299452 h 433136"/>
                  <a:gd name="connsiteX3" fmla="*/ 534737 w 839538"/>
                  <a:gd name="connsiteY3" fmla="*/ 433136 h 433136"/>
                  <a:gd name="connsiteX4" fmla="*/ 839538 w 839538"/>
                  <a:gd name="connsiteY4" fmla="*/ 283410 h 433136"/>
                  <a:gd name="connsiteX5" fmla="*/ 673768 w 839538"/>
                  <a:gd name="connsiteY5" fmla="*/ 0 h 433136"/>
                  <a:gd name="connsiteX6" fmla="*/ 652379 w 839538"/>
                  <a:gd name="connsiteY6" fmla="*/ 112294 h 433136"/>
                  <a:gd name="connsiteX7" fmla="*/ 58821 w 839538"/>
                  <a:gd name="connsiteY7" fmla="*/ 80210 h 433136"/>
                  <a:gd name="connsiteX8" fmla="*/ 37432 w 839538"/>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52379 w 828843"/>
                  <a:gd name="connsiteY6" fmla="*/ 112294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64169 w 828843"/>
                  <a:gd name="connsiteY7" fmla="*/ 101599 h 433136"/>
                  <a:gd name="connsiteX8" fmla="*/ 37432 w 828843"/>
                  <a:gd name="connsiteY8" fmla="*/ 171115 h 433136"/>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25642 w 828843"/>
                  <a:gd name="connsiteY6" fmla="*/ 133683 h 470568"/>
                  <a:gd name="connsiteX7" fmla="*/ 64169 w 828843"/>
                  <a:gd name="connsiteY7" fmla="*/ 101599 h 470568"/>
                  <a:gd name="connsiteX8" fmla="*/ 37432 w 828843"/>
                  <a:gd name="connsiteY8" fmla="*/ 171115 h 470568"/>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36336 w 828843"/>
                  <a:gd name="connsiteY6" fmla="*/ 133683 h 470568"/>
                  <a:gd name="connsiteX7" fmla="*/ 64169 w 828843"/>
                  <a:gd name="connsiteY7" fmla="*/ 101599 h 470568"/>
                  <a:gd name="connsiteX8" fmla="*/ 37432 w 828843"/>
                  <a:gd name="connsiteY8" fmla="*/ 171115 h 470568"/>
                  <a:gd name="connsiteX0" fmla="*/ 37432 w 782106"/>
                  <a:gd name="connsiteY0" fmla="*/ 171115 h 470568"/>
                  <a:gd name="connsiteX1" fmla="*/ 0 w 782106"/>
                  <a:gd name="connsiteY1" fmla="*/ 283410 h 470568"/>
                  <a:gd name="connsiteX2" fmla="*/ 588211 w 782106"/>
                  <a:gd name="connsiteY2" fmla="*/ 299452 h 470568"/>
                  <a:gd name="connsiteX3" fmla="*/ 529390 w 782106"/>
                  <a:gd name="connsiteY3" fmla="*/ 470568 h 470568"/>
                  <a:gd name="connsiteX4" fmla="*/ 782106 w 782106"/>
                  <a:gd name="connsiteY4" fmla="*/ 250248 h 470568"/>
                  <a:gd name="connsiteX5" fmla="*/ 673768 w 782106"/>
                  <a:gd name="connsiteY5" fmla="*/ 0 h 470568"/>
                  <a:gd name="connsiteX6" fmla="*/ 636336 w 782106"/>
                  <a:gd name="connsiteY6" fmla="*/ 133683 h 470568"/>
                  <a:gd name="connsiteX7" fmla="*/ 64169 w 782106"/>
                  <a:gd name="connsiteY7" fmla="*/ 101599 h 470568"/>
                  <a:gd name="connsiteX8" fmla="*/ 37432 w 782106"/>
                  <a:gd name="connsiteY8" fmla="*/ 171115 h 470568"/>
                  <a:gd name="connsiteX0" fmla="*/ 37432 w 782106"/>
                  <a:gd name="connsiteY0" fmla="*/ 171115 h 470568"/>
                  <a:gd name="connsiteX1" fmla="*/ 0 w 782106"/>
                  <a:gd name="connsiteY1" fmla="*/ 283410 h 470568"/>
                  <a:gd name="connsiteX2" fmla="*/ 588211 w 782106"/>
                  <a:gd name="connsiteY2" fmla="*/ 299452 h 470568"/>
                  <a:gd name="connsiteX3" fmla="*/ 529390 w 782106"/>
                  <a:gd name="connsiteY3" fmla="*/ 470568 h 470568"/>
                  <a:gd name="connsiteX4" fmla="*/ 782106 w 782106"/>
                  <a:gd name="connsiteY4" fmla="*/ 250248 h 470568"/>
                  <a:gd name="connsiteX5" fmla="*/ 673768 w 782106"/>
                  <a:gd name="connsiteY5" fmla="*/ 0 h 470568"/>
                  <a:gd name="connsiteX6" fmla="*/ 636336 w 782106"/>
                  <a:gd name="connsiteY6" fmla="*/ 133683 h 470568"/>
                  <a:gd name="connsiteX7" fmla="*/ 108857 w 782106"/>
                  <a:gd name="connsiteY7" fmla="*/ 60907 h 470568"/>
                  <a:gd name="connsiteX8" fmla="*/ 37432 w 782106"/>
                  <a:gd name="connsiteY8" fmla="*/ 171115 h 470568"/>
                  <a:gd name="connsiteX0" fmla="*/ 5378 w 750052"/>
                  <a:gd name="connsiteY0" fmla="*/ 171115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76803 w 750052"/>
                  <a:gd name="connsiteY7" fmla="*/ 60907 h 470568"/>
                  <a:gd name="connsiteX8" fmla="*/ 5378 w 750052"/>
                  <a:gd name="connsiteY8" fmla="*/ 171115 h 470568"/>
                  <a:gd name="connsiteX0" fmla="*/ 76803 w 750052"/>
                  <a:gd name="connsiteY0" fmla="*/ 60907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76803 w 750052"/>
                  <a:gd name="connsiteY7" fmla="*/ 60907 h 470568"/>
                  <a:gd name="connsiteX0" fmla="*/ 55056 w 750052"/>
                  <a:gd name="connsiteY0" fmla="*/ 57368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55056 w 750052"/>
                  <a:gd name="connsiteY7" fmla="*/ 57368 h 47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0052" h="470568">
                    <a:moveTo>
                      <a:pt x="55056" y="57368"/>
                    </a:moveTo>
                    <a:lnTo>
                      <a:pt x="0" y="240665"/>
                    </a:lnTo>
                    <a:lnTo>
                      <a:pt x="556157" y="299452"/>
                    </a:lnTo>
                    <a:lnTo>
                      <a:pt x="497336" y="470568"/>
                    </a:lnTo>
                    <a:lnTo>
                      <a:pt x="750052" y="250248"/>
                    </a:lnTo>
                    <a:lnTo>
                      <a:pt x="641714" y="0"/>
                    </a:lnTo>
                    <a:lnTo>
                      <a:pt x="604282" y="133683"/>
                    </a:lnTo>
                    <a:lnTo>
                      <a:pt x="55056" y="57368"/>
                    </a:lnTo>
                    <a:close/>
                  </a:path>
                </a:pathLst>
              </a:cu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9" name="TextBox 98"/>
              <p:cNvSpPr txBox="1"/>
              <p:nvPr/>
            </p:nvSpPr>
            <p:spPr>
              <a:xfrm rot="179687">
                <a:off x="5484947" y="5801266"/>
                <a:ext cx="648439"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mic Sans MS" pitchFamily="66" charset="0"/>
                    <a:ea typeface="+mn-ea"/>
                    <a:cs typeface="+mn-cs"/>
                  </a:rPr>
                  <a:t>FORCE</a:t>
                </a:r>
              </a:p>
            </p:txBody>
          </p:sp>
        </p:grpSp>
        <p:sp>
          <p:nvSpPr>
            <p:cNvPr id="103" name="Up Arrow 78">
              <a:extLst>
                <a:ext uri="{FF2B5EF4-FFF2-40B4-BE49-F238E27FC236}">
                  <a16:creationId xmlns:a16="http://schemas.microsoft.com/office/drawing/2014/main" id="{64A4DFE6-C9D5-4A5A-990F-24F123A9289A}"/>
                </a:ext>
              </a:extLst>
            </p:cNvPr>
            <p:cNvSpPr/>
            <p:nvPr/>
          </p:nvSpPr>
          <p:spPr bwMode="auto">
            <a:xfrm rot="12535665">
              <a:off x="2983971" y="4701818"/>
              <a:ext cx="203972" cy="596487"/>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4" name="Up Arrow 83">
              <a:extLst>
                <a:ext uri="{FF2B5EF4-FFF2-40B4-BE49-F238E27FC236}">
                  <a16:creationId xmlns:a16="http://schemas.microsoft.com/office/drawing/2014/main" id="{57588AFF-7F0C-4A42-B70B-F7F2D5A34EAD}"/>
                </a:ext>
              </a:extLst>
            </p:cNvPr>
            <p:cNvSpPr/>
            <p:nvPr/>
          </p:nvSpPr>
          <p:spPr bwMode="auto">
            <a:xfrm rot="12272513">
              <a:off x="3830145" y="3383034"/>
              <a:ext cx="86751" cy="162656"/>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5" name="Up Arrow 84">
              <a:extLst>
                <a:ext uri="{FF2B5EF4-FFF2-40B4-BE49-F238E27FC236}">
                  <a16:creationId xmlns:a16="http://schemas.microsoft.com/office/drawing/2014/main" id="{D59753DC-0058-411D-AF10-E67BC042ED03}"/>
                </a:ext>
              </a:extLst>
            </p:cNvPr>
            <p:cNvSpPr/>
            <p:nvPr/>
          </p:nvSpPr>
          <p:spPr bwMode="auto">
            <a:xfrm rot="12484994">
              <a:off x="3517028" y="3885763"/>
              <a:ext cx="127756" cy="254495"/>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108" name="Straight Connector 107">
              <a:extLst>
                <a:ext uri="{FF2B5EF4-FFF2-40B4-BE49-F238E27FC236}">
                  <a16:creationId xmlns:a16="http://schemas.microsoft.com/office/drawing/2014/main" id="{2685038C-9A8F-48DE-966D-1DC5DBA0A589}"/>
                </a:ext>
              </a:extLst>
            </p:cNvPr>
            <p:cNvCxnSpPr/>
            <p:nvPr/>
          </p:nvCxnSpPr>
          <p:spPr bwMode="auto">
            <a:xfrm>
              <a:off x="2331085" y="3872421"/>
              <a:ext cx="217170"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8744BECD-4E9D-40B5-86CF-3A5A46CBC3CC}"/>
                </a:ext>
              </a:extLst>
            </p:cNvPr>
            <p:cNvCxnSpPr/>
            <p:nvPr/>
          </p:nvCxnSpPr>
          <p:spPr bwMode="auto">
            <a:xfrm flipV="1">
              <a:off x="2271684" y="3790851"/>
              <a:ext cx="430530" cy="381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06" name="Rectangle 105">
              <a:extLst>
                <a:ext uri="{FF2B5EF4-FFF2-40B4-BE49-F238E27FC236}">
                  <a16:creationId xmlns:a16="http://schemas.microsoft.com/office/drawing/2014/main" id="{FE4B0820-715D-4EB7-80E3-DC5100A0B98F}"/>
                </a:ext>
              </a:extLst>
            </p:cNvPr>
            <p:cNvSpPr/>
            <p:nvPr/>
          </p:nvSpPr>
          <p:spPr>
            <a:xfrm>
              <a:off x="2113345" y="4558616"/>
              <a:ext cx="750274"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+i</a:t>
              </a:r>
              <a:r>
                <a:rPr kumimoji="0" lang="en-US" sz="36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1</a:t>
              </a:r>
              <a:endParaRPr kumimoji="0" lang="en-US" sz="36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07" name="Rectangle 106">
              <a:extLst>
                <a:ext uri="{FF2B5EF4-FFF2-40B4-BE49-F238E27FC236}">
                  <a16:creationId xmlns:a16="http://schemas.microsoft.com/office/drawing/2014/main" id="{B4435AA5-9C43-4154-883D-F71D4503E460}"/>
                </a:ext>
              </a:extLst>
            </p:cNvPr>
            <p:cNvSpPr/>
            <p:nvPr/>
          </p:nvSpPr>
          <p:spPr>
            <a:xfrm>
              <a:off x="6408317" y="4678078"/>
              <a:ext cx="750274"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+i</a:t>
              </a:r>
              <a:r>
                <a:rPr kumimoji="0" lang="en-US" sz="36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2</a:t>
              </a:r>
              <a:endParaRPr kumimoji="0" lang="en-US" sz="36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91" name="Rectangle 190">
              <a:extLst>
                <a:ext uri="{FF2B5EF4-FFF2-40B4-BE49-F238E27FC236}">
                  <a16:creationId xmlns:a16="http://schemas.microsoft.com/office/drawing/2014/main" id="{BD7D43CB-2F10-43FE-8293-B57D3A7DCF0B}"/>
                </a:ext>
              </a:extLst>
            </p:cNvPr>
            <p:cNvSpPr/>
            <p:nvPr/>
          </p:nvSpPr>
          <p:spPr>
            <a:xfrm>
              <a:off x="3517947" y="2514764"/>
              <a:ext cx="964718"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Wire #1</a:t>
              </a:r>
              <a:endParaRPr kumimoji="0" lang="en-US" sz="18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92" name="Rectangle 191">
              <a:extLst>
                <a:ext uri="{FF2B5EF4-FFF2-40B4-BE49-F238E27FC236}">
                  <a16:creationId xmlns:a16="http://schemas.microsoft.com/office/drawing/2014/main" id="{03419807-8560-4C97-BFD3-2F18872C21AC}"/>
                </a:ext>
              </a:extLst>
            </p:cNvPr>
            <p:cNvSpPr/>
            <p:nvPr/>
          </p:nvSpPr>
          <p:spPr>
            <a:xfrm>
              <a:off x="5266199" y="2526821"/>
              <a:ext cx="964718"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Wire #2</a:t>
              </a:r>
              <a:endParaRPr kumimoji="0" lang="en-US" sz="18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sp>
        <p:nvSpPr>
          <p:cNvPr id="110" name="AutoShape 4">
            <a:extLst>
              <a:ext uri="{FF2B5EF4-FFF2-40B4-BE49-F238E27FC236}">
                <a16:creationId xmlns:a16="http://schemas.microsoft.com/office/drawing/2014/main" id="{1161E0A8-3FFA-4007-B457-ACE763319B15}"/>
              </a:ext>
            </a:extLst>
          </p:cNvPr>
          <p:cNvSpPr>
            <a:spLocks noChangeArrowheads="1"/>
          </p:cNvSpPr>
          <p:nvPr/>
        </p:nvSpPr>
        <p:spPr bwMode="auto">
          <a:xfrm>
            <a:off x="212214" y="274304"/>
            <a:ext cx="4975956" cy="2248984"/>
          </a:xfrm>
          <a:prstGeom prst="cloudCallout">
            <a:avLst>
              <a:gd name="adj1" fmla="val -27635"/>
              <a:gd name="adj2" fmla="val 101470"/>
            </a:avLst>
          </a:prstGeom>
          <a:solidFill>
            <a:srgbClr val="CCFF66"/>
          </a:solidFill>
          <a:ln w="28575">
            <a:solidFill>
              <a:srgbClr val="99FF99"/>
            </a:solidFill>
            <a:round/>
            <a:headEnd/>
            <a:tailEnd/>
          </a:ln>
          <a:effectLst/>
          <a:scene3d>
            <a:camera prst="orthographicFront"/>
            <a:lightRig rig="threePt" dir="t"/>
          </a:scene3d>
          <a:sp3d>
            <a:bevelT/>
          </a:sp3d>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 name="Text Box 20">
            <a:extLst>
              <a:ext uri="{FF2B5EF4-FFF2-40B4-BE49-F238E27FC236}">
                <a16:creationId xmlns:a16="http://schemas.microsoft.com/office/drawing/2014/main" id="{EB4CF083-0A70-4F93-B7E5-0DF7A242E73C}"/>
              </a:ext>
            </a:extLst>
          </p:cNvPr>
          <p:cNvSpPr txBox="1">
            <a:spLocks noChangeArrowheads="1"/>
          </p:cNvSpPr>
          <p:nvPr/>
        </p:nvSpPr>
        <p:spPr bwMode="auto">
          <a:xfrm>
            <a:off x="589342" y="504355"/>
            <a:ext cx="4438390" cy="1200329"/>
          </a:xfrm>
          <a:prstGeom prst="rect">
            <a:avLst/>
          </a:prstGeom>
          <a:noFill/>
          <a:ln w="2857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..and therefore has a force acting on it.  This force is given by: </a:t>
            </a:r>
            <a:endParaRPr kumimoji="0" lang="en-US" sz="24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endParaRPr>
          </a:p>
        </p:txBody>
      </p:sp>
      <p:sp>
        <p:nvSpPr>
          <p:cNvPr id="190" name="Text Box 20">
            <a:extLst>
              <a:ext uri="{FF2B5EF4-FFF2-40B4-BE49-F238E27FC236}">
                <a16:creationId xmlns:a16="http://schemas.microsoft.com/office/drawing/2014/main" id="{2812293D-93FC-4FB2-8452-C8FB4508C171}"/>
              </a:ext>
            </a:extLst>
          </p:cNvPr>
          <p:cNvSpPr txBox="1">
            <a:spLocks noChangeArrowheads="1"/>
          </p:cNvSpPr>
          <p:nvPr/>
        </p:nvSpPr>
        <p:spPr bwMode="auto">
          <a:xfrm>
            <a:off x="6357023" y="105514"/>
            <a:ext cx="2505469" cy="369332"/>
          </a:xfrm>
          <a:prstGeom prst="rect">
            <a:avLst/>
          </a:prstGeom>
          <a:noFill/>
          <a:ln w="2857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µ</a:t>
            </a:r>
            <a:r>
              <a:rPr kumimoji="0" lang="en-US" sz="1800" b="0"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o</a:t>
            </a: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 = 4</a:t>
            </a:r>
            <a:r>
              <a:rPr kumimoji="0" lang="el-GR"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π</a:t>
            </a: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 x 10</a:t>
            </a:r>
            <a:r>
              <a:rPr kumimoji="0" lang="en-US" sz="1800" b="0" i="0" u="none" strike="noStrike" kern="1200" cap="none" spc="0" normalizeH="0" baseline="3000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 -7</a:t>
            </a: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 </a:t>
            </a:r>
            <a:r>
              <a:rPr kumimoji="0" lang="en-US" sz="1800" b="0" i="0" u="none" strike="noStrike" kern="1200" cap="none" spc="0" normalizeH="0" baseline="0" noProof="0" dirty="0" err="1">
                <a:ln w="11430"/>
                <a:solidFill>
                  <a:srgbClr val="000000"/>
                </a:solidFill>
                <a:effectLst>
                  <a:outerShdw blurRad="50800" dist="39000" dir="5460000" algn="tl">
                    <a:srgbClr val="000000">
                      <a:alpha val="38000"/>
                    </a:srgbClr>
                  </a:outerShdw>
                </a:effectLst>
                <a:uLnTx/>
                <a:uFillTx/>
                <a:latin typeface="Times New Roman"/>
                <a:ea typeface="+mn-ea"/>
                <a:cs typeface="+mn-cs"/>
              </a:rPr>
              <a:t>T∙m</a:t>
            </a: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/A</a:t>
            </a:r>
            <a:endParaRPr kumimoji="0" lang="en-US" sz="1800" b="0"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a:ea typeface="+mn-ea"/>
              <a:cs typeface="+mn-cs"/>
            </a:endParaRPr>
          </a:p>
        </p:txBody>
      </p:sp>
      <p:cxnSp>
        <p:nvCxnSpPr>
          <p:cNvPr id="165" name="Straight Connector 164">
            <a:extLst>
              <a:ext uri="{FF2B5EF4-FFF2-40B4-BE49-F238E27FC236}">
                <a16:creationId xmlns:a16="http://schemas.microsoft.com/office/drawing/2014/main" id="{82D41013-902A-4DB6-BE46-83D217372E19}"/>
              </a:ext>
            </a:extLst>
          </p:cNvPr>
          <p:cNvCxnSpPr>
            <a:cxnSpLocks/>
          </p:cNvCxnSpPr>
          <p:nvPr/>
        </p:nvCxnSpPr>
        <p:spPr bwMode="auto">
          <a:xfrm>
            <a:off x="3356447" y="5477818"/>
            <a:ext cx="0" cy="665268"/>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189" name="Straight Connector 188">
            <a:extLst>
              <a:ext uri="{FF2B5EF4-FFF2-40B4-BE49-F238E27FC236}">
                <a16:creationId xmlns:a16="http://schemas.microsoft.com/office/drawing/2014/main" id="{D2104EC0-5E79-4A50-9EED-7B230A3F44F6}"/>
              </a:ext>
            </a:extLst>
          </p:cNvPr>
          <p:cNvCxnSpPr>
            <a:cxnSpLocks/>
          </p:cNvCxnSpPr>
          <p:nvPr/>
        </p:nvCxnSpPr>
        <p:spPr bwMode="auto">
          <a:xfrm>
            <a:off x="6262649" y="5477818"/>
            <a:ext cx="0" cy="81143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10" name="Group 9">
            <a:extLst>
              <a:ext uri="{FF2B5EF4-FFF2-40B4-BE49-F238E27FC236}">
                <a16:creationId xmlns:a16="http://schemas.microsoft.com/office/drawing/2014/main" id="{562DDE31-0792-48E5-8EFC-E3B3694A6CA9}"/>
              </a:ext>
            </a:extLst>
          </p:cNvPr>
          <p:cNvGrpSpPr/>
          <p:nvPr/>
        </p:nvGrpSpPr>
        <p:grpSpPr>
          <a:xfrm>
            <a:off x="3378171" y="5642921"/>
            <a:ext cx="2875138" cy="646331"/>
            <a:chOff x="3378171" y="5642921"/>
            <a:chExt cx="2875138" cy="646331"/>
          </a:xfrm>
        </p:grpSpPr>
        <p:cxnSp>
          <p:nvCxnSpPr>
            <p:cNvPr id="200" name="Straight Arrow Connector 199">
              <a:extLst>
                <a:ext uri="{FF2B5EF4-FFF2-40B4-BE49-F238E27FC236}">
                  <a16:creationId xmlns:a16="http://schemas.microsoft.com/office/drawing/2014/main" id="{86A23022-7B02-4F11-BCB6-A19640D1FC85}"/>
                </a:ext>
              </a:extLst>
            </p:cNvPr>
            <p:cNvCxnSpPr/>
            <p:nvPr/>
          </p:nvCxnSpPr>
          <p:spPr bwMode="auto">
            <a:xfrm>
              <a:off x="3378171" y="5975517"/>
              <a:ext cx="2875138" cy="127924"/>
            </a:xfrm>
            <a:prstGeom prst="straightConnector1">
              <a:avLst/>
            </a:prstGeom>
            <a:solidFill>
              <a:schemeClr val="accent1"/>
            </a:solidFill>
            <a:ln w="28575" cap="flat" cmpd="sng" algn="ctr">
              <a:solidFill>
                <a:schemeClr val="tx1"/>
              </a:solidFill>
              <a:prstDash val="solid"/>
              <a:round/>
              <a:headEnd type="triangle"/>
              <a:tailEnd type="triangle"/>
            </a:ln>
            <a:effectLst/>
          </p:spPr>
        </p:cxnSp>
        <p:sp>
          <p:nvSpPr>
            <p:cNvPr id="201" name="Rectangle 200">
              <a:extLst>
                <a:ext uri="{FF2B5EF4-FFF2-40B4-BE49-F238E27FC236}">
                  <a16:creationId xmlns:a16="http://schemas.microsoft.com/office/drawing/2014/main" id="{8D5BA161-F6B5-4AD2-86CE-B4B446CD9145}"/>
                </a:ext>
              </a:extLst>
            </p:cNvPr>
            <p:cNvSpPr/>
            <p:nvPr/>
          </p:nvSpPr>
          <p:spPr>
            <a:xfrm>
              <a:off x="4698613" y="5642921"/>
              <a:ext cx="442749" cy="646331"/>
            </a:xfrm>
            <a:prstGeom prst="rect">
              <a:avLst/>
            </a:prstGeom>
            <a:solidFill>
              <a:srgbClr val="FFFFCC"/>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d</a:t>
              </a:r>
              <a:endParaRPr kumimoji="0" lang="en-US" sz="36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grpSp>
        <p:nvGrpSpPr>
          <p:cNvPr id="203" name="Group 202">
            <a:extLst>
              <a:ext uri="{FF2B5EF4-FFF2-40B4-BE49-F238E27FC236}">
                <a16:creationId xmlns:a16="http://schemas.microsoft.com/office/drawing/2014/main" id="{6BA3F2E0-6C73-402B-B8D8-DED94602AAE7}"/>
              </a:ext>
            </a:extLst>
          </p:cNvPr>
          <p:cNvGrpSpPr/>
          <p:nvPr/>
        </p:nvGrpSpPr>
        <p:grpSpPr>
          <a:xfrm>
            <a:off x="6841188" y="605060"/>
            <a:ext cx="1384311" cy="923330"/>
            <a:chOff x="6736568" y="1758711"/>
            <a:chExt cx="1384311" cy="923330"/>
          </a:xfrm>
        </p:grpSpPr>
        <p:grpSp>
          <p:nvGrpSpPr>
            <p:cNvPr id="204" name="Group 203">
              <a:extLst>
                <a:ext uri="{FF2B5EF4-FFF2-40B4-BE49-F238E27FC236}">
                  <a16:creationId xmlns:a16="http://schemas.microsoft.com/office/drawing/2014/main" id="{02AECE49-4929-499A-8006-DAEF35084507}"/>
                </a:ext>
              </a:extLst>
            </p:cNvPr>
            <p:cNvGrpSpPr/>
            <p:nvPr/>
          </p:nvGrpSpPr>
          <p:grpSpPr>
            <a:xfrm>
              <a:off x="7242274" y="1758711"/>
              <a:ext cx="878605" cy="923330"/>
              <a:chOff x="3273218" y="1175518"/>
              <a:chExt cx="878605" cy="923330"/>
            </a:xfrm>
          </p:grpSpPr>
          <p:cxnSp>
            <p:nvCxnSpPr>
              <p:cNvPr id="206" name="Straight Connector 205">
                <a:extLst>
                  <a:ext uri="{FF2B5EF4-FFF2-40B4-BE49-F238E27FC236}">
                    <a16:creationId xmlns:a16="http://schemas.microsoft.com/office/drawing/2014/main" id="{C4ABE177-BD47-4F8E-A142-A65D6121B828}"/>
                  </a:ext>
                </a:extLst>
              </p:cNvPr>
              <p:cNvCxnSpPr/>
              <p:nvPr/>
            </p:nvCxnSpPr>
            <p:spPr bwMode="auto">
              <a:xfrm>
                <a:off x="3473153" y="1671144"/>
                <a:ext cx="478737"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07" name="TextBox 206">
                <a:extLst>
                  <a:ext uri="{FF2B5EF4-FFF2-40B4-BE49-F238E27FC236}">
                    <a16:creationId xmlns:a16="http://schemas.microsoft.com/office/drawing/2014/main" id="{D62DE447-7747-4C0D-81E9-920E756D69C1}"/>
                  </a:ext>
                </a:extLst>
              </p:cNvPr>
              <p:cNvSpPr txBox="1"/>
              <p:nvPr/>
            </p:nvSpPr>
            <p:spPr>
              <a:xfrm>
                <a:off x="3281863" y="1175518"/>
                <a:ext cx="826759"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Symbol" pitchFamily="18" charset="2"/>
                    <a:ea typeface="+mn-ea"/>
                    <a:cs typeface="+mn-cs"/>
                  </a:rPr>
                  <a:t>m</a:t>
                </a:r>
                <a:r>
                  <a:rPr kumimoji="0" lang="en-US" sz="2400" b="0" i="0" u="none" strike="noStrike" kern="1200" cap="none" spc="0" normalizeH="0" baseline="-25000" noProof="0" dirty="0" err="1">
                    <a:ln>
                      <a:noFill/>
                    </a:ln>
                    <a:solidFill>
                      <a:srgbClr val="000000"/>
                    </a:solidFill>
                    <a:effectLst/>
                    <a:uLnTx/>
                    <a:uFillTx/>
                    <a:latin typeface="Symbol" pitchFamily="18" charset="2"/>
                    <a:ea typeface="+mn-ea"/>
                    <a:cs typeface="+mn-cs"/>
                  </a:rPr>
                  <a:t>o</a:t>
                </a:r>
                <a:r>
                  <a:rPr kumimoji="0" lang="en-US" sz="2400" b="0" i="0" u="none" strike="noStrike" kern="1200" cap="none" spc="0" normalizeH="0" baseline="-25000" noProof="0" dirty="0">
                    <a:ln>
                      <a:noFill/>
                    </a:ln>
                    <a:solidFill>
                      <a:srgbClr val="000000"/>
                    </a:solidFill>
                    <a:effectLst/>
                    <a:uLnTx/>
                    <a:uFillTx/>
                    <a:latin typeface="Symbol" pitchFamily="18" charset="2"/>
                    <a:ea typeface="+mn-ea"/>
                    <a:cs typeface="+mn-cs"/>
                  </a:rPr>
                  <a:t> </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I</a:t>
                </a:r>
                <a:r>
                  <a:rPr kumimoji="0" lang="en-US" sz="2400" b="0" i="0" u="none" strike="noStrike" kern="1200" cap="none" spc="0" normalizeH="0" baseline="-25000" noProof="0" dirty="0">
                    <a:ln>
                      <a:noFill/>
                    </a:ln>
                    <a:solidFill>
                      <a:srgbClr val="000000"/>
                    </a:solidFill>
                    <a:effectLst/>
                    <a:uLnTx/>
                    <a:uFillTx/>
                    <a:latin typeface="Symbol" pitchFamily="18" charset="2"/>
                    <a:ea typeface="+mn-ea"/>
                    <a:cs typeface="+mn-cs"/>
                  </a:rPr>
                  <a:t>1</a:t>
                </a:r>
                <a:endParaRPr kumimoji="0" lang="en-US" sz="2400" b="0" i="0" u="none" strike="noStrike" kern="1200" cap="none" spc="0" normalizeH="0" baseline="-25000" noProof="0" dirty="0">
                  <a:ln>
                    <a:noFill/>
                  </a:ln>
                  <a:solidFill>
                    <a:srgbClr val="000000"/>
                  </a:solidFill>
                  <a:effectLst/>
                  <a:uLnTx/>
                  <a:uFillTx/>
                  <a:latin typeface="Times New Roman" pitchFamily="18" charset="0"/>
                  <a:ea typeface="+mn-ea"/>
                  <a:cs typeface="+mn-cs"/>
                </a:endParaRPr>
              </a:p>
            </p:txBody>
          </p:sp>
          <p:sp>
            <p:nvSpPr>
              <p:cNvPr id="208" name="TextBox 207">
                <a:extLst>
                  <a:ext uri="{FF2B5EF4-FFF2-40B4-BE49-F238E27FC236}">
                    <a16:creationId xmlns:a16="http://schemas.microsoft.com/office/drawing/2014/main" id="{F779F57F-FB5C-4D93-A550-0CD7E63BCCA7}"/>
                  </a:ext>
                </a:extLst>
              </p:cNvPr>
              <p:cNvSpPr txBox="1"/>
              <p:nvPr/>
            </p:nvSpPr>
            <p:spPr>
              <a:xfrm>
                <a:off x="3273218" y="1637183"/>
                <a:ext cx="87860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2</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p</a:t>
                </a: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 d</a:t>
                </a:r>
              </a:p>
            </p:txBody>
          </p:sp>
        </p:grpSp>
        <p:sp>
          <p:nvSpPr>
            <p:cNvPr id="205" name="TextBox 204">
              <a:extLst>
                <a:ext uri="{FF2B5EF4-FFF2-40B4-BE49-F238E27FC236}">
                  <a16:creationId xmlns:a16="http://schemas.microsoft.com/office/drawing/2014/main" id="{AE6BDB3C-4A2C-4F2B-AACD-E3780DC1F833}"/>
                </a:ext>
              </a:extLst>
            </p:cNvPr>
            <p:cNvSpPr txBox="1"/>
            <p:nvPr/>
          </p:nvSpPr>
          <p:spPr>
            <a:xfrm>
              <a:off x="6736568" y="2005703"/>
              <a:ext cx="729477"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B </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214" name="Rectangle 213">
            <a:extLst>
              <a:ext uri="{FF2B5EF4-FFF2-40B4-BE49-F238E27FC236}">
                <a16:creationId xmlns:a16="http://schemas.microsoft.com/office/drawing/2014/main" id="{608BD96E-A70B-40CB-A135-9A1581071AD2}"/>
              </a:ext>
            </a:extLst>
          </p:cNvPr>
          <p:cNvSpPr/>
          <p:nvPr/>
        </p:nvSpPr>
        <p:spPr>
          <a:xfrm>
            <a:off x="2506929" y="3502753"/>
            <a:ext cx="554017"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B</a:t>
            </a:r>
            <a:r>
              <a:rPr kumimoji="0" lang="en-US" sz="18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1</a:t>
            </a:r>
            <a:endParaRPr kumimoji="0" lang="en-US" sz="18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215" name="Rectangle 214">
            <a:extLst>
              <a:ext uri="{FF2B5EF4-FFF2-40B4-BE49-F238E27FC236}">
                <a16:creationId xmlns:a16="http://schemas.microsoft.com/office/drawing/2014/main" id="{DAF5AB8B-609B-413F-9E56-25E734F5060A}"/>
              </a:ext>
            </a:extLst>
          </p:cNvPr>
          <p:cNvSpPr/>
          <p:nvPr/>
        </p:nvSpPr>
        <p:spPr>
          <a:xfrm>
            <a:off x="6800915" y="3608176"/>
            <a:ext cx="554017"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B</a:t>
            </a:r>
            <a:r>
              <a:rPr kumimoji="0" lang="en-US" sz="18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2</a:t>
            </a:r>
            <a:endParaRPr kumimoji="0" lang="en-US" sz="18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66" name="Rectangle 165">
            <a:extLst>
              <a:ext uri="{FF2B5EF4-FFF2-40B4-BE49-F238E27FC236}">
                <a16:creationId xmlns:a16="http://schemas.microsoft.com/office/drawing/2014/main" id="{BCBEA506-FE64-4653-A40B-03AE51C8B64E}"/>
              </a:ext>
            </a:extLst>
          </p:cNvPr>
          <p:cNvSpPr/>
          <p:nvPr/>
        </p:nvSpPr>
        <p:spPr>
          <a:xfrm>
            <a:off x="1726402" y="1641820"/>
            <a:ext cx="2164269"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F = BIL</a:t>
            </a:r>
            <a:endParaRPr kumimoji="0" lang="en-US" sz="5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85" name="TextBox 184">
            <a:extLst>
              <a:ext uri="{FF2B5EF4-FFF2-40B4-BE49-F238E27FC236}">
                <a16:creationId xmlns:a16="http://schemas.microsoft.com/office/drawing/2014/main" id="{945754BE-BFCC-4C20-9B8F-4CD51ECF2720}"/>
              </a:ext>
            </a:extLst>
          </p:cNvPr>
          <p:cNvSpPr txBox="1"/>
          <p:nvPr/>
        </p:nvSpPr>
        <p:spPr>
          <a:xfrm>
            <a:off x="6946243" y="1592141"/>
            <a:ext cx="1327027"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mn-cs"/>
              </a:rPr>
              <a:t>F = BIL</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194" name="Group 193">
            <a:extLst>
              <a:ext uri="{FF2B5EF4-FFF2-40B4-BE49-F238E27FC236}">
                <a16:creationId xmlns:a16="http://schemas.microsoft.com/office/drawing/2014/main" id="{BE3E4163-E9B5-4FF9-80B5-6CEFF291445F}"/>
              </a:ext>
            </a:extLst>
          </p:cNvPr>
          <p:cNvGrpSpPr/>
          <p:nvPr/>
        </p:nvGrpSpPr>
        <p:grpSpPr>
          <a:xfrm>
            <a:off x="4695463" y="3959646"/>
            <a:ext cx="594648" cy="1015663"/>
            <a:chOff x="7524783" y="1143293"/>
            <a:chExt cx="594648" cy="1015663"/>
          </a:xfrm>
        </p:grpSpPr>
        <p:sp>
          <p:nvSpPr>
            <p:cNvPr id="195" name="Rectangle 194">
              <a:extLst>
                <a:ext uri="{FF2B5EF4-FFF2-40B4-BE49-F238E27FC236}">
                  <a16:creationId xmlns:a16="http://schemas.microsoft.com/office/drawing/2014/main" id="{AE3FBE3E-AC7F-4D99-9273-0167F800B16E}"/>
                </a:ext>
              </a:extLst>
            </p:cNvPr>
            <p:cNvSpPr/>
            <p:nvPr/>
          </p:nvSpPr>
          <p:spPr bwMode="auto">
            <a:xfrm>
              <a:off x="7645706" y="1366092"/>
              <a:ext cx="352540" cy="627961"/>
            </a:xfrm>
            <a:prstGeom prst="rect">
              <a:avLst/>
            </a:prstGeom>
            <a:solidFill>
              <a:srgbClr val="FF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 name="Rectangle 195">
              <a:extLst>
                <a:ext uri="{FF2B5EF4-FFF2-40B4-BE49-F238E27FC236}">
                  <a16:creationId xmlns:a16="http://schemas.microsoft.com/office/drawing/2014/main" id="{7F49F68E-CD4B-4202-9A61-D6E45A9880C1}"/>
                </a:ext>
              </a:extLst>
            </p:cNvPr>
            <p:cNvSpPr/>
            <p:nvPr/>
          </p:nvSpPr>
          <p:spPr>
            <a:xfrm>
              <a:off x="7524783" y="1143293"/>
              <a:ext cx="594648"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a:t>
              </a:r>
              <a:endParaRPr kumimoji="0" lang="en-US" sz="60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2189041847"/>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12"/>
                                        </p:tgtEl>
                                        <p:attrNameLst>
                                          <p:attrName>style.visibility</p:attrName>
                                        </p:attrNameLst>
                                      </p:cBhvr>
                                      <p:to>
                                        <p:strVal val="visible"/>
                                      </p:to>
                                    </p:set>
                                    <p:animEffect transition="in" filter="fade">
                                      <p:cBhvr>
                                        <p:cTn id="10" dur="1000"/>
                                        <p:tgtEl>
                                          <p:spTgt spid="112"/>
                                        </p:tgtEl>
                                      </p:cBhvr>
                                    </p:animEffect>
                                  </p:childTnLst>
                                </p:cTn>
                              </p:par>
                              <p:par>
                                <p:cTn id="11" presetID="53" presetClass="entr" presetSubtype="16" fill="hold" grpId="0" nodeType="withEffect">
                                  <p:stCondLst>
                                    <p:cond delay="4000"/>
                                  </p:stCondLst>
                                  <p:childTnLst>
                                    <p:set>
                                      <p:cBhvr>
                                        <p:cTn id="12" dur="1" fill="hold">
                                          <p:stCondLst>
                                            <p:cond delay="0"/>
                                          </p:stCondLst>
                                        </p:cTn>
                                        <p:tgtEl>
                                          <p:spTgt spid="166"/>
                                        </p:tgtEl>
                                        <p:attrNameLst>
                                          <p:attrName>style.visibility</p:attrName>
                                        </p:attrNameLst>
                                      </p:cBhvr>
                                      <p:to>
                                        <p:strVal val="visible"/>
                                      </p:to>
                                    </p:set>
                                    <p:anim calcmode="lin" valueType="num">
                                      <p:cBhvr>
                                        <p:cTn id="13" dur="1000" fill="hold"/>
                                        <p:tgtEl>
                                          <p:spTgt spid="166"/>
                                        </p:tgtEl>
                                        <p:attrNameLst>
                                          <p:attrName>ppt_w</p:attrName>
                                        </p:attrNameLst>
                                      </p:cBhvr>
                                      <p:tavLst>
                                        <p:tav tm="0">
                                          <p:val>
                                            <p:fltVal val="0"/>
                                          </p:val>
                                        </p:tav>
                                        <p:tav tm="100000">
                                          <p:val>
                                            <p:strVal val="#ppt_w"/>
                                          </p:val>
                                        </p:tav>
                                      </p:tavLst>
                                    </p:anim>
                                    <p:anim calcmode="lin" valueType="num">
                                      <p:cBhvr>
                                        <p:cTn id="14" dur="1000" fill="hold"/>
                                        <p:tgtEl>
                                          <p:spTgt spid="166"/>
                                        </p:tgtEl>
                                        <p:attrNameLst>
                                          <p:attrName>ppt_h</p:attrName>
                                        </p:attrNameLst>
                                      </p:cBhvr>
                                      <p:tavLst>
                                        <p:tav tm="0">
                                          <p:val>
                                            <p:fltVal val="0"/>
                                          </p:val>
                                        </p:tav>
                                        <p:tav tm="100000">
                                          <p:val>
                                            <p:strVal val="#ppt_h"/>
                                          </p:val>
                                        </p:tav>
                                      </p:tavLst>
                                    </p:anim>
                                    <p:animEffect transition="in" filter="fade">
                                      <p:cBhvr>
                                        <p:cTn id="15" dur="1000"/>
                                        <p:tgtEl>
                                          <p:spTgt spid="166"/>
                                        </p:tgtEl>
                                      </p:cBhvr>
                                    </p:animEffect>
                                  </p:childTnLst>
                                </p:cTn>
                              </p:par>
                              <p:par>
                                <p:cTn id="16" presetID="53" presetClass="entr" presetSubtype="16" fill="hold" grpId="0" nodeType="withEffect">
                                  <p:stCondLst>
                                    <p:cond delay="5500"/>
                                  </p:stCondLst>
                                  <p:childTnLst>
                                    <p:set>
                                      <p:cBhvr>
                                        <p:cTn id="17" dur="1" fill="hold">
                                          <p:stCondLst>
                                            <p:cond delay="0"/>
                                          </p:stCondLst>
                                        </p:cTn>
                                        <p:tgtEl>
                                          <p:spTgt spid="185"/>
                                        </p:tgtEl>
                                        <p:attrNameLst>
                                          <p:attrName>style.visibility</p:attrName>
                                        </p:attrNameLst>
                                      </p:cBhvr>
                                      <p:to>
                                        <p:strVal val="visible"/>
                                      </p:to>
                                    </p:set>
                                    <p:anim calcmode="lin" valueType="num">
                                      <p:cBhvr>
                                        <p:cTn id="18" dur="1250" fill="hold"/>
                                        <p:tgtEl>
                                          <p:spTgt spid="185"/>
                                        </p:tgtEl>
                                        <p:attrNameLst>
                                          <p:attrName>ppt_w</p:attrName>
                                        </p:attrNameLst>
                                      </p:cBhvr>
                                      <p:tavLst>
                                        <p:tav tm="0">
                                          <p:val>
                                            <p:fltVal val="0"/>
                                          </p:val>
                                        </p:tav>
                                        <p:tav tm="100000">
                                          <p:val>
                                            <p:strVal val="#ppt_w"/>
                                          </p:val>
                                        </p:tav>
                                      </p:tavLst>
                                    </p:anim>
                                    <p:anim calcmode="lin" valueType="num">
                                      <p:cBhvr>
                                        <p:cTn id="19" dur="1250" fill="hold"/>
                                        <p:tgtEl>
                                          <p:spTgt spid="185"/>
                                        </p:tgtEl>
                                        <p:attrNameLst>
                                          <p:attrName>ppt_h</p:attrName>
                                        </p:attrNameLst>
                                      </p:cBhvr>
                                      <p:tavLst>
                                        <p:tav tm="0">
                                          <p:val>
                                            <p:fltVal val="0"/>
                                          </p:val>
                                        </p:tav>
                                        <p:tav tm="100000">
                                          <p:val>
                                            <p:strVal val="#ppt_h"/>
                                          </p:val>
                                        </p:tav>
                                      </p:tavLst>
                                    </p:anim>
                                    <p:animEffect transition="in" filter="fade">
                                      <p:cBhvr>
                                        <p:cTn id="20" dur="125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2" grpId="0" autoUpdateAnimBg="0"/>
      <p:bldP spid="166" grpId="0"/>
      <p:bldP spid="185"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rgbClr val="FFFFCC"/>
        </a:solidFill>
        <a:effectLst/>
      </p:bgPr>
    </p:bg>
    <p:spTree>
      <p:nvGrpSpPr>
        <p:cNvPr id="1" name=""/>
        <p:cNvGrpSpPr/>
        <p:nvPr/>
      </p:nvGrpSpPr>
      <p:grpSpPr>
        <a:xfrm>
          <a:off x="0" y="0"/>
          <a:ext cx="0" cy="0"/>
          <a:chOff x="0" y="0"/>
          <a:chExt cx="0" cy="0"/>
        </a:xfrm>
      </p:grpSpPr>
      <p:grpSp>
        <p:nvGrpSpPr>
          <p:cNvPr id="6" name="Group 55"/>
          <p:cNvGrpSpPr>
            <a:grpSpLocks/>
          </p:cNvGrpSpPr>
          <p:nvPr/>
        </p:nvGrpSpPr>
        <p:grpSpPr bwMode="auto">
          <a:xfrm flipH="1">
            <a:off x="277042" y="4572000"/>
            <a:ext cx="1368877" cy="1999069"/>
            <a:chOff x="2118" y="156"/>
            <a:chExt cx="1260" cy="1969"/>
          </a:xfrm>
        </p:grpSpPr>
        <p:sp>
          <p:nvSpPr>
            <p:cNvPr id="114" name="Oval 56"/>
            <p:cNvSpPr>
              <a:spLocks noChangeArrowheads="1"/>
            </p:cNvSpPr>
            <p:nvPr/>
          </p:nvSpPr>
          <p:spPr bwMode="auto">
            <a:xfrm>
              <a:off x="2118" y="1886"/>
              <a:ext cx="1260" cy="239"/>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5" name="Freeform 57"/>
            <p:cNvSpPr>
              <a:spLocks/>
            </p:cNvSpPr>
            <p:nvPr/>
          </p:nvSpPr>
          <p:spPr bwMode="auto">
            <a:xfrm>
              <a:off x="2535" y="1467"/>
              <a:ext cx="438" cy="516"/>
            </a:xfrm>
            <a:custGeom>
              <a:avLst/>
              <a:gdLst/>
              <a:ahLst/>
              <a:cxnLst>
                <a:cxn ang="0">
                  <a:pos x="96" y="0"/>
                </a:cxn>
                <a:cxn ang="0">
                  <a:pos x="432" y="48"/>
                </a:cxn>
                <a:cxn ang="0">
                  <a:pos x="516" y="516"/>
                </a:cxn>
                <a:cxn ang="0">
                  <a:pos x="402" y="504"/>
                </a:cxn>
                <a:cxn ang="0">
                  <a:pos x="282" y="174"/>
                </a:cxn>
                <a:cxn ang="0">
                  <a:pos x="192" y="156"/>
                </a:cxn>
                <a:cxn ang="0">
                  <a:pos x="150" y="318"/>
                </a:cxn>
                <a:cxn ang="0">
                  <a:pos x="168" y="480"/>
                </a:cxn>
                <a:cxn ang="0">
                  <a:pos x="0" y="450"/>
                </a:cxn>
                <a:cxn ang="0">
                  <a:pos x="24" y="138"/>
                </a:cxn>
                <a:cxn ang="0">
                  <a:pos x="96" y="0"/>
                </a:cxn>
              </a:cxnLst>
              <a:rect l="0" t="0" r="r" b="b"/>
              <a:pathLst>
                <a:path w="516" h="516">
                  <a:moveTo>
                    <a:pt x="96" y="0"/>
                  </a:moveTo>
                  <a:lnTo>
                    <a:pt x="432" y="48"/>
                  </a:lnTo>
                  <a:lnTo>
                    <a:pt x="516" y="516"/>
                  </a:lnTo>
                  <a:lnTo>
                    <a:pt x="402" y="504"/>
                  </a:lnTo>
                  <a:lnTo>
                    <a:pt x="282" y="174"/>
                  </a:lnTo>
                  <a:lnTo>
                    <a:pt x="192" y="156"/>
                  </a:lnTo>
                  <a:lnTo>
                    <a:pt x="150" y="318"/>
                  </a:lnTo>
                  <a:lnTo>
                    <a:pt x="168" y="480"/>
                  </a:lnTo>
                  <a:lnTo>
                    <a:pt x="0" y="450"/>
                  </a:lnTo>
                  <a:lnTo>
                    <a:pt x="24" y="138"/>
                  </a:lnTo>
                  <a:lnTo>
                    <a:pt x="96" y="0"/>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6" name="Freeform 58"/>
            <p:cNvSpPr>
              <a:spLocks/>
            </p:cNvSpPr>
            <p:nvPr/>
          </p:nvSpPr>
          <p:spPr bwMode="auto">
            <a:xfrm>
              <a:off x="2780" y="1035"/>
              <a:ext cx="392" cy="729"/>
            </a:xfrm>
            <a:custGeom>
              <a:avLst/>
              <a:gdLst/>
              <a:ahLst/>
              <a:cxnLst>
                <a:cxn ang="0">
                  <a:pos x="0" y="677"/>
                </a:cxn>
                <a:cxn ang="0">
                  <a:pos x="47" y="686"/>
                </a:cxn>
                <a:cxn ang="0">
                  <a:pos x="113" y="687"/>
                </a:cxn>
                <a:cxn ang="0">
                  <a:pos x="176" y="674"/>
                </a:cxn>
                <a:cxn ang="0">
                  <a:pos x="200" y="662"/>
                </a:cxn>
                <a:cxn ang="0">
                  <a:pos x="216" y="647"/>
                </a:cxn>
                <a:cxn ang="0">
                  <a:pos x="209" y="510"/>
                </a:cxn>
                <a:cxn ang="0">
                  <a:pos x="392" y="243"/>
                </a:cxn>
                <a:cxn ang="0">
                  <a:pos x="245" y="71"/>
                </a:cxn>
                <a:cxn ang="0">
                  <a:pos x="194" y="69"/>
                </a:cxn>
                <a:cxn ang="0">
                  <a:pos x="173" y="30"/>
                </a:cxn>
                <a:cxn ang="0">
                  <a:pos x="134" y="8"/>
                </a:cxn>
                <a:cxn ang="0">
                  <a:pos x="83" y="0"/>
                </a:cxn>
                <a:cxn ang="0">
                  <a:pos x="39" y="140"/>
                </a:cxn>
                <a:cxn ang="0">
                  <a:pos x="15" y="275"/>
                </a:cxn>
                <a:cxn ang="0">
                  <a:pos x="8" y="545"/>
                </a:cxn>
                <a:cxn ang="0">
                  <a:pos x="0" y="677"/>
                </a:cxn>
              </a:cxnLst>
              <a:rect l="0" t="0" r="r" b="b"/>
              <a:pathLst>
                <a:path w="392" h="687">
                  <a:moveTo>
                    <a:pt x="0" y="677"/>
                  </a:moveTo>
                  <a:lnTo>
                    <a:pt x="47" y="686"/>
                  </a:lnTo>
                  <a:lnTo>
                    <a:pt x="113" y="687"/>
                  </a:lnTo>
                  <a:cubicBezTo>
                    <a:pt x="134" y="683"/>
                    <a:pt x="155" y="679"/>
                    <a:pt x="176" y="674"/>
                  </a:cubicBezTo>
                  <a:cubicBezTo>
                    <a:pt x="184" y="672"/>
                    <a:pt x="191" y="664"/>
                    <a:pt x="200" y="662"/>
                  </a:cubicBezTo>
                  <a:cubicBezTo>
                    <a:pt x="205" y="656"/>
                    <a:pt x="207" y="649"/>
                    <a:pt x="216" y="647"/>
                  </a:cubicBezTo>
                  <a:lnTo>
                    <a:pt x="209" y="510"/>
                  </a:lnTo>
                  <a:lnTo>
                    <a:pt x="392" y="243"/>
                  </a:lnTo>
                  <a:lnTo>
                    <a:pt x="245" y="71"/>
                  </a:lnTo>
                  <a:lnTo>
                    <a:pt x="194" y="69"/>
                  </a:lnTo>
                  <a:lnTo>
                    <a:pt x="173" y="30"/>
                  </a:lnTo>
                  <a:lnTo>
                    <a:pt x="134" y="8"/>
                  </a:lnTo>
                  <a:lnTo>
                    <a:pt x="83" y="0"/>
                  </a:lnTo>
                  <a:lnTo>
                    <a:pt x="39" y="140"/>
                  </a:lnTo>
                  <a:lnTo>
                    <a:pt x="15" y="275"/>
                  </a:lnTo>
                  <a:lnTo>
                    <a:pt x="8" y="545"/>
                  </a:lnTo>
                  <a:lnTo>
                    <a:pt x="0" y="677"/>
                  </a:lnTo>
                  <a:close/>
                </a:path>
              </a:pathLst>
            </a:custGeom>
            <a:solidFill>
              <a:srgbClr val="FF00FF"/>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7" name="Freeform 59"/>
            <p:cNvSpPr>
              <a:spLocks/>
            </p:cNvSpPr>
            <p:nvPr/>
          </p:nvSpPr>
          <p:spPr bwMode="auto">
            <a:xfrm>
              <a:off x="2437" y="624"/>
              <a:ext cx="66" cy="93"/>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8" name="Freeform 60"/>
            <p:cNvSpPr>
              <a:spLocks/>
            </p:cNvSpPr>
            <p:nvPr/>
          </p:nvSpPr>
          <p:spPr bwMode="auto">
            <a:xfrm>
              <a:off x="2299" y="156"/>
              <a:ext cx="851" cy="894"/>
            </a:xfrm>
            <a:custGeom>
              <a:avLst/>
              <a:gdLst/>
              <a:ahLst/>
              <a:cxnLst>
                <a:cxn ang="0">
                  <a:pos x="305" y="518"/>
                </a:cxn>
                <a:cxn ang="0">
                  <a:pos x="278" y="374"/>
                </a:cxn>
                <a:cxn ang="0">
                  <a:pos x="242" y="311"/>
                </a:cxn>
                <a:cxn ang="0">
                  <a:pos x="203" y="212"/>
                </a:cxn>
                <a:cxn ang="0">
                  <a:pos x="218" y="128"/>
                </a:cxn>
                <a:cxn ang="0">
                  <a:pos x="272" y="74"/>
                </a:cxn>
                <a:cxn ang="0">
                  <a:pos x="341" y="47"/>
                </a:cxn>
                <a:cxn ang="0">
                  <a:pos x="425" y="17"/>
                </a:cxn>
                <a:cxn ang="0">
                  <a:pos x="548" y="2"/>
                </a:cxn>
                <a:cxn ang="0">
                  <a:pos x="677" y="29"/>
                </a:cxn>
                <a:cxn ang="0">
                  <a:pos x="701" y="44"/>
                </a:cxn>
                <a:cxn ang="0">
                  <a:pos x="737" y="59"/>
                </a:cxn>
                <a:cxn ang="0">
                  <a:pos x="782" y="89"/>
                </a:cxn>
                <a:cxn ang="0">
                  <a:pos x="839" y="137"/>
                </a:cxn>
                <a:cxn ang="0">
                  <a:pos x="803" y="317"/>
                </a:cxn>
                <a:cxn ang="0">
                  <a:pos x="791" y="347"/>
                </a:cxn>
                <a:cxn ang="0">
                  <a:pos x="767" y="398"/>
                </a:cxn>
                <a:cxn ang="0">
                  <a:pos x="683" y="509"/>
                </a:cxn>
                <a:cxn ang="0">
                  <a:pos x="641" y="539"/>
                </a:cxn>
                <a:cxn ang="0">
                  <a:pos x="623" y="545"/>
                </a:cxn>
                <a:cxn ang="0">
                  <a:pos x="620" y="560"/>
                </a:cxn>
                <a:cxn ang="0">
                  <a:pos x="644" y="539"/>
                </a:cxn>
                <a:cxn ang="0">
                  <a:pos x="662" y="527"/>
                </a:cxn>
                <a:cxn ang="0">
                  <a:pos x="776" y="536"/>
                </a:cxn>
                <a:cxn ang="0">
                  <a:pos x="782" y="581"/>
                </a:cxn>
                <a:cxn ang="0">
                  <a:pos x="758" y="626"/>
                </a:cxn>
                <a:cxn ang="0">
                  <a:pos x="677" y="644"/>
                </a:cxn>
                <a:cxn ang="0">
                  <a:pos x="668" y="647"/>
                </a:cxn>
                <a:cxn ang="0">
                  <a:pos x="629" y="650"/>
                </a:cxn>
                <a:cxn ang="0">
                  <a:pos x="620" y="668"/>
                </a:cxn>
                <a:cxn ang="0">
                  <a:pos x="611" y="707"/>
                </a:cxn>
                <a:cxn ang="0">
                  <a:pos x="539" y="893"/>
                </a:cxn>
                <a:cxn ang="0">
                  <a:pos x="401" y="890"/>
                </a:cxn>
                <a:cxn ang="0">
                  <a:pos x="395" y="881"/>
                </a:cxn>
                <a:cxn ang="0">
                  <a:pos x="386" y="875"/>
                </a:cxn>
                <a:cxn ang="0">
                  <a:pos x="335" y="767"/>
                </a:cxn>
                <a:cxn ang="0">
                  <a:pos x="323" y="740"/>
                </a:cxn>
                <a:cxn ang="0">
                  <a:pos x="275" y="740"/>
                </a:cxn>
                <a:cxn ang="0">
                  <a:pos x="227" y="725"/>
                </a:cxn>
                <a:cxn ang="0">
                  <a:pos x="200" y="710"/>
                </a:cxn>
                <a:cxn ang="0">
                  <a:pos x="251" y="662"/>
                </a:cxn>
                <a:cxn ang="0">
                  <a:pos x="308" y="605"/>
                </a:cxn>
                <a:cxn ang="0">
                  <a:pos x="236" y="641"/>
                </a:cxn>
                <a:cxn ang="0">
                  <a:pos x="176" y="653"/>
                </a:cxn>
                <a:cxn ang="0">
                  <a:pos x="65" y="629"/>
                </a:cxn>
                <a:cxn ang="0">
                  <a:pos x="23" y="584"/>
                </a:cxn>
                <a:cxn ang="0">
                  <a:pos x="14" y="557"/>
                </a:cxn>
                <a:cxn ang="0">
                  <a:pos x="11" y="533"/>
                </a:cxn>
                <a:cxn ang="0">
                  <a:pos x="83" y="527"/>
                </a:cxn>
                <a:cxn ang="0">
                  <a:pos x="290" y="524"/>
                </a:cxn>
                <a:cxn ang="0">
                  <a:pos x="305" y="518"/>
                </a:cxn>
              </a:cxnLst>
              <a:rect l="0" t="0" r="r" b="b"/>
              <a:pathLst>
                <a:path w="851" h="894">
                  <a:moveTo>
                    <a:pt x="305" y="518"/>
                  </a:moveTo>
                  <a:cubicBezTo>
                    <a:pt x="303" y="491"/>
                    <a:pt x="296" y="402"/>
                    <a:pt x="278" y="374"/>
                  </a:cubicBezTo>
                  <a:cubicBezTo>
                    <a:pt x="265" y="355"/>
                    <a:pt x="252" y="333"/>
                    <a:pt x="242" y="311"/>
                  </a:cubicBezTo>
                  <a:cubicBezTo>
                    <a:pt x="228" y="279"/>
                    <a:pt x="222" y="241"/>
                    <a:pt x="203" y="212"/>
                  </a:cubicBezTo>
                  <a:cubicBezTo>
                    <a:pt x="206" y="161"/>
                    <a:pt x="197" y="161"/>
                    <a:pt x="218" y="128"/>
                  </a:cubicBezTo>
                  <a:cubicBezTo>
                    <a:pt x="220" y="123"/>
                    <a:pt x="267" y="77"/>
                    <a:pt x="272" y="74"/>
                  </a:cubicBezTo>
                  <a:cubicBezTo>
                    <a:pt x="293" y="61"/>
                    <a:pt x="317" y="52"/>
                    <a:pt x="341" y="47"/>
                  </a:cubicBezTo>
                  <a:cubicBezTo>
                    <a:pt x="364" y="32"/>
                    <a:pt x="399" y="26"/>
                    <a:pt x="425" y="17"/>
                  </a:cubicBezTo>
                  <a:cubicBezTo>
                    <a:pt x="460" y="12"/>
                    <a:pt x="506" y="0"/>
                    <a:pt x="548" y="2"/>
                  </a:cubicBezTo>
                  <a:cubicBezTo>
                    <a:pt x="590" y="4"/>
                    <a:pt x="652" y="22"/>
                    <a:pt x="677" y="29"/>
                  </a:cubicBezTo>
                  <a:cubicBezTo>
                    <a:pt x="689" y="33"/>
                    <a:pt x="689" y="40"/>
                    <a:pt x="701" y="44"/>
                  </a:cubicBezTo>
                  <a:cubicBezTo>
                    <a:pt x="710" y="58"/>
                    <a:pt x="722" y="55"/>
                    <a:pt x="737" y="59"/>
                  </a:cubicBezTo>
                  <a:cubicBezTo>
                    <a:pt x="752" y="69"/>
                    <a:pt x="765" y="83"/>
                    <a:pt x="782" y="89"/>
                  </a:cubicBezTo>
                  <a:cubicBezTo>
                    <a:pt x="798" y="113"/>
                    <a:pt x="832" y="107"/>
                    <a:pt x="839" y="137"/>
                  </a:cubicBezTo>
                  <a:cubicBezTo>
                    <a:pt x="843" y="187"/>
                    <a:pt x="851" y="285"/>
                    <a:pt x="803" y="317"/>
                  </a:cubicBezTo>
                  <a:cubicBezTo>
                    <a:pt x="799" y="328"/>
                    <a:pt x="793" y="335"/>
                    <a:pt x="791" y="347"/>
                  </a:cubicBezTo>
                  <a:cubicBezTo>
                    <a:pt x="787" y="368"/>
                    <a:pt x="790" y="392"/>
                    <a:pt x="767" y="398"/>
                  </a:cubicBezTo>
                  <a:cubicBezTo>
                    <a:pt x="728" y="424"/>
                    <a:pt x="735" y="496"/>
                    <a:pt x="683" y="509"/>
                  </a:cubicBezTo>
                  <a:cubicBezTo>
                    <a:pt x="668" y="519"/>
                    <a:pt x="658" y="531"/>
                    <a:pt x="641" y="539"/>
                  </a:cubicBezTo>
                  <a:cubicBezTo>
                    <a:pt x="635" y="542"/>
                    <a:pt x="623" y="545"/>
                    <a:pt x="623" y="545"/>
                  </a:cubicBezTo>
                  <a:cubicBezTo>
                    <a:pt x="609" y="566"/>
                    <a:pt x="604" y="565"/>
                    <a:pt x="620" y="560"/>
                  </a:cubicBezTo>
                  <a:cubicBezTo>
                    <a:pt x="629" y="551"/>
                    <a:pt x="633" y="545"/>
                    <a:pt x="644" y="539"/>
                  </a:cubicBezTo>
                  <a:cubicBezTo>
                    <a:pt x="650" y="535"/>
                    <a:pt x="662" y="527"/>
                    <a:pt x="662" y="527"/>
                  </a:cubicBezTo>
                  <a:cubicBezTo>
                    <a:pt x="691" y="528"/>
                    <a:pt x="740" y="503"/>
                    <a:pt x="776" y="536"/>
                  </a:cubicBezTo>
                  <a:cubicBezTo>
                    <a:pt x="779" y="536"/>
                    <a:pt x="782" y="578"/>
                    <a:pt x="782" y="581"/>
                  </a:cubicBezTo>
                  <a:cubicBezTo>
                    <a:pt x="782" y="611"/>
                    <a:pt x="773" y="605"/>
                    <a:pt x="758" y="626"/>
                  </a:cubicBezTo>
                  <a:cubicBezTo>
                    <a:pt x="753" y="650"/>
                    <a:pt x="701" y="643"/>
                    <a:pt x="677" y="644"/>
                  </a:cubicBezTo>
                  <a:cubicBezTo>
                    <a:pt x="674" y="645"/>
                    <a:pt x="671" y="647"/>
                    <a:pt x="668" y="647"/>
                  </a:cubicBezTo>
                  <a:cubicBezTo>
                    <a:pt x="655" y="649"/>
                    <a:pt x="642" y="646"/>
                    <a:pt x="629" y="650"/>
                  </a:cubicBezTo>
                  <a:cubicBezTo>
                    <a:pt x="623" y="652"/>
                    <a:pt x="624" y="662"/>
                    <a:pt x="620" y="668"/>
                  </a:cubicBezTo>
                  <a:cubicBezTo>
                    <a:pt x="617" y="681"/>
                    <a:pt x="611" y="707"/>
                    <a:pt x="611" y="707"/>
                  </a:cubicBezTo>
                  <a:cubicBezTo>
                    <a:pt x="609" y="762"/>
                    <a:pt x="615" y="878"/>
                    <a:pt x="539" y="893"/>
                  </a:cubicBezTo>
                  <a:cubicBezTo>
                    <a:pt x="493" y="892"/>
                    <a:pt x="447" y="894"/>
                    <a:pt x="401" y="890"/>
                  </a:cubicBezTo>
                  <a:cubicBezTo>
                    <a:pt x="397" y="890"/>
                    <a:pt x="398" y="884"/>
                    <a:pt x="395" y="881"/>
                  </a:cubicBezTo>
                  <a:cubicBezTo>
                    <a:pt x="392" y="878"/>
                    <a:pt x="389" y="877"/>
                    <a:pt x="386" y="875"/>
                  </a:cubicBezTo>
                  <a:cubicBezTo>
                    <a:pt x="364" y="842"/>
                    <a:pt x="351" y="803"/>
                    <a:pt x="335" y="767"/>
                  </a:cubicBezTo>
                  <a:cubicBezTo>
                    <a:pt x="331" y="758"/>
                    <a:pt x="333" y="742"/>
                    <a:pt x="323" y="740"/>
                  </a:cubicBezTo>
                  <a:cubicBezTo>
                    <a:pt x="303" y="736"/>
                    <a:pt x="295" y="741"/>
                    <a:pt x="275" y="740"/>
                  </a:cubicBezTo>
                  <a:cubicBezTo>
                    <a:pt x="258" y="739"/>
                    <a:pt x="239" y="731"/>
                    <a:pt x="227" y="725"/>
                  </a:cubicBezTo>
                  <a:cubicBezTo>
                    <a:pt x="224" y="715"/>
                    <a:pt x="200" y="710"/>
                    <a:pt x="200" y="710"/>
                  </a:cubicBezTo>
                  <a:cubicBezTo>
                    <a:pt x="203" y="696"/>
                    <a:pt x="239" y="670"/>
                    <a:pt x="251" y="662"/>
                  </a:cubicBezTo>
                  <a:cubicBezTo>
                    <a:pt x="267" y="638"/>
                    <a:pt x="286" y="620"/>
                    <a:pt x="308" y="605"/>
                  </a:cubicBezTo>
                  <a:cubicBezTo>
                    <a:pt x="310" y="598"/>
                    <a:pt x="258" y="633"/>
                    <a:pt x="236" y="641"/>
                  </a:cubicBezTo>
                  <a:cubicBezTo>
                    <a:pt x="214" y="649"/>
                    <a:pt x="204" y="655"/>
                    <a:pt x="176" y="653"/>
                  </a:cubicBezTo>
                  <a:cubicBezTo>
                    <a:pt x="137" y="652"/>
                    <a:pt x="93" y="657"/>
                    <a:pt x="65" y="629"/>
                  </a:cubicBezTo>
                  <a:cubicBezTo>
                    <a:pt x="53" y="617"/>
                    <a:pt x="33" y="599"/>
                    <a:pt x="23" y="584"/>
                  </a:cubicBezTo>
                  <a:cubicBezTo>
                    <a:pt x="18" y="576"/>
                    <a:pt x="14" y="557"/>
                    <a:pt x="14" y="557"/>
                  </a:cubicBezTo>
                  <a:cubicBezTo>
                    <a:pt x="14" y="549"/>
                    <a:pt x="0" y="538"/>
                    <a:pt x="11" y="533"/>
                  </a:cubicBezTo>
                  <a:cubicBezTo>
                    <a:pt x="22" y="528"/>
                    <a:pt x="37" y="528"/>
                    <a:pt x="83" y="527"/>
                  </a:cubicBezTo>
                  <a:cubicBezTo>
                    <a:pt x="152" y="525"/>
                    <a:pt x="221" y="525"/>
                    <a:pt x="290" y="524"/>
                  </a:cubicBezTo>
                  <a:cubicBezTo>
                    <a:pt x="301" y="520"/>
                    <a:pt x="296" y="522"/>
                    <a:pt x="305" y="518"/>
                  </a:cubicBezTo>
                  <a:close/>
                </a:path>
              </a:pathLst>
            </a:custGeom>
            <a:gradFill rotWithShape="1">
              <a:gsLst>
                <a:gs pos="0">
                  <a:srgbClr val="FFCCFF"/>
                </a:gs>
                <a:gs pos="100000">
                  <a:srgbClr val="FFCCFF">
                    <a:gamma/>
                    <a:shade val="86275"/>
                    <a:invGamma/>
                  </a:srgbClr>
                </a:gs>
              </a:gsLst>
              <a:lin ang="5400000" scaled="1"/>
            </a:gradFill>
            <a:ln w="28575" cmpd="sng">
              <a:solidFill>
                <a:schemeClr val="tx1"/>
              </a:solidFill>
              <a:round/>
              <a:headEnd/>
              <a:tailEnd/>
            </a:ln>
            <a:effectLst/>
            <a:scene3d>
              <a:camera prst="orthographicFront"/>
              <a:lightRig rig="threePt" dir="t"/>
            </a:scene3d>
            <a:sp3d>
              <a:bevelT/>
            </a:sp3d>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9" name="Freeform 61"/>
            <p:cNvSpPr>
              <a:spLocks/>
            </p:cNvSpPr>
            <p:nvPr/>
          </p:nvSpPr>
          <p:spPr bwMode="auto">
            <a:xfrm rot="-830568">
              <a:off x="2714" y="321"/>
              <a:ext cx="433" cy="207"/>
            </a:xfrm>
            <a:custGeom>
              <a:avLst/>
              <a:gdLst/>
              <a:ahLst/>
              <a:cxnLst>
                <a:cxn ang="0">
                  <a:pos x="1" y="207"/>
                </a:cxn>
                <a:cxn ang="0">
                  <a:pos x="4" y="144"/>
                </a:cxn>
                <a:cxn ang="0">
                  <a:pos x="16" y="126"/>
                </a:cxn>
                <a:cxn ang="0">
                  <a:pos x="61" y="69"/>
                </a:cxn>
                <a:cxn ang="0">
                  <a:pos x="97" y="36"/>
                </a:cxn>
                <a:cxn ang="0">
                  <a:pos x="127" y="9"/>
                </a:cxn>
                <a:cxn ang="0">
                  <a:pos x="139" y="42"/>
                </a:cxn>
                <a:cxn ang="0">
                  <a:pos x="136" y="72"/>
                </a:cxn>
                <a:cxn ang="0">
                  <a:pos x="139" y="54"/>
                </a:cxn>
                <a:cxn ang="0">
                  <a:pos x="145" y="45"/>
                </a:cxn>
                <a:cxn ang="0">
                  <a:pos x="154" y="42"/>
                </a:cxn>
                <a:cxn ang="0">
                  <a:pos x="238" y="6"/>
                </a:cxn>
                <a:cxn ang="0">
                  <a:pos x="265" y="48"/>
                </a:cxn>
                <a:cxn ang="0">
                  <a:pos x="274" y="30"/>
                </a:cxn>
                <a:cxn ang="0">
                  <a:pos x="292" y="24"/>
                </a:cxn>
                <a:cxn ang="0">
                  <a:pos x="385" y="36"/>
                </a:cxn>
                <a:cxn ang="0">
                  <a:pos x="415" y="66"/>
                </a:cxn>
                <a:cxn ang="0">
                  <a:pos x="427" y="81"/>
                </a:cxn>
                <a:cxn ang="0">
                  <a:pos x="343" y="87"/>
                </a:cxn>
                <a:cxn ang="0">
                  <a:pos x="310" y="102"/>
                </a:cxn>
                <a:cxn ang="0">
                  <a:pos x="130" y="120"/>
                </a:cxn>
                <a:cxn ang="0">
                  <a:pos x="100" y="129"/>
                </a:cxn>
                <a:cxn ang="0">
                  <a:pos x="82" y="135"/>
                </a:cxn>
                <a:cxn ang="0">
                  <a:pos x="55" y="162"/>
                </a:cxn>
                <a:cxn ang="0">
                  <a:pos x="19" y="198"/>
                </a:cxn>
                <a:cxn ang="0">
                  <a:pos x="1" y="207"/>
                </a:cxn>
              </a:cxnLst>
              <a:rect l="0" t="0" r="r" b="b"/>
              <a:pathLst>
                <a:path w="433" h="207">
                  <a:moveTo>
                    <a:pt x="1" y="207"/>
                  </a:moveTo>
                  <a:cubicBezTo>
                    <a:pt x="2" y="186"/>
                    <a:pt x="0" y="165"/>
                    <a:pt x="4" y="144"/>
                  </a:cubicBezTo>
                  <a:cubicBezTo>
                    <a:pt x="5" y="137"/>
                    <a:pt x="12" y="132"/>
                    <a:pt x="16" y="126"/>
                  </a:cubicBezTo>
                  <a:cubicBezTo>
                    <a:pt x="27" y="110"/>
                    <a:pt x="46" y="74"/>
                    <a:pt x="61" y="69"/>
                  </a:cubicBezTo>
                  <a:cubicBezTo>
                    <a:pt x="73" y="57"/>
                    <a:pt x="83" y="45"/>
                    <a:pt x="97" y="36"/>
                  </a:cubicBezTo>
                  <a:cubicBezTo>
                    <a:pt x="101" y="23"/>
                    <a:pt x="112" y="9"/>
                    <a:pt x="127" y="9"/>
                  </a:cubicBezTo>
                  <a:cubicBezTo>
                    <a:pt x="134" y="20"/>
                    <a:pt x="135" y="30"/>
                    <a:pt x="139" y="42"/>
                  </a:cubicBezTo>
                  <a:cubicBezTo>
                    <a:pt x="138" y="52"/>
                    <a:pt x="136" y="62"/>
                    <a:pt x="136" y="72"/>
                  </a:cubicBezTo>
                  <a:cubicBezTo>
                    <a:pt x="136" y="78"/>
                    <a:pt x="137" y="60"/>
                    <a:pt x="139" y="54"/>
                  </a:cubicBezTo>
                  <a:cubicBezTo>
                    <a:pt x="140" y="51"/>
                    <a:pt x="142" y="47"/>
                    <a:pt x="145" y="45"/>
                  </a:cubicBezTo>
                  <a:cubicBezTo>
                    <a:pt x="147" y="43"/>
                    <a:pt x="151" y="43"/>
                    <a:pt x="154" y="42"/>
                  </a:cubicBezTo>
                  <a:cubicBezTo>
                    <a:pt x="178" y="18"/>
                    <a:pt x="211" y="24"/>
                    <a:pt x="238" y="6"/>
                  </a:cubicBezTo>
                  <a:cubicBezTo>
                    <a:pt x="282" y="11"/>
                    <a:pt x="250" y="0"/>
                    <a:pt x="265" y="48"/>
                  </a:cubicBezTo>
                  <a:cubicBezTo>
                    <a:pt x="269" y="61"/>
                    <a:pt x="271" y="32"/>
                    <a:pt x="274" y="30"/>
                  </a:cubicBezTo>
                  <a:cubicBezTo>
                    <a:pt x="279" y="26"/>
                    <a:pt x="292" y="24"/>
                    <a:pt x="292" y="24"/>
                  </a:cubicBezTo>
                  <a:cubicBezTo>
                    <a:pt x="324" y="26"/>
                    <a:pt x="353" y="31"/>
                    <a:pt x="385" y="36"/>
                  </a:cubicBezTo>
                  <a:cubicBezTo>
                    <a:pt x="389" y="69"/>
                    <a:pt x="389" y="57"/>
                    <a:pt x="415" y="66"/>
                  </a:cubicBezTo>
                  <a:cubicBezTo>
                    <a:pt x="417" y="72"/>
                    <a:pt x="433" y="78"/>
                    <a:pt x="427" y="81"/>
                  </a:cubicBezTo>
                  <a:cubicBezTo>
                    <a:pt x="402" y="94"/>
                    <a:pt x="371" y="86"/>
                    <a:pt x="343" y="87"/>
                  </a:cubicBezTo>
                  <a:cubicBezTo>
                    <a:pt x="326" y="91"/>
                    <a:pt x="328" y="98"/>
                    <a:pt x="310" y="102"/>
                  </a:cubicBezTo>
                  <a:cubicBezTo>
                    <a:pt x="338" y="144"/>
                    <a:pt x="156" y="120"/>
                    <a:pt x="130" y="120"/>
                  </a:cubicBezTo>
                  <a:cubicBezTo>
                    <a:pt x="113" y="132"/>
                    <a:pt x="130" y="122"/>
                    <a:pt x="100" y="129"/>
                  </a:cubicBezTo>
                  <a:cubicBezTo>
                    <a:pt x="94" y="130"/>
                    <a:pt x="82" y="135"/>
                    <a:pt x="82" y="135"/>
                  </a:cubicBezTo>
                  <a:cubicBezTo>
                    <a:pt x="78" y="147"/>
                    <a:pt x="67" y="158"/>
                    <a:pt x="55" y="162"/>
                  </a:cubicBezTo>
                  <a:cubicBezTo>
                    <a:pt x="49" y="181"/>
                    <a:pt x="35" y="187"/>
                    <a:pt x="19" y="198"/>
                  </a:cubicBezTo>
                  <a:cubicBezTo>
                    <a:pt x="13" y="202"/>
                    <a:pt x="1" y="207"/>
                    <a:pt x="1" y="207"/>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0" name="Freeform 62"/>
            <p:cNvSpPr>
              <a:spLocks/>
            </p:cNvSpPr>
            <p:nvPr/>
          </p:nvSpPr>
          <p:spPr bwMode="auto">
            <a:xfrm>
              <a:off x="2705" y="570"/>
              <a:ext cx="153" cy="141"/>
            </a:xfrm>
            <a:custGeom>
              <a:avLst/>
              <a:gdLst/>
              <a:ahLst/>
              <a:cxnLst>
                <a:cxn ang="0">
                  <a:pos x="64" y="6"/>
                </a:cxn>
                <a:cxn ang="0">
                  <a:pos x="22" y="54"/>
                </a:cxn>
                <a:cxn ang="0">
                  <a:pos x="10" y="72"/>
                </a:cxn>
                <a:cxn ang="0">
                  <a:pos x="25" y="132"/>
                </a:cxn>
                <a:cxn ang="0">
                  <a:pos x="61" y="153"/>
                </a:cxn>
                <a:cxn ang="0">
                  <a:pos x="145" y="135"/>
                </a:cxn>
                <a:cxn ang="0">
                  <a:pos x="169" y="117"/>
                </a:cxn>
                <a:cxn ang="0">
                  <a:pos x="175" y="54"/>
                </a:cxn>
                <a:cxn ang="0">
                  <a:pos x="118" y="12"/>
                </a:cxn>
                <a:cxn ang="0">
                  <a:pos x="91" y="3"/>
                </a:cxn>
                <a:cxn ang="0">
                  <a:pos x="82" y="0"/>
                </a:cxn>
                <a:cxn ang="0">
                  <a:pos x="64" y="6"/>
                </a:cxn>
              </a:cxnLst>
              <a:rect l="0" t="0" r="r" b="b"/>
              <a:pathLst>
                <a:path w="186" h="153">
                  <a:moveTo>
                    <a:pt x="64" y="6"/>
                  </a:moveTo>
                  <a:cubicBezTo>
                    <a:pt x="25" y="12"/>
                    <a:pt x="39" y="28"/>
                    <a:pt x="22" y="54"/>
                  </a:cubicBezTo>
                  <a:cubicBezTo>
                    <a:pt x="18" y="60"/>
                    <a:pt x="10" y="72"/>
                    <a:pt x="10" y="72"/>
                  </a:cubicBezTo>
                  <a:cubicBezTo>
                    <a:pt x="5" y="94"/>
                    <a:pt x="0" y="124"/>
                    <a:pt x="25" y="132"/>
                  </a:cubicBezTo>
                  <a:cubicBezTo>
                    <a:pt x="30" y="152"/>
                    <a:pt x="43" y="147"/>
                    <a:pt x="61" y="153"/>
                  </a:cubicBezTo>
                  <a:cubicBezTo>
                    <a:pt x="124" y="149"/>
                    <a:pt x="99" y="147"/>
                    <a:pt x="145" y="135"/>
                  </a:cubicBezTo>
                  <a:cubicBezTo>
                    <a:pt x="156" y="128"/>
                    <a:pt x="162" y="128"/>
                    <a:pt x="169" y="117"/>
                  </a:cubicBezTo>
                  <a:cubicBezTo>
                    <a:pt x="173" y="85"/>
                    <a:pt x="186" y="86"/>
                    <a:pt x="175" y="54"/>
                  </a:cubicBezTo>
                  <a:cubicBezTo>
                    <a:pt x="169" y="14"/>
                    <a:pt x="159" y="16"/>
                    <a:pt x="118" y="12"/>
                  </a:cubicBezTo>
                  <a:cubicBezTo>
                    <a:pt x="109" y="9"/>
                    <a:pt x="100" y="6"/>
                    <a:pt x="91" y="3"/>
                  </a:cubicBezTo>
                  <a:cubicBezTo>
                    <a:pt x="88" y="2"/>
                    <a:pt x="82" y="0"/>
                    <a:pt x="82" y="0"/>
                  </a:cubicBezTo>
                  <a:cubicBezTo>
                    <a:pt x="52" y="3"/>
                    <a:pt x="46" y="0"/>
                    <a:pt x="64" y="6"/>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1" name="Freeform 63"/>
            <p:cNvSpPr>
              <a:spLocks/>
            </p:cNvSpPr>
            <p:nvPr/>
          </p:nvSpPr>
          <p:spPr bwMode="auto">
            <a:xfrm>
              <a:off x="2718" y="621"/>
              <a:ext cx="72" cy="69"/>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2" name="Freeform 64"/>
            <p:cNvSpPr>
              <a:spLocks/>
            </p:cNvSpPr>
            <p:nvPr/>
          </p:nvSpPr>
          <p:spPr bwMode="auto">
            <a:xfrm rot="-2667468">
              <a:off x="2689" y="807"/>
              <a:ext cx="27" cy="51"/>
            </a:xfrm>
            <a:custGeom>
              <a:avLst/>
              <a:gdLst/>
              <a:ahLst/>
              <a:cxnLst>
                <a:cxn ang="0">
                  <a:pos x="0" y="0"/>
                </a:cxn>
                <a:cxn ang="0">
                  <a:pos x="30" y="36"/>
                </a:cxn>
                <a:cxn ang="0">
                  <a:pos x="33" y="78"/>
                </a:cxn>
              </a:cxnLst>
              <a:rect l="0" t="0" r="r" b="b"/>
              <a:pathLst>
                <a:path w="35" h="78">
                  <a:moveTo>
                    <a:pt x="0" y="0"/>
                  </a:moveTo>
                  <a:cubicBezTo>
                    <a:pt x="12" y="11"/>
                    <a:pt x="25" y="23"/>
                    <a:pt x="30" y="36"/>
                  </a:cubicBezTo>
                  <a:cubicBezTo>
                    <a:pt x="35" y="49"/>
                    <a:pt x="34" y="63"/>
                    <a:pt x="33" y="78"/>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 name="Freeform 65"/>
            <p:cNvSpPr>
              <a:spLocks/>
            </p:cNvSpPr>
            <p:nvPr/>
          </p:nvSpPr>
          <p:spPr bwMode="auto">
            <a:xfrm>
              <a:off x="2482" y="636"/>
              <a:ext cx="75" cy="114"/>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4" name="Line 66"/>
            <p:cNvSpPr>
              <a:spLocks noChangeShapeType="1"/>
            </p:cNvSpPr>
            <p:nvPr/>
          </p:nvSpPr>
          <p:spPr bwMode="auto">
            <a:xfrm flipH="1">
              <a:off x="2598" y="720"/>
              <a:ext cx="48" cy="48"/>
            </a:xfrm>
            <a:prstGeom prst="line">
              <a:avLst/>
            </a:prstGeom>
            <a:noFill/>
            <a:ln w="19050">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5" name="Freeform 67"/>
            <p:cNvSpPr>
              <a:spLocks/>
            </p:cNvSpPr>
            <p:nvPr/>
          </p:nvSpPr>
          <p:spPr bwMode="auto">
            <a:xfrm>
              <a:off x="2562" y="590"/>
              <a:ext cx="128" cy="84"/>
            </a:xfrm>
            <a:custGeom>
              <a:avLst/>
              <a:gdLst/>
              <a:ahLst/>
              <a:cxnLst>
                <a:cxn ang="0">
                  <a:pos x="3" y="82"/>
                </a:cxn>
                <a:cxn ang="0">
                  <a:pos x="132" y="79"/>
                </a:cxn>
                <a:cxn ang="0">
                  <a:pos x="117" y="51"/>
                </a:cxn>
                <a:cxn ang="0">
                  <a:pos x="51" y="1"/>
                </a:cxn>
                <a:cxn ang="0">
                  <a:pos x="12" y="4"/>
                </a:cxn>
                <a:cxn ang="0">
                  <a:pos x="0" y="40"/>
                </a:cxn>
                <a:cxn ang="0">
                  <a:pos x="3" y="82"/>
                </a:cxn>
              </a:cxnLst>
              <a:rect l="0" t="0" r="r" b="b"/>
              <a:pathLst>
                <a:path w="140" h="84">
                  <a:moveTo>
                    <a:pt x="3" y="82"/>
                  </a:moveTo>
                  <a:cubicBezTo>
                    <a:pt x="46" y="81"/>
                    <a:pt x="89" y="84"/>
                    <a:pt x="132" y="79"/>
                  </a:cubicBezTo>
                  <a:cubicBezTo>
                    <a:pt x="140" y="78"/>
                    <a:pt x="118" y="52"/>
                    <a:pt x="117" y="51"/>
                  </a:cubicBezTo>
                  <a:cubicBezTo>
                    <a:pt x="98" y="22"/>
                    <a:pt x="83" y="12"/>
                    <a:pt x="51" y="1"/>
                  </a:cubicBezTo>
                  <a:cubicBezTo>
                    <a:pt x="35" y="2"/>
                    <a:pt x="28" y="0"/>
                    <a:pt x="12" y="4"/>
                  </a:cubicBezTo>
                  <a:cubicBezTo>
                    <a:pt x="2" y="6"/>
                    <a:pt x="0" y="30"/>
                    <a:pt x="0" y="40"/>
                  </a:cubicBezTo>
                  <a:cubicBezTo>
                    <a:pt x="1" y="56"/>
                    <a:pt x="1" y="66"/>
                    <a:pt x="3" y="82"/>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6" name="Freeform 68"/>
            <p:cNvSpPr>
              <a:spLocks/>
            </p:cNvSpPr>
            <p:nvPr/>
          </p:nvSpPr>
          <p:spPr bwMode="auto">
            <a:xfrm>
              <a:off x="2568" y="618"/>
              <a:ext cx="57" cy="54"/>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7" name="Freeform 69"/>
            <p:cNvSpPr>
              <a:spLocks/>
            </p:cNvSpPr>
            <p:nvPr/>
          </p:nvSpPr>
          <p:spPr bwMode="auto">
            <a:xfrm>
              <a:off x="2952" y="716"/>
              <a:ext cx="87" cy="38"/>
            </a:xfrm>
            <a:custGeom>
              <a:avLst/>
              <a:gdLst/>
              <a:ahLst/>
              <a:cxnLst>
                <a:cxn ang="0">
                  <a:pos x="0" y="28"/>
                </a:cxn>
                <a:cxn ang="0">
                  <a:pos x="30" y="22"/>
                </a:cxn>
                <a:cxn ang="0">
                  <a:pos x="45" y="10"/>
                </a:cxn>
                <a:cxn ang="0">
                  <a:pos x="63" y="7"/>
                </a:cxn>
                <a:cxn ang="0">
                  <a:pos x="81" y="1"/>
                </a:cxn>
                <a:cxn ang="0">
                  <a:pos x="66" y="4"/>
                </a:cxn>
                <a:cxn ang="0">
                  <a:pos x="24" y="22"/>
                </a:cxn>
                <a:cxn ang="0">
                  <a:pos x="42" y="22"/>
                </a:cxn>
                <a:cxn ang="0">
                  <a:pos x="69" y="13"/>
                </a:cxn>
                <a:cxn ang="0">
                  <a:pos x="51" y="22"/>
                </a:cxn>
                <a:cxn ang="0">
                  <a:pos x="45" y="28"/>
                </a:cxn>
                <a:cxn ang="0">
                  <a:pos x="63" y="13"/>
                </a:cxn>
              </a:cxnLst>
              <a:rect l="0" t="0" r="r" b="b"/>
              <a:pathLst>
                <a:path w="87" h="38">
                  <a:moveTo>
                    <a:pt x="0" y="28"/>
                  </a:moveTo>
                  <a:cubicBezTo>
                    <a:pt x="10" y="27"/>
                    <a:pt x="22" y="28"/>
                    <a:pt x="30" y="22"/>
                  </a:cubicBezTo>
                  <a:cubicBezTo>
                    <a:pt x="44" y="10"/>
                    <a:pt x="27" y="14"/>
                    <a:pt x="45" y="10"/>
                  </a:cubicBezTo>
                  <a:cubicBezTo>
                    <a:pt x="51" y="9"/>
                    <a:pt x="57" y="8"/>
                    <a:pt x="63" y="7"/>
                  </a:cubicBezTo>
                  <a:cubicBezTo>
                    <a:pt x="69" y="5"/>
                    <a:pt x="87" y="0"/>
                    <a:pt x="81" y="1"/>
                  </a:cubicBezTo>
                  <a:cubicBezTo>
                    <a:pt x="76" y="2"/>
                    <a:pt x="71" y="3"/>
                    <a:pt x="66" y="4"/>
                  </a:cubicBezTo>
                  <a:cubicBezTo>
                    <a:pt x="48" y="16"/>
                    <a:pt x="45" y="18"/>
                    <a:pt x="24" y="22"/>
                  </a:cubicBezTo>
                  <a:cubicBezTo>
                    <a:pt x="0" y="38"/>
                    <a:pt x="36" y="24"/>
                    <a:pt x="42" y="22"/>
                  </a:cubicBezTo>
                  <a:cubicBezTo>
                    <a:pt x="63" y="8"/>
                    <a:pt x="53" y="8"/>
                    <a:pt x="69" y="13"/>
                  </a:cubicBezTo>
                  <a:cubicBezTo>
                    <a:pt x="63" y="17"/>
                    <a:pt x="54" y="16"/>
                    <a:pt x="51" y="22"/>
                  </a:cubicBezTo>
                  <a:cubicBezTo>
                    <a:pt x="46" y="31"/>
                    <a:pt x="66" y="35"/>
                    <a:pt x="45" y="28"/>
                  </a:cubicBezTo>
                  <a:cubicBezTo>
                    <a:pt x="64" y="15"/>
                    <a:pt x="63" y="23"/>
                    <a:pt x="63" y="13"/>
                  </a:cubicBezTo>
                </a:path>
              </a:pathLst>
            </a:custGeom>
            <a:noFill/>
            <a:ln w="1270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8" name="Freeform 70"/>
            <p:cNvSpPr>
              <a:spLocks/>
            </p:cNvSpPr>
            <p:nvPr/>
          </p:nvSpPr>
          <p:spPr bwMode="auto">
            <a:xfrm rot="-1003678">
              <a:off x="2924" y="552"/>
              <a:ext cx="290" cy="269"/>
            </a:xfrm>
            <a:custGeom>
              <a:avLst/>
              <a:gdLst/>
              <a:ahLst/>
              <a:cxnLst>
                <a:cxn ang="0">
                  <a:pos x="0" y="140"/>
                </a:cxn>
                <a:cxn ang="0">
                  <a:pos x="27" y="53"/>
                </a:cxn>
                <a:cxn ang="0">
                  <a:pos x="27" y="38"/>
                </a:cxn>
                <a:cxn ang="0">
                  <a:pos x="102" y="11"/>
                </a:cxn>
                <a:cxn ang="0">
                  <a:pos x="177" y="2"/>
                </a:cxn>
                <a:cxn ang="0">
                  <a:pos x="249" y="8"/>
                </a:cxn>
                <a:cxn ang="0">
                  <a:pos x="252" y="17"/>
                </a:cxn>
                <a:cxn ang="0">
                  <a:pos x="261" y="23"/>
                </a:cxn>
                <a:cxn ang="0">
                  <a:pos x="279" y="29"/>
                </a:cxn>
                <a:cxn ang="0">
                  <a:pos x="297" y="41"/>
                </a:cxn>
                <a:cxn ang="0">
                  <a:pos x="321" y="47"/>
                </a:cxn>
                <a:cxn ang="0">
                  <a:pos x="330" y="77"/>
                </a:cxn>
                <a:cxn ang="0">
                  <a:pos x="303" y="80"/>
                </a:cxn>
                <a:cxn ang="0">
                  <a:pos x="324" y="125"/>
                </a:cxn>
                <a:cxn ang="0">
                  <a:pos x="312" y="140"/>
                </a:cxn>
                <a:cxn ang="0">
                  <a:pos x="264" y="143"/>
                </a:cxn>
                <a:cxn ang="0">
                  <a:pos x="282" y="242"/>
                </a:cxn>
                <a:cxn ang="0">
                  <a:pos x="219" y="230"/>
                </a:cxn>
                <a:cxn ang="0">
                  <a:pos x="162" y="197"/>
                </a:cxn>
                <a:cxn ang="0">
                  <a:pos x="162" y="116"/>
                </a:cxn>
                <a:cxn ang="0">
                  <a:pos x="81" y="89"/>
                </a:cxn>
                <a:cxn ang="0">
                  <a:pos x="9" y="104"/>
                </a:cxn>
              </a:cxnLst>
              <a:rect l="0" t="0" r="r" b="b"/>
              <a:pathLst>
                <a:path w="345" h="269">
                  <a:moveTo>
                    <a:pt x="0" y="140"/>
                  </a:moveTo>
                  <a:cubicBezTo>
                    <a:pt x="1" y="112"/>
                    <a:pt x="24" y="81"/>
                    <a:pt x="27" y="53"/>
                  </a:cubicBezTo>
                  <a:cubicBezTo>
                    <a:pt x="60" y="26"/>
                    <a:pt x="19" y="42"/>
                    <a:pt x="27" y="38"/>
                  </a:cubicBezTo>
                  <a:cubicBezTo>
                    <a:pt x="51" y="25"/>
                    <a:pt x="76" y="20"/>
                    <a:pt x="102" y="11"/>
                  </a:cubicBezTo>
                  <a:cubicBezTo>
                    <a:pt x="140" y="12"/>
                    <a:pt x="139" y="0"/>
                    <a:pt x="177" y="2"/>
                  </a:cubicBezTo>
                  <a:cubicBezTo>
                    <a:pt x="189" y="3"/>
                    <a:pt x="249" y="8"/>
                    <a:pt x="249" y="8"/>
                  </a:cubicBezTo>
                  <a:cubicBezTo>
                    <a:pt x="250" y="11"/>
                    <a:pt x="250" y="15"/>
                    <a:pt x="252" y="17"/>
                  </a:cubicBezTo>
                  <a:cubicBezTo>
                    <a:pt x="254" y="20"/>
                    <a:pt x="258" y="22"/>
                    <a:pt x="261" y="23"/>
                  </a:cubicBezTo>
                  <a:cubicBezTo>
                    <a:pt x="267" y="26"/>
                    <a:pt x="273" y="27"/>
                    <a:pt x="279" y="29"/>
                  </a:cubicBezTo>
                  <a:cubicBezTo>
                    <a:pt x="286" y="31"/>
                    <a:pt x="290" y="39"/>
                    <a:pt x="297" y="41"/>
                  </a:cubicBezTo>
                  <a:cubicBezTo>
                    <a:pt x="305" y="43"/>
                    <a:pt x="321" y="47"/>
                    <a:pt x="321" y="47"/>
                  </a:cubicBezTo>
                  <a:cubicBezTo>
                    <a:pt x="327" y="51"/>
                    <a:pt x="345" y="68"/>
                    <a:pt x="330" y="77"/>
                  </a:cubicBezTo>
                  <a:cubicBezTo>
                    <a:pt x="322" y="82"/>
                    <a:pt x="312" y="79"/>
                    <a:pt x="303" y="80"/>
                  </a:cubicBezTo>
                  <a:cubicBezTo>
                    <a:pt x="297" y="86"/>
                    <a:pt x="324" y="115"/>
                    <a:pt x="324" y="125"/>
                  </a:cubicBezTo>
                  <a:cubicBezTo>
                    <a:pt x="325" y="135"/>
                    <a:pt x="322" y="137"/>
                    <a:pt x="312" y="140"/>
                  </a:cubicBezTo>
                  <a:cubicBezTo>
                    <a:pt x="289" y="144"/>
                    <a:pt x="260" y="121"/>
                    <a:pt x="264" y="143"/>
                  </a:cubicBezTo>
                  <a:cubicBezTo>
                    <a:pt x="291" y="179"/>
                    <a:pt x="298" y="224"/>
                    <a:pt x="282" y="242"/>
                  </a:cubicBezTo>
                  <a:cubicBezTo>
                    <a:pt x="257" y="269"/>
                    <a:pt x="240" y="246"/>
                    <a:pt x="219" y="230"/>
                  </a:cubicBezTo>
                  <a:cubicBezTo>
                    <a:pt x="210" y="223"/>
                    <a:pt x="162" y="197"/>
                    <a:pt x="162" y="197"/>
                  </a:cubicBezTo>
                  <a:cubicBezTo>
                    <a:pt x="158" y="185"/>
                    <a:pt x="174" y="120"/>
                    <a:pt x="162" y="116"/>
                  </a:cubicBezTo>
                  <a:cubicBezTo>
                    <a:pt x="149" y="99"/>
                    <a:pt x="106" y="91"/>
                    <a:pt x="81" y="89"/>
                  </a:cubicBezTo>
                  <a:cubicBezTo>
                    <a:pt x="56" y="87"/>
                    <a:pt x="24" y="101"/>
                    <a:pt x="9" y="104"/>
                  </a:cubicBezTo>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9" name="Freeform 71"/>
            <p:cNvSpPr>
              <a:spLocks/>
            </p:cNvSpPr>
            <p:nvPr/>
          </p:nvSpPr>
          <p:spPr bwMode="auto">
            <a:xfrm>
              <a:off x="2428" y="388"/>
              <a:ext cx="263" cy="230"/>
            </a:xfrm>
            <a:custGeom>
              <a:avLst/>
              <a:gdLst/>
              <a:ahLst/>
              <a:cxnLst>
                <a:cxn ang="0">
                  <a:pos x="239" y="203"/>
                </a:cxn>
                <a:cxn ang="0">
                  <a:pos x="212" y="176"/>
                </a:cxn>
                <a:cxn ang="0">
                  <a:pos x="158" y="134"/>
                </a:cxn>
                <a:cxn ang="0">
                  <a:pos x="131" y="122"/>
                </a:cxn>
                <a:cxn ang="0">
                  <a:pos x="74" y="128"/>
                </a:cxn>
                <a:cxn ang="0">
                  <a:pos x="65" y="137"/>
                </a:cxn>
                <a:cxn ang="0">
                  <a:pos x="14" y="149"/>
                </a:cxn>
                <a:cxn ang="0">
                  <a:pos x="5" y="158"/>
                </a:cxn>
                <a:cxn ang="0">
                  <a:pos x="11" y="110"/>
                </a:cxn>
                <a:cxn ang="0">
                  <a:pos x="62" y="95"/>
                </a:cxn>
                <a:cxn ang="0">
                  <a:pos x="32" y="83"/>
                </a:cxn>
                <a:cxn ang="0">
                  <a:pos x="14" y="77"/>
                </a:cxn>
                <a:cxn ang="0">
                  <a:pos x="62" y="56"/>
                </a:cxn>
                <a:cxn ang="0">
                  <a:pos x="89" y="47"/>
                </a:cxn>
                <a:cxn ang="0">
                  <a:pos x="98" y="44"/>
                </a:cxn>
                <a:cxn ang="0">
                  <a:pos x="128" y="65"/>
                </a:cxn>
                <a:cxn ang="0">
                  <a:pos x="143" y="62"/>
                </a:cxn>
                <a:cxn ang="0">
                  <a:pos x="134" y="26"/>
                </a:cxn>
                <a:cxn ang="0">
                  <a:pos x="131" y="17"/>
                </a:cxn>
                <a:cxn ang="0">
                  <a:pos x="167" y="11"/>
                </a:cxn>
                <a:cxn ang="0">
                  <a:pos x="173" y="32"/>
                </a:cxn>
                <a:cxn ang="0">
                  <a:pos x="194" y="35"/>
                </a:cxn>
                <a:cxn ang="0">
                  <a:pos x="221" y="74"/>
                </a:cxn>
                <a:cxn ang="0">
                  <a:pos x="248" y="146"/>
                </a:cxn>
                <a:cxn ang="0">
                  <a:pos x="239" y="203"/>
                </a:cxn>
              </a:cxnLst>
              <a:rect l="0" t="0" r="r" b="b"/>
              <a:pathLst>
                <a:path w="263" h="230">
                  <a:moveTo>
                    <a:pt x="239" y="203"/>
                  </a:moveTo>
                  <a:cubicBezTo>
                    <a:pt x="226" y="199"/>
                    <a:pt x="225" y="184"/>
                    <a:pt x="212" y="176"/>
                  </a:cubicBezTo>
                  <a:cubicBezTo>
                    <a:pt x="204" y="152"/>
                    <a:pt x="178" y="147"/>
                    <a:pt x="158" y="134"/>
                  </a:cubicBezTo>
                  <a:cubicBezTo>
                    <a:pt x="150" y="129"/>
                    <a:pt x="131" y="122"/>
                    <a:pt x="131" y="122"/>
                  </a:cubicBezTo>
                  <a:cubicBezTo>
                    <a:pt x="112" y="124"/>
                    <a:pt x="92" y="122"/>
                    <a:pt x="74" y="128"/>
                  </a:cubicBezTo>
                  <a:cubicBezTo>
                    <a:pt x="70" y="129"/>
                    <a:pt x="69" y="135"/>
                    <a:pt x="65" y="137"/>
                  </a:cubicBezTo>
                  <a:cubicBezTo>
                    <a:pt x="50" y="145"/>
                    <a:pt x="30" y="147"/>
                    <a:pt x="14" y="149"/>
                  </a:cubicBezTo>
                  <a:cubicBezTo>
                    <a:pt x="7" y="170"/>
                    <a:pt x="10" y="173"/>
                    <a:pt x="5" y="158"/>
                  </a:cubicBezTo>
                  <a:cubicBezTo>
                    <a:pt x="6" y="142"/>
                    <a:pt x="0" y="121"/>
                    <a:pt x="11" y="110"/>
                  </a:cubicBezTo>
                  <a:cubicBezTo>
                    <a:pt x="20" y="101"/>
                    <a:pt x="49" y="98"/>
                    <a:pt x="62" y="95"/>
                  </a:cubicBezTo>
                  <a:cubicBezTo>
                    <a:pt x="50" y="92"/>
                    <a:pt x="43" y="88"/>
                    <a:pt x="32" y="83"/>
                  </a:cubicBezTo>
                  <a:cubicBezTo>
                    <a:pt x="26" y="80"/>
                    <a:pt x="14" y="77"/>
                    <a:pt x="14" y="77"/>
                  </a:cubicBezTo>
                  <a:cubicBezTo>
                    <a:pt x="20" y="59"/>
                    <a:pt x="46" y="61"/>
                    <a:pt x="62" y="56"/>
                  </a:cubicBezTo>
                  <a:cubicBezTo>
                    <a:pt x="62" y="56"/>
                    <a:pt x="85" y="48"/>
                    <a:pt x="89" y="47"/>
                  </a:cubicBezTo>
                  <a:cubicBezTo>
                    <a:pt x="92" y="46"/>
                    <a:pt x="98" y="44"/>
                    <a:pt x="98" y="44"/>
                  </a:cubicBezTo>
                  <a:cubicBezTo>
                    <a:pt x="120" y="47"/>
                    <a:pt x="122" y="46"/>
                    <a:pt x="128" y="65"/>
                  </a:cubicBezTo>
                  <a:cubicBezTo>
                    <a:pt x="133" y="64"/>
                    <a:pt x="140" y="66"/>
                    <a:pt x="143" y="62"/>
                  </a:cubicBezTo>
                  <a:cubicBezTo>
                    <a:pt x="146" y="58"/>
                    <a:pt x="135" y="29"/>
                    <a:pt x="134" y="26"/>
                  </a:cubicBezTo>
                  <a:cubicBezTo>
                    <a:pt x="133" y="23"/>
                    <a:pt x="131" y="17"/>
                    <a:pt x="131" y="17"/>
                  </a:cubicBezTo>
                  <a:cubicBezTo>
                    <a:pt x="137" y="0"/>
                    <a:pt x="133" y="0"/>
                    <a:pt x="167" y="11"/>
                  </a:cubicBezTo>
                  <a:cubicBezTo>
                    <a:pt x="174" y="13"/>
                    <a:pt x="167" y="28"/>
                    <a:pt x="173" y="32"/>
                  </a:cubicBezTo>
                  <a:cubicBezTo>
                    <a:pt x="179" y="36"/>
                    <a:pt x="187" y="34"/>
                    <a:pt x="194" y="35"/>
                  </a:cubicBezTo>
                  <a:cubicBezTo>
                    <a:pt x="197" y="70"/>
                    <a:pt x="188" y="79"/>
                    <a:pt x="221" y="74"/>
                  </a:cubicBezTo>
                  <a:cubicBezTo>
                    <a:pt x="263" y="81"/>
                    <a:pt x="228" y="116"/>
                    <a:pt x="248" y="146"/>
                  </a:cubicBezTo>
                  <a:cubicBezTo>
                    <a:pt x="245" y="216"/>
                    <a:pt x="257" y="230"/>
                    <a:pt x="239" y="203"/>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0" name="Freeform 72"/>
            <p:cNvSpPr>
              <a:spLocks/>
            </p:cNvSpPr>
            <p:nvPr/>
          </p:nvSpPr>
          <p:spPr bwMode="auto">
            <a:xfrm>
              <a:off x="2890" y="1337"/>
              <a:ext cx="193" cy="198"/>
            </a:xfrm>
            <a:custGeom>
              <a:avLst/>
              <a:gdLst/>
              <a:ahLst/>
              <a:cxnLst>
                <a:cxn ang="0">
                  <a:pos x="55" y="0"/>
                </a:cxn>
                <a:cxn ang="0">
                  <a:pos x="19" y="23"/>
                </a:cxn>
                <a:cxn ang="0">
                  <a:pos x="0" y="89"/>
                </a:cxn>
                <a:cxn ang="0">
                  <a:pos x="18" y="141"/>
                </a:cxn>
                <a:cxn ang="0">
                  <a:pos x="96" y="194"/>
                </a:cxn>
                <a:cxn ang="0">
                  <a:pos x="160" y="198"/>
                </a:cxn>
                <a:cxn ang="0">
                  <a:pos x="193" y="140"/>
                </a:cxn>
                <a:cxn ang="0">
                  <a:pos x="126" y="131"/>
                </a:cxn>
                <a:cxn ang="0">
                  <a:pos x="66" y="54"/>
                </a:cxn>
                <a:cxn ang="0">
                  <a:pos x="57" y="41"/>
                </a:cxn>
                <a:cxn ang="0">
                  <a:pos x="55" y="0"/>
                </a:cxn>
              </a:cxnLst>
              <a:rect l="0" t="0" r="r" b="b"/>
              <a:pathLst>
                <a:path w="193" h="198">
                  <a:moveTo>
                    <a:pt x="55" y="0"/>
                  </a:moveTo>
                  <a:lnTo>
                    <a:pt x="19" y="23"/>
                  </a:lnTo>
                  <a:lnTo>
                    <a:pt x="0" y="89"/>
                  </a:lnTo>
                  <a:lnTo>
                    <a:pt x="18" y="141"/>
                  </a:lnTo>
                  <a:lnTo>
                    <a:pt x="96" y="194"/>
                  </a:lnTo>
                  <a:lnTo>
                    <a:pt x="160" y="198"/>
                  </a:lnTo>
                  <a:lnTo>
                    <a:pt x="193" y="140"/>
                  </a:lnTo>
                  <a:lnTo>
                    <a:pt x="126" y="131"/>
                  </a:lnTo>
                  <a:lnTo>
                    <a:pt x="66" y="54"/>
                  </a:lnTo>
                  <a:lnTo>
                    <a:pt x="57" y="41"/>
                  </a:lnTo>
                  <a:lnTo>
                    <a:pt x="55" y="0"/>
                  </a:ln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1" name="Freeform 73"/>
            <p:cNvSpPr>
              <a:spLocks/>
            </p:cNvSpPr>
            <p:nvPr/>
          </p:nvSpPr>
          <p:spPr bwMode="auto">
            <a:xfrm>
              <a:off x="2782" y="1108"/>
              <a:ext cx="192" cy="603"/>
            </a:xfrm>
            <a:custGeom>
              <a:avLst/>
              <a:gdLst/>
              <a:ahLst/>
              <a:cxnLst>
                <a:cxn ang="0">
                  <a:pos x="192" y="0"/>
                </a:cxn>
                <a:cxn ang="0">
                  <a:pos x="118" y="133"/>
                </a:cxn>
                <a:cxn ang="0">
                  <a:pos x="58" y="270"/>
                </a:cxn>
                <a:cxn ang="0">
                  <a:pos x="30" y="423"/>
                </a:cxn>
                <a:cxn ang="0">
                  <a:pos x="3" y="543"/>
                </a:cxn>
                <a:cxn ang="0">
                  <a:pos x="0" y="603"/>
                </a:cxn>
              </a:cxnLst>
              <a:rect l="0" t="0" r="r" b="b"/>
              <a:pathLst>
                <a:path w="192" h="603">
                  <a:moveTo>
                    <a:pt x="192" y="0"/>
                  </a:moveTo>
                  <a:lnTo>
                    <a:pt x="118" y="133"/>
                  </a:lnTo>
                  <a:lnTo>
                    <a:pt x="58" y="270"/>
                  </a:lnTo>
                  <a:lnTo>
                    <a:pt x="30" y="423"/>
                  </a:lnTo>
                  <a:lnTo>
                    <a:pt x="3" y="543"/>
                  </a:lnTo>
                  <a:lnTo>
                    <a:pt x="0" y="603"/>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2" name="Freeform 74"/>
            <p:cNvSpPr>
              <a:spLocks/>
            </p:cNvSpPr>
            <p:nvPr/>
          </p:nvSpPr>
          <p:spPr bwMode="auto">
            <a:xfrm>
              <a:off x="2954" y="1221"/>
              <a:ext cx="69" cy="155"/>
            </a:xfrm>
            <a:custGeom>
              <a:avLst/>
              <a:gdLst/>
              <a:ahLst/>
              <a:cxnLst>
                <a:cxn ang="0">
                  <a:pos x="0" y="155"/>
                </a:cxn>
                <a:cxn ang="0">
                  <a:pos x="69" y="30"/>
                </a:cxn>
                <a:cxn ang="0">
                  <a:pos x="28" y="0"/>
                </a:cxn>
              </a:cxnLst>
              <a:rect l="0" t="0" r="r" b="b"/>
              <a:pathLst>
                <a:path w="69" h="155">
                  <a:moveTo>
                    <a:pt x="0" y="155"/>
                  </a:moveTo>
                  <a:lnTo>
                    <a:pt x="69" y="30"/>
                  </a:lnTo>
                  <a:lnTo>
                    <a:pt x="28" y="0"/>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3" name="Freeform 75"/>
            <p:cNvSpPr>
              <a:spLocks/>
            </p:cNvSpPr>
            <p:nvPr/>
          </p:nvSpPr>
          <p:spPr bwMode="auto">
            <a:xfrm>
              <a:off x="2297" y="1848"/>
              <a:ext cx="400" cy="127"/>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4" name="Freeform 76"/>
            <p:cNvSpPr>
              <a:spLocks/>
            </p:cNvSpPr>
            <p:nvPr/>
          </p:nvSpPr>
          <p:spPr bwMode="auto">
            <a:xfrm>
              <a:off x="2329" y="1047"/>
              <a:ext cx="368" cy="678"/>
            </a:xfrm>
            <a:custGeom>
              <a:avLst/>
              <a:gdLst/>
              <a:ahLst/>
              <a:cxnLst>
                <a:cxn ang="0">
                  <a:pos x="356" y="0"/>
                </a:cxn>
                <a:cxn ang="0">
                  <a:pos x="176" y="156"/>
                </a:cxn>
                <a:cxn ang="0">
                  <a:pos x="30" y="146"/>
                </a:cxn>
                <a:cxn ang="0">
                  <a:pos x="0" y="272"/>
                </a:cxn>
                <a:cxn ang="0">
                  <a:pos x="152" y="288"/>
                </a:cxn>
                <a:cxn ang="0">
                  <a:pos x="236" y="240"/>
                </a:cxn>
                <a:cxn ang="0">
                  <a:pos x="122" y="636"/>
                </a:cxn>
                <a:cxn ang="0">
                  <a:pos x="194" y="672"/>
                </a:cxn>
                <a:cxn ang="0">
                  <a:pos x="302" y="678"/>
                </a:cxn>
                <a:cxn ang="0">
                  <a:pos x="368" y="240"/>
                </a:cxn>
                <a:cxn ang="0">
                  <a:pos x="356" y="0"/>
                </a:cxn>
              </a:cxnLst>
              <a:rect l="0" t="0" r="r" b="b"/>
              <a:pathLst>
                <a:path w="368" h="678">
                  <a:moveTo>
                    <a:pt x="356" y="0"/>
                  </a:moveTo>
                  <a:lnTo>
                    <a:pt x="176" y="156"/>
                  </a:lnTo>
                  <a:lnTo>
                    <a:pt x="30" y="146"/>
                  </a:lnTo>
                  <a:lnTo>
                    <a:pt x="0" y="272"/>
                  </a:lnTo>
                  <a:lnTo>
                    <a:pt x="152" y="288"/>
                  </a:lnTo>
                  <a:lnTo>
                    <a:pt x="236" y="240"/>
                  </a:lnTo>
                  <a:lnTo>
                    <a:pt x="122" y="636"/>
                  </a:lnTo>
                  <a:lnTo>
                    <a:pt x="194" y="672"/>
                  </a:lnTo>
                  <a:lnTo>
                    <a:pt x="302" y="678"/>
                  </a:lnTo>
                  <a:lnTo>
                    <a:pt x="368" y="240"/>
                  </a:lnTo>
                  <a:lnTo>
                    <a:pt x="356" y="0"/>
                  </a:lnTo>
                  <a:close/>
                </a:path>
              </a:pathLst>
            </a:custGeom>
            <a:solidFill>
              <a:srgbClr val="FF00FF"/>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5" name="Freeform 77"/>
            <p:cNvSpPr>
              <a:spLocks/>
            </p:cNvSpPr>
            <p:nvPr/>
          </p:nvSpPr>
          <p:spPr bwMode="auto">
            <a:xfrm rot="1141536" flipH="1">
              <a:off x="2843" y="1930"/>
              <a:ext cx="322" cy="121"/>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6" name="Freeform 78"/>
            <p:cNvSpPr>
              <a:spLocks/>
            </p:cNvSpPr>
            <p:nvPr/>
          </p:nvSpPr>
          <p:spPr bwMode="auto">
            <a:xfrm>
              <a:off x="2644" y="1013"/>
              <a:ext cx="250" cy="112"/>
            </a:xfrm>
            <a:custGeom>
              <a:avLst/>
              <a:gdLst/>
              <a:ahLst/>
              <a:cxnLst>
                <a:cxn ang="0">
                  <a:pos x="1" y="27"/>
                </a:cxn>
                <a:cxn ang="0">
                  <a:pos x="4" y="112"/>
                </a:cxn>
                <a:cxn ang="0">
                  <a:pos x="82" y="69"/>
                </a:cxn>
                <a:cxn ang="0">
                  <a:pos x="87" y="91"/>
                </a:cxn>
                <a:cxn ang="0">
                  <a:pos x="151" y="84"/>
                </a:cxn>
                <a:cxn ang="0">
                  <a:pos x="156" y="60"/>
                </a:cxn>
                <a:cxn ang="0">
                  <a:pos x="250" y="108"/>
                </a:cxn>
                <a:cxn ang="0">
                  <a:pos x="249" y="12"/>
                </a:cxn>
                <a:cxn ang="0">
                  <a:pos x="163" y="36"/>
                </a:cxn>
                <a:cxn ang="0">
                  <a:pos x="144" y="21"/>
                </a:cxn>
                <a:cxn ang="0">
                  <a:pos x="90" y="24"/>
                </a:cxn>
                <a:cxn ang="0">
                  <a:pos x="88" y="48"/>
                </a:cxn>
                <a:cxn ang="0">
                  <a:pos x="0" y="0"/>
                </a:cxn>
                <a:cxn ang="0">
                  <a:pos x="1" y="27"/>
                </a:cxn>
              </a:cxnLst>
              <a:rect l="0" t="0" r="r" b="b"/>
              <a:pathLst>
                <a:path w="250" h="112">
                  <a:moveTo>
                    <a:pt x="1" y="27"/>
                  </a:moveTo>
                  <a:lnTo>
                    <a:pt x="4" y="112"/>
                  </a:lnTo>
                  <a:lnTo>
                    <a:pt x="82" y="69"/>
                  </a:lnTo>
                  <a:lnTo>
                    <a:pt x="87" y="91"/>
                  </a:lnTo>
                  <a:lnTo>
                    <a:pt x="151" y="84"/>
                  </a:lnTo>
                  <a:lnTo>
                    <a:pt x="156" y="60"/>
                  </a:lnTo>
                  <a:lnTo>
                    <a:pt x="250" y="108"/>
                  </a:lnTo>
                  <a:lnTo>
                    <a:pt x="249" y="12"/>
                  </a:lnTo>
                  <a:lnTo>
                    <a:pt x="163" y="36"/>
                  </a:lnTo>
                  <a:lnTo>
                    <a:pt x="144" y="21"/>
                  </a:lnTo>
                  <a:lnTo>
                    <a:pt x="90" y="24"/>
                  </a:lnTo>
                  <a:lnTo>
                    <a:pt x="88" y="48"/>
                  </a:lnTo>
                  <a:lnTo>
                    <a:pt x="0" y="0"/>
                  </a:lnTo>
                  <a:lnTo>
                    <a:pt x="1" y="27"/>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0" name="Freeform 79"/>
            <p:cNvSpPr>
              <a:spLocks/>
            </p:cNvSpPr>
            <p:nvPr/>
          </p:nvSpPr>
          <p:spPr bwMode="auto">
            <a:xfrm>
              <a:off x="2597" y="1135"/>
              <a:ext cx="64" cy="448"/>
            </a:xfrm>
            <a:custGeom>
              <a:avLst/>
              <a:gdLst/>
              <a:ahLst/>
              <a:cxnLst>
                <a:cxn ang="0">
                  <a:pos x="0" y="0"/>
                </a:cxn>
                <a:cxn ang="0">
                  <a:pos x="64" y="200"/>
                </a:cxn>
                <a:cxn ang="0">
                  <a:pos x="48" y="448"/>
                </a:cxn>
              </a:cxnLst>
              <a:rect l="0" t="0" r="r" b="b"/>
              <a:pathLst>
                <a:path w="64" h="448">
                  <a:moveTo>
                    <a:pt x="0" y="0"/>
                  </a:moveTo>
                  <a:lnTo>
                    <a:pt x="64" y="200"/>
                  </a:lnTo>
                  <a:lnTo>
                    <a:pt x="48" y="448"/>
                  </a:ln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1" name="AutoShape 80"/>
            <p:cNvSpPr>
              <a:spLocks noChangeArrowheads="1"/>
            </p:cNvSpPr>
            <p:nvPr/>
          </p:nvSpPr>
          <p:spPr bwMode="auto">
            <a:xfrm rot="-1641661">
              <a:off x="2159" y="1037"/>
              <a:ext cx="318" cy="30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6633"/>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2" name="AutoShape 81"/>
            <p:cNvSpPr>
              <a:spLocks noChangeArrowheads="1"/>
            </p:cNvSpPr>
            <p:nvPr/>
          </p:nvSpPr>
          <p:spPr bwMode="auto">
            <a:xfrm rot="-1641661">
              <a:off x="2198" y="1066"/>
              <a:ext cx="252" cy="23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bg1"/>
                </a:gs>
                <a:gs pos="100000">
                  <a:schemeClr val="bg1">
                    <a:gamma/>
                    <a:shade val="46275"/>
                    <a:invGamma/>
                  </a:schemeClr>
                </a:gs>
              </a:gsLst>
              <a:lin ang="5400000" scaled="1"/>
            </a:gra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3" name="Freeform 82"/>
            <p:cNvSpPr>
              <a:spLocks/>
            </p:cNvSpPr>
            <p:nvPr/>
          </p:nvSpPr>
          <p:spPr bwMode="auto">
            <a:xfrm>
              <a:off x="2200" y="1069"/>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4" name="Freeform 83"/>
            <p:cNvSpPr>
              <a:spLocks/>
            </p:cNvSpPr>
            <p:nvPr/>
          </p:nvSpPr>
          <p:spPr bwMode="auto">
            <a:xfrm>
              <a:off x="2218" y="1090"/>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5" name="Freeform 84"/>
            <p:cNvSpPr>
              <a:spLocks/>
            </p:cNvSpPr>
            <p:nvPr/>
          </p:nvSpPr>
          <p:spPr bwMode="auto">
            <a:xfrm>
              <a:off x="2224" y="1108"/>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6" name="Freeform 85"/>
            <p:cNvSpPr>
              <a:spLocks/>
            </p:cNvSpPr>
            <p:nvPr/>
          </p:nvSpPr>
          <p:spPr bwMode="auto">
            <a:xfrm>
              <a:off x="2249" y="1135"/>
              <a:ext cx="154" cy="76"/>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7" name="Freeform 86"/>
            <p:cNvSpPr>
              <a:spLocks/>
            </p:cNvSpPr>
            <p:nvPr/>
          </p:nvSpPr>
          <p:spPr bwMode="auto">
            <a:xfrm>
              <a:off x="2272" y="1158"/>
              <a:ext cx="136" cy="72"/>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 name="Freeform 87"/>
            <p:cNvSpPr>
              <a:spLocks/>
            </p:cNvSpPr>
            <p:nvPr/>
          </p:nvSpPr>
          <p:spPr bwMode="auto">
            <a:xfrm>
              <a:off x="2295" y="1198"/>
              <a:ext cx="121"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9" name="Freeform 88"/>
            <p:cNvSpPr>
              <a:spLocks/>
            </p:cNvSpPr>
            <p:nvPr/>
          </p:nvSpPr>
          <p:spPr bwMode="auto">
            <a:xfrm>
              <a:off x="2325" y="1218"/>
              <a:ext cx="99"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0" name="Freeform 89"/>
            <p:cNvSpPr>
              <a:spLocks/>
            </p:cNvSpPr>
            <p:nvPr/>
          </p:nvSpPr>
          <p:spPr bwMode="auto">
            <a:xfrm>
              <a:off x="2145" y="1184"/>
              <a:ext cx="133" cy="150"/>
            </a:xfrm>
            <a:custGeom>
              <a:avLst/>
              <a:gdLst/>
              <a:ahLst/>
              <a:cxnLst>
                <a:cxn ang="0">
                  <a:pos x="0" y="15"/>
                </a:cxn>
                <a:cxn ang="0">
                  <a:pos x="15" y="0"/>
                </a:cxn>
                <a:cxn ang="0">
                  <a:pos x="27" y="12"/>
                </a:cxn>
                <a:cxn ang="0">
                  <a:pos x="46" y="20"/>
                </a:cxn>
                <a:cxn ang="0">
                  <a:pos x="63" y="26"/>
                </a:cxn>
                <a:cxn ang="0">
                  <a:pos x="70" y="41"/>
                </a:cxn>
                <a:cxn ang="0">
                  <a:pos x="87" y="44"/>
                </a:cxn>
                <a:cxn ang="0">
                  <a:pos x="79" y="75"/>
                </a:cxn>
                <a:cxn ang="0">
                  <a:pos x="57" y="75"/>
                </a:cxn>
                <a:cxn ang="0">
                  <a:pos x="54" y="71"/>
                </a:cxn>
                <a:cxn ang="0">
                  <a:pos x="49" y="69"/>
                </a:cxn>
                <a:cxn ang="0">
                  <a:pos x="22" y="51"/>
                </a:cxn>
                <a:cxn ang="0">
                  <a:pos x="0" y="15"/>
                </a:cxn>
              </a:cxnLst>
              <a:rect l="0" t="0" r="r" b="b"/>
              <a:pathLst>
                <a:path w="89" h="88">
                  <a:moveTo>
                    <a:pt x="0" y="15"/>
                  </a:moveTo>
                  <a:cubicBezTo>
                    <a:pt x="1" y="7"/>
                    <a:pt x="8" y="3"/>
                    <a:pt x="15" y="0"/>
                  </a:cubicBezTo>
                  <a:cubicBezTo>
                    <a:pt x="24" y="6"/>
                    <a:pt x="17" y="15"/>
                    <a:pt x="27" y="12"/>
                  </a:cubicBezTo>
                  <a:cubicBezTo>
                    <a:pt x="36" y="13"/>
                    <a:pt x="44" y="11"/>
                    <a:pt x="46" y="20"/>
                  </a:cubicBezTo>
                  <a:cubicBezTo>
                    <a:pt x="44" y="29"/>
                    <a:pt x="53" y="24"/>
                    <a:pt x="63" y="26"/>
                  </a:cubicBezTo>
                  <a:cubicBezTo>
                    <a:pt x="66" y="46"/>
                    <a:pt x="61" y="48"/>
                    <a:pt x="70" y="41"/>
                  </a:cubicBezTo>
                  <a:cubicBezTo>
                    <a:pt x="76" y="42"/>
                    <a:pt x="86" y="38"/>
                    <a:pt x="87" y="44"/>
                  </a:cubicBezTo>
                  <a:cubicBezTo>
                    <a:pt x="89" y="53"/>
                    <a:pt x="84" y="68"/>
                    <a:pt x="79" y="75"/>
                  </a:cubicBezTo>
                  <a:cubicBezTo>
                    <a:pt x="77" y="88"/>
                    <a:pt x="64" y="82"/>
                    <a:pt x="57" y="75"/>
                  </a:cubicBezTo>
                  <a:cubicBezTo>
                    <a:pt x="56" y="74"/>
                    <a:pt x="55" y="72"/>
                    <a:pt x="54" y="71"/>
                  </a:cubicBezTo>
                  <a:cubicBezTo>
                    <a:pt x="53" y="70"/>
                    <a:pt x="51" y="70"/>
                    <a:pt x="49" y="69"/>
                  </a:cubicBezTo>
                  <a:cubicBezTo>
                    <a:pt x="38" y="55"/>
                    <a:pt x="34" y="60"/>
                    <a:pt x="22" y="51"/>
                  </a:cubicBezTo>
                  <a:cubicBezTo>
                    <a:pt x="12" y="44"/>
                    <a:pt x="3" y="25"/>
                    <a:pt x="0" y="15"/>
                  </a:cubicBezTo>
                  <a:close/>
                </a:path>
              </a:pathLst>
            </a:custGeom>
            <a:solidFill>
              <a:srgbClr val="FF9999"/>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1" name="Freeform 90"/>
            <p:cNvSpPr>
              <a:spLocks/>
            </p:cNvSpPr>
            <p:nvPr/>
          </p:nvSpPr>
          <p:spPr bwMode="auto">
            <a:xfrm>
              <a:off x="2625" y="828"/>
              <a:ext cx="93" cy="66"/>
            </a:xfrm>
            <a:custGeom>
              <a:avLst/>
              <a:gdLst/>
              <a:ahLst/>
              <a:cxnLst>
                <a:cxn ang="0">
                  <a:pos x="0" y="39"/>
                </a:cxn>
                <a:cxn ang="0">
                  <a:pos x="60" y="24"/>
                </a:cxn>
                <a:cxn ang="0">
                  <a:pos x="81" y="0"/>
                </a:cxn>
              </a:cxnLst>
              <a:rect l="0" t="0" r="r" b="b"/>
              <a:pathLst>
                <a:path w="81" h="39">
                  <a:moveTo>
                    <a:pt x="0" y="39"/>
                  </a:moveTo>
                  <a:cubicBezTo>
                    <a:pt x="23" y="34"/>
                    <a:pt x="47" y="30"/>
                    <a:pt x="60" y="24"/>
                  </a:cubicBezTo>
                  <a:cubicBezTo>
                    <a:pt x="73" y="18"/>
                    <a:pt x="78" y="4"/>
                    <a:pt x="81" y="0"/>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7" name="Group 16">
            <a:extLst>
              <a:ext uri="{FF2B5EF4-FFF2-40B4-BE49-F238E27FC236}">
                <a16:creationId xmlns:a16="http://schemas.microsoft.com/office/drawing/2014/main" id="{61222625-C013-4AEC-BA44-E44A9D2DF93A}"/>
              </a:ext>
            </a:extLst>
          </p:cNvPr>
          <p:cNvGrpSpPr/>
          <p:nvPr/>
        </p:nvGrpSpPr>
        <p:grpSpPr>
          <a:xfrm>
            <a:off x="1240306" y="3022608"/>
            <a:ext cx="6993380" cy="3005442"/>
            <a:chOff x="1110131" y="2514764"/>
            <a:chExt cx="6993380" cy="3005442"/>
          </a:xfrm>
        </p:grpSpPr>
        <p:grpSp>
          <p:nvGrpSpPr>
            <p:cNvPr id="2" name="Group 77"/>
            <p:cNvGrpSpPr/>
            <p:nvPr/>
          </p:nvGrpSpPr>
          <p:grpSpPr>
            <a:xfrm>
              <a:off x="2883117" y="3291917"/>
              <a:ext cx="1204892" cy="1804860"/>
              <a:chOff x="3675413" y="2007120"/>
              <a:chExt cx="1204892" cy="1804860"/>
            </a:xfrm>
          </p:grpSpPr>
          <p:sp>
            <p:nvSpPr>
              <p:cNvPr id="76" name="Freeform 75"/>
              <p:cNvSpPr/>
              <p:nvPr/>
            </p:nvSpPr>
            <p:spPr bwMode="auto">
              <a:xfrm rot="2410730">
                <a:off x="4098622" y="2007120"/>
                <a:ext cx="781683" cy="1604963"/>
              </a:xfrm>
              <a:custGeom>
                <a:avLst/>
                <a:gdLst>
                  <a:gd name="connsiteX0" fmla="*/ 132119 w 778805"/>
                  <a:gd name="connsiteY0" fmla="*/ 1602807 h 1602807"/>
                  <a:gd name="connsiteX1" fmla="*/ 0 w 778805"/>
                  <a:gd name="connsiteY1" fmla="*/ 118211 h 1602807"/>
                  <a:gd name="connsiteX2" fmla="*/ 6954 w 778805"/>
                  <a:gd name="connsiteY2" fmla="*/ 59105 h 1602807"/>
                  <a:gd name="connsiteX3" fmla="*/ 41722 w 778805"/>
                  <a:gd name="connsiteY3" fmla="*/ 13907 h 1602807"/>
                  <a:gd name="connsiteX4" fmla="*/ 83443 w 778805"/>
                  <a:gd name="connsiteY4" fmla="*/ 0 h 1602807"/>
                  <a:gd name="connsiteX5" fmla="*/ 135595 w 778805"/>
                  <a:gd name="connsiteY5" fmla="*/ 20860 h 1602807"/>
                  <a:gd name="connsiteX6" fmla="*/ 173840 w 778805"/>
                  <a:gd name="connsiteY6" fmla="*/ 69536 h 1602807"/>
                  <a:gd name="connsiteX7" fmla="*/ 778805 w 778805"/>
                  <a:gd name="connsiteY7" fmla="*/ 1501980 h 1602807"/>
                  <a:gd name="connsiteX8" fmla="*/ 132119 w 778805"/>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44600 w 781683"/>
                  <a:gd name="connsiteY3" fmla="*/ 13907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69115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5686 h 1605686"/>
                  <a:gd name="connsiteX1" fmla="*/ 2878 w 781683"/>
                  <a:gd name="connsiteY1" fmla="*/ 121090 h 1605686"/>
                  <a:gd name="connsiteX2" fmla="*/ 0 w 781683"/>
                  <a:gd name="connsiteY2" fmla="*/ 64442 h 1605686"/>
                  <a:gd name="connsiteX3" fmla="*/ 27394 w 781683"/>
                  <a:gd name="connsiteY3" fmla="*/ 24160 h 1605686"/>
                  <a:gd name="connsiteX4" fmla="*/ 69115 w 781683"/>
                  <a:gd name="connsiteY4" fmla="*/ 2879 h 1605686"/>
                  <a:gd name="connsiteX5" fmla="*/ 138473 w 781683"/>
                  <a:gd name="connsiteY5" fmla="*/ 23739 h 1605686"/>
                  <a:gd name="connsiteX6" fmla="*/ 176718 w 781683"/>
                  <a:gd name="connsiteY6" fmla="*/ 72415 h 1605686"/>
                  <a:gd name="connsiteX7" fmla="*/ 781683 w 781683"/>
                  <a:gd name="connsiteY7" fmla="*/ 1504859 h 1605686"/>
                  <a:gd name="connsiteX8" fmla="*/ 134997 w 781683"/>
                  <a:gd name="connsiteY8" fmla="*/ 1605686 h 1605686"/>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38473 w 781683"/>
                  <a:gd name="connsiteY6" fmla="*/ 23016 h 1604963"/>
                  <a:gd name="connsiteX7" fmla="*/ 176718 w 781683"/>
                  <a:gd name="connsiteY7" fmla="*/ 71692 h 1604963"/>
                  <a:gd name="connsiteX8" fmla="*/ 781683 w 781683"/>
                  <a:gd name="connsiteY8" fmla="*/ 1504136 h 1604963"/>
                  <a:gd name="connsiteX9" fmla="*/ 134997 w 781683"/>
                  <a:gd name="connsiteY9" fmla="*/ 1604963 h 1604963"/>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50763 w 781683"/>
                  <a:gd name="connsiteY6" fmla="*/ 32848 h 1604963"/>
                  <a:gd name="connsiteX7" fmla="*/ 176718 w 781683"/>
                  <a:gd name="connsiteY7" fmla="*/ 71692 h 1604963"/>
                  <a:gd name="connsiteX8" fmla="*/ 781683 w 781683"/>
                  <a:gd name="connsiteY8" fmla="*/ 1504136 h 1604963"/>
                  <a:gd name="connsiteX9" fmla="*/ 134997 w 781683"/>
                  <a:gd name="connsiteY9" fmla="*/ 1604963 h 160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683" h="1604963">
                    <a:moveTo>
                      <a:pt x="134997" y="1604963"/>
                    </a:moveTo>
                    <a:lnTo>
                      <a:pt x="2878" y="120367"/>
                    </a:lnTo>
                    <a:lnTo>
                      <a:pt x="0" y="63719"/>
                    </a:lnTo>
                    <a:lnTo>
                      <a:pt x="27394" y="23437"/>
                    </a:lnTo>
                    <a:lnTo>
                      <a:pt x="69115" y="2156"/>
                    </a:lnTo>
                    <a:cubicBezTo>
                      <a:pt x="83776" y="0"/>
                      <a:pt x="104210" y="471"/>
                      <a:pt x="117818" y="5586"/>
                    </a:cubicBezTo>
                    <a:cubicBezTo>
                      <a:pt x="131426" y="10701"/>
                      <a:pt x="140537" y="22650"/>
                      <a:pt x="150763" y="32848"/>
                    </a:cubicBezTo>
                    <a:lnTo>
                      <a:pt x="176718" y="71692"/>
                    </a:lnTo>
                    <a:lnTo>
                      <a:pt x="781683" y="1504136"/>
                    </a:lnTo>
                    <a:lnTo>
                      <a:pt x="134997" y="1604963"/>
                    </a:lnTo>
                    <a:close/>
                  </a:path>
                </a:pathLst>
              </a:custGeom>
              <a:gradFill flip="none" rotWithShape="1">
                <a:gsLst>
                  <a:gs pos="0">
                    <a:srgbClr val="FF0000"/>
                  </a:gs>
                  <a:gs pos="50000">
                    <a:srgbClr val="7030A0"/>
                  </a:gs>
                  <a:gs pos="100000">
                    <a:schemeClr val="tx2"/>
                  </a:gs>
                </a:gsLst>
                <a:lin ang="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1" name="Oval 70"/>
              <p:cNvSpPr/>
              <p:nvPr/>
            </p:nvSpPr>
            <p:spPr bwMode="auto">
              <a:xfrm>
                <a:off x="3675413" y="3137066"/>
                <a:ext cx="674914" cy="674914"/>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3" name="Group 152"/>
            <p:cNvGrpSpPr/>
            <p:nvPr/>
          </p:nvGrpSpPr>
          <p:grpSpPr>
            <a:xfrm>
              <a:off x="2595295" y="2858917"/>
              <a:ext cx="2114825" cy="2120228"/>
              <a:chOff x="3078832" y="1538494"/>
              <a:chExt cx="2114825" cy="2120228"/>
            </a:xfrm>
          </p:grpSpPr>
          <p:sp>
            <p:nvSpPr>
              <p:cNvPr id="137" name="Freeform 81"/>
              <p:cNvSpPr>
                <a:spLocks/>
              </p:cNvSpPr>
              <p:nvPr/>
            </p:nvSpPr>
            <p:spPr bwMode="auto">
              <a:xfrm rot="9459547" flipV="1">
                <a:off x="3126649" y="206788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8" name="Freeform 81"/>
              <p:cNvSpPr>
                <a:spLocks/>
              </p:cNvSpPr>
              <p:nvPr/>
            </p:nvSpPr>
            <p:spPr bwMode="auto">
              <a:xfrm rot="12670326" flipV="1">
                <a:off x="3768334" y="1538494"/>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9" name="Freeform 81"/>
              <p:cNvSpPr>
                <a:spLocks/>
              </p:cNvSpPr>
              <p:nvPr/>
            </p:nvSpPr>
            <p:spPr bwMode="auto">
              <a:xfrm rot="2236861" flipV="1">
                <a:off x="4169387" y="348493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0" name="Freeform 81"/>
              <p:cNvSpPr>
                <a:spLocks/>
              </p:cNvSpPr>
              <p:nvPr/>
            </p:nvSpPr>
            <p:spPr bwMode="auto">
              <a:xfrm rot="19147494" flipV="1">
                <a:off x="5029943" y="268301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1" name="Freeform 81"/>
              <p:cNvSpPr>
                <a:spLocks/>
              </p:cNvSpPr>
              <p:nvPr/>
            </p:nvSpPr>
            <p:spPr bwMode="auto">
              <a:xfrm rot="16200000" flipV="1">
                <a:off x="4730862" y="179516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2" name="Freeform 81"/>
              <p:cNvSpPr>
                <a:spLocks/>
              </p:cNvSpPr>
              <p:nvPr/>
            </p:nvSpPr>
            <p:spPr bwMode="auto">
              <a:xfrm rot="6796813" flipV="1">
                <a:off x="3083869" y="283255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3" name="Arc 142"/>
              <p:cNvSpPr/>
              <p:nvPr/>
            </p:nvSpPr>
            <p:spPr bwMode="auto">
              <a:xfrm>
                <a:off x="3566694" y="2075594"/>
                <a:ext cx="1064127" cy="1069729"/>
              </a:xfrm>
              <a:prstGeom prst="arc">
                <a:avLst>
                  <a:gd name="adj1" fmla="val 8687823"/>
                  <a:gd name="adj2" fmla="val 5045816"/>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4" name="Freeform 81"/>
              <p:cNvSpPr>
                <a:spLocks/>
              </p:cNvSpPr>
              <p:nvPr/>
            </p:nvSpPr>
            <p:spPr bwMode="auto">
              <a:xfrm rot="18796882" flipV="1">
                <a:off x="4543704" y="2517061"/>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5" name="Freeform 81"/>
              <p:cNvSpPr>
                <a:spLocks/>
              </p:cNvSpPr>
              <p:nvPr/>
            </p:nvSpPr>
            <p:spPr bwMode="auto">
              <a:xfrm rot="8292053" flipV="1">
                <a:off x="3484923" y="244219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6" name="Freeform 81"/>
              <p:cNvSpPr>
                <a:spLocks/>
              </p:cNvSpPr>
              <p:nvPr/>
            </p:nvSpPr>
            <p:spPr bwMode="auto">
              <a:xfrm rot="13034805" flipV="1">
                <a:off x="4008966" y="199301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 name="Freeform 81"/>
              <p:cNvSpPr>
                <a:spLocks/>
              </p:cNvSpPr>
              <p:nvPr/>
            </p:nvSpPr>
            <p:spPr bwMode="auto">
              <a:xfrm rot="861353" flipV="1">
                <a:off x="4281681" y="2982278"/>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8" name="Arc 147"/>
              <p:cNvSpPr/>
              <p:nvPr/>
            </p:nvSpPr>
            <p:spPr bwMode="auto">
              <a:xfrm>
                <a:off x="3112166" y="1578289"/>
                <a:ext cx="1993951" cy="2004448"/>
              </a:xfrm>
              <a:prstGeom prst="arc">
                <a:avLst>
                  <a:gd name="adj1" fmla="val 8218078"/>
                  <a:gd name="adj2" fmla="val 5635564"/>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5" name="Group 82"/>
            <p:cNvGrpSpPr/>
            <p:nvPr/>
          </p:nvGrpSpPr>
          <p:grpSpPr>
            <a:xfrm>
              <a:off x="1110131" y="3123097"/>
              <a:ext cx="2905941" cy="2272937"/>
              <a:chOff x="1554479" y="2638697"/>
              <a:chExt cx="2905941" cy="2272937"/>
            </a:xfrm>
          </p:grpSpPr>
          <p:sp>
            <p:nvSpPr>
              <p:cNvPr id="86" name="Freeform 85"/>
              <p:cNvSpPr/>
              <p:nvPr/>
            </p:nvSpPr>
            <p:spPr bwMode="auto">
              <a:xfrm>
                <a:off x="1554479" y="2638697"/>
                <a:ext cx="2905941" cy="2272937"/>
              </a:xfrm>
              <a:custGeom>
                <a:avLst/>
                <a:gdLst>
                  <a:gd name="connsiteX0" fmla="*/ 2730137 w 2769325"/>
                  <a:gd name="connsiteY0" fmla="*/ 143692 h 2103120"/>
                  <a:gd name="connsiteX1" fmla="*/ 2769325 w 2769325"/>
                  <a:gd name="connsiteY1" fmla="*/ 13063 h 2103120"/>
                  <a:gd name="connsiteX2" fmla="*/ 1907177 w 2769325"/>
                  <a:gd name="connsiteY2" fmla="*/ 0 h 2103120"/>
                  <a:gd name="connsiteX3" fmla="*/ 0 w 2769325"/>
                  <a:gd name="connsiteY3" fmla="*/ 1985554 h 2103120"/>
                  <a:gd name="connsiteX4" fmla="*/ 1711234 w 2769325"/>
                  <a:gd name="connsiteY4" fmla="*/ 2103120 h 2103120"/>
                  <a:gd name="connsiteX0" fmla="*/ 2860766 w 2899954"/>
                  <a:gd name="connsiteY0" fmla="*/ 143692 h 2168434"/>
                  <a:gd name="connsiteX1" fmla="*/ 2899954 w 2899954"/>
                  <a:gd name="connsiteY1" fmla="*/ 13063 h 2168434"/>
                  <a:gd name="connsiteX2" fmla="*/ 2037806 w 2899954"/>
                  <a:gd name="connsiteY2" fmla="*/ 0 h 2168434"/>
                  <a:gd name="connsiteX3" fmla="*/ 0 w 2899954"/>
                  <a:gd name="connsiteY3" fmla="*/ 2168434 h 2168434"/>
                  <a:gd name="connsiteX4" fmla="*/ 1841863 w 2899954"/>
                  <a:gd name="connsiteY4" fmla="*/ 2103120 h 2168434"/>
                  <a:gd name="connsiteX0" fmla="*/ 2860766 w 2899954"/>
                  <a:gd name="connsiteY0" fmla="*/ 143692 h 2272937"/>
                  <a:gd name="connsiteX1" fmla="*/ 2899954 w 2899954"/>
                  <a:gd name="connsiteY1" fmla="*/ 13063 h 2272937"/>
                  <a:gd name="connsiteX2" fmla="*/ 2037806 w 2899954"/>
                  <a:gd name="connsiteY2" fmla="*/ 0 h 2272937"/>
                  <a:gd name="connsiteX3" fmla="*/ 0 w 2899954"/>
                  <a:gd name="connsiteY3" fmla="*/ 2168434 h 2272937"/>
                  <a:gd name="connsiteX4" fmla="*/ 1737360 w 2899954"/>
                  <a:gd name="connsiteY4" fmla="*/ 2272937 h 2272937"/>
                  <a:gd name="connsiteX5" fmla="*/ 1841863 w 2899954"/>
                  <a:gd name="connsiteY5" fmla="*/ 2103120 h 2272937"/>
                  <a:gd name="connsiteX0" fmla="*/ 2860766 w 2886891"/>
                  <a:gd name="connsiteY0" fmla="*/ 143692 h 2272937"/>
                  <a:gd name="connsiteX1" fmla="*/ 2886891 w 2886891"/>
                  <a:gd name="connsiteY1" fmla="*/ 52252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86891 w 2886891"/>
                  <a:gd name="connsiteY1" fmla="*/ 39189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49881 w 2886891"/>
                  <a:gd name="connsiteY1" fmla="*/ 134983 h 2272937"/>
                  <a:gd name="connsiteX2" fmla="*/ 2886891 w 2886891"/>
                  <a:gd name="connsiteY2" fmla="*/ 39189 h 2272937"/>
                  <a:gd name="connsiteX3" fmla="*/ 2037806 w 2886891"/>
                  <a:gd name="connsiteY3" fmla="*/ 0 h 2272937"/>
                  <a:gd name="connsiteX4" fmla="*/ 0 w 2886891"/>
                  <a:gd name="connsiteY4" fmla="*/ 2168434 h 2272937"/>
                  <a:gd name="connsiteX5" fmla="*/ 1737360 w 2886891"/>
                  <a:gd name="connsiteY5" fmla="*/ 2272937 h 2272937"/>
                  <a:gd name="connsiteX6" fmla="*/ 1841863 w 2886891"/>
                  <a:gd name="connsiteY6" fmla="*/ 2103120 h 2272937"/>
                  <a:gd name="connsiteX0" fmla="*/ 2860766 w 2890701"/>
                  <a:gd name="connsiteY0" fmla="*/ 143692 h 2272937"/>
                  <a:gd name="connsiteX1" fmla="*/ 2849881 w 2890701"/>
                  <a:gd name="connsiteY1" fmla="*/ 134983 h 2272937"/>
                  <a:gd name="connsiteX2" fmla="*/ 2890701 w 2890701"/>
                  <a:gd name="connsiteY2" fmla="*/ 35379 h 2272937"/>
                  <a:gd name="connsiteX3" fmla="*/ 2037806 w 2890701"/>
                  <a:gd name="connsiteY3" fmla="*/ 0 h 2272937"/>
                  <a:gd name="connsiteX4" fmla="*/ 0 w 2890701"/>
                  <a:gd name="connsiteY4" fmla="*/ 2168434 h 2272937"/>
                  <a:gd name="connsiteX5" fmla="*/ 1737360 w 2890701"/>
                  <a:gd name="connsiteY5" fmla="*/ 2272937 h 2272937"/>
                  <a:gd name="connsiteX6" fmla="*/ 1841863 w 2890701"/>
                  <a:gd name="connsiteY6" fmla="*/ 2103120 h 2272937"/>
                  <a:gd name="connsiteX0" fmla="*/ 2860766 w 2905941"/>
                  <a:gd name="connsiteY0" fmla="*/ 143692 h 2272937"/>
                  <a:gd name="connsiteX1" fmla="*/ 2849881 w 2905941"/>
                  <a:gd name="connsiteY1" fmla="*/ 13498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905941"/>
                  <a:gd name="connsiteY0" fmla="*/ 143692 h 2272937"/>
                  <a:gd name="connsiteX1" fmla="*/ 2905941 w 2905941"/>
                  <a:gd name="connsiteY1" fmla="*/ 31569 h 2272937"/>
                  <a:gd name="connsiteX2" fmla="*/ 2037806 w 2905941"/>
                  <a:gd name="connsiteY2" fmla="*/ 0 h 2272937"/>
                  <a:gd name="connsiteX3" fmla="*/ 0 w 2905941"/>
                  <a:gd name="connsiteY3" fmla="*/ 2168434 h 2272937"/>
                  <a:gd name="connsiteX4" fmla="*/ 1737360 w 2905941"/>
                  <a:gd name="connsiteY4" fmla="*/ 2272937 h 2272937"/>
                  <a:gd name="connsiteX5" fmla="*/ 1841863 w 2905941"/>
                  <a:gd name="connsiteY5" fmla="*/ 2103120 h 2272937"/>
                  <a:gd name="connsiteX0" fmla="*/ 2860766 w 2905941"/>
                  <a:gd name="connsiteY0" fmla="*/ 143692 h 2272937"/>
                  <a:gd name="connsiteX1" fmla="*/ 2853691 w 2905941"/>
                  <a:gd name="connsiteY1" fmla="*/ 13879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5941" h="2272937">
                    <a:moveTo>
                      <a:pt x="2860766" y="143692"/>
                    </a:moveTo>
                    <a:lnTo>
                      <a:pt x="2853691" y="138793"/>
                    </a:lnTo>
                    <a:lnTo>
                      <a:pt x="2905941" y="31569"/>
                    </a:lnTo>
                    <a:lnTo>
                      <a:pt x="2037806" y="0"/>
                    </a:lnTo>
                    <a:lnTo>
                      <a:pt x="0" y="2168434"/>
                    </a:lnTo>
                    <a:lnTo>
                      <a:pt x="1737360" y="2272937"/>
                    </a:lnTo>
                    <a:lnTo>
                      <a:pt x="1841863" y="210312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87" name="Straight Connector 86"/>
              <p:cNvCxnSpPr/>
              <p:nvPr/>
            </p:nvCxnSpPr>
            <p:spPr bwMode="auto">
              <a:xfrm>
                <a:off x="2811780" y="3341370"/>
                <a:ext cx="217170" cy="0"/>
              </a:xfrm>
              <a:prstGeom prst="line">
                <a:avLst/>
              </a:prstGeom>
              <a:solidFill>
                <a:schemeClr val="accent1"/>
              </a:solidFill>
              <a:ln w="57150" cap="flat" cmpd="sng" algn="ctr">
                <a:solidFill>
                  <a:srgbClr val="FFFFCC"/>
                </a:solidFill>
                <a:prstDash val="solid"/>
                <a:round/>
                <a:headEnd type="none" w="med" len="med"/>
                <a:tailEnd type="none" w="med" len="med"/>
              </a:ln>
              <a:effectLst/>
            </p:spPr>
          </p:cxnSp>
        </p:grpSp>
        <p:grpSp>
          <p:nvGrpSpPr>
            <p:cNvPr id="7" name="Group 187"/>
            <p:cNvGrpSpPr/>
            <p:nvPr/>
          </p:nvGrpSpPr>
          <p:grpSpPr>
            <a:xfrm>
              <a:off x="4908294" y="2878944"/>
              <a:ext cx="3195217" cy="2641262"/>
              <a:chOff x="5352642" y="2394544"/>
              <a:chExt cx="3195217" cy="2641262"/>
            </a:xfrm>
          </p:grpSpPr>
          <p:grpSp>
            <p:nvGrpSpPr>
              <p:cNvPr id="8" name="Group 76"/>
              <p:cNvGrpSpPr/>
              <p:nvPr/>
            </p:nvGrpSpPr>
            <p:grpSpPr>
              <a:xfrm>
                <a:off x="6091779" y="2844212"/>
                <a:ext cx="801926" cy="1888177"/>
                <a:chOff x="5108027" y="1971305"/>
                <a:chExt cx="801926" cy="1888177"/>
              </a:xfrm>
            </p:grpSpPr>
            <p:sp>
              <p:nvSpPr>
                <p:cNvPr id="113" name="Freeform 112"/>
                <p:cNvSpPr/>
                <p:nvPr/>
              </p:nvSpPr>
              <p:spPr bwMode="auto">
                <a:xfrm>
                  <a:off x="5108027" y="1971305"/>
                  <a:ext cx="781683" cy="1510153"/>
                </a:xfrm>
                <a:custGeom>
                  <a:avLst/>
                  <a:gdLst>
                    <a:gd name="connsiteX0" fmla="*/ 132119 w 778805"/>
                    <a:gd name="connsiteY0" fmla="*/ 1602807 h 1602807"/>
                    <a:gd name="connsiteX1" fmla="*/ 0 w 778805"/>
                    <a:gd name="connsiteY1" fmla="*/ 118211 h 1602807"/>
                    <a:gd name="connsiteX2" fmla="*/ 6954 w 778805"/>
                    <a:gd name="connsiteY2" fmla="*/ 59105 h 1602807"/>
                    <a:gd name="connsiteX3" fmla="*/ 41722 w 778805"/>
                    <a:gd name="connsiteY3" fmla="*/ 13907 h 1602807"/>
                    <a:gd name="connsiteX4" fmla="*/ 83443 w 778805"/>
                    <a:gd name="connsiteY4" fmla="*/ 0 h 1602807"/>
                    <a:gd name="connsiteX5" fmla="*/ 135595 w 778805"/>
                    <a:gd name="connsiteY5" fmla="*/ 20860 h 1602807"/>
                    <a:gd name="connsiteX6" fmla="*/ 173840 w 778805"/>
                    <a:gd name="connsiteY6" fmla="*/ 69536 h 1602807"/>
                    <a:gd name="connsiteX7" fmla="*/ 778805 w 778805"/>
                    <a:gd name="connsiteY7" fmla="*/ 1501980 h 1602807"/>
                    <a:gd name="connsiteX8" fmla="*/ 132119 w 778805"/>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44600 w 781683"/>
                    <a:gd name="connsiteY3" fmla="*/ 13907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69115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5686 h 1605686"/>
                    <a:gd name="connsiteX1" fmla="*/ 2878 w 781683"/>
                    <a:gd name="connsiteY1" fmla="*/ 121090 h 1605686"/>
                    <a:gd name="connsiteX2" fmla="*/ 0 w 781683"/>
                    <a:gd name="connsiteY2" fmla="*/ 64442 h 1605686"/>
                    <a:gd name="connsiteX3" fmla="*/ 27394 w 781683"/>
                    <a:gd name="connsiteY3" fmla="*/ 24160 h 1605686"/>
                    <a:gd name="connsiteX4" fmla="*/ 69115 w 781683"/>
                    <a:gd name="connsiteY4" fmla="*/ 2879 h 1605686"/>
                    <a:gd name="connsiteX5" fmla="*/ 138473 w 781683"/>
                    <a:gd name="connsiteY5" fmla="*/ 23739 h 1605686"/>
                    <a:gd name="connsiteX6" fmla="*/ 176718 w 781683"/>
                    <a:gd name="connsiteY6" fmla="*/ 72415 h 1605686"/>
                    <a:gd name="connsiteX7" fmla="*/ 781683 w 781683"/>
                    <a:gd name="connsiteY7" fmla="*/ 1504859 h 1605686"/>
                    <a:gd name="connsiteX8" fmla="*/ 134997 w 781683"/>
                    <a:gd name="connsiteY8" fmla="*/ 1605686 h 1605686"/>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38473 w 781683"/>
                    <a:gd name="connsiteY6" fmla="*/ 23016 h 1604963"/>
                    <a:gd name="connsiteX7" fmla="*/ 176718 w 781683"/>
                    <a:gd name="connsiteY7" fmla="*/ 71692 h 1604963"/>
                    <a:gd name="connsiteX8" fmla="*/ 781683 w 781683"/>
                    <a:gd name="connsiteY8" fmla="*/ 1504136 h 1604963"/>
                    <a:gd name="connsiteX9" fmla="*/ 134997 w 781683"/>
                    <a:gd name="connsiteY9" fmla="*/ 1604963 h 1604963"/>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50763 w 781683"/>
                    <a:gd name="connsiteY6" fmla="*/ 32848 h 1604963"/>
                    <a:gd name="connsiteX7" fmla="*/ 176718 w 781683"/>
                    <a:gd name="connsiteY7" fmla="*/ 71692 h 1604963"/>
                    <a:gd name="connsiteX8" fmla="*/ 781683 w 781683"/>
                    <a:gd name="connsiteY8" fmla="*/ 1504136 h 1604963"/>
                    <a:gd name="connsiteX9" fmla="*/ 134997 w 781683"/>
                    <a:gd name="connsiteY9" fmla="*/ 1604963 h 160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683" h="1604963">
                      <a:moveTo>
                        <a:pt x="134997" y="1604963"/>
                      </a:moveTo>
                      <a:lnTo>
                        <a:pt x="2878" y="120367"/>
                      </a:lnTo>
                      <a:lnTo>
                        <a:pt x="0" y="63719"/>
                      </a:lnTo>
                      <a:lnTo>
                        <a:pt x="27394" y="23437"/>
                      </a:lnTo>
                      <a:lnTo>
                        <a:pt x="69115" y="2156"/>
                      </a:lnTo>
                      <a:cubicBezTo>
                        <a:pt x="83776" y="0"/>
                        <a:pt x="104210" y="471"/>
                        <a:pt x="117818" y="5586"/>
                      </a:cubicBezTo>
                      <a:cubicBezTo>
                        <a:pt x="131426" y="10701"/>
                        <a:pt x="140537" y="22650"/>
                        <a:pt x="150763" y="32848"/>
                      </a:cubicBezTo>
                      <a:lnTo>
                        <a:pt x="176718" y="71692"/>
                      </a:lnTo>
                      <a:lnTo>
                        <a:pt x="781683" y="1504136"/>
                      </a:lnTo>
                      <a:lnTo>
                        <a:pt x="134997" y="1604963"/>
                      </a:lnTo>
                      <a:close/>
                    </a:path>
                  </a:pathLst>
                </a:custGeom>
                <a:gradFill flip="none" rotWithShape="1">
                  <a:gsLst>
                    <a:gs pos="0">
                      <a:srgbClr val="FF0000"/>
                    </a:gs>
                    <a:gs pos="50000">
                      <a:srgbClr val="7030A0"/>
                    </a:gs>
                    <a:gs pos="100000">
                      <a:schemeClr val="tx2"/>
                    </a:gs>
                  </a:gsLst>
                  <a:lin ang="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9" name="Oval 148"/>
                <p:cNvSpPr/>
                <p:nvPr/>
              </p:nvSpPr>
              <p:spPr bwMode="auto">
                <a:xfrm>
                  <a:off x="5235039" y="3184568"/>
                  <a:ext cx="674914" cy="674914"/>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62" name="Up Arrow 161"/>
              <p:cNvSpPr/>
              <p:nvPr/>
            </p:nvSpPr>
            <p:spPr bwMode="auto">
              <a:xfrm rot="9957171">
                <a:off x="6198654" y="3053540"/>
                <a:ext cx="86751" cy="162656"/>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3" name="Up Arrow 162"/>
              <p:cNvSpPr/>
              <p:nvPr/>
            </p:nvSpPr>
            <p:spPr bwMode="auto">
              <a:xfrm rot="9991441">
                <a:off x="6329625" y="3562601"/>
                <a:ext cx="127756" cy="254495"/>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 name="Up Arrow 163"/>
              <p:cNvSpPr/>
              <p:nvPr/>
            </p:nvSpPr>
            <p:spPr bwMode="auto">
              <a:xfrm rot="10094754">
                <a:off x="6518983" y="4334339"/>
                <a:ext cx="203972" cy="596487"/>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9" name="Group 153"/>
              <p:cNvGrpSpPr/>
              <p:nvPr/>
            </p:nvGrpSpPr>
            <p:grpSpPr>
              <a:xfrm rot="19563305">
                <a:off x="5352642" y="2394544"/>
                <a:ext cx="2114825" cy="2120228"/>
                <a:chOff x="3078832" y="1538494"/>
                <a:chExt cx="2114825" cy="2120228"/>
              </a:xfrm>
            </p:grpSpPr>
            <p:sp>
              <p:nvSpPr>
                <p:cNvPr id="167" name="Freeform 81"/>
                <p:cNvSpPr>
                  <a:spLocks/>
                </p:cNvSpPr>
                <p:nvPr/>
              </p:nvSpPr>
              <p:spPr bwMode="auto">
                <a:xfrm rot="9459547" flipV="1">
                  <a:off x="3126649" y="206788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9" name="Freeform 81"/>
                <p:cNvSpPr>
                  <a:spLocks/>
                </p:cNvSpPr>
                <p:nvPr/>
              </p:nvSpPr>
              <p:spPr bwMode="auto">
                <a:xfrm rot="12670326" flipV="1">
                  <a:off x="3768334" y="1538494"/>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0" name="Freeform 81"/>
                <p:cNvSpPr>
                  <a:spLocks/>
                </p:cNvSpPr>
                <p:nvPr/>
              </p:nvSpPr>
              <p:spPr bwMode="auto">
                <a:xfrm rot="2236861" flipV="1">
                  <a:off x="4169387" y="348493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1" name="Freeform 81"/>
                <p:cNvSpPr>
                  <a:spLocks/>
                </p:cNvSpPr>
                <p:nvPr/>
              </p:nvSpPr>
              <p:spPr bwMode="auto">
                <a:xfrm rot="19147494" flipV="1">
                  <a:off x="5029943" y="268301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2" name="Freeform 81"/>
                <p:cNvSpPr>
                  <a:spLocks/>
                </p:cNvSpPr>
                <p:nvPr/>
              </p:nvSpPr>
              <p:spPr bwMode="auto">
                <a:xfrm rot="16200000" flipV="1">
                  <a:off x="4730862" y="179516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3" name="Freeform 81"/>
                <p:cNvSpPr>
                  <a:spLocks/>
                </p:cNvSpPr>
                <p:nvPr/>
              </p:nvSpPr>
              <p:spPr bwMode="auto">
                <a:xfrm rot="6796813" flipV="1">
                  <a:off x="3083869" y="283255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 name="Arc 173"/>
                <p:cNvSpPr/>
                <p:nvPr/>
              </p:nvSpPr>
              <p:spPr bwMode="auto">
                <a:xfrm>
                  <a:off x="3566694" y="2075594"/>
                  <a:ext cx="1064127" cy="1069729"/>
                </a:xfrm>
                <a:prstGeom prst="arc">
                  <a:avLst>
                    <a:gd name="adj1" fmla="val 8687823"/>
                    <a:gd name="adj2" fmla="val 5045816"/>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5" name="Freeform 81"/>
                <p:cNvSpPr>
                  <a:spLocks/>
                </p:cNvSpPr>
                <p:nvPr/>
              </p:nvSpPr>
              <p:spPr bwMode="auto">
                <a:xfrm rot="18796882" flipV="1">
                  <a:off x="4543704" y="2517061"/>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6" name="Freeform 81"/>
                <p:cNvSpPr>
                  <a:spLocks/>
                </p:cNvSpPr>
                <p:nvPr/>
              </p:nvSpPr>
              <p:spPr bwMode="auto">
                <a:xfrm rot="8292053" flipV="1">
                  <a:off x="3484923" y="244219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7" name="Freeform 81"/>
                <p:cNvSpPr>
                  <a:spLocks/>
                </p:cNvSpPr>
                <p:nvPr/>
              </p:nvSpPr>
              <p:spPr bwMode="auto">
                <a:xfrm rot="13034805" flipV="1">
                  <a:off x="4008966" y="199301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8" name="Freeform 81"/>
                <p:cNvSpPr>
                  <a:spLocks/>
                </p:cNvSpPr>
                <p:nvPr/>
              </p:nvSpPr>
              <p:spPr bwMode="auto">
                <a:xfrm rot="861353" flipV="1">
                  <a:off x="4281681" y="2982278"/>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9" name="Arc 178"/>
                <p:cNvSpPr/>
                <p:nvPr/>
              </p:nvSpPr>
              <p:spPr bwMode="auto">
                <a:xfrm rot="21432954">
                  <a:off x="3112166" y="1578289"/>
                  <a:ext cx="1993951" cy="2004448"/>
                </a:xfrm>
                <a:prstGeom prst="arc">
                  <a:avLst>
                    <a:gd name="adj1" fmla="val 8218078"/>
                    <a:gd name="adj2" fmla="val 5635564"/>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81" name="Freeform 180"/>
              <p:cNvSpPr/>
              <p:nvPr/>
            </p:nvSpPr>
            <p:spPr bwMode="auto">
              <a:xfrm rot="268793" flipH="1">
                <a:off x="6026514" y="2762869"/>
                <a:ext cx="2521345" cy="2272937"/>
              </a:xfrm>
              <a:custGeom>
                <a:avLst/>
                <a:gdLst>
                  <a:gd name="connsiteX0" fmla="*/ 2730137 w 2769325"/>
                  <a:gd name="connsiteY0" fmla="*/ 143692 h 2103120"/>
                  <a:gd name="connsiteX1" fmla="*/ 2769325 w 2769325"/>
                  <a:gd name="connsiteY1" fmla="*/ 13063 h 2103120"/>
                  <a:gd name="connsiteX2" fmla="*/ 1907177 w 2769325"/>
                  <a:gd name="connsiteY2" fmla="*/ 0 h 2103120"/>
                  <a:gd name="connsiteX3" fmla="*/ 0 w 2769325"/>
                  <a:gd name="connsiteY3" fmla="*/ 1985554 h 2103120"/>
                  <a:gd name="connsiteX4" fmla="*/ 1711234 w 2769325"/>
                  <a:gd name="connsiteY4" fmla="*/ 2103120 h 2103120"/>
                  <a:gd name="connsiteX0" fmla="*/ 2860766 w 2899954"/>
                  <a:gd name="connsiteY0" fmla="*/ 143692 h 2168434"/>
                  <a:gd name="connsiteX1" fmla="*/ 2899954 w 2899954"/>
                  <a:gd name="connsiteY1" fmla="*/ 13063 h 2168434"/>
                  <a:gd name="connsiteX2" fmla="*/ 2037806 w 2899954"/>
                  <a:gd name="connsiteY2" fmla="*/ 0 h 2168434"/>
                  <a:gd name="connsiteX3" fmla="*/ 0 w 2899954"/>
                  <a:gd name="connsiteY3" fmla="*/ 2168434 h 2168434"/>
                  <a:gd name="connsiteX4" fmla="*/ 1841863 w 2899954"/>
                  <a:gd name="connsiteY4" fmla="*/ 2103120 h 2168434"/>
                  <a:gd name="connsiteX0" fmla="*/ 2860766 w 2899954"/>
                  <a:gd name="connsiteY0" fmla="*/ 143692 h 2272937"/>
                  <a:gd name="connsiteX1" fmla="*/ 2899954 w 2899954"/>
                  <a:gd name="connsiteY1" fmla="*/ 13063 h 2272937"/>
                  <a:gd name="connsiteX2" fmla="*/ 2037806 w 2899954"/>
                  <a:gd name="connsiteY2" fmla="*/ 0 h 2272937"/>
                  <a:gd name="connsiteX3" fmla="*/ 0 w 2899954"/>
                  <a:gd name="connsiteY3" fmla="*/ 2168434 h 2272937"/>
                  <a:gd name="connsiteX4" fmla="*/ 1737360 w 2899954"/>
                  <a:gd name="connsiteY4" fmla="*/ 2272937 h 2272937"/>
                  <a:gd name="connsiteX5" fmla="*/ 1841863 w 2899954"/>
                  <a:gd name="connsiteY5" fmla="*/ 2103120 h 2272937"/>
                  <a:gd name="connsiteX0" fmla="*/ 2860766 w 2886891"/>
                  <a:gd name="connsiteY0" fmla="*/ 143692 h 2272937"/>
                  <a:gd name="connsiteX1" fmla="*/ 2886891 w 2886891"/>
                  <a:gd name="connsiteY1" fmla="*/ 52252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86891 w 2886891"/>
                  <a:gd name="connsiteY1" fmla="*/ 39189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49881 w 2886891"/>
                  <a:gd name="connsiteY1" fmla="*/ 134983 h 2272937"/>
                  <a:gd name="connsiteX2" fmla="*/ 2886891 w 2886891"/>
                  <a:gd name="connsiteY2" fmla="*/ 39189 h 2272937"/>
                  <a:gd name="connsiteX3" fmla="*/ 2037806 w 2886891"/>
                  <a:gd name="connsiteY3" fmla="*/ 0 h 2272937"/>
                  <a:gd name="connsiteX4" fmla="*/ 0 w 2886891"/>
                  <a:gd name="connsiteY4" fmla="*/ 2168434 h 2272937"/>
                  <a:gd name="connsiteX5" fmla="*/ 1737360 w 2886891"/>
                  <a:gd name="connsiteY5" fmla="*/ 2272937 h 2272937"/>
                  <a:gd name="connsiteX6" fmla="*/ 1841863 w 2886891"/>
                  <a:gd name="connsiteY6" fmla="*/ 2103120 h 2272937"/>
                  <a:gd name="connsiteX0" fmla="*/ 2860766 w 2890701"/>
                  <a:gd name="connsiteY0" fmla="*/ 143692 h 2272937"/>
                  <a:gd name="connsiteX1" fmla="*/ 2849881 w 2890701"/>
                  <a:gd name="connsiteY1" fmla="*/ 134983 h 2272937"/>
                  <a:gd name="connsiteX2" fmla="*/ 2890701 w 2890701"/>
                  <a:gd name="connsiteY2" fmla="*/ 35379 h 2272937"/>
                  <a:gd name="connsiteX3" fmla="*/ 2037806 w 2890701"/>
                  <a:gd name="connsiteY3" fmla="*/ 0 h 2272937"/>
                  <a:gd name="connsiteX4" fmla="*/ 0 w 2890701"/>
                  <a:gd name="connsiteY4" fmla="*/ 2168434 h 2272937"/>
                  <a:gd name="connsiteX5" fmla="*/ 1737360 w 2890701"/>
                  <a:gd name="connsiteY5" fmla="*/ 2272937 h 2272937"/>
                  <a:gd name="connsiteX6" fmla="*/ 1841863 w 2890701"/>
                  <a:gd name="connsiteY6" fmla="*/ 2103120 h 2272937"/>
                  <a:gd name="connsiteX0" fmla="*/ 2860766 w 2905941"/>
                  <a:gd name="connsiteY0" fmla="*/ 143692 h 2272937"/>
                  <a:gd name="connsiteX1" fmla="*/ 2849881 w 2905941"/>
                  <a:gd name="connsiteY1" fmla="*/ 13498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905941"/>
                  <a:gd name="connsiteY0" fmla="*/ 143692 h 2272937"/>
                  <a:gd name="connsiteX1" fmla="*/ 2905941 w 2905941"/>
                  <a:gd name="connsiteY1" fmla="*/ 31569 h 2272937"/>
                  <a:gd name="connsiteX2" fmla="*/ 2037806 w 2905941"/>
                  <a:gd name="connsiteY2" fmla="*/ 0 h 2272937"/>
                  <a:gd name="connsiteX3" fmla="*/ 0 w 2905941"/>
                  <a:gd name="connsiteY3" fmla="*/ 2168434 h 2272937"/>
                  <a:gd name="connsiteX4" fmla="*/ 1737360 w 2905941"/>
                  <a:gd name="connsiteY4" fmla="*/ 2272937 h 2272937"/>
                  <a:gd name="connsiteX5" fmla="*/ 1841863 w 2905941"/>
                  <a:gd name="connsiteY5" fmla="*/ 2103120 h 2272937"/>
                  <a:gd name="connsiteX0" fmla="*/ 2860766 w 2905941"/>
                  <a:gd name="connsiteY0" fmla="*/ 143692 h 2272937"/>
                  <a:gd name="connsiteX1" fmla="*/ 2853691 w 2905941"/>
                  <a:gd name="connsiteY1" fmla="*/ 13879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860766"/>
                  <a:gd name="connsiteY0" fmla="*/ 143692 h 2272937"/>
                  <a:gd name="connsiteX1" fmla="*/ 2853691 w 2860766"/>
                  <a:gd name="connsiteY1" fmla="*/ 138793 h 2272937"/>
                  <a:gd name="connsiteX2" fmla="*/ 2441203 w 2860766"/>
                  <a:gd name="connsiteY2" fmla="*/ 31846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853691 w 2860766"/>
                  <a:gd name="connsiteY1" fmla="*/ 138793 h 2272937"/>
                  <a:gd name="connsiteX2" fmla="*/ 2476657 w 2860766"/>
                  <a:gd name="connsiteY2" fmla="*/ 29583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474497 w 2860766"/>
                  <a:gd name="connsiteY1" fmla="*/ 154440 h 2272937"/>
                  <a:gd name="connsiteX2" fmla="*/ 2476657 w 2860766"/>
                  <a:gd name="connsiteY2" fmla="*/ 29583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476657 w 2860766"/>
                  <a:gd name="connsiteY1" fmla="*/ 29583 h 2272937"/>
                  <a:gd name="connsiteX2" fmla="*/ 2037806 w 2860766"/>
                  <a:gd name="connsiteY2" fmla="*/ 0 h 2272937"/>
                  <a:gd name="connsiteX3" fmla="*/ 0 w 2860766"/>
                  <a:gd name="connsiteY3" fmla="*/ 2168434 h 2272937"/>
                  <a:gd name="connsiteX4" fmla="*/ 1737360 w 2860766"/>
                  <a:gd name="connsiteY4" fmla="*/ 2272937 h 2272937"/>
                  <a:gd name="connsiteX5" fmla="*/ 1841863 w 2860766"/>
                  <a:gd name="connsiteY5" fmla="*/ 2103120 h 2272937"/>
                  <a:gd name="connsiteX0" fmla="*/ 2466939 w 2476657"/>
                  <a:gd name="connsiteY0" fmla="*/ 153154 h 2272937"/>
                  <a:gd name="connsiteX1" fmla="*/ 2476657 w 2476657"/>
                  <a:gd name="connsiteY1" fmla="*/ 29583 h 2272937"/>
                  <a:gd name="connsiteX2" fmla="*/ 2037806 w 2476657"/>
                  <a:gd name="connsiteY2" fmla="*/ 0 h 2272937"/>
                  <a:gd name="connsiteX3" fmla="*/ 0 w 2476657"/>
                  <a:gd name="connsiteY3" fmla="*/ 2168434 h 2272937"/>
                  <a:gd name="connsiteX4" fmla="*/ 1737360 w 2476657"/>
                  <a:gd name="connsiteY4" fmla="*/ 2272937 h 2272937"/>
                  <a:gd name="connsiteX5" fmla="*/ 1841863 w 2476657"/>
                  <a:gd name="connsiteY5" fmla="*/ 2103120 h 2272937"/>
                  <a:gd name="connsiteX0" fmla="*/ 2466939 w 2495515"/>
                  <a:gd name="connsiteY0" fmla="*/ 153154 h 2272937"/>
                  <a:gd name="connsiteX1" fmla="*/ 2495515 w 2495515"/>
                  <a:gd name="connsiteY1" fmla="*/ 46179 h 2272937"/>
                  <a:gd name="connsiteX2" fmla="*/ 2037806 w 2495515"/>
                  <a:gd name="connsiteY2" fmla="*/ 0 h 2272937"/>
                  <a:gd name="connsiteX3" fmla="*/ 0 w 2495515"/>
                  <a:gd name="connsiteY3" fmla="*/ 2168434 h 2272937"/>
                  <a:gd name="connsiteX4" fmla="*/ 1737360 w 2495515"/>
                  <a:gd name="connsiteY4" fmla="*/ 2272937 h 2272937"/>
                  <a:gd name="connsiteX5" fmla="*/ 1841863 w 2495515"/>
                  <a:gd name="connsiteY5" fmla="*/ 2103120 h 2272937"/>
                  <a:gd name="connsiteX0" fmla="*/ 2466939 w 2521345"/>
                  <a:gd name="connsiteY0" fmla="*/ 153154 h 2272937"/>
                  <a:gd name="connsiteX1" fmla="*/ 2521345 w 2521345"/>
                  <a:gd name="connsiteY1" fmla="*/ 38124 h 2272937"/>
                  <a:gd name="connsiteX2" fmla="*/ 2037806 w 2521345"/>
                  <a:gd name="connsiteY2" fmla="*/ 0 h 2272937"/>
                  <a:gd name="connsiteX3" fmla="*/ 0 w 2521345"/>
                  <a:gd name="connsiteY3" fmla="*/ 2168434 h 2272937"/>
                  <a:gd name="connsiteX4" fmla="*/ 1737360 w 2521345"/>
                  <a:gd name="connsiteY4" fmla="*/ 2272937 h 2272937"/>
                  <a:gd name="connsiteX5" fmla="*/ 1841863 w 2521345"/>
                  <a:gd name="connsiteY5" fmla="*/ 2103120 h 2272937"/>
                  <a:gd name="connsiteX0" fmla="*/ 2466939 w 2521345"/>
                  <a:gd name="connsiteY0" fmla="*/ 153154 h 2272937"/>
                  <a:gd name="connsiteX1" fmla="*/ 2474202 w 2521345"/>
                  <a:gd name="connsiteY1" fmla="*/ 147460 h 2272937"/>
                  <a:gd name="connsiteX2" fmla="*/ 2521345 w 2521345"/>
                  <a:gd name="connsiteY2" fmla="*/ 38124 h 2272937"/>
                  <a:gd name="connsiteX3" fmla="*/ 2037806 w 2521345"/>
                  <a:gd name="connsiteY3" fmla="*/ 0 h 2272937"/>
                  <a:gd name="connsiteX4" fmla="*/ 0 w 2521345"/>
                  <a:gd name="connsiteY4" fmla="*/ 2168434 h 2272937"/>
                  <a:gd name="connsiteX5" fmla="*/ 1737360 w 2521345"/>
                  <a:gd name="connsiteY5" fmla="*/ 2272937 h 2272937"/>
                  <a:gd name="connsiteX6" fmla="*/ 1841863 w 2521345"/>
                  <a:gd name="connsiteY6" fmla="*/ 2103120 h 227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1345" h="2272937">
                    <a:moveTo>
                      <a:pt x="2466939" y="153154"/>
                    </a:moveTo>
                    <a:lnTo>
                      <a:pt x="2474202" y="147460"/>
                    </a:lnTo>
                    <a:lnTo>
                      <a:pt x="2521345" y="38124"/>
                    </a:lnTo>
                    <a:lnTo>
                      <a:pt x="2037806" y="0"/>
                    </a:lnTo>
                    <a:lnTo>
                      <a:pt x="0" y="2168434"/>
                    </a:lnTo>
                    <a:lnTo>
                      <a:pt x="1737360" y="2272937"/>
                    </a:lnTo>
                    <a:lnTo>
                      <a:pt x="1841863" y="210312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182" name="Straight Connector 181"/>
              <p:cNvCxnSpPr/>
              <p:nvPr/>
            </p:nvCxnSpPr>
            <p:spPr bwMode="auto">
              <a:xfrm rot="268793" flipH="1">
                <a:off x="7107593" y="3458649"/>
                <a:ext cx="217170" cy="0"/>
              </a:xfrm>
              <a:prstGeom prst="line">
                <a:avLst/>
              </a:prstGeom>
              <a:solidFill>
                <a:schemeClr val="accent1"/>
              </a:solidFill>
              <a:ln w="57150" cap="flat" cmpd="sng" algn="ctr">
                <a:solidFill>
                  <a:srgbClr val="FFFFCC"/>
                </a:solidFill>
                <a:prstDash val="solid"/>
                <a:round/>
                <a:headEnd type="none" w="med" len="med"/>
                <a:tailEnd type="none" w="med" len="med"/>
              </a:ln>
              <a:effectLst/>
            </p:spPr>
          </p:cxnSp>
          <p:cxnSp>
            <p:nvCxnSpPr>
              <p:cNvPr id="183" name="Straight Connector 182"/>
              <p:cNvCxnSpPr/>
              <p:nvPr/>
            </p:nvCxnSpPr>
            <p:spPr bwMode="auto">
              <a:xfrm flipH="1">
                <a:off x="7129306" y="3499449"/>
                <a:ext cx="224976" cy="12451"/>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84" name="Straight Connector 183"/>
              <p:cNvCxnSpPr/>
              <p:nvPr/>
            </p:nvCxnSpPr>
            <p:spPr bwMode="auto">
              <a:xfrm flipH="1">
                <a:off x="7023799" y="3426488"/>
                <a:ext cx="336619" cy="10048"/>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100" name="Group 99"/>
            <p:cNvGrpSpPr/>
            <p:nvPr/>
          </p:nvGrpSpPr>
          <p:grpSpPr>
            <a:xfrm>
              <a:off x="3710699" y="3767434"/>
              <a:ext cx="675361" cy="408492"/>
              <a:chOff x="4301351" y="5416634"/>
              <a:chExt cx="675361" cy="408492"/>
            </a:xfrm>
          </p:grpSpPr>
          <p:sp>
            <p:nvSpPr>
              <p:cNvPr id="96" name="Freeform 95"/>
              <p:cNvSpPr/>
              <p:nvPr/>
            </p:nvSpPr>
            <p:spPr bwMode="auto">
              <a:xfrm>
                <a:off x="4301351" y="5416634"/>
                <a:ext cx="675361" cy="408492"/>
              </a:xfrm>
              <a:custGeom>
                <a:avLst/>
                <a:gdLst>
                  <a:gd name="connsiteX0" fmla="*/ 37432 w 850232"/>
                  <a:gd name="connsiteY0" fmla="*/ 219242 h 481263"/>
                  <a:gd name="connsiteX1" fmla="*/ 0 w 850232"/>
                  <a:gd name="connsiteY1" fmla="*/ 331537 h 481263"/>
                  <a:gd name="connsiteX2" fmla="*/ 614948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219242 h 481263"/>
                  <a:gd name="connsiteX1" fmla="*/ 0 w 850232"/>
                  <a:gd name="connsiteY1" fmla="*/ 331537 h 481263"/>
                  <a:gd name="connsiteX2" fmla="*/ 588211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74863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22989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06947 h 427789"/>
                  <a:gd name="connsiteX7" fmla="*/ 58821 w 850232"/>
                  <a:gd name="connsiteY7" fmla="*/ 74863 h 427789"/>
                  <a:gd name="connsiteX8" fmla="*/ 37432 w 850232"/>
                  <a:gd name="connsiteY8" fmla="*/ 165768 h 427789"/>
                  <a:gd name="connsiteX0" fmla="*/ 37432 w 850232"/>
                  <a:gd name="connsiteY0" fmla="*/ 171115 h 433136"/>
                  <a:gd name="connsiteX1" fmla="*/ 0 w 850232"/>
                  <a:gd name="connsiteY1" fmla="*/ 283410 h 433136"/>
                  <a:gd name="connsiteX2" fmla="*/ 588211 w 850232"/>
                  <a:gd name="connsiteY2" fmla="*/ 299452 h 433136"/>
                  <a:gd name="connsiteX3" fmla="*/ 534737 w 850232"/>
                  <a:gd name="connsiteY3" fmla="*/ 433136 h 433136"/>
                  <a:gd name="connsiteX4" fmla="*/ 850232 w 850232"/>
                  <a:gd name="connsiteY4" fmla="*/ 213894 h 433136"/>
                  <a:gd name="connsiteX5" fmla="*/ 673768 w 850232"/>
                  <a:gd name="connsiteY5" fmla="*/ 0 h 433136"/>
                  <a:gd name="connsiteX6" fmla="*/ 652379 w 850232"/>
                  <a:gd name="connsiteY6" fmla="*/ 112294 h 433136"/>
                  <a:gd name="connsiteX7" fmla="*/ 58821 w 850232"/>
                  <a:gd name="connsiteY7" fmla="*/ 80210 h 433136"/>
                  <a:gd name="connsiteX8" fmla="*/ 37432 w 850232"/>
                  <a:gd name="connsiteY8" fmla="*/ 171115 h 433136"/>
                  <a:gd name="connsiteX0" fmla="*/ 37432 w 839538"/>
                  <a:gd name="connsiteY0" fmla="*/ 171115 h 433136"/>
                  <a:gd name="connsiteX1" fmla="*/ 0 w 839538"/>
                  <a:gd name="connsiteY1" fmla="*/ 283410 h 433136"/>
                  <a:gd name="connsiteX2" fmla="*/ 588211 w 839538"/>
                  <a:gd name="connsiteY2" fmla="*/ 299452 h 433136"/>
                  <a:gd name="connsiteX3" fmla="*/ 534737 w 839538"/>
                  <a:gd name="connsiteY3" fmla="*/ 433136 h 433136"/>
                  <a:gd name="connsiteX4" fmla="*/ 839538 w 839538"/>
                  <a:gd name="connsiteY4" fmla="*/ 283410 h 433136"/>
                  <a:gd name="connsiteX5" fmla="*/ 673768 w 839538"/>
                  <a:gd name="connsiteY5" fmla="*/ 0 h 433136"/>
                  <a:gd name="connsiteX6" fmla="*/ 652379 w 839538"/>
                  <a:gd name="connsiteY6" fmla="*/ 112294 h 433136"/>
                  <a:gd name="connsiteX7" fmla="*/ 58821 w 839538"/>
                  <a:gd name="connsiteY7" fmla="*/ 80210 h 433136"/>
                  <a:gd name="connsiteX8" fmla="*/ 37432 w 839538"/>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52379 w 828843"/>
                  <a:gd name="connsiteY6" fmla="*/ 112294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64169 w 828843"/>
                  <a:gd name="connsiteY7" fmla="*/ 101599 h 433136"/>
                  <a:gd name="connsiteX8" fmla="*/ 37432 w 828843"/>
                  <a:gd name="connsiteY8" fmla="*/ 171115 h 433136"/>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25642 w 828843"/>
                  <a:gd name="connsiteY6" fmla="*/ 133683 h 470568"/>
                  <a:gd name="connsiteX7" fmla="*/ 64169 w 828843"/>
                  <a:gd name="connsiteY7" fmla="*/ 101599 h 470568"/>
                  <a:gd name="connsiteX8" fmla="*/ 37432 w 828843"/>
                  <a:gd name="connsiteY8" fmla="*/ 171115 h 470568"/>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36336 w 828843"/>
                  <a:gd name="connsiteY6" fmla="*/ 133683 h 470568"/>
                  <a:gd name="connsiteX7" fmla="*/ 64169 w 828843"/>
                  <a:gd name="connsiteY7" fmla="*/ 101599 h 470568"/>
                  <a:gd name="connsiteX8" fmla="*/ 37432 w 828843"/>
                  <a:gd name="connsiteY8" fmla="*/ 171115 h 470568"/>
                  <a:gd name="connsiteX0" fmla="*/ 37432 w 807454"/>
                  <a:gd name="connsiteY0" fmla="*/ 171115 h 470568"/>
                  <a:gd name="connsiteX1" fmla="*/ 0 w 807454"/>
                  <a:gd name="connsiteY1" fmla="*/ 283410 h 470568"/>
                  <a:gd name="connsiteX2" fmla="*/ 588211 w 807454"/>
                  <a:gd name="connsiteY2" fmla="*/ 299452 h 470568"/>
                  <a:gd name="connsiteX3" fmla="*/ 529390 w 807454"/>
                  <a:gd name="connsiteY3" fmla="*/ 470568 h 470568"/>
                  <a:gd name="connsiteX4" fmla="*/ 807454 w 807454"/>
                  <a:gd name="connsiteY4" fmla="*/ 224589 h 470568"/>
                  <a:gd name="connsiteX5" fmla="*/ 673768 w 807454"/>
                  <a:gd name="connsiteY5" fmla="*/ 0 h 470568"/>
                  <a:gd name="connsiteX6" fmla="*/ 636336 w 807454"/>
                  <a:gd name="connsiteY6" fmla="*/ 133683 h 470568"/>
                  <a:gd name="connsiteX7" fmla="*/ 64169 w 807454"/>
                  <a:gd name="connsiteY7" fmla="*/ 101599 h 470568"/>
                  <a:gd name="connsiteX8" fmla="*/ 37432 w 807454"/>
                  <a:gd name="connsiteY8" fmla="*/ 171115 h 47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454" h="470568">
                    <a:moveTo>
                      <a:pt x="37432" y="171115"/>
                    </a:moveTo>
                    <a:lnTo>
                      <a:pt x="0" y="283410"/>
                    </a:lnTo>
                    <a:lnTo>
                      <a:pt x="588211" y="299452"/>
                    </a:lnTo>
                    <a:lnTo>
                      <a:pt x="529390" y="470568"/>
                    </a:lnTo>
                    <a:lnTo>
                      <a:pt x="807454" y="224589"/>
                    </a:lnTo>
                    <a:lnTo>
                      <a:pt x="673768" y="0"/>
                    </a:lnTo>
                    <a:lnTo>
                      <a:pt x="636336" y="133683"/>
                    </a:lnTo>
                    <a:lnTo>
                      <a:pt x="64169" y="101599"/>
                    </a:lnTo>
                    <a:lnTo>
                      <a:pt x="37432" y="171115"/>
                    </a:lnTo>
                    <a:close/>
                  </a:path>
                </a:pathLst>
              </a:cu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8" name="TextBox 97"/>
              <p:cNvSpPr txBox="1"/>
              <p:nvPr/>
            </p:nvSpPr>
            <p:spPr>
              <a:xfrm rot="179687">
                <a:off x="4303506" y="5471202"/>
                <a:ext cx="648439"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mic Sans MS" pitchFamily="66" charset="0"/>
                    <a:ea typeface="+mn-ea"/>
                    <a:cs typeface="+mn-cs"/>
                  </a:rPr>
                  <a:t>FORCE</a:t>
                </a:r>
              </a:p>
            </p:txBody>
          </p:sp>
        </p:grpSp>
        <p:sp>
          <p:nvSpPr>
            <p:cNvPr id="102" name="Freeform 101"/>
            <p:cNvSpPr/>
            <p:nvPr/>
          </p:nvSpPr>
          <p:spPr bwMode="auto">
            <a:xfrm>
              <a:off x="4013860" y="2731792"/>
              <a:ext cx="1373632" cy="2338832"/>
            </a:xfrm>
            <a:custGeom>
              <a:avLst/>
              <a:gdLst>
                <a:gd name="connsiteX0" fmla="*/ 467360 w 1373632"/>
                <a:gd name="connsiteY0" fmla="*/ 56896 h 2338832"/>
                <a:gd name="connsiteX1" fmla="*/ 89408 w 1373632"/>
                <a:gd name="connsiteY1" fmla="*/ 434848 h 2338832"/>
                <a:gd name="connsiteX2" fmla="*/ 418592 w 1373632"/>
                <a:gd name="connsiteY2" fmla="*/ 910336 h 2338832"/>
                <a:gd name="connsiteX3" fmla="*/ 455168 w 1373632"/>
                <a:gd name="connsiteY3" fmla="*/ 1361440 h 2338832"/>
                <a:gd name="connsiteX4" fmla="*/ 52832 w 1373632"/>
                <a:gd name="connsiteY4" fmla="*/ 1836928 h 2338832"/>
                <a:gd name="connsiteX5" fmla="*/ 138176 w 1373632"/>
                <a:gd name="connsiteY5" fmla="*/ 2117344 h 2338832"/>
                <a:gd name="connsiteX6" fmla="*/ 833120 w 1373632"/>
                <a:gd name="connsiteY6" fmla="*/ 2324608 h 2338832"/>
                <a:gd name="connsiteX7" fmla="*/ 1332992 w 1373632"/>
                <a:gd name="connsiteY7" fmla="*/ 2032000 h 2338832"/>
                <a:gd name="connsiteX8" fmla="*/ 1076960 w 1373632"/>
                <a:gd name="connsiteY8" fmla="*/ 1605280 h 2338832"/>
                <a:gd name="connsiteX9" fmla="*/ 1016000 w 1373632"/>
                <a:gd name="connsiteY9" fmla="*/ 1032256 h 2338832"/>
                <a:gd name="connsiteX10" fmla="*/ 1223264 w 1373632"/>
                <a:gd name="connsiteY10" fmla="*/ 581152 h 2338832"/>
                <a:gd name="connsiteX11" fmla="*/ 1198880 w 1373632"/>
                <a:gd name="connsiteY11" fmla="*/ 312928 h 2338832"/>
                <a:gd name="connsiteX12" fmla="*/ 759968 w 1373632"/>
                <a:gd name="connsiteY12" fmla="*/ 93472 h 2338832"/>
                <a:gd name="connsiteX13" fmla="*/ 467360 w 1373632"/>
                <a:gd name="connsiteY13" fmla="*/ 56896 h 2338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3632" h="2338832">
                  <a:moveTo>
                    <a:pt x="467360" y="56896"/>
                  </a:moveTo>
                  <a:cubicBezTo>
                    <a:pt x="355600" y="113792"/>
                    <a:pt x="97536" y="292608"/>
                    <a:pt x="89408" y="434848"/>
                  </a:cubicBezTo>
                  <a:cubicBezTo>
                    <a:pt x="81280" y="577088"/>
                    <a:pt x="357632" y="755904"/>
                    <a:pt x="418592" y="910336"/>
                  </a:cubicBezTo>
                  <a:cubicBezTo>
                    <a:pt x="479552" y="1064768"/>
                    <a:pt x="516128" y="1207008"/>
                    <a:pt x="455168" y="1361440"/>
                  </a:cubicBezTo>
                  <a:cubicBezTo>
                    <a:pt x="394208" y="1515872"/>
                    <a:pt x="105664" y="1710944"/>
                    <a:pt x="52832" y="1836928"/>
                  </a:cubicBezTo>
                  <a:cubicBezTo>
                    <a:pt x="0" y="1962912"/>
                    <a:pt x="8128" y="2036064"/>
                    <a:pt x="138176" y="2117344"/>
                  </a:cubicBezTo>
                  <a:cubicBezTo>
                    <a:pt x="268224" y="2198624"/>
                    <a:pt x="633984" y="2338832"/>
                    <a:pt x="833120" y="2324608"/>
                  </a:cubicBezTo>
                  <a:cubicBezTo>
                    <a:pt x="1032256" y="2310384"/>
                    <a:pt x="1292352" y="2151888"/>
                    <a:pt x="1332992" y="2032000"/>
                  </a:cubicBezTo>
                  <a:cubicBezTo>
                    <a:pt x="1373632" y="1912112"/>
                    <a:pt x="1129792" y="1771904"/>
                    <a:pt x="1076960" y="1605280"/>
                  </a:cubicBezTo>
                  <a:cubicBezTo>
                    <a:pt x="1024128" y="1438656"/>
                    <a:pt x="991616" y="1202944"/>
                    <a:pt x="1016000" y="1032256"/>
                  </a:cubicBezTo>
                  <a:cubicBezTo>
                    <a:pt x="1040384" y="861568"/>
                    <a:pt x="1192784" y="701040"/>
                    <a:pt x="1223264" y="581152"/>
                  </a:cubicBezTo>
                  <a:cubicBezTo>
                    <a:pt x="1253744" y="461264"/>
                    <a:pt x="1276096" y="394208"/>
                    <a:pt x="1198880" y="312928"/>
                  </a:cubicBezTo>
                  <a:cubicBezTo>
                    <a:pt x="1121664" y="231648"/>
                    <a:pt x="883920" y="132080"/>
                    <a:pt x="759968" y="93472"/>
                  </a:cubicBezTo>
                  <a:cubicBezTo>
                    <a:pt x="636016" y="54864"/>
                    <a:pt x="579120" y="0"/>
                    <a:pt x="467360" y="56896"/>
                  </a:cubicBezTo>
                  <a:close/>
                </a:path>
              </a:pathLst>
            </a:custGeom>
            <a:solidFill>
              <a:srgbClr val="FFFFCC">
                <a:alpha val="6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101" name="Group 100"/>
            <p:cNvGrpSpPr/>
            <p:nvPr/>
          </p:nvGrpSpPr>
          <p:grpSpPr>
            <a:xfrm>
              <a:off x="5095072" y="3864461"/>
              <a:ext cx="697164" cy="400016"/>
              <a:chOff x="5441884" y="5769693"/>
              <a:chExt cx="697164" cy="400016"/>
            </a:xfrm>
          </p:grpSpPr>
          <p:sp>
            <p:nvSpPr>
              <p:cNvPr id="97" name="Freeform 96"/>
              <p:cNvSpPr/>
              <p:nvPr/>
            </p:nvSpPr>
            <p:spPr bwMode="auto">
              <a:xfrm rot="11323822" flipV="1">
                <a:off x="5441884" y="5769693"/>
                <a:ext cx="697164" cy="400016"/>
              </a:xfrm>
              <a:custGeom>
                <a:avLst/>
                <a:gdLst>
                  <a:gd name="connsiteX0" fmla="*/ 37432 w 850232"/>
                  <a:gd name="connsiteY0" fmla="*/ 219242 h 481263"/>
                  <a:gd name="connsiteX1" fmla="*/ 0 w 850232"/>
                  <a:gd name="connsiteY1" fmla="*/ 331537 h 481263"/>
                  <a:gd name="connsiteX2" fmla="*/ 614948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219242 h 481263"/>
                  <a:gd name="connsiteX1" fmla="*/ 0 w 850232"/>
                  <a:gd name="connsiteY1" fmla="*/ 331537 h 481263"/>
                  <a:gd name="connsiteX2" fmla="*/ 588211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74863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22989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06947 h 427789"/>
                  <a:gd name="connsiteX7" fmla="*/ 58821 w 850232"/>
                  <a:gd name="connsiteY7" fmla="*/ 74863 h 427789"/>
                  <a:gd name="connsiteX8" fmla="*/ 37432 w 850232"/>
                  <a:gd name="connsiteY8" fmla="*/ 165768 h 427789"/>
                  <a:gd name="connsiteX0" fmla="*/ 37432 w 850232"/>
                  <a:gd name="connsiteY0" fmla="*/ 171115 h 433136"/>
                  <a:gd name="connsiteX1" fmla="*/ 0 w 850232"/>
                  <a:gd name="connsiteY1" fmla="*/ 283410 h 433136"/>
                  <a:gd name="connsiteX2" fmla="*/ 588211 w 850232"/>
                  <a:gd name="connsiteY2" fmla="*/ 299452 h 433136"/>
                  <a:gd name="connsiteX3" fmla="*/ 534737 w 850232"/>
                  <a:gd name="connsiteY3" fmla="*/ 433136 h 433136"/>
                  <a:gd name="connsiteX4" fmla="*/ 850232 w 850232"/>
                  <a:gd name="connsiteY4" fmla="*/ 213894 h 433136"/>
                  <a:gd name="connsiteX5" fmla="*/ 673768 w 850232"/>
                  <a:gd name="connsiteY5" fmla="*/ 0 h 433136"/>
                  <a:gd name="connsiteX6" fmla="*/ 652379 w 850232"/>
                  <a:gd name="connsiteY6" fmla="*/ 112294 h 433136"/>
                  <a:gd name="connsiteX7" fmla="*/ 58821 w 850232"/>
                  <a:gd name="connsiteY7" fmla="*/ 80210 h 433136"/>
                  <a:gd name="connsiteX8" fmla="*/ 37432 w 850232"/>
                  <a:gd name="connsiteY8" fmla="*/ 171115 h 433136"/>
                  <a:gd name="connsiteX0" fmla="*/ 37432 w 839538"/>
                  <a:gd name="connsiteY0" fmla="*/ 171115 h 433136"/>
                  <a:gd name="connsiteX1" fmla="*/ 0 w 839538"/>
                  <a:gd name="connsiteY1" fmla="*/ 283410 h 433136"/>
                  <a:gd name="connsiteX2" fmla="*/ 588211 w 839538"/>
                  <a:gd name="connsiteY2" fmla="*/ 299452 h 433136"/>
                  <a:gd name="connsiteX3" fmla="*/ 534737 w 839538"/>
                  <a:gd name="connsiteY3" fmla="*/ 433136 h 433136"/>
                  <a:gd name="connsiteX4" fmla="*/ 839538 w 839538"/>
                  <a:gd name="connsiteY4" fmla="*/ 283410 h 433136"/>
                  <a:gd name="connsiteX5" fmla="*/ 673768 w 839538"/>
                  <a:gd name="connsiteY5" fmla="*/ 0 h 433136"/>
                  <a:gd name="connsiteX6" fmla="*/ 652379 w 839538"/>
                  <a:gd name="connsiteY6" fmla="*/ 112294 h 433136"/>
                  <a:gd name="connsiteX7" fmla="*/ 58821 w 839538"/>
                  <a:gd name="connsiteY7" fmla="*/ 80210 h 433136"/>
                  <a:gd name="connsiteX8" fmla="*/ 37432 w 839538"/>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52379 w 828843"/>
                  <a:gd name="connsiteY6" fmla="*/ 112294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64169 w 828843"/>
                  <a:gd name="connsiteY7" fmla="*/ 101599 h 433136"/>
                  <a:gd name="connsiteX8" fmla="*/ 37432 w 828843"/>
                  <a:gd name="connsiteY8" fmla="*/ 171115 h 433136"/>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25642 w 828843"/>
                  <a:gd name="connsiteY6" fmla="*/ 133683 h 470568"/>
                  <a:gd name="connsiteX7" fmla="*/ 64169 w 828843"/>
                  <a:gd name="connsiteY7" fmla="*/ 101599 h 470568"/>
                  <a:gd name="connsiteX8" fmla="*/ 37432 w 828843"/>
                  <a:gd name="connsiteY8" fmla="*/ 171115 h 470568"/>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36336 w 828843"/>
                  <a:gd name="connsiteY6" fmla="*/ 133683 h 470568"/>
                  <a:gd name="connsiteX7" fmla="*/ 64169 w 828843"/>
                  <a:gd name="connsiteY7" fmla="*/ 101599 h 470568"/>
                  <a:gd name="connsiteX8" fmla="*/ 37432 w 828843"/>
                  <a:gd name="connsiteY8" fmla="*/ 171115 h 470568"/>
                  <a:gd name="connsiteX0" fmla="*/ 37432 w 782106"/>
                  <a:gd name="connsiteY0" fmla="*/ 171115 h 470568"/>
                  <a:gd name="connsiteX1" fmla="*/ 0 w 782106"/>
                  <a:gd name="connsiteY1" fmla="*/ 283410 h 470568"/>
                  <a:gd name="connsiteX2" fmla="*/ 588211 w 782106"/>
                  <a:gd name="connsiteY2" fmla="*/ 299452 h 470568"/>
                  <a:gd name="connsiteX3" fmla="*/ 529390 w 782106"/>
                  <a:gd name="connsiteY3" fmla="*/ 470568 h 470568"/>
                  <a:gd name="connsiteX4" fmla="*/ 782106 w 782106"/>
                  <a:gd name="connsiteY4" fmla="*/ 250248 h 470568"/>
                  <a:gd name="connsiteX5" fmla="*/ 673768 w 782106"/>
                  <a:gd name="connsiteY5" fmla="*/ 0 h 470568"/>
                  <a:gd name="connsiteX6" fmla="*/ 636336 w 782106"/>
                  <a:gd name="connsiteY6" fmla="*/ 133683 h 470568"/>
                  <a:gd name="connsiteX7" fmla="*/ 64169 w 782106"/>
                  <a:gd name="connsiteY7" fmla="*/ 101599 h 470568"/>
                  <a:gd name="connsiteX8" fmla="*/ 37432 w 782106"/>
                  <a:gd name="connsiteY8" fmla="*/ 171115 h 470568"/>
                  <a:gd name="connsiteX0" fmla="*/ 37432 w 782106"/>
                  <a:gd name="connsiteY0" fmla="*/ 171115 h 470568"/>
                  <a:gd name="connsiteX1" fmla="*/ 0 w 782106"/>
                  <a:gd name="connsiteY1" fmla="*/ 283410 h 470568"/>
                  <a:gd name="connsiteX2" fmla="*/ 588211 w 782106"/>
                  <a:gd name="connsiteY2" fmla="*/ 299452 h 470568"/>
                  <a:gd name="connsiteX3" fmla="*/ 529390 w 782106"/>
                  <a:gd name="connsiteY3" fmla="*/ 470568 h 470568"/>
                  <a:gd name="connsiteX4" fmla="*/ 782106 w 782106"/>
                  <a:gd name="connsiteY4" fmla="*/ 250248 h 470568"/>
                  <a:gd name="connsiteX5" fmla="*/ 673768 w 782106"/>
                  <a:gd name="connsiteY5" fmla="*/ 0 h 470568"/>
                  <a:gd name="connsiteX6" fmla="*/ 636336 w 782106"/>
                  <a:gd name="connsiteY6" fmla="*/ 133683 h 470568"/>
                  <a:gd name="connsiteX7" fmla="*/ 108857 w 782106"/>
                  <a:gd name="connsiteY7" fmla="*/ 60907 h 470568"/>
                  <a:gd name="connsiteX8" fmla="*/ 37432 w 782106"/>
                  <a:gd name="connsiteY8" fmla="*/ 171115 h 470568"/>
                  <a:gd name="connsiteX0" fmla="*/ 5378 w 750052"/>
                  <a:gd name="connsiteY0" fmla="*/ 171115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76803 w 750052"/>
                  <a:gd name="connsiteY7" fmla="*/ 60907 h 470568"/>
                  <a:gd name="connsiteX8" fmla="*/ 5378 w 750052"/>
                  <a:gd name="connsiteY8" fmla="*/ 171115 h 470568"/>
                  <a:gd name="connsiteX0" fmla="*/ 76803 w 750052"/>
                  <a:gd name="connsiteY0" fmla="*/ 60907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76803 w 750052"/>
                  <a:gd name="connsiteY7" fmla="*/ 60907 h 470568"/>
                  <a:gd name="connsiteX0" fmla="*/ 55056 w 750052"/>
                  <a:gd name="connsiteY0" fmla="*/ 57368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55056 w 750052"/>
                  <a:gd name="connsiteY7" fmla="*/ 57368 h 47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0052" h="470568">
                    <a:moveTo>
                      <a:pt x="55056" y="57368"/>
                    </a:moveTo>
                    <a:lnTo>
                      <a:pt x="0" y="240665"/>
                    </a:lnTo>
                    <a:lnTo>
                      <a:pt x="556157" y="299452"/>
                    </a:lnTo>
                    <a:lnTo>
                      <a:pt x="497336" y="470568"/>
                    </a:lnTo>
                    <a:lnTo>
                      <a:pt x="750052" y="250248"/>
                    </a:lnTo>
                    <a:lnTo>
                      <a:pt x="641714" y="0"/>
                    </a:lnTo>
                    <a:lnTo>
                      <a:pt x="604282" y="133683"/>
                    </a:lnTo>
                    <a:lnTo>
                      <a:pt x="55056" y="57368"/>
                    </a:lnTo>
                    <a:close/>
                  </a:path>
                </a:pathLst>
              </a:cu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9" name="TextBox 98"/>
              <p:cNvSpPr txBox="1"/>
              <p:nvPr/>
            </p:nvSpPr>
            <p:spPr>
              <a:xfrm rot="179687">
                <a:off x="5484947" y="5801266"/>
                <a:ext cx="648439"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mic Sans MS" pitchFamily="66" charset="0"/>
                    <a:ea typeface="+mn-ea"/>
                    <a:cs typeface="+mn-cs"/>
                  </a:rPr>
                  <a:t>FORCE</a:t>
                </a:r>
              </a:p>
            </p:txBody>
          </p:sp>
        </p:grpSp>
        <p:sp>
          <p:nvSpPr>
            <p:cNvPr id="103" name="Up Arrow 78">
              <a:extLst>
                <a:ext uri="{FF2B5EF4-FFF2-40B4-BE49-F238E27FC236}">
                  <a16:creationId xmlns:a16="http://schemas.microsoft.com/office/drawing/2014/main" id="{64A4DFE6-C9D5-4A5A-990F-24F123A9289A}"/>
                </a:ext>
              </a:extLst>
            </p:cNvPr>
            <p:cNvSpPr/>
            <p:nvPr/>
          </p:nvSpPr>
          <p:spPr bwMode="auto">
            <a:xfrm rot="12535665">
              <a:off x="2983971" y="4701818"/>
              <a:ext cx="203972" cy="596487"/>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4" name="Up Arrow 83">
              <a:extLst>
                <a:ext uri="{FF2B5EF4-FFF2-40B4-BE49-F238E27FC236}">
                  <a16:creationId xmlns:a16="http://schemas.microsoft.com/office/drawing/2014/main" id="{57588AFF-7F0C-4A42-B70B-F7F2D5A34EAD}"/>
                </a:ext>
              </a:extLst>
            </p:cNvPr>
            <p:cNvSpPr/>
            <p:nvPr/>
          </p:nvSpPr>
          <p:spPr bwMode="auto">
            <a:xfrm rot="12272513">
              <a:off x="3830145" y="3383034"/>
              <a:ext cx="86751" cy="162656"/>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5" name="Up Arrow 84">
              <a:extLst>
                <a:ext uri="{FF2B5EF4-FFF2-40B4-BE49-F238E27FC236}">
                  <a16:creationId xmlns:a16="http://schemas.microsoft.com/office/drawing/2014/main" id="{D59753DC-0058-411D-AF10-E67BC042ED03}"/>
                </a:ext>
              </a:extLst>
            </p:cNvPr>
            <p:cNvSpPr/>
            <p:nvPr/>
          </p:nvSpPr>
          <p:spPr bwMode="auto">
            <a:xfrm rot="12484994">
              <a:off x="3517028" y="3885763"/>
              <a:ext cx="127756" cy="254495"/>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108" name="Straight Connector 107">
              <a:extLst>
                <a:ext uri="{FF2B5EF4-FFF2-40B4-BE49-F238E27FC236}">
                  <a16:creationId xmlns:a16="http://schemas.microsoft.com/office/drawing/2014/main" id="{2685038C-9A8F-48DE-966D-1DC5DBA0A589}"/>
                </a:ext>
              </a:extLst>
            </p:cNvPr>
            <p:cNvCxnSpPr/>
            <p:nvPr/>
          </p:nvCxnSpPr>
          <p:spPr bwMode="auto">
            <a:xfrm>
              <a:off x="2331085" y="3872421"/>
              <a:ext cx="217170"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8744BECD-4E9D-40B5-86CF-3A5A46CBC3CC}"/>
                </a:ext>
              </a:extLst>
            </p:cNvPr>
            <p:cNvCxnSpPr/>
            <p:nvPr/>
          </p:nvCxnSpPr>
          <p:spPr bwMode="auto">
            <a:xfrm flipV="1">
              <a:off x="2271684" y="3790851"/>
              <a:ext cx="430530" cy="381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06" name="Rectangle 105">
              <a:extLst>
                <a:ext uri="{FF2B5EF4-FFF2-40B4-BE49-F238E27FC236}">
                  <a16:creationId xmlns:a16="http://schemas.microsoft.com/office/drawing/2014/main" id="{FE4B0820-715D-4EB7-80E3-DC5100A0B98F}"/>
                </a:ext>
              </a:extLst>
            </p:cNvPr>
            <p:cNvSpPr/>
            <p:nvPr/>
          </p:nvSpPr>
          <p:spPr>
            <a:xfrm>
              <a:off x="2113345" y="4558616"/>
              <a:ext cx="750274"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+i</a:t>
              </a:r>
              <a:r>
                <a:rPr kumimoji="0" lang="en-US" sz="36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1</a:t>
              </a:r>
              <a:endParaRPr kumimoji="0" lang="en-US" sz="36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07" name="Rectangle 106">
              <a:extLst>
                <a:ext uri="{FF2B5EF4-FFF2-40B4-BE49-F238E27FC236}">
                  <a16:creationId xmlns:a16="http://schemas.microsoft.com/office/drawing/2014/main" id="{B4435AA5-9C43-4154-883D-F71D4503E460}"/>
                </a:ext>
              </a:extLst>
            </p:cNvPr>
            <p:cNvSpPr/>
            <p:nvPr/>
          </p:nvSpPr>
          <p:spPr>
            <a:xfrm>
              <a:off x="6408317" y="4678078"/>
              <a:ext cx="750274"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+i</a:t>
              </a:r>
              <a:r>
                <a:rPr kumimoji="0" lang="en-US" sz="36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2</a:t>
              </a:r>
              <a:endParaRPr kumimoji="0" lang="en-US" sz="36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91" name="Rectangle 190">
              <a:extLst>
                <a:ext uri="{FF2B5EF4-FFF2-40B4-BE49-F238E27FC236}">
                  <a16:creationId xmlns:a16="http://schemas.microsoft.com/office/drawing/2014/main" id="{BD7D43CB-2F10-43FE-8293-B57D3A7DCF0B}"/>
                </a:ext>
              </a:extLst>
            </p:cNvPr>
            <p:cNvSpPr/>
            <p:nvPr/>
          </p:nvSpPr>
          <p:spPr>
            <a:xfrm>
              <a:off x="3517947" y="2514764"/>
              <a:ext cx="964718"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Wire #1</a:t>
              </a:r>
              <a:endParaRPr kumimoji="0" lang="en-US" sz="18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92" name="Rectangle 191">
              <a:extLst>
                <a:ext uri="{FF2B5EF4-FFF2-40B4-BE49-F238E27FC236}">
                  <a16:creationId xmlns:a16="http://schemas.microsoft.com/office/drawing/2014/main" id="{03419807-8560-4C97-BFD3-2F18872C21AC}"/>
                </a:ext>
              </a:extLst>
            </p:cNvPr>
            <p:cNvSpPr/>
            <p:nvPr/>
          </p:nvSpPr>
          <p:spPr>
            <a:xfrm>
              <a:off x="5266199" y="2526821"/>
              <a:ext cx="964718"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Wire #2</a:t>
              </a:r>
              <a:endParaRPr kumimoji="0" lang="en-US" sz="18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sp>
        <p:nvSpPr>
          <p:cNvPr id="110" name="AutoShape 4">
            <a:extLst>
              <a:ext uri="{FF2B5EF4-FFF2-40B4-BE49-F238E27FC236}">
                <a16:creationId xmlns:a16="http://schemas.microsoft.com/office/drawing/2014/main" id="{1161E0A8-3FFA-4007-B457-ACE763319B15}"/>
              </a:ext>
            </a:extLst>
          </p:cNvPr>
          <p:cNvSpPr>
            <a:spLocks noChangeArrowheads="1"/>
          </p:cNvSpPr>
          <p:nvPr/>
        </p:nvSpPr>
        <p:spPr bwMode="auto">
          <a:xfrm>
            <a:off x="212214" y="274304"/>
            <a:ext cx="4975956" cy="2248984"/>
          </a:xfrm>
          <a:prstGeom prst="cloudCallout">
            <a:avLst>
              <a:gd name="adj1" fmla="val -27635"/>
              <a:gd name="adj2" fmla="val 101470"/>
            </a:avLst>
          </a:prstGeom>
          <a:solidFill>
            <a:srgbClr val="CCFF66"/>
          </a:solidFill>
          <a:ln w="28575">
            <a:solidFill>
              <a:srgbClr val="99FF99"/>
            </a:solidFill>
            <a:round/>
            <a:headEnd/>
            <a:tailEnd/>
          </a:ln>
          <a:effectLst/>
          <a:scene3d>
            <a:camera prst="orthographicFront"/>
            <a:lightRig rig="threePt" dir="t"/>
          </a:scene3d>
          <a:sp3d>
            <a:bevelT/>
          </a:sp3d>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 name="Text Box 20">
            <a:extLst>
              <a:ext uri="{FF2B5EF4-FFF2-40B4-BE49-F238E27FC236}">
                <a16:creationId xmlns:a16="http://schemas.microsoft.com/office/drawing/2014/main" id="{EB4CF083-0A70-4F93-B7E5-0DF7A242E73C}"/>
              </a:ext>
            </a:extLst>
          </p:cNvPr>
          <p:cNvSpPr txBox="1">
            <a:spLocks noChangeArrowheads="1"/>
          </p:cNvSpPr>
          <p:nvPr/>
        </p:nvSpPr>
        <p:spPr bwMode="auto">
          <a:xfrm>
            <a:off x="640029" y="746120"/>
            <a:ext cx="4438390" cy="1200329"/>
          </a:xfrm>
          <a:prstGeom prst="rect">
            <a:avLst/>
          </a:prstGeom>
          <a:noFill/>
          <a:ln w="2857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Arial" charset="0"/>
                <a:ea typeface="+mn-ea"/>
                <a:cs typeface="+mn-cs"/>
              </a:rPr>
              <a:t>B</a:t>
            </a:r>
            <a: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 is the magnetic field created by the current flow in wire #1.</a:t>
            </a:r>
            <a:endParaRPr kumimoji="0" lang="en-US" sz="24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endParaRPr>
          </a:p>
        </p:txBody>
      </p:sp>
      <p:sp>
        <p:nvSpPr>
          <p:cNvPr id="190" name="Text Box 20">
            <a:extLst>
              <a:ext uri="{FF2B5EF4-FFF2-40B4-BE49-F238E27FC236}">
                <a16:creationId xmlns:a16="http://schemas.microsoft.com/office/drawing/2014/main" id="{2812293D-93FC-4FB2-8452-C8FB4508C171}"/>
              </a:ext>
            </a:extLst>
          </p:cNvPr>
          <p:cNvSpPr txBox="1">
            <a:spLocks noChangeArrowheads="1"/>
          </p:cNvSpPr>
          <p:nvPr/>
        </p:nvSpPr>
        <p:spPr bwMode="auto">
          <a:xfrm>
            <a:off x="6357023" y="105514"/>
            <a:ext cx="2505469" cy="369332"/>
          </a:xfrm>
          <a:prstGeom prst="rect">
            <a:avLst/>
          </a:prstGeom>
          <a:noFill/>
          <a:ln w="2857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µ</a:t>
            </a:r>
            <a:r>
              <a:rPr kumimoji="0" lang="en-US" sz="1800" b="0"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o</a:t>
            </a: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 = 4</a:t>
            </a:r>
            <a:r>
              <a:rPr kumimoji="0" lang="el-GR"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π</a:t>
            </a: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 x 10</a:t>
            </a:r>
            <a:r>
              <a:rPr kumimoji="0" lang="en-US" sz="1800" b="0" i="0" u="none" strike="noStrike" kern="1200" cap="none" spc="0" normalizeH="0" baseline="3000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 -7</a:t>
            </a: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 </a:t>
            </a:r>
            <a:r>
              <a:rPr kumimoji="0" lang="en-US" sz="1800" b="0" i="0" u="none" strike="noStrike" kern="1200" cap="none" spc="0" normalizeH="0" baseline="0" noProof="0" dirty="0" err="1">
                <a:ln w="11430"/>
                <a:solidFill>
                  <a:srgbClr val="000000"/>
                </a:solidFill>
                <a:effectLst>
                  <a:outerShdw blurRad="50800" dist="39000" dir="5460000" algn="tl">
                    <a:srgbClr val="000000">
                      <a:alpha val="38000"/>
                    </a:srgbClr>
                  </a:outerShdw>
                </a:effectLst>
                <a:uLnTx/>
                <a:uFillTx/>
                <a:latin typeface="Times New Roman"/>
                <a:ea typeface="+mn-ea"/>
                <a:cs typeface="+mn-cs"/>
              </a:rPr>
              <a:t>T∙m</a:t>
            </a: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/A</a:t>
            </a:r>
            <a:endParaRPr kumimoji="0" lang="en-US" sz="1800" b="0"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a:ea typeface="+mn-ea"/>
              <a:cs typeface="+mn-cs"/>
            </a:endParaRPr>
          </a:p>
        </p:txBody>
      </p:sp>
      <p:cxnSp>
        <p:nvCxnSpPr>
          <p:cNvPr id="165" name="Straight Connector 164">
            <a:extLst>
              <a:ext uri="{FF2B5EF4-FFF2-40B4-BE49-F238E27FC236}">
                <a16:creationId xmlns:a16="http://schemas.microsoft.com/office/drawing/2014/main" id="{82D41013-902A-4DB6-BE46-83D217372E19}"/>
              </a:ext>
            </a:extLst>
          </p:cNvPr>
          <p:cNvCxnSpPr>
            <a:cxnSpLocks/>
          </p:cNvCxnSpPr>
          <p:nvPr/>
        </p:nvCxnSpPr>
        <p:spPr bwMode="auto">
          <a:xfrm>
            <a:off x="3356447" y="5477818"/>
            <a:ext cx="0" cy="665268"/>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189" name="Straight Connector 188">
            <a:extLst>
              <a:ext uri="{FF2B5EF4-FFF2-40B4-BE49-F238E27FC236}">
                <a16:creationId xmlns:a16="http://schemas.microsoft.com/office/drawing/2014/main" id="{D2104EC0-5E79-4A50-9EED-7B230A3F44F6}"/>
              </a:ext>
            </a:extLst>
          </p:cNvPr>
          <p:cNvCxnSpPr>
            <a:cxnSpLocks/>
          </p:cNvCxnSpPr>
          <p:nvPr/>
        </p:nvCxnSpPr>
        <p:spPr bwMode="auto">
          <a:xfrm>
            <a:off x="6262649" y="5477818"/>
            <a:ext cx="0" cy="81143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10" name="Group 9">
            <a:extLst>
              <a:ext uri="{FF2B5EF4-FFF2-40B4-BE49-F238E27FC236}">
                <a16:creationId xmlns:a16="http://schemas.microsoft.com/office/drawing/2014/main" id="{562DDE31-0792-48E5-8EFC-E3B3694A6CA9}"/>
              </a:ext>
            </a:extLst>
          </p:cNvPr>
          <p:cNvGrpSpPr/>
          <p:nvPr/>
        </p:nvGrpSpPr>
        <p:grpSpPr>
          <a:xfrm>
            <a:off x="3378171" y="5642921"/>
            <a:ext cx="2875138" cy="646331"/>
            <a:chOff x="3378171" y="5642921"/>
            <a:chExt cx="2875138" cy="646331"/>
          </a:xfrm>
        </p:grpSpPr>
        <p:cxnSp>
          <p:nvCxnSpPr>
            <p:cNvPr id="200" name="Straight Arrow Connector 199">
              <a:extLst>
                <a:ext uri="{FF2B5EF4-FFF2-40B4-BE49-F238E27FC236}">
                  <a16:creationId xmlns:a16="http://schemas.microsoft.com/office/drawing/2014/main" id="{86A23022-7B02-4F11-BCB6-A19640D1FC85}"/>
                </a:ext>
              </a:extLst>
            </p:cNvPr>
            <p:cNvCxnSpPr/>
            <p:nvPr/>
          </p:nvCxnSpPr>
          <p:spPr bwMode="auto">
            <a:xfrm>
              <a:off x="3378171" y="5975517"/>
              <a:ext cx="2875138" cy="127924"/>
            </a:xfrm>
            <a:prstGeom prst="straightConnector1">
              <a:avLst/>
            </a:prstGeom>
            <a:solidFill>
              <a:schemeClr val="accent1"/>
            </a:solidFill>
            <a:ln w="28575" cap="flat" cmpd="sng" algn="ctr">
              <a:solidFill>
                <a:schemeClr val="tx1"/>
              </a:solidFill>
              <a:prstDash val="solid"/>
              <a:round/>
              <a:headEnd type="triangle"/>
              <a:tailEnd type="triangle"/>
            </a:ln>
            <a:effectLst/>
          </p:spPr>
        </p:cxnSp>
        <p:sp>
          <p:nvSpPr>
            <p:cNvPr id="201" name="Rectangle 200">
              <a:extLst>
                <a:ext uri="{FF2B5EF4-FFF2-40B4-BE49-F238E27FC236}">
                  <a16:creationId xmlns:a16="http://schemas.microsoft.com/office/drawing/2014/main" id="{8D5BA161-F6B5-4AD2-86CE-B4B446CD9145}"/>
                </a:ext>
              </a:extLst>
            </p:cNvPr>
            <p:cNvSpPr/>
            <p:nvPr/>
          </p:nvSpPr>
          <p:spPr>
            <a:xfrm>
              <a:off x="4698613" y="5642921"/>
              <a:ext cx="442749" cy="646331"/>
            </a:xfrm>
            <a:prstGeom prst="rect">
              <a:avLst/>
            </a:prstGeom>
            <a:solidFill>
              <a:srgbClr val="FFFFCC"/>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d</a:t>
              </a:r>
              <a:endParaRPr kumimoji="0" lang="en-US" sz="36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grpSp>
        <p:nvGrpSpPr>
          <p:cNvPr id="203" name="Group 202">
            <a:extLst>
              <a:ext uri="{FF2B5EF4-FFF2-40B4-BE49-F238E27FC236}">
                <a16:creationId xmlns:a16="http://schemas.microsoft.com/office/drawing/2014/main" id="{6BA3F2E0-6C73-402B-B8D8-DED94602AAE7}"/>
              </a:ext>
            </a:extLst>
          </p:cNvPr>
          <p:cNvGrpSpPr/>
          <p:nvPr/>
        </p:nvGrpSpPr>
        <p:grpSpPr>
          <a:xfrm>
            <a:off x="6841188" y="605060"/>
            <a:ext cx="1384311" cy="923330"/>
            <a:chOff x="6736568" y="1758711"/>
            <a:chExt cx="1384311" cy="923330"/>
          </a:xfrm>
        </p:grpSpPr>
        <p:grpSp>
          <p:nvGrpSpPr>
            <p:cNvPr id="204" name="Group 203">
              <a:extLst>
                <a:ext uri="{FF2B5EF4-FFF2-40B4-BE49-F238E27FC236}">
                  <a16:creationId xmlns:a16="http://schemas.microsoft.com/office/drawing/2014/main" id="{02AECE49-4929-499A-8006-DAEF35084507}"/>
                </a:ext>
              </a:extLst>
            </p:cNvPr>
            <p:cNvGrpSpPr/>
            <p:nvPr/>
          </p:nvGrpSpPr>
          <p:grpSpPr>
            <a:xfrm>
              <a:off x="7242274" y="1758711"/>
              <a:ext cx="878605" cy="923330"/>
              <a:chOff x="3273218" y="1175518"/>
              <a:chExt cx="878605" cy="923330"/>
            </a:xfrm>
          </p:grpSpPr>
          <p:cxnSp>
            <p:nvCxnSpPr>
              <p:cNvPr id="206" name="Straight Connector 205">
                <a:extLst>
                  <a:ext uri="{FF2B5EF4-FFF2-40B4-BE49-F238E27FC236}">
                    <a16:creationId xmlns:a16="http://schemas.microsoft.com/office/drawing/2014/main" id="{C4ABE177-BD47-4F8E-A142-A65D6121B828}"/>
                  </a:ext>
                </a:extLst>
              </p:cNvPr>
              <p:cNvCxnSpPr/>
              <p:nvPr/>
            </p:nvCxnSpPr>
            <p:spPr bwMode="auto">
              <a:xfrm>
                <a:off x="3473153" y="1671144"/>
                <a:ext cx="478737"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07" name="TextBox 206">
                <a:extLst>
                  <a:ext uri="{FF2B5EF4-FFF2-40B4-BE49-F238E27FC236}">
                    <a16:creationId xmlns:a16="http://schemas.microsoft.com/office/drawing/2014/main" id="{D62DE447-7747-4C0D-81E9-920E756D69C1}"/>
                  </a:ext>
                </a:extLst>
              </p:cNvPr>
              <p:cNvSpPr txBox="1"/>
              <p:nvPr/>
            </p:nvSpPr>
            <p:spPr>
              <a:xfrm>
                <a:off x="3281863" y="1175518"/>
                <a:ext cx="826759"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Symbol" pitchFamily="18" charset="2"/>
                    <a:ea typeface="+mn-ea"/>
                    <a:cs typeface="+mn-cs"/>
                  </a:rPr>
                  <a:t>m</a:t>
                </a:r>
                <a:r>
                  <a:rPr kumimoji="0" lang="en-US" sz="2400" b="0" i="0" u="none" strike="noStrike" kern="1200" cap="none" spc="0" normalizeH="0" baseline="-25000" noProof="0" dirty="0" err="1">
                    <a:ln>
                      <a:noFill/>
                    </a:ln>
                    <a:solidFill>
                      <a:srgbClr val="000000"/>
                    </a:solidFill>
                    <a:effectLst/>
                    <a:uLnTx/>
                    <a:uFillTx/>
                    <a:latin typeface="Symbol" pitchFamily="18" charset="2"/>
                    <a:ea typeface="+mn-ea"/>
                    <a:cs typeface="+mn-cs"/>
                  </a:rPr>
                  <a:t>o</a:t>
                </a:r>
                <a:r>
                  <a:rPr kumimoji="0" lang="en-US" sz="2400" b="0" i="0" u="none" strike="noStrike" kern="1200" cap="none" spc="0" normalizeH="0" baseline="-25000" noProof="0" dirty="0">
                    <a:ln>
                      <a:noFill/>
                    </a:ln>
                    <a:solidFill>
                      <a:srgbClr val="000000"/>
                    </a:solidFill>
                    <a:effectLst/>
                    <a:uLnTx/>
                    <a:uFillTx/>
                    <a:latin typeface="Symbol" pitchFamily="18" charset="2"/>
                    <a:ea typeface="+mn-ea"/>
                    <a:cs typeface="+mn-cs"/>
                  </a:rPr>
                  <a:t> </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I</a:t>
                </a:r>
                <a:r>
                  <a:rPr kumimoji="0" lang="en-US" sz="2400" b="0" i="0" u="none" strike="noStrike" kern="1200" cap="none" spc="0" normalizeH="0" baseline="-25000" noProof="0" dirty="0">
                    <a:ln>
                      <a:noFill/>
                    </a:ln>
                    <a:solidFill>
                      <a:srgbClr val="000000"/>
                    </a:solidFill>
                    <a:effectLst/>
                    <a:uLnTx/>
                    <a:uFillTx/>
                    <a:latin typeface="Symbol" pitchFamily="18" charset="2"/>
                    <a:ea typeface="+mn-ea"/>
                    <a:cs typeface="+mn-cs"/>
                  </a:rPr>
                  <a:t>1</a:t>
                </a:r>
                <a:endParaRPr kumimoji="0" lang="en-US" sz="2400" b="0" i="0" u="none" strike="noStrike" kern="1200" cap="none" spc="0" normalizeH="0" baseline="-25000" noProof="0" dirty="0">
                  <a:ln>
                    <a:noFill/>
                  </a:ln>
                  <a:solidFill>
                    <a:srgbClr val="000000"/>
                  </a:solidFill>
                  <a:effectLst/>
                  <a:uLnTx/>
                  <a:uFillTx/>
                  <a:latin typeface="Times New Roman" pitchFamily="18" charset="0"/>
                  <a:ea typeface="+mn-ea"/>
                  <a:cs typeface="+mn-cs"/>
                </a:endParaRPr>
              </a:p>
            </p:txBody>
          </p:sp>
          <p:sp>
            <p:nvSpPr>
              <p:cNvPr id="208" name="TextBox 207">
                <a:extLst>
                  <a:ext uri="{FF2B5EF4-FFF2-40B4-BE49-F238E27FC236}">
                    <a16:creationId xmlns:a16="http://schemas.microsoft.com/office/drawing/2014/main" id="{F779F57F-FB5C-4D93-A550-0CD7E63BCCA7}"/>
                  </a:ext>
                </a:extLst>
              </p:cNvPr>
              <p:cNvSpPr txBox="1"/>
              <p:nvPr/>
            </p:nvSpPr>
            <p:spPr>
              <a:xfrm>
                <a:off x="3273218" y="1637183"/>
                <a:ext cx="87860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2</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p</a:t>
                </a: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 d</a:t>
                </a:r>
              </a:p>
            </p:txBody>
          </p:sp>
        </p:grpSp>
        <p:sp>
          <p:nvSpPr>
            <p:cNvPr id="205" name="TextBox 204">
              <a:extLst>
                <a:ext uri="{FF2B5EF4-FFF2-40B4-BE49-F238E27FC236}">
                  <a16:creationId xmlns:a16="http://schemas.microsoft.com/office/drawing/2014/main" id="{AE6BDB3C-4A2C-4F2B-AACD-E3780DC1F833}"/>
                </a:ext>
              </a:extLst>
            </p:cNvPr>
            <p:cNvSpPr txBox="1"/>
            <p:nvPr/>
          </p:nvSpPr>
          <p:spPr>
            <a:xfrm>
              <a:off x="6736568" y="2005703"/>
              <a:ext cx="729477"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B </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214" name="Rectangle 213">
            <a:extLst>
              <a:ext uri="{FF2B5EF4-FFF2-40B4-BE49-F238E27FC236}">
                <a16:creationId xmlns:a16="http://schemas.microsoft.com/office/drawing/2014/main" id="{608BD96E-A70B-40CB-A135-9A1581071AD2}"/>
              </a:ext>
            </a:extLst>
          </p:cNvPr>
          <p:cNvSpPr/>
          <p:nvPr/>
        </p:nvSpPr>
        <p:spPr>
          <a:xfrm>
            <a:off x="2506929" y="3502753"/>
            <a:ext cx="554017"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B</a:t>
            </a:r>
            <a:r>
              <a:rPr kumimoji="0" lang="en-US" sz="18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1</a:t>
            </a:r>
            <a:endParaRPr kumimoji="0" lang="en-US" sz="18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215" name="Rectangle 214">
            <a:extLst>
              <a:ext uri="{FF2B5EF4-FFF2-40B4-BE49-F238E27FC236}">
                <a16:creationId xmlns:a16="http://schemas.microsoft.com/office/drawing/2014/main" id="{DAF5AB8B-609B-413F-9E56-25E734F5060A}"/>
              </a:ext>
            </a:extLst>
          </p:cNvPr>
          <p:cNvSpPr/>
          <p:nvPr/>
        </p:nvSpPr>
        <p:spPr>
          <a:xfrm>
            <a:off x="6800915" y="3608176"/>
            <a:ext cx="554017"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B</a:t>
            </a:r>
            <a:r>
              <a:rPr kumimoji="0" lang="en-US" sz="18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2</a:t>
            </a:r>
            <a:endParaRPr kumimoji="0" lang="en-US" sz="18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85" name="TextBox 184">
            <a:extLst>
              <a:ext uri="{FF2B5EF4-FFF2-40B4-BE49-F238E27FC236}">
                <a16:creationId xmlns:a16="http://schemas.microsoft.com/office/drawing/2014/main" id="{945754BE-BFCC-4C20-9B8F-4CD51ECF2720}"/>
              </a:ext>
            </a:extLst>
          </p:cNvPr>
          <p:cNvSpPr txBox="1"/>
          <p:nvPr/>
        </p:nvSpPr>
        <p:spPr>
          <a:xfrm>
            <a:off x="6946243" y="1592141"/>
            <a:ext cx="1327027"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mn-cs"/>
              </a:rPr>
              <a:t>F = BIL</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cxnSp>
        <p:nvCxnSpPr>
          <p:cNvPr id="11" name="Straight Arrow Connector 10">
            <a:extLst>
              <a:ext uri="{FF2B5EF4-FFF2-40B4-BE49-F238E27FC236}">
                <a16:creationId xmlns:a16="http://schemas.microsoft.com/office/drawing/2014/main" id="{4EA0F949-2BEA-480D-8671-46C2EB50EA8B}"/>
              </a:ext>
            </a:extLst>
          </p:cNvPr>
          <p:cNvCxnSpPr>
            <a:cxnSpLocks/>
          </p:cNvCxnSpPr>
          <p:nvPr/>
        </p:nvCxnSpPr>
        <p:spPr bwMode="auto">
          <a:xfrm flipH="1" flipV="1">
            <a:off x="7106127" y="1202928"/>
            <a:ext cx="453469" cy="487996"/>
          </a:xfrm>
          <a:prstGeom prst="straightConnector1">
            <a:avLst/>
          </a:prstGeom>
          <a:solidFill>
            <a:schemeClr val="accent1"/>
          </a:solidFill>
          <a:ln w="57150" cap="flat" cmpd="sng" algn="ctr">
            <a:solidFill>
              <a:srgbClr val="FF00FF"/>
            </a:solidFill>
            <a:prstDash val="solid"/>
            <a:round/>
            <a:headEnd type="none" w="med" len="med"/>
            <a:tailEnd type="triangle"/>
          </a:ln>
          <a:effectLst/>
        </p:spPr>
      </p:cxnSp>
      <p:sp>
        <p:nvSpPr>
          <p:cNvPr id="168" name="TextBox 167">
            <a:extLst>
              <a:ext uri="{FF2B5EF4-FFF2-40B4-BE49-F238E27FC236}">
                <a16:creationId xmlns:a16="http://schemas.microsoft.com/office/drawing/2014/main" id="{96655135-66F1-4B89-A616-791B1450181B}"/>
              </a:ext>
            </a:extLst>
          </p:cNvPr>
          <p:cNvSpPr txBox="1"/>
          <p:nvPr/>
        </p:nvSpPr>
        <p:spPr>
          <a:xfrm>
            <a:off x="7001057" y="1594753"/>
            <a:ext cx="1327027"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mn-cs"/>
              </a:rPr>
              <a:t>F = B</a:t>
            </a:r>
            <a:r>
              <a:rPr kumimoji="0" lang="en-US" sz="2400" b="0" i="0" u="none" strike="noStrike" kern="1200" cap="none" spc="0" normalizeH="0" baseline="-25000" noProof="0" dirty="0">
                <a:ln>
                  <a:noFill/>
                </a:ln>
                <a:solidFill>
                  <a:srgbClr val="000000"/>
                </a:solidFill>
                <a:effectLst/>
                <a:uLnTx/>
                <a:uFillTx/>
                <a:latin typeface="Times New Roman"/>
                <a:ea typeface="+mn-ea"/>
                <a:cs typeface="+mn-cs"/>
              </a:rPr>
              <a:t>1</a:t>
            </a:r>
            <a:r>
              <a:rPr kumimoji="0" lang="en-US" sz="2400" b="0" i="0" u="none" strike="noStrike" kern="1200" cap="none" spc="0" normalizeH="0" baseline="0" noProof="0" dirty="0">
                <a:ln>
                  <a:noFill/>
                </a:ln>
                <a:solidFill>
                  <a:srgbClr val="000000"/>
                </a:solidFill>
                <a:effectLst/>
                <a:uLnTx/>
                <a:uFillTx/>
                <a:latin typeface="Times New Roman"/>
                <a:ea typeface="+mn-ea"/>
                <a:cs typeface="+mn-cs"/>
              </a:rPr>
              <a:t>IL</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15" name="Group 14">
            <a:extLst>
              <a:ext uri="{FF2B5EF4-FFF2-40B4-BE49-F238E27FC236}">
                <a16:creationId xmlns:a16="http://schemas.microsoft.com/office/drawing/2014/main" id="{BF0EB523-58F9-4721-B2DA-F800984F1802}"/>
              </a:ext>
            </a:extLst>
          </p:cNvPr>
          <p:cNvGrpSpPr/>
          <p:nvPr/>
        </p:nvGrpSpPr>
        <p:grpSpPr>
          <a:xfrm>
            <a:off x="6785204" y="845686"/>
            <a:ext cx="729477" cy="461665"/>
            <a:chOff x="7664570" y="2712063"/>
            <a:chExt cx="729477" cy="461665"/>
          </a:xfrm>
        </p:grpSpPr>
        <p:sp>
          <p:nvSpPr>
            <p:cNvPr id="14" name="Rectangle 13">
              <a:extLst>
                <a:ext uri="{FF2B5EF4-FFF2-40B4-BE49-F238E27FC236}">
                  <a16:creationId xmlns:a16="http://schemas.microsoft.com/office/drawing/2014/main" id="{36F96A2F-BAC4-4D74-A015-A6DC49B4D162}"/>
                </a:ext>
              </a:extLst>
            </p:cNvPr>
            <p:cNvSpPr/>
            <p:nvPr/>
          </p:nvSpPr>
          <p:spPr bwMode="auto">
            <a:xfrm>
              <a:off x="7768918" y="2806700"/>
              <a:ext cx="549685" cy="325387"/>
            </a:xfrm>
            <a:prstGeom prst="rect">
              <a:avLst/>
            </a:prstGeom>
            <a:solidFill>
              <a:srgbClr val="FF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6" name="TextBox 185">
              <a:extLst>
                <a:ext uri="{FF2B5EF4-FFF2-40B4-BE49-F238E27FC236}">
                  <a16:creationId xmlns:a16="http://schemas.microsoft.com/office/drawing/2014/main" id="{BDBDB36C-0686-4366-81A1-38D0856F23A9}"/>
                </a:ext>
              </a:extLst>
            </p:cNvPr>
            <p:cNvSpPr txBox="1"/>
            <p:nvPr/>
          </p:nvSpPr>
          <p:spPr>
            <a:xfrm>
              <a:off x="7664570" y="2712063"/>
              <a:ext cx="729477"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B</a:t>
              </a:r>
              <a:r>
                <a:rPr kumimoji="0" lang="en-US" sz="2400" b="0" i="0" u="none" strike="noStrike" kern="1200" cap="none" spc="0" normalizeH="0" baseline="-25000" noProof="0" dirty="0">
                  <a:ln>
                    <a:noFill/>
                  </a:ln>
                  <a:solidFill>
                    <a:srgbClr val="000000"/>
                  </a:solidFill>
                  <a:effectLst/>
                  <a:uLnTx/>
                  <a:uFillTx/>
                  <a:latin typeface="Century Gothic" pitchFamily="34" charset="0"/>
                  <a:ea typeface="+mn-ea"/>
                  <a:cs typeface="+mn-cs"/>
                </a:rPr>
                <a:t>1</a:t>
              </a: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 </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198" name="Group 197">
            <a:extLst>
              <a:ext uri="{FF2B5EF4-FFF2-40B4-BE49-F238E27FC236}">
                <a16:creationId xmlns:a16="http://schemas.microsoft.com/office/drawing/2014/main" id="{BD733A70-D836-445F-94C7-24C179E05462}"/>
              </a:ext>
            </a:extLst>
          </p:cNvPr>
          <p:cNvGrpSpPr/>
          <p:nvPr/>
        </p:nvGrpSpPr>
        <p:grpSpPr>
          <a:xfrm>
            <a:off x="4695463" y="3959646"/>
            <a:ext cx="594648" cy="1015663"/>
            <a:chOff x="7524783" y="1143293"/>
            <a:chExt cx="594648" cy="1015663"/>
          </a:xfrm>
        </p:grpSpPr>
        <p:sp>
          <p:nvSpPr>
            <p:cNvPr id="199" name="Rectangle 198">
              <a:extLst>
                <a:ext uri="{FF2B5EF4-FFF2-40B4-BE49-F238E27FC236}">
                  <a16:creationId xmlns:a16="http://schemas.microsoft.com/office/drawing/2014/main" id="{E042A460-C4EE-4A4E-BDB1-2E595CAA4FF5}"/>
                </a:ext>
              </a:extLst>
            </p:cNvPr>
            <p:cNvSpPr/>
            <p:nvPr/>
          </p:nvSpPr>
          <p:spPr bwMode="auto">
            <a:xfrm>
              <a:off x="7645706" y="1366092"/>
              <a:ext cx="352540" cy="627961"/>
            </a:xfrm>
            <a:prstGeom prst="rect">
              <a:avLst/>
            </a:prstGeom>
            <a:solidFill>
              <a:srgbClr val="FF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16" name="Rectangle 215">
              <a:extLst>
                <a:ext uri="{FF2B5EF4-FFF2-40B4-BE49-F238E27FC236}">
                  <a16:creationId xmlns:a16="http://schemas.microsoft.com/office/drawing/2014/main" id="{C42EBC20-1073-42DD-B23A-97F6F37F29E5}"/>
                </a:ext>
              </a:extLst>
            </p:cNvPr>
            <p:cNvSpPr/>
            <p:nvPr/>
          </p:nvSpPr>
          <p:spPr>
            <a:xfrm>
              <a:off x="7524783" y="1143293"/>
              <a:ext cx="594648"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a:t>
              </a:r>
              <a:endParaRPr kumimoji="0" lang="en-US" sz="60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462126114"/>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112"/>
                                        </p:tgtEl>
                                        <p:attrNameLst>
                                          <p:attrName>style.visibility</p:attrName>
                                        </p:attrNameLst>
                                      </p:cBhvr>
                                      <p:to>
                                        <p:strVal val="visible"/>
                                      </p:to>
                                    </p:set>
                                    <p:animEffect transition="in" filter="fade">
                                      <p:cBhvr>
                                        <p:cTn id="10" dur="1000"/>
                                        <p:tgtEl>
                                          <p:spTgt spid="112"/>
                                        </p:tgtEl>
                                      </p:cBhvr>
                                    </p:animEffect>
                                  </p:childTnLst>
                                </p:cTn>
                              </p:par>
                              <p:par>
                                <p:cTn id="11" presetID="22" presetClass="entr" presetSubtype="4" fill="hold" nodeType="withEffect">
                                  <p:stCondLst>
                                    <p:cond delay="220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1700"/>
                                        <p:tgtEl>
                                          <p:spTgt spid="11"/>
                                        </p:tgtEl>
                                      </p:cBhvr>
                                    </p:animEffect>
                                  </p:childTnLst>
                                </p:cTn>
                              </p:par>
                              <p:par>
                                <p:cTn id="14" presetID="10" presetClass="entr" presetSubtype="0" fill="hold" nodeType="withEffect">
                                  <p:stCondLst>
                                    <p:cond delay="42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750"/>
                                        <p:tgtEl>
                                          <p:spTgt spid="15"/>
                                        </p:tgtEl>
                                      </p:cBhvr>
                                    </p:animEffect>
                                  </p:childTnLst>
                                </p:cTn>
                              </p:par>
                              <p:par>
                                <p:cTn id="17" presetID="10" presetClass="exit" presetSubtype="0" fill="hold" grpId="0" nodeType="withEffect">
                                  <p:stCondLst>
                                    <p:cond delay="6000"/>
                                  </p:stCondLst>
                                  <p:childTnLst>
                                    <p:animEffect transition="out" filter="fade">
                                      <p:cBhvr>
                                        <p:cTn id="18" dur="1000"/>
                                        <p:tgtEl>
                                          <p:spTgt spid="185"/>
                                        </p:tgtEl>
                                      </p:cBhvr>
                                    </p:animEffect>
                                    <p:set>
                                      <p:cBhvr>
                                        <p:cTn id="19" dur="1" fill="hold">
                                          <p:stCondLst>
                                            <p:cond delay="999"/>
                                          </p:stCondLst>
                                        </p:cTn>
                                        <p:tgtEl>
                                          <p:spTgt spid="185"/>
                                        </p:tgtEl>
                                        <p:attrNameLst>
                                          <p:attrName>style.visibility</p:attrName>
                                        </p:attrNameLst>
                                      </p:cBhvr>
                                      <p:to>
                                        <p:strVal val="hidden"/>
                                      </p:to>
                                    </p:set>
                                  </p:childTnLst>
                                </p:cTn>
                              </p:par>
                              <p:par>
                                <p:cTn id="20" presetID="53" presetClass="entr" presetSubtype="16" fill="hold" grpId="0" nodeType="withEffect">
                                  <p:stCondLst>
                                    <p:cond delay="7000"/>
                                  </p:stCondLst>
                                  <p:childTnLst>
                                    <p:set>
                                      <p:cBhvr>
                                        <p:cTn id="21" dur="1" fill="hold">
                                          <p:stCondLst>
                                            <p:cond delay="0"/>
                                          </p:stCondLst>
                                        </p:cTn>
                                        <p:tgtEl>
                                          <p:spTgt spid="168"/>
                                        </p:tgtEl>
                                        <p:attrNameLst>
                                          <p:attrName>style.visibility</p:attrName>
                                        </p:attrNameLst>
                                      </p:cBhvr>
                                      <p:to>
                                        <p:strVal val="visible"/>
                                      </p:to>
                                    </p:set>
                                    <p:anim calcmode="lin" valueType="num">
                                      <p:cBhvr>
                                        <p:cTn id="22" dur="1000" fill="hold"/>
                                        <p:tgtEl>
                                          <p:spTgt spid="168"/>
                                        </p:tgtEl>
                                        <p:attrNameLst>
                                          <p:attrName>ppt_w</p:attrName>
                                        </p:attrNameLst>
                                      </p:cBhvr>
                                      <p:tavLst>
                                        <p:tav tm="0">
                                          <p:val>
                                            <p:fltVal val="0"/>
                                          </p:val>
                                        </p:tav>
                                        <p:tav tm="100000">
                                          <p:val>
                                            <p:strVal val="#ppt_w"/>
                                          </p:val>
                                        </p:tav>
                                      </p:tavLst>
                                    </p:anim>
                                    <p:anim calcmode="lin" valueType="num">
                                      <p:cBhvr>
                                        <p:cTn id="23" dur="1000" fill="hold"/>
                                        <p:tgtEl>
                                          <p:spTgt spid="168"/>
                                        </p:tgtEl>
                                        <p:attrNameLst>
                                          <p:attrName>ppt_h</p:attrName>
                                        </p:attrNameLst>
                                      </p:cBhvr>
                                      <p:tavLst>
                                        <p:tav tm="0">
                                          <p:val>
                                            <p:fltVal val="0"/>
                                          </p:val>
                                        </p:tav>
                                        <p:tav tm="100000">
                                          <p:val>
                                            <p:strVal val="#ppt_h"/>
                                          </p:val>
                                        </p:tav>
                                      </p:tavLst>
                                    </p:anim>
                                    <p:animEffect transition="in" filter="fade">
                                      <p:cBhvr>
                                        <p:cTn id="24" dur="10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2" grpId="0" autoUpdateAnimBg="0"/>
      <p:bldP spid="185" grpId="0"/>
      <p:bldP spid="168"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bg>
      <p:bgPr>
        <a:solidFill>
          <a:srgbClr val="FFFFCC"/>
        </a:solidFill>
        <a:effectLst/>
      </p:bgPr>
    </p:bg>
    <p:spTree>
      <p:nvGrpSpPr>
        <p:cNvPr id="1" name=""/>
        <p:cNvGrpSpPr/>
        <p:nvPr/>
      </p:nvGrpSpPr>
      <p:grpSpPr>
        <a:xfrm>
          <a:off x="0" y="0"/>
          <a:ext cx="0" cy="0"/>
          <a:chOff x="0" y="0"/>
          <a:chExt cx="0" cy="0"/>
        </a:xfrm>
      </p:grpSpPr>
      <p:grpSp>
        <p:nvGrpSpPr>
          <p:cNvPr id="6" name="Group 55"/>
          <p:cNvGrpSpPr>
            <a:grpSpLocks/>
          </p:cNvGrpSpPr>
          <p:nvPr/>
        </p:nvGrpSpPr>
        <p:grpSpPr bwMode="auto">
          <a:xfrm flipH="1">
            <a:off x="277042" y="4572000"/>
            <a:ext cx="1368877" cy="1999069"/>
            <a:chOff x="2118" y="156"/>
            <a:chExt cx="1260" cy="1969"/>
          </a:xfrm>
        </p:grpSpPr>
        <p:sp>
          <p:nvSpPr>
            <p:cNvPr id="114" name="Oval 56"/>
            <p:cNvSpPr>
              <a:spLocks noChangeArrowheads="1"/>
            </p:cNvSpPr>
            <p:nvPr/>
          </p:nvSpPr>
          <p:spPr bwMode="auto">
            <a:xfrm>
              <a:off x="2118" y="1886"/>
              <a:ext cx="1260" cy="239"/>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5" name="Freeform 57"/>
            <p:cNvSpPr>
              <a:spLocks/>
            </p:cNvSpPr>
            <p:nvPr/>
          </p:nvSpPr>
          <p:spPr bwMode="auto">
            <a:xfrm>
              <a:off x="2535" y="1467"/>
              <a:ext cx="438" cy="516"/>
            </a:xfrm>
            <a:custGeom>
              <a:avLst/>
              <a:gdLst/>
              <a:ahLst/>
              <a:cxnLst>
                <a:cxn ang="0">
                  <a:pos x="96" y="0"/>
                </a:cxn>
                <a:cxn ang="0">
                  <a:pos x="432" y="48"/>
                </a:cxn>
                <a:cxn ang="0">
                  <a:pos x="516" y="516"/>
                </a:cxn>
                <a:cxn ang="0">
                  <a:pos x="402" y="504"/>
                </a:cxn>
                <a:cxn ang="0">
                  <a:pos x="282" y="174"/>
                </a:cxn>
                <a:cxn ang="0">
                  <a:pos x="192" y="156"/>
                </a:cxn>
                <a:cxn ang="0">
                  <a:pos x="150" y="318"/>
                </a:cxn>
                <a:cxn ang="0">
                  <a:pos x="168" y="480"/>
                </a:cxn>
                <a:cxn ang="0">
                  <a:pos x="0" y="450"/>
                </a:cxn>
                <a:cxn ang="0">
                  <a:pos x="24" y="138"/>
                </a:cxn>
                <a:cxn ang="0">
                  <a:pos x="96" y="0"/>
                </a:cxn>
              </a:cxnLst>
              <a:rect l="0" t="0" r="r" b="b"/>
              <a:pathLst>
                <a:path w="516" h="516">
                  <a:moveTo>
                    <a:pt x="96" y="0"/>
                  </a:moveTo>
                  <a:lnTo>
                    <a:pt x="432" y="48"/>
                  </a:lnTo>
                  <a:lnTo>
                    <a:pt x="516" y="516"/>
                  </a:lnTo>
                  <a:lnTo>
                    <a:pt x="402" y="504"/>
                  </a:lnTo>
                  <a:lnTo>
                    <a:pt x="282" y="174"/>
                  </a:lnTo>
                  <a:lnTo>
                    <a:pt x="192" y="156"/>
                  </a:lnTo>
                  <a:lnTo>
                    <a:pt x="150" y="318"/>
                  </a:lnTo>
                  <a:lnTo>
                    <a:pt x="168" y="480"/>
                  </a:lnTo>
                  <a:lnTo>
                    <a:pt x="0" y="450"/>
                  </a:lnTo>
                  <a:lnTo>
                    <a:pt x="24" y="138"/>
                  </a:lnTo>
                  <a:lnTo>
                    <a:pt x="96" y="0"/>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6" name="Freeform 58"/>
            <p:cNvSpPr>
              <a:spLocks/>
            </p:cNvSpPr>
            <p:nvPr/>
          </p:nvSpPr>
          <p:spPr bwMode="auto">
            <a:xfrm>
              <a:off x="2780" y="1035"/>
              <a:ext cx="392" cy="729"/>
            </a:xfrm>
            <a:custGeom>
              <a:avLst/>
              <a:gdLst/>
              <a:ahLst/>
              <a:cxnLst>
                <a:cxn ang="0">
                  <a:pos x="0" y="677"/>
                </a:cxn>
                <a:cxn ang="0">
                  <a:pos x="47" y="686"/>
                </a:cxn>
                <a:cxn ang="0">
                  <a:pos x="113" y="687"/>
                </a:cxn>
                <a:cxn ang="0">
                  <a:pos x="176" y="674"/>
                </a:cxn>
                <a:cxn ang="0">
                  <a:pos x="200" y="662"/>
                </a:cxn>
                <a:cxn ang="0">
                  <a:pos x="216" y="647"/>
                </a:cxn>
                <a:cxn ang="0">
                  <a:pos x="209" y="510"/>
                </a:cxn>
                <a:cxn ang="0">
                  <a:pos x="392" y="243"/>
                </a:cxn>
                <a:cxn ang="0">
                  <a:pos x="245" y="71"/>
                </a:cxn>
                <a:cxn ang="0">
                  <a:pos x="194" y="69"/>
                </a:cxn>
                <a:cxn ang="0">
                  <a:pos x="173" y="30"/>
                </a:cxn>
                <a:cxn ang="0">
                  <a:pos x="134" y="8"/>
                </a:cxn>
                <a:cxn ang="0">
                  <a:pos x="83" y="0"/>
                </a:cxn>
                <a:cxn ang="0">
                  <a:pos x="39" y="140"/>
                </a:cxn>
                <a:cxn ang="0">
                  <a:pos x="15" y="275"/>
                </a:cxn>
                <a:cxn ang="0">
                  <a:pos x="8" y="545"/>
                </a:cxn>
                <a:cxn ang="0">
                  <a:pos x="0" y="677"/>
                </a:cxn>
              </a:cxnLst>
              <a:rect l="0" t="0" r="r" b="b"/>
              <a:pathLst>
                <a:path w="392" h="687">
                  <a:moveTo>
                    <a:pt x="0" y="677"/>
                  </a:moveTo>
                  <a:lnTo>
                    <a:pt x="47" y="686"/>
                  </a:lnTo>
                  <a:lnTo>
                    <a:pt x="113" y="687"/>
                  </a:lnTo>
                  <a:cubicBezTo>
                    <a:pt x="134" y="683"/>
                    <a:pt x="155" y="679"/>
                    <a:pt x="176" y="674"/>
                  </a:cubicBezTo>
                  <a:cubicBezTo>
                    <a:pt x="184" y="672"/>
                    <a:pt x="191" y="664"/>
                    <a:pt x="200" y="662"/>
                  </a:cubicBezTo>
                  <a:cubicBezTo>
                    <a:pt x="205" y="656"/>
                    <a:pt x="207" y="649"/>
                    <a:pt x="216" y="647"/>
                  </a:cubicBezTo>
                  <a:lnTo>
                    <a:pt x="209" y="510"/>
                  </a:lnTo>
                  <a:lnTo>
                    <a:pt x="392" y="243"/>
                  </a:lnTo>
                  <a:lnTo>
                    <a:pt x="245" y="71"/>
                  </a:lnTo>
                  <a:lnTo>
                    <a:pt x="194" y="69"/>
                  </a:lnTo>
                  <a:lnTo>
                    <a:pt x="173" y="30"/>
                  </a:lnTo>
                  <a:lnTo>
                    <a:pt x="134" y="8"/>
                  </a:lnTo>
                  <a:lnTo>
                    <a:pt x="83" y="0"/>
                  </a:lnTo>
                  <a:lnTo>
                    <a:pt x="39" y="140"/>
                  </a:lnTo>
                  <a:lnTo>
                    <a:pt x="15" y="275"/>
                  </a:lnTo>
                  <a:lnTo>
                    <a:pt x="8" y="545"/>
                  </a:lnTo>
                  <a:lnTo>
                    <a:pt x="0" y="677"/>
                  </a:lnTo>
                  <a:close/>
                </a:path>
              </a:pathLst>
            </a:custGeom>
            <a:solidFill>
              <a:srgbClr val="FF00FF"/>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7" name="Freeform 59"/>
            <p:cNvSpPr>
              <a:spLocks/>
            </p:cNvSpPr>
            <p:nvPr/>
          </p:nvSpPr>
          <p:spPr bwMode="auto">
            <a:xfrm>
              <a:off x="2437" y="624"/>
              <a:ext cx="66" cy="93"/>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8" name="Freeform 60"/>
            <p:cNvSpPr>
              <a:spLocks/>
            </p:cNvSpPr>
            <p:nvPr/>
          </p:nvSpPr>
          <p:spPr bwMode="auto">
            <a:xfrm>
              <a:off x="2299" y="156"/>
              <a:ext cx="851" cy="894"/>
            </a:xfrm>
            <a:custGeom>
              <a:avLst/>
              <a:gdLst/>
              <a:ahLst/>
              <a:cxnLst>
                <a:cxn ang="0">
                  <a:pos x="305" y="518"/>
                </a:cxn>
                <a:cxn ang="0">
                  <a:pos x="278" y="374"/>
                </a:cxn>
                <a:cxn ang="0">
                  <a:pos x="242" y="311"/>
                </a:cxn>
                <a:cxn ang="0">
                  <a:pos x="203" y="212"/>
                </a:cxn>
                <a:cxn ang="0">
                  <a:pos x="218" y="128"/>
                </a:cxn>
                <a:cxn ang="0">
                  <a:pos x="272" y="74"/>
                </a:cxn>
                <a:cxn ang="0">
                  <a:pos x="341" y="47"/>
                </a:cxn>
                <a:cxn ang="0">
                  <a:pos x="425" y="17"/>
                </a:cxn>
                <a:cxn ang="0">
                  <a:pos x="548" y="2"/>
                </a:cxn>
                <a:cxn ang="0">
                  <a:pos x="677" y="29"/>
                </a:cxn>
                <a:cxn ang="0">
                  <a:pos x="701" y="44"/>
                </a:cxn>
                <a:cxn ang="0">
                  <a:pos x="737" y="59"/>
                </a:cxn>
                <a:cxn ang="0">
                  <a:pos x="782" y="89"/>
                </a:cxn>
                <a:cxn ang="0">
                  <a:pos x="839" y="137"/>
                </a:cxn>
                <a:cxn ang="0">
                  <a:pos x="803" y="317"/>
                </a:cxn>
                <a:cxn ang="0">
                  <a:pos x="791" y="347"/>
                </a:cxn>
                <a:cxn ang="0">
                  <a:pos x="767" y="398"/>
                </a:cxn>
                <a:cxn ang="0">
                  <a:pos x="683" y="509"/>
                </a:cxn>
                <a:cxn ang="0">
                  <a:pos x="641" y="539"/>
                </a:cxn>
                <a:cxn ang="0">
                  <a:pos x="623" y="545"/>
                </a:cxn>
                <a:cxn ang="0">
                  <a:pos x="620" y="560"/>
                </a:cxn>
                <a:cxn ang="0">
                  <a:pos x="644" y="539"/>
                </a:cxn>
                <a:cxn ang="0">
                  <a:pos x="662" y="527"/>
                </a:cxn>
                <a:cxn ang="0">
                  <a:pos x="776" y="536"/>
                </a:cxn>
                <a:cxn ang="0">
                  <a:pos x="782" y="581"/>
                </a:cxn>
                <a:cxn ang="0">
                  <a:pos x="758" y="626"/>
                </a:cxn>
                <a:cxn ang="0">
                  <a:pos x="677" y="644"/>
                </a:cxn>
                <a:cxn ang="0">
                  <a:pos x="668" y="647"/>
                </a:cxn>
                <a:cxn ang="0">
                  <a:pos x="629" y="650"/>
                </a:cxn>
                <a:cxn ang="0">
                  <a:pos x="620" y="668"/>
                </a:cxn>
                <a:cxn ang="0">
                  <a:pos x="611" y="707"/>
                </a:cxn>
                <a:cxn ang="0">
                  <a:pos x="539" y="893"/>
                </a:cxn>
                <a:cxn ang="0">
                  <a:pos x="401" y="890"/>
                </a:cxn>
                <a:cxn ang="0">
                  <a:pos x="395" y="881"/>
                </a:cxn>
                <a:cxn ang="0">
                  <a:pos x="386" y="875"/>
                </a:cxn>
                <a:cxn ang="0">
                  <a:pos x="335" y="767"/>
                </a:cxn>
                <a:cxn ang="0">
                  <a:pos x="323" y="740"/>
                </a:cxn>
                <a:cxn ang="0">
                  <a:pos x="275" y="740"/>
                </a:cxn>
                <a:cxn ang="0">
                  <a:pos x="227" y="725"/>
                </a:cxn>
                <a:cxn ang="0">
                  <a:pos x="200" y="710"/>
                </a:cxn>
                <a:cxn ang="0">
                  <a:pos x="251" y="662"/>
                </a:cxn>
                <a:cxn ang="0">
                  <a:pos x="308" y="605"/>
                </a:cxn>
                <a:cxn ang="0">
                  <a:pos x="236" y="641"/>
                </a:cxn>
                <a:cxn ang="0">
                  <a:pos x="176" y="653"/>
                </a:cxn>
                <a:cxn ang="0">
                  <a:pos x="65" y="629"/>
                </a:cxn>
                <a:cxn ang="0">
                  <a:pos x="23" y="584"/>
                </a:cxn>
                <a:cxn ang="0">
                  <a:pos x="14" y="557"/>
                </a:cxn>
                <a:cxn ang="0">
                  <a:pos x="11" y="533"/>
                </a:cxn>
                <a:cxn ang="0">
                  <a:pos x="83" y="527"/>
                </a:cxn>
                <a:cxn ang="0">
                  <a:pos x="290" y="524"/>
                </a:cxn>
                <a:cxn ang="0">
                  <a:pos x="305" y="518"/>
                </a:cxn>
              </a:cxnLst>
              <a:rect l="0" t="0" r="r" b="b"/>
              <a:pathLst>
                <a:path w="851" h="894">
                  <a:moveTo>
                    <a:pt x="305" y="518"/>
                  </a:moveTo>
                  <a:cubicBezTo>
                    <a:pt x="303" y="491"/>
                    <a:pt x="296" y="402"/>
                    <a:pt x="278" y="374"/>
                  </a:cubicBezTo>
                  <a:cubicBezTo>
                    <a:pt x="265" y="355"/>
                    <a:pt x="252" y="333"/>
                    <a:pt x="242" y="311"/>
                  </a:cubicBezTo>
                  <a:cubicBezTo>
                    <a:pt x="228" y="279"/>
                    <a:pt x="222" y="241"/>
                    <a:pt x="203" y="212"/>
                  </a:cubicBezTo>
                  <a:cubicBezTo>
                    <a:pt x="206" y="161"/>
                    <a:pt x="197" y="161"/>
                    <a:pt x="218" y="128"/>
                  </a:cubicBezTo>
                  <a:cubicBezTo>
                    <a:pt x="220" y="123"/>
                    <a:pt x="267" y="77"/>
                    <a:pt x="272" y="74"/>
                  </a:cubicBezTo>
                  <a:cubicBezTo>
                    <a:pt x="293" y="61"/>
                    <a:pt x="317" y="52"/>
                    <a:pt x="341" y="47"/>
                  </a:cubicBezTo>
                  <a:cubicBezTo>
                    <a:pt x="364" y="32"/>
                    <a:pt x="399" y="26"/>
                    <a:pt x="425" y="17"/>
                  </a:cubicBezTo>
                  <a:cubicBezTo>
                    <a:pt x="460" y="12"/>
                    <a:pt x="506" y="0"/>
                    <a:pt x="548" y="2"/>
                  </a:cubicBezTo>
                  <a:cubicBezTo>
                    <a:pt x="590" y="4"/>
                    <a:pt x="652" y="22"/>
                    <a:pt x="677" y="29"/>
                  </a:cubicBezTo>
                  <a:cubicBezTo>
                    <a:pt x="689" y="33"/>
                    <a:pt x="689" y="40"/>
                    <a:pt x="701" y="44"/>
                  </a:cubicBezTo>
                  <a:cubicBezTo>
                    <a:pt x="710" y="58"/>
                    <a:pt x="722" y="55"/>
                    <a:pt x="737" y="59"/>
                  </a:cubicBezTo>
                  <a:cubicBezTo>
                    <a:pt x="752" y="69"/>
                    <a:pt x="765" y="83"/>
                    <a:pt x="782" y="89"/>
                  </a:cubicBezTo>
                  <a:cubicBezTo>
                    <a:pt x="798" y="113"/>
                    <a:pt x="832" y="107"/>
                    <a:pt x="839" y="137"/>
                  </a:cubicBezTo>
                  <a:cubicBezTo>
                    <a:pt x="843" y="187"/>
                    <a:pt x="851" y="285"/>
                    <a:pt x="803" y="317"/>
                  </a:cubicBezTo>
                  <a:cubicBezTo>
                    <a:pt x="799" y="328"/>
                    <a:pt x="793" y="335"/>
                    <a:pt x="791" y="347"/>
                  </a:cubicBezTo>
                  <a:cubicBezTo>
                    <a:pt x="787" y="368"/>
                    <a:pt x="790" y="392"/>
                    <a:pt x="767" y="398"/>
                  </a:cubicBezTo>
                  <a:cubicBezTo>
                    <a:pt x="728" y="424"/>
                    <a:pt x="735" y="496"/>
                    <a:pt x="683" y="509"/>
                  </a:cubicBezTo>
                  <a:cubicBezTo>
                    <a:pt x="668" y="519"/>
                    <a:pt x="658" y="531"/>
                    <a:pt x="641" y="539"/>
                  </a:cubicBezTo>
                  <a:cubicBezTo>
                    <a:pt x="635" y="542"/>
                    <a:pt x="623" y="545"/>
                    <a:pt x="623" y="545"/>
                  </a:cubicBezTo>
                  <a:cubicBezTo>
                    <a:pt x="609" y="566"/>
                    <a:pt x="604" y="565"/>
                    <a:pt x="620" y="560"/>
                  </a:cubicBezTo>
                  <a:cubicBezTo>
                    <a:pt x="629" y="551"/>
                    <a:pt x="633" y="545"/>
                    <a:pt x="644" y="539"/>
                  </a:cubicBezTo>
                  <a:cubicBezTo>
                    <a:pt x="650" y="535"/>
                    <a:pt x="662" y="527"/>
                    <a:pt x="662" y="527"/>
                  </a:cubicBezTo>
                  <a:cubicBezTo>
                    <a:pt x="691" y="528"/>
                    <a:pt x="740" y="503"/>
                    <a:pt x="776" y="536"/>
                  </a:cubicBezTo>
                  <a:cubicBezTo>
                    <a:pt x="779" y="536"/>
                    <a:pt x="782" y="578"/>
                    <a:pt x="782" y="581"/>
                  </a:cubicBezTo>
                  <a:cubicBezTo>
                    <a:pt x="782" y="611"/>
                    <a:pt x="773" y="605"/>
                    <a:pt x="758" y="626"/>
                  </a:cubicBezTo>
                  <a:cubicBezTo>
                    <a:pt x="753" y="650"/>
                    <a:pt x="701" y="643"/>
                    <a:pt x="677" y="644"/>
                  </a:cubicBezTo>
                  <a:cubicBezTo>
                    <a:pt x="674" y="645"/>
                    <a:pt x="671" y="647"/>
                    <a:pt x="668" y="647"/>
                  </a:cubicBezTo>
                  <a:cubicBezTo>
                    <a:pt x="655" y="649"/>
                    <a:pt x="642" y="646"/>
                    <a:pt x="629" y="650"/>
                  </a:cubicBezTo>
                  <a:cubicBezTo>
                    <a:pt x="623" y="652"/>
                    <a:pt x="624" y="662"/>
                    <a:pt x="620" y="668"/>
                  </a:cubicBezTo>
                  <a:cubicBezTo>
                    <a:pt x="617" y="681"/>
                    <a:pt x="611" y="707"/>
                    <a:pt x="611" y="707"/>
                  </a:cubicBezTo>
                  <a:cubicBezTo>
                    <a:pt x="609" y="762"/>
                    <a:pt x="615" y="878"/>
                    <a:pt x="539" y="893"/>
                  </a:cubicBezTo>
                  <a:cubicBezTo>
                    <a:pt x="493" y="892"/>
                    <a:pt x="447" y="894"/>
                    <a:pt x="401" y="890"/>
                  </a:cubicBezTo>
                  <a:cubicBezTo>
                    <a:pt x="397" y="890"/>
                    <a:pt x="398" y="884"/>
                    <a:pt x="395" y="881"/>
                  </a:cubicBezTo>
                  <a:cubicBezTo>
                    <a:pt x="392" y="878"/>
                    <a:pt x="389" y="877"/>
                    <a:pt x="386" y="875"/>
                  </a:cubicBezTo>
                  <a:cubicBezTo>
                    <a:pt x="364" y="842"/>
                    <a:pt x="351" y="803"/>
                    <a:pt x="335" y="767"/>
                  </a:cubicBezTo>
                  <a:cubicBezTo>
                    <a:pt x="331" y="758"/>
                    <a:pt x="333" y="742"/>
                    <a:pt x="323" y="740"/>
                  </a:cubicBezTo>
                  <a:cubicBezTo>
                    <a:pt x="303" y="736"/>
                    <a:pt x="295" y="741"/>
                    <a:pt x="275" y="740"/>
                  </a:cubicBezTo>
                  <a:cubicBezTo>
                    <a:pt x="258" y="739"/>
                    <a:pt x="239" y="731"/>
                    <a:pt x="227" y="725"/>
                  </a:cubicBezTo>
                  <a:cubicBezTo>
                    <a:pt x="224" y="715"/>
                    <a:pt x="200" y="710"/>
                    <a:pt x="200" y="710"/>
                  </a:cubicBezTo>
                  <a:cubicBezTo>
                    <a:pt x="203" y="696"/>
                    <a:pt x="239" y="670"/>
                    <a:pt x="251" y="662"/>
                  </a:cubicBezTo>
                  <a:cubicBezTo>
                    <a:pt x="267" y="638"/>
                    <a:pt x="286" y="620"/>
                    <a:pt x="308" y="605"/>
                  </a:cubicBezTo>
                  <a:cubicBezTo>
                    <a:pt x="310" y="598"/>
                    <a:pt x="258" y="633"/>
                    <a:pt x="236" y="641"/>
                  </a:cubicBezTo>
                  <a:cubicBezTo>
                    <a:pt x="214" y="649"/>
                    <a:pt x="204" y="655"/>
                    <a:pt x="176" y="653"/>
                  </a:cubicBezTo>
                  <a:cubicBezTo>
                    <a:pt x="137" y="652"/>
                    <a:pt x="93" y="657"/>
                    <a:pt x="65" y="629"/>
                  </a:cubicBezTo>
                  <a:cubicBezTo>
                    <a:pt x="53" y="617"/>
                    <a:pt x="33" y="599"/>
                    <a:pt x="23" y="584"/>
                  </a:cubicBezTo>
                  <a:cubicBezTo>
                    <a:pt x="18" y="576"/>
                    <a:pt x="14" y="557"/>
                    <a:pt x="14" y="557"/>
                  </a:cubicBezTo>
                  <a:cubicBezTo>
                    <a:pt x="14" y="549"/>
                    <a:pt x="0" y="538"/>
                    <a:pt x="11" y="533"/>
                  </a:cubicBezTo>
                  <a:cubicBezTo>
                    <a:pt x="22" y="528"/>
                    <a:pt x="37" y="528"/>
                    <a:pt x="83" y="527"/>
                  </a:cubicBezTo>
                  <a:cubicBezTo>
                    <a:pt x="152" y="525"/>
                    <a:pt x="221" y="525"/>
                    <a:pt x="290" y="524"/>
                  </a:cubicBezTo>
                  <a:cubicBezTo>
                    <a:pt x="301" y="520"/>
                    <a:pt x="296" y="522"/>
                    <a:pt x="305" y="518"/>
                  </a:cubicBezTo>
                  <a:close/>
                </a:path>
              </a:pathLst>
            </a:custGeom>
            <a:gradFill rotWithShape="1">
              <a:gsLst>
                <a:gs pos="0">
                  <a:srgbClr val="FFCCFF"/>
                </a:gs>
                <a:gs pos="100000">
                  <a:srgbClr val="FFCCFF">
                    <a:gamma/>
                    <a:shade val="86275"/>
                    <a:invGamma/>
                  </a:srgbClr>
                </a:gs>
              </a:gsLst>
              <a:lin ang="5400000" scaled="1"/>
            </a:gradFill>
            <a:ln w="28575" cmpd="sng">
              <a:solidFill>
                <a:schemeClr val="tx1"/>
              </a:solidFill>
              <a:round/>
              <a:headEnd/>
              <a:tailEnd/>
            </a:ln>
            <a:effectLst/>
            <a:scene3d>
              <a:camera prst="orthographicFront"/>
              <a:lightRig rig="threePt" dir="t"/>
            </a:scene3d>
            <a:sp3d>
              <a:bevelT/>
            </a:sp3d>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9" name="Freeform 61"/>
            <p:cNvSpPr>
              <a:spLocks/>
            </p:cNvSpPr>
            <p:nvPr/>
          </p:nvSpPr>
          <p:spPr bwMode="auto">
            <a:xfrm rot="-830568">
              <a:off x="2714" y="321"/>
              <a:ext cx="433" cy="207"/>
            </a:xfrm>
            <a:custGeom>
              <a:avLst/>
              <a:gdLst/>
              <a:ahLst/>
              <a:cxnLst>
                <a:cxn ang="0">
                  <a:pos x="1" y="207"/>
                </a:cxn>
                <a:cxn ang="0">
                  <a:pos x="4" y="144"/>
                </a:cxn>
                <a:cxn ang="0">
                  <a:pos x="16" y="126"/>
                </a:cxn>
                <a:cxn ang="0">
                  <a:pos x="61" y="69"/>
                </a:cxn>
                <a:cxn ang="0">
                  <a:pos x="97" y="36"/>
                </a:cxn>
                <a:cxn ang="0">
                  <a:pos x="127" y="9"/>
                </a:cxn>
                <a:cxn ang="0">
                  <a:pos x="139" y="42"/>
                </a:cxn>
                <a:cxn ang="0">
                  <a:pos x="136" y="72"/>
                </a:cxn>
                <a:cxn ang="0">
                  <a:pos x="139" y="54"/>
                </a:cxn>
                <a:cxn ang="0">
                  <a:pos x="145" y="45"/>
                </a:cxn>
                <a:cxn ang="0">
                  <a:pos x="154" y="42"/>
                </a:cxn>
                <a:cxn ang="0">
                  <a:pos x="238" y="6"/>
                </a:cxn>
                <a:cxn ang="0">
                  <a:pos x="265" y="48"/>
                </a:cxn>
                <a:cxn ang="0">
                  <a:pos x="274" y="30"/>
                </a:cxn>
                <a:cxn ang="0">
                  <a:pos x="292" y="24"/>
                </a:cxn>
                <a:cxn ang="0">
                  <a:pos x="385" y="36"/>
                </a:cxn>
                <a:cxn ang="0">
                  <a:pos x="415" y="66"/>
                </a:cxn>
                <a:cxn ang="0">
                  <a:pos x="427" y="81"/>
                </a:cxn>
                <a:cxn ang="0">
                  <a:pos x="343" y="87"/>
                </a:cxn>
                <a:cxn ang="0">
                  <a:pos x="310" y="102"/>
                </a:cxn>
                <a:cxn ang="0">
                  <a:pos x="130" y="120"/>
                </a:cxn>
                <a:cxn ang="0">
                  <a:pos x="100" y="129"/>
                </a:cxn>
                <a:cxn ang="0">
                  <a:pos x="82" y="135"/>
                </a:cxn>
                <a:cxn ang="0">
                  <a:pos x="55" y="162"/>
                </a:cxn>
                <a:cxn ang="0">
                  <a:pos x="19" y="198"/>
                </a:cxn>
                <a:cxn ang="0">
                  <a:pos x="1" y="207"/>
                </a:cxn>
              </a:cxnLst>
              <a:rect l="0" t="0" r="r" b="b"/>
              <a:pathLst>
                <a:path w="433" h="207">
                  <a:moveTo>
                    <a:pt x="1" y="207"/>
                  </a:moveTo>
                  <a:cubicBezTo>
                    <a:pt x="2" y="186"/>
                    <a:pt x="0" y="165"/>
                    <a:pt x="4" y="144"/>
                  </a:cubicBezTo>
                  <a:cubicBezTo>
                    <a:pt x="5" y="137"/>
                    <a:pt x="12" y="132"/>
                    <a:pt x="16" y="126"/>
                  </a:cubicBezTo>
                  <a:cubicBezTo>
                    <a:pt x="27" y="110"/>
                    <a:pt x="46" y="74"/>
                    <a:pt x="61" y="69"/>
                  </a:cubicBezTo>
                  <a:cubicBezTo>
                    <a:pt x="73" y="57"/>
                    <a:pt x="83" y="45"/>
                    <a:pt x="97" y="36"/>
                  </a:cubicBezTo>
                  <a:cubicBezTo>
                    <a:pt x="101" y="23"/>
                    <a:pt x="112" y="9"/>
                    <a:pt x="127" y="9"/>
                  </a:cubicBezTo>
                  <a:cubicBezTo>
                    <a:pt x="134" y="20"/>
                    <a:pt x="135" y="30"/>
                    <a:pt x="139" y="42"/>
                  </a:cubicBezTo>
                  <a:cubicBezTo>
                    <a:pt x="138" y="52"/>
                    <a:pt x="136" y="62"/>
                    <a:pt x="136" y="72"/>
                  </a:cubicBezTo>
                  <a:cubicBezTo>
                    <a:pt x="136" y="78"/>
                    <a:pt x="137" y="60"/>
                    <a:pt x="139" y="54"/>
                  </a:cubicBezTo>
                  <a:cubicBezTo>
                    <a:pt x="140" y="51"/>
                    <a:pt x="142" y="47"/>
                    <a:pt x="145" y="45"/>
                  </a:cubicBezTo>
                  <a:cubicBezTo>
                    <a:pt x="147" y="43"/>
                    <a:pt x="151" y="43"/>
                    <a:pt x="154" y="42"/>
                  </a:cubicBezTo>
                  <a:cubicBezTo>
                    <a:pt x="178" y="18"/>
                    <a:pt x="211" y="24"/>
                    <a:pt x="238" y="6"/>
                  </a:cubicBezTo>
                  <a:cubicBezTo>
                    <a:pt x="282" y="11"/>
                    <a:pt x="250" y="0"/>
                    <a:pt x="265" y="48"/>
                  </a:cubicBezTo>
                  <a:cubicBezTo>
                    <a:pt x="269" y="61"/>
                    <a:pt x="271" y="32"/>
                    <a:pt x="274" y="30"/>
                  </a:cubicBezTo>
                  <a:cubicBezTo>
                    <a:pt x="279" y="26"/>
                    <a:pt x="292" y="24"/>
                    <a:pt x="292" y="24"/>
                  </a:cubicBezTo>
                  <a:cubicBezTo>
                    <a:pt x="324" y="26"/>
                    <a:pt x="353" y="31"/>
                    <a:pt x="385" y="36"/>
                  </a:cubicBezTo>
                  <a:cubicBezTo>
                    <a:pt x="389" y="69"/>
                    <a:pt x="389" y="57"/>
                    <a:pt x="415" y="66"/>
                  </a:cubicBezTo>
                  <a:cubicBezTo>
                    <a:pt x="417" y="72"/>
                    <a:pt x="433" y="78"/>
                    <a:pt x="427" y="81"/>
                  </a:cubicBezTo>
                  <a:cubicBezTo>
                    <a:pt x="402" y="94"/>
                    <a:pt x="371" y="86"/>
                    <a:pt x="343" y="87"/>
                  </a:cubicBezTo>
                  <a:cubicBezTo>
                    <a:pt x="326" y="91"/>
                    <a:pt x="328" y="98"/>
                    <a:pt x="310" y="102"/>
                  </a:cubicBezTo>
                  <a:cubicBezTo>
                    <a:pt x="338" y="144"/>
                    <a:pt x="156" y="120"/>
                    <a:pt x="130" y="120"/>
                  </a:cubicBezTo>
                  <a:cubicBezTo>
                    <a:pt x="113" y="132"/>
                    <a:pt x="130" y="122"/>
                    <a:pt x="100" y="129"/>
                  </a:cubicBezTo>
                  <a:cubicBezTo>
                    <a:pt x="94" y="130"/>
                    <a:pt x="82" y="135"/>
                    <a:pt x="82" y="135"/>
                  </a:cubicBezTo>
                  <a:cubicBezTo>
                    <a:pt x="78" y="147"/>
                    <a:pt x="67" y="158"/>
                    <a:pt x="55" y="162"/>
                  </a:cubicBezTo>
                  <a:cubicBezTo>
                    <a:pt x="49" y="181"/>
                    <a:pt x="35" y="187"/>
                    <a:pt x="19" y="198"/>
                  </a:cubicBezTo>
                  <a:cubicBezTo>
                    <a:pt x="13" y="202"/>
                    <a:pt x="1" y="207"/>
                    <a:pt x="1" y="207"/>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0" name="Freeform 62"/>
            <p:cNvSpPr>
              <a:spLocks/>
            </p:cNvSpPr>
            <p:nvPr/>
          </p:nvSpPr>
          <p:spPr bwMode="auto">
            <a:xfrm>
              <a:off x="2705" y="570"/>
              <a:ext cx="153" cy="141"/>
            </a:xfrm>
            <a:custGeom>
              <a:avLst/>
              <a:gdLst/>
              <a:ahLst/>
              <a:cxnLst>
                <a:cxn ang="0">
                  <a:pos x="64" y="6"/>
                </a:cxn>
                <a:cxn ang="0">
                  <a:pos x="22" y="54"/>
                </a:cxn>
                <a:cxn ang="0">
                  <a:pos x="10" y="72"/>
                </a:cxn>
                <a:cxn ang="0">
                  <a:pos x="25" y="132"/>
                </a:cxn>
                <a:cxn ang="0">
                  <a:pos x="61" y="153"/>
                </a:cxn>
                <a:cxn ang="0">
                  <a:pos x="145" y="135"/>
                </a:cxn>
                <a:cxn ang="0">
                  <a:pos x="169" y="117"/>
                </a:cxn>
                <a:cxn ang="0">
                  <a:pos x="175" y="54"/>
                </a:cxn>
                <a:cxn ang="0">
                  <a:pos x="118" y="12"/>
                </a:cxn>
                <a:cxn ang="0">
                  <a:pos x="91" y="3"/>
                </a:cxn>
                <a:cxn ang="0">
                  <a:pos x="82" y="0"/>
                </a:cxn>
                <a:cxn ang="0">
                  <a:pos x="64" y="6"/>
                </a:cxn>
              </a:cxnLst>
              <a:rect l="0" t="0" r="r" b="b"/>
              <a:pathLst>
                <a:path w="186" h="153">
                  <a:moveTo>
                    <a:pt x="64" y="6"/>
                  </a:moveTo>
                  <a:cubicBezTo>
                    <a:pt x="25" y="12"/>
                    <a:pt x="39" y="28"/>
                    <a:pt x="22" y="54"/>
                  </a:cubicBezTo>
                  <a:cubicBezTo>
                    <a:pt x="18" y="60"/>
                    <a:pt x="10" y="72"/>
                    <a:pt x="10" y="72"/>
                  </a:cubicBezTo>
                  <a:cubicBezTo>
                    <a:pt x="5" y="94"/>
                    <a:pt x="0" y="124"/>
                    <a:pt x="25" y="132"/>
                  </a:cubicBezTo>
                  <a:cubicBezTo>
                    <a:pt x="30" y="152"/>
                    <a:pt x="43" y="147"/>
                    <a:pt x="61" y="153"/>
                  </a:cubicBezTo>
                  <a:cubicBezTo>
                    <a:pt x="124" y="149"/>
                    <a:pt x="99" y="147"/>
                    <a:pt x="145" y="135"/>
                  </a:cubicBezTo>
                  <a:cubicBezTo>
                    <a:pt x="156" y="128"/>
                    <a:pt x="162" y="128"/>
                    <a:pt x="169" y="117"/>
                  </a:cubicBezTo>
                  <a:cubicBezTo>
                    <a:pt x="173" y="85"/>
                    <a:pt x="186" y="86"/>
                    <a:pt x="175" y="54"/>
                  </a:cubicBezTo>
                  <a:cubicBezTo>
                    <a:pt x="169" y="14"/>
                    <a:pt x="159" y="16"/>
                    <a:pt x="118" y="12"/>
                  </a:cubicBezTo>
                  <a:cubicBezTo>
                    <a:pt x="109" y="9"/>
                    <a:pt x="100" y="6"/>
                    <a:pt x="91" y="3"/>
                  </a:cubicBezTo>
                  <a:cubicBezTo>
                    <a:pt x="88" y="2"/>
                    <a:pt x="82" y="0"/>
                    <a:pt x="82" y="0"/>
                  </a:cubicBezTo>
                  <a:cubicBezTo>
                    <a:pt x="52" y="3"/>
                    <a:pt x="46" y="0"/>
                    <a:pt x="64" y="6"/>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1" name="Freeform 63"/>
            <p:cNvSpPr>
              <a:spLocks/>
            </p:cNvSpPr>
            <p:nvPr/>
          </p:nvSpPr>
          <p:spPr bwMode="auto">
            <a:xfrm>
              <a:off x="2718" y="621"/>
              <a:ext cx="72" cy="69"/>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2" name="Freeform 64"/>
            <p:cNvSpPr>
              <a:spLocks/>
            </p:cNvSpPr>
            <p:nvPr/>
          </p:nvSpPr>
          <p:spPr bwMode="auto">
            <a:xfrm rot="-2667468">
              <a:off x="2689" y="807"/>
              <a:ext cx="27" cy="51"/>
            </a:xfrm>
            <a:custGeom>
              <a:avLst/>
              <a:gdLst/>
              <a:ahLst/>
              <a:cxnLst>
                <a:cxn ang="0">
                  <a:pos x="0" y="0"/>
                </a:cxn>
                <a:cxn ang="0">
                  <a:pos x="30" y="36"/>
                </a:cxn>
                <a:cxn ang="0">
                  <a:pos x="33" y="78"/>
                </a:cxn>
              </a:cxnLst>
              <a:rect l="0" t="0" r="r" b="b"/>
              <a:pathLst>
                <a:path w="35" h="78">
                  <a:moveTo>
                    <a:pt x="0" y="0"/>
                  </a:moveTo>
                  <a:cubicBezTo>
                    <a:pt x="12" y="11"/>
                    <a:pt x="25" y="23"/>
                    <a:pt x="30" y="36"/>
                  </a:cubicBezTo>
                  <a:cubicBezTo>
                    <a:pt x="35" y="49"/>
                    <a:pt x="34" y="63"/>
                    <a:pt x="33" y="78"/>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 name="Freeform 65"/>
            <p:cNvSpPr>
              <a:spLocks/>
            </p:cNvSpPr>
            <p:nvPr/>
          </p:nvSpPr>
          <p:spPr bwMode="auto">
            <a:xfrm>
              <a:off x="2482" y="636"/>
              <a:ext cx="75" cy="114"/>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4" name="Line 66"/>
            <p:cNvSpPr>
              <a:spLocks noChangeShapeType="1"/>
            </p:cNvSpPr>
            <p:nvPr/>
          </p:nvSpPr>
          <p:spPr bwMode="auto">
            <a:xfrm flipH="1">
              <a:off x="2598" y="720"/>
              <a:ext cx="48" cy="48"/>
            </a:xfrm>
            <a:prstGeom prst="line">
              <a:avLst/>
            </a:prstGeom>
            <a:noFill/>
            <a:ln w="19050">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5" name="Freeform 67"/>
            <p:cNvSpPr>
              <a:spLocks/>
            </p:cNvSpPr>
            <p:nvPr/>
          </p:nvSpPr>
          <p:spPr bwMode="auto">
            <a:xfrm>
              <a:off x="2562" y="590"/>
              <a:ext cx="128" cy="84"/>
            </a:xfrm>
            <a:custGeom>
              <a:avLst/>
              <a:gdLst/>
              <a:ahLst/>
              <a:cxnLst>
                <a:cxn ang="0">
                  <a:pos x="3" y="82"/>
                </a:cxn>
                <a:cxn ang="0">
                  <a:pos x="132" y="79"/>
                </a:cxn>
                <a:cxn ang="0">
                  <a:pos x="117" y="51"/>
                </a:cxn>
                <a:cxn ang="0">
                  <a:pos x="51" y="1"/>
                </a:cxn>
                <a:cxn ang="0">
                  <a:pos x="12" y="4"/>
                </a:cxn>
                <a:cxn ang="0">
                  <a:pos x="0" y="40"/>
                </a:cxn>
                <a:cxn ang="0">
                  <a:pos x="3" y="82"/>
                </a:cxn>
              </a:cxnLst>
              <a:rect l="0" t="0" r="r" b="b"/>
              <a:pathLst>
                <a:path w="140" h="84">
                  <a:moveTo>
                    <a:pt x="3" y="82"/>
                  </a:moveTo>
                  <a:cubicBezTo>
                    <a:pt x="46" y="81"/>
                    <a:pt x="89" y="84"/>
                    <a:pt x="132" y="79"/>
                  </a:cubicBezTo>
                  <a:cubicBezTo>
                    <a:pt x="140" y="78"/>
                    <a:pt x="118" y="52"/>
                    <a:pt x="117" y="51"/>
                  </a:cubicBezTo>
                  <a:cubicBezTo>
                    <a:pt x="98" y="22"/>
                    <a:pt x="83" y="12"/>
                    <a:pt x="51" y="1"/>
                  </a:cubicBezTo>
                  <a:cubicBezTo>
                    <a:pt x="35" y="2"/>
                    <a:pt x="28" y="0"/>
                    <a:pt x="12" y="4"/>
                  </a:cubicBezTo>
                  <a:cubicBezTo>
                    <a:pt x="2" y="6"/>
                    <a:pt x="0" y="30"/>
                    <a:pt x="0" y="40"/>
                  </a:cubicBezTo>
                  <a:cubicBezTo>
                    <a:pt x="1" y="56"/>
                    <a:pt x="1" y="66"/>
                    <a:pt x="3" y="82"/>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6" name="Freeform 68"/>
            <p:cNvSpPr>
              <a:spLocks/>
            </p:cNvSpPr>
            <p:nvPr/>
          </p:nvSpPr>
          <p:spPr bwMode="auto">
            <a:xfrm>
              <a:off x="2568" y="618"/>
              <a:ext cx="57" cy="54"/>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7" name="Freeform 69"/>
            <p:cNvSpPr>
              <a:spLocks/>
            </p:cNvSpPr>
            <p:nvPr/>
          </p:nvSpPr>
          <p:spPr bwMode="auto">
            <a:xfrm>
              <a:off x="2952" y="716"/>
              <a:ext cx="87" cy="38"/>
            </a:xfrm>
            <a:custGeom>
              <a:avLst/>
              <a:gdLst/>
              <a:ahLst/>
              <a:cxnLst>
                <a:cxn ang="0">
                  <a:pos x="0" y="28"/>
                </a:cxn>
                <a:cxn ang="0">
                  <a:pos x="30" y="22"/>
                </a:cxn>
                <a:cxn ang="0">
                  <a:pos x="45" y="10"/>
                </a:cxn>
                <a:cxn ang="0">
                  <a:pos x="63" y="7"/>
                </a:cxn>
                <a:cxn ang="0">
                  <a:pos x="81" y="1"/>
                </a:cxn>
                <a:cxn ang="0">
                  <a:pos x="66" y="4"/>
                </a:cxn>
                <a:cxn ang="0">
                  <a:pos x="24" y="22"/>
                </a:cxn>
                <a:cxn ang="0">
                  <a:pos x="42" y="22"/>
                </a:cxn>
                <a:cxn ang="0">
                  <a:pos x="69" y="13"/>
                </a:cxn>
                <a:cxn ang="0">
                  <a:pos x="51" y="22"/>
                </a:cxn>
                <a:cxn ang="0">
                  <a:pos x="45" y="28"/>
                </a:cxn>
                <a:cxn ang="0">
                  <a:pos x="63" y="13"/>
                </a:cxn>
              </a:cxnLst>
              <a:rect l="0" t="0" r="r" b="b"/>
              <a:pathLst>
                <a:path w="87" h="38">
                  <a:moveTo>
                    <a:pt x="0" y="28"/>
                  </a:moveTo>
                  <a:cubicBezTo>
                    <a:pt x="10" y="27"/>
                    <a:pt x="22" y="28"/>
                    <a:pt x="30" y="22"/>
                  </a:cubicBezTo>
                  <a:cubicBezTo>
                    <a:pt x="44" y="10"/>
                    <a:pt x="27" y="14"/>
                    <a:pt x="45" y="10"/>
                  </a:cubicBezTo>
                  <a:cubicBezTo>
                    <a:pt x="51" y="9"/>
                    <a:pt x="57" y="8"/>
                    <a:pt x="63" y="7"/>
                  </a:cubicBezTo>
                  <a:cubicBezTo>
                    <a:pt x="69" y="5"/>
                    <a:pt x="87" y="0"/>
                    <a:pt x="81" y="1"/>
                  </a:cubicBezTo>
                  <a:cubicBezTo>
                    <a:pt x="76" y="2"/>
                    <a:pt x="71" y="3"/>
                    <a:pt x="66" y="4"/>
                  </a:cubicBezTo>
                  <a:cubicBezTo>
                    <a:pt x="48" y="16"/>
                    <a:pt x="45" y="18"/>
                    <a:pt x="24" y="22"/>
                  </a:cubicBezTo>
                  <a:cubicBezTo>
                    <a:pt x="0" y="38"/>
                    <a:pt x="36" y="24"/>
                    <a:pt x="42" y="22"/>
                  </a:cubicBezTo>
                  <a:cubicBezTo>
                    <a:pt x="63" y="8"/>
                    <a:pt x="53" y="8"/>
                    <a:pt x="69" y="13"/>
                  </a:cubicBezTo>
                  <a:cubicBezTo>
                    <a:pt x="63" y="17"/>
                    <a:pt x="54" y="16"/>
                    <a:pt x="51" y="22"/>
                  </a:cubicBezTo>
                  <a:cubicBezTo>
                    <a:pt x="46" y="31"/>
                    <a:pt x="66" y="35"/>
                    <a:pt x="45" y="28"/>
                  </a:cubicBezTo>
                  <a:cubicBezTo>
                    <a:pt x="64" y="15"/>
                    <a:pt x="63" y="23"/>
                    <a:pt x="63" y="13"/>
                  </a:cubicBezTo>
                </a:path>
              </a:pathLst>
            </a:custGeom>
            <a:noFill/>
            <a:ln w="1270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8" name="Freeform 70"/>
            <p:cNvSpPr>
              <a:spLocks/>
            </p:cNvSpPr>
            <p:nvPr/>
          </p:nvSpPr>
          <p:spPr bwMode="auto">
            <a:xfrm rot="-1003678">
              <a:off x="2924" y="552"/>
              <a:ext cx="290" cy="269"/>
            </a:xfrm>
            <a:custGeom>
              <a:avLst/>
              <a:gdLst/>
              <a:ahLst/>
              <a:cxnLst>
                <a:cxn ang="0">
                  <a:pos x="0" y="140"/>
                </a:cxn>
                <a:cxn ang="0">
                  <a:pos x="27" y="53"/>
                </a:cxn>
                <a:cxn ang="0">
                  <a:pos x="27" y="38"/>
                </a:cxn>
                <a:cxn ang="0">
                  <a:pos x="102" y="11"/>
                </a:cxn>
                <a:cxn ang="0">
                  <a:pos x="177" y="2"/>
                </a:cxn>
                <a:cxn ang="0">
                  <a:pos x="249" y="8"/>
                </a:cxn>
                <a:cxn ang="0">
                  <a:pos x="252" y="17"/>
                </a:cxn>
                <a:cxn ang="0">
                  <a:pos x="261" y="23"/>
                </a:cxn>
                <a:cxn ang="0">
                  <a:pos x="279" y="29"/>
                </a:cxn>
                <a:cxn ang="0">
                  <a:pos x="297" y="41"/>
                </a:cxn>
                <a:cxn ang="0">
                  <a:pos x="321" y="47"/>
                </a:cxn>
                <a:cxn ang="0">
                  <a:pos x="330" y="77"/>
                </a:cxn>
                <a:cxn ang="0">
                  <a:pos x="303" y="80"/>
                </a:cxn>
                <a:cxn ang="0">
                  <a:pos x="324" y="125"/>
                </a:cxn>
                <a:cxn ang="0">
                  <a:pos x="312" y="140"/>
                </a:cxn>
                <a:cxn ang="0">
                  <a:pos x="264" y="143"/>
                </a:cxn>
                <a:cxn ang="0">
                  <a:pos x="282" y="242"/>
                </a:cxn>
                <a:cxn ang="0">
                  <a:pos x="219" y="230"/>
                </a:cxn>
                <a:cxn ang="0">
                  <a:pos x="162" y="197"/>
                </a:cxn>
                <a:cxn ang="0">
                  <a:pos x="162" y="116"/>
                </a:cxn>
                <a:cxn ang="0">
                  <a:pos x="81" y="89"/>
                </a:cxn>
                <a:cxn ang="0">
                  <a:pos x="9" y="104"/>
                </a:cxn>
              </a:cxnLst>
              <a:rect l="0" t="0" r="r" b="b"/>
              <a:pathLst>
                <a:path w="345" h="269">
                  <a:moveTo>
                    <a:pt x="0" y="140"/>
                  </a:moveTo>
                  <a:cubicBezTo>
                    <a:pt x="1" y="112"/>
                    <a:pt x="24" y="81"/>
                    <a:pt x="27" y="53"/>
                  </a:cubicBezTo>
                  <a:cubicBezTo>
                    <a:pt x="60" y="26"/>
                    <a:pt x="19" y="42"/>
                    <a:pt x="27" y="38"/>
                  </a:cubicBezTo>
                  <a:cubicBezTo>
                    <a:pt x="51" y="25"/>
                    <a:pt x="76" y="20"/>
                    <a:pt x="102" y="11"/>
                  </a:cubicBezTo>
                  <a:cubicBezTo>
                    <a:pt x="140" y="12"/>
                    <a:pt x="139" y="0"/>
                    <a:pt x="177" y="2"/>
                  </a:cubicBezTo>
                  <a:cubicBezTo>
                    <a:pt x="189" y="3"/>
                    <a:pt x="249" y="8"/>
                    <a:pt x="249" y="8"/>
                  </a:cubicBezTo>
                  <a:cubicBezTo>
                    <a:pt x="250" y="11"/>
                    <a:pt x="250" y="15"/>
                    <a:pt x="252" y="17"/>
                  </a:cubicBezTo>
                  <a:cubicBezTo>
                    <a:pt x="254" y="20"/>
                    <a:pt x="258" y="22"/>
                    <a:pt x="261" y="23"/>
                  </a:cubicBezTo>
                  <a:cubicBezTo>
                    <a:pt x="267" y="26"/>
                    <a:pt x="273" y="27"/>
                    <a:pt x="279" y="29"/>
                  </a:cubicBezTo>
                  <a:cubicBezTo>
                    <a:pt x="286" y="31"/>
                    <a:pt x="290" y="39"/>
                    <a:pt x="297" y="41"/>
                  </a:cubicBezTo>
                  <a:cubicBezTo>
                    <a:pt x="305" y="43"/>
                    <a:pt x="321" y="47"/>
                    <a:pt x="321" y="47"/>
                  </a:cubicBezTo>
                  <a:cubicBezTo>
                    <a:pt x="327" y="51"/>
                    <a:pt x="345" y="68"/>
                    <a:pt x="330" y="77"/>
                  </a:cubicBezTo>
                  <a:cubicBezTo>
                    <a:pt x="322" y="82"/>
                    <a:pt x="312" y="79"/>
                    <a:pt x="303" y="80"/>
                  </a:cubicBezTo>
                  <a:cubicBezTo>
                    <a:pt x="297" y="86"/>
                    <a:pt x="324" y="115"/>
                    <a:pt x="324" y="125"/>
                  </a:cubicBezTo>
                  <a:cubicBezTo>
                    <a:pt x="325" y="135"/>
                    <a:pt x="322" y="137"/>
                    <a:pt x="312" y="140"/>
                  </a:cubicBezTo>
                  <a:cubicBezTo>
                    <a:pt x="289" y="144"/>
                    <a:pt x="260" y="121"/>
                    <a:pt x="264" y="143"/>
                  </a:cubicBezTo>
                  <a:cubicBezTo>
                    <a:pt x="291" y="179"/>
                    <a:pt x="298" y="224"/>
                    <a:pt x="282" y="242"/>
                  </a:cubicBezTo>
                  <a:cubicBezTo>
                    <a:pt x="257" y="269"/>
                    <a:pt x="240" y="246"/>
                    <a:pt x="219" y="230"/>
                  </a:cubicBezTo>
                  <a:cubicBezTo>
                    <a:pt x="210" y="223"/>
                    <a:pt x="162" y="197"/>
                    <a:pt x="162" y="197"/>
                  </a:cubicBezTo>
                  <a:cubicBezTo>
                    <a:pt x="158" y="185"/>
                    <a:pt x="174" y="120"/>
                    <a:pt x="162" y="116"/>
                  </a:cubicBezTo>
                  <a:cubicBezTo>
                    <a:pt x="149" y="99"/>
                    <a:pt x="106" y="91"/>
                    <a:pt x="81" y="89"/>
                  </a:cubicBezTo>
                  <a:cubicBezTo>
                    <a:pt x="56" y="87"/>
                    <a:pt x="24" y="101"/>
                    <a:pt x="9" y="104"/>
                  </a:cubicBezTo>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9" name="Freeform 71"/>
            <p:cNvSpPr>
              <a:spLocks/>
            </p:cNvSpPr>
            <p:nvPr/>
          </p:nvSpPr>
          <p:spPr bwMode="auto">
            <a:xfrm>
              <a:off x="2428" y="388"/>
              <a:ext cx="263" cy="230"/>
            </a:xfrm>
            <a:custGeom>
              <a:avLst/>
              <a:gdLst/>
              <a:ahLst/>
              <a:cxnLst>
                <a:cxn ang="0">
                  <a:pos x="239" y="203"/>
                </a:cxn>
                <a:cxn ang="0">
                  <a:pos x="212" y="176"/>
                </a:cxn>
                <a:cxn ang="0">
                  <a:pos x="158" y="134"/>
                </a:cxn>
                <a:cxn ang="0">
                  <a:pos x="131" y="122"/>
                </a:cxn>
                <a:cxn ang="0">
                  <a:pos x="74" y="128"/>
                </a:cxn>
                <a:cxn ang="0">
                  <a:pos x="65" y="137"/>
                </a:cxn>
                <a:cxn ang="0">
                  <a:pos x="14" y="149"/>
                </a:cxn>
                <a:cxn ang="0">
                  <a:pos x="5" y="158"/>
                </a:cxn>
                <a:cxn ang="0">
                  <a:pos x="11" y="110"/>
                </a:cxn>
                <a:cxn ang="0">
                  <a:pos x="62" y="95"/>
                </a:cxn>
                <a:cxn ang="0">
                  <a:pos x="32" y="83"/>
                </a:cxn>
                <a:cxn ang="0">
                  <a:pos x="14" y="77"/>
                </a:cxn>
                <a:cxn ang="0">
                  <a:pos x="62" y="56"/>
                </a:cxn>
                <a:cxn ang="0">
                  <a:pos x="89" y="47"/>
                </a:cxn>
                <a:cxn ang="0">
                  <a:pos x="98" y="44"/>
                </a:cxn>
                <a:cxn ang="0">
                  <a:pos x="128" y="65"/>
                </a:cxn>
                <a:cxn ang="0">
                  <a:pos x="143" y="62"/>
                </a:cxn>
                <a:cxn ang="0">
                  <a:pos x="134" y="26"/>
                </a:cxn>
                <a:cxn ang="0">
                  <a:pos x="131" y="17"/>
                </a:cxn>
                <a:cxn ang="0">
                  <a:pos x="167" y="11"/>
                </a:cxn>
                <a:cxn ang="0">
                  <a:pos x="173" y="32"/>
                </a:cxn>
                <a:cxn ang="0">
                  <a:pos x="194" y="35"/>
                </a:cxn>
                <a:cxn ang="0">
                  <a:pos x="221" y="74"/>
                </a:cxn>
                <a:cxn ang="0">
                  <a:pos x="248" y="146"/>
                </a:cxn>
                <a:cxn ang="0">
                  <a:pos x="239" y="203"/>
                </a:cxn>
              </a:cxnLst>
              <a:rect l="0" t="0" r="r" b="b"/>
              <a:pathLst>
                <a:path w="263" h="230">
                  <a:moveTo>
                    <a:pt x="239" y="203"/>
                  </a:moveTo>
                  <a:cubicBezTo>
                    <a:pt x="226" y="199"/>
                    <a:pt x="225" y="184"/>
                    <a:pt x="212" y="176"/>
                  </a:cubicBezTo>
                  <a:cubicBezTo>
                    <a:pt x="204" y="152"/>
                    <a:pt x="178" y="147"/>
                    <a:pt x="158" y="134"/>
                  </a:cubicBezTo>
                  <a:cubicBezTo>
                    <a:pt x="150" y="129"/>
                    <a:pt x="131" y="122"/>
                    <a:pt x="131" y="122"/>
                  </a:cubicBezTo>
                  <a:cubicBezTo>
                    <a:pt x="112" y="124"/>
                    <a:pt x="92" y="122"/>
                    <a:pt x="74" y="128"/>
                  </a:cubicBezTo>
                  <a:cubicBezTo>
                    <a:pt x="70" y="129"/>
                    <a:pt x="69" y="135"/>
                    <a:pt x="65" y="137"/>
                  </a:cubicBezTo>
                  <a:cubicBezTo>
                    <a:pt x="50" y="145"/>
                    <a:pt x="30" y="147"/>
                    <a:pt x="14" y="149"/>
                  </a:cubicBezTo>
                  <a:cubicBezTo>
                    <a:pt x="7" y="170"/>
                    <a:pt x="10" y="173"/>
                    <a:pt x="5" y="158"/>
                  </a:cubicBezTo>
                  <a:cubicBezTo>
                    <a:pt x="6" y="142"/>
                    <a:pt x="0" y="121"/>
                    <a:pt x="11" y="110"/>
                  </a:cubicBezTo>
                  <a:cubicBezTo>
                    <a:pt x="20" y="101"/>
                    <a:pt x="49" y="98"/>
                    <a:pt x="62" y="95"/>
                  </a:cubicBezTo>
                  <a:cubicBezTo>
                    <a:pt x="50" y="92"/>
                    <a:pt x="43" y="88"/>
                    <a:pt x="32" y="83"/>
                  </a:cubicBezTo>
                  <a:cubicBezTo>
                    <a:pt x="26" y="80"/>
                    <a:pt x="14" y="77"/>
                    <a:pt x="14" y="77"/>
                  </a:cubicBezTo>
                  <a:cubicBezTo>
                    <a:pt x="20" y="59"/>
                    <a:pt x="46" y="61"/>
                    <a:pt x="62" y="56"/>
                  </a:cubicBezTo>
                  <a:cubicBezTo>
                    <a:pt x="62" y="56"/>
                    <a:pt x="85" y="48"/>
                    <a:pt x="89" y="47"/>
                  </a:cubicBezTo>
                  <a:cubicBezTo>
                    <a:pt x="92" y="46"/>
                    <a:pt x="98" y="44"/>
                    <a:pt x="98" y="44"/>
                  </a:cubicBezTo>
                  <a:cubicBezTo>
                    <a:pt x="120" y="47"/>
                    <a:pt x="122" y="46"/>
                    <a:pt x="128" y="65"/>
                  </a:cubicBezTo>
                  <a:cubicBezTo>
                    <a:pt x="133" y="64"/>
                    <a:pt x="140" y="66"/>
                    <a:pt x="143" y="62"/>
                  </a:cubicBezTo>
                  <a:cubicBezTo>
                    <a:pt x="146" y="58"/>
                    <a:pt x="135" y="29"/>
                    <a:pt x="134" y="26"/>
                  </a:cubicBezTo>
                  <a:cubicBezTo>
                    <a:pt x="133" y="23"/>
                    <a:pt x="131" y="17"/>
                    <a:pt x="131" y="17"/>
                  </a:cubicBezTo>
                  <a:cubicBezTo>
                    <a:pt x="137" y="0"/>
                    <a:pt x="133" y="0"/>
                    <a:pt x="167" y="11"/>
                  </a:cubicBezTo>
                  <a:cubicBezTo>
                    <a:pt x="174" y="13"/>
                    <a:pt x="167" y="28"/>
                    <a:pt x="173" y="32"/>
                  </a:cubicBezTo>
                  <a:cubicBezTo>
                    <a:pt x="179" y="36"/>
                    <a:pt x="187" y="34"/>
                    <a:pt x="194" y="35"/>
                  </a:cubicBezTo>
                  <a:cubicBezTo>
                    <a:pt x="197" y="70"/>
                    <a:pt x="188" y="79"/>
                    <a:pt x="221" y="74"/>
                  </a:cubicBezTo>
                  <a:cubicBezTo>
                    <a:pt x="263" y="81"/>
                    <a:pt x="228" y="116"/>
                    <a:pt x="248" y="146"/>
                  </a:cubicBezTo>
                  <a:cubicBezTo>
                    <a:pt x="245" y="216"/>
                    <a:pt x="257" y="230"/>
                    <a:pt x="239" y="203"/>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0" name="Freeform 72"/>
            <p:cNvSpPr>
              <a:spLocks/>
            </p:cNvSpPr>
            <p:nvPr/>
          </p:nvSpPr>
          <p:spPr bwMode="auto">
            <a:xfrm>
              <a:off x="2890" y="1337"/>
              <a:ext cx="193" cy="198"/>
            </a:xfrm>
            <a:custGeom>
              <a:avLst/>
              <a:gdLst/>
              <a:ahLst/>
              <a:cxnLst>
                <a:cxn ang="0">
                  <a:pos x="55" y="0"/>
                </a:cxn>
                <a:cxn ang="0">
                  <a:pos x="19" y="23"/>
                </a:cxn>
                <a:cxn ang="0">
                  <a:pos x="0" y="89"/>
                </a:cxn>
                <a:cxn ang="0">
                  <a:pos x="18" y="141"/>
                </a:cxn>
                <a:cxn ang="0">
                  <a:pos x="96" y="194"/>
                </a:cxn>
                <a:cxn ang="0">
                  <a:pos x="160" y="198"/>
                </a:cxn>
                <a:cxn ang="0">
                  <a:pos x="193" y="140"/>
                </a:cxn>
                <a:cxn ang="0">
                  <a:pos x="126" y="131"/>
                </a:cxn>
                <a:cxn ang="0">
                  <a:pos x="66" y="54"/>
                </a:cxn>
                <a:cxn ang="0">
                  <a:pos x="57" y="41"/>
                </a:cxn>
                <a:cxn ang="0">
                  <a:pos x="55" y="0"/>
                </a:cxn>
              </a:cxnLst>
              <a:rect l="0" t="0" r="r" b="b"/>
              <a:pathLst>
                <a:path w="193" h="198">
                  <a:moveTo>
                    <a:pt x="55" y="0"/>
                  </a:moveTo>
                  <a:lnTo>
                    <a:pt x="19" y="23"/>
                  </a:lnTo>
                  <a:lnTo>
                    <a:pt x="0" y="89"/>
                  </a:lnTo>
                  <a:lnTo>
                    <a:pt x="18" y="141"/>
                  </a:lnTo>
                  <a:lnTo>
                    <a:pt x="96" y="194"/>
                  </a:lnTo>
                  <a:lnTo>
                    <a:pt x="160" y="198"/>
                  </a:lnTo>
                  <a:lnTo>
                    <a:pt x="193" y="140"/>
                  </a:lnTo>
                  <a:lnTo>
                    <a:pt x="126" y="131"/>
                  </a:lnTo>
                  <a:lnTo>
                    <a:pt x="66" y="54"/>
                  </a:lnTo>
                  <a:lnTo>
                    <a:pt x="57" y="41"/>
                  </a:lnTo>
                  <a:lnTo>
                    <a:pt x="55" y="0"/>
                  </a:ln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1" name="Freeform 73"/>
            <p:cNvSpPr>
              <a:spLocks/>
            </p:cNvSpPr>
            <p:nvPr/>
          </p:nvSpPr>
          <p:spPr bwMode="auto">
            <a:xfrm>
              <a:off x="2782" y="1108"/>
              <a:ext cx="192" cy="603"/>
            </a:xfrm>
            <a:custGeom>
              <a:avLst/>
              <a:gdLst/>
              <a:ahLst/>
              <a:cxnLst>
                <a:cxn ang="0">
                  <a:pos x="192" y="0"/>
                </a:cxn>
                <a:cxn ang="0">
                  <a:pos x="118" y="133"/>
                </a:cxn>
                <a:cxn ang="0">
                  <a:pos x="58" y="270"/>
                </a:cxn>
                <a:cxn ang="0">
                  <a:pos x="30" y="423"/>
                </a:cxn>
                <a:cxn ang="0">
                  <a:pos x="3" y="543"/>
                </a:cxn>
                <a:cxn ang="0">
                  <a:pos x="0" y="603"/>
                </a:cxn>
              </a:cxnLst>
              <a:rect l="0" t="0" r="r" b="b"/>
              <a:pathLst>
                <a:path w="192" h="603">
                  <a:moveTo>
                    <a:pt x="192" y="0"/>
                  </a:moveTo>
                  <a:lnTo>
                    <a:pt x="118" y="133"/>
                  </a:lnTo>
                  <a:lnTo>
                    <a:pt x="58" y="270"/>
                  </a:lnTo>
                  <a:lnTo>
                    <a:pt x="30" y="423"/>
                  </a:lnTo>
                  <a:lnTo>
                    <a:pt x="3" y="543"/>
                  </a:lnTo>
                  <a:lnTo>
                    <a:pt x="0" y="603"/>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2" name="Freeform 74"/>
            <p:cNvSpPr>
              <a:spLocks/>
            </p:cNvSpPr>
            <p:nvPr/>
          </p:nvSpPr>
          <p:spPr bwMode="auto">
            <a:xfrm>
              <a:off x="2954" y="1221"/>
              <a:ext cx="69" cy="155"/>
            </a:xfrm>
            <a:custGeom>
              <a:avLst/>
              <a:gdLst/>
              <a:ahLst/>
              <a:cxnLst>
                <a:cxn ang="0">
                  <a:pos x="0" y="155"/>
                </a:cxn>
                <a:cxn ang="0">
                  <a:pos x="69" y="30"/>
                </a:cxn>
                <a:cxn ang="0">
                  <a:pos x="28" y="0"/>
                </a:cxn>
              </a:cxnLst>
              <a:rect l="0" t="0" r="r" b="b"/>
              <a:pathLst>
                <a:path w="69" h="155">
                  <a:moveTo>
                    <a:pt x="0" y="155"/>
                  </a:moveTo>
                  <a:lnTo>
                    <a:pt x="69" y="30"/>
                  </a:lnTo>
                  <a:lnTo>
                    <a:pt x="28" y="0"/>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3" name="Freeform 75"/>
            <p:cNvSpPr>
              <a:spLocks/>
            </p:cNvSpPr>
            <p:nvPr/>
          </p:nvSpPr>
          <p:spPr bwMode="auto">
            <a:xfrm>
              <a:off x="2297" y="1848"/>
              <a:ext cx="400" cy="127"/>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4" name="Freeform 76"/>
            <p:cNvSpPr>
              <a:spLocks/>
            </p:cNvSpPr>
            <p:nvPr/>
          </p:nvSpPr>
          <p:spPr bwMode="auto">
            <a:xfrm>
              <a:off x="2329" y="1047"/>
              <a:ext cx="368" cy="678"/>
            </a:xfrm>
            <a:custGeom>
              <a:avLst/>
              <a:gdLst/>
              <a:ahLst/>
              <a:cxnLst>
                <a:cxn ang="0">
                  <a:pos x="356" y="0"/>
                </a:cxn>
                <a:cxn ang="0">
                  <a:pos x="176" y="156"/>
                </a:cxn>
                <a:cxn ang="0">
                  <a:pos x="30" y="146"/>
                </a:cxn>
                <a:cxn ang="0">
                  <a:pos x="0" y="272"/>
                </a:cxn>
                <a:cxn ang="0">
                  <a:pos x="152" y="288"/>
                </a:cxn>
                <a:cxn ang="0">
                  <a:pos x="236" y="240"/>
                </a:cxn>
                <a:cxn ang="0">
                  <a:pos x="122" y="636"/>
                </a:cxn>
                <a:cxn ang="0">
                  <a:pos x="194" y="672"/>
                </a:cxn>
                <a:cxn ang="0">
                  <a:pos x="302" y="678"/>
                </a:cxn>
                <a:cxn ang="0">
                  <a:pos x="368" y="240"/>
                </a:cxn>
                <a:cxn ang="0">
                  <a:pos x="356" y="0"/>
                </a:cxn>
              </a:cxnLst>
              <a:rect l="0" t="0" r="r" b="b"/>
              <a:pathLst>
                <a:path w="368" h="678">
                  <a:moveTo>
                    <a:pt x="356" y="0"/>
                  </a:moveTo>
                  <a:lnTo>
                    <a:pt x="176" y="156"/>
                  </a:lnTo>
                  <a:lnTo>
                    <a:pt x="30" y="146"/>
                  </a:lnTo>
                  <a:lnTo>
                    <a:pt x="0" y="272"/>
                  </a:lnTo>
                  <a:lnTo>
                    <a:pt x="152" y="288"/>
                  </a:lnTo>
                  <a:lnTo>
                    <a:pt x="236" y="240"/>
                  </a:lnTo>
                  <a:lnTo>
                    <a:pt x="122" y="636"/>
                  </a:lnTo>
                  <a:lnTo>
                    <a:pt x="194" y="672"/>
                  </a:lnTo>
                  <a:lnTo>
                    <a:pt x="302" y="678"/>
                  </a:lnTo>
                  <a:lnTo>
                    <a:pt x="368" y="240"/>
                  </a:lnTo>
                  <a:lnTo>
                    <a:pt x="356" y="0"/>
                  </a:lnTo>
                  <a:close/>
                </a:path>
              </a:pathLst>
            </a:custGeom>
            <a:solidFill>
              <a:srgbClr val="FF00FF"/>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5" name="Freeform 77"/>
            <p:cNvSpPr>
              <a:spLocks/>
            </p:cNvSpPr>
            <p:nvPr/>
          </p:nvSpPr>
          <p:spPr bwMode="auto">
            <a:xfrm rot="1141536" flipH="1">
              <a:off x="2843" y="1930"/>
              <a:ext cx="322" cy="121"/>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6" name="Freeform 78"/>
            <p:cNvSpPr>
              <a:spLocks/>
            </p:cNvSpPr>
            <p:nvPr/>
          </p:nvSpPr>
          <p:spPr bwMode="auto">
            <a:xfrm>
              <a:off x="2644" y="1013"/>
              <a:ext cx="250" cy="112"/>
            </a:xfrm>
            <a:custGeom>
              <a:avLst/>
              <a:gdLst/>
              <a:ahLst/>
              <a:cxnLst>
                <a:cxn ang="0">
                  <a:pos x="1" y="27"/>
                </a:cxn>
                <a:cxn ang="0">
                  <a:pos x="4" y="112"/>
                </a:cxn>
                <a:cxn ang="0">
                  <a:pos x="82" y="69"/>
                </a:cxn>
                <a:cxn ang="0">
                  <a:pos x="87" y="91"/>
                </a:cxn>
                <a:cxn ang="0">
                  <a:pos x="151" y="84"/>
                </a:cxn>
                <a:cxn ang="0">
                  <a:pos x="156" y="60"/>
                </a:cxn>
                <a:cxn ang="0">
                  <a:pos x="250" y="108"/>
                </a:cxn>
                <a:cxn ang="0">
                  <a:pos x="249" y="12"/>
                </a:cxn>
                <a:cxn ang="0">
                  <a:pos x="163" y="36"/>
                </a:cxn>
                <a:cxn ang="0">
                  <a:pos x="144" y="21"/>
                </a:cxn>
                <a:cxn ang="0">
                  <a:pos x="90" y="24"/>
                </a:cxn>
                <a:cxn ang="0">
                  <a:pos x="88" y="48"/>
                </a:cxn>
                <a:cxn ang="0">
                  <a:pos x="0" y="0"/>
                </a:cxn>
                <a:cxn ang="0">
                  <a:pos x="1" y="27"/>
                </a:cxn>
              </a:cxnLst>
              <a:rect l="0" t="0" r="r" b="b"/>
              <a:pathLst>
                <a:path w="250" h="112">
                  <a:moveTo>
                    <a:pt x="1" y="27"/>
                  </a:moveTo>
                  <a:lnTo>
                    <a:pt x="4" y="112"/>
                  </a:lnTo>
                  <a:lnTo>
                    <a:pt x="82" y="69"/>
                  </a:lnTo>
                  <a:lnTo>
                    <a:pt x="87" y="91"/>
                  </a:lnTo>
                  <a:lnTo>
                    <a:pt x="151" y="84"/>
                  </a:lnTo>
                  <a:lnTo>
                    <a:pt x="156" y="60"/>
                  </a:lnTo>
                  <a:lnTo>
                    <a:pt x="250" y="108"/>
                  </a:lnTo>
                  <a:lnTo>
                    <a:pt x="249" y="12"/>
                  </a:lnTo>
                  <a:lnTo>
                    <a:pt x="163" y="36"/>
                  </a:lnTo>
                  <a:lnTo>
                    <a:pt x="144" y="21"/>
                  </a:lnTo>
                  <a:lnTo>
                    <a:pt x="90" y="24"/>
                  </a:lnTo>
                  <a:lnTo>
                    <a:pt x="88" y="48"/>
                  </a:lnTo>
                  <a:lnTo>
                    <a:pt x="0" y="0"/>
                  </a:lnTo>
                  <a:lnTo>
                    <a:pt x="1" y="27"/>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0" name="Freeform 79"/>
            <p:cNvSpPr>
              <a:spLocks/>
            </p:cNvSpPr>
            <p:nvPr/>
          </p:nvSpPr>
          <p:spPr bwMode="auto">
            <a:xfrm>
              <a:off x="2597" y="1135"/>
              <a:ext cx="64" cy="448"/>
            </a:xfrm>
            <a:custGeom>
              <a:avLst/>
              <a:gdLst/>
              <a:ahLst/>
              <a:cxnLst>
                <a:cxn ang="0">
                  <a:pos x="0" y="0"/>
                </a:cxn>
                <a:cxn ang="0">
                  <a:pos x="64" y="200"/>
                </a:cxn>
                <a:cxn ang="0">
                  <a:pos x="48" y="448"/>
                </a:cxn>
              </a:cxnLst>
              <a:rect l="0" t="0" r="r" b="b"/>
              <a:pathLst>
                <a:path w="64" h="448">
                  <a:moveTo>
                    <a:pt x="0" y="0"/>
                  </a:moveTo>
                  <a:lnTo>
                    <a:pt x="64" y="200"/>
                  </a:lnTo>
                  <a:lnTo>
                    <a:pt x="48" y="448"/>
                  </a:ln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1" name="AutoShape 80"/>
            <p:cNvSpPr>
              <a:spLocks noChangeArrowheads="1"/>
            </p:cNvSpPr>
            <p:nvPr/>
          </p:nvSpPr>
          <p:spPr bwMode="auto">
            <a:xfrm rot="-1641661">
              <a:off x="2159" y="1037"/>
              <a:ext cx="318" cy="30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6633"/>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2" name="AutoShape 81"/>
            <p:cNvSpPr>
              <a:spLocks noChangeArrowheads="1"/>
            </p:cNvSpPr>
            <p:nvPr/>
          </p:nvSpPr>
          <p:spPr bwMode="auto">
            <a:xfrm rot="-1641661">
              <a:off x="2198" y="1066"/>
              <a:ext cx="252" cy="23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bg1"/>
                </a:gs>
                <a:gs pos="100000">
                  <a:schemeClr val="bg1">
                    <a:gamma/>
                    <a:shade val="46275"/>
                    <a:invGamma/>
                  </a:schemeClr>
                </a:gs>
              </a:gsLst>
              <a:lin ang="5400000" scaled="1"/>
            </a:gra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3" name="Freeform 82"/>
            <p:cNvSpPr>
              <a:spLocks/>
            </p:cNvSpPr>
            <p:nvPr/>
          </p:nvSpPr>
          <p:spPr bwMode="auto">
            <a:xfrm>
              <a:off x="2200" y="1069"/>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4" name="Freeform 83"/>
            <p:cNvSpPr>
              <a:spLocks/>
            </p:cNvSpPr>
            <p:nvPr/>
          </p:nvSpPr>
          <p:spPr bwMode="auto">
            <a:xfrm>
              <a:off x="2218" y="1090"/>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5" name="Freeform 84"/>
            <p:cNvSpPr>
              <a:spLocks/>
            </p:cNvSpPr>
            <p:nvPr/>
          </p:nvSpPr>
          <p:spPr bwMode="auto">
            <a:xfrm>
              <a:off x="2224" y="1108"/>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6" name="Freeform 85"/>
            <p:cNvSpPr>
              <a:spLocks/>
            </p:cNvSpPr>
            <p:nvPr/>
          </p:nvSpPr>
          <p:spPr bwMode="auto">
            <a:xfrm>
              <a:off x="2249" y="1135"/>
              <a:ext cx="154" cy="76"/>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7" name="Freeform 86"/>
            <p:cNvSpPr>
              <a:spLocks/>
            </p:cNvSpPr>
            <p:nvPr/>
          </p:nvSpPr>
          <p:spPr bwMode="auto">
            <a:xfrm>
              <a:off x="2272" y="1158"/>
              <a:ext cx="136" cy="72"/>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 name="Freeform 87"/>
            <p:cNvSpPr>
              <a:spLocks/>
            </p:cNvSpPr>
            <p:nvPr/>
          </p:nvSpPr>
          <p:spPr bwMode="auto">
            <a:xfrm>
              <a:off x="2295" y="1198"/>
              <a:ext cx="121"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9" name="Freeform 88"/>
            <p:cNvSpPr>
              <a:spLocks/>
            </p:cNvSpPr>
            <p:nvPr/>
          </p:nvSpPr>
          <p:spPr bwMode="auto">
            <a:xfrm>
              <a:off x="2325" y="1218"/>
              <a:ext cx="99"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0" name="Freeform 89"/>
            <p:cNvSpPr>
              <a:spLocks/>
            </p:cNvSpPr>
            <p:nvPr/>
          </p:nvSpPr>
          <p:spPr bwMode="auto">
            <a:xfrm>
              <a:off x="2145" y="1184"/>
              <a:ext cx="133" cy="150"/>
            </a:xfrm>
            <a:custGeom>
              <a:avLst/>
              <a:gdLst/>
              <a:ahLst/>
              <a:cxnLst>
                <a:cxn ang="0">
                  <a:pos x="0" y="15"/>
                </a:cxn>
                <a:cxn ang="0">
                  <a:pos x="15" y="0"/>
                </a:cxn>
                <a:cxn ang="0">
                  <a:pos x="27" y="12"/>
                </a:cxn>
                <a:cxn ang="0">
                  <a:pos x="46" y="20"/>
                </a:cxn>
                <a:cxn ang="0">
                  <a:pos x="63" y="26"/>
                </a:cxn>
                <a:cxn ang="0">
                  <a:pos x="70" y="41"/>
                </a:cxn>
                <a:cxn ang="0">
                  <a:pos x="87" y="44"/>
                </a:cxn>
                <a:cxn ang="0">
                  <a:pos x="79" y="75"/>
                </a:cxn>
                <a:cxn ang="0">
                  <a:pos x="57" y="75"/>
                </a:cxn>
                <a:cxn ang="0">
                  <a:pos x="54" y="71"/>
                </a:cxn>
                <a:cxn ang="0">
                  <a:pos x="49" y="69"/>
                </a:cxn>
                <a:cxn ang="0">
                  <a:pos x="22" y="51"/>
                </a:cxn>
                <a:cxn ang="0">
                  <a:pos x="0" y="15"/>
                </a:cxn>
              </a:cxnLst>
              <a:rect l="0" t="0" r="r" b="b"/>
              <a:pathLst>
                <a:path w="89" h="88">
                  <a:moveTo>
                    <a:pt x="0" y="15"/>
                  </a:moveTo>
                  <a:cubicBezTo>
                    <a:pt x="1" y="7"/>
                    <a:pt x="8" y="3"/>
                    <a:pt x="15" y="0"/>
                  </a:cubicBezTo>
                  <a:cubicBezTo>
                    <a:pt x="24" y="6"/>
                    <a:pt x="17" y="15"/>
                    <a:pt x="27" y="12"/>
                  </a:cubicBezTo>
                  <a:cubicBezTo>
                    <a:pt x="36" y="13"/>
                    <a:pt x="44" y="11"/>
                    <a:pt x="46" y="20"/>
                  </a:cubicBezTo>
                  <a:cubicBezTo>
                    <a:pt x="44" y="29"/>
                    <a:pt x="53" y="24"/>
                    <a:pt x="63" y="26"/>
                  </a:cubicBezTo>
                  <a:cubicBezTo>
                    <a:pt x="66" y="46"/>
                    <a:pt x="61" y="48"/>
                    <a:pt x="70" y="41"/>
                  </a:cubicBezTo>
                  <a:cubicBezTo>
                    <a:pt x="76" y="42"/>
                    <a:pt x="86" y="38"/>
                    <a:pt x="87" y="44"/>
                  </a:cubicBezTo>
                  <a:cubicBezTo>
                    <a:pt x="89" y="53"/>
                    <a:pt x="84" y="68"/>
                    <a:pt x="79" y="75"/>
                  </a:cubicBezTo>
                  <a:cubicBezTo>
                    <a:pt x="77" y="88"/>
                    <a:pt x="64" y="82"/>
                    <a:pt x="57" y="75"/>
                  </a:cubicBezTo>
                  <a:cubicBezTo>
                    <a:pt x="56" y="74"/>
                    <a:pt x="55" y="72"/>
                    <a:pt x="54" y="71"/>
                  </a:cubicBezTo>
                  <a:cubicBezTo>
                    <a:pt x="53" y="70"/>
                    <a:pt x="51" y="70"/>
                    <a:pt x="49" y="69"/>
                  </a:cubicBezTo>
                  <a:cubicBezTo>
                    <a:pt x="38" y="55"/>
                    <a:pt x="34" y="60"/>
                    <a:pt x="22" y="51"/>
                  </a:cubicBezTo>
                  <a:cubicBezTo>
                    <a:pt x="12" y="44"/>
                    <a:pt x="3" y="25"/>
                    <a:pt x="0" y="15"/>
                  </a:cubicBezTo>
                  <a:close/>
                </a:path>
              </a:pathLst>
            </a:custGeom>
            <a:solidFill>
              <a:srgbClr val="FF9999"/>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1" name="Freeform 90"/>
            <p:cNvSpPr>
              <a:spLocks/>
            </p:cNvSpPr>
            <p:nvPr/>
          </p:nvSpPr>
          <p:spPr bwMode="auto">
            <a:xfrm>
              <a:off x="2625" y="828"/>
              <a:ext cx="93" cy="66"/>
            </a:xfrm>
            <a:custGeom>
              <a:avLst/>
              <a:gdLst/>
              <a:ahLst/>
              <a:cxnLst>
                <a:cxn ang="0">
                  <a:pos x="0" y="39"/>
                </a:cxn>
                <a:cxn ang="0">
                  <a:pos x="60" y="24"/>
                </a:cxn>
                <a:cxn ang="0">
                  <a:pos x="81" y="0"/>
                </a:cxn>
              </a:cxnLst>
              <a:rect l="0" t="0" r="r" b="b"/>
              <a:pathLst>
                <a:path w="81" h="39">
                  <a:moveTo>
                    <a:pt x="0" y="39"/>
                  </a:moveTo>
                  <a:cubicBezTo>
                    <a:pt x="23" y="34"/>
                    <a:pt x="47" y="30"/>
                    <a:pt x="60" y="24"/>
                  </a:cubicBezTo>
                  <a:cubicBezTo>
                    <a:pt x="73" y="18"/>
                    <a:pt x="78" y="4"/>
                    <a:pt x="81" y="0"/>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7" name="Group 16">
            <a:extLst>
              <a:ext uri="{FF2B5EF4-FFF2-40B4-BE49-F238E27FC236}">
                <a16:creationId xmlns:a16="http://schemas.microsoft.com/office/drawing/2014/main" id="{61222625-C013-4AEC-BA44-E44A9D2DF93A}"/>
              </a:ext>
            </a:extLst>
          </p:cNvPr>
          <p:cNvGrpSpPr/>
          <p:nvPr/>
        </p:nvGrpSpPr>
        <p:grpSpPr>
          <a:xfrm>
            <a:off x="1240306" y="3022608"/>
            <a:ext cx="6993380" cy="3005442"/>
            <a:chOff x="1110131" y="2514764"/>
            <a:chExt cx="6993380" cy="3005442"/>
          </a:xfrm>
        </p:grpSpPr>
        <p:grpSp>
          <p:nvGrpSpPr>
            <p:cNvPr id="2" name="Group 77"/>
            <p:cNvGrpSpPr/>
            <p:nvPr/>
          </p:nvGrpSpPr>
          <p:grpSpPr>
            <a:xfrm>
              <a:off x="2883117" y="3291917"/>
              <a:ext cx="1204892" cy="1804860"/>
              <a:chOff x="3675413" y="2007120"/>
              <a:chExt cx="1204892" cy="1804860"/>
            </a:xfrm>
          </p:grpSpPr>
          <p:sp>
            <p:nvSpPr>
              <p:cNvPr id="76" name="Freeform 75"/>
              <p:cNvSpPr/>
              <p:nvPr/>
            </p:nvSpPr>
            <p:spPr bwMode="auto">
              <a:xfrm rot="2410730">
                <a:off x="4098622" y="2007120"/>
                <a:ext cx="781683" cy="1604963"/>
              </a:xfrm>
              <a:custGeom>
                <a:avLst/>
                <a:gdLst>
                  <a:gd name="connsiteX0" fmla="*/ 132119 w 778805"/>
                  <a:gd name="connsiteY0" fmla="*/ 1602807 h 1602807"/>
                  <a:gd name="connsiteX1" fmla="*/ 0 w 778805"/>
                  <a:gd name="connsiteY1" fmla="*/ 118211 h 1602807"/>
                  <a:gd name="connsiteX2" fmla="*/ 6954 w 778805"/>
                  <a:gd name="connsiteY2" fmla="*/ 59105 h 1602807"/>
                  <a:gd name="connsiteX3" fmla="*/ 41722 w 778805"/>
                  <a:gd name="connsiteY3" fmla="*/ 13907 h 1602807"/>
                  <a:gd name="connsiteX4" fmla="*/ 83443 w 778805"/>
                  <a:gd name="connsiteY4" fmla="*/ 0 h 1602807"/>
                  <a:gd name="connsiteX5" fmla="*/ 135595 w 778805"/>
                  <a:gd name="connsiteY5" fmla="*/ 20860 h 1602807"/>
                  <a:gd name="connsiteX6" fmla="*/ 173840 w 778805"/>
                  <a:gd name="connsiteY6" fmla="*/ 69536 h 1602807"/>
                  <a:gd name="connsiteX7" fmla="*/ 778805 w 778805"/>
                  <a:gd name="connsiteY7" fmla="*/ 1501980 h 1602807"/>
                  <a:gd name="connsiteX8" fmla="*/ 132119 w 778805"/>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44600 w 781683"/>
                  <a:gd name="connsiteY3" fmla="*/ 13907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69115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5686 h 1605686"/>
                  <a:gd name="connsiteX1" fmla="*/ 2878 w 781683"/>
                  <a:gd name="connsiteY1" fmla="*/ 121090 h 1605686"/>
                  <a:gd name="connsiteX2" fmla="*/ 0 w 781683"/>
                  <a:gd name="connsiteY2" fmla="*/ 64442 h 1605686"/>
                  <a:gd name="connsiteX3" fmla="*/ 27394 w 781683"/>
                  <a:gd name="connsiteY3" fmla="*/ 24160 h 1605686"/>
                  <a:gd name="connsiteX4" fmla="*/ 69115 w 781683"/>
                  <a:gd name="connsiteY4" fmla="*/ 2879 h 1605686"/>
                  <a:gd name="connsiteX5" fmla="*/ 138473 w 781683"/>
                  <a:gd name="connsiteY5" fmla="*/ 23739 h 1605686"/>
                  <a:gd name="connsiteX6" fmla="*/ 176718 w 781683"/>
                  <a:gd name="connsiteY6" fmla="*/ 72415 h 1605686"/>
                  <a:gd name="connsiteX7" fmla="*/ 781683 w 781683"/>
                  <a:gd name="connsiteY7" fmla="*/ 1504859 h 1605686"/>
                  <a:gd name="connsiteX8" fmla="*/ 134997 w 781683"/>
                  <a:gd name="connsiteY8" fmla="*/ 1605686 h 1605686"/>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38473 w 781683"/>
                  <a:gd name="connsiteY6" fmla="*/ 23016 h 1604963"/>
                  <a:gd name="connsiteX7" fmla="*/ 176718 w 781683"/>
                  <a:gd name="connsiteY7" fmla="*/ 71692 h 1604963"/>
                  <a:gd name="connsiteX8" fmla="*/ 781683 w 781683"/>
                  <a:gd name="connsiteY8" fmla="*/ 1504136 h 1604963"/>
                  <a:gd name="connsiteX9" fmla="*/ 134997 w 781683"/>
                  <a:gd name="connsiteY9" fmla="*/ 1604963 h 1604963"/>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50763 w 781683"/>
                  <a:gd name="connsiteY6" fmla="*/ 32848 h 1604963"/>
                  <a:gd name="connsiteX7" fmla="*/ 176718 w 781683"/>
                  <a:gd name="connsiteY7" fmla="*/ 71692 h 1604963"/>
                  <a:gd name="connsiteX8" fmla="*/ 781683 w 781683"/>
                  <a:gd name="connsiteY8" fmla="*/ 1504136 h 1604963"/>
                  <a:gd name="connsiteX9" fmla="*/ 134997 w 781683"/>
                  <a:gd name="connsiteY9" fmla="*/ 1604963 h 160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683" h="1604963">
                    <a:moveTo>
                      <a:pt x="134997" y="1604963"/>
                    </a:moveTo>
                    <a:lnTo>
                      <a:pt x="2878" y="120367"/>
                    </a:lnTo>
                    <a:lnTo>
                      <a:pt x="0" y="63719"/>
                    </a:lnTo>
                    <a:lnTo>
                      <a:pt x="27394" y="23437"/>
                    </a:lnTo>
                    <a:lnTo>
                      <a:pt x="69115" y="2156"/>
                    </a:lnTo>
                    <a:cubicBezTo>
                      <a:pt x="83776" y="0"/>
                      <a:pt x="104210" y="471"/>
                      <a:pt x="117818" y="5586"/>
                    </a:cubicBezTo>
                    <a:cubicBezTo>
                      <a:pt x="131426" y="10701"/>
                      <a:pt x="140537" y="22650"/>
                      <a:pt x="150763" y="32848"/>
                    </a:cubicBezTo>
                    <a:lnTo>
                      <a:pt x="176718" y="71692"/>
                    </a:lnTo>
                    <a:lnTo>
                      <a:pt x="781683" y="1504136"/>
                    </a:lnTo>
                    <a:lnTo>
                      <a:pt x="134997" y="1604963"/>
                    </a:lnTo>
                    <a:close/>
                  </a:path>
                </a:pathLst>
              </a:custGeom>
              <a:gradFill flip="none" rotWithShape="1">
                <a:gsLst>
                  <a:gs pos="0">
                    <a:srgbClr val="FF0000"/>
                  </a:gs>
                  <a:gs pos="50000">
                    <a:srgbClr val="7030A0"/>
                  </a:gs>
                  <a:gs pos="100000">
                    <a:schemeClr val="tx2"/>
                  </a:gs>
                </a:gsLst>
                <a:lin ang="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1" name="Oval 70"/>
              <p:cNvSpPr/>
              <p:nvPr/>
            </p:nvSpPr>
            <p:spPr bwMode="auto">
              <a:xfrm>
                <a:off x="3675413" y="3137066"/>
                <a:ext cx="674914" cy="674914"/>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3" name="Group 152"/>
            <p:cNvGrpSpPr/>
            <p:nvPr/>
          </p:nvGrpSpPr>
          <p:grpSpPr>
            <a:xfrm>
              <a:off x="2595295" y="2858917"/>
              <a:ext cx="2114825" cy="2120228"/>
              <a:chOff x="3078832" y="1538494"/>
              <a:chExt cx="2114825" cy="2120228"/>
            </a:xfrm>
          </p:grpSpPr>
          <p:sp>
            <p:nvSpPr>
              <p:cNvPr id="137" name="Freeform 81"/>
              <p:cNvSpPr>
                <a:spLocks/>
              </p:cNvSpPr>
              <p:nvPr/>
            </p:nvSpPr>
            <p:spPr bwMode="auto">
              <a:xfrm rot="9459547" flipV="1">
                <a:off x="3126649" y="206788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8" name="Freeform 81"/>
              <p:cNvSpPr>
                <a:spLocks/>
              </p:cNvSpPr>
              <p:nvPr/>
            </p:nvSpPr>
            <p:spPr bwMode="auto">
              <a:xfrm rot="12670326" flipV="1">
                <a:off x="3768334" y="1538494"/>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9" name="Freeform 81"/>
              <p:cNvSpPr>
                <a:spLocks/>
              </p:cNvSpPr>
              <p:nvPr/>
            </p:nvSpPr>
            <p:spPr bwMode="auto">
              <a:xfrm rot="2236861" flipV="1">
                <a:off x="4169387" y="348493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0" name="Freeform 81"/>
              <p:cNvSpPr>
                <a:spLocks/>
              </p:cNvSpPr>
              <p:nvPr/>
            </p:nvSpPr>
            <p:spPr bwMode="auto">
              <a:xfrm rot="19147494" flipV="1">
                <a:off x="5029943" y="268301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1" name="Freeform 81"/>
              <p:cNvSpPr>
                <a:spLocks/>
              </p:cNvSpPr>
              <p:nvPr/>
            </p:nvSpPr>
            <p:spPr bwMode="auto">
              <a:xfrm rot="16200000" flipV="1">
                <a:off x="4730862" y="179516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2" name="Freeform 81"/>
              <p:cNvSpPr>
                <a:spLocks/>
              </p:cNvSpPr>
              <p:nvPr/>
            </p:nvSpPr>
            <p:spPr bwMode="auto">
              <a:xfrm rot="6796813" flipV="1">
                <a:off x="3083869" y="283255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3" name="Arc 142"/>
              <p:cNvSpPr/>
              <p:nvPr/>
            </p:nvSpPr>
            <p:spPr bwMode="auto">
              <a:xfrm>
                <a:off x="3566694" y="2075594"/>
                <a:ext cx="1064127" cy="1069729"/>
              </a:xfrm>
              <a:prstGeom prst="arc">
                <a:avLst>
                  <a:gd name="adj1" fmla="val 8687823"/>
                  <a:gd name="adj2" fmla="val 5045816"/>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4" name="Freeform 81"/>
              <p:cNvSpPr>
                <a:spLocks/>
              </p:cNvSpPr>
              <p:nvPr/>
            </p:nvSpPr>
            <p:spPr bwMode="auto">
              <a:xfrm rot="18796882" flipV="1">
                <a:off x="4543704" y="2517061"/>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5" name="Freeform 81"/>
              <p:cNvSpPr>
                <a:spLocks/>
              </p:cNvSpPr>
              <p:nvPr/>
            </p:nvSpPr>
            <p:spPr bwMode="auto">
              <a:xfrm rot="8292053" flipV="1">
                <a:off x="3484923" y="244219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6" name="Freeform 81"/>
              <p:cNvSpPr>
                <a:spLocks/>
              </p:cNvSpPr>
              <p:nvPr/>
            </p:nvSpPr>
            <p:spPr bwMode="auto">
              <a:xfrm rot="13034805" flipV="1">
                <a:off x="4008966" y="199301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 name="Freeform 81"/>
              <p:cNvSpPr>
                <a:spLocks/>
              </p:cNvSpPr>
              <p:nvPr/>
            </p:nvSpPr>
            <p:spPr bwMode="auto">
              <a:xfrm rot="861353" flipV="1">
                <a:off x="4281681" y="2982278"/>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8" name="Arc 147"/>
              <p:cNvSpPr/>
              <p:nvPr/>
            </p:nvSpPr>
            <p:spPr bwMode="auto">
              <a:xfrm>
                <a:off x="3112166" y="1578289"/>
                <a:ext cx="1993951" cy="2004448"/>
              </a:xfrm>
              <a:prstGeom prst="arc">
                <a:avLst>
                  <a:gd name="adj1" fmla="val 8218078"/>
                  <a:gd name="adj2" fmla="val 5635564"/>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5" name="Group 82"/>
            <p:cNvGrpSpPr/>
            <p:nvPr/>
          </p:nvGrpSpPr>
          <p:grpSpPr>
            <a:xfrm>
              <a:off x="1110131" y="3123097"/>
              <a:ext cx="2905941" cy="2272937"/>
              <a:chOff x="1554479" y="2638697"/>
              <a:chExt cx="2905941" cy="2272937"/>
            </a:xfrm>
          </p:grpSpPr>
          <p:sp>
            <p:nvSpPr>
              <p:cNvPr id="86" name="Freeform 85"/>
              <p:cNvSpPr/>
              <p:nvPr/>
            </p:nvSpPr>
            <p:spPr bwMode="auto">
              <a:xfrm>
                <a:off x="1554479" y="2638697"/>
                <a:ext cx="2905941" cy="2272937"/>
              </a:xfrm>
              <a:custGeom>
                <a:avLst/>
                <a:gdLst>
                  <a:gd name="connsiteX0" fmla="*/ 2730137 w 2769325"/>
                  <a:gd name="connsiteY0" fmla="*/ 143692 h 2103120"/>
                  <a:gd name="connsiteX1" fmla="*/ 2769325 w 2769325"/>
                  <a:gd name="connsiteY1" fmla="*/ 13063 h 2103120"/>
                  <a:gd name="connsiteX2" fmla="*/ 1907177 w 2769325"/>
                  <a:gd name="connsiteY2" fmla="*/ 0 h 2103120"/>
                  <a:gd name="connsiteX3" fmla="*/ 0 w 2769325"/>
                  <a:gd name="connsiteY3" fmla="*/ 1985554 h 2103120"/>
                  <a:gd name="connsiteX4" fmla="*/ 1711234 w 2769325"/>
                  <a:gd name="connsiteY4" fmla="*/ 2103120 h 2103120"/>
                  <a:gd name="connsiteX0" fmla="*/ 2860766 w 2899954"/>
                  <a:gd name="connsiteY0" fmla="*/ 143692 h 2168434"/>
                  <a:gd name="connsiteX1" fmla="*/ 2899954 w 2899954"/>
                  <a:gd name="connsiteY1" fmla="*/ 13063 h 2168434"/>
                  <a:gd name="connsiteX2" fmla="*/ 2037806 w 2899954"/>
                  <a:gd name="connsiteY2" fmla="*/ 0 h 2168434"/>
                  <a:gd name="connsiteX3" fmla="*/ 0 w 2899954"/>
                  <a:gd name="connsiteY3" fmla="*/ 2168434 h 2168434"/>
                  <a:gd name="connsiteX4" fmla="*/ 1841863 w 2899954"/>
                  <a:gd name="connsiteY4" fmla="*/ 2103120 h 2168434"/>
                  <a:gd name="connsiteX0" fmla="*/ 2860766 w 2899954"/>
                  <a:gd name="connsiteY0" fmla="*/ 143692 h 2272937"/>
                  <a:gd name="connsiteX1" fmla="*/ 2899954 w 2899954"/>
                  <a:gd name="connsiteY1" fmla="*/ 13063 h 2272937"/>
                  <a:gd name="connsiteX2" fmla="*/ 2037806 w 2899954"/>
                  <a:gd name="connsiteY2" fmla="*/ 0 h 2272937"/>
                  <a:gd name="connsiteX3" fmla="*/ 0 w 2899954"/>
                  <a:gd name="connsiteY3" fmla="*/ 2168434 h 2272937"/>
                  <a:gd name="connsiteX4" fmla="*/ 1737360 w 2899954"/>
                  <a:gd name="connsiteY4" fmla="*/ 2272937 h 2272937"/>
                  <a:gd name="connsiteX5" fmla="*/ 1841863 w 2899954"/>
                  <a:gd name="connsiteY5" fmla="*/ 2103120 h 2272937"/>
                  <a:gd name="connsiteX0" fmla="*/ 2860766 w 2886891"/>
                  <a:gd name="connsiteY0" fmla="*/ 143692 h 2272937"/>
                  <a:gd name="connsiteX1" fmla="*/ 2886891 w 2886891"/>
                  <a:gd name="connsiteY1" fmla="*/ 52252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86891 w 2886891"/>
                  <a:gd name="connsiteY1" fmla="*/ 39189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49881 w 2886891"/>
                  <a:gd name="connsiteY1" fmla="*/ 134983 h 2272937"/>
                  <a:gd name="connsiteX2" fmla="*/ 2886891 w 2886891"/>
                  <a:gd name="connsiteY2" fmla="*/ 39189 h 2272937"/>
                  <a:gd name="connsiteX3" fmla="*/ 2037806 w 2886891"/>
                  <a:gd name="connsiteY3" fmla="*/ 0 h 2272937"/>
                  <a:gd name="connsiteX4" fmla="*/ 0 w 2886891"/>
                  <a:gd name="connsiteY4" fmla="*/ 2168434 h 2272937"/>
                  <a:gd name="connsiteX5" fmla="*/ 1737360 w 2886891"/>
                  <a:gd name="connsiteY5" fmla="*/ 2272937 h 2272937"/>
                  <a:gd name="connsiteX6" fmla="*/ 1841863 w 2886891"/>
                  <a:gd name="connsiteY6" fmla="*/ 2103120 h 2272937"/>
                  <a:gd name="connsiteX0" fmla="*/ 2860766 w 2890701"/>
                  <a:gd name="connsiteY0" fmla="*/ 143692 h 2272937"/>
                  <a:gd name="connsiteX1" fmla="*/ 2849881 w 2890701"/>
                  <a:gd name="connsiteY1" fmla="*/ 134983 h 2272937"/>
                  <a:gd name="connsiteX2" fmla="*/ 2890701 w 2890701"/>
                  <a:gd name="connsiteY2" fmla="*/ 35379 h 2272937"/>
                  <a:gd name="connsiteX3" fmla="*/ 2037806 w 2890701"/>
                  <a:gd name="connsiteY3" fmla="*/ 0 h 2272937"/>
                  <a:gd name="connsiteX4" fmla="*/ 0 w 2890701"/>
                  <a:gd name="connsiteY4" fmla="*/ 2168434 h 2272937"/>
                  <a:gd name="connsiteX5" fmla="*/ 1737360 w 2890701"/>
                  <a:gd name="connsiteY5" fmla="*/ 2272937 h 2272937"/>
                  <a:gd name="connsiteX6" fmla="*/ 1841863 w 2890701"/>
                  <a:gd name="connsiteY6" fmla="*/ 2103120 h 2272937"/>
                  <a:gd name="connsiteX0" fmla="*/ 2860766 w 2905941"/>
                  <a:gd name="connsiteY0" fmla="*/ 143692 h 2272937"/>
                  <a:gd name="connsiteX1" fmla="*/ 2849881 w 2905941"/>
                  <a:gd name="connsiteY1" fmla="*/ 13498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905941"/>
                  <a:gd name="connsiteY0" fmla="*/ 143692 h 2272937"/>
                  <a:gd name="connsiteX1" fmla="*/ 2905941 w 2905941"/>
                  <a:gd name="connsiteY1" fmla="*/ 31569 h 2272937"/>
                  <a:gd name="connsiteX2" fmla="*/ 2037806 w 2905941"/>
                  <a:gd name="connsiteY2" fmla="*/ 0 h 2272937"/>
                  <a:gd name="connsiteX3" fmla="*/ 0 w 2905941"/>
                  <a:gd name="connsiteY3" fmla="*/ 2168434 h 2272937"/>
                  <a:gd name="connsiteX4" fmla="*/ 1737360 w 2905941"/>
                  <a:gd name="connsiteY4" fmla="*/ 2272937 h 2272937"/>
                  <a:gd name="connsiteX5" fmla="*/ 1841863 w 2905941"/>
                  <a:gd name="connsiteY5" fmla="*/ 2103120 h 2272937"/>
                  <a:gd name="connsiteX0" fmla="*/ 2860766 w 2905941"/>
                  <a:gd name="connsiteY0" fmla="*/ 143692 h 2272937"/>
                  <a:gd name="connsiteX1" fmla="*/ 2853691 w 2905941"/>
                  <a:gd name="connsiteY1" fmla="*/ 13879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5941" h="2272937">
                    <a:moveTo>
                      <a:pt x="2860766" y="143692"/>
                    </a:moveTo>
                    <a:lnTo>
                      <a:pt x="2853691" y="138793"/>
                    </a:lnTo>
                    <a:lnTo>
                      <a:pt x="2905941" y="31569"/>
                    </a:lnTo>
                    <a:lnTo>
                      <a:pt x="2037806" y="0"/>
                    </a:lnTo>
                    <a:lnTo>
                      <a:pt x="0" y="2168434"/>
                    </a:lnTo>
                    <a:lnTo>
                      <a:pt x="1737360" y="2272937"/>
                    </a:lnTo>
                    <a:lnTo>
                      <a:pt x="1841863" y="210312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87" name="Straight Connector 86"/>
              <p:cNvCxnSpPr/>
              <p:nvPr/>
            </p:nvCxnSpPr>
            <p:spPr bwMode="auto">
              <a:xfrm>
                <a:off x="2811780" y="3341370"/>
                <a:ext cx="217170" cy="0"/>
              </a:xfrm>
              <a:prstGeom prst="line">
                <a:avLst/>
              </a:prstGeom>
              <a:solidFill>
                <a:schemeClr val="accent1"/>
              </a:solidFill>
              <a:ln w="57150" cap="flat" cmpd="sng" algn="ctr">
                <a:solidFill>
                  <a:srgbClr val="FFFFCC"/>
                </a:solidFill>
                <a:prstDash val="solid"/>
                <a:round/>
                <a:headEnd type="none" w="med" len="med"/>
                <a:tailEnd type="none" w="med" len="med"/>
              </a:ln>
              <a:effectLst/>
            </p:spPr>
          </p:cxnSp>
        </p:grpSp>
        <p:grpSp>
          <p:nvGrpSpPr>
            <p:cNvPr id="7" name="Group 187"/>
            <p:cNvGrpSpPr/>
            <p:nvPr/>
          </p:nvGrpSpPr>
          <p:grpSpPr>
            <a:xfrm>
              <a:off x="4908294" y="2878944"/>
              <a:ext cx="3195217" cy="2641262"/>
              <a:chOff x="5352642" y="2394544"/>
              <a:chExt cx="3195217" cy="2641262"/>
            </a:xfrm>
          </p:grpSpPr>
          <p:grpSp>
            <p:nvGrpSpPr>
              <p:cNvPr id="8" name="Group 76"/>
              <p:cNvGrpSpPr/>
              <p:nvPr/>
            </p:nvGrpSpPr>
            <p:grpSpPr>
              <a:xfrm>
                <a:off x="6091779" y="2844212"/>
                <a:ext cx="801926" cy="1888177"/>
                <a:chOff x="5108027" y="1971305"/>
                <a:chExt cx="801926" cy="1888177"/>
              </a:xfrm>
            </p:grpSpPr>
            <p:sp>
              <p:nvSpPr>
                <p:cNvPr id="113" name="Freeform 112"/>
                <p:cNvSpPr/>
                <p:nvPr/>
              </p:nvSpPr>
              <p:spPr bwMode="auto">
                <a:xfrm>
                  <a:off x="5108027" y="1971305"/>
                  <a:ext cx="781683" cy="1510153"/>
                </a:xfrm>
                <a:custGeom>
                  <a:avLst/>
                  <a:gdLst>
                    <a:gd name="connsiteX0" fmla="*/ 132119 w 778805"/>
                    <a:gd name="connsiteY0" fmla="*/ 1602807 h 1602807"/>
                    <a:gd name="connsiteX1" fmla="*/ 0 w 778805"/>
                    <a:gd name="connsiteY1" fmla="*/ 118211 h 1602807"/>
                    <a:gd name="connsiteX2" fmla="*/ 6954 w 778805"/>
                    <a:gd name="connsiteY2" fmla="*/ 59105 h 1602807"/>
                    <a:gd name="connsiteX3" fmla="*/ 41722 w 778805"/>
                    <a:gd name="connsiteY3" fmla="*/ 13907 h 1602807"/>
                    <a:gd name="connsiteX4" fmla="*/ 83443 w 778805"/>
                    <a:gd name="connsiteY4" fmla="*/ 0 h 1602807"/>
                    <a:gd name="connsiteX5" fmla="*/ 135595 w 778805"/>
                    <a:gd name="connsiteY5" fmla="*/ 20860 h 1602807"/>
                    <a:gd name="connsiteX6" fmla="*/ 173840 w 778805"/>
                    <a:gd name="connsiteY6" fmla="*/ 69536 h 1602807"/>
                    <a:gd name="connsiteX7" fmla="*/ 778805 w 778805"/>
                    <a:gd name="connsiteY7" fmla="*/ 1501980 h 1602807"/>
                    <a:gd name="connsiteX8" fmla="*/ 132119 w 778805"/>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44600 w 781683"/>
                    <a:gd name="connsiteY3" fmla="*/ 13907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69115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5686 h 1605686"/>
                    <a:gd name="connsiteX1" fmla="*/ 2878 w 781683"/>
                    <a:gd name="connsiteY1" fmla="*/ 121090 h 1605686"/>
                    <a:gd name="connsiteX2" fmla="*/ 0 w 781683"/>
                    <a:gd name="connsiteY2" fmla="*/ 64442 h 1605686"/>
                    <a:gd name="connsiteX3" fmla="*/ 27394 w 781683"/>
                    <a:gd name="connsiteY3" fmla="*/ 24160 h 1605686"/>
                    <a:gd name="connsiteX4" fmla="*/ 69115 w 781683"/>
                    <a:gd name="connsiteY4" fmla="*/ 2879 h 1605686"/>
                    <a:gd name="connsiteX5" fmla="*/ 138473 w 781683"/>
                    <a:gd name="connsiteY5" fmla="*/ 23739 h 1605686"/>
                    <a:gd name="connsiteX6" fmla="*/ 176718 w 781683"/>
                    <a:gd name="connsiteY6" fmla="*/ 72415 h 1605686"/>
                    <a:gd name="connsiteX7" fmla="*/ 781683 w 781683"/>
                    <a:gd name="connsiteY7" fmla="*/ 1504859 h 1605686"/>
                    <a:gd name="connsiteX8" fmla="*/ 134997 w 781683"/>
                    <a:gd name="connsiteY8" fmla="*/ 1605686 h 1605686"/>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38473 w 781683"/>
                    <a:gd name="connsiteY6" fmla="*/ 23016 h 1604963"/>
                    <a:gd name="connsiteX7" fmla="*/ 176718 w 781683"/>
                    <a:gd name="connsiteY7" fmla="*/ 71692 h 1604963"/>
                    <a:gd name="connsiteX8" fmla="*/ 781683 w 781683"/>
                    <a:gd name="connsiteY8" fmla="*/ 1504136 h 1604963"/>
                    <a:gd name="connsiteX9" fmla="*/ 134997 w 781683"/>
                    <a:gd name="connsiteY9" fmla="*/ 1604963 h 1604963"/>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50763 w 781683"/>
                    <a:gd name="connsiteY6" fmla="*/ 32848 h 1604963"/>
                    <a:gd name="connsiteX7" fmla="*/ 176718 w 781683"/>
                    <a:gd name="connsiteY7" fmla="*/ 71692 h 1604963"/>
                    <a:gd name="connsiteX8" fmla="*/ 781683 w 781683"/>
                    <a:gd name="connsiteY8" fmla="*/ 1504136 h 1604963"/>
                    <a:gd name="connsiteX9" fmla="*/ 134997 w 781683"/>
                    <a:gd name="connsiteY9" fmla="*/ 1604963 h 160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683" h="1604963">
                      <a:moveTo>
                        <a:pt x="134997" y="1604963"/>
                      </a:moveTo>
                      <a:lnTo>
                        <a:pt x="2878" y="120367"/>
                      </a:lnTo>
                      <a:lnTo>
                        <a:pt x="0" y="63719"/>
                      </a:lnTo>
                      <a:lnTo>
                        <a:pt x="27394" y="23437"/>
                      </a:lnTo>
                      <a:lnTo>
                        <a:pt x="69115" y="2156"/>
                      </a:lnTo>
                      <a:cubicBezTo>
                        <a:pt x="83776" y="0"/>
                        <a:pt x="104210" y="471"/>
                        <a:pt x="117818" y="5586"/>
                      </a:cubicBezTo>
                      <a:cubicBezTo>
                        <a:pt x="131426" y="10701"/>
                        <a:pt x="140537" y="22650"/>
                        <a:pt x="150763" y="32848"/>
                      </a:cubicBezTo>
                      <a:lnTo>
                        <a:pt x="176718" y="71692"/>
                      </a:lnTo>
                      <a:lnTo>
                        <a:pt x="781683" y="1504136"/>
                      </a:lnTo>
                      <a:lnTo>
                        <a:pt x="134997" y="1604963"/>
                      </a:lnTo>
                      <a:close/>
                    </a:path>
                  </a:pathLst>
                </a:custGeom>
                <a:gradFill flip="none" rotWithShape="1">
                  <a:gsLst>
                    <a:gs pos="0">
                      <a:srgbClr val="FF0000"/>
                    </a:gs>
                    <a:gs pos="50000">
                      <a:srgbClr val="7030A0"/>
                    </a:gs>
                    <a:gs pos="100000">
                      <a:schemeClr val="tx2"/>
                    </a:gs>
                  </a:gsLst>
                  <a:lin ang="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9" name="Oval 148"/>
                <p:cNvSpPr/>
                <p:nvPr/>
              </p:nvSpPr>
              <p:spPr bwMode="auto">
                <a:xfrm>
                  <a:off x="5235039" y="3184568"/>
                  <a:ext cx="674914" cy="674914"/>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62" name="Up Arrow 161"/>
              <p:cNvSpPr/>
              <p:nvPr/>
            </p:nvSpPr>
            <p:spPr bwMode="auto">
              <a:xfrm rot="9957171">
                <a:off x="6198654" y="3053540"/>
                <a:ext cx="86751" cy="162656"/>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3" name="Up Arrow 162"/>
              <p:cNvSpPr/>
              <p:nvPr/>
            </p:nvSpPr>
            <p:spPr bwMode="auto">
              <a:xfrm rot="9991441">
                <a:off x="6329625" y="3562601"/>
                <a:ext cx="127756" cy="254495"/>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 name="Up Arrow 163"/>
              <p:cNvSpPr/>
              <p:nvPr/>
            </p:nvSpPr>
            <p:spPr bwMode="auto">
              <a:xfrm rot="10094754">
                <a:off x="6518983" y="4334339"/>
                <a:ext cx="203972" cy="596487"/>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9" name="Group 153"/>
              <p:cNvGrpSpPr/>
              <p:nvPr/>
            </p:nvGrpSpPr>
            <p:grpSpPr>
              <a:xfrm rot="19563305">
                <a:off x="5352642" y="2394544"/>
                <a:ext cx="2114825" cy="2120228"/>
                <a:chOff x="3078832" y="1538494"/>
                <a:chExt cx="2114825" cy="2120228"/>
              </a:xfrm>
            </p:grpSpPr>
            <p:sp>
              <p:nvSpPr>
                <p:cNvPr id="167" name="Freeform 81"/>
                <p:cNvSpPr>
                  <a:spLocks/>
                </p:cNvSpPr>
                <p:nvPr/>
              </p:nvSpPr>
              <p:spPr bwMode="auto">
                <a:xfrm rot="9459547" flipV="1">
                  <a:off x="3126649" y="206788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9" name="Freeform 81"/>
                <p:cNvSpPr>
                  <a:spLocks/>
                </p:cNvSpPr>
                <p:nvPr/>
              </p:nvSpPr>
              <p:spPr bwMode="auto">
                <a:xfrm rot="12670326" flipV="1">
                  <a:off x="3768334" y="1538494"/>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0" name="Freeform 81"/>
                <p:cNvSpPr>
                  <a:spLocks/>
                </p:cNvSpPr>
                <p:nvPr/>
              </p:nvSpPr>
              <p:spPr bwMode="auto">
                <a:xfrm rot="2236861" flipV="1">
                  <a:off x="4169387" y="348493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1" name="Freeform 81"/>
                <p:cNvSpPr>
                  <a:spLocks/>
                </p:cNvSpPr>
                <p:nvPr/>
              </p:nvSpPr>
              <p:spPr bwMode="auto">
                <a:xfrm rot="19147494" flipV="1">
                  <a:off x="5029943" y="268301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2" name="Freeform 81"/>
                <p:cNvSpPr>
                  <a:spLocks/>
                </p:cNvSpPr>
                <p:nvPr/>
              </p:nvSpPr>
              <p:spPr bwMode="auto">
                <a:xfrm rot="16200000" flipV="1">
                  <a:off x="4730862" y="179516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3" name="Freeform 81"/>
                <p:cNvSpPr>
                  <a:spLocks/>
                </p:cNvSpPr>
                <p:nvPr/>
              </p:nvSpPr>
              <p:spPr bwMode="auto">
                <a:xfrm rot="6796813" flipV="1">
                  <a:off x="3083869" y="283255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 name="Arc 173"/>
                <p:cNvSpPr/>
                <p:nvPr/>
              </p:nvSpPr>
              <p:spPr bwMode="auto">
                <a:xfrm>
                  <a:off x="3566694" y="2075594"/>
                  <a:ext cx="1064127" cy="1069729"/>
                </a:xfrm>
                <a:prstGeom prst="arc">
                  <a:avLst>
                    <a:gd name="adj1" fmla="val 8687823"/>
                    <a:gd name="adj2" fmla="val 5045816"/>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5" name="Freeform 81"/>
                <p:cNvSpPr>
                  <a:spLocks/>
                </p:cNvSpPr>
                <p:nvPr/>
              </p:nvSpPr>
              <p:spPr bwMode="auto">
                <a:xfrm rot="18796882" flipV="1">
                  <a:off x="4543704" y="2517061"/>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6" name="Freeform 81"/>
                <p:cNvSpPr>
                  <a:spLocks/>
                </p:cNvSpPr>
                <p:nvPr/>
              </p:nvSpPr>
              <p:spPr bwMode="auto">
                <a:xfrm rot="8292053" flipV="1">
                  <a:off x="3484923" y="244219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7" name="Freeform 81"/>
                <p:cNvSpPr>
                  <a:spLocks/>
                </p:cNvSpPr>
                <p:nvPr/>
              </p:nvSpPr>
              <p:spPr bwMode="auto">
                <a:xfrm rot="13034805" flipV="1">
                  <a:off x="4008966" y="199301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8" name="Freeform 81"/>
                <p:cNvSpPr>
                  <a:spLocks/>
                </p:cNvSpPr>
                <p:nvPr/>
              </p:nvSpPr>
              <p:spPr bwMode="auto">
                <a:xfrm rot="861353" flipV="1">
                  <a:off x="4281681" y="2982278"/>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9" name="Arc 178"/>
                <p:cNvSpPr/>
                <p:nvPr/>
              </p:nvSpPr>
              <p:spPr bwMode="auto">
                <a:xfrm rot="21432954">
                  <a:off x="3112166" y="1578289"/>
                  <a:ext cx="1993951" cy="2004448"/>
                </a:xfrm>
                <a:prstGeom prst="arc">
                  <a:avLst>
                    <a:gd name="adj1" fmla="val 8218078"/>
                    <a:gd name="adj2" fmla="val 5635564"/>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81" name="Freeform 180"/>
              <p:cNvSpPr/>
              <p:nvPr/>
            </p:nvSpPr>
            <p:spPr bwMode="auto">
              <a:xfrm rot="268793" flipH="1">
                <a:off x="6026514" y="2762869"/>
                <a:ext cx="2521345" cy="2272937"/>
              </a:xfrm>
              <a:custGeom>
                <a:avLst/>
                <a:gdLst>
                  <a:gd name="connsiteX0" fmla="*/ 2730137 w 2769325"/>
                  <a:gd name="connsiteY0" fmla="*/ 143692 h 2103120"/>
                  <a:gd name="connsiteX1" fmla="*/ 2769325 w 2769325"/>
                  <a:gd name="connsiteY1" fmla="*/ 13063 h 2103120"/>
                  <a:gd name="connsiteX2" fmla="*/ 1907177 w 2769325"/>
                  <a:gd name="connsiteY2" fmla="*/ 0 h 2103120"/>
                  <a:gd name="connsiteX3" fmla="*/ 0 w 2769325"/>
                  <a:gd name="connsiteY3" fmla="*/ 1985554 h 2103120"/>
                  <a:gd name="connsiteX4" fmla="*/ 1711234 w 2769325"/>
                  <a:gd name="connsiteY4" fmla="*/ 2103120 h 2103120"/>
                  <a:gd name="connsiteX0" fmla="*/ 2860766 w 2899954"/>
                  <a:gd name="connsiteY0" fmla="*/ 143692 h 2168434"/>
                  <a:gd name="connsiteX1" fmla="*/ 2899954 w 2899954"/>
                  <a:gd name="connsiteY1" fmla="*/ 13063 h 2168434"/>
                  <a:gd name="connsiteX2" fmla="*/ 2037806 w 2899954"/>
                  <a:gd name="connsiteY2" fmla="*/ 0 h 2168434"/>
                  <a:gd name="connsiteX3" fmla="*/ 0 w 2899954"/>
                  <a:gd name="connsiteY3" fmla="*/ 2168434 h 2168434"/>
                  <a:gd name="connsiteX4" fmla="*/ 1841863 w 2899954"/>
                  <a:gd name="connsiteY4" fmla="*/ 2103120 h 2168434"/>
                  <a:gd name="connsiteX0" fmla="*/ 2860766 w 2899954"/>
                  <a:gd name="connsiteY0" fmla="*/ 143692 h 2272937"/>
                  <a:gd name="connsiteX1" fmla="*/ 2899954 w 2899954"/>
                  <a:gd name="connsiteY1" fmla="*/ 13063 h 2272937"/>
                  <a:gd name="connsiteX2" fmla="*/ 2037806 w 2899954"/>
                  <a:gd name="connsiteY2" fmla="*/ 0 h 2272937"/>
                  <a:gd name="connsiteX3" fmla="*/ 0 w 2899954"/>
                  <a:gd name="connsiteY3" fmla="*/ 2168434 h 2272937"/>
                  <a:gd name="connsiteX4" fmla="*/ 1737360 w 2899954"/>
                  <a:gd name="connsiteY4" fmla="*/ 2272937 h 2272937"/>
                  <a:gd name="connsiteX5" fmla="*/ 1841863 w 2899954"/>
                  <a:gd name="connsiteY5" fmla="*/ 2103120 h 2272937"/>
                  <a:gd name="connsiteX0" fmla="*/ 2860766 w 2886891"/>
                  <a:gd name="connsiteY0" fmla="*/ 143692 h 2272937"/>
                  <a:gd name="connsiteX1" fmla="*/ 2886891 w 2886891"/>
                  <a:gd name="connsiteY1" fmla="*/ 52252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86891 w 2886891"/>
                  <a:gd name="connsiteY1" fmla="*/ 39189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49881 w 2886891"/>
                  <a:gd name="connsiteY1" fmla="*/ 134983 h 2272937"/>
                  <a:gd name="connsiteX2" fmla="*/ 2886891 w 2886891"/>
                  <a:gd name="connsiteY2" fmla="*/ 39189 h 2272937"/>
                  <a:gd name="connsiteX3" fmla="*/ 2037806 w 2886891"/>
                  <a:gd name="connsiteY3" fmla="*/ 0 h 2272937"/>
                  <a:gd name="connsiteX4" fmla="*/ 0 w 2886891"/>
                  <a:gd name="connsiteY4" fmla="*/ 2168434 h 2272937"/>
                  <a:gd name="connsiteX5" fmla="*/ 1737360 w 2886891"/>
                  <a:gd name="connsiteY5" fmla="*/ 2272937 h 2272937"/>
                  <a:gd name="connsiteX6" fmla="*/ 1841863 w 2886891"/>
                  <a:gd name="connsiteY6" fmla="*/ 2103120 h 2272937"/>
                  <a:gd name="connsiteX0" fmla="*/ 2860766 w 2890701"/>
                  <a:gd name="connsiteY0" fmla="*/ 143692 h 2272937"/>
                  <a:gd name="connsiteX1" fmla="*/ 2849881 w 2890701"/>
                  <a:gd name="connsiteY1" fmla="*/ 134983 h 2272937"/>
                  <a:gd name="connsiteX2" fmla="*/ 2890701 w 2890701"/>
                  <a:gd name="connsiteY2" fmla="*/ 35379 h 2272937"/>
                  <a:gd name="connsiteX3" fmla="*/ 2037806 w 2890701"/>
                  <a:gd name="connsiteY3" fmla="*/ 0 h 2272937"/>
                  <a:gd name="connsiteX4" fmla="*/ 0 w 2890701"/>
                  <a:gd name="connsiteY4" fmla="*/ 2168434 h 2272937"/>
                  <a:gd name="connsiteX5" fmla="*/ 1737360 w 2890701"/>
                  <a:gd name="connsiteY5" fmla="*/ 2272937 h 2272937"/>
                  <a:gd name="connsiteX6" fmla="*/ 1841863 w 2890701"/>
                  <a:gd name="connsiteY6" fmla="*/ 2103120 h 2272937"/>
                  <a:gd name="connsiteX0" fmla="*/ 2860766 w 2905941"/>
                  <a:gd name="connsiteY0" fmla="*/ 143692 h 2272937"/>
                  <a:gd name="connsiteX1" fmla="*/ 2849881 w 2905941"/>
                  <a:gd name="connsiteY1" fmla="*/ 13498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905941"/>
                  <a:gd name="connsiteY0" fmla="*/ 143692 h 2272937"/>
                  <a:gd name="connsiteX1" fmla="*/ 2905941 w 2905941"/>
                  <a:gd name="connsiteY1" fmla="*/ 31569 h 2272937"/>
                  <a:gd name="connsiteX2" fmla="*/ 2037806 w 2905941"/>
                  <a:gd name="connsiteY2" fmla="*/ 0 h 2272937"/>
                  <a:gd name="connsiteX3" fmla="*/ 0 w 2905941"/>
                  <a:gd name="connsiteY3" fmla="*/ 2168434 h 2272937"/>
                  <a:gd name="connsiteX4" fmla="*/ 1737360 w 2905941"/>
                  <a:gd name="connsiteY4" fmla="*/ 2272937 h 2272937"/>
                  <a:gd name="connsiteX5" fmla="*/ 1841863 w 2905941"/>
                  <a:gd name="connsiteY5" fmla="*/ 2103120 h 2272937"/>
                  <a:gd name="connsiteX0" fmla="*/ 2860766 w 2905941"/>
                  <a:gd name="connsiteY0" fmla="*/ 143692 h 2272937"/>
                  <a:gd name="connsiteX1" fmla="*/ 2853691 w 2905941"/>
                  <a:gd name="connsiteY1" fmla="*/ 13879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860766"/>
                  <a:gd name="connsiteY0" fmla="*/ 143692 h 2272937"/>
                  <a:gd name="connsiteX1" fmla="*/ 2853691 w 2860766"/>
                  <a:gd name="connsiteY1" fmla="*/ 138793 h 2272937"/>
                  <a:gd name="connsiteX2" fmla="*/ 2441203 w 2860766"/>
                  <a:gd name="connsiteY2" fmla="*/ 31846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853691 w 2860766"/>
                  <a:gd name="connsiteY1" fmla="*/ 138793 h 2272937"/>
                  <a:gd name="connsiteX2" fmla="*/ 2476657 w 2860766"/>
                  <a:gd name="connsiteY2" fmla="*/ 29583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474497 w 2860766"/>
                  <a:gd name="connsiteY1" fmla="*/ 154440 h 2272937"/>
                  <a:gd name="connsiteX2" fmla="*/ 2476657 w 2860766"/>
                  <a:gd name="connsiteY2" fmla="*/ 29583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476657 w 2860766"/>
                  <a:gd name="connsiteY1" fmla="*/ 29583 h 2272937"/>
                  <a:gd name="connsiteX2" fmla="*/ 2037806 w 2860766"/>
                  <a:gd name="connsiteY2" fmla="*/ 0 h 2272937"/>
                  <a:gd name="connsiteX3" fmla="*/ 0 w 2860766"/>
                  <a:gd name="connsiteY3" fmla="*/ 2168434 h 2272937"/>
                  <a:gd name="connsiteX4" fmla="*/ 1737360 w 2860766"/>
                  <a:gd name="connsiteY4" fmla="*/ 2272937 h 2272937"/>
                  <a:gd name="connsiteX5" fmla="*/ 1841863 w 2860766"/>
                  <a:gd name="connsiteY5" fmla="*/ 2103120 h 2272937"/>
                  <a:gd name="connsiteX0" fmla="*/ 2466939 w 2476657"/>
                  <a:gd name="connsiteY0" fmla="*/ 153154 h 2272937"/>
                  <a:gd name="connsiteX1" fmla="*/ 2476657 w 2476657"/>
                  <a:gd name="connsiteY1" fmla="*/ 29583 h 2272937"/>
                  <a:gd name="connsiteX2" fmla="*/ 2037806 w 2476657"/>
                  <a:gd name="connsiteY2" fmla="*/ 0 h 2272937"/>
                  <a:gd name="connsiteX3" fmla="*/ 0 w 2476657"/>
                  <a:gd name="connsiteY3" fmla="*/ 2168434 h 2272937"/>
                  <a:gd name="connsiteX4" fmla="*/ 1737360 w 2476657"/>
                  <a:gd name="connsiteY4" fmla="*/ 2272937 h 2272937"/>
                  <a:gd name="connsiteX5" fmla="*/ 1841863 w 2476657"/>
                  <a:gd name="connsiteY5" fmla="*/ 2103120 h 2272937"/>
                  <a:gd name="connsiteX0" fmla="*/ 2466939 w 2495515"/>
                  <a:gd name="connsiteY0" fmla="*/ 153154 h 2272937"/>
                  <a:gd name="connsiteX1" fmla="*/ 2495515 w 2495515"/>
                  <a:gd name="connsiteY1" fmla="*/ 46179 h 2272937"/>
                  <a:gd name="connsiteX2" fmla="*/ 2037806 w 2495515"/>
                  <a:gd name="connsiteY2" fmla="*/ 0 h 2272937"/>
                  <a:gd name="connsiteX3" fmla="*/ 0 w 2495515"/>
                  <a:gd name="connsiteY3" fmla="*/ 2168434 h 2272937"/>
                  <a:gd name="connsiteX4" fmla="*/ 1737360 w 2495515"/>
                  <a:gd name="connsiteY4" fmla="*/ 2272937 h 2272937"/>
                  <a:gd name="connsiteX5" fmla="*/ 1841863 w 2495515"/>
                  <a:gd name="connsiteY5" fmla="*/ 2103120 h 2272937"/>
                  <a:gd name="connsiteX0" fmla="*/ 2466939 w 2521345"/>
                  <a:gd name="connsiteY0" fmla="*/ 153154 h 2272937"/>
                  <a:gd name="connsiteX1" fmla="*/ 2521345 w 2521345"/>
                  <a:gd name="connsiteY1" fmla="*/ 38124 h 2272937"/>
                  <a:gd name="connsiteX2" fmla="*/ 2037806 w 2521345"/>
                  <a:gd name="connsiteY2" fmla="*/ 0 h 2272937"/>
                  <a:gd name="connsiteX3" fmla="*/ 0 w 2521345"/>
                  <a:gd name="connsiteY3" fmla="*/ 2168434 h 2272937"/>
                  <a:gd name="connsiteX4" fmla="*/ 1737360 w 2521345"/>
                  <a:gd name="connsiteY4" fmla="*/ 2272937 h 2272937"/>
                  <a:gd name="connsiteX5" fmla="*/ 1841863 w 2521345"/>
                  <a:gd name="connsiteY5" fmla="*/ 2103120 h 2272937"/>
                  <a:gd name="connsiteX0" fmla="*/ 2466939 w 2521345"/>
                  <a:gd name="connsiteY0" fmla="*/ 153154 h 2272937"/>
                  <a:gd name="connsiteX1" fmla="*/ 2474202 w 2521345"/>
                  <a:gd name="connsiteY1" fmla="*/ 147460 h 2272937"/>
                  <a:gd name="connsiteX2" fmla="*/ 2521345 w 2521345"/>
                  <a:gd name="connsiteY2" fmla="*/ 38124 h 2272937"/>
                  <a:gd name="connsiteX3" fmla="*/ 2037806 w 2521345"/>
                  <a:gd name="connsiteY3" fmla="*/ 0 h 2272937"/>
                  <a:gd name="connsiteX4" fmla="*/ 0 w 2521345"/>
                  <a:gd name="connsiteY4" fmla="*/ 2168434 h 2272937"/>
                  <a:gd name="connsiteX5" fmla="*/ 1737360 w 2521345"/>
                  <a:gd name="connsiteY5" fmla="*/ 2272937 h 2272937"/>
                  <a:gd name="connsiteX6" fmla="*/ 1841863 w 2521345"/>
                  <a:gd name="connsiteY6" fmla="*/ 2103120 h 227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1345" h="2272937">
                    <a:moveTo>
                      <a:pt x="2466939" y="153154"/>
                    </a:moveTo>
                    <a:lnTo>
                      <a:pt x="2474202" y="147460"/>
                    </a:lnTo>
                    <a:lnTo>
                      <a:pt x="2521345" y="38124"/>
                    </a:lnTo>
                    <a:lnTo>
                      <a:pt x="2037806" y="0"/>
                    </a:lnTo>
                    <a:lnTo>
                      <a:pt x="0" y="2168434"/>
                    </a:lnTo>
                    <a:lnTo>
                      <a:pt x="1737360" y="2272937"/>
                    </a:lnTo>
                    <a:lnTo>
                      <a:pt x="1841863" y="210312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182" name="Straight Connector 181"/>
              <p:cNvCxnSpPr/>
              <p:nvPr/>
            </p:nvCxnSpPr>
            <p:spPr bwMode="auto">
              <a:xfrm rot="268793" flipH="1">
                <a:off x="7107593" y="3458649"/>
                <a:ext cx="217170" cy="0"/>
              </a:xfrm>
              <a:prstGeom prst="line">
                <a:avLst/>
              </a:prstGeom>
              <a:solidFill>
                <a:schemeClr val="accent1"/>
              </a:solidFill>
              <a:ln w="57150" cap="flat" cmpd="sng" algn="ctr">
                <a:solidFill>
                  <a:srgbClr val="FFFFCC"/>
                </a:solidFill>
                <a:prstDash val="solid"/>
                <a:round/>
                <a:headEnd type="none" w="med" len="med"/>
                <a:tailEnd type="none" w="med" len="med"/>
              </a:ln>
              <a:effectLst/>
            </p:spPr>
          </p:cxnSp>
          <p:cxnSp>
            <p:nvCxnSpPr>
              <p:cNvPr id="183" name="Straight Connector 182"/>
              <p:cNvCxnSpPr/>
              <p:nvPr/>
            </p:nvCxnSpPr>
            <p:spPr bwMode="auto">
              <a:xfrm flipH="1">
                <a:off x="7129306" y="3499449"/>
                <a:ext cx="224976" cy="12451"/>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84" name="Straight Connector 183"/>
              <p:cNvCxnSpPr/>
              <p:nvPr/>
            </p:nvCxnSpPr>
            <p:spPr bwMode="auto">
              <a:xfrm flipH="1">
                <a:off x="7023799" y="3426488"/>
                <a:ext cx="336619" cy="10048"/>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100" name="Group 99"/>
            <p:cNvGrpSpPr/>
            <p:nvPr/>
          </p:nvGrpSpPr>
          <p:grpSpPr>
            <a:xfrm>
              <a:off x="3710699" y="3767434"/>
              <a:ext cx="675361" cy="408492"/>
              <a:chOff x="4301351" y="5416634"/>
              <a:chExt cx="675361" cy="408492"/>
            </a:xfrm>
          </p:grpSpPr>
          <p:sp>
            <p:nvSpPr>
              <p:cNvPr id="96" name="Freeform 95"/>
              <p:cNvSpPr/>
              <p:nvPr/>
            </p:nvSpPr>
            <p:spPr bwMode="auto">
              <a:xfrm>
                <a:off x="4301351" y="5416634"/>
                <a:ext cx="675361" cy="408492"/>
              </a:xfrm>
              <a:custGeom>
                <a:avLst/>
                <a:gdLst>
                  <a:gd name="connsiteX0" fmla="*/ 37432 w 850232"/>
                  <a:gd name="connsiteY0" fmla="*/ 219242 h 481263"/>
                  <a:gd name="connsiteX1" fmla="*/ 0 w 850232"/>
                  <a:gd name="connsiteY1" fmla="*/ 331537 h 481263"/>
                  <a:gd name="connsiteX2" fmla="*/ 614948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219242 h 481263"/>
                  <a:gd name="connsiteX1" fmla="*/ 0 w 850232"/>
                  <a:gd name="connsiteY1" fmla="*/ 331537 h 481263"/>
                  <a:gd name="connsiteX2" fmla="*/ 588211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74863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22989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06947 h 427789"/>
                  <a:gd name="connsiteX7" fmla="*/ 58821 w 850232"/>
                  <a:gd name="connsiteY7" fmla="*/ 74863 h 427789"/>
                  <a:gd name="connsiteX8" fmla="*/ 37432 w 850232"/>
                  <a:gd name="connsiteY8" fmla="*/ 165768 h 427789"/>
                  <a:gd name="connsiteX0" fmla="*/ 37432 w 850232"/>
                  <a:gd name="connsiteY0" fmla="*/ 171115 h 433136"/>
                  <a:gd name="connsiteX1" fmla="*/ 0 w 850232"/>
                  <a:gd name="connsiteY1" fmla="*/ 283410 h 433136"/>
                  <a:gd name="connsiteX2" fmla="*/ 588211 w 850232"/>
                  <a:gd name="connsiteY2" fmla="*/ 299452 h 433136"/>
                  <a:gd name="connsiteX3" fmla="*/ 534737 w 850232"/>
                  <a:gd name="connsiteY3" fmla="*/ 433136 h 433136"/>
                  <a:gd name="connsiteX4" fmla="*/ 850232 w 850232"/>
                  <a:gd name="connsiteY4" fmla="*/ 213894 h 433136"/>
                  <a:gd name="connsiteX5" fmla="*/ 673768 w 850232"/>
                  <a:gd name="connsiteY5" fmla="*/ 0 h 433136"/>
                  <a:gd name="connsiteX6" fmla="*/ 652379 w 850232"/>
                  <a:gd name="connsiteY6" fmla="*/ 112294 h 433136"/>
                  <a:gd name="connsiteX7" fmla="*/ 58821 w 850232"/>
                  <a:gd name="connsiteY7" fmla="*/ 80210 h 433136"/>
                  <a:gd name="connsiteX8" fmla="*/ 37432 w 850232"/>
                  <a:gd name="connsiteY8" fmla="*/ 171115 h 433136"/>
                  <a:gd name="connsiteX0" fmla="*/ 37432 w 839538"/>
                  <a:gd name="connsiteY0" fmla="*/ 171115 h 433136"/>
                  <a:gd name="connsiteX1" fmla="*/ 0 w 839538"/>
                  <a:gd name="connsiteY1" fmla="*/ 283410 h 433136"/>
                  <a:gd name="connsiteX2" fmla="*/ 588211 w 839538"/>
                  <a:gd name="connsiteY2" fmla="*/ 299452 h 433136"/>
                  <a:gd name="connsiteX3" fmla="*/ 534737 w 839538"/>
                  <a:gd name="connsiteY3" fmla="*/ 433136 h 433136"/>
                  <a:gd name="connsiteX4" fmla="*/ 839538 w 839538"/>
                  <a:gd name="connsiteY4" fmla="*/ 283410 h 433136"/>
                  <a:gd name="connsiteX5" fmla="*/ 673768 w 839538"/>
                  <a:gd name="connsiteY5" fmla="*/ 0 h 433136"/>
                  <a:gd name="connsiteX6" fmla="*/ 652379 w 839538"/>
                  <a:gd name="connsiteY6" fmla="*/ 112294 h 433136"/>
                  <a:gd name="connsiteX7" fmla="*/ 58821 w 839538"/>
                  <a:gd name="connsiteY7" fmla="*/ 80210 h 433136"/>
                  <a:gd name="connsiteX8" fmla="*/ 37432 w 839538"/>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52379 w 828843"/>
                  <a:gd name="connsiteY6" fmla="*/ 112294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64169 w 828843"/>
                  <a:gd name="connsiteY7" fmla="*/ 101599 h 433136"/>
                  <a:gd name="connsiteX8" fmla="*/ 37432 w 828843"/>
                  <a:gd name="connsiteY8" fmla="*/ 171115 h 433136"/>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25642 w 828843"/>
                  <a:gd name="connsiteY6" fmla="*/ 133683 h 470568"/>
                  <a:gd name="connsiteX7" fmla="*/ 64169 w 828843"/>
                  <a:gd name="connsiteY7" fmla="*/ 101599 h 470568"/>
                  <a:gd name="connsiteX8" fmla="*/ 37432 w 828843"/>
                  <a:gd name="connsiteY8" fmla="*/ 171115 h 470568"/>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36336 w 828843"/>
                  <a:gd name="connsiteY6" fmla="*/ 133683 h 470568"/>
                  <a:gd name="connsiteX7" fmla="*/ 64169 w 828843"/>
                  <a:gd name="connsiteY7" fmla="*/ 101599 h 470568"/>
                  <a:gd name="connsiteX8" fmla="*/ 37432 w 828843"/>
                  <a:gd name="connsiteY8" fmla="*/ 171115 h 470568"/>
                  <a:gd name="connsiteX0" fmla="*/ 37432 w 807454"/>
                  <a:gd name="connsiteY0" fmla="*/ 171115 h 470568"/>
                  <a:gd name="connsiteX1" fmla="*/ 0 w 807454"/>
                  <a:gd name="connsiteY1" fmla="*/ 283410 h 470568"/>
                  <a:gd name="connsiteX2" fmla="*/ 588211 w 807454"/>
                  <a:gd name="connsiteY2" fmla="*/ 299452 h 470568"/>
                  <a:gd name="connsiteX3" fmla="*/ 529390 w 807454"/>
                  <a:gd name="connsiteY3" fmla="*/ 470568 h 470568"/>
                  <a:gd name="connsiteX4" fmla="*/ 807454 w 807454"/>
                  <a:gd name="connsiteY4" fmla="*/ 224589 h 470568"/>
                  <a:gd name="connsiteX5" fmla="*/ 673768 w 807454"/>
                  <a:gd name="connsiteY5" fmla="*/ 0 h 470568"/>
                  <a:gd name="connsiteX6" fmla="*/ 636336 w 807454"/>
                  <a:gd name="connsiteY6" fmla="*/ 133683 h 470568"/>
                  <a:gd name="connsiteX7" fmla="*/ 64169 w 807454"/>
                  <a:gd name="connsiteY7" fmla="*/ 101599 h 470568"/>
                  <a:gd name="connsiteX8" fmla="*/ 37432 w 807454"/>
                  <a:gd name="connsiteY8" fmla="*/ 171115 h 47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454" h="470568">
                    <a:moveTo>
                      <a:pt x="37432" y="171115"/>
                    </a:moveTo>
                    <a:lnTo>
                      <a:pt x="0" y="283410"/>
                    </a:lnTo>
                    <a:lnTo>
                      <a:pt x="588211" y="299452"/>
                    </a:lnTo>
                    <a:lnTo>
                      <a:pt x="529390" y="470568"/>
                    </a:lnTo>
                    <a:lnTo>
                      <a:pt x="807454" y="224589"/>
                    </a:lnTo>
                    <a:lnTo>
                      <a:pt x="673768" y="0"/>
                    </a:lnTo>
                    <a:lnTo>
                      <a:pt x="636336" y="133683"/>
                    </a:lnTo>
                    <a:lnTo>
                      <a:pt x="64169" y="101599"/>
                    </a:lnTo>
                    <a:lnTo>
                      <a:pt x="37432" y="171115"/>
                    </a:lnTo>
                    <a:close/>
                  </a:path>
                </a:pathLst>
              </a:cu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8" name="TextBox 97"/>
              <p:cNvSpPr txBox="1"/>
              <p:nvPr/>
            </p:nvSpPr>
            <p:spPr>
              <a:xfrm rot="179687">
                <a:off x="4303506" y="5471202"/>
                <a:ext cx="648439"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mic Sans MS" pitchFamily="66" charset="0"/>
                    <a:ea typeface="+mn-ea"/>
                    <a:cs typeface="+mn-cs"/>
                  </a:rPr>
                  <a:t>FORCE</a:t>
                </a:r>
              </a:p>
            </p:txBody>
          </p:sp>
        </p:grpSp>
        <p:sp>
          <p:nvSpPr>
            <p:cNvPr id="102" name="Freeform 101"/>
            <p:cNvSpPr/>
            <p:nvPr/>
          </p:nvSpPr>
          <p:spPr bwMode="auto">
            <a:xfrm>
              <a:off x="4013860" y="2731792"/>
              <a:ext cx="1373632" cy="2338832"/>
            </a:xfrm>
            <a:custGeom>
              <a:avLst/>
              <a:gdLst>
                <a:gd name="connsiteX0" fmla="*/ 467360 w 1373632"/>
                <a:gd name="connsiteY0" fmla="*/ 56896 h 2338832"/>
                <a:gd name="connsiteX1" fmla="*/ 89408 w 1373632"/>
                <a:gd name="connsiteY1" fmla="*/ 434848 h 2338832"/>
                <a:gd name="connsiteX2" fmla="*/ 418592 w 1373632"/>
                <a:gd name="connsiteY2" fmla="*/ 910336 h 2338832"/>
                <a:gd name="connsiteX3" fmla="*/ 455168 w 1373632"/>
                <a:gd name="connsiteY3" fmla="*/ 1361440 h 2338832"/>
                <a:gd name="connsiteX4" fmla="*/ 52832 w 1373632"/>
                <a:gd name="connsiteY4" fmla="*/ 1836928 h 2338832"/>
                <a:gd name="connsiteX5" fmla="*/ 138176 w 1373632"/>
                <a:gd name="connsiteY5" fmla="*/ 2117344 h 2338832"/>
                <a:gd name="connsiteX6" fmla="*/ 833120 w 1373632"/>
                <a:gd name="connsiteY6" fmla="*/ 2324608 h 2338832"/>
                <a:gd name="connsiteX7" fmla="*/ 1332992 w 1373632"/>
                <a:gd name="connsiteY7" fmla="*/ 2032000 h 2338832"/>
                <a:gd name="connsiteX8" fmla="*/ 1076960 w 1373632"/>
                <a:gd name="connsiteY8" fmla="*/ 1605280 h 2338832"/>
                <a:gd name="connsiteX9" fmla="*/ 1016000 w 1373632"/>
                <a:gd name="connsiteY9" fmla="*/ 1032256 h 2338832"/>
                <a:gd name="connsiteX10" fmla="*/ 1223264 w 1373632"/>
                <a:gd name="connsiteY10" fmla="*/ 581152 h 2338832"/>
                <a:gd name="connsiteX11" fmla="*/ 1198880 w 1373632"/>
                <a:gd name="connsiteY11" fmla="*/ 312928 h 2338832"/>
                <a:gd name="connsiteX12" fmla="*/ 759968 w 1373632"/>
                <a:gd name="connsiteY12" fmla="*/ 93472 h 2338832"/>
                <a:gd name="connsiteX13" fmla="*/ 467360 w 1373632"/>
                <a:gd name="connsiteY13" fmla="*/ 56896 h 2338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3632" h="2338832">
                  <a:moveTo>
                    <a:pt x="467360" y="56896"/>
                  </a:moveTo>
                  <a:cubicBezTo>
                    <a:pt x="355600" y="113792"/>
                    <a:pt x="97536" y="292608"/>
                    <a:pt x="89408" y="434848"/>
                  </a:cubicBezTo>
                  <a:cubicBezTo>
                    <a:pt x="81280" y="577088"/>
                    <a:pt x="357632" y="755904"/>
                    <a:pt x="418592" y="910336"/>
                  </a:cubicBezTo>
                  <a:cubicBezTo>
                    <a:pt x="479552" y="1064768"/>
                    <a:pt x="516128" y="1207008"/>
                    <a:pt x="455168" y="1361440"/>
                  </a:cubicBezTo>
                  <a:cubicBezTo>
                    <a:pt x="394208" y="1515872"/>
                    <a:pt x="105664" y="1710944"/>
                    <a:pt x="52832" y="1836928"/>
                  </a:cubicBezTo>
                  <a:cubicBezTo>
                    <a:pt x="0" y="1962912"/>
                    <a:pt x="8128" y="2036064"/>
                    <a:pt x="138176" y="2117344"/>
                  </a:cubicBezTo>
                  <a:cubicBezTo>
                    <a:pt x="268224" y="2198624"/>
                    <a:pt x="633984" y="2338832"/>
                    <a:pt x="833120" y="2324608"/>
                  </a:cubicBezTo>
                  <a:cubicBezTo>
                    <a:pt x="1032256" y="2310384"/>
                    <a:pt x="1292352" y="2151888"/>
                    <a:pt x="1332992" y="2032000"/>
                  </a:cubicBezTo>
                  <a:cubicBezTo>
                    <a:pt x="1373632" y="1912112"/>
                    <a:pt x="1129792" y="1771904"/>
                    <a:pt x="1076960" y="1605280"/>
                  </a:cubicBezTo>
                  <a:cubicBezTo>
                    <a:pt x="1024128" y="1438656"/>
                    <a:pt x="991616" y="1202944"/>
                    <a:pt x="1016000" y="1032256"/>
                  </a:cubicBezTo>
                  <a:cubicBezTo>
                    <a:pt x="1040384" y="861568"/>
                    <a:pt x="1192784" y="701040"/>
                    <a:pt x="1223264" y="581152"/>
                  </a:cubicBezTo>
                  <a:cubicBezTo>
                    <a:pt x="1253744" y="461264"/>
                    <a:pt x="1276096" y="394208"/>
                    <a:pt x="1198880" y="312928"/>
                  </a:cubicBezTo>
                  <a:cubicBezTo>
                    <a:pt x="1121664" y="231648"/>
                    <a:pt x="883920" y="132080"/>
                    <a:pt x="759968" y="93472"/>
                  </a:cubicBezTo>
                  <a:cubicBezTo>
                    <a:pt x="636016" y="54864"/>
                    <a:pt x="579120" y="0"/>
                    <a:pt x="467360" y="56896"/>
                  </a:cubicBezTo>
                  <a:close/>
                </a:path>
              </a:pathLst>
            </a:custGeom>
            <a:solidFill>
              <a:srgbClr val="FFFFCC">
                <a:alpha val="6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101" name="Group 100"/>
            <p:cNvGrpSpPr/>
            <p:nvPr/>
          </p:nvGrpSpPr>
          <p:grpSpPr>
            <a:xfrm>
              <a:off x="5095072" y="3864461"/>
              <a:ext cx="697164" cy="400016"/>
              <a:chOff x="5441884" y="5769693"/>
              <a:chExt cx="697164" cy="400016"/>
            </a:xfrm>
          </p:grpSpPr>
          <p:sp>
            <p:nvSpPr>
              <p:cNvPr id="97" name="Freeform 96"/>
              <p:cNvSpPr/>
              <p:nvPr/>
            </p:nvSpPr>
            <p:spPr bwMode="auto">
              <a:xfrm rot="11323822" flipV="1">
                <a:off x="5441884" y="5769693"/>
                <a:ext cx="697164" cy="400016"/>
              </a:xfrm>
              <a:custGeom>
                <a:avLst/>
                <a:gdLst>
                  <a:gd name="connsiteX0" fmla="*/ 37432 w 850232"/>
                  <a:gd name="connsiteY0" fmla="*/ 219242 h 481263"/>
                  <a:gd name="connsiteX1" fmla="*/ 0 w 850232"/>
                  <a:gd name="connsiteY1" fmla="*/ 331537 h 481263"/>
                  <a:gd name="connsiteX2" fmla="*/ 614948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219242 h 481263"/>
                  <a:gd name="connsiteX1" fmla="*/ 0 w 850232"/>
                  <a:gd name="connsiteY1" fmla="*/ 331537 h 481263"/>
                  <a:gd name="connsiteX2" fmla="*/ 588211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74863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22989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06947 h 427789"/>
                  <a:gd name="connsiteX7" fmla="*/ 58821 w 850232"/>
                  <a:gd name="connsiteY7" fmla="*/ 74863 h 427789"/>
                  <a:gd name="connsiteX8" fmla="*/ 37432 w 850232"/>
                  <a:gd name="connsiteY8" fmla="*/ 165768 h 427789"/>
                  <a:gd name="connsiteX0" fmla="*/ 37432 w 850232"/>
                  <a:gd name="connsiteY0" fmla="*/ 171115 h 433136"/>
                  <a:gd name="connsiteX1" fmla="*/ 0 w 850232"/>
                  <a:gd name="connsiteY1" fmla="*/ 283410 h 433136"/>
                  <a:gd name="connsiteX2" fmla="*/ 588211 w 850232"/>
                  <a:gd name="connsiteY2" fmla="*/ 299452 h 433136"/>
                  <a:gd name="connsiteX3" fmla="*/ 534737 w 850232"/>
                  <a:gd name="connsiteY3" fmla="*/ 433136 h 433136"/>
                  <a:gd name="connsiteX4" fmla="*/ 850232 w 850232"/>
                  <a:gd name="connsiteY4" fmla="*/ 213894 h 433136"/>
                  <a:gd name="connsiteX5" fmla="*/ 673768 w 850232"/>
                  <a:gd name="connsiteY5" fmla="*/ 0 h 433136"/>
                  <a:gd name="connsiteX6" fmla="*/ 652379 w 850232"/>
                  <a:gd name="connsiteY6" fmla="*/ 112294 h 433136"/>
                  <a:gd name="connsiteX7" fmla="*/ 58821 w 850232"/>
                  <a:gd name="connsiteY7" fmla="*/ 80210 h 433136"/>
                  <a:gd name="connsiteX8" fmla="*/ 37432 w 850232"/>
                  <a:gd name="connsiteY8" fmla="*/ 171115 h 433136"/>
                  <a:gd name="connsiteX0" fmla="*/ 37432 w 839538"/>
                  <a:gd name="connsiteY0" fmla="*/ 171115 h 433136"/>
                  <a:gd name="connsiteX1" fmla="*/ 0 w 839538"/>
                  <a:gd name="connsiteY1" fmla="*/ 283410 h 433136"/>
                  <a:gd name="connsiteX2" fmla="*/ 588211 w 839538"/>
                  <a:gd name="connsiteY2" fmla="*/ 299452 h 433136"/>
                  <a:gd name="connsiteX3" fmla="*/ 534737 w 839538"/>
                  <a:gd name="connsiteY3" fmla="*/ 433136 h 433136"/>
                  <a:gd name="connsiteX4" fmla="*/ 839538 w 839538"/>
                  <a:gd name="connsiteY4" fmla="*/ 283410 h 433136"/>
                  <a:gd name="connsiteX5" fmla="*/ 673768 w 839538"/>
                  <a:gd name="connsiteY5" fmla="*/ 0 h 433136"/>
                  <a:gd name="connsiteX6" fmla="*/ 652379 w 839538"/>
                  <a:gd name="connsiteY6" fmla="*/ 112294 h 433136"/>
                  <a:gd name="connsiteX7" fmla="*/ 58821 w 839538"/>
                  <a:gd name="connsiteY7" fmla="*/ 80210 h 433136"/>
                  <a:gd name="connsiteX8" fmla="*/ 37432 w 839538"/>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52379 w 828843"/>
                  <a:gd name="connsiteY6" fmla="*/ 112294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64169 w 828843"/>
                  <a:gd name="connsiteY7" fmla="*/ 101599 h 433136"/>
                  <a:gd name="connsiteX8" fmla="*/ 37432 w 828843"/>
                  <a:gd name="connsiteY8" fmla="*/ 171115 h 433136"/>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25642 w 828843"/>
                  <a:gd name="connsiteY6" fmla="*/ 133683 h 470568"/>
                  <a:gd name="connsiteX7" fmla="*/ 64169 w 828843"/>
                  <a:gd name="connsiteY7" fmla="*/ 101599 h 470568"/>
                  <a:gd name="connsiteX8" fmla="*/ 37432 w 828843"/>
                  <a:gd name="connsiteY8" fmla="*/ 171115 h 470568"/>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36336 w 828843"/>
                  <a:gd name="connsiteY6" fmla="*/ 133683 h 470568"/>
                  <a:gd name="connsiteX7" fmla="*/ 64169 w 828843"/>
                  <a:gd name="connsiteY7" fmla="*/ 101599 h 470568"/>
                  <a:gd name="connsiteX8" fmla="*/ 37432 w 828843"/>
                  <a:gd name="connsiteY8" fmla="*/ 171115 h 470568"/>
                  <a:gd name="connsiteX0" fmla="*/ 37432 w 782106"/>
                  <a:gd name="connsiteY0" fmla="*/ 171115 h 470568"/>
                  <a:gd name="connsiteX1" fmla="*/ 0 w 782106"/>
                  <a:gd name="connsiteY1" fmla="*/ 283410 h 470568"/>
                  <a:gd name="connsiteX2" fmla="*/ 588211 w 782106"/>
                  <a:gd name="connsiteY2" fmla="*/ 299452 h 470568"/>
                  <a:gd name="connsiteX3" fmla="*/ 529390 w 782106"/>
                  <a:gd name="connsiteY3" fmla="*/ 470568 h 470568"/>
                  <a:gd name="connsiteX4" fmla="*/ 782106 w 782106"/>
                  <a:gd name="connsiteY4" fmla="*/ 250248 h 470568"/>
                  <a:gd name="connsiteX5" fmla="*/ 673768 w 782106"/>
                  <a:gd name="connsiteY5" fmla="*/ 0 h 470568"/>
                  <a:gd name="connsiteX6" fmla="*/ 636336 w 782106"/>
                  <a:gd name="connsiteY6" fmla="*/ 133683 h 470568"/>
                  <a:gd name="connsiteX7" fmla="*/ 64169 w 782106"/>
                  <a:gd name="connsiteY7" fmla="*/ 101599 h 470568"/>
                  <a:gd name="connsiteX8" fmla="*/ 37432 w 782106"/>
                  <a:gd name="connsiteY8" fmla="*/ 171115 h 470568"/>
                  <a:gd name="connsiteX0" fmla="*/ 37432 w 782106"/>
                  <a:gd name="connsiteY0" fmla="*/ 171115 h 470568"/>
                  <a:gd name="connsiteX1" fmla="*/ 0 w 782106"/>
                  <a:gd name="connsiteY1" fmla="*/ 283410 h 470568"/>
                  <a:gd name="connsiteX2" fmla="*/ 588211 w 782106"/>
                  <a:gd name="connsiteY2" fmla="*/ 299452 h 470568"/>
                  <a:gd name="connsiteX3" fmla="*/ 529390 w 782106"/>
                  <a:gd name="connsiteY3" fmla="*/ 470568 h 470568"/>
                  <a:gd name="connsiteX4" fmla="*/ 782106 w 782106"/>
                  <a:gd name="connsiteY4" fmla="*/ 250248 h 470568"/>
                  <a:gd name="connsiteX5" fmla="*/ 673768 w 782106"/>
                  <a:gd name="connsiteY5" fmla="*/ 0 h 470568"/>
                  <a:gd name="connsiteX6" fmla="*/ 636336 w 782106"/>
                  <a:gd name="connsiteY6" fmla="*/ 133683 h 470568"/>
                  <a:gd name="connsiteX7" fmla="*/ 108857 w 782106"/>
                  <a:gd name="connsiteY7" fmla="*/ 60907 h 470568"/>
                  <a:gd name="connsiteX8" fmla="*/ 37432 w 782106"/>
                  <a:gd name="connsiteY8" fmla="*/ 171115 h 470568"/>
                  <a:gd name="connsiteX0" fmla="*/ 5378 w 750052"/>
                  <a:gd name="connsiteY0" fmla="*/ 171115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76803 w 750052"/>
                  <a:gd name="connsiteY7" fmla="*/ 60907 h 470568"/>
                  <a:gd name="connsiteX8" fmla="*/ 5378 w 750052"/>
                  <a:gd name="connsiteY8" fmla="*/ 171115 h 470568"/>
                  <a:gd name="connsiteX0" fmla="*/ 76803 w 750052"/>
                  <a:gd name="connsiteY0" fmla="*/ 60907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76803 w 750052"/>
                  <a:gd name="connsiteY7" fmla="*/ 60907 h 470568"/>
                  <a:gd name="connsiteX0" fmla="*/ 55056 w 750052"/>
                  <a:gd name="connsiteY0" fmla="*/ 57368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55056 w 750052"/>
                  <a:gd name="connsiteY7" fmla="*/ 57368 h 47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0052" h="470568">
                    <a:moveTo>
                      <a:pt x="55056" y="57368"/>
                    </a:moveTo>
                    <a:lnTo>
                      <a:pt x="0" y="240665"/>
                    </a:lnTo>
                    <a:lnTo>
                      <a:pt x="556157" y="299452"/>
                    </a:lnTo>
                    <a:lnTo>
                      <a:pt x="497336" y="470568"/>
                    </a:lnTo>
                    <a:lnTo>
                      <a:pt x="750052" y="250248"/>
                    </a:lnTo>
                    <a:lnTo>
                      <a:pt x="641714" y="0"/>
                    </a:lnTo>
                    <a:lnTo>
                      <a:pt x="604282" y="133683"/>
                    </a:lnTo>
                    <a:lnTo>
                      <a:pt x="55056" y="57368"/>
                    </a:lnTo>
                    <a:close/>
                  </a:path>
                </a:pathLst>
              </a:cu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9" name="TextBox 98"/>
              <p:cNvSpPr txBox="1"/>
              <p:nvPr/>
            </p:nvSpPr>
            <p:spPr>
              <a:xfrm rot="179687">
                <a:off x="5484947" y="5801266"/>
                <a:ext cx="648439"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mic Sans MS" pitchFamily="66" charset="0"/>
                    <a:ea typeface="+mn-ea"/>
                    <a:cs typeface="+mn-cs"/>
                  </a:rPr>
                  <a:t>FORCE</a:t>
                </a:r>
              </a:p>
            </p:txBody>
          </p:sp>
        </p:grpSp>
        <p:sp>
          <p:nvSpPr>
            <p:cNvPr id="103" name="Up Arrow 78">
              <a:extLst>
                <a:ext uri="{FF2B5EF4-FFF2-40B4-BE49-F238E27FC236}">
                  <a16:creationId xmlns:a16="http://schemas.microsoft.com/office/drawing/2014/main" id="{64A4DFE6-C9D5-4A5A-990F-24F123A9289A}"/>
                </a:ext>
              </a:extLst>
            </p:cNvPr>
            <p:cNvSpPr/>
            <p:nvPr/>
          </p:nvSpPr>
          <p:spPr bwMode="auto">
            <a:xfrm rot="12535665">
              <a:off x="2983971" y="4701818"/>
              <a:ext cx="203972" cy="596487"/>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4" name="Up Arrow 83">
              <a:extLst>
                <a:ext uri="{FF2B5EF4-FFF2-40B4-BE49-F238E27FC236}">
                  <a16:creationId xmlns:a16="http://schemas.microsoft.com/office/drawing/2014/main" id="{57588AFF-7F0C-4A42-B70B-F7F2D5A34EAD}"/>
                </a:ext>
              </a:extLst>
            </p:cNvPr>
            <p:cNvSpPr/>
            <p:nvPr/>
          </p:nvSpPr>
          <p:spPr bwMode="auto">
            <a:xfrm rot="12272513">
              <a:off x="3830145" y="3383034"/>
              <a:ext cx="86751" cy="162656"/>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5" name="Up Arrow 84">
              <a:extLst>
                <a:ext uri="{FF2B5EF4-FFF2-40B4-BE49-F238E27FC236}">
                  <a16:creationId xmlns:a16="http://schemas.microsoft.com/office/drawing/2014/main" id="{D59753DC-0058-411D-AF10-E67BC042ED03}"/>
                </a:ext>
              </a:extLst>
            </p:cNvPr>
            <p:cNvSpPr/>
            <p:nvPr/>
          </p:nvSpPr>
          <p:spPr bwMode="auto">
            <a:xfrm rot="12484994">
              <a:off x="3517028" y="3885763"/>
              <a:ext cx="127756" cy="254495"/>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108" name="Straight Connector 107">
              <a:extLst>
                <a:ext uri="{FF2B5EF4-FFF2-40B4-BE49-F238E27FC236}">
                  <a16:creationId xmlns:a16="http://schemas.microsoft.com/office/drawing/2014/main" id="{2685038C-9A8F-48DE-966D-1DC5DBA0A589}"/>
                </a:ext>
              </a:extLst>
            </p:cNvPr>
            <p:cNvCxnSpPr/>
            <p:nvPr/>
          </p:nvCxnSpPr>
          <p:spPr bwMode="auto">
            <a:xfrm>
              <a:off x="2331085" y="3872421"/>
              <a:ext cx="217170"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8744BECD-4E9D-40B5-86CF-3A5A46CBC3CC}"/>
                </a:ext>
              </a:extLst>
            </p:cNvPr>
            <p:cNvCxnSpPr/>
            <p:nvPr/>
          </p:nvCxnSpPr>
          <p:spPr bwMode="auto">
            <a:xfrm flipV="1">
              <a:off x="2271684" y="3790851"/>
              <a:ext cx="430530" cy="381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06" name="Rectangle 105">
              <a:extLst>
                <a:ext uri="{FF2B5EF4-FFF2-40B4-BE49-F238E27FC236}">
                  <a16:creationId xmlns:a16="http://schemas.microsoft.com/office/drawing/2014/main" id="{FE4B0820-715D-4EB7-80E3-DC5100A0B98F}"/>
                </a:ext>
              </a:extLst>
            </p:cNvPr>
            <p:cNvSpPr/>
            <p:nvPr/>
          </p:nvSpPr>
          <p:spPr>
            <a:xfrm>
              <a:off x="2113345" y="4558616"/>
              <a:ext cx="750274"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+i</a:t>
              </a:r>
              <a:r>
                <a:rPr kumimoji="0" lang="en-US" sz="36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1</a:t>
              </a:r>
              <a:endParaRPr kumimoji="0" lang="en-US" sz="36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07" name="Rectangle 106">
              <a:extLst>
                <a:ext uri="{FF2B5EF4-FFF2-40B4-BE49-F238E27FC236}">
                  <a16:creationId xmlns:a16="http://schemas.microsoft.com/office/drawing/2014/main" id="{B4435AA5-9C43-4154-883D-F71D4503E460}"/>
                </a:ext>
              </a:extLst>
            </p:cNvPr>
            <p:cNvSpPr/>
            <p:nvPr/>
          </p:nvSpPr>
          <p:spPr>
            <a:xfrm>
              <a:off x="6408317" y="4678078"/>
              <a:ext cx="750274"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+i</a:t>
              </a:r>
              <a:r>
                <a:rPr kumimoji="0" lang="en-US" sz="36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2</a:t>
              </a:r>
              <a:endParaRPr kumimoji="0" lang="en-US" sz="36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91" name="Rectangle 190">
              <a:extLst>
                <a:ext uri="{FF2B5EF4-FFF2-40B4-BE49-F238E27FC236}">
                  <a16:creationId xmlns:a16="http://schemas.microsoft.com/office/drawing/2014/main" id="{BD7D43CB-2F10-43FE-8293-B57D3A7DCF0B}"/>
                </a:ext>
              </a:extLst>
            </p:cNvPr>
            <p:cNvSpPr/>
            <p:nvPr/>
          </p:nvSpPr>
          <p:spPr>
            <a:xfrm>
              <a:off x="3517947" y="2514764"/>
              <a:ext cx="964718"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Wire #1</a:t>
              </a:r>
              <a:endParaRPr kumimoji="0" lang="en-US" sz="18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92" name="Rectangle 191">
              <a:extLst>
                <a:ext uri="{FF2B5EF4-FFF2-40B4-BE49-F238E27FC236}">
                  <a16:creationId xmlns:a16="http://schemas.microsoft.com/office/drawing/2014/main" id="{03419807-8560-4C97-BFD3-2F18872C21AC}"/>
                </a:ext>
              </a:extLst>
            </p:cNvPr>
            <p:cNvSpPr/>
            <p:nvPr/>
          </p:nvSpPr>
          <p:spPr>
            <a:xfrm>
              <a:off x="5266199" y="2526821"/>
              <a:ext cx="964718"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Wire #2</a:t>
              </a:r>
              <a:endParaRPr kumimoji="0" lang="en-US" sz="18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sp>
        <p:nvSpPr>
          <p:cNvPr id="110" name="AutoShape 4">
            <a:extLst>
              <a:ext uri="{FF2B5EF4-FFF2-40B4-BE49-F238E27FC236}">
                <a16:creationId xmlns:a16="http://schemas.microsoft.com/office/drawing/2014/main" id="{1161E0A8-3FFA-4007-B457-ACE763319B15}"/>
              </a:ext>
            </a:extLst>
          </p:cNvPr>
          <p:cNvSpPr>
            <a:spLocks noChangeArrowheads="1"/>
          </p:cNvSpPr>
          <p:nvPr/>
        </p:nvSpPr>
        <p:spPr bwMode="auto">
          <a:xfrm>
            <a:off x="212214" y="274304"/>
            <a:ext cx="4975956" cy="2248984"/>
          </a:xfrm>
          <a:prstGeom prst="cloudCallout">
            <a:avLst>
              <a:gd name="adj1" fmla="val -27635"/>
              <a:gd name="adj2" fmla="val 101470"/>
            </a:avLst>
          </a:prstGeom>
          <a:solidFill>
            <a:srgbClr val="CCFF66"/>
          </a:solidFill>
          <a:ln w="28575">
            <a:solidFill>
              <a:srgbClr val="99FF99"/>
            </a:solidFill>
            <a:round/>
            <a:headEnd/>
            <a:tailEnd/>
          </a:ln>
          <a:effectLst/>
          <a:scene3d>
            <a:camera prst="orthographicFront"/>
            <a:lightRig rig="threePt" dir="t"/>
          </a:scene3d>
          <a:sp3d>
            <a:bevelT/>
          </a:sp3d>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 name="Text Box 20">
            <a:extLst>
              <a:ext uri="{FF2B5EF4-FFF2-40B4-BE49-F238E27FC236}">
                <a16:creationId xmlns:a16="http://schemas.microsoft.com/office/drawing/2014/main" id="{EB4CF083-0A70-4F93-B7E5-0DF7A242E73C}"/>
              </a:ext>
            </a:extLst>
          </p:cNvPr>
          <p:cNvSpPr txBox="1">
            <a:spLocks noChangeArrowheads="1"/>
          </p:cNvSpPr>
          <p:nvPr/>
        </p:nvSpPr>
        <p:spPr bwMode="auto">
          <a:xfrm>
            <a:off x="640029" y="746120"/>
            <a:ext cx="4438390" cy="1200329"/>
          </a:xfrm>
          <a:prstGeom prst="rect">
            <a:avLst/>
          </a:prstGeom>
          <a:noFill/>
          <a:ln w="2857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Arial" charset="0"/>
                <a:ea typeface="+mn-ea"/>
                <a:cs typeface="+mn-cs"/>
              </a:rPr>
              <a:t>I</a:t>
            </a:r>
            <a: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 is the current flow in </a:t>
            </a:r>
            <a:b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br>
            <a: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wire #2 so we will </a:t>
            </a:r>
            <a:b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br>
            <a: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name it </a:t>
            </a:r>
            <a:r>
              <a:rPr kumimoji="0" lang="en-US" sz="24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Arial" charset="0"/>
                <a:ea typeface="+mn-ea"/>
                <a:cs typeface="+mn-cs"/>
              </a:rPr>
              <a:t>I</a:t>
            </a:r>
            <a:r>
              <a:rPr kumimoji="0" lang="en-US" sz="24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Arial" charset="0"/>
                <a:ea typeface="+mn-ea"/>
                <a:cs typeface="+mn-cs"/>
              </a:rPr>
              <a:t>2</a:t>
            </a:r>
          </a:p>
        </p:txBody>
      </p:sp>
      <p:sp>
        <p:nvSpPr>
          <p:cNvPr id="190" name="Text Box 20">
            <a:extLst>
              <a:ext uri="{FF2B5EF4-FFF2-40B4-BE49-F238E27FC236}">
                <a16:creationId xmlns:a16="http://schemas.microsoft.com/office/drawing/2014/main" id="{2812293D-93FC-4FB2-8452-C8FB4508C171}"/>
              </a:ext>
            </a:extLst>
          </p:cNvPr>
          <p:cNvSpPr txBox="1">
            <a:spLocks noChangeArrowheads="1"/>
          </p:cNvSpPr>
          <p:nvPr/>
        </p:nvSpPr>
        <p:spPr bwMode="auto">
          <a:xfrm>
            <a:off x="6357023" y="105514"/>
            <a:ext cx="2505469" cy="369332"/>
          </a:xfrm>
          <a:prstGeom prst="rect">
            <a:avLst/>
          </a:prstGeom>
          <a:noFill/>
          <a:ln w="2857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µ</a:t>
            </a:r>
            <a:r>
              <a:rPr kumimoji="0" lang="en-US" sz="1800" b="0"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o</a:t>
            </a: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 = 4</a:t>
            </a:r>
            <a:r>
              <a:rPr kumimoji="0" lang="el-GR"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π</a:t>
            </a: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 x 10</a:t>
            </a:r>
            <a:r>
              <a:rPr kumimoji="0" lang="en-US" sz="1800" b="0" i="0" u="none" strike="noStrike" kern="1200" cap="none" spc="0" normalizeH="0" baseline="3000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 -7</a:t>
            </a: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 </a:t>
            </a:r>
            <a:r>
              <a:rPr kumimoji="0" lang="en-US" sz="1800" b="0" i="0" u="none" strike="noStrike" kern="1200" cap="none" spc="0" normalizeH="0" baseline="0" noProof="0" dirty="0" err="1">
                <a:ln w="11430"/>
                <a:solidFill>
                  <a:srgbClr val="000000"/>
                </a:solidFill>
                <a:effectLst>
                  <a:outerShdw blurRad="50800" dist="39000" dir="5460000" algn="tl">
                    <a:srgbClr val="000000">
                      <a:alpha val="38000"/>
                    </a:srgbClr>
                  </a:outerShdw>
                </a:effectLst>
                <a:uLnTx/>
                <a:uFillTx/>
                <a:latin typeface="Times New Roman"/>
                <a:ea typeface="+mn-ea"/>
                <a:cs typeface="+mn-cs"/>
              </a:rPr>
              <a:t>T∙m</a:t>
            </a: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/A</a:t>
            </a:r>
            <a:endParaRPr kumimoji="0" lang="en-US" sz="1800" b="0"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a:ea typeface="+mn-ea"/>
              <a:cs typeface="+mn-cs"/>
            </a:endParaRPr>
          </a:p>
        </p:txBody>
      </p:sp>
      <p:cxnSp>
        <p:nvCxnSpPr>
          <p:cNvPr id="165" name="Straight Connector 164">
            <a:extLst>
              <a:ext uri="{FF2B5EF4-FFF2-40B4-BE49-F238E27FC236}">
                <a16:creationId xmlns:a16="http://schemas.microsoft.com/office/drawing/2014/main" id="{82D41013-902A-4DB6-BE46-83D217372E19}"/>
              </a:ext>
            </a:extLst>
          </p:cNvPr>
          <p:cNvCxnSpPr>
            <a:cxnSpLocks/>
          </p:cNvCxnSpPr>
          <p:nvPr/>
        </p:nvCxnSpPr>
        <p:spPr bwMode="auto">
          <a:xfrm>
            <a:off x="3356447" y="5477818"/>
            <a:ext cx="0" cy="665268"/>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189" name="Straight Connector 188">
            <a:extLst>
              <a:ext uri="{FF2B5EF4-FFF2-40B4-BE49-F238E27FC236}">
                <a16:creationId xmlns:a16="http://schemas.microsoft.com/office/drawing/2014/main" id="{D2104EC0-5E79-4A50-9EED-7B230A3F44F6}"/>
              </a:ext>
            </a:extLst>
          </p:cNvPr>
          <p:cNvCxnSpPr>
            <a:cxnSpLocks/>
          </p:cNvCxnSpPr>
          <p:nvPr/>
        </p:nvCxnSpPr>
        <p:spPr bwMode="auto">
          <a:xfrm>
            <a:off x="6262649" y="5477818"/>
            <a:ext cx="0" cy="81143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10" name="Group 9">
            <a:extLst>
              <a:ext uri="{FF2B5EF4-FFF2-40B4-BE49-F238E27FC236}">
                <a16:creationId xmlns:a16="http://schemas.microsoft.com/office/drawing/2014/main" id="{562DDE31-0792-48E5-8EFC-E3B3694A6CA9}"/>
              </a:ext>
            </a:extLst>
          </p:cNvPr>
          <p:cNvGrpSpPr/>
          <p:nvPr/>
        </p:nvGrpSpPr>
        <p:grpSpPr>
          <a:xfrm>
            <a:off x="3378171" y="5642921"/>
            <a:ext cx="2875138" cy="646331"/>
            <a:chOff x="3378171" y="5642921"/>
            <a:chExt cx="2875138" cy="646331"/>
          </a:xfrm>
        </p:grpSpPr>
        <p:cxnSp>
          <p:nvCxnSpPr>
            <p:cNvPr id="200" name="Straight Arrow Connector 199">
              <a:extLst>
                <a:ext uri="{FF2B5EF4-FFF2-40B4-BE49-F238E27FC236}">
                  <a16:creationId xmlns:a16="http://schemas.microsoft.com/office/drawing/2014/main" id="{86A23022-7B02-4F11-BCB6-A19640D1FC85}"/>
                </a:ext>
              </a:extLst>
            </p:cNvPr>
            <p:cNvCxnSpPr/>
            <p:nvPr/>
          </p:nvCxnSpPr>
          <p:spPr bwMode="auto">
            <a:xfrm>
              <a:off x="3378171" y="5975517"/>
              <a:ext cx="2875138" cy="127924"/>
            </a:xfrm>
            <a:prstGeom prst="straightConnector1">
              <a:avLst/>
            </a:prstGeom>
            <a:solidFill>
              <a:schemeClr val="accent1"/>
            </a:solidFill>
            <a:ln w="28575" cap="flat" cmpd="sng" algn="ctr">
              <a:solidFill>
                <a:schemeClr val="tx1"/>
              </a:solidFill>
              <a:prstDash val="solid"/>
              <a:round/>
              <a:headEnd type="triangle"/>
              <a:tailEnd type="triangle"/>
            </a:ln>
            <a:effectLst/>
          </p:spPr>
        </p:cxnSp>
        <p:sp>
          <p:nvSpPr>
            <p:cNvPr id="201" name="Rectangle 200">
              <a:extLst>
                <a:ext uri="{FF2B5EF4-FFF2-40B4-BE49-F238E27FC236}">
                  <a16:creationId xmlns:a16="http://schemas.microsoft.com/office/drawing/2014/main" id="{8D5BA161-F6B5-4AD2-86CE-B4B446CD9145}"/>
                </a:ext>
              </a:extLst>
            </p:cNvPr>
            <p:cNvSpPr/>
            <p:nvPr/>
          </p:nvSpPr>
          <p:spPr>
            <a:xfrm>
              <a:off x="4698613" y="5642921"/>
              <a:ext cx="442749" cy="646331"/>
            </a:xfrm>
            <a:prstGeom prst="rect">
              <a:avLst/>
            </a:prstGeom>
            <a:solidFill>
              <a:srgbClr val="FFFFCC"/>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d</a:t>
              </a:r>
              <a:endParaRPr kumimoji="0" lang="en-US" sz="36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sp>
        <p:nvSpPr>
          <p:cNvPr id="214" name="Rectangle 213">
            <a:extLst>
              <a:ext uri="{FF2B5EF4-FFF2-40B4-BE49-F238E27FC236}">
                <a16:creationId xmlns:a16="http://schemas.microsoft.com/office/drawing/2014/main" id="{608BD96E-A70B-40CB-A135-9A1581071AD2}"/>
              </a:ext>
            </a:extLst>
          </p:cNvPr>
          <p:cNvSpPr/>
          <p:nvPr/>
        </p:nvSpPr>
        <p:spPr>
          <a:xfrm>
            <a:off x="2506929" y="3502753"/>
            <a:ext cx="554017"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B</a:t>
            </a:r>
            <a:r>
              <a:rPr kumimoji="0" lang="en-US" sz="18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1</a:t>
            </a:r>
            <a:endParaRPr kumimoji="0" lang="en-US" sz="18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215" name="Rectangle 214">
            <a:extLst>
              <a:ext uri="{FF2B5EF4-FFF2-40B4-BE49-F238E27FC236}">
                <a16:creationId xmlns:a16="http://schemas.microsoft.com/office/drawing/2014/main" id="{DAF5AB8B-609B-413F-9E56-25E734F5060A}"/>
              </a:ext>
            </a:extLst>
          </p:cNvPr>
          <p:cNvSpPr/>
          <p:nvPr/>
        </p:nvSpPr>
        <p:spPr>
          <a:xfrm>
            <a:off x="6800915" y="3608176"/>
            <a:ext cx="554017"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B</a:t>
            </a:r>
            <a:r>
              <a:rPr kumimoji="0" lang="en-US" sz="18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2</a:t>
            </a:r>
            <a:endParaRPr kumimoji="0" lang="en-US" sz="18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66" name="TextBox 165">
            <a:extLst>
              <a:ext uri="{FF2B5EF4-FFF2-40B4-BE49-F238E27FC236}">
                <a16:creationId xmlns:a16="http://schemas.microsoft.com/office/drawing/2014/main" id="{F189A593-BFD6-4A35-91E0-8D42F5669B4B}"/>
              </a:ext>
            </a:extLst>
          </p:cNvPr>
          <p:cNvSpPr txBox="1"/>
          <p:nvPr/>
        </p:nvSpPr>
        <p:spPr>
          <a:xfrm>
            <a:off x="7001057" y="1594753"/>
            <a:ext cx="1327027"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mn-cs"/>
              </a:rPr>
              <a:t>F = B</a:t>
            </a:r>
            <a:r>
              <a:rPr kumimoji="0" lang="en-US" sz="2400" b="0" i="0" u="none" strike="noStrike" kern="1200" cap="none" spc="0" normalizeH="0" baseline="-25000" noProof="0" dirty="0">
                <a:ln>
                  <a:noFill/>
                </a:ln>
                <a:solidFill>
                  <a:srgbClr val="000000"/>
                </a:solidFill>
                <a:effectLst/>
                <a:uLnTx/>
                <a:uFillTx/>
                <a:latin typeface="Times New Roman"/>
                <a:ea typeface="+mn-ea"/>
                <a:cs typeface="+mn-cs"/>
              </a:rPr>
              <a:t>1</a:t>
            </a:r>
            <a:r>
              <a:rPr kumimoji="0" lang="en-US" sz="2400" b="0" i="0" u="none" strike="noStrike" kern="1200" cap="none" spc="0" normalizeH="0" baseline="0" noProof="0" dirty="0">
                <a:ln>
                  <a:noFill/>
                </a:ln>
                <a:solidFill>
                  <a:srgbClr val="000000"/>
                </a:solidFill>
                <a:effectLst/>
                <a:uLnTx/>
                <a:uFillTx/>
                <a:latin typeface="Times New Roman"/>
                <a:ea typeface="+mn-ea"/>
                <a:cs typeface="+mn-cs"/>
              </a:rPr>
              <a:t>IL</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68" name="TextBox 167">
            <a:extLst>
              <a:ext uri="{FF2B5EF4-FFF2-40B4-BE49-F238E27FC236}">
                <a16:creationId xmlns:a16="http://schemas.microsoft.com/office/drawing/2014/main" id="{DFB9B2EC-209A-4802-ACF0-B9167F8AD330}"/>
              </a:ext>
            </a:extLst>
          </p:cNvPr>
          <p:cNvSpPr txBox="1"/>
          <p:nvPr/>
        </p:nvSpPr>
        <p:spPr>
          <a:xfrm>
            <a:off x="6902005" y="1589916"/>
            <a:ext cx="160221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mn-cs"/>
              </a:rPr>
              <a:t>F = B</a:t>
            </a:r>
            <a:r>
              <a:rPr kumimoji="0" lang="en-US" sz="2400" b="0" i="0" u="none" strike="noStrike" kern="1200" cap="none" spc="0" normalizeH="0" baseline="-25000" noProof="0" dirty="0">
                <a:ln>
                  <a:noFill/>
                </a:ln>
                <a:solidFill>
                  <a:srgbClr val="000000"/>
                </a:solidFill>
                <a:effectLst/>
                <a:uLnTx/>
                <a:uFillTx/>
                <a:latin typeface="Times New Roman"/>
                <a:ea typeface="+mn-ea"/>
                <a:cs typeface="+mn-cs"/>
              </a:rPr>
              <a:t>1</a:t>
            </a:r>
            <a:r>
              <a:rPr kumimoji="0" lang="en-US" sz="2400" b="0" i="0" u="none" strike="noStrike" kern="1200" cap="none" spc="0" normalizeH="0" baseline="0" noProof="0" dirty="0">
                <a:ln>
                  <a:noFill/>
                </a:ln>
                <a:solidFill>
                  <a:srgbClr val="000000"/>
                </a:solidFill>
                <a:effectLst/>
                <a:uLnTx/>
                <a:uFillTx/>
                <a:latin typeface="Times New Roman"/>
                <a:ea typeface="+mn-ea"/>
                <a:cs typeface="+mn-cs"/>
              </a:rPr>
              <a:t>I</a:t>
            </a:r>
            <a:r>
              <a:rPr kumimoji="0" lang="en-US" sz="2400" b="0" i="0" u="none" strike="noStrike" kern="1200" cap="none" spc="0" normalizeH="0" baseline="-25000" noProof="0" dirty="0">
                <a:ln>
                  <a:noFill/>
                </a:ln>
                <a:solidFill>
                  <a:srgbClr val="000000"/>
                </a:solidFill>
                <a:effectLst/>
                <a:uLnTx/>
                <a:uFillTx/>
                <a:latin typeface="Times New Roman"/>
                <a:ea typeface="+mn-ea"/>
                <a:cs typeface="+mn-cs"/>
              </a:rPr>
              <a:t>2</a:t>
            </a:r>
            <a:r>
              <a:rPr kumimoji="0" lang="en-US" sz="2400" b="0" i="0" u="none" strike="noStrike" kern="1200" cap="none" spc="0" normalizeH="0" baseline="0" noProof="0" dirty="0">
                <a:ln>
                  <a:noFill/>
                </a:ln>
                <a:solidFill>
                  <a:srgbClr val="000000"/>
                </a:solidFill>
                <a:effectLst/>
                <a:uLnTx/>
                <a:uFillTx/>
                <a:latin typeface="Times New Roman"/>
                <a:ea typeface="+mn-ea"/>
                <a:cs typeface="+mn-cs"/>
              </a:rPr>
              <a:t>L</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180" name="Group 179">
            <a:extLst>
              <a:ext uri="{FF2B5EF4-FFF2-40B4-BE49-F238E27FC236}">
                <a16:creationId xmlns:a16="http://schemas.microsoft.com/office/drawing/2014/main" id="{1B9545CA-120A-4562-9E4F-310522D507E1}"/>
              </a:ext>
            </a:extLst>
          </p:cNvPr>
          <p:cNvGrpSpPr/>
          <p:nvPr/>
        </p:nvGrpSpPr>
        <p:grpSpPr>
          <a:xfrm>
            <a:off x="6756606" y="603125"/>
            <a:ext cx="1468893" cy="923330"/>
            <a:chOff x="6651986" y="1758711"/>
            <a:chExt cx="1468893" cy="923330"/>
          </a:xfrm>
        </p:grpSpPr>
        <p:grpSp>
          <p:nvGrpSpPr>
            <p:cNvPr id="186" name="Group 185">
              <a:extLst>
                <a:ext uri="{FF2B5EF4-FFF2-40B4-BE49-F238E27FC236}">
                  <a16:creationId xmlns:a16="http://schemas.microsoft.com/office/drawing/2014/main" id="{F6C079F1-31F9-4B34-9669-F8CBA9D8C7CF}"/>
                </a:ext>
              </a:extLst>
            </p:cNvPr>
            <p:cNvGrpSpPr/>
            <p:nvPr/>
          </p:nvGrpSpPr>
          <p:grpSpPr>
            <a:xfrm>
              <a:off x="7242274" y="1758711"/>
              <a:ext cx="878605" cy="923330"/>
              <a:chOff x="3273218" y="1175518"/>
              <a:chExt cx="878605" cy="923330"/>
            </a:xfrm>
          </p:grpSpPr>
          <p:cxnSp>
            <p:nvCxnSpPr>
              <p:cNvPr id="188" name="Straight Connector 187">
                <a:extLst>
                  <a:ext uri="{FF2B5EF4-FFF2-40B4-BE49-F238E27FC236}">
                    <a16:creationId xmlns:a16="http://schemas.microsoft.com/office/drawing/2014/main" id="{FF736E35-A66B-467A-9518-DC31E94D2827}"/>
                  </a:ext>
                </a:extLst>
              </p:cNvPr>
              <p:cNvCxnSpPr/>
              <p:nvPr/>
            </p:nvCxnSpPr>
            <p:spPr bwMode="auto">
              <a:xfrm>
                <a:off x="3473153" y="1671144"/>
                <a:ext cx="478737"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94" name="TextBox 193">
                <a:extLst>
                  <a:ext uri="{FF2B5EF4-FFF2-40B4-BE49-F238E27FC236}">
                    <a16:creationId xmlns:a16="http://schemas.microsoft.com/office/drawing/2014/main" id="{F4B11F31-1C06-4542-99B5-E6EB552C885C}"/>
                  </a:ext>
                </a:extLst>
              </p:cNvPr>
              <p:cNvSpPr txBox="1"/>
              <p:nvPr/>
            </p:nvSpPr>
            <p:spPr>
              <a:xfrm>
                <a:off x="3281863" y="1175518"/>
                <a:ext cx="826759"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Symbol" pitchFamily="18" charset="2"/>
                    <a:ea typeface="+mn-ea"/>
                    <a:cs typeface="+mn-cs"/>
                  </a:rPr>
                  <a:t>m</a:t>
                </a:r>
                <a:r>
                  <a:rPr kumimoji="0" lang="en-US" sz="2400" b="0" i="0" u="none" strike="noStrike" kern="1200" cap="none" spc="0" normalizeH="0" baseline="-25000" noProof="0" dirty="0" err="1">
                    <a:ln>
                      <a:noFill/>
                    </a:ln>
                    <a:solidFill>
                      <a:srgbClr val="000000"/>
                    </a:solidFill>
                    <a:effectLst/>
                    <a:uLnTx/>
                    <a:uFillTx/>
                    <a:latin typeface="Symbol" pitchFamily="18" charset="2"/>
                    <a:ea typeface="+mn-ea"/>
                    <a:cs typeface="+mn-cs"/>
                  </a:rPr>
                  <a:t>o</a:t>
                </a:r>
                <a:r>
                  <a:rPr kumimoji="0" lang="en-US" sz="2400" b="0" i="0" u="none" strike="noStrike" kern="1200" cap="none" spc="0" normalizeH="0" baseline="-25000" noProof="0" dirty="0">
                    <a:ln>
                      <a:noFill/>
                    </a:ln>
                    <a:solidFill>
                      <a:srgbClr val="000000"/>
                    </a:solidFill>
                    <a:effectLst/>
                    <a:uLnTx/>
                    <a:uFillTx/>
                    <a:latin typeface="Symbol" pitchFamily="18" charset="2"/>
                    <a:ea typeface="+mn-ea"/>
                    <a:cs typeface="+mn-cs"/>
                  </a:rPr>
                  <a:t> </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I</a:t>
                </a:r>
                <a:r>
                  <a:rPr kumimoji="0" lang="en-US" sz="2400" b="0" i="0" u="none" strike="noStrike" kern="1200" cap="none" spc="0" normalizeH="0" baseline="-25000" noProof="0" dirty="0">
                    <a:ln>
                      <a:noFill/>
                    </a:ln>
                    <a:solidFill>
                      <a:srgbClr val="000000"/>
                    </a:solidFill>
                    <a:effectLst/>
                    <a:uLnTx/>
                    <a:uFillTx/>
                    <a:latin typeface="Symbol" pitchFamily="18" charset="2"/>
                    <a:ea typeface="+mn-ea"/>
                    <a:cs typeface="+mn-cs"/>
                  </a:rPr>
                  <a:t>1</a:t>
                </a:r>
                <a:endParaRPr kumimoji="0" lang="en-US" sz="2400" b="0" i="0" u="none" strike="noStrike" kern="1200" cap="none" spc="0" normalizeH="0" baseline="-25000" noProof="0" dirty="0">
                  <a:ln>
                    <a:noFill/>
                  </a:ln>
                  <a:solidFill>
                    <a:srgbClr val="000000"/>
                  </a:solidFill>
                  <a:effectLst/>
                  <a:uLnTx/>
                  <a:uFillTx/>
                  <a:latin typeface="Times New Roman" pitchFamily="18" charset="0"/>
                  <a:ea typeface="+mn-ea"/>
                  <a:cs typeface="+mn-cs"/>
                </a:endParaRPr>
              </a:p>
            </p:txBody>
          </p:sp>
          <p:sp>
            <p:nvSpPr>
              <p:cNvPr id="195" name="TextBox 194">
                <a:extLst>
                  <a:ext uri="{FF2B5EF4-FFF2-40B4-BE49-F238E27FC236}">
                    <a16:creationId xmlns:a16="http://schemas.microsoft.com/office/drawing/2014/main" id="{BBDF1878-0CBA-479E-B440-70A93CB32116}"/>
                  </a:ext>
                </a:extLst>
              </p:cNvPr>
              <p:cNvSpPr txBox="1"/>
              <p:nvPr/>
            </p:nvSpPr>
            <p:spPr>
              <a:xfrm>
                <a:off x="3273218" y="1637183"/>
                <a:ext cx="87860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2</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p</a:t>
                </a: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 d</a:t>
                </a:r>
              </a:p>
            </p:txBody>
          </p:sp>
        </p:grpSp>
        <p:sp>
          <p:nvSpPr>
            <p:cNvPr id="187" name="TextBox 186">
              <a:extLst>
                <a:ext uri="{FF2B5EF4-FFF2-40B4-BE49-F238E27FC236}">
                  <a16:creationId xmlns:a16="http://schemas.microsoft.com/office/drawing/2014/main" id="{A761D510-8223-4F20-93C2-36C903B77509}"/>
                </a:ext>
              </a:extLst>
            </p:cNvPr>
            <p:cNvSpPr txBox="1"/>
            <p:nvPr/>
          </p:nvSpPr>
          <p:spPr>
            <a:xfrm>
              <a:off x="6651986" y="1993003"/>
              <a:ext cx="826759"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B</a:t>
              </a:r>
              <a:r>
                <a:rPr kumimoji="0" lang="en-US" sz="2400" b="0" i="0" u="none" strike="noStrike" kern="1200" cap="none" spc="0" normalizeH="0" baseline="-25000" noProof="0" dirty="0">
                  <a:ln>
                    <a:noFill/>
                  </a:ln>
                  <a:solidFill>
                    <a:srgbClr val="000000"/>
                  </a:solidFill>
                  <a:effectLst/>
                  <a:uLnTx/>
                  <a:uFillTx/>
                  <a:latin typeface="Century Gothic" pitchFamily="34" charset="0"/>
                  <a:ea typeface="+mn-ea"/>
                  <a:cs typeface="+mn-cs"/>
                </a:rPr>
                <a:t>1 </a:t>
              </a: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 </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196" name="Group 195">
            <a:extLst>
              <a:ext uri="{FF2B5EF4-FFF2-40B4-BE49-F238E27FC236}">
                <a16:creationId xmlns:a16="http://schemas.microsoft.com/office/drawing/2014/main" id="{AAA88920-501A-40C5-BE03-A9F0D74277FA}"/>
              </a:ext>
            </a:extLst>
          </p:cNvPr>
          <p:cNvGrpSpPr/>
          <p:nvPr/>
        </p:nvGrpSpPr>
        <p:grpSpPr>
          <a:xfrm>
            <a:off x="4695463" y="3959646"/>
            <a:ext cx="594648" cy="1015663"/>
            <a:chOff x="7524783" y="1143293"/>
            <a:chExt cx="594648" cy="1015663"/>
          </a:xfrm>
        </p:grpSpPr>
        <p:sp>
          <p:nvSpPr>
            <p:cNvPr id="197" name="Rectangle 196">
              <a:extLst>
                <a:ext uri="{FF2B5EF4-FFF2-40B4-BE49-F238E27FC236}">
                  <a16:creationId xmlns:a16="http://schemas.microsoft.com/office/drawing/2014/main" id="{EBC510A9-EC62-4529-91D4-00A887391B7D}"/>
                </a:ext>
              </a:extLst>
            </p:cNvPr>
            <p:cNvSpPr/>
            <p:nvPr/>
          </p:nvSpPr>
          <p:spPr bwMode="auto">
            <a:xfrm>
              <a:off x="7645706" y="1366092"/>
              <a:ext cx="352540" cy="627961"/>
            </a:xfrm>
            <a:prstGeom prst="rect">
              <a:avLst/>
            </a:prstGeom>
            <a:solidFill>
              <a:srgbClr val="FF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8" name="Rectangle 197">
              <a:extLst>
                <a:ext uri="{FF2B5EF4-FFF2-40B4-BE49-F238E27FC236}">
                  <a16:creationId xmlns:a16="http://schemas.microsoft.com/office/drawing/2014/main" id="{66BFCA70-7309-4CD2-AD91-5A36C7D270AD}"/>
                </a:ext>
              </a:extLst>
            </p:cNvPr>
            <p:cNvSpPr/>
            <p:nvPr/>
          </p:nvSpPr>
          <p:spPr>
            <a:xfrm>
              <a:off x="7524783" y="1143293"/>
              <a:ext cx="594648"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a:t>
              </a:r>
              <a:endParaRPr kumimoji="0" lang="en-US" sz="60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2284074470"/>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112"/>
                                        </p:tgtEl>
                                        <p:attrNameLst>
                                          <p:attrName>style.visibility</p:attrName>
                                        </p:attrNameLst>
                                      </p:cBhvr>
                                      <p:to>
                                        <p:strVal val="visible"/>
                                      </p:to>
                                    </p:set>
                                    <p:animEffect transition="in" filter="fade">
                                      <p:cBhvr>
                                        <p:cTn id="10" dur="1000"/>
                                        <p:tgtEl>
                                          <p:spTgt spid="112"/>
                                        </p:tgtEl>
                                      </p:cBhvr>
                                    </p:animEffect>
                                  </p:childTnLst>
                                </p:cTn>
                              </p:par>
                              <p:par>
                                <p:cTn id="11" presetID="10" presetClass="exit" presetSubtype="0" fill="hold" grpId="0" nodeType="withEffect">
                                  <p:stCondLst>
                                    <p:cond delay="4000"/>
                                  </p:stCondLst>
                                  <p:childTnLst>
                                    <p:animEffect transition="out" filter="fade">
                                      <p:cBhvr>
                                        <p:cTn id="12" dur="1000"/>
                                        <p:tgtEl>
                                          <p:spTgt spid="166"/>
                                        </p:tgtEl>
                                      </p:cBhvr>
                                    </p:animEffect>
                                    <p:set>
                                      <p:cBhvr>
                                        <p:cTn id="13" dur="1" fill="hold">
                                          <p:stCondLst>
                                            <p:cond delay="999"/>
                                          </p:stCondLst>
                                        </p:cTn>
                                        <p:tgtEl>
                                          <p:spTgt spid="166"/>
                                        </p:tgtEl>
                                        <p:attrNameLst>
                                          <p:attrName>style.visibility</p:attrName>
                                        </p:attrNameLst>
                                      </p:cBhvr>
                                      <p:to>
                                        <p:strVal val="hidden"/>
                                      </p:to>
                                    </p:set>
                                  </p:childTnLst>
                                </p:cTn>
                              </p:par>
                              <p:par>
                                <p:cTn id="14" presetID="53" presetClass="entr" presetSubtype="16" fill="hold" grpId="0" nodeType="withEffect">
                                  <p:stCondLst>
                                    <p:cond delay="5200"/>
                                  </p:stCondLst>
                                  <p:childTnLst>
                                    <p:set>
                                      <p:cBhvr>
                                        <p:cTn id="15" dur="1" fill="hold">
                                          <p:stCondLst>
                                            <p:cond delay="0"/>
                                          </p:stCondLst>
                                        </p:cTn>
                                        <p:tgtEl>
                                          <p:spTgt spid="168"/>
                                        </p:tgtEl>
                                        <p:attrNameLst>
                                          <p:attrName>style.visibility</p:attrName>
                                        </p:attrNameLst>
                                      </p:cBhvr>
                                      <p:to>
                                        <p:strVal val="visible"/>
                                      </p:to>
                                    </p:set>
                                    <p:anim calcmode="lin" valueType="num">
                                      <p:cBhvr>
                                        <p:cTn id="16" dur="1000" fill="hold"/>
                                        <p:tgtEl>
                                          <p:spTgt spid="168"/>
                                        </p:tgtEl>
                                        <p:attrNameLst>
                                          <p:attrName>ppt_w</p:attrName>
                                        </p:attrNameLst>
                                      </p:cBhvr>
                                      <p:tavLst>
                                        <p:tav tm="0">
                                          <p:val>
                                            <p:fltVal val="0"/>
                                          </p:val>
                                        </p:tav>
                                        <p:tav tm="100000">
                                          <p:val>
                                            <p:strVal val="#ppt_w"/>
                                          </p:val>
                                        </p:tav>
                                      </p:tavLst>
                                    </p:anim>
                                    <p:anim calcmode="lin" valueType="num">
                                      <p:cBhvr>
                                        <p:cTn id="17" dur="1000" fill="hold"/>
                                        <p:tgtEl>
                                          <p:spTgt spid="168"/>
                                        </p:tgtEl>
                                        <p:attrNameLst>
                                          <p:attrName>ppt_h</p:attrName>
                                        </p:attrNameLst>
                                      </p:cBhvr>
                                      <p:tavLst>
                                        <p:tav tm="0">
                                          <p:val>
                                            <p:fltVal val="0"/>
                                          </p:val>
                                        </p:tav>
                                        <p:tav tm="100000">
                                          <p:val>
                                            <p:strVal val="#ppt_h"/>
                                          </p:val>
                                        </p:tav>
                                      </p:tavLst>
                                    </p:anim>
                                    <p:animEffect transition="in" filter="fade">
                                      <p:cBhvr>
                                        <p:cTn id="18" dur="10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2" grpId="0" autoUpdateAnimBg="0"/>
      <p:bldP spid="166" grpId="0"/>
      <p:bldP spid="168"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rgbClr val="FFFFCC"/>
        </a:solidFill>
        <a:effectLst/>
      </p:bgPr>
    </p:bg>
    <p:spTree>
      <p:nvGrpSpPr>
        <p:cNvPr id="1" name=""/>
        <p:cNvGrpSpPr/>
        <p:nvPr/>
      </p:nvGrpSpPr>
      <p:grpSpPr>
        <a:xfrm>
          <a:off x="0" y="0"/>
          <a:ext cx="0" cy="0"/>
          <a:chOff x="0" y="0"/>
          <a:chExt cx="0" cy="0"/>
        </a:xfrm>
      </p:grpSpPr>
      <p:grpSp>
        <p:nvGrpSpPr>
          <p:cNvPr id="6" name="Group 55"/>
          <p:cNvGrpSpPr>
            <a:grpSpLocks/>
          </p:cNvGrpSpPr>
          <p:nvPr/>
        </p:nvGrpSpPr>
        <p:grpSpPr bwMode="auto">
          <a:xfrm flipH="1">
            <a:off x="277042" y="4572000"/>
            <a:ext cx="1368877" cy="1999069"/>
            <a:chOff x="2118" y="156"/>
            <a:chExt cx="1260" cy="1969"/>
          </a:xfrm>
        </p:grpSpPr>
        <p:sp>
          <p:nvSpPr>
            <p:cNvPr id="114" name="Oval 56"/>
            <p:cNvSpPr>
              <a:spLocks noChangeArrowheads="1"/>
            </p:cNvSpPr>
            <p:nvPr/>
          </p:nvSpPr>
          <p:spPr bwMode="auto">
            <a:xfrm>
              <a:off x="2118" y="1886"/>
              <a:ext cx="1260" cy="239"/>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5" name="Freeform 57"/>
            <p:cNvSpPr>
              <a:spLocks/>
            </p:cNvSpPr>
            <p:nvPr/>
          </p:nvSpPr>
          <p:spPr bwMode="auto">
            <a:xfrm>
              <a:off x="2535" y="1467"/>
              <a:ext cx="438" cy="516"/>
            </a:xfrm>
            <a:custGeom>
              <a:avLst/>
              <a:gdLst/>
              <a:ahLst/>
              <a:cxnLst>
                <a:cxn ang="0">
                  <a:pos x="96" y="0"/>
                </a:cxn>
                <a:cxn ang="0">
                  <a:pos x="432" y="48"/>
                </a:cxn>
                <a:cxn ang="0">
                  <a:pos x="516" y="516"/>
                </a:cxn>
                <a:cxn ang="0">
                  <a:pos x="402" y="504"/>
                </a:cxn>
                <a:cxn ang="0">
                  <a:pos x="282" y="174"/>
                </a:cxn>
                <a:cxn ang="0">
                  <a:pos x="192" y="156"/>
                </a:cxn>
                <a:cxn ang="0">
                  <a:pos x="150" y="318"/>
                </a:cxn>
                <a:cxn ang="0">
                  <a:pos x="168" y="480"/>
                </a:cxn>
                <a:cxn ang="0">
                  <a:pos x="0" y="450"/>
                </a:cxn>
                <a:cxn ang="0">
                  <a:pos x="24" y="138"/>
                </a:cxn>
                <a:cxn ang="0">
                  <a:pos x="96" y="0"/>
                </a:cxn>
              </a:cxnLst>
              <a:rect l="0" t="0" r="r" b="b"/>
              <a:pathLst>
                <a:path w="516" h="516">
                  <a:moveTo>
                    <a:pt x="96" y="0"/>
                  </a:moveTo>
                  <a:lnTo>
                    <a:pt x="432" y="48"/>
                  </a:lnTo>
                  <a:lnTo>
                    <a:pt x="516" y="516"/>
                  </a:lnTo>
                  <a:lnTo>
                    <a:pt x="402" y="504"/>
                  </a:lnTo>
                  <a:lnTo>
                    <a:pt x="282" y="174"/>
                  </a:lnTo>
                  <a:lnTo>
                    <a:pt x="192" y="156"/>
                  </a:lnTo>
                  <a:lnTo>
                    <a:pt x="150" y="318"/>
                  </a:lnTo>
                  <a:lnTo>
                    <a:pt x="168" y="480"/>
                  </a:lnTo>
                  <a:lnTo>
                    <a:pt x="0" y="450"/>
                  </a:lnTo>
                  <a:lnTo>
                    <a:pt x="24" y="138"/>
                  </a:lnTo>
                  <a:lnTo>
                    <a:pt x="96" y="0"/>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6" name="Freeform 58"/>
            <p:cNvSpPr>
              <a:spLocks/>
            </p:cNvSpPr>
            <p:nvPr/>
          </p:nvSpPr>
          <p:spPr bwMode="auto">
            <a:xfrm>
              <a:off x="2780" y="1035"/>
              <a:ext cx="392" cy="729"/>
            </a:xfrm>
            <a:custGeom>
              <a:avLst/>
              <a:gdLst/>
              <a:ahLst/>
              <a:cxnLst>
                <a:cxn ang="0">
                  <a:pos x="0" y="677"/>
                </a:cxn>
                <a:cxn ang="0">
                  <a:pos x="47" y="686"/>
                </a:cxn>
                <a:cxn ang="0">
                  <a:pos x="113" y="687"/>
                </a:cxn>
                <a:cxn ang="0">
                  <a:pos x="176" y="674"/>
                </a:cxn>
                <a:cxn ang="0">
                  <a:pos x="200" y="662"/>
                </a:cxn>
                <a:cxn ang="0">
                  <a:pos x="216" y="647"/>
                </a:cxn>
                <a:cxn ang="0">
                  <a:pos x="209" y="510"/>
                </a:cxn>
                <a:cxn ang="0">
                  <a:pos x="392" y="243"/>
                </a:cxn>
                <a:cxn ang="0">
                  <a:pos x="245" y="71"/>
                </a:cxn>
                <a:cxn ang="0">
                  <a:pos x="194" y="69"/>
                </a:cxn>
                <a:cxn ang="0">
                  <a:pos x="173" y="30"/>
                </a:cxn>
                <a:cxn ang="0">
                  <a:pos x="134" y="8"/>
                </a:cxn>
                <a:cxn ang="0">
                  <a:pos x="83" y="0"/>
                </a:cxn>
                <a:cxn ang="0">
                  <a:pos x="39" y="140"/>
                </a:cxn>
                <a:cxn ang="0">
                  <a:pos x="15" y="275"/>
                </a:cxn>
                <a:cxn ang="0">
                  <a:pos x="8" y="545"/>
                </a:cxn>
                <a:cxn ang="0">
                  <a:pos x="0" y="677"/>
                </a:cxn>
              </a:cxnLst>
              <a:rect l="0" t="0" r="r" b="b"/>
              <a:pathLst>
                <a:path w="392" h="687">
                  <a:moveTo>
                    <a:pt x="0" y="677"/>
                  </a:moveTo>
                  <a:lnTo>
                    <a:pt x="47" y="686"/>
                  </a:lnTo>
                  <a:lnTo>
                    <a:pt x="113" y="687"/>
                  </a:lnTo>
                  <a:cubicBezTo>
                    <a:pt x="134" y="683"/>
                    <a:pt x="155" y="679"/>
                    <a:pt x="176" y="674"/>
                  </a:cubicBezTo>
                  <a:cubicBezTo>
                    <a:pt x="184" y="672"/>
                    <a:pt x="191" y="664"/>
                    <a:pt x="200" y="662"/>
                  </a:cubicBezTo>
                  <a:cubicBezTo>
                    <a:pt x="205" y="656"/>
                    <a:pt x="207" y="649"/>
                    <a:pt x="216" y="647"/>
                  </a:cubicBezTo>
                  <a:lnTo>
                    <a:pt x="209" y="510"/>
                  </a:lnTo>
                  <a:lnTo>
                    <a:pt x="392" y="243"/>
                  </a:lnTo>
                  <a:lnTo>
                    <a:pt x="245" y="71"/>
                  </a:lnTo>
                  <a:lnTo>
                    <a:pt x="194" y="69"/>
                  </a:lnTo>
                  <a:lnTo>
                    <a:pt x="173" y="30"/>
                  </a:lnTo>
                  <a:lnTo>
                    <a:pt x="134" y="8"/>
                  </a:lnTo>
                  <a:lnTo>
                    <a:pt x="83" y="0"/>
                  </a:lnTo>
                  <a:lnTo>
                    <a:pt x="39" y="140"/>
                  </a:lnTo>
                  <a:lnTo>
                    <a:pt x="15" y="275"/>
                  </a:lnTo>
                  <a:lnTo>
                    <a:pt x="8" y="545"/>
                  </a:lnTo>
                  <a:lnTo>
                    <a:pt x="0" y="677"/>
                  </a:lnTo>
                  <a:close/>
                </a:path>
              </a:pathLst>
            </a:custGeom>
            <a:solidFill>
              <a:srgbClr val="FF00FF"/>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7" name="Freeform 59"/>
            <p:cNvSpPr>
              <a:spLocks/>
            </p:cNvSpPr>
            <p:nvPr/>
          </p:nvSpPr>
          <p:spPr bwMode="auto">
            <a:xfrm>
              <a:off x="2437" y="624"/>
              <a:ext cx="66" cy="93"/>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8" name="Freeform 60"/>
            <p:cNvSpPr>
              <a:spLocks/>
            </p:cNvSpPr>
            <p:nvPr/>
          </p:nvSpPr>
          <p:spPr bwMode="auto">
            <a:xfrm>
              <a:off x="2299" y="156"/>
              <a:ext cx="851" cy="894"/>
            </a:xfrm>
            <a:custGeom>
              <a:avLst/>
              <a:gdLst/>
              <a:ahLst/>
              <a:cxnLst>
                <a:cxn ang="0">
                  <a:pos x="305" y="518"/>
                </a:cxn>
                <a:cxn ang="0">
                  <a:pos x="278" y="374"/>
                </a:cxn>
                <a:cxn ang="0">
                  <a:pos x="242" y="311"/>
                </a:cxn>
                <a:cxn ang="0">
                  <a:pos x="203" y="212"/>
                </a:cxn>
                <a:cxn ang="0">
                  <a:pos x="218" y="128"/>
                </a:cxn>
                <a:cxn ang="0">
                  <a:pos x="272" y="74"/>
                </a:cxn>
                <a:cxn ang="0">
                  <a:pos x="341" y="47"/>
                </a:cxn>
                <a:cxn ang="0">
                  <a:pos x="425" y="17"/>
                </a:cxn>
                <a:cxn ang="0">
                  <a:pos x="548" y="2"/>
                </a:cxn>
                <a:cxn ang="0">
                  <a:pos x="677" y="29"/>
                </a:cxn>
                <a:cxn ang="0">
                  <a:pos x="701" y="44"/>
                </a:cxn>
                <a:cxn ang="0">
                  <a:pos x="737" y="59"/>
                </a:cxn>
                <a:cxn ang="0">
                  <a:pos x="782" y="89"/>
                </a:cxn>
                <a:cxn ang="0">
                  <a:pos x="839" y="137"/>
                </a:cxn>
                <a:cxn ang="0">
                  <a:pos x="803" y="317"/>
                </a:cxn>
                <a:cxn ang="0">
                  <a:pos x="791" y="347"/>
                </a:cxn>
                <a:cxn ang="0">
                  <a:pos x="767" y="398"/>
                </a:cxn>
                <a:cxn ang="0">
                  <a:pos x="683" y="509"/>
                </a:cxn>
                <a:cxn ang="0">
                  <a:pos x="641" y="539"/>
                </a:cxn>
                <a:cxn ang="0">
                  <a:pos x="623" y="545"/>
                </a:cxn>
                <a:cxn ang="0">
                  <a:pos x="620" y="560"/>
                </a:cxn>
                <a:cxn ang="0">
                  <a:pos x="644" y="539"/>
                </a:cxn>
                <a:cxn ang="0">
                  <a:pos x="662" y="527"/>
                </a:cxn>
                <a:cxn ang="0">
                  <a:pos x="776" y="536"/>
                </a:cxn>
                <a:cxn ang="0">
                  <a:pos x="782" y="581"/>
                </a:cxn>
                <a:cxn ang="0">
                  <a:pos x="758" y="626"/>
                </a:cxn>
                <a:cxn ang="0">
                  <a:pos x="677" y="644"/>
                </a:cxn>
                <a:cxn ang="0">
                  <a:pos x="668" y="647"/>
                </a:cxn>
                <a:cxn ang="0">
                  <a:pos x="629" y="650"/>
                </a:cxn>
                <a:cxn ang="0">
                  <a:pos x="620" y="668"/>
                </a:cxn>
                <a:cxn ang="0">
                  <a:pos x="611" y="707"/>
                </a:cxn>
                <a:cxn ang="0">
                  <a:pos x="539" y="893"/>
                </a:cxn>
                <a:cxn ang="0">
                  <a:pos x="401" y="890"/>
                </a:cxn>
                <a:cxn ang="0">
                  <a:pos x="395" y="881"/>
                </a:cxn>
                <a:cxn ang="0">
                  <a:pos x="386" y="875"/>
                </a:cxn>
                <a:cxn ang="0">
                  <a:pos x="335" y="767"/>
                </a:cxn>
                <a:cxn ang="0">
                  <a:pos x="323" y="740"/>
                </a:cxn>
                <a:cxn ang="0">
                  <a:pos x="275" y="740"/>
                </a:cxn>
                <a:cxn ang="0">
                  <a:pos x="227" y="725"/>
                </a:cxn>
                <a:cxn ang="0">
                  <a:pos x="200" y="710"/>
                </a:cxn>
                <a:cxn ang="0">
                  <a:pos x="251" y="662"/>
                </a:cxn>
                <a:cxn ang="0">
                  <a:pos x="308" y="605"/>
                </a:cxn>
                <a:cxn ang="0">
                  <a:pos x="236" y="641"/>
                </a:cxn>
                <a:cxn ang="0">
                  <a:pos x="176" y="653"/>
                </a:cxn>
                <a:cxn ang="0">
                  <a:pos x="65" y="629"/>
                </a:cxn>
                <a:cxn ang="0">
                  <a:pos x="23" y="584"/>
                </a:cxn>
                <a:cxn ang="0">
                  <a:pos x="14" y="557"/>
                </a:cxn>
                <a:cxn ang="0">
                  <a:pos x="11" y="533"/>
                </a:cxn>
                <a:cxn ang="0">
                  <a:pos x="83" y="527"/>
                </a:cxn>
                <a:cxn ang="0">
                  <a:pos x="290" y="524"/>
                </a:cxn>
                <a:cxn ang="0">
                  <a:pos x="305" y="518"/>
                </a:cxn>
              </a:cxnLst>
              <a:rect l="0" t="0" r="r" b="b"/>
              <a:pathLst>
                <a:path w="851" h="894">
                  <a:moveTo>
                    <a:pt x="305" y="518"/>
                  </a:moveTo>
                  <a:cubicBezTo>
                    <a:pt x="303" y="491"/>
                    <a:pt x="296" y="402"/>
                    <a:pt x="278" y="374"/>
                  </a:cubicBezTo>
                  <a:cubicBezTo>
                    <a:pt x="265" y="355"/>
                    <a:pt x="252" y="333"/>
                    <a:pt x="242" y="311"/>
                  </a:cubicBezTo>
                  <a:cubicBezTo>
                    <a:pt x="228" y="279"/>
                    <a:pt x="222" y="241"/>
                    <a:pt x="203" y="212"/>
                  </a:cubicBezTo>
                  <a:cubicBezTo>
                    <a:pt x="206" y="161"/>
                    <a:pt x="197" y="161"/>
                    <a:pt x="218" y="128"/>
                  </a:cubicBezTo>
                  <a:cubicBezTo>
                    <a:pt x="220" y="123"/>
                    <a:pt x="267" y="77"/>
                    <a:pt x="272" y="74"/>
                  </a:cubicBezTo>
                  <a:cubicBezTo>
                    <a:pt x="293" y="61"/>
                    <a:pt x="317" y="52"/>
                    <a:pt x="341" y="47"/>
                  </a:cubicBezTo>
                  <a:cubicBezTo>
                    <a:pt x="364" y="32"/>
                    <a:pt x="399" y="26"/>
                    <a:pt x="425" y="17"/>
                  </a:cubicBezTo>
                  <a:cubicBezTo>
                    <a:pt x="460" y="12"/>
                    <a:pt x="506" y="0"/>
                    <a:pt x="548" y="2"/>
                  </a:cubicBezTo>
                  <a:cubicBezTo>
                    <a:pt x="590" y="4"/>
                    <a:pt x="652" y="22"/>
                    <a:pt x="677" y="29"/>
                  </a:cubicBezTo>
                  <a:cubicBezTo>
                    <a:pt x="689" y="33"/>
                    <a:pt x="689" y="40"/>
                    <a:pt x="701" y="44"/>
                  </a:cubicBezTo>
                  <a:cubicBezTo>
                    <a:pt x="710" y="58"/>
                    <a:pt x="722" y="55"/>
                    <a:pt x="737" y="59"/>
                  </a:cubicBezTo>
                  <a:cubicBezTo>
                    <a:pt x="752" y="69"/>
                    <a:pt x="765" y="83"/>
                    <a:pt x="782" y="89"/>
                  </a:cubicBezTo>
                  <a:cubicBezTo>
                    <a:pt x="798" y="113"/>
                    <a:pt x="832" y="107"/>
                    <a:pt x="839" y="137"/>
                  </a:cubicBezTo>
                  <a:cubicBezTo>
                    <a:pt x="843" y="187"/>
                    <a:pt x="851" y="285"/>
                    <a:pt x="803" y="317"/>
                  </a:cubicBezTo>
                  <a:cubicBezTo>
                    <a:pt x="799" y="328"/>
                    <a:pt x="793" y="335"/>
                    <a:pt x="791" y="347"/>
                  </a:cubicBezTo>
                  <a:cubicBezTo>
                    <a:pt x="787" y="368"/>
                    <a:pt x="790" y="392"/>
                    <a:pt x="767" y="398"/>
                  </a:cubicBezTo>
                  <a:cubicBezTo>
                    <a:pt x="728" y="424"/>
                    <a:pt x="735" y="496"/>
                    <a:pt x="683" y="509"/>
                  </a:cubicBezTo>
                  <a:cubicBezTo>
                    <a:pt x="668" y="519"/>
                    <a:pt x="658" y="531"/>
                    <a:pt x="641" y="539"/>
                  </a:cubicBezTo>
                  <a:cubicBezTo>
                    <a:pt x="635" y="542"/>
                    <a:pt x="623" y="545"/>
                    <a:pt x="623" y="545"/>
                  </a:cubicBezTo>
                  <a:cubicBezTo>
                    <a:pt x="609" y="566"/>
                    <a:pt x="604" y="565"/>
                    <a:pt x="620" y="560"/>
                  </a:cubicBezTo>
                  <a:cubicBezTo>
                    <a:pt x="629" y="551"/>
                    <a:pt x="633" y="545"/>
                    <a:pt x="644" y="539"/>
                  </a:cubicBezTo>
                  <a:cubicBezTo>
                    <a:pt x="650" y="535"/>
                    <a:pt x="662" y="527"/>
                    <a:pt x="662" y="527"/>
                  </a:cubicBezTo>
                  <a:cubicBezTo>
                    <a:pt x="691" y="528"/>
                    <a:pt x="740" y="503"/>
                    <a:pt x="776" y="536"/>
                  </a:cubicBezTo>
                  <a:cubicBezTo>
                    <a:pt x="779" y="536"/>
                    <a:pt x="782" y="578"/>
                    <a:pt x="782" y="581"/>
                  </a:cubicBezTo>
                  <a:cubicBezTo>
                    <a:pt x="782" y="611"/>
                    <a:pt x="773" y="605"/>
                    <a:pt x="758" y="626"/>
                  </a:cubicBezTo>
                  <a:cubicBezTo>
                    <a:pt x="753" y="650"/>
                    <a:pt x="701" y="643"/>
                    <a:pt x="677" y="644"/>
                  </a:cubicBezTo>
                  <a:cubicBezTo>
                    <a:pt x="674" y="645"/>
                    <a:pt x="671" y="647"/>
                    <a:pt x="668" y="647"/>
                  </a:cubicBezTo>
                  <a:cubicBezTo>
                    <a:pt x="655" y="649"/>
                    <a:pt x="642" y="646"/>
                    <a:pt x="629" y="650"/>
                  </a:cubicBezTo>
                  <a:cubicBezTo>
                    <a:pt x="623" y="652"/>
                    <a:pt x="624" y="662"/>
                    <a:pt x="620" y="668"/>
                  </a:cubicBezTo>
                  <a:cubicBezTo>
                    <a:pt x="617" y="681"/>
                    <a:pt x="611" y="707"/>
                    <a:pt x="611" y="707"/>
                  </a:cubicBezTo>
                  <a:cubicBezTo>
                    <a:pt x="609" y="762"/>
                    <a:pt x="615" y="878"/>
                    <a:pt x="539" y="893"/>
                  </a:cubicBezTo>
                  <a:cubicBezTo>
                    <a:pt x="493" y="892"/>
                    <a:pt x="447" y="894"/>
                    <a:pt x="401" y="890"/>
                  </a:cubicBezTo>
                  <a:cubicBezTo>
                    <a:pt x="397" y="890"/>
                    <a:pt x="398" y="884"/>
                    <a:pt x="395" y="881"/>
                  </a:cubicBezTo>
                  <a:cubicBezTo>
                    <a:pt x="392" y="878"/>
                    <a:pt x="389" y="877"/>
                    <a:pt x="386" y="875"/>
                  </a:cubicBezTo>
                  <a:cubicBezTo>
                    <a:pt x="364" y="842"/>
                    <a:pt x="351" y="803"/>
                    <a:pt x="335" y="767"/>
                  </a:cubicBezTo>
                  <a:cubicBezTo>
                    <a:pt x="331" y="758"/>
                    <a:pt x="333" y="742"/>
                    <a:pt x="323" y="740"/>
                  </a:cubicBezTo>
                  <a:cubicBezTo>
                    <a:pt x="303" y="736"/>
                    <a:pt x="295" y="741"/>
                    <a:pt x="275" y="740"/>
                  </a:cubicBezTo>
                  <a:cubicBezTo>
                    <a:pt x="258" y="739"/>
                    <a:pt x="239" y="731"/>
                    <a:pt x="227" y="725"/>
                  </a:cubicBezTo>
                  <a:cubicBezTo>
                    <a:pt x="224" y="715"/>
                    <a:pt x="200" y="710"/>
                    <a:pt x="200" y="710"/>
                  </a:cubicBezTo>
                  <a:cubicBezTo>
                    <a:pt x="203" y="696"/>
                    <a:pt x="239" y="670"/>
                    <a:pt x="251" y="662"/>
                  </a:cubicBezTo>
                  <a:cubicBezTo>
                    <a:pt x="267" y="638"/>
                    <a:pt x="286" y="620"/>
                    <a:pt x="308" y="605"/>
                  </a:cubicBezTo>
                  <a:cubicBezTo>
                    <a:pt x="310" y="598"/>
                    <a:pt x="258" y="633"/>
                    <a:pt x="236" y="641"/>
                  </a:cubicBezTo>
                  <a:cubicBezTo>
                    <a:pt x="214" y="649"/>
                    <a:pt x="204" y="655"/>
                    <a:pt x="176" y="653"/>
                  </a:cubicBezTo>
                  <a:cubicBezTo>
                    <a:pt x="137" y="652"/>
                    <a:pt x="93" y="657"/>
                    <a:pt x="65" y="629"/>
                  </a:cubicBezTo>
                  <a:cubicBezTo>
                    <a:pt x="53" y="617"/>
                    <a:pt x="33" y="599"/>
                    <a:pt x="23" y="584"/>
                  </a:cubicBezTo>
                  <a:cubicBezTo>
                    <a:pt x="18" y="576"/>
                    <a:pt x="14" y="557"/>
                    <a:pt x="14" y="557"/>
                  </a:cubicBezTo>
                  <a:cubicBezTo>
                    <a:pt x="14" y="549"/>
                    <a:pt x="0" y="538"/>
                    <a:pt x="11" y="533"/>
                  </a:cubicBezTo>
                  <a:cubicBezTo>
                    <a:pt x="22" y="528"/>
                    <a:pt x="37" y="528"/>
                    <a:pt x="83" y="527"/>
                  </a:cubicBezTo>
                  <a:cubicBezTo>
                    <a:pt x="152" y="525"/>
                    <a:pt x="221" y="525"/>
                    <a:pt x="290" y="524"/>
                  </a:cubicBezTo>
                  <a:cubicBezTo>
                    <a:pt x="301" y="520"/>
                    <a:pt x="296" y="522"/>
                    <a:pt x="305" y="518"/>
                  </a:cubicBezTo>
                  <a:close/>
                </a:path>
              </a:pathLst>
            </a:custGeom>
            <a:gradFill rotWithShape="1">
              <a:gsLst>
                <a:gs pos="0">
                  <a:srgbClr val="FFCCFF"/>
                </a:gs>
                <a:gs pos="100000">
                  <a:srgbClr val="FFCCFF">
                    <a:gamma/>
                    <a:shade val="86275"/>
                    <a:invGamma/>
                  </a:srgbClr>
                </a:gs>
              </a:gsLst>
              <a:lin ang="5400000" scaled="1"/>
            </a:gradFill>
            <a:ln w="28575" cmpd="sng">
              <a:solidFill>
                <a:schemeClr val="tx1"/>
              </a:solidFill>
              <a:round/>
              <a:headEnd/>
              <a:tailEnd/>
            </a:ln>
            <a:effectLst/>
            <a:scene3d>
              <a:camera prst="orthographicFront"/>
              <a:lightRig rig="threePt" dir="t"/>
            </a:scene3d>
            <a:sp3d>
              <a:bevelT/>
            </a:sp3d>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9" name="Freeform 61"/>
            <p:cNvSpPr>
              <a:spLocks/>
            </p:cNvSpPr>
            <p:nvPr/>
          </p:nvSpPr>
          <p:spPr bwMode="auto">
            <a:xfrm rot="-830568">
              <a:off x="2714" y="321"/>
              <a:ext cx="433" cy="207"/>
            </a:xfrm>
            <a:custGeom>
              <a:avLst/>
              <a:gdLst/>
              <a:ahLst/>
              <a:cxnLst>
                <a:cxn ang="0">
                  <a:pos x="1" y="207"/>
                </a:cxn>
                <a:cxn ang="0">
                  <a:pos x="4" y="144"/>
                </a:cxn>
                <a:cxn ang="0">
                  <a:pos x="16" y="126"/>
                </a:cxn>
                <a:cxn ang="0">
                  <a:pos x="61" y="69"/>
                </a:cxn>
                <a:cxn ang="0">
                  <a:pos x="97" y="36"/>
                </a:cxn>
                <a:cxn ang="0">
                  <a:pos x="127" y="9"/>
                </a:cxn>
                <a:cxn ang="0">
                  <a:pos x="139" y="42"/>
                </a:cxn>
                <a:cxn ang="0">
                  <a:pos x="136" y="72"/>
                </a:cxn>
                <a:cxn ang="0">
                  <a:pos x="139" y="54"/>
                </a:cxn>
                <a:cxn ang="0">
                  <a:pos x="145" y="45"/>
                </a:cxn>
                <a:cxn ang="0">
                  <a:pos x="154" y="42"/>
                </a:cxn>
                <a:cxn ang="0">
                  <a:pos x="238" y="6"/>
                </a:cxn>
                <a:cxn ang="0">
                  <a:pos x="265" y="48"/>
                </a:cxn>
                <a:cxn ang="0">
                  <a:pos x="274" y="30"/>
                </a:cxn>
                <a:cxn ang="0">
                  <a:pos x="292" y="24"/>
                </a:cxn>
                <a:cxn ang="0">
                  <a:pos x="385" y="36"/>
                </a:cxn>
                <a:cxn ang="0">
                  <a:pos x="415" y="66"/>
                </a:cxn>
                <a:cxn ang="0">
                  <a:pos x="427" y="81"/>
                </a:cxn>
                <a:cxn ang="0">
                  <a:pos x="343" y="87"/>
                </a:cxn>
                <a:cxn ang="0">
                  <a:pos x="310" y="102"/>
                </a:cxn>
                <a:cxn ang="0">
                  <a:pos x="130" y="120"/>
                </a:cxn>
                <a:cxn ang="0">
                  <a:pos x="100" y="129"/>
                </a:cxn>
                <a:cxn ang="0">
                  <a:pos x="82" y="135"/>
                </a:cxn>
                <a:cxn ang="0">
                  <a:pos x="55" y="162"/>
                </a:cxn>
                <a:cxn ang="0">
                  <a:pos x="19" y="198"/>
                </a:cxn>
                <a:cxn ang="0">
                  <a:pos x="1" y="207"/>
                </a:cxn>
              </a:cxnLst>
              <a:rect l="0" t="0" r="r" b="b"/>
              <a:pathLst>
                <a:path w="433" h="207">
                  <a:moveTo>
                    <a:pt x="1" y="207"/>
                  </a:moveTo>
                  <a:cubicBezTo>
                    <a:pt x="2" y="186"/>
                    <a:pt x="0" y="165"/>
                    <a:pt x="4" y="144"/>
                  </a:cubicBezTo>
                  <a:cubicBezTo>
                    <a:pt x="5" y="137"/>
                    <a:pt x="12" y="132"/>
                    <a:pt x="16" y="126"/>
                  </a:cubicBezTo>
                  <a:cubicBezTo>
                    <a:pt x="27" y="110"/>
                    <a:pt x="46" y="74"/>
                    <a:pt x="61" y="69"/>
                  </a:cubicBezTo>
                  <a:cubicBezTo>
                    <a:pt x="73" y="57"/>
                    <a:pt x="83" y="45"/>
                    <a:pt x="97" y="36"/>
                  </a:cubicBezTo>
                  <a:cubicBezTo>
                    <a:pt x="101" y="23"/>
                    <a:pt x="112" y="9"/>
                    <a:pt x="127" y="9"/>
                  </a:cubicBezTo>
                  <a:cubicBezTo>
                    <a:pt x="134" y="20"/>
                    <a:pt x="135" y="30"/>
                    <a:pt x="139" y="42"/>
                  </a:cubicBezTo>
                  <a:cubicBezTo>
                    <a:pt x="138" y="52"/>
                    <a:pt x="136" y="62"/>
                    <a:pt x="136" y="72"/>
                  </a:cubicBezTo>
                  <a:cubicBezTo>
                    <a:pt x="136" y="78"/>
                    <a:pt x="137" y="60"/>
                    <a:pt x="139" y="54"/>
                  </a:cubicBezTo>
                  <a:cubicBezTo>
                    <a:pt x="140" y="51"/>
                    <a:pt x="142" y="47"/>
                    <a:pt x="145" y="45"/>
                  </a:cubicBezTo>
                  <a:cubicBezTo>
                    <a:pt x="147" y="43"/>
                    <a:pt x="151" y="43"/>
                    <a:pt x="154" y="42"/>
                  </a:cubicBezTo>
                  <a:cubicBezTo>
                    <a:pt x="178" y="18"/>
                    <a:pt x="211" y="24"/>
                    <a:pt x="238" y="6"/>
                  </a:cubicBezTo>
                  <a:cubicBezTo>
                    <a:pt x="282" y="11"/>
                    <a:pt x="250" y="0"/>
                    <a:pt x="265" y="48"/>
                  </a:cubicBezTo>
                  <a:cubicBezTo>
                    <a:pt x="269" y="61"/>
                    <a:pt x="271" y="32"/>
                    <a:pt x="274" y="30"/>
                  </a:cubicBezTo>
                  <a:cubicBezTo>
                    <a:pt x="279" y="26"/>
                    <a:pt x="292" y="24"/>
                    <a:pt x="292" y="24"/>
                  </a:cubicBezTo>
                  <a:cubicBezTo>
                    <a:pt x="324" y="26"/>
                    <a:pt x="353" y="31"/>
                    <a:pt x="385" y="36"/>
                  </a:cubicBezTo>
                  <a:cubicBezTo>
                    <a:pt x="389" y="69"/>
                    <a:pt x="389" y="57"/>
                    <a:pt x="415" y="66"/>
                  </a:cubicBezTo>
                  <a:cubicBezTo>
                    <a:pt x="417" y="72"/>
                    <a:pt x="433" y="78"/>
                    <a:pt x="427" y="81"/>
                  </a:cubicBezTo>
                  <a:cubicBezTo>
                    <a:pt x="402" y="94"/>
                    <a:pt x="371" y="86"/>
                    <a:pt x="343" y="87"/>
                  </a:cubicBezTo>
                  <a:cubicBezTo>
                    <a:pt x="326" y="91"/>
                    <a:pt x="328" y="98"/>
                    <a:pt x="310" y="102"/>
                  </a:cubicBezTo>
                  <a:cubicBezTo>
                    <a:pt x="338" y="144"/>
                    <a:pt x="156" y="120"/>
                    <a:pt x="130" y="120"/>
                  </a:cubicBezTo>
                  <a:cubicBezTo>
                    <a:pt x="113" y="132"/>
                    <a:pt x="130" y="122"/>
                    <a:pt x="100" y="129"/>
                  </a:cubicBezTo>
                  <a:cubicBezTo>
                    <a:pt x="94" y="130"/>
                    <a:pt x="82" y="135"/>
                    <a:pt x="82" y="135"/>
                  </a:cubicBezTo>
                  <a:cubicBezTo>
                    <a:pt x="78" y="147"/>
                    <a:pt x="67" y="158"/>
                    <a:pt x="55" y="162"/>
                  </a:cubicBezTo>
                  <a:cubicBezTo>
                    <a:pt x="49" y="181"/>
                    <a:pt x="35" y="187"/>
                    <a:pt x="19" y="198"/>
                  </a:cubicBezTo>
                  <a:cubicBezTo>
                    <a:pt x="13" y="202"/>
                    <a:pt x="1" y="207"/>
                    <a:pt x="1" y="207"/>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0" name="Freeform 62"/>
            <p:cNvSpPr>
              <a:spLocks/>
            </p:cNvSpPr>
            <p:nvPr/>
          </p:nvSpPr>
          <p:spPr bwMode="auto">
            <a:xfrm>
              <a:off x="2705" y="570"/>
              <a:ext cx="153" cy="141"/>
            </a:xfrm>
            <a:custGeom>
              <a:avLst/>
              <a:gdLst/>
              <a:ahLst/>
              <a:cxnLst>
                <a:cxn ang="0">
                  <a:pos x="64" y="6"/>
                </a:cxn>
                <a:cxn ang="0">
                  <a:pos x="22" y="54"/>
                </a:cxn>
                <a:cxn ang="0">
                  <a:pos x="10" y="72"/>
                </a:cxn>
                <a:cxn ang="0">
                  <a:pos x="25" y="132"/>
                </a:cxn>
                <a:cxn ang="0">
                  <a:pos x="61" y="153"/>
                </a:cxn>
                <a:cxn ang="0">
                  <a:pos x="145" y="135"/>
                </a:cxn>
                <a:cxn ang="0">
                  <a:pos x="169" y="117"/>
                </a:cxn>
                <a:cxn ang="0">
                  <a:pos x="175" y="54"/>
                </a:cxn>
                <a:cxn ang="0">
                  <a:pos x="118" y="12"/>
                </a:cxn>
                <a:cxn ang="0">
                  <a:pos x="91" y="3"/>
                </a:cxn>
                <a:cxn ang="0">
                  <a:pos x="82" y="0"/>
                </a:cxn>
                <a:cxn ang="0">
                  <a:pos x="64" y="6"/>
                </a:cxn>
              </a:cxnLst>
              <a:rect l="0" t="0" r="r" b="b"/>
              <a:pathLst>
                <a:path w="186" h="153">
                  <a:moveTo>
                    <a:pt x="64" y="6"/>
                  </a:moveTo>
                  <a:cubicBezTo>
                    <a:pt x="25" y="12"/>
                    <a:pt x="39" y="28"/>
                    <a:pt x="22" y="54"/>
                  </a:cubicBezTo>
                  <a:cubicBezTo>
                    <a:pt x="18" y="60"/>
                    <a:pt x="10" y="72"/>
                    <a:pt x="10" y="72"/>
                  </a:cubicBezTo>
                  <a:cubicBezTo>
                    <a:pt x="5" y="94"/>
                    <a:pt x="0" y="124"/>
                    <a:pt x="25" y="132"/>
                  </a:cubicBezTo>
                  <a:cubicBezTo>
                    <a:pt x="30" y="152"/>
                    <a:pt x="43" y="147"/>
                    <a:pt x="61" y="153"/>
                  </a:cubicBezTo>
                  <a:cubicBezTo>
                    <a:pt x="124" y="149"/>
                    <a:pt x="99" y="147"/>
                    <a:pt x="145" y="135"/>
                  </a:cubicBezTo>
                  <a:cubicBezTo>
                    <a:pt x="156" y="128"/>
                    <a:pt x="162" y="128"/>
                    <a:pt x="169" y="117"/>
                  </a:cubicBezTo>
                  <a:cubicBezTo>
                    <a:pt x="173" y="85"/>
                    <a:pt x="186" y="86"/>
                    <a:pt x="175" y="54"/>
                  </a:cubicBezTo>
                  <a:cubicBezTo>
                    <a:pt x="169" y="14"/>
                    <a:pt x="159" y="16"/>
                    <a:pt x="118" y="12"/>
                  </a:cubicBezTo>
                  <a:cubicBezTo>
                    <a:pt x="109" y="9"/>
                    <a:pt x="100" y="6"/>
                    <a:pt x="91" y="3"/>
                  </a:cubicBezTo>
                  <a:cubicBezTo>
                    <a:pt x="88" y="2"/>
                    <a:pt x="82" y="0"/>
                    <a:pt x="82" y="0"/>
                  </a:cubicBezTo>
                  <a:cubicBezTo>
                    <a:pt x="52" y="3"/>
                    <a:pt x="46" y="0"/>
                    <a:pt x="64" y="6"/>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1" name="Freeform 63"/>
            <p:cNvSpPr>
              <a:spLocks/>
            </p:cNvSpPr>
            <p:nvPr/>
          </p:nvSpPr>
          <p:spPr bwMode="auto">
            <a:xfrm>
              <a:off x="2718" y="621"/>
              <a:ext cx="72" cy="69"/>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2" name="Freeform 64"/>
            <p:cNvSpPr>
              <a:spLocks/>
            </p:cNvSpPr>
            <p:nvPr/>
          </p:nvSpPr>
          <p:spPr bwMode="auto">
            <a:xfrm rot="-2667468">
              <a:off x="2689" y="807"/>
              <a:ext cx="27" cy="51"/>
            </a:xfrm>
            <a:custGeom>
              <a:avLst/>
              <a:gdLst/>
              <a:ahLst/>
              <a:cxnLst>
                <a:cxn ang="0">
                  <a:pos x="0" y="0"/>
                </a:cxn>
                <a:cxn ang="0">
                  <a:pos x="30" y="36"/>
                </a:cxn>
                <a:cxn ang="0">
                  <a:pos x="33" y="78"/>
                </a:cxn>
              </a:cxnLst>
              <a:rect l="0" t="0" r="r" b="b"/>
              <a:pathLst>
                <a:path w="35" h="78">
                  <a:moveTo>
                    <a:pt x="0" y="0"/>
                  </a:moveTo>
                  <a:cubicBezTo>
                    <a:pt x="12" y="11"/>
                    <a:pt x="25" y="23"/>
                    <a:pt x="30" y="36"/>
                  </a:cubicBezTo>
                  <a:cubicBezTo>
                    <a:pt x="35" y="49"/>
                    <a:pt x="34" y="63"/>
                    <a:pt x="33" y="78"/>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 name="Freeform 65"/>
            <p:cNvSpPr>
              <a:spLocks/>
            </p:cNvSpPr>
            <p:nvPr/>
          </p:nvSpPr>
          <p:spPr bwMode="auto">
            <a:xfrm>
              <a:off x="2482" y="636"/>
              <a:ext cx="75" cy="114"/>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4" name="Line 66"/>
            <p:cNvSpPr>
              <a:spLocks noChangeShapeType="1"/>
            </p:cNvSpPr>
            <p:nvPr/>
          </p:nvSpPr>
          <p:spPr bwMode="auto">
            <a:xfrm flipH="1">
              <a:off x="2598" y="720"/>
              <a:ext cx="48" cy="48"/>
            </a:xfrm>
            <a:prstGeom prst="line">
              <a:avLst/>
            </a:prstGeom>
            <a:noFill/>
            <a:ln w="19050">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5" name="Freeform 67"/>
            <p:cNvSpPr>
              <a:spLocks/>
            </p:cNvSpPr>
            <p:nvPr/>
          </p:nvSpPr>
          <p:spPr bwMode="auto">
            <a:xfrm>
              <a:off x="2562" y="590"/>
              <a:ext cx="128" cy="84"/>
            </a:xfrm>
            <a:custGeom>
              <a:avLst/>
              <a:gdLst/>
              <a:ahLst/>
              <a:cxnLst>
                <a:cxn ang="0">
                  <a:pos x="3" y="82"/>
                </a:cxn>
                <a:cxn ang="0">
                  <a:pos x="132" y="79"/>
                </a:cxn>
                <a:cxn ang="0">
                  <a:pos x="117" y="51"/>
                </a:cxn>
                <a:cxn ang="0">
                  <a:pos x="51" y="1"/>
                </a:cxn>
                <a:cxn ang="0">
                  <a:pos x="12" y="4"/>
                </a:cxn>
                <a:cxn ang="0">
                  <a:pos x="0" y="40"/>
                </a:cxn>
                <a:cxn ang="0">
                  <a:pos x="3" y="82"/>
                </a:cxn>
              </a:cxnLst>
              <a:rect l="0" t="0" r="r" b="b"/>
              <a:pathLst>
                <a:path w="140" h="84">
                  <a:moveTo>
                    <a:pt x="3" y="82"/>
                  </a:moveTo>
                  <a:cubicBezTo>
                    <a:pt x="46" y="81"/>
                    <a:pt x="89" y="84"/>
                    <a:pt x="132" y="79"/>
                  </a:cubicBezTo>
                  <a:cubicBezTo>
                    <a:pt x="140" y="78"/>
                    <a:pt x="118" y="52"/>
                    <a:pt x="117" y="51"/>
                  </a:cubicBezTo>
                  <a:cubicBezTo>
                    <a:pt x="98" y="22"/>
                    <a:pt x="83" y="12"/>
                    <a:pt x="51" y="1"/>
                  </a:cubicBezTo>
                  <a:cubicBezTo>
                    <a:pt x="35" y="2"/>
                    <a:pt x="28" y="0"/>
                    <a:pt x="12" y="4"/>
                  </a:cubicBezTo>
                  <a:cubicBezTo>
                    <a:pt x="2" y="6"/>
                    <a:pt x="0" y="30"/>
                    <a:pt x="0" y="40"/>
                  </a:cubicBezTo>
                  <a:cubicBezTo>
                    <a:pt x="1" y="56"/>
                    <a:pt x="1" y="66"/>
                    <a:pt x="3" y="82"/>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6" name="Freeform 68"/>
            <p:cNvSpPr>
              <a:spLocks/>
            </p:cNvSpPr>
            <p:nvPr/>
          </p:nvSpPr>
          <p:spPr bwMode="auto">
            <a:xfrm>
              <a:off x="2568" y="618"/>
              <a:ext cx="57" cy="54"/>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7" name="Freeform 69"/>
            <p:cNvSpPr>
              <a:spLocks/>
            </p:cNvSpPr>
            <p:nvPr/>
          </p:nvSpPr>
          <p:spPr bwMode="auto">
            <a:xfrm>
              <a:off x="2952" y="716"/>
              <a:ext cx="87" cy="38"/>
            </a:xfrm>
            <a:custGeom>
              <a:avLst/>
              <a:gdLst/>
              <a:ahLst/>
              <a:cxnLst>
                <a:cxn ang="0">
                  <a:pos x="0" y="28"/>
                </a:cxn>
                <a:cxn ang="0">
                  <a:pos x="30" y="22"/>
                </a:cxn>
                <a:cxn ang="0">
                  <a:pos x="45" y="10"/>
                </a:cxn>
                <a:cxn ang="0">
                  <a:pos x="63" y="7"/>
                </a:cxn>
                <a:cxn ang="0">
                  <a:pos x="81" y="1"/>
                </a:cxn>
                <a:cxn ang="0">
                  <a:pos x="66" y="4"/>
                </a:cxn>
                <a:cxn ang="0">
                  <a:pos x="24" y="22"/>
                </a:cxn>
                <a:cxn ang="0">
                  <a:pos x="42" y="22"/>
                </a:cxn>
                <a:cxn ang="0">
                  <a:pos x="69" y="13"/>
                </a:cxn>
                <a:cxn ang="0">
                  <a:pos x="51" y="22"/>
                </a:cxn>
                <a:cxn ang="0">
                  <a:pos x="45" y="28"/>
                </a:cxn>
                <a:cxn ang="0">
                  <a:pos x="63" y="13"/>
                </a:cxn>
              </a:cxnLst>
              <a:rect l="0" t="0" r="r" b="b"/>
              <a:pathLst>
                <a:path w="87" h="38">
                  <a:moveTo>
                    <a:pt x="0" y="28"/>
                  </a:moveTo>
                  <a:cubicBezTo>
                    <a:pt x="10" y="27"/>
                    <a:pt x="22" y="28"/>
                    <a:pt x="30" y="22"/>
                  </a:cubicBezTo>
                  <a:cubicBezTo>
                    <a:pt x="44" y="10"/>
                    <a:pt x="27" y="14"/>
                    <a:pt x="45" y="10"/>
                  </a:cubicBezTo>
                  <a:cubicBezTo>
                    <a:pt x="51" y="9"/>
                    <a:pt x="57" y="8"/>
                    <a:pt x="63" y="7"/>
                  </a:cubicBezTo>
                  <a:cubicBezTo>
                    <a:pt x="69" y="5"/>
                    <a:pt x="87" y="0"/>
                    <a:pt x="81" y="1"/>
                  </a:cubicBezTo>
                  <a:cubicBezTo>
                    <a:pt x="76" y="2"/>
                    <a:pt x="71" y="3"/>
                    <a:pt x="66" y="4"/>
                  </a:cubicBezTo>
                  <a:cubicBezTo>
                    <a:pt x="48" y="16"/>
                    <a:pt x="45" y="18"/>
                    <a:pt x="24" y="22"/>
                  </a:cubicBezTo>
                  <a:cubicBezTo>
                    <a:pt x="0" y="38"/>
                    <a:pt x="36" y="24"/>
                    <a:pt x="42" y="22"/>
                  </a:cubicBezTo>
                  <a:cubicBezTo>
                    <a:pt x="63" y="8"/>
                    <a:pt x="53" y="8"/>
                    <a:pt x="69" y="13"/>
                  </a:cubicBezTo>
                  <a:cubicBezTo>
                    <a:pt x="63" y="17"/>
                    <a:pt x="54" y="16"/>
                    <a:pt x="51" y="22"/>
                  </a:cubicBezTo>
                  <a:cubicBezTo>
                    <a:pt x="46" y="31"/>
                    <a:pt x="66" y="35"/>
                    <a:pt x="45" y="28"/>
                  </a:cubicBezTo>
                  <a:cubicBezTo>
                    <a:pt x="64" y="15"/>
                    <a:pt x="63" y="23"/>
                    <a:pt x="63" y="13"/>
                  </a:cubicBezTo>
                </a:path>
              </a:pathLst>
            </a:custGeom>
            <a:noFill/>
            <a:ln w="1270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8" name="Freeform 70"/>
            <p:cNvSpPr>
              <a:spLocks/>
            </p:cNvSpPr>
            <p:nvPr/>
          </p:nvSpPr>
          <p:spPr bwMode="auto">
            <a:xfrm rot="-1003678">
              <a:off x="2924" y="552"/>
              <a:ext cx="290" cy="269"/>
            </a:xfrm>
            <a:custGeom>
              <a:avLst/>
              <a:gdLst/>
              <a:ahLst/>
              <a:cxnLst>
                <a:cxn ang="0">
                  <a:pos x="0" y="140"/>
                </a:cxn>
                <a:cxn ang="0">
                  <a:pos x="27" y="53"/>
                </a:cxn>
                <a:cxn ang="0">
                  <a:pos x="27" y="38"/>
                </a:cxn>
                <a:cxn ang="0">
                  <a:pos x="102" y="11"/>
                </a:cxn>
                <a:cxn ang="0">
                  <a:pos x="177" y="2"/>
                </a:cxn>
                <a:cxn ang="0">
                  <a:pos x="249" y="8"/>
                </a:cxn>
                <a:cxn ang="0">
                  <a:pos x="252" y="17"/>
                </a:cxn>
                <a:cxn ang="0">
                  <a:pos x="261" y="23"/>
                </a:cxn>
                <a:cxn ang="0">
                  <a:pos x="279" y="29"/>
                </a:cxn>
                <a:cxn ang="0">
                  <a:pos x="297" y="41"/>
                </a:cxn>
                <a:cxn ang="0">
                  <a:pos x="321" y="47"/>
                </a:cxn>
                <a:cxn ang="0">
                  <a:pos x="330" y="77"/>
                </a:cxn>
                <a:cxn ang="0">
                  <a:pos x="303" y="80"/>
                </a:cxn>
                <a:cxn ang="0">
                  <a:pos x="324" y="125"/>
                </a:cxn>
                <a:cxn ang="0">
                  <a:pos x="312" y="140"/>
                </a:cxn>
                <a:cxn ang="0">
                  <a:pos x="264" y="143"/>
                </a:cxn>
                <a:cxn ang="0">
                  <a:pos x="282" y="242"/>
                </a:cxn>
                <a:cxn ang="0">
                  <a:pos x="219" y="230"/>
                </a:cxn>
                <a:cxn ang="0">
                  <a:pos x="162" y="197"/>
                </a:cxn>
                <a:cxn ang="0">
                  <a:pos x="162" y="116"/>
                </a:cxn>
                <a:cxn ang="0">
                  <a:pos x="81" y="89"/>
                </a:cxn>
                <a:cxn ang="0">
                  <a:pos x="9" y="104"/>
                </a:cxn>
              </a:cxnLst>
              <a:rect l="0" t="0" r="r" b="b"/>
              <a:pathLst>
                <a:path w="345" h="269">
                  <a:moveTo>
                    <a:pt x="0" y="140"/>
                  </a:moveTo>
                  <a:cubicBezTo>
                    <a:pt x="1" y="112"/>
                    <a:pt x="24" y="81"/>
                    <a:pt x="27" y="53"/>
                  </a:cubicBezTo>
                  <a:cubicBezTo>
                    <a:pt x="60" y="26"/>
                    <a:pt x="19" y="42"/>
                    <a:pt x="27" y="38"/>
                  </a:cubicBezTo>
                  <a:cubicBezTo>
                    <a:pt x="51" y="25"/>
                    <a:pt x="76" y="20"/>
                    <a:pt x="102" y="11"/>
                  </a:cubicBezTo>
                  <a:cubicBezTo>
                    <a:pt x="140" y="12"/>
                    <a:pt x="139" y="0"/>
                    <a:pt x="177" y="2"/>
                  </a:cubicBezTo>
                  <a:cubicBezTo>
                    <a:pt x="189" y="3"/>
                    <a:pt x="249" y="8"/>
                    <a:pt x="249" y="8"/>
                  </a:cubicBezTo>
                  <a:cubicBezTo>
                    <a:pt x="250" y="11"/>
                    <a:pt x="250" y="15"/>
                    <a:pt x="252" y="17"/>
                  </a:cubicBezTo>
                  <a:cubicBezTo>
                    <a:pt x="254" y="20"/>
                    <a:pt x="258" y="22"/>
                    <a:pt x="261" y="23"/>
                  </a:cubicBezTo>
                  <a:cubicBezTo>
                    <a:pt x="267" y="26"/>
                    <a:pt x="273" y="27"/>
                    <a:pt x="279" y="29"/>
                  </a:cubicBezTo>
                  <a:cubicBezTo>
                    <a:pt x="286" y="31"/>
                    <a:pt x="290" y="39"/>
                    <a:pt x="297" y="41"/>
                  </a:cubicBezTo>
                  <a:cubicBezTo>
                    <a:pt x="305" y="43"/>
                    <a:pt x="321" y="47"/>
                    <a:pt x="321" y="47"/>
                  </a:cubicBezTo>
                  <a:cubicBezTo>
                    <a:pt x="327" y="51"/>
                    <a:pt x="345" y="68"/>
                    <a:pt x="330" y="77"/>
                  </a:cubicBezTo>
                  <a:cubicBezTo>
                    <a:pt x="322" y="82"/>
                    <a:pt x="312" y="79"/>
                    <a:pt x="303" y="80"/>
                  </a:cubicBezTo>
                  <a:cubicBezTo>
                    <a:pt x="297" y="86"/>
                    <a:pt x="324" y="115"/>
                    <a:pt x="324" y="125"/>
                  </a:cubicBezTo>
                  <a:cubicBezTo>
                    <a:pt x="325" y="135"/>
                    <a:pt x="322" y="137"/>
                    <a:pt x="312" y="140"/>
                  </a:cubicBezTo>
                  <a:cubicBezTo>
                    <a:pt x="289" y="144"/>
                    <a:pt x="260" y="121"/>
                    <a:pt x="264" y="143"/>
                  </a:cubicBezTo>
                  <a:cubicBezTo>
                    <a:pt x="291" y="179"/>
                    <a:pt x="298" y="224"/>
                    <a:pt x="282" y="242"/>
                  </a:cubicBezTo>
                  <a:cubicBezTo>
                    <a:pt x="257" y="269"/>
                    <a:pt x="240" y="246"/>
                    <a:pt x="219" y="230"/>
                  </a:cubicBezTo>
                  <a:cubicBezTo>
                    <a:pt x="210" y="223"/>
                    <a:pt x="162" y="197"/>
                    <a:pt x="162" y="197"/>
                  </a:cubicBezTo>
                  <a:cubicBezTo>
                    <a:pt x="158" y="185"/>
                    <a:pt x="174" y="120"/>
                    <a:pt x="162" y="116"/>
                  </a:cubicBezTo>
                  <a:cubicBezTo>
                    <a:pt x="149" y="99"/>
                    <a:pt x="106" y="91"/>
                    <a:pt x="81" y="89"/>
                  </a:cubicBezTo>
                  <a:cubicBezTo>
                    <a:pt x="56" y="87"/>
                    <a:pt x="24" y="101"/>
                    <a:pt x="9" y="104"/>
                  </a:cubicBezTo>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9" name="Freeform 71"/>
            <p:cNvSpPr>
              <a:spLocks/>
            </p:cNvSpPr>
            <p:nvPr/>
          </p:nvSpPr>
          <p:spPr bwMode="auto">
            <a:xfrm>
              <a:off x="2428" y="388"/>
              <a:ext cx="263" cy="230"/>
            </a:xfrm>
            <a:custGeom>
              <a:avLst/>
              <a:gdLst/>
              <a:ahLst/>
              <a:cxnLst>
                <a:cxn ang="0">
                  <a:pos x="239" y="203"/>
                </a:cxn>
                <a:cxn ang="0">
                  <a:pos x="212" y="176"/>
                </a:cxn>
                <a:cxn ang="0">
                  <a:pos x="158" y="134"/>
                </a:cxn>
                <a:cxn ang="0">
                  <a:pos x="131" y="122"/>
                </a:cxn>
                <a:cxn ang="0">
                  <a:pos x="74" y="128"/>
                </a:cxn>
                <a:cxn ang="0">
                  <a:pos x="65" y="137"/>
                </a:cxn>
                <a:cxn ang="0">
                  <a:pos x="14" y="149"/>
                </a:cxn>
                <a:cxn ang="0">
                  <a:pos x="5" y="158"/>
                </a:cxn>
                <a:cxn ang="0">
                  <a:pos x="11" y="110"/>
                </a:cxn>
                <a:cxn ang="0">
                  <a:pos x="62" y="95"/>
                </a:cxn>
                <a:cxn ang="0">
                  <a:pos x="32" y="83"/>
                </a:cxn>
                <a:cxn ang="0">
                  <a:pos x="14" y="77"/>
                </a:cxn>
                <a:cxn ang="0">
                  <a:pos x="62" y="56"/>
                </a:cxn>
                <a:cxn ang="0">
                  <a:pos x="89" y="47"/>
                </a:cxn>
                <a:cxn ang="0">
                  <a:pos x="98" y="44"/>
                </a:cxn>
                <a:cxn ang="0">
                  <a:pos x="128" y="65"/>
                </a:cxn>
                <a:cxn ang="0">
                  <a:pos x="143" y="62"/>
                </a:cxn>
                <a:cxn ang="0">
                  <a:pos x="134" y="26"/>
                </a:cxn>
                <a:cxn ang="0">
                  <a:pos x="131" y="17"/>
                </a:cxn>
                <a:cxn ang="0">
                  <a:pos x="167" y="11"/>
                </a:cxn>
                <a:cxn ang="0">
                  <a:pos x="173" y="32"/>
                </a:cxn>
                <a:cxn ang="0">
                  <a:pos x="194" y="35"/>
                </a:cxn>
                <a:cxn ang="0">
                  <a:pos x="221" y="74"/>
                </a:cxn>
                <a:cxn ang="0">
                  <a:pos x="248" y="146"/>
                </a:cxn>
                <a:cxn ang="0">
                  <a:pos x="239" y="203"/>
                </a:cxn>
              </a:cxnLst>
              <a:rect l="0" t="0" r="r" b="b"/>
              <a:pathLst>
                <a:path w="263" h="230">
                  <a:moveTo>
                    <a:pt x="239" y="203"/>
                  </a:moveTo>
                  <a:cubicBezTo>
                    <a:pt x="226" y="199"/>
                    <a:pt x="225" y="184"/>
                    <a:pt x="212" y="176"/>
                  </a:cubicBezTo>
                  <a:cubicBezTo>
                    <a:pt x="204" y="152"/>
                    <a:pt x="178" y="147"/>
                    <a:pt x="158" y="134"/>
                  </a:cubicBezTo>
                  <a:cubicBezTo>
                    <a:pt x="150" y="129"/>
                    <a:pt x="131" y="122"/>
                    <a:pt x="131" y="122"/>
                  </a:cubicBezTo>
                  <a:cubicBezTo>
                    <a:pt x="112" y="124"/>
                    <a:pt x="92" y="122"/>
                    <a:pt x="74" y="128"/>
                  </a:cubicBezTo>
                  <a:cubicBezTo>
                    <a:pt x="70" y="129"/>
                    <a:pt x="69" y="135"/>
                    <a:pt x="65" y="137"/>
                  </a:cubicBezTo>
                  <a:cubicBezTo>
                    <a:pt x="50" y="145"/>
                    <a:pt x="30" y="147"/>
                    <a:pt x="14" y="149"/>
                  </a:cubicBezTo>
                  <a:cubicBezTo>
                    <a:pt x="7" y="170"/>
                    <a:pt x="10" y="173"/>
                    <a:pt x="5" y="158"/>
                  </a:cubicBezTo>
                  <a:cubicBezTo>
                    <a:pt x="6" y="142"/>
                    <a:pt x="0" y="121"/>
                    <a:pt x="11" y="110"/>
                  </a:cubicBezTo>
                  <a:cubicBezTo>
                    <a:pt x="20" y="101"/>
                    <a:pt x="49" y="98"/>
                    <a:pt x="62" y="95"/>
                  </a:cubicBezTo>
                  <a:cubicBezTo>
                    <a:pt x="50" y="92"/>
                    <a:pt x="43" y="88"/>
                    <a:pt x="32" y="83"/>
                  </a:cubicBezTo>
                  <a:cubicBezTo>
                    <a:pt x="26" y="80"/>
                    <a:pt x="14" y="77"/>
                    <a:pt x="14" y="77"/>
                  </a:cubicBezTo>
                  <a:cubicBezTo>
                    <a:pt x="20" y="59"/>
                    <a:pt x="46" y="61"/>
                    <a:pt x="62" y="56"/>
                  </a:cubicBezTo>
                  <a:cubicBezTo>
                    <a:pt x="62" y="56"/>
                    <a:pt x="85" y="48"/>
                    <a:pt x="89" y="47"/>
                  </a:cubicBezTo>
                  <a:cubicBezTo>
                    <a:pt x="92" y="46"/>
                    <a:pt x="98" y="44"/>
                    <a:pt x="98" y="44"/>
                  </a:cubicBezTo>
                  <a:cubicBezTo>
                    <a:pt x="120" y="47"/>
                    <a:pt x="122" y="46"/>
                    <a:pt x="128" y="65"/>
                  </a:cubicBezTo>
                  <a:cubicBezTo>
                    <a:pt x="133" y="64"/>
                    <a:pt x="140" y="66"/>
                    <a:pt x="143" y="62"/>
                  </a:cubicBezTo>
                  <a:cubicBezTo>
                    <a:pt x="146" y="58"/>
                    <a:pt x="135" y="29"/>
                    <a:pt x="134" y="26"/>
                  </a:cubicBezTo>
                  <a:cubicBezTo>
                    <a:pt x="133" y="23"/>
                    <a:pt x="131" y="17"/>
                    <a:pt x="131" y="17"/>
                  </a:cubicBezTo>
                  <a:cubicBezTo>
                    <a:pt x="137" y="0"/>
                    <a:pt x="133" y="0"/>
                    <a:pt x="167" y="11"/>
                  </a:cubicBezTo>
                  <a:cubicBezTo>
                    <a:pt x="174" y="13"/>
                    <a:pt x="167" y="28"/>
                    <a:pt x="173" y="32"/>
                  </a:cubicBezTo>
                  <a:cubicBezTo>
                    <a:pt x="179" y="36"/>
                    <a:pt x="187" y="34"/>
                    <a:pt x="194" y="35"/>
                  </a:cubicBezTo>
                  <a:cubicBezTo>
                    <a:pt x="197" y="70"/>
                    <a:pt x="188" y="79"/>
                    <a:pt x="221" y="74"/>
                  </a:cubicBezTo>
                  <a:cubicBezTo>
                    <a:pt x="263" y="81"/>
                    <a:pt x="228" y="116"/>
                    <a:pt x="248" y="146"/>
                  </a:cubicBezTo>
                  <a:cubicBezTo>
                    <a:pt x="245" y="216"/>
                    <a:pt x="257" y="230"/>
                    <a:pt x="239" y="203"/>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0" name="Freeform 72"/>
            <p:cNvSpPr>
              <a:spLocks/>
            </p:cNvSpPr>
            <p:nvPr/>
          </p:nvSpPr>
          <p:spPr bwMode="auto">
            <a:xfrm>
              <a:off x="2890" y="1337"/>
              <a:ext cx="193" cy="198"/>
            </a:xfrm>
            <a:custGeom>
              <a:avLst/>
              <a:gdLst/>
              <a:ahLst/>
              <a:cxnLst>
                <a:cxn ang="0">
                  <a:pos x="55" y="0"/>
                </a:cxn>
                <a:cxn ang="0">
                  <a:pos x="19" y="23"/>
                </a:cxn>
                <a:cxn ang="0">
                  <a:pos x="0" y="89"/>
                </a:cxn>
                <a:cxn ang="0">
                  <a:pos x="18" y="141"/>
                </a:cxn>
                <a:cxn ang="0">
                  <a:pos x="96" y="194"/>
                </a:cxn>
                <a:cxn ang="0">
                  <a:pos x="160" y="198"/>
                </a:cxn>
                <a:cxn ang="0">
                  <a:pos x="193" y="140"/>
                </a:cxn>
                <a:cxn ang="0">
                  <a:pos x="126" y="131"/>
                </a:cxn>
                <a:cxn ang="0">
                  <a:pos x="66" y="54"/>
                </a:cxn>
                <a:cxn ang="0">
                  <a:pos x="57" y="41"/>
                </a:cxn>
                <a:cxn ang="0">
                  <a:pos x="55" y="0"/>
                </a:cxn>
              </a:cxnLst>
              <a:rect l="0" t="0" r="r" b="b"/>
              <a:pathLst>
                <a:path w="193" h="198">
                  <a:moveTo>
                    <a:pt x="55" y="0"/>
                  </a:moveTo>
                  <a:lnTo>
                    <a:pt x="19" y="23"/>
                  </a:lnTo>
                  <a:lnTo>
                    <a:pt x="0" y="89"/>
                  </a:lnTo>
                  <a:lnTo>
                    <a:pt x="18" y="141"/>
                  </a:lnTo>
                  <a:lnTo>
                    <a:pt x="96" y="194"/>
                  </a:lnTo>
                  <a:lnTo>
                    <a:pt x="160" y="198"/>
                  </a:lnTo>
                  <a:lnTo>
                    <a:pt x="193" y="140"/>
                  </a:lnTo>
                  <a:lnTo>
                    <a:pt x="126" y="131"/>
                  </a:lnTo>
                  <a:lnTo>
                    <a:pt x="66" y="54"/>
                  </a:lnTo>
                  <a:lnTo>
                    <a:pt x="57" y="41"/>
                  </a:lnTo>
                  <a:lnTo>
                    <a:pt x="55" y="0"/>
                  </a:ln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1" name="Freeform 73"/>
            <p:cNvSpPr>
              <a:spLocks/>
            </p:cNvSpPr>
            <p:nvPr/>
          </p:nvSpPr>
          <p:spPr bwMode="auto">
            <a:xfrm>
              <a:off x="2782" y="1108"/>
              <a:ext cx="192" cy="603"/>
            </a:xfrm>
            <a:custGeom>
              <a:avLst/>
              <a:gdLst/>
              <a:ahLst/>
              <a:cxnLst>
                <a:cxn ang="0">
                  <a:pos x="192" y="0"/>
                </a:cxn>
                <a:cxn ang="0">
                  <a:pos x="118" y="133"/>
                </a:cxn>
                <a:cxn ang="0">
                  <a:pos x="58" y="270"/>
                </a:cxn>
                <a:cxn ang="0">
                  <a:pos x="30" y="423"/>
                </a:cxn>
                <a:cxn ang="0">
                  <a:pos x="3" y="543"/>
                </a:cxn>
                <a:cxn ang="0">
                  <a:pos x="0" y="603"/>
                </a:cxn>
              </a:cxnLst>
              <a:rect l="0" t="0" r="r" b="b"/>
              <a:pathLst>
                <a:path w="192" h="603">
                  <a:moveTo>
                    <a:pt x="192" y="0"/>
                  </a:moveTo>
                  <a:lnTo>
                    <a:pt x="118" y="133"/>
                  </a:lnTo>
                  <a:lnTo>
                    <a:pt x="58" y="270"/>
                  </a:lnTo>
                  <a:lnTo>
                    <a:pt x="30" y="423"/>
                  </a:lnTo>
                  <a:lnTo>
                    <a:pt x="3" y="543"/>
                  </a:lnTo>
                  <a:lnTo>
                    <a:pt x="0" y="603"/>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2" name="Freeform 74"/>
            <p:cNvSpPr>
              <a:spLocks/>
            </p:cNvSpPr>
            <p:nvPr/>
          </p:nvSpPr>
          <p:spPr bwMode="auto">
            <a:xfrm>
              <a:off x="2954" y="1221"/>
              <a:ext cx="69" cy="155"/>
            </a:xfrm>
            <a:custGeom>
              <a:avLst/>
              <a:gdLst/>
              <a:ahLst/>
              <a:cxnLst>
                <a:cxn ang="0">
                  <a:pos x="0" y="155"/>
                </a:cxn>
                <a:cxn ang="0">
                  <a:pos x="69" y="30"/>
                </a:cxn>
                <a:cxn ang="0">
                  <a:pos x="28" y="0"/>
                </a:cxn>
              </a:cxnLst>
              <a:rect l="0" t="0" r="r" b="b"/>
              <a:pathLst>
                <a:path w="69" h="155">
                  <a:moveTo>
                    <a:pt x="0" y="155"/>
                  </a:moveTo>
                  <a:lnTo>
                    <a:pt x="69" y="30"/>
                  </a:lnTo>
                  <a:lnTo>
                    <a:pt x="28" y="0"/>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3" name="Freeform 75"/>
            <p:cNvSpPr>
              <a:spLocks/>
            </p:cNvSpPr>
            <p:nvPr/>
          </p:nvSpPr>
          <p:spPr bwMode="auto">
            <a:xfrm>
              <a:off x="2297" y="1848"/>
              <a:ext cx="400" cy="127"/>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4" name="Freeform 76"/>
            <p:cNvSpPr>
              <a:spLocks/>
            </p:cNvSpPr>
            <p:nvPr/>
          </p:nvSpPr>
          <p:spPr bwMode="auto">
            <a:xfrm>
              <a:off x="2329" y="1047"/>
              <a:ext cx="368" cy="678"/>
            </a:xfrm>
            <a:custGeom>
              <a:avLst/>
              <a:gdLst/>
              <a:ahLst/>
              <a:cxnLst>
                <a:cxn ang="0">
                  <a:pos x="356" y="0"/>
                </a:cxn>
                <a:cxn ang="0">
                  <a:pos x="176" y="156"/>
                </a:cxn>
                <a:cxn ang="0">
                  <a:pos x="30" y="146"/>
                </a:cxn>
                <a:cxn ang="0">
                  <a:pos x="0" y="272"/>
                </a:cxn>
                <a:cxn ang="0">
                  <a:pos x="152" y="288"/>
                </a:cxn>
                <a:cxn ang="0">
                  <a:pos x="236" y="240"/>
                </a:cxn>
                <a:cxn ang="0">
                  <a:pos x="122" y="636"/>
                </a:cxn>
                <a:cxn ang="0">
                  <a:pos x="194" y="672"/>
                </a:cxn>
                <a:cxn ang="0">
                  <a:pos x="302" y="678"/>
                </a:cxn>
                <a:cxn ang="0">
                  <a:pos x="368" y="240"/>
                </a:cxn>
                <a:cxn ang="0">
                  <a:pos x="356" y="0"/>
                </a:cxn>
              </a:cxnLst>
              <a:rect l="0" t="0" r="r" b="b"/>
              <a:pathLst>
                <a:path w="368" h="678">
                  <a:moveTo>
                    <a:pt x="356" y="0"/>
                  </a:moveTo>
                  <a:lnTo>
                    <a:pt x="176" y="156"/>
                  </a:lnTo>
                  <a:lnTo>
                    <a:pt x="30" y="146"/>
                  </a:lnTo>
                  <a:lnTo>
                    <a:pt x="0" y="272"/>
                  </a:lnTo>
                  <a:lnTo>
                    <a:pt x="152" y="288"/>
                  </a:lnTo>
                  <a:lnTo>
                    <a:pt x="236" y="240"/>
                  </a:lnTo>
                  <a:lnTo>
                    <a:pt x="122" y="636"/>
                  </a:lnTo>
                  <a:lnTo>
                    <a:pt x="194" y="672"/>
                  </a:lnTo>
                  <a:lnTo>
                    <a:pt x="302" y="678"/>
                  </a:lnTo>
                  <a:lnTo>
                    <a:pt x="368" y="240"/>
                  </a:lnTo>
                  <a:lnTo>
                    <a:pt x="356" y="0"/>
                  </a:lnTo>
                  <a:close/>
                </a:path>
              </a:pathLst>
            </a:custGeom>
            <a:solidFill>
              <a:srgbClr val="FF00FF"/>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5" name="Freeform 77"/>
            <p:cNvSpPr>
              <a:spLocks/>
            </p:cNvSpPr>
            <p:nvPr/>
          </p:nvSpPr>
          <p:spPr bwMode="auto">
            <a:xfrm rot="1141536" flipH="1">
              <a:off x="2843" y="1930"/>
              <a:ext cx="322" cy="121"/>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6" name="Freeform 78"/>
            <p:cNvSpPr>
              <a:spLocks/>
            </p:cNvSpPr>
            <p:nvPr/>
          </p:nvSpPr>
          <p:spPr bwMode="auto">
            <a:xfrm>
              <a:off x="2644" y="1013"/>
              <a:ext cx="250" cy="112"/>
            </a:xfrm>
            <a:custGeom>
              <a:avLst/>
              <a:gdLst/>
              <a:ahLst/>
              <a:cxnLst>
                <a:cxn ang="0">
                  <a:pos x="1" y="27"/>
                </a:cxn>
                <a:cxn ang="0">
                  <a:pos x="4" y="112"/>
                </a:cxn>
                <a:cxn ang="0">
                  <a:pos x="82" y="69"/>
                </a:cxn>
                <a:cxn ang="0">
                  <a:pos x="87" y="91"/>
                </a:cxn>
                <a:cxn ang="0">
                  <a:pos x="151" y="84"/>
                </a:cxn>
                <a:cxn ang="0">
                  <a:pos x="156" y="60"/>
                </a:cxn>
                <a:cxn ang="0">
                  <a:pos x="250" y="108"/>
                </a:cxn>
                <a:cxn ang="0">
                  <a:pos x="249" y="12"/>
                </a:cxn>
                <a:cxn ang="0">
                  <a:pos x="163" y="36"/>
                </a:cxn>
                <a:cxn ang="0">
                  <a:pos x="144" y="21"/>
                </a:cxn>
                <a:cxn ang="0">
                  <a:pos x="90" y="24"/>
                </a:cxn>
                <a:cxn ang="0">
                  <a:pos x="88" y="48"/>
                </a:cxn>
                <a:cxn ang="0">
                  <a:pos x="0" y="0"/>
                </a:cxn>
                <a:cxn ang="0">
                  <a:pos x="1" y="27"/>
                </a:cxn>
              </a:cxnLst>
              <a:rect l="0" t="0" r="r" b="b"/>
              <a:pathLst>
                <a:path w="250" h="112">
                  <a:moveTo>
                    <a:pt x="1" y="27"/>
                  </a:moveTo>
                  <a:lnTo>
                    <a:pt x="4" y="112"/>
                  </a:lnTo>
                  <a:lnTo>
                    <a:pt x="82" y="69"/>
                  </a:lnTo>
                  <a:lnTo>
                    <a:pt x="87" y="91"/>
                  </a:lnTo>
                  <a:lnTo>
                    <a:pt x="151" y="84"/>
                  </a:lnTo>
                  <a:lnTo>
                    <a:pt x="156" y="60"/>
                  </a:lnTo>
                  <a:lnTo>
                    <a:pt x="250" y="108"/>
                  </a:lnTo>
                  <a:lnTo>
                    <a:pt x="249" y="12"/>
                  </a:lnTo>
                  <a:lnTo>
                    <a:pt x="163" y="36"/>
                  </a:lnTo>
                  <a:lnTo>
                    <a:pt x="144" y="21"/>
                  </a:lnTo>
                  <a:lnTo>
                    <a:pt x="90" y="24"/>
                  </a:lnTo>
                  <a:lnTo>
                    <a:pt x="88" y="48"/>
                  </a:lnTo>
                  <a:lnTo>
                    <a:pt x="0" y="0"/>
                  </a:lnTo>
                  <a:lnTo>
                    <a:pt x="1" y="27"/>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0" name="Freeform 79"/>
            <p:cNvSpPr>
              <a:spLocks/>
            </p:cNvSpPr>
            <p:nvPr/>
          </p:nvSpPr>
          <p:spPr bwMode="auto">
            <a:xfrm>
              <a:off x="2597" y="1135"/>
              <a:ext cx="64" cy="448"/>
            </a:xfrm>
            <a:custGeom>
              <a:avLst/>
              <a:gdLst/>
              <a:ahLst/>
              <a:cxnLst>
                <a:cxn ang="0">
                  <a:pos x="0" y="0"/>
                </a:cxn>
                <a:cxn ang="0">
                  <a:pos x="64" y="200"/>
                </a:cxn>
                <a:cxn ang="0">
                  <a:pos x="48" y="448"/>
                </a:cxn>
              </a:cxnLst>
              <a:rect l="0" t="0" r="r" b="b"/>
              <a:pathLst>
                <a:path w="64" h="448">
                  <a:moveTo>
                    <a:pt x="0" y="0"/>
                  </a:moveTo>
                  <a:lnTo>
                    <a:pt x="64" y="200"/>
                  </a:lnTo>
                  <a:lnTo>
                    <a:pt x="48" y="448"/>
                  </a:ln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1" name="AutoShape 80"/>
            <p:cNvSpPr>
              <a:spLocks noChangeArrowheads="1"/>
            </p:cNvSpPr>
            <p:nvPr/>
          </p:nvSpPr>
          <p:spPr bwMode="auto">
            <a:xfrm rot="-1641661">
              <a:off x="2159" y="1037"/>
              <a:ext cx="318" cy="30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6633"/>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2" name="AutoShape 81"/>
            <p:cNvSpPr>
              <a:spLocks noChangeArrowheads="1"/>
            </p:cNvSpPr>
            <p:nvPr/>
          </p:nvSpPr>
          <p:spPr bwMode="auto">
            <a:xfrm rot="-1641661">
              <a:off x="2198" y="1066"/>
              <a:ext cx="252" cy="23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bg1"/>
                </a:gs>
                <a:gs pos="100000">
                  <a:schemeClr val="bg1">
                    <a:gamma/>
                    <a:shade val="46275"/>
                    <a:invGamma/>
                  </a:schemeClr>
                </a:gs>
              </a:gsLst>
              <a:lin ang="5400000" scaled="1"/>
            </a:gra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3" name="Freeform 82"/>
            <p:cNvSpPr>
              <a:spLocks/>
            </p:cNvSpPr>
            <p:nvPr/>
          </p:nvSpPr>
          <p:spPr bwMode="auto">
            <a:xfrm>
              <a:off x="2200" y="1069"/>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4" name="Freeform 83"/>
            <p:cNvSpPr>
              <a:spLocks/>
            </p:cNvSpPr>
            <p:nvPr/>
          </p:nvSpPr>
          <p:spPr bwMode="auto">
            <a:xfrm>
              <a:off x="2218" y="1090"/>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5" name="Freeform 84"/>
            <p:cNvSpPr>
              <a:spLocks/>
            </p:cNvSpPr>
            <p:nvPr/>
          </p:nvSpPr>
          <p:spPr bwMode="auto">
            <a:xfrm>
              <a:off x="2224" y="1108"/>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6" name="Freeform 85"/>
            <p:cNvSpPr>
              <a:spLocks/>
            </p:cNvSpPr>
            <p:nvPr/>
          </p:nvSpPr>
          <p:spPr bwMode="auto">
            <a:xfrm>
              <a:off x="2249" y="1135"/>
              <a:ext cx="154" cy="76"/>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7" name="Freeform 86"/>
            <p:cNvSpPr>
              <a:spLocks/>
            </p:cNvSpPr>
            <p:nvPr/>
          </p:nvSpPr>
          <p:spPr bwMode="auto">
            <a:xfrm>
              <a:off x="2272" y="1158"/>
              <a:ext cx="136" cy="72"/>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 name="Freeform 87"/>
            <p:cNvSpPr>
              <a:spLocks/>
            </p:cNvSpPr>
            <p:nvPr/>
          </p:nvSpPr>
          <p:spPr bwMode="auto">
            <a:xfrm>
              <a:off x="2295" y="1198"/>
              <a:ext cx="121"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9" name="Freeform 88"/>
            <p:cNvSpPr>
              <a:spLocks/>
            </p:cNvSpPr>
            <p:nvPr/>
          </p:nvSpPr>
          <p:spPr bwMode="auto">
            <a:xfrm>
              <a:off x="2325" y="1218"/>
              <a:ext cx="99"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0" name="Freeform 89"/>
            <p:cNvSpPr>
              <a:spLocks/>
            </p:cNvSpPr>
            <p:nvPr/>
          </p:nvSpPr>
          <p:spPr bwMode="auto">
            <a:xfrm>
              <a:off x="2145" y="1184"/>
              <a:ext cx="133" cy="150"/>
            </a:xfrm>
            <a:custGeom>
              <a:avLst/>
              <a:gdLst/>
              <a:ahLst/>
              <a:cxnLst>
                <a:cxn ang="0">
                  <a:pos x="0" y="15"/>
                </a:cxn>
                <a:cxn ang="0">
                  <a:pos x="15" y="0"/>
                </a:cxn>
                <a:cxn ang="0">
                  <a:pos x="27" y="12"/>
                </a:cxn>
                <a:cxn ang="0">
                  <a:pos x="46" y="20"/>
                </a:cxn>
                <a:cxn ang="0">
                  <a:pos x="63" y="26"/>
                </a:cxn>
                <a:cxn ang="0">
                  <a:pos x="70" y="41"/>
                </a:cxn>
                <a:cxn ang="0">
                  <a:pos x="87" y="44"/>
                </a:cxn>
                <a:cxn ang="0">
                  <a:pos x="79" y="75"/>
                </a:cxn>
                <a:cxn ang="0">
                  <a:pos x="57" y="75"/>
                </a:cxn>
                <a:cxn ang="0">
                  <a:pos x="54" y="71"/>
                </a:cxn>
                <a:cxn ang="0">
                  <a:pos x="49" y="69"/>
                </a:cxn>
                <a:cxn ang="0">
                  <a:pos x="22" y="51"/>
                </a:cxn>
                <a:cxn ang="0">
                  <a:pos x="0" y="15"/>
                </a:cxn>
              </a:cxnLst>
              <a:rect l="0" t="0" r="r" b="b"/>
              <a:pathLst>
                <a:path w="89" h="88">
                  <a:moveTo>
                    <a:pt x="0" y="15"/>
                  </a:moveTo>
                  <a:cubicBezTo>
                    <a:pt x="1" y="7"/>
                    <a:pt x="8" y="3"/>
                    <a:pt x="15" y="0"/>
                  </a:cubicBezTo>
                  <a:cubicBezTo>
                    <a:pt x="24" y="6"/>
                    <a:pt x="17" y="15"/>
                    <a:pt x="27" y="12"/>
                  </a:cubicBezTo>
                  <a:cubicBezTo>
                    <a:pt x="36" y="13"/>
                    <a:pt x="44" y="11"/>
                    <a:pt x="46" y="20"/>
                  </a:cubicBezTo>
                  <a:cubicBezTo>
                    <a:pt x="44" y="29"/>
                    <a:pt x="53" y="24"/>
                    <a:pt x="63" y="26"/>
                  </a:cubicBezTo>
                  <a:cubicBezTo>
                    <a:pt x="66" y="46"/>
                    <a:pt x="61" y="48"/>
                    <a:pt x="70" y="41"/>
                  </a:cubicBezTo>
                  <a:cubicBezTo>
                    <a:pt x="76" y="42"/>
                    <a:pt x="86" y="38"/>
                    <a:pt x="87" y="44"/>
                  </a:cubicBezTo>
                  <a:cubicBezTo>
                    <a:pt x="89" y="53"/>
                    <a:pt x="84" y="68"/>
                    <a:pt x="79" y="75"/>
                  </a:cubicBezTo>
                  <a:cubicBezTo>
                    <a:pt x="77" y="88"/>
                    <a:pt x="64" y="82"/>
                    <a:pt x="57" y="75"/>
                  </a:cubicBezTo>
                  <a:cubicBezTo>
                    <a:pt x="56" y="74"/>
                    <a:pt x="55" y="72"/>
                    <a:pt x="54" y="71"/>
                  </a:cubicBezTo>
                  <a:cubicBezTo>
                    <a:pt x="53" y="70"/>
                    <a:pt x="51" y="70"/>
                    <a:pt x="49" y="69"/>
                  </a:cubicBezTo>
                  <a:cubicBezTo>
                    <a:pt x="38" y="55"/>
                    <a:pt x="34" y="60"/>
                    <a:pt x="22" y="51"/>
                  </a:cubicBezTo>
                  <a:cubicBezTo>
                    <a:pt x="12" y="44"/>
                    <a:pt x="3" y="25"/>
                    <a:pt x="0" y="15"/>
                  </a:cubicBezTo>
                  <a:close/>
                </a:path>
              </a:pathLst>
            </a:custGeom>
            <a:solidFill>
              <a:srgbClr val="FF9999"/>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1" name="Freeform 90"/>
            <p:cNvSpPr>
              <a:spLocks/>
            </p:cNvSpPr>
            <p:nvPr/>
          </p:nvSpPr>
          <p:spPr bwMode="auto">
            <a:xfrm>
              <a:off x="2625" y="828"/>
              <a:ext cx="93" cy="66"/>
            </a:xfrm>
            <a:custGeom>
              <a:avLst/>
              <a:gdLst/>
              <a:ahLst/>
              <a:cxnLst>
                <a:cxn ang="0">
                  <a:pos x="0" y="39"/>
                </a:cxn>
                <a:cxn ang="0">
                  <a:pos x="60" y="24"/>
                </a:cxn>
                <a:cxn ang="0">
                  <a:pos x="81" y="0"/>
                </a:cxn>
              </a:cxnLst>
              <a:rect l="0" t="0" r="r" b="b"/>
              <a:pathLst>
                <a:path w="81" h="39">
                  <a:moveTo>
                    <a:pt x="0" y="39"/>
                  </a:moveTo>
                  <a:cubicBezTo>
                    <a:pt x="23" y="34"/>
                    <a:pt x="47" y="30"/>
                    <a:pt x="60" y="24"/>
                  </a:cubicBezTo>
                  <a:cubicBezTo>
                    <a:pt x="73" y="18"/>
                    <a:pt x="78" y="4"/>
                    <a:pt x="81" y="0"/>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7" name="Group 16">
            <a:extLst>
              <a:ext uri="{FF2B5EF4-FFF2-40B4-BE49-F238E27FC236}">
                <a16:creationId xmlns:a16="http://schemas.microsoft.com/office/drawing/2014/main" id="{61222625-C013-4AEC-BA44-E44A9D2DF93A}"/>
              </a:ext>
            </a:extLst>
          </p:cNvPr>
          <p:cNvGrpSpPr/>
          <p:nvPr/>
        </p:nvGrpSpPr>
        <p:grpSpPr>
          <a:xfrm>
            <a:off x="1240306" y="3022608"/>
            <a:ext cx="6993380" cy="3005442"/>
            <a:chOff x="1110131" y="2514764"/>
            <a:chExt cx="6993380" cy="3005442"/>
          </a:xfrm>
        </p:grpSpPr>
        <p:grpSp>
          <p:nvGrpSpPr>
            <p:cNvPr id="2" name="Group 77"/>
            <p:cNvGrpSpPr/>
            <p:nvPr/>
          </p:nvGrpSpPr>
          <p:grpSpPr>
            <a:xfrm>
              <a:off x="2883117" y="3291917"/>
              <a:ext cx="1204892" cy="1804860"/>
              <a:chOff x="3675413" y="2007120"/>
              <a:chExt cx="1204892" cy="1804860"/>
            </a:xfrm>
          </p:grpSpPr>
          <p:sp>
            <p:nvSpPr>
              <p:cNvPr id="76" name="Freeform 75"/>
              <p:cNvSpPr/>
              <p:nvPr/>
            </p:nvSpPr>
            <p:spPr bwMode="auto">
              <a:xfrm rot="2410730">
                <a:off x="4098622" y="2007120"/>
                <a:ext cx="781683" cy="1604963"/>
              </a:xfrm>
              <a:custGeom>
                <a:avLst/>
                <a:gdLst>
                  <a:gd name="connsiteX0" fmla="*/ 132119 w 778805"/>
                  <a:gd name="connsiteY0" fmla="*/ 1602807 h 1602807"/>
                  <a:gd name="connsiteX1" fmla="*/ 0 w 778805"/>
                  <a:gd name="connsiteY1" fmla="*/ 118211 h 1602807"/>
                  <a:gd name="connsiteX2" fmla="*/ 6954 w 778805"/>
                  <a:gd name="connsiteY2" fmla="*/ 59105 h 1602807"/>
                  <a:gd name="connsiteX3" fmla="*/ 41722 w 778805"/>
                  <a:gd name="connsiteY3" fmla="*/ 13907 h 1602807"/>
                  <a:gd name="connsiteX4" fmla="*/ 83443 w 778805"/>
                  <a:gd name="connsiteY4" fmla="*/ 0 h 1602807"/>
                  <a:gd name="connsiteX5" fmla="*/ 135595 w 778805"/>
                  <a:gd name="connsiteY5" fmla="*/ 20860 h 1602807"/>
                  <a:gd name="connsiteX6" fmla="*/ 173840 w 778805"/>
                  <a:gd name="connsiteY6" fmla="*/ 69536 h 1602807"/>
                  <a:gd name="connsiteX7" fmla="*/ 778805 w 778805"/>
                  <a:gd name="connsiteY7" fmla="*/ 1501980 h 1602807"/>
                  <a:gd name="connsiteX8" fmla="*/ 132119 w 778805"/>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44600 w 781683"/>
                  <a:gd name="connsiteY3" fmla="*/ 13907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69115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5686 h 1605686"/>
                  <a:gd name="connsiteX1" fmla="*/ 2878 w 781683"/>
                  <a:gd name="connsiteY1" fmla="*/ 121090 h 1605686"/>
                  <a:gd name="connsiteX2" fmla="*/ 0 w 781683"/>
                  <a:gd name="connsiteY2" fmla="*/ 64442 h 1605686"/>
                  <a:gd name="connsiteX3" fmla="*/ 27394 w 781683"/>
                  <a:gd name="connsiteY3" fmla="*/ 24160 h 1605686"/>
                  <a:gd name="connsiteX4" fmla="*/ 69115 w 781683"/>
                  <a:gd name="connsiteY4" fmla="*/ 2879 h 1605686"/>
                  <a:gd name="connsiteX5" fmla="*/ 138473 w 781683"/>
                  <a:gd name="connsiteY5" fmla="*/ 23739 h 1605686"/>
                  <a:gd name="connsiteX6" fmla="*/ 176718 w 781683"/>
                  <a:gd name="connsiteY6" fmla="*/ 72415 h 1605686"/>
                  <a:gd name="connsiteX7" fmla="*/ 781683 w 781683"/>
                  <a:gd name="connsiteY7" fmla="*/ 1504859 h 1605686"/>
                  <a:gd name="connsiteX8" fmla="*/ 134997 w 781683"/>
                  <a:gd name="connsiteY8" fmla="*/ 1605686 h 1605686"/>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38473 w 781683"/>
                  <a:gd name="connsiteY6" fmla="*/ 23016 h 1604963"/>
                  <a:gd name="connsiteX7" fmla="*/ 176718 w 781683"/>
                  <a:gd name="connsiteY7" fmla="*/ 71692 h 1604963"/>
                  <a:gd name="connsiteX8" fmla="*/ 781683 w 781683"/>
                  <a:gd name="connsiteY8" fmla="*/ 1504136 h 1604963"/>
                  <a:gd name="connsiteX9" fmla="*/ 134997 w 781683"/>
                  <a:gd name="connsiteY9" fmla="*/ 1604963 h 1604963"/>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50763 w 781683"/>
                  <a:gd name="connsiteY6" fmla="*/ 32848 h 1604963"/>
                  <a:gd name="connsiteX7" fmla="*/ 176718 w 781683"/>
                  <a:gd name="connsiteY7" fmla="*/ 71692 h 1604963"/>
                  <a:gd name="connsiteX8" fmla="*/ 781683 w 781683"/>
                  <a:gd name="connsiteY8" fmla="*/ 1504136 h 1604963"/>
                  <a:gd name="connsiteX9" fmla="*/ 134997 w 781683"/>
                  <a:gd name="connsiteY9" fmla="*/ 1604963 h 160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683" h="1604963">
                    <a:moveTo>
                      <a:pt x="134997" y="1604963"/>
                    </a:moveTo>
                    <a:lnTo>
                      <a:pt x="2878" y="120367"/>
                    </a:lnTo>
                    <a:lnTo>
                      <a:pt x="0" y="63719"/>
                    </a:lnTo>
                    <a:lnTo>
                      <a:pt x="27394" y="23437"/>
                    </a:lnTo>
                    <a:lnTo>
                      <a:pt x="69115" y="2156"/>
                    </a:lnTo>
                    <a:cubicBezTo>
                      <a:pt x="83776" y="0"/>
                      <a:pt x="104210" y="471"/>
                      <a:pt x="117818" y="5586"/>
                    </a:cubicBezTo>
                    <a:cubicBezTo>
                      <a:pt x="131426" y="10701"/>
                      <a:pt x="140537" y="22650"/>
                      <a:pt x="150763" y="32848"/>
                    </a:cubicBezTo>
                    <a:lnTo>
                      <a:pt x="176718" y="71692"/>
                    </a:lnTo>
                    <a:lnTo>
                      <a:pt x="781683" y="1504136"/>
                    </a:lnTo>
                    <a:lnTo>
                      <a:pt x="134997" y="1604963"/>
                    </a:lnTo>
                    <a:close/>
                  </a:path>
                </a:pathLst>
              </a:custGeom>
              <a:gradFill flip="none" rotWithShape="1">
                <a:gsLst>
                  <a:gs pos="0">
                    <a:srgbClr val="FF0000"/>
                  </a:gs>
                  <a:gs pos="50000">
                    <a:srgbClr val="7030A0"/>
                  </a:gs>
                  <a:gs pos="100000">
                    <a:schemeClr val="tx2"/>
                  </a:gs>
                </a:gsLst>
                <a:lin ang="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1" name="Oval 70"/>
              <p:cNvSpPr/>
              <p:nvPr/>
            </p:nvSpPr>
            <p:spPr bwMode="auto">
              <a:xfrm>
                <a:off x="3675413" y="3137066"/>
                <a:ext cx="674914" cy="674914"/>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3" name="Group 152"/>
            <p:cNvGrpSpPr/>
            <p:nvPr/>
          </p:nvGrpSpPr>
          <p:grpSpPr>
            <a:xfrm>
              <a:off x="2595295" y="2858917"/>
              <a:ext cx="2114825" cy="2120228"/>
              <a:chOff x="3078832" y="1538494"/>
              <a:chExt cx="2114825" cy="2120228"/>
            </a:xfrm>
          </p:grpSpPr>
          <p:sp>
            <p:nvSpPr>
              <p:cNvPr id="137" name="Freeform 81"/>
              <p:cNvSpPr>
                <a:spLocks/>
              </p:cNvSpPr>
              <p:nvPr/>
            </p:nvSpPr>
            <p:spPr bwMode="auto">
              <a:xfrm rot="9459547" flipV="1">
                <a:off x="3126649" y="206788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8" name="Freeform 81"/>
              <p:cNvSpPr>
                <a:spLocks/>
              </p:cNvSpPr>
              <p:nvPr/>
            </p:nvSpPr>
            <p:spPr bwMode="auto">
              <a:xfrm rot="12670326" flipV="1">
                <a:off x="3768334" y="1538494"/>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9" name="Freeform 81"/>
              <p:cNvSpPr>
                <a:spLocks/>
              </p:cNvSpPr>
              <p:nvPr/>
            </p:nvSpPr>
            <p:spPr bwMode="auto">
              <a:xfrm rot="2236861" flipV="1">
                <a:off x="4169387" y="348493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0" name="Freeform 81"/>
              <p:cNvSpPr>
                <a:spLocks/>
              </p:cNvSpPr>
              <p:nvPr/>
            </p:nvSpPr>
            <p:spPr bwMode="auto">
              <a:xfrm rot="19147494" flipV="1">
                <a:off x="5029943" y="268301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1" name="Freeform 81"/>
              <p:cNvSpPr>
                <a:spLocks/>
              </p:cNvSpPr>
              <p:nvPr/>
            </p:nvSpPr>
            <p:spPr bwMode="auto">
              <a:xfrm rot="16200000" flipV="1">
                <a:off x="4730862" y="179516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2" name="Freeform 81"/>
              <p:cNvSpPr>
                <a:spLocks/>
              </p:cNvSpPr>
              <p:nvPr/>
            </p:nvSpPr>
            <p:spPr bwMode="auto">
              <a:xfrm rot="6796813" flipV="1">
                <a:off x="3083869" y="283255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3" name="Arc 142"/>
              <p:cNvSpPr/>
              <p:nvPr/>
            </p:nvSpPr>
            <p:spPr bwMode="auto">
              <a:xfrm>
                <a:off x="3566694" y="2075594"/>
                <a:ext cx="1064127" cy="1069729"/>
              </a:xfrm>
              <a:prstGeom prst="arc">
                <a:avLst>
                  <a:gd name="adj1" fmla="val 8687823"/>
                  <a:gd name="adj2" fmla="val 5045816"/>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4" name="Freeform 81"/>
              <p:cNvSpPr>
                <a:spLocks/>
              </p:cNvSpPr>
              <p:nvPr/>
            </p:nvSpPr>
            <p:spPr bwMode="auto">
              <a:xfrm rot="18796882" flipV="1">
                <a:off x="4543704" y="2517061"/>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5" name="Freeform 81"/>
              <p:cNvSpPr>
                <a:spLocks/>
              </p:cNvSpPr>
              <p:nvPr/>
            </p:nvSpPr>
            <p:spPr bwMode="auto">
              <a:xfrm rot="8292053" flipV="1">
                <a:off x="3484923" y="244219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6" name="Freeform 81"/>
              <p:cNvSpPr>
                <a:spLocks/>
              </p:cNvSpPr>
              <p:nvPr/>
            </p:nvSpPr>
            <p:spPr bwMode="auto">
              <a:xfrm rot="13034805" flipV="1">
                <a:off x="4008966" y="199301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 name="Freeform 81"/>
              <p:cNvSpPr>
                <a:spLocks/>
              </p:cNvSpPr>
              <p:nvPr/>
            </p:nvSpPr>
            <p:spPr bwMode="auto">
              <a:xfrm rot="861353" flipV="1">
                <a:off x="4281681" y="2982278"/>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8" name="Arc 147"/>
              <p:cNvSpPr/>
              <p:nvPr/>
            </p:nvSpPr>
            <p:spPr bwMode="auto">
              <a:xfrm>
                <a:off x="3112166" y="1578289"/>
                <a:ext cx="1993951" cy="2004448"/>
              </a:xfrm>
              <a:prstGeom prst="arc">
                <a:avLst>
                  <a:gd name="adj1" fmla="val 8218078"/>
                  <a:gd name="adj2" fmla="val 5635564"/>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5" name="Group 82"/>
            <p:cNvGrpSpPr/>
            <p:nvPr/>
          </p:nvGrpSpPr>
          <p:grpSpPr>
            <a:xfrm>
              <a:off x="1110131" y="3123097"/>
              <a:ext cx="2905941" cy="2272937"/>
              <a:chOff x="1554479" y="2638697"/>
              <a:chExt cx="2905941" cy="2272937"/>
            </a:xfrm>
          </p:grpSpPr>
          <p:sp>
            <p:nvSpPr>
              <p:cNvPr id="86" name="Freeform 85"/>
              <p:cNvSpPr/>
              <p:nvPr/>
            </p:nvSpPr>
            <p:spPr bwMode="auto">
              <a:xfrm>
                <a:off x="1554479" y="2638697"/>
                <a:ext cx="2905941" cy="2272937"/>
              </a:xfrm>
              <a:custGeom>
                <a:avLst/>
                <a:gdLst>
                  <a:gd name="connsiteX0" fmla="*/ 2730137 w 2769325"/>
                  <a:gd name="connsiteY0" fmla="*/ 143692 h 2103120"/>
                  <a:gd name="connsiteX1" fmla="*/ 2769325 w 2769325"/>
                  <a:gd name="connsiteY1" fmla="*/ 13063 h 2103120"/>
                  <a:gd name="connsiteX2" fmla="*/ 1907177 w 2769325"/>
                  <a:gd name="connsiteY2" fmla="*/ 0 h 2103120"/>
                  <a:gd name="connsiteX3" fmla="*/ 0 w 2769325"/>
                  <a:gd name="connsiteY3" fmla="*/ 1985554 h 2103120"/>
                  <a:gd name="connsiteX4" fmla="*/ 1711234 w 2769325"/>
                  <a:gd name="connsiteY4" fmla="*/ 2103120 h 2103120"/>
                  <a:gd name="connsiteX0" fmla="*/ 2860766 w 2899954"/>
                  <a:gd name="connsiteY0" fmla="*/ 143692 h 2168434"/>
                  <a:gd name="connsiteX1" fmla="*/ 2899954 w 2899954"/>
                  <a:gd name="connsiteY1" fmla="*/ 13063 h 2168434"/>
                  <a:gd name="connsiteX2" fmla="*/ 2037806 w 2899954"/>
                  <a:gd name="connsiteY2" fmla="*/ 0 h 2168434"/>
                  <a:gd name="connsiteX3" fmla="*/ 0 w 2899954"/>
                  <a:gd name="connsiteY3" fmla="*/ 2168434 h 2168434"/>
                  <a:gd name="connsiteX4" fmla="*/ 1841863 w 2899954"/>
                  <a:gd name="connsiteY4" fmla="*/ 2103120 h 2168434"/>
                  <a:gd name="connsiteX0" fmla="*/ 2860766 w 2899954"/>
                  <a:gd name="connsiteY0" fmla="*/ 143692 h 2272937"/>
                  <a:gd name="connsiteX1" fmla="*/ 2899954 w 2899954"/>
                  <a:gd name="connsiteY1" fmla="*/ 13063 h 2272937"/>
                  <a:gd name="connsiteX2" fmla="*/ 2037806 w 2899954"/>
                  <a:gd name="connsiteY2" fmla="*/ 0 h 2272937"/>
                  <a:gd name="connsiteX3" fmla="*/ 0 w 2899954"/>
                  <a:gd name="connsiteY3" fmla="*/ 2168434 h 2272937"/>
                  <a:gd name="connsiteX4" fmla="*/ 1737360 w 2899954"/>
                  <a:gd name="connsiteY4" fmla="*/ 2272937 h 2272937"/>
                  <a:gd name="connsiteX5" fmla="*/ 1841863 w 2899954"/>
                  <a:gd name="connsiteY5" fmla="*/ 2103120 h 2272937"/>
                  <a:gd name="connsiteX0" fmla="*/ 2860766 w 2886891"/>
                  <a:gd name="connsiteY0" fmla="*/ 143692 h 2272937"/>
                  <a:gd name="connsiteX1" fmla="*/ 2886891 w 2886891"/>
                  <a:gd name="connsiteY1" fmla="*/ 52252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86891 w 2886891"/>
                  <a:gd name="connsiteY1" fmla="*/ 39189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49881 w 2886891"/>
                  <a:gd name="connsiteY1" fmla="*/ 134983 h 2272937"/>
                  <a:gd name="connsiteX2" fmla="*/ 2886891 w 2886891"/>
                  <a:gd name="connsiteY2" fmla="*/ 39189 h 2272937"/>
                  <a:gd name="connsiteX3" fmla="*/ 2037806 w 2886891"/>
                  <a:gd name="connsiteY3" fmla="*/ 0 h 2272937"/>
                  <a:gd name="connsiteX4" fmla="*/ 0 w 2886891"/>
                  <a:gd name="connsiteY4" fmla="*/ 2168434 h 2272937"/>
                  <a:gd name="connsiteX5" fmla="*/ 1737360 w 2886891"/>
                  <a:gd name="connsiteY5" fmla="*/ 2272937 h 2272937"/>
                  <a:gd name="connsiteX6" fmla="*/ 1841863 w 2886891"/>
                  <a:gd name="connsiteY6" fmla="*/ 2103120 h 2272937"/>
                  <a:gd name="connsiteX0" fmla="*/ 2860766 w 2890701"/>
                  <a:gd name="connsiteY0" fmla="*/ 143692 h 2272937"/>
                  <a:gd name="connsiteX1" fmla="*/ 2849881 w 2890701"/>
                  <a:gd name="connsiteY1" fmla="*/ 134983 h 2272937"/>
                  <a:gd name="connsiteX2" fmla="*/ 2890701 w 2890701"/>
                  <a:gd name="connsiteY2" fmla="*/ 35379 h 2272937"/>
                  <a:gd name="connsiteX3" fmla="*/ 2037806 w 2890701"/>
                  <a:gd name="connsiteY3" fmla="*/ 0 h 2272937"/>
                  <a:gd name="connsiteX4" fmla="*/ 0 w 2890701"/>
                  <a:gd name="connsiteY4" fmla="*/ 2168434 h 2272937"/>
                  <a:gd name="connsiteX5" fmla="*/ 1737360 w 2890701"/>
                  <a:gd name="connsiteY5" fmla="*/ 2272937 h 2272937"/>
                  <a:gd name="connsiteX6" fmla="*/ 1841863 w 2890701"/>
                  <a:gd name="connsiteY6" fmla="*/ 2103120 h 2272937"/>
                  <a:gd name="connsiteX0" fmla="*/ 2860766 w 2905941"/>
                  <a:gd name="connsiteY0" fmla="*/ 143692 h 2272937"/>
                  <a:gd name="connsiteX1" fmla="*/ 2849881 w 2905941"/>
                  <a:gd name="connsiteY1" fmla="*/ 13498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905941"/>
                  <a:gd name="connsiteY0" fmla="*/ 143692 h 2272937"/>
                  <a:gd name="connsiteX1" fmla="*/ 2905941 w 2905941"/>
                  <a:gd name="connsiteY1" fmla="*/ 31569 h 2272937"/>
                  <a:gd name="connsiteX2" fmla="*/ 2037806 w 2905941"/>
                  <a:gd name="connsiteY2" fmla="*/ 0 h 2272937"/>
                  <a:gd name="connsiteX3" fmla="*/ 0 w 2905941"/>
                  <a:gd name="connsiteY3" fmla="*/ 2168434 h 2272937"/>
                  <a:gd name="connsiteX4" fmla="*/ 1737360 w 2905941"/>
                  <a:gd name="connsiteY4" fmla="*/ 2272937 h 2272937"/>
                  <a:gd name="connsiteX5" fmla="*/ 1841863 w 2905941"/>
                  <a:gd name="connsiteY5" fmla="*/ 2103120 h 2272937"/>
                  <a:gd name="connsiteX0" fmla="*/ 2860766 w 2905941"/>
                  <a:gd name="connsiteY0" fmla="*/ 143692 h 2272937"/>
                  <a:gd name="connsiteX1" fmla="*/ 2853691 w 2905941"/>
                  <a:gd name="connsiteY1" fmla="*/ 13879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5941" h="2272937">
                    <a:moveTo>
                      <a:pt x="2860766" y="143692"/>
                    </a:moveTo>
                    <a:lnTo>
                      <a:pt x="2853691" y="138793"/>
                    </a:lnTo>
                    <a:lnTo>
                      <a:pt x="2905941" y="31569"/>
                    </a:lnTo>
                    <a:lnTo>
                      <a:pt x="2037806" y="0"/>
                    </a:lnTo>
                    <a:lnTo>
                      <a:pt x="0" y="2168434"/>
                    </a:lnTo>
                    <a:lnTo>
                      <a:pt x="1737360" y="2272937"/>
                    </a:lnTo>
                    <a:lnTo>
                      <a:pt x="1841863" y="210312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87" name="Straight Connector 86"/>
              <p:cNvCxnSpPr/>
              <p:nvPr/>
            </p:nvCxnSpPr>
            <p:spPr bwMode="auto">
              <a:xfrm>
                <a:off x="2811780" y="3341370"/>
                <a:ext cx="217170" cy="0"/>
              </a:xfrm>
              <a:prstGeom prst="line">
                <a:avLst/>
              </a:prstGeom>
              <a:solidFill>
                <a:schemeClr val="accent1"/>
              </a:solidFill>
              <a:ln w="57150" cap="flat" cmpd="sng" algn="ctr">
                <a:solidFill>
                  <a:srgbClr val="FFFFCC"/>
                </a:solidFill>
                <a:prstDash val="solid"/>
                <a:round/>
                <a:headEnd type="none" w="med" len="med"/>
                <a:tailEnd type="none" w="med" len="med"/>
              </a:ln>
              <a:effectLst/>
            </p:spPr>
          </p:cxnSp>
        </p:grpSp>
        <p:grpSp>
          <p:nvGrpSpPr>
            <p:cNvPr id="7" name="Group 187"/>
            <p:cNvGrpSpPr/>
            <p:nvPr/>
          </p:nvGrpSpPr>
          <p:grpSpPr>
            <a:xfrm>
              <a:off x="4908294" y="2878944"/>
              <a:ext cx="3195217" cy="2641262"/>
              <a:chOff x="5352642" y="2394544"/>
              <a:chExt cx="3195217" cy="2641262"/>
            </a:xfrm>
          </p:grpSpPr>
          <p:grpSp>
            <p:nvGrpSpPr>
              <p:cNvPr id="8" name="Group 76"/>
              <p:cNvGrpSpPr/>
              <p:nvPr/>
            </p:nvGrpSpPr>
            <p:grpSpPr>
              <a:xfrm>
                <a:off x="6091779" y="2844212"/>
                <a:ext cx="801926" cy="1888177"/>
                <a:chOff x="5108027" y="1971305"/>
                <a:chExt cx="801926" cy="1888177"/>
              </a:xfrm>
            </p:grpSpPr>
            <p:sp>
              <p:nvSpPr>
                <p:cNvPr id="113" name="Freeform 112"/>
                <p:cNvSpPr/>
                <p:nvPr/>
              </p:nvSpPr>
              <p:spPr bwMode="auto">
                <a:xfrm>
                  <a:off x="5108027" y="1971305"/>
                  <a:ext cx="781683" cy="1510153"/>
                </a:xfrm>
                <a:custGeom>
                  <a:avLst/>
                  <a:gdLst>
                    <a:gd name="connsiteX0" fmla="*/ 132119 w 778805"/>
                    <a:gd name="connsiteY0" fmla="*/ 1602807 h 1602807"/>
                    <a:gd name="connsiteX1" fmla="*/ 0 w 778805"/>
                    <a:gd name="connsiteY1" fmla="*/ 118211 h 1602807"/>
                    <a:gd name="connsiteX2" fmla="*/ 6954 w 778805"/>
                    <a:gd name="connsiteY2" fmla="*/ 59105 h 1602807"/>
                    <a:gd name="connsiteX3" fmla="*/ 41722 w 778805"/>
                    <a:gd name="connsiteY3" fmla="*/ 13907 h 1602807"/>
                    <a:gd name="connsiteX4" fmla="*/ 83443 w 778805"/>
                    <a:gd name="connsiteY4" fmla="*/ 0 h 1602807"/>
                    <a:gd name="connsiteX5" fmla="*/ 135595 w 778805"/>
                    <a:gd name="connsiteY5" fmla="*/ 20860 h 1602807"/>
                    <a:gd name="connsiteX6" fmla="*/ 173840 w 778805"/>
                    <a:gd name="connsiteY6" fmla="*/ 69536 h 1602807"/>
                    <a:gd name="connsiteX7" fmla="*/ 778805 w 778805"/>
                    <a:gd name="connsiteY7" fmla="*/ 1501980 h 1602807"/>
                    <a:gd name="connsiteX8" fmla="*/ 132119 w 778805"/>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44600 w 781683"/>
                    <a:gd name="connsiteY3" fmla="*/ 13907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69115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5686 h 1605686"/>
                    <a:gd name="connsiteX1" fmla="*/ 2878 w 781683"/>
                    <a:gd name="connsiteY1" fmla="*/ 121090 h 1605686"/>
                    <a:gd name="connsiteX2" fmla="*/ 0 w 781683"/>
                    <a:gd name="connsiteY2" fmla="*/ 64442 h 1605686"/>
                    <a:gd name="connsiteX3" fmla="*/ 27394 w 781683"/>
                    <a:gd name="connsiteY3" fmla="*/ 24160 h 1605686"/>
                    <a:gd name="connsiteX4" fmla="*/ 69115 w 781683"/>
                    <a:gd name="connsiteY4" fmla="*/ 2879 h 1605686"/>
                    <a:gd name="connsiteX5" fmla="*/ 138473 w 781683"/>
                    <a:gd name="connsiteY5" fmla="*/ 23739 h 1605686"/>
                    <a:gd name="connsiteX6" fmla="*/ 176718 w 781683"/>
                    <a:gd name="connsiteY6" fmla="*/ 72415 h 1605686"/>
                    <a:gd name="connsiteX7" fmla="*/ 781683 w 781683"/>
                    <a:gd name="connsiteY7" fmla="*/ 1504859 h 1605686"/>
                    <a:gd name="connsiteX8" fmla="*/ 134997 w 781683"/>
                    <a:gd name="connsiteY8" fmla="*/ 1605686 h 1605686"/>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38473 w 781683"/>
                    <a:gd name="connsiteY6" fmla="*/ 23016 h 1604963"/>
                    <a:gd name="connsiteX7" fmla="*/ 176718 w 781683"/>
                    <a:gd name="connsiteY7" fmla="*/ 71692 h 1604963"/>
                    <a:gd name="connsiteX8" fmla="*/ 781683 w 781683"/>
                    <a:gd name="connsiteY8" fmla="*/ 1504136 h 1604963"/>
                    <a:gd name="connsiteX9" fmla="*/ 134997 w 781683"/>
                    <a:gd name="connsiteY9" fmla="*/ 1604963 h 1604963"/>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50763 w 781683"/>
                    <a:gd name="connsiteY6" fmla="*/ 32848 h 1604963"/>
                    <a:gd name="connsiteX7" fmla="*/ 176718 w 781683"/>
                    <a:gd name="connsiteY7" fmla="*/ 71692 h 1604963"/>
                    <a:gd name="connsiteX8" fmla="*/ 781683 w 781683"/>
                    <a:gd name="connsiteY8" fmla="*/ 1504136 h 1604963"/>
                    <a:gd name="connsiteX9" fmla="*/ 134997 w 781683"/>
                    <a:gd name="connsiteY9" fmla="*/ 1604963 h 160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683" h="1604963">
                      <a:moveTo>
                        <a:pt x="134997" y="1604963"/>
                      </a:moveTo>
                      <a:lnTo>
                        <a:pt x="2878" y="120367"/>
                      </a:lnTo>
                      <a:lnTo>
                        <a:pt x="0" y="63719"/>
                      </a:lnTo>
                      <a:lnTo>
                        <a:pt x="27394" y="23437"/>
                      </a:lnTo>
                      <a:lnTo>
                        <a:pt x="69115" y="2156"/>
                      </a:lnTo>
                      <a:cubicBezTo>
                        <a:pt x="83776" y="0"/>
                        <a:pt x="104210" y="471"/>
                        <a:pt x="117818" y="5586"/>
                      </a:cubicBezTo>
                      <a:cubicBezTo>
                        <a:pt x="131426" y="10701"/>
                        <a:pt x="140537" y="22650"/>
                        <a:pt x="150763" y="32848"/>
                      </a:cubicBezTo>
                      <a:lnTo>
                        <a:pt x="176718" y="71692"/>
                      </a:lnTo>
                      <a:lnTo>
                        <a:pt x="781683" y="1504136"/>
                      </a:lnTo>
                      <a:lnTo>
                        <a:pt x="134997" y="1604963"/>
                      </a:lnTo>
                      <a:close/>
                    </a:path>
                  </a:pathLst>
                </a:custGeom>
                <a:gradFill flip="none" rotWithShape="1">
                  <a:gsLst>
                    <a:gs pos="0">
                      <a:srgbClr val="FF0000"/>
                    </a:gs>
                    <a:gs pos="50000">
                      <a:srgbClr val="7030A0"/>
                    </a:gs>
                    <a:gs pos="100000">
                      <a:schemeClr val="tx2"/>
                    </a:gs>
                  </a:gsLst>
                  <a:lin ang="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9" name="Oval 148"/>
                <p:cNvSpPr/>
                <p:nvPr/>
              </p:nvSpPr>
              <p:spPr bwMode="auto">
                <a:xfrm>
                  <a:off x="5235039" y="3184568"/>
                  <a:ext cx="674914" cy="674914"/>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62" name="Up Arrow 161"/>
              <p:cNvSpPr/>
              <p:nvPr/>
            </p:nvSpPr>
            <p:spPr bwMode="auto">
              <a:xfrm rot="9957171">
                <a:off x="6198654" y="3053540"/>
                <a:ext cx="86751" cy="162656"/>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3" name="Up Arrow 162"/>
              <p:cNvSpPr/>
              <p:nvPr/>
            </p:nvSpPr>
            <p:spPr bwMode="auto">
              <a:xfrm rot="9991441">
                <a:off x="6329625" y="3562601"/>
                <a:ext cx="127756" cy="254495"/>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 name="Up Arrow 163"/>
              <p:cNvSpPr/>
              <p:nvPr/>
            </p:nvSpPr>
            <p:spPr bwMode="auto">
              <a:xfrm rot="10094754">
                <a:off x="6518983" y="4334339"/>
                <a:ext cx="203972" cy="596487"/>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9" name="Group 153"/>
              <p:cNvGrpSpPr/>
              <p:nvPr/>
            </p:nvGrpSpPr>
            <p:grpSpPr>
              <a:xfrm rot="19563305">
                <a:off x="5352642" y="2394544"/>
                <a:ext cx="2114825" cy="2120228"/>
                <a:chOff x="3078832" y="1538494"/>
                <a:chExt cx="2114825" cy="2120228"/>
              </a:xfrm>
            </p:grpSpPr>
            <p:sp>
              <p:nvSpPr>
                <p:cNvPr id="167" name="Freeform 81"/>
                <p:cNvSpPr>
                  <a:spLocks/>
                </p:cNvSpPr>
                <p:nvPr/>
              </p:nvSpPr>
              <p:spPr bwMode="auto">
                <a:xfrm rot="9459547" flipV="1">
                  <a:off x="3126649" y="206788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9" name="Freeform 81"/>
                <p:cNvSpPr>
                  <a:spLocks/>
                </p:cNvSpPr>
                <p:nvPr/>
              </p:nvSpPr>
              <p:spPr bwMode="auto">
                <a:xfrm rot="12670326" flipV="1">
                  <a:off x="3768334" y="1538494"/>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0" name="Freeform 81"/>
                <p:cNvSpPr>
                  <a:spLocks/>
                </p:cNvSpPr>
                <p:nvPr/>
              </p:nvSpPr>
              <p:spPr bwMode="auto">
                <a:xfrm rot="2236861" flipV="1">
                  <a:off x="4169387" y="348493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1" name="Freeform 81"/>
                <p:cNvSpPr>
                  <a:spLocks/>
                </p:cNvSpPr>
                <p:nvPr/>
              </p:nvSpPr>
              <p:spPr bwMode="auto">
                <a:xfrm rot="19147494" flipV="1">
                  <a:off x="5029943" y="268301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2" name="Freeform 81"/>
                <p:cNvSpPr>
                  <a:spLocks/>
                </p:cNvSpPr>
                <p:nvPr/>
              </p:nvSpPr>
              <p:spPr bwMode="auto">
                <a:xfrm rot="16200000" flipV="1">
                  <a:off x="4730862" y="179516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3" name="Freeform 81"/>
                <p:cNvSpPr>
                  <a:spLocks/>
                </p:cNvSpPr>
                <p:nvPr/>
              </p:nvSpPr>
              <p:spPr bwMode="auto">
                <a:xfrm rot="6796813" flipV="1">
                  <a:off x="3083869" y="283255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 name="Arc 173"/>
                <p:cNvSpPr/>
                <p:nvPr/>
              </p:nvSpPr>
              <p:spPr bwMode="auto">
                <a:xfrm>
                  <a:off x="3566694" y="2075594"/>
                  <a:ext cx="1064127" cy="1069729"/>
                </a:xfrm>
                <a:prstGeom prst="arc">
                  <a:avLst>
                    <a:gd name="adj1" fmla="val 8687823"/>
                    <a:gd name="adj2" fmla="val 5045816"/>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5" name="Freeform 81"/>
                <p:cNvSpPr>
                  <a:spLocks/>
                </p:cNvSpPr>
                <p:nvPr/>
              </p:nvSpPr>
              <p:spPr bwMode="auto">
                <a:xfrm rot="18796882" flipV="1">
                  <a:off x="4543704" y="2517061"/>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6" name="Freeform 81"/>
                <p:cNvSpPr>
                  <a:spLocks/>
                </p:cNvSpPr>
                <p:nvPr/>
              </p:nvSpPr>
              <p:spPr bwMode="auto">
                <a:xfrm rot="8292053" flipV="1">
                  <a:off x="3484923" y="244219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7" name="Freeform 81"/>
                <p:cNvSpPr>
                  <a:spLocks/>
                </p:cNvSpPr>
                <p:nvPr/>
              </p:nvSpPr>
              <p:spPr bwMode="auto">
                <a:xfrm rot="13034805" flipV="1">
                  <a:off x="4008966" y="199301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8" name="Freeform 81"/>
                <p:cNvSpPr>
                  <a:spLocks/>
                </p:cNvSpPr>
                <p:nvPr/>
              </p:nvSpPr>
              <p:spPr bwMode="auto">
                <a:xfrm rot="861353" flipV="1">
                  <a:off x="4281681" y="2982278"/>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9" name="Arc 178"/>
                <p:cNvSpPr/>
                <p:nvPr/>
              </p:nvSpPr>
              <p:spPr bwMode="auto">
                <a:xfrm rot="21432954">
                  <a:off x="3112166" y="1578289"/>
                  <a:ext cx="1993951" cy="2004448"/>
                </a:xfrm>
                <a:prstGeom prst="arc">
                  <a:avLst>
                    <a:gd name="adj1" fmla="val 8218078"/>
                    <a:gd name="adj2" fmla="val 5635564"/>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81" name="Freeform 180"/>
              <p:cNvSpPr/>
              <p:nvPr/>
            </p:nvSpPr>
            <p:spPr bwMode="auto">
              <a:xfrm rot="268793" flipH="1">
                <a:off x="6026514" y="2762869"/>
                <a:ext cx="2521345" cy="2272937"/>
              </a:xfrm>
              <a:custGeom>
                <a:avLst/>
                <a:gdLst>
                  <a:gd name="connsiteX0" fmla="*/ 2730137 w 2769325"/>
                  <a:gd name="connsiteY0" fmla="*/ 143692 h 2103120"/>
                  <a:gd name="connsiteX1" fmla="*/ 2769325 w 2769325"/>
                  <a:gd name="connsiteY1" fmla="*/ 13063 h 2103120"/>
                  <a:gd name="connsiteX2" fmla="*/ 1907177 w 2769325"/>
                  <a:gd name="connsiteY2" fmla="*/ 0 h 2103120"/>
                  <a:gd name="connsiteX3" fmla="*/ 0 w 2769325"/>
                  <a:gd name="connsiteY3" fmla="*/ 1985554 h 2103120"/>
                  <a:gd name="connsiteX4" fmla="*/ 1711234 w 2769325"/>
                  <a:gd name="connsiteY4" fmla="*/ 2103120 h 2103120"/>
                  <a:gd name="connsiteX0" fmla="*/ 2860766 w 2899954"/>
                  <a:gd name="connsiteY0" fmla="*/ 143692 h 2168434"/>
                  <a:gd name="connsiteX1" fmla="*/ 2899954 w 2899954"/>
                  <a:gd name="connsiteY1" fmla="*/ 13063 h 2168434"/>
                  <a:gd name="connsiteX2" fmla="*/ 2037806 w 2899954"/>
                  <a:gd name="connsiteY2" fmla="*/ 0 h 2168434"/>
                  <a:gd name="connsiteX3" fmla="*/ 0 w 2899954"/>
                  <a:gd name="connsiteY3" fmla="*/ 2168434 h 2168434"/>
                  <a:gd name="connsiteX4" fmla="*/ 1841863 w 2899954"/>
                  <a:gd name="connsiteY4" fmla="*/ 2103120 h 2168434"/>
                  <a:gd name="connsiteX0" fmla="*/ 2860766 w 2899954"/>
                  <a:gd name="connsiteY0" fmla="*/ 143692 h 2272937"/>
                  <a:gd name="connsiteX1" fmla="*/ 2899954 w 2899954"/>
                  <a:gd name="connsiteY1" fmla="*/ 13063 h 2272937"/>
                  <a:gd name="connsiteX2" fmla="*/ 2037806 w 2899954"/>
                  <a:gd name="connsiteY2" fmla="*/ 0 h 2272937"/>
                  <a:gd name="connsiteX3" fmla="*/ 0 w 2899954"/>
                  <a:gd name="connsiteY3" fmla="*/ 2168434 h 2272937"/>
                  <a:gd name="connsiteX4" fmla="*/ 1737360 w 2899954"/>
                  <a:gd name="connsiteY4" fmla="*/ 2272937 h 2272937"/>
                  <a:gd name="connsiteX5" fmla="*/ 1841863 w 2899954"/>
                  <a:gd name="connsiteY5" fmla="*/ 2103120 h 2272937"/>
                  <a:gd name="connsiteX0" fmla="*/ 2860766 w 2886891"/>
                  <a:gd name="connsiteY0" fmla="*/ 143692 h 2272937"/>
                  <a:gd name="connsiteX1" fmla="*/ 2886891 w 2886891"/>
                  <a:gd name="connsiteY1" fmla="*/ 52252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86891 w 2886891"/>
                  <a:gd name="connsiteY1" fmla="*/ 39189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49881 w 2886891"/>
                  <a:gd name="connsiteY1" fmla="*/ 134983 h 2272937"/>
                  <a:gd name="connsiteX2" fmla="*/ 2886891 w 2886891"/>
                  <a:gd name="connsiteY2" fmla="*/ 39189 h 2272937"/>
                  <a:gd name="connsiteX3" fmla="*/ 2037806 w 2886891"/>
                  <a:gd name="connsiteY3" fmla="*/ 0 h 2272937"/>
                  <a:gd name="connsiteX4" fmla="*/ 0 w 2886891"/>
                  <a:gd name="connsiteY4" fmla="*/ 2168434 h 2272937"/>
                  <a:gd name="connsiteX5" fmla="*/ 1737360 w 2886891"/>
                  <a:gd name="connsiteY5" fmla="*/ 2272937 h 2272937"/>
                  <a:gd name="connsiteX6" fmla="*/ 1841863 w 2886891"/>
                  <a:gd name="connsiteY6" fmla="*/ 2103120 h 2272937"/>
                  <a:gd name="connsiteX0" fmla="*/ 2860766 w 2890701"/>
                  <a:gd name="connsiteY0" fmla="*/ 143692 h 2272937"/>
                  <a:gd name="connsiteX1" fmla="*/ 2849881 w 2890701"/>
                  <a:gd name="connsiteY1" fmla="*/ 134983 h 2272937"/>
                  <a:gd name="connsiteX2" fmla="*/ 2890701 w 2890701"/>
                  <a:gd name="connsiteY2" fmla="*/ 35379 h 2272937"/>
                  <a:gd name="connsiteX3" fmla="*/ 2037806 w 2890701"/>
                  <a:gd name="connsiteY3" fmla="*/ 0 h 2272937"/>
                  <a:gd name="connsiteX4" fmla="*/ 0 w 2890701"/>
                  <a:gd name="connsiteY4" fmla="*/ 2168434 h 2272937"/>
                  <a:gd name="connsiteX5" fmla="*/ 1737360 w 2890701"/>
                  <a:gd name="connsiteY5" fmla="*/ 2272937 h 2272937"/>
                  <a:gd name="connsiteX6" fmla="*/ 1841863 w 2890701"/>
                  <a:gd name="connsiteY6" fmla="*/ 2103120 h 2272937"/>
                  <a:gd name="connsiteX0" fmla="*/ 2860766 w 2905941"/>
                  <a:gd name="connsiteY0" fmla="*/ 143692 h 2272937"/>
                  <a:gd name="connsiteX1" fmla="*/ 2849881 w 2905941"/>
                  <a:gd name="connsiteY1" fmla="*/ 13498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905941"/>
                  <a:gd name="connsiteY0" fmla="*/ 143692 h 2272937"/>
                  <a:gd name="connsiteX1" fmla="*/ 2905941 w 2905941"/>
                  <a:gd name="connsiteY1" fmla="*/ 31569 h 2272937"/>
                  <a:gd name="connsiteX2" fmla="*/ 2037806 w 2905941"/>
                  <a:gd name="connsiteY2" fmla="*/ 0 h 2272937"/>
                  <a:gd name="connsiteX3" fmla="*/ 0 w 2905941"/>
                  <a:gd name="connsiteY3" fmla="*/ 2168434 h 2272937"/>
                  <a:gd name="connsiteX4" fmla="*/ 1737360 w 2905941"/>
                  <a:gd name="connsiteY4" fmla="*/ 2272937 h 2272937"/>
                  <a:gd name="connsiteX5" fmla="*/ 1841863 w 2905941"/>
                  <a:gd name="connsiteY5" fmla="*/ 2103120 h 2272937"/>
                  <a:gd name="connsiteX0" fmla="*/ 2860766 w 2905941"/>
                  <a:gd name="connsiteY0" fmla="*/ 143692 h 2272937"/>
                  <a:gd name="connsiteX1" fmla="*/ 2853691 w 2905941"/>
                  <a:gd name="connsiteY1" fmla="*/ 13879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860766"/>
                  <a:gd name="connsiteY0" fmla="*/ 143692 h 2272937"/>
                  <a:gd name="connsiteX1" fmla="*/ 2853691 w 2860766"/>
                  <a:gd name="connsiteY1" fmla="*/ 138793 h 2272937"/>
                  <a:gd name="connsiteX2" fmla="*/ 2441203 w 2860766"/>
                  <a:gd name="connsiteY2" fmla="*/ 31846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853691 w 2860766"/>
                  <a:gd name="connsiteY1" fmla="*/ 138793 h 2272937"/>
                  <a:gd name="connsiteX2" fmla="*/ 2476657 w 2860766"/>
                  <a:gd name="connsiteY2" fmla="*/ 29583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474497 w 2860766"/>
                  <a:gd name="connsiteY1" fmla="*/ 154440 h 2272937"/>
                  <a:gd name="connsiteX2" fmla="*/ 2476657 w 2860766"/>
                  <a:gd name="connsiteY2" fmla="*/ 29583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476657 w 2860766"/>
                  <a:gd name="connsiteY1" fmla="*/ 29583 h 2272937"/>
                  <a:gd name="connsiteX2" fmla="*/ 2037806 w 2860766"/>
                  <a:gd name="connsiteY2" fmla="*/ 0 h 2272937"/>
                  <a:gd name="connsiteX3" fmla="*/ 0 w 2860766"/>
                  <a:gd name="connsiteY3" fmla="*/ 2168434 h 2272937"/>
                  <a:gd name="connsiteX4" fmla="*/ 1737360 w 2860766"/>
                  <a:gd name="connsiteY4" fmla="*/ 2272937 h 2272937"/>
                  <a:gd name="connsiteX5" fmla="*/ 1841863 w 2860766"/>
                  <a:gd name="connsiteY5" fmla="*/ 2103120 h 2272937"/>
                  <a:gd name="connsiteX0" fmla="*/ 2466939 w 2476657"/>
                  <a:gd name="connsiteY0" fmla="*/ 153154 h 2272937"/>
                  <a:gd name="connsiteX1" fmla="*/ 2476657 w 2476657"/>
                  <a:gd name="connsiteY1" fmla="*/ 29583 h 2272937"/>
                  <a:gd name="connsiteX2" fmla="*/ 2037806 w 2476657"/>
                  <a:gd name="connsiteY2" fmla="*/ 0 h 2272937"/>
                  <a:gd name="connsiteX3" fmla="*/ 0 w 2476657"/>
                  <a:gd name="connsiteY3" fmla="*/ 2168434 h 2272937"/>
                  <a:gd name="connsiteX4" fmla="*/ 1737360 w 2476657"/>
                  <a:gd name="connsiteY4" fmla="*/ 2272937 h 2272937"/>
                  <a:gd name="connsiteX5" fmla="*/ 1841863 w 2476657"/>
                  <a:gd name="connsiteY5" fmla="*/ 2103120 h 2272937"/>
                  <a:gd name="connsiteX0" fmla="*/ 2466939 w 2495515"/>
                  <a:gd name="connsiteY0" fmla="*/ 153154 h 2272937"/>
                  <a:gd name="connsiteX1" fmla="*/ 2495515 w 2495515"/>
                  <a:gd name="connsiteY1" fmla="*/ 46179 h 2272937"/>
                  <a:gd name="connsiteX2" fmla="*/ 2037806 w 2495515"/>
                  <a:gd name="connsiteY2" fmla="*/ 0 h 2272937"/>
                  <a:gd name="connsiteX3" fmla="*/ 0 w 2495515"/>
                  <a:gd name="connsiteY3" fmla="*/ 2168434 h 2272937"/>
                  <a:gd name="connsiteX4" fmla="*/ 1737360 w 2495515"/>
                  <a:gd name="connsiteY4" fmla="*/ 2272937 h 2272937"/>
                  <a:gd name="connsiteX5" fmla="*/ 1841863 w 2495515"/>
                  <a:gd name="connsiteY5" fmla="*/ 2103120 h 2272937"/>
                  <a:gd name="connsiteX0" fmla="*/ 2466939 w 2521345"/>
                  <a:gd name="connsiteY0" fmla="*/ 153154 h 2272937"/>
                  <a:gd name="connsiteX1" fmla="*/ 2521345 w 2521345"/>
                  <a:gd name="connsiteY1" fmla="*/ 38124 h 2272937"/>
                  <a:gd name="connsiteX2" fmla="*/ 2037806 w 2521345"/>
                  <a:gd name="connsiteY2" fmla="*/ 0 h 2272937"/>
                  <a:gd name="connsiteX3" fmla="*/ 0 w 2521345"/>
                  <a:gd name="connsiteY3" fmla="*/ 2168434 h 2272937"/>
                  <a:gd name="connsiteX4" fmla="*/ 1737360 w 2521345"/>
                  <a:gd name="connsiteY4" fmla="*/ 2272937 h 2272937"/>
                  <a:gd name="connsiteX5" fmla="*/ 1841863 w 2521345"/>
                  <a:gd name="connsiteY5" fmla="*/ 2103120 h 2272937"/>
                  <a:gd name="connsiteX0" fmla="*/ 2466939 w 2521345"/>
                  <a:gd name="connsiteY0" fmla="*/ 153154 h 2272937"/>
                  <a:gd name="connsiteX1" fmla="*/ 2474202 w 2521345"/>
                  <a:gd name="connsiteY1" fmla="*/ 147460 h 2272937"/>
                  <a:gd name="connsiteX2" fmla="*/ 2521345 w 2521345"/>
                  <a:gd name="connsiteY2" fmla="*/ 38124 h 2272937"/>
                  <a:gd name="connsiteX3" fmla="*/ 2037806 w 2521345"/>
                  <a:gd name="connsiteY3" fmla="*/ 0 h 2272937"/>
                  <a:gd name="connsiteX4" fmla="*/ 0 w 2521345"/>
                  <a:gd name="connsiteY4" fmla="*/ 2168434 h 2272937"/>
                  <a:gd name="connsiteX5" fmla="*/ 1737360 w 2521345"/>
                  <a:gd name="connsiteY5" fmla="*/ 2272937 h 2272937"/>
                  <a:gd name="connsiteX6" fmla="*/ 1841863 w 2521345"/>
                  <a:gd name="connsiteY6" fmla="*/ 2103120 h 227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1345" h="2272937">
                    <a:moveTo>
                      <a:pt x="2466939" y="153154"/>
                    </a:moveTo>
                    <a:lnTo>
                      <a:pt x="2474202" y="147460"/>
                    </a:lnTo>
                    <a:lnTo>
                      <a:pt x="2521345" y="38124"/>
                    </a:lnTo>
                    <a:lnTo>
                      <a:pt x="2037806" y="0"/>
                    </a:lnTo>
                    <a:lnTo>
                      <a:pt x="0" y="2168434"/>
                    </a:lnTo>
                    <a:lnTo>
                      <a:pt x="1737360" y="2272937"/>
                    </a:lnTo>
                    <a:lnTo>
                      <a:pt x="1841863" y="210312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182" name="Straight Connector 181"/>
              <p:cNvCxnSpPr/>
              <p:nvPr/>
            </p:nvCxnSpPr>
            <p:spPr bwMode="auto">
              <a:xfrm rot="268793" flipH="1">
                <a:off x="7107593" y="3458649"/>
                <a:ext cx="217170" cy="0"/>
              </a:xfrm>
              <a:prstGeom prst="line">
                <a:avLst/>
              </a:prstGeom>
              <a:solidFill>
                <a:schemeClr val="accent1"/>
              </a:solidFill>
              <a:ln w="57150" cap="flat" cmpd="sng" algn="ctr">
                <a:solidFill>
                  <a:srgbClr val="FFFFCC"/>
                </a:solidFill>
                <a:prstDash val="solid"/>
                <a:round/>
                <a:headEnd type="none" w="med" len="med"/>
                <a:tailEnd type="none" w="med" len="med"/>
              </a:ln>
              <a:effectLst/>
            </p:spPr>
          </p:cxnSp>
          <p:cxnSp>
            <p:nvCxnSpPr>
              <p:cNvPr id="183" name="Straight Connector 182"/>
              <p:cNvCxnSpPr/>
              <p:nvPr/>
            </p:nvCxnSpPr>
            <p:spPr bwMode="auto">
              <a:xfrm flipH="1">
                <a:off x="7129306" y="3499449"/>
                <a:ext cx="224976" cy="12451"/>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84" name="Straight Connector 183"/>
              <p:cNvCxnSpPr/>
              <p:nvPr/>
            </p:nvCxnSpPr>
            <p:spPr bwMode="auto">
              <a:xfrm flipH="1">
                <a:off x="7023799" y="3426488"/>
                <a:ext cx="336619" cy="10048"/>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100" name="Group 99"/>
            <p:cNvGrpSpPr/>
            <p:nvPr/>
          </p:nvGrpSpPr>
          <p:grpSpPr>
            <a:xfrm>
              <a:off x="3710699" y="3767434"/>
              <a:ext cx="675361" cy="408492"/>
              <a:chOff x="4301351" y="5416634"/>
              <a:chExt cx="675361" cy="408492"/>
            </a:xfrm>
          </p:grpSpPr>
          <p:sp>
            <p:nvSpPr>
              <p:cNvPr id="96" name="Freeform 95"/>
              <p:cNvSpPr/>
              <p:nvPr/>
            </p:nvSpPr>
            <p:spPr bwMode="auto">
              <a:xfrm>
                <a:off x="4301351" y="5416634"/>
                <a:ext cx="675361" cy="408492"/>
              </a:xfrm>
              <a:custGeom>
                <a:avLst/>
                <a:gdLst>
                  <a:gd name="connsiteX0" fmla="*/ 37432 w 850232"/>
                  <a:gd name="connsiteY0" fmla="*/ 219242 h 481263"/>
                  <a:gd name="connsiteX1" fmla="*/ 0 w 850232"/>
                  <a:gd name="connsiteY1" fmla="*/ 331537 h 481263"/>
                  <a:gd name="connsiteX2" fmla="*/ 614948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219242 h 481263"/>
                  <a:gd name="connsiteX1" fmla="*/ 0 w 850232"/>
                  <a:gd name="connsiteY1" fmla="*/ 331537 h 481263"/>
                  <a:gd name="connsiteX2" fmla="*/ 588211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74863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22989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06947 h 427789"/>
                  <a:gd name="connsiteX7" fmla="*/ 58821 w 850232"/>
                  <a:gd name="connsiteY7" fmla="*/ 74863 h 427789"/>
                  <a:gd name="connsiteX8" fmla="*/ 37432 w 850232"/>
                  <a:gd name="connsiteY8" fmla="*/ 165768 h 427789"/>
                  <a:gd name="connsiteX0" fmla="*/ 37432 w 850232"/>
                  <a:gd name="connsiteY0" fmla="*/ 171115 h 433136"/>
                  <a:gd name="connsiteX1" fmla="*/ 0 w 850232"/>
                  <a:gd name="connsiteY1" fmla="*/ 283410 h 433136"/>
                  <a:gd name="connsiteX2" fmla="*/ 588211 w 850232"/>
                  <a:gd name="connsiteY2" fmla="*/ 299452 h 433136"/>
                  <a:gd name="connsiteX3" fmla="*/ 534737 w 850232"/>
                  <a:gd name="connsiteY3" fmla="*/ 433136 h 433136"/>
                  <a:gd name="connsiteX4" fmla="*/ 850232 w 850232"/>
                  <a:gd name="connsiteY4" fmla="*/ 213894 h 433136"/>
                  <a:gd name="connsiteX5" fmla="*/ 673768 w 850232"/>
                  <a:gd name="connsiteY5" fmla="*/ 0 h 433136"/>
                  <a:gd name="connsiteX6" fmla="*/ 652379 w 850232"/>
                  <a:gd name="connsiteY6" fmla="*/ 112294 h 433136"/>
                  <a:gd name="connsiteX7" fmla="*/ 58821 w 850232"/>
                  <a:gd name="connsiteY7" fmla="*/ 80210 h 433136"/>
                  <a:gd name="connsiteX8" fmla="*/ 37432 w 850232"/>
                  <a:gd name="connsiteY8" fmla="*/ 171115 h 433136"/>
                  <a:gd name="connsiteX0" fmla="*/ 37432 w 839538"/>
                  <a:gd name="connsiteY0" fmla="*/ 171115 h 433136"/>
                  <a:gd name="connsiteX1" fmla="*/ 0 w 839538"/>
                  <a:gd name="connsiteY1" fmla="*/ 283410 h 433136"/>
                  <a:gd name="connsiteX2" fmla="*/ 588211 w 839538"/>
                  <a:gd name="connsiteY2" fmla="*/ 299452 h 433136"/>
                  <a:gd name="connsiteX3" fmla="*/ 534737 w 839538"/>
                  <a:gd name="connsiteY3" fmla="*/ 433136 h 433136"/>
                  <a:gd name="connsiteX4" fmla="*/ 839538 w 839538"/>
                  <a:gd name="connsiteY4" fmla="*/ 283410 h 433136"/>
                  <a:gd name="connsiteX5" fmla="*/ 673768 w 839538"/>
                  <a:gd name="connsiteY5" fmla="*/ 0 h 433136"/>
                  <a:gd name="connsiteX6" fmla="*/ 652379 w 839538"/>
                  <a:gd name="connsiteY6" fmla="*/ 112294 h 433136"/>
                  <a:gd name="connsiteX7" fmla="*/ 58821 w 839538"/>
                  <a:gd name="connsiteY7" fmla="*/ 80210 h 433136"/>
                  <a:gd name="connsiteX8" fmla="*/ 37432 w 839538"/>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52379 w 828843"/>
                  <a:gd name="connsiteY6" fmla="*/ 112294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64169 w 828843"/>
                  <a:gd name="connsiteY7" fmla="*/ 101599 h 433136"/>
                  <a:gd name="connsiteX8" fmla="*/ 37432 w 828843"/>
                  <a:gd name="connsiteY8" fmla="*/ 171115 h 433136"/>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25642 w 828843"/>
                  <a:gd name="connsiteY6" fmla="*/ 133683 h 470568"/>
                  <a:gd name="connsiteX7" fmla="*/ 64169 w 828843"/>
                  <a:gd name="connsiteY7" fmla="*/ 101599 h 470568"/>
                  <a:gd name="connsiteX8" fmla="*/ 37432 w 828843"/>
                  <a:gd name="connsiteY8" fmla="*/ 171115 h 470568"/>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36336 w 828843"/>
                  <a:gd name="connsiteY6" fmla="*/ 133683 h 470568"/>
                  <a:gd name="connsiteX7" fmla="*/ 64169 w 828843"/>
                  <a:gd name="connsiteY7" fmla="*/ 101599 h 470568"/>
                  <a:gd name="connsiteX8" fmla="*/ 37432 w 828843"/>
                  <a:gd name="connsiteY8" fmla="*/ 171115 h 470568"/>
                  <a:gd name="connsiteX0" fmla="*/ 37432 w 807454"/>
                  <a:gd name="connsiteY0" fmla="*/ 171115 h 470568"/>
                  <a:gd name="connsiteX1" fmla="*/ 0 w 807454"/>
                  <a:gd name="connsiteY1" fmla="*/ 283410 h 470568"/>
                  <a:gd name="connsiteX2" fmla="*/ 588211 w 807454"/>
                  <a:gd name="connsiteY2" fmla="*/ 299452 h 470568"/>
                  <a:gd name="connsiteX3" fmla="*/ 529390 w 807454"/>
                  <a:gd name="connsiteY3" fmla="*/ 470568 h 470568"/>
                  <a:gd name="connsiteX4" fmla="*/ 807454 w 807454"/>
                  <a:gd name="connsiteY4" fmla="*/ 224589 h 470568"/>
                  <a:gd name="connsiteX5" fmla="*/ 673768 w 807454"/>
                  <a:gd name="connsiteY5" fmla="*/ 0 h 470568"/>
                  <a:gd name="connsiteX6" fmla="*/ 636336 w 807454"/>
                  <a:gd name="connsiteY6" fmla="*/ 133683 h 470568"/>
                  <a:gd name="connsiteX7" fmla="*/ 64169 w 807454"/>
                  <a:gd name="connsiteY7" fmla="*/ 101599 h 470568"/>
                  <a:gd name="connsiteX8" fmla="*/ 37432 w 807454"/>
                  <a:gd name="connsiteY8" fmla="*/ 171115 h 47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454" h="470568">
                    <a:moveTo>
                      <a:pt x="37432" y="171115"/>
                    </a:moveTo>
                    <a:lnTo>
                      <a:pt x="0" y="283410"/>
                    </a:lnTo>
                    <a:lnTo>
                      <a:pt x="588211" y="299452"/>
                    </a:lnTo>
                    <a:lnTo>
                      <a:pt x="529390" y="470568"/>
                    </a:lnTo>
                    <a:lnTo>
                      <a:pt x="807454" y="224589"/>
                    </a:lnTo>
                    <a:lnTo>
                      <a:pt x="673768" y="0"/>
                    </a:lnTo>
                    <a:lnTo>
                      <a:pt x="636336" y="133683"/>
                    </a:lnTo>
                    <a:lnTo>
                      <a:pt x="64169" y="101599"/>
                    </a:lnTo>
                    <a:lnTo>
                      <a:pt x="37432" y="171115"/>
                    </a:lnTo>
                    <a:close/>
                  </a:path>
                </a:pathLst>
              </a:cu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8" name="TextBox 97"/>
              <p:cNvSpPr txBox="1"/>
              <p:nvPr/>
            </p:nvSpPr>
            <p:spPr>
              <a:xfrm rot="179687">
                <a:off x="4303506" y="5471202"/>
                <a:ext cx="648439"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mic Sans MS" pitchFamily="66" charset="0"/>
                    <a:ea typeface="+mn-ea"/>
                    <a:cs typeface="+mn-cs"/>
                  </a:rPr>
                  <a:t>FORCE</a:t>
                </a:r>
              </a:p>
            </p:txBody>
          </p:sp>
        </p:grpSp>
        <p:sp>
          <p:nvSpPr>
            <p:cNvPr id="102" name="Freeform 101"/>
            <p:cNvSpPr/>
            <p:nvPr/>
          </p:nvSpPr>
          <p:spPr bwMode="auto">
            <a:xfrm>
              <a:off x="4013860" y="2731792"/>
              <a:ext cx="1373632" cy="2338832"/>
            </a:xfrm>
            <a:custGeom>
              <a:avLst/>
              <a:gdLst>
                <a:gd name="connsiteX0" fmla="*/ 467360 w 1373632"/>
                <a:gd name="connsiteY0" fmla="*/ 56896 h 2338832"/>
                <a:gd name="connsiteX1" fmla="*/ 89408 w 1373632"/>
                <a:gd name="connsiteY1" fmla="*/ 434848 h 2338832"/>
                <a:gd name="connsiteX2" fmla="*/ 418592 w 1373632"/>
                <a:gd name="connsiteY2" fmla="*/ 910336 h 2338832"/>
                <a:gd name="connsiteX3" fmla="*/ 455168 w 1373632"/>
                <a:gd name="connsiteY3" fmla="*/ 1361440 h 2338832"/>
                <a:gd name="connsiteX4" fmla="*/ 52832 w 1373632"/>
                <a:gd name="connsiteY4" fmla="*/ 1836928 h 2338832"/>
                <a:gd name="connsiteX5" fmla="*/ 138176 w 1373632"/>
                <a:gd name="connsiteY5" fmla="*/ 2117344 h 2338832"/>
                <a:gd name="connsiteX6" fmla="*/ 833120 w 1373632"/>
                <a:gd name="connsiteY6" fmla="*/ 2324608 h 2338832"/>
                <a:gd name="connsiteX7" fmla="*/ 1332992 w 1373632"/>
                <a:gd name="connsiteY7" fmla="*/ 2032000 h 2338832"/>
                <a:gd name="connsiteX8" fmla="*/ 1076960 w 1373632"/>
                <a:gd name="connsiteY8" fmla="*/ 1605280 h 2338832"/>
                <a:gd name="connsiteX9" fmla="*/ 1016000 w 1373632"/>
                <a:gd name="connsiteY9" fmla="*/ 1032256 h 2338832"/>
                <a:gd name="connsiteX10" fmla="*/ 1223264 w 1373632"/>
                <a:gd name="connsiteY10" fmla="*/ 581152 h 2338832"/>
                <a:gd name="connsiteX11" fmla="*/ 1198880 w 1373632"/>
                <a:gd name="connsiteY11" fmla="*/ 312928 h 2338832"/>
                <a:gd name="connsiteX12" fmla="*/ 759968 w 1373632"/>
                <a:gd name="connsiteY12" fmla="*/ 93472 h 2338832"/>
                <a:gd name="connsiteX13" fmla="*/ 467360 w 1373632"/>
                <a:gd name="connsiteY13" fmla="*/ 56896 h 2338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3632" h="2338832">
                  <a:moveTo>
                    <a:pt x="467360" y="56896"/>
                  </a:moveTo>
                  <a:cubicBezTo>
                    <a:pt x="355600" y="113792"/>
                    <a:pt x="97536" y="292608"/>
                    <a:pt x="89408" y="434848"/>
                  </a:cubicBezTo>
                  <a:cubicBezTo>
                    <a:pt x="81280" y="577088"/>
                    <a:pt x="357632" y="755904"/>
                    <a:pt x="418592" y="910336"/>
                  </a:cubicBezTo>
                  <a:cubicBezTo>
                    <a:pt x="479552" y="1064768"/>
                    <a:pt x="516128" y="1207008"/>
                    <a:pt x="455168" y="1361440"/>
                  </a:cubicBezTo>
                  <a:cubicBezTo>
                    <a:pt x="394208" y="1515872"/>
                    <a:pt x="105664" y="1710944"/>
                    <a:pt x="52832" y="1836928"/>
                  </a:cubicBezTo>
                  <a:cubicBezTo>
                    <a:pt x="0" y="1962912"/>
                    <a:pt x="8128" y="2036064"/>
                    <a:pt x="138176" y="2117344"/>
                  </a:cubicBezTo>
                  <a:cubicBezTo>
                    <a:pt x="268224" y="2198624"/>
                    <a:pt x="633984" y="2338832"/>
                    <a:pt x="833120" y="2324608"/>
                  </a:cubicBezTo>
                  <a:cubicBezTo>
                    <a:pt x="1032256" y="2310384"/>
                    <a:pt x="1292352" y="2151888"/>
                    <a:pt x="1332992" y="2032000"/>
                  </a:cubicBezTo>
                  <a:cubicBezTo>
                    <a:pt x="1373632" y="1912112"/>
                    <a:pt x="1129792" y="1771904"/>
                    <a:pt x="1076960" y="1605280"/>
                  </a:cubicBezTo>
                  <a:cubicBezTo>
                    <a:pt x="1024128" y="1438656"/>
                    <a:pt x="991616" y="1202944"/>
                    <a:pt x="1016000" y="1032256"/>
                  </a:cubicBezTo>
                  <a:cubicBezTo>
                    <a:pt x="1040384" y="861568"/>
                    <a:pt x="1192784" y="701040"/>
                    <a:pt x="1223264" y="581152"/>
                  </a:cubicBezTo>
                  <a:cubicBezTo>
                    <a:pt x="1253744" y="461264"/>
                    <a:pt x="1276096" y="394208"/>
                    <a:pt x="1198880" y="312928"/>
                  </a:cubicBezTo>
                  <a:cubicBezTo>
                    <a:pt x="1121664" y="231648"/>
                    <a:pt x="883920" y="132080"/>
                    <a:pt x="759968" y="93472"/>
                  </a:cubicBezTo>
                  <a:cubicBezTo>
                    <a:pt x="636016" y="54864"/>
                    <a:pt x="579120" y="0"/>
                    <a:pt x="467360" y="56896"/>
                  </a:cubicBezTo>
                  <a:close/>
                </a:path>
              </a:pathLst>
            </a:custGeom>
            <a:solidFill>
              <a:srgbClr val="FFFFCC">
                <a:alpha val="6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101" name="Group 100"/>
            <p:cNvGrpSpPr/>
            <p:nvPr/>
          </p:nvGrpSpPr>
          <p:grpSpPr>
            <a:xfrm>
              <a:off x="5095072" y="3864461"/>
              <a:ext cx="697164" cy="400016"/>
              <a:chOff x="5441884" y="5769693"/>
              <a:chExt cx="697164" cy="400016"/>
            </a:xfrm>
          </p:grpSpPr>
          <p:sp>
            <p:nvSpPr>
              <p:cNvPr id="97" name="Freeform 96"/>
              <p:cNvSpPr/>
              <p:nvPr/>
            </p:nvSpPr>
            <p:spPr bwMode="auto">
              <a:xfrm rot="11323822" flipV="1">
                <a:off x="5441884" y="5769693"/>
                <a:ext cx="697164" cy="400016"/>
              </a:xfrm>
              <a:custGeom>
                <a:avLst/>
                <a:gdLst>
                  <a:gd name="connsiteX0" fmla="*/ 37432 w 850232"/>
                  <a:gd name="connsiteY0" fmla="*/ 219242 h 481263"/>
                  <a:gd name="connsiteX1" fmla="*/ 0 w 850232"/>
                  <a:gd name="connsiteY1" fmla="*/ 331537 h 481263"/>
                  <a:gd name="connsiteX2" fmla="*/ 614948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219242 h 481263"/>
                  <a:gd name="connsiteX1" fmla="*/ 0 w 850232"/>
                  <a:gd name="connsiteY1" fmla="*/ 331537 h 481263"/>
                  <a:gd name="connsiteX2" fmla="*/ 588211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74863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22989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06947 h 427789"/>
                  <a:gd name="connsiteX7" fmla="*/ 58821 w 850232"/>
                  <a:gd name="connsiteY7" fmla="*/ 74863 h 427789"/>
                  <a:gd name="connsiteX8" fmla="*/ 37432 w 850232"/>
                  <a:gd name="connsiteY8" fmla="*/ 165768 h 427789"/>
                  <a:gd name="connsiteX0" fmla="*/ 37432 w 850232"/>
                  <a:gd name="connsiteY0" fmla="*/ 171115 h 433136"/>
                  <a:gd name="connsiteX1" fmla="*/ 0 w 850232"/>
                  <a:gd name="connsiteY1" fmla="*/ 283410 h 433136"/>
                  <a:gd name="connsiteX2" fmla="*/ 588211 w 850232"/>
                  <a:gd name="connsiteY2" fmla="*/ 299452 h 433136"/>
                  <a:gd name="connsiteX3" fmla="*/ 534737 w 850232"/>
                  <a:gd name="connsiteY3" fmla="*/ 433136 h 433136"/>
                  <a:gd name="connsiteX4" fmla="*/ 850232 w 850232"/>
                  <a:gd name="connsiteY4" fmla="*/ 213894 h 433136"/>
                  <a:gd name="connsiteX5" fmla="*/ 673768 w 850232"/>
                  <a:gd name="connsiteY5" fmla="*/ 0 h 433136"/>
                  <a:gd name="connsiteX6" fmla="*/ 652379 w 850232"/>
                  <a:gd name="connsiteY6" fmla="*/ 112294 h 433136"/>
                  <a:gd name="connsiteX7" fmla="*/ 58821 w 850232"/>
                  <a:gd name="connsiteY7" fmla="*/ 80210 h 433136"/>
                  <a:gd name="connsiteX8" fmla="*/ 37432 w 850232"/>
                  <a:gd name="connsiteY8" fmla="*/ 171115 h 433136"/>
                  <a:gd name="connsiteX0" fmla="*/ 37432 w 839538"/>
                  <a:gd name="connsiteY0" fmla="*/ 171115 h 433136"/>
                  <a:gd name="connsiteX1" fmla="*/ 0 w 839538"/>
                  <a:gd name="connsiteY1" fmla="*/ 283410 h 433136"/>
                  <a:gd name="connsiteX2" fmla="*/ 588211 w 839538"/>
                  <a:gd name="connsiteY2" fmla="*/ 299452 h 433136"/>
                  <a:gd name="connsiteX3" fmla="*/ 534737 w 839538"/>
                  <a:gd name="connsiteY3" fmla="*/ 433136 h 433136"/>
                  <a:gd name="connsiteX4" fmla="*/ 839538 w 839538"/>
                  <a:gd name="connsiteY4" fmla="*/ 283410 h 433136"/>
                  <a:gd name="connsiteX5" fmla="*/ 673768 w 839538"/>
                  <a:gd name="connsiteY5" fmla="*/ 0 h 433136"/>
                  <a:gd name="connsiteX6" fmla="*/ 652379 w 839538"/>
                  <a:gd name="connsiteY6" fmla="*/ 112294 h 433136"/>
                  <a:gd name="connsiteX7" fmla="*/ 58821 w 839538"/>
                  <a:gd name="connsiteY7" fmla="*/ 80210 h 433136"/>
                  <a:gd name="connsiteX8" fmla="*/ 37432 w 839538"/>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52379 w 828843"/>
                  <a:gd name="connsiteY6" fmla="*/ 112294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64169 w 828843"/>
                  <a:gd name="connsiteY7" fmla="*/ 101599 h 433136"/>
                  <a:gd name="connsiteX8" fmla="*/ 37432 w 828843"/>
                  <a:gd name="connsiteY8" fmla="*/ 171115 h 433136"/>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25642 w 828843"/>
                  <a:gd name="connsiteY6" fmla="*/ 133683 h 470568"/>
                  <a:gd name="connsiteX7" fmla="*/ 64169 w 828843"/>
                  <a:gd name="connsiteY7" fmla="*/ 101599 h 470568"/>
                  <a:gd name="connsiteX8" fmla="*/ 37432 w 828843"/>
                  <a:gd name="connsiteY8" fmla="*/ 171115 h 470568"/>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36336 w 828843"/>
                  <a:gd name="connsiteY6" fmla="*/ 133683 h 470568"/>
                  <a:gd name="connsiteX7" fmla="*/ 64169 w 828843"/>
                  <a:gd name="connsiteY7" fmla="*/ 101599 h 470568"/>
                  <a:gd name="connsiteX8" fmla="*/ 37432 w 828843"/>
                  <a:gd name="connsiteY8" fmla="*/ 171115 h 470568"/>
                  <a:gd name="connsiteX0" fmla="*/ 37432 w 782106"/>
                  <a:gd name="connsiteY0" fmla="*/ 171115 h 470568"/>
                  <a:gd name="connsiteX1" fmla="*/ 0 w 782106"/>
                  <a:gd name="connsiteY1" fmla="*/ 283410 h 470568"/>
                  <a:gd name="connsiteX2" fmla="*/ 588211 w 782106"/>
                  <a:gd name="connsiteY2" fmla="*/ 299452 h 470568"/>
                  <a:gd name="connsiteX3" fmla="*/ 529390 w 782106"/>
                  <a:gd name="connsiteY3" fmla="*/ 470568 h 470568"/>
                  <a:gd name="connsiteX4" fmla="*/ 782106 w 782106"/>
                  <a:gd name="connsiteY4" fmla="*/ 250248 h 470568"/>
                  <a:gd name="connsiteX5" fmla="*/ 673768 w 782106"/>
                  <a:gd name="connsiteY5" fmla="*/ 0 h 470568"/>
                  <a:gd name="connsiteX6" fmla="*/ 636336 w 782106"/>
                  <a:gd name="connsiteY6" fmla="*/ 133683 h 470568"/>
                  <a:gd name="connsiteX7" fmla="*/ 64169 w 782106"/>
                  <a:gd name="connsiteY7" fmla="*/ 101599 h 470568"/>
                  <a:gd name="connsiteX8" fmla="*/ 37432 w 782106"/>
                  <a:gd name="connsiteY8" fmla="*/ 171115 h 470568"/>
                  <a:gd name="connsiteX0" fmla="*/ 37432 w 782106"/>
                  <a:gd name="connsiteY0" fmla="*/ 171115 h 470568"/>
                  <a:gd name="connsiteX1" fmla="*/ 0 w 782106"/>
                  <a:gd name="connsiteY1" fmla="*/ 283410 h 470568"/>
                  <a:gd name="connsiteX2" fmla="*/ 588211 w 782106"/>
                  <a:gd name="connsiteY2" fmla="*/ 299452 h 470568"/>
                  <a:gd name="connsiteX3" fmla="*/ 529390 w 782106"/>
                  <a:gd name="connsiteY3" fmla="*/ 470568 h 470568"/>
                  <a:gd name="connsiteX4" fmla="*/ 782106 w 782106"/>
                  <a:gd name="connsiteY4" fmla="*/ 250248 h 470568"/>
                  <a:gd name="connsiteX5" fmla="*/ 673768 w 782106"/>
                  <a:gd name="connsiteY5" fmla="*/ 0 h 470568"/>
                  <a:gd name="connsiteX6" fmla="*/ 636336 w 782106"/>
                  <a:gd name="connsiteY6" fmla="*/ 133683 h 470568"/>
                  <a:gd name="connsiteX7" fmla="*/ 108857 w 782106"/>
                  <a:gd name="connsiteY7" fmla="*/ 60907 h 470568"/>
                  <a:gd name="connsiteX8" fmla="*/ 37432 w 782106"/>
                  <a:gd name="connsiteY8" fmla="*/ 171115 h 470568"/>
                  <a:gd name="connsiteX0" fmla="*/ 5378 w 750052"/>
                  <a:gd name="connsiteY0" fmla="*/ 171115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76803 w 750052"/>
                  <a:gd name="connsiteY7" fmla="*/ 60907 h 470568"/>
                  <a:gd name="connsiteX8" fmla="*/ 5378 w 750052"/>
                  <a:gd name="connsiteY8" fmla="*/ 171115 h 470568"/>
                  <a:gd name="connsiteX0" fmla="*/ 76803 w 750052"/>
                  <a:gd name="connsiteY0" fmla="*/ 60907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76803 w 750052"/>
                  <a:gd name="connsiteY7" fmla="*/ 60907 h 470568"/>
                  <a:gd name="connsiteX0" fmla="*/ 55056 w 750052"/>
                  <a:gd name="connsiteY0" fmla="*/ 57368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55056 w 750052"/>
                  <a:gd name="connsiteY7" fmla="*/ 57368 h 47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0052" h="470568">
                    <a:moveTo>
                      <a:pt x="55056" y="57368"/>
                    </a:moveTo>
                    <a:lnTo>
                      <a:pt x="0" y="240665"/>
                    </a:lnTo>
                    <a:lnTo>
                      <a:pt x="556157" y="299452"/>
                    </a:lnTo>
                    <a:lnTo>
                      <a:pt x="497336" y="470568"/>
                    </a:lnTo>
                    <a:lnTo>
                      <a:pt x="750052" y="250248"/>
                    </a:lnTo>
                    <a:lnTo>
                      <a:pt x="641714" y="0"/>
                    </a:lnTo>
                    <a:lnTo>
                      <a:pt x="604282" y="133683"/>
                    </a:lnTo>
                    <a:lnTo>
                      <a:pt x="55056" y="57368"/>
                    </a:lnTo>
                    <a:close/>
                  </a:path>
                </a:pathLst>
              </a:cu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9" name="TextBox 98"/>
              <p:cNvSpPr txBox="1"/>
              <p:nvPr/>
            </p:nvSpPr>
            <p:spPr>
              <a:xfrm rot="179687">
                <a:off x="5484947" y="5801266"/>
                <a:ext cx="648439"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mic Sans MS" pitchFamily="66" charset="0"/>
                    <a:ea typeface="+mn-ea"/>
                    <a:cs typeface="+mn-cs"/>
                  </a:rPr>
                  <a:t>FORCE</a:t>
                </a:r>
              </a:p>
            </p:txBody>
          </p:sp>
        </p:grpSp>
        <p:sp>
          <p:nvSpPr>
            <p:cNvPr id="103" name="Up Arrow 78">
              <a:extLst>
                <a:ext uri="{FF2B5EF4-FFF2-40B4-BE49-F238E27FC236}">
                  <a16:creationId xmlns:a16="http://schemas.microsoft.com/office/drawing/2014/main" id="{64A4DFE6-C9D5-4A5A-990F-24F123A9289A}"/>
                </a:ext>
              </a:extLst>
            </p:cNvPr>
            <p:cNvSpPr/>
            <p:nvPr/>
          </p:nvSpPr>
          <p:spPr bwMode="auto">
            <a:xfrm rot="12535665">
              <a:off x="2983971" y="4701818"/>
              <a:ext cx="203972" cy="596487"/>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4" name="Up Arrow 83">
              <a:extLst>
                <a:ext uri="{FF2B5EF4-FFF2-40B4-BE49-F238E27FC236}">
                  <a16:creationId xmlns:a16="http://schemas.microsoft.com/office/drawing/2014/main" id="{57588AFF-7F0C-4A42-B70B-F7F2D5A34EAD}"/>
                </a:ext>
              </a:extLst>
            </p:cNvPr>
            <p:cNvSpPr/>
            <p:nvPr/>
          </p:nvSpPr>
          <p:spPr bwMode="auto">
            <a:xfrm rot="12272513">
              <a:off x="3830145" y="3383034"/>
              <a:ext cx="86751" cy="162656"/>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5" name="Up Arrow 84">
              <a:extLst>
                <a:ext uri="{FF2B5EF4-FFF2-40B4-BE49-F238E27FC236}">
                  <a16:creationId xmlns:a16="http://schemas.microsoft.com/office/drawing/2014/main" id="{D59753DC-0058-411D-AF10-E67BC042ED03}"/>
                </a:ext>
              </a:extLst>
            </p:cNvPr>
            <p:cNvSpPr/>
            <p:nvPr/>
          </p:nvSpPr>
          <p:spPr bwMode="auto">
            <a:xfrm rot="12484994">
              <a:off x="3517028" y="3885763"/>
              <a:ext cx="127756" cy="254495"/>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108" name="Straight Connector 107">
              <a:extLst>
                <a:ext uri="{FF2B5EF4-FFF2-40B4-BE49-F238E27FC236}">
                  <a16:creationId xmlns:a16="http://schemas.microsoft.com/office/drawing/2014/main" id="{2685038C-9A8F-48DE-966D-1DC5DBA0A589}"/>
                </a:ext>
              </a:extLst>
            </p:cNvPr>
            <p:cNvCxnSpPr/>
            <p:nvPr/>
          </p:nvCxnSpPr>
          <p:spPr bwMode="auto">
            <a:xfrm>
              <a:off x="2331085" y="3872421"/>
              <a:ext cx="217170"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8744BECD-4E9D-40B5-86CF-3A5A46CBC3CC}"/>
                </a:ext>
              </a:extLst>
            </p:cNvPr>
            <p:cNvCxnSpPr/>
            <p:nvPr/>
          </p:nvCxnSpPr>
          <p:spPr bwMode="auto">
            <a:xfrm flipV="1">
              <a:off x="2271684" y="3790851"/>
              <a:ext cx="430530" cy="381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06" name="Rectangle 105">
              <a:extLst>
                <a:ext uri="{FF2B5EF4-FFF2-40B4-BE49-F238E27FC236}">
                  <a16:creationId xmlns:a16="http://schemas.microsoft.com/office/drawing/2014/main" id="{FE4B0820-715D-4EB7-80E3-DC5100A0B98F}"/>
                </a:ext>
              </a:extLst>
            </p:cNvPr>
            <p:cNvSpPr/>
            <p:nvPr/>
          </p:nvSpPr>
          <p:spPr>
            <a:xfrm>
              <a:off x="2113345" y="4558616"/>
              <a:ext cx="750274"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+i</a:t>
              </a:r>
              <a:r>
                <a:rPr kumimoji="0" lang="en-US" sz="36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1</a:t>
              </a:r>
              <a:endParaRPr kumimoji="0" lang="en-US" sz="36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07" name="Rectangle 106">
              <a:extLst>
                <a:ext uri="{FF2B5EF4-FFF2-40B4-BE49-F238E27FC236}">
                  <a16:creationId xmlns:a16="http://schemas.microsoft.com/office/drawing/2014/main" id="{B4435AA5-9C43-4154-883D-F71D4503E460}"/>
                </a:ext>
              </a:extLst>
            </p:cNvPr>
            <p:cNvSpPr/>
            <p:nvPr/>
          </p:nvSpPr>
          <p:spPr>
            <a:xfrm>
              <a:off x="6408317" y="4678078"/>
              <a:ext cx="750274"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+i</a:t>
              </a:r>
              <a:r>
                <a:rPr kumimoji="0" lang="en-US" sz="36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2</a:t>
              </a:r>
              <a:endParaRPr kumimoji="0" lang="en-US" sz="36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91" name="Rectangle 190">
              <a:extLst>
                <a:ext uri="{FF2B5EF4-FFF2-40B4-BE49-F238E27FC236}">
                  <a16:creationId xmlns:a16="http://schemas.microsoft.com/office/drawing/2014/main" id="{BD7D43CB-2F10-43FE-8293-B57D3A7DCF0B}"/>
                </a:ext>
              </a:extLst>
            </p:cNvPr>
            <p:cNvSpPr/>
            <p:nvPr/>
          </p:nvSpPr>
          <p:spPr>
            <a:xfrm>
              <a:off x="3517947" y="2514764"/>
              <a:ext cx="964718"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Wire #1</a:t>
              </a:r>
              <a:endParaRPr kumimoji="0" lang="en-US" sz="18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92" name="Rectangle 191">
              <a:extLst>
                <a:ext uri="{FF2B5EF4-FFF2-40B4-BE49-F238E27FC236}">
                  <a16:creationId xmlns:a16="http://schemas.microsoft.com/office/drawing/2014/main" id="{03419807-8560-4C97-BFD3-2F18872C21AC}"/>
                </a:ext>
              </a:extLst>
            </p:cNvPr>
            <p:cNvSpPr/>
            <p:nvPr/>
          </p:nvSpPr>
          <p:spPr>
            <a:xfrm>
              <a:off x="5266199" y="2526821"/>
              <a:ext cx="964718"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Wire #2</a:t>
              </a:r>
              <a:endParaRPr kumimoji="0" lang="en-US" sz="18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sp>
        <p:nvSpPr>
          <p:cNvPr id="110" name="AutoShape 4">
            <a:extLst>
              <a:ext uri="{FF2B5EF4-FFF2-40B4-BE49-F238E27FC236}">
                <a16:creationId xmlns:a16="http://schemas.microsoft.com/office/drawing/2014/main" id="{1161E0A8-3FFA-4007-B457-ACE763319B15}"/>
              </a:ext>
            </a:extLst>
          </p:cNvPr>
          <p:cNvSpPr>
            <a:spLocks noChangeArrowheads="1"/>
          </p:cNvSpPr>
          <p:nvPr/>
        </p:nvSpPr>
        <p:spPr bwMode="auto">
          <a:xfrm>
            <a:off x="212214" y="274304"/>
            <a:ext cx="4975956" cy="2248984"/>
          </a:xfrm>
          <a:prstGeom prst="cloudCallout">
            <a:avLst>
              <a:gd name="adj1" fmla="val -27635"/>
              <a:gd name="adj2" fmla="val 101470"/>
            </a:avLst>
          </a:prstGeom>
          <a:solidFill>
            <a:srgbClr val="CCFF66"/>
          </a:solidFill>
          <a:ln w="28575">
            <a:solidFill>
              <a:srgbClr val="99FF99"/>
            </a:solidFill>
            <a:round/>
            <a:headEnd/>
            <a:tailEnd/>
          </a:ln>
          <a:effectLst/>
          <a:scene3d>
            <a:camera prst="orthographicFront"/>
            <a:lightRig rig="threePt" dir="t"/>
          </a:scene3d>
          <a:sp3d>
            <a:bevelT/>
          </a:sp3d>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 name="Text Box 20">
            <a:extLst>
              <a:ext uri="{FF2B5EF4-FFF2-40B4-BE49-F238E27FC236}">
                <a16:creationId xmlns:a16="http://schemas.microsoft.com/office/drawing/2014/main" id="{EB4CF083-0A70-4F93-B7E5-0DF7A242E73C}"/>
              </a:ext>
            </a:extLst>
          </p:cNvPr>
          <p:cNvSpPr txBox="1">
            <a:spLocks noChangeArrowheads="1"/>
          </p:cNvSpPr>
          <p:nvPr/>
        </p:nvSpPr>
        <p:spPr bwMode="auto">
          <a:xfrm>
            <a:off x="640029" y="746120"/>
            <a:ext cx="4438390" cy="1200329"/>
          </a:xfrm>
          <a:prstGeom prst="rect">
            <a:avLst/>
          </a:prstGeom>
          <a:noFill/>
          <a:ln w="2857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…and </a:t>
            </a:r>
            <a:r>
              <a:rPr kumimoji="0" lang="en-US" sz="24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Arial" charset="0"/>
                <a:ea typeface="+mn-ea"/>
                <a:cs typeface="+mn-cs"/>
              </a:rPr>
              <a:t>L</a:t>
            </a:r>
            <a: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 is the length of </a:t>
            </a:r>
            <a:b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br>
            <a: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wire #2 that is in the magnetic field.</a:t>
            </a:r>
            <a:endParaRPr kumimoji="0" lang="en-US" sz="24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endParaRPr>
          </a:p>
        </p:txBody>
      </p:sp>
      <p:sp>
        <p:nvSpPr>
          <p:cNvPr id="190" name="Text Box 20">
            <a:extLst>
              <a:ext uri="{FF2B5EF4-FFF2-40B4-BE49-F238E27FC236}">
                <a16:creationId xmlns:a16="http://schemas.microsoft.com/office/drawing/2014/main" id="{2812293D-93FC-4FB2-8452-C8FB4508C171}"/>
              </a:ext>
            </a:extLst>
          </p:cNvPr>
          <p:cNvSpPr txBox="1">
            <a:spLocks noChangeArrowheads="1"/>
          </p:cNvSpPr>
          <p:nvPr/>
        </p:nvSpPr>
        <p:spPr bwMode="auto">
          <a:xfrm>
            <a:off x="6357023" y="105514"/>
            <a:ext cx="2505469" cy="369332"/>
          </a:xfrm>
          <a:prstGeom prst="rect">
            <a:avLst/>
          </a:prstGeom>
          <a:noFill/>
          <a:ln w="2857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µ</a:t>
            </a:r>
            <a:r>
              <a:rPr kumimoji="0" lang="en-US" sz="1800" b="0"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o</a:t>
            </a: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 = 4</a:t>
            </a:r>
            <a:r>
              <a:rPr kumimoji="0" lang="el-GR"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π</a:t>
            </a: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 x 10</a:t>
            </a:r>
            <a:r>
              <a:rPr kumimoji="0" lang="en-US" sz="1800" b="0" i="0" u="none" strike="noStrike" kern="1200" cap="none" spc="0" normalizeH="0" baseline="3000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 -7</a:t>
            </a: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 </a:t>
            </a:r>
            <a:r>
              <a:rPr kumimoji="0" lang="en-US" sz="1800" b="0" i="0" u="none" strike="noStrike" kern="1200" cap="none" spc="0" normalizeH="0" baseline="0" noProof="0" dirty="0" err="1">
                <a:ln w="11430"/>
                <a:solidFill>
                  <a:srgbClr val="000000"/>
                </a:solidFill>
                <a:effectLst>
                  <a:outerShdw blurRad="50800" dist="39000" dir="5460000" algn="tl">
                    <a:srgbClr val="000000">
                      <a:alpha val="38000"/>
                    </a:srgbClr>
                  </a:outerShdw>
                </a:effectLst>
                <a:uLnTx/>
                <a:uFillTx/>
                <a:latin typeface="Times New Roman"/>
                <a:ea typeface="+mn-ea"/>
                <a:cs typeface="+mn-cs"/>
              </a:rPr>
              <a:t>T∙m</a:t>
            </a: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/A</a:t>
            </a:r>
            <a:endParaRPr kumimoji="0" lang="en-US" sz="1800" b="0"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a:ea typeface="+mn-ea"/>
              <a:cs typeface="+mn-cs"/>
            </a:endParaRPr>
          </a:p>
        </p:txBody>
      </p:sp>
      <p:sp>
        <p:nvSpPr>
          <p:cNvPr id="214" name="Rectangle 213">
            <a:extLst>
              <a:ext uri="{FF2B5EF4-FFF2-40B4-BE49-F238E27FC236}">
                <a16:creationId xmlns:a16="http://schemas.microsoft.com/office/drawing/2014/main" id="{608BD96E-A70B-40CB-A135-9A1581071AD2}"/>
              </a:ext>
            </a:extLst>
          </p:cNvPr>
          <p:cNvSpPr/>
          <p:nvPr/>
        </p:nvSpPr>
        <p:spPr>
          <a:xfrm>
            <a:off x="2506929" y="3502753"/>
            <a:ext cx="554017"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B</a:t>
            </a:r>
            <a:r>
              <a:rPr kumimoji="0" lang="en-US" sz="18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1</a:t>
            </a:r>
            <a:endParaRPr kumimoji="0" lang="en-US" sz="18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215" name="Rectangle 214">
            <a:extLst>
              <a:ext uri="{FF2B5EF4-FFF2-40B4-BE49-F238E27FC236}">
                <a16:creationId xmlns:a16="http://schemas.microsoft.com/office/drawing/2014/main" id="{DAF5AB8B-609B-413F-9E56-25E734F5060A}"/>
              </a:ext>
            </a:extLst>
          </p:cNvPr>
          <p:cNvSpPr/>
          <p:nvPr/>
        </p:nvSpPr>
        <p:spPr>
          <a:xfrm>
            <a:off x="6800915" y="3608176"/>
            <a:ext cx="554017"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B</a:t>
            </a:r>
            <a:r>
              <a:rPr kumimoji="0" lang="en-US" sz="18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2</a:t>
            </a:r>
            <a:endParaRPr kumimoji="0" lang="en-US" sz="18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cxnSp>
        <p:nvCxnSpPr>
          <p:cNvPr id="166" name="Straight Connector 165">
            <a:extLst>
              <a:ext uri="{FF2B5EF4-FFF2-40B4-BE49-F238E27FC236}">
                <a16:creationId xmlns:a16="http://schemas.microsoft.com/office/drawing/2014/main" id="{23B1985D-F801-499E-94EC-AA2CFDC6E6CA}"/>
              </a:ext>
            </a:extLst>
          </p:cNvPr>
          <p:cNvCxnSpPr>
            <a:cxnSpLocks/>
          </p:cNvCxnSpPr>
          <p:nvPr/>
        </p:nvCxnSpPr>
        <p:spPr bwMode="auto">
          <a:xfrm>
            <a:off x="3356447" y="5477818"/>
            <a:ext cx="0" cy="665268"/>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168" name="Straight Connector 167">
            <a:extLst>
              <a:ext uri="{FF2B5EF4-FFF2-40B4-BE49-F238E27FC236}">
                <a16:creationId xmlns:a16="http://schemas.microsoft.com/office/drawing/2014/main" id="{5D410411-4D72-40B9-B67A-8606B687B8FA}"/>
              </a:ext>
            </a:extLst>
          </p:cNvPr>
          <p:cNvCxnSpPr>
            <a:cxnSpLocks/>
          </p:cNvCxnSpPr>
          <p:nvPr/>
        </p:nvCxnSpPr>
        <p:spPr bwMode="auto">
          <a:xfrm>
            <a:off x="6262649" y="5477818"/>
            <a:ext cx="0" cy="81143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180" name="Group 179">
            <a:extLst>
              <a:ext uri="{FF2B5EF4-FFF2-40B4-BE49-F238E27FC236}">
                <a16:creationId xmlns:a16="http://schemas.microsoft.com/office/drawing/2014/main" id="{1B16E46C-02AD-4458-8F5B-5A560092FEE9}"/>
              </a:ext>
            </a:extLst>
          </p:cNvPr>
          <p:cNvGrpSpPr/>
          <p:nvPr/>
        </p:nvGrpSpPr>
        <p:grpSpPr>
          <a:xfrm>
            <a:off x="3378171" y="5642921"/>
            <a:ext cx="2875138" cy="646331"/>
            <a:chOff x="3378171" y="5642921"/>
            <a:chExt cx="2875138" cy="646331"/>
          </a:xfrm>
        </p:grpSpPr>
        <p:cxnSp>
          <p:nvCxnSpPr>
            <p:cNvPr id="186" name="Straight Arrow Connector 185">
              <a:extLst>
                <a:ext uri="{FF2B5EF4-FFF2-40B4-BE49-F238E27FC236}">
                  <a16:creationId xmlns:a16="http://schemas.microsoft.com/office/drawing/2014/main" id="{94B527D8-3C08-4C30-BBB2-3A9B79302D84}"/>
                </a:ext>
              </a:extLst>
            </p:cNvPr>
            <p:cNvCxnSpPr/>
            <p:nvPr/>
          </p:nvCxnSpPr>
          <p:spPr bwMode="auto">
            <a:xfrm>
              <a:off x="3378171" y="5975517"/>
              <a:ext cx="2875138" cy="127924"/>
            </a:xfrm>
            <a:prstGeom prst="straightConnector1">
              <a:avLst/>
            </a:prstGeom>
            <a:solidFill>
              <a:schemeClr val="accent1"/>
            </a:solidFill>
            <a:ln w="28575" cap="flat" cmpd="sng" algn="ctr">
              <a:solidFill>
                <a:schemeClr val="tx1"/>
              </a:solidFill>
              <a:prstDash val="solid"/>
              <a:round/>
              <a:headEnd type="triangle"/>
              <a:tailEnd type="triangle"/>
            </a:ln>
            <a:effectLst/>
          </p:spPr>
        </p:cxnSp>
        <p:sp>
          <p:nvSpPr>
            <p:cNvPr id="187" name="Rectangle 186">
              <a:extLst>
                <a:ext uri="{FF2B5EF4-FFF2-40B4-BE49-F238E27FC236}">
                  <a16:creationId xmlns:a16="http://schemas.microsoft.com/office/drawing/2014/main" id="{77D338F3-C80B-4FE3-A4AE-3404CF4D5C0F}"/>
                </a:ext>
              </a:extLst>
            </p:cNvPr>
            <p:cNvSpPr/>
            <p:nvPr/>
          </p:nvSpPr>
          <p:spPr>
            <a:xfrm>
              <a:off x="4698613" y="5642921"/>
              <a:ext cx="442749" cy="646331"/>
            </a:xfrm>
            <a:prstGeom prst="rect">
              <a:avLst/>
            </a:prstGeom>
            <a:solidFill>
              <a:srgbClr val="FFFFCC"/>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d</a:t>
              </a:r>
              <a:endParaRPr kumimoji="0" lang="en-US" sz="36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sp>
        <p:nvSpPr>
          <p:cNvPr id="188" name="TextBox 187">
            <a:extLst>
              <a:ext uri="{FF2B5EF4-FFF2-40B4-BE49-F238E27FC236}">
                <a16:creationId xmlns:a16="http://schemas.microsoft.com/office/drawing/2014/main" id="{E8503D14-B091-475B-84F2-2CB800EB16ED}"/>
              </a:ext>
            </a:extLst>
          </p:cNvPr>
          <p:cNvSpPr txBox="1"/>
          <p:nvPr/>
        </p:nvSpPr>
        <p:spPr>
          <a:xfrm>
            <a:off x="6902005" y="1589916"/>
            <a:ext cx="160221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mn-cs"/>
              </a:rPr>
              <a:t>F = B</a:t>
            </a:r>
            <a:r>
              <a:rPr kumimoji="0" lang="en-US" sz="2400" b="0" i="0" u="none" strike="noStrike" kern="1200" cap="none" spc="0" normalizeH="0" baseline="-25000" noProof="0" dirty="0">
                <a:ln>
                  <a:noFill/>
                </a:ln>
                <a:solidFill>
                  <a:srgbClr val="000000"/>
                </a:solidFill>
                <a:effectLst/>
                <a:uLnTx/>
                <a:uFillTx/>
                <a:latin typeface="Times New Roman"/>
                <a:ea typeface="+mn-ea"/>
                <a:cs typeface="+mn-cs"/>
              </a:rPr>
              <a:t>1</a:t>
            </a:r>
            <a:r>
              <a:rPr kumimoji="0" lang="en-US" sz="2400" b="0" i="0" u="none" strike="noStrike" kern="1200" cap="none" spc="0" normalizeH="0" baseline="0" noProof="0" dirty="0">
                <a:ln>
                  <a:noFill/>
                </a:ln>
                <a:solidFill>
                  <a:srgbClr val="000000"/>
                </a:solidFill>
                <a:effectLst/>
                <a:uLnTx/>
                <a:uFillTx/>
                <a:latin typeface="Times New Roman"/>
                <a:ea typeface="+mn-ea"/>
                <a:cs typeface="+mn-cs"/>
              </a:rPr>
              <a:t>I</a:t>
            </a:r>
            <a:r>
              <a:rPr kumimoji="0" lang="en-US" sz="2400" b="0" i="0" u="none" strike="noStrike" kern="1200" cap="none" spc="0" normalizeH="0" baseline="-25000" noProof="0" dirty="0">
                <a:ln>
                  <a:noFill/>
                </a:ln>
                <a:solidFill>
                  <a:srgbClr val="000000"/>
                </a:solidFill>
                <a:effectLst/>
                <a:uLnTx/>
                <a:uFillTx/>
                <a:latin typeface="Times New Roman"/>
                <a:ea typeface="+mn-ea"/>
                <a:cs typeface="+mn-cs"/>
              </a:rPr>
              <a:t>2</a:t>
            </a:r>
            <a:r>
              <a:rPr kumimoji="0" lang="en-US" sz="2400" b="0" i="0" u="none" strike="noStrike" kern="1200" cap="none" spc="0" normalizeH="0" baseline="0" noProof="0" dirty="0">
                <a:ln>
                  <a:noFill/>
                </a:ln>
                <a:solidFill>
                  <a:srgbClr val="000000"/>
                </a:solidFill>
                <a:effectLst/>
                <a:uLnTx/>
                <a:uFillTx/>
                <a:latin typeface="Times New Roman"/>
                <a:ea typeface="+mn-ea"/>
                <a:cs typeface="+mn-cs"/>
              </a:rPr>
              <a:t>L</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194" name="Group 193">
            <a:extLst>
              <a:ext uri="{FF2B5EF4-FFF2-40B4-BE49-F238E27FC236}">
                <a16:creationId xmlns:a16="http://schemas.microsoft.com/office/drawing/2014/main" id="{2DA43EAB-3A1B-41A3-8694-9AF2C8D758D0}"/>
              </a:ext>
            </a:extLst>
          </p:cNvPr>
          <p:cNvGrpSpPr/>
          <p:nvPr/>
        </p:nvGrpSpPr>
        <p:grpSpPr>
          <a:xfrm>
            <a:off x="6756606" y="603125"/>
            <a:ext cx="1468893" cy="923330"/>
            <a:chOff x="6651986" y="1758711"/>
            <a:chExt cx="1468893" cy="923330"/>
          </a:xfrm>
        </p:grpSpPr>
        <p:grpSp>
          <p:nvGrpSpPr>
            <p:cNvPr id="195" name="Group 194">
              <a:extLst>
                <a:ext uri="{FF2B5EF4-FFF2-40B4-BE49-F238E27FC236}">
                  <a16:creationId xmlns:a16="http://schemas.microsoft.com/office/drawing/2014/main" id="{B754F66E-E483-4D5B-9002-88C5A01785CE}"/>
                </a:ext>
              </a:extLst>
            </p:cNvPr>
            <p:cNvGrpSpPr/>
            <p:nvPr/>
          </p:nvGrpSpPr>
          <p:grpSpPr>
            <a:xfrm>
              <a:off x="7242274" y="1758711"/>
              <a:ext cx="878605" cy="923330"/>
              <a:chOff x="3273218" y="1175518"/>
              <a:chExt cx="878605" cy="923330"/>
            </a:xfrm>
          </p:grpSpPr>
          <p:cxnSp>
            <p:nvCxnSpPr>
              <p:cNvPr id="197" name="Straight Connector 196">
                <a:extLst>
                  <a:ext uri="{FF2B5EF4-FFF2-40B4-BE49-F238E27FC236}">
                    <a16:creationId xmlns:a16="http://schemas.microsoft.com/office/drawing/2014/main" id="{47ED0B2B-FAD2-475F-99C1-316810083C1C}"/>
                  </a:ext>
                </a:extLst>
              </p:cNvPr>
              <p:cNvCxnSpPr/>
              <p:nvPr/>
            </p:nvCxnSpPr>
            <p:spPr bwMode="auto">
              <a:xfrm>
                <a:off x="3473153" y="1671144"/>
                <a:ext cx="478737"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98" name="TextBox 197">
                <a:extLst>
                  <a:ext uri="{FF2B5EF4-FFF2-40B4-BE49-F238E27FC236}">
                    <a16:creationId xmlns:a16="http://schemas.microsoft.com/office/drawing/2014/main" id="{895A5299-CB80-4429-B51C-0FBE10574D2F}"/>
                  </a:ext>
                </a:extLst>
              </p:cNvPr>
              <p:cNvSpPr txBox="1"/>
              <p:nvPr/>
            </p:nvSpPr>
            <p:spPr>
              <a:xfrm>
                <a:off x="3281863" y="1175518"/>
                <a:ext cx="826759"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Symbol" pitchFamily="18" charset="2"/>
                    <a:ea typeface="+mn-ea"/>
                    <a:cs typeface="+mn-cs"/>
                  </a:rPr>
                  <a:t>m</a:t>
                </a:r>
                <a:r>
                  <a:rPr kumimoji="0" lang="en-US" sz="2400" b="0" i="0" u="none" strike="noStrike" kern="1200" cap="none" spc="0" normalizeH="0" baseline="-25000" noProof="0" dirty="0" err="1">
                    <a:ln>
                      <a:noFill/>
                    </a:ln>
                    <a:solidFill>
                      <a:srgbClr val="000000"/>
                    </a:solidFill>
                    <a:effectLst/>
                    <a:uLnTx/>
                    <a:uFillTx/>
                    <a:latin typeface="Symbol" pitchFamily="18" charset="2"/>
                    <a:ea typeface="+mn-ea"/>
                    <a:cs typeface="+mn-cs"/>
                  </a:rPr>
                  <a:t>o</a:t>
                </a:r>
                <a:r>
                  <a:rPr kumimoji="0" lang="en-US" sz="2400" b="0" i="0" u="none" strike="noStrike" kern="1200" cap="none" spc="0" normalizeH="0" baseline="-25000" noProof="0" dirty="0">
                    <a:ln>
                      <a:noFill/>
                    </a:ln>
                    <a:solidFill>
                      <a:srgbClr val="000000"/>
                    </a:solidFill>
                    <a:effectLst/>
                    <a:uLnTx/>
                    <a:uFillTx/>
                    <a:latin typeface="Symbol" pitchFamily="18" charset="2"/>
                    <a:ea typeface="+mn-ea"/>
                    <a:cs typeface="+mn-cs"/>
                  </a:rPr>
                  <a:t> </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I</a:t>
                </a:r>
                <a:r>
                  <a:rPr kumimoji="0" lang="en-US" sz="2400" b="0" i="0" u="none" strike="noStrike" kern="1200" cap="none" spc="0" normalizeH="0" baseline="-25000" noProof="0" dirty="0">
                    <a:ln>
                      <a:noFill/>
                    </a:ln>
                    <a:solidFill>
                      <a:srgbClr val="000000"/>
                    </a:solidFill>
                    <a:effectLst/>
                    <a:uLnTx/>
                    <a:uFillTx/>
                    <a:latin typeface="Symbol" pitchFamily="18" charset="2"/>
                    <a:ea typeface="+mn-ea"/>
                    <a:cs typeface="+mn-cs"/>
                  </a:rPr>
                  <a:t>1</a:t>
                </a:r>
                <a:endParaRPr kumimoji="0" lang="en-US" sz="2400" b="0" i="0" u="none" strike="noStrike" kern="1200" cap="none" spc="0" normalizeH="0" baseline="-25000" noProof="0" dirty="0">
                  <a:ln>
                    <a:noFill/>
                  </a:ln>
                  <a:solidFill>
                    <a:srgbClr val="000000"/>
                  </a:solidFill>
                  <a:effectLst/>
                  <a:uLnTx/>
                  <a:uFillTx/>
                  <a:latin typeface="Times New Roman" pitchFamily="18" charset="0"/>
                  <a:ea typeface="+mn-ea"/>
                  <a:cs typeface="+mn-cs"/>
                </a:endParaRPr>
              </a:p>
            </p:txBody>
          </p:sp>
          <p:sp>
            <p:nvSpPr>
              <p:cNvPr id="199" name="TextBox 198">
                <a:extLst>
                  <a:ext uri="{FF2B5EF4-FFF2-40B4-BE49-F238E27FC236}">
                    <a16:creationId xmlns:a16="http://schemas.microsoft.com/office/drawing/2014/main" id="{A880924F-A88E-446B-ABD6-330180E3BE44}"/>
                  </a:ext>
                </a:extLst>
              </p:cNvPr>
              <p:cNvSpPr txBox="1"/>
              <p:nvPr/>
            </p:nvSpPr>
            <p:spPr>
              <a:xfrm>
                <a:off x="3273218" y="1637183"/>
                <a:ext cx="87860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2</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p</a:t>
                </a: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 d</a:t>
                </a:r>
              </a:p>
            </p:txBody>
          </p:sp>
        </p:grpSp>
        <p:sp>
          <p:nvSpPr>
            <p:cNvPr id="196" name="TextBox 195">
              <a:extLst>
                <a:ext uri="{FF2B5EF4-FFF2-40B4-BE49-F238E27FC236}">
                  <a16:creationId xmlns:a16="http://schemas.microsoft.com/office/drawing/2014/main" id="{1DC0FDDC-FE11-4B56-B8A7-6631BE9A0C25}"/>
                </a:ext>
              </a:extLst>
            </p:cNvPr>
            <p:cNvSpPr txBox="1"/>
            <p:nvPr/>
          </p:nvSpPr>
          <p:spPr>
            <a:xfrm>
              <a:off x="6651986" y="1993003"/>
              <a:ext cx="826759"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B</a:t>
              </a:r>
              <a:r>
                <a:rPr kumimoji="0" lang="en-US" sz="2400" b="0" i="0" u="none" strike="noStrike" kern="1200" cap="none" spc="0" normalizeH="0" baseline="-25000" noProof="0" dirty="0">
                  <a:ln>
                    <a:noFill/>
                  </a:ln>
                  <a:solidFill>
                    <a:srgbClr val="000000"/>
                  </a:solidFill>
                  <a:effectLst/>
                  <a:uLnTx/>
                  <a:uFillTx/>
                  <a:latin typeface="Century Gothic" pitchFamily="34" charset="0"/>
                  <a:ea typeface="+mn-ea"/>
                  <a:cs typeface="+mn-cs"/>
                </a:rPr>
                <a:t>1 </a:t>
              </a: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 </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216" name="Group 215">
            <a:extLst>
              <a:ext uri="{FF2B5EF4-FFF2-40B4-BE49-F238E27FC236}">
                <a16:creationId xmlns:a16="http://schemas.microsoft.com/office/drawing/2014/main" id="{C77ACCDF-87AD-4D38-809D-C1BBE49E4AC7}"/>
              </a:ext>
            </a:extLst>
          </p:cNvPr>
          <p:cNvGrpSpPr/>
          <p:nvPr/>
        </p:nvGrpSpPr>
        <p:grpSpPr>
          <a:xfrm>
            <a:off x="4695463" y="3959646"/>
            <a:ext cx="594648" cy="1015663"/>
            <a:chOff x="7524783" y="1143293"/>
            <a:chExt cx="594648" cy="1015663"/>
          </a:xfrm>
        </p:grpSpPr>
        <p:sp>
          <p:nvSpPr>
            <p:cNvPr id="217" name="Rectangle 216">
              <a:extLst>
                <a:ext uri="{FF2B5EF4-FFF2-40B4-BE49-F238E27FC236}">
                  <a16:creationId xmlns:a16="http://schemas.microsoft.com/office/drawing/2014/main" id="{F69AC38F-B122-4234-B10F-4FE6E5919CC3}"/>
                </a:ext>
              </a:extLst>
            </p:cNvPr>
            <p:cNvSpPr/>
            <p:nvPr/>
          </p:nvSpPr>
          <p:spPr bwMode="auto">
            <a:xfrm>
              <a:off x="7645706" y="1366092"/>
              <a:ext cx="352540" cy="627961"/>
            </a:xfrm>
            <a:prstGeom prst="rect">
              <a:avLst/>
            </a:prstGeom>
            <a:solidFill>
              <a:srgbClr val="FF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18" name="Rectangle 217">
              <a:extLst>
                <a:ext uri="{FF2B5EF4-FFF2-40B4-BE49-F238E27FC236}">
                  <a16:creationId xmlns:a16="http://schemas.microsoft.com/office/drawing/2014/main" id="{51A6355D-A623-4408-83AD-F8809F92BAD8}"/>
                </a:ext>
              </a:extLst>
            </p:cNvPr>
            <p:cNvSpPr/>
            <p:nvPr/>
          </p:nvSpPr>
          <p:spPr>
            <a:xfrm>
              <a:off x="7524783" y="1143293"/>
              <a:ext cx="594648"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a:t>
              </a:r>
              <a:endParaRPr kumimoji="0" lang="en-US" sz="60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3395723317"/>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112"/>
                                        </p:tgtEl>
                                        <p:attrNameLst>
                                          <p:attrName>style.visibility</p:attrName>
                                        </p:attrNameLst>
                                      </p:cBhvr>
                                      <p:to>
                                        <p:strVal val="visible"/>
                                      </p:to>
                                    </p:set>
                                    <p:animEffect transition="in" filter="fade">
                                      <p:cBhvr>
                                        <p:cTn id="10" dur="1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2"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0">
  <p:cSld>
    <p:bg>
      <p:bgPr>
        <a:solidFill>
          <a:srgbClr val="FFFFCC"/>
        </a:solidFill>
        <a:effectLst/>
      </p:bgPr>
    </p:bg>
    <p:spTree>
      <p:nvGrpSpPr>
        <p:cNvPr id="1" name=""/>
        <p:cNvGrpSpPr/>
        <p:nvPr/>
      </p:nvGrpSpPr>
      <p:grpSpPr>
        <a:xfrm>
          <a:off x="0" y="0"/>
          <a:ext cx="0" cy="0"/>
          <a:chOff x="0" y="0"/>
          <a:chExt cx="0" cy="0"/>
        </a:xfrm>
      </p:grpSpPr>
      <p:grpSp>
        <p:nvGrpSpPr>
          <p:cNvPr id="6" name="Group 55"/>
          <p:cNvGrpSpPr>
            <a:grpSpLocks/>
          </p:cNvGrpSpPr>
          <p:nvPr/>
        </p:nvGrpSpPr>
        <p:grpSpPr bwMode="auto">
          <a:xfrm flipH="1">
            <a:off x="277042" y="4572000"/>
            <a:ext cx="1368877" cy="1999069"/>
            <a:chOff x="2118" y="156"/>
            <a:chExt cx="1260" cy="1969"/>
          </a:xfrm>
        </p:grpSpPr>
        <p:sp>
          <p:nvSpPr>
            <p:cNvPr id="114" name="Oval 56"/>
            <p:cNvSpPr>
              <a:spLocks noChangeArrowheads="1"/>
            </p:cNvSpPr>
            <p:nvPr/>
          </p:nvSpPr>
          <p:spPr bwMode="auto">
            <a:xfrm>
              <a:off x="2118" y="1886"/>
              <a:ext cx="1260" cy="239"/>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5" name="Freeform 57"/>
            <p:cNvSpPr>
              <a:spLocks/>
            </p:cNvSpPr>
            <p:nvPr/>
          </p:nvSpPr>
          <p:spPr bwMode="auto">
            <a:xfrm>
              <a:off x="2535" y="1467"/>
              <a:ext cx="438" cy="516"/>
            </a:xfrm>
            <a:custGeom>
              <a:avLst/>
              <a:gdLst/>
              <a:ahLst/>
              <a:cxnLst>
                <a:cxn ang="0">
                  <a:pos x="96" y="0"/>
                </a:cxn>
                <a:cxn ang="0">
                  <a:pos x="432" y="48"/>
                </a:cxn>
                <a:cxn ang="0">
                  <a:pos x="516" y="516"/>
                </a:cxn>
                <a:cxn ang="0">
                  <a:pos x="402" y="504"/>
                </a:cxn>
                <a:cxn ang="0">
                  <a:pos x="282" y="174"/>
                </a:cxn>
                <a:cxn ang="0">
                  <a:pos x="192" y="156"/>
                </a:cxn>
                <a:cxn ang="0">
                  <a:pos x="150" y="318"/>
                </a:cxn>
                <a:cxn ang="0">
                  <a:pos x="168" y="480"/>
                </a:cxn>
                <a:cxn ang="0">
                  <a:pos x="0" y="450"/>
                </a:cxn>
                <a:cxn ang="0">
                  <a:pos x="24" y="138"/>
                </a:cxn>
                <a:cxn ang="0">
                  <a:pos x="96" y="0"/>
                </a:cxn>
              </a:cxnLst>
              <a:rect l="0" t="0" r="r" b="b"/>
              <a:pathLst>
                <a:path w="516" h="516">
                  <a:moveTo>
                    <a:pt x="96" y="0"/>
                  </a:moveTo>
                  <a:lnTo>
                    <a:pt x="432" y="48"/>
                  </a:lnTo>
                  <a:lnTo>
                    <a:pt x="516" y="516"/>
                  </a:lnTo>
                  <a:lnTo>
                    <a:pt x="402" y="504"/>
                  </a:lnTo>
                  <a:lnTo>
                    <a:pt x="282" y="174"/>
                  </a:lnTo>
                  <a:lnTo>
                    <a:pt x="192" y="156"/>
                  </a:lnTo>
                  <a:lnTo>
                    <a:pt x="150" y="318"/>
                  </a:lnTo>
                  <a:lnTo>
                    <a:pt x="168" y="480"/>
                  </a:lnTo>
                  <a:lnTo>
                    <a:pt x="0" y="450"/>
                  </a:lnTo>
                  <a:lnTo>
                    <a:pt x="24" y="138"/>
                  </a:lnTo>
                  <a:lnTo>
                    <a:pt x="96" y="0"/>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6" name="Freeform 58"/>
            <p:cNvSpPr>
              <a:spLocks/>
            </p:cNvSpPr>
            <p:nvPr/>
          </p:nvSpPr>
          <p:spPr bwMode="auto">
            <a:xfrm>
              <a:off x="2780" y="1035"/>
              <a:ext cx="392" cy="729"/>
            </a:xfrm>
            <a:custGeom>
              <a:avLst/>
              <a:gdLst/>
              <a:ahLst/>
              <a:cxnLst>
                <a:cxn ang="0">
                  <a:pos x="0" y="677"/>
                </a:cxn>
                <a:cxn ang="0">
                  <a:pos x="47" y="686"/>
                </a:cxn>
                <a:cxn ang="0">
                  <a:pos x="113" y="687"/>
                </a:cxn>
                <a:cxn ang="0">
                  <a:pos x="176" y="674"/>
                </a:cxn>
                <a:cxn ang="0">
                  <a:pos x="200" y="662"/>
                </a:cxn>
                <a:cxn ang="0">
                  <a:pos x="216" y="647"/>
                </a:cxn>
                <a:cxn ang="0">
                  <a:pos x="209" y="510"/>
                </a:cxn>
                <a:cxn ang="0">
                  <a:pos x="392" y="243"/>
                </a:cxn>
                <a:cxn ang="0">
                  <a:pos x="245" y="71"/>
                </a:cxn>
                <a:cxn ang="0">
                  <a:pos x="194" y="69"/>
                </a:cxn>
                <a:cxn ang="0">
                  <a:pos x="173" y="30"/>
                </a:cxn>
                <a:cxn ang="0">
                  <a:pos x="134" y="8"/>
                </a:cxn>
                <a:cxn ang="0">
                  <a:pos x="83" y="0"/>
                </a:cxn>
                <a:cxn ang="0">
                  <a:pos x="39" y="140"/>
                </a:cxn>
                <a:cxn ang="0">
                  <a:pos x="15" y="275"/>
                </a:cxn>
                <a:cxn ang="0">
                  <a:pos x="8" y="545"/>
                </a:cxn>
                <a:cxn ang="0">
                  <a:pos x="0" y="677"/>
                </a:cxn>
              </a:cxnLst>
              <a:rect l="0" t="0" r="r" b="b"/>
              <a:pathLst>
                <a:path w="392" h="687">
                  <a:moveTo>
                    <a:pt x="0" y="677"/>
                  </a:moveTo>
                  <a:lnTo>
                    <a:pt x="47" y="686"/>
                  </a:lnTo>
                  <a:lnTo>
                    <a:pt x="113" y="687"/>
                  </a:lnTo>
                  <a:cubicBezTo>
                    <a:pt x="134" y="683"/>
                    <a:pt x="155" y="679"/>
                    <a:pt x="176" y="674"/>
                  </a:cubicBezTo>
                  <a:cubicBezTo>
                    <a:pt x="184" y="672"/>
                    <a:pt x="191" y="664"/>
                    <a:pt x="200" y="662"/>
                  </a:cubicBezTo>
                  <a:cubicBezTo>
                    <a:pt x="205" y="656"/>
                    <a:pt x="207" y="649"/>
                    <a:pt x="216" y="647"/>
                  </a:cubicBezTo>
                  <a:lnTo>
                    <a:pt x="209" y="510"/>
                  </a:lnTo>
                  <a:lnTo>
                    <a:pt x="392" y="243"/>
                  </a:lnTo>
                  <a:lnTo>
                    <a:pt x="245" y="71"/>
                  </a:lnTo>
                  <a:lnTo>
                    <a:pt x="194" y="69"/>
                  </a:lnTo>
                  <a:lnTo>
                    <a:pt x="173" y="30"/>
                  </a:lnTo>
                  <a:lnTo>
                    <a:pt x="134" y="8"/>
                  </a:lnTo>
                  <a:lnTo>
                    <a:pt x="83" y="0"/>
                  </a:lnTo>
                  <a:lnTo>
                    <a:pt x="39" y="140"/>
                  </a:lnTo>
                  <a:lnTo>
                    <a:pt x="15" y="275"/>
                  </a:lnTo>
                  <a:lnTo>
                    <a:pt x="8" y="545"/>
                  </a:lnTo>
                  <a:lnTo>
                    <a:pt x="0" y="677"/>
                  </a:lnTo>
                  <a:close/>
                </a:path>
              </a:pathLst>
            </a:custGeom>
            <a:solidFill>
              <a:srgbClr val="FF00FF"/>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7" name="Freeform 59"/>
            <p:cNvSpPr>
              <a:spLocks/>
            </p:cNvSpPr>
            <p:nvPr/>
          </p:nvSpPr>
          <p:spPr bwMode="auto">
            <a:xfrm>
              <a:off x="2437" y="624"/>
              <a:ext cx="66" cy="93"/>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8" name="Freeform 60"/>
            <p:cNvSpPr>
              <a:spLocks/>
            </p:cNvSpPr>
            <p:nvPr/>
          </p:nvSpPr>
          <p:spPr bwMode="auto">
            <a:xfrm>
              <a:off x="2299" y="156"/>
              <a:ext cx="851" cy="894"/>
            </a:xfrm>
            <a:custGeom>
              <a:avLst/>
              <a:gdLst/>
              <a:ahLst/>
              <a:cxnLst>
                <a:cxn ang="0">
                  <a:pos x="305" y="518"/>
                </a:cxn>
                <a:cxn ang="0">
                  <a:pos x="278" y="374"/>
                </a:cxn>
                <a:cxn ang="0">
                  <a:pos x="242" y="311"/>
                </a:cxn>
                <a:cxn ang="0">
                  <a:pos x="203" y="212"/>
                </a:cxn>
                <a:cxn ang="0">
                  <a:pos x="218" y="128"/>
                </a:cxn>
                <a:cxn ang="0">
                  <a:pos x="272" y="74"/>
                </a:cxn>
                <a:cxn ang="0">
                  <a:pos x="341" y="47"/>
                </a:cxn>
                <a:cxn ang="0">
                  <a:pos x="425" y="17"/>
                </a:cxn>
                <a:cxn ang="0">
                  <a:pos x="548" y="2"/>
                </a:cxn>
                <a:cxn ang="0">
                  <a:pos x="677" y="29"/>
                </a:cxn>
                <a:cxn ang="0">
                  <a:pos x="701" y="44"/>
                </a:cxn>
                <a:cxn ang="0">
                  <a:pos x="737" y="59"/>
                </a:cxn>
                <a:cxn ang="0">
                  <a:pos x="782" y="89"/>
                </a:cxn>
                <a:cxn ang="0">
                  <a:pos x="839" y="137"/>
                </a:cxn>
                <a:cxn ang="0">
                  <a:pos x="803" y="317"/>
                </a:cxn>
                <a:cxn ang="0">
                  <a:pos x="791" y="347"/>
                </a:cxn>
                <a:cxn ang="0">
                  <a:pos x="767" y="398"/>
                </a:cxn>
                <a:cxn ang="0">
                  <a:pos x="683" y="509"/>
                </a:cxn>
                <a:cxn ang="0">
                  <a:pos x="641" y="539"/>
                </a:cxn>
                <a:cxn ang="0">
                  <a:pos x="623" y="545"/>
                </a:cxn>
                <a:cxn ang="0">
                  <a:pos x="620" y="560"/>
                </a:cxn>
                <a:cxn ang="0">
                  <a:pos x="644" y="539"/>
                </a:cxn>
                <a:cxn ang="0">
                  <a:pos x="662" y="527"/>
                </a:cxn>
                <a:cxn ang="0">
                  <a:pos x="776" y="536"/>
                </a:cxn>
                <a:cxn ang="0">
                  <a:pos x="782" y="581"/>
                </a:cxn>
                <a:cxn ang="0">
                  <a:pos x="758" y="626"/>
                </a:cxn>
                <a:cxn ang="0">
                  <a:pos x="677" y="644"/>
                </a:cxn>
                <a:cxn ang="0">
                  <a:pos x="668" y="647"/>
                </a:cxn>
                <a:cxn ang="0">
                  <a:pos x="629" y="650"/>
                </a:cxn>
                <a:cxn ang="0">
                  <a:pos x="620" y="668"/>
                </a:cxn>
                <a:cxn ang="0">
                  <a:pos x="611" y="707"/>
                </a:cxn>
                <a:cxn ang="0">
                  <a:pos x="539" y="893"/>
                </a:cxn>
                <a:cxn ang="0">
                  <a:pos x="401" y="890"/>
                </a:cxn>
                <a:cxn ang="0">
                  <a:pos x="395" y="881"/>
                </a:cxn>
                <a:cxn ang="0">
                  <a:pos x="386" y="875"/>
                </a:cxn>
                <a:cxn ang="0">
                  <a:pos x="335" y="767"/>
                </a:cxn>
                <a:cxn ang="0">
                  <a:pos x="323" y="740"/>
                </a:cxn>
                <a:cxn ang="0">
                  <a:pos x="275" y="740"/>
                </a:cxn>
                <a:cxn ang="0">
                  <a:pos x="227" y="725"/>
                </a:cxn>
                <a:cxn ang="0">
                  <a:pos x="200" y="710"/>
                </a:cxn>
                <a:cxn ang="0">
                  <a:pos x="251" y="662"/>
                </a:cxn>
                <a:cxn ang="0">
                  <a:pos x="308" y="605"/>
                </a:cxn>
                <a:cxn ang="0">
                  <a:pos x="236" y="641"/>
                </a:cxn>
                <a:cxn ang="0">
                  <a:pos x="176" y="653"/>
                </a:cxn>
                <a:cxn ang="0">
                  <a:pos x="65" y="629"/>
                </a:cxn>
                <a:cxn ang="0">
                  <a:pos x="23" y="584"/>
                </a:cxn>
                <a:cxn ang="0">
                  <a:pos x="14" y="557"/>
                </a:cxn>
                <a:cxn ang="0">
                  <a:pos x="11" y="533"/>
                </a:cxn>
                <a:cxn ang="0">
                  <a:pos x="83" y="527"/>
                </a:cxn>
                <a:cxn ang="0">
                  <a:pos x="290" y="524"/>
                </a:cxn>
                <a:cxn ang="0">
                  <a:pos x="305" y="518"/>
                </a:cxn>
              </a:cxnLst>
              <a:rect l="0" t="0" r="r" b="b"/>
              <a:pathLst>
                <a:path w="851" h="894">
                  <a:moveTo>
                    <a:pt x="305" y="518"/>
                  </a:moveTo>
                  <a:cubicBezTo>
                    <a:pt x="303" y="491"/>
                    <a:pt x="296" y="402"/>
                    <a:pt x="278" y="374"/>
                  </a:cubicBezTo>
                  <a:cubicBezTo>
                    <a:pt x="265" y="355"/>
                    <a:pt x="252" y="333"/>
                    <a:pt x="242" y="311"/>
                  </a:cubicBezTo>
                  <a:cubicBezTo>
                    <a:pt x="228" y="279"/>
                    <a:pt x="222" y="241"/>
                    <a:pt x="203" y="212"/>
                  </a:cubicBezTo>
                  <a:cubicBezTo>
                    <a:pt x="206" y="161"/>
                    <a:pt x="197" y="161"/>
                    <a:pt x="218" y="128"/>
                  </a:cubicBezTo>
                  <a:cubicBezTo>
                    <a:pt x="220" y="123"/>
                    <a:pt x="267" y="77"/>
                    <a:pt x="272" y="74"/>
                  </a:cubicBezTo>
                  <a:cubicBezTo>
                    <a:pt x="293" y="61"/>
                    <a:pt x="317" y="52"/>
                    <a:pt x="341" y="47"/>
                  </a:cubicBezTo>
                  <a:cubicBezTo>
                    <a:pt x="364" y="32"/>
                    <a:pt x="399" y="26"/>
                    <a:pt x="425" y="17"/>
                  </a:cubicBezTo>
                  <a:cubicBezTo>
                    <a:pt x="460" y="12"/>
                    <a:pt x="506" y="0"/>
                    <a:pt x="548" y="2"/>
                  </a:cubicBezTo>
                  <a:cubicBezTo>
                    <a:pt x="590" y="4"/>
                    <a:pt x="652" y="22"/>
                    <a:pt x="677" y="29"/>
                  </a:cubicBezTo>
                  <a:cubicBezTo>
                    <a:pt x="689" y="33"/>
                    <a:pt x="689" y="40"/>
                    <a:pt x="701" y="44"/>
                  </a:cubicBezTo>
                  <a:cubicBezTo>
                    <a:pt x="710" y="58"/>
                    <a:pt x="722" y="55"/>
                    <a:pt x="737" y="59"/>
                  </a:cubicBezTo>
                  <a:cubicBezTo>
                    <a:pt x="752" y="69"/>
                    <a:pt x="765" y="83"/>
                    <a:pt x="782" y="89"/>
                  </a:cubicBezTo>
                  <a:cubicBezTo>
                    <a:pt x="798" y="113"/>
                    <a:pt x="832" y="107"/>
                    <a:pt x="839" y="137"/>
                  </a:cubicBezTo>
                  <a:cubicBezTo>
                    <a:pt x="843" y="187"/>
                    <a:pt x="851" y="285"/>
                    <a:pt x="803" y="317"/>
                  </a:cubicBezTo>
                  <a:cubicBezTo>
                    <a:pt x="799" y="328"/>
                    <a:pt x="793" y="335"/>
                    <a:pt x="791" y="347"/>
                  </a:cubicBezTo>
                  <a:cubicBezTo>
                    <a:pt x="787" y="368"/>
                    <a:pt x="790" y="392"/>
                    <a:pt x="767" y="398"/>
                  </a:cubicBezTo>
                  <a:cubicBezTo>
                    <a:pt x="728" y="424"/>
                    <a:pt x="735" y="496"/>
                    <a:pt x="683" y="509"/>
                  </a:cubicBezTo>
                  <a:cubicBezTo>
                    <a:pt x="668" y="519"/>
                    <a:pt x="658" y="531"/>
                    <a:pt x="641" y="539"/>
                  </a:cubicBezTo>
                  <a:cubicBezTo>
                    <a:pt x="635" y="542"/>
                    <a:pt x="623" y="545"/>
                    <a:pt x="623" y="545"/>
                  </a:cubicBezTo>
                  <a:cubicBezTo>
                    <a:pt x="609" y="566"/>
                    <a:pt x="604" y="565"/>
                    <a:pt x="620" y="560"/>
                  </a:cubicBezTo>
                  <a:cubicBezTo>
                    <a:pt x="629" y="551"/>
                    <a:pt x="633" y="545"/>
                    <a:pt x="644" y="539"/>
                  </a:cubicBezTo>
                  <a:cubicBezTo>
                    <a:pt x="650" y="535"/>
                    <a:pt x="662" y="527"/>
                    <a:pt x="662" y="527"/>
                  </a:cubicBezTo>
                  <a:cubicBezTo>
                    <a:pt x="691" y="528"/>
                    <a:pt x="740" y="503"/>
                    <a:pt x="776" y="536"/>
                  </a:cubicBezTo>
                  <a:cubicBezTo>
                    <a:pt x="779" y="536"/>
                    <a:pt x="782" y="578"/>
                    <a:pt x="782" y="581"/>
                  </a:cubicBezTo>
                  <a:cubicBezTo>
                    <a:pt x="782" y="611"/>
                    <a:pt x="773" y="605"/>
                    <a:pt x="758" y="626"/>
                  </a:cubicBezTo>
                  <a:cubicBezTo>
                    <a:pt x="753" y="650"/>
                    <a:pt x="701" y="643"/>
                    <a:pt x="677" y="644"/>
                  </a:cubicBezTo>
                  <a:cubicBezTo>
                    <a:pt x="674" y="645"/>
                    <a:pt x="671" y="647"/>
                    <a:pt x="668" y="647"/>
                  </a:cubicBezTo>
                  <a:cubicBezTo>
                    <a:pt x="655" y="649"/>
                    <a:pt x="642" y="646"/>
                    <a:pt x="629" y="650"/>
                  </a:cubicBezTo>
                  <a:cubicBezTo>
                    <a:pt x="623" y="652"/>
                    <a:pt x="624" y="662"/>
                    <a:pt x="620" y="668"/>
                  </a:cubicBezTo>
                  <a:cubicBezTo>
                    <a:pt x="617" y="681"/>
                    <a:pt x="611" y="707"/>
                    <a:pt x="611" y="707"/>
                  </a:cubicBezTo>
                  <a:cubicBezTo>
                    <a:pt x="609" y="762"/>
                    <a:pt x="615" y="878"/>
                    <a:pt x="539" y="893"/>
                  </a:cubicBezTo>
                  <a:cubicBezTo>
                    <a:pt x="493" y="892"/>
                    <a:pt x="447" y="894"/>
                    <a:pt x="401" y="890"/>
                  </a:cubicBezTo>
                  <a:cubicBezTo>
                    <a:pt x="397" y="890"/>
                    <a:pt x="398" y="884"/>
                    <a:pt x="395" y="881"/>
                  </a:cubicBezTo>
                  <a:cubicBezTo>
                    <a:pt x="392" y="878"/>
                    <a:pt x="389" y="877"/>
                    <a:pt x="386" y="875"/>
                  </a:cubicBezTo>
                  <a:cubicBezTo>
                    <a:pt x="364" y="842"/>
                    <a:pt x="351" y="803"/>
                    <a:pt x="335" y="767"/>
                  </a:cubicBezTo>
                  <a:cubicBezTo>
                    <a:pt x="331" y="758"/>
                    <a:pt x="333" y="742"/>
                    <a:pt x="323" y="740"/>
                  </a:cubicBezTo>
                  <a:cubicBezTo>
                    <a:pt x="303" y="736"/>
                    <a:pt x="295" y="741"/>
                    <a:pt x="275" y="740"/>
                  </a:cubicBezTo>
                  <a:cubicBezTo>
                    <a:pt x="258" y="739"/>
                    <a:pt x="239" y="731"/>
                    <a:pt x="227" y="725"/>
                  </a:cubicBezTo>
                  <a:cubicBezTo>
                    <a:pt x="224" y="715"/>
                    <a:pt x="200" y="710"/>
                    <a:pt x="200" y="710"/>
                  </a:cubicBezTo>
                  <a:cubicBezTo>
                    <a:pt x="203" y="696"/>
                    <a:pt x="239" y="670"/>
                    <a:pt x="251" y="662"/>
                  </a:cubicBezTo>
                  <a:cubicBezTo>
                    <a:pt x="267" y="638"/>
                    <a:pt x="286" y="620"/>
                    <a:pt x="308" y="605"/>
                  </a:cubicBezTo>
                  <a:cubicBezTo>
                    <a:pt x="310" y="598"/>
                    <a:pt x="258" y="633"/>
                    <a:pt x="236" y="641"/>
                  </a:cubicBezTo>
                  <a:cubicBezTo>
                    <a:pt x="214" y="649"/>
                    <a:pt x="204" y="655"/>
                    <a:pt x="176" y="653"/>
                  </a:cubicBezTo>
                  <a:cubicBezTo>
                    <a:pt x="137" y="652"/>
                    <a:pt x="93" y="657"/>
                    <a:pt x="65" y="629"/>
                  </a:cubicBezTo>
                  <a:cubicBezTo>
                    <a:pt x="53" y="617"/>
                    <a:pt x="33" y="599"/>
                    <a:pt x="23" y="584"/>
                  </a:cubicBezTo>
                  <a:cubicBezTo>
                    <a:pt x="18" y="576"/>
                    <a:pt x="14" y="557"/>
                    <a:pt x="14" y="557"/>
                  </a:cubicBezTo>
                  <a:cubicBezTo>
                    <a:pt x="14" y="549"/>
                    <a:pt x="0" y="538"/>
                    <a:pt x="11" y="533"/>
                  </a:cubicBezTo>
                  <a:cubicBezTo>
                    <a:pt x="22" y="528"/>
                    <a:pt x="37" y="528"/>
                    <a:pt x="83" y="527"/>
                  </a:cubicBezTo>
                  <a:cubicBezTo>
                    <a:pt x="152" y="525"/>
                    <a:pt x="221" y="525"/>
                    <a:pt x="290" y="524"/>
                  </a:cubicBezTo>
                  <a:cubicBezTo>
                    <a:pt x="301" y="520"/>
                    <a:pt x="296" y="522"/>
                    <a:pt x="305" y="518"/>
                  </a:cubicBezTo>
                  <a:close/>
                </a:path>
              </a:pathLst>
            </a:custGeom>
            <a:gradFill rotWithShape="1">
              <a:gsLst>
                <a:gs pos="0">
                  <a:srgbClr val="FFCCFF"/>
                </a:gs>
                <a:gs pos="100000">
                  <a:srgbClr val="FFCCFF">
                    <a:gamma/>
                    <a:shade val="86275"/>
                    <a:invGamma/>
                  </a:srgbClr>
                </a:gs>
              </a:gsLst>
              <a:lin ang="5400000" scaled="1"/>
            </a:gradFill>
            <a:ln w="28575" cmpd="sng">
              <a:solidFill>
                <a:schemeClr val="tx1"/>
              </a:solidFill>
              <a:round/>
              <a:headEnd/>
              <a:tailEnd/>
            </a:ln>
            <a:effectLst/>
            <a:scene3d>
              <a:camera prst="orthographicFront"/>
              <a:lightRig rig="threePt" dir="t"/>
            </a:scene3d>
            <a:sp3d>
              <a:bevelT/>
            </a:sp3d>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9" name="Freeform 61"/>
            <p:cNvSpPr>
              <a:spLocks/>
            </p:cNvSpPr>
            <p:nvPr/>
          </p:nvSpPr>
          <p:spPr bwMode="auto">
            <a:xfrm rot="-830568">
              <a:off x="2714" y="321"/>
              <a:ext cx="433" cy="207"/>
            </a:xfrm>
            <a:custGeom>
              <a:avLst/>
              <a:gdLst/>
              <a:ahLst/>
              <a:cxnLst>
                <a:cxn ang="0">
                  <a:pos x="1" y="207"/>
                </a:cxn>
                <a:cxn ang="0">
                  <a:pos x="4" y="144"/>
                </a:cxn>
                <a:cxn ang="0">
                  <a:pos x="16" y="126"/>
                </a:cxn>
                <a:cxn ang="0">
                  <a:pos x="61" y="69"/>
                </a:cxn>
                <a:cxn ang="0">
                  <a:pos x="97" y="36"/>
                </a:cxn>
                <a:cxn ang="0">
                  <a:pos x="127" y="9"/>
                </a:cxn>
                <a:cxn ang="0">
                  <a:pos x="139" y="42"/>
                </a:cxn>
                <a:cxn ang="0">
                  <a:pos x="136" y="72"/>
                </a:cxn>
                <a:cxn ang="0">
                  <a:pos x="139" y="54"/>
                </a:cxn>
                <a:cxn ang="0">
                  <a:pos x="145" y="45"/>
                </a:cxn>
                <a:cxn ang="0">
                  <a:pos x="154" y="42"/>
                </a:cxn>
                <a:cxn ang="0">
                  <a:pos x="238" y="6"/>
                </a:cxn>
                <a:cxn ang="0">
                  <a:pos x="265" y="48"/>
                </a:cxn>
                <a:cxn ang="0">
                  <a:pos x="274" y="30"/>
                </a:cxn>
                <a:cxn ang="0">
                  <a:pos x="292" y="24"/>
                </a:cxn>
                <a:cxn ang="0">
                  <a:pos x="385" y="36"/>
                </a:cxn>
                <a:cxn ang="0">
                  <a:pos x="415" y="66"/>
                </a:cxn>
                <a:cxn ang="0">
                  <a:pos x="427" y="81"/>
                </a:cxn>
                <a:cxn ang="0">
                  <a:pos x="343" y="87"/>
                </a:cxn>
                <a:cxn ang="0">
                  <a:pos x="310" y="102"/>
                </a:cxn>
                <a:cxn ang="0">
                  <a:pos x="130" y="120"/>
                </a:cxn>
                <a:cxn ang="0">
                  <a:pos x="100" y="129"/>
                </a:cxn>
                <a:cxn ang="0">
                  <a:pos x="82" y="135"/>
                </a:cxn>
                <a:cxn ang="0">
                  <a:pos x="55" y="162"/>
                </a:cxn>
                <a:cxn ang="0">
                  <a:pos x="19" y="198"/>
                </a:cxn>
                <a:cxn ang="0">
                  <a:pos x="1" y="207"/>
                </a:cxn>
              </a:cxnLst>
              <a:rect l="0" t="0" r="r" b="b"/>
              <a:pathLst>
                <a:path w="433" h="207">
                  <a:moveTo>
                    <a:pt x="1" y="207"/>
                  </a:moveTo>
                  <a:cubicBezTo>
                    <a:pt x="2" y="186"/>
                    <a:pt x="0" y="165"/>
                    <a:pt x="4" y="144"/>
                  </a:cubicBezTo>
                  <a:cubicBezTo>
                    <a:pt x="5" y="137"/>
                    <a:pt x="12" y="132"/>
                    <a:pt x="16" y="126"/>
                  </a:cubicBezTo>
                  <a:cubicBezTo>
                    <a:pt x="27" y="110"/>
                    <a:pt x="46" y="74"/>
                    <a:pt x="61" y="69"/>
                  </a:cubicBezTo>
                  <a:cubicBezTo>
                    <a:pt x="73" y="57"/>
                    <a:pt x="83" y="45"/>
                    <a:pt x="97" y="36"/>
                  </a:cubicBezTo>
                  <a:cubicBezTo>
                    <a:pt x="101" y="23"/>
                    <a:pt x="112" y="9"/>
                    <a:pt x="127" y="9"/>
                  </a:cubicBezTo>
                  <a:cubicBezTo>
                    <a:pt x="134" y="20"/>
                    <a:pt x="135" y="30"/>
                    <a:pt x="139" y="42"/>
                  </a:cubicBezTo>
                  <a:cubicBezTo>
                    <a:pt x="138" y="52"/>
                    <a:pt x="136" y="62"/>
                    <a:pt x="136" y="72"/>
                  </a:cubicBezTo>
                  <a:cubicBezTo>
                    <a:pt x="136" y="78"/>
                    <a:pt x="137" y="60"/>
                    <a:pt x="139" y="54"/>
                  </a:cubicBezTo>
                  <a:cubicBezTo>
                    <a:pt x="140" y="51"/>
                    <a:pt x="142" y="47"/>
                    <a:pt x="145" y="45"/>
                  </a:cubicBezTo>
                  <a:cubicBezTo>
                    <a:pt x="147" y="43"/>
                    <a:pt x="151" y="43"/>
                    <a:pt x="154" y="42"/>
                  </a:cubicBezTo>
                  <a:cubicBezTo>
                    <a:pt x="178" y="18"/>
                    <a:pt x="211" y="24"/>
                    <a:pt x="238" y="6"/>
                  </a:cubicBezTo>
                  <a:cubicBezTo>
                    <a:pt x="282" y="11"/>
                    <a:pt x="250" y="0"/>
                    <a:pt x="265" y="48"/>
                  </a:cubicBezTo>
                  <a:cubicBezTo>
                    <a:pt x="269" y="61"/>
                    <a:pt x="271" y="32"/>
                    <a:pt x="274" y="30"/>
                  </a:cubicBezTo>
                  <a:cubicBezTo>
                    <a:pt x="279" y="26"/>
                    <a:pt x="292" y="24"/>
                    <a:pt x="292" y="24"/>
                  </a:cubicBezTo>
                  <a:cubicBezTo>
                    <a:pt x="324" y="26"/>
                    <a:pt x="353" y="31"/>
                    <a:pt x="385" y="36"/>
                  </a:cubicBezTo>
                  <a:cubicBezTo>
                    <a:pt x="389" y="69"/>
                    <a:pt x="389" y="57"/>
                    <a:pt x="415" y="66"/>
                  </a:cubicBezTo>
                  <a:cubicBezTo>
                    <a:pt x="417" y="72"/>
                    <a:pt x="433" y="78"/>
                    <a:pt x="427" y="81"/>
                  </a:cubicBezTo>
                  <a:cubicBezTo>
                    <a:pt x="402" y="94"/>
                    <a:pt x="371" y="86"/>
                    <a:pt x="343" y="87"/>
                  </a:cubicBezTo>
                  <a:cubicBezTo>
                    <a:pt x="326" y="91"/>
                    <a:pt x="328" y="98"/>
                    <a:pt x="310" y="102"/>
                  </a:cubicBezTo>
                  <a:cubicBezTo>
                    <a:pt x="338" y="144"/>
                    <a:pt x="156" y="120"/>
                    <a:pt x="130" y="120"/>
                  </a:cubicBezTo>
                  <a:cubicBezTo>
                    <a:pt x="113" y="132"/>
                    <a:pt x="130" y="122"/>
                    <a:pt x="100" y="129"/>
                  </a:cubicBezTo>
                  <a:cubicBezTo>
                    <a:pt x="94" y="130"/>
                    <a:pt x="82" y="135"/>
                    <a:pt x="82" y="135"/>
                  </a:cubicBezTo>
                  <a:cubicBezTo>
                    <a:pt x="78" y="147"/>
                    <a:pt x="67" y="158"/>
                    <a:pt x="55" y="162"/>
                  </a:cubicBezTo>
                  <a:cubicBezTo>
                    <a:pt x="49" y="181"/>
                    <a:pt x="35" y="187"/>
                    <a:pt x="19" y="198"/>
                  </a:cubicBezTo>
                  <a:cubicBezTo>
                    <a:pt x="13" y="202"/>
                    <a:pt x="1" y="207"/>
                    <a:pt x="1" y="207"/>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0" name="Freeform 62"/>
            <p:cNvSpPr>
              <a:spLocks/>
            </p:cNvSpPr>
            <p:nvPr/>
          </p:nvSpPr>
          <p:spPr bwMode="auto">
            <a:xfrm>
              <a:off x="2705" y="570"/>
              <a:ext cx="153" cy="141"/>
            </a:xfrm>
            <a:custGeom>
              <a:avLst/>
              <a:gdLst/>
              <a:ahLst/>
              <a:cxnLst>
                <a:cxn ang="0">
                  <a:pos x="64" y="6"/>
                </a:cxn>
                <a:cxn ang="0">
                  <a:pos x="22" y="54"/>
                </a:cxn>
                <a:cxn ang="0">
                  <a:pos x="10" y="72"/>
                </a:cxn>
                <a:cxn ang="0">
                  <a:pos x="25" y="132"/>
                </a:cxn>
                <a:cxn ang="0">
                  <a:pos x="61" y="153"/>
                </a:cxn>
                <a:cxn ang="0">
                  <a:pos x="145" y="135"/>
                </a:cxn>
                <a:cxn ang="0">
                  <a:pos x="169" y="117"/>
                </a:cxn>
                <a:cxn ang="0">
                  <a:pos x="175" y="54"/>
                </a:cxn>
                <a:cxn ang="0">
                  <a:pos x="118" y="12"/>
                </a:cxn>
                <a:cxn ang="0">
                  <a:pos x="91" y="3"/>
                </a:cxn>
                <a:cxn ang="0">
                  <a:pos x="82" y="0"/>
                </a:cxn>
                <a:cxn ang="0">
                  <a:pos x="64" y="6"/>
                </a:cxn>
              </a:cxnLst>
              <a:rect l="0" t="0" r="r" b="b"/>
              <a:pathLst>
                <a:path w="186" h="153">
                  <a:moveTo>
                    <a:pt x="64" y="6"/>
                  </a:moveTo>
                  <a:cubicBezTo>
                    <a:pt x="25" y="12"/>
                    <a:pt x="39" y="28"/>
                    <a:pt x="22" y="54"/>
                  </a:cubicBezTo>
                  <a:cubicBezTo>
                    <a:pt x="18" y="60"/>
                    <a:pt x="10" y="72"/>
                    <a:pt x="10" y="72"/>
                  </a:cubicBezTo>
                  <a:cubicBezTo>
                    <a:pt x="5" y="94"/>
                    <a:pt x="0" y="124"/>
                    <a:pt x="25" y="132"/>
                  </a:cubicBezTo>
                  <a:cubicBezTo>
                    <a:pt x="30" y="152"/>
                    <a:pt x="43" y="147"/>
                    <a:pt x="61" y="153"/>
                  </a:cubicBezTo>
                  <a:cubicBezTo>
                    <a:pt x="124" y="149"/>
                    <a:pt x="99" y="147"/>
                    <a:pt x="145" y="135"/>
                  </a:cubicBezTo>
                  <a:cubicBezTo>
                    <a:pt x="156" y="128"/>
                    <a:pt x="162" y="128"/>
                    <a:pt x="169" y="117"/>
                  </a:cubicBezTo>
                  <a:cubicBezTo>
                    <a:pt x="173" y="85"/>
                    <a:pt x="186" y="86"/>
                    <a:pt x="175" y="54"/>
                  </a:cubicBezTo>
                  <a:cubicBezTo>
                    <a:pt x="169" y="14"/>
                    <a:pt x="159" y="16"/>
                    <a:pt x="118" y="12"/>
                  </a:cubicBezTo>
                  <a:cubicBezTo>
                    <a:pt x="109" y="9"/>
                    <a:pt x="100" y="6"/>
                    <a:pt x="91" y="3"/>
                  </a:cubicBezTo>
                  <a:cubicBezTo>
                    <a:pt x="88" y="2"/>
                    <a:pt x="82" y="0"/>
                    <a:pt x="82" y="0"/>
                  </a:cubicBezTo>
                  <a:cubicBezTo>
                    <a:pt x="52" y="3"/>
                    <a:pt x="46" y="0"/>
                    <a:pt x="64" y="6"/>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1" name="Freeform 63"/>
            <p:cNvSpPr>
              <a:spLocks/>
            </p:cNvSpPr>
            <p:nvPr/>
          </p:nvSpPr>
          <p:spPr bwMode="auto">
            <a:xfrm>
              <a:off x="2718" y="621"/>
              <a:ext cx="72" cy="69"/>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2" name="Freeform 64"/>
            <p:cNvSpPr>
              <a:spLocks/>
            </p:cNvSpPr>
            <p:nvPr/>
          </p:nvSpPr>
          <p:spPr bwMode="auto">
            <a:xfrm rot="-2667468">
              <a:off x="2689" y="807"/>
              <a:ext cx="27" cy="51"/>
            </a:xfrm>
            <a:custGeom>
              <a:avLst/>
              <a:gdLst/>
              <a:ahLst/>
              <a:cxnLst>
                <a:cxn ang="0">
                  <a:pos x="0" y="0"/>
                </a:cxn>
                <a:cxn ang="0">
                  <a:pos x="30" y="36"/>
                </a:cxn>
                <a:cxn ang="0">
                  <a:pos x="33" y="78"/>
                </a:cxn>
              </a:cxnLst>
              <a:rect l="0" t="0" r="r" b="b"/>
              <a:pathLst>
                <a:path w="35" h="78">
                  <a:moveTo>
                    <a:pt x="0" y="0"/>
                  </a:moveTo>
                  <a:cubicBezTo>
                    <a:pt x="12" y="11"/>
                    <a:pt x="25" y="23"/>
                    <a:pt x="30" y="36"/>
                  </a:cubicBezTo>
                  <a:cubicBezTo>
                    <a:pt x="35" y="49"/>
                    <a:pt x="34" y="63"/>
                    <a:pt x="33" y="78"/>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 name="Freeform 65"/>
            <p:cNvSpPr>
              <a:spLocks/>
            </p:cNvSpPr>
            <p:nvPr/>
          </p:nvSpPr>
          <p:spPr bwMode="auto">
            <a:xfrm>
              <a:off x="2482" y="636"/>
              <a:ext cx="75" cy="114"/>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4" name="Line 66"/>
            <p:cNvSpPr>
              <a:spLocks noChangeShapeType="1"/>
            </p:cNvSpPr>
            <p:nvPr/>
          </p:nvSpPr>
          <p:spPr bwMode="auto">
            <a:xfrm flipH="1">
              <a:off x="2598" y="720"/>
              <a:ext cx="48" cy="48"/>
            </a:xfrm>
            <a:prstGeom prst="line">
              <a:avLst/>
            </a:prstGeom>
            <a:noFill/>
            <a:ln w="19050">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5" name="Freeform 67"/>
            <p:cNvSpPr>
              <a:spLocks/>
            </p:cNvSpPr>
            <p:nvPr/>
          </p:nvSpPr>
          <p:spPr bwMode="auto">
            <a:xfrm>
              <a:off x="2562" y="590"/>
              <a:ext cx="128" cy="84"/>
            </a:xfrm>
            <a:custGeom>
              <a:avLst/>
              <a:gdLst/>
              <a:ahLst/>
              <a:cxnLst>
                <a:cxn ang="0">
                  <a:pos x="3" y="82"/>
                </a:cxn>
                <a:cxn ang="0">
                  <a:pos x="132" y="79"/>
                </a:cxn>
                <a:cxn ang="0">
                  <a:pos x="117" y="51"/>
                </a:cxn>
                <a:cxn ang="0">
                  <a:pos x="51" y="1"/>
                </a:cxn>
                <a:cxn ang="0">
                  <a:pos x="12" y="4"/>
                </a:cxn>
                <a:cxn ang="0">
                  <a:pos x="0" y="40"/>
                </a:cxn>
                <a:cxn ang="0">
                  <a:pos x="3" y="82"/>
                </a:cxn>
              </a:cxnLst>
              <a:rect l="0" t="0" r="r" b="b"/>
              <a:pathLst>
                <a:path w="140" h="84">
                  <a:moveTo>
                    <a:pt x="3" y="82"/>
                  </a:moveTo>
                  <a:cubicBezTo>
                    <a:pt x="46" y="81"/>
                    <a:pt x="89" y="84"/>
                    <a:pt x="132" y="79"/>
                  </a:cubicBezTo>
                  <a:cubicBezTo>
                    <a:pt x="140" y="78"/>
                    <a:pt x="118" y="52"/>
                    <a:pt x="117" y="51"/>
                  </a:cubicBezTo>
                  <a:cubicBezTo>
                    <a:pt x="98" y="22"/>
                    <a:pt x="83" y="12"/>
                    <a:pt x="51" y="1"/>
                  </a:cubicBezTo>
                  <a:cubicBezTo>
                    <a:pt x="35" y="2"/>
                    <a:pt x="28" y="0"/>
                    <a:pt x="12" y="4"/>
                  </a:cubicBezTo>
                  <a:cubicBezTo>
                    <a:pt x="2" y="6"/>
                    <a:pt x="0" y="30"/>
                    <a:pt x="0" y="40"/>
                  </a:cubicBezTo>
                  <a:cubicBezTo>
                    <a:pt x="1" y="56"/>
                    <a:pt x="1" y="66"/>
                    <a:pt x="3" y="82"/>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6" name="Freeform 68"/>
            <p:cNvSpPr>
              <a:spLocks/>
            </p:cNvSpPr>
            <p:nvPr/>
          </p:nvSpPr>
          <p:spPr bwMode="auto">
            <a:xfrm>
              <a:off x="2568" y="618"/>
              <a:ext cx="57" cy="54"/>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7" name="Freeform 69"/>
            <p:cNvSpPr>
              <a:spLocks/>
            </p:cNvSpPr>
            <p:nvPr/>
          </p:nvSpPr>
          <p:spPr bwMode="auto">
            <a:xfrm>
              <a:off x="2952" y="716"/>
              <a:ext cx="87" cy="38"/>
            </a:xfrm>
            <a:custGeom>
              <a:avLst/>
              <a:gdLst/>
              <a:ahLst/>
              <a:cxnLst>
                <a:cxn ang="0">
                  <a:pos x="0" y="28"/>
                </a:cxn>
                <a:cxn ang="0">
                  <a:pos x="30" y="22"/>
                </a:cxn>
                <a:cxn ang="0">
                  <a:pos x="45" y="10"/>
                </a:cxn>
                <a:cxn ang="0">
                  <a:pos x="63" y="7"/>
                </a:cxn>
                <a:cxn ang="0">
                  <a:pos x="81" y="1"/>
                </a:cxn>
                <a:cxn ang="0">
                  <a:pos x="66" y="4"/>
                </a:cxn>
                <a:cxn ang="0">
                  <a:pos x="24" y="22"/>
                </a:cxn>
                <a:cxn ang="0">
                  <a:pos x="42" y="22"/>
                </a:cxn>
                <a:cxn ang="0">
                  <a:pos x="69" y="13"/>
                </a:cxn>
                <a:cxn ang="0">
                  <a:pos x="51" y="22"/>
                </a:cxn>
                <a:cxn ang="0">
                  <a:pos x="45" y="28"/>
                </a:cxn>
                <a:cxn ang="0">
                  <a:pos x="63" y="13"/>
                </a:cxn>
              </a:cxnLst>
              <a:rect l="0" t="0" r="r" b="b"/>
              <a:pathLst>
                <a:path w="87" h="38">
                  <a:moveTo>
                    <a:pt x="0" y="28"/>
                  </a:moveTo>
                  <a:cubicBezTo>
                    <a:pt x="10" y="27"/>
                    <a:pt x="22" y="28"/>
                    <a:pt x="30" y="22"/>
                  </a:cubicBezTo>
                  <a:cubicBezTo>
                    <a:pt x="44" y="10"/>
                    <a:pt x="27" y="14"/>
                    <a:pt x="45" y="10"/>
                  </a:cubicBezTo>
                  <a:cubicBezTo>
                    <a:pt x="51" y="9"/>
                    <a:pt x="57" y="8"/>
                    <a:pt x="63" y="7"/>
                  </a:cubicBezTo>
                  <a:cubicBezTo>
                    <a:pt x="69" y="5"/>
                    <a:pt x="87" y="0"/>
                    <a:pt x="81" y="1"/>
                  </a:cubicBezTo>
                  <a:cubicBezTo>
                    <a:pt x="76" y="2"/>
                    <a:pt x="71" y="3"/>
                    <a:pt x="66" y="4"/>
                  </a:cubicBezTo>
                  <a:cubicBezTo>
                    <a:pt x="48" y="16"/>
                    <a:pt x="45" y="18"/>
                    <a:pt x="24" y="22"/>
                  </a:cubicBezTo>
                  <a:cubicBezTo>
                    <a:pt x="0" y="38"/>
                    <a:pt x="36" y="24"/>
                    <a:pt x="42" y="22"/>
                  </a:cubicBezTo>
                  <a:cubicBezTo>
                    <a:pt x="63" y="8"/>
                    <a:pt x="53" y="8"/>
                    <a:pt x="69" y="13"/>
                  </a:cubicBezTo>
                  <a:cubicBezTo>
                    <a:pt x="63" y="17"/>
                    <a:pt x="54" y="16"/>
                    <a:pt x="51" y="22"/>
                  </a:cubicBezTo>
                  <a:cubicBezTo>
                    <a:pt x="46" y="31"/>
                    <a:pt x="66" y="35"/>
                    <a:pt x="45" y="28"/>
                  </a:cubicBezTo>
                  <a:cubicBezTo>
                    <a:pt x="64" y="15"/>
                    <a:pt x="63" y="23"/>
                    <a:pt x="63" y="13"/>
                  </a:cubicBezTo>
                </a:path>
              </a:pathLst>
            </a:custGeom>
            <a:noFill/>
            <a:ln w="1270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8" name="Freeform 70"/>
            <p:cNvSpPr>
              <a:spLocks/>
            </p:cNvSpPr>
            <p:nvPr/>
          </p:nvSpPr>
          <p:spPr bwMode="auto">
            <a:xfrm rot="-1003678">
              <a:off x="2924" y="552"/>
              <a:ext cx="290" cy="269"/>
            </a:xfrm>
            <a:custGeom>
              <a:avLst/>
              <a:gdLst/>
              <a:ahLst/>
              <a:cxnLst>
                <a:cxn ang="0">
                  <a:pos x="0" y="140"/>
                </a:cxn>
                <a:cxn ang="0">
                  <a:pos x="27" y="53"/>
                </a:cxn>
                <a:cxn ang="0">
                  <a:pos x="27" y="38"/>
                </a:cxn>
                <a:cxn ang="0">
                  <a:pos x="102" y="11"/>
                </a:cxn>
                <a:cxn ang="0">
                  <a:pos x="177" y="2"/>
                </a:cxn>
                <a:cxn ang="0">
                  <a:pos x="249" y="8"/>
                </a:cxn>
                <a:cxn ang="0">
                  <a:pos x="252" y="17"/>
                </a:cxn>
                <a:cxn ang="0">
                  <a:pos x="261" y="23"/>
                </a:cxn>
                <a:cxn ang="0">
                  <a:pos x="279" y="29"/>
                </a:cxn>
                <a:cxn ang="0">
                  <a:pos x="297" y="41"/>
                </a:cxn>
                <a:cxn ang="0">
                  <a:pos x="321" y="47"/>
                </a:cxn>
                <a:cxn ang="0">
                  <a:pos x="330" y="77"/>
                </a:cxn>
                <a:cxn ang="0">
                  <a:pos x="303" y="80"/>
                </a:cxn>
                <a:cxn ang="0">
                  <a:pos x="324" y="125"/>
                </a:cxn>
                <a:cxn ang="0">
                  <a:pos x="312" y="140"/>
                </a:cxn>
                <a:cxn ang="0">
                  <a:pos x="264" y="143"/>
                </a:cxn>
                <a:cxn ang="0">
                  <a:pos x="282" y="242"/>
                </a:cxn>
                <a:cxn ang="0">
                  <a:pos x="219" y="230"/>
                </a:cxn>
                <a:cxn ang="0">
                  <a:pos x="162" y="197"/>
                </a:cxn>
                <a:cxn ang="0">
                  <a:pos x="162" y="116"/>
                </a:cxn>
                <a:cxn ang="0">
                  <a:pos x="81" y="89"/>
                </a:cxn>
                <a:cxn ang="0">
                  <a:pos x="9" y="104"/>
                </a:cxn>
              </a:cxnLst>
              <a:rect l="0" t="0" r="r" b="b"/>
              <a:pathLst>
                <a:path w="345" h="269">
                  <a:moveTo>
                    <a:pt x="0" y="140"/>
                  </a:moveTo>
                  <a:cubicBezTo>
                    <a:pt x="1" y="112"/>
                    <a:pt x="24" y="81"/>
                    <a:pt x="27" y="53"/>
                  </a:cubicBezTo>
                  <a:cubicBezTo>
                    <a:pt x="60" y="26"/>
                    <a:pt x="19" y="42"/>
                    <a:pt x="27" y="38"/>
                  </a:cubicBezTo>
                  <a:cubicBezTo>
                    <a:pt x="51" y="25"/>
                    <a:pt x="76" y="20"/>
                    <a:pt x="102" y="11"/>
                  </a:cubicBezTo>
                  <a:cubicBezTo>
                    <a:pt x="140" y="12"/>
                    <a:pt x="139" y="0"/>
                    <a:pt x="177" y="2"/>
                  </a:cubicBezTo>
                  <a:cubicBezTo>
                    <a:pt x="189" y="3"/>
                    <a:pt x="249" y="8"/>
                    <a:pt x="249" y="8"/>
                  </a:cubicBezTo>
                  <a:cubicBezTo>
                    <a:pt x="250" y="11"/>
                    <a:pt x="250" y="15"/>
                    <a:pt x="252" y="17"/>
                  </a:cubicBezTo>
                  <a:cubicBezTo>
                    <a:pt x="254" y="20"/>
                    <a:pt x="258" y="22"/>
                    <a:pt x="261" y="23"/>
                  </a:cubicBezTo>
                  <a:cubicBezTo>
                    <a:pt x="267" y="26"/>
                    <a:pt x="273" y="27"/>
                    <a:pt x="279" y="29"/>
                  </a:cubicBezTo>
                  <a:cubicBezTo>
                    <a:pt x="286" y="31"/>
                    <a:pt x="290" y="39"/>
                    <a:pt x="297" y="41"/>
                  </a:cubicBezTo>
                  <a:cubicBezTo>
                    <a:pt x="305" y="43"/>
                    <a:pt x="321" y="47"/>
                    <a:pt x="321" y="47"/>
                  </a:cubicBezTo>
                  <a:cubicBezTo>
                    <a:pt x="327" y="51"/>
                    <a:pt x="345" y="68"/>
                    <a:pt x="330" y="77"/>
                  </a:cubicBezTo>
                  <a:cubicBezTo>
                    <a:pt x="322" y="82"/>
                    <a:pt x="312" y="79"/>
                    <a:pt x="303" y="80"/>
                  </a:cubicBezTo>
                  <a:cubicBezTo>
                    <a:pt x="297" y="86"/>
                    <a:pt x="324" y="115"/>
                    <a:pt x="324" y="125"/>
                  </a:cubicBezTo>
                  <a:cubicBezTo>
                    <a:pt x="325" y="135"/>
                    <a:pt x="322" y="137"/>
                    <a:pt x="312" y="140"/>
                  </a:cubicBezTo>
                  <a:cubicBezTo>
                    <a:pt x="289" y="144"/>
                    <a:pt x="260" y="121"/>
                    <a:pt x="264" y="143"/>
                  </a:cubicBezTo>
                  <a:cubicBezTo>
                    <a:pt x="291" y="179"/>
                    <a:pt x="298" y="224"/>
                    <a:pt x="282" y="242"/>
                  </a:cubicBezTo>
                  <a:cubicBezTo>
                    <a:pt x="257" y="269"/>
                    <a:pt x="240" y="246"/>
                    <a:pt x="219" y="230"/>
                  </a:cubicBezTo>
                  <a:cubicBezTo>
                    <a:pt x="210" y="223"/>
                    <a:pt x="162" y="197"/>
                    <a:pt x="162" y="197"/>
                  </a:cubicBezTo>
                  <a:cubicBezTo>
                    <a:pt x="158" y="185"/>
                    <a:pt x="174" y="120"/>
                    <a:pt x="162" y="116"/>
                  </a:cubicBezTo>
                  <a:cubicBezTo>
                    <a:pt x="149" y="99"/>
                    <a:pt x="106" y="91"/>
                    <a:pt x="81" y="89"/>
                  </a:cubicBezTo>
                  <a:cubicBezTo>
                    <a:pt x="56" y="87"/>
                    <a:pt x="24" y="101"/>
                    <a:pt x="9" y="104"/>
                  </a:cubicBezTo>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9" name="Freeform 71"/>
            <p:cNvSpPr>
              <a:spLocks/>
            </p:cNvSpPr>
            <p:nvPr/>
          </p:nvSpPr>
          <p:spPr bwMode="auto">
            <a:xfrm>
              <a:off x="2428" y="388"/>
              <a:ext cx="263" cy="230"/>
            </a:xfrm>
            <a:custGeom>
              <a:avLst/>
              <a:gdLst/>
              <a:ahLst/>
              <a:cxnLst>
                <a:cxn ang="0">
                  <a:pos x="239" y="203"/>
                </a:cxn>
                <a:cxn ang="0">
                  <a:pos x="212" y="176"/>
                </a:cxn>
                <a:cxn ang="0">
                  <a:pos x="158" y="134"/>
                </a:cxn>
                <a:cxn ang="0">
                  <a:pos x="131" y="122"/>
                </a:cxn>
                <a:cxn ang="0">
                  <a:pos x="74" y="128"/>
                </a:cxn>
                <a:cxn ang="0">
                  <a:pos x="65" y="137"/>
                </a:cxn>
                <a:cxn ang="0">
                  <a:pos x="14" y="149"/>
                </a:cxn>
                <a:cxn ang="0">
                  <a:pos x="5" y="158"/>
                </a:cxn>
                <a:cxn ang="0">
                  <a:pos x="11" y="110"/>
                </a:cxn>
                <a:cxn ang="0">
                  <a:pos x="62" y="95"/>
                </a:cxn>
                <a:cxn ang="0">
                  <a:pos x="32" y="83"/>
                </a:cxn>
                <a:cxn ang="0">
                  <a:pos x="14" y="77"/>
                </a:cxn>
                <a:cxn ang="0">
                  <a:pos x="62" y="56"/>
                </a:cxn>
                <a:cxn ang="0">
                  <a:pos x="89" y="47"/>
                </a:cxn>
                <a:cxn ang="0">
                  <a:pos x="98" y="44"/>
                </a:cxn>
                <a:cxn ang="0">
                  <a:pos x="128" y="65"/>
                </a:cxn>
                <a:cxn ang="0">
                  <a:pos x="143" y="62"/>
                </a:cxn>
                <a:cxn ang="0">
                  <a:pos x="134" y="26"/>
                </a:cxn>
                <a:cxn ang="0">
                  <a:pos x="131" y="17"/>
                </a:cxn>
                <a:cxn ang="0">
                  <a:pos x="167" y="11"/>
                </a:cxn>
                <a:cxn ang="0">
                  <a:pos x="173" y="32"/>
                </a:cxn>
                <a:cxn ang="0">
                  <a:pos x="194" y="35"/>
                </a:cxn>
                <a:cxn ang="0">
                  <a:pos x="221" y="74"/>
                </a:cxn>
                <a:cxn ang="0">
                  <a:pos x="248" y="146"/>
                </a:cxn>
                <a:cxn ang="0">
                  <a:pos x="239" y="203"/>
                </a:cxn>
              </a:cxnLst>
              <a:rect l="0" t="0" r="r" b="b"/>
              <a:pathLst>
                <a:path w="263" h="230">
                  <a:moveTo>
                    <a:pt x="239" y="203"/>
                  </a:moveTo>
                  <a:cubicBezTo>
                    <a:pt x="226" y="199"/>
                    <a:pt x="225" y="184"/>
                    <a:pt x="212" y="176"/>
                  </a:cubicBezTo>
                  <a:cubicBezTo>
                    <a:pt x="204" y="152"/>
                    <a:pt x="178" y="147"/>
                    <a:pt x="158" y="134"/>
                  </a:cubicBezTo>
                  <a:cubicBezTo>
                    <a:pt x="150" y="129"/>
                    <a:pt x="131" y="122"/>
                    <a:pt x="131" y="122"/>
                  </a:cubicBezTo>
                  <a:cubicBezTo>
                    <a:pt x="112" y="124"/>
                    <a:pt x="92" y="122"/>
                    <a:pt x="74" y="128"/>
                  </a:cubicBezTo>
                  <a:cubicBezTo>
                    <a:pt x="70" y="129"/>
                    <a:pt x="69" y="135"/>
                    <a:pt x="65" y="137"/>
                  </a:cubicBezTo>
                  <a:cubicBezTo>
                    <a:pt x="50" y="145"/>
                    <a:pt x="30" y="147"/>
                    <a:pt x="14" y="149"/>
                  </a:cubicBezTo>
                  <a:cubicBezTo>
                    <a:pt x="7" y="170"/>
                    <a:pt x="10" y="173"/>
                    <a:pt x="5" y="158"/>
                  </a:cubicBezTo>
                  <a:cubicBezTo>
                    <a:pt x="6" y="142"/>
                    <a:pt x="0" y="121"/>
                    <a:pt x="11" y="110"/>
                  </a:cubicBezTo>
                  <a:cubicBezTo>
                    <a:pt x="20" y="101"/>
                    <a:pt x="49" y="98"/>
                    <a:pt x="62" y="95"/>
                  </a:cubicBezTo>
                  <a:cubicBezTo>
                    <a:pt x="50" y="92"/>
                    <a:pt x="43" y="88"/>
                    <a:pt x="32" y="83"/>
                  </a:cubicBezTo>
                  <a:cubicBezTo>
                    <a:pt x="26" y="80"/>
                    <a:pt x="14" y="77"/>
                    <a:pt x="14" y="77"/>
                  </a:cubicBezTo>
                  <a:cubicBezTo>
                    <a:pt x="20" y="59"/>
                    <a:pt x="46" y="61"/>
                    <a:pt x="62" y="56"/>
                  </a:cubicBezTo>
                  <a:cubicBezTo>
                    <a:pt x="62" y="56"/>
                    <a:pt x="85" y="48"/>
                    <a:pt x="89" y="47"/>
                  </a:cubicBezTo>
                  <a:cubicBezTo>
                    <a:pt x="92" y="46"/>
                    <a:pt x="98" y="44"/>
                    <a:pt x="98" y="44"/>
                  </a:cubicBezTo>
                  <a:cubicBezTo>
                    <a:pt x="120" y="47"/>
                    <a:pt x="122" y="46"/>
                    <a:pt x="128" y="65"/>
                  </a:cubicBezTo>
                  <a:cubicBezTo>
                    <a:pt x="133" y="64"/>
                    <a:pt x="140" y="66"/>
                    <a:pt x="143" y="62"/>
                  </a:cubicBezTo>
                  <a:cubicBezTo>
                    <a:pt x="146" y="58"/>
                    <a:pt x="135" y="29"/>
                    <a:pt x="134" y="26"/>
                  </a:cubicBezTo>
                  <a:cubicBezTo>
                    <a:pt x="133" y="23"/>
                    <a:pt x="131" y="17"/>
                    <a:pt x="131" y="17"/>
                  </a:cubicBezTo>
                  <a:cubicBezTo>
                    <a:pt x="137" y="0"/>
                    <a:pt x="133" y="0"/>
                    <a:pt x="167" y="11"/>
                  </a:cubicBezTo>
                  <a:cubicBezTo>
                    <a:pt x="174" y="13"/>
                    <a:pt x="167" y="28"/>
                    <a:pt x="173" y="32"/>
                  </a:cubicBezTo>
                  <a:cubicBezTo>
                    <a:pt x="179" y="36"/>
                    <a:pt x="187" y="34"/>
                    <a:pt x="194" y="35"/>
                  </a:cubicBezTo>
                  <a:cubicBezTo>
                    <a:pt x="197" y="70"/>
                    <a:pt x="188" y="79"/>
                    <a:pt x="221" y="74"/>
                  </a:cubicBezTo>
                  <a:cubicBezTo>
                    <a:pt x="263" y="81"/>
                    <a:pt x="228" y="116"/>
                    <a:pt x="248" y="146"/>
                  </a:cubicBezTo>
                  <a:cubicBezTo>
                    <a:pt x="245" y="216"/>
                    <a:pt x="257" y="230"/>
                    <a:pt x="239" y="203"/>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0" name="Freeform 72"/>
            <p:cNvSpPr>
              <a:spLocks/>
            </p:cNvSpPr>
            <p:nvPr/>
          </p:nvSpPr>
          <p:spPr bwMode="auto">
            <a:xfrm>
              <a:off x="2890" y="1337"/>
              <a:ext cx="193" cy="198"/>
            </a:xfrm>
            <a:custGeom>
              <a:avLst/>
              <a:gdLst/>
              <a:ahLst/>
              <a:cxnLst>
                <a:cxn ang="0">
                  <a:pos x="55" y="0"/>
                </a:cxn>
                <a:cxn ang="0">
                  <a:pos x="19" y="23"/>
                </a:cxn>
                <a:cxn ang="0">
                  <a:pos x="0" y="89"/>
                </a:cxn>
                <a:cxn ang="0">
                  <a:pos x="18" y="141"/>
                </a:cxn>
                <a:cxn ang="0">
                  <a:pos x="96" y="194"/>
                </a:cxn>
                <a:cxn ang="0">
                  <a:pos x="160" y="198"/>
                </a:cxn>
                <a:cxn ang="0">
                  <a:pos x="193" y="140"/>
                </a:cxn>
                <a:cxn ang="0">
                  <a:pos x="126" y="131"/>
                </a:cxn>
                <a:cxn ang="0">
                  <a:pos x="66" y="54"/>
                </a:cxn>
                <a:cxn ang="0">
                  <a:pos x="57" y="41"/>
                </a:cxn>
                <a:cxn ang="0">
                  <a:pos x="55" y="0"/>
                </a:cxn>
              </a:cxnLst>
              <a:rect l="0" t="0" r="r" b="b"/>
              <a:pathLst>
                <a:path w="193" h="198">
                  <a:moveTo>
                    <a:pt x="55" y="0"/>
                  </a:moveTo>
                  <a:lnTo>
                    <a:pt x="19" y="23"/>
                  </a:lnTo>
                  <a:lnTo>
                    <a:pt x="0" y="89"/>
                  </a:lnTo>
                  <a:lnTo>
                    <a:pt x="18" y="141"/>
                  </a:lnTo>
                  <a:lnTo>
                    <a:pt x="96" y="194"/>
                  </a:lnTo>
                  <a:lnTo>
                    <a:pt x="160" y="198"/>
                  </a:lnTo>
                  <a:lnTo>
                    <a:pt x="193" y="140"/>
                  </a:lnTo>
                  <a:lnTo>
                    <a:pt x="126" y="131"/>
                  </a:lnTo>
                  <a:lnTo>
                    <a:pt x="66" y="54"/>
                  </a:lnTo>
                  <a:lnTo>
                    <a:pt x="57" y="41"/>
                  </a:lnTo>
                  <a:lnTo>
                    <a:pt x="55" y="0"/>
                  </a:ln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1" name="Freeform 73"/>
            <p:cNvSpPr>
              <a:spLocks/>
            </p:cNvSpPr>
            <p:nvPr/>
          </p:nvSpPr>
          <p:spPr bwMode="auto">
            <a:xfrm>
              <a:off x="2782" y="1108"/>
              <a:ext cx="192" cy="603"/>
            </a:xfrm>
            <a:custGeom>
              <a:avLst/>
              <a:gdLst/>
              <a:ahLst/>
              <a:cxnLst>
                <a:cxn ang="0">
                  <a:pos x="192" y="0"/>
                </a:cxn>
                <a:cxn ang="0">
                  <a:pos x="118" y="133"/>
                </a:cxn>
                <a:cxn ang="0">
                  <a:pos x="58" y="270"/>
                </a:cxn>
                <a:cxn ang="0">
                  <a:pos x="30" y="423"/>
                </a:cxn>
                <a:cxn ang="0">
                  <a:pos x="3" y="543"/>
                </a:cxn>
                <a:cxn ang="0">
                  <a:pos x="0" y="603"/>
                </a:cxn>
              </a:cxnLst>
              <a:rect l="0" t="0" r="r" b="b"/>
              <a:pathLst>
                <a:path w="192" h="603">
                  <a:moveTo>
                    <a:pt x="192" y="0"/>
                  </a:moveTo>
                  <a:lnTo>
                    <a:pt x="118" y="133"/>
                  </a:lnTo>
                  <a:lnTo>
                    <a:pt x="58" y="270"/>
                  </a:lnTo>
                  <a:lnTo>
                    <a:pt x="30" y="423"/>
                  </a:lnTo>
                  <a:lnTo>
                    <a:pt x="3" y="543"/>
                  </a:lnTo>
                  <a:lnTo>
                    <a:pt x="0" y="603"/>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2" name="Freeform 74"/>
            <p:cNvSpPr>
              <a:spLocks/>
            </p:cNvSpPr>
            <p:nvPr/>
          </p:nvSpPr>
          <p:spPr bwMode="auto">
            <a:xfrm>
              <a:off x="2954" y="1221"/>
              <a:ext cx="69" cy="155"/>
            </a:xfrm>
            <a:custGeom>
              <a:avLst/>
              <a:gdLst/>
              <a:ahLst/>
              <a:cxnLst>
                <a:cxn ang="0">
                  <a:pos x="0" y="155"/>
                </a:cxn>
                <a:cxn ang="0">
                  <a:pos x="69" y="30"/>
                </a:cxn>
                <a:cxn ang="0">
                  <a:pos x="28" y="0"/>
                </a:cxn>
              </a:cxnLst>
              <a:rect l="0" t="0" r="r" b="b"/>
              <a:pathLst>
                <a:path w="69" h="155">
                  <a:moveTo>
                    <a:pt x="0" y="155"/>
                  </a:moveTo>
                  <a:lnTo>
                    <a:pt x="69" y="30"/>
                  </a:lnTo>
                  <a:lnTo>
                    <a:pt x="28" y="0"/>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3" name="Freeform 75"/>
            <p:cNvSpPr>
              <a:spLocks/>
            </p:cNvSpPr>
            <p:nvPr/>
          </p:nvSpPr>
          <p:spPr bwMode="auto">
            <a:xfrm>
              <a:off x="2297" y="1848"/>
              <a:ext cx="400" cy="127"/>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4" name="Freeform 76"/>
            <p:cNvSpPr>
              <a:spLocks/>
            </p:cNvSpPr>
            <p:nvPr/>
          </p:nvSpPr>
          <p:spPr bwMode="auto">
            <a:xfrm>
              <a:off x="2329" y="1047"/>
              <a:ext cx="368" cy="678"/>
            </a:xfrm>
            <a:custGeom>
              <a:avLst/>
              <a:gdLst/>
              <a:ahLst/>
              <a:cxnLst>
                <a:cxn ang="0">
                  <a:pos x="356" y="0"/>
                </a:cxn>
                <a:cxn ang="0">
                  <a:pos x="176" y="156"/>
                </a:cxn>
                <a:cxn ang="0">
                  <a:pos x="30" y="146"/>
                </a:cxn>
                <a:cxn ang="0">
                  <a:pos x="0" y="272"/>
                </a:cxn>
                <a:cxn ang="0">
                  <a:pos x="152" y="288"/>
                </a:cxn>
                <a:cxn ang="0">
                  <a:pos x="236" y="240"/>
                </a:cxn>
                <a:cxn ang="0">
                  <a:pos x="122" y="636"/>
                </a:cxn>
                <a:cxn ang="0">
                  <a:pos x="194" y="672"/>
                </a:cxn>
                <a:cxn ang="0">
                  <a:pos x="302" y="678"/>
                </a:cxn>
                <a:cxn ang="0">
                  <a:pos x="368" y="240"/>
                </a:cxn>
                <a:cxn ang="0">
                  <a:pos x="356" y="0"/>
                </a:cxn>
              </a:cxnLst>
              <a:rect l="0" t="0" r="r" b="b"/>
              <a:pathLst>
                <a:path w="368" h="678">
                  <a:moveTo>
                    <a:pt x="356" y="0"/>
                  </a:moveTo>
                  <a:lnTo>
                    <a:pt x="176" y="156"/>
                  </a:lnTo>
                  <a:lnTo>
                    <a:pt x="30" y="146"/>
                  </a:lnTo>
                  <a:lnTo>
                    <a:pt x="0" y="272"/>
                  </a:lnTo>
                  <a:lnTo>
                    <a:pt x="152" y="288"/>
                  </a:lnTo>
                  <a:lnTo>
                    <a:pt x="236" y="240"/>
                  </a:lnTo>
                  <a:lnTo>
                    <a:pt x="122" y="636"/>
                  </a:lnTo>
                  <a:lnTo>
                    <a:pt x="194" y="672"/>
                  </a:lnTo>
                  <a:lnTo>
                    <a:pt x="302" y="678"/>
                  </a:lnTo>
                  <a:lnTo>
                    <a:pt x="368" y="240"/>
                  </a:lnTo>
                  <a:lnTo>
                    <a:pt x="356" y="0"/>
                  </a:lnTo>
                  <a:close/>
                </a:path>
              </a:pathLst>
            </a:custGeom>
            <a:solidFill>
              <a:srgbClr val="FF00FF"/>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5" name="Freeform 77"/>
            <p:cNvSpPr>
              <a:spLocks/>
            </p:cNvSpPr>
            <p:nvPr/>
          </p:nvSpPr>
          <p:spPr bwMode="auto">
            <a:xfrm rot="1141536" flipH="1">
              <a:off x="2843" y="1930"/>
              <a:ext cx="322" cy="121"/>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6" name="Freeform 78"/>
            <p:cNvSpPr>
              <a:spLocks/>
            </p:cNvSpPr>
            <p:nvPr/>
          </p:nvSpPr>
          <p:spPr bwMode="auto">
            <a:xfrm>
              <a:off x="2644" y="1013"/>
              <a:ext cx="250" cy="112"/>
            </a:xfrm>
            <a:custGeom>
              <a:avLst/>
              <a:gdLst/>
              <a:ahLst/>
              <a:cxnLst>
                <a:cxn ang="0">
                  <a:pos x="1" y="27"/>
                </a:cxn>
                <a:cxn ang="0">
                  <a:pos x="4" y="112"/>
                </a:cxn>
                <a:cxn ang="0">
                  <a:pos x="82" y="69"/>
                </a:cxn>
                <a:cxn ang="0">
                  <a:pos x="87" y="91"/>
                </a:cxn>
                <a:cxn ang="0">
                  <a:pos x="151" y="84"/>
                </a:cxn>
                <a:cxn ang="0">
                  <a:pos x="156" y="60"/>
                </a:cxn>
                <a:cxn ang="0">
                  <a:pos x="250" y="108"/>
                </a:cxn>
                <a:cxn ang="0">
                  <a:pos x="249" y="12"/>
                </a:cxn>
                <a:cxn ang="0">
                  <a:pos x="163" y="36"/>
                </a:cxn>
                <a:cxn ang="0">
                  <a:pos x="144" y="21"/>
                </a:cxn>
                <a:cxn ang="0">
                  <a:pos x="90" y="24"/>
                </a:cxn>
                <a:cxn ang="0">
                  <a:pos x="88" y="48"/>
                </a:cxn>
                <a:cxn ang="0">
                  <a:pos x="0" y="0"/>
                </a:cxn>
                <a:cxn ang="0">
                  <a:pos x="1" y="27"/>
                </a:cxn>
              </a:cxnLst>
              <a:rect l="0" t="0" r="r" b="b"/>
              <a:pathLst>
                <a:path w="250" h="112">
                  <a:moveTo>
                    <a:pt x="1" y="27"/>
                  </a:moveTo>
                  <a:lnTo>
                    <a:pt x="4" y="112"/>
                  </a:lnTo>
                  <a:lnTo>
                    <a:pt x="82" y="69"/>
                  </a:lnTo>
                  <a:lnTo>
                    <a:pt x="87" y="91"/>
                  </a:lnTo>
                  <a:lnTo>
                    <a:pt x="151" y="84"/>
                  </a:lnTo>
                  <a:lnTo>
                    <a:pt x="156" y="60"/>
                  </a:lnTo>
                  <a:lnTo>
                    <a:pt x="250" y="108"/>
                  </a:lnTo>
                  <a:lnTo>
                    <a:pt x="249" y="12"/>
                  </a:lnTo>
                  <a:lnTo>
                    <a:pt x="163" y="36"/>
                  </a:lnTo>
                  <a:lnTo>
                    <a:pt x="144" y="21"/>
                  </a:lnTo>
                  <a:lnTo>
                    <a:pt x="90" y="24"/>
                  </a:lnTo>
                  <a:lnTo>
                    <a:pt x="88" y="48"/>
                  </a:lnTo>
                  <a:lnTo>
                    <a:pt x="0" y="0"/>
                  </a:lnTo>
                  <a:lnTo>
                    <a:pt x="1" y="27"/>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0" name="Freeform 79"/>
            <p:cNvSpPr>
              <a:spLocks/>
            </p:cNvSpPr>
            <p:nvPr/>
          </p:nvSpPr>
          <p:spPr bwMode="auto">
            <a:xfrm>
              <a:off x="2597" y="1135"/>
              <a:ext cx="64" cy="448"/>
            </a:xfrm>
            <a:custGeom>
              <a:avLst/>
              <a:gdLst/>
              <a:ahLst/>
              <a:cxnLst>
                <a:cxn ang="0">
                  <a:pos x="0" y="0"/>
                </a:cxn>
                <a:cxn ang="0">
                  <a:pos x="64" y="200"/>
                </a:cxn>
                <a:cxn ang="0">
                  <a:pos x="48" y="448"/>
                </a:cxn>
              </a:cxnLst>
              <a:rect l="0" t="0" r="r" b="b"/>
              <a:pathLst>
                <a:path w="64" h="448">
                  <a:moveTo>
                    <a:pt x="0" y="0"/>
                  </a:moveTo>
                  <a:lnTo>
                    <a:pt x="64" y="200"/>
                  </a:lnTo>
                  <a:lnTo>
                    <a:pt x="48" y="448"/>
                  </a:ln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1" name="AutoShape 80"/>
            <p:cNvSpPr>
              <a:spLocks noChangeArrowheads="1"/>
            </p:cNvSpPr>
            <p:nvPr/>
          </p:nvSpPr>
          <p:spPr bwMode="auto">
            <a:xfrm rot="-1641661">
              <a:off x="2159" y="1037"/>
              <a:ext cx="318" cy="30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6633"/>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2" name="AutoShape 81"/>
            <p:cNvSpPr>
              <a:spLocks noChangeArrowheads="1"/>
            </p:cNvSpPr>
            <p:nvPr/>
          </p:nvSpPr>
          <p:spPr bwMode="auto">
            <a:xfrm rot="-1641661">
              <a:off x="2198" y="1066"/>
              <a:ext cx="252" cy="23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bg1"/>
                </a:gs>
                <a:gs pos="100000">
                  <a:schemeClr val="bg1">
                    <a:gamma/>
                    <a:shade val="46275"/>
                    <a:invGamma/>
                  </a:schemeClr>
                </a:gs>
              </a:gsLst>
              <a:lin ang="5400000" scaled="1"/>
            </a:gra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3" name="Freeform 82"/>
            <p:cNvSpPr>
              <a:spLocks/>
            </p:cNvSpPr>
            <p:nvPr/>
          </p:nvSpPr>
          <p:spPr bwMode="auto">
            <a:xfrm>
              <a:off x="2200" y="1069"/>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4" name="Freeform 83"/>
            <p:cNvSpPr>
              <a:spLocks/>
            </p:cNvSpPr>
            <p:nvPr/>
          </p:nvSpPr>
          <p:spPr bwMode="auto">
            <a:xfrm>
              <a:off x="2218" y="1090"/>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5" name="Freeform 84"/>
            <p:cNvSpPr>
              <a:spLocks/>
            </p:cNvSpPr>
            <p:nvPr/>
          </p:nvSpPr>
          <p:spPr bwMode="auto">
            <a:xfrm>
              <a:off x="2224" y="1108"/>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6" name="Freeform 85"/>
            <p:cNvSpPr>
              <a:spLocks/>
            </p:cNvSpPr>
            <p:nvPr/>
          </p:nvSpPr>
          <p:spPr bwMode="auto">
            <a:xfrm>
              <a:off x="2249" y="1135"/>
              <a:ext cx="154" cy="76"/>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7" name="Freeform 86"/>
            <p:cNvSpPr>
              <a:spLocks/>
            </p:cNvSpPr>
            <p:nvPr/>
          </p:nvSpPr>
          <p:spPr bwMode="auto">
            <a:xfrm>
              <a:off x="2272" y="1158"/>
              <a:ext cx="136" cy="72"/>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 name="Freeform 87"/>
            <p:cNvSpPr>
              <a:spLocks/>
            </p:cNvSpPr>
            <p:nvPr/>
          </p:nvSpPr>
          <p:spPr bwMode="auto">
            <a:xfrm>
              <a:off x="2295" y="1198"/>
              <a:ext cx="121"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9" name="Freeform 88"/>
            <p:cNvSpPr>
              <a:spLocks/>
            </p:cNvSpPr>
            <p:nvPr/>
          </p:nvSpPr>
          <p:spPr bwMode="auto">
            <a:xfrm>
              <a:off x="2325" y="1218"/>
              <a:ext cx="99"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0" name="Freeform 89"/>
            <p:cNvSpPr>
              <a:spLocks/>
            </p:cNvSpPr>
            <p:nvPr/>
          </p:nvSpPr>
          <p:spPr bwMode="auto">
            <a:xfrm>
              <a:off x="2145" y="1184"/>
              <a:ext cx="133" cy="150"/>
            </a:xfrm>
            <a:custGeom>
              <a:avLst/>
              <a:gdLst/>
              <a:ahLst/>
              <a:cxnLst>
                <a:cxn ang="0">
                  <a:pos x="0" y="15"/>
                </a:cxn>
                <a:cxn ang="0">
                  <a:pos x="15" y="0"/>
                </a:cxn>
                <a:cxn ang="0">
                  <a:pos x="27" y="12"/>
                </a:cxn>
                <a:cxn ang="0">
                  <a:pos x="46" y="20"/>
                </a:cxn>
                <a:cxn ang="0">
                  <a:pos x="63" y="26"/>
                </a:cxn>
                <a:cxn ang="0">
                  <a:pos x="70" y="41"/>
                </a:cxn>
                <a:cxn ang="0">
                  <a:pos x="87" y="44"/>
                </a:cxn>
                <a:cxn ang="0">
                  <a:pos x="79" y="75"/>
                </a:cxn>
                <a:cxn ang="0">
                  <a:pos x="57" y="75"/>
                </a:cxn>
                <a:cxn ang="0">
                  <a:pos x="54" y="71"/>
                </a:cxn>
                <a:cxn ang="0">
                  <a:pos x="49" y="69"/>
                </a:cxn>
                <a:cxn ang="0">
                  <a:pos x="22" y="51"/>
                </a:cxn>
                <a:cxn ang="0">
                  <a:pos x="0" y="15"/>
                </a:cxn>
              </a:cxnLst>
              <a:rect l="0" t="0" r="r" b="b"/>
              <a:pathLst>
                <a:path w="89" h="88">
                  <a:moveTo>
                    <a:pt x="0" y="15"/>
                  </a:moveTo>
                  <a:cubicBezTo>
                    <a:pt x="1" y="7"/>
                    <a:pt x="8" y="3"/>
                    <a:pt x="15" y="0"/>
                  </a:cubicBezTo>
                  <a:cubicBezTo>
                    <a:pt x="24" y="6"/>
                    <a:pt x="17" y="15"/>
                    <a:pt x="27" y="12"/>
                  </a:cubicBezTo>
                  <a:cubicBezTo>
                    <a:pt x="36" y="13"/>
                    <a:pt x="44" y="11"/>
                    <a:pt x="46" y="20"/>
                  </a:cubicBezTo>
                  <a:cubicBezTo>
                    <a:pt x="44" y="29"/>
                    <a:pt x="53" y="24"/>
                    <a:pt x="63" y="26"/>
                  </a:cubicBezTo>
                  <a:cubicBezTo>
                    <a:pt x="66" y="46"/>
                    <a:pt x="61" y="48"/>
                    <a:pt x="70" y="41"/>
                  </a:cubicBezTo>
                  <a:cubicBezTo>
                    <a:pt x="76" y="42"/>
                    <a:pt x="86" y="38"/>
                    <a:pt x="87" y="44"/>
                  </a:cubicBezTo>
                  <a:cubicBezTo>
                    <a:pt x="89" y="53"/>
                    <a:pt x="84" y="68"/>
                    <a:pt x="79" y="75"/>
                  </a:cubicBezTo>
                  <a:cubicBezTo>
                    <a:pt x="77" y="88"/>
                    <a:pt x="64" y="82"/>
                    <a:pt x="57" y="75"/>
                  </a:cubicBezTo>
                  <a:cubicBezTo>
                    <a:pt x="56" y="74"/>
                    <a:pt x="55" y="72"/>
                    <a:pt x="54" y="71"/>
                  </a:cubicBezTo>
                  <a:cubicBezTo>
                    <a:pt x="53" y="70"/>
                    <a:pt x="51" y="70"/>
                    <a:pt x="49" y="69"/>
                  </a:cubicBezTo>
                  <a:cubicBezTo>
                    <a:pt x="38" y="55"/>
                    <a:pt x="34" y="60"/>
                    <a:pt x="22" y="51"/>
                  </a:cubicBezTo>
                  <a:cubicBezTo>
                    <a:pt x="12" y="44"/>
                    <a:pt x="3" y="25"/>
                    <a:pt x="0" y="15"/>
                  </a:cubicBezTo>
                  <a:close/>
                </a:path>
              </a:pathLst>
            </a:custGeom>
            <a:solidFill>
              <a:srgbClr val="FF9999"/>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1" name="Freeform 90"/>
            <p:cNvSpPr>
              <a:spLocks/>
            </p:cNvSpPr>
            <p:nvPr/>
          </p:nvSpPr>
          <p:spPr bwMode="auto">
            <a:xfrm>
              <a:off x="2625" y="828"/>
              <a:ext cx="93" cy="66"/>
            </a:xfrm>
            <a:custGeom>
              <a:avLst/>
              <a:gdLst/>
              <a:ahLst/>
              <a:cxnLst>
                <a:cxn ang="0">
                  <a:pos x="0" y="39"/>
                </a:cxn>
                <a:cxn ang="0">
                  <a:pos x="60" y="24"/>
                </a:cxn>
                <a:cxn ang="0">
                  <a:pos x="81" y="0"/>
                </a:cxn>
              </a:cxnLst>
              <a:rect l="0" t="0" r="r" b="b"/>
              <a:pathLst>
                <a:path w="81" h="39">
                  <a:moveTo>
                    <a:pt x="0" y="39"/>
                  </a:moveTo>
                  <a:cubicBezTo>
                    <a:pt x="23" y="34"/>
                    <a:pt x="47" y="30"/>
                    <a:pt x="60" y="24"/>
                  </a:cubicBezTo>
                  <a:cubicBezTo>
                    <a:pt x="73" y="18"/>
                    <a:pt x="78" y="4"/>
                    <a:pt x="81" y="0"/>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93" name="Rectangle 192"/>
          <p:cNvSpPr/>
          <p:nvPr/>
        </p:nvSpPr>
        <p:spPr>
          <a:xfrm>
            <a:off x="7756426" y="6211669"/>
            <a:ext cx="1241462"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Click</a:t>
            </a:r>
            <a:endParaRPr kumimoji="0" lang="en-US" sz="5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nvGrpSpPr>
          <p:cNvPr id="17" name="Group 16">
            <a:extLst>
              <a:ext uri="{FF2B5EF4-FFF2-40B4-BE49-F238E27FC236}">
                <a16:creationId xmlns:a16="http://schemas.microsoft.com/office/drawing/2014/main" id="{61222625-C013-4AEC-BA44-E44A9D2DF93A}"/>
              </a:ext>
            </a:extLst>
          </p:cNvPr>
          <p:cNvGrpSpPr/>
          <p:nvPr/>
        </p:nvGrpSpPr>
        <p:grpSpPr>
          <a:xfrm>
            <a:off x="1240306" y="3022608"/>
            <a:ext cx="6993380" cy="3005442"/>
            <a:chOff x="1110131" y="2514764"/>
            <a:chExt cx="6993380" cy="3005442"/>
          </a:xfrm>
        </p:grpSpPr>
        <p:grpSp>
          <p:nvGrpSpPr>
            <p:cNvPr id="2" name="Group 77"/>
            <p:cNvGrpSpPr/>
            <p:nvPr/>
          </p:nvGrpSpPr>
          <p:grpSpPr>
            <a:xfrm>
              <a:off x="2883117" y="3291917"/>
              <a:ext cx="1204892" cy="1804860"/>
              <a:chOff x="3675413" y="2007120"/>
              <a:chExt cx="1204892" cy="1804860"/>
            </a:xfrm>
          </p:grpSpPr>
          <p:sp>
            <p:nvSpPr>
              <p:cNvPr id="76" name="Freeform 75"/>
              <p:cNvSpPr/>
              <p:nvPr/>
            </p:nvSpPr>
            <p:spPr bwMode="auto">
              <a:xfrm rot="2410730">
                <a:off x="4098622" y="2007120"/>
                <a:ext cx="781683" cy="1604963"/>
              </a:xfrm>
              <a:custGeom>
                <a:avLst/>
                <a:gdLst>
                  <a:gd name="connsiteX0" fmla="*/ 132119 w 778805"/>
                  <a:gd name="connsiteY0" fmla="*/ 1602807 h 1602807"/>
                  <a:gd name="connsiteX1" fmla="*/ 0 w 778805"/>
                  <a:gd name="connsiteY1" fmla="*/ 118211 h 1602807"/>
                  <a:gd name="connsiteX2" fmla="*/ 6954 w 778805"/>
                  <a:gd name="connsiteY2" fmla="*/ 59105 h 1602807"/>
                  <a:gd name="connsiteX3" fmla="*/ 41722 w 778805"/>
                  <a:gd name="connsiteY3" fmla="*/ 13907 h 1602807"/>
                  <a:gd name="connsiteX4" fmla="*/ 83443 w 778805"/>
                  <a:gd name="connsiteY4" fmla="*/ 0 h 1602807"/>
                  <a:gd name="connsiteX5" fmla="*/ 135595 w 778805"/>
                  <a:gd name="connsiteY5" fmla="*/ 20860 h 1602807"/>
                  <a:gd name="connsiteX6" fmla="*/ 173840 w 778805"/>
                  <a:gd name="connsiteY6" fmla="*/ 69536 h 1602807"/>
                  <a:gd name="connsiteX7" fmla="*/ 778805 w 778805"/>
                  <a:gd name="connsiteY7" fmla="*/ 1501980 h 1602807"/>
                  <a:gd name="connsiteX8" fmla="*/ 132119 w 778805"/>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44600 w 781683"/>
                  <a:gd name="connsiteY3" fmla="*/ 13907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69115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5686 h 1605686"/>
                  <a:gd name="connsiteX1" fmla="*/ 2878 w 781683"/>
                  <a:gd name="connsiteY1" fmla="*/ 121090 h 1605686"/>
                  <a:gd name="connsiteX2" fmla="*/ 0 w 781683"/>
                  <a:gd name="connsiteY2" fmla="*/ 64442 h 1605686"/>
                  <a:gd name="connsiteX3" fmla="*/ 27394 w 781683"/>
                  <a:gd name="connsiteY3" fmla="*/ 24160 h 1605686"/>
                  <a:gd name="connsiteX4" fmla="*/ 69115 w 781683"/>
                  <a:gd name="connsiteY4" fmla="*/ 2879 h 1605686"/>
                  <a:gd name="connsiteX5" fmla="*/ 138473 w 781683"/>
                  <a:gd name="connsiteY5" fmla="*/ 23739 h 1605686"/>
                  <a:gd name="connsiteX6" fmla="*/ 176718 w 781683"/>
                  <a:gd name="connsiteY6" fmla="*/ 72415 h 1605686"/>
                  <a:gd name="connsiteX7" fmla="*/ 781683 w 781683"/>
                  <a:gd name="connsiteY7" fmla="*/ 1504859 h 1605686"/>
                  <a:gd name="connsiteX8" fmla="*/ 134997 w 781683"/>
                  <a:gd name="connsiteY8" fmla="*/ 1605686 h 1605686"/>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38473 w 781683"/>
                  <a:gd name="connsiteY6" fmla="*/ 23016 h 1604963"/>
                  <a:gd name="connsiteX7" fmla="*/ 176718 w 781683"/>
                  <a:gd name="connsiteY7" fmla="*/ 71692 h 1604963"/>
                  <a:gd name="connsiteX8" fmla="*/ 781683 w 781683"/>
                  <a:gd name="connsiteY8" fmla="*/ 1504136 h 1604963"/>
                  <a:gd name="connsiteX9" fmla="*/ 134997 w 781683"/>
                  <a:gd name="connsiteY9" fmla="*/ 1604963 h 1604963"/>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50763 w 781683"/>
                  <a:gd name="connsiteY6" fmla="*/ 32848 h 1604963"/>
                  <a:gd name="connsiteX7" fmla="*/ 176718 w 781683"/>
                  <a:gd name="connsiteY7" fmla="*/ 71692 h 1604963"/>
                  <a:gd name="connsiteX8" fmla="*/ 781683 w 781683"/>
                  <a:gd name="connsiteY8" fmla="*/ 1504136 h 1604963"/>
                  <a:gd name="connsiteX9" fmla="*/ 134997 w 781683"/>
                  <a:gd name="connsiteY9" fmla="*/ 1604963 h 160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683" h="1604963">
                    <a:moveTo>
                      <a:pt x="134997" y="1604963"/>
                    </a:moveTo>
                    <a:lnTo>
                      <a:pt x="2878" y="120367"/>
                    </a:lnTo>
                    <a:lnTo>
                      <a:pt x="0" y="63719"/>
                    </a:lnTo>
                    <a:lnTo>
                      <a:pt x="27394" y="23437"/>
                    </a:lnTo>
                    <a:lnTo>
                      <a:pt x="69115" y="2156"/>
                    </a:lnTo>
                    <a:cubicBezTo>
                      <a:pt x="83776" y="0"/>
                      <a:pt x="104210" y="471"/>
                      <a:pt x="117818" y="5586"/>
                    </a:cubicBezTo>
                    <a:cubicBezTo>
                      <a:pt x="131426" y="10701"/>
                      <a:pt x="140537" y="22650"/>
                      <a:pt x="150763" y="32848"/>
                    </a:cubicBezTo>
                    <a:lnTo>
                      <a:pt x="176718" y="71692"/>
                    </a:lnTo>
                    <a:lnTo>
                      <a:pt x="781683" y="1504136"/>
                    </a:lnTo>
                    <a:lnTo>
                      <a:pt x="134997" y="1604963"/>
                    </a:lnTo>
                    <a:close/>
                  </a:path>
                </a:pathLst>
              </a:custGeom>
              <a:gradFill flip="none" rotWithShape="1">
                <a:gsLst>
                  <a:gs pos="0">
                    <a:srgbClr val="FF0000"/>
                  </a:gs>
                  <a:gs pos="50000">
                    <a:srgbClr val="7030A0"/>
                  </a:gs>
                  <a:gs pos="100000">
                    <a:schemeClr val="tx2"/>
                  </a:gs>
                </a:gsLst>
                <a:lin ang="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1" name="Oval 70"/>
              <p:cNvSpPr/>
              <p:nvPr/>
            </p:nvSpPr>
            <p:spPr bwMode="auto">
              <a:xfrm>
                <a:off x="3675413" y="3137066"/>
                <a:ext cx="674914" cy="674914"/>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3" name="Group 152"/>
            <p:cNvGrpSpPr/>
            <p:nvPr/>
          </p:nvGrpSpPr>
          <p:grpSpPr>
            <a:xfrm>
              <a:off x="2595295" y="2858917"/>
              <a:ext cx="2114825" cy="2120228"/>
              <a:chOff x="3078832" y="1538494"/>
              <a:chExt cx="2114825" cy="2120228"/>
            </a:xfrm>
          </p:grpSpPr>
          <p:sp>
            <p:nvSpPr>
              <p:cNvPr id="137" name="Freeform 81"/>
              <p:cNvSpPr>
                <a:spLocks/>
              </p:cNvSpPr>
              <p:nvPr/>
            </p:nvSpPr>
            <p:spPr bwMode="auto">
              <a:xfrm rot="9459547" flipV="1">
                <a:off x="3126649" y="206788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8" name="Freeform 81"/>
              <p:cNvSpPr>
                <a:spLocks/>
              </p:cNvSpPr>
              <p:nvPr/>
            </p:nvSpPr>
            <p:spPr bwMode="auto">
              <a:xfrm rot="12670326" flipV="1">
                <a:off x="3768334" y="1538494"/>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9" name="Freeform 81"/>
              <p:cNvSpPr>
                <a:spLocks/>
              </p:cNvSpPr>
              <p:nvPr/>
            </p:nvSpPr>
            <p:spPr bwMode="auto">
              <a:xfrm rot="2236861" flipV="1">
                <a:off x="4169387" y="348493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0" name="Freeform 81"/>
              <p:cNvSpPr>
                <a:spLocks/>
              </p:cNvSpPr>
              <p:nvPr/>
            </p:nvSpPr>
            <p:spPr bwMode="auto">
              <a:xfrm rot="19147494" flipV="1">
                <a:off x="5029943" y="268301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1" name="Freeform 81"/>
              <p:cNvSpPr>
                <a:spLocks/>
              </p:cNvSpPr>
              <p:nvPr/>
            </p:nvSpPr>
            <p:spPr bwMode="auto">
              <a:xfrm rot="16200000" flipV="1">
                <a:off x="4730862" y="179516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2" name="Freeform 81"/>
              <p:cNvSpPr>
                <a:spLocks/>
              </p:cNvSpPr>
              <p:nvPr/>
            </p:nvSpPr>
            <p:spPr bwMode="auto">
              <a:xfrm rot="6796813" flipV="1">
                <a:off x="3083869" y="283255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3" name="Arc 142"/>
              <p:cNvSpPr/>
              <p:nvPr/>
            </p:nvSpPr>
            <p:spPr bwMode="auto">
              <a:xfrm>
                <a:off x="3566694" y="2075594"/>
                <a:ext cx="1064127" cy="1069729"/>
              </a:xfrm>
              <a:prstGeom prst="arc">
                <a:avLst>
                  <a:gd name="adj1" fmla="val 8687823"/>
                  <a:gd name="adj2" fmla="val 5045816"/>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4" name="Freeform 81"/>
              <p:cNvSpPr>
                <a:spLocks/>
              </p:cNvSpPr>
              <p:nvPr/>
            </p:nvSpPr>
            <p:spPr bwMode="auto">
              <a:xfrm rot="18796882" flipV="1">
                <a:off x="4543704" y="2517061"/>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5" name="Freeform 81"/>
              <p:cNvSpPr>
                <a:spLocks/>
              </p:cNvSpPr>
              <p:nvPr/>
            </p:nvSpPr>
            <p:spPr bwMode="auto">
              <a:xfrm rot="8292053" flipV="1">
                <a:off x="3484923" y="244219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6" name="Freeform 81"/>
              <p:cNvSpPr>
                <a:spLocks/>
              </p:cNvSpPr>
              <p:nvPr/>
            </p:nvSpPr>
            <p:spPr bwMode="auto">
              <a:xfrm rot="13034805" flipV="1">
                <a:off x="4008966" y="199301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 name="Freeform 81"/>
              <p:cNvSpPr>
                <a:spLocks/>
              </p:cNvSpPr>
              <p:nvPr/>
            </p:nvSpPr>
            <p:spPr bwMode="auto">
              <a:xfrm rot="861353" flipV="1">
                <a:off x="4281681" y="2982278"/>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8" name="Arc 147"/>
              <p:cNvSpPr/>
              <p:nvPr/>
            </p:nvSpPr>
            <p:spPr bwMode="auto">
              <a:xfrm>
                <a:off x="3112166" y="1578289"/>
                <a:ext cx="1993951" cy="2004448"/>
              </a:xfrm>
              <a:prstGeom prst="arc">
                <a:avLst>
                  <a:gd name="adj1" fmla="val 8218078"/>
                  <a:gd name="adj2" fmla="val 5635564"/>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5" name="Group 82"/>
            <p:cNvGrpSpPr/>
            <p:nvPr/>
          </p:nvGrpSpPr>
          <p:grpSpPr>
            <a:xfrm>
              <a:off x="1110131" y="3123097"/>
              <a:ext cx="2905941" cy="2272937"/>
              <a:chOff x="1554479" y="2638697"/>
              <a:chExt cx="2905941" cy="2272937"/>
            </a:xfrm>
          </p:grpSpPr>
          <p:sp>
            <p:nvSpPr>
              <p:cNvPr id="86" name="Freeform 85"/>
              <p:cNvSpPr/>
              <p:nvPr/>
            </p:nvSpPr>
            <p:spPr bwMode="auto">
              <a:xfrm>
                <a:off x="1554479" y="2638697"/>
                <a:ext cx="2905941" cy="2272937"/>
              </a:xfrm>
              <a:custGeom>
                <a:avLst/>
                <a:gdLst>
                  <a:gd name="connsiteX0" fmla="*/ 2730137 w 2769325"/>
                  <a:gd name="connsiteY0" fmla="*/ 143692 h 2103120"/>
                  <a:gd name="connsiteX1" fmla="*/ 2769325 w 2769325"/>
                  <a:gd name="connsiteY1" fmla="*/ 13063 h 2103120"/>
                  <a:gd name="connsiteX2" fmla="*/ 1907177 w 2769325"/>
                  <a:gd name="connsiteY2" fmla="*/ 0 h 2103120"/>
                  <a:gd name="connsiteX3" fmla="*/ 0 w 2769325"/>
                  <a:gd name="connsiteY3" fmla="*/ 1985554 h 2103120"/>
                  <a:gd name="connsiteX4" fmla="*/ 1711234 w 2769325"/>
                  <a:gd name="connsiteY4" fmla="*/ 2103120 h 2103120"/>
                  <a:gd name="connsiteX0" fmla="*/ 2860766 w 2899954"/>
                  <a:gd name="connsiteY0" fmla="*/ 143692 h 2168434"/>
                  <a:gd name="connsiteX1" fmla="*/ 2899954 w 2899954"/>
                  <a:gd name="connsiteY1" fmla="*/ 13063 h 2168434"/>
                  <a:gd name="connsiteX2" fmla="*/ 2037806 w 2899954"/>
                  <a:gd name="connsiteY2" fmla="*/ 0 h 2168434"/>
                  <a:gd name="connsiteX3" fmla="*/ 0 w 2899954"/>
                  <a:gd name="connsiteY3" fmla="*/ 2168434 h 2168434"/>
                  <a:gd name="connsiteX4" fmla="*/ 1841863 w 2899954"/>
                  <a:gd name="connsiteY4" fmla="*/ 2103120 h 2168434"/>
                  <a:gd name="connsiteX0" fmla="*/ 2860766 w 2899954"/>
                  <a:gd name="connsiteY0" fmla="*/ 143692 h 2272937"/>
                  <a:gd name="connsiteX1" fmla="*/ 2899954 w 2899954"/>
                  <a:gd name="connsiteY1" fmla="*/ 13063 h 2272937"/>
                  <a:gd name="connsiteX2" fmla="*/ 2037806 w 2899954"/>
                  <a:gd name="connsiteY2" fmla="*/ 0 h 2272937"/>
                  <a:gd name="connsiteX3" fmla="*/ 0 w 2899954"/>
                  <a:gd name="connsiteY3" fmla="*/ 2168434 h 2272937"/>
                  <a:gd name="connsiteX4" fmla="*/ 1737360 w 2899954"/>
                  <a:gd name="connsiteY4" fmla="*/ 2272937 h 2272937"/>
                  <a:gd name="connsiteX5" fmla="*/ 1841863 w 2899954"/>
                  <a:gd name="connsiteY5" fmla="*/ 2103120 h 2272937"/>
                  <a:gd name="connsiteX0" fmla="*/ 2860766 w 2886891"/>
                  <a:gd name="connsiteY0" fmla="*/ 143692 h 2272937"/>
                  <a:gd name="connsiteX1" fmla="*/ 2886891 w 2886891"/>
                  <a:gd name="connsiteY1" fmla="*/ 52252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86891 w 2886891"/>
                  <a:gd name="connsiteY1" fmla="*/ 39189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49881 w 2886891"/>
                  <a:gd name="connsiteY1" fmla="*/ 134983 h 2272937"/>
                  <a:gd name="connsiteX2" fmla="*/ 2886891 w 2886891"/>
                  <a:gd name="connsiteY2" fmla="*/ 39189 h 2272937"/>
                  <a:gd name="connsiteX3" fmla="*/ 2037806 w 2886891"/>
                  <a:gd name="connsiteY3" fmla="*/ 0 h 2272937"/>
                  <a:gd name="connsiteX4" fmla="*/ 0 w 2886891"/>
                  <a:gd name="connsiteY4" fmla="*/ 2168434 h 2272937"/>
                  <a:gd name="connsiteX5" fmla="*/ 1737360 w 2886891"/>
                  <a:gd name="connsiteY5" fmla="*/ 2272937 h 2272937"/>
                  <a:gd name="connsiteX6" fmla="*/ 1841863 w 2886891"/>
                  <a:gd name="connsiteY6" fmla="*/ 2103120 h 2272937"/>
                  <a:gd name="connsiteX0" fmla="*/ 2860766 w 2890701"/>
                  <a:gd name="connsiteY0" fmla="*/ 143692 h 2272937"/>
                  <a:gd name="connsiteX1" fmla="*/ 2849881 w 2890701"/>
                  <a:gd name="connsiteY1" fmla="*/ 134983 h 2272937"/>
                  <a:gd name="connsiteX2" fmla="*/ 2890701 w 2890701"/>
                  <a:gd name="connsiteY2" fmla="*/ 35379 h 2272937"/>
                  <a:gd name="connsiteX3" fmla="*/ 2037806 w 2890701"/>
                  <a:gd name="connsiteY3" fmla="*/ 0 h 2272937"/>
                  <a:gd name="connsiteX4" fmla="*/ 0 w 2890701"/>
                  <a:gd name="connsiteY4" fmla="*/ 2168434 h 2272937"/>
                  <a:gd name="connsiteX5" fmla="*/ 1737360 w 2890701"/>
                  <a:gd name="connsiteY5" fmla="*/ 2272937 h 2272937"/>
                  <a:gd name="connsiteX6" fmla="*/ 1841863 w 2890701"/>
                  <a:gd name="connsiteY6" fmla="*/ 2103120 h 2272937"/>
                  <a:gd name="connsiteX0" fmla="*/ 2860766 w 2905941"/>
                  <a:gd name="connsiteY0" fmla="*/ 143692 h 2272937"/>
                  <a:gd name="connsiteX1" fmla="*/ 2849881 w 2905941"/>
                  <a:gd name="connsiteY1" fmla="*/ 13498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905941"/>
                  <a:gd name="connsiteY0" fmla="*/ 143692 h 2272937"/>
                  <a:gd name="connsiteX1" fmla="*/ 2905941 w 2905941"/>
                  <a:gd name="connsiteY1" fmla="*/ 31569 h 2272937"/>
                  <a:gd name="connsiteX2" fmla="*/ 2037806 w 2905941"/>
                  <a:gd name="connsiteY2" fmla="*/ 0 h 2272937"/>
                  <a:gd name="connsiteX3" fmla="*/ 0 w 2905941"/>
                  <a:gd name="connsiteY3" fmla="*/ 2168434 h 2272937"/>
                  <a:gd name="connsiteX4" fmla="*/ 1737360 w 2905941"/>
                  <a:gd name="connsiteY4" fmla="*/ 2272937 h 2272937"/>
                  <a:gd name="connsiteX5" fmla="*/ 1841863 w 2905941"/>
                  <a:gd name="connsiteY5" fmla="*/ 2103120 h 2272937"/>
                  <a:gd name="connsiteX0" fmla="*/ 2860766 w 2905941"/>
                  <a:gd name="connsiteY0" fmla="*/ 143692 h 2272937"/>
                  <a:gd name="connsiteX1" fmla="*/ 2853691 w 2905941"/>
                  <a:gd name="connsiteY1" fmla="*/ 13879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5941" h="2272937">
                    <a:moveTo>
                      <a:pt x="2860766" y="143692"/>
                    </a:moveTo>
                    <a:lnTo>
                      <a:pt x="2853691" y="138793"/>
                    </a:lnTo>
                    <a:lnTo>
                      <a:pt x="2905941" y="31569"/>
                    </a:lnTo>
                    <a:lnTo>
                      <a:pt x="2037806" y="0"/>
                    </a:lnTo>
                    <a:lnTo>
                      <a:pt x="0" y="2168434"/>
                    </a:lnTo>
                    <a:lnTo>
                      <a:pt x="1737360" y="2272937"/>
                    </a:lnTo>
                    <a:lnTo>
                      <a:pt x="1841863" y="210312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87" name="Straight Connector 86"/>
              <p:cNvCxnSpPr/>
              <p:nvPr/>
            </p:nvCxnSpPr>
            <p:spPr bwMode="auto">
              <a:xfrm>
                <a:off x="2811780" y="3341370"/>
                <a:ext cx="217170" cy="0"/>
              </a:xfrm>
              <a:prstGeom prst="line">
                <a:avLst/>
              </a:prstGeom>
              <a:solidFill>
                <a:schemeClr val="accent1"/>
              </a:solidFill>
              <a:ln w="57150" cap="flat" cmpd="sng" algn="ctr">
                <a:solidFill>
                  <a:srgbClr val="FFFFCC"/>
                </a:solidFill>
                <a:prstDash val="solid"/>
                <a:round/>
                <a:headEnd type="none" w="med" len="med"/>
                <a:tailEnd type="none" w="med" len="med"/>
              </a:ln>
              <a:effectLst/>
            </p:spPr>
          </p:cxnSp>
        </p:grpSp>
        <p:grpSp>
          <p:nvGrpSpPr>
            <p:cNvPr id="7" name="Group 187"/>
            <p:cNvGrpSpPr/>
            <p:nvPr/>
          </p:nvGrpSpPr>
          <p:grpSpPr>
            <a:xfrm>
              <a:off x="4908294" y="2878944"/>
              <a:ext cx="3195217" cy="2641262"/>
              <a:chOff x="5352642" y="2394544"/>
              <a:chExt cx="3195217" cy="2641262"/>
            </a:xfrm>
          </p:grpSpPr>
          <p:grpSp>
            <p:nvGrpSpPr>
              <p:cNvPr id="8" name="Group 76"/>
              <p:cNvGrpSpPr/>
              <p:nvPr/>
            </p:nvGrpSpPr>
            <p:grpSpPr>
              <a:xfrm>
                <a:off x="6091779" y="2844212"/>
                <a:ext cx="801926" cy="1888177"/>
                <a:chOff x="5108027" y="1971305"/>
                <a:chExt cx="801926" cy="1888177"/>
              </a:xfrm>
            </p:grpSpPr>
            <p:sp>
              <p:nvSpPr>
                <p:cNvPr id="113" name="Freeform 112"/>
                <p:cNvSpPr/>
                <p:nvPr/>
              </p:nvSpPr>
              <p:spPr bwMode="auto">
                <a:xfrm>
                  <a:off x="5108027" y="1971305"/>
                  <a:ext cx="781683" cy="1510153"/>
                </a:xfrm>
                <a:custGeom>
                  <a:avLst/>
                  <a:gdLst>
                    <a:gd name="connsiteX0" fmla="*/ 132119 w 778805"/>
                    <a:gd name="connsiteY0" fmla="*/ 1602807 h 1602807"/>
                    <a:gd name="connsiteX1" fmla="*/ 0 w 778805"/>
                    <a:gd name="connsiteY1" fmla="*/ 118211 h 1602807"/>
                    <a:gd name="connsiteX2" fmla="*/ 6954 w 778805"/>
                    <a:gd name="connsiteY2" fmla="*/ 59105 h 1602807"/>
                    <a:gd name="connsiteX3" fmla="*/ 41722 w 778805"/>
                    <a:gd name="connsiteY3" fmla="*/ 13907 h 1602807"/>
                    <a:gd name="connsiteX4" fmla="*/ 83443 w 778805"/>
                    <a:gd name="connsiteY4" fmla="*/ 0 h 1602807"/>
                    <a:gd name="connsiteX5" fmla="*/ 135595 w 778805"/>
                    <a:gd name="connsiteY5" fmla="*/ 20860 h 1602807"/>
                    <a:gd name="connsiteX6" fmla="*/ 173840 w 778805"/>
                    <a:gd name="connsiteY6" fmla="*/ 69536 h 1602807"/>
                    <a:gd name="connsiteX7" fmla="*/ 778805 w 778805"/>
                    <a:gd name="connsiteY7" fmla="*/ 1501980 h 1602807"/>
                    <a:gd name="connsiteX8" fmla="*/ 132119 w 778805"/>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44600 w 781683"/>
                    <a:gd name="connsiteY3" fmla="*/ 13907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86321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2807 h 1602807"/>
                    <a:gd name="connsiteX1" fmla="*/ 2878 w 781683"/>
                    <a:gd name="connsiteY1" fmla="*/ 118211 h 1602807"/>
                    <a:gd name="connsiteX2" fmla="*/ 0 w 781683"/>
                    <a:gd name="connsiteY2" fmla="*/ 61563 h 1602807"/>
                    <a:gd name="connsiteX3" fmla="*/ 27394 w 781683"/>
                    <a:gd name="connsiteY3" fmla="*/ 21281 h 1602807"/>
                    <a:gd name="connsiteX4" fmla="*/ 69115 w 781683"/>
                    <a:gd name="connsiteY4" fmla="*/ 0 h 1602807"/>
                    <a:gd name="connsiteX5" fmla="*/ 138473 w 781683"/>
                    <a:gd name="connsiteY5" fmla="*/ 20860 h 1602807"/>
                    <a:gd name="connsiteX6" fmla="*/ 176718 w 781683"/>
                    <a:gd name="connsiteY6" fmla="*/ 69536 h 1602807"/>
                    <a:gd name="connsiteX7" fmla="*/ 781683 w 781683"/>
                    <a:gd name="connsiteY7" fmla="*/ 1501980 h 1602807"/>
                    <a:gd name="connsiteX8" fmla="*/ 134997 w 781683"/>
                    <a:gd name="connsiteY8" fmla="*/ 1602807 h 1602807"/>
                    <a:gd name="connsiteX0" fmla="*/ 134997 w 781683"/>
                    <a:gd name="connsiteY0" fmla="*/ 1605686 h 1605686"/>
                    <a:gd name="connsiteX1" fmla="*/ 2878 w 781683"/>
                    <a:gd name="connsiteY1" fmla="*/ 121090 h 1605686"/>
                    <a:gd name="connsiteX2" fmla="*/ 0 w 781683"/>
                    <a:gd name="connsiteY2" fmla="*/ 64442 h 1605686"/>
                    <a:gd name="connsiteX3" fmla="*/ 27394 w 781683"/>
                    <a:gd name="connsiteY3" fmla="*/ 24160 h 1605686"/>
                    <a:gd name="connsiteX4" fmla="*/ 69115 w 781683"/>
                    <a:gd name="connsiteY4" fmla="*/ 2879 h 1605686"/>
                    <a:gd name="connsiteX5" fmla="*/ 138473 w 781683"/>
                    <a:gd name="connsiteY5" fmla="*/ 23739 h 1605686"/>
                    <a:gd name="connsiteX6" fmla="*/ 176718 w 781683"/>
                    <a:gd name="connsiteY6" fmla="*/ 72415 h 1605686"/>
                    <a:gd name="connsiteX7" fmla="*/ 781683 w 781683"/>
                    <a:gd name="connsiteY7" fmla="*/ 1504859 h 1605686"/>
                    <a:gd name="connsiteX8" fmla="*/ 134997 w 781683"/>
                    <a:gd name="connsiteY8" fmla="*/ 1605686 h 1605686"/>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38473 w 781683"/>
                    <a:gd name="connsiteY6" fmla="*/ 23016 h 1604963"/>
                    <a:gd name="connsiteX7" fmla="*/ 176718 w 781683"/>
                    <a:gd name="connsiteY7" fmla="*/ 71692 h 1604963"/>
                    <a:gd name="connsiteX8" fmla="*/ 781683 w 781683"/>
                    <a:gd name="connsiteY8" fmla="*/ 1504136 h 1604963"/>
                    <a:gd name="connsiteX9" fmla="*/ 134997 w 781683"/>
                    <a:gd name="connsiteY9" fmla="*/ 1604963 h 1604963"/>
                    <a:gd name="connsiteX0" fmla="*/ 134997 w 781683"/>
                    <a:gd name="connsiteY0" fmla="*/ 1604963 h 1604963"/>
                    <a:gd name="connsiteX1" fmla="*/ 2878 w 781683"/>
                    <a:gd name="connsiteY1" fmla="*/ 120367 h 1604963"/>
                    <a:gd name="connsiteX2" fmla="*/ 0 w 781683"/>
                    <a:gd name="connsiteY2" fmla="*/ 63719 h 1604963"/>
                    <a:gd name="connsiteX3" fmla="*/ 27394 w 781683"/>
                    <a:gd name="connsiteY3" fmla="*/ 23437 h 1604963"/>
                    <a:gd name="connsiteX4" fmla="*/ 69115 w 781683"/>
                    <a:gd name="connsiteY4" fmla="*/ 2156 h 1604963"/>
                    <a:gd name="connsiteX5" fmla="*/ 117818 w 781683"/>
                    <a:gd name="connsiteY5" fmla="*/ 5586 h 1604963"/>
                    <a:gd name="connsiteX6" fmla="*/ 150763 w 781683"/>
                    <a:gd name="connsiteY6" fmla="*/ 32848 h 1604963"/>
                    <a:gd name="connsiteX7" fmla="*/ 176718 w 781683"/>
                    <a:gd name="connsiteY7" fmla="*/ 71692 h 1604963"/>
                    <a:gd name="connsiteX8" fmla="*/ 781683 w 781683"/>
                    <a:gd name="connsiteY8" fmla="*/ 1504136 h 1604963"/>
                    <a:gd name="connsiteX9" fmla="*/ 134997 w 781683"/>
                    <a:gd name="connsiteY9" fmla="*/ 1604963 h 160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683" h="1604963">
                      <a:moveTo>
                        <a:pt x="134997" y="1604963"/>
                      </a:moveTo>
                      <a:lnTo>
                        <a:pt x="2878" y="120367"/>
                      </a:lnTo>
                      <a:lnTo>
                        <a:pt x="0" y="63719"/>
                      </a:lnTo>
                      <a:lnTo>
                        <a:pt x="27394" y="23437"/>
                      </a:lnTo>
                      <a:lnTo>
                        <a:pt x="69115" y="2156"/>
                      </a:lnTo>
                      <a:cubicBezTo>
                        <a:pt x="83776" y="0"/>
                        <a:pt x="104210" y="471"/>
                        <a:pt x="117818" y="5586"/>
                      </a:cubicBezTo>
                      <a:cubicBezTo>
                        <a:pt x="131426" y="10701"/>
                        <a:pt x="140537" y="22650"/>
                        <a:pt x="150763" y="32848"/>
                      </a:cubicBezTo>
                      <a:lnTo>
                        <a:pt x="176718" y="71692"/>
                      </a:lnTo>
                      <a:lnTo>
                        <a:pt x="781683" y="1504136"/>
                      </a:lnTo>
                      <a:lnTo>
                        <a:pt x="134997" y="1604963"/>
                      </a:lnTo>
                      <a:close/>
                    </a:path>
                  </a:pathLst>
                </a:custGeom>
                <a:gradFill flip="none" rotWithShape="1">
                  <a:gsLst>
                    <a:gs pos="0">
                      <a:srgbClr val="FF0000"/>
                    </a:gs>
                    <a:gs pos="50000">
                      <a:srgbClr val="7030A0"/>
                    </a:gs>
                    <a:gs pos="100000">
                      <a:schemeClr val="tx2"/>
                    </a:gs>
                  </a:gsLst>
                  <a:lin ang="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9" name="Oval 148"/>
                <p:cNvSpPr/>
                <p:nvPr/>
              </p:nvSpPr>
              <p:spPr bwMode="auto">
                <a:xfrm>
                  <a:off x="5235039" y="3184568"/>
                  <a:ext cx="674914" cy="674914"/>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62" name="Up Arrow 161"/>
              <p:cNvSpPr/>
              <p:nvPr/>
            </p:nvSpPr>
            <p:spPr bwMode="auto">
              <a:xfrm rot="9957171">
                <a:off x="6198654" y="3053540"/>
                <a:ext cx="86751" cy="162656"/>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3" name="Up Arrow 162"/>
              <p:cNvSpPr/>
              <p:nvPr/>
            </p:nvSpPr>
            <p:spPr bwMode="auto">
              <a:xfrm rot="9991441">
                <a:off x="6329625" y="3562601"/>
                <a:ext cx="127756" cy="254495"/>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 name="Up Arrow 163"/>
              <p:cNvSpPr/>
              <p:nvPr/>
            </p:nvSpPr>
            <p:spPr bwMode="auto">
              <a:xfrm rot="10094754">
                <a:off x="6518983" y="4334339"/>
                <a:ext cx="203972" cy="596487"/>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9" name="Group 153"/>
              <p:cNvGrpSpPr/>
              <p:nvPr/>
            </p:nvGrpSpPr>
            <p:grpSpPr>
              <a:xfrm rot="19563305">
                <a:off x="5352642" y="2394544"/>
                <a:ext cx="2114825" cy="2120228"/>
                <a:chOff x="3078832" y="1538494"/>
                <a:chExt cx="2114825" cy="2120228"/>
              </a:xfrm>
            </p:grpSpPr>
            <p:sp>
              <p:nvSpPr>
                <p:cNvPr id="167" name="Freeform 81"/>
                <p:cNvSpPr>
                  <a:spLocks/>
                </p:cNvSpPr>
                <p:nvPr/>
              </p:nvSpPr>
              <p:spPr bwMode="auto">
                <a:xfrm rot="9459547" flipV="1">
                  <a:off x="3126649" y="206788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9" name="Freeform 81"/>
                <p:cNvSpPr>
                  <a:spLocks/>
                </p:cNvSpPr>
                <p:nvPr/>
              </p:nvSpPr>
              <p:spPr bwMode="auto">
                <a:xfrm rot="12670326" flipV="1">
                  <a:off x="3768334" y="1538494"/>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0" name="Freeform 81"/>
                <p:cNvSpPr>
                  <a:spLocks/>
                </p:cNvSpPr>
                <p:nvPr/>
              </p:nvSpPr>
              <p:spPr bwMode="auto">
                <a:xfrm rot="2236861" flipV="1">
                  <a:off x="4169387" y="348493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1" name="Freeform 81"/>
                <p:cNvSpPr>
                  <a:spLocks/>
                </p:cNvSpPr>
                <p:nvPr/>
              </p:nvSpPr>
              <p:spPr bwMode="auto">
                <a:xfrm rot="19147494" flipV="1">
                  <a:off x="5029943" y="2683013"/>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2" name="Freeform 81"/>
                <p:cNvSpPr>
                  <a:spLocks/>
                </p:cNvSpPr>
                <p:nvPr/>
              </p:nvSpPr>
              <p:spPr bwMode="auto">
                <a:xfrm rot="16200000" flipV="1">
                  <a:off x="4730862" y="179516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3" name="Freeform 81"/>
                <p:cNvSpPr>
                  <a:spLocks/>
                </p:cNvSpPr>
                <p:nvPr/>
              </p:nvSpPr>
              <p:spPr bwMode="auto">
                <a:xfrm rot="6796813" flipV="1">
                  <a:off x="3083869" y="283255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 name="Arc 173"/>
                <p:cNvSpPr/>
                <p:nvPr/>
              </p:nvSpPr>
              <p:spPr bwMode="auto">
                <a:xfrm>
                  <a:off x="3566694" y="2075594"/>
                  <a:ext cx="1064127" cy="1069729"/>
                </a:xfrm>
                <a:prstGeom prst="arc">
                  <a:avLst>
                    <a:gd name="adj1" fmla="val 8687823"/>
                    <a:gd name="adj2" fmla="val 5045816"/>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5" name="Freeform 81"/>
                <p:cNvSpPr>
                  <a:spLocks/>
                </p:cNvSpPr>
                <p:nvPr/>
              </p:nvSpPr>
              <p:spPr bwMode="auto">
                <a:xfrm rot="18796882" flipV="1">
                  <a:off x="4543704" y="2517061"/>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6" name="Freeform 81"/>
                <p:cNvSpPr>
                  <a:spLocks/>
                </p:cNvSpPr>
                <p:nvPr/>
              </p:nvSpPr>
              <p:spPr bwMode="auto">
                <a:xfrm rot="8292053" flipV="1">
                  <a:off x="3484923" y="2442195"/>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7" name="Freeform 81"/>
                <p:cNvSpPr>
                  <a:spLocks/>
                </p:cNvSpPr>
                <p:nvPr/>
              </p:nvSpPr>
              <p:spPr bwMode="auto">
                <a:xfrm rot="13034805" flipV="1">
                  <a:off x="4008966" y="1993017"/>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8" name="Freeform 81"/>
                <p:cNvSpPr>
                  <a:spLocks/>
                </p:cNvSpPr>
                <p:nvPr/>
              </p:nvSpPr>
              <p:spPr bwMode="auto">
                <a:xfrm rot="861353" flipV="1">
                  <a:off x="4281681" y="2982278"/>
                  <a:ext cx="163714" cy="173787"/>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rgbClr val="0000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9" name="Arc 178"/>
                <p:cNvSpPr/>
                <p:nvPr/>
              </p:nvSpPr>
              <p:spPr bwMode="auto">
                <a:xfrm rot="21432954">
                  <a:off x="3112166" y="1578289"/>
                  <a:ext cx="1993951" cy="2004448"/>
                </a:xfrm>
                <a:prstGeom prst="arc">
                  <a:avLst>
                    <a:gd name="adj1" fmla="val 8218078"/>
                    <a:gd name="adj2" fmla="val 5635564"/>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81" name="Freeform 180"/>
              <p:cNvSpPr/>
              <p:nvPr/>
            </p:nvSpPr>
            <p:spPr bwMode="auto">
              <a:xfrm rot="268793" flipH="1">
                <a:off x="6026514" y="2762869"/>
                <a:ext cx="2521345" cy="2272937"/>
              </a:xfrm>
              <a:custGeom>
                <a:avLst/>
                <a:gdLst>
                  <a:gd name="connsiteX0" fmla="*/ 2730137 w 2769325"/>
                  <a:gd name="connsiteY0" fmla="*/ 143692 h 2103120"/>
                  <a:gd name="connsiteX1" fmla="*/ 2769325 w 2769325"/>
                  <a:gd name="connsiteY1" fmla="*/ 13063 h 2103120"/>
                  <a:gd name="connsiteX2" fmla="*/ 1907177 w 2769325"/>
                  <a:gd name="connsiteY2" fmla="*/ 0 h 2103120"/>
                  <a:gd name="connsiteX3" fmla="*/ 0 w 2769325"/>
                  <a:gd name="connsiteY3" fmla="*/ 1985554 h 2103120"/>
                  <a:gd name="connsiteX4" fmla="*/ 1711234 w 2769325"/>
                  <a:gd name="connsiteY4" fmla="*/ 2103120 h 2103120"/>
                  <a:gd name="connsiteX0" fmla="*/ 2860766 w 2899954"/>
                  <a:gd name="connsiteY0" fmla="*/ 143692 h 2168434"/>
                  <a:gd name="connsiteX1" fmla="*/ 2899954 w 2899954"/>
                  <a:gd name="connsiteY1" fmla="*/ 13063 h 2168434"/>
                  <a:gd name="connsiteX2" fmla="*/ 2037806 w 2899954"/>
                  <a:gd name="connsiteY2" fmla="*/ 0 h 2168434"/>
                  <a:gd name="connsiteX3" fmla="*/ 0 w 2899954"/>
                  <a:gd name="connsiteY3" fmla="*/ 2168434 h 2168434"/>
                  <a:gd name="connsiteX4" fmla="*/ 1841863 w 2899954"/>
                  <a:gd name="connsiteY4" fmla="*/ 2103120 h 2168434"/>
                  <a:gd name="connsiteX0" fmla="*/ 2860766 w 2899954"/>
                  <a:gd name="connsiteY0" fmla="*/ 143692 h 2272937"/>
                  <a:gd name="connsiteX1" fmla="*/ 2899954 w 2899954"/>
                  <a:gd name="connsiteY1" fmla="*/ 13063 h 2272937"/>
                  <a:gd name="connsiteX2" fmla="*/ 2037806 w 2899954"/>
                  <a:gd name="connsiteY2" fmla="*/ 0 h 2272937"/>
                  <a:gd name="connsiteX3" fmla="*/ 0 w 2899954"/>
                  <a:gd name="connsiteY3" fmla="*/ 2168434 h 2272937"/>
                  <a:gd name="connsiteX4" fmla="*/ 1737360 w 2899954"/>
                  <a:gd name="connsiteY4" fmla="*/ 2272937 h 2272937"/>
                  <a:gd name="connsiteX5" fmla="*/ 1841863 w 2899954"/>
                  <a:gd name="connsiteY5" fmla="*/ 2103120 h 2272937"/>
                  <a:gd name="connsiteX0" fmla="*/ 2860766 w 2886891"/>
                  <a:gd name="connsiteY0" fmla="*/ 143692 h 2272937"/>
                  <a:gd name="connsiteX1" fmla="*/ 2886891 w 2886891"/>
                  <a:gd name="connsiteY1" fmla="*/ 52252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86891 w 2886891"/>
                  <a:gd name="connsiteY1" fmla="*/ 39189 h 2272937"/>
                  <a:gd name="connsiteX2" fmla="*/ 2037806 w 2886891"/>
                  <a:gd name="connsiteY2" fmla="*/ 0 h 2272937"/>
                  <a:gd name="connsiteX3" fmla="*/ 0 w 2886891"/>
                  <a:gd name="connsiteY3" fmla="*/ 2168434 h 2272937"/>
                  <a:gd name="connsiteX4" fmla="*/ 1737360 w 2886891"/>
                  <a:gd name="connsiteY4" fmla="*/ 2272937 h 2272937"/>
                  <a:gd name="connsiteX5" fmla="*/ 1841863 w 2886891"/>
                  <a:gd name="connsiteY5" fmla="*/ 2103120 h 2272937"/>
                  <a:gd name="connsiteX0" fmla="*/ 2860766 w 2886891"/>
                  <a:gd name="connsiteY0" fmla="*/ 143692 h 2272937"/>
                  <a:gd name="connsiteX1" fmla="*/ 2849881 w 2886891"/>
                  <a:gd name="connsiteY1" fmla="*/ 134983 h 2272937"/>
                  <a:gd name="connsiteX2" fmla="*/ 2886891 w 2886891"/>
                  <a:gd name="connsiteY2" fmla="*/ 39189 h 2272937"/>
                  <a:gd name="connsiteX3" fmla="*/ 2037806 w 2886891"/>
                  <a:gd name="connsiteY3" fmla="*/ 0 h 2272937"/>
                  <a:gd name="connsiteX4" fmla="*/ 0 w 2886891"/>
                  <a:gd name="connsiteY4" fmla="*/ 2168434 h 2272937"/>
                  <a:gd name="connsiteX5" fmla="*/ 1737360 w 2886891"/>
                  <a:gd name="connsiteY5" fmla="*/ 2272937 h 2272937"/>
                  <a:gd name="connsiteX6" fmla="*/ 1841863 w 2886891"/>
                  <a:gd name="connsiteY6" fmla="*/ 2103120 h 2272937"/>
                  <a:gd name="connsiteX0" fmla="*/ 2860766 w 2890701"/>
                  <a:gd name="connsiteY0" fmla="*/ 143692 h 2272937"/>
                  <a:gd name="connsiteX1" fmla="*/ 2849881 w 2890701"/>
                  <a:gd name="connsiteY1" fmla="*/ 134983 h 2272937"/>
                  <a:gd name="connsiteX2" fmla="*/ 2890701 w 2890701"/>
                  <a:gd name="connsiteY2" fmla="*/ 35379 h 2272937"/>
                  <a:gd name="connsiteX3" fmla="*/ 2037806 w 2890701"/>
                  <a:gd name="connsiteY3" fmla="*/ 0 h 2272937"/>
                  <a:gd name="connsiteX4" fmla="*/ 0 w 2890701"/>
                  <a:gd name="connsiteY4" fmla="*/ 2168434 h 2272937"/>
                  <a:gd name="connsiteX5" fmla="*/ 1737360 w 2890701"/>
                  <a:gd name="connsiteY5" fmla="*/ 2272937 h 2272937"/>
                  <a:gd name="connsiteX6" fmla="*/ 1841863 w 2890701"/>
                  <a:gd name="connsiteY6" fmla="*/ 2103120 h 2272937"/>
                  <a:gd name="connsiteX0" fmla="*/ 2860766 w 2905941"/>
                  <a:gd name="connsiteY0" fmla="*/ 143692 h 2272937"/>
                  <a:gd name="connsiteX1" fmla="*/ 2849881 w 2905941"/>
                  <a:gd name="connsiteY1" fmla="*/ 13498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905941"/>
                  <a:gd name="connsiteY0" fmla="*/ 143692 h 2272937"/>
                  <a:gd name="connsiteX1" fmla="*/ 2905941 w 2905941"/>
                  <a:gd name="connsiteY1" fmla="*/ 31569 h 2272937"/>
                  <a:gd name="connsiteX2" fmla="*/ 2037806 w 2905941"/>
                  <a:gd name="connsiteY2" fmla="*/ 0 h 2272937"/>
                  <a:gd name="connsiteX3" fmla="*/ 0 w 2905941"/>
                  <a:gd name="connsiteY3" fmla="*/ 2168434 h 2272937"/>
                  <a:gd name="connsiteX4" fmla="*/ 1737360 w 2905941"/>
                  <a:gd name="connsiteY4" fmla="*/ 2272937 h 2272937"/>
                  <a:gd name="connsiteX5" fmla="*/ 1841863 w 2905941"/>
                  <a:gd name="connsiteY5" fmla="*/ 2103120 h 2272937"/>
                  <a:gd name="connsiteX0" fmla="*/ 2860766 w 2905941"/>
                  <a:gd name="connsiteY0" fmla="*/ 143692 h 2272937"/>
                  <a:gd name="connsiteX1" fmla="*/ 2853691 w 2905941"/>
                  <a:gd name="connsiteY1" fmla="*/ 138793 h 2272937"/>
                  <a:gd name="connsiteX2" fmla="*/ 2905941 w 2905941"/>
                  <a:gd name="connsiteY2" fmla="*/ 31569 h 2272937"/>
                  <a:gd name="connsiteX3" fmla="*/ 2037806 w 2905941"/>
                  <a:gd name="connsiteY3" fmla="*/ 0 h 2272937"/>
                  <a:gd name="connsiteX4" fmla="*/ 0 w 2905941"/>
                  <a:gd name="connsiteY4" fmla="*/ 2168434 h 2272937"/>
                  <a:gd name="connsiteX5" fmla="*/ 1737360 w 2905941"/>
                  <a:gd name="connsiteY5" fmla="*/ 2272937 h 2272937"/>
                  <a:gd name="connsiteX6" fmla="*/ 1841863 w 2905941"/>
                  <a:gd name="connsiteY6" fmla="*/ 2103120 h 2272937"/>
                  <a:gd name="connsiteX0" fmla="*/ 2860766 w 2860766"/>
                  <a:gd name="connsiteY0" fmla="*/ 143692 h 2272937"/>
                  <a:gd name="connsiteX1" fmla="*/ 2853691 w 2860766"/>
                  <a:gd name="connsiteY1" fmla="*/ 138793 h 2272937"/>
                  <a:gd name="connsiteX2" fmla="*/ 2441203 w 2860766"/>
                  <a:gd name="connsiteY2" fmla="*/ 31846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853691 w 2860766"/>
                  <a:gd name="connsiteY1" fmla="*/ 138793 h 2272937"/>
                  <a:gd name="connsiteX2" fmla="*/ 2476657 w 2860766"/>
                  <a:gd name="connsiteY2" fmla="*/ 29583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474497 w 2860766"/>
                  <a:gd name="connsiteY1" fmla="*/ 154440 h 2272937"/>
                  <a:gd name="connsiteX2" fmla="*/ 2476657 w 2860766"/>
                  <a:gd name="connsiteY2" fmla="*/ 29583 h 2272937"/>
                  <a:gd name="connsiteX3" fmla="*/ 2037806 w 2860766"/>
                  <a:gd name="connsiteY3" fmla="*/ 0 h 2272937"/>
                  <a:gd name="connsiteX4" fmla="*/ 0 w 2860766"/>
                  <a:gd name="connsiteY4" fmla="*/ 2168434 h 2272937"/>
                  <a:gd name="connsiteX5" fmla="*/ 1737360 w 2860766"/>
                  <a:gd name="connsiteY5" fmla="*/ 2272937 h 2272937"/>
                  <a:gd name="connsiteX6" fmla="*/ 1841863 w 2860766"/>
                  <a:gd name="connsiteY6" fmla="*/ 2103120 h 2272937"/>
                  <a:gd name="connsiteX0" fmla="*/ 2860766 w 2860766"/>
                  <a:gd name="connsiteY0" fmla="*/ 143692 h 2272937"/>
                  <a:gd name="connsiteX1" fmla="*/ 2476657 w 2860766"/>
                  <a:gd name="connsiteY1" fmla="*/ 29583 h 2272937"/>
                  <a:gd name="connsiteX2" fmla="*/ 2037806 w 2860766"/>
                  <a:gd name="connsiteY2" fmla="*/ 0 h 2272937"/>
                  <a:gd name="connsiteX3" fmla="*/ 0 w 2860766"/>
                  <a:gd name="connsiteY3" fmla="*/ 2168434 h 2272937"/>
                  <a:gd name="connsiteX4" fmla="*/ 1737360 w 2860766"/>
                  <a:gd name="connsiteY4" fmla="*/ 2272937 h 2272937"/>
                  <a:gd name="connsiteX5" fmla="*/ 1841863 w 2860766"/>
                  <a:gd name="connsiteY5" fmla="*/ 2103120 h 2272937"/>
                  <a:gd name="connsiteX0" fmla="*/ 2466939 w 2476657"/>
                  <a:gd name="connsiteY0" fmla="*/ 153154 h 2272937"/>
                  <a:gd name="connsiteX1" fmla="*/ 2476657 w 2476657"/>
                  <a:gd name="connsiteY1" fmla="*/ 29583 h 2272937"/>
                  <a:gd name="connsiteX2" fmla="*/ 2037806 w 2476657"/>
                  <a:gd name="connsiteY2" fmla="*/ 0 h 2272937"/>
                  <a:gd name="connsiteX3" fmla="*/ 0 w 2476657"/>
                  <a:gd name="connsiteY3" fmla="*/ 2168434 h 2272937"/>
                  <a:gd name="connsiteX4" fmla="*/ 1737360 w 2476657"/>
                  <a:gd name="connsiteY4" fmla="*/ 2272937 h 2272937"/>
                  <a:gd name="connsiteX5" fmla="*/ 1841863 w 2476657"/>
                  <a:gd name="connsiteY5" fmla="*/ 2103120 h 2272937"/>
                  <a:gd name="connsiteX0" fmla="*/ 2466939 w 2495515"/>
                  <a:gd name="connsiteY0" fmla="*/ 153154 h 2272937"/>
                  <a:gd name="connsiteX1" fmla="*/ 2495515 w 2495515"/>
                  <a:gd name="connsiteY1" fmla="*/ 46179 h 2272937"/>
                  <a:gd name="connsiteX2" fmla="*/ 2037806 w 2495515"/>
                  <a:gd name="connsiteY2" fmla="*/ 0 h 2272937"/>
                  <a:gd name="connsiteX3" fmla="*/ 0 w 2495515"/>
                  <a:gd name="connsiteY3" fmla="*/ 2168434 h 2272937"/>
                  <a:gd name="connsiteX4" fmla="*/ 1737360 w 2495515"/>
                  <a:gd name="connsiteY4" fmla="*/ 2272937 h 2272937"/>
                  <a:gd name="connsiteX5" fmla="*/ 1841863 w 2495515"/>
                  <a:gd name="connsiteY5" fmla="*/ 2103120 h 2272937"/>
                  <a:gd name="connsiteX0" fmla="*/ 2466939 w 2521345"/>
                  <a:gd name="connsiteY0" fmla="*/ 153154 h 2272937"/>
                  <a:gd name="connsiteX1" fmla="*/ 2521345 w 2521345"/>
                  <a:gd name="connsiteY1" fmla="*/ 38124 h 2272937"/>
                  <a:gd name="connsiteX2" fmla="*/ 2037806 w 2521345"/>
                  <a:gd name="connsiteY2" fmla="*/ 0 h 2272937"/>
                  <a:gd name="connsiteX3" fmla="*/ 0 w 2521345"/>
                  <a:gd name="connsiteY3" fmla="*/ 2168434 h 2272937"/>
                  <a:gd name="connsiteX4" fmla="*/ 1737360 w 2521345"/>
                  <a:gd name="connsiteY4" fmla="*/ 2272937 h 2272937"/>
                  <a:gd name="connsiteX5" fmla="*/ 1841863 w 2521345"/>
                  <a:gd name="connsiteY5" fmla="*/ 2103120 h 2272937"/>
                  <a:gd name="connsiteX0" fmla="*/ 2466939 w 2521345"/>
                  <a:gd name="connsiteY0" fmla="*/ 153154 h 2272937"/>
                  <a:gd name="connsiteX1" fmla="*/ 2474202 w 2521345"/>
                  <a:gd name="connsiteY1" fmla="*/ 147460 h 2272937"/>
                  <a:gd name="connsiteX2" fmla="*/ 2521345 w 2521345"/>
                  <a:gd name="connsiteY2" fmla="*/ 38124 h 2272937"/>
                  <a:gd name="connsiteX3" fmla="*/ 2037806 w 2521345"/>
                  <a:gd name="connsiteY3" fmla="*/ 0 h 2272937"/>
                  <a:gd name="connsiteX4" fmla="*/ 0 w 2521345"/>
                  <a:gd name="connsiteY4" fmla="*/ 2168434 h 2272937"/>
                  <a:gd name="connsiteX5" fmla="*/ 1737360 w 2521345"/>
                  <a:gd name="connsiteY5" fmla="*/ 2272937 h 2272937"/>
                  <a:gd name="connsiteX6" fmla="*/ 1841863 w 2521345"/>
                  <a:gd name="connsiteY6" fmla="*/ 2103120 h 227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1345" h="2272937">
                    <a:moveTo>
                      <a:pt x="2466939" y="153154"/>
                    </a:moveTo>
                    <a:lnTo>
                      <a:pt x="2474202" y="147460"/>
                    </a:lnTo>
                    <a:lnTo>
                      <a:pt x="2521345" y="38124"/>
                    </a:lnTo>
                    <a:lnTo>
                      <a:pt x="2037806" y="0"/>
                    </a:lnTo>
                    <a:lnTo>
                      <a:pt x="0" y="2168434"/>
                    </a:lnTo>
                    <a:lnTo>
                      <a:pt x="1737360" y="2272937"/>
                    </a:lnTo>
                    <a:lnTo>
                      <a:pt x="1841863" y="210312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182" name="Straight Connector 181"/>
              <p:cNvCxnSpPr/>
              <p:nvPr/>
            </p:nvCxnSpPr>
            <p:spPr bwMode="auto">
              <a:xfrm rot="268793" flipH="1">
                <a:off x="7107593" y="3458649"/>
                <a:ext cx="217170" cy="0"/>
              </a:xfrm>
              <a:prstGeom prst="line">
                <a:avLst/>
              </a:prstGeom>
              <a:solidFill>
                <a:schemeClr val="accent1"/>
              </a:solidFill>
              <a:ln w="57150" cap="flat" cmpd="sng" algn="ctr">
                <a:solidFill>
                  <a:srgbClr val="FFFFCC"/>
                </a:solidFill>
                <a:prstDash val="solid"/>
                <a:round/>
                <a:headEnd type="none" w="med" len="med"/>
                <a:tailEnd type="none" w="med" len="med"/>
              </a:ln>
              <a:effectLst/>
            </p:spPr>
          </p:cxnSp>
          <p:cxnSp>
            <p:nvCxnSpPr>
              <p:cNvPr id="183" name="Straight Connector 182"/>
              <p:cNvCxnSpPr/>
              <p:nvPr/>
            </p:nvCxnSpPr>
            <p:spPr bwMode="auto">
              <a:xfrm flipH="1">
                <a:off x="7129306" y="3499449"/>
                <a:ext cx="224976" cy="12451"/>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84" name="Straight Connector 183"/>
              <p:cNvCxnSpPr/>
              <p:nvPr/>
            </p:nvCxnSpPr>
            <p:spPr bwMode="auto">
              <a:xfrm flipH="1">
                <a:off x="7023799" y="3426488"/>
                <a:ext cx="336619" cy="10048"/>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100" name="Group 99"/>
            <p:cNvGrpSpPr/>
            <p:nvPr/>
          </p:nvGrpSpPr>
          <p:grpSpPr>
            <a:xfrm>
              <a:off x="3710699" y="3767434"/>
              <a:ext cx="675361" cy="408492"/>
              <a:chOff x="4301351" y="5416634"/>
              <a:chExt cx="675361" cy="408492"/>
            </a:xfrm>
          </p:grpSpPr>
          <p:sp>
            <p:nvSpPr>
              <p:cNvPr id="96" name="Freeform 95"/>
              <p:cNvSpPr/>
              <p:nvPr/>
            </p:nvSpPr>
            <p:spPr bwMode="auto">
              <a:xfrm>
                <a:off x="4301351" y="5416634"/>
                <a:ext cx="675361" cy="408492"/>
              </a:xfrm>
              <a:custGeom>
                <a:avLst/>
                <a:gdLst>
                  <a:gd name="connsiteX0" fmla="*/ 37432 w 850232"/>
                  <a:gd name="connsiteY0" fmla="*/ 219242 h 481263"/>
                  <a:gd name="connsiteX1" fmla="*/ 0 w 850232"/>
                  <a:gd name="connsiteY1" fmla="*/ 331537 h 481263"/>
                  <a:gd name="connsiteX2" fmla="*/ 614948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219242 h 481263"/>
                  <a:gd name="connsiteX1" fmla="*/ 0 w 850232"/>
                  <a:gd name="connsiteY1" fmla="*/ 331537 h 481263"/>
                  <a:gd name="connsiteX2" fmla="*/ 588211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74863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22989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06947 h 427789"/>
                  <a:gd name="connsiteX7" fmla="*/ 58821 w 850232"/>
                  <a:gd name="connsiteY7" fmla="*/ 74863 h 427789"/>
                  <a:gd name="connsiteX8" fmla="*/ 37432 w 850232"/>
                  <a:gd name="connsiteY8" fmla="*/ 165768 h 427789"/>
                  <a:gd name="connsiteX0" fmla="*/ 37432 w 850232"/>
                  <a:gd name="connsiteY0" fmla="*/ 171115 h 433136"/>
                  <a:gd name="connsiteX1" fmla="*/ 0 w 850232"/>
                  <a:gd name="connsiteY1" fmla="*/ 283410 h 433136"/>
                  <a:gd name="connsiteX2" fmla="*/ 588211 w 850232"/>
                  <a:gd name="connsiteY2" fmla="*/ 299452 h 433136"/>
                  <a:gd name="connsiteX3" fmla="*/ 534737 w 850232"/>
                  <a:gd name="connsiteY3" fmla="*/ 433136 h 433136"/>
                  <a:gd name="connsiteX4" fmla="*/ 850232 w 850232"/>
                  <a:gd name="connsiteY4" fmla="*/ 213894 h 433136"/>
                  <a:gd name="connsiteX5" fmla="*/ 673768 w 850232"/>
                  <a:gd name="connsiteY5" fmla="*/ 0 h 433136"/>
                  <a:gd name="connsiteX6" fmla="*/ 652379 w 850232"/>
                  <a:gd name="connsiteY6" fmla="*/ 112294 h 433136"/>
                  <a:gd name="connsiteX7" fmla="*/ 58821 w 850232"/>
                  <a:gd name="connsiteY7" fmla="*/ 80210 h 433136"/>
                  <a:gd name="connsiteX8" fmla="*/ 37432 w 850232"/>
                  <a:gd name="connsiteY8" fmla="*/ 171115 h 433136"/>
                  <a:gd name="connsiteX0" fmla="*/ 37432 w 839538"/>
                  <a:gd name="connsiteY0" fmla="*/ 171115 h 433136"/>
                  <a:gd name="connsiteX1" fmla="*/ 0 w 839538"/>
                  <a:gd name="connsiteY1" fmla="*/ 283410 h 433136"/>
                  <a:gd name="connsiteX2" fmla="*/ 588211 w 839538"/>
                  <a:gd name="connsiteY2" fmla="*/ 299452 h 433136"/>
                  <a:gd name="connsiteX3" fmla="*/ 534737 w 839538"/>
                  <a:gd name="connsiteY3" fmla="*/ 433136 h 433136"/>
                  <a:gd name="connsiteX4" fmla="*/ 839538 w 839538"/>
                  <a:gd name="connsiteY4" fmla="*/ 283410 h 433136"/>
                  <a:gd name="connsiteX5" fmla="*/ 673768 w 839538"/>
                  <a:gd name="connsiteY5" fmla="*/ 0 h 433136"/>
                  <a:gd name="connsiteX6" fmla="*/ 652379 w 839538"/>
                  <a:gd name="connsiteY6" fmla="*/ 112294 h 433136"/>
                  <a:gd name="connsiteX7" fmla="*/ 58821 w 839538"/>
                  <a:gd name="connsiteY7" fmla="*/ 80210 h 433136"/>
                  <a:gd name="connsiteX8" fmla="*/ 37432 w 839538"/>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52379 w 828843"/>
                  <a:gd name="connsiteY6" fmla="*/ 112294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64169 w 828843"/>
                  <a:gd name="connsiteY7" fmla="*/ 101599 h 433136"/>
                  <a:gd name="connsiteX8" fmla="*/ 37432 w 828843"/>
                  <a:gd name="connsiteY8" fmla="*/ 171115 h 433136"/>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25642 w 828843"/>
                  <a:gd name="connsiteY6" fmla="*/ 133683 h 470568"/>
                  <a:gd name="connsiteX7" fmla="*/ 64169 w 828843"/>
                  <a:gd name="connsiteY7" fmla="*/ 101599 h 470568"/>
                  <a:gd name="connsiteX8" fmla="*/ 37432 w 828843"/>
                  <a:gd name="connsiteY8" fmla="*/ 171115 h 470568"/>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36336 w 828843"/>
                  <a:gd name="connsiteY6" fmla="*/ 133683 h 470568"/>
                  <a:gd name="connsiteX7" fmla="*/ 64169 w 828843"/>
                  <a:gd name="connsiteY7" fmla="*/ 101599 h 470568"/>
                  <a:gd name="connsiteX8" fmla="*/ 37432 w 828843"/>
                  <a:gd name="connsiteY8" fmla="*/ 171115 h 470568"/>
                  <a:gd name="connsiteX0" fmla="*/ 37432 w 807454"/>
                  <a:gd name="connsiteY0" fmla="*/ 171115 h 470568"/>
                  <a:gd name="connsiteX1" fmla="*/ 0 w 807454"/>
                  <a:gd name="connsiteY1" fmla="*/ 283410 h 470568"/>
                  <a:gd name="connsiteX2" fmla="*/ 588211 w 807454"/>
                  <a:gd name="connsiteY2" fmla="*/ 299452 h 470568"/>
                  <a:gd name="connsiteX3" fmla="*/ 529390 w 807454"/>
                  <a:gd name="connsiteY3" fmla="*/ 470568 h 470568"/>
                  <a:gd name="connsiteX4" fmla="*/ 807454 w 807454"/>
                  <a:gd name="connsiteY4" fmla="*/ 224589 h 470568"/>
                  <a:gd name="connsiteX5" fmla="*/ 673768 w 807454"/>
                  <a:gd name="connsiteY5" fmla="*/ 0 h 470568"/>
                  <a:gd name="connsiteX6" fmla="*/ 636336 w 807454"/>
                  <a:gd name="connsiteY6" fmla="*/ 133683 h 470568"/>
                  <a:gd name="connsiteX7" fmla="*/ 64169 w 807454"/>
                  <a:gd name="connsiteY7" fmla="*/ 101599 h 470568"/>
                  <a:gd name="connsiteX8" fmla="*/ 37432 w 807454"/>
                  <a:gd name="connsiteY8" fmla="*/ 171115 h 47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454" h="470568">
                    <a:moveTo>
                      <a:pt x="37432" y="171115"/>
                    </a:moveTo>
                    <a:lnTo>
                      <a:pt x="0" y="283410"/>
                    </a:lnTo>
                    <a:lnTo>
                      <a:pt x="588211" y="299452"/>
                    </a:lnTo>
                    <a:lnTo>
                      <a:pt x="529390" y="470568"/>
                    </a:lnTo>
                    <a:lnTo>
                      <a:pt x="807454" y="224589"/>
                    </a:lnTo>
                    <a:lnTo>
                      <a:pt x="673768" y="0"/>
                    </a:lnTo>
                    <a:lnTo>
                      <a:pt x="636336" y="133683"/>
                    </a:lnTo>
                    <a:lnTo>
                      <a:pt x="64169" y="101599"/>
                    </a:lnTo>
                    <a:lnTo>
                      <a:pt x="37432" y="171115"/>
                    </a:lnTo>
                    <a:close/>
                  </a:path>
                </a:pathLst>
              </a:cu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8" name="TextBox 97"/>
              <p:cNvSpPr txBox="1"/>
              <p:nvPr/>
            </p:nvSpPr>
            <p:spPr>
              <a:xfrm rot="179687">
                <a:off x="4303506" y="5471202"/>
                <a:ext cx="648439"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mic Sans MS" pitchFamily="66" charset="0"/>
                    <a:ea typeface="+mn-ea"/>
                    <a:cs typeface="+mn-cs"/>
                  </a:rPr>
                  <a:t>FORCE</a:t>
                </a:r>
              </a:p>
            </p:txBody>
          </p:sp>
        </p:grpSp>
        <p:sp>
          <p:nvSpPr>
            <p:cNvPr id="102" name="Freeform 101"/>
            <p:cNvSpPr/>
            <p:nvPr/>
          </p:nvSpPr>
          <p:spPr bwMode="auto">
            <a:xfrm>
              <a:off x="4013860" y="2731792"/>
              <a:ext cx="1373632" cy="2338832"/>
            </a:xfrm>
            <a:custGeom>
              <a:avLst/>
              <a:gdLst>
                <a:gd name="connsiteX0" fmla="*/ 467360 w 1373632"/>
                <a:gd name="connsiteY0" fmla="*/ 56896 h 2338832"/>
                <a:gd name="connsiteX1" fmla="*/ 89408 w 1373632"/>
                <a:gd name="connsiteY1" fmla="*/ 434848 h 2338832"/>
                <a:gd name="connsiteX2" fmla="*/ 418592 w 1373632"/>
                <a:gd name="connsiteY2" fmla="*/ 910336 h 2338832"/>
                <a:gd name="connsiteX3" fmla="*/ 455168 w 1373632"/>
                <a:gd name="connsiteY3" fmla="*/ 1361440 h 2338832"/>
                <a:gd name="connsiteX4" fmla="*/ 52832 w 1373632"/>
                <a:gd name="connsiteY4" fmla="*/ 1836928 h 2338832"/>
                <a:gd name="connsiteX5" fmla="*/ 138176 w 1373632"/>
                <a:gd name="connsiteY5" fmla="*/ 2117344 h 2338832"/>
                <a:gd name="connsiteX6" fmla="*/ 833120 w 1373632"/>
                <a:gd name="connsiteY6" fmla="*/ 2324608 h 2338832"/>
                <a:gd name="connsiteX7" fmla="*/ 1332992 w 1373632"/>
                <a:gd name="connsiteY7" fmla="*/ 2032000 h 2338832"/>
                <a:gd name="connsiteX8" fmla="*/ 1076960 w 1373632"/>
                <a:gd name="connsiteY8" fmla="*/ 1605280 h 2338832"/>
                <a:gd name="connsiteX9" fmla="*/ 1016000 w 1373632"/>
                <a:gd name="connsiteY9" fmla="*/ 1032256 h 2338832"/>
                <a:gd name="connsiteX10" fmla="*/ 1223264 w 1373632"/>
                <a:gd name="connsiteY10" fmla="*/ 581152 h 2338832"/>
                <a:gd name="connsiteX11" fmla="*/ 1198880 w 1373632"/>
                <a:gd name="connsiteY11" fmla="*/ 312928 h 2338832"/>
                <a:gd name="connsiteX12" fmla="*/ 759968 w 1373632"/>
                <a:gd name="connsiteY12" fmla="*/ 93472 h 2338832"/>
                <a:gd name="connsiteX13" fmla="*/ 467360 w 1373632"/>
                <a:gd name="connsiteY13" fmla="*/ 56896 h 2338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3632" h="2338832">
                  <a:moveTo>
                    <a:pt x="467360" y="56896"/>
                  </a:moveTo>
                  <a:cubicBezTo>
                    <a:pt x="355600" y="113792"/>
                    <a:pt x="97536" y="292608"/>
                    <a:pt x="89408" y="434848"/>
                  </a:cubicBezTo>
                  <a:cubicBezTo>
                    <a:pt x="81280" y="577088"/>
                    <a:pt x="357632" y="755904"/>
                    <a:pt x="418592" y="910336"/>
                  </a:cubicBezTo>
                  <a:cubicBezTo>
                    <a:pt x="479552" y="1064768"/>
                    <a:pt x="516128" y="1207008"/>
                    <a:pt x="455168" y="1361440"/>
                  </a:cubicBezTo>
                  <a:cubicBezTo>
                    <a:pt x="394208" y="1515872"/>
                    <a:pt x="105664" y="1710944"/>
                    <a:pt x="52832" y="1836928"/>
                  </a:cubicBezTo>
                  <a:cubicBezTo>
                    <a:pt x="0" y="1962912"/>
                    <a:pt x="8128" y="2036064"/>
                    <a:pt x="138176" y="2117344"/>
                  </a:cubicBezTo>
                  <a:cubicBezTo>
                    <a:pt x="268224" y="2198624"/>
                    <a:pt x="633984" y="2338832"/>
                    <a:pt x="833120" y="2324608"/>
                  </a:cubicBezTo>
                  <a:cubicBezTo>
                    <a:pt x="1032256" y="2310384"/>
                    <a:pt x="1292352" y="2151888"/>
                    <a:pt x="1332992" y="2032000"/>
                  </a:cubicBezTo>
                  <a:cubicBezTo>
                    <a:pt x="1373632" y="1912112"/>
                    <a:pt x="1129792" y="1771904"/>
                    <a:pt x="1076960" y="1605280"/>
                  </a:cubicBezTo>
                  <a:cubicBezTo>
                    <a:pt x="1024128" y="1438656"/>
                    <a:pt x="991616" y="1202944"/>
                    <a:pt x="1016000" y="1032256"/>
                  </a:cubicBezTo>
                  <a:cubicBezTo>
                    <a:pt x="1040384" y="861568"/>
                    <a:pt x="1192784" y="701040"/>
                    <a:pt x="1223264" y="581152"/>
                  </a:cubicBezTo>
                  <a:cubicBezTo>
                    <a:pt x="1253744" y="461264"/>
                    <a:pt x="1276096" y="394208"/>
                    <a:pt x="1198880" y="312928"/>
                  </a:cubicBezTo>
                  <a:cubicBezTo>
                    <a:pt x="1121664" y="231648"/>
                    <a:pt x="883920" y="132080"/>
                    <a:pt x="759968" y="93472"/>
                  </a:cubicBezTo>
                  <a:cubicBezTo>
                    <a:pt x="636016" y="54864"/>
                    <a:pt x="579120" y="0"/>
                    <a:pt x="467360" y="56896"/>
                  </a:cubicBezTo>
                  <a:close/>
                </a:path>
              </a:pathLst>
            </a:custGeom>
            <a:solidFill>
              <a:srgbClr val="FFFFCC">
                <a:alpha val="6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101" name="Group 100"/>
            <p:cNvGrpSpPr/>
            <p:nvPr/>
          </p:nvGrpSpPr>
          <p:grpSpPr>
            <a:xfrm>
              <a:off x="5095072" y="3864461"/>
              <a:ext cx="697164" cy="400016"/>
              <a:chOff x="5441884" y="5769693"/>
              <a:chExt cx="697164" cy="400016"/>
            </a:xfrm>
          </p:grpSpPr>
          <p:sp>
            <p:nvSpPr>
              <p:cNvPr id="97" name="Freeform 96"/>
              <p:cNvSpPr/>
              <p:nvPr/>
            </p:nvSpPr>
            <p:spPr bwMode="auto">
              <a:xfrm rot="11323822" flipV="1">
                <a:off x="5441884" y="5769693"/>
                <a:ext cx="697164" cy="400016"/>
              </a:xfrm>
              <a:custGeom>
                <a:avLst/>
                <a:gdLst>
                  <a:gd name="connsiteX0" fmla="*/ 37432 w 850232"/>
                  <a:gd name="connsiteY0" fmla="*/ 219242 h 481263"/>
                  <a:gd name="connsiteX1" fmla="*/ 0 w 850232"/>
                  <a:gd name="connsiteY1" fmla="*/ 331537 h 481263"/>
                  <a:gd name="connsiteX2" fmla="*/ 614948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219242 h 481263"/>
                  <a:gd name="connsiteX1" fmla="*/ 0 w 850232"/>
                  <a:gd name="connsiteY1" fmla="*/ 331537 h 481263"/>
                  <a:gd name="connsiteX2" fmla="*/ 588211 w 850232"/>
                  <a:gd name="connsiteY2" fmla="*/ 347579 h 481263"/>
                  <a:gd name="connsiteX3" fmla="*/ 534737 w 850232"/>
                  <a:gd name="connsiteY3" fmla="*/ 481263 h 481263"/>
                  <a:gd name="connsiteX4" fmla="*/ 850232 w 850232"/>
                  <a:gd name="connsiteY4" fmla="*/ 262021 h 481263"/>
                  <a:gd name="connsiteX5" fmla="*/ 689811 w 850232"/>
                  <a:gd name="connsiteY5" fmla="*/ 0 h 481263"/>
                  <a:gd name="connsiteX6" fmla="*/ 652379 w 850232"/>
                  <a:gd name="connsiteY6" fmla="*/ 128337 h 481263"/>
                  <a:gd name="connsiteX7" fmla="*/ 58821 w 850232"/>
                  <a:gd name="connsiteY7" fmla="*/ 128337 h 481263"/>
                  <a:gd name="connsiteX8" fmla="*/ 37432 w 850232"/>
                  <a:gd name="connsiteY8" fmla="*/ 219242 h 481263"/>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74863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22989 h 427789"/>
                  <a:gd name="connsiteX7" fmla="*/ 58821 w 850232"/>
                  <a:gd name="connsiteY7" fmla="*/ 74863 h 427789"/>
                  <a:gd name="connsiteX8" fmla="*/ 37432 w 850232"/>
                  <a:gd name="connsiteY8" fmla="*/ 165768 h 427789"/>
                  <a:gd name="connsiteX0" fmla="*/ 37432 w 850232"/>
                  <a:gd name="connsiteY0" fmla="*/ 165768 h 427789"/>
                  <a:gd name="connsiteX1" fmla="*/ 0 w 850232"/>
                  <a:gd name="connsiteY1" fmla="*/ 278063 h 427789"/>
                  <a:gd name="connsiteX2" fmla="*/ 588211 w 850232"/>
                  <a:gd name="connsiteY2" fmla="*/ 294105 h 427789"/>
                  <a:gd name="connsiteX3" fmla="*/ 534737 w 850232"/>
                  <a:gd name="connsiteY3" fmla="*/ 427789 h 427789"/>
                  <a:gd name="connsiteX4" fmla="*/ 850232 w 850232"/>
                  <a:gd name="connsiteY4" fmla="*/ 208547 h 427789"/>
                  <a:gd name="connsiteX5" fmla="*/ 684463 w 850232"/>
                  <a:gd name="connsiteY5" fmla="*/ 0 h 427789"/>
                  <a:gd name="connsiteX6" fmla="*/ 652379 w 850232"/>
                  <a:gd name="connsiteY6" fmla="*/ 106947 h 427789"/>
                  <a:gd name="connsiteX7" fmla="*/ 58821 w 850232"/>
                  <a:gd name="connsiteY7" fmla="*/ 74863 h 427789"/>
                  <a:gd name="connsiteX8" fmla="*/ 37432 w 850232"/>
                  <a:gd name="connsiteY8" fmla="*/ 165768 h 427789"/>
                  <a:gd name="connsiteX0" fmla="*/ 37432 w 850232"/>
                  <a:gd name="connsiteY0" fmla="*/ 171115 h 433136"/>
                  <a:gd name="connsiteX1" fmla="*/ 0 w 850232"/>
                  <a:gd name="connsiteY1" fmla="*/ 283410 h 433136"/>
                  <a:gd name="connsiteX2" fmla="*/ 588211 w 850232"/>
                  <a:gd name="connsiteY2" fmla="*/ 299452 h 433136"/>
                  <a:gd name="connsiteX3" fmla="*/ 534737 w 850232"/>
                  <a:gd name="connsiteY3" fmla="*/ 433136 h 433136"/>
                  <a:gd name="connsiteX4" fmla="*/ 850232 w 850232"/>
                  <a:gd name="connsiteY4" fmla="*/ 213894 h 433136"/>
                  <a:gd name="connsiteX5" fmla="*/ 673768 w 850232"/>
                  <a:gd name="connsiteY5" fmla="*/ 0 h 433136"/>
                  <a:gd name="connsiteX6" fmla="*/ 652379 w 850232"/>
                  <a:gd name="connsiteY6" fmla="*/ 112294 h 433136"/>
                  <a:gd name="connsiteX7" fmla="*/ 58821 w 850232"/>
                  <a:gd name="connsiteY7" fmla="*/ 80210 h 433136"/>
                  <a:gd name="connsiteX8" fmla="*/ 37432 w 850232"/>
                  <a:gd name="connsiteY8" fmla="*/ 171115 h 433136"/>
                  <a:gd name="connsiteX0" fmla="*/ 37432 w 839538"/>
                  <a:gd name="connsiteY0" fmla="*/ 171115 h 433136"/>
                  <a:gd name="connsiteX1" fmla="*/ 0 w 839538"/>
                  <a:gd name="connsiteY1" fmla="*/ 283410 h 433136"/>
                  <a:gd name="connsiteX2" fmla="*/ 588211 w 839538"/>
                  <a:gd name="connsiteY2" fmla="*/ 299452 h 433136"/>
                  <a:gd name="connsiteX3" fmla="*/ 534737 w 839538"/>
                  <a:gd name="connsiteY3" fmla="*/ 433136 h 433136"/>
                  <a:gd name="connsiteX4" fmla="*/ 839538 w 839538"/>
                  <a:gd name="connsiteY4" fmla="*/ 283410 h 433136"/>
                  <a:gd name="connsiteX5" fmla="*/ 673768 w 839538"/>
                  <a:gd name="connsiteY5" fmla="*/ 0 h 433136"/>
                  <a:gd name="connsiteX6" fmla="*/ 652379 w 839538"/>
                  <a:gd name="connsiteY6" fmla="*/ 112294 h 433136"/>
                  <a:gd name="connsiteX7" fmla="*/ 58821 w 839538"/>
                  <a:gd name="connsiteY7" fmla="*/ 80210 h 433136"/>
                  <a:gd name="connsiteX8" fmla="*/ 37432 w 839538"/>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52379 w 828843"/>
                  <a:gd name="connsiteY6" fmla="*/ 112294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58821 w 828843"/>
                  <a:gd name="connsiteY7" fmla="*/ 80210 h 433136"/>
                  <a:gd name="connsiteX8" fmla="*/ 37432 w 828843"/>
                  <a:gd name="connsiteY8" fmla="*/ 171115 h 433136"/>
                  <a:gd name="connsiteX0" fmla="*/ 37432 w 828843"/>
                  <a:gd name="connsiteY0" fmla="*/ 171115 h 433136"/>
                  <a:gd name="connsiteX1" fmla="*/ 0 w 828843"/>
                  <a:gd name="connsiteY1" fmla="*/ 283410 h 433136"/>
                  <a:gd name="connsiteX2" fmla="*/ 588211 w 828843"/>
                  <a:gd name="connsiteY2" fmla="*/ 299452 h 433136"/>
                  <a:gd name="connsiteX3" fmla="*/ 534737 w 828843"/>
                  <a:gd name="connsiteY3" fmla="*/ 433136 h 433136"/>
                  <a:gd name="connsiteX4" fmla="*/ 828843 w 828843"/>
                  <a:gd name="connsiteY4" fmla="*/ 192505 h 433136"/>
                  <a:gd name="connsiteX5" fmla="*/ 673768 w 828843"/>
                  <a:gd name="connsiteY5" fmla="*/ 0 h 433136"/>
                  <a:gd name="connsiteX6" fmla="*/ 625642 w 828843"/>
                  <a:gd name="connsiteY6" fmla="*/ 133683 h 433136"/>
                  <a:gd name="connsiteX7" fmla="*/ 64169 w 828843"/>
                  <a:gd name="connsiteY7" fmla="*/ 101599 h 433136"/>
                  <a:gd name="connsiteX8" fmla="*/ 37432 w 828843"/>
                  <a:gd name="connsiteY8" fmla="*/ 171115 h 433136"/>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25642 w 828843"/>
                  <a:gd name="connsiteY6" fmla="*/ 133683 h 470568"/>
                  <a:gd name="connsiteX7" fmla="*/ 64169 w 828843"/>
                  <a:gd name="connsiteY7" fmla="*/ 101599 h 470568"/>
                  <a:gd name="connsiteX8" fmla="*/ 37432 w 828843"/>
                  <a:gd name="connsiteY8" fmla="*/ 171115 h 470568"/>
                  <a:gd name="connsiteX0" fmla="*/ 37432 w 828843"/>
                  <a:gd name="connsiteY0" fmla="*/ 171115 h 470568"/>
                  <a:gd name="connsiteX1" fmla="*/ 0 w 828843"/>
                  <a:gd name="connsiteY1" fmla="*/ 283410 h 470568"/>
                  <a:gd name="connsiteX2" fmla="*/ 588211 w 828843"/>
                  <a:gd name="connsiteY2" fmla="*/ 299452 h 470568"/>
                  <a:gd name="connsiteX3" fmla="*/ 529390 w 828843"/>
                  <a:gd name="connsiteY3" fmla="*/ 470568 h 470568"/>
                  <a:gd name="connsiteX4" fmla="*/ 828843 w 828843"/>
                  <a:gd name="connsiteY4" fmla="*/ 192505 h 470568"/>
                  <a:gd name="connsiteX5" fmla="*/ 673768 w 828843"/>
                  <a:gd name="connsiteY5" fmla="*/ 0 h 470568"/>
                  <a:gd name="connsiteX6" fmla="*/ 636336 w 828843"/>
                  <a:gd name="connsiteY6" fmla="*/ 133683 h 470568"/>
                  <a:gd name="connsiteX7" fmla="*/ 64169 w 828843"/>
                  <a:gd name="connsiteY7" fmla="*/ 101599 h 470568"/>
                  <a:gd name="connsiteX8" fmla="*/ 37432 w 828843"/>
                  <a:gd name="connsiteY8" fmla="*/ 171115 h 470568"/>
                  <a:gd name="connsiteX0" fmla="*/ 37432 w 782106"/>
                  <a:gd name="connsiteY0" fmla="*/ 171115 h 470568"/>
                  <a:gd name="connsiteX1" fmla="*/ 0 w 782106"/>
                  <a:gd name="connsiteY1" fmla="*/ 283410 h 470568"/>
                  <a:gd name="connsiteX2" fmla="*/ 588211 w 782106"/>
                  <a:gd name="connsiteY2" fmla="*/ 299452 h 470568"/>
                  <a:gd name="connsiteX3" fmla="*/ 529390 w 782106"/>
                  <a:gd name="connsiteY3" fmla="*/ 470568 h 470568"/>
                  <a:gd name="connsiteX4" fmla="*/ 782106 w 782106"/>
                  <a:gd name="connsiteY4" fmla="*/ 250248 h 470568"/>
                  <a:gd name="connsiteX5" fmla="*/ 673768 w 782106"/>
                  <a:gd name="connsiteY5" fmla="*/ 0 h 470568"/>
                  <a:gd name="connsiteX6" fmla="*/ 636336 w 782106"/>
                  <a:gd name="connsiteY6" fmla="*/ 133683 h 470568"/>
                  <a:gd name="connsiteX7" fmla="*/ 64169 w 782106"/>
                  <a:gd name="connsiteY7" fmla="*/ 101599 h 470568"/>
                  <a:gd name="connsiteX8" fmla="*/ 37432 w 782106"/>
                  <a:gd name="connsiteY8" fmla="*/ 171115 h 470568"/>
                  <a:gd name="connsiteX0" fmla="*/ 37432 w 782106"/>
                  <a:gd name="connsiteY0" fmla="*/ 171115 h 470568"/>
                  <a:gd name="connsiteX1" fmla="*/ 0 w 782106"/>
                  <a:gd name="connsiteY1" fmla="*/ 283410 h 470568"/>
                  <a:gd name="connsiteX2" fmla="*/ 588211 w 782106"/>
                  <a:gd name="connsiteY2" fmla="*/ 299452 h 470568"/>
                  <a:gd name="connsiteX3" fmla="*/ 529390 w 782106"/>
                  <a:gd name="connsiteY3" fmla="*/ 470568 h 470568"/>
                  <a:gd name="connsiteX4" fmla="*/ 782106 w 782106"/>
                  <a:gd name="connsiteY4" fmla="*/ 250248 h 470568"/>
                  <a:gd name="connsiteX5" fmla="*/ 673768 w 782106"/>
                  <a:gd name="connsiteY5" fmla="*/ 0 h 470568"/>
                  <a:gd name="connsiteX6" fmla="*/ 636336 w 782106"/>
                  <a:gd name="connsiteY6" fmla="*/ 133683 h 470568"/>
                  <a:gd name="connsiteX7" fmla="*/ 108857 w 782106"/>
                  <a:gd name="connsiteY7" fmla="*/ 60907 h 470568"/>
                  <a:gd name="connsiteX8" fmla="*/ 37432 w 782106"/>
                  <a:gd name="connsiteY8" fmla="*/ 171115 h 470568"/>
                  <a:gd name="connsiteX0" fmla="*/ 5378 w 750052"/>
                  <a:gd name="connsiteY0" fmla="*/ 171115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76803 w 750052"/>
                  <a:gd name="connsiteY7" fmla="*/ 60907 h 470568"/>
                  <a:gd name="connsiteX8" fmla="*/ 5378 w 750052"/>
                  <a:gd name="connsiteY8" fmla="*/ 171115 h 470568"/>
                  <a:gd name="connsiteX0" fmla="*/ 76803 w 750052"/>
                  <a:gd name="connsiteY0" fmla="*/ 60907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76803 w 750052"/>
                  <a:gd name="connsiteY7" fmla="*/ 60907 h 470568"/>
                  <a:gd name="connsiteX0" fmla="*/ 55056 w 750052"/>
                  <a:gd name="connsiteY0" fmla="*/ 57368 h 470568"/>
                  <a:gd name="connsiteX1" fmla="*/ 0 w 750052"/>
                  <a:gd name="connsiteY1" fmla="*/ 240665 h 470568"/>
                  <a:gd name="connsiteX2" fmla="*/ 556157 w 750052"/>
                  <a:gd name="connsiteY2" fmla="*/ 299452 h 470568"/>
                  <a:gd name="connsiteX3" fmla="*/ 497336 w 750052"/>
                  <a:gd name="connsiteY3" fmla="*/ 470568 h 470568"/>
                  <a:gd name="connsiteX4" fmla="*/ 750052 w 750052"/>
                  <a:gd name="connsiteY4" fmla="*/ 250248 h 470568"/>
                  <a:gd name="connsiteX5" fmla="*/ 641714 w 750052"/>
                  <a:gd name="connsiteY5" fmla="*/ 0 h 470568"/>
                  <a:gd name="connsiteX6" fmla="*/ 604282 w 750052"/>
                  <a:gd name="connsiteY6" fmla="*/ 133683 h 470568"/>
                  <a:gd name="connsiteX7" fmla="*/ 55056 w 750052"/>
                  <a:gd name="connsiteY7" fmla="*/ 57368 h 47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0052" h="470568">
                    <a:moveTo>
                      <a:pt x="55056" y="57368"/>
                    </a:moveTo>
                    <a:lnTo>
                      <a:pt x="0" y="240665"/>
                    </a:lnTo>
                    <a:lnTo>
                      <a:pt x="556157" y="299452"/>
                    </a:lnTo>
                    <a:lnTo>
                      <a:pt x="497336" y="470568"/>
                    </a:lnTo>
                    <a:lnTo>
                      <a:pt x="750052" y="250248"/>
                    </a:lnTo>
                    <a:lnTo>
                      <a:pt x="641714" y="0"/>
                    </a:lnTo>
                    <a:lnTo>
                      <a:pt x="604282" y="133683"/>
                    </a:lnTo>
                    <a:lnTo>
                      <a:pt x="55056" y="57368"/>
                    </a:lnTo>
                    <a:close/>
                  </a:path>
                </a:pathLst>
              </a:cu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9" name="TextBox 98"/>
              <p:cNvSpPr txBox="1"/>
              <p:nvPr/>
            </p:nvSpPr>
            <p:spPr>
              <a:xfrm rot="179687">
                <a:off x="5484947" y="5801266"/>
                <a:ext cx="648439"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mic Sans MS" pitchFamily="66" charset="0"/>
                    <a:ea typeface="+mn-ea"/>
                    <a:cs typeface="+mn-cs"/>
                  </a:rPr>
                  <a:t>FORCE</a:t>
                </a:r>
              </a:p>
            </p:txBody>
          </p:sp>
        </p:grpSp>
        <p:sp>
          <p:nvSpPr>
            <p:cNvPr id="103" name="Up Arrow 78">
              <a:extLst>
                <a:ext uri="{FF2B5EF4-FFF2-40B4-BE49-F238E27FC236}">
                  <a16:creationId xmlns:a16="http://schemas.microsoft.com/office/drawing/2014/main" id="{64A4DFE6-C9D5-4A5A-990F-24F123A9289A}"/>
                </a:ext>
              </a:extLst>
            </p:cNvPr>
            <p:cNvSpPr/>
            <p:nvPr/>
          </p:nvSpPr>
          <p:spPr bwMode="auto">
            <a:xfrm rot="12535665">
              <a:off x="2983971" y="4701818"/>
              <a:ext cx="203972" cy="596487"/>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4" name="Up Arrow 83">
              <a:extLst>
                <a:ext uri="{FF2B5EF4-FFF2-40B4-BE49-F238E27FC236}">
                  <a16:creationId xmlns:a16="http://schemas.microsoft.com/office/drawing/2014/main" id="{57588AFF-7F0C-4A42-B70B-F7F2D5A34EAD}"/>
                </a:ext>
              </a:extLst>
            </p:cNvPr>
            <p:cNvSpPr/>
            <p:nvPr/>
          </p:nvSpPr>
          <p:spPr bwMode="auto">
            <a:xfrm rot="12272513">
              <a:off x="3830145" y="3383034"/>
              <a:ext cx="86751" cy="162656"/>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5" name="Up Arrow 84">
              <a:extLst>
                <a:ext uri="{FF2B5EF4-FFF2-40B4-BE49-F238E27FC236}">
                  <a16:creationId xmlns:a16="http://schemas.microsoft.com/office/drawing/2014/main" id="{D59753DC-0058-411D-AF10-E67BC042ED03}"/>
                </a:ext>
              </a:extLst>
            </p:cNvPr>
            <p:cNvSpPr/>
            <p:nvPr/>
          </p:nvSpPr>
          <p:spPr bwMode="auto">
            <a:xfrm rot="12484994">
              <a:off x="3517028" y="3885763"/>
              <a:ext cx="127756" cy="254495"/>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108" name="Straight Connector 107">
              <a:extLst>
                <a:ext uri="{FF2B5EF4-FFF2-40B4-BE49-F238E27FC236}">
                  <a16:creationId xmlns:a16="http://schemas.microsoft.com/office/drawing/2014/main" id="{2685038C-9A8F-48DE-966D-1DC5DBA0A589}"/>
                </a:ext>
              </a:extLst>
            </p:cNvPr>
            <p:cNvCxnSpPr/>
            <p:nvPr/>
          </p:nvCxnSpPr>
          <p:spPr bwMode="auto">
            <a:xfrm>
              <a:off x="2331085" y="3872421"/>
              <a:ext cx="217170"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8744BECD-4E9D-40B5-86CF-3A5A46CBC3CC}"/>
                </a:ext>
              </a:extLst>
            </p:cNvPr>
            <p:cNvCxnSpPr/>
            <p:nvPr/>
          </p:nvCxnSpPr>
          <p:spPr bwMode="auto">
            <a:xfrm flipV="1">
              <a:off x="2271684" y="3790851"/>
              <a:ext cx="430530" cy="381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06" name="Rectangle 105">
              <a:extLst>
                <a:ext uri="{FF2B5EF4-FFF2-40B4-BE49-F238E27FC236}">
                  <a16:creationId xmlns:a16="http://schemas.microsoft.com/office/drawing/2014/main" id="{FE4B0820-715D-4EB7-80E3-DC5100A0B98F}"/>
                </a:ext>
              </a:extLst>
            </p:cNvPr>
            <p:cNvSpPr/>
            <p:nvPr/>
          </p:nvSpPr>
          <p:spPr>
            <a:xfrm>
              <a:off x="2113345" y="4558616"/>
              <a:ext cx="750274"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+i</a:t>
              </a:r>
              <a:r>
                <a:rPr kumimoji="0" lang="en-US" sz="36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1</a:t>
              </a:r>
              <a:endParaRPr kumimoji="0" lang="en-US" sz="36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07" name="Rectangle 106">
              <a:extLst>
                <a:ext uri="{FF2B5EF4-FFF2-40B4-BE49-F238E27FC236}">
                  <a16:creationId xmlns:a16="http://schemas.microsoft.com/office/drawing/2014/main" id="{B4435AA5-9C43-4154-883D-F71D4503E460}"/>
                </a:ext>
              </a:extLst>
            </p:cNvPr>
            <p:cNvSpPr/>
            <p:nvPr/>
          </p:nvSpPr>
          <p:spPr>
            <a:xfrm>
              <a:off x="6408317" y="4678078"/>
              <a:ext cx="750274"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+i</a:t>
              </a:r>
              <a:r>
                <a:rPr kumimoji="0" lang="en-US" sz="36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2</a:t>
              </a:r>
              <a:endParaRPr kumimoji="0" lang="en-US" sz="36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91" name="Rectangle 190">
              <a:extLst>
                <a:ext uri="{FF2B5EF4-FFF2-40B4-BE49-F238E27FC236}">
                  <a16:creationId xmlns:a16="http://schemas.microsoft.com/office/drawing/2014/main" id="{BD7D43CB-2F10-43FE-8293-B57D3A7DCF0B}"/>
                </a:ext>
              </a:extLst>
            </p:cNvPr>
            <p:cNvSpPr/>
            <p:nvPr/>
          </p:nvSpPr>
          <p:spPr>
            <a:xfrm>
              <a:off x="3517947" y="2514764"/>
              <a:ext cx="964718"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Wire #1</a:t>
              </a:r>
              <a:endParaRPr kumimoji="0" lang="en-US" sz="18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92" name="Rectangle 191">
              <a:extLst>
                <a:ext uri="{FF2B5EF4-FFF2-40B4-BE49-F238E27FC236}">
                  <a16:creationId xmlns:a16="http://schemas.microsoft.com/office/drawing/2014/main" id="{03419807-8560-4C97-BFD3-2F18872C21AC}"/>
                </a:ext>
              </a:extLst>
            </p:cNvPr>
            <p:cNvSpPr/>
            <p:nvPr/>
          </p:nvSpPr>
          <p:spPr>
            <a:xfrm>
              <a:off x="5266199" y="2526821"/>
              <a:ext cx="964718"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Wire #2</a:t>
              </a:r>
              <a:endParaRPr kumimoji="0" lang="en-US" sz="18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sp>
        <p:nvSpPr>
          <p:cNvPr id="110" name="AutoShape 4">
            <a:extLst>
              <a:ext uri="{FF2B5EF4-FFF2-40B4-BE49-F238E27FC236}">
                <a16:creationId xmlns:a16="http://schemas.microsoft.com/office/drawing/2014/main" id="{1161E0A8-3FFA-4007-B457-ACE763319B15}"/>
              </a:ext>
            </a:extLst>
          </p:cNvPr>
          <p:cNvSpPr>
            <a:spLocks noChangeArrowheads="1"/>
          </p:cNvSpPr>
          <p:nvPr/>
        </p:nvSpPr>
        <p:spPr bwMode="auto">
          <a:xfrm>
            <a:off x="212214" y="274304"/>
            <a:ext cx="4975956" cy="2248984"/>
          </a:xfrm>
          <a:prstGeom prst="cloudCallout">
            <a:avLst>
              <a:gd name="adj1" fmla="val -27635"/>
              <a:gd name="adj2" fmla="val 101470"/>
            </a:avLst>
          </a:prstGeom>
          <a:solidFill>
            <a:srgbClr val="CCFF66"/>
          </a:solidFill>
          <a:ln w="28575">
            <a:solidFill>
              <a:srgbClr val="99FF99"/>
            </a:solidFill>
            <a:round/>
            <a:headEnd/>
            <a:tailEnd/>
          </a:ln>
          <a:effectLst/>
          <a:scene3d>
            <a:camera prst="orthographicFront"/>
            <a:lightRig rig="threePt" dir="t"/>
          </a:scene3d>
          <a:sp3d>
            <a:bevelT/>
          </a:sp3d>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 name="Text Box 20">
            <a:extLst>
              <a:ext uri="{FF2B5EF4-FFF2-40B4-BE49-F238E27FC236}">
                <a16:creationId xmlns:a16="http://schemas.microsoft.com/office/drawing/2014/main" id="{EB4CF083-0A70-4F93-B7E5-0DF7A242E73C}"/>
              </a:ext>
            </a:extLst>
          </p:cNvPr>
          <p:cNvSpPr txBox="1">
            <a:spLocks noChangeArrowheads="1"/>
          </p:cNvSpPr>
          <p:nvPr/>
        </p:nvSpPr>
        <p:spPr bwMode="auto">
          <a:xfrm>
            <a:off x="640029" y="746120"/>
            <a:ext cx="4438390" cy="461665"/>
          </a:xfrm>
          <a:prstGeom prst="rect">
            <a:avLst/>
          </a:prstGeom>
          <a:noFill/>
          <a:ln w="2857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So the force on wire #2 is</a:t>
            </a:r>
            <a:endParaRPr kumimoji="0" lang="en-US" sz="24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endParaRPr>
          </a:p>
        </p:txBody>
      </p:sp>
      <p:sp>
        <p:nvSpPr>
          <p:cNvPr id="190" name="Text Box 20">
            <a:extLst>
              <a:ext uri="{FF2B5EF4-FFF2-40B4-BE49-F238E27FC236}">
                <a16:creationId xmlns:a16="http://schemas.microsoft.com/office/drawing/2014/main" id="{2812293D-93FC-4FB2-8452-C8FB4508C171}"/>
              </a:ext>
            </a:extLst>
          </p:cNvPr>
          <p:cNvSpPr txBox="1">
            <a:spLocks noChangeArrowheads="1"/>
          </p:cNvSpPr>
          <p:nvPr/>
        </p:nvSpPr>
        <p:spPr bwMode="auto">
          <a:xfrm>
            <a:off x="6357023" y="105514"/>
            <a:ext cx="2505469" cy="369332"/>
          </a:xfrm>
          <a:prstGeom prst="rect">
            <a:avLst/>
          </a:prstGeom>
          <a:noFill/>
          <a:ln w="2857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µ</a:t>
            </a:r>
            <a:r>
              <a:rPr kumimoji="0" lang="en-US" sz="1800" b="0"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o</a:t>
            </a: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 = 4</a:t>
            </a:r>
            <a:r>
              <a:rPr kumimoji="0" lang="el-GR"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π</a:t>
            </a: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 x 10</a:t>
            </a:r>
            <a:r>
              <a:rPr kumimoji="0" lang="en-US" sz="1800" b="0" i="0" u="none" strike="noStrike" kern="1200" cap="none" spc="0" normalizeH="0" baseline="3000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 -7</a:t>
            </a: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 </a:t>
            </a:r>
            <a:r>
              <a:rPr kumimoji="0" lang="en-US" sz="1800" b="0" i="0" u="none" strike="noStrike" kern="1200" cap="none" spc="0" normalizeH="0" baseline="0" noProof="0" dirty="0" err="1">
                <a:ln w="11430"/>
                <a:solidFill>
                  <a:srgbClr val="000000"/>
                </a:solidFill>
                <a:effectLst>
                  <a:outerShdw blurRad="50800" dist="39000" dir="5460000" algn="tl">
                    <a:srgbClr val="000000">
                      <a:alpha val="38000"/>
                    </a:srgbClr>
                  </a:outerShdw>
                </a:effectLst>
                <a:uLnTx/>
                <a:uFillTx/>
                <a:latin typeface="Times New Roman"/>
                <a:ea typeface="+mn-ea"/>
                <a:cs typeface="+mn-cs"/>
              </a:rPr>
              <a:t>T∙m</a:t>
            </a:r>
            <a:r>
              <a:rPr kumimoji="0" lang="en-US" sz="1800" b="0"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a:ea typeface="+mn-ea"/>
                <a:cs typeface="+mn-cs"/>
              </a:rPr>
              <a:t>/A</a:t>
            </a:r>
            <a:endParaRPr kumimoji="0" lang="en-US" sz="1800" b="0"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a:ea typeface="+mn-ea"/>
              <a:cs typeface="+mn-cs"/>
            </a:endParaRPr>
          </a:p>
        </p:txBody>
      </p:sp>
      <p:cxnSp>
        <p:nvCxnSpPr>
          <p:cNvPr id="165" name="Straight Connector 164">
            <a:extLst>
              <a:ext uri="{FF2B5EF4-FFF2-40B4-BE49-F238E27FC236}">
                <a16:creationId xmlns:a16="http://schemas.microsoft.com/office/drawing/2014/main" id="{82D41013-902A-4DB6-BE46-83D217372E19}"/>
              </a:ext>
            </a:extLst>
          </p:cNvPr>
          <p:cNvCxnSpPr>
            <a:cxnSpLocks/>
          </p:cNvCxnSpPr>
          <p:nvPr/>
        </p:nvCxnSpPr>
        <p:spPr bwMode="auto">
          <a:xfrm>
            <a:off x="3356447" y="5477818"/>
            <a:ext cx="0" cy="665268"/>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189" name="Straight Connector 188">
            <a:extLst>
              <a:ext uri="{FF2B5EF4-FFF2-40B4-BE49-F238E27FC236}">
                <a16:creationId xmlns:a16="http://schemas.microsoft.com/office/drawing/2014/main" id="{D2104EC0-5E79-4A50-9EED-7B230A3F44F6}"/>
              </a:ext>
            </a:extLst>
          </p:cNvPr>
          <p:cNvCxnSpPr>
            <a:cxnSpLocks/>
          </p:cNvCxnSpPr>
          <p:nvPr/>
        </p:nvCxnSpPr>
        <p:spPr bwMode="auto">
          <a:xfrm>
            <a:off x="6262649" y="5477818"/>
            <a:ext cx="0" cy="81143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10" name="Group 9">
            <a:extLst>
              <a:ext uri="{FF2B5EF4-FFF2-40B4-BE49-F238E27FC236}">
                <a16:creationId xmlns:a16="http://schemas.microsoft.com/office/drawing/2014/main" id="{562DDE31-0792-48E5-8EFC-E3B3694A6CA9}"/>
              </a:ext>
            </a:extLst>
          </p:cNvPr>
          <p:cNvGrpSpPr/>
          <p:nvPr/>
        </p:nvGrpSpPr>
        <p:grpSpPr>
          <a:xfrm>
            <a:off x="3378171" y="5642921"/>
            <a:ext cx="2875138" cy="646331"/>
            <a:chOff x="3378171" y="5642921"/>
            <a:chExt cx="2875138" cy="646331"/>
          </a:xfrm>
        </p:grpSpPr>
        <p:cxnSp>
          <p:nvCxnSpPr>
            <p:cNvPr id="200" name="Straight Arrow Connector 199">
              <a:extLst>
                <a:ext uri="{FF2B5EF4-FFF2-40B4-BE49-F238E27FC236}">
                  <a16:creationId xmlns:a16="http://schemas.microsoft.com/office/drawing/2014/main" id="{86A23022-7B02-4F11-BCB6-A19640D1FC85}"/>
                </a:ext>
              </a:extLst>
            </p:cNvPr>
            <p:cNvCxnSpPr/>
            <p:nvPr/>
          </p:nvCxnSpPr>
          <p:spPr bwMode="auto">
            <a:xfrm>
              <a:off x="3378171" y="5975517"/>
              <a:ext cx="2875138" cy="127924"/>
            </a:xfrm>
            <a:prstGeom prst="straightConnector1">
              <a:avLst/>
            </a:prstGeom>
            <a:solidFill>
              <a:schemeClr val="accent1"/>
            </a:solidFill>
            <a:ln w="28575" cap="flat" cmpd="sng" algn="ctr">
              <a:solidFill>
                <a:schemeClr val="tx1"/>
              </a:solidFill>
              <a:prstDash val="solid"/>
              <a:round/>
              <a:headEnd type="triangle"/>
              <a:tailEnd type="triangle"/>
            </a:ln>
            <a:effectLst/>
          </p:spPr>
        </p:cxnSp>
        <p:sp>
          <p:nvSpPr>
            <p:cNvPr id="201" name="Rectangle 200">
              <a:extLst>
                <a:ext uri="{FF2B5EF4-FFF2-40B4-BE49-F238E27FC236}">
                  <a16:creationId xmlns:a16="http://schemas.microsoft.com/office/drawing/2014/main" id="{8D5BA161-F6B5-4AD2-86CE-B4B446CD9145}"/>
                </a:ext>
              </a:extLst>
            </p:cNvPr>
            <p:cNvSpPr/>
            <p:nvPr/>
          </p:nvSpPr>
          <p:spPr>
            <a:xfrm>
              <a:off x="4698613" y="5642921"/>
              <a:ext cx="442749" cy="646331"/>
            </a:xfrm>
            <a:prstGeom prst="rect">
              <a:avLst/>
            </a:prstGeom>
            <a:solidFill>
              <a:srgbClr val="FFFFCC"/>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d</a:t>
              </a:r>
              <a:endParaRPr kumimoji="0" lang="en-US" sz="36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sp>
        <p:nvSpPr>
          <p:cNvPr id="214" name="Rectangle 213">
            <a:extLst>
              <a:ext uri="{FF2B5EF4-FFF2-40B4-BE49-F238E27FC236}">
                <a16:creationId xmlns:a16="http://schemas.microsoft.com/office/drawing/2014/main" id="{608BD96E-A70B-40CB-A135-9A1581071AD2}"/>
              </a:ext>
            </a:extLst>
          </p:cNvPr>
          <p:cNvSpPr/>
          <p:nvPr/>
        </p:nvSpPr>
        <p:spPr>
          <a:xfrm>
            <a:off x="2506929" y="3502753"/>
            <a:ext cx="554017"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B</a:t>
            </a:r>
            <a:r>
              <a:rPr kumimoji="0" lang="en-US" sz="18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1</a:t>
            </a:r>
            <a:endParaRPr kumimoji="0" lang="en-US" sz="18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215" name="Rectangle 214">
            <a:extLst>
              <a:ext uri="{FF2B5EF4-FFF2-40B4-BE49-F238E27FC236}">
                <a16:creationId xmlns:a16="http://schemas.microsoft.com/office/drawing/2014/main" id="{DAF5AB8B-609B-413F-9E56-25E734F5060A}"/>
              </a:ext>
            </a:extLst>
          </p:cNvPr>
          <p:cNvSpPr/>
          <p:nvPr/>
        </p:nvSpPr>
        <p:spPr>
          <a:xfrm>
            <a:off x="6800915" y="3608176"/>
            <a:ext cx="554017"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B</a:t>
            </a:r>
            <a:r>
              <a:rPr kumimoji="0" lang="en-US" sz="1800" b="1" i="0" u="none" strike="noStrike" kern="1200" cap="none" spc="0" normalizeH="0" baseline="-2500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2</a:t>
            </a:r>
            <a:endParaRPr kumimoji="0" lang="en-US" sz="1800" b="1" i="0" u="none" strike="noStrike" kern="1200" cap="none" spc="0" normalizeH="0" baseline="-25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nvGrpSpPr>
          <p:cNvPr id="216" name="Group 215">
            <a:extLst>
              <a:ext uri="{FF2B5EF4-FFF2-40B4-BE49-F238E27FC236}">
                <a16:creationId xmlns:a16="http://schemas.microsoft.com/office/drawing/2014/main" id="{C65B8830-639F-4A64-A9B1-4D7A4A4F66E4}"/>
              </a:ext>
            </a:extLst>
          </p:cNvPr>
          <p:cNvGrpSpPr/>
          <p:nvPr/>
        </p:nvGrpSpPr>
        <p:grpSpPr>
          <a:xfrm>
            <a:off x="6591775" y="2146309"/>
            <a:ext cx="1957779" cy="933995"/>
            <a:chOff x="6736568" y="1758711"/>
            <a:chExt cx="1957779" cy="933995"/>
          </a:xfrm>
        </p:grpSpPr>
        <p:grpSp>
          <p:nvGrpSpPr>
            <p:cNvPr id="217" name="Group 216">
              <a:extLst>
                <a:ext uri="{FF2B5EF4-FFF2-40B4-BE49-F238E27FC236}">
                  <a16:creationId xmlns:a16="http://schemas.microsoft.com/office/drawing/2014/main" id="{2A73E52F-8933-47FC-9D24-0166A75159CA}"/>
                </a:ext>
              </a:extLst>
            </p:cNvPr>
            <p:cNvGrpSpPr/>
            <p:nvPr/>
          </p:nvGrpSpPr>
          <p:grpSpPr>
            <a:xfrm>
              <a:off x="7250919" y="1758711"/>
              <a:ext cx="1443428" cy="933995"/>
              <a:chOff x="3281863" y="1175518"/>
              <a:chExt cx="1443428" cy="933995"/>
            </a:xfrm>
          </p:grpSpPr>
          <p:cxnSp>
            <p:nvCxnSpPr>
              <p:cNvPr id="219" name="Straight Connector 218">
                <a:extLst>
                  <a:ext uri="{FF2B5EF4-FFF2-40B4-BE49-F238E27FC236}">
                    <a16:creationId xmlns:a16="http://schemas.microsoft.com/office/drawing/2014/main" id="{6BF5D24F-32BE-4801-A5A7-0FCF7BF92D2E}"/>
                  </a:ext>
                </a:extLst>
              </p:cNvPr>
              <p:cNvCxnSpPr>
                <a:cxnSpLocks/>
              </p:cNvCxnSpPr>
              <p:nvPr/>
            </p:nvCxnSpPr>
            <p:spPr bwMode="auto">
              <a:xfrm>
                <a:off x="3511253" y="1671144"/>
                <a:ext cx="95375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20" name="TextBox 219">
                <a:extLst>
                  <a:ext uri="{FF2B5EF4-FFF2-40B4-BE49-F238E27FC236}">
                    <a16:creationId xmlns:a16="http://schemas.microsoft.com/office/drawing/2014/main" id="{1147BEB0-A2DB-428D-9AE6-03E132646DFB}"/>
                  </a:ext>
                </a:extLst>
              </p:cNvPr>
              <p:cNvSpPr txBox="1"/>
              <p:nvPr/>
            </p:nvSpPr>
            <p:spPr>
              <a:xfrm>
                <a:off x="3281863" y="1175518"/>
                <a:ext cx="144342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Symbol" pitchFamily="18" charset="2"/>
                    <a:ea typeface="+mn-ea"/>
                    <a:cs typeface="+mn-cs"/>
                  </a:rPr>
                  <a:t>m</a:t>
                </a:r>
                <a:r>
                  <a:rPr kumimoji="0" lang="en-US" sz="2400" b="0" i="0" u="none" strike="noStrike" kern="1200" cap="none" spc="0" normalizeH="0" baseline="-25000" noProof="0" dirty="0" err="1">
                    <a:ln>
                      <a:noFill/>
                    </a:ln>
                    <a:solidFill>
                      <a:srgbClr val="000000"/>
                    </a:solidFill>
                    <a:effectLst/>
                    <a:uLnTx/>
                    <a:uFillTx/>
                    <a:latin typeface="Symbol" pitchFamily="18" charset="2"/>
                    <a:ea typeface="+mn-ea"/>
                    <a:cs typeface="+mn-cs"/>
                  </a:rPr>
                  <a:t>o</a:t>
                </a:r>
                <a:r>
                  <a:rPr kumimoji="0" lang="en-US" sz="2400" b="0" i="0" u="none" strike="noStrike" kern="1200" cap="none" spc="0" normalizeH="0" baseline="-25000" noProof="0" dirty="0">
                    <a:ln>
                      <a:noFill/>
                    </a:ln>
                    <a:solidFill>
                      <a:srgbClr val="000000"/>
                    </a:solidFill>
                    <a:effectLst/>
                    <a:uLnTx/>
                    <a:uFillTx/>
                    <a:latin typeface="Symbol" pitchFamily="18" charset="2"/>
                    <a:ea typeface="+mn-ea"/>
                    <a:cs typeface="+mn-cs"/>
                  </a:rPr>
                  <a:t> </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I</a:t>
                </a:r>
                <a:r>
                  <a:rPr kumimoji="0" lang="en-US" sz="2400" b="0" i="0" u="none" strike="noStrike" kern="1200" cap="none" spc="0" normalizeH="0" baseline="-25000" noProof="0" dirty="0">
                    <a:ln>
                      <a:noFill/>
                    </a:ln>
                    <a:solidFill>
                      <a:srgbClr val="000000"/>
                    </a:solidFill>
                    <a:effectLst/>
                    <a:uLnTx/>
                    <a:uFillTx/>
                    <a:latin typeface="Symbol" pitchFamily="18" charset="2"/>
                    <a:ea typeface="+mn-ea"/>
                    <a:cs typeface="+mn-cs"/>
                  </a:rPr>
                  <a:t>1</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I</a:t>
                </a:r>
                <a:r>
                  <a:rPr kumimoji="0" lang="en-US" sz="2400" b="0" i="0" u="none" strike="noStrike" kern="1200" cap="none" spc="0" normalizeH="0" baseline="-25000" noProof="0" dirty="0">
                    <a:ln>
                      <a:noFill/>
                    </a:ln>
                    <a:solidFill>
                      <a:srgbClr val="000000"/>
                    </a:solidFill>
                    <a:effectLst/>
                    <a:uLnTx/>
                    <a:uFillTx/>
                    <a:latin typeface="Symbol" pitchFamily="18" charset="2"/>
                    <a:ea typeface="+mn-ea"/>
                    <a:cs typeface="+mn-cs"/>
                  </a:rPr>
                  <a:t>2</a:t>
                </a:r>
                <a:r>
                  <a:rPr kumimoji="0" lang="en-US" sz="2400" b="0" i="0" u="none" strike="noStrike" kern="1200" cap="none" spc="0" normalizeH="0" baseline="0" noProof="0" dirty="0">
                    <a:ln>
                      <a:noFill/>
                    </a:ln>
                    <a:solidFill>
                      <a:srgbClr val="000000"/>
                    </a:solidFill>
                    <a:effectLst/>
                    <a:uLnTx/>
                    <a:uFillTx/>
                    <a:latin typeface="Times New Roman"/>
                    <a:ea typeface="+mn-ea"/>
                    <a:cs typeface="+mn-cs"/>
                  </a:rPr>
                  <a:t>L</a:t>
                </a:r>
              </a:p>
            </p:txBody>
          </p:sp>
          <p:sp>
            <p:nvSpPr>
              <p:cNvPr id="221" name="TextBox 220">
                <a:extLst>
                  <a:ext uri="{FF2B5EF4-FFF2-40B4-BE49-F238E27FC236}">
                    <a16:creationId xmlns:a16="http://schemas.microsoft.com/office/drawing/2014/main" id="{31BD9C12-2716-45E0-96C6-2EBAEC134A01}"/>
                  </a:ext>
                </a:extLst>
              </p:cNvPr>
              <p:cNvSpPr txBox="1"/>
              <p:nvPr/>
            </p:nvSpPr>
            <p:spPr>
              <a:xfrm>
                <a:off x="3566313" y="1647848"/>
                <a:ext cx="87860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2</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p</a:t>
                </a: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 d</a:t>
                </a:r>
              </a:p>
            </p:txBody>
          </p:sp>
        </p:grpSp>
        <p:sp>
          <p:nvSpPr>
            <p:cNvPr id="218" name="TextBox 217">
              <a:extLst>
                <a:ext uri="{FF2B5EF4-FFF2-40B4-BE49-F238E27FC236}">
                  <a16:creationId xmlns:a16="http://schemas.microsoft.com/office/drawing/2014/main" id="{2D491162-5E9F-4D5F-A750-D0EAC9549733}"/>
                </a:ext>
              </a:extLst>
            </p:cNvPr>
            <p:cNvSpPr txBox="1"/>
            <p:nvPr/>
          </p:nvSpPr>
          <p:spPr>
            <a:xfrm>
              <a:off x="6736568" y="2005703"/>
              <a:ext cx="729477"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F </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222" name="Group 221">
            <a:extLst>
              <a:ext uri="{FF2B5EF4-FFF2-40B4-BE49-F238E27FC236}">
                <a16:creationId xmlns:a16="http://schemas.microsoft.com/office/drawing/2014/main" id="{38C870B0-B505-4126-9679-00C7BE2B0E37}"/>
              </a:ext>
            </a:extLst>
          </p:cNvPr>
          <p:cNvGrpSpPr/>
          <p:nvPr/>
        </p:nvGrpSpPr>
        <p:grpSpPr>
          <a:xfrm>
            <a:off x="1695218" y="1154211"/>
            <a:ext cx="2363430" cy="1464537"/>
            <a:chOff x="6791668" y="1758711"/>
            <a:chExt cx="1902679" cy="1464537"/>
          </a:xfrm>
        </p:grpSpPr>
        <p:grpSp>
          <p:nvGrpSpPr>
            <p:cNvPr id="223" name="Group 222">
              <a:extLst>
                <a:ext uri="{FF2B5EF4-FFF2-40B4-BE49-F238E27FC236}">
                  <a16:creationId xmlns:a16="http://schemas.microsoft.com/office/drawing/2014/main" id="{E986E1A1-C83A-4952-B68E-855E316C55A6}"/>
                </a:ext>
              </a:extLst>
            </p:cNvPr>
            <p:cNvGrpSpPr/>
            <p:nvPr/>
          </p:nvGrpSpPr>
          <p:grpSpPr>
            <a:xfrm>
              <a:off x="7250919" y="1758711"/>
              <a:ext cx="1443428" cy="1464537"/>
              <a:chOff x="3281863" y="1175518"/>
              <a:chExt cx="1443428" cy="1464537"/>
            </a:xfrm>
          </p:grpSpPr>
          <p:cxnSp>
            <p:nvCxnSpPr>
              <p:cNvPr id="225" name="Straight Connector 224">
                <a:extLst>
                  <a:ext uri="{FF2B5EF4-FFF2-40B4-BE49-F238E27FC236}">
                    <a16:creationId xmlns:a16="http://schemas.microsoft.com/office/drawing/2014/main" id="{1C757D66-617F-4DA5-A693-89F029E96A78}"/>
                  </a:ext>
                </a:extLst>
              </p:cNvPr>
              <p:cNvCxnSpPr>
                <a:cxnSpLocks/>
              </p:cNvCxnSpPr>
              <p:nvPr/>
            </p:nvCxnSpPr>
            <p:spPr bwMode="auto">
              <a:xfrm>
                <a:off x="3473153" y="1671144"/>
                <a:ext cx="95375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26" name="TextBox 225">
                <a:extLst>
                  <a:ext uri="{FF2B5EF4-FFF2-40B4-BE49-F238E27FC236}">
                    <a16:creationId xmlns:a16="http://schemas.microsoft.com/office/drawing/2014/main" id="{D7E41A0A-9ED9-4ED4-882D-D91A18710A11}"/>
                  </a:ext>
                </a:extLst>
              </p:cNvPr>
              <p:cNvSpPr txBox="1"/>
              <p:nvPr/>
            </p:nvSpPr>
            <p:spPr>
              <a:xfrm>
                <a:off x="3281863" y="1175518"/>
                <a:ext cx="1443428"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Symbol" pitchFamily="18" charset="2"/>
                    <a:ea typeface="+mn-ea"/>
                    <a:cs typeface="+mn-cs"/>
                  </a:rPr>
                  <a:t>m</a:t>
                </a:r>
                <a:r>
                  <a:rPr kumimoji="0" lang="en-US" sz="2800" b="1" i="0" u="none" strike="noStrike" kern="1200" cap="none" spc="0" normalizeH="0" baseline="-25000" noProof="0" dirty="0" err="1">
                    <a:ln>
                      <a:noFill/>
                    </a:ln>
                    <a:solidFill>
                      <a:srgbClr val="000000"/>
                    </a:solidFill>
                    <a:effectLst/>
                    <a:uLnTx/>
                    <a:uFillTx/>
                    <a:latin typeface="Symbol" pitchFamily="18" charset="2"/>
                    <a:ea typeface="+mn-ea"/>
                    <a:cs typeface="+mn-cs"/>
                  </a:rPr>
                  <a:t>o</a:t>
                </a:r>
                <a:r>
                  <a:rPr kumimoji="0" lang="en-US" sz="2800" b="1" i="0" u="none" strike="noStrike" kern="1200" cap="none" spc="0" normalizeH="0" baseline="-25000" noProof="0" dirty="0">
                    <a:ln>
                      <a:noFill/>
                    </a:ln>
                    <a:solidFill>
                      <a:srgbClr val="000000"/>
                    </a:solidFill>
                    <a:effectLst/>
                    <a:uLnTx/>
                    <a:uFillTx/>
                    <a:latin typeface="Symbol" pitchFamily="18" charset="2"/>
                    <a:ea typeface="+mn-ea"/>
                    <a:cs typeface="+mn-cs"/>
                  </a:rPr>
                  <a:t> </a:t>
                </a:r>
                <a:r>
                  <a:rPr kumimoji="0" lang="en-US" sz="2800" b="1" i="0" u="none" strike="noStrike" kern="1200" cap="none" spc="0" normalizeH="0" baseline="0" noProof="0" dirty="0">
                    <a:ln>
                      <a:noFill/>
                    </a:ln>
                    <a:solidFill>
                      <a:srgbClr val="000000"/>
                    </a:solidFill>
                    <a:effectLst/>
                    <a:uLnTx/>
                    <a:uFillTx/>
                    <a:latin typeface="Symbol" pitchFamily="18" charset="2"/>
                    <a:ea typeface="+mn-ea"/>
                    <a:cs typeface="+mn-cs"/>
                  </a:rPr>
                  <a:t>I</a:t>
                </a:r>
                <a:r>
                  <a:rPr kumimoji="0" lang="en-US" sz="2800" b="1" i="0" u="none" strike="noStrike" kern="1200" cap="none" spc="0" normalizeH="0" baseline="-25000" noProof="0" dirty="0">
                    <a:ln>
                      <a:noFill/>
                    </a:ln>
                    <a:solidFill>
                      <a:srgbClr val="000000"/>
                    </a:solidFill>
                    <a:effectLst/>
                    <a:uLnTx/>
                    <a:uFillTx/>
                    <a:latin typeface="Symbol" pitchFamily="18" charset="2"/>
                    <a:ea typeface="+mn-ea"/>
                    <a:cs typeface="+mn-cs"/>
                  </a:rPr>
                  <a:t>1</a:t>
                </a:r>
                <a:r>
                  <a:rPr kumimoji="0" lang="en-US" sz="2800" b="1" i="0" u="none" strike="noStrike" kern="1200" cap="none" spc="0" normalizeH="0" baseline="0" noProof="0" dirty="0">
                    <a:ln>
                      <a:noFill/>
                    </a:ln>
                    <a:solidFill>
                      <a:srgbClr val="000000"/>
                    </a:solidFill>
                    <a:effectLst/>
                    <a:uLnTx/>
                    <a:uFillTx/>
                    <a:latin typeface="Symbol" pitchFamily="18" charset="2"/>
                    <a:ea typeface="+mn-ea"/>
                    <a:cs typeface="+mn-cs"/>
                  </a:rPr>
                  <a:t>I</a:t>
                </a:r>
                <a:r>
                  <a:rPr kumimoji="0" lang="en-US" sz="2800" b="1" i="0" u="none" strike="noStrike" kern="1200" cap="none" spc="0" normalizeH="0" baseline="-25000" noProof="0" dirty="0">
                    <a:ln>
                      <a:noFill/>
                    </a:ln>
                    <a:solidFill>
                      <a:srgbClr val="000000"/>
                    </a:solidFill>
                    <a:effectLst/>
                    <a:uLnTx/>
                    <a:uFillTx/>
                    <a:latin typeface="Symbol" pitchFamily="18" charset="2"/>
                    <a:ea typeface="+mn-ea"/>
                    <a:cs typeface="+mn-cs"/>
                  </a:rPr>
                  <a:t>2</a:t>
                </a:r>
                <a:r>
                  <a:rPr kumimoji="0" lang="en-US" sz="2800" b="1" i="0" u="none" strike="noStrike" kern="1200" cap="none" spc="0" normalizeH="0" baseline="0" noProof="0" dirty="0">
                    <a:ln>
                      <a:noFill/>
                    </a:ln>
                    <a:solidFill>
                      <a:srgbClr val="000000"/>
                    </a:solidFill>
                    <a:effectLst/>
                    <a:uLnTx/>
                    <a:uFillTx/>
                    <a:latin typeface="Times New Roman"/>
                    <a:ea typeface="+mn-ea"/>
                    <a:cs typeface="+mn-cs"/>
                  </a:rPr>
                  <a:t>L</a:t>
                </a:r>
              </a:p>
            </p:txBody>
          </p:sp>
          <p:sp>
            <p:nvSpPr>
              <p:cNvPr id="227" name="TextBox 226">
                <a:extLst>
                  <a:ext uri="{FF2B5EF4-FFF2-40B4-BE49-F238E27FC236}">
                    <a16:creationId xmlns:a16="http://schemas.microsoft.com/office/drawing/2014/main" id="{5939CBDD-4757-4279-9E06-0BC92279E766}"/>
                  </a:ext>
                </a:extLst>
              </p:cNvPr>
              <p:cNvSpPr txBox="1"/>
              <p:nvPr/>
            </p:nvSpPr>
            <p:spPr>
              <a:xfrm>
                <a:off x="3502813" y="1685948"/>
                <a:ext cx="878605" cy="9541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entury Gothic" pitchFamily="34" charset="0"/>
                    <a:ea typeface="+mn-ea"/>
                    <a:cs typeface="+mn-cs"/>
                  </a:rPr>
                  <a:t>2</a:t>
                </a:r>
                <a:r>
                  <a:rPr kumimoji="0" lang="en-US" sz="2800" b="1" i="0" u="none" strike="noStrike" kern="1200" cap="none" spc="0" normalizeH="0" baseline="0" noProof="0" dirty="0">
                    <a:ln>
                      <a:noFill/>
                    </a:ln>
                    <a:solidFill>
                      <a:srgbClr val="000000"/>
                    </a:solidFill>
                    <a:effectLst/>
                    <a:uLnTx/>
                    <a:uFillTx/>
                    <a:latin typeface="Symbol" pitchFamily="18" charset="2"/>
                    <a:ea typeface="+mn-ea"/>
                    <a:cs typeface="+mn-cs"/>
                  </a:rPr>
                  <a:t>p</a:t>
                </a:r>
                <a:r>
                  <a:rPr kumimoji="0" lang="en-US" sz="2800" b="1" i="0" u="none" strike="noStrike" kern="1200" cap="none" spc="0" normalizeH="0" baseline="0" noProof="0" dirty="0">
                    <a:ln>
                      <a:noFill/>
                    </a:ln>
                    <a:solidFill>
                      <a:srgbClr val="000000"/>
                    </a:solidFill>
                    <a:effectLst/>
                    <a:uLnTx/>
                    <a:uFillTx/>
                    <a:latin typeface="Century Gothic" pitchFamily="34" charset="0"/>
                    <a:ea typeface="+mn-ea"/>
                    <a:cs typeface="+mn-cs"/>
                  </a:rPr>
                  <a:t> d</a:t>
                </a:r>
              </a:p>
            </p:txBody>
          </p:sp>
        </p:grpSp>
        <p:sp>
          <p:nvSpPr>
            <p:cNvPr id="224" name="TextBox 223">
              <a:extLst>
                <a:ext uri="{FF2B5EF4-FFF2-40B4-BE49-F238E27FC236}">
                  <a16:creationId xmlns:a16="http://schemas.microsoft.com/office/drawing/2014/main" id="{10DD4250-F033-4FF4-B31D-807ABFDD483C}"/>
                </a:ext>
              </a:extLst>
            </p:cNvPr>
            <p:cNvSpPr txBox="1"/>
            <p:nvPr/>
          </p:nvSpPr>
          <p:spPr>
            <a:xfrm>
              <a:off x="6791668" y="1902618"/>
              <a:ext cx="729477"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entury Gothic" pitchFamily="34" charset="0"/>
                  <a:ea typeface="+mn-ea"/>
                  <a:cs typeface="+mn-cs"/>
                </a:rPr>
                <a:t>F </a:t>
              </a:r>
              <a:r>
                <a:rPr kumimoji="0" lang="en-US" sz="3200" b="0" i="0" u="none" strike="noStrike" kern="1200" cap="none" spc="0" normalizeH="0" baseline="0" noProof="0" dirty="0">
                  <a:ln>
                    <a:noFill/>
                  </a:ln>
                  <a:solidFill>
                    <a:srgbClr val="000000"/>
                  </a:solidFill>
                  <a:effectLst/>
                  <a:uLnTx/>
                  <a:uFillTx/>
                  <a:latin typeface="Symbol" pitchFamily="18" charset="2"/>
                  <a:ea typeface="+mn-ea"/>
                  <a:cs typeface="+mn-cs"/>
                </a:rPr>
                <a:t>=</a:t>
              </a: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228" name="TextBox 227">
            <a:extLst>
              <a:ext uri="{FF2B5EF4-FFF2-40B4-BE49-F238E27FC236}">
                <a16:creationId xmlns:a16="http://schemas.microsoft.com/office/drawing/2014/main" id="{852137F0-4373-4A4B-8163-FB6025ABFC47}"/>
              </a:ext>
            </a:extLst>
          </p:cNvPr>
          <p:cNvSpPr txBox="1"/>
          <p:nvPr/>
        </p:nvSpPr>
        <p:spPr>
          <a:xfrm>
            <a:off x="6902005" y="1589916"/>
            <a:ext cx="160221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mn-cs"/>
              </a:rPr>
              <a:t>F = B</a:t>
            </a:r>
            <a:r>
              <a:rPr kumimoji="0" lang="en-US" sz="2400" b="0" i="0" u="none" strike="noStrike" kern="1200" cap="none" spc="0" normalizeH="0" baseline="-25000" noProof="0" dirty="0">
                <a:ln>
                  <a:noFill/>
                </a:ln>
                <a:solidFill>
                  <a:srgbClr val="000000"/>
                </a:solidFill>
                <a:effectLst/>
                <a:uLnTx/>
                <a:uFillTx/>
                <a:latin typeface="Times New Roman"/>
                <a:ea typeface="+mn-ea"/>
                <a:cs typeface="+mn-cs"/>
              </a:rPr>
              <a:t>1</a:t>
            </a:r>
            <a:r>
              <a:rPr kumimoji="0" lang="en-US" sz="2400" b="0" i="0" u="none" strike="noStrike" kern="1200" cap="none" spc="0" normalizeH="0" baseline="0" noProof="0" dirty="0">
                <a:ln>
                  <a:noFill/>
                </a:ln>
                <a:solidFill>
                  <a:srgbClr val="000000"/>
                </a:solidFill>
                <a:effectLst/>
                <a:uLnTx/>
                <a:uFillTx/>
                <a:latin typeface="Times New Roman"/>
                <a:ea typeface="+mn-ea"/>
                <a:cs typeface="+mn-cs"/>
              </a:rPr>
              <a:t>I</a:t>
            </a:r>
            <a:r>
              <a:rPr kumimoji="0" lang="en-US" sz="2400" b="0" i="0" u="none" strike="noStrike" kern="1200" cap="none" spc="0" normalizeH="0" baseline="-25000" noProof="0" dirty="0">
                <a:ln>
                  <a:noFill/>
                </a:ln>
                <a:solidFill>
                  <a:srgbClr val="000000"/>
                </a:solidFill>
                <a:effectLst/>
                <a:uLnTx/>
                <a:uFillTx/>
                <a:latin typeface="Times New Roman"/>
                <a:ea typeface="+mn-ea"/>
                <a:cs typeface="+mn-cs"/>
              </a:rPr>
              <a:t>2</a:t>
            </a:r>
            <a:r>
              <a:rPr kumimoji="0" lang="en-US" sz="2400" b="0" i="0" u="none" strike="noStrike" kern="1200" cap="none" spc="0" normalizeH="0" baseline="0" noProof="0" dirty="0">
                <a:ln>
                  <a:noFill/>
                </a:ln>
                <a:solidFill>
                  <a:srgbClr val="000000"/>
                </a:solidFill>
                <a:effectLst/>
                <a:uLnTx/>
                <a:uFillTx/>
                <a:latin typeface="Times New Roman"/>
                <a:ea typeface="+mn-ea"/>
                <a:cs typeface="+mn-cs"/>
              </a:rPr>
              <a:t>L</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229" name="Group 228">
            <a:extLst>
              <a:ext uri="{FF2B5EF4-FFF2-40B4-BE49-F238E27FC236}">
                <a16:creationId xmlns:a16="http://schemas.microsoft.com/office/drawing/2014/main" id="{19011F7A-3923-4C63-A203-023CC0BB2169}"/>
              </a:ext>
            </a:extLst>
          </p:cNvPr>
          <p:cNvGrpSpPr/>
          <p:nvPr/>
        </p:nvGrpSpPr>
        <p:grpSpPr>
          <a:xfrm>
            <a:off x="6756606" y="603125"/>
            <a:ext cx="1468893" cy="923330"/>
            <a:chOff x="6651986" y="1758711"/>
            <a:chExt cx="1468893" cy="923330"/>
          </a:xfrm>
        </p:grpSpPr>
        <p:grpSp>
          <p:nvGrpSpPr>
            <p:cNvPr id="230" name="Group 229">
              <a:extLst>
                <a:ext uri="{FF2B5EF4-FFF2-40B4-BE49-F238E27FC236}">
                  <a16:creationId xmlns:a16="http://schemas.microsoft.com/office/drawing/2014/main" id="{D04FABB1-17AC-4B46-A266-1D2507BA6601}"/>
                </a:ext>
              </a:extLst>
            </p:cNvPr>
            <p:cNvGrpSpPr/>
            <p:nvPr/>
          </p:nvGrpSpPr>
          <p:grpSpPr>
            <a:xfrm>
              <a:off x="7242274" y="1758711"/>
              <a:ext cx="878605" cy="923330"/>
              <a:chOff x="3273218" y="1175518"/>
              <a:chExt cx="878605" cy="923330"/>
            </a:xfrm>
          </p:grpSpPr>
          <p:cxnSp>
            <p:nvCxnSpPr>
              <p:cNvPr id="232" name="Straight Connector 231">
                <a:extLst>
                  <a:ext uri="{FF2B5EF4-FFF2-40B4-BE49-F238E27FC236}">
                    <a16:creationId xmlns:a16="http://schemas.microsoft.com/office/drawing/2014/main" id="{68FE2196-59FD-46ED-BB94-EACD07A76453}"/>
                  </a:ext>
                </a:extLst>
              </p:cNvPr>
              <p:cNvCxnSpPr/>
              <p:nvPr/>
            </p:nvCxnSpPr>
            <p:spPr bwMode="auto">
              <a:xfrm>
                <a:off x="3473153" y="1671144"/>
                <a:ext cx="478737"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33" name="TextBox 232">
                <a:extLst>
                  <a:ext uri="{FF2B5EF4-FFF2-40B4-BE49-F238E27FC236}">
                    <a16:creationId xmlns:a16="http://schemas.microsoft.com/office/drawing/2014/main" id="{A15072D7-BB0E-4BEA-AF70-96CFA3B58052}"/>
                  </a:ext>
                </a:extLst>
              </p:cNvPr>
              <p:cNvSpPr txBox="1"/>
              <p:nvPr/>
            </p:nvSpPr>
            <p:spPr>
              <a:xfrm>
                <a:off x="3281863" y="1175518"/>
                <a:ext cx="826759"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Symbol" pitchFamily="18" charset="2"/>
                    <a:ea typeface="+mn-ea"/>
                    <a:cs typeface="+mn-cs"/>
                  </a:rPr>
                  <a:t>m</a:t>
                </a:r>
                <a:r>
                  <a:rPr kumimoji="0" lang="en-US" sz="2400" b="0" i="0" u="none" strike="noStrike" kern="1200" cap="none" spc="0" normalizeH="0" baseline="-25000" noProof="0" dirty="0" err="1">
                    <a:ln>
                      <a:noFill/>
                    </a:ln>
                    <a:solidFill>
                      <a:srgbClr val="000000"/>
                    </a:solidFill>
                    <a:effectLst/>
                    <a:uLnTx/>
                    <a:uFillTx/>
                    <a:latin typeface="Symbol" pitchFamily="18" charset="2"/>
                    <a:ea typeface="+mn-ea"/>
                    <a:cs typeface="+mn-cs"/>
                  </a:rPr>
                  <a:t>o</a:t>
                </a:r>
                <a:r>
                  <a:rPr kumimoji="0" lang="en-US" sz="2400" b="0" i="0" u="none" strike="noStrike" kern="1200" cap="none" spc="0" normalizeH="0" baseline="-25000" noProof="0" dirty="0">
                    <a:ln>
                      <a:noFill/>
                    </a:ln>
                    <a:solidFill>
                      <a:srgbClr val="000000"/>
                    </a:solidFill>
                    <a:effectLst/>
                    <a:uLnTx/>
                    <a:uFillTx/>
                    <a:latin typeface="Symbol" pitchFamily="18" charset="2"/>
                    <a:ea typeface="+mn-ea"/>
                    <a:cs typeface="+mn-cs"/>
                  </a:rPr>
                  <a:t> </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I</a:t>
                </a:r>
                <a:r>
                  <a:rPr kumimoji="0" lang="en-US" sz="2400" b="0" i="0" u="none" strike="noStrike" kern="1200" cap="none" spc="0" normalizeH="0" baseline="-25000" noProof="0" dirty="0">
                    <a:ln>
                      <a:noFill/>
                    </a:ln>
                    <a:solidFill>
                      <a:srgbClr val="000000"/>
                    </a:solidFill>
                    <a:effectLst/>
                    <a:uLnTx/>
                    <a:uFillTx/>
                    <a:latin typeface="Symbol" pitchFamily="18" charset="2"/>
                    <a:ea typeface="+mn-ea"/>
                    <a:cs typeface="+mn-cs"/>
                  </a:rPr>
                  <a:t>1</a:t>
                </a:r>
                <a:endParaRPr kumimoji="0" lang="en-US" sz="2400" b="0" i="0" u="none" strike="noStrike" kern="1200" cap="none" spc="0" normalizeH="0" baseline="-25000" noProof="0" dirty="0">
                  <a:ln>
                    <a:noFill/>
                  </a:ln>
                  <a:solidFill>
                    <a:srgbClr val="000000"/>
                  </a:solidFill>
                  <a:effectLst/>
                  <a:uLnTx/>
                  <a:uFillTx/>
                  <a:latin typeface="Times New Roman" pitchFamily="18" charset="0"/>
                  <a:ea typeface="+mn-ea"/>
                  <a:cs typeface="+mn-cs"/>
                </a:endParaRPr>
              </a:p>
            </p:txBody>
          </p:sp>
          <p:sp>
            <p:nvSpPr>
              <p:cNvPr id="234" name="TextBox 233">
                <a:extLst>
                  <a:ext uri="{FF2B5EF4-FFF2-40B4-BE49-F238E27FC236}">
                    <a16:creationId xmlns:a16="http://schemas.microsoft.com/office/drawing/2014/main" id="{54A1C171-C208-4E9D-BE33-5C7A78AF20BE}"/>
                  </a:ext>
                </a:extLst>
              </p:cNvPr>
              <p:cNvSpPr txBox="1"/>
              <p:nvPr/>
            </p:nvSpPr>
            <p:spPr>
              <a:xfrm>
                <a:off x="3273218" y="1637183"/>
                <a:ext cx="87860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2</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p</a:t>
                </a: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 d</a:t>
                </a:r>
              </a:p>
            </p:txBody>
          </p:sp>
        </p:grpSp>
        <p:sp>
          <p:nvSpPr>
            <p:cNvPr id="231" name="TextBox 230">
              <a:extLst>
                <a:ext uri="{FF2B5EF4-FFF2-40B4-BE49-F238E27FC236}">
                  <a16:creationId xmlns:a16="http://schemas.microsoft.com/office/drawing/2014/main" id="{E26419A0-6D07-4363-839C-A68432A6EC86}"/>
                </a:ext>
              </a:extLst>
            </p:cNvPr>
            <p:cNvSpPr txBox="1"/>
            <p:nvPr/>
          </p:nvSpPr>
          <p:spPr>
            <a:xfrm>
              <a:off x="6651986" y="1993003"/>
              <a:ext cx="826759"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B</a:t>
              </a:r>
              <a:r>
                <a:rPr kumimoji="0" lang="en-US" sz="2400" b="0" i="0" u="none" strike="noStrike" kern="1200" cap="none" spc="0" normalizeH="0" baseline="-25000" noProof="0" dirty="0">
                  <a:ln>
                    <a:noFill/>
                  </a:ln>
                  <a:solidFill>
                    <a:srgbClr val="000000"/>
                  </a:solidFill>
                  <a:effectLst/>
                  <a:uLnTx/>
                  <a:uFillTx/>
                  <a:latin typeface="Century Gothic" pitchFamily="34" charset="0"/>
                  <a:ea typeface="+mn-ea"/>
                  <a:cs typeface="+mn-cs"/>
                </a:rPr>
                <a:t>1 </a:t>
              </a: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 </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235" name="Group 234">
            <a:extLst>
              <a:ext uri="{FF2B5EF4-FFF2-40B4-BE49-F238E27FC236}">
                <a16:creationId xmlns:a16="http://schemas.microsoft.com/office/drawing/2014/main" id="{F13AB48F-8131-4240-9D8A-CA5197811C68}"/>
              </a:ext>
            </a:extLst>
          </p:cNvPr>
          <p:cNvGrpSpPr/>
          <p:nvPr/>
        </p:nvGrpSpPr>
        <p:grpSpPr>
          <a:xfrm>
            <a:off x="4695463" y="3959646"/>
            <a:ext cx="594648" cy="1015663"/>
            <a:chOff x="7524783" y="1143293"/>
            <a:chExt cx="594648" cy="1015663"/>
          </a:xfrm>
        </p:grpSpPr>
        <p:sp>
          <p:nvSpPr>
            <p:cNvPr id="236" name="Rectangle 235">
              <a:extLst>
                <a:ext uri="{FF2B5EF4-FFF2-40B4-BE49-F238E27FC236}">
                  <a16:creationId xmlns:a16="http://schemas.microsoft.com/office/drawing/2014/main" id="{4F217223-CE2B-4818-BF2C-94E10FB90DE6}"/>
                </a:ext>
              </a:extLst>
            </p:cNvPr>
            <p:cNvSpPr/>
            <p:nvPr/>
          </p:nvSpPr>
          <p:spPr bwMode="auto">
            <a:xfrm>
              <a:off x="7645706" y="1366092"/>
              <a:ext cx="352540" cy="627961"/>
            </a:xfrm>
            <a:prstGeom prst="rect">
              <a:avLst/>
            </a:prstGeom>
            <a:solidFill>
              <a:srgbClr val="FF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7" name="Rectangle 236">
              <a:extLst>
                <a:ext uri="{FF2B5EF4-FFF2-40B4-BE49-F238E27FC236}">
                  <a16:creationId xmlns:a16="http://schemas.microsoft.com/office/drawing/2014/main" id="{D41E88A5-D6B8-4607-B019-0930C67CF6A7}"/>
                </a:ext>
              </a:extLst>
            </p:cNvPr>
            <p:cNvSpPr/>
            <p:nvPr/>
          </p:nvSpPr>
          <p:spPr>
            <a:xfrm>
              <a:off x="7524783" y="1143293"/>
              <a:ext cx="594648"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Times New Roman" pitchFamily="18" charset="0"/>
                  <a:ea typeface="+mn-ea"/>
                  <a:cs typeface="+mn-cs"/>
                </a:rPr>
                <a:t>?</a:t>
              </a:r>
              <a:endParaRPr kumimoji="0" lang="en-US" sz="60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70647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112"/>
                                        </p:tgtEl>
                                        <p:attrNameLst>
                                          <p:attrName>style.visibility</p:attrName>
                                        </p:attrNameLst>
                                      </p:cBhvr>
                                      <p:to>
                                        <p:strVal val="visible"/>
                                      </p:to>
                                    </p:set>
                                    <p:animEffect transition="in" filter="fade">
                                      <p:cBhvr>
                                        <p:cTn id="10" dur="1000"/>
                                        <p:tgtEl>
                                          <p:spTgt spid="112"/>
                                        </p:tgtEl>
                                      </p:cBhvr>
                                    </p:animEffect>
                                  </p:childTnLst>
                                </p:cTn>
                              </p:par>
                              <p:par>
                                <p:cTn id="11" presetID="10" presetClass="entr" presetSubtype="0" fill="hold" nodeType="withEffect">
                                  <p:stCondLst>
                                    <p:cond delay="3600"/>
                                  </p:stCondLst>
                                  <p:childTnLst>
                                    <p:set>
                                      <p:cBhvr>
                                        <p:cTn id="12" dur="1" fill="hold">
                                          <p:stCondLst>
                                            <p:cond delay="0"/>
                                          </p:stCondLst>
                                        </p:cTn>
                                        <p:tgtEl>
                                          <p:spTgt spid="222"/>
                                        </p:tgtEl>
                                        <p:attrNameLst>
                                          <p:attrName>style.visibility</p:attrName>
                                        </p:attrNameLst>
                                      </p:cBhvr>
                                      <p:to>
                                        <p:strVal val="visible"/>
                                      </p:to>
                                    </p:set>
                                    <p:animEffect transition="in" filter="fade">
                                      <p:cBhvr>
                                        <p:cTn id="13" dur="1250"/>
                                        <p:tgtEl>
                                          <p:spTgt spid="222"/>
                                        </p:tgtEl>
                                      </p:cBhvr>
                                    </p:animEffect>
                                  </p:childTnLst>
                                </p:cTn>
                              </p:par>
                              <p:par>
                                <p:cTn id="14" presetID="10" presetClass="entr" presetSubtype="0" fill="hold" nodeType="withEffect">
                                  <p:stCondLst>
                                    <p:cond delay="6200"/>
                                  </p:stCondLst>
                                  <p:childTnLst>
                                    <p:set>
                                      <p:cBhvr>
                                        <p:cTn id="15" dur="1" fill="hold">
                                          <p:stCondLst>
                                            <p:cond delay="0"/>
                                          </p:stCondLst>
                                        </p:cTn>
                                        <p:tgtEl>
                                          <p:spTgt spid="216"/>
                                        </p:tgtEl>
                                        <p:attrNameLst>
                                          <p:attrName>style.visibility</p:attrName>
                                        </p:attrNameLst>
                                      </p:cBhvr>
                                      <p:to>
                                        <p:strVal val="visible"/>
                                      </p:to>
                                    </p:set>
                                    <p:animEffect transition="in" filter="fade">
                                      <p:cBhvr>
                                        <p:cTn id="16" dur="1250"/>
                                        <p:tgtEl>
                                          <p:spTgt spid="216"/>
                                        </p:tgtEl>
                                      </p:cBhvr>
                                    </p:animEffect>
                                  </p:childTnLst>
                                </p:cTn>
                              </p:par>
                              <p:par>
                                <p:cTn id="17" presetID="10" presetClass="entr" presetSubtype="0" fill="hold" grpId="0" nodeType="withEffect">
                                  <p:stCondLst>
                                    <p:cond delay="9300"/>
                                  </p:stCondLst>
                                  <p:iterate type="lt">
                                    <p:tmPct val="0"/>
                                  </p:iterate>
                                  <p:childTnLst>
                                    <p:set>
                                      <p:cBhvr>
                                        <p:cTn id="18" dur="1" fill="hold">
                                          <p:stCondLst>
                                            <p:cond delay="0"/>
                                          </p:stCondLst>
                                        </p:cTn>
                                        <p:tgtEl>
                                          <p:spTgt spid="193"/>
                                        </p:tgtEl>
                                        <p:attrNameLst>
                                          <p:attrName>style.visibility</p:attrName>
                                        </p:attrNameLst>
                                      </p:cBhvr>
                                      <p:to>
                                        <p:strVal val="visible"/>
                                      </p:to>
                                    </p:set>
                                    <p:animEffect transition="in" filter="fade">
                                      <p:cBhvr>
                                        <p:cTn id="19" dur="700"/>
                                        <p:tgtEl>
                                          <p:spTgt spid="193"/>
                                        </p:tgtEl>
                                      </p:cBhvr>
                                    </p:animEffect>
                                  </p:childTnLst>
                                </p:cTn>
                              </p:par>
                              <p:par>
                                <p:cTn id="20" presetID="34" presetClass="emph" presetSubtype="0" fill="hold" grpId="1" nodeType="withEffect">
                                  <p:stCondLst>
                                    <p:cond delay="9600"/>
                                  </p:stCondLst>
                                  <p:iterate type="lt">
                                    <p:tmPct val="10000"/>
                                  </p:iterate>
                                  <p:childTnLst>
                                    <p:animMotion origin="layout" path="M 0.0 0.0 L 0.0 -0.07213" pathEditMode="relative" ptsTypes="">
                                      <p:cBhvr>
                                        <p:cTn id="21" dur="250" accel="50000" decel="50000" autoRev="1" fill="hold">
                                          <p:stCondLst>
                                            <p:cond delay="0"/>
                                          </p:stCondLst>
                                        </p:cTn>
                                        <p:tgtEl>
                                          <p:spTgt spid="193"/>
                                        </p:tgtEl>
                                        <p:attrNameLst>
                                          <p:attrName>ppt_x</p:attrName>
                                          <p:attrName>ppt_y</p:attrName>
                                        </p:attrNameLst>
                                      </p:cBhvr>
                                    </p:animMotion>
                                    <p:animRot by="1500000">
                                      <p:cBhvr>
                                        <p:cTn id="22" dur="125" fill="hold">
                                          <p:stCondLst>
                                            <p:cond delay="0"/>
                                          </p:stCondLst>
                                        </p:cTn>
                                        <p:tgtEl>
                                          <p:spTgt spid="193"/>
                                        </p:tgtEl>
                                        <p:attrNameLst>
                                          <p:attrName>r</p:attrName>
                                        </p:attrNameLst>
                                      </p:cBhvr>
                                    </p:animRot>
                                    <p:animRot by="-1500000">
                                      <p:cBhvr>
                                        <p:cTn id="23" dur="125" fill="hold">
                                          <p:stCondLst>
                                            <p:cond delay="125"/>
                                          </p:stCondLst>
                                        </p:cTn>
                                        <p:tgtEl>
                                          <p:spTgt spid="193"/>
                                        </p:tgtEl>
                                        <p:attrNameLst>
                                          <p:attrName>r</p:attrName>
                                        </p:attrNameLst>
                                      </p:cBhvr>
                                    </p:animRot>
                                    <p:animRot by="-1500000">
                                      <p:cBhvr>
                                        <p:cTn id="24" dur="125" fill="hold">
                                          <p:stCondLst>
                                            <p:cond delay="250"/>
                                          </p:stCondLst>
                                        </p:cTn>
                                        <p:tgtEl>
                                          <p:spTgt spid="193"/>
                                        </p:tgtEl>
                                        <p:attrNameLst>
                                          <p:attrName>r</p:attrName>
                                        </p:attrNameLst>
                                      </p:cBhvr>
                                    </p:animRot>
                                    <p:animRot by="1500000">
                                      <p:cBhvr>
                                        <p:cTn id="25" dur="125" fill="hold">
                                          <p:stCondLst>
                                            <p:cond delay="375"/>
                                          </p:stCondLst>
                                        </p:cTn>
                                        <p:tgtEl>
                                          <p:spTgt spid="19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p:bldP spid="193" grpId="1"/>
      <p:bldP spid="110" grpId="0" animBg="1"/>
      <p:bldP spid="112"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98" name="Group 170">
            <a:extLst>
              <a:ext uri="{FF2B5EF4-FFF2-40B4-BE49-F238E27FC236}">
                <a16:creationId xmlns:a16="http://schemas.microsoft.com/office/drawing/2014/main" id="{F1A38B0F-BB4D-437E-BA0E-B826454AA01B}"/>
              </a:ext>
            </a:extLst>
          </p:cNvPr>
          <p:cNvGrpSpPr>
            <a:grpSpLocks/>
          </p:cNvGrpSpPr>
          <p:nvPr/>
        </p:nvGrpSpPr>
        <p:grpSpPr bwMode="auto">
          <a:xfrm>
            <a:off x="902288" y="3424858"/>
            <a:ext cx="1944688" cy="1274763"/>
            <a:chOff x="2926" y="3017"/>
            <a:chExt cx="1225" cy="803"/>
          </a:xfrm>
        </p:grpSpPr>
        <p:sp>
          <p:nvSpPr>
            <p:cNvPr id="99" name="Freeform 98">
              <a:extLst>
                <a:ext uri="{FF2B5EF4-FFF2-40B4-BE49-F238E27FC236}">
                  <a16:creationId xmlns:a16="http://schemas.microsoft.com/office/drawing/2014/main" id="{9FCF1359-8CF5-146A-5E42-44D0085BB4C4}"/>
                </a:ext>
              </a:extLst>
            </p:cNvPr>
            <p:cNvSpPr>
              <a:spLocks/>
            </p:cNvSpPr>
            <p:nvPr/>
          </p:nvSpPr>
          <p:spPr bwMode="auto">
            <a:xfrm>
              <a:off x="2926" y="3017"/>
              <a:ext cx="1225" cy="649"/>
            </a:xfrm>
            <a:custGeom>
              <a:avLst/>
              <a:gdLst/>
              <a:ahLst/>
              <a:cxnLst>
                <a:cxn ang="0">
                  <a:pos x="0" y="155"/>
                </a:cxn>
                <a:cxn ang="0">
                  <a:pos x="567" y="0"/>
                </a:cxn>
                <a:cxn ang="0">
                  <a:pos x="1225" y="174"/>
                </a:cxn>
                <a:cxn ang="0">
                  <a:pos x="750" y="649"/>
                </a:cxn>
                <a:cxn ang="0">
                  <a:pos x="338" y="649"/>
                </a:cxn>
                <a:cxn ang="0">
                  <a:pos x="0" y="155"/>
                </a:cxn>
              </a:cxnLst>
              <a:rect l="0" t="0" r="r" b="b"/>
              <a:pathLst>
                <a:path w="1225" h="649">
                  <a:moveTo>
                    <a:pt x="0" y="155"/>
                  </a:moveTo>
                  <a:lnTo>
                    <a:pt x="567" y="0"/>
                  </a:lnTo>
                  <a:lnTo>
                    <a:pt x="1225" y="174"/>
                  </a:lnTo>
                  <a:lnTo>
                    <a:pt x="750" y="649"/>
                  </a:lnTo>
                  <a:lnTo>
                    <a:pt x="338" y="649"/>
                  </a:lnTo>
                  <a:lnTo>
                    <a:pt x="0" y="155"/>
                  </a:lnTo>
                  <a:close/>
                </a:path>
              </a:pathLst>
            </a:custGeom>
            <a:solidFill>
              <a:schemeClr val="tx1"/>
            </a:solidFill>
            <a:ln w="9525" cap="flat" cmpd="sng">
              <a:noFill/>
              <a:prstDash val="solid"/>
              <a:round/>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00" name="Group 169">
              <a:extLst>
                <a:ext uri="{FF2B5EF4-FFF2-40B4-BE49-F238E27FC236}">
                  <a16:creationId xmlns:a16="http://schemas.microsoft.com/office/drawing/2014/main" id="{D2FEB024-43B6-19D1-28C6-19A302422DD7}"/>
                </a:ext>
              </a:extLst>
            </p:cNvPr>
            <p:cNvGrpSpPr>
              <a:grpSpLocks/>
            </p:cNvGrpSpPr>
            <p:nvPr/>
          </p:nvGrpSpPr>
          <p:grpSpPr bwMode="auto">
            <a:xfrm>
              <a:off x="3105" y="3034"/>
              <a:ext cx="772" cy="786"/>
              <a:chOff x="3452" y="2897"/>
              <a:chExt cx="772" cy="786"/>
            </a:xfrm>
          </p:grpSpPr>
          <p:grpSp>
            <p:nvGrpSpPr>
              <p:cNvPr id="101" name="Group 127">
                <a:extLst>
                  <a:ext uri="{FF2B5EF4-FFF2-40B4-BE49-F238E27FC236}">
                    <a16:creationId xmlns:a16="http://schemas.microsoft.com/office/drawing/2014/main" id="{B7DBD9C7-079E-190D-0C44-354FAE981C0E}"/>
                  </a:ext>
                </a:extLst>
              </p:cNvPr>
              <p:cNvGrpSpPr>
                <a:grpSpLocks/>
              </p:cNvGrpSpPr>
              <p:nvPr/>
            </p:nvGrpSpPr>
            <p:grpSpPr bwMode="auto">
              <a:xfrm rot="-126099">
                <a:off x="3900" y="2918"/>
                <a:ext cx="311" cy="311"/>
                <a:chOff x="2136" y="3107"/>
                <a:chExt cx="311" cy="311"/>
              </a:xfrm>
            </p:grpSpPr>
            <p:sp>
              <p:nvSpPr>
                <p:cNvPr id="115" name="Freeform 129">
                  <a:extLst>
                    <a:ext uri="{FF2B5EF4-FFF2-40B4-BE49-F238E27FC236}">
                      <a16:creationId xmlns:a16="http://schemas.microsoft.com/office/drawing/2014/main" id="{0C036760-84F7-E384-95A0-45E819578706}"/>
                    </a:ext>
                  </a:extLst>
                </p:cNvPr>
                <p:cNvSpPr>
                  <a:spLocks/>
                </p:cNvSpPr>
                <p:nvPr/>
              </p:nvSpPr>
              <p:spPr bwMode="auto">
                <a:xfrm rot="20123655">
                  <a:off x="2305" y="3134"/>
                  <a:ext cx="83" cy="284"/>
                </a:xfrm>
                <a:custGeom>
                  <a:avLst/>
                  <a:gdLst/>
                  <a:ahLst/>
                  <a:cxnLst>
                    <a:cxn ang="0">
                      <a:pos x="0" y="0"/>
                    </a:cxn>
                    <a:cxn ang="0">
                      <a:pos x="156" y="0"/>
                    </a:cxn>
                    <a:cxn ang="0">
                      <a:pos x="83" y="558"/>
                    </a:cxn>
                    <a:cxn ang="0">
                      <a:pos x="0" y="0"/>
                    </a:cxn>
                  </a:cxnLst>
                  <a:rect l="0" t="0" r="r" b="b"/>
                  <a:pathLst>
                    <a:path w="156" h="558">
                      <a:moveTo>
                        <a:pt x="0" y="0"/>
                      </a:moveTo>
                      <a:lnTo>
                        <a:pt x="156" y="0"/>
                      </a:lnTo>
                      <a:lnTo>
                        <a:pt x="83" y="558"/>
                      </a:lnTo>
                      <a:lnTo>
                        <a:pt x="0" y="0"/>
                      </a:lnTo>
                      <a:close/>
                    </a:path>
                  </a:pathLst>
                </a:custGeom>
                <a:solidFill>
                  <a:schemeClr val="bg1">
                    <a:lumMod val="95000"/>
                  </a:schemeClr>
                </a:solidFill>
                <a:ln w="9525" cap="flat" cmpd="sng">
                  <a:solidFill>
                    <a:schemeClr val="tx1"/>
                  </a:solidFill>
                  <a:prstDash val="solid"/>
                  <a:round/>
                  <a:headEnd/>
                  <a:tailEnd/>
                </a:ln>
                <a:effectLst/>
                <a:scene3d>
                  <a:camera prst="orthographicFront"/>
                  <a:lightRig rig="threePt" dir="t"/>
                </a:scene3d>
                <a:sp3d>
                  <a:bevelT/>
                </a:sp3d>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Oval 128">
                  <a:extLst>
                    <a:ext uri="{FF2B5EF4-FFF2-40B4-BE49-F238E27FC236}">
                      <a16:creationId xmlns:a16="http://schemas.microsoft.com/office/drawing/2014/main" id="{A949C12D-5FF7-FED9-CD45-2D782C861A0E}"/>
                    </a:ext>
                  </a:extLst>
                </p:cNvPr>
                <p:cNvSpPr>
                  <a:spLocks noChangeArrowheads="1"/>
                </p:cNvSpPr>
                <p:nvPr/>
              </p:nvSpPr>
              <p:spPr bwMode="auto">
                <a:xfrm rot="20123655">
                  <a:off x="2136" y="3107"/>
                  <a:ext cx="311" cy="73"/>
                </a:xfrm>
                <a:prstGeom prst="ellipse">
                  <a:avLst/>
                </a:prstGeom>
                <a:gradFill rotWithShape="0">
                  <a:gsLst>
                    <a:gs pos="0">
                      <a:srgbClr val="EAEAEA"/>
                    </a:gs>
                    <a:gs pos="100000">
                      <a:srgbClr val="EAEAEA">
                        <a:gamma/>
                        <a:shade val="46275"/>
                        <a:invGamma/>
                      </a:srgbClr>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2" name="Group 142">
                <a:extLst>
                  <a:ext uri="{FF2B5EF4-FFF2-40B4-BE49-F238E27FC236}">
                    <a16:creationId xmlns:a16="http://schemas.microsoft.com/office/drawing/2014/main" id="{3F4BF59C-6352-AD0F-816A-FC9903405521}"/>
                  </a:ext>
                </a:extLst>
              </p:cNvPr>
              <p:cNvGrpSpPr>
                <a:grpSpLocks/>
              </p:cNvGrpSpPr>
              <p:nvPr/>
            </p:nvGrpSpPr>
            <p:grpSpPr bwMode="auto">
              <a:xfrm rot="-126099">
                <a:off x="3452" y="2897"/>
                <a:ext cx="311" cy="334"/>
                <a:chOff x="2292" y="3083"/>
                <a:chExt cx="311" cy="334"/>
              </a:xfrm>
            </p:grpSpPr>
            <p:sp>
              <p:nvSpPr>
                <p:cNvPr id="113" name="Freeform 144">
                  <a:extLst>
                    <a:ext uri="{FF2B5EF4-FFF2-40B4-BE49-F238E27FC236}">
                      <a16:creationId xmlns:a16="http://schemas.microsoft.com/office/drawing/2014/main" id="{4C41997C-6224-8F0E-03C5-DF482DA0F95E}"/>
                    </a:ext>
                  </a:extLst>
                </p:cNvPr>
                <p:cNvSpPr>
                  <a:spLocks/>
                </p:cNvSpPr>
                <p:nvPr/>
              </p:nvSpPr>
              <p:spPr bwMode="auto">
                <a:xfrm rot="1226166">
                  <a:off x="2347" y="3133"/>
                  <a:ext cx="83" cy="284"/>
                </a:xfrm>
                <a:custGeom>
                  <a:avLst/>
                  <a:gdLst/>
                  <a:ahLst/>
                  <a:cxnLst>
                    <a:cxn ang="0">
                      <a:pos x="0" y="0"/>
                    </a:cxn>
                    <a:cxn ang="0">
                      <a:pos x="156" y="0"/>
                    </a:cxn>
                    <a:cxn ang="0">
                      <a:pos x="83" y="558"/>
                    </a:cxn>
                    <a:cxn ang="0">
                      <a:pos x="0" y="0"/>
                    </a:cxn>
                  </a:cxnLst>
                  <a:rect l="0" t="0" r="r" b="b"/>
                  <a:pathLst>
                    <a:path w="156" h="558">
                      <a:moveTo>
                        <a:pt x="0" y="0"/>
                      </a:moveTo>
                      <a:lnTo>
                        <a:pt x="156" y="0"/>
                      </a:lnTo>
                      <a:lnTo>
                        <a:pt x="83" y="558"/>
                      </a:lnTo>
                      <a:lnTo>
                        <a:pt x="0" y="0"/>
                      </a:lnTo>
                      <a:close/>
                    </a:path>
                  </a:pathLst>
                </a:custGeom>
                <a:solidFill>
                  <a:schemeClr val="bg1">
                    <a:lumMod val="95000"/>
                  </a:schemeClr>
                </a:solidFill>
                <a:ln w="9525" cap="flat" cmpd="sng">
                  <a:solidFill>
                    <a:schemeClr val="tx1"/>
                  </a:solidFill>
                  <a:prstDash val="solid"/>
                  <a:round/>
                  <a:headEnd/>
                  <a:tailEnd/>
                </a:ln>
                <a:effectLst/>
                <a:scene3d>
                  <a:camera prst="orthographicFront"/>
                  <a:lightRig rig="threePt" dir="t"/>
                </a:scene3d>
                <a:sp3d>
                  <a:bevelT/>
                </a:sp3d>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Oval 143">
                  <a:extLst>
                    <a:ext uri="{FF2B5EF4-FFF2-40B4-BE49-F238E27FC236}">
                      <a16:creationId xmlns:a16="http://schemas.microsoft.com/office/drawing/2014/main" id="{E74253AA-0FF1-A75D-FC51-A0D178A9F247}"/>
                    </a:ext>
                  </a:extLst>
                </p:cNvPr>
                <p:cNvSpPr>
                  <a:spLocks noChangeArrowheads="1"/>
                </p:cNvSpPr>
                <p:nvPr/>
              </p:nvSpPr>
              <p:spPr bwMode="auto">
                <a:xfrm rot="1637669">
                  <a:off x="2292" y="3083"/>
                  <a:ext cx="311" cy="73"/>
                </a:xfrm>
                <a:prstGeom prst="ellipse">
                  <a:avLst/>
                </a:prstGeom>
                <a:gradFill rotWithShape="0">
                  <a:gsLst>
                    <a:gs pos="0">
                      <a:srgbClr val="EAEAEA"/>
                    </a:gs>
                    <a:gs pos="100000">
                      <a:srgbClr val="EAEAEA">
                        <a:gamma/>
                        <a:shade val="46275"/>
                        <a:invGamma/>
                      </a:srgbClr>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3" name="Group 145">
                <a:extLst>
                  <a:ext uri="{FF2B5EF4-FFF2-40B4-BE49-F238E27FC236}">
                    <a16:creationId xmlns:a16="http://schemas.microsoft.com/office/drawing/2014/main" id="{C27DE5E6-F31E-BFD9-555F-941090BF4A4B}"/>
                  </a:ext>
                </a:extLst>
              </p:cNvPr>
              <p:cNvGrpSpPr>
                <a:grpSpLocks/>
              </p:cNvGrpSpPr>
              <p:nvPr/>
            </p:nvGrpSpPr>
            <p:grpSpPr bwMode="auto">
              <a:xfrm rot="-126099">
                <a:off x="3594" y="3117"/>
                <a:ext cx="311" cy="356"/>
                <a:chOff x="2240" y="3136"/>
                <a:chExt cx="311" cy="356"/>
              </a:xfrm>
            </p:grpSpPr>
            <p:sp>
              <p:nvSpPr>
                <p:cNvPr id="110" name="Oval 146">
                  <a:extLst>
                    <a:ext uri="{FF2B5EF4-FFF2-40B4-BE49-F238E27FC236}">
                      <a16:creationId xmlns:a16="http://schemas.microsoft.com/office/drawing/2014/main" id="{C210579C-E5D7-2D20-51C1-D378A9DA8BB3}"/>
                    </a:ext>
                  </a:extLst>
                </p:cNvPr>
                <p:cNvSpPr>
                  <a:spLocks noChangeArrowheads="1"/>
                </p:cNvSpPr>
                <p:nvPr/>
              </p:nvSpPr>
              <p:spPr bwMode="auto">
                <a:xfrm>
                  <a:off x="2240" y="3136"/>
                  <a:ext cx="311" cy="73"/>
                </a:xfrm>
                <a:prstGeom prst="ellipse">
                  <a:avLst/>
                </a:prstGeom>
                <a:gradFill rotWithShape="0">
                  <a:gsLst>
                    <a:gs pos="0">
                      <a:srgbClr val="EAEAEA"/>
                    </a:gs>
                    <a:gs pos="100000">
                      <a:srgbClr val="EAEAEA">
                        <a:gamma/>
                        <a:shade val="46275"/>
                        <a:invGamma/>
                      </a:srgbClr>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147">
                  <a:extLst>
                    <a:ext uri="{FF2B5EF4-FFF2-40B4-BE49-F238E27FC236}">
                      <a16:creationId xmlns:a16="http://schemas.microsoft.com/office/drawing/2014/main" id="{A52E7F4C-2963-1D98-EC7B-2BF0F24126A4}"/>
                    </a:ext>
                  </a:extLst>
                </p:cNvPr>
                <p:cNvSpPr>
                  <a:spLocks/>
                </p:cNvSpPr>
                <p:nvPr/>
              </p:nvSpPr>
              <p:spPr bwMode="auto">
                <a:xfrm>
                  <a:off x="2350" y="3208"/>
                  <a:ext cx="83" cy="284"/>
                </a:xfrm>
                <a:custGeom>
                  <a:avLst/>
                  <a:gdLst/>
                  <a:ahLst/>
                  <a:cxnLst>
                    <a:cxn ang="0">
                      <a:pos x="0" y="0"/>
                    </a:cxn>
                    <a:cxn ang="0">
                      <a:pos x="156" y="0"/>
                    </a:cxn>
                    <a:cxn ang="0">
                      <a:pos x="83" y="558"/>
                    </a:cxn>
                    <a:cxn ang="0">
                      <a:pos x="0" y="0"/>
                    </a:cxn>
                  </a:cxnLst>
                  <a:rect l="0" t="0" r="r" b="b"/>
                  <a:pathLst>
                    <a:path w="156" h="558">
                      <a:moveTo>
                        <a:pt x="0" y="0"/>
                      </a:moveTo>
                      <a:lnTo>
                        <a:pt x="156" y="0"/>
                      </a:lnTo>
                      <a:lnTo>
                        <a:pt x="83" y="558"/>
                      </a:lnTo>
                      <a:lnTo>
                        <a:pt x="0" y="0"/>
                      </a:lnTo>
                      <a:close/>
                    </a:path>
                  </a:pathLst>
                </a:custGeom>
                <a:solidFill>
                  <a:schemeClr val="bg1">
                    <a:lumMod val="95000"/>
                  </a:schemeClr>
                </a:solidFill>
                <a:ln w="9525" cap="flat" cmpd="sng">
                  <a:solidFill>
                    <a:schemeClr val="tx1"/>
                  </a:solidFill>
                  <a:prstDash val="solid"/>
                  <a:round/>
                  <a:headEnd/>
                  <a:tailEnd/>
                </a:ln>
                <a:effectLst/>
                <a:scene3d>
                  <a:camera prst="orthographicFront"/>
                  <a:lightRig rig="threePt" dir="t"/>
                </a:scene3d>
                <a:sp3d>
                  <a:bevelT/>
                </a:sp3d>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4" name="Group 148">
                <a:extLst>
                  <a:ext uri="{FF2B5EF4-FFF2-40B4-BE49-F238E27FC236}">
                    <a16:creationId xmlns:a16="http://schemas.microsoft.com/office/drawing/2014/main" id="{06E9B435-382A-39BD-38B5-CC8795EED6B0}"/>
                  </a:ext>
                </a:extLst>
              </p:cNvPr>
              <p:cNvGrpSpPr>
                <a:grpSpLocks/>
              </p:cNvGrpSpPr>
              <p:nvPr/>
            </p:nvGrpSpPr>
            <p:grpSpPr bwMode="auto">
              <a:xfrm rot="-126099">
                <a:off x="3460" y="2941"/>
                <a:ext cx="764" cy="626"/>
                <a:chOff x="1835" y="2936"/>
                <a:chExt cx="764" cy="626"/>
              </a:xfrm>
            </p:grpSpPr>
            <p:sp>
              <p:nvSpPr>
                <p:cNvPr id="119" name="Freeform 150">
                  <a:extLst>
                    <a:ext uri="{FF2B5EF4-FFF2-40B4-BE49-F238E27FC236}">
                      <a16:creationId xmlns:a16="http://schemas.microsoft.com/office/drawing/2014/main" id="{2E521E8C-0097-606C-564B-EBA43D219BEE}"/>
                    </a:ext>
                  </a:extLst>
                </p:cNvPr>
                <p:cNvSpPr>
                  <a:spLocks/>
                </p:cNvSpPr>
                <p:nvPr/>
              </p:nvSpPr>
              <p:spPr bwMode="auto">
                <a:xfrm rot="1921272">
                  <a:off x="1862" y="3215"/>
                  <a:ext cx="83" cy="284"/>
                </a:xfrm>
                <a:custGeom>
                  <a:avLst/>
                  <a:gdLst/>
                  <a:ahLst/>
                  <a:cxnLst>
                    <a:cxn ang="0">
                      <a:pos x="0" y="0"/>
                    </a:cxn>
                    <a:cxn ang="0">
                      <a:pos x="156" y="0"/>
                    </a:cxn>
                    <a:cxn ang="0">
                      <a:pos x="83" y="558"/>
                    </a:cxn>
                    <a:cxn ang="0">
                      <a:pos x="0" y="0"/>
                    </a:cxn>
                  </a:cxnLst>
                  <a:rect l="0" t="0" r="r" b="b"/>
                  <a:pathLst>
                    <a:path w="156" h="558">
                      <a:moveTo>
                        <a:pt x="0" y="0"/>
                      </a:moveTo>
                      <a:lnTo>
                        <a:pt x="156" y="0"/>
                      </a:lnTo>
                      <a:lnTo>
                        <a:pt x="83" y="558"/>
                      </a:lnTo>
                      <a:lnTo>
                        <a:pt x="0" y="0"/>
                      </a:lnTo>
                      <a:close/>
                    </a:path>
                  </a:pathLst>
                </a:custGeom>
                <a:solidFill>
                  <a:schemeClr val="bg1">
                    <a:lumMod val="95000"/>
                  </a:schemeClr>
                </a:solidFill>
                <a:ln w="9525" cap="flat" cmpd="sng">
                  <a:solidFill>
                    <a:schemeClr val="tx1"/>
                  </a:solidFill>
                  <a:prstDash val="solid"/>
                  <a:round/>
                  <a:headEnd/>
                  <a:tailEnd/>
                </a:ln>
                <a:effectLst/>
                <a:scene3d>
                  <a:camera prst="orthographicFront"/>
                  <a:lightRig rig="threePt" dir="t"/>
                </a:scene3d>
                <a:sp3d>
                  <a:bevelT/>
                </a:sp3d>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Oval 149">
                  <a:extLst>
                    <a:ext uri="{FF2B5EF4-FFF2-40B4-BE49-F238E27FC236}">
                      <a16:creationId xmlns:a16="http://schemas.microsoft.com/office/drawing/2014/main" id="{E430685B-876A-9AB1-6B38-5400C8C51248}"/>
                    </a:ext>
                  </a:extLst>
                </p:cNvPr>
                <p:cNvSpPr>
                  <a:spLocks noChangeArrowheads="1"/>
                </p:cNvSpPr>
                <p:nvPr/>
              </p:nvSpPr>
              <p:spPr bwMode="auto">
                <a:xfrm>
                  <a:off x="2245" y="3053"/>
                  <a:ext cx="311" cy="73"/>
                </a:xfrm>
                <a:prstGeom prst="ellipse">
                  <a:avLst/>
                </a:prstGeom>
                <a:gradFill rotWithShape="0">
                  <a:gsLst>
                    <a:gs pos="0">
                      <a:srgbClr val="EAEAEA"/>
                    </a:gs>
                    <a:gs pos="100000">
                      <a:srgbClr val="EAEAEA">
                        <a:gamma/>
                        <a:shade val="46275"/>
                        <a:invGamma/>
                      </a:srgbClr>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150">
                  <a:extLst>
                    <a:ext uri="{FF2B5EF4-FFF2-40B4-BE49-F238E27FC236}">
                      <a16:creationId xmlns:a16="http://schemas.microsoft.com/office/drawing/2014/main" id="{16BADEAB-D706-8D41-212E-93AF8C17A7D9}"/>
                    </a:ext>
                  </a:extLst>
                </p:cNvPr>
                <p:cNvSpPr>
                  <a:spLocks/>
                </p:cNvSpPr>
                <p:nvPr/>
              </p:nvSpPr>
              <p:spPr bwMode="auto">
                <a:xfrm>
                  <a:off x="2355" y="3125"/>
                  <a:ext cx="83" cy="284"/>
                </a:xfrm>
                <a:custGeom>
                  <a:avLst/>
                  <a:gdLst/>
                  <a:ahLst/>
                  <a:cxnLst>
                    <a:cxn ang="0">
                      <a:pos x="0" y="0"/>
                    </a:cxn>
                    <a:cxn ang="0">
                      <a:pos x="156" y="0"/>
                    </a:cxn>
                    <a:cxn ang="0">
                      <a:pos x="83" y="558"/>
                    </a:cxn>
                    <a:cxn ang="0">
                      <a:pos x="0" y="0"/>
                    </a:cxn>
                  </a:cxnLst>
                  <a:rect l="0" t="0" r="r" b="b"/>
                  <a:pathLst>
                    <a:path w="156" h="558">
                      <a:moveTo>
                        <a:pt x="0" y="0"/>
                      </a:moveTo>
                      <a:lnTo>
                        <a:pt x="156" y="0"/>
                      </a:lnTo>
                      <a:lnTo>
                        <a:pt x="83" y="558"/>
                      </a:lnTo>
                      <a:lnTo>
                        <a:pt x="0" y="0"/>
                      </a:lnTo>
                      <a:close/>
                    </a:path>
                  </a:pathLst>
                </a:custGeom>
                <a:solidFill>
                  <a:schemeClr val="bg1">
                    <a:lumMod val="95000"/>
                  </a:schemeClr>
                </a:solidFill>
                <a:ln w="9525" cap="flat" cmpd="sng">
                  <a:solidFill>
                    <a:schemeClr val="tx1"/>
                  </a:solidFill>
                  <a:prstDash val="solid"/>
                  <a:round/>
                  <a:headEnd/>
                  <a:tailEnd/>
                </a:ln>
                <a:effectLst/>
                <a:scene3d>
                  <a:camera prst="orthographicFront"/>
                  <a:lightRig rig="threePt" dir="t"/>
                </a:scene3d>
                <a:sp3d>
                  <a:bevelT/>
                </a:sp3d>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Oval 149">
                  <a:extLst>
                    <a:ext uri="{FF2B5EF4-FFF2-40B4-BE49-F238E27FC236}">
                      <a16:creationId xmlns:a16="http://schemas.microsoft.com/office/drawing/2014/main" id="{04BFFBA7-BA97-2980-40AA-3BD84E7290B8}"/>
                    </a:ext>
                  </a:extLst>
                </p:cNvPr>
                <p:cNvSpPr>
                  <a:spLocks noChangeArrowheads="1"/>
                </p:cNvSpPr>
                <p:nvPr/>
              </p:nvSpPr>
              <p:spPr bwMode="auto">
                <a:xfrm>
                  <a:off x="2079" y="2936"/>
                  <a:ext cx="311" cy="73"/>
                </a:xfrm>
                <a:prstGeom prst="ellipse">
                  <a:avLst/>
                </a:prstGeom>
                <a:gradFill rotWithShape="0">
                  <a:gsLst>
                    <a:gs pos="0">
                      <a:srgbClr val="EAEAEA"/>
                    </a:gs>
                    <a:gs pos="100000">
                      <a:srgbClr val="EAEAEA">
                        <a:gamma/>
                        <a:shade val="46275"/>
                        <a:invGamma/>
                      </a:srgbClr>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150">
                  <a:extLst>
                    <a:ext uri="{FF2B5EF4-FFF2-40B4-BE49-F238E27FC236}">
                      <a16:creationId xmlns:a16="http://schemas.microsoft.com/office/drawing/2014/main" id="{288978ED-A237-565B-881E-2669D4F9083F}"/>
                    </a:ext>
                  </a:extLst>
                </p:cNvPr>
                <p:cNvSpPr>
                  <a:spLocks/>
                </p:cNvSpPr>
                <p:nvPr/>
              </p:nvSpPr>
              <p:spPr bwMode="auto">
                <a:xfrm>
                  <a:off x="2189" y="3008"/>
                  <a:ext cx="83" cy="284"/>
                </a:xfrm>
                <a:custGeom>
                  <a:avLst/>
                  <a:gdLst/>
                  <a:ahLst/>
                  <a:cxnLst>
                    <a:cxn ang="0">
                      <a:pos x="0" y="0"/>
                    </a:cxn>
                    <a:cxn ang="0">
                      <a:pos x="156" y="0"/>
                    </a:cxn>
                    <a:cxn ang="0">
                      <a:pos x="83" y="558"/>
                    </a:cxn>
                    <a:cxn ang="0">
                      <a:pos x="0" y="0"/>
                    </a:cxn>
                  </a:cxnLst>
                  <a:rect l="0" t="0" r="r" b="b"/>
                  <a:pathLst>
                    <a:path w="156" h="558">
                      <a:moveTo>
                        <a:pt x="0" y="0"/>
                      </a:moveTo>
                      <a:lnTo>
                        <a:pt x="156" y="0"/>
                      </a:lnTo>
                      <a:lnTo>
                        <a:pt x="83" y="558"/>
                      </a:lnTo>
                      <a:lnTo>
                        <a:pt x="0" y="0"/>
                      </a:lnTo>
                      <a:close/>
                    </a:path>
                  </a:pathLst>
                </a:custGeom>
                <a:solidFill>
                  <a:schemeClr val="bg1">
                    <a:lumMod val="95000"/>
                  </a:schemeClr>
                </a:solidFill>
                <a:ln w="9525" cap="flat" cmpd="sng">
                  <a:solidFill>
                    <a:schemeClr val="tx1"/>
                  </a:solidFill>
                  <a:prstDash val="solid"/>
                  <a:round/>
                  <a:headEnd/>
                  <a:tailEnd/>
                </a:ln>
                <a:effectLst/>
                <a:scene3d>
                  <a:camera prst="orthographicFront"/>
                  <a:lightRig rig="threePt" dir="t"/>
                </a:scene3d>
                <a:sp3d>
                  <a:bevelT/>
                </a:sp3d>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Oval 149">
                  <a:extLst>
                    <a:ext uri="{FF2B5EF4-FFF2-40B4-BE49-F238E27FC236}">
                      <a16:creationId xmlns:a16="http://schemas.microsoft.com/office/drawing/2014/main" id="{90AEA178-50DD-A515-DBAD-885C40D0A021}"/>
                    </a:ext>
                  </a:extLst>
                </p:cNvPr>
                <p:cNvSpPr>
                  <a:spLocks noChangeArrowheads="1"/>
                </p:cNvSpPr>
                <p:nvPr/>
              </p:nvSpPr>
              <p:spPr bwMode="auto">
                <a:xfrm rot="1921272">
                  <a:off x="1835" y="3196"/>
                  <a:ext cx="311" cy="73"/>
                </a:xfrm>
                <a:prstGeom prst="ellipse">
                  <a:avLst/>
                </a:prstGeom>
                <a:gradFill rotWithShape="0">
                  <a:gsLst>
                    <a:gs pos="0">
                      <a:srgbClr val="EAEAEA"/>
                    </a:gs>
                    <a:gs pos="100000">
                      <a:srgbClr val="EAEAEA">
                        <a:gamma/>
                        <a:shade val="46275"/>
                        <a:invGamma/>
                      </a:srgbClr>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150">
                  <a:extLst>
                    <a:ext uri="{FF2B5EF4-FFF2-40B4-BE49-F238E27FC236}">
                      <a16:creationId xmlns:a16="http://schemas.microsoft.com/office/drawing/2014/main" id="{C5A88152-2C56-0D1D-F601-66A244E57757}"/>
                    </a:ext>
                  </a:extLst>
                </p:cNvPr>
                <p:cNvSpPr>
                  <a:spLocks/>
                </p:cNvSpPr>
                <p:nvPr/>
              </p:nvSpPr>
              <p:spPr bwMode="auto">
                <a:xfrm rot="20152171">
                  <a:off x="2449" y="3278"/>
                  <a:ext cx="83" cy="284"/>
                </a:xfrm>
                <a:custGeom>
                  <a:avLst/>
                  <a:gdLst/>
                  <a:ahLst/>
                  <a:cxnLst>
                    <a:cxn ang="0">
                      <a:pos x="0" y="0"/>
                    </a:cxn>
                    <a:cxn ang="0">
                      <a:pos x="156" y="0"/>
                    </a:cxn>
                    <a:cxn ang="0">
                      <a:pos x="83" y="558"/>
                    </a:cxn>
                    <a:cxn ang="0">
                      <a:pos x="0" y="0"/>
                    </a:cxn>
                  </a:cxnLst>
                  <a:rect l="0" t="0" r="r" b="b"/>
                  <a:pathLst>
                    <a:path w="156" h="558">
                      <a:moveTo>
                        <a:pt x="0" y="0"/>
                      </a:moveTo>
                      <a:lnTo>
                        <a:pt x="156" y="0"/>
                      </a:lnTo>
                      <a:lnTo>
                        <a:pt x="83" y="558"/>
                      </a:lnTo>
                      <a:lnTo>
                        <a:pt x="0" y="0"/>
                      </a:lnTo>
                      <a:close/>
                    </a:path>
                  </a:pathLst>
                </a:custGeom>
                <a:solidFill>
                  <a:schemeClr val="bg1">
                    <a:lumMod val="95000"/>
                  </a:schemeClr>
                </a:solidFill>
                <a:ln w="9525" cap="flat" cmpd="sng">
                  <a:solidFill>
                    <a:schemeClr val="tx1"/>
                  </a:solidFill>
                  <a:prstDash val="solid"/>
                  <a:round/>
                  <a:headEnd/>
                  <a:tailEnd/>
                </a:ln>
                <a:effectLst/>
                <a:scene3d>
                  <a:camera prst="orthographicFront"/>
                  <a:lightRig rig="threePt" dir="t"/>
                </a:scene3d>
                <a:sp3d>
                  <a:bevelT/>
                </a:sp3d>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Oval 149">
                  <a:extLst>
                    <a:ext uri="{FF2B5EF4-FFF2-40B4-BE49-F238E27FC236}">
                      <a16:creationId xmlns:a16="http://schemas.microsoft.com/office/drawing/2014/main" id="{7C11687A-916B-BE47-AE3C-D35DAF4FF486}"/>
                    </a:ext>
                  </a:extLst>
                </p:cNvPr>
                <p:cNvSpPr>
                  <a:spLocks noChangeArrowheads="1"/>
                </p:cNvSpPr>
                <p:nvPr/>
              </p:nvSpPr>
              <p:spPr bwMode="auto">
                <a:xfrm rot="20152171">
                  <a:off x="2288" y="3234"/>
                  <a:ext cx="311" cy="73"/>
                </a:xfrm>
                <a:prstGeom prst="ellipse">
                  <a:avLst/>
                </a:prstGeom>
                <a:gradFill rotWithShape="0">
                  <a:gsLst>
                    <a:gs pos="0">
                      <a:srgbClr val="EAEAEA"/>
                    </a:gs>
                    <a:gs pos="100000">
                      <a:srgbClr val="EAEAEA">
                        <a:gamma/>
                        <a:shade val="46275"/>
                        <a:invGamma/>
                      </a:srgbClr>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5" name="Group 151">
                <a:extLst>
                  <a:ext uri="{FF2B5EF4-FFF2-40B4-BE49-F238E27FC236}">
                    <a16:creationId xmlns:a16="http://schemas.microsoft.com/office/drawing/2014/main" id="{6BFD6379-2F6B-730B-BA9C-CE5E386DEA1B}"/>
                  </a:ext>
                </a:extLst>
              </p:cNvPr>
              <p:cNvGrpSpPr>
                <a:grpSpLocks/>
              </p:cNvGrpSpPr>
              <p:nvPr/>
            </p:nvGrpSpPr>
            <p:grpSpPr bwMode="auto">
              <a:xfrm rot="-126099">
                <a:off x="3722" y="3327"/>
                <a:ext cx="311" cy="356"/>
                <a:chOff x="2240" y="3136"/>
                <a:chExt cx="311" cy="356"/>
              </a:xfrm>
            </p:grpSpPr>
            <p:sp>
              <p:nvSpPr>
                <p:cNvPr id="106" name="Oval 152">
                  <a:extLst>
                    <a:ext uri="{FF2B5EF4-FFF2-40B4-BE49-F238E27FC236}">
                      <a16:creationId xmlns:a16="http://schemas.microsoft.com/office/drawing/2014/main" id="{43FF3F58-D6C1-547F-563B-04578530C3FB}"/>
                    </a:ext>
                  </a:extLst>
                </p:cNvPr>
                <p:cNvSpPr>
                  <a:spLocks noChangeArrowheads="1"/>
                </p:cNvSpPr>
                <p:nvPr/>
              </p:nvSpPr>
              <p:spPr bwMode="auto">
                <a:xfrm>
                  <a:off x="2240" y="3136"/>
                  <a:ext cx="311" cy="73"/>
                </a:xfrm>
                <a:prstGeom prst="ellipse">
                  <a:avLst/>
                </a:prstGeom>
                <a:gradFill rotWithShape="0">
                  <a:gsLst>
                    <a:gs pos="0">
                      <a:srgbClr val="EAEAEA"/>
                    </a:gs>
                    <a:gs pos="100000">
                      <a:srgbClr val="EAEAEA">
                        <a:gamma/>
                        <a:shade val="46275"/>
                        <a:invGamma/>
                      </a:srgbClr>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153">
                  <a:extLst>
                    <a:ext uri="{FF2B5EF4-FFF2-40B4-BE49-F238E27FC236}">
                      <a16:creationId xmlns:a16="http://schemas.microsoft.com/office/drawing/2014/main" id="{24C7E2F2-6013-8E5D-32B6-FDF20EC5EB68}"/>
                    </a:ext>
                  </a:extLst>
                </p:cNvPr>
                <p:cNvSpPr>
                  <a:spLocks/>
                </p:cNvSpPr>
                <p:nvPr/>
              </p:nvSpPr>
              <p:spPr bwMode="auto">
                <a:xfrm>
                  <a:off x="2350" y="3208"/>
                  <a:ext cx="83" cy="284"/>
                </a:xfrm>
                <a:custGeom>
                  <a:avLst/>
                  <a:gdLst/>
                  <a:ahLst/>
                  <a:cxnLst>
                    <a:cxn ang="0">
                      <a:pos x="0" y="0"/>
                    </a:cxn>
                    <a:cxn ang="0">
                      <a:pos x="156" y="0"/>
                    </a:cxn>
                    <a:cxn ang="0">
                      <a:pos x="83" y="558"/>
                    </a:cxn>
                    <a:cxn ang="0">
                      <a:pos x="0" y="0"/>
                    </a:cxn>
                  </a:cxnLst>
                  <a:rect l="0" t="0" r="r" b="b"/>
                  <a:pathLst>
                    <a:path w="156" h="558">
                      <a:moveTo>
                        <a:pt x="0" y="0"/>
                      </a:moveTo>
                      <a:lnTo>
                        <a:pt x="156" y="0"/>
                      </a:lnTo>
                      <a:lnTo>
                        <a:pt x="83" y="558"/>
                      </a:lnTo>
                      <a:lnTo>
                        <a:pt x="0" y="0"/>
                      </a:lnTo>
                      <a:close/>
                    </a:path>
                  </a:pathLst>
                </a:custGeom>
                <a:solidFill>
                  <a:schemeClr val="bg1">
                    <a:lumMod val="95000"/>
                  </a:schemeClr>
                </a:solidFill>
                <a:ln w="9525" cap="flat" cmpd="sng">
                  <a:solidFill>
                    <a:schemeClr val="tx1"/>
                  </a:solidFill>
                  <a:prstDash val="solid"/>
                  <a:round/>
                  <a:headEnd/>
                  <a:tailEnd/>
                </a:ln>
                <a:effectLst/>
                <a:scene3d>
                  <a:camera prst="orthographicFront"/>
                  <a:lightRig rig="threePt" dir="t"/>
                </a:scene3d>
                <a:sp3d>
                  <a:bevelT/>
                </a:sp3d>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nvGrpSpPr>
          <p:cNvPr id="80" name="Group 170">
            <a:extLst>
              <a:ext uri="{FF2B5EF4-FFF2-40B4-BE49-F238E27FC236}">
                <a16:creationId xmlns:a16="http://schemas.microsoft.com/office/drawing/2014/main" id="{FC29C906-5044-AC5E-5034-6289004D1E54}"/>
              </a:ext>
            </a:extLst>
          </p:cNvPr>
          <p:cNvGrpSpPr>
            <a:grpSpLocks/>
          </p:cNvGrpSpPr>
          <p:nvPr/>
        </p:nvGrpSpPr>
        <p:grpSpPr bwMode="auto">
          <a:xfrm>
            <a:off x="3830474" y="3752612"/>
            <a:ext cx="1944688" cy="1263650"/>
            <a:chOff x="2940" y="3024"/>
            <a:chExt cx="1225" cy="796"/>
          </a:xfrm>
        </p:grpSpPr>
        <p:sp>
          <p:nvSpPr>
            <p:cNvPr id="81" name="Freeform 98">
              <a:extLst>
                <a:ext uri="{FF2B5EF4-FFF2-40B4-BE49-F238E27FC236}">
                  <a16:creationId xmlns:a16="http://schemas.microsoft.com/office/drawing/2014/main" id="{8CA12B18-F87A-03C6-ED4A-67605CE95377}"/>
                </a:ext>
              </a:extLst>
            </p:cNvPr>
            <p:cNvSpPr>
              <a:spLocks/>
            </p:cNvSpPr>
            <p:nvPr/>
          </p:nvSpPr>
          <p:spPr bwMode="auto">
            <a:xfrm>
              <a:off x="2940" y="3024"/>
              <a:ext cx="1225" cy="649"/>
            </a:xfrm>
            <a:custGeom>
              <a:avLst/>
              <a:gdLst/>
              <a:ahLst/>
              <a:cxnLst>
                <a:cxn ang="0">
                  <a:pos x="0" y="155"/>
                </a:cxn>
                <a:cxn ang="0">
                  <a:pos x="567" y="0"/>
                </a:cxn>
                <a:cxn ang="0">
                  <a:pos x="1225" y="174"/>
                </a:cxn>
                <a:cxn ang="0">
                  <a:pos x="750" y="649"/>
                </a:cxn>
                <a:cxn ang="0">
                  <a:pos x="338" y="649"/>
                </a:cxn>
                <a:cxn ang="0">
                  <a:pos x="0" y="155"/>
                </a:cxn>
              </a:cxnLst>
              <a:rect l="0" t="0" r="r" b="b"/>
              <a:pathLst>
                <a:path w="1225" h="649">
                  <a:moveTo>
                    <a:pt x="0" y="155"/>
                  </a:moveTo>
                  <a:lnTo>
                    <a:pt x="567" y="0"/>
                  </a:lnTo>
                  <a:lnTo>
                    <a:pt x="1225" y="174"/>
                  </a:lnTo>
                  <a:lnTo>
                    <a:pt x="750" y="649"/>
                  </a:lnTo>
                  <a:lnTo>
                    <a:pt x="338" y="649"/>
                  </a:lnTo>
                  <a:lnTo>
                    <a:pt x="0" y="155"/>
                  </a:lnTo>
                  <a:close/>
                </a:path>
              </a:pathLst>
            </a:custGeom>
            <a:solidFill>
              <a:schemeClr val="tx1"/>
            </a:solidFill>
            <a:ln w="9525" cap="flat" cmpd="sng">
              <a:noFill/>
              <a:prstDash val="solid"/>
              <a:round/>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2" name="Group 169">
              <a:extLst>
                <a:ext uri="{FF2B5EF4-FFF2-40B4-BE49-F238E27FC236}">
                  <a16:creationId xmlns:a16="http://schemas.microsoft.com/office/drawing/2014/main" id="{CD193A1E-91C3-5ADD-F591-8693475ACD86}"/>
                </a:ext>
              </a:extLst>
            </p:cNvPr>
            <p:cNvGrpSpPr>
              <a:grpSpLocks/>
            </p:cNvGrpSpPr>
            <p:nvPr/>
          </p:nvGrpSpPr>
          <p:grpSpPr bwMode="auto">
            <a:xfrm>
              <a:off x="3063" y="3065"/>
              <a:ext cx="907" cy="755"/>
              <a:chOff x="3410" y="2928"/>
              <a:chExt cx="907" cy="755"/>
            </a:xfrm>
          </p:grpSpPr>
          <p:grpSp>
            <p:nvGrpSpPr>
              <p:cNvPr id="83" name="Group 127">
                <a:extLst>
                  <a:ext uri="{FF2B5EF4-FFF2-40B4-BE49-F238E27FC236}">
                    <a16:creationId xmlns:a16="http://schemas.microsoft.com/office/drawing/2014/main" id="{40F7F20B-87CD-F2B5-CD05-B44B84DD815A}"/>
                  </a:ext>
                </a:extLst>
              </p:cNvPr>
              <p:cNvGrpSpPr>
                <a:grpSpLocks/>
              </p:cNvGrpSpPr>
              <p:nvPr/>
            </p:nvGrpSpPr>
            <p:grpSpPr bwMode="auto">
              <a:xfrm rot="-126099">
                <a:off x="4006" y="2943"/>
                <a:ext cx="311" cy="356"/>
                <a:chOff x="2240" y="3136"/>
                <a:chExt cx="311" cy="356"/>
              </a:xfrm>
            </p:grpSpPr>
            <p:sp>
              <p:nvSpPr>
                <p:cNvPr id="96" name="Oval 128">
                  <a:extLst>
                    <a:ext uri="{FF2B5EF4-FFF2-40B4-BE49-F238E27FC236}">
                      <a16:creationId xmlns:a16="http://schemas.microsoft.com/office/drawing/2014/main" id="{3A1D83E3-37DF-6544-ED07-618A90901BF9}"/>
                    </a:ext>
                  </a:extLst>
                </p:cNvPr>
                <p:cNvSpPr>
                  <a:spLocks noChangeArrowheads="1"/>
                </p:cNvSpPr>
                <p:nvPr/>
              </p:nvSpPr>
              <p:spPr bwMode="auto">
                <a:xfrm>
                  <a:off x="2240" y="3136"/>
                  <a:ext cx="311" cy="73"/>
                </a:xfrm>
                <a:prstGeom prst="ellipse">
                  <a:avLst/>
                </a:prstGeom>
                <a:gradFill rotWithShape="0">
                  <a:gsLst>
                    <a:gs pos="0">
                      <a:srgbClr val="EAEAEA"/>
                    </a:gs>
                    <a:gs pos="100000">
                      <a:srgbClr val="EAEAEA">
                        <a:gamma/>
                        <a:shade val="46275"/>
                        <a:invGamma/>
                      </a:srgbClr>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129">
                  <a:extLst>
                    <a:ext uri="{FF2B5EF4-FFF2-40B4-BE49-F238E27FC236}">
                      <a16:creationId xmlns:a16="http://schemas.microsoft.com/office/drawing/2014/main" id="{DA8D27A1-092A-81CA-26B6-D508FE4ADB95}"/>
                    </a:ext>
                  </a:extLst>
                </p:cNvPr>
                <p:cNvSpPr>
                  <a:spLocks/>
                </p:cNvSpPr>
                <p:nvPr/>
              </p:nvSpPr>
              <p:spPr bwMode="auto">
                <a:xfrm>
                  <a:off x="2350" y="3208"/>
                  <a:ext cx="83" cy="284"/>
                </a:xfrm>
                <a:custGeom>
                  <a:avLst/>
                  <a:gdLst/>
                  <a:ahLst/>
                  <a:cxnLst>
                    <a:cxn ang="0">
                      <a:pos x="0" y="0"/>
                    </a:cxn>
                    <a:cxn ang="0">
                      <a:pos x="156" y="0"/>
                    </a:cxn>
                    <a:cxn ang="0">
                      <a:pos x="83" y="558"/>
                    </a:cxn>
                    <a:cxn ang="0">
                      <a:pos x="0" y="0"/>
                    </a:cxn>
                  </a:cxnLst>
                  <a:rect l="0" t="0" r="r" b="b"/>
                  <a:pathLst>
                    <a:path w="156" h="558">
                      <a:moveTo>
                        <a:pt x="0" y="0"/>
                      </a:moveTo>
                      <a:lnTo>
                        <a:pt x="156" y="0"/>
                      </a:lnTo>
                      <a:lnTo>
                        <a:pt x="83" y="558"/>
                      </a:lnTo>
                      <a:lnTo>
                        <a:pt x="0" y="0"/>
                      </a:lnTo>
                      <a:close/>
                    </a:path>
                  </a:pathLst>
                </a:custGeom>
                <a:solidFill>
                  <a:schemeClr val="bg1">
                    <a:lumMod val="95000"/>
                  </a:schemeClr>
                </a:solidFill>
                <a:ln w="9525" cap="flat" cmpd="sng">
                  <a:solidFill>
                    <a:schemeClr val="tx1"/>
                  </a:solidFill>
                  <a:prstDash val="solid"/>
                  <a:round/>
                  <a:headEnd/>
                  <a:tailEnd/>
                </a:ln>
                <a:effectLst/>
                <a:scene3d>
                  <a:camera prst="orthographicFront"/>
                  <a:lightRig rig="threePt" dir="t"/>
                </a:scene3d>
                <a:sp3d>
                  <a:bevelT/>
                </a:sp3d>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4" name="Group 142">
                <a:extLst>
                  <a:ext uri="{FF2B5EF4-FFF2-40B4-BE49-F238E27FC236}">
                    <a16:creationId xmlns:a16="http://schemas.microsoft.com/office/drawing/2014/main" id="{6ACE4D97-A5F3-5652-A22D-2927293C7B5F}"/>
                  </a:ext>
                </a:extLst>
              </p:cNvPr>
              <p:cNvGrpSpPr>
                <a:grpSpLocks/>
              </p:cNvGrpSpPr>
              <p:nvPr/>
            </p:nvGrpSpPr>
            <p:grpSpPr bwMode="auto">
              <a:xfrm rot="-126099">
                <a:off x="3410" y="2928"/>
                <a:ext cx="311" cy="356"/>
                <a:chOff x="2248" y="3112"/>
                <a:chExt cx="311" cy="356"/>
              </a:xfrm>
            </p:grpSpPr>
            <p:sp>
              <p:nvSpPr>
                <p:cNvPr id="94" name="Oval 143">
                  <a:extLst>
                    <a:ext uri="{FF2B5EF4-FFF2-40B4-BE49-F238E27FC236}">
                      <a16:creationId xmlns:a16="http://schemas.microsoft.com/office/drawing/2014/main" id="{8E016EAD-B001-3FA4-1407-560703ED13B9}"/>
                    </a:ext>
                  </a:extLst>
                </p:cNvPr>
                <p:cNvSpPr>
                  <a:spLocks noChangeArrowheads="1"/>
                </p:cNvSpPr>
                <p:nvPr/>
              </p:nvSpPr>
              <p:spPr bwMode="auto">
                <a:xfrm>
                  <a:off x="2248" y="3112"/>
                  <a:ext cx="311" cy="73"/>
                </a:xfrm>
                <a:prstGeom prst="ellipse">
                  <a:avLst/>
                </a:prstGeom>
                <a:gradFill rotWithShape="0">
                  <a:gsLst>
                    <a:gs pos="0">
                      <a:srgbClr val="EAEAEA"/>
                    </a:gs>
                    <a:gs pos="100000">
                      <a:srgbClr val="EAEAEA">
                        <a:gamma/>
                        <a:shade val="46275"/>
                        <a:invGamma/>
                      </a:srgbClr>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144">
                  <a:extLst>
                    <a:ext uri="{FF2B5EF4-FFF2-40B4-BE49-F238E27FC236}">
                      <a16:creationId xmlns:a16="http://schemas.microsoft.com/office/drawing/2014/main" id="{1F31AC13-A4B8-1289-5544-63833A7C21BE}"/>
                    </a:ext>
                  </a:extLst>
                </p:cNvPr>
                <p:cNvSpPr>
                  <a:spLocks/>
                </p:cNvSpPr>
                <p:nvPr/>
              </p:nvSpPr>
              <p:spPr bwMode="auto">
                <a:xfrm>
                  <a:off x="2358" y="3184"/>
                  <a:ext cx="83" cy="284"/>
                </a:xfrm>
                <a:custGeom>
                  <a:avLst/>
                  <a:gdLst/>
                  <a:ahLst/>
                  <a:cxnLst>
                    <a:cxn ang="0">
                      <a:pos x="0" y="0"/>
                    </a:cxn>
                    <a:cxn ang="0">
                      <a:pos x="156" y="0"/>
                    </a:cxn>
                    <a:cxn ang="0">
                      <a:pos x="83" y="558"/>
                    </a:cxn>
                    <a:cxn ang="0">
                      <a:pos x="0" y="0"/>
                    </a:cxn>
                  </a:cxnLst>
                  <a:rect l="0" t="0" r="r" b="b"/>
                  <a:pathLst>
                    <a:path w="156" h="558">
                      <a:moveTo>
                        <a:pt x="0" y="0"/>
                      </a:moveTo>
                      <a:lnTo>
                        <a:pt x="156" y="0"/>
                      </a:lnTo>
                      <a:lnTo>
                        <a:pt x="83" y="558"/>
                      </a:lnTo>
                      <a:lnTo>
                        <a:pt x="0" y="0"/>
                      </a:lnTo>
                      <a:close/>
                    </a:path>
                  </a:pathLst>
                </a:custGeom>
                <a:solidFill>
                  <a:schemeClr val="bg1">
                    <a:lumMod val="95000"/>
                  </a:schemeClr>
                </a:solidFill>
                <a:ln w="9525" cap="flat" cmpd="sng">
                  <a:solidFill>
                    <a:schemeClr val="tx1"/>
                  </a:solidFill>
                  <a:prstDash val="solid"/>
                  <a:round/>
                  <a:headEnd/>
                  <a:tailEnd/>
                </a:ln>
                <a:effectLst/>
                <a:scene3d>
                  <a:camera prst="orthographicFront"/>
                  <a:lightRig rig="threePt" dir="t"/>
                </a:scene3d>
                <a:sp3d>
                  <a:bevelT/>
                </a:sp3d>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5" name="Group 145">
                <a:extLst>
                  <a:ext uri="{FF2B5EF4-FFF2-40B4-BE49-F238E27FC236}">
                    <a16:creationId xmlns:a16="http://schemas.microsoft.com/office/drawing/2014/main" id="{27CF4C01-CD67-5AAE-4717-6E8431BA1781}"/>
                  </a:ext>
                </a:extLst>
              </p:cNvPr>
              <p:cNvGrpSpPr>
                <a:grpSpLocks/>
              </p:cNvGrpSpPr>
              <p:nvPr/>
            </p:nvGrpSpPr>
            <p:grpSpPr bwMode="auto">
              <a:xfrm rot="-126099">
                <a:off x="3586" y="3099"/>
                <a:ext cx="311" cy="348"/>
                <a:chOff x="2232" y="3118"/>
                <a:chExt cx="311" cy="348"/>
              </a:xfrm>
            </p:grpSpPr>
            <p:sp>
              <p:nvSpPr>
                <p:cNvPr id="93" name="Freeform 147">
                  <a:extLst>
                    <a:ext uri="{FF2B5EF4-FFF2-40B4-BE49-F238E27FC236}">
                      <a16:creationId xmlns:a16="http://schemas.microsoft.com/office/drawing/2014/main" id="{9DBE0D41-A4E1-F049-AC06-1BCEF6CF7F17}"/>
                    </a:ext>
                  </a:extLst>
                </p:cNvPr>
                <p:cNvSpPr>
                  <a:spLocks/>
                </p:cNvSpPr>
                <p:nvPr/>
              </p:nvSpPr>
              <p:spPr bwMode="auto">
                <a:xfrm rot="727712">
                  <a:off x="2312" y="3182"/>
                  <a:ext cx="83" cy="284"/>
                </a:xfrm>
                <a:custGeom>
                  <a:avLst/>
                  <a:gdLst/>
                  <a:ahLst/>
                  <a:cxnLst>
                    <a:cxn ang="0">
                      <a:pos x="0" y="0"/>
                    </a:cxn>
                    <a:cxn ang="0">
                      <a:pos x="156" y="0"/>
                    </a:cxn>
                    <a:cxn ang="0">
                      <a:pos x="83" y="558"/>
                    </a:cxn>
                    <a:cxn ang="0">
                      <a:pos x="0" y="0"/>
                    </a:cxn>
                  </a:cxnLst>
                  <a:rect l="0" t="0" r="r" b="b"/>
                  <a:pathLst>
                    <a:path w="156" h="558">
                      <a:moveTo>
                        <a:pt x="0" y="0"/>
                      </a:moveTo>
                      <a:lnTo>
                        <a:pt x="156" y="0"/>
                      </a:lnTo>
                      <a:lnTo>
                        <a:pt x="83" y="558"/>
                      </a:lnTo>
                      <a:lnTo>
                        <a:pt x="0" y="0"/>
                      </a:lnTo>
                      <a:close/>
                    </a:path>
                  </a:pathLst>
                </a:custGeom>
                <a:solidFill>
                  <a:schemeClr val="bg1">
                    <a:lumMod val="95000"/>
                  </a:schemeClr>
                </a:solidFill>
                <a:ln w="9525" cap="flat" cmpd="sng">
                  <a:solidFill>
                    <a:schemeClr val="tx1"/>
                  </a:solidFill>
                  <a:prstDash val="solid"/>
                  <a:round/>
                  <a:headEnd/>
                  <a:tailEnd/>
                </a:ln>
                <a:effectLst/>
                <a:scene3d>
                  <a:camera prst="orthographicFront"/>
                  <a:lightRig rig="threePt" dir="t"/>
                </a:scene3d>
                <a:sp3d>
                  <a:bevelT/>
                </a:sp3d>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Oval 146">
                  <a:extLst>
                    <a:ext uri="{FF2B5EF4-FFF2-40B4-BE49-F238E27FC236}">
                      <a16:creationId xmlns:a16="http://schemas.microsoft.com/office/drawing/2014/main" id="{AC4C7E79-F3C0-0491-CA04-5BAA18467A7F}"/>
                    </a:ext>
                  </a:extLst>
                </p:cNvPr>
                <p:cNvSpPr>
                  <a:spLocks noChangeArrowheads="1"/>
                </p:cNvSpPr>
                <p:nvPr/>
              </p:nvSpPr>
              <p:spPr bwMode="auto">
                <a:xfrm rot="781072">
                  <a:off x="2232" y="3118"/>
                  <a:ext cx="311" cy="73"/>
                </a:xfrm>
                <a:prstGeom prst="ellipse">
                  <a:avLst/>
                </a:prstGeom>
                <a:gradFill rotWithShape="0">
                  <a:gsLst>
                    <a:gs pos="0">
                      <a:srgbClr val="EAEAEA"/>
                    </a:gs>
                    <a:gs pos="100000">
                      <a:srgbClr val="EAEAEA">
                        <a:gamma/>
                        <a:shade val="46275"/>
                        <a:invGamma/>
                      </a:srgbClr>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6" name="Group 148">
                <a:extLst>
                  <a:ext uri="{FF2B5EF4-FFF2-40B4-BE49-F238E27FC236}">
                    <a16:creationId xmlns:a16="http://schemas.microsoft.com/office/drawing/2014/main" id="{022ED58B-B303-4A5C-1364-BEE420FC71F0}"/>
                  </a:ext>
                </a:extLst>
              </p:cNvPr>
              <p:cNvGrpSpPr>
                <a:grpSpLocks/>
              </p:cNvGrpSpPr>
              <p:nvPr/>
            </p:nvGrpSpPr>
            <p:grpSpPr bwMode="auto">
              <a:xfrm rot="-126099">
                <a:off x="3868" y="3135"/>
                <a:ext cx="311" cy="356"/>
                <a:chOff x="2240" y="3136"/>
                <a:chExt cx="311" cy="356"/>
              </a:xfrm>
            </p:grpSpPr>
            <p:sp>
              <p:nvSpPr>
                <p:cNvPr id="90" name="Oval 149">
                  <a:extLst>
                    <a:ext uri="{FF2B5EF4-FFF2-40B4-BE49-F238E27FC236}">
                      <a16:creationId xmlns:a16="http://schemas.microsoft.com/office/drawing/2014/main" id="{2D41CAD6-22C2-BD4F-B828-D4672D20F3DC}"/>
                    </a:ext>
                  </a:extLst>
                </p:cNvPr>
                <p:cNvSpPr>
                  <a:spLocks noChangeArrowheads="1"/>
                </p:cNvSpPr>
                <p:nvPr/>
              </p:nvSpPr>
              <p:spPr bwMode="auto">
                <a:xfrm>
                  <a:off x="2240" y="3136"/>
                  <a:ext cx="311" cy="73"/>
                </a:xfrm>
                <a:prstGeom prst="ellipse">
                  <a:avLst/>
                </a:prstGeom>
                <a:gradFill rotWithShape="0">
                  <a:gsLst>
                    <a:gs pos="0">
                      <a:srgbClr val="EAEAEA"/>
                    </a:gs>
                    <a:gs pos="100000">
                      <a:srgbClr val="EAEAEA">
                        <a:gamma/>
                        <a:shade val="46275"/>
                        <a:invGamma/>
                      </a:srgbClr>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150">
                  <a:extLst>
                    <a:ext uri="{FF2B5EF4-FFF2-40B4-BE49-F238E27FC236}">
                      <a16:creationId xmlns:a16="http://schemas.microsoft.com/office/drawing/2014/main" id="{A9C77B06-1F38-3C1C-5725-917FF7F8C0A8}"/>
                    </a:ext>
                  </a:extLst>
                </p:cNvPr>
                <p:cNvSpPr>
                  <a:spLocks/>
                </p:cNvSpPr>
                <p:nvPr/>
              </p:nvSpPr>
              <p:spPr bwMode="auto">
                <a:xfrm>
                  <a:off x="2350" y="3208"/>
                  <a:ext cx="83" cy="284"/>
                </a:xfrm>
                <a:custGeom>
                  <a:avLst/>
                  <a:gdLst/>
                  <a:ahLst/>
                  <a:cxnLst>
                    <a:cxn ang="0">
                      <a:pos x="0" y="0"/>
                    </a:cxn>
                    <a:cxn ang="0">
                      <a:pos x="156" y="0"/>
                    </a:cxn>
                    <a:cxn ang="0">
                      <a:pos x="83" y="558"/>
                    </a:cxn>
                    <a:cxn ang="0">
                      <a:pos x="0" y="0"/>
                    </a:cxn>
                  </a:cxnLst>
                  <a:rect l="0" t="0" r="r" b="b"/>
                  <a:pathLst>
                    <a:path w="156" h="558">
                      <a:moveTo>
                        <a:pt x="0" y="0"/>
                      </a:moveTo>
                      <a:lnTo>
                        <a:pt x="156" y="0"/>
                      </a:lnTo>
                      <a:lnTo>
                        <a:pt x="83" y="558"/>
                      </a:lnTo>
                      <a:lnTo>
                        <a:pt x="0" y="0"/>
                      </a:lnTo>
                      <a:close/>
                    </a:path>
                  </a:pathLst>
                </a:custGeom>
                <a:solidFill>
                  <a:schemeClr val="bg1">
                    <a:lumMod val="95000"/>
                  </a:schemeClr>
                </a:solidFill>
                <a:ln w="9525" cap="flat" cmpd="sng">
                  <a:solidFill>
                    <a:schemeClr val="tx1"/>
                  </a:solidFill>
                  <a:prstDash val="solid"/>
                  <a:round/>
                  <a:headEnd/>
                  <a:tailEnd/>
                </a:ln>
                <a:effectLst/>
                <a:scene3d>
                  <a:camera prst="orthographicFront"/>
                  <a:lightRig rig="threePt" dir="t"/>
                </a:scene3d>
                <a:sp3d>
                  <a:bevelT/>
                </a:sp3d>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7" name="Group 151">
                <a:extLst>
                  <a:ext uri="{FF2B5EF4-FFF2-40B4-BE49-F238E27FC236}">
                    <a16:creationId xmlns:a16="http://schemas.microsoft.com/office/drawing/2014/main" id="{9A050B75-0FA5-F32B-BA5E-F5AC0C13D4B8}"/>
                  </a:ext>
                </a:extLst>
              </p:cNvPr>
              <p:cNvGrpSpPr>
                <a:grpSpLocks/>
              </p:cNvGrpSpPr>
              <p:nvPr/>
            </p:nvGrpSpPr>
            <p:grpSpPr bwMode="auto">
              <a:xfrm rot="-126099">
                <a:off x="3722" y="3327"/>
                <a:ext cx="311" cy="356"/>
                <a:chOff x="2240" y="3136"/>
                <a:chExt cx="311" cy="356"/>
              </a:xfrm>
            </p:grpSpPr>
            <p:sp>
              <p:nvSpPr>
                <p:cNvPr id="88" name="Oval 152">
                  <a:extLst>
                    <a:ext uri="{FF2B5EF4-FFF2-40B4-BE49-F238E27FC236}">
                      <a16:creationId xmlns:a16="http://schemas.microsoft.com/office/drawing/2014/main" id="{3FEE34B8-E213-0FF3-96CE-54C16FE9995D}"/>
                    </a:ext>
                  </a:extLst>
                </p:cNvPr>
                <p:cNvSpPr>
                  <a:spLocks noChangeArrowheads="1"/>
                </p:cNvSpPr>
                <p:nvPr/>
              </p:nvSpPr>
              <p:spPr bwMode="auto">
                <a:xfrm>
                  <a:off x="2240" y="3136"/>
                  <a:ext cx="311" cy="73"/>
                </a:xfrm>
                <a:prstGeom prst="ellipse">
                  <a:avLst/>
                </a:prstGeom>
                <a:gradFill rotWithShape="0">
                  <a:gsLst>
                    <a:gs pos="0">
                      <a:srgbClr val="EAEAEA"/>
                    </a:gs>
                    <a:gs pos="100000">
                      <a:srgbClr val="EAEAEA">
                        <a:gamma/>
                        <a:shade val="46275"/>
                        <a:invGamma/>
                      </a:srgbClr>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153">
                  <a:extLst>
                    <a:ext uri="{FF2B5EF4-FFF2-40B4-BE49-F238E27FC236}">
                      <a16:creationId xmlns:a16="http://schemas.microsoft.com/office/drawing/2014/main" id="{AB000BC3-2356-D148-C7AF-0B31BE1D6768}"/>
                    </a:ext>
                  </a:extLst>
                </p:cNvPr>
                <p:cNvSpPr>
                  <a:spLocks/>
                </p:cNvSpPr>
                <p:nvPr/>
              </p:nvSpPr>
              <p:spPr bwMode="auto">
                <a:xfrm>
                  <a:off x="2350" y="3208"/>
                  <a:ext cx="83" cy="284"/>
                </a:xfrm>
                <a:custGeom>
                  <a:avLst/>
                  <a:gdLst/>
                  <a:ahLst/>
                  <a:cxnLst>
                    <a:cxn ang="0">
                      <a:pos x="0" y="0"/>
                    </a:cxn>
                    <a:cxn ang="0">
                      <a:pos x="156" y="0"/>
                    </a:cxn>
                    <a:cxn ang="0">
                      <a:pos x="83" y="558"/>
                    </a:cxn>
                    <a:cxn ang="0">
                      <a:pos x="0" y="0"/>
                    </a:cxn>
                  </a:cxnLst>
                  <a:rect l="0" t="0" r="r" b="b"/>
                  <a:pathLst>
                    <a:path w="156" h="558">
                      <a:moveTo>
                        <a:pt x="0" y="0"/>
                      </a:moveTo>
                      <a:lnTo>
                        <a:pt x="156" y="0"/>
                      </a:lnTo>
                      <a:lnTo>
                        <a:pt x="83" y="558"/>
                      </a:lnTo>
                      <a:lnTo>
                        <a:pt x="0" y="0"/>
                      </a:lnTo>
                      <a:close/>
                    </a:path>
                  </a:pathLst>
                </a:custGeom>
                <a:solidFill>
                  <a:schemeClr val="bg1">
                    <a:lumMod val="95000"/>
                  </a:schemeClr>
                </a:solidFill>
                <a:ln w="9525" cap="flat" cmpd="sng">
                  <a:solidFill>
                    <a:schemeClr val="tx1"/>
                  </a:solidFill>
                  <a:prstDash val="solid"/>
                  <a:round/>
                  <a:headEnd/>
                  <a:tailEnd/>
                </a:ln>
                <a:effectLst/>
                <a:scene3d>
                  <a:camera prst="orthographicFront"/>
                  <a:lightRig rig="threePt" dir="t"/>
                </a:scene3d>
                <a:sp3d>
                  <a:bevelT/>
                </a:sp3d>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nvGrpSpPr>
          <p:cNvPr id="34" name="Group 95">
            <a:extLst>
              <a:ext uri="{FF2B5EF4-FFF2-40B4-BE49-F238E27FC236}">
                <a16:creationId xmlns:a16="http://schemas.microsoft.com/office/drawing/2014/main" id="{B8C9E543-8CF1-8F34-1306-4D671AB69B04}"/>
              </a:ext>
            </a:extLst>
          </p:cNvPr>
          <p:cNvGrpSpPr>
            <a:grpSpLocks/>
          </p:cNvGrpSpPr>
          <p:nvPr/>
        </p:nvGrpSpPr>
        <p:grpSpPr bwMode="auto">
          <a:xfrm>
            <a:off x="6731204" y="3369851"/>
            <a:ext cx="1971675" cy="1814512"/>
            <a:chOff x="2076" y="2944"/>
            <a:chExt cx="1242" cy="1143"/>
          </a:xfrm>
        </p:grpSpPr>
        <p:grpSp>
          <p:nvGrpSpPr>
            <p:cNvPr id="35" name="Group 94">
              <a:extLst>
                <a:ext uri="{FF2B5EF4-FFF2-40B4-BE49-F238E27FC236}">
                  <a16:creationId xmlns:a16="http://schemas.microsoft.com/office/drawing/2014/main" id="{213D5F20-12E3-6D5B-1560-CE05963AB4A3}"/>
                </a:ext>
              </a:extLst>
            </p:cNvPr>
            <p:cNvGrpSpPr>
              <a:grpSpLocks/>
            </p:cNvGrpSpPr>
            <p:nvPr/>
          </p:nvGrpSpPr>
          <p:grpSpPr bwMode="auto">
            <a:xfrm>
              <a:off x="2076" y="2944"/>
              <a:ext cx="1242" cy="1143"/>
              <a:chOff x="293" y="2871"/>
              <a:chExt cx="1242" cy="1143"/>
            </a:xfrm>
          </p:grpSpPr>
          <p:sp>
            <p:nvSpPr>
              <p:cNvPr id="39" name="Freeform 76">
                <a:extLst>
                  <a:ext uri="{FF2B5EF4-FFF2-40B4-BE49-F238E27FC236}">
                    <a16:creationId xmlns:a16="http://schemas.microsoft.com/office/drawing/2014/main" id="{54384CE8-9C22-9877-495B-89D7D0E9D92E}"/>
                  </a:ext>
                </a:extLst>
              </p:cNvPr>
              <p:cNvSpPr>
                <a:spLocks/>
              </p:cNvSpPr>
              <p:nvPr/>
            </p:nvSpPr>
            <p:spPr bwMode="auto">
              <a:xfrm>
                <a:off x="310" y="2871"/>
                <a:ext cx="1225" cy="649"/>
              </a:xfrm>
              <a:custGeom>
                <a:avLst/>
                <a:gdLst/>
                <a:ahLst/>
                <a:cxnLst>
                  <a:cxn ang="0">
                    <a:pos x="0" y="155"/>
                  </a:cxn>
                  <a:cxn ang="0">
                    <a:pos x="567" y="0"/>
                  </a:cxn>
                  <a:cxn ang="0">
                    <a:pos x="1225" y="174"/>
                  </a:cxn>
                  <a:cxn ang="0">
                    <a:pos x="750" y="649"/>
                  </a:cxn>
                  <a:cxn ang="0">
                    <a:pos x="338" y="649"/>
                  </a:cxn>
                  <a:cxn ang="0">
                    <a:pos x="0" y="155"/>
                  </a:cxn>
                </a:cxnLst>
                <a:rect l="0" t="0" r="r" b="b"/>
                <a:pathLst>
                  <a:path w="1225" h="649">
                    <a:moveTo>
                      <a:pt x="0" y="155"/>
                    </a:moveTo>
                    <a:lnTo>
                      <a:pt x="567" y="0"/>
                    </a:lnTo>
                    <a:lnTo>
                      <a:pt x="1225" y="174"/>
                    </a:lnTo>
                    <a:lnTo>
                      <a:pt x="750" y="649"/>
                    </a:lnTo>
                    <a:lnTo>
                      <a:pt x="338" y="649"/>
                    </a:lnTo>
                    <a:lnTo>
                      <a:pt x="0" y="155"/>
                    </a:lnTo>
                    <a:close/>
                  </a:path>
                </a:pathLst>
              </a:custGeom>
              <a:solidFill>
                <a:schemeClr val="tx1"/>
              </a:solidFill>
              <a:ln w="9525" cap="flat" cmpd="sng">
                <a:noFill/>
                <a:prstDash val="solid"/>
                <a:round/>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0" name="Group 81">
                <a:extLst>
                  <a:ext uri="{FF2B5EF4-FFF2-40B4-BE49-F238E27FC236}">
                    <a16:creationId xmlns:a16="http://schemas.microsoft.com/office/drawing/2014/main" id="{BC09523E-70CE-FA13-655D-BEBE8800FD79}"/>
                  </a:ext>
                </a:extLst>
              </p:cNvPr>
              <p:cNvGrpSpPr>
                <a:grpSpLocks/>
              </p:cNvGrpSpPr>
              <p:nvPr/>
            </p:nvGrpSpPr>
            <p:grpSpPr bwMode="auto">
              <a:xfrm>
                <a:off x="466" y="2916"/>
                <a:ext cx="867" cy="1098"/>
                <a:chOff x="2413" y="3117"/>
                <a:chExt cx="867" cy="1098"/>
              </a:xfrm>
            </p:grpSpPr>
            <p:grpSp>
              <p:nvGrpSpPr>
                <p:cNvPr id="53" name="Group 49">
                  <a:extLst>
                    <a:ext uri="{FF2B5EF4-FFF2-40B4-BE49-F238E27FC236}">
                      <a16:creationId xmlns:a16="http://schemas.microsoft.com/office/drawing/2014/main" id="{8090B9D4-E42A-83FA-5531-2C52A113C224}"/>
                    </a:ext>
                  </a:extLst>
                </p:cNvPr>
                <p:cNvGrpSpPr>
                  <a:grpSpLocks/>
                </p:cNvGrpSpPr>
                <p:nvPr/>
              </p:nvGrpSpPr>
              <p:grpSpPr bwMode="auto">
                <a:xfrm>
                  <a:off x="2423" y="3117"/>
                  <a:ext cx="311" cy="356"/>
                  <a:chOff x="2240" y="3136"/>
                  <a:chExt cx="311" cy="356"/>
                </a:xfrm>
              </p:grpSpPr>
              <p:sp>
                <p:nvSpPr>
                  <p:cNvPr id="78" name="Oval 47">
                    <a:extLst>
                      <a:ext uri="{FF2B5EF4-FFF2-40B4-BE49-F238E27FC236}">
                        <a16:creationId xmlns:a16="http://schemas.microsoft.com/office/drawing/2014/main" id="{1726AB9E-72EC-3D38-2E87-33E5F5C86917}"/>
                      </a:ext>
                    </a:extLst>
                  </p:cNvPr>
                  <p:cNvSpPr>
                    <a:spLocks noChangeArrowheads="1"/>
                  </p:cNvSpPr>
                  <p:nvPr/>
                </p:nvSpPr>
                <p:spPr bwMode="auto">
                  <a:xfrm>
                    <a:off x="2240" y="3136"/>
                    <a:ext cx="311" cy="73"/>
                  </a:xfrm>
                  <a:prstGeom prst="ellipse">
                    <a:avLst/>
                  </a:prstGeom>
                  <a:gradFill rotWithShape="0">
                    <a:gsLst>
                      <a:gs pos="0">
                        <a:srgbClr val="EAEAEA"/>
                      </a:gs>
                      <a:gs pos="100000">
                        <a:srgbClr val="EAEAEA">
                          <a:gamma/>
                          <a:shade val="46275"/>
                          <a:invGamma/>
                        </a:srgbClr>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48">
                    <a:extLst>
                      <a:ext uri="{FF2B5EF4-FFF2-40B4-BE49-F238E27FC236}">
                        <a16:creationId xmlns:a16="http://schemas.microsoft.com/office/drawing/2014/main" id="{690941A9-FB9D-3AAD-596C-C6DBE33879AA}"/>
                      </a:ext>
                    </a:extLst>
                  </p:cNvPr>
                  <p:cNvSpPr>
                    <a:spLocks/>
                  </p:cNvSpPr>
                  <p:nvPr/>
                </p:nvSpPr>
                <p:spPr bwMode="auto">
                  <a:xfrm>
                    <a:off x="2350" y="3208"/>
                    <a:ext cx="83" cy="284"/>
                  </a:xfrm>
                  <a:custGeom>
                    <a:avLst/>
                    <a:gdLst/>
                    <a:ahLst/>
                    <a:cxnLst>
                      <a:cxn ang="0">
                        <a:pos x="0" y="0"/>
                      </a:cxn>
                      <a:cxn ang="0">
                        <a:pos x="156" y="0"/>
                      </a:cxn>
                      <a:cxn ang="0">
                        <a:pos x="83" y="558"/>
                      </a:cxn>
                      <a:cxn ang="0">
                        <a:pos x="0" y="0"/>
                      </a:cxn>
                    </a:cxnLst>
                    <a:rect l="0" t="0" r="r" b="b"/>
                    <a:pathLst>
                      <a:path w="156" h="558">
                        <a:moveTo>
                          <a:pt x="0" y="0"/>
                        </a:moveTo>
                        <a:lnTo>
                          <a:pt x="156" y="0"/>
                        </a:lnTo>
                        <a:lnTo>
                          <a:pt x="83" y="558"/>
                        </a:lnTo>
                        <a:lnTo>
                          <a:pt x="0" y="0"/>
                        </a:lnTo>
                        <a:close/>
                      </a:path>
                    </a:pathLst>
                  </a:custGeom>
                  <a:solidFill>
                    <a:schemeClr val="bg1">
                      <a:lumMod val="95000"/>
                    </a:schemeClr>
                  </a:solidFill>
                  <a:ln w="9525" cap="flat" cmpd="sng">
                    <a:solidFill>
                      <a:schemeClr val="tx1"/>
                    </a:solidFill>
                    <a:prstDash val="solid"/>
                    <a:round/>
                    <a:headEnd/>
                    <a:tailEnd/>
                  </a:ln>
                  <a:effectLst/>
                  <a:scene3d>
                    <a:camera prst="orthographicFront"/>
                    <a:lightRig rig="threePt" dir="t"/>
                  </a:scene3d>
                  <a:sp3d>
                    <a:bevelT/>
                  </a:sp3d>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0">
                  <a:extLst>
                    <a:ext uri="{FF2B5EF4-FFF2-40B4-BE49-F238E27FC236}">
                      <a16:creationId xmlns:a16="http://schemas.microsoft.com/office/drawing/2014/main" id="{24DC438E-FCA1-7C1C-FDA6-CB8D4D1242C1}"/>
                    </a:ext>
                  </a:extLst>
                </p:cNvPr>
                <p:cNvGrpSpPr>
                  <a:grpSpLocks/>
                </p:cNvGrpSpPr>
                <p:nvPr/>
              </p:nvGrpSpPr>
              <p:grpSpPr bwMode="auto">
                <a:xfrm>
                  <a:off x="2917" y="3145"/>
                  <a:ext cx="311" cy="356"/>
                  <a:chOff x="2240" y="3136"/>
                  <a:chExt cx="311" cy="356"/>
                </a:xfrm>
              </p:grpSpPr>
              <p:sp>
                <p:nvSpPr>
                  <p:cNvPr id="76" name="Oval 51">
                    <a:extLst>
                      <a:ext uri="{FF2B5EF4-FFF2-40B4-BE49-F238E27FC236}">
                        <a16:creationId xmlns:a16="http://schemas.microsoft.com/office/drawing/2014/main" id="{8F017251-37A5-4351-168E-F1828F0CDAD7}"/>
                      </a:ext>
                    </a:extLst>
                  </p:cNvPr>
                  <p:cNvSpPr>
                    <a:spLocks noChangeArrowheads="1"/>
                  </p:cNvSpPr>
                  <p:nvPr/>
                </p:nvSpPr>
                <p:spPr bwMode="auto">
                  <a:xfrm>
                    <a:off x="2240" y="3136"/>
                    <a:ext cx="311" cy="73"/>
                  </a:xfrm>
                  <a:prstGeom prst="ellipse">
                    <a:avLst/>
                  </a:prstGeom>
                  <a:gradFill rotWithShape="0">
                    <a:gsLst>
                      <a:gs pos="0">
                        <a:srgbClr val="EAEAEA"/>
                      </a:gs>
                      <a:gs pos="100000">
                        <a:srgbClr val="EAEAEA">
                          <a:gamma/>
                          <a:shade val="46275"/>
                          <a:invGamma/>
                        </a:srgbClr>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52">
                    <a:extLst>
                      <a:ext uri="{FF2B5EF4-FFF2-40B4-BE49-F238E27FC236}">
                        <a16:creationId xmlns:a16="http://schemas.microsoft.com/office/drawing/2014/main" id="{59E84D08-E553-CBFC-C8D7-9A3A963F014F}"/>
                      </a:ext>
                    </a:extLst>
                  </p:cNvPr>
                  <p:cNvSpPr>
                    <a:spLocks/>
                  </p:cNvSpPr>
                  <p:nvPr/>
                </p:nvSpPr>
                <p:spPr bwMode="auto">
                  <a:xfrm>
                    <a:off x="2366" y="3208"/>
                    <a:ext cx="83" cy="284"/>
                  </a:xfrm>
                  <a:custGeom>
                    <a:avLst/>
                    <a:gdLst/>
                    <a:ahLst/>
                    <a:cxnLst>
                      <a:cxn ang="0">
                        <a:pos x="0" y="0"/>
                      </a:cxn>
                      <a:cxn ang="0">
                        <a:pos x="156" y="0"/>
                      </a:cxn>
                      <a:cxn ang="0">
                        <a:pos x="83" y="558"/>
                      </a:cxn>
                      <a:cxn ang="0">
                        <a:pos x="0" y="0"/>
                      </a:cxn>
                    </a:cxnLst>
                    <a:rect l="0" t="0" r="r" b="b"/>
                    <a:pathLst>
                      <a:path w="156" h="558">
                        <a:moveTo>
                          <a:pt x="0" y="0"/>
                        </a:moveTo>
                        <a:lnTo>
                          <a:pt x="156" y="0"/>
                        </a:lnTo>
                        <a:lnTo>
                          <a:pt x="83" y="558"/>
                        </a:lnTo>
                        <a:lnTo>
                          <a:pt x="0" y="0"/>
                        </a:lnTo>
                        <a:close/>
                      </a:path>
                    </a:pathLst>
                  </a:custGeom>
                  <a:solidFill>
                    <a:schemeClr val="bg1">
                      <a:lumMod val="95000"/>
                    </a:schemeClr>
                  </a:solidFill>
                  <a:ln w="9525" cap="flat" cmpd="sng">
                    <a:solidFill>
                      <a:schemeClr val="tx1"/>
                    </a:solidFill>
                    <a:prstDash val="solid"/>
                    <a:round/>
                    <a:headEnd/>
                    <a:tailEnd/>
                  </a:ln>
                  <a:effectLst/>
                  <a:scene3d>
                    <a:camera prst="orthographicFront"/>
                    <a:lightRig rig="threePt" dir="t"/>
                  </a:scene3d>
                  <a:sp3d>
                    <a:bevelT/>
                  </a:sp3d>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3">
                  <a:extLst>
                    <a:ext uri="{FF2B5EF4-FFF2-40B4-BE49-F238E27FC236}">
                      <a16:creationId xmlns:a16="http://schemas.microsoft.com/office/drawing/2014/main" id="{0520746F-0D54-1CCC-4F76-3D70193F4A7D}"/>
                    </a:ext>
                  </a:extLst>
                </p:cNvPr>
                <p:cNvGrpSpPr>
                  <a:grpSpLocks/>
                </p:cNvGrpSpPr>
                <p:nvPr/>
              </p:nvGrpSpPr>
              <p:grpSpPr bwMode="auto">
                <a:xfrm>
                  <a:off x="2606" y="3547"/>
                  <a:ext cx="311" cy="356"/>
                  <a:chOff x="2240" y="3136"/>
                  <a:chExt cx="311" cy="356"/>
                </a:xfrm>
              </p:grpSpPr>
              <p:sp>
                <p:nvSpPr>
                  <p:cNvPr id="74" name="Oval 54">
                    <a:extLst>
                      <a:ext uri="{FF2B5EF4-FFF2-40B4-BE49-F238E27FC236}">
                        <a16:creationId xmlns:a16="http://schemas.microsoft.com/office/drawing/2014/main" id="{AEADFA08-1CB0-65EB-1D33-184780B60DAC}"/>
                      </a:ext>
                    </a:extLst>
                  </p:cNvPr>
                  <p:cNvSpPr>
                    <a:spLocks noChangeArrowheads="1"/>
                  </p:cNvSpPr>
                  <p:nvPr/>
                </p:nvSpPr>
                <p:spPr bwMode="auto">
                  <a:xfrm>
                    <a:off x="2240" y="3136"/>
                    <a:ext cx="311" cy="73"/>
                  </a:xfrm>
                  <a:prstGeom prst="ellipse">
                    <a:avLst/>
                  </a:prstGeom>
                  <a:gradFill rotWithShape="0">
                    <a:gsLst>
                      <a:gs pos="0">
                        <a:srgbClr val="EAEAEA"/>
                      </a:gs>
                      <a:gs pos="100000">
                        <a:srgbClr val="EAEAEA">
                          <a:gamma/>
                          <a:shade val="46275"/>
                          <a:invGamma/>
                        </a:srgbClr>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55">
                    <a:extLst>
                      <a:ext uri="{FF2B5EF4-FFF2-40B4-BE49-F238E27FC236}">
                        <a16:creationId xmlns:a16="http://schemas.microsoft.com/office/drawing/2014/main" id="{8F35C0AC-E3BC-4389-6CFE-BD63A6C667F6}"/>
                      </a:ext>
                    </a:extLst>
                  </p:cNvPr>
                  <p:cNvSpPr>
                    <a:spLocks/>
                  </p:cNvSpPr>
                  <p:nvPr/>
                </p:nvSpPr>
                <p:spPr bwMode="auto">
                  <a:xfrm>
                    <a:off x="2350" y="3208"/>
                    <a:ext cx="83" cy="284"/>
                  </a:xfrm>
                  <a:custGeom>
                    <a:avLst/>
                    <a:gdLst/>
                    <a:ahLst/>
                    <a:cxnLst>
                      <a:cxn ang="0">
                        <a:pos x="0" y="0"/>
                      </a:cxn>
                      <a:cxn ang="0">
                        <a:pos x="156" y="0"/>
                      </a:cxn>
                      <a:cxn ang="0">
                        <a:pos x="83" y="558"/>
                      </a:cxn>
                      <a:cxn ang="0">
                        <a:pos x="0" y="0"/>
                      </a:cxn>
                    </a:cxnLst>
                    <a:rect l="0" t="0" r="r" b="b"/>
                    <a:pathLst>
                      <a:path w="156" h="558">
                        <a:moveTo>
                          <a:pt x="0" y="0"/>
                        </a:moveTo>
                        <a:lnTo>
                          <a:pt x="156" y="0"/>
                        </a:lnTo>
                        <a:lnTo>
                          <a:pt x="83" y="558"/>
                        </a:lnTo>
                        <a:lnTo>
                          <a:pt x="0" y="0"/>
                        </a:lnTo>
                        <a:close/>
                      </a:path>
                    </a:pathLst>
                  </a:custGeom>
                  <a:solidFill>
                    <a:schemeClr val="bg1">
                      <a:lumMod val="95000"/>
                    </a:schemeClr>
                  </a:solidFill>
                  <a:ln w="9525" cap="flat" cmpd="sng">
                    <a:solidFill>
                      <a:schemeClr val="tx1"/>
                    </a:solidFill>
                    <a:prstDash val="solid"/>
                    <a:round/>
                    <a:headEnd/>
                    <a:tailEnd/>
                  </a:ln>
                  <a:effectLst/>
                  <a:scene3d>
                    <a:camera prst="orthographicFront"/>
                    <a:lightRig rig="threePt" dir="t"/>
                  </a:scene3d>
                  <a:sp3d>
                    <a:bevelT/>
                  </a:sp3d>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6">
                  <a:extLst>
                    <a:ext uri="{FF2B5EF4-FFF2-40B4-BE49-F238E27FC236}">
                      <a16:creationId xmlns:a16="http://schemas.microsoft.com/office/drawing/2014/main" id="{E8F18AAC-1FC8-B465-13E7-67F6CB34E0AE}"/>
                    </a:ext>
                  </a:extLst>
                </p:cNvPr>
                <p:cNvGrpSpPr>
                  <a:grpSpLocks/>
                </p:cNvGrpSpPr>
                <p:nvPr/>
              </p:nvGrpSpPr>
              <p:grpSpPr bwMode="auto">
                <a:xfrm>
                  <a:off x="2413" y="3373"/>
                  <a:ext cx="311" cy="356"/>
                  <a:chOff x="2240" y="3136"/>
                  <a:chExt cx="311" cy="356"/>
                </a:xfrm>
              </p:grpSpPr>
              <p:sp>
                <p:nvSpPr>
                  <p:cNvPr id="72" name="Oval 57">
                    <a:extLst>
                      <a:ext uri="{FF2B5EF4-FFF2-40B4-BE49-F238E27FC236}">
                        <a16:creationId xmlns:a16="http://schemas.microsoft.com/office/drawing/2014/main" id="{B36901F2-0280-9FC0-AC94-C1B176462DF0}"/>
                      </a:ext>
                    </a:extLst>
                  </p:cNvPr>
                  <p:cNvSpPr>
                    <a:spLocks noChangeArrowheads="1"/>
                  </p:cNvSpPr>
                  <p:nvPr/>
                </p:nvSpPr>
                <p:spPr bwMode="auto">
                  <a:xfrm>
                    <a:off x="2240" y="3136"/>
                    <a:ext cx="311" cy="73"/>
                  </a:xfrm>
                  <a:prstGeom prst="ellipse">
                    <a:avLst/>
                  </a:prstGeom>
                  <a:gradFill rotWithShape="0">
                    <a:gsLst>
                      <a:gs pos="0">
                        <a:srgbClr val="EAEAEA"/>
                      </a:gs>
                      <a:gs pos="100000">
                        <a:srgbClr val="EAEAEA">
                          <a:gamma/>
                          <a:shade val="46275"/>
                          <a:invGamma/>
                        </a:srgbClr>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58">
                    <a:extLst>
                      <a:ext uri="{FF2B5EF4-FFF2-40B4-BE49-F238E27FC236}">
                        <a16:creationId xmlns:a16="http://schemas.microsoft.com/office/drawing/2014/main" id="{E797FFCE-4961-DD78-604B-2C75553D5ED4}"/>
                      </a:ext>
                    </a:extLst>
                  </p:cNvPr>
                  <p:cNvSpPr>
                    <a:spLocks/>
                  </p:cNvSpPr>
                  <p:nvPr/>
                </p:nvSpPr>
                <p:spPr bwMode="auto">
                  <a:xfrm>
                    <a:off x="2350" y="3208"/>
                    <a:ext cx="83" cy="284"/>
                  </a:xfrm>
                  <a:custGeom>
                    <a:avLst/>
                    <a:gdLst/>
                    <a:ahLst/>
                    <a:cxnLst>
                      <a:cxn ang="0">
                        <a:pos x="0" y="0"/>
                      </a:cxn>
                      <a:cxn ang="0">
                        <a:pos x="156" y="0"/>
                      </a:cxn>
                      <a:cxn ang="0">
                        <a:pos x="83" y="558"/>
                      </a:cxn>
                      <a:cxn ang="0">
                        <a:pos x="0" y="0"/>
                      </a:cxn>
                    </a:cxnLst>
                    <a:rect l="0" t="0" r="r" b="b"/>
                    <a:pathLst>
                      <a:path w="156" h="558">
                        <a:moveTo>
                          <a:pt x="0" y="0"/>
                        </a:moveTo>
                        <a:lnTo>
                          <a:pt x="156" y="0"/>
                        </a:lnTo>
                        <a:lnTo>
                          <a:pt x="83" y="558"/>
                        </a:lnTo>
                        <a:lnTo>
                          <a:pt x="0" y="0"/>
                        </a:lnTo>
                        <a:close/>
                      </a:path>
                    </a:pathLst>
                  </a:custGeom>
                  <a:solidFill>
                    <a:schemeClr val="bg1">
                      <a:lumMod val="95000"/>
                    </a:schemeClr>
                  </a:solidFill>
                  <a:ln w="9525" cap="flat" cmpd="sng">
                    <a:solidFill>
                      <a:schemeClr val="tx1"/>
                    </a:solidFill>
                    <a:prstDash val="solid"/>
                    <a:round/>
                    <a:headEnd/>
                    <a:tailEnd/>
                  </a:ln>
                  <a:effectLst/>
                  <a:scene3d>
                    <a:camera prst="orthographicFront"/>
                    <a:lightRig rig="threePt" dir="t"/>
                  </a:scene3d>
                  <a:sp3d>
                    <a:bevelT/>
                  </a:sp3d>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9">
                  <a:extLst>
                    <a:ext uri="{FF2B5EF4-FFF2-40B4-BE49-F238E27FC236}">
                      <a16:creationId xmlns:a16="http://schemas.microsoft.com/office/drawing/2014/main" id="{15799F35-91F8-5B1D-F0F3-F80FD149BABB}"/>
                    </a:ext>
                  </a:extLst>
                </p:cNvPr>
                <p:cNvGrpSpPr>
                  <a:grpSpLocks/>
                </p:cNvGrpSpPr>
                <p:nvPr/>
              </p:nvGrpSpPr>
              <p:grpSpPr bwMode="auto">
                <a:xfrm>
                  <a:off x="2615" y="3227"/>
                  <a:ext cx="311" cy="356"/>
                  <a:chOff x="2240" y="3136"/>
                  <a:chExt cx="311" cy="356"/>
                </a:xfrm>
              </p:grpSpPr>
              <p:sp>
                <p:nvSpPr>
                  <p:cNvPr id="70" name="Oval 60">
                    <a:extLst>
                      <a:ext uri="{FF2B5EF4-FFF2-40B4-BE49-F238E27FC236}">
                        <a16:creationId xmlns:a16="http://schemas.microsoft.com/office/drawing/2014/main" id="{2C77E575-F684-E985-275F-D5D9B85C0375}"/>
                      </a:ext>
                    </a:extLst>
                  </p:cNvPr>
                  <p:cNvSpPr>
                    <a:spLocks noChangeArrowheads="1"/>
                  </p:cNvSpPr>
                  <p:nvPr/>
                </p:nvSpPr>
                <p:spPr bwMode="auto">
                  <a:xfrm>
                    <a:off x="2240" y="3136"/>
                    <a:ext cx="311" cy="73"/>
                  </a:xfrm>
                  <a:prstGeom prst="ellipse">
                    <a:avLst/>
                  </a:prstGeom>
                  <a:gradFill rotWithShape="0">
                    <a:gsLst>
                      <a:gs pos="0">
                        <a:srgbClr val="EAEAEA"/>
                      </a:gs>
                      <a:gs pos="100000">
                        <a:srgbClr val="EAEAEA">
                          <a:gamma/>
                          <a:shade val="46275"/>
                          <a:invGamma/>
                        </a:srgbClr>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61">
                    <a:extLst>
                      <a:ext uri="{FF2B5EF4-FFF2-40B4-BE49-F238E27FC236}">
                        <a16:creationId xmlns:a16="http://schemas.microsoft.com/office/drawing/2014/main" id="{38AB07FE-BB73-2627-A7CB-0D452689A67A}"/>
                      </a:ext>
                    </a:extLst>
                  </p:cNvPr>
                  <p:cNvSpPr>
                    <a:spLocks/>
                  </p:cNvSpPr>
                  <p:nvPr/>
                </p:nvSpPr>
                <p:spPr bwMode="auto">
                  <a:xfrm>
                    <a:off x="2350" y="3208"/>
                    <a:ext cx="83" cy="284"/>
                  </a:xfrm>
                  <a:custGeom>
                    <a:avLst/>
                    <a:gdLst/>
                    <a:ahLst/>
                    <a:cxnLst>
                      <a:cxn ang="0">
                        <a:pos x="0" y="0"/>
                      </a:cxn>
                      <a:cxn ang="0">
                        <a:pos x="156" y="0"/>
                      </a:cxn>
                      <a:cxn ang="0">
                        <a:pos x="83" y="558"/>
                      </a:cxn>
                      <a:cxn ang="0">
                        <a:pos x="0" y="0"/>
                      </a:cxn>
                    </a:cxnLst>
                    <a:rect l="0" t="0" r="r" b="b"/>
                    <a:pathLst>
                      <a:path w="156" h="558">
                        <a:moveTo>
                          <a:pt x="0" y="0"/>
                        </a:moveTo>
                        <a:lnTo>
                          <a:pt x="156" y="0"/>
                        </a:lnTo>
                        <a:lnTo>
                          <a:pt x="83" y="558"/>
                        </a:lnTo>
                        <a:lnTo>
                          <a:pt x="0" y="0"/>
                        </a:lnTo>
                        <a:close/>
                      </a:path>
                    </a:pathLst>
                  </a:custGeom>
                  <a:solidFill>
                    <a:schemeClr val="bg1">
                      <a:lumMod val="95000"/>
                    </a:schemeClr>
                  </a:solidFill>
                  <a:ln w="9525" cap="flat" cmpd="sng">
                    <a:solidFill>
                      <a:schemeClr val="tx1"/>
                    </a:solidFill>
                    <a:prstDash val="solid"/>
                    <a:round/>
                    <a:headEnd/>
                    <a:tailEnd/>
                  </a:ln>
                  <a:effectLst/>
                  <a:scene3d>
                    <a:camera prst="orthographicFront"/>
                    <a:lightRig rig="threePt" dir="t"/>
                  </a:scene3d>
                  <a:sp3d>
                    <a:bevelT/>
                  </a:sp3d>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8" name="Group 62">
                  <a:extLst>
                    <a:ext uri="{FF2B5EF4-FFF2-40B4-BE49-F238E27FC236}">
                      <a16:creationId xmlns:a16="http://schemas.microsoft.com/office/drawing/2014/main" id="{34E08CE7-29A4-EF4C-4970-1FAE85615E4B}"/>
                    </a:ext>
                  </a:extLst>
                </p:cNvPr>
                <p:cNvGrpSpPr>
                  <a:grpSpLocks/>
                </p:cNvGrpSpPr>
                <p:nvPr/>
              </p:nvGrpSpPr>
              <p:grpSpPr bwMode="auto">
                <a:xfrm>
                  <a:off x="2743" y="3346"/>
                  <a:ext cx="311" cy="343"/>
                  <a:chOff x="2240" y="3136"/>
                  <a:chExt cx="311" cy="343"/>
                </a:xfrm>
              </p:grpSpPr>
              <p:sp>
                <p:nvSpPr>
                  <p:cNvPr id="68" name="Oval 63">
                    <a:extLst>
                      <a:ext uri="{FF2B5EF4-FFF2-40B4-BE49-F238E27FC236}">
                        <a16:creationId xmlns:a16="http://schemas.microsoft.com/office/drawing/2014/main" id="{1F0DD4A7-DB36-3D35-B03E-8432D4BF89B0}"/>
                      </a:ext>
                    </a:extLst>
                  </p:cNvPr>
                  <p:cNvSpPr>
                    <a:spLocks noChangeArrowheads="1"/>
                  </p:cNvSpPr>
                  <p:nvPr/>
                </p:nvSpPr>
                <p:spPr bwMode="auto">
                  <a:xfrm rot="765928">
                    <a:off x="2240" y="3136"/>
                    <a:ext cx="311" cy="73"/>
                  </a:xfrm>
                  <a:prstGeom prst="ellipse">
                    <a:avLst/>
                  </a:prstGeom>
                  <a:gradFill rotWithShape="0">
                    <a:gsLst>
                      <a:gs pos="0">
                        <a:srgbClr val="EAEAEA"/>
                      </a:gs>
                      <a:gs pos="100000">
                        <a:srgbClr val="EAEAEA">
                          <a:gamma/>
                          <a:shade val="46275"/>
                          <a:invGamma/>
                        </a:srgbClr>
                      </a:gs>
                    </a:gsLst>
                    <a:path path="shape">
                      <a:fillToRect l="50000" t="50000" r="50000" b="50000"/>
                    </a:path>
                  </a:gradFill>
                  <a:ln w="9525">
                    <a:solidFill>
                      <a:schemeClr val="tx1"/>
                    </a:solidFill>
                    <a:round/>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64">
                    <a:extLst>
                      <a:ext uri="{FF2B5EF4-FFF2-40B4-BE49-F238E27FC236}">
                        <a16:creationId xmlns:a16="http://schemas.microsoft.com/office/drawing/2014/main" id="{14DE6E8B-C2FF-DC10-08F2-DF3599254075}"/>
                      </a:ext>
                    </a:extLst>
                  </p:cNvPr>
                  <p:cNvSpPr>
                    <a:spLocks/>
                  </p:cNvSpPr>
                  <p:nvPr/>
                </p:nvSpPr>
                <p:spPr bwMode="auto">
                  <a:xfrm rot="765928">
                    <a:off x="2303" y="3195"/>
                    <a:ext cx="83" cy="284"/>
                  </a:xfrm>
                  <a:custGeom>
                    <a:avLst/>
                    <a:gdLst/>
                    <a:ahLst/>
                    <a:cxnLst>
                      <a:cxn ang="0">
                        <a:pos x="0" y="0"/>
                      </a:cxn>
                      <a:cxn ang="0">
                        <a:pos x="156" y="0"/>
                      </a:cxn>
                      <a:cxn ang="0">
                        <a:pos x="83" y="558"/>
                      </a:cxn>
                      <a:cxn ang="0">
                        <a:pos x="0" y="0"/>
                      </a:cxn>
                    </a:cxnLst>
                    <a:rect l="0" t="0" r="r" b="b"/>
                    <a:pathLst>
                      <a:path w="156" h="558">
                        <a:moveTo>
                          <a:pt x="0" y="0"/>
                        </a:moveTo>
                        <a:lnTo>
                          <a:pt x="156" y="0"/>
                        </a:lnTo>
                        <a:lnTo>
                          <a:pt x="83" y="558"/>
                        </a:lnTo>
                        <a:lnTo>
                          <a:pt x="0" y="0"/>
                        </a:lnTo>
                        <a:close/>
                      </a:path>
                    </a:pathLst>
                  </a:custGeom>
                  <a:solidFill>
                    <a:schemeClr val="bg1">
                      <a:lumMod val="95000"/>
                    </a:schemeClr>
                  </a:solidFill>
                  <a:ln w="9525" cap="flat" cmpd="sng">
                    <a:solidFill>
                      <a:schemeClr val="tx1"/>
                    </a:solidFill>
                    <a:prstDash val="solid"/>
                    <a:round/>
                    <a:headEnd/>
                    <a:tailEnd/>
                  </a:ln>
                  <a:effectLst/>
                  <a:scene3d>
                    <a:camera prst="orthographicFront"/>
                    <a:lightRig rig="threePt" dir="t"/>
                  </a:scene3d>
                  <a:sp3d>
                    <a:bevelT/>
                  </a:sp3d>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9" name="Group 65">
                  <a:extLst>
                    <a:ext uri="{FF2B5EF4-FFF2-40B4-BE49-F238E27FC236}">
                      <a16:creationId xmlns:a16="http://schemas.microsoft.com/office/drawing/2014/main" id="{9078F2D0-487A-7637-1313-EE1A78A44276}"/>
                    </a:ext>
                  </a:extLst>
                </p:cNvPr>
                <p:cNvGrpSpPr>
                  <a:grpSpLocks/>
                </p:cNvGrpSpPr>
                <p:nvPr/>
              </p:nvGrpSpPr>
              <p:grpSpPr bwMode="auto">
                <a:xfrm>
                  <a:off x="2844" y="3511"/>
                  <a:ext cx="436" cy="704"/>
                  <a:chOff x="2240" y="3136"/>
                  <a:chExt cx="436" cy="704"/>
                </a:xfrm>
              </p:grpSpPr>
              <p:sp>
                <p:nvSpPr>
                  <p:cNvPr id="66" name="Oval 66">
                    <a:extLst>
                      <a:ext uri="{FF2B5EF4-FFF2-40B4-BE49-F238E27FC236}">
                        <a16:creationId xmlns:a16="http://schemas.microsoft.com/office/drawing/2014/main" id="{24B9DD33-1B57-0B11-3C39-8A7096A24829}"/>
                      </a:ext>
                    </a:extLst>
                  </p:cNvPr>
                  <p:cNvSpPr>
                    <a:spLocks noChangeArrowheads="1"/>
                  </p:cNvSpPr>
                  <p:nvPr/>
                </p:nvSpPr>
                <p:spPr bwMode="auto">
                  <a:xfrm>
                    <a:off x="2240" y="3136"/>
                    <a:ext cx="311" cy="73"/>
                  </a:xfrm>
                  <a:prstGeom prst="ellipse">
                    <a:avLst/>
                  </a:prstGeom>
                  <a:gradFill rotWithShape="0">
                    <a:gsLst>
                      <a:gs pos="0">
                        <a:srgbClr val="EAEAEA"/>
                      </a:gs>
                      <a:gs pos="100000">
                        <a:srgbClr val="EAEAEA">
                          <a:gamma/>
                          <a:shade val="46275"/>
                          <a:invGamma/>
                        </a:srgbClr>
                      </a:gs>
                    </a:gsLst>
                    <a:path path="shape">
                      <a:fillToRect l="50000" t="50000" r="50000" b="50000"/>
                    </a:path>
                  </a:gradFill>
                  <a:ln w="9525">
                    <a:solidFill>
                      <a:schemeClr val="tx1"/>
                    </a:solidFill>
                    <a:round/>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67">
                    <a:extLst>
                      <a:ext uri="{FF2B5EF4-FFF2-40B4-BE49-F238E27FC236}">
                        <a16:creationId xmlns:a16="http://schemas.microsoft.com/office/drawing/2014/main" id="{6DAAA6F2-1B0F-B1EE-FBDB-212CBC14F445}"/>
                      </a:ext>
                    </a:extLst>
                  </p:cNvPr>
                  <p:cNvSpPr>
                    <a:spLocks/>
                  </p:cNvSpPr>
                  <p:nvPr/>
                </p:nvSpPr>
                <p:spPr bwMode="auto">
                  <a:xfrm>
                    <a:off x="2350" y="3208"/>
                    <a:ext cx="83" cy="284"/>
                  </a:xfrm>
                  <a:custGeom>
                    <a:avLst/>
                    <a:gdLst/>
                    <a:ahLst/>
                    <a:cxnLst>
                      <a:cxn ang="0">
                        <a:pos x="0" y="0"/>
                      </a:cxn>
                      <a:cxn ang="0">
                        <a:pos x="156" y="0"/>
                      </a:cxn>
                      <a:cxn ang="0">
                        <a:pos x="83" y="558"/>
                      </a:cxn>
                      <a:cxn ang="0">
                        <a:pos x="0" y="0"/>
                      </a:cxn>
                    </a:cxnLst>
                    <a:rect l="0" t="0" r="r" b="b"/>
                    <a:pathLst>
                      <a:path w="156" h="558">
                        <a:moveTo>
                          <a:pt x="0" y="0"/>
                        </a:moveTo>
                        <a:lnTo>
                          <a:pt x="156" y="0"/>
                        </a:lnTo>
                        <a:lnTo>
                          <a:pt x="83" y="558"/>
                        </a:lnTo>
                        <a:lnTo>
                          <a:pt x="0" y="0"/>
                        </a:lnTo>
                        <a:close/>
                      </a:path>
                    </a:pathLst>
                  </a:custGeom>
                  <a:solidFill>
                    <a:schemeClr val="bg1">
                      <a:lumMod val="95000"/>
                    </a:schemeClr>
                  </a:solidFill>
                  <a:ln w="9525" cap="flat" cmpd="sng">
                    <a:solidFill>
                      <a:schemeClr val="tx1"/>
                    </a:solidFill>
                    <a:prstDash val="solid"/>
                    <a:round/>
                    <a:headEnd/>
                    <a:tailEnd/>
                  </a:ln>
                  <a:effectLst/>
                  <a:scene3d>
                    <a:camera prst="orthographicFront"/>
                    <a:lightRig rig="threePt" dir="t"/>
                  </a:scene3d>
                  <a:sp3d>
                    <a:bevelT/>
                  </a:sp3d>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Oval 66">
                    <a:extLst>
                      <a:ext uri="{FF2B5EF4-FFF2-40B4-BE49-F238E27FC236}">
                        <a16:creationId xmlns:a16="http://schemas.microsoft.com/office/drawing/2014/main" id="{A888A84E-AEF2-31A8-37A8-325FE3B58423}"/>
                      </a:ext>
                    </a:extLst>
                  </p:cNvPr>
                  <p:cNvSpPr>
                    <a:spLocks noChangeArrowheads="1"/>
                  </p:cNvSpPr>
                  <p:nvPr/>
                </p:nvSpPr>
                <p:spPr bwMode="auto">
                  <a:xfrm>
                    <a:off x="2365" y="3273"/>
                    <a:ext cx="311" cy="73"/>
                  </a:xfrm>
                  <a:prstGeom prst="ellipse">
                    <a:avLst/>
                  </a:prstGeom>
                  <a:gradFill rotWithShape="0">
                    <a:gsLst>
                      <a:gs pos="0">
                        <a:srgbClr val="EAEAEA"/>
                      </a:gs>
                      <a:gs pos="100000">
                        <a:srgbClr val="EAEAEA">
                          <a:gamma/>
                          <a:shade val="46275"/>
                          <a:invGamma/>
                        </a:srgbClr>
                      </a:gs>
                    </a:gsLst>
                    <a:path path="shape">
                      <a:fillToRect l="50000" t="50000" r="50000" b="50000"/>
                    </a:path>
                  </a:gradFill>
                  <a:ln w="9525">
                    <a:solidFill>
                      <a:schemeClr val="tx1"/>
                    </a:solidFill>
                    <a:round/>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67">
                    <a:extLst>
                      <a:ext uri="{FF2B5EF4-FFF2-40B4-BE49-F238E27FC236}">
                        <a16:creationId xmlns:a16="http://schemas.microsoft.com/office/drawing/2014/main" id="{9983CA70-C570-BCC7-C99B-DF54344C944F}"/>
                      </a:ext>
                    </a:extLst>
                  </p:cNvPr>
                  <p:cNvSpPr>
                    <a:spLocks/>
                  </p:cNvSpPr>
                  <p:nvPr/>
                </p:nvSpPr>
                <p:spPr bwMode="auto">
                  <a:xfrm>
                    <a:off x="2475" y="3345"/>
                    <a:ext cx="83" cy="284"/>
                  </a:xfrm>
                  <a:custGeom>
                    <a:avLst/>
                    <a:gdLst/>
                    <a:ahLst/>
                    <a:cxnLst>
                      <a:cxn ang="0">
                        <a:pos x="0" y="0"/>
                      </a:cxn>
                      <a:cxn ang="0">
                        <a:pos x="156" y="0"/>
                      </a:cxn>
                      <a:cxn ang="0">
                        <a:pos x="83" y="558"/>
                      </a:cxn>
                      <a:cxn ang="0">
                        <a:pos x="0" y="0"/>
                      </a:cxn>
                    </a:cxnLst>
                    <a:rect l="0" t="0" r="r" b="b"/>
                    <a:pathLst>
                      <a:path w="156" h="558">
                        <a:moveTo>
                          <a:pt x="0" y="0"/>
                        </a:moveTo>
                        <a:lnTo>
                          <a:pt x="156" y="0"/>
                        </a:lnTo>
                        <a:lnTo>
                          <a:pt x="83" y="558"/>
                        </a:lnTo>
                        <a:lnTo>
                          <a:pt x="0" y="0"/>
                        </a:lnTo>
                        <a:close/>
                      </a:path>
                    </a:pathLst>
                  </a:custGeom>
                  <a:solidFill>
                    <a:schemeClr val="bg1">
                      <a:lumMod val="95000"/>
                    </a:schemeClr>
                  </a:solidFill>
                  <a:ln w="9525" cap="flat" cmpd="sng">
                    <a:solidFill>
                      <a:schemeClr val="tx1"/>
                    </a:solidFill>
                    <a:prstDash val="solid"/>
                    <a:round/>
                    <a:headEnd/>
                    <a:tailEnd/>
                  </a:ln>
                  <a:effectLst/>
                  <a:scene3d>
                    <a:camera prst="orthographicFront"/>
                    <a:lightRig rig="threePt" dir="t"/>
                  </a:scene3d>
                  <a:sp3d>
                    <a:bevelT/>
                  </a:sp3d>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Oval 66">
                    <a:extLst>
                      <a:ext uri="{FF2B5EF4-FFF2-40B4-BE49-F238E27FC236}">
                        <a16:creationId xmlns:a16="http://schemas.microsoft.com/office/drawing/2014/main" id="{A5522714-1369-85A3-ED71-30C1962B6585}"/>
                      </a:ext>
                    </a:extLst>
                  </p:cNvPr>
                  <p:cNvSpPr>
                    <a:spLocks noChangeArrowheads="1"/>
                  </p:cNvSpPr>
                  <p:nvPr/>
                </p:nvSpPr>
                <p:spPr bwMode="auto">
                  <a:xfrm rot="20906549">
                    <a:off x="2298" y="3484"/>
                    <a:ext cx="311" cy="73"/>
                  </a:xfrm>
                  <a:prstGeom prst="ellipse">
                    <a:avLst/>
                  </a:prstGeom>
                  <a:gradFill rotWithShape="0">
                    <a:gsLst>
                      <a:gs pos="0">
                        <a:srgbClr val="EAEAEA"/>
                      </a:gs>
                      <a:gs pos="100000">
                        <a:srgbClr val="EAEAEA">
                          <a:gamma/>
                          <a:shade val="46275"/>
                          <a:invGamma/>
                        </a:srgbClr>
                      </a:gs>
                    </a:gsLst>
                    <a:path path="shape">
                      <a:fillToRect l="50000" t="50000" r="50000" b="50000"/>
                    </a:path>
                  </a:gradFill>
                  <a:ln w="9525">
                    <a:solidFill>
                      <a:schemeClr val="tx1"/>
                    </a:solidFill>
                    <a:round/>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67">
                    <a:extLst>
                      <a:ext uri="{FF2B5EF4-FFF2-40B4-BE49-F238E27FC236}">
                        <a16:creationId xmlns:a16="http://schemas.microsoft.com/office/drawing/2014/main" id="{6A758137-6316-9D01-7DA9-3121054289E3}"/>
                      </a:ext>
                    </a:extLst>
                  </p:cNvPr>
                  <p:cNvSpPr>
                    <a:spLocks/>
                  </p:cNvSpPr>
                  <p:nvPr/>
                </p:nvSpPr>
                <p:spPr bwMode="auto">
                  <a:xfrm rot="20906549">
                    <a:off x="2408" y="3556"/>
                    <a:ext cx="83" cy="284"/>
                  </a:xfrm>
                  <a:custGeom>
                    <a:avLst/>
                    <a:gdLst/>
                    <a:ahLst/>
                    <a:cxnLst>
                      <a:cxn ang="0">
                        <a:pos x="0" y="0"/>
                      </a:cxn>
                      <a:cxn ang="0">
                        <a:pos x="156" y="0"/>
                      </a:cxn>
                      <a:cxn ang="0">
                        <a:pos x="83" y="558"/>
                      </a:cxn>
                      <a:cxn ang="0">
                        <a:pos x="0" y="0"/>
                      </a:cxn>
                    </a:cxnLst>
                    <a:rect l="0" t="0" r="r" b="b"/>
                    <a:pathLst>
                      <a:path w="156" h="558">
                        <a:moveTo>
                          <a:pt x="0" y="0"/>
                        </a:moveTo>
                        <a:lnTo>
                          <a:pt x="156" y="0"/>
                        </a:lnTo>
                        <a:lnTo>
                          <a:pt x="83" y="558"/>
                        </a:lnTo>
                        <a:lnTo>
                          <a:pt x="0" y="0"/>
                        </a:lnTo>
                        <a:close/>
                      </a:path>
                    </a:pathLst>
                  </a:custGeom>
                  <a:solidFill>
                    <a:schemeClr val="bg1">
                      <a:lumMod val="95000"/>
                    </a:schemeClr>
                  </a:solidFill>
                  <a:ln w="9525" cap="flat" cmpd="sng">
                    <a:solidFill>
                      <a:schemeClr val="tx1"/>
                    </a:solidFill>
                    <a:prstDash val="solid"/>
                    <a:round/>
                    <a:headEnd/>
                    <a:tailEnd/>
                  </a:ln>
                  <a:effectLst/>
                  <a:scene3d>
                    <a:camera prst="orthographicFront"/>
                    <a:lightRig rig="threePt" dir="t"/>
                  </a:scene3d>
                  <a:sp3d>
                    <a:bevelT/>
                  </a:sp3d>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0" name="Group 68">
                  <a:extLst>
                    <a:ext uri="{FF2B5EF4-FFF2-40B4-BE49-F238E27FC236}">
                      <a16:creationId xmlns:a16="http://schemas.microsoft.com/office/drawing/2014/main" id="{A6DB8E2C-DD2B-38BC-1D8B-974D627AB614}"/>
                    </a:ext>
                  </a:extLst>
                </p:cNvPr>
                <p:cNvGrpSpPr>
                  <a:grpSpLocks/>
                </p:cNvGrpSpPr>
                <p:nvPr/>
              </p:nvGrpSpPr>
              <p:grpSpPr bwMode="auto">
                <a:xfrm>
                  <a:off x="2487" y="3629"/>
                  <a:ext cx="311" cy="356"/>
                  <a:chOff x="2240" y="3136"/>
                  <a:chExt cx="311" cy="356"/>
                </a:xfrm>
              </p:grpSpPr>
              <p:sp>
                <p:nvSpPr>
                  <p:cNvPr id="64" name="Oval 69">
                    <a:extLst>
                      <a:ext uri="{FF2B5EF4-FFF2-40B4-BE49-F238E27FC236}">
                        <a16:creationId xmlns:a16="http://schemas.microsoft.com/office/drawing/2014/main" id="{ADE0465B-CAD7-2EA3-3A64-60EF9E29659C}"/>
                      </a:ext>
                    </a:extLst>
                  </p:cNvPr>
                  <p:cNvSpPr>
                    <a:spLocks noChangeArrowheads="1"/>
                  </p:cNvSpPr>
                  <p:nvPr/>
                </p:nvSpPr>
                <p:spPr bwMode="auto">
                  <a:xfrm>
                    <a:off x="2240" y="3136"/>
                    <a:ext cx="311" cy="73"/>
                  </a:xfrm>
                  <a:prstGeom prst="ellipse">
                    <a:avLst/>
                  </a:prstGeom>
                  <a:gradFill rotWithShape="0">
                    <a:gsLst>
                      <a:gs pos="0">
                        <a:srgbClr val="EAEAEA"/>
                      </a:gs>
                      <a:gs pos="100000">
                        <a:srgbClr val="EAEAEA">
                          <a:gamma/>
                          <a:shade val="46275"/>
                          <a:invGamma/>
                        </a:srgbClr>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70">
                    <a:extLst>
                      <a:ext uri="{FF2B5EF4-FFF2-40B4-BE49-F238E27FC236}">
                        <a16:creationId xmlns:a16="http://schemas.microsoft.com/office/drawing/2014/main" id="{130721DC-E94F-FEFF-FF12-57FED4382BD1}"/>
                      </a:ext>
                    </a:extLst>
                  </p:cNvPr>
                  <p:cNvSpPr>
                    <a:spLocks/>
                  </p:cNvSpPr>
                  <p:nvPr/>
                </p:nvSpPr>
                <p:spPr bwMode="auto">
                  <a:xfrm>
                    <a:off x="2350" y="3208"/>
                    <a:ext cx="83" cy="284"/>
                  </a:xfrm>
                  <a:custGeom>
                    <a:avLst/>
                    <a:gdLst/>
                    <a:ahLst/>
                    <a:cxnLst>
                      <a:cxn ang="0">
                        <a:pos x="0" y="0"/>
                      </a:cxn>
                      <a:cxn ang="0">
                        <a:pos x="156" y="0"/>
                      </a:cxn>
                      <a:cxn ang="0">
                        <a:pos x="83" y="558"/>
                      </a:cxn>
                      <a:cxn ang="0">
                        <a:pos x="0" y="0"/>
                      </a:cxn>
                    </a:cxnLst>
                    <a:rect l="0" t="0" r="r" b="b"/>
                    <a:pathLst>
                      <a:path w="156" h="558">
                        <a:moveTo>
                          <a:pt x="0" y="0"/>
                        </a:moveTo>
                        <a:lnTo>
                          <a:pt x="156" y="0"/>
                        </a:lnTo>
                        <a:lnTo>
                          <a:pt x="83" y="558"/>
                        </a:lnTo>
                        <a:lnTo>
                          <a:pt x="0" y="0"/>
                        </a:lnTo>
                        <a:close/>
                      </a:path>
                    </a:pathLst>
                  </a:custGeom>
                  <a:solidFill>
                    <a:schemeClr val="bg1">
                      <a:lumMod val="95000"/>
                    </a:schemeClr>
                  </a:solidFill>
                  <a:ln w="9525" cap="flat" cmpd="sng">
                    <a:solidFill>
                      <a:schemeClr val="tx1"/>
                    </a:solidFill>
                    <a:prstDash val="solid"/>
                    <a:round/>
                    <a:headEnd/>
                    <a:tailEnd/>
                  </a:ln>
                  <a:effectLst/>
                  <a:scene3d>
                    <a:camera prst="orthographicFront"/>
                    <a:lightRig rig="threePt" dir="t"/>
                  </a:scene3d>
                  <a:sp3d>
                    <a:bevelT/>
                  </a:sp3d>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1" name="Group 71">
                  <a:extLst>
                    <a:ext uri="{FF2B5EF4-FFF2-40B4-BE49-F238E27FC236}">
                      <a16:creationId xmlns:a16="http://schemas.microsoft.com/office/drawing/2014/main" id="{16F80E87-37C8-9EEB-9E31-B863074ECD1A}"/>
                    </a:ext>
                  </a:extLst>
                </p:cNvPr>
                <p:cNvGrpSpPr>
                  <a:grpSpLocks/>
                </p:cNvGrpSpPr>
                <p:nvPr/>
              </p:nvGrpSpPr>
              <p:grpSpPr bwMode="auto">
                <a:xfrm>
                  <a:off x="2770" y="3729"/>
                  <a:ext cx="311" cy="356"/>
                  <a:chOff x="2240" y="3136"/>
                  <a:chExt cx="311" cy="356"/>
                </a:xfrm>
              </p:grpSpPr>
              <p:sp>
                <p:nvSpPr>
                  <p:cNvPr id="62" name="Oval 72">
                    <a:extLst>
                      <a:ext uri="{FF2B5EF4-FFF2-40B4-BE49-F238E27FC236}">
                        <a16:creationId xmlns:a16="http://schemas.microsoft.com/office/drawing/2014/main" id="{93A211AA-5C98-938C-8F3F-8D6AC8404F9C}"/>
                      </a:ext>
                    </a:extLst>
                  </p:cNvPr>
                  <p:cNvSpPr>
                    <a:spLocks noChangeArrowheads="1"/>
                  </p:cNvSpPr>
                  <p:nvPr/>
                </p:nvSpPr>
                <p:spPr bwMode="auto">
                  <a:xfrm>
                    <a:off x="2240" y="3136"/>
                    <a:ext cx="311" cy="73"/>
                  </a:xfrm>
                  <a:prstGeom prst="ellipse">
                    <a:avLst/>
                  </a:prstGeom>
                  <a:gradFill rotWithShape="0">
                    <a:gsLst>
                      <a:gs pos="0">
                        <a:srgbClr val="EAEAEA"/>
                      </a:gs>
                      <a:gs pos="100000">
                        <a:srgbClr val="EAEAEA">
                          <a:gamma/>
                          <a:shade val="46275"/>
                          <a:invGamma/>
                        </a:srgbClr>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73">
                    <a:extLst>
                      <a:ext uri="{FF2B5EF4-FFF2-40B4-BE49-F238E27FC236}">
                        <a16:creationId xmlns:a16="http://schemas.microsoft.com/office/drawing/2014/main" id="{D673FA59-050D-7D0A-30B5-B5492BBEE5E0}"/>
                      </a:ext>
                    </a:extLst>
                  </p:cNvPr>
                  <p:cNvSpPr>
                    <a:spLocks/>
                  </p:cNvSpPr>
                  <p:nvPr/>
                </p:nvSpPr>
                <p:spPr bwMode="auto">
                  <a:xfrm>
                    <a:off x="2350" y="3208"/>
                    <a:ext cx="83" cy="284"/>
                  </a:xfrm>
                  <a:custGeom>
                    <a:avLst/>
                    <a:gdLst/>
                    <a:ahLst/>
                    <a:cxnLst>
                      <a:cxn ang="0">
                        <a:pos x="0" y="0"/>
                      </a:cxn>
                      <a:cxn ang="0">
                        <a:pos x="156" y="0"/>
                      </a:cxn>
                      <a:cxn ang="0">
                        <a:pos x="83" y="558"/>
                      </a:cxn>
                      <a:cxn ang="0">
                        <a:pos x="0" y="0"/>
                      </a:cxn>
                    </a:cxnLst>
                    <a:rect l="0" t="0" r="r" b="b"/>
                    <a:pathLst>
                      <a:path w="156" h="558">
                        <a:moveTo>
                          <a:pt x="0" y="0"/>
                        </a:moveTo>
                        <a:lnTo>
                          <a:pt x="156" y="0"/>
                        </a:lnTo>
                        <a:lnTo>
                          <a:pt x="83" y="558"/>
                        </a:lnTo>
                        <a:lnTo>
                          <a:pt x="0" y="0"/>
                        </a:lnTo>
                        <a:close/>
                      </a:path>
                    </a:pathLst>
                  </a:custGeom>
                  <a:solidFill>
                    <a:schemeClr val="bg1">
                      <a:lumMod val="95000"/>
                    </a:schemeClr>
                  </a:solidFill>
                  <a:ln w="9525" cap="flat" cmpd="sng">
                    <a:solidFill>
                      <a:schemeClr val="tx1"/>
                    </a:solidFill>
                    <a:prstDash val="solid"/>
                    <a:round/>
                    <a:headEnd/>
                    <a:tailEnd/>
                  </a:ln>
                  <a:effectLst/>
                  <a:scene3d>
                    <a:camera prst="orthographicFront"/>
                    <a:lightRig rig="threePt" dir="t"/>
                  </a:scene3d>
                  <a:sp3d>
                    <a:bevelT/>
                  </a:sp3d>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1" name="Group 78">
                <a:extLst>
                  <a:ext uri="{FF2B5EF4-FFF2-40B4-BE49-F238E27FC236}">
                    <a16:creationId xmlns:a16="http://schemas.microsoft.com/office/drawing/2014/main" id="{FD964659-7248-7934-DAE3-163B7E5BBABA}"/>
                  </a:ext>
                </a:extLst>
              </p:cNvPr>
              <p:cNvGrpSpPr>
                <a:grpSpLocks/>
              </p:cNvGrpSpPr>
              <p:nvPr/>
            </p:nvGrpSpPr>
            <p:grpSpPr bwMode="auto">
              <a:xfrm rot="-1146933">
                <a:off x="1181" y="2971"/>
                <a:ext cx="311" cy="356"/>
                <a:chOff x="2240" y="3136"/>
                <a:chExt cx="311" cy="356"/>
              </a:xfrm>
            </p:grpSpPr>
            <p:sp>
              <p:nvSpPr>
                <p:cNvPr id="51" name="Oval 79">
                  <a:extLst>
                    <a:ext uri="{FF2B5EF4-FFF2-40B4-BE49-F238E27FC236}">
                      <a16:creationId xmlns:a16="http://schemas.microsoft.com/office/drawing/2014/main" id="{39082790-43DF-B93C-9CF3-D6834B4A6A72}"/>
                    </a:ext>
                  </a:extLst>
                </p:cNvPr>
                <p:cNvSpPr>
                  <a:spLocks noChangeArrowheads="1"/>
                </p:cNvSpPr>
                <p:nvPr/>
              </p:nvSpPr>
              <p:spPr bwMode="auto">
                <a:xfrm>
                  <a:off x="2240" y="3136"/>
                  <a:ext cx="311" cy="73"/>
                </a:xfrm>
                <a:prstGeom prst="ellipse">
                  <a:avLst/>
                </a:prstGeom>
                <a:gradFill rotWithShape="0">
                  <a:gsLst>
                    <a:gs pos="0">
                      <a:srgbClr val="EAEAEA"/>
                    </a:gs>
                    <a:gs pos="100000">
                      <a:srgbClr val="EAEAEA">
                        <a:gamma/>
                        <a:shade val="46275"/>
                        <a:invGamma/>
                      </a:srgbClr>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80">
                  <a:extLst>
                    <a:ext uri="{FF2B5EF4-FFF2-40B4-BE49-F238E27FC236}">
                      <a16:creationId xmlns:a16="http://schemas.microsoft.com/office/drawing/2014/main" id="{A4FF9B6C-C40A-85D8-449E-5E95EBAB9D48}"/>
                    </a:ext>
                  </a:extLst>
                </p:cNvPr>
                <p:cNvSpPr>
                  <a:spLocks/>
                </p:cNvSpPr>
                <p:nvPr/>
              </p:nvSpPr>
              <p:spPr bwMode="auto">
                <a:xfrm>
                  <a:off x="2350" y="3208"/>
                  <a:ext cx="83" cy="284"/>
                </a:xfrm>
                <a:custGeom>
                  <a:avLst/>
                  <a:gdLst/>
                  <a:ahLst/>
                  <a:cxnLst>
                    <a:cxn ang="0">
                      <a:pos x="0" y="0"/>
                    </a:cxn>
                    <a:cxn ang="0">
                      <a:pos x="156" y="0"/>
                    </a:cxn>
                    <a:cxn ang="0">
                      <a:pos x="83" y="558"/>
                    </a:cxn>
                    <a:cxn ang="0">
                      <a:pos x="0" y="0"/>
                    </a:cxn>
                  </a:cxnLst>
                  <a:rect l="0" t="0" r="r" b="b"/>
                  <a:pathLst>
                    <a:path w="156" h="558">
                      <a:moveTo>
                        <a:pt x="0" y="0"/>
                      </a:moveTo>
                      <a:lnTo>
                        <a:pt x="156" y="0"/>
                      </a:lnTo>
                      <a:lnTo>
                        <a:pt x="83" y="558"/>
                      </a:lnTo>
                      <a:lnTo>
                        <a:pt x="0" y="0"/>
                      </a:lnTo>
                      <a:close/>
                    </a:path>
                  </a:pathLst>
                </a:custGeom>
                <a:solidFill>
                  <a:schemeClr val="bg1">
                    <a:lumMod val="95000"/>
                  </a:schemeClr>
                </a:solidFill>
                <a:ln w="9525" cap="flat" cmpd="sng">
                  <a:solidFill>
                    <a:schemeClr val="tx1"/>
                  </a:solidFill>
                  <a:prstDash val="solid"/>
                  <a:round/>
                  <a:headEnd/>
                  <a:tailEnd/>
                </a:ln>
                <a:effectLst/>
                <a:scene3d>
                  <a:camera prst="orthographicFront"/>
                  <a:lightRig rig="threePt" dir="t"/>
                </a:scene3d>
                <a:sp3d>
                  <a:bevelT/>
                </a:sp3d>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2" name="Group 82">
                <a:extLst>
                  <a:ext uri="{FF2B5EF4-FFF2-40B4-BE49-F238E27FC236}">
                    <a16:creationId xmlns:a16="http://schemas.microsoft.com/office/drawing/2014/main" id="{B0CD2381-930D-DC03-88D0-C90D9844B70F}"/>
                  </a:ext>
                </a:extLst>
              </p:cNvPr>
              <p:cNvGrpSpPr>
                <a:grpSpLocks/>
              </p:cNvGrpSpPr>
              <p:nvPr/>
            </p:nvGrpSpPr>
            <p:grpSpPr bwMode="auto">
              <a:xfrm rot="1215279">
                <a:off x="293" y="2980"/>
                <a:ext cx="311" cy="356"/>
                <a:chOff x="2240" y="3136"/>
                <a:chExt cx="311" cy="356"/>
              </a:xfrm>
            </p:grpSpPr>
            <p:sp>
              <p:nvSpPr>
                <p:cNvPr id="49" name="Oval 83">
                  <a:extLst>
                    <a:ext uri="{FF2B5EF4-FFF2-40B4-BE49-F238E27FC236}">
                      <a16:creationId xmlns:a16="http://schemas.microsoft.com/office/drawing/2014/main" id="{3793A2A3-DD5F-8C1A-3101-B18E54E57FD3}"/>
                    </a:ext>
                  </a:extLst>
                </p:cNvPr>
                <p:cNvSpPr>
                  <a:spLocks noChangeArrowheads="1"/>
                </p:cNvSpPr>
                <p:nvPr/>
              </p:nvSpPr>
              <p:spPr bwMode="auto">
                <a:xfrm>
                  <a:off x="2240" y="3136"/>
                  <a:ext cx="311" cy="73"/>
                </a:xfrm>
                <a:prstGeom prst="ellipse">
                  <a:avLst/>
                </a:prstGeom>
                <a:gradFill rotWithShape="0">
                  <a:gsLst>
                    <a:gs pos="0">
                      <a:srgbClr val="EAEAEA"/>
                    </a:gs>
                    <a:gs pos="100000">
                      <a:srgbClr val="EAEAEA">
                        <a:gamma/>
                        <a:shade val="46275"/>
                        <a:invGamma/>
                      </a:srgbClr>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84">
                  <a:extLst>
                    <a:ext uri="{FF2B5EF4-FFF2-40B4-BE49-F238E27FC236}">
                      <a16:creationId xmlns:a16="http://schemas.microsoft.com/office/drawing/2014/main" id="{B896A738-1497-834D-EBA4-0346FAD86E8E}"/>
                    </a:ext>
                  </a:extLst>
                </p:cNvPr>
                <p:cNvSpPr>
                  <a:spLocks/>
                </p:cNvSpPr>
                <p:nvPr/>
              </p:nvSpPr>
              <p:spPr bwMode="auto">
                <a:xfrm>
                  <a:off x="2350" y="3208"/>
                  <a:ext cx="83" cy="284"/>
                </a:xfrm>
                <a:custGeom>
                  <a:avLst/>
                  <a:gdLst/>
                  <a:ahLst/>
                  <a:cxnLst>
                    <a:cxn ang="0">
                      <a:pos x="0" y="0"/>
                    </a:cxn>
                    <a:cxn ang="0">
                      <a:pos x="156" y="0"/>
                    </a:cxn>
                    <a:cxn ang="0">
                      <a:pos x="83" y="558"/>
                    </a:cxn>
                    <a:cxn ang="0">
                      <a:pos x="0" y="0"/>
                    </a:cxn>
                  </a:cxnLst>
                  <a:rect l="0" t="0" r="r" b="b"/>
                  <a:pathLst>
                    <a:path w="156" h="558">
                      <a:moveTo>
                        <a:pt x="0" y="0"/>
                      </a:moveTo>
                      <a:lnTo>
                        <a:pt x="156" y="0"/>
                      </a:lnTo>
                      <a:lnTo>
                        <a:pt x="83" y="558"/>
                      </a:lnTo>
                      <a:lnTo>
                        <a:pt x="0" y="0"/>
                      </a:lnTo>
                      <a:close/>
                    </a:path>
                  </a:pathLst>
                </a:custGeom>
                <a:solidFill>
                  <a:schemeClr val="bg1">
                    <a:lumMod val="95000"/>
                  </a:schemeClr>
                </a:solidFill>
                <a:ln w="9525" cap="flat" cmpd="sng">
                  <a:solidFill>
                    <a:schemeClr val="tx1"/>
                  </a:solidFill>
                  <a:prstDash val="solid"/>
                  <a:round/>
                  <a:headEnd/>
                  <a:tailEnd/>
                </a:ln>
                <a:effectLst/>
                <a:scene3d>
                  <a:camera prst="orthographicFront"/>
                  <a:lightRig rig="threePt" dir="t"/>
                </a:scene3d>
                <a:sp3d>
                  <a:bevelT/>
                </a:sp3d>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3" name="Group 88">
                <a:extLst>
                  <a:ext uri="{FF2B5EF4-FFF2-40B4-BE49-F238E27FC236}">
                    <a16:creationId xmlns:a16="http://schemas.microsoft.com/office/drawing/2014/main" id="{CF7B4E25-B4B6-6FDF-78CB-FF5BCE055774}"/>
                  </a:ext>
                </a:extLst>
              </p:cNvPr>
              <p:cNvGrpSpPr>
                <a:grpSpLocks/>
              </p:cNvGrpSpPr>
              <p:nvPr/>
            </p:nvGrpSpPr>
            <p:grpSpPr bwMode="auto">
              <a:xfrm>
                <a:off x="1097" y="3144"/>
                <a:ext cx="311" cy="356"/>
                <a:chOff x="2240" y="3136"/>
                <a:chExt cx="311" cy="356"/>
              </a:xfrm>
            </p:grpSpPr>
            <p:sp>
              <p:nvSpPr>
                <p:cNvPr id="47" name="Oval 89">
                  <a:extLst>
                    <a:ext uri="{FF2B5EF4-FFF2-40B4-BE49-F238E27FC236}">
                      <a16:creationId xmlns:a16="http://schemas.microsoft.com/office/drawing/2014/main" id="{5AAEBBA7-AAAF-0680-B036-3F14BAB69168}"/>
                    </a:ext>
                  </a:extLst>
                </p:cNvPr>
                <p:cNvSpPr>
                  <a:spLocks noChangeArrowheads="1"/>
                </p:cNvSpPr>
                <p:nvPr/>
              </p:nvSpPr>
              <p:spPr bwMode="auto">
                <a:xfrm>
                  <a:off x="2240" y="3136"/>
                  <a:ext cx="311" cy="73"/>
                </a:xfrm>
                <a:prstGeom prst="ellipse">
                  <a:avLst/>
                </a:prstGeom>
                <a:gradFill rotWithShape="0">
                  <a:gsLst>
                    <a:gs pos="0">
                      <a:srgbClr val="EAEAEA"/>
                    </a:gs>
                    <a:gs pos="100000">
                      <a:srgbClr val="EAEAEA">
                        <a:gamma/>
                        <a:shade val="46275"/>
                        <a:invGamma/>
                      </a:srgbClr>
                    </a:gs>
                  </a:gsLst>
                  <a:path path="shape">
                    <a:fillToRect l="50000" t="50000" r="50000" b="50000"/>
                  </a:path>
                </a:gradFill>
                <a:ln w="9525">
                  <a:solidFill>
                    <a:schemeClr val="tx1"/>
                  </a:solidFill>
                  <a:round/>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90">
                  <a:extLst>
                    <a:ext uri="{FF2B5EF4-FFF2-40B4-BE49-F238E27FC236}">
                      <a16:creationId xmlns:a16="http://schemas.microsoft.com/office/drawing/2014/main" id="{D41508D0-D86C-B00B-E7AB-670ED829C2BE}"/>
                    </a:ext>
                  </a:extLst>
                </p:cNvPr>
                <p:cNvSpPr>
                  <a:spLocks/>
                </p:cNvSpPr>
                <p:nvPr/>
              </p:nvSpPr>
              <p:spPr bwMode="auto">
                <a:xfrm>
                  <a:off x="2350" y="3208"/>
                  <a:ext cx="83" cy="284"/>
                </a:xfrm>
                <a:custGeom>
                  <a:avLst/>
                  <a:gdLst/>
                  <a:ahLst/>
                  <a:cxnLst>
                    <a:cxn ang="0">
                      <a:pos x="0" y="0"/>
                    </a:cxn>
                    <a:cxn ang="0">
                      <a:pos x="156" y="0"/>
                    </a:cxn>
                    <a:cxn ang="0">
                      <a:pos x="83" y="558"/>
                    </a:cxn>
                    <a:cxn ang="0">
                      <a:pos x="0" y="0"/>
                    </a:cxn>
                  </a:cxnLst>
                  <a:rect l="0" t="0" r="r" b="b"/>
                  <a:pathLst>
                    <a:path w="156" h="558">
                      <a:moveTo>
                        <a:pt x="0" y="0"/>
                      </a:moveTo>
                      <a:lnTo>
                        <a:pt x="156" y="0"/>
                      </a:lnTo>
                      <a:lnTo>
                        <a:pt x="83" y="558"/>
                      </a:lnTo>
                      <a:lnTo>
                        <a:pt x="0" y="0"/>
                      </a:lnTo>
                      <a:close/>
                    </a:path>
                  </a:pathLst>
                </a:custGeom>
                <a:solidFill>
                  <a:schemeClr val="bg1">
                    <a:lumMod val="95000"/>
                  </a:schemeClr>
                </a:solidFill>
                <a:ln w="9525" cap="flat" cmpd="sng">
                  <a:solidFill>
                    <a:schemeClr val="tx1"/>
                  </a:solidFill>
                  <a:prstDash val="solid"/>
                  <a:round/>
                  <a:headEnd/>
                  <a:tailEnd/>
                </a:ln>
                <a:effectLst/>
                <a:scene3d>
                  <a:camera prst="orthographicFront"/>
                  <a:lightRig rig="threePt" dir="t"/>
                </a:scene3d>
                <a:sp3d>
                  <a:bevelT/>
                </a:sp3d>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4" name="Group 91">
                <a:extLst>
                  <a:ext uri="{FF2B5EF4-FFF2-40B4-BE49-F238E27FC236}">
                    <a16:creationId xmlns:a16="http://schemas.microsoft.com/office/drawing/2014/main" id="{BB06AFD3-28EA-FB66-CA73-1E78A7B47C57}"/>
                  </a:ext>
                </a:extLst>
              </p:cNvPr>
              <p:cNvGrpSpPr>
                <a:grpSpLocks/>
              </p:cNvGrpSpPr>
              <p:nvPr/>
            </p:nvGrpSpPr>
            <p:grpSpPr bwMode="auto">
              <a:xfrm>
                <a:off x="658" y="3646"/>
                <a:ext cx="311" cy="356"/>
                <a:chOff x="2240" y="3136"/>
                <a:chExt cx="311" cy="356"/>
              </a:xfrm>
            </p:grpSpPr>
            <p:sp>
              <p:nvSpPr>
                <p:cNvPr id="45" name="Oval 92">
                  <a:extLst>
                    <a:ext uri="{FF2B5EF4-FFF2-40B4-BE49-F238E27FC236}">
                      <a16:creationId xmlns:a16="http://schemas.microsoft.com/office/drawing/2014/main" id="{6EE4E4A5-A5BD-3DE4-39DD-58A80F0E3283}"/>
                    </a:ext>
                  </a:extLst>
                </p:cNvPr>
                <p:cNvSpPr>
                  <a:spLocks noChangeArrowheads="1"/>
                </p:cNvSpPr>
                <p:nvPr/>
              </p:nvSpPr>
              <p:spPr bwMode="auto">
                <a:xfrm>
                  <a:off x="2240" y="3136"/>
                  <a:ext cx="311" cy="73"/>
                </a:xfrm>
                <a:prstGeom prst="ellipse">
                  <a:avLst/>
                </a:prstGeom>
                <a:gradFill rotWithShape="0">
                  <a:gsLst>
                    <a:gs pos="0">
                      <a:srgbClr val="EAEAEA"/>
                    </a:gs>
                    <a:gs pos="100000">
                      <a:srgbClr val="EAEAEA">
                        <a:gamma/>
                        <a:shade val="46275"/>
                        <a:invGamma/>
                      </a:srgbClr>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93">
                  <a:extLst>
                    <a:ext uri="{FF2B5EF4-FFF2-40B4-BE49-F238E27FC236}">
                      <a16:creationId xmlns:a16="http://schemas.microsoft.com/office/drawing/2014/main" id="{4F76473B-092A-27F4-66F7-95A769DD74CC}"/>
                    </a:ext>
                  </a:extLst>
                </p:cNvPr>
                <p:cNvSpPr>
                  <a:spLocks/>
                </p:cNvSpPr>
                <p:nvPr/>
              </p:nvSpPr>
              <p:spPr bwMode="auto">
                <a:xfrm>
                  <a:off x="2350" y="3208"/>
                  <a:ext cx="83" cy="284"/>
                </a:xfrm>
                <a:custGeom>
                  <a:avLst/>
                  <a:gdLst/>
                  <a:ahLst/>
                  <a:cxnLst>
                    <a:cxn ang="0">
                      <a:pos x="0" y="0"/>
                    </a:cxn>
                    <a:cxn ang="0">
                      <a:pos x="156" y="0"/>
                    </a:cxn>
                    <a:cxn ang="0">
                      <a:pos x="83" y="558"/>
                    </a:cxn>
                    <a:cxn ang="0">
                      <a:pos x="0" y="0"/>
                    </a:cxn>
                  </a:cxnLst>
                  <a:rect l="0" t="0" r="r" b="b"/>
                  <a:pathLst>
                    <a:path w="156" h="558">
                      <a:moveTo>
                        <a:pt x="0" y="0"/>
                      </a:moveTo>
                      <a:lnTo>
                        <a:pt x="156" y="0"/>
                      </a:lnTo>
                      <a:lnTo>
                        <a:pt x="83" y="558"/>
                      </a:lnTo>
                      <a:lnTo>
                        <a:pt x="0" y="0"/>
                      </a:lnTo>
                      <a:close/>
                    </a:path>
                  </a:pathLst>
                </a:custGeom>
                <a:solidFill>
                  <a:schemeClr val="bg1">
                    <a:lumMod val="95000"/>
                  </a:schemeClr>
                </a:solidFill>
                <a:ln w="9525" cap="flat" cmpd="sng">
                  <a:solidFill>
                    <a:schemeClr val="tx1"/>
                  </a:solidFill>
                  <a:prstDash val="solid"/>
                  <a:round/>
                  <a:headEnd/>
                  <a:tailEnd/>
                </a:ln>
                <a:effectLst/>
                <a:scene3d>
                  <a:camera prst="orthographicFront"/>
                  <a:lightRig rig="threePt" dir="t"/>
                </a:scene3d>
                <a:sp3d>
                  <a:bevelT/>
                </a:sp3d>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6" name="Group 85">
              <a:extLst>
                <a:ext uri="{FF2B5EF4-FFF2-40B4-BE49-F238E27FC236}">
                  <a16:creationId xmlns:a16="http://schemas.microsoft.com/office/drawing/2014/main" id="{4D425FBE-56D4-A22C-9296-04B640A5A609}"/>
                </a:ext>
              </a:extLst>
            </p:cNvPr>
            <p:cNvGrpSpPr>
              <a:grpSpLocks/>
            </p:cNvGrpSpPr>
            <p:nvPr/>
          </p:nvGrpSpPr>
          <p:grpSpPr bwMode="auto">
            <a:xfrm>
              <a:off x="2148" y="3365"/>
              <a:ext cx="311" cy="356"/>
              <a:chOff x="2240" y="3136"/>
              <a:chExt cx="311" cy="356"/>
            </a:xfrm>
          </p:grpSpPr>
          <p:sp>
            <p:nvSpPr>
              <p:cNvPr id="37" name="Oval 86">
                <a:extLst>
                  <a:ext uri="{FF2B5EF4-FFF2-40B4-BE49-F238E27FC236}">
                    <a16:creationId xmlns:a16="http://schemas.microsoft.com/office/drawing/2014/main" id="{65807DB8-71A3-D710-66F1-8813D32A6A71}"/>
                  </a:ext>
                </a:extLst>
              </p:cNvPr>
              <p:cNvSpPr>
                <a:spLocks noChangeArrowheads="1"/>
              </p:cNvSpPr>
              <p:nvPr/>
            </p:nvSpPr>
            <p:spPr bwMode="auto">
              <a:xfrm>
                <a:off x="2240" y="3136"/>
                <a:ext cx="311" cy="73"/>
              </a:xfrm>
              <a:prstGeom prst="ellipse">
                <a:avLst/>
              </a:prstGeom>
              <a:gradFill rotWithShape="0">
                <a:gsLst>
                  <a:gs pos="0">
                    <a:srgbClr val="EAEAEA"/>
                  </a:gs>
                  <a:gs pos="100000">
                    <a:srgbClr val="EAEAEA">
                      <a:gamma/>
                      <a:shade val="46275"/>
                      <a:invGamma/>
                    </a:srgbClr>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87">
                <a:extLst>
                  <a:ext uri="{FF2B5EF4-FFF2-40B4-BE49-F238E27FC236}">
                    <a16:creationId xmlns:a16="http://schemas.microsoft.com/office/drawing/2014/main" id="{6E247110-A21A-8F62-DEC1-3B829A9D56D3}"/>
                  </a:ext>
                </a:extLst>
              </p:cNvPr>
              <p:cNvSpPr>
                <a:spLocks/>
              </p:cNvSpPr>
              <p:nvPr/>
            </p:nvSpPr>
            <p:spPr bwMode="auto">
              <a:xfrm>
                <a:off x="2350" y="3208"/>
                <a:ext cx="83" cy="284"/>
              </a:xfrm>
              <a:custGeom>
                <a:avLst/>
                <a:gdLst/>
                <a:ahLst/>
                <a:cxnLst>
                  <a:cxn ang="0">
                    <a:pos x="0" y="0"/>
                  </a:cxn>
                  <a:cxn ang="0">
                    <a:pos x="156" y="0"/>
                  </a:cxn>
                  <a:cxn ang="0">
                    <a:pos x="83" y="558"/>
                  </a:cxn>
                  <a:cxn ang="0">
                    <a:pos x="0" y="0"/>
                  </a:cxn>
                </a:cxnLst>
                <a:rect l="0" t="0" r="r" b="b"/>
                <a:pathLst>
                  <a:path w="156" h="558">
                    <a:moveTo>
                      <a:pt x="0" y="0"/>
                    </a:moveTo>
                    <a:lnTo>
                      <a:pt x="156" y="0"/>
                    </a:lnTo>
                    <a:lnTo>
                      <a:pt x="83" y="558"/>
                    </a:lnTo>
                    <a:lnTo>
                      <a:pt x="0" y="0"/>
                    </a:lnTo>
                    <a:close/>
                  </a:path>
                </a:pathLst>
              </a:custGeom>
              <a:solidFill>
                <a:schemeClr val="bg1">
                  <a:lumMod val="95000"/>
                </a:schemeClr>
              </a:solidFill>
              <a:ln w="9525" cap="flat" cmpd="sng">
                <a:solidFill>
                  <a:schemeClr val="tx1"/>
                </a:solidFill>
                <a:prstDash val="solid"/>
                <a:round/>
                <a:headEnd/>
                <a:tailEnd/>
              </a:ln>
              <a:effectLst/>
              <a:scene3d>
                <a:camera prst="orthographicFront"/>
                <a:lightRig rig="threePt" dir="t"/>
              </a:scene3d>
              <a:sp3d>
                <a:bevelT/>
              </a:sp3d>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 name="Title 1">
            <a:extLst>
              <a:ext uri="{FF2B5EF4-FFF2-40B4-BE49-F238E27FC236}">
                <a16:creationId xmlns:a16="http://schemas.microsoft.com/office/drawing/2014/main" id="{AAC8AFF7-07C8-44D1-B46F-3E125D0BEDD2}"/>
              </a:ext>
            </a:extLst>
          </p:cNvPr>
          <p:cNvSpPr>
            <a:spLocks noGrp="1"/>
          </p:cNvSpPr>
          <p:nvPr>
            <p:ph type="title"/>
          </p:nvPr>
        </p:nvSpPr>
        <p:spPr>
          <a:xfrm>
            <a:off x="515916" y="-1563882"/>
            <a:ext cx="7886700" cy="1325563"/>
          </a:xfrm>
        </p:spPr>
        <p:txBody>
          <a:bodyPr/>
          <a:lstStyle/>
          <a:p>
            <a:r>
              <a:rPr lang="en-US" dirty="0"/>
              <a:t>Standing Wave</a:t>
            </a:r>
          </a:p>
        </p:txBody>
      </p:sp>
      <p:sp>
        <p:nvSpPr>
          <p:cNvPr id="3" name="Rectangle 2">
            <a:extLst>
              <a:ext uri="{FF2B5EF4-FFF2-40B4-BE49-F238E27FC236}">
                <a16:creationId xmlns:a16="http://schemas.microsoft.com/office/drawing/2014/main" id="{CFDD7428-12BD-75A7-6E3D-2CA7DF7056FE}"/>
              </a:ext>
            </a:extLst>
          </p:cNvPr>
          <p:cNvSpPr/>
          <p:nvPr/>
        </p:nvSpPr>
        <p:spPr>
          <a:xfrm>
            <a:off x="2384142" y="8634"/>
            <a:ext cx="4413498" cy="830997"/>
          </a:xfrm>
          <a:prstGeom prst="rect">
            <a:avLst/>
          </a:prstGeom>
          <a:solidFill>
            <a:schemeClr val="tx1"/>
          </a:solid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gradFill flip="none" rotWithShape="1">
                  <a:gsLst>
                    <a:gs pos="5000">
                      <a:srgbClr val="7030A0"/>
                    </a:gs>
                    <a:gs pos="13000">
                      <a:srgbClr val="0000FF"/>
                    </a:gs>
                    <a:gs pos="24115">
                      <a:srgbClr val="00FF00"/>
                    </a:gs>
                    <a:gs pos="88000">
                      <a:srgbClr val="0000FF"/>
                    </a:gs>
                    <a:gs pos="33027">
                      <a:srgbClr val="FFFF00"/>
                    </a:gs>
                    <a:gs pos="77000">
                      <a:srgbClr val="00FF00"/>
                    </a:gs>
                    <a:gs pos="43161">
                      <a:srgbClr val="FFC000"/>
                    </a:gs>
                    <a:gs pos="67000">
                      <a:srgbClr val="FFC000"/>
                    </a:gs>
                    <a:gs pos="52375">
                      <a:srgbClr val="FF0000"/>
                    </a:gs>
                    <a:gs pos="95000">
                      <a:srgbClr val="7030A0"/>
                    </a:gs>
                  </a:gsLst>
                  <a:lin ang="0" scaled="1"/>
                  <a:tileRect/>
                </a:gradFill>
                <a:effectLst/>
                <a:uLnTx/>
                <a:uFillTx/>
                <a:latin typeface="Calibri" panose="020F0502020204030204"/>
                <a:ea typeface="+mn-ea"/>
                <a:cs typeface="+mn-cs"/>
              </a:rPr>
              <a:t>Thumb Tacks</a:t>
            </a:r>
          </a:p>
        </p:txBody>
      </p:sp>
      <p:grpSp>
        <p:nvGrpSpPr>
          <p:cNvPr id="8" name="Group 7">
            <a:extLst>
              <a:ext uri="{FF2B5EF4-FFF2-40B4-BE49-F238E27FC236}">
                <a16:creationId xmlns:a16="http://schemas.microsoft.com/office/drawing/2014/main" id="{D1DB722C-7421-642C-9DE5-8531439811A0}"/>
              </a:ext>
            </a:extLst>
          </p:cNvPr>
          <p:cNvGrpSpPr/>
          <p:nvPr/>
        </p:nvGrpSpPr>
        <p:grpSpPr>
          <a:xfrm>
            <a:off x="1447705" y="903602"/>
            <a:ext cx="705082" cy="2756969"/>
            <a:chOff x="1244904" y="2657330"/>
            <a:chExt cx="705082" cy="2756969"/>
          </a:xfrm>
        </p:grpSpPr>
        <p:sp>
          <p:nvSpPr>
            <p:cNvPr id="5" name="Cube 4">
              <a:extLst>
                <a:ext uri="{FF2B5EF4-FFF2-40B4-BE49-F238E27FC236}">
                  <a16:creationId xmlns:a16="http://schemas.microsoft.com/office/drawing/2014/main" id="{615C61A5-4D70-15D1-4184-1AFB627D2DE9}"/>
                </a:ext>
              </a:extLst>
            </p:cNvPr>
            <p:cNvSpPr/>
            <p:nvPr/>
          </p:nvSpPr>
          <p:spPr>
            <a:xfrm>
              <a:off x="1288972" y="3919740"/>
              <a:ext cx="661013" cy="1366092"/>
            </a:xfrm>
            <a:prstGeom prst="cube">
              <a:avLst>
                <a:gd name="adj" fmla="val 1833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be 3">
              <a:extLst>
                <a:ext uri="{FF2B5EF4-FFF2-40B4-BE49-F238E27FC236}">
                  <a16:creationId xmlns:a16="http://schemas.microsoft.com/office/drawing/2014/main" id="{7EE7A494-C6F1-01E0-E0F0-AA30264FB962}"/>
                </a:ext>
              </a:extLst>
            </p:cNvPr>
            <p:cNvSpPr/>
            <p:nvPr/>
          </p:nvSpPr>
          <p:spPr>
            <a:xfrm>
              <a:off x="1288973" y="2743200"/>
              <a:ext cx="661013" cy="1366092"/>
            </a:xfrm>
            <a:prstGeom prst="cube">
              <a:avLst>
                <a:gd name="adj" fmla="val 18333"/>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2D6FEB5-378B-2E82-C188-FCCACB9515E5}"/>
                </a:ext>
              </a:extLst>
            </p:cNvPr>
            <p:cNvSpPr txBox="1"/>
            <p:nvPr/>
          </p:nvSpPr>
          <p:spPr>
            <a:xfrm>
              <a:off x="1244904" y="2657330"/>
              <a:ext cx="495759"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solidFill>
                      <a:sysClr val="windowText" lastClr="000000"/>
                    </a:solidFill>
                  </a:ln>
                  <a:solidFill>
                    <a:prstClr val="white"/>
                  </a:solidFill>
                  <a:effectLst/>
                  <a:uLnTx/>
                  <a:uFillTx/>
                  <a:latin typeface="Calibri" panose="020F0502020204030204"/>
                  <a:ea typeface="+mn-ea"/>
                  <a:cs typeface="+mn-cs"/>
                </a:rPr>
                <a:t>N</a:t>
              </a:r>
            </a:p>
          </p:txBody>
        </p:sp>
        <p:sp>
          <p:nvSpPr>
            <p:cNvPr id="7" name="TextBox 6">
              <a:extLst>
                <a:ext uri="{FF2B5EF4-FFF2-40B4-BE49-F238E27FC236}">
                  <a16:creationId xmlns:a16="http://schemas.microsoft.com/office/drawing/2014/main" id="{1D1B25EB-C677-3964-A51C-91103FD5A1CE}"/>
                </a:ext>
              </a:extLst>
            </p:cNvPr>
            <p:cNvSpPr txBox="1"/>
            <p:nvPr/>
          </p:nvSpPr>
          <p:spPr>
            <a:xfrm>
              <a:off x="1305498" y="4398636"/>
              <a:ext cx="495759"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solidFill>
                      <a:sysClr val="windowText" lastClr="000000"/>
                    </a:solidFill>
                  </a:ln>
                  <a:solidFill>
                    <a:prstClr val="white"/>
                  </a:solidFill>
                  <a:effectLst/>
                  <a:uLnTx/>
                  <a:uFillTx/>
                  <a:latin typeface="Calibri" panose="020F0502020204030204"/>
                  <a:ea typeface="+mn-ea"/>
                  <a:cs typeface="+mn-cs"/>
                </a:rPr>
                <a:t>S</a:t>
              </a:r>
            </a:p>
          </p:txBody>
        </p:sp>
      </p:grpSp>
      <p:grpSp>
        <p:nvGrpSpPr>
          <p:cNvPr id="128" name="Group 127">
            <a:extLst>
              <a:ext uri="{FF2B5EF4-FFF2-40B4-BE49-F238E27FC236}">
                <a16:creationId xmlns:a16="http://schemas.microsoft.com/office/drawing/2014/main" id="{5BF8994C-A802-F70B-AD37-6AC33331FCAF}"/>
              </a:ext>
            </a:extLst>
          </p:cNvPr>
          <p:cNvGrpSpPr/>
          <p:nvPr/>
        </p:nvGrpSpPr>
        <p:grpSpPr>
          <a:xfrm>
            <a:off x="6971966" y="836104"/>
            <a:ext cx="1296738" cy="2756969"/>
            <a:chOff x="6971966" y="836104"/>
            <a:chExt cx="1296738" cy="2756969"/>
          </a:xfrm>
        </p:grpSpPr>
        <p:grpSp>
          <p:nvGrpSpPr>
            <p:cNvPr id="19" name="Group 18">
              <a:extLst>
                <a:ext uri="{FF2B5EF4-FFF2-40B4-BE49-F238E27FC236}">
                  <a16:creationId xmlns:a16="http://schemas.microsoft.com/office/drawing/2014/main" id="{B94C657A-0ED1-C038-6FE8-D5F9B254B227}"/>
                </a:ext>
              </a:extLst>
            </p:cNvPr>
            <p:cNvGrpSpPr/>
            <p:nvPr/>
          </p:nvGrpSpPr>
          <p:grpSpPr>
            <a:xfrm>
              <a:off x="6971966" y="836104"/>
              <a:ext cx="705082" cy="2756969"/>
              <a:chOff x="1244904" y="2657330"/>
              <a:chExt cx="705082" cy="2756969"/>
            </a:xfrm>
          </p:grpSpPr>
          <p:sp>
            <p:nvSpPr>
              <p:cNvPr id="20" name="Cube 19">
                <a:extLst>
                  <a:ext uri="{FF2B5EF4-FFF2-40B4-BE49-F238E27FC236}">
                    <a16:creationId xmlns:a16="http://schemas.microsoft.com/office/drawing/2014/main" id="{8650BDBB-FC89-7E10-AC63-BCABFF985BB5}"/>
                  </a:ext>
                </a:extLst>
              </p:cNvPr>
              <p:cNvSpPr/>
              <p:nvPr/>
            </p:nvSpPr>
            <p:spPr>
              <a:xfrm>
                <a:off x="1288972" y="3919740"/>
                <a:ext cx="661013" cy="1366092"/>
              </a:xfrm>
              <a:prstGeom prst="cube">
                <a:avLst>
                  <a:gd name="adj" fmla="val 1833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Cube 20">
                <a:extLst>
                  <a:ext uri="{FF2B5EF4-FFF2-40B4-BE49-F238E27FC236}">
                    <a16:creationId xmlns:a16="http://schemas.microsoft.com/office/drawing/2014/main" id="{9248F607-FFA7-10E3-D1CA-7A28A9326358}"/>
                  </a:ext>
                </a:extLst>
              </p:cNvPr>
              <p:cNvSpPr/>
              <p:nvPr/>
            </p:nvSpPr>
            <p:spPr>
              <a:xfrm>
                <a:off x="1288973" y="2743200"/>
                <a:ext cx="661013" cy="1366092"/>
              </a:xfrm>
              <a:prstGeom prst="cube">
                <a:avLst>
                  <a:gd name="adj" fmla="val 18333"/>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5D9054E8-EFCB-AB49-DEDE-26260C7B514B}"/>
                  </a:ext>
                </a:extLst>
              </p:cNvPr>
              <p:cNvSpPr txBox="1"/>
              <p:nvPr/>
            </p:nvSpPr>
            <p:spPr>
              <a:xfrm>
                <a:off x="1244904" y="2657330"/>
                <a:ext cx="495759"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solidFill>
                        <a:sysClr val="windowText" lastClr="000000"/>
                      </a:solidFill>
                    </a:ln>
                    <a:solidFill>
                      <a:prstClr val="white"/>
                    </a:solidFill>
                    <a:effectLst/>
                    <a:uLnTx/>
                    <a:uFillTx/>
                    <a:latin typeface="Calibri" panose="020F0502020204030204"/>
                    <a:ea typeface="+mn-ea"/>
                    <a:cs typeface="+mn-cs"/>
                  </a:rPr>
                  <a:t>N</a:t>
                </a:r>
              </a:p>
            </p:txBody>
          </p:sp>
          <p:sp>
            <p:nvSpPr>
              <p:cNvPr id="23" name="TextBox 22">
                <a:extLst>
                  <a:ext uri="{FF2B5EF4-FFF2-40B4-BE49-F238E27FC236}">
                    <a16:creationId xmlns:a16="http://schemas.microsoft.com/office/drawing/2014/main" id="{FCA6F4EF-56C1-DC09-6045-D6B689E693EB}"/>
                  </a:ext>
                </a:extLst>
              </p:cNvPr>
              <p:cNvSpPr txBox="1"/>
              <p:nvPr/>
            </p:nvSpPr>
            <p:spPr>
              <a:xfrm>
                <a:off x="1305498" y="4398636"/>
                <a:ext cx="495759"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solidFill>
                        <a:sysClr val="windowText" lastClr="000000"/>
                      </a:solidFill>
                    </a:ln>
                    <a:solidFill>
                      <a:prstClr val="white"/>
                    </a:solidFill>
                    <a:effectLst/>
                    <a:uLnTx/>
                    <a:uFillTx/>
                    <a:latin typeface="Calibri" panose="020F0502020204030204"/>
                    <a:ea typeface="+mn-ea"/>
                    <a:cs typeface="+mn-cs"/>
                  </a:rPr>
                  <a:t>S</a:t>
                </a:r>
              </a:p>
            </p:txBody>
          </p:sp>
        </p:grpSp>
        <p:grpSp>
          <p:nvGrpSpPr>
            <p:cNvPr id="14" name="Group 13">
              <a:extLst>
                <a:ext uri="{FF2B5EF4-FFF2-40B4-BE49-F238E27FC236}">
                  <a16:creationId xmlns:a16="http://schemas.microsoft.com/office/drawing/2014/main" id="{79DE68CA-5D0E-058A-4ADE-CD526FD97302}"/>
                </a:ext>
              </a:extLst>
            </p:cNvPr>
            <p:cNvGrpSpPr/>
            <p:nvPr/>
          </p:nvGrpSpPr>
          <p:grpSpPr>
            <a:xfrm>
              <a:off x="7563622" y="836104"/>
              <a:ext cx="705082" cy="2756969"/>
              <a:chOff x="1244904" y="2657330"/>
              <a:chExt cx="705082" cy="2756969"/>
            </a:xfrm>
          </p:grpSpPr>
          <p:sp>
            <p:nvSpPr>
              <p:cNvPr id="15" name="Cube 14">
                <a:extLst>
                  <a:ext uri="{FF2B5EF4-FFF2-40B4-BE49-F238E27FC236}">
                    <a16:creationId xmlns:a16="http://schemas.microsoft.com/office/drawing/2014/main" id="{9B50E514-2F12-26F8-65F8-58E215CA88A5}"/>
                  </a:ext>
                </a:extLst>
              </p:cNvPr>
              <p:cNvSpPr/>
              <p:nvPr/>
            </p:nvSpPr>
            <p:spPr>
              <a:xfrm>
                <a:off x="1288972" y="3919740"/>
                <a:ext cx="661013" cy="1366092"/>
              </a:xfrm>
              <a:prstGeom prst="cube">
                <a:avLst>
                  <a:gd name="adj" fmla="val 1833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Cube 15">
                <a:extLst>
                  <a:ext uri="{FF2B5EF4-FFF2-40B4-BE49-F238E27FC236}">
                    <a16:creationId xmlns:a16="http://schemas.microsoft.com/office/drawing/2014/main" id="{A9511CCE-BB18-C63F-E467-5573C8C9898D}"/>
                  </a:ext>
                </a:extLst>
              </p:cNvPr>
              <p:cNvSpPr/>
              <p:nvPr/>
            </p:nvSpPr>
            <p:spPr>
              <a:xfrm>
                <a:off x="1288973" y="2743200"/>
                <a:ext cx="661013" cy="1366092"/>
              </a:xfrm>
              <a:prstGeom prst="cube">
                <a:avLst>
                  <a:gd name="adj" fmla="val 18333"/>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C843460A-ADE9-36D4-FBED-9E04B9BFAFF0}"/>
                  </a:ext>
                </a:extLst>
              </p:cNvPr>
              <p:cNvSpPr txBox="1"/>
              <p:nvPr/>
            </p:nvSpPr>
            <p:spPr>
              <a:xfrm>
                <a:off x="1244904" y="2657330"/>
                <a:ext cx="495759"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solidFill>
                        <a:sysClr val="windowText" lastClr="000000"/>
                      </a:solidFill>
                    </a:ln>
                    <a:solidFill>
                      <a:prstClr val="white"/>
                    </a:solidFill>
                    <a:effectLst/>
                    <a:uLnTx/>
                    <a:uFillTx/>
                    <a:latin typeface="Calibri" panose="020F0502020204030204"/>
                    <a:ea typeface="+mn-ea"/>
                    <a:cs typeface="+mn-cs"/>
                  </a:rPr>
                  <a:t>N</a:t>
                </a:r>
              </a:p>
            </p:txBody>
          </p:sp>
          <p:sp>
            <p:nvSpPr>
              <p:cNvPr id="18" name="TextBox 17">
                <a:extLst>
                  <a:ext uri="{FF2B5EF4-FFF2-40B4-BE49-F238E27FC236}">
                    <a16:creationId xmlns:a16="http://schemas.microsoft.com/office/drawing/2014/main" id="{D323A8EB-A35C-615B-DADA-BFDB0D204320}"/>
                  </a:ext>
                </a:extLst>
              </p:cNvPr>
              <p:cNvSpPr txBox="1"/>
              <p:nvPr/>
            </p:nvSpPr>
            <p:spPr>
              <a:xfrm>
                <a:off x="1305498" y="4398636"/>
                <a:ext cx="495759"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solidFill>
                        <a:sysClr val="windowText" lastClr="000000"/>
                      </a:solidFill>
                    </a:ln>
                    <a:solidFill>
                      <a:prstClr val="white"/>
                    </a:solidFill>
                    <a:effectLst/>
                    <a:uLnTx/>
                    <a:uFillTx/>
                    <a:latin typeface="Calibri" panose="020F0502020204030204"/>
                    <a:ea typeface="+mn-ea"/>
                    <a:cs typeface="+mn-cs"/>
                  </a:rPr>
                  <a:t>S</a:t>
                </a:r>
              </a:p>
            </p:txBody>
          </p:sp>
        </p:grpSp>
      </p:grpSp>
      <p:grpSp>
        <p:nvGrpSpPr>
          <p:cNvPr id="127" name="Group 126">
            <a:extLst>
              <a:ext uri="{FF2B5EF4-FFF2-40B4-BE49-F238E27FC236}">
                <a16:creationId xmlns:a16="http://schemas.microsoft.com/office/drawing/2014/main" id="{380B11FF-3953-FAEE-CE98-4335B8AF6945}"/>
              </a:ext>
            </a:extLst>
          </p:cNvPr>
          <p:cNvGrpSpPr/>
          <p:nvPr/>
        </p:nvGrpSpPr>
        <p:grpSpPr>
          <a:xfrm>
            <a:off x="4074328" y="1204127"/>
            <a:ext cx="1302234" cy="2777113"/>
            <a:chOff x="4074328" y="1204127"/>
            <a:chExt cx="1302234" cy="2777113"/>
          </a:xfrm>
        </p:grpSpPr>
        <p:grpSp>
          <p:nvGrpSpPr>
            <p:cNvPr id="9" name="Group 8">
              <a:extLst>
                <a:ext uri="{FF2B5EF4-FFF2-40B4-BE49-F238E27FC236}">
                  <a16:creationId xmlns:a16="http://schemas.microsoft.com/office/drawing/2014/main" id="{71520391-8D9F-FE28-5EF1-AF45E5D541ED}"/>
                </a:ext>
              </a:extLst>
            </p:cNvPr>
            <p:cNvGrpSpPr/>
            <p:nvPr/>
          </p:nvGrpSpPr>
          <p:grpSpPr>
            <a:xfrm>
              <a:off x="4074328" y="1211220"/>
              <a:ext cx="705082" cy="2756969"/>
              <a:chOff x="1244904" y="2657330"/>
              <a:chExt cx="705082" cy="2756969"/>
            </a:xfrm>
          </p:grpSpPr>
          <p:sp>
            <p:nvSpPr>
              <p:cNvPr id="10" name="Cube 9">
                <a:extLst>
                  <a:ext uri="{FF2B5EF4-FFF2-40B4-BE49-F238E27FC236}">
                    <a16:creationId xmlns:a16="http://schemas.microsoft.com/office/drawing/2014/main" id="{8674D4D6-D3CC-1CBF-990F-05332EF123D4}"/>
                  </a:ext>
                </a:extLst>
              </p:cNvPr>
              <p:cNvSpPr/>
              <p:nvPr/>
            </p:nvSpPr>
            <p:spPr>
              <a:xfrm>
                <a:off x="1288972" y="3919740"/>
                <a:ext cx="661013" cy="1366092"/>
              </a:xfrm>
              <a:prstGeom prst="cube">
                <a:avLst>
                  <a:gd name="adj" fmla="val 1833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ube 10">
                <a:extLst>
                  <a:ext uri="{FF2B5EF4-FFF2-40B4-BE49-F238E27FC236}">
                    <a16:creationId xmlns:a16="http://schemas.microsoft.com/office/drawing/2014/main" id="{AA9FB7A5-ADC1-82CA-B164-02002CF07AAB}"/>
                  </a:ext>
                </a:extLst>
              </p:cNvPr>
              <p:cNvSpPr/>
              <p:nvPr/>
            </p:nvSpPr>
            <p:spPr>
              <a:xfrm>
                <a:off x="1288973" y="2743200"/>
                <a:ext cx="661013" cy="1366092"/>
              </a:xfrm>
              <a:prstGeom prst="cube">
                <a:avLst>
                  <a:gd name="adj" fmla="val 18333"/>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AB21C8E-5AD2-38FA-681D-5F9E02149D6B}"/>
                  </a:ext>
                </a:extLst>
              </p:cNvPr>
              <p:cNvSpPr txBox="1"/>
              <p:nvPr/>
            </p:nvSpPr>
            <p:spPr>
              <a:xfrm>
                <a:off x="1244904" y="2657330"/>
                <a:ext cx="495759"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solidFill>
                        <a:sysClr val="windowText" lastClr="000000"/>
                      </a:solidFill>
                    </a:ln>
                    <a:solidFill>
                      <a:prstClr val="white"/>
                    </a:solidFill>
                    <a:effectLst/>
                    <a:uLnTx/>
                    <a:uFillTx/>
                    <a:latin typeface="Calibri" panose="020F0502020204030204"/>
                    <a:ea typeface="+mn-ea"/>
                    <a:cs typeface="+mn-cs"/>
                  </a:rPr>
                  <a:t>N</a:t>
                </a:r>
              </a:p>
            </p:txBody>
          </p:sp>
          <p:sp>
            <p:nvSpPr>
              <p:cNvPr id="13" name="TextBox 12">
                <a:extLst>
                  <a:ext uri="{FF2B5EF4-FFF2-40B4-BE49-F238E27FC236}">
                    <a16:creationId xmlns:a16="http://schemas.microsoft.com/office/drawing/2014/main" id="{CE7E796C-C857-9BCE-1712-3AB13A318C92}"/>
                  </a:ext>
                </a:extLst>
              </p:cNvPr>
              <p:cNvSpPr txBox="1"/>
              <p:nvPr/>
            </p:nvSpPr>
            <p:spPr>
              <a:xfrm>
                <a:off x="1305498" y="4398636"/>
                <a:ext cx="495759"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solidFill>
                        <a:sysClr val="windowText" lastClr="000000"/>
                      </a:solidFill>
                    </a:ln>
                    <a:solidFill>
                      <a:prstClr val="white"/>
                    </a:solidFill>
                    <a:effectLst/>
                    <a:uLnTx/>
                    <a:uFillTx/>
                    <a:latin typeface="Calibri" panose="020F0502020204030204"/>
                    <a:ea typeface="+mn-ea"/>
                    <a:cs typeface="+mn-cs"/>
                  </a:rPr>
                  <a:t>S</a:t>
                </a:r>
              </a:p>
            </p:txBody>
          </p:sp>
        </p:grpSp>
        <p:grpSp>
          <p:nvGrpSpPr>
            <p:cNvPr id="29" name="Group 28">
              <a:extLst>
                <a:ext uri="{FF2B5EF4-FFF2-40B4-BE49-F238E27FC236}">
                  <a16:creationId xmlns:a16="http://schemas.microsoft.com/office/drawing/2014/main" id="{93C04477-21D3-A885-6CA7-E87DCBCA566D}"/>
                </a:ext>
              </a:extLst>
            </p:cNvPr>
            <p:cNvGrpSpPr/>
            <p:nvPr/>
          </p:nvGrpSpPr>
          <p:grpSpPr>
            <a:xfrm>
              <a:off x="4649448" y="1204127"/>
              <a:ext cx="727114" cy="2777113"/>
              <a:chOff x="1222872" y="2640069"/>
              <a:chExt cx="727114" cy="2777113"/>
            </a:xfrm>
          </p:grpSpPr>
          <p:sp>
            <p:nvSpPr>
              <p:cNvPr id="30" name="Cube 29">
                <a:extLst>
                  <a:ext uri="{FF2B5EF4-FFF2-40B4-BE49-F238E27FC236}">
                    <a16:creationId xmlns:a16="http://schemas.microsoft.com/office/drawing/2014/main" id="{EB0561C9-5795-B4ED-786A-4234C6390082}"/>
                  </a:ext>
                </a:extLst>
              </p:cNvPr>
              <p:cNvSpPr/>
              <p:nvPr/>
            </p:nvSpPr>
            <p:spPr>
              <a:xfrm>
                <a:off x="1288972" y="3919740"/>
                <a:ext cx="661013" cy="1366092"/>
              </a:xfrm>
              <a:prstGeom prst="cube">
                <a:avLst>
                  <a:gd name="adj" fmla="val 18333"/>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Cube 30">
                <a:extLst>
                  <a:ext uri="{FF2B5EF4-FFF2-40B4-BE49-F238E27FC236}">
                    <a16:creationId xmlns:a16="http://schemas.microsoft.com/office/drawing/2014/main" id="{93236548-D984-C060-6D05-5E01E543123A}"/>
                  </a:ext>
                </a:extLst>
              </p:cNvPr>
              <p:cNvSpPr/>
              <p:nvPr/>
            </p:nvSpPr>
            <p:spPr>
              <a:xfrm>
                <a:off x="1288973" y="2743200"/>
                <a:ext cx="661013" cy="1366092"/>
              </a:xfrm>
              <a:prstGeom prst="cube">
                <a:avLst>
                  <a:gd name="adj" fmla="val 1833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941EFC96-A6FC-61E3-48EB-0DD6F5A43A09}"/>
                  </a:ext>
                </a:extLst>
              </p:cNvPr>
              <p:cNvSpPr txBox="1"/>
              <p:nvPr/>
            </p:nvSpPr>
            <p:spPr>
              <a:xfrm>
                <a:off x="1222872" y="4401519"/>
                <a:ext cx="495759"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solidFill>
                        <a:sysClr val="windowText" lastClr="000000"/>
                      </a:solidFill>
                    </a:ln>
                    <a:solidFill>
                      <a:prstClr val="white"/>
                    </a:solidFill>
                    <a:effectLst/>
                    <a:uLnTx/>
                    <a:uFillTx/>
                    <a:latin typeface="Calibri" panose="020F0502020204030204"/>
                    <a:ea typeface="+mn-ea"/>
                    <a:cs typeface="+mn-cs"/>
                  </a:rPr>
                  <a:t>N</a:t>
                </a:r>
              </a:p>
            </p:txBody>
          </p:sp>
          <p:sp>
            <p:nvSpPr>
              <p:cNvPr id="33" name="TextBox 32">
                <a:extLst>
                  <a:ext uri="{FF2B5EF4-FFF2-40B4-BE49-F238E27FC236}">
                    <a16:creationId xmlns:a16="http://schemas.microsoft.com/office/drawing/2014/main" id="{81F5440C-3570-6F68-23AE-0BBA4CC330D9}"/>
                  </a:ext>
                </a:extLst>
              </p:cNvPr>
              <p:cNvSpPr txBox="1"/>
              <p:nvPr/>
            </p:nvSpPr>
            <p:spPr>
              <a:xfrm>
                <a:off x="1283460" y="2640069"/>
                <a:ext cx="495759"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solidFill>
                        <a:sysClr val="windowText" lastClr="000000"/>
                      </a:solidFill>
                    </a:ln>
                    <a:solidFill>
                      <a:prstClr val="white"/>
                    </a:solidFill>
                    <a:effectLst/>
                    <a:uLnTx/>
                    <a:uFillTx/>
                    <a:latin typeface="Calibri" panose="020F0502020204030204"/>
                    <a:ea typeface="+mn-ea"/>
                    <a:cs typeface="+mn-cs"/>
                  </a:rPr>
                  <a:t>S</a:t>
                </a:r>
              </a:p>
            </p:txBody>
          </p:sp>
        </p:grpSp>
      </p:grpSp>
      <p:sp>
        <p:nvSpPr>
          <p:cNvPr id="126" name="Rectangle 125">
            <a:extLst>
              <a:ext uri="{FF2B5EF4-FFF2-40B4-BE49-F238E27FC236}">
                <a16:creationId xmlns:a16="http://schemas.microsoft.com/office/drawing/2014/main" id="{B2FA6AD0-D09B-48CD-F7F6-B0A21DC8AFFA}"/>
              </a:ext>
            </a:extLst>
          </p:cNvPr>
          <p:cNvSpPr/>
          <p:nvPr/>
        </p:nvSpPr>
        <p:spPr>
          <a:xfrm>
            <a:off x="0" y="5205522"/>
            <a:ext cx="9232109" cy="1569660"/>
          </a:xfrm>
          <a:prstGeom prst="rect">
            <a:avLst/>
          </a:prstGeom>
          <a:solidFill>
            <a:schemeClr val="tx1"/>
          </a:solid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gradFill flip="none" rotWithShape="1">
                  <a:gsLst>
                    <a:gs pos="5000">
                      <a:srgbClr val="7030A0"/>
                    </a:gs>
                    <a:gs pos="13000">
                      <a:srgbClr val="0000FF"/>
                    </a:gs>
                    <a:gs pos="24115">
                      <a:srgbClr val="00FF00"/>
                    </a:gs>
                    <a:gs pos="88000">
                      <a:srgbClr val="0000FF"/>
                    </a:gs>
                    <a:gs pos="33027">
                      <a:srgbClr val="FFFF00"/>
                    </a:gs>
                    <a:gs pos="77000">
                      <a:srgbClr val="00FF00"/>
                    </a:gs>
                    <a:gs pos="43161">
                      <a:srgbClr val="FFC000"/>
                    </a:gs>
                    <a:gs pos="67000">
                      <a:srgbClr val="FFC000"/>
                    </a:gs>
                    <a:gs pos="52375">
                      <a:srgbClr val="FF0000"/>
                    </a:gs>
                    <a:gs pos="95000">
                      <a:srgbClr val="7030A0"/>
                    </a:gs>
                  </a:gsLst>
                  <a:lin ang="0" scaled="1"/>
                  <a:tileRect/>
                </a:gradFill>
                <a:effectLst/>
                <a:uLnTx/>
                <a:uFillTx/>
                <a:latin typeface="Calibri" panose="020F0502020204030204"/>
                <a:ea typeface="+mn-ea"/>
                <a:cs typeface="+mn-cs"/>
              </a:rPr>
              <a:t>Which situation above has the </a:t>
            </a:r>
            <a:r>
              <a:rPr kumimoji="0" lang="en-US" sz="4800" b="1" i="0" u="none" strike="noStrike" kern="1200" cap="none" spc="0" normalizeH="0" baseline="0" noProof="0" dirty="0">
                <a:ln/>
                <a:solidFill>
                  <a:prstClr val="white"/>
                </a:solidFill>
                <a:effectLst/>
                <a:uLnTx/>
                <a:uFillTx/>
                <a:latin typeface="Calibri" panose="020F0502020204030204"/>
                <a:ea typeface="+mn-ea"/>
                <a:cs typeface="+mn-cs"/>
              </a:rPr>
              <a:t>STRONGEST</a:t>
            </a:r>
            <a:r>
              <a:rPr kumimoji="0" lang="en-US" sz="4800" b="1" i="0" u="none" strike="noStrike" kern="1200" cap="none" spc="0" normalizeH="0" baseline="0" noProof="0" dirty="0">
                <a:ln/>
                <a:gradFill flip="none" rotWithShape="1">
                  <a:gsLst>
                    <a:gs pos="5000">
                      <a:srgbClr val="7030A0"/>
                    </a:gs>
                    <a:gs pos="13000">
                      <a:srgbClr val="0000FF"/>
                    </a:gs>
                    <a:gs pos="24115">
                      <a:srgbClr val="00FF00"/>
                    </a:gs>
                    <a:gs pos="88000">
                      <a:srgbClr val="0000FF"/>
                    </a:gs>
                    <a:gs pos="33027">
                      <a:srgbClr val="FFFF00"/>
                    </a:gs>
                    <a:gs pos="77000">
                      <a:srgbClr val="00FF00"/>
                    </a:gs>
                    <a:gs pos="43161">
                      <a:srgbClr val="FFC000"/>
                    </a:gs>
                    <a:gs pos="67000">
                      <a:srgbClr val="FFC000"/>
                    </a:gs>
                    <a:gs pos="52375">
                      <a:srgbClr val="FF0000"/>
                    </a:gs>
                    <a:gs pos="95000">
                      <a:srgbClr val="7030A0"/>
                    </a:gs>
                  </a:gsLst>
                  <a:lin ang="0" scaled="1"/>
                  <a:tileRect/>
                </a:gradFill>
                <a:effectLst/>
                <a:uLnTx/>
                <a:uFillTx/>
                <a:latin typeface="Calibri" panose="020F0502020204030204"/>
                <a:ea typeface="+mn-ea"/>
                <a:cs typeface="+mn-cs"/>
              </a:rPr>
              <a:t> magnetic field?</a:t>
            </a:r>
          </a:p>
        </p:txBody>
      </p:sp>
      <p:sp>
        <p:nvSpPr>
          <p:cNvPr id="24" name="TextBox 23">
            <a:extLst>
              <a:ext uri="{FF2B5EF4-FFF2-40B4-BE49-F238E27FC236}">
                <a16:creationId xmlns:a16="http://schemas.microsoft.com/office/drawing/2014/main" id="{FB16EA03-486D-2AD8-1231-8A8009768606}"/>
              </a:ext>
            </a:extLst>
          </p:cNvPr>
          <p:cNvSpPr txBox="1"/>
          <p:nvPr/>
        </p:nvSpPr>
        <p:spPr>
          <a:xfrm>
            <a:off x="2470360" y="139225"/>
            <a:ext cx="4199454"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Calibri" panose="020F0502020204030204"/>
                <a:ea typeface="+mn-ea"/>
                <a:cs typeface="+mn-cs"/>
              </a:rPr>
              <a:t>Click for answer</a:t>
            </a: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B01F97FB-06D6-30F1-E958-27101E569871}"/>
              </a:ext>
            </a:extLst>
          </p:cNvPr>
          <p:cNvSpPr txBox="1"/>
          <p:nvPr/>
        </p:nvSpPr>
        <p:spPr>
          <a:xfrm>
            <a:off x="8017452" y="6353726"/>
            <a:ext cx="1170170" cy="46166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w="11430"/>
                <a:solidFill>
                  <a:srgbClr val="9933FF"/>
                </a:solidFill>
                <a:effectLst>
                  <a:outerShdw blurRad="50800" dist="39000" dir="5460000" algn="tl">
                    <a:srgbClr val="000000">
                      <a:alpha val="38000"/>
                    </a:srgbClr>
                  </a:outerShdw>
                </a:effectLst>
                <a:uLnTx/>
                <a:uFillTx/>
                <a:latin typeface="Comic Sans MS" pitchFamily="66" charset="0"/>
                <a:ea typeface="+mn-ea"/>
                <a:cs typeface="+mn-cs"/>
              </a:rPr>
              <a:t>CLICK</a:t>
            </a:r>
          </a:p>
        </p:txBody>
      </p:sp>
    </p:spTree>
    <p:extLst>
      <p:ext uri="{BB962C8B-B14F-4D97-AF65-F5344CB8AC3E}">
        <p14:creationId xmlns:p14="http://schemas.microsoft.com/office/powerpoint/2010/main" val="7686493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p:cTn id="7" dur="1000" fill="hold"/>
                                        <p:tgtEl>
                                          <p:spTgt spid="126"/>
                                        </p:tgtEl>
                                        <p:attrNameLst>
                                          <p:attrName>ppt_w</p:attrName>
                                        </p:attrNameLst>
                                      </p:cBhvr>
                                      <p:tavLst>
                                        <p:tav tm="0">
                                          <p:val>
                                            <p:fltVal val="0"/>
                                          </p:val>
                                        </p:tav>
                                        <p:tav tm="100000">
                                          <p:val>
                                            <p:strVal val="#ppt_w"/>
                                          </p:val>
                                        </p:tav>
                                      </p:tavLst>
                                    </p:anim>
                                    <p:anim calcmode="lin" valueType="num">
                                      <p:cBhvr>
                                        <p:cTn id="8" dur="1000" fill="hold"/>
                                        <p:tgtEl>
                                          <p:spTgt spid="126"/>
                                        </p:tgtEl>
                                        <p:attrNameLst>
                                          <p:attrName>ppt_h</p:attrName>
                                        </p:attrNameLst>
                                      </p:cBhvr>
                                      <p:tavLst>
                                        <p:tav tm="0">
                                          <p:val>
                                            <p:fltVal val="0"/>
                                          </p:val>
                                        </p:tav>
                                        <p:tav tm="100000">
                                          <p:val>
                                            <p:strVal val="#ppt_h"/>
                                          </p:val>
                                        </p:tav>
                                      </p:tavLst>
                                    </p:anim>
                                    <p:animEffect transition="in" filter="fade">
                                      <p:cBhvr>
                                        <p:cTn id="9" dur="1000"/>
                                        <p:tgtEl>
                                          <p:spTgt spid="126"/>
                                        </p:tgtEl>
                                      </p:cBhvr>
                                    </p:animEffect>
                                  </p:childTnLst>
                                </p:cTn>
                              </p:par>
                              <p:par>
                                <p:cTn id="10" presetID="10" presetClass="entr" presetSubtype="0" fill="hold" nodeType="withEffect">
                                  <p:stCondLst>
                                    <p:cond delay="40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250"/>
                                        <p:tgtEl>
                                          <p:spTgt spid="8"/>
                                        </p:tgtEl>
                                      </p:cBhvr>
                                    </p:animEffect>
                                  </p:childTnLst>
                                </p:cTn>
                              </p:par>
                              <p:par>
                                <p:cTn id="13" presetID="10" presetClass="entr" presetSubtype="0" fill="hold" nodeType="withEffect">
                                  <p:stCondLst>
                                    <p:cond delay="5900"/>
                                  </p:stCondLst>
                                  <p:childTnLst>
                                    <p:set>
                                      <p:cBhvr>
                                        <p:cTn id="14" dur="1" fill="hold">
                                          <p:stCondLst>
                                            <p:cond delay="0"/>
                                          </p:stCondLst>
                                        </p:cTn>
                                        <p:tgtEl>
                                          <p:spTgt spid="127"/>
                                        </p:tgtEl>
                                        <p:attrNameLst>
                                          <p:attrName>style.visibility</p:attrName>
                                        </p:attrNameLst>
                                      </p:cBhvr>
                                      <p:to>
                                        <p:strVal val="visible"/>
                                      </p:to>
                                    </p:set>
                                    <p:animEffect transition="in" filter="fade">
                                      <p:cBhvr>
                                        <p:cTn id="15" dur="1250"/>
                                        <p:tgtEl>
                                          <p:spTgt spid="127"/>
                                        </p:tgtEl>
                                      </p:cBhvr>
                                    </p:animEffect>
                                  </p:childTnLst>
                                </p:cTn>
                              </p:par>
                              <p:par>
                                <p:cTn id="16" presetID="10" presetClass="entr" presetSubtype="0" fill="hold" nodeType="withEffect">
                                  <p:stCondLst>
                                    <p:cond delay="7800"/>
                                  </p:stCondLst>
                                  <p:childTnLst>
                                    <p:set>
                                      <p:cBhvr>
                                        <p:cTn id="17" dur="1" fill="hold">
                                          <p:stCondLst>
                                            <p:cond delay="0"/>
                                          </p:stCondLst>
                                        </p:cTn>
                                        <p:tgtEl>
                                          <p:spTgt spid="128"/>
                                        </p:tgtEl>
                                        <p:attrNameLst>
                                          <p:attrName>style.visibility</p:attrName>
                                        </p:attrNameLst>
                                      </p:cBhvr>
                                      <p:to>
                                        <p:strVal val="visible"/>
                                      </p:to>
                                    </p:set>
                                    <p:animEffect transition="in" filter="fade">
                                      <p:cBhvr>
                                        <p:cTn id="18" dur="1250"/>
                                        <p:tgtEl>
                                          <p:spTgt spid="128"/>
                                        </p:tgtEl>
                                      </p:cBhvr>
                                    </p:animEffect>
                                  </p:childTnLst>
                                </p:cTn>
                              </p:par>
                              <p:par>
                                <p:cTn id="19" presetID="53" presetClass="entr" presetSubtype="16" fill="hold" grpId="0" nodeType="withEffect">
                                  <p:stCondLst>
                                    <p:cond delay="10700"/>
                                  </p:stCondLst>
                                  <p:childTnLst>
                                    <p:set>
                                      <p:cBhvr>
                                        <p:cTn id="20" dur="1" fill="hold">
                                          <p:stCondLst>
                                            <p:cond delay="0"/>
                                          </p:stCondLst>
                                        </p:cTn>
                                        <p:tgtEl>
                                          <p:spTgt spid="24"/>
                                        </p:tgtEl>
                                        <p:attrNameLst>
                                          <p:attrName>style.visibility</p:attrName>
                                        </p:attrNameLst>
                                      </p:cBhvr>
                                      <p:to>
                                        <p:strVal val="visible"/>
                                      </p:to>
                                    </p:set>
                                    <p:anim calcmode="lin" valueType="num">
                                      <p:cBhvr>
                                        <p:cTn id="21" dur="1000" fill="hold"/>
                                        <p:tgtEl>
                                          <p:spTgt spid="24"/>
                                        </p:tgtEl>
                                        <p:attrNameLst>
                                          <p:attrName>ppt_w</p:attrName>
                                        </p:attrNameLst>
                                      </p:cBhvr>
                                      <p:tavLst>
                                        <p:tav tm="0">
                                          <p:val>
                                            <p:fltVal val="0"/>
                                          </p:val>
                                        </p:tav>
                                        <p:tav tm="100000">
                                          <p:val>
                                            <p:strVal val="#ppt_w"/>
                                          </p:val>
                                        </p:tav>
                                      </p:tavLst>
                                    </p:anim>
                                    <p:anim calcmode="lin" valueType="num">
                                      <p:cBhvr>
                                        <p:cTn id="22" dur="1000" fill="hold"/>
                                        <p:tgtEl>
                                          <p:spTgt spid="24"/>
                                        </p:tgtEl>
                                        <p:attrNameLst>
                                          <p:attrName>ppt_h</p:attrName>
                                        </p:attrNameLst>
                                      </p:cBhvr>
                                      <p:tavLst>
                                        <p:tav tm="0">
                                          <p:val>
                                            <p:fltVal val="0"/>
                                          </p:val>
                                        </p:tav>
                                        <p:tav tm="100000">
                                          <p:val>
                                            <p:strVal val="#ppt_h"/>
                                          </p:val>
                                        </p:tav>
                                      </p:tavLst>
                                    </p:anim>
                                    <p:animEffect transition="in" filter="fade">
                                      <p:cBhvr>
                                        <p:cTn id="23" dur="10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2" presetClass="entr" presetSubtype="4" fill="hold" nodeType="withEffect">
                                  <p:stCondLst>
                                    <p:cond delay="1100"/>
                                  </p:stCondLst>
                                  <p:childTnLst>
                                    <p:set>
                                      <p:cBhvr>
                                        <p:cTn id="32" dur="1" fill="hold">
                                          <p:stCondLst>
                                            <p:cond delay="0"/>
                                          </p:stCondLst>
                                        </p:cTn>
                                        <p:tgtEl>
                                          <p:spTgt spid="98"/>
                                        </p:tgtEl>
                                        <p:attrNameLst>
                                          <p:attrName>style.visibility</p:attrName>
                                        </p:attrNameLst>
                                      </p:cBhvr>
                                      <p:to>
                                        <p:strVal val="visible"/>
                                      </p:to>
                                    </p:set>
                                    <p:anim calcmode="lin" valueType="num">
                                      <p:cBhvr additive="base">
                                        <p:cTn id="33" dur="1250" fill="hold"/>
                                        <p:tgtEl>
                                          <p:spTgt spid="98"/>
                                        </p:tgtEl>
                                        <p:attrNameLst>
                                          <p:attrName>ppt_x</p:attrName>
                                        </p:attrNameLst>
                                      </p:cBhvr>
                                      <p:tavLst>
                                        <p:tav tm="0">
                                          <p:val>
                                            <p:strVal val="#ppt_x"/>
                                          </p:val>
                                        </p:tav>
                                        <p:tav tm="100000">
                                          <p:val>
                                            <p:strVal val="#ppt_x"/>
                                          </p:val>
                                        </p:tav>
                                      </p:tavLst>
                                    </p:anim>
                                    <p:anim calcmode="lin" valueType="num">
                                      <p:cBhvr additive="base">
                                        <p:cTn id="34" dur="1250" fill="hold"/>
                                        <p:tgtEl>
                                          <p:spTgt spid="9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3100"/>
                                  </p:stCondLst>
                                  <p:childTnLst>
                                    <p:set>
                                      <p:cBhvr>
                                        <p:cTn id="36" dur="1" fill="hold">
                                          <p:stCondLst>
                                            <p:cond delay="0"/>
                                          </p:stCondLst>
                                        </p:cTn>
                                        <p:tgtEl>
                                          <p:spTgt spid="80"/>
                                        </p:tgtEl>
                                        <p:attrNameLst>
                                          <p:attrName>style.visibility</p:attrName>
                                        </p:attrNameLst>
                                      </p:cBhvr>
                                      <p:to>
                                        <p:strVal val="visible"/>
                                      </p:to>
                                    </p:set>
                                    <p:anim calcmode="lin" valueType="num">
                                      <p:cBhvr additive="base">
                                        <p:cTn id="37" dur="1250" fill="hold"/>
                                        <p:tgtEl>
                                          <p:spTgt spid="80"/>
                                        </p:tgtEl>
                                        <p:attrNameLst>
                                          <p:attrName>ppt_x</p:attrName>
                                        </p:attrNameLst>
                                      </p:cBhvr>
                                      <p:tavLst>
                                        <p:tav tm="0">
                                          <p:val>
                                            <p:strVal val="#ppt_x"/>
                                          </p:val>
                                        </p:tav>
                                        <p:tav tm="100000">
                                          <p:val>
                                            <p:strVal val="#ppt_x"/>
                                          </p:val>
                                        </p:tav>
                                      </p:tavLst>
                                    </p:anim>
                                    <p:anim calcmode="lin" valueType="num">
                                      <p:cBhvr additive="base">
                                        <p:cTn id="38" dur="1250" fill="hold"/>
                                        <p:tgtEl>
                                          <p:spTgt spid="80"/>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520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1250" fill="hold"/>
                                        <p:tgtEl>
                                          <p:spTgt spid="34"/>
                                        </p:tgtEl>
                                        <p:attrNameLst>
                                          <p:attrName>ppt_x</p:attrName>
                                        </p:attrNameLst>
                                      </p:cBhvr>
                                      <p:tavLst>
                                        <p:tav tm="0">
                                          <p:val>
                                            <p:strVal val="#ppt_x"/>
                                          </p:val>
                                        </p:tav>
                                        <p:tav tm="100000">
                                          <p:val>
                                            <p:strVal val="#ppt_x"/>
                                          </p:val>
                                        </p:tav>
                                      </p:tavLst>
                                    </p:anim>
                                    <p:anim calcmode="lin" valueType="num">
                                      <p:cBhvr additive="base">
                                        <p:cTn id="42" dur="1250" fill="hold"/>
                                        <p:tgtEl>
                                          <p:spTgt spid="34"/>
                                        </p:tgtEl>
                                        <p:attrNameLst>
                                          <p:attrName>ppt_y</p:attrName>
                                        </p:attrNameLst>
                                      </p:cBhvr>
                                      <p:tavLst>
                                        <p:tav tm="0">
                                          <p:val>
                                            <p:strVal val="1+#ppt_h/2"/>
                                          </p:val>
                                        </p:tav>
                                        <p:tav tm="100000">
                                          <p:val>
                                            <p:strVal val="#ppt_y"/>
                                          </p:val>
                                        </p:tav>
                                      </p:tavLst>
                                    </p:anim>
                                  </p:childTnLst>
                                </p:cTn>
                              </p:par>
                              <p:par>
                                <p:cTn id="43" presetID="53" presetClass="entr" presetSubtype="16" fill="hold" nodeType="withEffect">
                                  <p:stCondLst>
                                    <p:cond delay="8300"/>
                                  </p:stCondLst>
                                  <p:childTnLst>
                                    <p:set>
                                      <p:cBhvr>
                                        <p:cTn id="44" dur="1" fill="hold">
                                          <p:stCondLst>
                                            <p:cond delay="0"/>
                                          </p:stCondLst>
                                        </p:cTn>
                                        <p:tgtEl>
                                          <p:spTgt spid="25"/>
                                        </p:tgtEl>
                                        <p:attrNameLst>
                                          <p:attrName>style.visibility</p:attrName>
                                        </p:attrNameLst>
                                      </p:cBhvr>
                                      <p:to>
                                        <p:strVal val="visible"/>
                                      </p:to>
                                    </p:set>
                                    <p:anim calcmode="lin" valueType="num">
                                      <p:cBhvr>
                                        <p:cTn id="45" dur="750" fill="hold"/>
                                        <p:tgtEl>
                                          <p:spTgt spid="25"/>
                                        </p:tgtEl>
                                        <p:attrNameLst>
                                          <p:attrName>ppt_w</p:attrName>
                                        </p:attrNameLst>
                                      </p:cBhvr>
                                      <p:tavLst>
                                        <p:tav tm="0">
                                          <p:val>
                                            <p:fltVal val="0"/>
                                          </p:val>
                                        </p:tav>
                                        <p:tav tm="100000">
                                          <p:val>
                                            <p:strVal val="#ppt_w"/>
                                          </p:val>
                                        </p:tav>
                                      </p:tavLst>
                                    </p:anim>
                                    <p:anim calcmode="lin" valueType="num">
                                      <p:cBhvr>
                                        <p:cTn id="46" dur="750" fill="hold"/>
                                        <p:tgtEl>
                                          <p:spTgt spid="25"/>
                                        </p:tgtEl>
                                        <p:attrNameLst>
                                          <p:attrName>ppt_h</p:attrName>
                                        </p:attrNameLst>
                                      </p:cBhvr>
                                      <p:tavLst>
                                        <p:tav tm="0">
                                          <p:val>
                                            <p:fltVal val="0"/>
                                          </p:val>
                                        </p:tav>
                                        <p:tav tm="100000">
                                          <p:val>
                                            <p:strVal val="#ppt_h"/>
                                          </p:val>
                                        </p:tav>
                                      </p:tavLst>
                                    </p:anim>
                                    <p:animEffect transition="in" filter="fade">
                                      <p:cBhvr>
                                        <p:cTn id="47"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6" grpId="0" animBg="1"/>
      <p:bldP spid="2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extBox 1"/>
          <p:cNvSpPr txBox="1"/>
          <p:nvPr/>
        </p:nvSpPr>
        <p:spPr>
          <a:xfrm>
            <a:off x="195582" y="125118"/>
            <a:ext cx="8816724"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What is the direction and the strength of the magnetic field at a perpendicular distance R from an infinitely long current bearing wire?</a:t>
            </a:r>
          </a:p>
        </p:txBody>
      </p:sp>
      <p:sp>
        <p:nvSpPr>
          <p:cNvPr id="31" name="Freeform 30"/>
          <p:cNvSpPr/>
          <p:nvPr/>
        </p:nvSpPr>
        <p:spPr bwMode="auto">
          <a:xfrm>
            <a:off x="1892273" y="1490749"/>
            <a:ext cx="3669303" cy="3441000"/>
          </a:xfrm>
          <a:custGeom>
            <a:avLst/>
            <a:gdLst>
              <a:gd name="connsiteX0" fmla="*/ 0 w 3710152"/>
              <a:gd name="connsiteY0" fmla="*/ 3216166 h 3415862"/>
              <a:gd name="connsiteX1" fmla="*/ 3615559 w 3710152"/>
              <a:gd name="connsiteY1" fmla="*/ 0 h 3415862"/>
              <a:gd name="connsiteX2" fmla="*/ 3710152 w 3710152"/>
              <a:gd name="connsiteY2" fmla="*/ 0 h 3415862"/>
              <a:gd name="connsiteX3" fmla="*/ 231228 w 3710152"/>
              <a:gd name="connsiteY3" fmla="*/ 3415862 h 3415862"/>
              <a:gd name="connsiteX4" fmla="*/ 0 w 3710152"/>
              <a:gd name="connsiteY4" fmla="*/ 3216166 h 3415862"/>
              <a:gd name="connsiteX0" fmla="*/ 0 w 3669303"/>
              <a:gd name="connsiteY0" fmla="*/ 3216166 h 3415862"/>
              <a:gd name="connsiteX1" fmla="*/ 3615559 w 3669303"/>
              <a:gd name="connsiteY1" fmla="*/ 0 h 3415862"/>
              <a:gd name="connsiteX2" fmla="*/ 3669303 w 3669303"/>
              <a:gd name="connsiteY2" fmla="*/ 0 h 3415862"/>
              <a:gd name="connsiteX3" fmla="*/ 231228 w 3669303"/>
              <a:gd name="connsiteY3" fmla="*/ 3415862 h 3415862"/>
              <a:gd name="connsiteX4" fmla="*/ 0 w 3669303"/>
              <a:gd name="connsiteY4" fmla="*/ 3216166 h 3415862"/>
              <a:gd name="connsiteX0" fmla="*/ 0 w 3669303"/>
              <a:gd name="connsiteY0" fmla="*/ 3241304 h 3441000"/>
              <a:gd name="connsiteX1" fmla="*/ 3650124 w 3669303"/>
              <a:gd name="connsiteY1" fmla="*/ 0 h 3441000"/>
              <a:gd name="connsiteX2" fmla="*/ 3669303 w 3669303"/>
              <a:gd name="connsiteY2" fmla="*/ 25138 h 3441000"/>
              <a:gd name="connsiteX3" fmla="*/ 231228 w 3669303"/>
              <a:gd name="connsiteY3" fmla="*/ 3441000 h 3441000"/>
              <a:gd name="connsiteX4" fmla="*/ 0 w 3669303"/>
              <a:gd name="connsiteY4" fmla="*/ 3241304 h 344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9303" h="3441000">
                <a:moveTo>
                  <a:pt x="0" y="3241304"/>
                </a:moveTo>
                <a:lnTo>
                  <a:pt x="3650124" y="0"/>
                </a:lnTo>
                <a:lnTo>
                  <a:pt x="3669303" y="25138"/>
                </a:lnTo>
                <a:lnTo>
                  <a:pt x="231228" y="3441000"/>
                </a:lnTo>
                <a:lnTo>
                  <a:pt x="0" y="3241304"/>
                </a:lnTo>
                <a:close/>
              </a:path>
            </a:pathLst>
          </a:cu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08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0" name="Oval 29"/>
          <p:cNvSpPr/>
          <p:nvPr/>
        </p:nvSpPr>
        <p:spPr bwMode="auto">
          <a:xfrm>
            <a:off x="1836526" y="4700522"/>
            <a:ext cx="302905" cy="313978"/>
          </a:xfrm>
          <a:prstGeom prst="ellipse">
            <a:avLst/>
          </a:pr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7" name="Oval 76"/>
          <p:cNvSpPr/>
          <p:nvPr/>
        </p:nvSpPr>
        <p:spPr bwMode="auto">
          <a:xfrm>
            <a:off x="1812987" y="4797357"/>
            <a:ext cx="240209" cy="240209"/>
          </a:xfrm>
          <a:prstGeom prst="ellipse">
            <a:avLst/>
          </a:prstGeom>
          <a:solidFill>
            <a:srgbClr val="0000FF"/>
          </a:solidFill>
          <a:ln w="9525"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5" name="Oval 84"/>
          <p:cNvSpPr/>
          <p:nvPr/>
        </p:nvSpPr>
        <p:spPr bwMode="auto">
          <a:xfrm>
            <a:off x="1817033" y="4794824"/>
            <a:ext cx="240209" cy="240209"/>
          </a:xfrm>
          <a:prstGeom prst="ellipse">
            <a:avLst/>
          </a:prstGeom>
          <a:solidFill>
            <a:srgbClr val="0000FF"/>
          </a:solidFill>
          <a:ln w="9525"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6" name="Oval 85"/>
          <p:cNvSpPr/>
          <p:nvPr/>
        </p:nvSpPr>
        <p:spPr bwMode="auto">
          <a:xfrm>
            <a:off x="1821133" y="4788279"/>
            <a:ext cx="240209" cy="240209"/>
          </a:xfrm>
          <a:prstGeom prst="ellipse">
            <a:avLst/>
          </a:prstGeom>
          <a:solidFill>
            <a:srgbClr val="0000FF"/>
          </a:solidFill>
          <a:ln w="9525"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83" name="Group 82"/>
          <p:cNvGrpSpPr/>
          <p:nvPr/>
        </p:nvGrpSpPr>
        <p:grpSpPr>
          <a:xfrm>
            <a:off x="812938" y="5000981"/>
            <a:ext cx="932203" cy="716988"/>
            <a:chOff x="1698419" y="4675358"/>
            <a:chExt cx="932203" cy="716988"/>
          </a:xfrm>
        </p:grpSpPr>
        <p:sp>
          <p:nvSpPr>
            <p:cNvPr id="87" name="TextBox 86"/>
            <p:cNvSpPr txBox="1"/>
            <p:nvPr/>
          </p:nvSpPr>
          <p:spPr>
            <a:xfrm>
              <a:off x="1698419" y="4930681"/>
              <a:ext cx="87235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+I</a:t>
              </a:r>
            </a:p>
          </p:txBody>
        </p:sp>
        <p:sp>
          <p:nvSpPr>
            <p:cNvPr id="88" name="Up Arrow 87"/>
            <p:cNvSpPr/>
            <p:nvPr/>
          </p:nvSpPr>
          <p:spPr bwMode="auto">
            <a:xfrm rot="2611181">
              <a:off x="2438646" y="4675358"/>
              <a:ext cx="191976" cy="475432"/>
            </a:xfrm>
            <a:prstGeom prst="upArrow">
              <a:avLst/>
            </a:prstGeom>
            <a:solidFill>
              <a:srgbClr val="0066FF"/>
            </a:solidFill>
            <a:ln w="9525" cap="flat" cmpd="sng" algn="ctr">
              <a:solidFill>
                <a:srgbClr val="0000FF"/>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89" name="TextBox 88"/>
          <p:cNvSpPr txBox="1"/>
          <p:nvPr/>
        </p:nvSpPr>
        <p:spPr>
          <a:xfrm>
            <a:off x="7421424" y="6127002"/>
            <a:ext cx="1566231" cy="46166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11430"/>
                <a:solidFill>
                  <a:srgbClr val="FF0066"/>
                </a:solidFill>
                <a:effectLst>
                  <a:outerShdw blurRad="50800" dist="39000" dir="5460000" algn="tl">
                    <a:srgbClr val="000000">
                      <a:alpha val="38000"/>
                    </a:srgbClr>
                  </a:outerShdw>
                </a:effectLst>
                <a:uLnTx/>
                <a:uFillTx/>
                <a:latin typeface="Comic Sans MS" pitchFamily="66" charset="0"/>
                <a:ea typeface="+mn-ea"/>
                <a:cs typeface="+mn-cs"/>
              </a:rPr>
              <a:t>CLICK</a:t>
            </a:r>
          </a:p>
        </p:txBody>
      </p:sp>
      <p:sp>
        <p:nvSpPr>
          <p:cNvPr id="78" name="AutoShape 39">
            <a:extLst>
              <a:ext uri="{FF2B5EF4-FFF2-40B4-BE49-F238E27FC236}">
                <a16:creationId xmlns:a16="http://schemas.microsoft.com/office/drawing/2014/main" id="{A4CD1AEB-821D-4670-A052-0BB0F3E07660}"/>
              </a:ext>
            </a:extLst>
          </p:cNvPr>
          <p:cNvSpPr>
            <a:spLocks noChangeArrowheads="1"/>
          </p:cNvSpPr>
          <p:nvPr/>
        </p:nvSpPr>
        <p:spPr bwMode="auto">
          <a:xfrm>
            <a:off x="4852805" y="1588858"/>
            <a:ext cx="4291195" cy="2051077"/>
          </a:xfrm>
          <a:prstGeom prst="cloudCallout">
            <a:avLst>
              <a:gd name="adj1" fmla="val 24009"/>
              <a:gd name="adj2" fmla="val 88676"/>
            </a:avLst>
          </a:prstGeom>
          <a:solidFill>
            <a:srgbClr val="CCFFFF"/>
          </a:solidFill>
          <a:ln w="28575">
            <a:solidFill>
              <a:schemeClr val="accent1">
                <a:lumMod val="40000"/>
                <a:lumOff val="60000"/>
              </a:schemeClr>
            </a:solidFill>
            <a:round/>
            <a:headEnd/>
            <a:tailEnd/>
          </a:ln>
          <a:effectLst/>
          <a:scene3d>
            <a:camera prst="orthographicFront"/>
            <a:lightRig rig="threePt" dir="t"/>
          </a:scene3d>
          <a:sp3d>
            <a:bevelT/>
          </a:sp3d>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0" name="Text Box 40">
            <a:extLst>
              <a:ext uri="{FF2B5EF4-FFF2-40B4-BE49-F238E27FC236}">
                <a16:creationId xmlns:a16="http://schemas.microsoft.com/office/drawing/2014/main" id="{A4405DC4-5CED-42DB-9483-ED428498ED8A}"/>
              </a:ext>
            </a:extLst>
          </p:cNvPr>
          <p:cNvSpPr txBox="1">
            <a:spLocks noChangeArrowheads="1"/>
          </p:cNvSpPr>
          <p:nvPr/>
        </p:nvSpPr>
        <p:spPr bwMode="auto">
          <a:xfrm>
            <a:off x="5127140" y="1750858"/>
            <a:ext cx="3871160" cy="1569660"/>
          </a:xfrm>
          <a:prstGeom prst="rect">
            <a:avLst/>
          </a:prstGeom>
          <a:noFill/>
          <a:ln w="2857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Shown here is an infinitely long wire with </a:t>
            </a:r>
            <a:b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br>
            <a: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 current flowing </a:t>
            </a:r>
            <a:b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br>
            <a: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into the page.</a:t>
            </a:r>
          </a:p>
        </p:txBody>
      </p:sp>
      <p:grpSp>
        <p:nvGrpSpPr>
          <p:cNvPr id="91" name="Group 11">
            <a:extLst>
              <a:ext uri="{FF2B5EF4-FFF2-40B4-BE49-F238E27FC236}">
                <a16:creationId xmlns:a16="http://schemas.microsoft.com/office/drawing/2014/main" id="{063BDEC0-C72B-4246-ACB8-56FBFEFFC7B8}"/>
              </a:ext>
            </a:extLst>
          </p:cNvPr>
          <p:cNvGrpSpPr>
            <a:grpSpLocks/>
          </p:cNvGrpSpPr>
          <p:nvPr/>
        </p:nvGrpSpPr>
        <p:grpSpPr bwMode="auto">
          <a:xfrm>
            <a:off x="7565883" y="4510545"/>
            <a:ext cx="1082654" cy="1556262"/>
            <a:chOff x="2118" y="156"/>
            <a:chExt cx="1260" cy="1969"/>
          </a:xfrm>
        </p:grpSpPr>
        <p:sp>
          <p:nvSpPr>
            <p:cNvPr id="92" name="Oval 12">
              <a:extLst>
                <a:ext uri="{FF2B5EF4-FFF2-40B4-BE49-F238E27FC236}">
                  <a16:creationId xmlns:a16="http://schemas.microsoft.com/office/drawing/2014/main" id="{67E69A50-CBAF-4F31-ADB0-A58F494978FE}"/>
                </a:ext>
              </a:extLst>
            </p:cNvPr>
            <p:cNvSpPr>
              <a:spLocks noChangeArrowheads="1"/>
            </p:cNvSpPr>
            <p:nvPr/>
          </p:nvSpPr>
          <p:spPr bwMode="auto">
            <a:xfrm>
              <a:off x="2118" y="1886"/>
              <a:ext cx="1260" cy="239"/>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3" name="Freeform 13">
              <a:extLst>
                <a:ext uri="{FF2B5EF4-FFF2-40B4-BE49-F238E27FC236}">
                  <a16:creationId xmlns:a16="http://schemas.microsoft.com/office/drawing/2014/main" id="{3C0EE4F5-D9AF-43C9-8DB0-36844CB49734}"/>
                </a:ext>
              </a:extLst>
            </p:cNvPr>
            <p:cNvSpPr>
              <a:spLocks/>
            </p:cNvSpPr>
            <p:nvPr/>
          </p:nvSpPr>
          <p:spPr bwMode="auto">
            <a:xfrm>
              <a:off x="2535" y="1467"/>
              <a:ext cx="438" cy="516"/>
            </a:xfrm>
            <a:custGeom>
              <a:avLst/>
              <a:gdLst/>
              <a:ahLst/>
              <a:cxnLst>
                <a:cxn ang="0">
                  <a:pos x="96" y="0"/>
                </a:cxn>
                <a:cxn ang="0">
                  <a:pos x="432" y="48"/>
                </a:cxn>
                <a:cxn ang="0">
                  <a:pos x="516" y="516"/>
                </a:cxn>
                <a:cxn ang="0">
                  <a:pos x="402" y="504"/>
                </a:cxn>
                <a:cxn ang="0">
                  <a:pos x="282" y="174"/>
                </a:cxn>
                <a:cxn ang="0">
                  <a:pos x="192" y="156"/>
                </a:cxn>
                <a:cxn ang="0">
                  <a:pos x="150" y="318"/>
                </a:cxn>
                <a:cxn ang="0">
                  <a:pos x="168" y="480"/>
                </a:cxn>
                <a:cxn ang="0">
                  <a:pos x="0" y="450"/>
                </a:cxn>
                <a:cxn ang="0">
                  <a:pos x="24" y="138"/>
                </a:cxn>
                <a:cxn ang="0">
                  <a:pos x="96" y="0"/>
                </a:cxn>
              </a:cxnLst>
              <a:rect l="0" t="0" r="r" b="b"/>
              <a:pathLst>
                <a:path w="516" h="516">
                  <a:moveTo>
                    <a:pt x="96" y="0"/>
                  </a:moveTo>
                  <a:lnTo>
                    <a:pt x="432" y="48"/>
                  </a:lnTo>
                  <a:lnTo>
                    <a:pt x="516" y="516"/>
                  </a:lnTo>
                  <a:lnTo>
                    <a:pt x="402" y="504"/>
                  </a:lnTo>
                  <a:lnTo>
                    <a:pt x="282" y="174"/>
                  </a:lnTo>
                  <a:lnTo>
                    <a:pt x="192" y="156"/>
                  </a:lnTo>
                  <a:lnTo>
                    <a:pt x="150" y="318"/>
                  </a:lnTo>
                  <a:lnTo>
                    <a:pt x="168" y="480"/>
                  </a:lnTo>
                  <a:lnTo>
                    <a:pt x="0" y="450"/>
                  </a:lnTo>
                  <a:lnTo>
                    <a:pt x="24" y="138"/>
                  </a:lnTo>
                  <a:lnTo>
                    <a:pt x="96" y="0"/>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4" name="Freeform 14">
              <a:extLst>
                <a:ext uri="{FF2B5EF4-FFF2-40B4-BE49-F238E27FC236}">
                  <a16:creationId xmlns:a16="http://schemas.microsoft.com/office/drawing/2014/main" id="{1EC2662B-A11D-4D8C-A315-FE5F59E9163F}"/>
                </a:ext>
              </a:extLst>
            </p:cNvPr>
            <p:cNvSpPr>
              <a:spLocks/>
            </p:cNvSpPr>
            <p:nvPr/>
          </p:nvSpPr>
          <p:spPr bwMode="auto">
            <a:xfrm>
              <a:off x="2780" y="1035"/>
              <a:ext cx="392" cy="729"/>
            </a:xfrm>
            <a:custGeom>
              <a:avLst/>
              <a:gdLst/>
              <a:ahLst/>
              <a:cxnLst>
                <a:cxn ang="0">
                  <a:pos x="0" y="677"/>
                </a:cxn>
                <a:cxn ang="0">
                  <a:pos x="47" y="686"/>
                </a:cxn>
                <a:cxn ang="0">
                  <a:pos x="113" y="687"/>
                </a:cxn>
                <a:cxn ang="0">
                  <a:pos x="176" y="674"/>
                </a:cxn>
                <a:cxn ang="0">
                  <a:pos x="200" y="662"/>
                </a:cxn>
                <a:cxn ang="0">
                  <a:pos x="216" y="647"/>
                </a:cxn>
                <a:cxn ang="0">
                  <a:pos x="209" y="510"/>
                </a:cxn>
                <a:cxn ang="0">
                  <a:pos x="392" y="243"/>
                </a:cxn>
                <a:cxn ang="0">
                  <a:pos x="245" y="71"/>
                </a:cxn>
                <a:cxn ang="0">
                  <a:pos x="194" y="69"/>
                </a:cxn>
                <a:cxn ang="0">
                  <a:pos x="173" y="30"/>
                </a:cxn>
                <a:cxn ang="0">
                  <a:pos x="134" y="8"/>
                </a:cxn>
                <a:cxn ang="0">
                  <a:pos x="83" y="0"/>
                </a:cxn>
                <a:cxn ang="0">
                  <a:pos x="39" y="140"/>
                </a:cxn>
                <a:cxn ang="0">
                  <a:pos x="15" y="275"/>
                </a:cxn>
                <a:cxn ang="0">
                  <a:pos x="8" y="545"/>
                </a:cxn>
                <a:cxn ang="0">
                  <a:pos x="0" y="677"/>
                </a:cxn>
              </a:cxnLst>
              <a:rect l="0" t="0" r="r" b="b"/>
              <a:pathLst>
                <a:path w="392" h="687">
                  <a:moveTo>
                    <a:pt x="0" y="677"/>
                  </a:moveTo>
                  <a:lnTo>
                    <a:pt x="47" y="686"/>
                  </a:lnTo>
                  <a:lnTo>
                    <a:pt x="113" y="687"/>
                  </a:lnTo>
                  <a:cubicBezTo>
                    <a:pt x="134" y="683"/>
                    <a:pt x="155" y="679"/>
                    <a:pt x="176" y="674"/>
                  </a:cubicBezTo>
                  <a:cubicBezTo>
                    <a:pt x="184" y="672"/>
                    <a:pt x="191" y="664"/>
                    <a:pt x="200" y="662"/>
                  </a:cubicBezTo>
                  <a:cubicBezTo>
                    <a:pt x="205" y="656"/>
                    <a:pt x="207" y="649"/>
                    <a:pt x="216" y="647"/>
                  </a:cubicBezTo>
                  <a:lnTo>
                    <a:pt x="209" y="510"/>
                  </a:lnTo>
                  <a:lnTo>
                    <a:pt x="392" y="243"/>
                  </a:lnTo>
                  <a:lnTo>
                    <a:pt x="245" y="71"/>
                  </a:lnTo>
                  <a:lnTo>
                    <a:pt x="194" y="69"/>
                  </a:lnTo>
                  <a:lnTo>
                    <a:pt x="173" y="30"/>
                  </a:lnTo>
                  <a:lnTo>
                    <a:pt x="134" y="8"/>
                  </a:lnTo>
                  <a:lnTo>
                    <a:pt x="83" y="0"/>
                  </a:lnTo>
                  <a:lnTo>
                    <a:pt x="39" y="140"/>
                  </a:lnTo>
                  <a:lnTo>
                    <a:pt x="15" y="275"/>
                  </a:lnTo>
                  <a:lnTo>
                    <a:pt x="8" y="545"/>
                  </a:lnTo>
                  <a:lnTo>
                    <a:pt x="0" y="677"/>
                  </a:lnTo>
                  <a:close/>
                </a:path>
              </a:pathLst>
            </a:custGeom>
            <a:solidFill>
              <a:schemeClr val="accent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5" name="Freeform 15">
              <a:extLst>
                <a:ext uri="{FF2B5EF4-FFF2-40B4-BE49-F238E27FC236}">
                  <a16:creationId xmlns:a16="http://schemas.microsoft.com/office/drawing/2014/main" id="{DB266D0D-4D88-400C-83ED-48B3EB2EABF4}"/>
                </a:ext>
              </a:extLst>
            </p:cNvPr>
            <p:cNvSpPr>
              <a:spLocks/>
            </p:cNvSpPr>
            <p:nvPr/>
          </p:nvSpPr>
          <p:spPr bwMode="auto">
            <a:xfrm>
              <a:off x="2437" y="624"/>
              <a:ext cx="66" cy="93"/>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6" name="Freeform 16">
              <a:extLst>
                <a:ext uri="{FF2B5EF4-FFF2-40B4-BE49-F238E27FC236}">
                  <a16:creationId xmlns:a16="http://schemas.microsoft.com/office/drawing/2014/main" id="{9C022675-574E-4FF9-A3AA-2637237B89B3}"/>
                </a:ext>
              </a:extLst>
            </p:cNvPr>
            <p:cNvSpPr>
              <a:spLocks/>
            </p:cNvSpPr>
            <p:nvPr/>
          </p:nvSpPr>
          <p:spPr bwMode="auto">
            <a:xfrm>
              <a:off x="2299" y="156"/>
              <a:ext cx="851" cy="894"/>
            </a:xfrm>
            <a:custGeom>
              <a:avLst/>
              <a:gdLst/>
              <a:ahLst/>
              <a:cxnLst>
                <a:cxn ang="0">
                  <a:pos x="305" y="518"/>
                </a:cxn>
                <a:cxn ang="0">
                  <a:pos x="278" y="374"/>
                </a:cxn>
                <a:cxn ang="0">
                  <a:pos x="242" y="311"/>
                </a:cxn>
                <a:cxn ang="0">
                  <a:pos x="203" y="212"/>
                </a:cxn>
                <a:cxn ang="0">
                  <a:pos x="218" y="128"/>
                </a:cxn>
                <a:cxn ang="0">
                  <a:pos x="272" y="74"/>
                </a:cxn>
                <a:cxn ang="0">
                  <a:pos x="341" y="47"/>
                </a:cxn>
                <a:cxn ang="0">
                  <a:pos x="425" y="17"/>
                </a:cxn>
                <a:cxn ang="0">
                  <a:pos x="548" y="2"/>
                </a:cxn>
                <a:cxn ang="0">
                  <a:pos x="677" y="29"/>
                </a:cxn>
                <a:cxn ang="0">
                  <a:pos x="701" y="44"/>
                </a:cxn>
                <a:cxn ang="0">
                  <a:pos x="737" y="59"/>
                </a:cxn>
                <a:cxn ang="0">
                  <a:pos x="782" y="89"/>
                </a:cxn>
                <a:cxn ang="0">
                  <a:pos x="839" y="137"/>
                </a:cxn>
                <a:cxn ang="0">
                  <a:pos x="803" y="317"/>
                </a:cxn>
                <a:cxn ang="0">
                  <a:pos x="791" y="347"/>
                </a:cxn>
                <a:cxn ang="0">
                  <a:pos x="767" y="398"/>
                </a:cxn>
                <a:cxn ang="0">
                  <a:pos x="683" y="509"/>
                </a:cxn>
                <a:cxn ang="0">
                  <a:pos x="641" y="539"/>
                </a:cxn>
                <a:cxn ang="0">
                  <a:pos x="623" y="545"/>
                </a:cxn>
                <a:cxn ang="0">
                  <a:pos x="620" y="560"/>
                </a:cxn>
                <a:cxn ang="0">
                  <a:pos x="644" y="539"/>
                </a:cxn>
                <a:cxn ang="0">
                  <a:pos x="662" y="527"/>
                </a:cxn>
                <a:cxn ang="0">
                  <a:pos x="776" y="536"/>
                </a:cxn>
                <a:cxn ang="0">
                  <a:pos x="782" y="581"/>
                </a:cxn>
                <a:cxn ang="0">
                  <a:pos x="758" y="626"/>
                </a:cxn>
                <a:cxn ang="0">
                  <a:pos x="677" y="644"/>
                </a:cxn>
                <a:cxn ang="0">
                  <a:pos x="668" y="647"/>
                </a:cxn>
                <a:cxn ang="0">
                  <a:pos x="629" y="650"/>
                </a:cxn>
                <a:cxn ang="0">
                  <a:pos x="620" y="668"/>
                </a:cxn>
                <a:cxn ang="0">
                  <a:pos x="611" y="707"/>
                </a:cxn>
                <a:cxn ang="0">
                  <a:pos x="539" y="893"/>
                </a:cxn>
                <a:cxn ang="0">
                  <a:pos x="401" y="890"/>
                </a:cxn>
                <a:cxn ang="0">
                  <a:pos x="395" y="881"/>
                </a:cxn>
                <a:cxn ang="0">
                  <a:pos x="386" y="875"/>
                </a:cxn>
                <a:cxn ang="0">
                  <a:pos x="335" y="767"/>
                </a:cxn>
                <a:cxn ang="0">
                  <a:pos x="323" y="740"/>
                </a:cxn>
                <a:cxn ang="0">
                  <a:pos x="275" y="740"/>
                </a:cxn>
                <a:cxn ang="0">
                  <a:pos x="227" y="725"/>
                </a:cxn>
                <a:cxn ang="0">
                  <a:pos x="200" y="710"/>
                </a:cxn>
                <a:cxn ang="0">
                  <a:pos x="251" y="662"/>
                </a:cxn>
                <a:cxn ang="0">
                  <a:pos x="308" y="605"/>
                </a:cxn>
                <a:cxn ang="0">
                  <a:pos x="236" y="641"/>
                </a:cxn>
                <a:cxn ang="0">
                  <a:pos x="176" y="653"/>
                </a:cxn>
                <a:cxn ang="0">
                  <a:pos x="65" y="629"/>
                </a:cxn>
                <a:cxn ang="0">
                  <a:pos x="23" y="584"/>
                </a:cxn>
                <a:cxn ang="0">
                  <a:pos x="14" y="557"/>
                </a:cxn>
                <a:cxn ang="0">
                  <a:pos x="11" y="533"/>
                </a:cxn>
                <a:cxn ang="0">
                  <a:pos x="83" y="527"/>
                </a:cxn>
                <a:cxn ang="0">
                  <a:pos x="290" y="524"/>
                </a:cxn>
                <a:cxn ang="0">
                  <a:pos x="305" y="518"/>
                </a:cxn>
              </a:cxnLst>
              <a:rect l="0" t="0" r="r" b="b"/>
              <a:pathLst>
                <a:path w="851" h="894">
                  <a:moveTo>
                    <a:pt x="305" y="518"/>
                  </a:moveTo>
                  <a:cubicBezTo>
                    <a:pt x="303" y="491"/>
                    <a:pt x="296" y="402"/>
                    <a:pt x="278" y="374"/>
                  </a:cubicBezTo>
                  <a:cubicBezTo>
                    <a:pt x="265" y="355"/>
                    <a:pt x="252" y="333"/>
                    <a:pt x="242" y="311"/>
                  </a:cubicBezTo>
                  <a:cubicBezTo>
                    <a:pt x="228" y="279"/>
                    <a:pt x="222" y="241"/>
                    <a:pt x="203" y="212"/>
                  </a:cubicBezTo>
                  <a:cubicBezTo>
                    <a:pt x="206" y="161"/>
                    <a:pt x="197" y="161"/>
                    <a:pt x="218" y="128"/>
                  </a:cubicBezTo>
                  <a:cubicBezTo>
                    <a:pt x="220" y="123"/>
                    <a:pt x="267" y="77"/>
                    <a:pt x="272" y="74"/>
                  </a:cubicBezTo>
                  <a:cubicBezTo>
                    <a:pt x="293" y="61"/>
                    <a:pt x="317" y="52"/>
                    <a:pt x="341" y="47"/>
                  </a:cubicBezTo>
                  <a:cubicBezTo>
                    <a:pt x="364" y="32"/>
                    <a:pt x="399" y="26"/>
                    <a:pt x="425" y="17"/>
                  </a:cubicBezTo>
                  <a:cubicBezTo>
                    <a:pt x="460" y="12"/>
                    <a:pt x="506" y="0"/>
                    <a:pt x="548" y="2"/>
                  </a:cubicBezTo>
                  <a:cubicBezTo>
                    <a:pt x="590" y="4"/>
                    <a:pt x="652" y="22"/>
                    <a:pt x="677" y="29"/>
                  </a:cubicBezTo>
                  <a:cubicBezTo>
                    <a:pt x="689" y="33"/>
                    <a:pt x="689" y="40"/>
                    <a:pt x="701" y="44"/>
                  </a:cubicBezTo>
                  <a:cubicBezTo>
                    <a:pt x="710" y="58"/>
                    <a:pt x="722" y="55"/>
                    <a:pt x="737" y="59"/>
                  </a:cubicBezTo>
                  <a:cubicBezTo>
                    <a:pt x="752" y="69"/>
                    <a:pt x="765" y="83"/>
                    <a:pt x="782" y="89"/>
                  </a:cubicBezTo>
                  <a:cubicBezTo>
                    <a:pt x="798" y="113"/>
                    <a:pt x="832" y="107"/>
                    <a:pt x="839" y="137"/>
                  </a:cubicBezTo>
                  <a:cubicBezTo>
                    <a:pt x="843" y="187"/>
                    <a:pt x="851" y="285"/>
                    <a:pt x="803" y="317"/>
                  </a:cubicBezTo>
                  <a:cubicBezTo>
                    <a:pt x="799" y="328"/>
                    <a:pt x="793" y="335"/>
                    <a:pt x="791" y="347"/>
                  </a:cubicBezTo>
                  <a:cubicBezTo>
                    <a:pt x="787" y="368"/>
                    <a:pt x="790" y="392"/>
                    <a:pt x="767" y="398"/>
                  </a:cubicBezTo>
                  <a:cubicBezTo>
                    <a:pt x="728" y="424"/>
                    <a:pt x="735" y="496"/>
                    <a:pt x="683" y="509"/>
                  </a:cubicBezTo>
                  <a:cubicBezTo>
                    <a:pt x="668" y="519"/>
                    <a:pt x="658" y="531"/>
                    <a:pt x="641" y="539"/>
                  </a:cubicBezTo>
                  <a:cubicBezTo>
                    <a:pt x="635" y="542"/>
                    <a:pt x="623" y="545"/>
                    <a:pt x="623" y="545"/>
                  </a:cubicBezTo>
                  <a:cubicBezTo>
                    <a:pt x="609" y="566"/>
                    <a:pt x="604" y="565"/>
                    <a:pt x="620" y="560"/>
                  </a:cubicBezTo>
                  <a:cubicBezTo>
                    <a:pt x="629" y="551"/>
                    <a:pt x="633" y="545"/>
                    <a:pt x="644" y="539"/>
                  </a:cubicBezTo>
                  <a:cubicBezTo>
                    <a:pt x="650" y="535"/>
                    <a:pt x="662" y="527"/>
                    <a:pt x="662" y="527"/>
                  </a:cubicBezTo>
                  <a:cubicBezTo>
                    <a:pt x="691" y="528"/>
                    <a:pt x="740" y="503"/>
                    <a:pt x="776" y="536"/>
                  </a:cubicBezTo>
                  <a:cubicBezTo>
                    <a:pt x="779" y="536"/>
                    <a:pt x="782" y="578"/>
                    <a:pt x="782" y="581"/>
                  </a:cubicBezTo>
                  <a:cubicBezTo>
                    <a:pt x="782" y="611"/>
                    <a:pt x="773" y="605"/>
                    <a:pt x="758" y="626"/>
                  </a:cubicBezTo>
                  <a:cubicBezTo>
                    <a:pt x="753" y="650"/>
                    <a:pt x="701" y="643"/>
                    <a:pt x="677" y="644"/>
                  </a:cubicBezTo>
                  <a:cubicBezTo>
                    <a:pt x="674" y="645"/>
                    <a:pt x="671" y="647"/>
                    <a:pt x="668" y="647"/>
                  </a:cubicBezTo>
                  <a:cubicBezTo>
                    <a:pt x="655" y="649"/>
                    <a:pt x="642" y="646"/>
                    <a:pt x="629" y="650"/>
                  </a:cubicBezTo>
                  <a:cubicBezTo>
                    <a:pt x="623" y="652"/>
                    <a:pt x="624" y="662"/>
                    <a:pt x="620" y="668"/>
                  </a:cubicBezTo>
                  <a:cubicBezTo>
                    <a:pt x="617" y="681"/>
                    <a:pt x="611" y="707"/>
                    <a:pt x="611" y="707"/>
                  </a:cubicBezTo>
                  <a:cubicBezTo>
                    <a:pt x="609" y="762"/>
                    <a:pt x="615" y="878"/>
                    <a:pt x="539" y="893"/>
                  </a:cubicBezTo>
                  <a:cubicBezTo>
                    <a:pt x="493" y="892"/>
                    <a:pt x="447" y="894"/>
                    <a:pt x="401" y="890"/>
                  </a:cubicBezTo>
                  <a:cubicBezTo>
                    <a:pt x="397" y="890"/>
                    <a:pt x="398" y="884"/>
                    <a:pt x="395" y="881"/>
                  </a:cubicBezTo>
                  <a:cubicBezTo>
                    <a:pt x="392" y="878"/>
                    <a:pt x="389" y="877"/>
                    <a:pt x="386" y="875"/>
                  </a:cubicBezTo>
                  <a:cubicBezTo>
                    <a:pt x="364" y="842"/>
                    <a:pt x="351" y="803"/>
                    <a:pt x="335" y="767"/>
                  </a:cubicBezTo>
                  <a:cubicBezTo>
                    <a:pt x="331" y="758"/>
                    <a:pt x="333" y="742"/>
                    <a:pt x="323" y="740"/>
                  </a:cubicBezTo>
                  <a:cubicBezTo>
                    <a:pt x="303" y="736"/>
                    <a:pt x="295" y="741"/>
                    <a:pt x="275" y="740"/>
                  </a:cubicBezTo>
                  <a:cubicBezTo>
                    <a:pt x="258" y="739"/>
                    <a:pt x="239" y="731"/>
                    <a:pt x="227" y="725"/>
                  </a:cubicBezTo>
                  <a:cubicBezTo>
                    <a:pt x="224" y="715"/>
                    <a:pt x="200" y="710"/>
                    <a:pt x="200" y="710"/>
                  </a:cubicBezTo>
                  <a:cubicBezTo>
                    <a:pt x="203" y="696"/>
                    <a:pt x="239" y="670"/>
                    <a:pt x="251" y="662"/>
                  </a:cubicBezTo>
                  <a:cubicBezTo>
                    <a:pt x="267" y="638"/>
                    <a:pt x="286" y="620"/>
                    <a:pt x="308" y="605"/>
                  </a:cubicBezTo>
                  <a:cubicBezTo>
                    <a:pt x="310" y="598"/>
                    <a:pt x="258" y="633"/>
                    <a:pt x="236" y="641"/>
                  </a:cubicBezTo>
                  <a:cubicBezTo>
                    <a:pt x="214" y="649"/>
                    <a:pt x="204" y="655"/>
                    <a:pt x="176" y="653"/>
                  </a:cubicBezTo>
                  <a:cubicBezTo>
                    <a:pt x="137" y="652"/>
                    <a:pt x="93" y="657"/>
                    <a:pt x="65" y="629"/>
                  </a:cubicBezTo>
                  <a:cubicBezTo>
                    <a:pt x="53" y="617"/>
                    <a:pt x="33" y="599"/>
                    <a:pt x="23" y="584"/>
                  </a:cubicBezTo>
                  <a:cubicBezTo>
                    <a:pt x="18" y="576"/>
                    <a:pt x="14" y="557"/>
                    <a:pt x="14" y="557"/>
                  </a:cubicBezTo>
                  <a:cubicBezTo>
                    <a:pt x="14" y="549"/>
                    <a:pt x="0" y="538"/>
                    <a:pt x="11" y="533"/>
                  </a:cubicBezTo>
                  <a:cubicBezTo>
                    <a:pt x="22" y="528"/>
                    <a:pt x="37" y="528"/>
                    <a:pt x="83" y="527"/>
                  </a:cubicBezTo>
                  <a:cubicBezTo>
                    <a:pt x="152" y="525"/>
                    <a:pt x="221" y="525"/>
                    <a:pt x="290" y="524"/>
                  </a:cubicBezTo>
                  <a:cubicBezTo>
                    <a:pt x="301" y="520"/>
                    <a:pt x="296" y="522"/>
                    <a:pt x="305" y="518"/>
                  </a:cubicBezTo>
                  <a:close/>
                </a:path>
              </a:pathLst>
            </a:custGeom>
            <a:gradFill rotWithShape="1">
              <a:gsLst>
                <a:gs pos="0">
                  <a:srgbClr val="FFCCFF"/>
                </a:gs>
                <a:gs pos="100000">
                  <a:srgbClr val="FFCCFF">
                    <a:gamma/>
                    <a:shade val="86275"/>
                    <a:invGamma/>
                  </a:srgb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7" name="Freeform 17">
              <a:extLst>
                <a:ext uri="{FF2B5EF4-FFF2-40B4-BE49-F238E27FC236}">
                  <a16:creationId xmlns:a16="http://schemas.microsoft.com/office/drawing/2014/main" id="{2A7A267E-CF35-4915-B22E-73F849CD7B5E}"/>
                </a:ext>
              </a:extLst>
            </p:cNvPr>
            <p:cNvSpPr>
              <a:spLocks/>
            </p:cNvSpPr>
            <p:nvPr/>
          </p:nvSpPr>
          <p:spPr bwMode="auto">
            <a:xfrm rot="-830568">
              <a:off x="2714" y="321"/>
              <a:ext cx="433" cy="207"/>
            </a:xfrm>
            <a:custGeom>
              <a:avLst/>
              <a:gdLst/>
              <a:ahLst/>
              <a:cxnLst>
                <a:cxn ang="0">
                  <a:pos x="1" y="207"/>
                </a:cxn>
                <a:cxn ang="0">
                  <a:pos x="4" y="144"/>
                </a:cxn>
                <a:cxn ang="0">
                  <a:pos x="16" y="126"/>
                </a:cxn>
                <a:cxn ang="0">
                  <a:pos x="61" y="69"/>
                </a:cxn>
                <a:cxn ang="0">
                  <a:pos x="97" y="36"/>
                </a:cxn>
                <a:cxn ang="0">
                  <a:pos x="127" y="9"/>
                </a:cxn>
                <a:cxn ang="0">
                  <a:pos x="139" y="42"/>
                </a:cxn>
                <a:cxn ang="0">
                  <a:pos x="136" y="72"/>
                </a:cxn>
                <a:cxn ang="0">
                  <a:pos x="139" y="54"/>
                </a:cxn>
                <a:cxn ang="0">
                  <a:pos x="145" y="45"/>
                </a:cxn>
                <a:cxn ang="0">
                  <a:pos x="154" y="42"/>
                </a:cxn>
                <a:cxn ang="0">
                  <a:pos x="238" y="6"/>
                </a:cxn>
                <a:cxn ang="0">
                  <a:pos x="265" y="48"/>
                </a:cxn>
                <a:cxn ang="0">
                  <a:pos x="274" y="30"/>
                </a:cxn>
                <a:cxn ang="0">
                  <a:pos x="292" y="24"/>
                </a:cxn>
                <a:cxn ang="0">
                  <a:pos x="385" y="36"/>
                </a:cxn>
                <a:cxn ang="0">
                  <a:pos x="415" y="66"/>
                </a:cxn>
                <a:cxn ang="0">
                  <a:pos x="427" y="81"/>
                </a:cxn>
                <a:cxn ang="0">
                  <a:pos x="343" y="87"/>
                </a:cxn>
                <a:cxn ang="0">
                  <a:pos x="310" y="102"/>
                </a:cxn>
                <a:cxn ang="0">
                  <a:pos x="130" y="120"/>
                </a:cxn>
                <a:cxn ang="0">
                  <a:pos x="100" y="129"/>
                </a:cxn>
                <a:cxn ang="0">
                  <a:pos x="82" y="135"/>
                </a:cxn>
                <a:cxn ang="0">
                  <a:pos x="55" y="162"/>
                </a:cxn>
                <a:cxn ang="0">
                  <a:pos x="19" y="198"/>
                </a:cxn>
                <a:cxn ang="0">
                  <a:pos x="1" y="207"/>
                </a:cxn>
              </a:cxnLst>
              <a:rect l="0" t="0" r="r" b="b"/>
              <a:pathLst>
                <a:path w="433" h="207">
                  <a:moveTo>
                    <a:pt x="1" y="207"/>
                  </a:moveTo>
                  <a:cubicBezTo>
                    <a:pt x="2" y="186"/>
                    <a:pt x="0" y="165"/>
                    <a:pt x="4" y="144"/>
                  </a:cubicBezTo>
                  <a:cubicBezTo>
                    <a:pt x="5" y="137"/>
                    <a:pt x="12" y="132"/>
                    <a:pt x="16" y="126"/>
                  </a:cubicBezTo>
                  <a:cubicBezTo>
                    <a:pt x="27" y="110"/>
                    <a:pt x="46" y="74"/>
                    <a:pt x="61" y="69"/>
                  </a:cubicBezTo>
                  <a:cubicBezTo>
                    <a:pt x="73" y="57"/>
                    <a:pt x="83" y="45"/>
                    <a:pt x="97" y="36"/>
                  </a:cubicBezTo>
                  <a:cubicBezTo>
                    <a:pt x="101" y="23"/>
                    <a:pt x="112" y="9"/>
                    <a:pt x="127" y="9"/>
                  </a:cubicBezTo>
                  <a:cubicBezTo>
                    <a:pt x="134" y="20"/>
                    <a:pt x="135" y="30"/>
                    <a:pt x="139" y="42"/>
                  </a:cubicBezTo>
                  <a:cubicBezTo>
                    <a:pt x="138" y="52"/>
                    <a:pt x="136" y="62"/>
                    <a:pt x="136" y="72"/>
                  </a:cubicBezTo>
                  <a:cubicBezTo>
                    <a:pt x="136" y="78"/>
                    <a:pt x="137" y="60"/>
                    <a:pt x="139" y="54"/>
                  </a:cubicBezTo>
                  <a:cubicBezTo>
                    <a:pt x="140" y="51"/>
                    <a:pt x="142" y="47"/>
                    <a:pt x="145" y="45"/>
                  </a:cubicBezTo>
                  <a:cubicBezTo>
                    <a:pt x="147" y="43"/>
                    <a:pt x="151" y="43"/>
                    <a:pt x="154" y="42"/>
                  </a:cubicBezTo>
                  <a:cubicBezTo>
                    <a:pt x="178" y="18"/>
                    <a:pt x="211" y="24"/>
                    <a:pt x="238" y="6"/>
                  </a:cubicBezTo>
                  <a:cubicBezTo>
                    <a:pt x="282" y="11"/>
                    <a:pt x="250" y="0"/>
                    <a:pt x="265" y="48"/>
                  </a:cubicBezTo>
                  <a:cubicBezTo>
                    <a:pt x="269" y="61"/>
                    <a:pt x="271" y="32"/>
                    <a:pt x="274" y="30"/>
                  </a:cubicBezTo>
                  <a:cubicBezTo>
                    <a:pt x="279" y="26"/>
                    <a:pt x="292" y="24"/>
                    <a:pt x="292" y="24"/>
                  </a:cubicBezTo>
                  <a:cubicBezTo>
                    <a:pt x="324" y="26"/>
                    <a:pt x="353" y="31"/>
                    <a:pt x="385" y="36"/>
                  </a:cubicBezTo>
                  <a:cubicBezTo>
                    <a:pt x="389" y="69"/>
                    <a:pt x="389" y="57"/>
                    <a:pt x="415" y="66"/>
                  </a:cubicBezTo>
                  <a:cubicBezTo>
                    <a:pt x="417" y="72"/>
                    <a:pt x="433" y="78"/>
                    <a:pt x="427" y="81"/>
                  </a:cubicBezTo>
                  <a:cubicBezTo>
                    <a:pt x="402" y="94"/>
                    <a:pt x="371" y="86"/>
                    <a:pt x="343" y="87"/>
                  </a:cubicBezTo>
                  <a:cubicBezTo>
                    <a:pt x="326" y="91"/>
                    <a:pt x="328" y="98"/>
                    <a:pt x="310" y="102"/>
                  </a:cubicBezTo>
                  <a:cubicBezTo>
                    <a:pt x="338" y="144"/>
                    <a:pt x="156" y="120"/>
                    <a:pt x="130" y="120"/>
                  </a:cubicBezTo>
                  <a:cubicBezTo>
                    <a:pt x="113" y="132"/>
                    <a:pt x="130" y="122"/>
                    <a:pt x="100" y="129"/>
                  </a:cubicBezTo>
                  <a:cubicBezTo>
                    <a:pt x="94" y="130"/>
                    <a:pt x="82" y="135"/>
                    <a:pt x="82" y="135"/>
                  </a:cubicBezTo>
                  <a:cubicBezTo>
                    <a:pt x="78" y="147"/>
                    <a:pt x="67" y="158"/>
                    <a:pt x="55" y="162"/>
                  </a:cubicBezTo>
                  <a:cubicBezTo>
                    <a:pt x="49" y="181"/>
                    <a:pt x="35" y="187"/>
                    <a:pt x="19" y="198"/>
                  </a:cubicBezTo>
                  <a:cubicBezTo>
                    <a:pt x="13" y="202"/>
                    <a:pt x="1" y="207"/>
                    <a:pt x="1" y="207"/>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8" name="Freeform 18">
              <a:extLst>
                <a:ext uri="{FF2B5EF4-FFF2-40B4-BE49-F238E27FC236}">
                  <a16:creationId xmlns:a16="http://schemas.microsoft.com/office/drawing/2014/main" id="{A473611B-C1EC-4F02-82BD-DE8C33D7770F}"/>
                </a:ext>
              </a:extLst>
            </p:cNvPr>
            <p:cNvSpPr>
              <a:spLocks/>
            </p:cNvSpPr>
            <p:nvPr/>
          </p:nvSpPr>
          <p:spPr bwMode="auto">
            <a:xfrm>
              <a:off x="2705" y="570"/>
              <a:ext cx="153" cy="141"/>
            </a:xfrm>
            <a:custGeom>
              <a:avLst/>
              <a:gdLst/>
              <a:ahLst/>
              <a:cxnLst>
                <a:cxn ang="0">
                  <a:pos x="64" y="6"/>
                </a:cxn>
                <a:cxn ang="0">
                  <a:pos x="22" y="54"/>
                </a:cxn>
                <a:cxn ang="0">
                  <a:pos x="10" y="72"/>
                </a:cxn>
                <a:cxn ang="0">
                  <a:pos x="25" y="132"/>
                </a:cxn>
                <a:cxn ang="0">
                  <a:pos x="61" y="153"/>
                </a:cxn>
                <a:cxn ang="0">
                  <a:pos x="145" y="135"/>
                </a:cxn>
                <a:cxn ang="0">
                  <a:pos x="169" y="117"/>
                </a:cxn>
                <a:cxn ang="0">
                  <a:pos x="175" y="54"/>
                </a:cxn>
                <a:cxn ang="0">
                  <a:pos x="118" y="12"/>
                </a:cxn>
                <a:cxn ang="0">
                  <a:pos x="91" y="3"/>
                </a:cxn>
                <a:cxn ang="0">
                  <a:pos x="82" y="0"/>
                </a:cxn>
                <a:cxn ang="0">
                  <a:pos x="64" y="6"/>
                </a:cxn>
              </a:cxnLst>
              <a:rect l="0" t="0" r="r" b="b"/>
              <a:pathLst>
                <a:path w="186" h="153">
                  <a:moveTo>
                    <a:pt x="64" y="6"/>
                  </a:moveTo>
                  <a:cubicBezTo>
                    <a:pt x="25" y="12"/>
                    <a:pt x="39" y="28"/>
                    <a:pt x="22" y="54"/>
                  </a:cubicBezTo>
                  <a:cubicBezTo>
                    <a:pt x="18" y="60"/>
                    <a:pt x="10" y="72"/>
                    <a:pt x="10" y="72"/>
                  </a:cubicBezTo>
                  <a:cubicBezTo>
                    <a:pt x="5" y="94"/>
                    <a:pt x="0" y="124"/>
                    <a:pt x="25" y="132"/>
                  </a:cubicBezTo>
                  <a:cubicBezTo>
                    <a:pt x="30" y="152"/>
                    <a:pt x="43" y="147"/>
                    <a:pt x="61" y="153"/>
                  </a:cubicBezTo>
                  <a:cubicBezTo>
                    <a:pt x="124" y="149"/>
                    <a:pt x="99" y="147"/>
                    <a:pt x="145" y="135"/>
                  </a:cubicBezTo>
                  <a:cubicBezTo>
                    <a:pt x="156" y="128"/>
                    <a:pt x="162" y="128"/>
                    <a:pt x="169" y="117"/>
                  </a:cubicBezTo>
                  <a:cubicBezTo>
                    <a:pt x="173" y="85"/>
                    <a:pt x="186" y="86"/>
                    <a:pt x="175" y="54"/>
                  </a:cubicBezTo>
                  <a:cubicBezTo>
                    <a:pt x="169" y="14"/>
                    <a:pt x="159" y="16"/>
                    <a:pt x="118" y="12"/>
                  </a:cubicBezTo>
                  <a:cubicBezTo>
                    <a:pt x="109" y="9"/>
                    <a:pt x="100" y="6"/>
                    <a:pt x="91" y="3"/>
                  </a:cubicBezTo>
                  <a:cubicBezTo>
                    <a:pt x="88" y="2"/>
                    <a:pt x="82" y="0"/>
                    <a:pt x="82" y="0"/>
                  </a:cubicBezTo>
                  <a:cubicBezTo>
                    <a:pt x="52" y="3"/>
                    <a:pt x="46" y="0"/>
                    <a:pt x="64" y="6"/>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9" name="Freeform 19">
              <a:extLst>
                <a:ext uri="{FF2B5EF4-FFF2-40B4-BE49-F238E27FC236}">
                  <a16:creationId xmlns:a16="http://schemas.microsoft.com/office/drawing/2014/main" id="{03A75AB6-99F0-467B-847A-8EE3124CA4A4}"/>
                </a:ext>
              </a:extLst>
            </p:cNvPr>
            <p:cNvSpPr>
              <a:spLocks/>
            </p:cNvSpPr>
            <p:nvPr/>
          </p:nvSpPr>
          <p:spPr bwMode="auto">
            <a:xfrm>
              <a:off x="2718" y="621"/>
              <a:ext cx="72" cy="69"/>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0" name="Freeform 20">
              <a:extLst>
                <a:ext uri="{FF2B5EF4-FFF2-40B4-BE49-F238E27FC236}">
                  <a16:creationId xmlns:a16="http://schemas.microsoft.com/office/drawing/2014/main" id="{A5BD7ACC-E688-40B2-B99A-E9EBCB14F946}"/>
                </a:ext>
              </a:extLst>
            </p:cNvPr>
            <p:cNvSpPr>
              <a:spLocks/>
            </p:cNvSpPr>
            <p:nvPr/>
          </p:nvSpPr>
          <p:spPr bwMode="auto">
            <a:xfrm rot="-2667468">
              <a:off x="2689" y="807"/>
              <a:ext cx="27" cy="51"/>
            </a:xfrm>
            <a:custGeom>
              <a:avLst/>
              <a:gdLst/>
              <a:ahLst/>
              <a:cxnLst>
                <a:cxn ang="0">
                  <a:pos x="0" y="0"/>
                </a:cxn>
                <a:cxn ang="0">
                  <a:pos x="30" y="36"/>
                </a:cxn>
                <a:cxn ang="0">
                  <a:pos x="33" y="78"/>
                </a:cxn>
              </a:cxnLst>
              <a:rect l="0" t="0" r="r" b="b"/>
              <a:pathLst>
                <a:path w="35" h="78">
                  <a:moveTo>
                    <a:pt x="0" y="0"/>
                  </a:moveTo>
                  <a:cubicBezTo>
                    <a:pt x="12" y="11"/>
                    <a:pt x="25" y="23"/>
                    <a:pt x="30" y="36"/>
                  </a:cubicBezTo>
                  <a:cubicBezTo>
                    <a:pt x="35" y="49"/>
                    <a:pt x="34" y="63"/>
                    <a:pt x="33" y="78"/>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1" name="Freeform 21">
              <a:extLst>
                <a:ext uri="{FF2B5EF4-FFF2-40B4-BE49-F238E27FC236}">
                  <a16:creationId xmlns:a16="http://schemas.microsoft.com/office/drawing/2014/main" id="{94A0DCE5-F14C-4E51-BF6D-6D6FEDA0ED60}"/>
                </a:ext>
              </a:extLst>
            </p:cNvPr>
            <p:cNvSpPr>
              <a:spLocks/>
            </p:cNvSpPr>
            <p:nvPr/>
          </p:nvSpPr>
          <p:spPr bwMode="auto">
            <a:xfrm>
              <a:off x="2482" y="636"/>
              <a:ext cx="75" cy="114"/>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 name="Line 22">
              <a:extLst>
                <a:ext uri="{FF2B5EF4-FFF2-40B4-BE49-F238E27FC236}">
                  <a16:creationId xmlns:a16="http://schemas.microsoft.com/office/drawing/2014/main" id="{AD54B2F0-A33C-47F6-80C8-92AC08B030C4}"/>
                </a:ext>
              </a:extLst>
            </p:cNvPr>
            <p:cNvSpPr>
              <a:spLocks noChangeShapeType="1"/>
            </p:cNvSpPr>
            <p:nvPr/>
          </p:nvSpPr>
          <p:spPr bwMode="auto">
            <a:xfrm flipH="1">
              <a:off x="2598" y="720"/>
              <a:ext cx="48" cy="48"/>
            </a:xfrm>
            <a:prstGeom prst="line">
              <a:avLst/>
            </a:prstGeom>
            <a:noFill/>
            <a:ln w="19050">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3" name="Freeform 23">
              <a:extLst>
                <a:ext uri="{FF2B5EF4-FFF2-40B4-BE49-F238E27FC236}">
                  <a16:creationId xmlns:a16="http://schemas.microsoft.com/office/drawing/2014/main" id="{10C55A2E-D2D2-41CB-AEC6-CD06EE0D81AF}"/>
                </a:ext>
              </a:extLst>
            </p:cNvPr>
            <p:cNvSpPr>
              <a:spLocks/>
            </p:cNvSpPr>
            <p:nvPr/>
          </p:nvSpPr>
          <p:spPr bwMode="auto">
            <a:xfrm>
              <a:off x="2562" y="590"/>
              <a:ext cx="128" cy="84"/>
            </a:xfrm>
            <a:custGeom>
              <a:avLst/>
              <a:gdLst/>
              <a:ahLst/>
              <a:cxnLst>
                <a:cxn ang="0">
                  <a:pos x="3" y="82"/>
                </a:cxn>
                <a:cxn ang="0">
                  <a:pos x="132" y="79"/>
                </a:cxn>
                <a:cxn ang="0">
                  <a:pos x="117" y="51"/>
                </a:cxn>
                <a:cxn ang="0">
                  <a:pos x="51" y="1"/>
                </a:cxn>
                <a:cxn ang="0">
                  <a:pos x="12" y="4"/>
                </a:cxn>
                <a:cxn ang="0">
                  <a:pos x="0" y="40"/>
                </a:cxn>
                <a:cxn ang="0">
                  <a:pos x="3" y="82"/>
                </a:cxn>
              </a:cxnLst>
              <a:rect l="0" t="0" r="r" b="b"/>
              <a:pathLst>
                <a:path w="140" h="84">
                  <a:moveTo>
                    <a:pt x="3" y="82"/>
                  </a:moveTo>
                  <a:cubicBezTo>
                    <a:pt x="46" y="81"/>
                    <a:pt x="89" y="84"/>
                    <a:pt x="132" y="79"/>
                  </a:cubicBezTo>
                  <a:cubicBezTo>
                    <a:pt x="140" y="78"/>
                    <a:pt x="118" y="52"/>
                    <a:pt x="117" y="51"/>
                  </a:cubicBezTo>
                  <a:cubicBezTo>
                    <a:pt x="98" y="22"/>
                    <a:pt x="83" y="12"/>
                    <a:pt x="51" y="1"/>
                  </a:cubicBezTo>
                  <a:cubicBezTo>
                    <a:pt x="35" y="2"/>
                    <a:pt x="28" y="0"/>
                    <a:pt x="12" y="4"/>
                  </a:cubicBezTo>
                  <a:cubicBezTo>
                    <a:pt x="2" y="6"/>
                    <a:pt x="0" y="30"/>
                    <a:pt x="0" y="40"/>
                  </a:cubicBezTo>
                  <a:cubicBezTo>
                    <a:pt x="1" y="56"/>
                    <a:pt x="1" y="66"/>
                    <a:pt x="3" y="82"/>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4" name="Freeform 24">
              <a:extLst>
                <a:ext uri="{FF2B5EF4-FFF2-40B4-BE49-F238E27FC236}">
                  <a16:creationId xmlns:a16="http://schemas.microsoft.com/office/drawing/2014/main" id="{3A0C696F-E2AE-4B0A-B36C-270604BCA640}"/>
                </a:ext>
              </a:extLst>
            </p:cNvPr>
            <p:cNvSpPr>
              <a:spLocks/>
            </p:cNvSpPr>
            <p:nvPr/>
          </p:nvSpPr>
          <p:spPr bwMode="auto">
            <a:xfrm>
              <a:off x="2568" y="618"/>
              <a:ext cx="57" cy="54"/>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5" name="Freeform 25">
              <a:extLst>
                <a:ext uri="{FF2B5EF4-FFF2-40B4-BE49-F238E27FC236}">
                  <a16:creationId xmlns:a16="http://schemas.microsoft.com/office/drawing/2014/main" id="{A71E2367-5B10-4FEC-9391-5F26AA8E0772}"/>
                </a:ext>
              </a:extLst>
            </p:cNvPr>
            <p:cNvSpPr>
              <a:spLocks/>
            </p:cNvSpPr>
            <p:nvPr/>
          </p:nvSpPr>
          <p:spPr bwMode="auto">
            <a:xfrm>
              <a:off x="2952" y="716"/>
              <a:ext cx="87" cy="38"/>
            </a:xfrm>
            <a:custGeom>
              <a:avLst/>
              <a:gdLst/>
              <a:ahLst/>
              <a:cxnLst>
                <a:cxn ang="0">
                  <a:pos x="0" y="28"/>
                </a:cxn>
                <a:cxn ang="0">
                  <a:pos x="30" y="22"/>
                </a:cxn>
                <a:cxn ang="0">
                  <a:pos x="45" y="10"/>
                </a:cxn>
                <a:cxn ang="0">
                  <a:pos x="63" y="7"/>
                </a:cxn>
                <a:cxn ang="0">
                  <a:pos x="81" y="1"/>
                </a:cxn>
                <a:cxn ang="0">
                  <a:pos x="66" y="4"/>
                </a:cxn>
                <a:cxn ang="0">
                  <a:pos x="24" y="22"/>
                </a:cxn>
                <a:cxn ang="0">
                  <a:pos x="42" y="22"/>
                </a:cxn>
                <a:cxn ang="0">
                  <a:pos x="69" y="13"/>
                </a:cxn>
                <a:cxn ang="0">
                  <a:pos x="51" y="22"/>
                </a:cxn>
                <a:cxn ang="0">
                  <a:pos x="45" y="28"/>
                </a:cxn>
                <a:cxn ang="0">
                  <a:pos x="63" y="13"/>
                </a:cxn>
              </a:cxnLst>
              <a:rect l="0" t="0" r="r" b="b"/>
              <a:pathLst>
                <a:path w="87" h="38">
                  <a:moveTo>
                    <a:pt x="0" y="28"/>
                  </a:moveTo>
                  <a:cubicBezTo>
                    <a:pt x="10" y="27"/>
                    <a:pt x="22" y="28"/>
                    <a:pt x="30" y="22"/>
                  </a:cubicBezTo>
                  <a:cubicBezTo>
                    <a:pt x="44" y="10"/>
                    <a:pt x="27" y="14"/>
                    <a:pt x="45" y="10"/>
                  </a:cubicBezTo>
                  <a:cubicBezTo>
                    <a:pt x="51" y="9"/>
                    <a:pt x="57" y="8"/>
                    <a:pt x="63" y="7"/>
                  </a:cubicBezTo>
                  <a:cubicBezTo>
                    <a:pt x="69" y="5"/>
                    <a:pt x="87" y="0"/>
                    <a:pt x="81" y="1"/>
                  </a:cubicBezTo>
                  <a:cubicBezTo>
                    <a:pt x="76" y="2"/>
                    <a:pt x="71" y="3"/>
                    <a:pt x="66" y="4"/>
                  </a:cubicBezTo>
                  <a:cubicBezTo>
                    <a:pt x="48" y="16"/>
                    <a:pt x="45" y="18"/>
                    <a:pt x="24" y="22"/>
                  </a:cubicBezTo>
                  <a:cubicBezTo>
                    <a:pt x="0" y="38"/>
                    <a:pt x="36" y="24"/>
                    <a:pt x="42" y="22"/>
                  </a:cubicBezTo>
                  <a:cubicBezTo>
                    <a:pt x="63" y="8"/>
                    <a:pt x="53" y="8"/>
                    <a:pt x="69" y="13"/>
                  </a:cubicBezTo>
                  <a:cubicBezTo>
                    <a:pt x="63" y="17"/>
                    <a:pt x="54" y="16"/>
                    <a:pt x="51" y="22"/>
                  </a:cubicBezTo>
                  <a:cubicBezTo>
                    <a:pt x="46" y="31"/>
                    <a:pt x="66" y="35"/>
                    <a:pt x="45" y="28"/>
                  </a:cubicBezTo>
                  <a:cubicBezTo>
                    <a:pt x="64" y="15"/>
                    <a:pt x="63" y="23"/>
                    <a:pt x="63" y="13"/>
                  </a:cubicBezTo>
                </a:path>
              </a:pathLst>
            </a:custGeom>
            <a:noFill/>
            <a:ln w="1270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6" name="Freeform 26">
              <a:extLst>
                <a:ext uri="{FF2B5EF4-FFF2-40B4-BE49-F238E27FC236}">
                  <a16:creationId xmlns:a16="http://schemas.microsoft.com/office/drawing/2014/main" id="{75412C6C-0063-4536-8108-3541EFCFF051}"/>
                </a:ext>
              </a:extLst>
            </p:cNvPr>
            <p:cNvSpPr>
              <a:spLocks/>
            </p:cNvSpPr>
            <p:nvPr/>
          </p:nvSpPr>
          <p:spPr bwMode="auto">
            <a:xfrm rot="-1003678">
              <a:off x="2924" y="552"/>
              <a:ext cx="290" cy="269"/>
            </a:xfrm>
            <a:custGeom>
              <a:avLst/>
              <a:gdLst/>
              <a:ahLst/>
              <a:cxnLst>
                <a:cxn ang="0">
                  <a:pos x="0" y="140"/>
                </a:cxn>
                <a:cxn ang="0">
                  <a:pos x="27" y="53"/>
                </a:cxn>
                <a:cxn ang="0">
                  <a:pos x="27" y="38"/>
                </a:cxn>
                <a:cxn ang="0">
                  <a:pos x="102" y="11"/>
                </a:cxn>
                <a:cxn ang="0">
                  <a:pos x="177" y="2"/>
                </a:cxn>
                <a:cxn ang="0">
                  <a:pos x="249" y="8"/>
                </a:cxn>
                <a:cxn ang="0">
                  <a:pos x="252" y="17"/>
                </a:cxn>
                <a:cxn ang="0">
                  <a:pos x="261" y="23"/>
                </a:cxn>
                <a:cxn ang="0">
                  <a:pos x="279" y="29"/>
                </a:cxn>
                <a:cxn ang="0">
                  <a:pos x="297" y="41"/>
                </a:cxn>
                <a:cxn ang="0">
                  <a:pos x="321" y="47"/>
                </a:cxn>
                <a:cxn ang="0">
                  <a:pos x="330" y="77"/>
                </a:cxn>
                <a:cxn ang="0">
                  <a:pos x="303" y="80"/>
                </a:cxn>
                <a:cxn ang="0">
                  <a:pos x="324" y="125"/>
                </a:cxn>
                <a:cxn ang="0">
                  <a:pos x="312" y="140"/>
                </a:cxn>
                <a:cxn ang="0">
                  <a:pos x="264" y="143"/>
                </a:cxn>
                <a:cxn ang="0">
                  <a:pos x="282" y="242"/>
                </a:cxn>
                <a:cxn ang="0">
                  <a:pos x="219" y="230"/>
                </a:cxn>
                <a:cxn ang="0">
                  <a:pos x="162" y="197"/>
                </a:cxn>
                <a:cxn ang="0">
                  <a:pos x="162" y="116"/>
                </a:cxn>
                <a:cxn ang="0">
                  <a:pos x="81" y="89"/>
                </a:cxn>
                <a:cxn ang="0">
                  <a:pos x="9" y="104"/>
                </a:cxn>
              </a:cxnLst>
              <a:rect l="0" t="0" r="r" b="b"/>
              <a:pathLst>
                <a:path w="345" h="269">
                  <a:moveTo>
                    <a:pt x="0" y="140"/>
                  </a:moveTo>
                  <a:cubicBezTo>
                    <a:pt x="1" y="112"/>
                    <a:pt x="24" y="81"/>
                    <a:pt x="27" y="53"/>
                  </a:cubicBezTo>
                  <a:cubicBezTo>
                    <a:pt x="60" y="26"/>
                    <a:pt x="19" y="42"/>
                    <a:pt x="27" y="38"/>
                  </a:cubicBezTo>
                  <a:cubicBezTo>
                    <a:pt x="51" y="25"/>
                    <a:pt x="76" y="20"/>
                    <a:pt x="102" y="11"/>
                  </a:cubicBezTo>
                  <a:cubicBezTo>
                    <a:pt x="140" y="12"/>
                    <a:pt x="139" y="0"/>
                    <a:pt x="177" y="2"/>
                  </a:cubicBezTo>
                  <a:cubicBezTo>
                    <a:pt x="189" y="3"/>
                    <a:pt x="249" y="8"/>
                    <a:pt x="249" y="8"/>
                  </a:cubicBezTo>
                  <a:cubicBezTo>
                    <a:pt x="250" y="11"/>
                    <a:pt x="250" y="15"/>
                    <a:pt x="252" y="17"/>
                  </a:cubicBezTo>
                  <a:cubicBezTo>
                    <a:pt x="254" y="20"/>
                    <a:pt x="258" y="22"/>
                    <a:pt x="261" y="23"/>
                  </a:cubicBezTo>
                  <a:cubicBezTo>
                    <a:pt x="267" y="26"/>
                    <a:pt x="273" y="27"/>
                    <a:pt x="279" y="29"/>
                  </a:cubicBezTo>
                  <a:cubicBezTo>
                    <a:pt x="286" y="31"/>
                    <a:pt x="290" y="39"/>
                    <a:pt x="297" y="41"/>
                  </a:cubicBezTo>
                  <a:cubicBezTo>
                    <a:pt x="305" y="43"/>
                    <a:pt x="321" y="47"/>
                    <a:pt x="321" y="47"/>
                  </a:cubicBezTo>
                  <a:cubicBezTo>
                    <a:pt x="327" y="51"/>
                    <a:pt x="345" y="68"/>
                    <a:pt x="330" y="77"/>
                  </a:cubicBezTo>
                  <a:cubicBezTo>
                    <a:pt x="322" y="82"/>
                    <a:pt x="312" y="79"/>
                    <a:pt x="303" y="80"/>
                  </a:cubicBezTo>
                  <a:cubicBezTo>
                    <a:pt x="297" y="86"/>
                    <a:pt x="324" y="115"/>
                    <a:pt x="324" y="125"/>
                  </a:cubicBezTo>
                  <a:cubicBezTo>
                    <a:pt x="325" y="135"/>
                    <a:pt x="322" y="137"/>
                    <a:pt x="312" y="140"/>
                  </a:cubicBezTo>
                  <a:cubicBezTo>
                    <a:pt x="289" y="144"/>
                    <a:pt x="260" y="121"/>
                    <a:pt x="264" y="143"/>
                  </a:cubicBezTo>
                  <a:cubicBezTo>
                    <a:pt x="291" y="179"/>
                    <a:pt x="298" y="224"/>
                    <a:pt x="282" y="242"/>
                  </a:cubicBezTo>
                  <a:cubicBezTo>
                    <a:pt x="257" y="269"/>
                    <a:pt x="240" y="246"/>
                    <a:pt x="219" y="230"/>
                  </a:cubicBezTo>
                  <a:cubicBezTo>
                    <a:pt x="210" y="223"/>
                    <a:pt x="162" y="197"/>
                    <a:pt x="162" y="197"/>
                  </a:cubicBezTo>
                  <a:cubicBezTo>
                    <a:pt x="158" y="185"/>
                    <a:pt x="174" y="120"/>
                    <a:pt x="162" y="116"/>
                  </a:cubicBezTo>
                  <a:cubicBezTo>
                    <a:pt x="149" y="99"/>
                    <a:pt x="106" y="91"/>
                    <a:pt x="81" y="89"/>
                  </a:cubicBezTo>
                  <a:cubicBezTo>
                    <a:pt x="56" y="87"/>
                    <a:pt x="24" y="101"/>
                    <a:pt x="9" y="104"/>
                  </a:cubicBezTo>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7" name="Freeform 27">
              <a:extLst>
                <a:ext uri="{FF2B5EF4-FFF2-40B4-BE49-F238E27FC236}">
                  <a16:creationId xmlns:a16="http://schemas.microsoft.com/office/drawing/2014/main" id="{C4698981-72FD-4ABA-8F80-742137781A38}"/>
                </a:ext>
              </a:extLst>
            </p:cNvPr>
            <p:cNvSpPr>
              <a:spLocks/>
            </p:cNvSpPr>
            <p:nvPr/>
          </p:nvSpPr>
          <p:spPr bwMode="auto">
            <a:xfrm>
              <a:off x="2428" y="388"/>
              <a:ext cx="263" cy="230"/>
            </a:xfrm>
            <a:custGeom>
              <a:avLst/>
              <a:gdLst/>
              <a:ahLst/>
              <a:cxnLst>
                <a:cxn ang="0">
                  <a:pos x="239" y="203"/>
                </a:cxn>
                <a:cxn ang="0">
                  <a:pos x="212" y="176"/>
                </a:cxn>
                <a:cxn ang="0">
                  <a:pos x="158" y="134"/>
                </a:cxn>
                <a:cxn ang="0">
                  <a:pos x="131" y="122"/>
                </a:cxn>
                <a:cxn ang="0">
                  <a:pos x="74" y="128"/>
                </a:cxn>
                <a:cxn ang="0">
                  <a:pos x="65" y="137"/>
                </a:cxn>
                <a:cxn ang="0">
                  <a:pos x="14" y="149"/>
                </a:cxn>
                <a:cxn ang="0">
                  <a:pos x="5" y="158"/>
                </a:cxn>
                <a:cxn ang="0">
                  <a:pos x="11" y="110"/>
                </a:cxn>
                <a:cxn ang="0">
                  <a:pos x="62" y="95"/>
                </a:cxn>
                <a:cxn ang="0">
                  <a:pos x="32" y="83"/>
                </a:cxn>
                <a:cxn ang="0">
                  <a:pos x="14" y="77"/>
                </a:cxn>
                <a:cxn ang="0">
                  <a:pos x="62" y="56"/>
                </a:cxn>
                <a:cxn ang="0">
                  <a:pos x="89" y="47"/>
                </a:cxn>
                <a:cxn ang="0">
                  <a:pos x="98" y="44"/>
                </a:cxn>
                <a:cxn ang="0">
                  <a:pos x="128" y="65"/>
                </a:cxn>
                <a:cxn ang="0">
                  <a:pos x="143" y="62"/>
                </a:cxn>
                <a:cxn ang="0">
                  <a:pos x="134" y="26"/>
                </a:cxn>
                <a:cxn ang="0">
                  <a:pos x="131" y="17"/>
                </a:cxn>
                <a:cxn ang="0">
                  <a:pos x="167" y="11"/>
                </a:cxn>
                <a:cxn ang="0">
                  <a:pos x="173" y="32"/>
                </a:cxn>
                <a:cxn ang="0">
                  <a:pos x="194" y="35"/>
                </a:cxn>
                <a:cxn ang="0">
                  <a:pos x="221" y="74"/>
                </a:cxn>
                <a:cxn ang="0">
                  <a:pos x="248" y="146"/>
                </a:cxn>
                <a:cxn ang="0">
                  <a:pos x="239" y="203"/>
                </a:cxn>
              </a:cxnLst>
              <a:rect l="0" t="0" r="r" b="b"/>
              <a:pathLst>
                <a:path w="263" h="230">
                  <a:moveTo>
                    <a:pt x="239" y="203"/>
                  </a:moveTo>
                  <a:cubicBezTo>
                    <a:pt x="226" y="199"/>
                    <a:pt x="225" y="184"/>
                    <a:pt x="212" y="176"/>
                  </a:cubicBezTo>
                  <a:cubicBezTo>
                    <a:pt x="204" y="152"/>
                    <a:pt x="178" y="147"/>
                    <a:pt x="158" y="134"/>
                  </a:cubicBezTo>
                  <a:cubicBezTo>
                    <a:pt x="150" y="129"/>
                    <a:pt x="131" y="122"/>
                    <a:pt x="131" y="122"/>
                  </a:cubicBezTo>
                  <a:cubicBezTo>
                    <a:pt x="112" y="124"/>
                    <a:pt x="92" y="122"/>
                    <a:pt x="74" y="128"/>
                  </a:cubicBezTo>
                  <a:cubicBezTo>
                    <a:pt x="70" y="129"/>
                    <a:pt x="69" y="135"/>
                    <a:pt x="65" y="137"/>
                  </a:cubicBezTo>
                  <a:cubicBezTo>
                    <a:pt x="50" y="145"/>
                    <a:pt x="30" y="147"/>
                    <a:pt x="14" y="149"/>
                  </a:cubicBezTo>
                  <a:cubicBezTo>
                    <a:pt x="7" y="170"/>
                    <a:pt x="10" y="173"/>
                    <a:pt x="5" y="158"/>
                  </a:cubicBezTo>
                  <a:cubicBezTo>
                    <a:pt x="6" y="142"/>
                    <a:pt x="0" y="121"/>
                    <a:pt x="11" y="110"/>
                  </a:cubicBezTo>
                  <a:cubicBezTo>
                    <a:pt x="20" y="101"/>
                    <a:pt x="49" y="98"/>
                    <a:pt x="62" y="95"/>
                  </a:cubicBezTo>
                  <a:cubicBezTo>
                    <a:pt x="50" y="92"/>
                    <a:pt x="43" y="88"/>
                    <a:pt x="32" y="83"/>
                  </a:cubicBezTo>
                  <a:cubicBezTo>
                    <a:pt x="26" y="80"/>
                    <a:pt x="14" y="77"/>
                    <a:pt x="14" y="77"/>
                  </a:cubicBezTo>
                  <a:cubicBezTo>
                    <a:pt x="20" y="59"/>
                    <a:pt x="46" y="61"/>
                    <a:pt x="62" y="56"/>
                  </a:cubicBezTo>
                  <a:cubicBezTo>
                    <a:pt x="62" y="56"/>
                    <a:pt x="85" y="48"/>
                    <a:pt x="89" y="47"/>
                  </a:cubicBezTo>
                  <a:cubicBezTo>
                    <a:pt x="92" y="46"/>
                    <a:pt x="98" y="44"/>
                    <a:pt x="98" y="44"/>
                  </a:cubicBezTo>
                  <a:cubicBezTo>
                    <a:pt x="120" y="47"/>
                    <a:pt x="122" y="46"/>
                    <a:pt x="128" y="65"/>
                  </a:cubicBezTo>
                  <a:cubicBezTo>
                    <a:pt x="133" y="64"/>
                    <a:pt x="140" y="66"/>
                    <a:pt x="143" y="62"/>
                  </a:cubicBezTo>
                  <a:cubicBezTo>
                    <a:pt x="146" y="58"/>
                    <a:pt x="135" y="29"/>
                    <a:pt x="134" y="26"/>
                  </a:cubicBezTo>
                  <a:cubicBezTo>
                    <a:pt x="133" y="23"/>
                    <a:pt x="131" y="17"/>
                    <a:pt x="131" y="17"/>
                  </a:cubicBezTo>
                  <a:cubicBezTo>
                    <a:pt x="137" y="0"/>
                    <a:pt x="133" y="0"/>
                    <a:pt x="167" y="11"/>
                  </a:cubicBezTo>
                  <a:cubicBezTo>
                    <a:pt x="174" y="13"/>
                    <a:pt x="167" y="28"/>
                    <a:pt x="173" y="32"/>
                  </a:cubicBezTo>
                  <a:cubicBezTo>
                    <a:pt x="179" y="36"/>
                    <a:pt x="187" y="34"/>
                    <a:pt x="194" y="35"/>
                  </a:cubicBezTo>
                  <a:cubicBezTo>
                    <a:pt x="197" y="70"/>
                    <a:pt x="188" y="79"/>
                    <a:pt x="221" y="74"/>
                  </a:cubicBezTo>
                  <a:cubicBezTo>
                    <a:pt x="263" y="81"/>
                    <a:pt x="228" y="116"/>
                    <a:pt x="248" y="146"/>
                  </a:cubicBezTo>
                  <a:cubicBezTo>
                    <a:pt x="245" y="216"/>
                    <a:pt x="257" y="230"/>
                    <a:pt x="239" y="203"/>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8" name="Freeform 28">
              <a:extLst>
                <a:ext uri="{FF2B5EF4-FFF2-40B4-BE49-F238E27FC236}">
                  <a16:creationId xmlns:a16="http://schemas.microsoft.com/office/drawing/2014/main" id="{1F2C5B4E-4DF9-4493-8029-E28303C33EB4}"/>
                </a:ext>
              </a:extLst>
            </p:cNvPr>
            <p:cNvSpPr>
              <a:spLocks/>
            </p:cNvSpPr>
            <p:nvPr/>
          </p:nvSpPr>
          <p:spPr bwMode="auto">
            <a:xfrm>
              <a:off x="2890" y="1337"/>
              <a:ext cx="193" cy="198"/>
            </a:xfrm>
            <a:custGeom>
              <a:avLst/>
              <a:gdLst/>
              <a:ahLst/>
              <a:cxnLst>
                <a:cxn ang="0">
                  <a:pos x="55" y="0"/>
                </a:cxn>
                <a:cxn ang="0">
                  <a:pos x="19" y="23"/>
                </a:cxn>
                <a:cxn ang="0">
                  <a:pos x="0" y="89"/>
                </a:cxn>
                <a:cxn ang="0">
                  <a:pos x="18" y="141"/>
                </a:cxn>
                <a:cxn ang="0">
                  <a:pos x="96" y="194"/>
                </a:cxn>
                <a:cxn ang="0">
                  <a:pos x="160" y="198"/>
                </a:cxn>
                <a:cxn ang="0">
                  <a:pos x="193" y="140"/>
                </a:cxn>
                <a:cxn ang="0">
                  <a:pos x="126" y="131"/>
                </a:cxn>
                <a:cxn ang="0">
                  <a:pos x="66" y="54"/>
                </a:cxn>
                <a:cxn ang="0">
                  <a:pos x="57" y="41"/>
                </a:cxn>
                <a:cxn ang="0">
                  <a:pos x="55" y="0"/>
                </a:cxn>
              </a:cxnLst>
              <a:rect l="0" t="0" r="r" b="b"/>
              <a:pathLst>
                <a:path w="193" h="198">
                  <a:moveTo>
                    <a:pt x="55" y="0"/>
                  </a:moveTo>
                  <a:lnTo>
                    <a:pt x="19" y="23"/>
                  </a:lnTo>
                  <a:lnTo>
                    <a:pt x="0" y="89"/>
                  </a:lnTo>
                  <a:lnTo>
                    <a:pt x="18" y="141"/>
                  </a:lnTo>
                  <a:lnTo>
                    <a:pt x="96" y="194"/>
                  </a:lnTo>
                  <a:lnTo>
                    <a:pt x="160" y="198"/>
                  </a:lnTo>
                  <a:lnTo>
                    <a:pt x="193" y="140"/>
                  </a:lnTo>
                  <a:lnTo>
                    <a:pt x="126" y="131"/>
                  </a:lnTo>
                  <a:lnTo>
                    <a:pt x="66" y="54"/>
                  </a:lnTo>
                  <a:lnTo>
                    <a:pt x="57" y="41"/>
                  </a:lnTo>
                  <a:lnTo>
                    <a:pt x="55" y="0"/>
                  </a:ln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9" name="Freeform 29">
              <a:extLst>
                <a:ext uri="{FF2B5EF4-FFF2-40B4-BE49-F238E27FC236}">
                  <a16:creationId xmlns:a16="http://schemas.microsoft.com/office/drawing/2014/main" id="{167D6401-081A-4976-8FAD-65701C331D0E}"/>
                </a:ext>
              </a:extLst>
            </p:cNvPr>
            <p:cNvSpPr>
              <a:spLocks/>
            </p:cNvSpPr>
            <p:nvPr/>
          </p:nvSpPr>
          <p:spPr bwMode="auto">
            <a:xfrm>
              <a:off x="2782" y="1108"/>
              <a:ext cx="192" cy="603"/>
            </a:xfrm>
            <a:custGeom>
              <a:avLst/>
              <a:gdLst/>
              <a:ahLst/>
              <a:cxnLst>
                <a:cxn ang="0">
                  <a:pos x="192" y="0"/>
                </a:cxn>
                <a:cxn ang="0">
                  <a:pos x="118" y="133"/>
                </a:cxn>
                <a:cxn ang="0">
                  <a:pos x="58" y="270"/>
                </a:cxn>
                <a:cxn ang="0">
                  <a:pos x="30" y="423"/>
                </a:cxn>
                <a:cxn ang="0">
                  <a:pos x="3" y="543"/>
                </a:cxn>
                <a:cxn ang="0">
                  <a:pos x="0" y="603"/>
                </a:cxn>
              </a:cxnLst>
              <a:rect l="0" t="0" r="r" b="b"/>
              <a:pathLst>
                <a:path w="192" h="603">
                  <a:moveTo>
                    <a:pt x="192" y="0"/>
                  </a:moveTo>
                  <a:lnTo>
                    <a:pt x="118" y="133"/>
                  </a:lnTo>
                  <a:lnTo>
                    <a:pt x="58" y="270"/>
                  </a:lnTo>
                  <a:lnTo>
                    <a:pt x="30" y="423"/>
                  </a:lnTo>
                  <a:lnTo>
                    <a:pt x="3" y="543"/>
                  </a:lnTo>
                  <a:lnTo>
                    <a:pt x="0" y="603"/>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0" name="Freeform 30">
              <a:extLst>
                <a:ext uri="{FF2B5EF4-FFF2-40B4-BE49-F238E27FC236}">
                  <a16:creationId xmlns:a16="http://schemas.microsoft.com/office/drawing/2014/main" id="{465EEC1D-95D0-4267-9B54-B96A03EC0626}"/>
                </a:ext>
              </a:extLst>
            </p:cNvPr>
            <p:cNvSpPr>
              <a:spLocks/>
            </p:cNvSpPr>
            <p:nvPr/>
          </p:nvSpPr>
          <p:spPr bwMode="auto">
            <a:xfrm>
              <a:off x="2954" y="1221"/>
              <a:ext cx="69" cy="155"/>
            </a:xfrm>
            <a:custGeom>
              <a:avLst/>
              <a:gdLst/>
              <a:ahLst/>
              <a:cxnLst>
                <a:cxn ang="0">
                  <a:pos x="0" y="155"/>
                </a:cxn>
                <a:cxn ang="0">
                  <a:pos x="69" y="30"/>
                </a:cxn>
                <a:cxn ang="0">
                  <a:pos x="28" y="0"/>
                </a:cxn>
              </a:cxnLst>
              <a:rect l="0" t="0" r="r" b="b"/>
              <a:pathLst>
                <a:path w="69" h="155">
                  <a:moveTo>
                    <a:pt x="0" y="155"/>
                  </a:moveTo>
                  <a:lnTo>
                    <a:pt x="69" y="30"/>
                  </a:lnTo>
                  <a:lnTo>
                    <a:pt x="28" y="0"/>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1" name="Freeform 31">
              <a:extLst>
                <a:ext uri="{FF2B5EF4-FFF2-40B4-BE49-F238E27FC236}">
                  <a16:creationId xmlns:a16="http://schemas.microsoft.com/office/drawing/2014/main" id="{8B68C70E-285F-4EF3-A62A-EBCA71752E7F}"/>
                </a:ext>
              </a:extLst>
            </p:cNvPr>
            <p:cNvSpPr>
              <a:spLocks/>
            </p:cNvSpPr>
            <p:nvPr/>
          </p:nvSpPr>
          <p:spPr bwMode="auto">
            <a:xfrm>
              <a:off x="2297" y="1848"/>
              <a:ext cx="400" cy="127"/>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2" name="Freeform 32">
              <a:extLst>
                <a:ext uri="{FF2B5EF4-FFF2-40B4-BE49-F238E27FC236}">
                  <a16:creationId xmlns:a16="http://schemas.microsoft.com/office/drawing/2014/main" id="{0622D393-7423-415F-9278-392F1EE20991}"/>
                </a:ext>
              </a:extLst>
            </p:cNvPr>
            <p:cNvSpPr>
              <a:spLocks/>
            </p:cNvSpPr>
            <p:nvPr/>
          </p:nvSpPr>
          <p:spPr bwMode="auto">
            <a:xfrm>
              <a:off x="2329" y="1047"/>
              <a:ext cx="368" cy="678"/>
            </a:xfrm>
            <a:custGeom>
              <a:avLst/>
              <a:gdLst/>
              <a:ahLst/>
              <a:cxnLst>
                <a:cxn ang="0">
                  <a:pos x="356" y="0"/>
                </a:cxn>
                <a:cxn ang="0">
                  <a:pos x="176" y="156"/>
                </a:cxn>
                <a:cxn ang="0">
                  <a:pos x="30" y="146"/>
                </a:cxn>
                <a:cxn ang="0">
                  <a:pos x="0" y="272"/>
                </a:cxn>
                <a:cxn ang="0">
                  <a:pos x="152" y="288"/>
                </a:cxn>
                <a:cxn ang="0">
                  <a:pos x="236" y="240"/>
                </a:cxn>
                <a:cxn ang="0">
                  <a:pos x="122" y="636"/>
                </a:cxn>
                <a:cxn ang="0">
                  <a:pos x="194" y="672"/>
                </a:cxn>
                <a:cxn ang="0">
                  <a:pos x="302" y="678"/>
                </a:cxn>
                <a:cxn ang="0">
                  <a:pos x="368" y="240"/>
                </a:cxn>
                <a:cxn ang="0">
                  <a:pos x="356" y="0"/>
                </a:cxn>
              </a:cxnLst>
              <a:rect l="0" t="0" r="r" b="b"/>
              <a:pathLst>
                <a:path w="368" h="678">
                  <a:moveTo>
                    <a:pt x="356" y="0"/>
                  </a:moveTo>
                  <a:lnTo>
                    <a:pt x="176" y="156"/>
                  </a:lnTo>
                  <a:lnTo>
                    <a:pt x="30" y="146"/>
                  </a:lnTo>
                  <a:lnTo>
                    <a:pt x="0" y="272"/>
                  </a:lnTo>
                  <a:lnTo>
                    <a:pt x="152" y="288"/>
                  </a:lnTo>
                  <a:lnTo>
                    <a:pt x="236" y="240"/>
                  </a:lnTo>
                  <a:lnTo>
                    <a:pt x="122" y="636"/>
                  </a:lnTo>
                  <a:lnTo>
                    <a:pt x="194" y="672"/>
                  </a:lnTo>
                  <a:lnTo>
                    <a:pt x="302" y="678"/>
                  </a:lnTo>
                  <a:lnTo>
                    <a:pt x="368" y="240"/>
                  </a:lnTo>
                  <a:lnTo>
                    <a:pt x="356" y="0"/>
                  </a:lnTo>
                  <a:close/>
                </a:path>
              </a:pathLst>
            </a:custGeom>
            <a:solidFill>
              <a:schemeClr val="accent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3" name="Freeform 33">
              <a:extLst>
                <a:ext uri="{FF2B5EF4-FFF2-40B4-BE49-F238E27FC236}">
                  <a16:creationId xmlns:a16="http://schemas.microsoft.com/office/drawing/2014/main" id="{182E27AA-507B-4786-A448-B7F3480E4EB9}"/>
                </a:ext>
              </a:extLst>
            </p:cNvPr>
            <p:cNvSpPr>
              <a:spLocks/>
            </p:cNvSpPr>
            <p:nvPr/>
          </p:nvSpPr>
          <p:spPr bwMode="auto">
            <a:xfrm rot="1141536" flipH="1">
              <a:off x="2843" y="1930"/>
              <a:ext cx="322" cy="121"/>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4" name="Freeform 34">
              <a:extLst>
                <a:ext uri="{FF2B5EF4-FFF2-40B4-BE49-F238E27FC236}">
                  <a16:creationId xmlns:a16="http://schemas.microsoft.com/office/drawing/2014/main" id="{9B925EC1-FD0E-4AA1-99B1-198B3D169229}"/>
                </a:ext>
              </a:extLst>
            </p:cNvPr>
            <p:cNvSpPr>
              <a:spLocks/>
            </p:cNvSpPr>
            <p:nvPr/>
          </p:nvSpPr>
          <p:spPr bwMode="auto">
            <a:xfrm>
              <a:off x="2644" y="1013"/>
              <a:ext cx="250" cy="112"/>
            </a:xfrm>
            <a:custGeom>
              <a:avLst/>
              <a:gdLst/>
              <a:ahLst/>
              <a:cxnLst>
                <a:cxn ang="0">
                  <a:pos x="1" y="27"/>
                </a:cxn>
                <a:cxn ang="0">
                  <a:pos x="4" y="112"/>
                </a:cxn>
                <a:cxn ang="0">
                  <a:pos x="82" y="69"/>
                </a:cxn>
                <a:cxn ang="0">
                  <a:pos x="87" y="91"/>
                </a:cxn>
                <a:cxn ang="0">
                  <a:pos x="151" y="84"/>
                </a:cxn>
                <a:cxn ang="0">
                  <a:pos x="156" y="60"/>
                </a:cxn>
                <a:cxn ang="0">
                  <a:pos x="250" y="108"/>
                </a:cxn>
                <a:cxn ang="0">
                  <a:pos x="249" y="12"/>
                </a:cxn>
                <a:cxn ang="0">
                  <a:pos x="163" y="36"/>
                </a:cxn>
                <a:cxn ang="0">
                  <a:pos x="144" y="21"/>
                </a:cxn>
                <a:cxn ang="0">
                  <a:pos x="90" y="24"/>
                </a:cxn>
                <a:cxn ang="0">
                  <a:pos x="88" y="48"/>
                </a:cxn>
                <a:cxn ang="0">
                  <a:pos x="0" y="0"/>
                </a:cxn>
                <a:cxn ang="0">
                  <a:pos x="1" y="27"/>
                </a:cxn>
              </a:cxnLst>
              <a:rect l="0" t="0" r="r" b="b"/>
              <a:pathLst>
                <a:path w="250" h="112">
                  <a:moveTo>
                    <a:pt x="1" y="27"/>
                  </a:moveTo>
                  <a:lnTo>
                    <a:pt x="4" y="112"/>
                  </a:lnTo>
                  <a:lnTo>
                    <a:pt x="82" y="69"/>
                  </a:lnTo>
                  <a:lnTo>
                    <a:pt x="87" y="91"/>
                  </a:lnTo>
                  <a:lnTo>
                    <a:pt x="151" y="84"/>
                  </a:lnTo>
                  <a:lnTo>
                    <a:pt x="156" y="60"/>
                  </a:lnTo>
                  <a:lnTo>
                    <a:pt x="250" y="108"/>
                  </a:lnTo>
                  <a:lnTo>
                    <a:pt x="249" y="12"/>
                  </a:lnTo>
                  <a:lnTo>
                    <a:pt x="163" y="36"/>
                  </a:lnTo>
                  <a:lnTo>
                    <a:pt x="144" y="21"/>
                  </a:lnTo>
                  <a:lnTo>
                    <a:pt x="90" y="24"/>
                  </a:lnTo>
                  <a:lnTo>
                    <a:pt x="88" y="48"/>
                  </a:lnTo>
                  <a:lnTo>
                    <a:pt x="0" y="0"/>
                  </a:lnTo>
                  <a:lnTo>
                    <a:pt x="1" y="27"/>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5" name="Freeform 35">
              <a:extLst>
                <a:ext uri="{FF2B5EF4-FFF2-40B4-BE49-F238E27FC236}">
                  <a16:creationId xmlns:a16="http://schemas.microsoft.com/office/drawing/2014/main" id="{C72027AF-55E4-4F96-B912-49D8798FADFD}"/>
                </a:ext>
              </a:extLst>
            </p:cNvPr>
            <p:cNvSpPr>
              <a:spLocks/>
            </p:cNvSpPr>
            <p:nvPr/>
          </p:nvSpPr>
          <p:spPr bwMode="auto">
            <a:xfrm>
              <a:off x="2597" y="1135"/>
              <a:ext cx="64" cy="448"/>
            </a:xfrm>
            <a:custGeom>
              <a:avLst/>
              <a:gdLst/>
              <a:ahLst/>
              <a:cxnLst>
                <a:cxn ang="0">
                  <a:pos x="0" y="0"/>
                </a:cxn>
                <a:cxn ang="0">
                  <a:pos x="64" y="200"/>
                </a:cxn>
                <a:cxn ang="0">
                  <a:pos x="48" y="448"/>
                </a:cxn>
              </a:cxnLst>
              <a:rect l="0" t="0" r="r" b="b"/>
              <a:pathLst>
                <a:path w="64" h="448">
                  <a:moveTo>
                    <a:pt x="0" y="0"/>
                  </a:moveTo>
                  <a:lnTo>
                    <a:pt x="64" y="200"/>
                  </a:lnTo>
                  <a:lnTo>
                    <a:pt x="48" y="448"/>
                  </a:ln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6" name="AutoShape 36">
              <a:extLst>
                <a:ext uri="{FF2B5EF4-FFF2-40B4-BE49-F238E27FC236}">
                  <a16:creationId xmlns:a16="http://schemas.microsoft.com/office/drawing/2014/main" id="{1EC527FA-FF5C-4CE9-8EC8-BF52FAB6D1C7}"/>
                </a:ext>
              </a:extLst>
            </p:cNvPr>
            <p:cNvSpPr>
              <a:spLocks noChangeArrowheads="1"/>
            </p:cNvSpPr>
            <p:nvPr/>
          </p:nvSpPr>
          <p:spPr bwMode="auto">
            <a:xfrm rot="-1641661">
              <a:off x="2159" y="1037"/>
              <a:ext cx="318" cy="30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6633"/>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7" name="AutoShape 37">
              <a:extLst>
                <a:ext uri="{FF2B5EF4-FFF2-40B4-BE49-F238E27FC236}">
                  <a16:creationId xmlns:a16="http://schemas.microsoft.com/office/drawing/2014/main" id="{4B1E2504-4C51-4380-AE24-0889ADCE1F40}"/>
                </a:ext>
              </a:extLst>
            </p:cNvPr>
            <p:cNvSpPr>
              <a:spLocks noChangeArrowheads="1"/>
            </p:cNvSpPr>
            <p:nvPr/>
          </p:nvSpPr>
          <p:spPr bwMode="auto">
            <a:xfrm rot="-1641661">
              <a:off x="2198" y="1066"/>
              <a:ext cx="252" cy="23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bg1"/>
                </a:gs>
                <a:gs pos="100000">
                  <a:schemeClr val="bg1">
                    <a:gamma/>
                    <a:shade val="46275"/>
                    <a:invGamma/>
                  </a:schemeClr>
                </a:gs>
              </a:gsLst>
              <a:lin ang="5400000" scaled="1"/>
            </a:gra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8" name="Freeform 38">
              <a:extLst>
                <a:ext uri="{FF2B5EF4-FFF2-40B4-BE49-F238E27FC236}">
                  <a16:creationId xmlns:a16="http://schemas.microsoft.com/office/drawing/2014/main" id="{0AA2D85A-E854-4485-8C98-948CCF2D3F68}"/>
                </a:ext>
              </a:extLst>
            </p:cNvPr>
            <p:cNvSpPr>
              <a:spLocks/>
            </p:cNvSpPr>
            <p:nvPr/>
          </p:nvSpPr>
          <p:spPr bwMode="auto">
            <a:xfrm>
              <a:off x="2200" y="1069"/>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9" name="Freeform 39">
              <a:extLst>
                <a:ext uri="{FF2B5EF4-FFF2-40B4-BE49-F238E27FC236}">
                  <a16:creationId xmlns:a16="http://schemas.microsoft.com/office/drawing/2014/main" id="{106E5575-DA34-4ECE-B312-9B637D8668F1}"/>
                </a:ext>
              </a:extLst>
            </p:cNvPr>
            <p:cNvSpPr>
              <a:spLocks/>
            </p:cNvSpPr>
            <p:nvPr/>
          </p:nvSpPr>
          <p:spPr bwMode="auto">
            <a:xfrm>
              <a:off x="2218" y="1090"/>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0" name="Freeform 40">
              <a:extLst>
                <a:ext uri="{FF2B5EF4-FFF2-40B4-BE49-F238E27FC236}">
                  <a16:creationId xmlns:a16="http://schemas.microsoft.com/office/drawing/2014/main" id="{46332C63-ECCC-4769-B879-232334C9C5AF}"/>
                </a:ext>
              </a:extLst>
            </p:cNvPr>
            <p:cNvSpPr>
              <a:spLocks/>
            </p:cNvSpPr>
            <p:nvPr/>
          </p:nvSpPr>
          <p:spPr bwMode="auto">
            <a:xfrm>
              <a:off x="2224" y="1108"/>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1" name="Freeform 41">
              <a:extLst>
                <a:ext uri="{FF2B5EF4-FFF2-40B4-BE49-F238E27FC236}">
                  <a16:creationId xmlns:a16="http://schemas.microsoft.com/office/drawing/2014/main" id="{A21C3C67-0A0B-446E-99A5-041862C32392}"/>
                </a:ext>
              </a:extLst>
            </p:cNvPr>
            <p:cNvSpPr>
              <a:spLocks/>
            </p:cNvSpPr>
            <p:nvPr/>
          </p:nvSpPr>
          <p:spPr bwMode="auto">
            <a:xfrm>
              <a:off x="2249" y="1135"/>
              <a:ext cx="154" cy="76"/>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2" name="Freeform 42">
              <a:extLst>
                <a:ext uri="{FF2B5EF4-FFF2-40B4-BE49-F238E27FC236}">
                  <a16:creationId xmlns:a16="http://schemas.microsoft.com/office/drawing/2014/main" id="{DDDC7F72-FC06-4C2D-81A7-C0F446841A12}"/>
                </a:ext>
              </a:extLst>
            </p:cNvPr>
            <p:cNvSpPr>
              <a:spLocks/>
            </p:cNvSpPr>
            <p:nvPr/>
          </p:nvSpPr>
          <p:spPr bwMode="auto">
            <a:xfrm>
              <a:off x="2272" y="1158"/>
              <a:ext cx="136" cy="72"/>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 name="Freeform 43">
              <a:extLst>
                <a:ext uri="{FF2B5EF4-FFF2-40B4-BE49-F238E27FC236}">
                  <a16:creationId xmlns:a16="http://schemas.microsoft.com/office/drawing/2014/main" id="{A46E25A6-FB5B-4276-85EF-B00E794AE6F6}"/>
                </a:ext>
              </a:extLst>
            </p:cNvPr>
            <p:cNvSpPr>
              <a:spLocks/>
            </p:cNvSpPr>
            <p:nvPr/>
          </p:nvSpPr>
          <p:spPr bwMode="auto">
            <a:xfrm>
              <a:off x="2295" y="1198"/>
              <a:ext cx="121"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4" name="Freeform 44">
              <a:extLst>
                <a:ext uri="{FF2B5EF4-FFF2-40B4-BE49-F238E27FC236}">
                  <a16:creationId xmlns:a16="http://schemas.microsoft.com/office/drawing/2014/main" id="{4FC4D8D7-0412-4C87-897E-B14AB137A485}"/>
                </a:ext>
              </a:extLst>
            </p:cNvPr>
            <p:cNvSpPr>
              <a:spLocks/>
            </p:cNvSpPr>
            <p:nvPr/>
          </p:nvSpPr>
          <p:spPr bwMode="auto">
            <a:xfrm>
              <a:off x="2325" y="1218"/>
              <a:ext cx="99"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5" name="Freeform 45">
              <a:extLst>
                <a:ext uri="{FF2B5EF4-FFF2-40B4-BE49-F238E27FC236}">
                  <a16:creationId xmlns:a16="http://schemas.microsoft.com/office/drawing/2014/main" id="{CAB97BA9-7D2F-485D-9EA9-9D7B1A115EB6}"/>
                </a:ext>
              </a:extLst>
            </p:cNvPr>
            <p:cNvSpPr>
              <a:spLocks/>
            </p:cNvSpPr>
            <p:nvPr/>
          </p:nvSpPr>
          <p:spPr bwMode="auto">
            <a:xfrm>
              <a:off x="2145" y="1184"/>
              <a:ext cx="133" cy="150"/>
            </a:xfrm>
            <a:custGeom>
              <a:avLst/>
              <a:gdLst/>
              <a:ahLst/>
              <a:cxnLst>
                <a:cxn ang="0">
                  <a:pos x="0" y="15"/>
                </a:cxn>
                <a:cxn ang="0">
                  <a:pos x="15" y="0"/>
                </a:cxn>
                <a:cxn ang="0">
                  <a:pos x="27" y="12"/>
                </a:cxn>
                <a:cxn ang="0">
                  <a:pos x="46" y="20"/>
                </a:cxn>
                <a:cxn ang="0">
                  <a:pos x="63" y="26"/>
                </a:cxn>
                <a:cxn ang="0">
                  <a:pos x="70" y="41"/>
                </a:cxn>
                <a:cxn ang="0">
                  <a:pos x="87" y="44"/>
                </a:cxn>
                <a:cxn ang="0">
                  <a:pos x="79" y="75"/>
                </a:cxn>
                <a:cxn ang="0">
                  <a:pos x="57" y="75"/>
                </a:cxn>
                <a:cxn ang="0">
                  <a:pos x="54" y="71"/>
                </a:cxn>
                <a:cxn ang="0">
                  <a:pos x="49" y="69"/>
                </a:cxn>
                <a:cxn ang="0">
                  <a:pos x="22" y="51"/>
                </a:cxn>
                <a:cxn ang="0">
                  <a:pos x="0" y="15"/>
                </a:cxn>
              </a:cxnLst>
              <a:rect l="0" t="0" r="r" b="b"/>
              <a:pathLst>
                <a:path w="89" h="88">
                  <a:moveTo>
                    <a:pt x="0" y="15"/>
                  </a:moveTo>
                  <a:cubicBezTo>
                    <a:pt x="1" y="7"/>
                    <a:pt x="8" y="3"/>
                    <a:pt x="15" y="0"/>
                  </a:cubicBezTo>
                  <a:cubicBezTo>
                    <a:pt x="24" y="6"/>
                    <a:pt x="17" y="15"/>
                    <a:pt x="27" y="12"/>
                  </a:cubicBezTo>
                  <a:cubicBezTo>
                    <a:pt x="36" y="13"/>
                    <a:pt x="44" y="11"/>
                    <a:pt x="46" y="20"/>
                  </a:cubicBezTo>
                  <a:cubicBezTo>
                    <a:pt x="44" y="29"/>
                    <a:pt x="53" y="24"/>
                    <a:pt x="63" y="26"/>
                  </a:cubicBezTo>
                  <a:cubicBezTo>
                    <a:pt x="66" y="46"/>
                    <a:pt x="61" y="48"/>
                    <a:pt x="70" y="41"/>
                  </a:cubicBezTo>
                  <a:cubicBezTo>
                    <a:pt x="76" y="42"/>
                    <a:pt x="86" y="38"/>
                    <a:pt x="87" y="44"/>
                  </a:cubicBezTo>
                  <a:cubicBezTo>
                    <a:pt x="89" y="53"/>
                    <a:pt x="84" y="68"/>
                    <a:pt x="79" y="75"/>
                  </a:cubicBezTo>
                  <a:cubicBezTo>
                    <a:pt x="77" y="88"/>
                    <a:pt x="64" y="82"/>
                    <a:pt x="57" y="75"/>
                  </a:cubicBezTo>
                  <a:cubicBezTo>
                    <a:pt x="56" y="74"/>
                    <a:pt x="55" y="72"/>
                    <a:pt x="54" y="71"/>
                  </a:cubicBezTo>
                  <a:cubicBezTo>
                    <a:pt x="53" y="70"/>
                    <a:pt x="51" y="70"/>
                    <a:pt x="49" y="69"/>
                  </a:cubicBezTo>
                  <a:cubicBezTo>
                    <a:pt x="38" y="55"/>
                    <a:pt x="34" y="60"/>
                    <a:pt x="22" y="51"/>
                  </a:cubicBezTo>
                  <a:cubicBezTo>
                    <a:pt x="12" y="44"/>
                    <a:pt x="3" y="25"/>
                    <a:pt x="0" y="15"/>
                  </a:cubicBezTo>
                  <a:close/>
                </a:path>
              </a:pathLst>
            </a:custGeom>
            <a:solidFill>
              <a:srgbClr val="FF9999"/>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6" name="Freeform 46">
              <a:extLst>
                <a:ext uri="{FF2B5EF4-FFF2-40B4-BE49-F238E27FC236}">
                  <a16:creationId xmlns:a16="http://schemas.microsoft.com/office/drawing/2014/main" id="{E304AB1F-8454-45EC-AE8C-59C4E9D942DB}"/>
                </a:ext>
              </a:extLst>
            </p:cNvPr>
            <p:cNvSpPr>
              <a:spLocks/>
            </p:cNvSpPr>
            <p:nvPr/>
          </p:nvSpPr>
          <p:spPr bwMode="auto">
            <a:xfrm>
              <a:off x="2625" y="828"/>
              <a:ext cx="93" cy="66"/>
            </a:xfrm>
            <a:custGeom>
              <a:avLst/>
              <a:gdLst/>
              <a:ahLst/>
              <a:cxnLst>
                <a:cxn ang="0">
                  <a:pos x="0" y="39"/>
                </a:cxn>
                <a:cxn ang="0">
                  <a:pos x="60" y="24"/>
                </a:cxn>
                <a:cxn ang="0">
                  <a:pos x="81" y="0"/>
                </a:cxn>
              </a:cxnLst>
              <a:rect l="0" t="0" r="r" b="b"/>
              <a:pathLst>
                <a:path w="81" h="39">
                  <a:moveTo>
                    <a:pt x="0" y="39"/>
                  </a:moveTo>
                  <a:cubicBezTo>
                    <a:pt x="23" y="34"/>
                    <a:pt x="47" y="30"/>
                    <a:pt x="60" y="24"/>
                  </a:cubicBezTo>
                  <a:cubicBezTo>
                    <a:pt x="73" y="18"/>
                    <a:pt x="78" y="4"/>
                    <a:pt x="81" y="0"/>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32378321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par>
                                <p:cTn id="10" presetID="10" presetClass="entr" presetSubtype="0" fill="hold" grpId="0" nodeType="withEffect">
                                  <p:stCondLst>
                                    <p:cond delay="6000"/>
                                  </p:stCondLst>
                                  <p:childTnLst>
                                    <p:set>
                                      <p:cBhvr>
                                        <p:cTn id="11" dur="1" fill="hold">
                                          <p:stCondLst>
                                            <p:cond delay="0"/>
                                          </p:stCondLst>
                                        </p:cTn>
                                        <p:tgtEl>
                                          <p:spTgt spid="89"/>
                                        </p:tgtEl>
                                        <p:attrNameLst>
                                          <p:attrName>style.visibility</p:attrName>
                                        </p:attrNameLst>
                                      </p:cBhvr>
                                      <p:to>
                                        <p:strVal val="visible"/>
                                      </p:to>
                                    </p:set>
                                    <p:animEffect transition="in" filter="fade">
                                      <p:cBhvr>
                                        <p:cTn id="12" dur="1100"/>
                                        <p:tgtEl>
                                          <p:spTgt spid="89"/>
                                        </p:tgtEl>
                                      </p:cBhvr>
                                    </p:animEffect>
                                  </p:childTnLst>
                                  <p:subTnLst>
                                    <p:set>
                                      <p:cBhvr override="childStyle">
                                        <p:cTn dur="1" fill="hold" display="0" masterRel="nextClick" afterEffect="1"/>
                                        <p:tgtEl>
                                          <p:spTgt spid="8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childTnLst>
                                </p:cTn>
                              </p:par>
                              <p:par>
                                <p:cTn id="21" presetID="1" presetClass="entr" presetSubtype="0" fill="hold" grpId="2" nodeType="withEffect">
                                  <p:stCondLst>
                                    <p:cond delay="2000"/>
                                  </p:stCondLst>
                                  <p:childTnLst>
                                    <p:set>
                                      <p:cBhvr>
                                        <p:cTn id="22" dur="1" fill="hold">
                                          <p:stCondLst>
                                            <p:cond delay="0"/>
                                          </p:stCondLst>
                                        </p:cTn>
                                        <p:tgtEl>
                                          <p:spTgt spid="77"/>
                                        </p:tgtEl>
                                        <p:attrNameLst>
                                          <p:attrName>style.visibility</p:attrName>
                                        </p:attrNameLst>
                                      </p:cBhvr>
                                      <p:to>
                                        <p:strVal val="visible"/>
                                      </p:to>
                                    </p:set>
                                  </p:childTnLst>
                                </p:cTn>
                              </p:par>
                              <p:par>
                                <p:cTn id="23" presetID="0" presetClass="path" presetSubtype="0" repeatCount="indefinite" accel="16667" fill="hold" grpId="0" nodeType="withEffect">
                                  <p:stCondLst>
                                    <p:cond delay="2000"/>
                                  </p:stCondLst>
                                  <p:childTnLst>
                                    <p:animMotion origin="layout" path="M -4.72222E-6 1.85185E-6 L 0.39688 -0.49954 " pathEditMode="relative" rAng="0" ptsTypes="AA">
                                      <p:cBhvr>
                                        <p:cTn id="24" dur="3000" fill="hold"/>
                                        <p:tgtEl>
                                          <p:spTgt spid="77"/>
                                        </p:tgtEl>
                                        <p:attrNameLst>
                                          <p:attrName>ppt_x</p:attrName>
                                          <p:attrName>ppt_y</p:attrName>
                                        </p:attrNameLst>
                                      </p:cBhvr>
                                      <p:rCtr x="19844" y="-24977"/>
                                    </p:animMotion>
                                  </p:childTnLst>
                                </p:cTn>
                              </p:par>
                              <p:par>
                                <p:cTn id="25" presetID="6" presetClass="emph" presetSubtype="0" repeatCount="indefinite" fill="hold" grpId="1" nodeType="withEffect">
                                  <p:stCondLst>
                                    <p:cond delay="2000"/>
                                  </p:stCondLst>
                                  <p:childTnLst>
                                    <p:animScale>
                                      <p:cBhvr>
                                        <p:cTn id="26" dur="3000" fill="hold"/>
                                        <p:tgtEl>
                                          <p:spTgt spid="77"/>
                                        </p:tgtEl>
                                      </p:cBhvr>
                                      <p:by x="20000" y="20000"/>
                                    </p:animScale>
                                  </p:childTnLst>
                                </p:cTn>
                              </p:par>
                              <p:par>
                                <p:cTn id="27" presetID="1" presetClass="entr" presetSubtype="0" fill="hold" grpId="2" nodeType="withEffect">
                                  <p:stCondLst>
                                    <p:cond delay="3000"/>
                                  </p:stCondLst>
                                  <p:childTnLst>
                                    <p:set>
                                      <p:cBhvr>
                                        <p:cTn id="28" dur="1" fill="hold">
                                          <p:stCondLst>
                                            <p:cond delay="0"/>
                                          </p:stCondLst>
                                        </p:cTn>
                                        <p:tgtEl>
                                          <p:spTgt spid="85"/>
                                        </p:tgtEl>
                                        <p:attrNameLst>
                                          <p:attrName>style.visibility</p:attrName>
                                        </p:attrNameLst>
                                      </p:cBhvr>
                                      <p:to>
                                        <p:strVal val="visible"/>
                                      </p:to>
                                    </p:set>
                                  </p:childTnLst>
                                </p:cTn>
                              </p:par>
                              <p:par>
                                <p:cTn id="29" presetID="0" presetClass="path" presetSubtype="0" repeatCount="indefinite" accel="16667" fill="hold" grpId="0" nodeType="withEffect">
                                  <p:stCondLst>
                                    <p:cond delay="3000"/>
                                  </p:stCondLst>
                                  <p:childTnLst>
                                    <p:animMotion origin="layout" path="M 4.44444E-6 3.33333E-6 L 0.39635 -0.49931 " pathEditMode="relative" rAng="0" ptsTypes="AA">
                                      <p:cBhvr>
                                        <p:cTn id="30" dur="3000" fill="hold"/>
                                        <p:tgtEl>
                                          <p:spTgt spid="85"/>
                                        </p:tgtEl>
                                        <p:attrNameLst>
                                          <p:attrName>ppt_x</p:attrName>
                                          <p:attrName>ppt_y</p:attrName>
                                        </p:attrNameLst>
                                      </p:cBhvr>
                                      <p:rCtr x="19809" y="-24977"/>
                                    </p:animMotion>
                                  </p:childTnLst>
                                </p:cTn>
                              </p:par>
                              <p:par>
                                <p:cTn id="31" presetID="6" presetClass="emph" presetSubtype="0" repeatCount="indefinite" fill="hold" grpId="1" nodeType="withEffect">
                                  <p:stCondLst>
                                    <p:cond delay="3000"/>
                                  </p:stCondLst>
                                  <p:childTnLst>
                                    <p:animScale>
                                      <p:cBhvr>
                                        <p:cTn id="32" dur="3000" fill="hold"/>
                                        <p:tgtEl>
                                          <p:spTgt spid="85"/>
                                        </p:tgtEl>
                                      </p:cBhvr>
                                      <p:by x="20000" y="20000"/>
                                    </p:animScale>
                                  </p:childTnLst>
                                </p:cTn>
                              </p:par>
                              <p:par>
                                <p:cTn id="33" presetID="1" presetClass="entr" presetSubtype="0" fill="hold" grpId="2" nodeType="withEffect">
                                  <p:stCondLst>
                                    <p:cond delay="4000"/>
                                  </p:stCondLst>
                                  <p:childTnLst>
                                    <p:set>
                                      <p:cBhvr>
                                        <p:cTn id="34" dur="1" fill="hold">
                                          <p:stCondLst>
                                            <p:cond delay="0"/>
                                          </p:stCondLst>
                                        </p:cTn>
                                        <p:tgtEl>
                                          <p:spTgt spid="86"/>
                                        </p:tgtEl>
                                        <p:attrNameLst>
                                          <p:attrName>style.visibility</p:attrName>
                                        </p:attrNameLst>
                                      </p:cBhvr>
                                      <p:to>
                                        <p:strVal val="visible"/>
                                      </p:to>
                                    </p:set>
                                  </p:childTnLst>
                                </p:cTn>
                              </p:par>
                              <p:par>
                                <p:cTn id="35" presetID="0" presetClass="path" presetSubtype="0" repeatCount="indefinite" accel="16667" fill="hold" grpId="0" nodeType="withEffect">
                                  <p:stCondLst>
                                    <p:cond delay="4000"/>
                                  </p:stCondLst>
                                  <p:childTnLst>
                                    <p:animMotion origin="layout" path="M -2.77778E-6 -7.40741E-7 L 0.39601 -0.4993 " pathEditMode="relative" rAng="0" ptsTypes="AA">
                                      <p:cBhvr>
                                        <p:cTn id="36" dur="3000" fill="hold"/>
                                        <p:tgtEl>
                                          <p:spTgt spid="86"/>
                                        </p:tgtEl>
                                        <p:attrNameLst>
                                          <p:attrName>ppt_x</p:attrName>
                                          <p:attrName>ppt_y</p:attrName>
                                        </p:attrNameLst>
                                      </p:cBhvr>
                                      <p:rCtr x="19792" y="-24977"/>
                                    </p:animMotion>
                                  </p:childTnLst>
                                </p:cTn>
                              </p:par>
                              <p:par>
                                <p:cTn id="37" presetID="6" presetClass="emph" presetSubtype="0" repeatCount="indefinite" fill="hold" grpId="1" nodeType="withEffect">
                                  <p:stCondLst>
                                    <p:cond delay="4000"/>
                                  </p:stCondLst>
                                  <p:childTnLst>
                                    <p:animScale>
                                      <p:cBhvr>
                                        <p:cTn id="38" dur="3000" fill="hold"/>
                                        <p:tgtEl>
                                          <p:spTgt spid="86"/>
                                        </p:tgtEl>
                                      </p:cBhvr>
                                      <p:by x="20000" y="20000"/>
                                    </p:animScale>
                                  </p:childTnLst>
                                </p:cTn>
                              </p:par>
                              <p:par>
                                <p:cTn id="39" presetID="22" presetClass="entr" presetSubtype="4" fill="hold" nodeType="withEffect">
                                  <p:stCondLst>
                                    <p:cond delay="3000"/>
                                  </p:stCondLst>
                                  <p:childTnLst>
                                    <p:set>
                                      <p:cBhvr>
                                        <p:cTn id="40" dur="1" fill="hold">
                                          <p:stCondLst>
                                            <p:cond delay="0"/>
                                          </p:stCondLst>
                                        </p:cTn>
                                        <p:tgtEl>
                                          <p:spTgt spid="83"/>
                                        </p:tgtEl>
                                        <p:attrNameLst>
                                          <p:attrName>style.visibility</p:attrName>
                                        </p:attrNameLst>
                                      </p:cBhvr>
                                      <p:to>
                                        <p:strVal val="visible"/>
                                      </p:to>
                                    </p:set>
                                    <p:animEffect transition="in" filter="wipe(down)">
                                      <p:cBhvr>
                                        <p:cTn id="41" dur="1000"/>
                                        <p:tgtEl>
                                          <p:spTgt spid="83"/>
                                        </p:tgtEl>
                                      </p:cBhvr>
                                    </p:animEffect>
                                  </p:childTnLst>
                                </p:cTn>
                              </p:par>
                              <p:par>
                                <p:cTn id="42" presetID="10" presetClass="entr" presetSubtype="0" fill="hold" nodeType="withEffect">
                                  <p:stCondLst>
                                    <p:cond delay="6500"/>
                                  </p:stCondLst>
                                  <p:childTnLst>
                                    <p:set>
                                      <p:cBhvr>
                                        <p:cTn id="43" dur="1" fill="hold">
                                          <p:stCondLst>
                                            <p:cond delay="0"/>
                                          </p:stCondLst>
                                        </p:cTn>
                                        <p:tgtEl>
                                          <p:spTgt spid="91"/>
                                        </p:tgtEl>
                                        <p:attrNameLst>
                                          <p:attrName>style.visibility</p:attrName>
                                        </p:attrNameLst>
                                      </p:cBhvr>
                                      <p:to>
                                        <p:strVal val="visible"/>
                                      </p:to>
                                    </p:set>
                                    <p:animEffect transition="in" filter="fade">
                                      <p:cBhvr>
                                        <p:cTn id="44" dur="1000"/>
                                        <p:tgtEl>
                                          <p:spTgt spid="91"/>
                                        </p:tgtEl>
                                      </p:cBhvr>
                                    </p:animEffect>
                                  </p:childTnLst>
                                </p:cTn>
                              </p:par>
                              <p:par>
                                <p:cTn id="45" presetID="10" presetClass="entr" presetSubtype="0" fill="hold" grpId="0" nodeType="withEffect">
                                  <p:stCondLst>
                                    <p:cond delay="7000"/>
                                  </p:stCondLst>
                                  <p:childTnLst>
                                    <p:set>
                                      <p:cBhvr>
                                        <p:cTn id="46" dur="1" fill="hold">
                                          <p:stCondLst>
                                            <p:cond delay="0"/>
                                          </p:stCondLst>
                                        </p:cTn>
                                        <p:tgtEl>
                                          <p:spTgt spid="78"/>
                                        </p:tgtEl>
                                        <p:attrNameLst>
                                          <p:attrName>style.visibility</p:attrName>
                                        </p:attrNameLst>
                                      </p:cBhvr>
                                      <p:to>
                                        <p:strVal val="visible"/>
                                      </p:to>
                                    </p:set>
                                    <p:animEffect transition="in" filter="fade">
                                      <p:cBhvr>
                                        <p:cTn id="47" dur="1000"/>
                                        <p:tgtEl>
                                          <p:spTgt spid="78"/>
                                        </p:tgtEl>
                                      </p:cBhvr>
                                    </p:animEffect>
                                  </p:childTnLst>
                                </p:cTn>
                              </p:par>
                              <p:par>
                                <p:cTn id="48" presetID="10" presetClass="entr" presetSubtype="0" fill="hold" grpId="0" nodeType="withEffect">
                                  <p:stCondLst>
                                    <p:cond delay="7700"/>
                                  </p:stCondLst>
                                  <p:childTnLst>
                                    <p:set>
                                      <p:cBhvr>
                                        <p:cTn id="49" dur="1" fill="hold">
                                          <p:stCondLst>
                                            <p:cond delay="0"/>
                                          </p:stCondLst>
                                        </p:cTn>
                                        <p:tgtEl>
                                          <p:spTgt spid="90"/>
                                        </p:tgtEl>
                                        <p:attrNameLst>
                                          <p:attrName>style.visibility</p:attrName>
                                        </p:attrNameLst>
                                      </p:cBhvr>
                                      <p:to>
                                        <p:strVal val="visible"/>
                                      </p:to>
                                    </p:set>
                                    <p:animEffect transition="in" filter="fade">
                                      <p:cBhvr>
                                        <p:cTn id="50" dur="1000"/>
                                        <p:tgtEl>
                                          <p:spTgt spid="90"/>
                                        </p:tgtEl>
                                      </p:cBhvr>
                                    </p:animEffect>
                                  </p:childTnLst>
                                </p:cTn>
                              </p:par>
                              <p:par>
                                <p:cTn id="51" presetID="53" presetClass="entr" presetSubtype="16" fill="hold" grpId="1" nodeType="withEffect">
                                  <p:stCondLst>
                                    <p:cond delay="11300"/>
                                  </p:stCondLst>
                                  <p:childTnLst>
                                    <p:set>
                                      <p:cBhvr>
                                        <p:cTn id="52" dur="1" fill="hold">
                                          <p:stCondLst>
                                            <p:cond delay="0"/>
                                          </p:stCondLst>
                                        </p:cTn>
                                        <p:tgtEl>
                                          <p:spTgt spid="89"/>
                                        </p:tgtEl>
                                        <p:attrNameLst>
                                          <p:attrName>style.visibility</p:attrName>
                                        </p:attrNameLst>
                                      </p:cBhvr>
                                      <p:to>
                                        <p:strVal val="visible"/>
                                      </p:to>
                                    </p:set>
                                    <p:anim calcmode="lin" valueType="num">
                                      <p:cBhvr>
                                        <p:cTn id="53" dur="1000" fill="hold"/>
                                        <p:tgtEl>
                                          <p:spTgt spid="89"/>
                                        </p:tgtEl>
                                        <p:attrNameLst>
                                          <p:attrName>ppt_w</p:attrName>
                                        </p:attrNameLst>
                                      </p:cBhvr>
                                      <p:tavLst>
                                        <p:tav tm="0">
                                          <p:val>
                                            <p:fltVal val="0"/>
                                          </p:val>
                                        </p:tav>
                                        <p:tav tm="100000">
                                          <p:val>
                                            <p:strVal val="#ppt_w"/>
                                          </p:val>
                                        </p:tav>
                                      </p:tavLst>
                                    </p:anim>
                                    <p:anim calcmode="lin" valueType="num">
                                      <p:cBhvr>
                                        <p:cTn id="54" dur="1000" fill="hold"/>
                                        <p:tgtEl>
                                          <p:spTgt spid="89"/>
                                        </p:tgtEl>
                                        <p:attrNameLst>
                                          <p:attrName>ppt_h</p:attrName>
                                        </p:attrNameLst>
                                      </p:cBhvr>
                                      <p:tavLst>
                                        <p:tav tm="0">
                                          <p:val>
                                            <p:fltVal val="0"/>
                                          </p:val>
                                        </p:tav>
                                        <p:tav tm="100000">
                                          <p:val>
                                            <p:strVal val="#ppt_h"/>
                                          </p:val>
                                        </p:tav>
                                      </p:tavLst>
                                    </p:anim>
                                    <p:animEffect transition="in" filter="fade">
                                      <p:cBhvr>
                                        <p:cTn id="55"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animBg="1"/>
      <p:bldP spid="30" grpId="0" animBg="1"/>
      <p:bldP spid="77" grpId="0" animBg="1"/>
      <p:bldP spid="77" grpId="1" animBg="1"/>
      <p:bldP spid="77" grpId="2" animBg="1"/>
      <p:bldP spid="85" grpId="0" animBg="1"/>
      <p:bldP spid="85" grpId="1" animBg="1"/>
      <p:bldP spid="85" grpId="2" animBg="1"/>
      <p:bldP spid="86" grpId="0" animBg="1"/>
      <p:bldP spid="86" grpId="1" animBg="1"/>
      <p:bldP spid="86" grpId="2" animBg="1"/>
      <p:bldP spid="89" grpId="0"/>
      <p:bldP spid="89" grpId="1"/>
      <p:bldP spid="78" grpId="0" animBg="1"/>
      <p:bldP spid="9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extBox 1"/>
          <p:cNvSpPr txBox="1"/>
          <p:nvPr/>
        </p:nvSpPr>
        <p:spPr>
          <a:xfrm>
            <a:off x="195582" y="125118"/>
            <a:ext cx="8816724"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What is the direction and the strength of the magnetic field at a perpendicular distance R from an infinitely long current bearing wire?</a:t>
            </a:r>
          </a:p>
        </p:txBody>
      </p:sp>
      <p:sp>
        <p:nvSpPr>
          <p:cNvPr id="31" name="Freeform 30"/>
          <p:cNvSpPr/>
          <p:nvPr/>
        </p:nvSpPr>
        <p:spPr bwMode="auto">
          <a:xfrm>
            <a:off x="1892273" y="1490749"/>
            <a:ext cx="3669303" cy="3441000"/>
          </a:xfrm>
          <a:custGeom>
            <a:avLst/>
            <a:gdLst>
              <a:gd name="connsiteX0" fmla="*/ 0 w 3710152"/>
              <a:gd name="connsiteY0" fmla="*/ 3216166 h 3415862"/>
              <a:gd name="connsiteX1" fmla="*/ 3615559 w 3710152"/>
              <a:gd name="connsiteY1" fmla="*/ 0 h 3415862"/>
              <a:gd name="connsiteX2" fmla="*/ 3710152 w 3710152"/>
              <a:gd name="connsiteY2" fmla="*/ 0 h 3415862"/>
              <a:gd name="connsiteX3" fmla="*/ 231228 w 3710152"/>
              <a:gd name="connsiteY3" fmla="*/ 3415862 h 3415862"/>
              <a:gd name="connsiteX4" fmla="*/ 0 w 3710152"/>
              <a:gd name="connsiteY4" fmla="*/ 3216166 h 3415862"/>
              <a:gd name="connsiteX0" fmla="*/ 0 w 3669303"/>
              <a:gd name="connsiteY0" fmla="*/ 3216166 h 3415862"/>
              <a:gd name="connsiteX1" fmla="*/ 3615559 w 3669303"/>
              <a:gd name="connsiteY1" fmla="*/ 0 h 3415862"/>
              <a:gd name="connsiteX2" fmla="*/ 3669303 w 3669303"/>
              <a:gd name="connsiteY2" fmla="*/ 0 h 3415862"/>
              <a:gd name="connsiteX3" fmla="*/ 231228 w 3669303"/>
              <a:gd name="connsiteY3" fmla="*/ 3415862 h 3415862"/>
              <a:gd name="connsiteX4" fmla="*/ 0 w 3669303"/>
              <a:gd name="connsiteY4" fmla="*/ 3216166 h 3415862"/>
              <a:gd name="connsiteX0" fmla="*/ 0 w 3669303"/>
              <a:gd name="connsiteY0" fmla="*/ 3241304 h 3441000"/>
              <a:gd name="connsiteX1" fmla="*/ 3650124 w 3669303"/>
              <a:gd name="connsiteY1" fmla="*/ 0 h 3441000"/>
              <a:gd name="connsiteX2" fmla="*/ 3669303 w 3669303"/>
              <a:gd name="connsiteY2" fmla="*/ 25138 h 3441000"/>
              <a:gd name="connsiteX3" fmla="*/ 231228 w 3669303"/>
              <a:gd name="connsiteY3" fmla="*/ 3441000 h 3441000"/>
              <a:gd name="connsiteX4" fmla="*/ 0 w 3669303"/>
              <a:gd name="connsiteY4" fmla="*/ 3241304 h 344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9303" h="3441000">
                <a:moveTo>
                  <a:pt x="0" y="3241304"/>
                </a:moveTo>
                <a:lnTo>
                  <a:pt x="3650124" y="0"/>
                </a:lnTo>
                <a:lnTo>
                  <a:pt x="3669303" y="25138"/>
                </a:lnTo>
                <a:lnTo>
                  <a:pt x="231228" y="3441000"/>
                </a:lnTo>
                <a:lnTo>
                  <a:pt x="0" y="3241304"/>
                </a:lnTo>
                <a:close/>
              </a:path>
            </a:pathLst>
          </a:cu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08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0" name="Oval 29"/>
          <p:cNvSpPr/>
          <p:nvPr/>
        </p:nvSpPr>
        <p:spPr bwMode="auto">
          <a:xfrm>
            <a:off x="1836526" y="4700522"/>
            <a:ext cx="302905" cy="313978"/>
          </a:xfrm>
          <a:prstGeom prst="ellipse">
            <a:avLst/>
          </a:pr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7" name="Oval 76"/>
          <p:cNvSpPr/>
          <p:nvPr/>
        </p:nvSpPr>
        <p:spPr bwMode="auto">
          <a:xfrm>
            <a:off x="1812987" y="4797357"/>
            <a:ext cx="240209" cy="240209"/>
          </a:xfrm>
          <a:prstGeom prst="ellipse">
            <a:avLst/>
          </a:prstGeom>
          <a:solidFill>
            <a:srgbClr val="0000FF"/>
          </a:solidFill>
          <a:ln w="9525"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5" name="Oval 84"/>
          <p:cNvSpPr/>
          <p:nvPr/>
        </p:nvSpPr>
        <p:spPr bwMode="auto">
          <a:xfrm>
            <a:off x="1817033" y="4794824"/>
            <a:ext cx="240209" cy="240209"/>
          </a:xfrm>
          <a:prstGeom prst="ellipse">
            <a:avLst/>
          </a:prstGeom>
          <a:solidFill>
            <a:srgbClr val="0000FF"/>
          </a:solidFill>
          <a:ln w="9525"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6" name="Oval 85"/>
          <p:cNvSpPr/>
          <p:nvPr/>
        </p:nvSpPr>
        <p:spPr bwMode="auto">
          <a:xfrm>
            <a:off x="1821133" y="4788279"/>
            <a:ext cx="240209" cy="240209"/>
          </a:xfrm>
          <a:prstGeom prst="ellipse">
            <a:avLst/>
          </a:prstGeom>
          <a:solidFill>
            <a:srgbClr val="0000FF"/>
          </a:solidFill>
          <a:ln w="9525"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83" name="Group 82"/>
          <p:cNvGrpSpPr/>
          <p:nvPr/>
        </p:nvGrpSpPr>
        <p:grpSpPr>
          <a:xfrm>
            <a:off x="812938" y="5000981"/>
            <a:ext cx="932203" cy="716988"/>
            <a:chOff x="1698419" y="4675358"/>
            <a:chExt cx="932203" cy="716988"/>
          </a:xfrm>
        </p:grpSpPr>
        <p:sp>
          <p:nvSpPr>
            <p:cNvPr id="87" name="TextBox 86"/>
            <p:cNvSpPr txBox="1"/>
            <p:nvPr/>
          </p:nvSpPr>
          <p:spPr>
            <a:xfrm>
              <a:off x="1698419" y="4930681"/>
              <a:ext cx="87235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+I</a:t>
              </a:r>
            </a:p>
          </p:txBody>
        </p:sp>
        <p:sp>
          <p:nvSpPr>
            <p:cNvPr id="88" name="Up Arrow 87"/>
            <p:cNvSpPr/>
            <p:nvPr/>
          </p:nvSpPr>
          <p:spPr bwMode="auto">
            <a:xfrm rot="2611181">
              <a:off x="2438646" y="4675358"/>
              <a:ext cx="191976" cy="475432"/>
            </a:xfrm>
            <a:prstGeom prst="upArrow">
              <a:avLst/>
            </a:prstGeom>
            <a:solidFill>
              <a:srgbClr val="0066FF"/>
            </a:solidFill>
            <a:ln w="9525" cap="flat" cmpd="sng" algn="ctr">
              <a:solidFill>
                <a:srgbClr val="0000FF"/>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89" name="TextBox 88"/>
          <p:cNvSpPr txBox="1"/>
          <p:nvPr/>
        </p:nvSpPr>
        <p:spPr>
          <a:xfrm>
            <a:off x="7421424" y="6127002"/>
            <a:ext cx="1566231" cy="46166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11430"/>
                <a:solidFill>
                  <a:srgbClr val="FF0066"/>
                </a:solidFill>
                <a:effectLst>
                  <a:outerShdw blurRad="50800" dist="39000" dir="5460000" algn="tl">
                    <a:srgbClr val="000000">
                      <a:alpha val="38000"/>
                    </a:srgbClr>
                  </a:outerShdw>
                </a:effectLst>
                <a:uLnTx/>
                <a:uFillTx/>
                <a:latin typeface="Comic Sans MS" pitchFamily="66" charset="0"/>
                <a:ea typeface="+mn-ea"/>
                <a:cs typeface="+mn-cs"/>
              </a:rPr>
              <a:t>CLICK</a:t>
            </a:r>
          </a:p>
        </p:txBody>
      </p:sp>
      <p:grpSp>
        <p:nvGrpSpPr>
          <p:cNvPr id="91" name="Group 11">
            <a:extLst>
              <a:ext uri="{FF2B5EF4-FFF2-40B4-BE49-F238E27FC236}">
                <a16:creationId xmlns:a16="http://schemas.microsoft.com/office/drawing/2014/main" id="{063BDEC0-C72B-4246-ACB8-56FBFEFFC7B8}"/>
              </a:ext>
            </a:extLst>
          </p:cNvPr>
          <p:cNvGrpSpPr>
            <a:grpSpLocks/>
          </p:cNvGrpSpPr>
          <p:nvPr/>
        </p:nvGrpSpPr>
        <p:grpSpPr bwMode="auto">
          <a:xfrm>
            <a:off x="7565883" y="4510545"/>
            <a:ext cx="1082654" cy="1556262"/>
            <a:chOff x="2118" y="156"/>
            <a:chExt cx="1260" cy="1969"/>
          </a:xfrm>
        </p:grpSpPr>
        <p:sp>
          <p:nvSpPr>
            <p:cNvPr id="92" name="Oval 12">
              <a:extLst>
                <a:ext uri="{FF2B5EF4-FFF2-40B4-BE49-F238E27FC236}">
                  <a16:creationId xmlns:a16="http://schemas.microsoft.com/office/drawing/2014/main" id="{67E69A50-CBAF-4F31-ADB0-A58F494978FE}"/>
                </a:ext>
              </a:extLst>
            </p:cNvPr>
            <p:cNvSpPr>
              <a:spLocks noChangeArrowheads="1"/>
            </p:cNvSpPr>
            <p:nvPr/>
          </p:nvSpPr>
          <p:spPr bwMode="auto">
            <a:xfrm>
              <a:off x="2118" y="1886"/>
              <a:ext cx="1260" cy="239"/>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3" name="Freeform 13">
              <a:extLst>
                <a:ext uri="{FF2B5EF4-FFF2-40B4-BE49-F238E27FC236}">
                  <a16:creationId xmlns:a16="http://schemas.microsoft.com/office/drawing/2014/main" id="{3C0EE4F5-D9AF-43C9-8DB0-36844CB49734}"/>
                </a:ext>
              </a:extLst>
            </p:cNvPr>
            <p:cNvSpPr>
              <a:spLocks/>
            </p:cNvSpPr>
            <p:nvPr/>
          </p:nvSpPr>
          <p:spPr bwMode="auto">
            <a:xfrm>
              <a:off x="2535" y="1467"/>
              <a:ext cx="438" cy="516"/>
            </a:xfrm>
            <a:custGeom>
              <a:avLst/>
              <a:gdLst/>
              <a:ahLst/>
              <a:cxnLst>
                <a:cxn ang="0">
                  <a:pos x="96" y="0"/>
                </a:cxn>
                <a:cxn ang="0">
                  <a:pos x="432" y="48"/>
                </a:cxn>
                <a:cxn ang="0">
                  <a:pos x="516" y="516"/>
                </a:cxn>
                <a:cxn ang="0">
                  <a:pos x="402" y="504"/>
                </a:cxn>
                <a:cxn ang="0">
                  <a:pos x="282" y="174"/>
                </a:cxn>
                <a:cxn ang="0">
                  <a:pos x="192" y="156"/>
                </a:cxn>
                <a:cxn ang="0">
                  <a:pos x="150" y="318"/>
                </a:cxn>
                <a:cxn ang="0">
                  <a:pos x="168" y="480"/>
                </a:cxn>
                <a:cxn ang="0">
                  <a:pos x="0" y="450"/>
                </a:cxn>
                <a:cxn ang="0">
                  <a:pos x="24" y="138"/>
                </a:cxn>
                <a:cxn ang="0">
                  <a:pos x="96" y="0"/>
                </a:cxn>
              </a:cxnLst>
              <a:rect l="0" t="0" r="r" b="b"/>
              <a:pathLst>
                <a:path w="516" h="516">
                  <a:moveTo>
                    <a:pt x="96" y="0"/>
                  </a:moveTo>
                  <a:lnTo>
                    <a:pt x="432" y="48"/>
                  </a:lnTo>
                  <a:lnTo>
                    <a:pt x="516" y="516"/>
                  </a:lnTo>
                  <a:lnTo>
                    <a:pt x="402" y="504"/>
                  </a:lnTo>
                  <a:lnTo>
                    <a:pt x="282" y="174"/>
                  </a:lnTo>
                  <a:lnTo>
                    <a:pt x="192" y="156"/>
                  </a:lnTo>
                  <a:lnTo>
                    <a:pt x="150" y="318"/>
                  </a:lnTo>
                  <a:lnTo>
                    <a:pt x="168" y="480"/>
                  </a:lnTo>
                  <a:lnTo>
                    <a:pt x="0" y="450"/>
                  </a:lnTo>
                  <a:lnTo>
                    <a:pt x="24" y="138"/>
                  </a:lnTo>
                  <a:lnTo>
                    <a:pt x="96" y="0"/>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4" name="Freeform 14">
              <a:extLst>
                <a:ext uri="{FF2B5EF4-FFF2-40B4-BE49-F238E27FC236}">
                  <a16:creationId xmlns:a16="http://schemas.microsoft.com/office/drawing/2014/main" id="{1EC2662B-A11D-4D8C-A315-FE5F59E9163F}"/>
                </a:ext>
              </a:extLst>
            </p:cNvPr>
            <p:cNvSpPr>
              <a:spLocks/>
            </p:cNvSpPr>
            <p:nvPr/>
          </p:nvSpPr>
          <p:spPr bwMode="auto">
            <a:xfrm>
              <a:off x="2780" y="1035"/>
              <a:ext cx="392" cy="729"/>
            </a:xfrm>
            <a:custGeom>
              <a:avLst/>
              <a:gdLst/>
              <a:ahLst/>
              <a:cxnLst>
                <a:cxn ang="0">
                  <a:pos x="0" y="677"/>
                </a:cxn>
                <a:cxn ang="0">
                  <a:pos x="47" y="686"/>
                </a:cxn>
                <a:cxn ang="0">
                  <a:pos x="113" y="687"/>
                </a:cxn>
                <a:cxn ang="0">
                  <a:pos x="176" y="674"/>
                </a:cxn>
                <a:cxn ang="0">
                  <a:pos x="200" y="662"/>
                </a:cxn>
                <a:cxn ang="0">
                  <a:pos x="216" y="647"/>
                </a:cxn>
                <a:cxn ang="0">
                  <a:pos x="209" y="510"/>
                </a:cxn>
                <a:cxn ang="0">
                  <a:pos x="392" y="243"/>
                </a:cxn>
                <a:cxn ang="0">
                  <a:pos x="245" y="71"/>
                </a:cxn>
                <a:cxn ang="0">
                  <a:pos x="194" y="69"/>
                </a:cxn>
                <a:cxn ang="0">
                  <a:pos x="173" y="30"/>
                </a:cxn>
                <a:cxn ang="0">
                  <a:pos x="134" y="8"/>
                </a:cxn>
                <a:cxn ang="0">
                  <a:pos x="83" y="0"/>
                </a:cxn>
                <a:cxn ang="0">
                  <a:pos x="39" y="140"/>
                </a:cxn>
                <a:cxn ang="0">
                  <a:pos x="15" y="275"/>
                </a:cxn>
                <a:cxn ang="0">
                  <a:pos x="8" y="545"/>
                </a:cxn>
                <a:cxn ang="0">
                  <a:pos x="0" y="677"/>
                </a:cxn>
              </a:cxnLst>
              <a:rect l="0" t="0" r="r" b="b"/>
              <a:pathLst>
                <a:path w="392" h="687">
                  <a:moveTo>
                    <a:pt x="0" y="677"/>
                  </a:moveTo>
                  <a:lnTo>
                    <a:pt x="47" y="686"/>
                  </a:lnTo>
                  <a:lnTo>
                    <a:pt x="113" y="687"/>
                  </a:lnTo>
                  <a:cubicBezTo>
                    <a:pt x="134" y="683"/>
                    <a:pt x="155" y="679"/>
                    <a:pt x="176" y="674"/>
                  </a:cubicBezTo>
                  <a:cubicBezTo>
                    <a:pt x="184" y="672"/>
                    <a:pt x="191" y="664"/>
                    <a:pt x="200" y="662"/>
                  </a:cubicBezTo>
                  <a:cubicBezTo>
                    <a:pt x="205" y="656"/>
                    <a:pt x="207" y="649"/>
                    <a:pt x="216" y="647"/>
                  </a:cubicBezTo>
                  <a:lnTo>
                    <a:pt x="209" y="510"/>
                  </a:lnTo>
                  <a:lnTo>
                    <a:pt x="392" y="243"/>
                  </a:lnTo>
                  <a:lnTo>
                    <a:pt x="245" y="71"/>
                  </a:lnTo>
                  <a:lnTo>
                    <a:pt x="194" y="69"/>
                  </a:lnTo>
                  <a:lnTo>
                    <a:pt x="173" y="30"/>
                  </a:lnTo>
                  <a:lnTo>
                    <a:pt x="134" y="8"/>
                  </a:lnTo>
                  <a:lnTo>
                    <a:pt x="83" y="0"/>
                  </a:lnTo>
                  <a:lnTo>
                    <a:pt x="39" y="140"/>
                  </a:lnTo>
                  <a:lnTo>
                    <a:pt x="15" y="275"/>
                  </a:lnTo>
                  <a:lnTo>
                    <a:pt x="8" y="545"/>
                  </a:lnTo>
                  <a:lnTo>
                    <a:pt x="0" y="677"/>
                  </a:lnTo>
                  <a:close/>
                </a:path>
              </a:pathLst>
            </a:custGeom>
            <a:solidFill>
              <a:schemeClr val="accent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5" name="Freeform 15">
              <a:extLst>
                <a:ext uri="{FF2B5EF4-FFF2-40B4-BE49-F238E27FC236}">
                  <a16:creationId xmlns:a16="http://schemas.microsoft.com/office/drawing/2014/main" id="{DB266D0D-4D88-400C-83ED-48B3EB2EABF4}"/>
                </a:ext>
              </a:extLst>
            </p:cNvPr>
            <p:cNvSpPr>
              <a:spLocks/>
            </p:cNvSpPr>
            <p:nvPr/>
          </p:nvSpPr>
          <p:spPr bwMode="auto">
            <a:xfrm>
              <a:off x="2437" y="624"/>
              <a:ext cx="66" cy="93"/>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6" name="Freeform 16">
              <a:extLst>
                <a:ext uri="{FF2B5EF4-FFF2-40B4-BE49-F238E27FC236}">
                  <a16:creationId xmlns:a16="http://schemas.microsoft.com/office/drawing/2014/main" id="{9C022675-574E-4FF9-A3AA-2637237B89B3}"/>
                </a:ext>
              </a:extLst>
            </p:cNvPr>
            <p:cNvSpPr>
              <a:spLocks/>
            </p:cNvSpPr>
            <p:nvPr/>
          </p:nvSpPr>
          <p:spPr bwMode="auto">
            <a:xfrm>
              <a:off x="2299" y="156"/>
              <a:ext cx="851" cy="894"/>
            </a:xfrm>
            <a:custGeom>
              <a:avLst/>
              <a:gdLst/>
              <a:ahLst/>
              <a:cxnLst>
                <a:cxn ang="0">
                  <a:pos x="305" y="518"/>
                </a:cxn>
                <a:cxn ang="0">
                  <a:pos x="278" y="374"/>
                </a:cxn>
                <a:cxn ang="0">
                  <a:pos x="242" y="311"/>
                </a:cxn>
                <a:cxn ang="0">
                  <a:pos x="203" y="212"/>
                </a:cxn>
                <a:cxn ang="0">
                  <a:pos x="218" y="128"/>
                </a:cxn>
                <a:cxn ang="0">
                  <a:pos x="272" y="74"/>
                </a:cxn>
                <a:cxn ang="0">
                  <a:pos x="341" y="47"/>
                </a:cxn>
                <a:cxn ang="0">
                  <a:pos x="425" y="17"/>
                </a:cxn>
                <a:cxn ang="0">
                  <a:pos x="548" y="2"/>
                </a:cxn>
                <a:cxn ang="0">
                  <a:pos x="677" y="29"/>
                </a:cxn>
                <a:cxn ang="0">
                  <a:pos x="701" y="44"/>
                </a:cxn>
                <a:cxn ang="0">
                  <a:pos x="737" y="59"/>
                </a:cxn>
                <a:cxn ang="0">
                  <a:pos x="782" y="89"/>
                </a:cxn>
                <a:cxn ang="0">
                  <a:pos x="839" y="137"/>
                </a:cxn>
                <a:cxn ang="0">
                  <a:pos x="803" y="317"/>
                </a:cxn>
                <a:cxn ang="0">
                  <a:pos x="791" y="347"/>
                </a:cxn>
                <a:cxn ang="0">
                  <a:pos x="767" y="398"/>
                </a:cxn>
                <a:cxn ang="0">
                  <a:pos x="683" y="509"/>
                </a:cxn>
                <a:cxn ang="0">
                  <a:pos x="641" y="539"/>
                </a:cxn>
                <a:cxn ang="0">
                  <a:pos x="623" y="545"/>
                </a:cxn>
                <a:cxn ang="0">
                  <a:pos x="620" y="560"/>
                </a:cxn>
                <a:cxn ang="0">
                  <a:pos x="644" y="539"/>
                </a:cxn>
                <a:cxn ang="0">
                  <a:pos x="662" y="527"/>
                </a:cxn>
                <a:cxn ang="0">
                  <a:pos x="776" y="536"/>
                </a:cxn>
                <a:cxn ang="0">
                  <a:pos x="782" y="581"/>
                </a:cxn>
                <a:cxn ang="0">
                  <a:pos x="758" y="626"/>
                </a:cxn>
                <a:cxn ang="0">
                  <a:pos x="677" y="644"/>
                </a:cxn>
                <a:cxn ang="0">
                  <a:pos x="668" y="647"/>
                </a:cxn>
                <a:cxn ang="0">
                  <a:pos x="629" y="650"/>
                </a:cxn>
                <a:cxn ang="0">
                  <a:pos x="620" y="668"/>
                </a:cxn>
                <a:cxn ang="0">
                  <a:pos x="611" y="707"/>
                </a:cxn>
                <a:cxn ang="0">
                  <a:pos x="539" y="893"/>
                </a:cxn>
                <a:cxn ang="0">
                  <a:pos x="401" y="890"/>
                </a:cxn>
                <a:cxn ang="0">
                  <a:pos x="395" y="881"/>
                </a:cxn>
                <a:cxn ang="0">
                  <a:pos x="386" y="875"/>
                </a:cxn>
                <a:cxn ang="0">
                  <a:pos x="335" y="767"/>
                </a:cxn>
                <a:cxn ang="0">
                  <a:pos x="323" y="740"/>
                </a:cxn>
                <a:cxn ang="0">
                  <a:pos x="275" y="740"/>
                </a:cxn>
                <a:cxn ang="0">
                  <a:pos x="227" y="725"/>
                </a:cxn>
                <a:cxn ang="0">
                  <a:pos x="200" y="710"/>
                </a:cxn>
                <a:cxn ang="0">
                  <a:pos x="251" y="662"/>
                </a:cxn>
                <a:cxn ang="0">
                  <a:pos x="308" y="605"/>
                </a:cxn>
                <a:cxn ang="0">
                  <a:pos x="236" y="641"/>
                </a:cxn>
                <a:cxn ang="0">
                  <a:pos x="176" y="653"/>
                </a:cxn>
                <a:cxn ang="0">
                  <a:pos x="65" y="629"/>
                </a:cxn>
                <a:cxn ang="0">
                  <a:pos x="23" y="584"/>
                </a:cxn>
                <a:cxn ang="0">
                  <a:pos x="14" y="557"/>
                </a:cxn>
                <a:cxn ang="0">
                  <a:pos x="11" y="533"/>
                </a:cxn>
                <a:cxn ang="0">
                  <a:pos x="83" y="527"/>
                </a:cxn>
                <a:cxn ang="0">
                  <a:pos x="290" y="524"/>
                </a:cxn>
                <a:cxn ang="0">
                  <a:pos x="305" y="518"/>
                </a:cxn>
              </a:cxnLst>
              <a:rect l="0" t="0" r="r" b="b"/>
              <a:pathLst>
                <a:path w="851" h="894">
                  <a:moveTo>
                    <a:pt x="305" y="518"/>
                  </a:moveTo>
                  <a:cubicBezTo>
                    <a:pt x="303" y="491"/>
                    <a:pt x="296" y="402"/>
                    <a:pt x="278" y="374"/>
                  </a:cubicBezTo>
                  <a:cubicBezTo>
                    <a:pt x="265" y="355"/>
                    <a:pt x="252" y="333"/>
                    <a:pt x="242" y="311"/>
                  </a:cubicBezTo>
                  <a:cubicBezTo>
                    <a:pt x="228" y="279"/>
                    <a:pt x="222" y="241"/>
                    <a:pt x="203" y="212"/>
                  </a:cubicBezTo>
                  <a:cubicBezTo>
                    <a:pt x="206" y="161"/>
                    <a:pt x="197" y="161"/>
                    <a:pt x="218" y="128"/>
                  </a:cubicBezTo>
                  <a:cubicBezTo>
                    <a:pt x="220" y="123"/>
                    <a:pt x="267" y="77"/>
                    <a:pt x="272" y="74"/>
                  </a:cubicBezTo>
                  <a:cubicBezTo>
                    <a:pt x="293" y="61"/>
                    <a:pt x="317" y="52"/>
                    <a:pt x="341" y="47"/>
                  </a:cubicBezTo>
                  <a:cubicBezTo>
                    <a:pt x="364" y="32"/>
                    <a:pt x="399" y="26"/>
                    <a:pt x="425" y="17"/>
                  </a:cubicBezTo>
                  <a:cubicBezTo>
                    <a:pt x="460" y="12"/>
                    <a:pt x="506" y="0"/>
                    <a:pt x="548" y="2"/>
                  </a:cubicBezTo>
                  <a:cubicBezTo>
                    <a:pt x="590" y="4"/>
                    <a:pt x="652" y="22"/>
                    <a:pt x="677" y="29"/>
                  </a:cubicBezTo>
                  <a:cubicBezTo>
                    <a:pt x="689" y="33"/>
                    <a:pt x="689" y="40"/>
                    <a:pt x="701" y="44"/>
                  </a:cubicBezTo>
                  <a:cubicBezTo>
                    <a:pt x="710" y="58"/>
                    <a:pt x="722" y="55"/>
                    <a:pt x="737" y="59"/>
                  </a:cubicBezTo>
                  <a:cubicBezTo>
                    <a:pt x="752" y="69"/>
                    <a:pt x="765" y="83"/>
                    <a:pt x="782" y="89"/>
                  </a:cubicBezTo>
                  <a:cubicBezTo>
                    <a:pt x="798" y="113"/>
                    <a:pt x="832" y="107"/>
                    <a:pt x="839" y="137"/>
                  </a:cubicBezTo>
                  <a:cubicBezTo>
                    <a:pt x="843" y="187"/>
                    <a:pt x="851" y="285"/>
                    <a:pt x="803" y="317"/>
                  </a:cubicBezTo>
                  <a:cubicBezTo>
                    <a:pt x="799" y="328"/>
                    <a:pt x="793" y="335"/>
                    <a:pt x="791" y="347"/>
                  </a:cubicBezTo>
                  <a:cubicBezTo>
                    <a:pt x="787" y="368"/>
                    <a:pt x="790" y="392"/>
                    <a:pt x="767" y="398"/>
                  </a:cubicBezTo>
                  <a:cubicBezTo>
                    <a:pt x="728" y="424"/>
                    <a:pt x="735" y="496"/>
                    <a:pt x="683" y="509"/>
                  </a:cubicBezTo>
                  <a:cubicBezTo>
                    <a:pt x="668" y="519"/>
                    <a:pt x="658" y="531"/>
                    <a:pt x="641" y="539"/>
                  </a:cubicBezTo>
                  <a:cubicBezTo>
                    <a:pt x="635" y="542"/>
                    <a:pt x="623" y="545"/>
                    <a:pt x="623" y="545"/>
                  </a:cubicBezTo>
                  <a:cubicBezTo>
                    <a:pt x="609" y="566"/>
                    <a:pt x="604" y="565"/>
                    <a:pt x="620" y="560"/>
                  </a:cubicBezTo>
                  <a:cubicBezTo>
                    <a:pt x="629" y="551"/>
                    <a:pt x="633" y="545"/>
                    <a:pt x="644" y="539"/>
                  </a:cubicBezTo>
                  <a:cubicBezTo>
                    <a:pt x="650" y="535"/>
                    <a:pt x="662" y="527"/>
                    <a:pt x="662" y="527"/>
                  </a:cubicBezTo>
                  <a:cubicBezTo>
                    <a:pt x="691" y="528"/>
                    <a:pt x="740" y="503"/>
                    <a:pt x="776" y="536"/>
                  </a:cubicBezTo>
                  <a:cubicBezTo>
                    <a:pt x="779" y="536"/>
                    <a:pt x="782" y="578"/>
                    <a:pt x="782" y="581"/>
                  </a:cubicBezTo>
                  <a:cubicBezTo>
                    <a:pt x="782" y="611"/>
                    <a:pt x="773" y="605"/>
                    <a:pt x="758" y="626"/>
                  </a:cubicBezTo>
                  <a:cubicBezTo>
                    <a:pt x="753" y="650"/>
                    <a:pt x="701" y="643"/>
                    <a:pt x="677" y="644"/>
                  </a:cubicBezTo>
                  <a:cubicBezTo>
                    <a:pt x="674" y="645"/>
                    <a:pt x="671" y="647"/>
                    <a:pt x="668" y="647"/>
                  </a:cubicBezTo>
                  <a:cubicBezTo>
                    <a:pt x="655" y="649"/>
                    <a:pt x="642" y="646"/>
                    <a:pt x="629" y="650"/>
                  </a:cubicBezTo>
                  <a:cubicBezTo>
                    <a:pt x="623" y="652"/>
                    <a:pt x="624" y="662"/>
                    <a:pt x="620" y="668"/>
                  </a:cubicBezTo>
                  <a:cubicBezTo>
                    <a:pt x="617" y="681"/>
                    <a:pt x="611" y="707"/>
                    <a:pt x="611" y="707"/>
                  </a:cubicBezTo>
                  <a:cubicBezTo>
                    <a:pt x="609" y="762"/>
                    <a:pt x="615" y="878"/>
                    <a:pt x="539" y="893"/>
                  </a:cubicBezTo>
                  <a:cubicBezTo>
                    <a:pt x="493" y="892"/>
                    <a:pt x="447" y="894"/>
                    <a:pt x="401" y="890"/>
                  </a:cubicBezTo>
                  <a:cubicBezTo>
                    <a:pt x="397" y="890"/>
                    <a:pt x="398" y="884"/>
                    <a:pt x="395" y="881"/>
                  </a:cubicBezTo>
                  <a:cubicBezTo>
                    <a:pt x="392" y="878"/>
                    <a:pt x="389" y="877"/>
                    <a:pt x="386" y="875"/>
                  </a:cubicBezTo>
                  <a:cubicBezTo>
                    <a:pt x="364" y="842"/>
                    <a:pt x="351" y="803"/>
                    <a:pt x="335" y="767"/>
                  </a:cubicBezTo>
                  <a:cubicBezTo>
                    <a:pt x="331" y="758"/>
                    <a:pt x="333" y="742"/>
                    <a:pt x="323" y="740"/>
                  </a:cubicBezTo>
                  <a:cubicBezTo>
                    <a:pt x="303" y="736"/>
                    <a:pt x="295" y="741"/>
                    <a:pt x="275" y="740"/>
                  </a:cubicBezTo>
                  <a:cubicBezTo>
                    <a:pt x="258" y="739"/>
                    <a:pt x="239" y="731"/>
                    <a:pt x="227" y="725"/>
                  </a:cubicBezTo>
                  <a:cubicBezTo>
                    <a:pt x="224" y="715"/>
                    <a:pt x="200" y="710"/>
                    <a:pt x="200" y="710"/>
                  </a:cubicBezTo>
                  <a:cubicBezTo>
                    <a:pt x="203" y="696"/>
                    <a:pt x="239" y="670"/>
                    <a:pt x="251" y="662"/>
                  </a:cubicBezTo>
                  <a:cubicBezTo>
                    <a:pt x="267" y="638"/>
                    <a:pt x="286" y="620"/>
                    <a:pt x="308" y="605"/>
                  </a:cubicBezTo>
                  <a:cubicBezTo>
                    <a:pt x="310" y="598"/>
                    <a:pt x="258" y="633"/>
                    <a:pt x="236" y="641"/>
                  </a:cubicBezTo>
                  <a:cubicBezTo>
                    <a:pt x="214" y="649"/>
                    <a:pt x="204" y="655"/>
                    <a:pt x="176" y="653"/>
                  </a:cubicBezTo>
                  <a:cubicBezTo>
                    <a:pt x="137" y="652"/>
                    <a:pt x="93" y="657"/>
                    <a:pt x="65" y="629"/>
                  </a:cubicBezTo>
                  <a:cubicBezTo>
                    <a:pt x="53" y="617"/>
                    <a:pt x="33" y="599"/>
                    <a:pt x="23" y="584"/>
                  </a:cubicBezTo>
                  <a:cubicBezTo>
                    <a:pt x="18" y="576"/>
                    <a:pt x="14" y="557"/>
                    <a:pt x="14" y="557"/>
                  </a:cubicBezTo>
                  <a:cubicBezTo>
                    <a:pt x="14" y="549"/>
                    <a:pt x="0" y="538"/>
                    <a:pt x="11" y="533"/>
                  </a:cubicBezTo>
                  <a:cubicBezTo>
                    <a:pt x="22" y="528"/>
                    <a:pt x="37" y="528"/>
                    <a:pt x="83" y="527"/>
                  </a:cubicBezTo>
                  <a:cubicBezTo>
                    <a:pt x="152" y="525"/>
                    <a:pt x="221" y="525"/>
                    <a:pt x="290" y="524"/>
                  </a:cubicBezTo>
                  <a:cubicBezTo>
                    <a:pt x="301" y="520"/>
                    <a:pt x="296" y="522"/>
                    <a:pt x="305" y="518"/>
                  </a:cubicBezTo>
                  <a:close/>
                </a:path>
              </a:pathLst>
            </a:custGeom>
            <a:gradFill rotWithShape="1">
              <a:gsLst>
                <a:gs pos="0">
                  <a:srgbClr val="FFCCFF"/>
                </a:gs>
                <a:gs pos="100000">
                  <a:srgbClr val="FFCCFF">
                    <a:gamma/>
                    <a:shade val="86275"/>
                    <a:invGamma/>
                  </a:srgb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7" name="Freeform 17">
              <a:extLst>
                <a:ext uri="{FF2B5EF4-FFF2-40B4-BE49-F238E27FC236}">
                  <a16:creationId xmlns:a16="http://schemas.microsoft.com/office/drawing/2014/main" id="{2A7A267E-CF35-4915-B22E-73F849CD7B5E}"/>
                </a:ext>
              </a:extLst>
            </p:cNvPr>
            <p:cNvSpPr>
              <a:spLocks/>
            </p:cNvSpPr>
            <p:nvPr/>
          </p:nvSpPr>
          <p:spPr bwMode="auto">
            <a:xfrm rot="-830568">
              <a:off x="2714" y="321"/>
              <a:ext cx="433" cy="207"/>
            </a:xfrm>
            <a:custGeom>
              <a:avLst/>
              <a:gdLst/>
              <a:ahLst/>
              <a:cxnLst>
                <a:cxn ang="0">
                  <a:pos x="1" y="207"/>
                </a:cxn>
                <a:cxn ang="0">
                  <a:pos x="4" y="144"/>
                </a:cxn>
                <a:cxn ang="0">
                  <a:pos x="16" y="126"/>
                </a:cxn>
                <a:cxn ang="0">
                  <a:pos x="61" y="69"/>
                </a:cxn>
                <a:cxn ang="0">
                  <a:pos x="97" y="36"/>
                </a:cxn>
                <a:cxn ang="0">
                  <a:pos x="127" y="9"/>
                </a:cxn>
                <a:cxn ang="0">
                  <a:pos x="139" y="42"/>
                </a:cxn>
                <a:cxn ang="0">
                  <a:pos x="136" y="72"/>
                </a:cxn>
                <a:cxn ang="0">
                  <a:pos x="139" y="54"/>
                </a:cxn>
                <a:cxn ang="0">
                  <a:pos x="145" y="45"/>
                </a:cxn>
                <a:cxn ang="0">
                  <a:pos x="154" y="42"/>
                </a:cxn>
                <a:cxn ang="0">
                  <a:pos x="238" y="6"/>
                </a:cxn>
                <a:cxn ang="0">
                  <a:pos x="265" y="48"/>
                </a:cxn>
                <a:cxn ang="0">
                  <a:pos x="274" y="30"/>
                </a:cxn>
                <a:cxn ang="0">
                  <a:pos x="292" y="24"/>
                </a:cxn>
                <a:cxn ang="0">
                  <a:pos x="385" y="36"/>
                </a:cxn>
                <a:cxn ang="0">
                  <a:pos x="415" y="66"/>
                </a:cxn>
                <a:cxn ang="0">
                  <a:pos x="427" y="81"/>
                </a:cxn>
                <a:cxn ang="0">
                  <a:pos x="343" y="87"/>
                </a:cxn>
                <a:cxn ang="0">
                  <a:pos x="310" y="102"/>
                </a:cxn>
                <a:cxn ang="0">
                  <a:pos x="130" y="120"/>
                </a:cxn>
                <a:cxn ang="0">
                  <a:pos x="100" y="129"/>
                </a:cxn>
                <a:cxn ang="0">
                  <a:pos x="82" y="135"/>
                </a:cxn>
                <a:cxn ang="0">
                  <a:pos x="55" y="162"/>
                </a:cxn>
                <a:cxn ang="0">
                  <a:pos x="19" y="198"/>
                </a:cxn>
                <a:cxn ang="0">
                  <a:pos x="1" y="207"/>
                </a:cxn>
              </a:cxnLst>
              <a:rect l="0" t="0" r="r" b="b"/>
              <a:pathLst>
                <a:path w="433" h="207">
                  <a:moveTo>
                    <a:pt x="1" y="207"/>
                  </a:moveTo>
                  <a:cubicBezTo>
                    <a:pt x="2" y="186"/>
                    <a:pt x="0" y="165"/>
                    <a:pt x="4" y="144"/>
                  </a:cubicBezTo>
                  <a:cubicBezTo>
                    <a:pt x="5" y="137"/>
                    <a:pt x="12" y="132"/>
                    <a:pt x="16" y="126"/>
                  </a:cubicBezTo>
                  <a:cubicBezTo>
                    <a:pt x="27" y="110"/>
                    <a:pt x="46" y="74"/>
                    <a:pt x="61" y="69"/>
                  </a:cubicBezTo>
                  <a:cubicBezTo>
                    <a:pt x="73" y="57"/>
                    <a:pt x="83" y="45"/>
                    <a:pt x="97" y="36"/>
                  </a:cubicBezTo>
                  <a:cubicBezTo>
                    <a:pt x="101" y="23"/>
                    <a:pt x="112" y="9"/>
                    <a:pt x="127" y="9"/>
                  </a:cubicBezTo>
                  <a:cubicBezTo>
                    <a:pt x="134" y="20"/>
                    <a:pt x="135" y="30"/>
                    <a:pt x="139" y="42"/>
                  </a:cubicBezTo>
                  <a:cubicBezTo>
                    <a:pt x="138" y="52"/>
                    <a:pt x="136" y="62"/>
                    <a:pt x="136" y="72"/>
                  </a:cubicBezTo>
                  <a:cubicBezTo>
                    <a:pt x="136" y="78"/>
                    <a:pt x="137" y="60"/>
                    <a:pt x="139" y="54"/>
                  </a:cubicBezTo>
                  <a:cubicBezTo>
                    <a:pt x="140" y="51"/>
                    <a:pt x="142" y="47"/>
                    <a:pt x="145" y="45"/>
                  </a:cubicBezTo>
                  <a:cubicBezTo>
                    <a:pt x="147" y="43"/>
                    <a:pt x="151" y="43"/>
                    <a:pt x="154" y="42"/>
                  </a:cubicBezTo>
                  <a:cubicBezTo>
                    <a:pt x="178" y="18"/>
                    <a:pt x="211" y="24"/>
                    <a:pt x="238" y="6"/>
                  </a:cubicBezTo>
                  <a:cubicBezTo>
                    <a:pt x="282" y="11"/>
                    <a:pt x="250" y="0"/>
                    <a:pt x="265" y="48"/>
                  </a:cubicBezTo>
                  <a:cubicBezTo>
                    <a:pt x="269" y="61"/>
                    <a:pt x="271" y="32"/>
                    <a:pt x="274" y="30"/>
                  </a:cubicBezTo>
                  <a:cubicBezTo>
                    <a:pt x="279" y="26"/>
                    <a:pt x="292" y="24"/>
                    <a:pt x="292" y="24"/>
                  </a:cubicBezTo>
                  <a:cubicBezTo>
                    <a:pt x="324" y="26"/>
                    <a:pt x="353" y="31"/>
                    <a:pt x="385" y="36"/>
                  </a:cubicBezTo>
                  <a:cubicBezTo>
                    <a:pt x="389" y="69"/>
                    <a:pt x="389" y="57"/>
                    <a:pt x="415" y="66"/>
                  </a:cubicBezTo>
                  <a:cubicBezTo>
                    <a:pt x="417" y="72"/>
                    <a:pt x="433" y="78"/>
                    <a:pt x="427" y="81"/>
                  </a:cubicBezTo>
                  <a:cubicBezTo>
                    <a:pt x="402" y="94"/>
                    <a:pt x="371" y="86"/>
                    <a:pt x="343" y="87"/>
                  </a:cubicBezTo>
                  <a:cubicBezTo>
                    <a:pt x="326" y="91"/>
                    <a:pt x="328" y="98"/>
                    <a:pt x="310" y="102"/>
                  </a:cubicBezTo>
                  <a:cubicBezTo>
                    <a:pt x="338" y="144"/>
                    <a:pt x="156" y="120"/>
                    <a:pt x="130" y="120"/>
                  </a:cubicBezTo>
                  <a:cubicBezTo>
                    <a:pt x="113" y="132"/>
                    <a:pt x="130" y="122"/>
                    <a:pt x="100" y="129"/>
                  </a:cubicBezTo>
                  <a:cubicBezTo>
                    <a:pt x="94" y="130"/>
                    <a:pt x="82" y="135"/>
                    <a:pt x="82" y="135"/>
                  </a:cubicBezTo>
                  <a:cubicBezTo>
                    <a:pt x="78" y="147"/>
                    <a:pt x="67" y="158"/>
                    <a:pt x="55" y="162"/>
                  </a:cubicBezTo>
                  <a:cubicBezTo>
                    <a:pt x="49" y="181"/>
                    <a:pt x="35" y="187"/>
                    <a:pt x="19" y="198"/>
                  </a:cubicBezTo>
                  <a:cubicBezTo>
                    <a:pt x="13" y="202"/>
                    <a:pt x="1" y="207"/>
                    <a:pt x="1" y="207"/>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8" name="Freeform 18">
              <a:extLst>
                <a:ext uri="{FF2B5EF4-FFF2-40B4-BE49-F238E27FC236}">
                  <a16:creationId xmlns:a16="http://schemas.microsoft.com/office/drawing/2014/main" id="{A473611B-C1EC-4F02-82BD-DE8C33D7770F}"/>
                </a:ext>
              </a:extLst>
            </p:cNvPr>
            <p:cNvSpPr>
              <a:spLocks/>
            </p:cNvSpPr>
            <p:nvPr/>
          </p:nvSpPr>
          <p:spPr bwMode="auto">
            <a:xfrm>
              <a:off x="2705" y="570"/>
              <a:ext cx="153" cy="141"/>
            </a:xfrm>
            <a:custGeom>
              <a:avLst/>
              <a:gdLst/>
              <a:ahLst/>
              <a:cxnLst>
                <a:cxn ang="0">
                  <a:pos x="64" y="6"/>
                </a:cxn>
                <a:cxn ang="0">
                  <a:pos x="22" y="54"/>
                </a:cxn>
                <a:cxn ang="0">
                  <a:pos x="10" y="72"/>
                </a:cxn>
                <a:cxn ang="0">
                  <a:pos x="25" y="132"/>
                </a:cxn>
                <a:cxn ang="0">
                  <a:pos x="61" y="153"/>
                </a:cxn>
                <a:cxn ang="0">
                  <a:pos x="145" y="135"/>
                </a:cxn>
                <a:cxn ang="0">
                  <a:pos x="169" y="117"/>
                </a:cxn>
                <a:cxn ang="0">
                  <a:pos x="175" y="54"/>
                </a:cxn>
                <a:cxn ang="0">
                  <a:pos x="118" y="12"/>
                </a:cxn>
                <a:cxn ang="0">
                  <a:pos x="91" y="3"/>
                </a:cxn>
                <a:cxn ang="0">
                  <a:pos x="82" y="0"/>
                </a:cxn>
                <a:cxn ang="0">
                  <a:pos x="64" y="6"/>
                </a:cxn>
              </a:cxnLst>
              <a:rect l="0" t="0" r="r" b="b"/>
              <a:pathLst>
                <a:path w="186" h="153">
                  <a:moveTo>
                    <a:pt x="64" y="6"/>
                  </a:moveTo>
                  <a:cubicBezTo>
                    <a:pt x="25" y="12"/>
                    <a:pt x="39" y="28"/>
                    <a:pt x="22" y="54"/>
                  </a:cubicBezTo>
                  <a:cubicBezTo>
                    <a:pt x="18" y="60"/>
                    <a:pt x="10" y="72"/>
                    <a:pt x="10" y="72"/>
                  </a:cubicBezTo>
                  <a:cubicBezTo>
                    <a:pt x="5" y="94"/>
                    <a:pt x="0" y="124"/>
                    <a:pt x="25" y="132"/>
                  </a:cubicBezTo>
                  <a:cubicBezTo>
                    <a:pt x="30" y="152"/>
                    <a:pt x="43" y="147"/>
                    <a:pt x="61" y="153"/>
                  </a:cubicBezTo>
                  <a:cubicBezTo>
                    <a:pt x="124" y="149"/>
                    <a:pt x="99" y="147"/>
                    <a:pt x="145" y="135"/>
                  </a:cubicBezTo>
                  <a:cubicBezTo>
                    <a:pt x="156" y="128"/>
                    <a:pt x="162" y="128"/>
                    <a:pt x="169" y="117"/>
                  </a:cubicBezTo>
                  <a:cubicBezTo>
                    <a:pt x="173" y="85"/>
                    <a:pt x="186" y="86"/>
                    <a:pt x="175" y="54"/>
                  </a:cubicBezTo>
                  <a:cubicBezTo>
                    <a:pt x="169" y="14"/>
                    <a:pt x="159" y="16"/>
                    <a:pt x="118" y="12"/>
                  </a:cubicBezTo>
                  <a:cubicBezTo>
                    <a:pt x="109" y="9"/>
                    <a:pt x="100" y="6"/>
                    <a:pt x="91" y="3"/>
                  </a:cubicBezTo>
                  <a:cubicBezTo>
                    <a:pt x="88" y="2"/>
                    <a:pt x="82" y="0"/>
                    <a:pt x="82" y="0"/>
                  </a:cubicBezTo>
                  <a:cubicBezTo>
                    <a:pt x="52" y="3"/>
                    <a:pt x="46" y="0"/>
                    <a:pt x="64" y="6"/>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9" name="Freeform 19">
              <a:extLst>
                <a:ext uri="{FF2B5EF4-FFF2-40B4-BE49-F238E27FC236}">
                  <a16:creationId xmlns:a16="http://schemas.microsoft.com/office/drawing/2014/main" id="{03A75AB6-99F0-467B-847A-8EE3124CA4A4}"/>
                </a:ext>
              </a:extLst>
            </p:cNvPr>
            <p:cNvSpPr>
              <a:spLocks/>
            </p:cNvSpPr>
            <p:nvPr/>
          </p:nvSpPr>
          <p:spPr bwMode="auto">
            <a:xfrm>
              <a:off x="2718" y="621"/>
              <a:ext cx="72" cy="69"/>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0" name="Freeform 20">
              <a:extLst>
                <a:ext uri="{FF2B5EF4-FFF2-40B4-BE49-F238E27FC236}">
                  <a16:creationId xmlns:a16="http://schemas.microsoft.com/office/drawing/2014/main" id="{A5BD7ACC-E688-40B2-B99A-E9EBCB14F946}"/>
                </a:ext>
              </a:extLst>
            </p:cNvPr>
            <p:cNvSpPr>
              <a:spLocks/>
            </p:cNvSpPr>
            <p:nvPr/>
          </p:nvSpPr>
          <p:spPr bwMode="auto">
            <a:xfrm rot="-2667468">
              <a:off x="2689" y="807"/>
              <a:ext cx="27" cy="51"/>
            </a:xfrm>
            <a:custGeom>
              <a:avLst/>
              <a:gdLst/>
              <a:ahLst/>
              <a:cxnLst>
                <a:cxn ang="0">
                  <a:pos x="0" y="0"/>
                </a:cxn>
                <a:cxn ang="0">
                  <a:pos x="30" y="36"/>
                </a:cxn>
                <a:cxn ang="0">
                  <a:pos x="33" y="78"/>
                </a:cxn>
              </a:cxnLst>
              <a:rect l="0" t="0" r="r" b="b"/>
              <a:pathLst>
                <a:path w="35" h="78">
                  <a:moveTo>
                    <a:pt x="0" y="0"/>
                  </a:moveTo>
                  <a:cubicBezTo>
                    <a:pt x="12" y="11"/>
                    <a:pt x="25" y="23"/>
                    <a:pt x="30" y="36"/>
                  </a:cubicBezTo>
                  <a:cubicBezTo>
                    <a:pt x="35" y="49"/>
                    <a:pt x="34" y="63"/>
                    <a:pt x="33" y="78"/>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1" name="Freeform 21">
              <a:extLst>
                <a:ext uri="{FF2B5EF4-FFF2-40B4-BE49-F238E27FC236}">
                  <a16:creationId xmlns:a16="http://schemas.microsoft.com/office/drawing/2014/main" id="{94A0DCE5-F14C-4E51-BF6D-6D6FEDA0ED60}"/>
                </a:ext>
              </a:extLst>
            </p:cNvPr>
            <p:cNvSpPr>
              <a:spLocks/>
            </p:cNvSpPr>
            <p:nvPr/>
          </p:nvSpPr>
          <p:spPr bwMode="auto">
            <a:xfrm>
              <a:off x="2482" y="636"/>
              <a:ext cx="75" cy="114"/>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 name="Line 22">
              <a:extLst>
                <a:ext uri="{FF2B5EF4-FFF2-40B4-BE49-F238E27FC236}">
                  <a16:creationId xmlns:a16="http://schemas.microsoft.com/office/drawing/2014/main" id="{AD54B2F0-A33C-47F6-80C8-92AC08B030C4}"/>
                </a:ext>
              </a:extLst>
            </p:cNvPr>
            <p:cNvSpPr>
              <a:spLocks noChangeShapeType="1"/>
            </p:cNvSpPr>
            <p:nvPr/>
          </p:nvSpPr>
          <p:spPr bwMode="auto">
            <a:xfrm flipH="1">
              <a:off x="2598" y="720"/>
              <a:ext cx="48" cy="48"/>
            </a:xfrm>
            <a:prstGeom prst="line">
              <a:avLst/>
            </a:prstGeom>
            <a:noFill/>
            <a:ln w="19050">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3" name="Freeform 23">
              <a:extLst>
                <a:ext uri="{FF2B5EF4-FFF2-40B4-BE49-F238E27FC236}">
                  <a16:creationId xmlns:a16="http://schemas.microsoft.com/office/drawing/2014/main" id="{10C55A2E-D2D2-41CB-AEC6-CD06EE0D81AF}"/>
                </a:ext>
              </a:extLst>
            </p:cNvPr>
            <p:cNvSpPr>
              <a:spLocks/>
            </p:cNvSpPr>
            <p:nvPr/>
          </p:nvSpPr>
          <p:spPr bwMode="auto">
            <a:xfrm>
              <a:off x="2562" y="590"/>
              <a:ext cx="128" cy="84"/>
            </a:xfrm>
            <a:custGeom>
              <a:avLst/>
              <a:gdLst/>
              <a:ahLst/>
              <a:cxnLst>
                <a:cxn ang="0">
                  <a:pos x="3" y="82"/>
                </a:cxn>
                <a:cxn ang="0">
                  <a:pos x="132" y="79"/>
                </a:cxn>
                <a:cxn ang="0">
                  <a:pos x="117" y="51"/>
                </a:cxn>
                <a:cxn ang="0">
                  <a:pos x="51" y="1"/>
                </a:cxn>
                <a:cxn ang="0">
                  <a:pos x="12" y="4"/>
                </a:cxn>
                <a:cxn ang="0">
                  <a:pos x="0" y="40"/>
                </a:cxn>
                <a:cxn ang="0">
                  <a:pos x="3" y="82"/>
                </a:cxn>
              </a:cxnLst>
              <a:rect l="0" t="0" r="r" b="b"/>
              <a:pathLst>
                <a:path w="140" h="84">
                  <a:moveTo>
                    <a:pt x="3" y="82"/>
                  </a:moveTo>
                  <a:cubicBezTo>
                    <a:pt x="46" y="81"/>
                    <a:pt x="89" y="84"/>
                    <a:pt x="132" y="79"/>
                  </a:cubicBezTo>
                  <a:cubicBezTo>
                    <a:pt x="140" y="78"/>
                    <a:pt x="118" y="52"/>
                    <a:pt x="117" y="51"/>
                  </a:cubicBezTo>
                  <a:cubicBezTo>
                    <a:pt x="98" y="22"/>
                    <a:pt x="83" y="12"/>
                    <a:pt x="51" y="1"/>
                  </a:cubicBezTo>
                  <a:cubicBezTo>
                    <a:pt x="35" y="2"/>
                    <a:pt x="28" y="0"/>
                    <a:pt x="12" y="4"/>
                  </a:cubicBezTo>
                  <a:cubicBezTo>
                    <a:pt x="2" y="6"/>
                    <a:pt x="0" y="30"/>
                    <a:pt x="0" y="40"/>
                  </a:cubicBezTo>
                  <a:cubicBezTo>
                    <a:pt x="1" y="56"/>
                    <a:pt x="1" y="66"/>
                    <a:pt x="3" y="82"/>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4" name="Freeform 24">
              <a:extLst>
                <a:ext uri="{FF2B5EF4-FFF2-40B4-BE49-F238E27FC236}">
                  <a16:creationId xmlns:a16="http://schemas.microsoft.com/office/drawing/2014/main" id="{3A0C696F-E2AE-4B0A-B36C-270604BCA640}"/>
                </a:ext>
              </a:extLst>
            </p:cNvPr>
            <p:cNvSpPr>
              <a:spLocks/>
            </p:cNvSpPr>
            <p:nvPr/>
          </p:nvSpPr>
          <p:spPr bwMode="auto">
            <a:xfrm>
              <a:off x="2568" y="618"/>
              <a:ext cx="57" cy="54"/>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5" name="Freeform 25">
              <a:extLst>
                <a:ext uri="{FF2B5EF4-FFF2-40B4-BE49-F238E27FC236}">
                  <a16:creationId xmlns:a16="http://schemas.microsoft.com/office/drawing/2014/main" id="{A71E2367-5B10-4FEC-9391-5F26AA8E0772}"/>
                </a:ext>
              </a:extLst>
            </p:cNvPr>
            <p:cNvSpPr>
              <a:spLocks/>
            </p:cNvSpPr>
            <p:nvPr/>
          </p:nvSpPr>
          <p:spPr bwMode="auto">
            <a:xfrm>
              <a:off x="2952" y="716"/>
              <a:ext cx="87" cy="38"/>
            </a:xfrm>
            <a:custGeom>
              <a:avLst/>
              <a:gdLst/>
              <a:ahLst/>
              <a:cxnLst>
                <a:cxn ang="0">
                  <a:pos x="0" y="28"/>
                </a:cxn>
                <a:cxn ang="0">
                  <a:pos x="30" y="22"/>
                </a:cxn>
                <a:cxn ang="0">
                  <a:pos x="45" y="10"/>
                </a:cxn>
                <a:cxn ang="0">
                  <a:pos x="63" y="7"/>
                </a:cxn>
                <a:cxn ang="0">
                  <a:pos x="81" y="1"/>
                </a:cxn>
                <a:cxn ang="0">
                  <a:pos x="66" y="4"/>
                </a:cxn>
                <a:cxn ang="0">
                  <a:pos x="24" y="22"/>
                </a:cxn>
                <a:cxn ang="0">
                  <a:pos x="42" y="22"/>
                </a:cxn>
                <a:cxn ang="0">
                  <a:pos x="69" y="13"/>
                </a:cxn>
                <a:cxn ang="0">
                  <a:pos x="51" y="22"/>
                </a:cxn>
                <a:cxn ang="0">
                  <a:pos x="45" y="28"/>
                </a:cxn>
                <a:cxn ang="0">
                  <a:pos x="63" y="13"/>
                </a:cxn>
              </a:cxnLst>
              <a:rect l="0" t="0" r="r" b="b"/>
              <a:pathLst>
                <a:path w="87" h="38">
                  <a:moveTo>
                    <a:pt x="0" y="28"/>
                  </a:moveTo>
                  <a:cubicBezTo>
                    <a:pt x="10" y="27"/>
                    <a:pt x="22" y="28"/>
                    <a:pt x="30" y="22"/>
                  </a:cubicBezTo>
                  <a:cubicBezTo>
                    <a:pt x="44" y="10"/>
                    <a:pt x="27" y="14"/>
                    <a:pt x="45" y="10"/>
                  </a:cubicBezTo>
                  <a:cubicBezTo>
                    <a:pt x="51" y="9"/>
                    <a:pt x="57" y="8"/>
                    <a:pt x="63" y="7"/>
                  </a:cubicBezTo>
                  <a:cubicBezTo>
                    <a:pt x="69" y="5"/>
                    <a:pt x="87" y="0"/>
                    <a:pt x="81" y="1"/>
                  </a:cubicBezTo>
                  <a:cubicBezTo>
                    <a:pt x="76" y="2"/>
                    <a:pt x="71" y="3"/>
                    <a:pt x="66" y="4"/>
                  </a:cubicBezTo>
                  <a:cubicBezTo>
                    <a:pt x="48" y="16"/>
                    <a:pt x="45" y="18"/>
                    <a:pt x="24" y="22"/>
                  </a:cubicBezTo>
                  <a:cubicBezTo>
                    <a:pt x="0" y="38"/>
                    <a:pt x="36" y="24"/>
                    <a:pt x="42" y="22"/>
                  </a:cubicBezTo>
                  <a:cubicBezTo>
                    <a:pt x="63" y="8"/>
                    <a:pt x="53" y="8"/>
                    <a:pt x="69" y="13"/>
                  </a:cubicBezTo>
                  <a:cubicBezTo>
                    <a:pt x="63" y="17"/>
                    <a:pt x="54" y="16"/>
                    <a:pt x="51" y="22"/>
                  </a:cubicBezTo>
                  <a:cubicBezTo>
                    <a:pt x="46" y="31"/>
                    <a:pt x="66" y="35"/>
                    <a:pt x="45" y="28"/>
                  </a:cubicBezTo>
                  <a:cubicBezTo>
                    <a:pt x="64" y="15"/>
                    <a:pt x="63" y="23"/>
                    <a:pt x="63" y="13"/>
                  </a:cubicBezTo>
                </a:path>
              </a:pathLst>
            </a:custGeom>
            <a:noFill/>
            <a:ln w="1270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6" name="Freeform 26">
              <a:extLst>
                <a:ext uri="{FF2B5EF4-FFF2-40B4-BE49-F238E27FC236}">
                  <a16:creationId xmlns:a16="http://schemas.microsoft.com/office/drawing/2014/main" id="{75412C6C-0063-4536-8108-3541EFCFF051}"/>
                </a:ext>
              </a:extLst>
            </p:cNvPr>
            <p:cNvSpPr>
              <a:spLocks/>
            </p:cNvSpPr>
            <p:nvPr/>
          </p:nvSpPr>
          <p:spPr bwMode="auto">
            <a:xfrm rot="-1003678">
              <a:off x="2924" y="552"/>
              <a:ext cx="290" cy="269"/>
            </a:xfrm>
            <a:custGeom>
              <a:avLst/>
              <a:gdLst/>
              <a:ahLst/>
              <a:cxnLst>
                <a:cxn ang="0">
                  <a:pos x="0" y="140"/>
                </a:cxn>
                <a:cxn ang="0">
                  <a:pos x="27" y="53"/>
                </a:cxn>
                <a:cxn ang="0">
                  <a:pos x="27" y="38"/>
                </a:cxn>
                <a:cxn ang="0">
                  <a:pos x="102" y="11"/>
                </a:cxn>
                <a:cxn ang="0">
                  <a:pos x="177" y="2"/>
                </a:cxn>
                <a:cxn ang="0">
                  <a:pos x="249" y="8"/>
                </a:cxn>
                <a:cxn ang="0">
                  <a:pos x="252" y="17"/>
                </a:cxn>
                <a:cxn ang="0">
                  <a:pos x="261" y="23"/>
                </a:cxn>
                <a:cxn ang="0">
                  <a:pos x="279" y="29"/>
                </a:cxn>
                <a:cxn ang="0">
                  <a:pos x="297" y="41"/>
                </a:cxn>
                <a:cxn ang="0">
                  <a:pos x="321" y="47"/>
                </a:cxn>
                <a:cxn ang="0">
                  <a:pos x="330" y="77"/>
                </a:cxn>
                <a:cxn ang="0">
                  <a:pos x="303" y="80"/>
                </a:cxn>
                <a:cxn ang="0">
                  <a:pos x="324" y="125"/>
                </a:cxn>
                <a:cxn ang="0">
                  <a:pos x="312" y="140"/>
                </a:cxn>
                <a:cxn ang="0">
                  <a:pos x="264" y="143"/>
                </a:cxn>
                <a:cxn ang="0">
                  <a:pos x="282" y="242"/>
                </a:cxn>
                <a:cxn ang="0">
                  <a:pos x="219" y="230"/>
                </a:cxn>
                <a:cxn ang="0">
                  <a:pos x="162" y="197"/>
                </a:cxn>
                <a:cxn ang="0">
                  <a:pos x="162" y="116"/>
                </a:cxn>
                <a:cxn ang="0">
                  <a:pos x="81" y="89"/>
                </a:cxn>
                <a:cxn ang="0">
                  <a:pos x="9" y="104"/>
                </a:cxn>
              </a:cxnLst>
              <a:rect l="0" t="0" r="r" b="b"/>
              <a:pathLst>
                <a:path w="345" h="269">
                  <a:moveTo>
                    <a:pt x="0" y="140"/>
                  </a:moveTo>
                  <a:cubicBezTo>
                    <a:pt x="1" y="112"/>
                    <a:pt x="24" y="81"/>
                    <a:pt x="27" y="53"/>
                  </a:cubicBezTo>
                  <a:cubicBezTo>
                    <a:pt x="60" y="26"/>
                    <a:pt x="19" y="42"/>
                    <a:pt x="27" y="38"/>
                  </a:cubicBezTo>
                  <a:cubicBezTo>
                    <a:pt x="51" y="25"/>
                    <a:pt x="76" y="20"/>
                    <a:pt x="102" y="11"/>
                  </a:cubicBezTo>
                  <a:cubicBezTo>
                    <a:pt x="140" y="12"/>
                    <a:pt x="139" y="0"/>
                    <a:pt x="177" y="2"/>
                  </a:cubicBezTo>
                  <a:cubicBezTo>
                    <a:pt x="189" y="3"/>
                    <a:pt x="249" y="8"/>
                    <a:pt x="249" y="8"/>
                  </a:cubicBezTo>
                  <a:cubicBezTo>
                    <a:pt x="250" y="11"/>
                    <a:pt x="250" y="15"/>
                    <a:pt x="252" y="17"/>
                  </a:cubicBezTo>
                  <a:cubicBezTo>
                    <a:pt x="254" y="20"/>
                    <a:pt x="258" y="22"/>
                    <a:pt x="261" y="23"/>
                  </a:cubicBezTo>
                  <a:cubicBezTo>
                    <a:pt x="267" y="26"/>
                    <a:pt x="273" y="27"/>
                    <a:pt x="279" y="29"/>
                  </a:cubicBezTo>
                  <a:cubicBezTo>
                    <a:pt x="286" y="31"/>
                    <a:pt x="290" y="39"/>
                    <a:pt x="297" y="41"/>
                  </a:cubicBezTo>
                  <a:cubicBezTo>
                    <a:pt x="305" y="43"/>
                    <a:pt x="321" y="47"/>
                    <a:pt x="321" y="47"/>
                  </a:cubicBezTo>
                  <a:cubicBezTo>
                    <a:pt x="327" y="51"/>
                    <a:pt x="345" y="68"/>
                    <a:pt x="330" y="77"/>
                  </a:cubicBezTo>
                  <a:cubicBezTo>
                    <a:pt x="322" y="82"/>
                    <a:pt x="312" y="79"/>
                    <a:pt x="303" y="80"/>
                  </a:cubicBezTo>
                  <a:cubicBezTo>
                    <a:pt x="297" y="86"/>
                    <a:pt x="324" y="115"/>
                    <a:pt x="324" y="125"/>
                  </a:cubicBezTo>
                  <a:cubicBezTo>
                    <a:pt x="325" y="135"/>
                    <a:pt x="322" y="137"/>
                    <a:pt x="312" y="140"/>
                  </a:cubicBezTo>
                  <a:cubicBezTo>
                    <a:pt x="289" y="144"/>
                    <a:pt x="260" y="121"/>
                    <a:pt x="264" y="143"/>
                  </a:cubicBezTo>
                  <a:cubicBezTo>
                    <a:pt x="291" y="179"/>
                    <a:pt x="298" y="224"/>
                    <a:pt x="282" y="242"/>
                  </a:cubicBezTo>
                  <a:cubicBezTo>
                    <a:pt x="257" y="269"/>
                    <a:pt x="240" y="246"/>
                    <a:pt x="219" y="230"/>
                  </a:cubicBezTo>
                  <a:cubicBezTo>
                    <a:pt x="210" y="223"/>
                    <a:pt x="162" y="197"/>
                    <a:pt x="162" y="197"/>
                  </a:cubicBezTo>
                  <a:cubicBezTo>
                    <a:pt x="158" y="185"/>
                    <a:pt x="174" y="120"/>
                    <a:pt x="162" y="116"/>
                  </a:cubicBezTo>
                  <a:cubicBezTo>
                    <a:pt x="149" y="99"/>
                    <a:pt x="106" y="91"/>
                    <a:pt x="81" y="89"/>
                  </a:cubicBezTo>
                  <a:cubicBezTo>
                    <a:pt x="56" y="87"/>
                    <a:pt x="24" y="101"/>
                    <a:pt x="9" y="104"/>
                  </a:cubicBezTo>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7" name="Freeform 27">
              <a:extLst>
                <a:ext uri="{FF2B5EF4-FFF2-40B4-BE49-F238E27FC236}">
                  <a16:creationId xmlns:a16="http://schemas.microsoft.com/office/drawing/2014/main" id="{C4698981-72FD-4ABA-8F80-742137781A38}"/>
                </a:ext>
              </a:extLst>
            </p:cNvPr>
            <p:cNvSpPr>
              <a:spLocks/>
            </p:cNvSpPr>
            <p:nvPr/>
          </p:nvSpPr>
          <p:spPr bwMode="auto">
            <a:xfrm>
              <a:off x="2428" y="388"/>
              <a:ext cx="263" cy="230"/>
            </a:xfrm>
            <a:custGeom>
              <a:avLst/>
              <a:gdLst/>
              <a:ahLst/>
              <a:cxnLst>
                <a:cxn ang="0">
                  <a:pos x="239" y="203"/>
                </a:cxn>
                <a:cxn ang="0">
                  <a:pos x="212" y="176"/>
                </a:cxn>
                <a:cxn ang="0">
                  <a:pos x="158" y="134"/>
                </a:cxn>
                <a:cxn ang="0">
                  <a:pos x="131" y="122"/>
                </a:cxn>
                <a:cxn ang="0">
                  <a:pos x="74" y="128"/>
                </a:cxn>
                <a:cxn ang="0">
                  <a:pos x="65" y="137"/>
                </a:cxn>
                <a:cxn ang="0">
                  <a:pos x="14" y="149"/>
                </a:cxn>
                <a:cxn ang="0">
                  <a:pos x="5" y="158"/>
                </a:cxn>
                <a:cxn ang="0">
                  <a:pos x="11" y="110"/>
                </a:cxn>
                <a:cxn ang="0">
                  <a:pos x="62" y="95"/>
                </a:cxn>
                <a:cxn ang="0">
                  <a:pos x="32" y="83"/>
                </a:cxn>
                <a:cxn ang="0">
                  <a:pos x="14" y="77"/>
                </a:cxn>
                <a:cxn ang="0">
                  <a:pos x="62" y="56"/>
                </a:cxn>
                <a:cxn ang="0">
                  <a:pos x="89" y="47"/>
                </a:cxn>
                <a:cxn ang="0">
                  <a:pos x="98" y="44"/>
                </a:cxn>
                <a:cxn ang="0">
                  <a:pos x="128" y="65"/>
                </a:cxn>
                <a:cxn ang="0">
                  <a:pos x="143" y="62"/>
                </a:cxn>
                <a:cxn ang="0">
                  <a:pos x="134" y="26"/>
                </a:cxn>
                <a:cxn ang="0">
                  <a:pos x="131" y="17"/>
                </a:cxn>
                <a:cxn ang="0">
                  <a:pos x="167" y="11"/>
                </a:cxn>
                <a:cxn ang="0">
                  <a:pos x="173" y="32"/>
                </a:cxn>
                <a:cxn ang="0">
                  <a:pos x="194" y="35"/>
                </a:cxn>
                <a:cxn ang="0">
                  <a:pos x="221" y="74"/>
                </a:cxn>
                <a:cxn ang="0">
                  <a:pos x="248" y="146"/>
                </a:cxn>
                <a:cxn ang="0">
                  <a:pos x="239" y="203"/>
                </a:cxn>
              </a:cxnLst>
              <a:rect l="0" t="0" r="r" b="b"/>
              <a:pathLst>
                <a:path w="263" h="230">
                  <a:moveTo>
                    <a:pt x="239" y="203"/>
                  </a:moveTo>
                  <a:cubicBezTo>
                    <a:pt x="226" y="199"/>
                    <a:pt x="225" y="184"/>
                    <a:pt x="212" y="176"/>
                  </a:cubicBezTo>
                  <a:cubicBezTo>
                    <a:pt x="204" y="152"/>
                    <a:pt x="178" y="147"/>
                    <a:pt x="158" y="134"/>
                  </a:cubicBezTo>
                  <a:cubicBezTo>
                    <a:pt x="150" y="129"/>
                    <a:pt x="131" y="122"/>
                    <a:pt x="131" y="122"/>
                  </a:cubicBezTo>
                  <a:cubicBezTo>
                    <a:pt x="112" y="124"/>
                    <a:pt x="92" y="122"/>
                    <a:pt x="74" y="128"/>
                  </a:cubicBezTo>
                  <a:cubicBezTo>
                    <a:pt x="70" y="129"/>
                    <a:pt x="69" y="135"/>
                    <a:pt x="65" y="137"/>
                  </a:cubicBezTo>
                  <a:cubicBezTo>
                    <a:pt x="50" y="145"/>
                    <a:pt x="30" y="147"/>
                    <a:pt x="14" y="149"/>
                  </a:cubicBezTo>
                  <a:cubicBezTo>
                    <a:pt x="7" y="170"/>
                    <a:pt x="10" y="173"/>
                    <a:pt x="5" y="158"/>
                  </a:cubicBezTo>
                  <a:cubicBezTo>
                    <a:pt x="6" y="142"/>
                    <a:pt x="0" y="121"/>
                    <a:pt x="11" y="110"/>
                  </a:cubicBezTo>
                  <a:cubicBezTo>
                    <a:pt x="20" y="101"/>
                    <a:pt x="49" y="98"/>
                    <a:pt x="62" y="95"/>
                  </a:cubicBezTo>
                  <a:cubicBezTo>
                    <a:pt x="50" y="92"/>
                    <a:pt x="43" y="88"/>
                    <a:pt x="32" y="83"/>
                  </a:cubicBezTo>
                  <a:cubicBezTo>
                    <a:pt x="26" y="80"/>
                    <a:pt x="14" y="77"/>
                    <a:pt x="14" y="77"/>
                  </a:cubicBezTo>
                  <a:cubicBezTo>
                    <a:pt x="20" y="59"/>
                    <a:pt x="46" y="61"/>
                    <a:pt x="62" y="56"/>
                  </a:cubicBezTo>
                  <a:cubicBezTo>
                    <a:pt x="62" y="56"/>
                    <a:pt x="85" y="48"/>
                    <a:pt x="89" y="47"/>
                  </a:cubicBezTo>
                  <a:cubicBezTo>
                    <a:pt x="92" y="46"/>
                    <a:pt x="98" y="44"/>
                    <a:pt x="98" y="44"/>
                  </a:cubicBezTo>
                  <a:cubicBezTo>
                    <a:pt x="120" y="47"/>
                    <a:pt x="122" y="46"/>
                    <a:pt x="128" y="65"/>
                  </a:cubicBezTo>
                  <a:cubicBezTo>
                    <a:pt x="133" y="64"/>
                    <a:pt x="140" y="66"/>
                    <a:pt x="143" y="62"/>
                  </a:cubicBezTo>
                  <a:cubicBezTo>
                    <a:pt x="146" y="58"/>
                    <a:pt x="135" y="29"/>
                    <a:pt x="134" y="26"/>
                  </a:cubicBezTo>
                  <a:cubicBezTo>
                    <a:pt x="133" y="23"/>
                    <a:pt x="131" y="17"/>
                    <a:pt x="131" y="17"/>
                  </a:cubicBezTo>
                  <a:cubicBezTo>
                    <a:pt x="137" y="0"/>
                    <a:pt x="133" y="0"/>
                    <a:pt x="167" y="11"/>
                  </a:cubicBezTo>
                  <a:cubicBezTo>
                    <a:pt x="174" y="13"/>
                    <a:pt x="167" y="28"/>
                    <a:pt x="173" y="32"/>
                  </a:cubicBezTo>
                  <a:cubicBezTo>
                    <a:pt x="179" y="36"/>
                    <a:pt x="187" y="34"/>
                    <a:pt x="194" y="35"/>
                  </a:cubicBezTo>
                  <a:cubicBezTo>
                    <a:pt x="197" y="70"/>
                    <a:pt x="188" y="79"/>
                    <a:pt x="221" y="74"/>
                  </a:cubicBezTo>
                  <a:cubicBezTo>
                    <a:pt x="263" y="81"/>
                    <a:pt x="228" y="116"/>
                    <a:pt x="248" y="146"/>
                  </a:cubicBezTo>
                  <a:cubicBezTo>
                    <a:pt x="245" y="216"/>
                    <a:pt x="257" y="230"/>
                    <a:pt x="239" y="203"/>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8" name="Freeform 28">
              <a:extLst>
                <a:ext uri="{FF2B5EF4-FFF2-40B4-BE49-F238E27FC236}">
                  <a16:creationId xmlns:a16="http://schemas.microsoft.com/office/drawing/2014/main" id="{1F2C5B4E-4DF9-4493-8029-E28303C33EB4}"/>
                </a:ext>
              </a:extLst>
            </p:cNvPr>
            <p:cNvSpPr>
              <a:spLocks/>
            </p:cNvSpPr>
            <p:nvPr/>
          </p:nvSpPr>
          <p:spPr bwMode="auto">
            <a:xfrm>
              <a:off x="2890" y="1337"/>
              <a:ext cx="193" cy="198"/>
            </a:xfrm>
            <a:custGeom>
              <a:avLst/>
              <a:gdLst/>
              <a:ahLst/>
              <a:cxnLst>
                <a:cxn ang="0">
                  <a:pos x="55" y="0"/>
                </a:cxn>
                <a:cxn ang="0">
                  <a:pos x="19" y="23"/>
                </a:cxn>
                <a:cxn ang="0">
                  <a:pos x="0" y="89"/>
                </a:cxn>
                <a:cxn ang="0">
                  <a:pos x="18" y="141"/>
                </a:cxn>
                <a:cxn ang="0">
                  <a:pos x="96" y="194"/>
                </a:cxn>
                <a:cxn ang="0">
                  <a:pos x="160" y="198"/>
                </a:cxn>
                <a:cxn ang="0">
                  <a:pos x="193" y="140"/>
                </a:cxn>
                <a:cxn ang="0">
                  <a:pos x="126" y="131"/>
                </a:cxn>
                <a:cxn ang="0">
                  <a:pos x="66" y="54"/>
                </a:cxn>
                <a:cxn ang="0">
                  <a:pos x="57" y="41"/>
                </a:cxn>
                <a:cxn ang="0">
                  <a:pos x="55" y="0"/>
                </a:cxn>
              </a:cxnLst>
              <a:rect l="0" t="0" r="r" b="b"/>
              <a:pathLst>
                <a:path w="193" h="198">
                  <a:moveTo>
                    <a:pt x="55" y="0"/>
                  </a:moveTo>
                  <a:lnTo>
                    <a:pt x="19" y="23"/>
                  </a:lnTo>
                  <a:lnTo>
                    <a:pt x="0" y="89"/>
                  </a:lnTo>
                  <a:lnTo>
                    <a:pt x="18" y="141"/>
                  </a:lnTo>
                  <a:lnTo>
                    <a:pt x="96" y="194"/>
                  </a:lnTo>
                  <a:lnTo>
                    <a:pt x="160" y="198"/>
                  </a:lnTo>
                  <a:lnTo>
                    <a:pt x="193" y="140"/>
                  </a:lnTo>
                  <a:lnTo>
                    <a:pt x="126" y="131"/>
                  </a:lnTo>
                  <a:lnTo>
                    <a:pt x="66" y="54"/>
                  </a:lnTo>
                  <a:lnTo>
                    <a:pt x="57" y="41"/>
                  </a:lnTo>
                  <a:lnTo>
                    <a:pt x="55" y="0"/>
                  </a:ln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9" name="Freeform 29">
              <a:extLst>
                <a:ext uri="{FF2B5EF4-FFF2-40B4-BE49-F238E27FC236}">
                  <a16:creationId xmlns:a16="http://schemas.microsoft.com/office/drawing/2014/main" id="{167D6401-081A-4976-8FAD-65701C331D0E}"/>
                </a:ext>
              </a:extLst>
            </p:cNvPr>
            <p:cNvSpPr>
              <a:spLocks/>
            </p:cNvSpPr>
            <p:nvPr/>
          </p:nvSpPr>
          <p:spPr bwMode="auto">
            <a:xfrm>
              <a:off x="2782" y="1108"/>
              <a:ext cx="192" cy="603"/>
            </a:xfrm>
            <a:custGeom>
              <a:avLst/>
              <a:gdLst/>
              <a:ahLst/>
              <a:cxnLst>
                <a:cxn ang="0">
                  <a:pos x="192" y="0"/>
                </a:cxn>
                <a:cxn ang="0">
                  <a:pos x="118" y="133"/>
                </a:cxn>
                <a:cxn ang="0">
                  <a:pos x="58" y="270"/>
                </a:cxn>
                <a:cxn ang="0">
                  <a:pos x="30" y="423"/>
                </a:cxn>
                <a:cxn ang="0">
                  <a:pos x="3" y="543"/>
                </a:cxn>
                <a:cxn ang="0">
                  <a:pos x="0" y="603"/>
                </a:cxn>
              </a:cxnLst>
              <a:rect l="0" t="0" r="r" b="b"/>
              <a:pathLst>
                <a:path w="192" h="603">
                  <a:moveTo>
                    <a:pt x="192" y="0"/>
                  </a:moveTo>
                  <a:lnTo>
                    <a:pt x="118" y="133"/>
                  </a:lnTo>
                  <a:lnTo>
                    <a:pt x="58" y="270"/>
                  </a:lnTo>
                  <a:lnTo>
                    <a:pt x="30" y="423"/>
                  </a:lnTo>
                  <a:lnTo>
                    <a:pt x="3" y="543"/>
                  </a:lnTo>
                  <a:lnTo>
                    <a:pt x="0" y="603"/>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0" name="Freeform 30">
              <a:extLst>
                <a:ext uri="{FF2B5EF4-FFF2-40B4-BE49-F238E27FC236}">
                  <a16:creationId xmlns:a16="http://schemas.microsoft.com/office/drawing/2014/main" id="{465EEC1D-95D0-4267-9B54-B96A03EC0626}"/>
                </a:ext>
              </a:extLst>
            </p:cNvPr>
            <p:cNvSpPr>
              <a:spLocks/>
            </p:cNvSpPr>
            <p:nvPr/>
          </p:nvSpPr>
          <p:spPr bwMode="auto">
            <a:xfrm>
              <a:off x="2954" y="1221"/>
              <a:ext cx="69" cy="155"/>
            </a:xfrm>
            <a:custGeom>
              <a:avLst/>
              <a:gdLst/>
              <a:ahLst/>
              <a:cxnLst>
                <a:cxn ang="0">
                  <a:pos x="0" y="155"/>
                </a:cxn>
                <a:cxn ang="0">
                  <a:pos x="69" y="30"/>
                </a:cxn>
                <a:cxn ang="0">
                  <a:pos x="28" y="0"/>
                </a:cxn>
              </a:cxnLst>
              <a:rect l="0" t="0" r="r" b="b"/>
              <a:pathLst>
                <a:path w="69" h="155">
                  <a:moveTo>
                    <a:pt x="0" y="155"/>
                  </a:moveTo>
                  <a:lnTo>
                    <a:pt x="69" y="30"/>
                  </a:lnTo>
                  <a:lnTo>
                    <a:pt x="28" y="0"/>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1" name="Freeform 31">
              <a:extLst>
                <a:ext uri="{FF2B5EF4-FFF2-40B4-BE49-F238E27FC236}">
                  <a16:creationId xmlns:a16="http://schemas.microsoft.com/office/drawing/2014/main" id="{8B68C70E-285F-4EF3-A62A-EBCA71752E7F}"/>
                </a:ext>
              </a:extLst>
            </p:cNvPr>
            <p:cNvSpPr>
              <a:spLocks/>
            </p:cNvSpPr>
            <p:nvPr/>
          </p:nvSpPr>
          <p:spPr bwMode="auto">
            <a:xfrm>
              <a:off x="2297" y="1848"/>
              <a:ext cx="400" cy="127"/>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2" name="Freeform 32">
              <a:extLst>
                <a:ext uri="{FF2B5EF4-FFF2-40B4-BE49-F238E27FC236}">
                  <a16:creationId xmlns:a16="http://schemas.microsoft.com/office/drawing/2014/main" id="{0622D393-7423-415F-9278-392F1EE20991}"/>
                </a:ext>
              </a:extLst>
            </p:cNvPr>
            <p:cNvSpPr>
              <a:spLocks/>
            </p:cNvSpPr>
            <p:nvPr/>
          </p:nvSpPr>
          <p:spPr bwMode="auto">
            <a:xfrm>
              <a:off x="2329" y="1047"/>
              <a:ext cx="368" cy="678"/>
            </a:xfrm>
            <a:custGeom>
              <a:avLst/>
              <a:gdLst/>
              <a:ahLst/>
              <a:cxnLst>
                <a:cxn ang="0">
                  <a:pos x="356" y="0"/>
                </a:cxn>
                <a:cxn ang="0">
                  <a:pos x="176" y="156"/>
                </a:cxn>
                <a:cxn ang="0">
                  <a:pos x="30" y="146"/>
                </a:cxn>
                <a:cxn ang="0">
                  <a:pos x="0" y="272"/>
                </a:cxn>
                <a:cxn ang="0">
                  <a:pos x="152" y="288"/>
                </a:cxn>
                <a:cxn ang="0">
                  <a:pos x="236" y="240"/>
                </a:cxn>
                <a:cxn ang="0">
                  <a:pos x="122" y="636"/>
                </a:cxn>
                <a:cxn ang="0">
                  <a:pos x="194" y="672"/>
                </a:cxn>
                <a:cxn ang="0">
                  <a:pos x="302" y="678"/>
                </a:cxn>
                <a:cxn ang="0">
                  <a:pos x="368" y="240"/>
                </a:cxn>
                <a:cxn ang="0">
                  <a:pos x="356" y="0"/>
                </a:cxn>
              </a:cxnLst>
              <a:rect l="0" t="0" r="r" b="b"/>
              <a:pathLst>
                <a:path w="368" h="678">
                  <a:moveTo>
                    <a:pt x="356" y="0"/>
                  </a:moveTo>
                  <a:lnTo>
                    <a:pt x="176" y="156"/>
                  </a:lnTo>
                  <a:lnTo>
                    <a:pt x="30" y="146"/>
                  </a:lnTo>
                  <a:lnTo>
                    <a:pt x="0" y="272"/>
                  </a:lnTo>
                  <a:lnTo>
                    <a:pt x="152" y="288"/>
                  </a:lnTo>
                  <a:lnTo>
                    <a:pt x="236" y="240"/>
                  </a:lnTo>
                  <a:lnTo>
                    <a:pt x="122" y="636"/>
                  </a:lnTo>
                  <a:lnTo>
                    <a:pt x="194" y="672"/>
                  </a:lnTo>
                  <a:lnTo>
                    <a:pt x="302" y="678"/>
                  </a:lnTo>
                  <a:lnTo>
                    <a:pt x="368" y="240"/>
                  </a:lnTo>
                  <a:lnTo>
                    <a:pt x="356" y="0"/>
                  </a:lnTo>
                  <a:close/>
                </a:path>
              </a:pathLst>
            </a:custGeom>
            <a:solidFill>
              <a:schemeClr val="accent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3" name="Freeform 33">
              <a:extLst>
                <a:ext uri="{FF2B5EF4-FFF2-40B4-BE49-F238E27FC236}">
                  <a16:creationId xmlns:a16="http://schemas.microsoft.com/office/drawing/2014/main" id="{182E27AA-507B-4786-A448-B7F3480E4EB9}"/>
                </a:ext>
              </a:extLst>
            </p:cNvPr>
            <p:cNvSpPr>
              <a:spLocks/>
            </p:cNvSpPr>
            <p:nvPr/>
          </p:nvSpPr>
          <p:spPr bwMode="auto">
            <a:xfrm rot="1141536" flipH="1">
              <a:off x="2843" y="1930"/>
              <a:ext cx="322" cy="121"/>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4" name="Freeform 34">
              <a:extLst>
                <a:ext uri="{FF2B5EF4-FFF2-40B4-BE49-F238E27FC236}">
                  <a16:creationId xmlns:a16="http://schemas.microsoft.com/office/drawing/2014/main" id="{9B925EC1-FD0E-4AA1-99B1-198B3D169229}"/>
                </a:ext>
              </a:extLst>
            </p:cNvPr>
            <p:cNvSpPr>
              <a:spLocks/>
            </p:cNvSpPr>
            <p:nvPr/>
          </p:nvSpPr>
          <p:spPr bwMode="auto">
            <a:xfrm>
              <a:off x="2644" y="1013"/>
              <a:ext cx="250" cy="112"/>
            </a:xfrm>
            <a:custGeom>
              <a:avLst/>
              <a:gdLst/>
              <a:ahLst/>
              <a:cxnLst>
                <a:cxn ang="0">
                  <a:pos x="1" y="27"/>
                </a:cxn>
                <a:cxn ang="0">
                  <a:pos x="4" y="112"/>
                </a:cxn>
                <a:cxn ang="0">
                  <a:pos x="82" y="69"/>
                </a:cxn>
                <a:cxn ang="0">
                  <a:pos x="87" y="91"/>
                </a:cxn>
                <a:cxn ang="0">
                  <a:pos x="151" y="84"/>
                </a:cxn>
                <a:cxn ang="0">
                  <a:pos x="156" y="60"/>
                </a:cxn>
                <a:cxn ang="0">
                  <a:pos x="250" y="108"/>
                </a:cxn>
                <a:cxn ang="0">
                  <a:pos x="249" y="12"/>
                </a:cxn>
                <a:cxn ang="0">
                  <a:pos x="163" y="36"/>
                </a:cxn>
                <a:cxn ang="0">
                  <a:pos x="144" y="21"/>
                </a:cxn>
                <a:cxn ang="0">
                  <a:pos x="90" y="24"/>
                </a:cxn>
                <a:cxn ang="0">
                  <a:pos x="88" y="48"/>
                </a:cxn>
                <a:cxn ang="0">
                  <a:pos x="0" y="0"/>
                </a:cxn>
                <a:cxn ang="0">
                  <a:pos x="1" y="27"/>
                </a:cxn>
              </a:cxnLst>
              <a:rect l="0" t="0" r="r" b="b"/>
              <a:pathLst>
                <a:path w="250" h="112">
                  <a:moveTo>
                    <a:pt x="1" y="27"/>
                  </a:moveTo>
                  <a:lnTo>
                    <a:pt x="4" y="112"/>
                  </a:lnTo>
                  <a:lnTo>
                    <a:pt x="82" y="69"/>
                  </a:lnTo>
                  <a:lnTo>
                    <a:pt x="87" y="91"/>
                  </a:lnTo>
                  <a:lnTo>
                    <a:pt x="151" y="84"/>
                  </a:lnTo>
                  <a:lnTo>
                    <a:pt x="156" y="60"/>
                  </a:lnTo>
                  <a:lnTo>
                    <a:pt x="250" y="108"/>
                  </a:lnTo>
                  <a:lnTo>
                    <a:pt x="249" y="12"/>
                  </a:lnTo>
                  <a:lnTo>
                    <a:pt x="163" y="36"/>
                  </a:lnTo>
                  <a:lnTo>
                    <a:pt x="144" y="21"/>
                  </a:lnTo>
                  <a:lnTo>
                    <a:pt x="90" y="24"/>
                  </a:lnTo>
                  <a:lnTo>
                    <a:pt x="88" y="48"/>
                  </a:lnTo>
                  <a:lnTo>
                    <a:pt x="0" y="0"/>
                  </a:lnTo>
                  <a:lnTo>
                    <a:pt x="1" y="27"/>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5" name="Freeform 35">
              <a:extLst>
                <a:ext uri="{FF2B5EF4-FFF2-40B4-BE49-F238E27FC236}">
                  <a16:creationId xmlns:a16="http://schemas.microsoft.com/office/drawing/2014/main" id="{C72027AF-55E4-4F96-B912-49D8798FADFD}"/>
                </a:ext>
              </a:extLst>
            </p:cNvPr>
            <p:cNvSpPr>
              <a:spLocks/>
            </p:cNvSpPr>
            <p:nvPr/>
          </p:nvSpPr>
          <p:spPr bwMode="auto">
            <a:xfrm>
              <a:off x="2597" y="1135"/>
              <a:ext cx="64" cy="448"/>
            </a:xfrm>
            <a:custGeom>
              <a:avLst/>
              <a:gdLst/>
              <a:ahLst/>
              <a:cxnLst>
                <a:cxn ang="0">
                  <a:pos x="0" y="0"/>
                </a:cxn>
                <a:cxn ang="0">
                  <a:pos x="64" y="200"/>
                </a:cxn>
                <a:cxn ang="0">
                  <a:pos x="48" y="448"/>
                </a:cxn>
              </a:cxnLst>
              <a:rect l="0" t="0" r="r" b="b"/>
              <a:pathLst>
                <a:path w="64" h="448">
                  <a:moveTo>
                    <a:pt x="0" y="0"/>
                  </a:moveTo>
                  <a:lnTo>
                    <a:pt x="64" y="200"/>
                  </a:lnTo>
                  <a:lnTo>
                    <a:pt x="48" y="448"/>
                  </a:ln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6" name="AutoShape 36">
              <a:extLst>
                <a:ext uri="{FF2B5EF4-FFF2-40B4-BE49-F238E27FC236}">
                  <a16:creationId xmlns:a16="http://schemas.microsoft.com/office/drawing/2014/main" id="{1EC527FA-FF5C-4CE9-8EC8-BF52FAB6D1C7}"/>
                </a:ext>
              </a:extLst>
            </p:cNvPr>
            <p:cNvSpPr>
              <a:spLocks noChangeArrowheads="1"/>
            </p:cNvSpPr>
            <p:nvPr/>
          </p:nvSpPr>
          <p:spPr bwMode="auto">
            <a:xfrm rot="-1641661">
              <a:off x="2159" y="1037"/>
              <a:ext cx="318" cy="30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6633"/>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7" name="AutoShape 37">
              <a:extLst>
                <a:ext uri="{FF2B5EF4-FFF2-40B4-BE49-F238E27FC236}">
                  <a16:creationId xmlns:a16="http://schemas.microsoft.com/office/drawing/2014/main" id="{4B1E2504-4C51-4380-AE24-0889ADCE1F40}"/>
                </a:ext>
              </a:extLst>
            </p:cNvPr>
            <p:cNvSpPr>
              <a:spLocks noChangeArrowheads="1"/>
            </p:cNvSpPr>
            <p:nvPr/>
          </p:nvSpPr>
          <p:spPr bwMode="auto">
            <a:xfrm rot="-1641661">
              <a:off x="2198" y="1066"/>
              <a:ext cx="252" cy="23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bg1"/>
                </a:gs>
                <a:gs pos="100000">
                  <a:schemeClr val="bg1">
                    <a:gamma/>
                    <a:shade val="46275"/>
                    <a:invGamma/>
                  </a:schemeClr>
                </a:gs>
              </a:gsLst>
              <a:lin ang="5400000" scaled="1"/>
            </a:gra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8" name="Freeform 38">
              <a:extLst>
                <a:ext uri="{FF2B5EF4-FFF2-40B4-BE49-F238E27FC236}">
                  <a16:creationId xmlns:a16="http://schemas.microsoft.com/office/drawing/2014/main" id="{0AA2D85A-E854-4485-8C98-948CCF2D3F68}"/>
                </a:ext>
              </a:extLst>
            </p:cNvPr>
            <p:cNvSpPr>
              <a:spLocks/>
            </p:cNvSpPr>
            <p:nvPr/>
          </p:nvSpPr>
          <p:spPr bwMode="auto">
            <a:xfrm>
              <a:off x="2200" y="1069"/>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9" name="Freeform 39">
              <a:extLst>
                <a:ext uri="{FF2B5EF4-FFF2-40B4-BE49-F238E27FC236}">
                  <a16:creationId xmlns:a16="http://schemas.microsoft.com/office/drawing/2014/main" id="{106E5575-DA34-4ECE-B312-9B637D8668F1}"/>
                </a:ext>
              </a:extLst>
            </p:cNvPr>
            <p:cNvSpPr>
              <a:spLocks/>
            </p:cNvSpPr>
            <p:nvPr/>
          </p:nvSpPr>
          <p:spPr bwMode="auto">
            <a:xfrm>
              <a:off x="2218" y="1090"/>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0" name="Freeform 40">
              <a:extLst>
                <a:ext uri="{FF2B5EF4-FFF2-40B4-BE49-F238E27FC236}">
                  <a16:creationId xmlns:a16="http://schemas.microsoft.com/office/drawing/2014/main" id="{46332C63-ECCC-4769-B879-232334C9C5AF}"/>
                </a:ext>
              </a:extLst>
            </p:cNvPr>
            <p:cNvSpPr>
              <a:spLocks/>
            </p:cNvSpPr>
            <p:nvPr/>
          </p:nvSpPr>
          <p:spPr bwMode="auto">
            <a:xfrm>
              <a:off x="2224" y="1108"/>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1" name="Freeform 41">
              <a:extLst>
                <a:ext uri="{FF2B5EF4-FFF2-40B4-BE49-F238E27FC236}">
                  <a16:creationId xmlns:a16="http://schemas.microsoft.com/office/drawing/2014/main" id="{A21C3C67-0A0B-446E-99A5-041862C32392}"/>
                </a:ext>
              </a:extLst>
            </p:cNvPr>
            <p:cNvSpPr>
              <a:spLocks/>
            </p:cNvSpPr>
            <p:nvPr/>
          </p:nvSpPr>
          <p:spPr bwMode="auto">
            <a:xfrm>
              <a:off x="2249" y="1135"/>
              <a:ext cx="154" cy="76"/>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2" name="Freeform 42">
              <a:extLst>
                <a:ext uri="{FF2B5EF4-FFF2-40B4-BE49-F238E27FC236}">
                  <a16:creationId xmlns:a16="http://schemas.microsoft.com/office/drawing/2014/main" id="{DDDC7F72-FC06-4C2D-81A7-C0F446841A12}"/>
                </a:ext>
              </a:extLst>
            </p:cNvPr>
            <p:cNvSpPr>
              <a:spLocks/>
            </p:cNvSpPr>
            <p:nvPr/>
          </p:nvSpPr>
          <p:spPr bwMode="auto">
            <a:xfrm>
              <a:off x="2272" y="1158"/>
              <a:ext cx="136" cy="72"/>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 name="Freeform 43">
              <a:extLst>
                <a:ext uri="{FF2B5EF4-FFF2-40B4-BE49-F238E27FC236}">
                  <a16:creationId xmlns:a16="http://schemas.microsoft.com/office/drawing/2014/main" id="{A46E25A6-FB5B-4276-85EF-B00E794AE6F6}"/>
                </a:ext>
              </a:extLst>
            </p:cNvPr>
            <p:cNvSpPr>
              <a:spLocks/>
            </p:cNvSpPr>
            <p:nvPr/>
          </p:nvSpPr>
          <p:spPr bwMode="auto">
            <a:xfrm>
              <a:off x="2295" y="1198"/>
              <a:ext cx="121"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4" name="Freeform 44">
              <a:extLst>
                <a:ext uri="{FF2B5EF4-FFF2-40B4-BE49-F238E27FC236}">
                  <a16:creationId xmlns:a16="http://schemas.microsoft.com/office/drawing/2014/main" id="{4FC4D8D7-0412-4C87-897E-B14AB137A485}"/>
                </a:ext>
              </a:extLst>
            </p:cNvPr>
            <p:cNvSpPr>
              <a:spLocks/>
            </p:cNvSpPr>
            <p:nvPr/>
          </p:nvSpPr>
          <p:spPr bwMode="auto">
            <a:xfrm>
              <a:off x="2325" y="1218"/>
              <a:ext cx="99"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5" name="Freeform 45">
              <a:extLst>
                <a:ext uri="{FF2B5EF4-FFF2-40B4-BE49-F238E27FC236}">
                  <a16:creationId xmlns:a16="http://schemas.microsoft.com/office/drawing/2014/main" id="{CAB97BA9-7D2F-485D-9EA9-9D7B1A115EB6}"/>
                </a:ext>
              </a:extLst>
            </p:cNvPr>
            <p:cNvSpPr>
              <a:spLocks/>
            </p:cNvSpPr>
            <p:nvPr/>
          </p:nvSpPr>
          <p:spPr bwMode="auto">
            <a:xfrm>
              <a:off x="2145" y="1184"/>
              <a:ext cx="133" cy="150"/>
            </a:xfrm>
            <a:custGeom>
              <a:avLst/>
              <a:gdLst/>
              <a:ahLst/>
              <a:cxnLst>
                <a:cxn ang="0">
                  <a:pos x="0" y="15"/>
                </a:cxn>
                <a:cxn ang="0">
                  <a:pos x="15" y="0"/>
                </a:cxn>
                <a:cxn ang="0">
                  <a:pos x="27" y="12"/>
                </a:cxn>
                <a:cxn ang="0">
                  <a:pos x="46" y="20"/>
                </a:cxn>
                <a:cxn ang="0">
                  <a:pos x="63" y="26"/>
                </a:cxn>
                <a:cxn ang="0">
                  <a:pos x="70" y="41"/>
                </a:cxn>
                <a:cxn ang="0">
                  <a:pos x="87" y="44"/>
                </a:cxn>
                <a:cxn ang="0">
                  <a:pos x="79" y="75"/>
                </a:cxn>
                <a:cxn ang="0">
                  <a:pos x="57" y="75"/>
                </a:cxn>
                <a:cxn ang="0">
                  <a:pos x="54" y="71"/>
                </a:cxn>
                <a:cxn ang="0">
                  <a:pos x="49" y="69"/>
                </a:cxn>
                <a:cxn ang="0">
                  <a:pos x="22" y="51"/>
                </a:cxn>
                <a:cxn ang="0">
                  <a:pos x="0" y="15"/>
                </a:cxn>
              </a:cxnLst>
              <a:rect l="0" t="0" r="r" b="b"/>
              <a:pathLst>
                <a:path w="89" h="88">
                  <a:moveTo>
                    <a:pt x="0" y="15"/>
                  </a:moveTo>
                  <a:cubicBezTo>
                    <a:pt x="1" y="7"/>
                    <a:pt x="8" y="3"/>
                    <a:pt x="15" y="0"/>
                  </a:cubicBezTo>
                  <a:cubicBezTo>
                    <a:pt x="24" y="6"/>
                    <a:pt x="17" y="15"/>
                    <a:pt x="27" y="12"/>
                  </a:cubicBezTo>
                  <a:cubicBezTo>
                    <a:pt x="36" y="13"/>
                    <a:pt x="44" y="11"/>
                    <a:pt x="46" y="20"/>
                  </a:cubicBezTo>
                  <a:cubicBezTo>
                    <a:pt x="44" y="29"/>
                    <a:pt x="53" y="24"/>
                    <a:pt x="63" y="26"/>
                  </a:cubicBezTo>
                  <a:cubicBezTo>
                    <a:pt x="66" y="46"/>
                    <a:pt x="61" y="48"/>
                    <a:pt x="70" y="41"/>
                  </a:cubicBezTo>
                  <a:cubicBezTo>
                    <a:pt x="76" y="42"/>
                    <a:pt x="86" y="38"/>
                    <a:pt x="87" y="44"/>
                  </a:cubicBezTo>
                  <a:cubicBezTo>
                    <a:pt x="89" y="53"/>
                    <a:pt x="84" y="68"/>
                    <a:pt x="79" y="75"/>
                  </a:cubicBezTo>
                  <a:cubicBezTo>
                    <a:pt x="77" y="88"/>
                    <a:pt x="64" y="82"/>
                    <a:pt x="57" y="75"/>
                  </a:cubicBezTo>
                  <a:cubicBezTo>
                    <a:pt x="56" y="74"/>
                    <a:pt x="55" y="72"/>
                    <a:pt x="54" y="71"/>
                  </a:cubicBezTo>
                  <a:cubicBezTo>
                    <a:pt x="53" y="70"/>
                    <a:pt x="51" y="70"/>
                    <a:pt x="49" y="69"/>
                  </a:cubicBezTo>
                  <a:cubicBezTo>
                    <a:pt x="38" y="55"/>
                    <a:pt x="34" y="60"/>
                    <a:pt x="22" y="51"/>
                  </a:cubicBezTo>
                  <a:cubicBezTo>
                    <a:pt x="12" y="44"/>
                    <a:pt x="3" y="25"/>
                    <a:pt x="0" y="15"/>
                  </a:cubicBezTo>
                  <a:close/>
                </a:path>
              </a:pathLst>
            </a:custGeom>
            <a:solidFill>
              <a:srgbClr val="FF9999"/>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6" name="Freeform 46">
              <a:extLst>
                <a:ext uri="{FF2B5EF4-FFF2-40B4-BE49-F238E27FC236}">
                  <a16:creationId xmlns:a16="http://schemas.microsoft.com/office/drawing/2014/main" id="{E304AB1F-8454-45EC-AE8C-59C4E9D942DB}"/>
                </a:ext>
              </a:extLst>
            </p:cNvPr>
            <p:cNvSpPr>
              <a:spLocks/>
            </p:cNvSpPr>
            <p:nvPr/>
          </p:nvSpPr>
          <p:spPr bwMode="auto">
            <a:xfrm>
              <a:off x="2625" y="828"/>
              <a:ext cx="93" cy="66"/>
            </a:xfrm>
            <a:custGeom>
              <a:avLst/>
              <a:gdLst/>
              <a:ahLst/>
              <a:cxnLst>
                <a:cxn ang="0">
                  <a:pos x="0" y="39"/>
                </a:cxn>
                <a:cxn ang="0">
                  <a:pos x="60" y="24"/>
                </a:cxn>
                <a:cxn ang="0">
                  <a:pos x="81" y="0"/>
                </a:cxn>
              </a:cxnLst>
              <a:rect l="0" t="0" r="r" b="b"/>
              <a:pathLst>
                <a:path w="81" h="39">
                  <a:moveTo>
                    <a:pt x="0" y="39"/>
                  </a:moveTo>
                  <a:cubicBezTo>
                    <a:pt x="23" y="34"/>
                    <a:pt x="47" y="30"/>
                    <a:pt x="60" y="24"/>
                  </a:cubicBezTo>
                  <a:cubicBezTo>
                    <a:pt x="73" y="18"/>
                    <a:pt x="78" y="4"/>
                    <a:pt x="81" y="0"/>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50" name="AutoShape 39">
            <a:extLst>
              <a:ext uri="{FF2B5EF4-FFF2-40B4-BE49-F238E27FC236}">
                <a16:creationId xmlns:a16="http://schemas.microsoft.com/office/drawing/2014/main" id="{1265E405-216D-4A5D-B5BC-404DB90F8AD9}"/>
              </a:ext>
            </a:extLst>
          </p:cNvPr>
          <p:cNvSpPr>
            <a:spLocks noChangeArrowheads="1"/>
          </p:cNvSpPr>
          <p:nvPr/>
        </p:nvSpPr>
        <p:spPr bwMode="auto">
          <a:xfrm>
            <a:off x="4567511" y="1588858"/>
            <a:ext cx="4576490" cy="2118069"/>
          </a:xfrm>
          <a:prstGeom prst="cloudCallout">
            <a:avLst>
              <a:gd name="adj1" fmla="val 23739"/>
              <a:gd name="adj2" fmla="val 82842"/>
            </a:avLst>
          </a:prstGeom>
          <a:solidFill>
            <a:srgbClr val="CCFFFF"/>
          </a:solidFill>
          <a:ln w="28575">
            <a:solidFill>
              <a:schemeClr val="accent1">
                <a:lumMod val="40000"/>
                <a:lumOff val="60000"/>
              </a:schemeClr>
            </a:solidFill>
            <a:round/>
            <a:headEnd/>
            <a:tailEnd/>
          </a:ln>
          <a:effectLst/>
          <a:scene3d>
            <a:camera prst="orthographicFront"/>
            <a:lightRig rig="threePt" dir="t"/>
          </a:scene3d>
          <a:sp3d>
            <a:bevelT/>
          </a:sp3d>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1" name="Text Box 40">
            <a:extLst>
              <a:ext uri="{FF2B5EF4-FFF2-40B4-BE49-F238E27FC236}">
                <a16:creationId xmlns:a16="http://schemas.microsoft.com/office/drawing/2014/main" id="{1082FFE4-6C6C-48FF-A3BA-7663EB66879C}"/>
              </a:ext>
            </a:extLst>
          </p:cNvPr>
          <p:cNvSpPr txBox="1">
            <a:spLocks noChangeArrowheads="1"/>
          </p:cNvSpPr>
          <p:nvPr/>
        </p:nvSpPr>
        <p:spPr bwMode="auto">
          <a:xfrm>
            <a:off x="4955795" y="1794068"/>
            <a:ext cx="4188205" cy="1569660"/>
          </a:xfrm>
          <a:prstGeom prst="rect">
            <a:avLst/>
          </a:prstGeom>
          <a:noFill/>
          <a:ln w="2857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We want to determine the direction and the magnitude of the magnetic field at point P</a:t>
            </a:r>
          </a:p>
        </p:txBody>
      </p:sp>
      <p:sp>
        <p:nvSpPr>
          <p:cNvPr id="53" name="Oval 52">
            <a:extLst>
              <a:ext uri="{FF2B5EF4-FFF2-40B4-BE49-F238E27FC236}">
                <a16:creationId xmlns:a16="http://schemas.microsoft.com/office/drawing/2014/main" id="{211F270F-95A0-4D2C-AAD6-6249E5D59A4A}"/>
              </a:ext>
            </a:extLst>
          </p:cNvPr>
          <p:cNvSpPr/>
          <p:nvPr/>
        </p:nvSpPr>
        <p:spPr bwMode="auto">
          <a:xfrm>
            <a:off x="5007031" y="3945622"/>
            <a:ext cx="94593" cy="94593"/>
          </a:xfrm>
          <a:prstGeom prst="ellipse">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54" name="Group 53">
            <a:extLst>
              <a:ext uri="{FF2B5EF4-FFF2-40B4-BE49-F238E27FC236}">
                <a16:creationId xmlns:a16="http://schemas.microsoft.com/office/drawing/2014/main" id="{86319FCC-FC65-49C1-B86B-E78C62BF542B}"/>
              </a:ext>
            </a:extLst>
          </p:cNvPr>
          <p:cNvGrpSpPr/>
          <p:nvPr/>
        </p:nvGrpSpPr>
        <p:grpSpPr>
          <a:xfrm>
            <a:off x="3540826" y="3543917"/>
            <a:ext cx="1438332" cy="468466"/>
            <a:chOff x="4261171" y="3429272"/>
            <a:chExt cx="1445946" cy="483681"/>
          </a:xfrm>
        </p:grpSpPr>
        <p:cxnSp>
          <p:nvCxnSpPr>
            <p:cNvPr id="55" name="Straight Arrow Connector 54">
              <a:extLst>
                <a:ext uri="{FF2B5EF4-FFF2-40B4-BE49-F238E27FC236}">
                  <a16:creationId xmlns:a16="http://schemas.microsoft.com/office/drawing/2014/main" id="{9D0C1106-9832-47EA-8B6E-61BBB671C5C4}"/>
                </a:ext>
              </a:extLst>
            </p:cNvPr>
            <p:cNvCxnSpPr>
              <a:cxnSpLocks/>
            </p:cNvCxnSpPr>
            <p:nvPr/>
          </p:nvCxnSpPr>
          <p:spPr bwMode="auto">
            <a:xfrm>
              <a:off x="4261171" y="3429272"/>
              <a:ext cx="1445946" cy="428025"/>
            </a:xfrm>
            <a:prstGeom prst="straightConnector1">
              <a:avLst/>
            </a:prstGeom>
            <a:solidFill>
              <a:schemeClr val="accent1"/>
            </a:solidFill>
            <a:ln w="38100" cap="flat" cmpd="sng" algn="ctr">
              <a:solidFill>
                <a:schemeClr val="tx1"/>
              </a:solidFill>
              <a:prstDash val="solid"/>
              <a:round/>
              <a:headEnd type="triangle" w="med" len="med"/>
              <a:tailEnd type="triangle" w="med" len="med"/>
            </a:ln>
            <a:effectLst/>
          </p:spPr>
        </p:cxnSp>
        <p:sp>
          <p:nvSpPr>
            <p:cNvPr id="56" name="TextBox 55">
              <a:extLst>
                <a:ext uri="{FF2B5EF4-FFF2-40B4-BE49-F238E27FC236}">
                  <a16:creationId xmlns:a16="http://schemas.microsoft.com/office/drawing/2014/main" id="{269197F6-BF00-4AE6-A63D-9021C425B0D0}"/>
                </a:ext>
              </a:extLst>
            </p:cNvPr>
            <p:cNvSpPr txBox="1"/>
            <p:nvPr/>
          </p:nvSpPr>
          <p:spPr>
            <a:xfrm>
              <a:off x="4873410" y="3451288"/>
              <a:ext cx="378368" cy="461665"/>
            </a:xfrm>
            <a:prstGeom prst="rect">
              <a:avLst/>
            </a:prstGeom>
            <a:solidFill>
              <a:srgbClr val="FFFF99"/>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R</a:t>
              </a:r>
            </a:p>
          </p:txBody>
        </p:sp>
      </p:grpSp>
      <p:sp>
        <p:nvSpPr>
          <p:cNvPr id="57" name="TextBox 56">
            <a:extLst>
              <a:ext uri="{FF2B5EF4-FFF2-40B4-BE49-F238E27FC236}">
                <a16:creationId xmlns:a16="http://schemas.microsoft.com/office/drawing/2014/main" id="{57C0CC09-B917-4E99-A16C-A00BA9EA676B}"/>
              </a:ext>
            </a:extLst>
          </p:cNvPr>
          <p:cNvSpPr txBox="1"/>
          <p:nvPr/>
        </p:nvSpPr>
        <p:spPr>
          <a:xfrm>
            <a:off x="4769451" y="3595442"/>
            <a:ext cx="87235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P</a:t>
            </a:r>
          </a:p>
        </p:txBody>
      </p:sp>
      <p:sp>
        <p:nvSpPr>
          <p:cNvPr id="60" name="TextBox 59">
            <a:extLst>
              <a:ext uri="{FF2B5EF4-FFF2-40B4-BE49-F238E27FC236}">
                <a16:creationId xmlns:a16="http://schemas.microsoft.com/office/drawing/2014/main" id="{E36EC665-B63E-4519-BAD7-43963D59792B}"/>
              </a:ext>
            </a:extLst>
          </p:cNvPr>
          <p:cNvSpPr txBox="1"/>
          <p:nvPr/>
        </p:nvSpPr>
        <p:spPr>
          <a:xfrm>
            <a:off x="5069306" y="4032151"/>
            <a:ext cx="87235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B = ?</a:t>
            </a:r>
          </a:p>
        </p:txBody>
      </p:sp>
    </p:spTree>
    <p:extLst>
      <p:ext uri="{BB962C8B-B14F-4D97-AF65-F5344CB8AC3E}">
        <p14:creationId xmlns:p14="http://schemas.microsoft.com/office/powerpoint/2010/main" val="36936422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2" nodeType="withEffect">
                                  <p:stCondLst>
                                    <p:cond delay="100"/>
                                  </p:stCondLst>
                                  <p:childTnLst>
                                    <p:set>
                                      <p:cBhvr>
                                        <p:cTn id="6" dur="1" fill="hold">
                                          <p:stCondLst>
                                            <p:cond delay="0"/>
                                          </p:stCondLst>
                                        </p:cTn>
                                        <p:tgtEl>
                                          <p:spTgt spid="77"/>
                                        </p:tgtEl>
                                        <p:attrNameLst>
                                          <p:attrName>style.visibility</p:attrName>
                                        </p:attrNameLst>
                                      </p:cBhvr>
                                      <p:to>
                                        <p:strVal val="visible"/>
                                      </p:to>
                                    </p:set>
                                  </p:childTnLst>
                                </p:cTn>
                              </p:par>
                              <p:par>
                                <p:cTn id="7" presetID="0" presetClass="path" presetSubtype="0" repeatCount="indefinite" accel="16667" fill="hold" grpId="0" nodeType="withEffect">
                                  <p:stCondLst>
                                    <p:cond delay="0"/>
                                  </p:stCondLst>
                                  <p:childTnLst>
                                    <p:animMotion origin="layout" path="M -4.72222E-6 1.85185E-6 L 0.39688 -0.49954 " pathEditMode="relative" rAng="0" ptsTypes="AA">
                                      <p:cBhvr>
                                        <p:cTn id="8" dur="3000" fill="hold"/>
                                        <p:tgtEl>
                                          <p:spTgt spid="77"/>
                                        </p:tgtEl>
                                        <p:attrNameLst>
                                          <p:attrName>ppt_x</p:attrName>
                                          <p:attrName>ppt_y</p:attrName>
                                        </p:attrNameLst>
                                      </p:cBhvr>
                                      <p:rCtr x="19844" y="-24977"/>
                                    </p:animMotion>
                                  </p:childTnLst>
                                </p:cTn>
                              </p:par>
                              <p:par>
                                <p:cTn id="9" presetID="6" presetClass="emph" presetSubtype="0" repeatCount="indefinite" fill="hold" grpId="1" nodeType="withEffect">
                                  <p:stCondLst>
                                    <p:cond delay="0"/>
                                  </p:stCondLst>
                                  <p:childTnLst>
                                    <p:animScale>
                                      <p:cBhvr>
                                        <p:cTn id="10" dur="3000" fill="hold"/>
                                        <p:tgtEl>
                                          <p:spTgt spid="77"/>
                                        </p:tgtEl>
                                      </p:cBhvr>
                                      <p:by x="20000" y="20000"/>
                                    </p:animScale>
                                  </p:childTnLst>
                                </p:cTn>
                              </p:par>
                              <p:par>
                                <p:cTn id="11" presetID="1" presetClass="entr" presetSubtype="0" fill="hold" grpId="2" nodeType="withEffect">
                                  <p:stCondLst>
                                    <p:cond delay="1000"/>
                                  </p:stCondLst>
                                  <p:childTnLst>
                                    <p:set>
                                      <p:cBhvr>
                                        <p:cTn id="12" dur="1" fill="hold">
                                          <p:stCondLst>
                                            <p:cond delay="0"/>
                                          </p:stCondLst>
                                        </p:cTn>
                                        <p:tgtEl>
                                          <p:spTgt spid="85"/>
                                        </p:tgtEl>
                                        <p:attrNameLst>
                                          <p:attrName>style.visibility</p:attrName>
                                        </p:attrNameLst>
                                      </p:cBhvr>
                                      <p:to>
                                        <p:strVal val="visible"/>
                                      </p:to>
                                    </p:set>
                                  </p:childTnLst>
                                </p:cTn>
                              </p:par>
                              <p:par>
                                <p:cTn id="13" presetID="0" presetClass="path" presetSubtype="0" repeatCount="indefinite" accel="16667" fill="hold" grpId="0" nodeType="withEffect">
                                  <p:stCondLst>
                                    <p:cond delay="1000"/>
                                  </p:stCondLst>
                                  <p:childTnLst>
                                    <p:animMotion origin="layout" path="M 4.44444E-6 3.33333E-6 L 0.39635 -0.49931 " pathEditMode="relative" rAng="0" ptsTypes="AA">
                                      <p:cBhvr>
                                        <p:cTn id="14" dur="3000" fill="hold"/>
                                        <p:tgtEl>
                                          <p:spTgt spid="85"/>
                                        </p:tgtEl>
                                        <p:attrNameLst>
                                          <p:attrName>ppt_x</p:attrName>
                                          <p:attrName>ppt_y</p:attrName>
                                        </p:attrNameLst>
                                      </p:cBhvr>
                                      <p:rCtr x="19809" y="-24977"/>
                                    </p:animMotion>
                                  </p:childTnLst>
                                </p:cTn>
                              </p:par>
                              <p:par>
                                <p:cTn id="15" presetID="6" presetClass="emph" presetSubtype="0" repeatCount="indefinite" fill="hold" grpId="1" nodeType="withEffect">
                                  <p:stCondLst>
                                    <p:cond delay="1000"/>
                                  </p:stCondLst>
                                  <p:childTnLst>
                                    <p:animScale>
                                      <p:cBhvr>
                                        <p:cTn id="16" dur="3000" fill="hold"/>
                                        <p:tgtEl>
                                          <p:spTgt spid="85"/>
                                        </p:tgtEl>
                                      </p:cBhvr>
                                      <p:by x="20000" y="20000"/>
                                    </p:animScale>
                                  </p:childTnLst>
                                </p:cTn>
                              </p:par>
                              <p:par>
                                <p:cTn id="17" presetID="1" presetClass="entr" presetSubtype="0" fill="hold" grpId="2" nodeType="withEffect">
                                  <p:stCondLst>
                                    <p:cond delay="2000"/>
                                  </p:stCondLst>
                                  <p:childTnLst>
                                    <p:set>
                                      <p:cBhvr>
                                        <p:cTn id="18" dur="1" fill="hold">
                                          <p:stCondLst>
                                            <p:cond delay="0"/>
                                          </p:stCondLst>
                                        </p:cTn>
                                        <p:tgtEl>
                                          <p:spTgt spid="86"/>
                                        </p:tgtEl>
                                        <p:attrNameLst>
                                          <p:attrName>style.visibility</p:attrName>
                                        </p:attrNameLst>
                                      </p:cBhvr>
                                      <p:to>
                                        <p:strVal val="visible"/>
                                      </p:to>
                                    </p:set>
                                  </p:childTnLst>
                                </p:cTn>
                              </p:par>
                              <p:par>
                                <p:cTn id="19" presetID="0" presetClass="path" presetSubtype="0" repeatCount="indefinite" accel="16667" fill="hold" grpId="0" nodeType="withEffect">
                                  <p:stCondLst>
                                    <p:cond delay="2000"/>
                                  </p:stCondLst>
                                  <p:childTnLst>
                                    <p:animMotion origin="layout" path="M -2.77778E-6 -7.40741E-7 L 0.39601 -0.4993 " pathEditMode="relative" rAng="0" ptsTypes="AA">
                                      <p:cBhvr>
                                        <p:cTn id="20" dur="3000" fill="hold"/>
                                        <p:tgtEl>
                                          <p:spTgt spid="86"/>
                                        </p:tgtEl>
                                        <p:attrNameLst>
                                          <p:attrName>ppt_x</p:attrName>
                                          <p:attrName>ppt_y</p:attrName>
                                        </p:attrNameLst>
                                      </p:cBhvr>
                                      <p:rCtr x="19792" y="-24977"/>
                                    </p:animMotion>
                                  </p:childTnLst>
                                </p:cTn>
                              </p:par>
                              <p:par>
                                <p:cTn id="21" presetID="6" presetClass="emph" presetSubtype="0" repeatCount="indefinite" fill="hold" grpId="1" nodeType="withEffect">
                                  <p:stCondLst>
                                    <p:cond delay="2000"/>
                                  </p:stCondLst>
                                  <p:childTnLst>
                                    <p:animScale>
                                      <p:cBhvr>
                                        <p:cTn id="22" dur="3000" fill="hold"/>
                                        <p:tgtEl>
                                          <p:spTgt spid="86"/>
                                        </p:tgtEl>
                                      </p:cBhvr>
                                      <p:by x="20000" y="20000"/>
                                    </p:animScale>
                                  </p:childTnLst>
                                </p:cTn>
                              </p:par>
                              <p:par>
                                <p:cTn id="23" presetID="53" presetClass="entr" presetSubtype="16" fill="hold" nodeType="withEffect">
                                  <p:stCondLst>
                                    <p:cond delay="2000"/>
                                  </p:stCondLst>
                                  <p:childTnLst>
                                    <p:set>
                                      <p:cBhvr>
                                        <p:cTn id="24" dur="1" fill="hold">
                                          <p:stCondLst>
                                            <p:cond delay="0"/>
                                          </p:stCondLst>
                                        </p:cTn>
                                        <p:tgtEl>
                                          <p:spTgt spid="54"/>
                                        </p:tgtEl>
                                        <p:attrNameLst>
                                          <p:attrName>style.visibility</p:attrName>
                                        </p:attrNameLst>
                                      </p:cBhvr>
                                      <p:to>
                                        <p:strVal val="visible"/>
                                      </p:to>
                                    </p:set>
                                    <p:anim calcmode="lin" valueType="num">
                                      <p:cBhvr>
                                        <p:cTn id="25" dur="1000" fill="hold"/>
                                        <p:tgtEl>
                                          <p:spTgt spid="54"/>
                                        </p:tgtEl>
                                        <p:attrNameLst>
                                          <p:attrName>ppt_w</p:attrName>
                                        </p:attrNameLst>
                                      </p:cBhvr>
                                      <p:tavLst>
                                        <p:tav tm="0">
                                          <p:val>
                                            <p:fltVal val="0"/>
                                          </p:val>
                                        </p:tav>
                                        <p:tav tm="100000">
                                          <p:val>
                                            <p:strVal val="#ppt_w"/>
                                          </p:val>
                                        </p:tav>
                                      </p:tavLst>
                                    </p:anim>
                                    <p:anim calcmode="lin" valueType="num">
                                      <p:cBhvr>
                                        <p:cTn id="26" dur="1000" fill="hold"/>
                                        <p:tgtEl>
                                          <p:spTgt spid="54"/>
                                        </p:tgtEl>
                                        <p:attrNameLst>
                                          <p:attrName>ppt_h</p:attrName>
                                        </p:attrNameLst>
                                      </p:cBhvr>
                                      <p:tavLst>
                                        <p:tav tm="0">
                                          <p:val>
                                            <p:fltVal val="0"/>
                                          </p:val>
                                        </p:tav>
                                        <p:tav tm="100000">
                                          <p:val>
                                            <p:strVal val="#ppt_h"/>
                                          </p:val>
                                        </p:tav>
                                      </p:tavLst>
                                    </p:anim>
                                    <p:animEffect transition="in" filter="fade">
                                      <p:cBhvr>
                                        <p:cTn id="27" dur="1000"/>
                                        <p:tgtEl>
                                          <p:spTgt spid="54"/>
                                        </p:tgtEl>
                                      </p:cBhvr>
                                    </p:animEffect>
                                  </p:childTnLst>
                                </p:cTn>
                              </p:par>
                              <p:par>
                                <p:cTn id="28" presetID="10" presetClass="entr" presetSubtype="0" fill="hold" grpId="0" nodeType="withEffect">
                                  <p:stCondLst>
                                    <p:cond delay="310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750"/>
                                        <p:tgtEl>
                                          <p:spTgt spid="53"/>
                                        </p:tgtEl>
                                      </p:cBhvr>
                                    </p:animEffect>
                                  </p:childTnLst>
                                </p:cTn>
                              </p:par>
                              <p:par>
                                <p:cTn id="31" presetID="10" presetClass="entr" presetSubtype="0" fill="hold" grpId="0" nodeType="withEffect">
                                  <p:stCondLst>
                                    <p:cond delay="370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750"/>
                                        <p:tgtEl>
                                          <p:spTgt spid="57"/>
                                        </p:tgtEl>
                                      </p:cBhvr>
                                    </p:animEffect>
                                  </p:childTnLst>
                                </p:cTn>
                              </p:par>
                              <p:par>
                                <p:cTn id="34" presetID="10" presetClass="entr" presetSubtype="0" fill="hold" grpId="0" nodeType="withEffect">
                                  <p:stCondLst>
                                    <p:cond delay="700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1000"/>
                                        <p:tgtEl>
                                          <p:spTgt spid="50"/>
                                        </p:tgtEl>
                                      </p:cBhvr>
                                    </p:animEffect>
                                  </p:childTnLst>
                                </p:cTn>
                              </p:par>
                              <p:par>
                                <p:cTn id="37" presetID="10" presetClass="entr" presetSubtype="0" fill="hold" grpId="0" nodeType="withEffect">
                                  <p:stCondLst>
                                    <p:cond delay="750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1000"/>
                                        <p:tgtEl>
                                          <p:spTgt spid="51"/>
                                        </p:tgtEl>
                                      </p:cBhvr>
                                    </p:animEffect>
                                  </p:childTnLst>
                                </p:cTn>
                              </p:par>
                              <p:par>
                                <p:cTn id="40" presetID="10" presetClass="entr" presetSubtype="0" fill="hold" grpId="0" nodeType="withEffect">
                                  <p:stCondLst>
                                    <p:cond delay="1000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1000"/>
                                        <p:tgtEl>
                                          <p:spTgt spid="60"/>
                                        </p:tgtEl>
                                      </p:cBhvr>
                                    </p:animEffect>
                                  </p:childTnLst>
                                </p:cTn>
                              </p:par>
                              <p:par>
                                <p:cTn id="43" presetID="53" presetClass="entr" presetSubtype="16" fill="hold" grpId="0" nodeType="withEffect">
                                  <p:stCondLst>
                                    <p:cond delay="12000"/>
                                  </p:stCondLst>
                                  <p:childTnLst>
                                    <p:set>
                                      <p:cBhvr>
                                        <p:cTn id="44" dur="1" fill="hold">
                                          <p:stCondLst>
                                            <p:cond delay="0"/>
                                          </p:stCondLst>
                                        </p:cTn>
                                        <p:tgtEl>
                                          <p:spTgt spid="89"/>
                                        </p:tgtEl>
                                        <p:attrNameLst>
                                          <p:attrName>style.visibility</p:attrName>
                                        </p:attrNameLst>
                                      </p:cBhvr>
                                      <p:to>
                                        <p:strVal val="visible"/>
                                      </p:to>
                                    </p:set>
                                    <p:anim calcmode="lin" valueType="num">
                                      <p:cBhvr>
                                        <p:cTn id="45" dur="1000" fill="hold"/>
                                        <p:tgtEl>
                                          <p:spTgt spid="89"/>
                                        </p:tgtEl>
                                        <p:attrNameLst>
                                          <p:attrName>ppt_w</p:attrName>
                                        </p:attrNameLst>
                                      </p:cBhvr>
                                      <p:tavLst>
                                        <p:tav tm="0">
                                          <p:val>
                                            <p:fltVal val="0"/>
                                          </p:val>
                                        </p:tav>
                                        <p:tav tm="100000">
                                          <p:val>
                                            <p:strVal val="#ppt_w"/>
                                          </p:val>
                                        </p:tav>
                                      </p:tavLst>
                                    </p:anim>
                                    <p:anim calcmode="lin" valueType="num">
                                      <p:cBhvr>
                                        <p:cTn id="46" dur="1000" fill="hold"/>
                                        <p:tgtEl>
                                          <p:spTgt spid="89"/>
                                        </p:tgtEl>
                                        <p:attrNameLst>
                                          <p:attrName>ppt_h</p:attrName>
                                        </p:attrNameLst>
                                      </p:cBhvr>
                                      <p:tavLst>
                                        <p:tav tm="0">
                                          <p:val>
                                            <p:fltVal val="0"/>
                                          </p:val>
                                        </p:tav>
                                        <p:tav tm="100000">
                                          <p:val>
                                            <p:strVal val="#ppt_h"/>
                                          </p:val>
                                        </p:tav>
                                      </p:tavLst>
                                    </p:anim>
                                    <p:animEffect transition="in" filter="fade">
                                      <p:cBhvr>
                                        <p:cTn id="47"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7" grpId="1" animBg="1"/>
      <p:bldP spid="77" grpId="2" animBg="1"/>
      <p:bldP spid="85" grpId="0" animBg="1"/>
      <p:bldP spid="85" grpId="1" animBg="1"/>
      <p:bldP spid="85" grpId="2" animBg="1"/>
      <p:bldP spid="86" grpId="0" animBg="1"/>
      <p:bldP spid="86" grpId="1" animBg="1"/>
      <p:bldP spid="86" grpId="2" animBg="1"/>
      <p:bldP spid="89" grpId="0"/>
      <p:bldP spid="50" grpId="0" animBg="1"/>
      <p:bldP spid="51" grpId="0"/>
      <p:bldP spid="53" grpId="0" animBg="1"/>
      <p:bldP spid="57" grpId="0"/>
      <p:bldP spid="6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extBox 1"/>
          <p:cNvSpPr txBox="1"/>
          <p:nvPr/>
        </p:nvSpPr>
        <p:spPr>
          <a:xfrm>
            <a:off x="195582" y="125118"/>
            <a:ext cx="8816724"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What is the direction and the strength of the magnetic field at a perpendicular distance R from an infinitely long current bearing wire?</a:t>
            </a:r>
          </a:p>
        </p:txBody>
      </p:sp>
      <p:sp>
        <p:nvSpPr>
          <p:cNvPr id="31" name="Freeform 30"/>
          <p:cNvSpPr/>
          <p:nvPr/>
        </p:nvSpPr>
        <p:spPr bwMode="auto">
          <a:xfrm>
            <a:off x="1892273" y="1490749"/>
            <a:ext cx="3669303" cy="3441000"/>
          </a:xfrm>
          <a:custGeom>
            <a:avLst/>
            <a:gdLst>
              <a:gd name="connsiteX0" fmla="*/ 0 w 3710152"/>
              <a:gd name="connsiteY0" fmla="*/ 3216166 h 3415862"/>
              <a:gd name="connsiteX1" fmla="*/ 3615559 w 3710152"/>
              <a:gd name="connsiteY1" fmla="*/ 0 h 3415862"/>
              <a:gd name="connsiteX2" fmla="*/ 3710152 w 3710152"/>
              <a:gd name="connsiteY2" fmla="*/ 0 h 3415862"/>
              <a:gd name="connsiteX3" fmla="*/ 231228 w 3710152"/>
              <a:gd name="connsiteY3" fmla="*/ 3415862 h 3415862"/>
              <a:gd name="connsiteX4" fmla="*/ 0 w 3710152"/>
              <a:gd name="connsiteY4" fmla="*/ 3216166 h 3415862"/>
              <a:gd name="connsiteX0" fmla="*/ 0 w 3669303"/>
              <a:gd name="connsiteY0" fmla="*/ 3216166 h 3415862"/>
              <a:gd name="connsiteX1" fmla="*/ 3615559 w 3669303"/>
              <a:gd name="connsiteY1" fmla="*/ 0 h 3415862"/>
              <a:gd name="connsiteX2" fmla="*/ 3669303 w 3669303"/>
              <a:gd name="connsiteY2" fmla="*/ 0 h 3415862"/>
              <a:gd name="connsiteX3" fmla="*/ 231228 w 3669303"/>
              <a:gd name="connsiteY3" fmla="*/ 3415862 h 3415862"/>
              <a:gd name="connsiteX4" fmla="*/ 0 w 3669303"/>
              <a:gd name="connsiteY4" fmla="*/ 3216166 h 3415862"/>
              <a:gd name="connsiteX0" fmla="*/ 0 w 3669303"/>
              <a:gd name="connsiteY0" fmla="*/ 3241304 h 3441000"/>
              <a:gd name="connsiteX1" fmla="*/ 3650124 w 3669303"/>
              <a:gd name="connsiteY1" fmla="*/ 0 h 3441000"/>
              <a:gd name="connsiteX2" fmla="*/ 3669303 w 3669303"/>
              <a:gd name="connsiteY2" fmla="*/ 25138 h 3441000"/>
              <a:gd name="connsiteX3" fmla="*/ 231228 w 3669303"/>
              <a:gd name="connsiteY3" fmla="*/ 3441000 h 3441000"/>
              <a:gd name="connsiteX4" fmla="*/ 0 w 3669303"/>
              <a:gd name="connsiteY4" fmla="*/ 3241304 h 344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9303" h="3441000">
                <a:moveTo>
                  <a:pt x="0" y="3241304"/>
                </a:moveTo>
                <a:lnTo>
                  <a:pt x="3650124" y="0"/>
                </a:lnTo>
                <a:lnTo>
                  <a:pt x="3669303" y="25138"/>
                </a:lnTo>
                <a:lnTo>
                  <a:pt x="231228" y="3441000"/>
                </a:lnTo>
                <a:lnTo>
                  <a:pt x="0" y="3241304"/>
                </a:lnTo>
                <a:close/>
              </a:path>
            </a:pathLst>
          </a:cu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08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0" name="Oval 29"/>
          <p:cNvSpPr/>
          <p:nvPr/>
        </p:nvSpPr>
        <p:spPr bwMode="auto">
          <a:xfrm>
            <a:off x="1836526" y="4700522"/>
            <a:ext cx="302905" cy="313978"/>
          </a:xfrm>
          <a:prstGeom prst="ellipse">
            <a:avLst/>
          </a:pr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7" name="Oval 76"/>
          <p:cNvSpPr/>
          <p:nvPr/>
        </p:nvSpPr>
        <p:spPr bwMode="auto">
          <a:xfrm>
            <a:off x="1812987" y="4797357"/>
            <a:ext cx="240209" cy="240209"/>
          </a:xfrm>
          <a:prstGeom prst="ellipse">
            <a:avLst/>
          </a:prstGeom>
          <a:solidFill>
            <a:srgbClr val="0000FF"/>
          </a:solidFill>
          <a:ln w="9525"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5" name="Oval 84"/>
          <p:cNvSpPr/>
          <p:nvPr/>
        </p:nvSpPr>
        <p:spPr bwMode="auto">
          <a:xfrm>
            <a:off x="1817033" y="4794824"/>
            <a:ext cx="240209" cy="240209"/>
          </a:xfrm>
          <a:prstGeom prst="ellipse">
            <a:avLst/>
          </a:prstGeom>
          <a:solidFill>
            <a:srgbClr val="0000FF"/>
          </a:solidFill>
          <a:ln w="9525"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6" name="Oval 85"/>
          <p:cNvSpPr/>
          <p:nvPr/>
        </p:nvSpPr>
        <p:spPr bwMode="auto">
          <a:xfrm>
            <a:off x="1821133" y="4788279"/>
            <a:ext cx="240209" cy="240209"/>
          </a:xfrm>
          <a:prstGeom prst="ellipse">
            <a:avLst/>
          </a:prstGeom>
          <a:solidFill>
            <a:srgbClr val="0000FF"/>
          </a:solidFill>
          <a:ln w="9525"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83" name="Group 82"/>
          <p:cNvGrpSpPr/>
          <p:nvPr/>
        </p:nvGrpSpPr>
        <p:grpSpPr>
          <a:xfrm>
            <a:off x="812938" y="5000981"/>
            <a:ext cx="932203" cy="716988"/>
            <a:chOff x="1698419" y="4675358"/>
            <a:chExt cx="932203" cy="716988"/>
          </a:xfrm>
        </p:grpSpPr>
        <p:sp>
          <p:nvSpPr>
            <p:cNvPr id="87" name="TextBox 86"/>
            <p:cNvSpPr txBox="1"/>
            <p:nvPr/>
          </p:nvSpPr>
          <p:spPr>
            <a:xfrm>
              <a:off x="1698419" y="4930681"/>
              <a:ext cx="87235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+I</a:t>
              </a:r>
            </a:p>
          </p:txBody>
        </p:sp>
        <p:sp>
          <p:nvSpPr>
            <p:cNvPr id="88" name="Up Arrow 87"/>
            <p:cNvSpPr/>
            <p:nvPr/>
          </p:nvSpPr>
          <p:spPr bwMode="auto">
            <a:xfrm rot="2611181">
              <a:off x="2438646" y="4675358"/>
              <a:ext cx="191976" cy="475432"/>
            </a:xfrm>
            <a:prstGeom prst="upArrow">
              <a:avLst/>
            </a:prstGeom>
            <a:solidFill>
              <a:srgbClr val="0066FF"/>
            </a:solidFill>
            <a:ln w="9525" cap="flat" cmpd="sng" algn="ctr">
              <a:solidFill>
                <a:srgbClr val="0000FF"/>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89" name="TextBox 88"/>
          <p:cNvSpPr txBox="1"/>
          <p:nvPr/>
        </p:nvSpPr>
        <p:spPr>
          <a:xfrm>
            <a:off x="7421424" y="6127002"/>
            <a:ext cx="1566231" cy="46166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11430"/>
                <a:solidFill>
                  <a:srgbClr val="FF0066"/>
                </a:solidFill>
                <a:effectLst>
                  <a:outerShdw blurRad="50800" dist="39000" dir="5460000" algn="tl">
                    <a:srgbClr val="000000">
                      <a:alpha val="38000"/>
                    </a:srgbClr>
                  </a:outerShdw>
                </a:effectLst>
                <a:uLnTx/>
                <a:uFillTx/>
                <a:latin typeface="Comic Sans MS" pitchFamily="66" charset="0"/>
                <a:ea typeface="+mn-ea"/>
                <a:cs typeface="+mn-cs"/>
              </a:rPr>
              <a:t>CLICK</a:t>
            </a:r>
          </a:p>
        </p:txBody>
      </p:sp>
      <p:grpSp>
        <p:nvGrpSpPr>
          <p:cNvPr id="91" name="Group 11">
            <a:extLst>
              <a:ext uri="{FF2B5EF4-FFF2-40B4-BE49-F238E27FC236}">
                <a16:creationId xmlns:a16="http://schemas.microsoft.com/office/drawing/2014/main" id="{063BDEC0-C72B-4246-ACB8-56FBFEFFC7B8}"/>
              </a:ext>
            </a:extLst>
          </p:cNvPr>
          <p:cNvGrpSpPr>
            <a:grpSpLocks/>
          </p:cNvGrpSpPr>
          <p:nvPr/>
        </p:nvGrpSpPr>
        <p:grpSpPr bwMode="auto">
          <a:xfrm>
            <a:off x="7565883" y="4510545"/>
            <a:ext cx="1082654" cy="1556262"/>
            <a:chOff x="2118" y="156"/>
            <a:chExt cx="1260" cy="1969"/>
          </a:xfrm>
        </p:grpSpPr>
        <p:sp>
          <p:nvSpPr>
            <p:cNvPr id="92" name="Oval 12">
              <a:extLst>
                <a:ext uri="{FF2B5EF4-FFF2-40B4-BE49-F238E27FC236}">
                  <a16:creationId xmlns:a16="http://schemas.microsoft.com/office/drawing/2014/main" id="{67E69A50-CBAF-4F31-ADB0-A58F494978FE}"/>
                </a:ext>
              </a:extLst>
            </p:cNvPr>
            <p:cNvSpPr>
              <a:spLocks noChangeArrowheads="1"/>
            </p:cNvSpPr>
            <p:nvPr/>
          </p:nvSpPr>
          <p:spPr bwMode="auto">
            <a:xfrm>
              <a:off x="2118" y="1886"/>
              <a:ext cx="1260" cy="239"/>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3" name="Freeform 13">
              <a:extLst>
                <a:ext uri="{FF2B5EF4-FFF2-40B4-BE49-F238E27FC236}">
                  <a16:creationId xmlns:a16="http://schemas.microsoft.com/office/drawing/2014/main" id="{3C0EE4F5-D9AF-43C9-8DB0-36844CB49734}"/>
                </a:ext>
              </a:extLst>
            </p:cNvPr>
            <p:cNvSpPr>
              <a:spLocks/>
            </p:cNvSpPr>
            <p:nvPr/>
          </p:nvSpPr>
          <p:spPr bwMode="auto">
            <a:xfrm>
              <a:off x="2535" y="1467"/>
              <a:ext cx="438" cy="516"/>
            </a:xfrm>
            <a:custGeom>
              <a:avLst/>
              <a:gdLst/>
              <a:ahLst/>
              <a:cxnLst>
                <a:cxn ang="0">
                  <a:pos x="96" y="0"/>
                </a:cxn>
                <a:cxn ang="0">
                  <a:pos x="432" y="48"/>
                </a:cxn>
                <a:cxn ang="0">
                  <a:pos x="516" y="516"/>
                </a:cxn>
                <a:cxn ang="0">
                  <a:pos x="402" y="504"/>
                </a:cxn>
                <a:cxn ang="0">
                  <a:pos x="282" y="174"/>
                </a:cxn>
                <a:cxn ang="0">
                  <a:pos x="192" y="156"/>
                </a:cxn>
                <a:cxn ang="0">
                  <a:pos x="150" y="318"/>
                </a:cxn>
                <a:cxn ang="0">
                  <a:pos x="168" y="480"/>
                </a:cxn>
                <a:cxn ang="0">
                  <a:pos x="0" y="450"/>
                </a:cxn>
                <a:cxn ang="0">
                  <a:pos x="24" y="138"/>
                </a:cxn>
                <a:cxn ang="0">
                  <a:pos x="96" y="0"/>
                </a:cxn>
              </a:cxnLst>
              <a:rect l="0" t="0" r="r" b="b"/>
              <a:pathLst>
                <a:path w="516" h="516">
                  <a:moveTo>
                    <a:pt x="96" y="0"/>
                  </a:moveTo>
                  <a:lnTo>
                    <a:pt x="432" y="48"/>
                  </a:lnTo>
                  <a:lnTo>
                    <a:pt x="516" y="516"/>
                  </a:lnTo>
                  <a:lnTo>
                    <a:pt x="402" y="504"/>
                  </a:lnTo>
                  <a:lnTo>
                    <a:pt x="282" y="174"/>
                  </a:lnTo>
                  <a:lnTo>
                    <a:pt x="192" y="156"/>
                  </a:lnTo>
                  <a:lnTo>
                    <a:pt x="150" y="318"/>
                  </a:lnTo>
                  <a:lnTo>
                    <a:pt x="168" y="480"/>
                  </a:lnTo>
                  <a:lnTo>
                    <a:pt x="0" y="450"/>
                  </a:lnTo>
                  <a:lnTo>
                    <a:pt x="24" y="138"/>
                  </a:lnTo>
                  <a:lnTo>
                    <a:pt x="96" y="0"/>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4" name="Freeform 14">
              <a:extLst>
                <a:ext uri="{FF2B5EF4-FFF2-40B4-BE49-F238E27FC236}">
                  <a16:creationId xmlns:a16="http://schemas.microsoft.com/office/drawing/2014/main" id="{1EC2662B-A11D-4D8C-A315-FE5F59E9163F}"/>
                </a:ext>
              </a:extLst>
            </p:cNvPr>
            <p:cNvSpPr>
              <a:spLocks/>
            </p:cNvSpPr>
            <p:nvPr/>
          </p:nvSpPr>
          <p:spPr bwMode="auto">
            <a:xfrm>
              <a:off x="2780" y="1035"/>
              <a:ext cx="392" cy="729"/>
            </a:xfrm>
            <a:custGeom>
              <a:avLst/>
              <a:gdLst/>
              <a:ahLst/>
              <a:cxnLst>
                <a:cxn ang="0">
                  <a:pos x="0" y="677"/>
                </a:cxn>
                <a:cxn ang="0">
                  <a:pos x="47" y="686"/>
                </a:cxn>
                <a:cxn ang="0">
                  <a:pos x="113" y="687"/>
                </a:cxn>
                <a:cxn ang="0">
                  <a:pos x="176" y="674"/>
                </a:cxn>
                <a:cxn ang="0">
                  <a:pos x="200" y="662"/>
                </a:cxn>
                <a:cxn ang="0">
                  <a:pos x="216" y="647"/>
                </a:cxn>
                <a:cxn ang="0">
                  <a:pos x="209" y="510"/>
                </a:cxn>
                <a:cxn ang="0">
                  <a:pos x="392" y="243"/>
                </a:cxn>
                <a:cxn ang="0">
                  <a:pos x="245" y="71"/>
                </a:cxn>
                <a:cxn ang="0">
                  <a:pos x="194" y="69"/>
                </a:cxn>
                <a:cxn ang="0">
                  <a:pos x="173" y="30"/>
                </a:cxn>
                <a:cxn ang="0">
                  <a:pos x="134" y="8"/>
                </a:cxn>
                <a:cxn ang="0">
                  <a:pos x="83" y="0"/>
                </a:cxn>
                <a:cxn ang="0">
                  <a:pos x="39" y="140"/>
                </a:cxn>
                <a:cxn ang="0">
                  <a:pos x="15" y="275"/>
                </a:cxn>
                <a:cxn ang="0">
                  <a:pos x="8" y="545"/>
                </a:cxn>
                <a:cxn ang="0">
                  <a:pos x="0" y="677"/>
                </a:cxn>
              </a:cxnLst>
              <a:rect l="0" t="0" r="r" b="b"/>
              <a:pathLst>
                <a:path w="392" h="687">
                  <a:moveTo>
                    <a:pt x="0" y="677"/>
                  </a:moveTo>
                  <a:lnTo>
                    <a:pt x="47" y="686"/>
                  </a:lnTo>
                  <a:lnTo>
                    <a:pt x="113" y="687"/>
                  </a:lnTo>
                  <a:cubicBezTo>
                    <a:pt x="134" y="683"/>
                    <a:pt x="155" y="679"/>
                    <a:pt x="176" y="674"/>
                  </a:cubicBezTo>
                  <a:cubicBezTo>
                    <a:pt x="184" y="672"/>
                    <a:pt x="191" y="664"/>
                    <a:pt x="200" y="662"/>
                  </a:cubicBezTo>
                  <a:cubicBezTo>
                    <a:pt x="205" y="656"/>
                    <a:pt x="207" y="649"/>
                    <a:pt x="216" y="647"/>
                  </a:cubicBezTo>
                  <a:lnTo>
                    <a:pt x="209" y="510"/>
                  </a:lnTo>
                  <a:lnTo>
                    <a:pt x="392" y="243"/>
                  </a:lnTo>
                  <a:lnTo>
                    <a:pt x="245" y="71"/>
                  </a:lnTo>
                  <a:lnTo>
                    <a:pt x="194" y="69"/>
                  </a:lnTo>
                  <a:lnTo>
                    <a:pt x="173" y="30"/>
                  </a:lnTo>
                  <a:lnTo>
                    <a:pt x="134" y="8"/>
                  </a:lnTo>
                  <a:lnTo>
                    <a:pt x="83" y="0"/>
                  </a:lnTo>
                  <a:lnTo>
                    <a:pt x="39" y="140"/>
                  </a:lnTo>
                  <a:lnTo>
                    <a:pt x="15" y="275"/>
                  </a:lnTo>
                  <a:lnTo>
                    <a:pt x="8" y="545"/>
                  </a:lnTo>
                  <a:lnTo>
                    <a:pt x="0" y="677"/>
                  </a:lnTo>
                  <a:close/>
                </a:path>
              </a:pathLst>
            </a:custGeom>
            <a:solidFill>
              <a:schemeClr val="accent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5" name="Freeform 15">
              <a:extLst>
                <a:ext uri="{FF2B5EF4-FFF2-40B4-BE49-F238E27FC236}">
                  <a16:creationId xmlns:a16="http://schemas.microsoft.com/office/drawing/2014/main" id="{DB266D0D-4D88-400C-83ED-48B3EB2EABF4}"/>
                </a:ext>
              </a:extLst>
            </p:cNvPr>
            <p:cNvSpPr>
              <a:spLocks/>
            </p:cNvSpPr>
            <p:nvPr/>
          </p:nvSpPr>
          <p:spPr bwMode="auto">
            <a:xfrm>
              <a:off x="2437" y="624"/>
              <a:ext cx="66" cy="93"/>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6" name="Freeform 16">
              <a:extLst>
                <a:ext uri="{FF2B5EF4-FFF2-40B4-BE49-F238E27FC236}">
                  <a16:creationId xmlns:a16="http://schemas.microsoft.com/office/drawing/2014/main" id="{9C022675-574E-4FF9-A3AA-2637237B89B3}"/>
                </a:ext>
              </a:extLst>
            </p:cNvPr>
            <p:cNvSpPr>
              <a:spLocks/>
            </p:cNvSpPr>
            <p:nvPr/>
          </p:nvSpPr>
          <p:spPr bwMode="auto">
            <a:xfrm>
              <a:off x="2299" y="156"/>
              <a:ext cx="851" cy="894"/>
            </a:xfrm>
            <a:custGeom>
              <a:avLst/>
              <a:gdLst/>
              <a:ahLst/>
              <a:cxnLst>
                <a:cxn ang="0">
                  <a:pos x="305" y="518"/>
                </a:cxn>
                <a:cxn ang="0">
                  <a:pos x="278" y="374"/>
                </a:cxn>
                <a:cxn ang="0">
                  <a:pos x="242" y="311"/>
                </a:cxn>
                <a:cxn ang="0">
                  <a:pos x="203" y="212"/>
                </a:cxn>
                <a:cxn ang="0">
                  <a:pos x="218" y="128"/>
                </a:cxn>
                <a:cxn ang="0">
                  <a:pos x="272" y="74"/>
                </a:cxn>
                <a:cxn ang="0">
                  <a:pos x="341" y="47"/>
                </a:cxn>
                <a:cxn ang="0">
                  <a:pos x="425" y="17"/>
                </a:cxn>
                <a:cxn ang="0">
                  <a:pos x="548" y="2"/>
                </a:cxn>
                <a:cxn ang="0">
                  <a:pos x="677" y="29"/>
                </a:cxn>
                <a:cxn ang="0">
                  <a:pos x="701" y="44"/>
                </a:cxn>
                <a:cxn ang="0">
                  <a:pos x="737" y="59"/>
                </a:cxn>
                <a:cxn ang="0">
                  <a:pos x="782" y="89"/>
                </a:cxn>
                <a:cxn ang="0">
                  <a:pos x="839" y="137"/>
                </a:cxn>
                <a:cxn ang="0">
                  <a:pos x="803" y="317"/>
                </a:cxn>
                <a:cxn ang="0">
                  <a:pos x="791" y="347"/>
                </a:cxn>
                <a:cxn ang="0">
                  <a:pos x="767" y="398"/>
                </a:cxn>
                <a:cxn ang="0">
                  <a:pos x="683" y="509"/>
                </a:cxn>
                <a:cxn ang="0">
                  <a:pos x="641" y="539"/>
                </a:cxn>
                <a:cxn ang="0">
                  <a:pos x="623" y="545"/>
                </a:cxn>
                <a:cxn ang="0">
                  <a:pos x="620" y="560"/>
                </a:cxn>
                <a:cxn ang="0">
                  <a:pos x="644" y="539"/>
                </a:cxn>
                <a:cxn ang="0">
                  <a:pos x="662" y="527"/>
                </a:cxn>
                <a:cxn ang="0">
                  <a:pos x="776" y="536"/>
                </a:cxn>
                <a:cxn ang="0">
                  <a:pos x="782" y="581"/>
                </a:cxn>
                <a:cxn ang="0">
                  <a:pos x="758" y="626"/>
                </a:cxn>
                <a:cxn ang="0">
                  <a:pos x="677" y="644"/>
                </a:cxn>
                <a:cxn ang="0">
                  <a:pos x="668" y="647"/>
                </a:cxn>
                <a:cxn ang="0">
                  <a:pos x="629" y="650"/>
                </a:cxn>
                <a:cxn ang="0">
                  <a:pos x="620" y="668"/>
                </a:cxn>
                <a:cxn ang="0">
                  <a:pos x="611" y="707"/>
                </a:cxn>
                <a:cxn ang="0">
                  <a:pos x="539" y="893"/>
                </a:cxn>
                <a:cxn ang="0">
                  <a:pos x="401" y="890"/>
                </a:cxn>
                <a:cxn ang="0">
                  <a:pos x="395" y="881"/>
                </a:cxn>
                <a:cxn ang="0">
                  <a:pos x="386" y="875"/>
                </a:cxn>
                <a:cxn ang="0">
                  <a:pos x="335" y="767"/>
                </a:cxn>
                <a:cxn ang="0">
                  <a:pos x="323" y="740"/>
                </a:cxn>
                <a:cxn ang="0">
                  <a:pos x="275" y="740"/>
                </a:cxn>
                <a:cxn ang="0">
                  <a:pos x="227" y="725"/>
                </a:cxn>
                <a:cxn ang="0">
                  <a:pos x="200" y="710"/>
                </a:cxn>
                <a:cxn ang="0">
                  <a:pos x="251" y="662"/>
                </a:cxn>
                <a:cxn ang="0">
                  <a:pos x="308" y="605"/>
                </a:cxn>
                <a:cxn ang="0">
                  <a:pos x="236" y="641"/>
                </a:cxn>
                <a:cxn ang="0">
                  <a:pos x="176" y="653"/>
                </a:cxn>
                <a:cxn ang="0">
                  <a:pos x="65" y="629"/>
                </a:cxn>
                <a:cxn ang="0">
                  <a:pos x="23" y="584"/>
                </a:cxn>
                <a:cxn ang="0">
                  <a:pos x="14" y="557"/>
                </a:cxn>
                <a:cxn ang="0">
                  <a:pos x="11" y="533"/>
                </a:cxn>
                <a:cxn ang="0">
                  <a:pos x="83" y="527"/>
                </a:cxn>
                <a:cxn ang="0">
                  <a:pos x="290" y="524"/>
                </a:cxn>
                <a:cxn ang="0">
                  <a:pos x="305" y="518"/>
                </a:cxn>
              </a:cxnLst>
              <a:rect l="0" t="0" r="r" b="b"/>
              <a:pathLst>
                <a:path w="851" h="894">
                  <a:moveTo>
                    <a:pt x="305" y="518"/>
                  </a:moveTo>
                  <a:cubicBezTo>
                    <a:pt x="303" y="491"/>
                    <a:pt x="296" y="402"/>
                    <a:pt x="278" y="374"/>
                  </a:cubicBezTo>
                  <a:cubicBezTo>
                    <a:pt x="265" y="355"/>
                    <a:pt x="252" y="333"/>
                    <a:pt x="242" y="311"/>
                  </a:cubicBezTo>
                  <a:cubicBezTo>
                    <a:pt x="228" y="279"/>
                    <a:pt x="222" y="241"/>
                    <a:pt x="203" y="212"/>
                  </a:cubicBezTo>
                  <a:cubicBezTo>
                    <a:pt x="206" y="161"/>
                    <a:pt x="197" y="161"/>
                    <a:pt x="218" y="128"/>
                  </a:cubicBezTo>
                  <a:cubicBezTo>
                    <a:pt x="220" y="123"/>
                    <a:pt x="267" y="77"/>
                    <a:pt x="272" y="74"/>
                  </a:cubicBezTo>
                  <a:cubicBezTo>
                    <a:pt x="293" y="61"/>
                    <a:pt x="317" y="52"/>
                    <a:pt x="341" y="47"/>
                  </a:cubicBezTo>
                  <a:cubicBezTo>
                    <a:pt x="364" y="32"/>
                    <a:pt x="399" y="26"/>
                    <a:pt x="425" y="17"/>
                  </a:cubicBezTo>
                  <a:cubicBezTo>
                    <a:pt x="460" y="12"/>
                    <a:pt x="506" y="0"/>
                    <a:pt x="548" y="2"/>
                  </a:cubicBezTo>
                  <a:cubicBezTo>
                    <a:pt x="590" y="4"/>
                    <a:pt x="652" y="22"/>
                    <a:pt x="677" y="29"/>
                  </a:cubicBezTo>
                  <a:cubicBezTo>
                    <a:pt x="689" y="33"/>
                    <a:pt x="689" y="40"/>
                    <a:pt x="701" y="44"/>
                  </a:cubicBezTo>
                  <a:cubicBezTo>
                    <a:pt x="710" y="58"/>
                    <a:pt x="722" y="55"/>
                    <a:pt x="737" y="59"/>
                  </a:cubicBezTo>
                  <a:cubicBezTo>
                    <a:pt x="752" y="69"/>
                    <a:pt x="765" y="83"/>
                    <a:pt x="782" y="89"/>
                  </a:cubicBezTo>
                  <a:cubicBezTo>
                    <a:pt x="798" y="113"/>
                    <a:pt x="832" y="107"/>
                    <a:pt x="839" y="137"/>
                  </a:cubicBezTo>
                  <a:cubicBezTo>
                    <a:pt x="843" y="187"/>
                    <a:pt x="851" y="285"/>
                    <a:pt x="803" y="317"/>
                  </a:cubicBezTo>
                  <a:cubicBezTo>
                    <a:pt x="799" y="328"/>
                    <a:pt x="793" y="335"/>
                    <a:pt x="791" y="347"/>
                  </a:cubicBezTo>
                  <a:cubicBezTo>
                    <a:pt x="787" y="368"/>
                    <a:pt x="790" y="392"/>
                    <a:pt x="767" y="398"/>
                  </a:cubicBezTo>
                  <a:cubicBezTo>
                    <a:pt x="728" y="424"/>
                    <a:pt x="735" y="496"/>
                    <a:pt x="683" y="509"/>
                  </a:cubicBezTo>
                  <a:cubicBezTo>
                    <a:pt x="668" y="519"/>
                    <a:pt x="658" y="531"/>
                    <a:pt x="641" y="539"/>
                  </a:cubicBezTo>
                  <a:cubicBezTo>
                    <a:pt x="635" y="542"/>
                    <a:pt x="623" y="545"/>
                    <a:pt x="623" y="545"/>
                  </a:cubicBezTo>
                  <a:cubicBezTo>
                    <a:pt x="609" y="566"/>
                    <a:pt x="604" y="565"/>
                    <a:pt x="620" y="560"/>
                  </a:cubicBezTo>
                  <a:cubicBezTo>
                    <a:pt x="629" y="551"/>
                    <a:pt x="633" y="545"/>
                    <a:pt x="644" y="539"/>
                  </a:cubicBezTo>
                  <a:cubicBezTo>
                    <a:pt x="650" y="535"/>
                    <a:pt x="662" y="527"/>
                    <a:pt x="662" y="527"/>
                  </a:cubicBezTo>
                  <a:cubicBezTo>
                    <a:pt x="691" y="528"/>
                    <a:pt x="740" y="503"/>
                    <a:pt x="776" y="536"/>
                  </a:cubicBezTo>
                  <a:cubicBezTo>
                    <a:pt x="779" y="536"/>
                    <a:pt x="782" y="578"/>
                    <a:pt x="782" y="581"/>
                  </a:cubicBezTo>
                  <a:cubicBezTo>
                    <a:pt x="782" y="611"/>
                    <a:pt x="773" y="605"/>
                    <a:pt x="758" y="626"/>
                  </a:cubicBezTo>
                  <a:cubicBezTo>
                    <a:pt x="753" y="650"/>
                    <a:pt x="701" y="643"/>
                    <a:pt x="677" y="644"/>
                  </a:cubicBezTo>
                  <a:cubicBezTo>
                    <a:pt x="674" y="645"/>
                    <a:pt x="671" y="647"/>
                    <a:pt x="668" y="647"/>
                  </a:cubicBezTo>
                  <a:cubicBezTo>
                    <a:pt x="655" y="649"/>
                    <a:pt x="642" y="646"/>
                    <a:pt x="629" y="650"/>
                  </a:cubicBezTo>
                  <a:cubicBezTo>
                    <a:pt x="623" y="652"/>
                    <a:pt x="624" y="662"/>
                    <a:pt x="620" y="668"/>
                  </a:cubicBezTo>
                  <a:cubicBezTo>
                    <a:pt x="617" y="681"/>
                    <a:pt x="611" y="707"/>
                    <a:pt x="611" y="707"/>
                  </a:cubicBezTo>
                  <a:cubicBezTo>
                    <a:pt x="609" y="762"/>
                    <a:pt x="615" y="878"/>
                    <a:pt x="539" y="893"/>
                  </a:cubicBezTo>
                  <a:cubicBezTo>
                    <a:pt x="493" y="892"/>
                    <a:pt x="447" y="894"/>
                    <a:pt x="401" y="890"/>
                  </a:cubicBezTo>
                  <a:cubicBezTo>
                    <a:pt x="397" y="890"/>
                    <a:pt x="398" y="884"/>
                    <a:pt x="395" y="881"/>
                  </a:cubicBezTo>
                  <a:cubicBezTo>
                    <a:pt x="392" y="878"/>
                    <a:pt x="389" y="877"/>
                    <a:pt x="386" y="875"/>
                  </a:cubicBezTo>
                  <a:cubicBezTo>
                    <a:pt x="364" y="842"/>
                    <a:pt x="351" y="803"/>
                    <a:pt x="335" y="767"/>
                  </a:cubicBezTo>
                  <a:cubicBezTo>
                    <a:pt x="331" y="758"/>
                    <a:pt x="333" y="742"/>
                    <a:pt x="323" y="740"/>
                  </a:cubicBezTo>
                  <a:cubicBezTo>
                    <a:pt x="303" y="736"/>
                    <a:pt x="295" y="741"/>
                    <a:pt x="275" y="740"/>
                  </a:cubicBezTo>
                  <a:cubicBezTo>
                    <a:pt x="258" y="739"/>
                    <a:pt x="239" y="731"/>
                    <a:pt x="227" y="725"/>
                  </a:cubicBezTo>
                  <a:cubicBezTo>
                    <a:pt x="224" y="715"/>
                    <a:pt x="200" y="710"/>
                    <a:pt x="200" y="710"/>
                  </a:cubicBezTo>
                  <a:cubicBezTo>
                    <a:pt x="203" y="696"/>
                    <a:pt x="239" y="670"/>
                    <a:pt x="251" y="662"/>
                  </a:cubicBezTo>
                  <a:cubicBezTo>
                    <a:pt x="267" y="638"/>
                    <a:pt x="286" y="620"/>
                    <a:pt x="308" y="605"/>
                  </a:cubicBezTo>
                  <a:cubicBezTo>
                    <a:pt x="310" y="598"/>
                    <a:pt x="258" y="633"/>
                    <a:pt x="236" y="641"/>
                  </a:cubicBezTo>
                  <a:cubicBezTo>
                    <a:pt x="214" y="649"/>
                    <a:pt x="204" y="655"/>
                    <a:pt x="176" y="653"/>
                  </a:cubicBezTo>
                  <a:cubicBezTo>
                    <a:pt x="137" y="652"/>
                    <a:pt x="93" y="657"/>
                    <a:pt x="65" y="629"/>
                  </a:cubicBezTo>
                  <a:cubicBezTo>
                    <a:pt x="53" y="617"/>
                    <a:pt x="33" y="599"/>
                    <a:pt x="23" y="584"/>
                  </a:cubicBezTo>
                  <a:cubicBezTo>
                    <a:pt x="18" y="576"/>
                    <a:pt x="14" y="557"/>
                    <a:pt x="14" y="557"/>
                  </a:cubicBezTo>
                  <a:cubicBezTo>
                    <a:pt x="14" y="549"/>
                    <a:pt x="0" y="538"/>
                    <a:pt x="11" y="533"/>
                  </a:cubicBezTo>
                  <a:cubicBezTo>
                    <a:pt x="22" y="528"/>
                    <a:pt x="37" y="528"/>
                    <a:pt x="83" y="527"/>
                  </a:cubicBezTo>
                  <a:cubicBezTo>
                    <a:pt x="152" y="525"/>
                    <a:pt x="221" y="525"/>
                    <a:pt x="290" y="524"/>
                  </a:cubicBezTo>
                  <a:cubicBezTo>
                    <a:pt x="301" y="520"/>
                    <a:pt x="296" y="522"/>
                    <a:pt x="305" y="518"/>
                  </a:cubicBezTo>
                  <a:close/>
                </a:path>
              </a:pathLst>
            </a:custGeom>
            <a:gradFill rotWithShape="1">
              <a:gsLst>
                <a:gs pos="0">
                  <a:srgbClr val="FFCCFF"/>
                </a:gs>
                <a:gs pos="100000">
                  <a:srgbClr val="FFCCFF">
                    <a:gamma/>
                    <a:shade val="86275"/>
                    <a:invGamma/>
                  </a:srgb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7" name="Freeform 17">
              <a:extLst>
                <a:ext uri="{FF2B5EF4-FFF2-40B4-BE49-F238E27FC236}">
                  <a16:creationId xmlns:a16="http://schemas.microsoft.com/office/drawing/2014/main" id="{2A7A267E-CF35-4915-B22E-73F849CD7B5E}"/>
                </a:ext>
              </a:extLst>
            </p:cNvPr>
            <p:cNvSpPr>
              <a:spLocks/>
            </p:cNvSpPr>
            <p:nvPr/>
          </p:nvSpPr>
          <p:spPr bwMode="auto">
            <a:xfrm rot="-830568">
              <a:off x="2714" y="321"/>
              <a:ext cx="433" cy="207"/>
            </a:xfrm>
            <a:custGeom>
              <a:avLst/>
              <a:gdLst/>
              <a:ahLst/>
              <a:cxnLst>
                <a:cxn ang="0">
                  <a:pos x="1" y="207"/>
                </a:cxn>
                <a:cxn ang="0">
                  <a:pos x="4" y="144"/>
                </a:cxn>
                <a:cxn ang="0">
                  <a:pos x="16" y="126"/>
                </a:cxn>
                <a:cxn ang="0">
                  <a:pos x="61" y="69"/>
                </a:cxn>
                <a:cxn ang="0">
                  <a:pos x="97" y="36"/>
                </a:cxn>
                <a:cxn ang="0">
                  <a:pos x="127" y="9"/>
                </a:cxn>
                <a:cxn ang="0">
                  <a:pos x="139" y="42"/>
                </a:cxn>
                <a:cxn ang="0">
                  <a:pos x="136" y="72"/>
                </a:cxn>
                <a:cxn ang="0">
                  <a:pos x="139" y="54"/>
                </a:cxn>
                <a:cxn ang="0">
                  <a:pos x="145" y="45"/>
                </a:cxn>
                <a:cxn ang="0">
                  <a:pos x="154" y="42"/>
                </a:cxn>
                <a:cxn ang="0">
                  <a:pos x="238" y="6"/>
                </a:cxn>
                <a:cxn ang="0">
                  <a:pos x="265" y="48"/>
                </a:cxn>
                <a:cxn ang="0">
                  <a:pos x="274" y="30"/>
                </a:cxn>
                <a:cxn ang="0">
                  <a:pos x="292" y="24"/>
                </a:cxn>
                <a:cxn ang="0">
                  <a:pos x="385" y="36"/>
                </a:cxn>
                <a:cxn ang="0">
                  <a:pos x="415" y="66"/>
                </a:cxn>
                <a:cxn ang="0">
                  <a:pos x="427" y="81"/>
                </a:cxn>
                <a:cxn ang="0">
                  <a:pos x="343" y="87"/>
                </a:cxn>
                <a:cxn ang="0">
                  <a:pos x="310" y="102"/>
                </a:cxn>
                <a:cxn ang="0">
                  <a:pos x="130" y="120"/>
                </a:cxn>
                <a:cxn ang="0">
                  <a:pos x="100" y="129"/>
                </a:cxn>
                <a:cxn ang="0">
                  <a:pos x="82" y="135"/>
                </a:cxn>
                <a:cxn ang="0">
                  <a:pos x="55" y="162"/>
                </a:cxn>
                <a:cxn ang="0">
                  <a:pos x="19" y="198"/>
                </a:cxn>
                <a:cxn ang="0">
                  <a:pos x="1" y="207"/>
                </a:cxn>
              </a:cxnLst>
              <a:rect l="0" t="0" r="r" b="b"/>
              <a:pathLst>
                <a:path w="433" h="207">
                  <a:moveTo>
                    <a:pt x="1" y="207"/>
                  </a:moveTo>
                  <a:cubicBezTo>
                    <a:pt x="2" y="186"/>
                    <a:pt x="0" y="165"/>
                    <a:pt x="4" y="144"/>
                  </a:cubicBezTo>
                  <a:cubicBezTo>
                    <a:pt x="5" y="137"/>
                    <a:pt x="12" y="132"/>
                    <a:pt x="16" y="126"/>
                  </a:cubicBezTo>
                  <a:cubicBezTo>
                    <a:pt x="27" y="110"/>
                    <a:pt x="46" y="74"/>
                    <a:pt x="61" y="69"/>
                  </a:cubicBezTo>
                  <a:cubicBezTo>
                    <a:pt x="73" y="57"/>
                    <a:pt x="83" y="45"/>
                    <a:pt x="97" y="36"/>
                  </a:cubicBezTo>
                  <a:cubicBezTo>
                    <a:pt x="101" y="23"/>
                    <a:pt x="112" y="9"/>
                    <a:pt x="127" y="9"/>
                  </a:cubicBezTo>
                  <a:cubicBezTo>
                    <a:pt x="134" y="20"/>
                    <a:pt x="135" y="30"/>
                    <a:pt x="139" y="42"/>
                  </a:cubicBezTo>
                  <a:cubicBezTo>
                    <a:pt x="138" y="52"/>
                    <a:pt x="136" y="62"/>
                    <a:pt x="136" y="72"/>
                  </a:cubicBezTo>
                  <a:cubicBezTo>
                    <a:pt x="136" y="78"/>
                    <a:pt x="137" y="60"/>
                    <a:pt x="139" y="54"/>
                  </a:cubicBezTo>
                  <a:cubicBezTo>
                    <a:pt x="140" y="51"/>
                    <a:pt x="142" y="47"/>
                    <a:pt x="145" y="45"/>
                  </a:cubicBezTo>
                  <a:cubicBezTo>
                    <a:pt x="147" y="43"/>
                    <a:pt x="151" y="43"/>
                    <a:pt x="154" y="42"/>
                  </a:cubicBezTo>
                  <a:cubicBezTo>
                    <a:pt x="178" y="18"/>
                    <a:pt x="211" y="24"/>
                    <a:pt x="238" y="6"/>
                  </a:cubicBezTo>
                  <a:cubicBezTo>
                    <a:pt x="282" y="11"/>
                    <a:pt x="250" y="0"/>
                    <a:pt x="265" y="48"/>
                  </a:cubicBezTo>
                  <a:cubicBezTo>
                    <a:pt x="269" y="61"/>
                    <a:pt x="271" y="32"/>
                    <a:pt x="274" y="30"/>
                  </a:cubicBezTo>
                  <a:cubicBezTo>
                    <a:pt x="279" y="26"/>
                    <a:pt x="292" y="24"/>
                    <a:pt x="292" y="24"/>
                  </a:cubicBezTo>
                  <a:cubicBezTo>
                    <a:pt x="324" y="26"/>
                    <a:pt x="353" y="31"/>
                    <a:pt x="385" y="36"/>
                  </a:cubicBezTo>
                  <a:cubicBezTo>
                    <a:pt x="389" y="69"/>
                    <a:pt x="389" y="57"/>
                    <a:pt x="415" y="66"/>
                  </a:cubicBezTo>
                  <a:cubicBezTo>
                    <a:pt x="417" y="72"/>
                    <a:pt x="433" y="78"/>
                    <a:pt x="427" y="81"/>
                  </a:cubicBezTo>
                  <a:cubicBezTo>
                    <a:pt x="402" y="94"/>
                    <a:pt x="371" y="86"/>
                    <a:pt x="343" y="87"/>
                  </a:cubicBezTo>
                  <a:cubicBezTo>
                    <a:pt x="326" y="91"/>
                    <a:pt x="328" y="98"/>
                    <a:pt x="310" y="102"/>
                  </a:cubicBezTo>
                  <a:cubicBezTo>
                    <a:pt x="338" y="144"/>
                    <a:pt x="156" y="120"/>
                    <a:pt x="130" y="120"/>
                  </a:cubicBezTo>
                  <a:cubicBezTo>
                    <a:pt x="113" y="132"/>
                    <a:pt x="130" y="122"/>
                    <a:pt x="100" y="129"/>
                  </a:cubicBezTo>
                  <a:cubicBezTo>
                    <a:pt x="94" y="130"/>
                    <a:pt x="82" y="135"/>
                    <a:pt x="82" y="135"/>
                  </a:cubicBezTo>
                  <a:cubicBezTo>
                    <a:pt x="78" y="147"/>
                    <a:pt x="67" y="158"/>
                    <a:pt x="55" y="162"/>
                  </a:cubicBezTo>
                  <a:cubicBezTo>
                    <a:pt x="49" y="181"/>
                    <a:pt x="35" y="187"/>
                    <a:pt x="19" y="198"/>
                  </a:cubicBezTo>
                  <a:cubicBezTo>
                    <a:pt x="13" y="202"/>
                    <a:pt x="1" y="207"/>
                    <a:pt x="1" y="207"/>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8" name="Freeform 18">
              <a:extLst>
                <a:ext uri="{FF2B5EF4-FFF2-40B4-BE49-F238E27FC236}">
                  <a16:creationId xmlns:a16="http://schemas.microsoft.com/office/drawing/2014/main" id="{A473611B-C1EC-4F02-82BD-DE8C33D7770F}"/>
                </a:ext>
              </a:extLst>
            </p:cNvPr>
            <p:cNvSpPr>
              <a:spLocks/>
            </p:cNvSpPr>
            <p:nvPr/>
          </p:nvSpPr>
          <p:spPr bwMode="auto">
            <a:xfrm>
              <a:off x="2705" y="570"/>
              <a:ext cx="153" cy="141"/>
            </a:xfrm>
            <a:custGeom>
              <a:avLst/>
              <a:gdLst/>
              <a:ahLst/>
              <a:cxnLst>
                <a:cxn ang="0">
                  <a:pos x="64" y="6"/>
                </a:cxn>
                <a:cxn ang="0">
                  <a:pos x="22" y="54"/>
                </a:cxn>
                <a:cxn ang="0">
                  <a:pos x="10" y="72"/>
                </a:cxn>
                <a:cxn ang="0">
                  <a:pos x="25" y="132"/>
                </a:cxn>
                <a:cxn ang="0">
                  <a:pos x="61" y="153"/>
                </a:cxn>
                <a:cxn ang="0">
                  <a:pos x="145" y="135"/>
                </a:cxn>
                <a:cxn ang="0">
                  <a:pos x="169" y="117"/>
                </a:cxn>
                <a:cxn ang="0">
                  <a:pos x="175" y="54"/>
                </a:cxn>
                <a:cxn ang="0">
                  <a:pos x="118" y="12"/>
                </a:cxn>
                <a:cxn ang="0">
                  <a:pos x="91" y="3"/>
                </a:cxn>
                <a:cxn ang="0">
                  <a:pos x="82" y="0"/>
                </a:cxn>
                <a:cxn ang="0">
                  <a:pos x="64" y="6"/>
                </a:cxn>
              </a:cxnLst>
              <a:rect l="0" t="0" r="r" b="b"/>
              <a:pathLst>
                <a:path w="186" h="153">
                  <a:moveTo>
                    <a:pt x="64" y="6"/>
                  </a:moveTo>
                  <a:cubicBezTo>
                    <a:pt x="25" y="12"/>
                    <a:pt x="39" y="28"/>
                    <a:pt x="22" y="54"/>
                  </a:cubicBezTo>
                  <a:cubicBezTo>
                    <a:pt x="18" y="60"/>
                    <a:pt x="10" y="72"/>
                    <a:pt x="10" y="72"/>
                  </a:cubicBezTo>
                  <a:cubicBezTo>
                    <a:pt x="5" y="94"/>
                    <a:pt x="0" y="124"/>
                    <a:pt x="25" y="132"/>
                  </a:cubicBezTo>
                  <a:cubicBezTo>
                    <a:pt x="30" y="152"/>
                    <a:pt x="43" y="147"/>
                    <a:pt x="61" y="153"/>
                  </a:cubicBezTo>
                  <a:cubicBezTo>
                    <a:pt x="124" y="149"/>
                    <a:pt x="99" y="147"/>
                    <a:pt x="145" y="135"/>
                  </a:cubicBezTo>
                  <a:cubicBezTo>
                    <a:pt x="156" y="128"/>
                    <a:pt x="162" y="128"/>
                    <a:pt x="169" y="117"/>
                  </a:cubicBezTo>
                  <a:cubicBezTo>
                    <a:pt x="173" y="85"/>
                    <a:pt x="186" y="86"/>
                    <a:pt x="175" y="54"/>
                  </a:cubicBezTo>
                  <a:cubicBezTo>
                    <a:pt x="169" y="14"/>
                    <a:pt x="159" y="16"/>
                    <a:pt x="118" y="12"/>
                  </a:cubicBezTo>
                  <a:cubicBezTo>
                    <a:pt x="109" y="9"/>
                    <a:pt x="100" y="6"/>
                    <a:pt x="91" y="3"/>
                  </a:cubicBezTo>
                  <a:cubicBezTo>
                    <a:pt x="88" y="2"/>
                    <a:pt x="82" y="0"/>
                    <a:pt x="82" y="0"/>
                  </a:cubicBezTo>
                  <a:cubicBezTo>
                    <a:pt x="52" y="3"/>
                    <a:pt x="46" y="0"/>
                    <a:pt x="64" y="6"/>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9" name="Freeform 19">
              <a:extLst>
                <a:ext uri="{FF2B5EF4-FFF2-40B4-BE49-F238E27FC236}">
                  <a16:creationId xmlns:a16="http://schemas.microsoft.com/office/drawing/2014/main" id="{03A75AB6-99F0-467B-847A-8EE3124CA4A4}"/>
                </a:ext>
              </a:extLst>
            </p:cNvPr>
            <p:cNvSpPr>
              <a:spLocks/>
            </p:cNvSpPr>
            <p:nvPr/>
          </p:nvSpPr>
          <p:spPr bwMode="auto">
            <a:xfrm>
              <a:off x="2718" y="621"/>
              <a:ext cx="72" cy="69"/>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0" name="Freeform 20">
              <a:extLst>
                <a:ext uri="{FF2B5EF4-FFF2-40B4-BE49-F238E27FC236}">
                  <a16:creationId xmlns:a16="http://schemas.microsoft.com/office/drawing/2014/main" id="{A5BD7ACC-E688-40B2-B99A-E9EBCB14F946}"/>
                </a:ext>
              </a:extLst>
            </p:cNvPr>
            <p:cNvSpPr>
              <a:spLocks/>
            </p:cNvSpPr>
            <p:nvPr/>
          </p:nvSpPr>
          <p:spPr bwMode="auto">
            <a:xfrm rot="-2667468">
              <a:off x="2689" y="807"/>
              <a:ext cx="27" cy="51"/>
            </a:xfrm>
            <a:custGeom>
              <a:avLst/>
              <a:gdLst/>
              <a:ahLst/>
              <a:cxnLst>
                <a:cxn ang="0">
                  <a:pos x="0" y="0"/>
                </a:cxn>
                <a:cxn ang="0">
                  <a:pos x="30" y="36"/>
                </a:cxn>
                <a:cxn ang="0">
                  <a:pos x="33" y="78"/>
                </a:cxn>
              </a:cxnLst>
              <a:rect l="0" t="0" r="r" b="b"/>
              <a:pathLst>
                <a:path w="35" h="78">
                  <a:moveTo>
                    <a:pt x="0" y="0"/>
                  </a:moveTo>
                  <a:cubicBezTo>
                    <a:pt x="12" y="11"/>
                    <a:pt x="25" y="23"/>
                    <a:pt x="30" y="36"/>
                  </a:cubicBezTo>
                  <a:cubicBezTo>
                    <a:pt x="35" y="49"/>
                    <a:pt x="34" y="63"/>
                    <a:pt x="33" y="78"/>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1" name="Freeform 21">
              <a:extLst>
                <a:ext uri="{FF2B5EF4-FFF2-40B4-BE49-F238E27FC236}">
                  <a16:creationId xmlns:a16="http://schemas.microsoft.com/office/drawing/2014/main" id="{94A0DCE5-F14C-4E51-BF6D-6D6FEDA0ED60}"/>
                </a:ext>
              </a:extLst>
            </p:cNvPr>
            <p:cNvSpPr>
              <a:spLocks/>
            </p:cNvSpPr>
            <p:nvPr/>
          </p:nvSpPr>
          <p:spPr bwMode="auto">
            <a:xfrm>
              <a:off x="2482" y="636"/>
              <a:ext cx="75" cy="114"/>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 name="Line 22">
              <a:extLst>
                <a:ext uri="{FF2B5EF4-FFF2-40B4-BE49-F238E27FC236}">
                  <a16:creationId xmlns:a16="http://schemas.microsoft.com/office/drawing/2014/main" id="{AD54B2F0-A33C-47F6-80C8-92AC08B030C4}"/>
                </a:ext>
              </a:extLst>
            </p:cNvPr>
            <p:cNvSpPr>
              <a:spLocks noChangeShapeType="1"/>
            </p:cNvSpPr>
            <p:nvPr/>
          </p:nvSpPr>
          <p:spPr bwMode="auto">
            <a:xfrm flipH="1">
              <a:off x="2598" y="720"/>
              <a:ext cx="48" cy="48"/>
            </a:xfrm>
            <a:prstGeom prst="line">
              <a:avLst/>
            </a:prstGeom>
            <a:noFill/>
            <a:ln w="19050">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3" name="Freeform 23">
              <a:extLst>
                <a:ext uri="{FF2B5EF4-FFF2-40B4-BE49-F238E27FC236}">
                  <a16:creationId xmlns:a16="http://schemas.microsoft.com/office/drawing/2014/main" id="{10C55A2E-D2D2-41CB-AEC6-CD06EE0D81AF}"/>
                </a:ext>
              </a:extLst>
            </p:cNvPr>
            <p:cNvSpPr>
              <a:spLocks/>
            </p:cNvSpPr>
            <p:nvPr/>
          </p:nvSpPr>
          <p:spPr bwMode="auto">
            <a:xfrm>
              <a:off x="2562" y="590"/>
              <a:ext cx="128" cy="84"/>
            </a:xfrm>
            <a:custGeom>
              <a:avLst/>
              <a:gdLst/>
              <a:ahLst/>
              <a:cxnLst>
                <a:cxn ang="0">
                  <a:pos x="3" y="82"/>
                </a:cxn>
                <a:cxn ang="0">
                  <a:pos x="132" y="79"/>
                </a:cxn>
                <a:cxn ang="0">
                  <a:pos x="117" y="51"/>
                </a:cxn>
                <a:cxn ang="0">
                  <a:pos x="51" y="1"/>
                </a:cxn>
                <a:cxn ang="0">
                  <a:pos x="12" y="4"/>
                </a:cxn>
                <a:cxn ang="0">
                  <a:pos x="0" y="40"/>
                </a:cxn>
                <a:cxn ang="0">
                  <a:pos x="3" y="82"/>
                </a:cxn>
              </a:cxnLst>
              <a:rect l="0" t="0" r="r" b="b"/>
              <a:pathLst>
                <a:path w="140" h="84">
                  <a:moveTo>
                    <a:pt x="3" y="82"/>
                  </a:moveTo>
                  <a:cubicBezTo>
                    <a:pt x="46" y="81"/>
                    <a:pt x="89" y="84"/>
                    <a:pt x="132" y="79"/>
                  </a:cubicBezTo>
                  <a:cubicBezTo>
                    <a:pt x="140" y="78"/>
                    <a:pt x="118" y="52"/>
                    <a:pt x="117" y="51"/>
                  </a:cubicBezTo>
                  <a:cubicBezTo>
                    <a:pt x="98" y="22"/>
                    <a:pt x="83" y="12"/>
                    <a:pt x="51" y="1"/>
                  </a:cubicBezTo>
                  <a:cubicBezTo>
                    <a:pt x="35" y="2"/>
                    <a:pt x="28" y="0"/>
                    <a:pt x="12" y="4"/>
                  </a:cubicBezTo>
                  <a:cubicBezTo>
                    <a:pt x="2" y="6"/>
                    <a:pt x="0" y="30"/>
                    <a:pt x="0" y="40"/>
                  </a:cubicBezTo>
                  <a:cubicBezTo>
                    <a:pt x="1" y="56"/>
                    <a:pt x="1" y="66"/>
                    <a:pt x="3" y="82"/>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4" name="Freeform 24">
              <a:extLst>
                <a:ext uri="{FF2B5EF4-FFF2-40B4-BE49-F238E27FC236}">
                  <a16:creationId xmlns:a16="http://schemas.microsoft.com/office/drawing/2014/main" id="{3A0C696F-E2AE-4B0A-B36C-270604BCA640}"/>
                </a:ext>
              </a:extLst>
            </p:cNvPr>
            <p:cNvSpPr>
              <a:spLocks/>
            </p:cNvSpPr>
            <p:nvPr/>
          </p:nvSpPr>
          <p:spPr bwMode="auto">
            <a:xfrm>
              <a:off x="2568" y="618"/>
              <a:ext cx="57" cy="54"/>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5" name="Freeform 25">
              <a:extLst>
                <a:ext uri="{FF2B5EF4-FFF2-40B4-BE49-F238E27FC236}">
                  <a16:creationId xmlns:a16="http://schemas.microsoft.com/office/drawing/2014/main" id="{A71E2367-5B10-4FEC-9391-5F26AA8E0772}"/>
                </a:ext>
              </a:extLst>
            </p:cNvPr>
            <p:cNvSpPr>
              <a:spLocks/>
            </p:cNvSpPr>
            <p:nvPr/>
          </p:nvSpPr>
          <p:spPr bwMode="auto">
            <a:xfrm>
              <a:off x="2952" y="716"/>
              <a:ext cx="87" cy="38"/>
            </a:xfrm>
            <a:custGeom>
              <a:avLst/>
              <a:gdLst/>
              <a:ahLst/>
              <a:cxnLst>
                <a:cxn ang="0">
                  <a:pos x="0" y="28"/>
                </a:cxn>
                <a:cxn ang="0">
                  <a:pos x="30" y="22"/>
                </a:cxn>
                <a:cxn ang="0">
                  <a:pos x="45" y="10"/>
                </a:cxn>
                <a:cxn ang="0">
                  <a:pos x="63" y="7"/>
                </a:cxn>
                <a:cxn ang="0">
                  <a:pos x="81" y="1"/>
                </a:cxn>
                <a:cxn ang="0">
                  <a:pos x="66" y="4"/>
                </a:cxn>
                <a:cxn ang="0">
                  <a:pos x="24" y="22"/>
                </a:cxn>
                <a:cxn ang="0">
                  <a:pos x="42" y="22"/>
                </a:cxn>
                <a:cxn ang="0">
                  <a:pos x="69" y="13"/>
                </a:cxn>
                <a:cxn ang="0">
                  <a:pos x="51" y="22"/>
                </a:cxn>
                <a:cxn ang="0">
                  <a:pos x="45" y="28"/>
                </a:cxn>
                <a:cxn ang="0">
                  <a:pos x="63" y="13"/>
                </a:cxn>
              </a:cxnLst>
              <a:rect l="0" t="0" r="r" b="b"/>
              <a:pathLst>
                <a:path w="87" h="38">
                  <a:moveTo>
                    <a:pt x="0" y="28"/>
                  </a:moveTo>
                  <a:cubicBezTo>
                    <a:pt x="10" y="27"/>
                    <a:pt x="22" y="28"/>
                    <a:pt x="30" y="22"/>
                  </a:cubicBezTo>
                  <a:cubicBezTo>
                    <a:pt x="44" y="10"/>
                    <a:pt x="27" y="14"/>
                    <a:pt x="45" y="10"/>
                  </a:cubicBezTo>
                  <a:cubicBezTo>
                    <a:pt x="51" y="9"/>
                    <a:pt x="57" y="8"/>
                    <a:pt x="63" y="7"/>
                  </a:cubicBezTo>
                  <a:cubicBezTo>
                    <a:pt x="69" y="5"/>
                    <a:pt x="87" y="0"/>
                    <a:pt x="81" y="1"/>
                  </a:cubicBezTo>
                  <a:cubicBezTo>
                    <a:pt x="76" y="2"/>
                    <a:pt x="71" y="3"/>
                    <a:pt x="66" y="4"/>
                  </a:cubicBezTo>
                  <a:cubicBezTo>
                    <a:pt x="48" y="16"/>
                    <a:pt x="45" y="18"/>
                    <a:pt x="24" y="22"/>
                  </a:cubicBezTo>
                  <a:cubicBezTo>
                    <a:pt x="0" y="38"/>
                    <a:pt x="36" y="24"/>
                    <a:pt x="42" y="22"/>
                  </a:cubicBezTo>
                  <a:cubicBezTo>
                    <a:pt x="63" y="8"/>
                    <a:pt x="53" y="8"/>
                    <a:pt x="69" y="13"/>
                  </a:cubicBezTo>
                  <a:cubicBezTo>
                    <a:pt x="63" y="17"/>
                    <a:pt x="54" y="16"/>
                    <a:pt x="51" y="22"/>
                  </a:cubicBezTo>
                  <a:cubicBezTo>
                    <a:pt x="46" y="31"/>
                    <a:pt x="66" y="35"/>
                    <a:pt x="45" y="28"/>
                  </a:cubicBezTo>
                  <a:cubicBezTo>
                    <a:pt x="64" y="15"/>
                    <a:pt x="63" y="23"/>
                    <a:pt x="63" y="13"/>
                  </a:cubicBezTo>
                </a:path>
              </a:pathLst>
            </a:custGeom>
            <a:noFill/>
            <a:ln w="1270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6" name="Freeform 26">
              <a:extLst>
                <a:ext uri="{FF2B5EF4-FFF2-40B4-BE49-F238E27FC236}">
                  <a16:creationId xmlns:a16="http://schemas.microsoft.com/office/drawing/2014/main" id="{75412C6C-0063-4536-8108-3541EFCFF051}"/>
                </a:ext>
              </a:extLst>
            </p:cNvPr>
            <p:cNvSpPr>
              <a:spLocks/>
            </p:cNvSpPr>
            <p:nvPr/>
          </p:nvSpPr>
          <p:spPr bwMode="auto">
            <a:xfrm rot="-1003678">
              <a:off x="2924" y="552"/>
              <a:ext cx="290" cy="269"/>
            </a:xfrm>
            <a:custGeom>
              <a:avLst/>
              <a:gdLst/>
              <a:ahLst/>
              <a:cxnLst>
                <a:cxn ang="0">
                  <a:pos x="0" y="140"/>
                </a:cxn>
                <a:cxn ang="0">
                  <a:pos x="27" y="53"/>
                </a:cxn>
                <a:cxn ang="0">
                  <a:pos x="27" y="38"/>
                </a:cxn>
                <a:cxn ang="0">
                  <a:pos x="102" y="11"/>
                </a:cxn>
                <a:cxn ang="0">
                  <a:pos x="177" y="2"/>
                </a:cxn>
                <a:cxn ang="0">
                  <a:pos x="249" y="8"/>
                </a:cxn>
                <a:cxn ang="0">
                  <a:pos x="252" y="17"/>
                </a:cxn>
                <a:cxn ang="0">
                  <a:pos x="261" y="23"/>
                </a:cxn>
                <a:cxn ang="0">
                  <a:pos x="279" y="29"/>
                </a:cxn>
                <a:cxn ang="0">
                  <a:pos x="297" y="41"/>
                </a:cxn>
                <a:cxn ang="0">
                  <a:pos x="321" y="47"/>
                </a:cxn>
                <a:cxn ang="0">
                  <a:pos x="330" y="77"/>
                </a:cxn>
                <a:cxn ang="0">
                  <a:pos x="303" y="80"/>
                </a:cxn>
                <a:cxn ang="0">
                  <a:pos x="324" y="125"/>
                </a:cxn>
                <a:cxn ang="0">
                  <a:pos x="312" y="140"/>
                </a:cxn>
                <a:cxn ang="0">
                  <a:pos x="264" y="143"/>
                </a:cxn>
                <a:cxn ang="0">
                  <a:pos x="282" y="242"/>
                </a:cxn>
                <a:cxn ang="0">
                  <a:pos x="219" y="230"/>
                </a:cxn>
                <a:cxn ang="0">
                  <a:pos x="162" y="197"/>
                </a:cxn>
                <a:cxn ang="0">
                  <a:pos x="162" y="116"/>
                </a:cxn>
                <a:cxn ang="0">
                  <a:pos x="81" y="89"/>
                </a:cxn>
                <a:cxn ang="0">
                  <a:pos x="9" y="104"/>
                </a:cxn>
              </a:cxnLst>
              <a:rect l="0" t="0" r="r" b="b"/>
              <a:pathLst>
                <a:path w="345" h="269">
                  <a:moveTo>
                    <a:pt x="0" y="140"/>
                  </a:moveTo>
                  <a:cubicBezTo>
                    <a:pt x="1" y="112"/>
                    <a:pt x="24" y="81"/>
                    <a:pt x="27" y="53"/>
                  </a:cubicBezTo>
                  <a:cubicBezTo>
                    <a:pt x="60" y="26"/>
                    <a:pt x="19" y="42"/>
                    <a:pt x="27" y="38"/>
                  </a:cubicBezTo>
                  <a:cubicBezTo>
                    <a:pt x="51" y="25"/>
                    <a:pt x="76" y="20"/>
                    <a:pt x="102" y="11"/>
                  </a:cubicBezTo>
                  <a:cubicBezTo>
                    <a:pt x="140" y="12"/>
                    <a:pt x="139" y="0"/>
                    <a:pt x="177" y="2"/>
                  </a:cubicBezTo>
                  <a:cubicBezTo>
                    <a:pt x="189" y="3"/>
                    <a:pt x="249" y="8"/>
                    <a:pt x="249" y="8"/>
                  </a:cubicBezTo>
                  <a:cubicBezTo>
                    <a:pt x="250" y="11"/>
                    <a:pt x="250" y="15"/>
                    <a:pt x="252" y="17"/>
                  </a:cubicBezTo>
                  <a:cubicBezTo>
                    <a:pt x="254" y="20"/>
                    <a:pt x="258" y="22"/>
                    <a:pt x="261" y="23"/>
                  </a:cubicBezTo>
                  <a:cubicBezTo>
                    <a:pt x="267" y="26"/>
                    <a:pt x="273" y="27"/>
                    <a:pt x="279" y="29"/>
                  </a:cubicBezTo>
                  <a:cubicBezTo>
                    <a:pt x="286" y="31"/>
                    <a:pt x="290" y="39"/>
                    <a:pt x="297" y="41"/>
                  </a:cubicBezTo>
                  <a:cubicBezTo>
                    <a:pt x="305" y="43"/>
                    <a:pt x="321" y="47"/>
                    <a:pt x="321" y="47"/>
                  </a:cubicBezTo>
                  <a:cubicBezTo>
                    <a:pt x="327" y="51"/>
                    <a:pt x="345" y="68"/>
                    <a:pt x="330" y="77"/>
                  </a:cubicBezTo>
                  <a:cubicBezTo>
                    <a:pt x="322" y="82"/>
                    <a:pt x="312" y="79"/>
                    <a:pt x="303" y="80"/>
                  </a:cubicBezTo>
                  <a:cubicBezTo>
                    <a:pt x="297" y="86"/>
                    <a:pt x="324" y="115"/>
                    <a:pt x="324" y="125"/>
                  </a:cubicBezTo>
                  <a:cubicBezTo>
                    <a:pt x="325" y="135"/>
                    <a:pt x="322" y="137"/>
                    <a:pt x="312" y="140"/>
                  </a:cubicBezTo>
                  <a:cubicBezTo>
                    <a:pt x="289" y="144"/>
                    <a:pt x="260" y="121"/>
                    <a:pt x="264" y="143"/>
                  </a:cubicBezTo>
                  <a:cubicBezTo>
                    <a:pt x="291" y="179"/>
                    <a:pt x="298" y="224"/>
                    <a:pt x="282" y="242"/>
                  </a:cubicBezTo>
                  <a:cubicBezTo>
                    <a:pt x="257" y="269"/>
                    <a:pt x="240" y="246"/>
                    <a:pt x="219" y="230"/>
                  </a:cubicBezTo>
                  <a:cubicBezTo>
                    <a:pt x="210" y="223"/>
                    <a:pt x="162" y="197"/>
                    <a:pt x="162" y="197"/>
                  </a:cubicBezTo>
                  <a:cubicBezTo>
                    <a:pt x="158" y="185"/>
                    <a:pt x="174" y="120"/>
                    <a:pt x="162" y="116"/>
                  </a:cubicBezTo>
                  <a:cubicBezTo>
                    <a:pt x="149" y="99"/>
                    <a:pt x="106" y="91"/>
                    <a:pt x="81" y="89"/>
                  </a:cubicBezTo>
                  <a:cubicBezTo>
                    <a:pt x="56" y="87"/>
                    <a:pt x="24" y="101"/>
                    <a:pt x="9" y="104"/>
                  </a:cubicBezTo>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7" name="Freeform 27">
              <a:extLst>
                <a:ext uri="{FF2B5EF4-FFF2-40B4-BE49-F238E27FC236}">
                  <a16:creationId xmlns:a16="http://schemas.microsoft.com/office/drawing/2014/main" id="{C4698981-72FD-4ABA-8F80-742137781A38}"/>
                </a:ext>
              </a:extLst>
            </p:cNvPr>
            <p:cNvSpPr>
              <a:spLocks/>
            </p:cNvSpPr>
            <p:nvPr/>
          </p:nvSpPr>
          <p:spPr bwMode="auto">
            <a:xfrm>
              <a:off x="2428" y="388"/>
              <a:ext cx="263" cy="230"/>
            </a:xfrm>
            <a:custGeom>
              <a:avLst/>
              <a:gdLst/>
              <a:ahLst/>
              <a:cxnLst>
                <a:cxn ang="0">
                  <a:pos x="239" y="203"/>
                </a:cxn>
                <a:cxn ang="0">
                  <a:pos x="212" y="176"/>
                </a:cxn>
                <a:cxn ang="0">
                  <a:pos x="158" y="134"/>
                </a:cxn>
                <a:cxn ang="0">
                  <a:pos x="131" y="122"/>
                </a:cxn>
                <a:cxn ang="0">
                  <a:pos x="74" y="128"/>
                </a:cxn>
                <a:cxn ang="0">
                  <a:pos x="65" y="137"/>
                </a:cxn>
                <a:cxn ang="0">
                  <a:pos x="14" y="149"/>
                </a:cxn>
                <a:cxn ang="0">
                  <a:pos x="5" y="158"/>
                </a:cxn>
                <a:cxn ang="0">
                  <a:pos x="11" y="110"/>
                </a:cxn>
                <a:cxn ang="0">
                  <a:pos x="62" y="95"/>
                </a:cxn>
                <a:cxn ang="0">
                  <a:pos x="32" y="83"/>
                </a:cxn>
                <a:cxn ang="0">
                  <a:pos x="14" y="77"/>
                </a:cxn>
                <a:cxn ang="0">
                  <a:pos x="62" y="56"/>
                </a:cxn>
                <a:cxn ang="0">
                  <a:pos x="89" y="47"/>
                </a:cxn>
                <a:cxn ang="0">
                  <a:pos x="98" y="44"/>
                </a:cxn>
                <a:cxn ang="0">
                  <a:pos x="128" y="65"/>
                </a:cxn>
                <a:cxn ang="0">
                  <a:pos x="143" y="62"/>
                </a:cxn>
                <a:cxn ang="0">
                  <a:pos x="134" y="26"/>
                </a:cxn>
                <a:cxn ang="0">
                  <a:pos x="131" y="17"/>
                </a:cxn>
                <a:cxn ang="0">
                  <a:pos x="167" y="11"/>
                </a:cxn>
                <a:cxn ang="0">
                  <a:pos x="173" y="32"/>
                </a:cxn>
                <a:cxn ang="0">
                  <a:pos x="194" y="35"/>
                </a:cxn>
                <a:cxn ang="0">
                  <a:pos x="221" y="74"/>
                </a:cxn>
                <a:cxn ang="0">
                  <a:pos x="248" y="146"/>
                </a:cxn>
                <a:cxn ang="0">
                  <a:pos x="239" y="203"/>
                </a:cxn>
              </a:cxnLst>
              <a:rect l="0" t="0" r="r" b="b"/>
              <a:pathLst>
                <a:path w="263" h="230">
                  <a:moveTo>
                    <a:pt x="239" y="203"/>
                  </a:moveTo>
                  <a:cubicBezTo>
                    <a:pt x="226" y="199"/>
                    <a:pt x="225" y="184"/>
                    <a:pt x="212" y="176"/>
                  </a:cubicBezTo>
                  <a:cubicBezTo>
                    <a:pt x="204" y="152"/>
                    <a:pt x="178" y="147"/>
                    <a:pt x="158" y="134"/>
                  </a:cubicBezTo>
                  <a:cubicBezTo>
                    <a:pt x="150" y="129"/>
                    <a:pt x="131" y="122"/>
                    <a:pt x="131" y="122"/>
                  </a:cubicBezTo>
                  <a:cubicBezTo>
                    <a:pt x="112" y="124"/>
                    <a:pt x="92" y="122"/>
                    <a:pt x="74" y="128"/>
                  </a:cubicBezTo>
                  <a:cubicBezTo>
                    <a:pt x="70" y="129"/>
                    <a:pt x="69" y="135"/>
                    <a:pt x="65" y="137"/>
                  </a:cubicBezTo>
                  <a:cubicBezTo>
                    <a:pt x="50" y="145"/>
                    <a:pt x="30" y="147"/>
                    <a:pt x="14" y="149"/>
                  </a:cubicBezTo>
                  <a:cubicBezTo>
                    <a:pt x="7" y="170"/>
                    <a:pt x="10" y="173"/>
                    <a:pt x="5" y="158"/>
                  </a:cubicBezTo>
                  <a:cubicBezTo>
                    <a:pt x="6" y="142"/>
                    <a:pt x="0" y="121"/>
                    <a:pt x="11" y="110"/>
                  </a:cubicBezTo>
                  <a:cubicBezTo>
                    <a:pt x="20" y="101"/>
                    <a:pt x="49" y="98"/>
                    <a:pt x="62" y="95"/>
                  </a:cubicBezTo>
                  <a:cubicBezTo>
                    <a:pt x="50" y="92"/>
                    <a:pt x="43" y="88"/>
                    <a:pt x="32" y="83"/>
                  </a:cubicBezTo>
                  <a:cubicBezTo>
                    <a:pt x="26" y="80"/>
                    <a:pt x="14" y="77"/>
                    <a:pt x="14" y="77"/>
                  </a:cubicBezTo>
                  <a:cubicBezTo>
                    <a:pt x="20" y="59"/>
                    <a:pt x="46" y="61"/>
                    <a:pt x="62" y="56"/>
                  </a:cubicBezTo>
                  <a:cubicBezTo>
                    <a:pt x="62" y="56"/>
                    <a:pt x="85" y="48"/>
                    <a:pt x="89" y="47"/>
                  </a:cubicBezTo>
                  <a:cubicBezTo>
                    <a:pt x="92" y="46"/>
                    <a:pt x="98" y="44"/>
                    <a:pt x="98" y="44"/>
                  </a:cubicBezTo>
                  <a:cubicBezTo>
                    <a:pt x="120" y="47"/>
                    <a:pt x="122" y="46"/>
                    <a:pt x="128" y="65"/>
                  </a:cubicBezTo>
                  <a:cubicBezTo>
                    <a:pt x="133" y="64"/>
                    <a:pt x="140" y="66"/>
                    <a:pt x="143" y="62"/>
                  </a:cubicBezTo>
                  <a:cubicBezTo>
                    <a:pt x="146" y="58"/>
                    <a:pt x="135" y="29"/>
                    <a:pt x="134" y="26"/>
                  </a:cubicBezTo>
                  <a:cubicBezTo>
                    <a:pt x="133" y="23"/>
                    <a:pt x="131" y="17"/>
                    <a:pt x="131" y="17"/>
                  </a:cubicBezTo>
                  <a:cubicBezTo>
                    <a:pt x="137" y="0"/>
                    <a:pt x="133" y="0"/>
                    <a:pt x="167" y="11"/>
                  </a:cubicBezTo>
                  <a:cubicBezTo>
                    <a:pt x="174" y="13"/>
                    <a:pt x="167" y="28"/>
                    <a:pt x="173" y="32"/>
                  </a:cubicBezTo>
                  <a:cubicBezTo>
                    <a:pt x="179" y="36"/>
                    <a:pt x="187" y="34"/>
                    <a:pt x="194" y="35"/>
                  </a:cubicBezTo>
                  <a:cubicBezTo>
                    <a:pt x="197" y="70"/>
                    <a:pt x="188" y="79"/>
                    <a:pt x="221" y="74"/>
                  </a:cubicBezTo>
                  <a:cubicBezTo>
                    <a:pt x="263" y="81"/>
                    <a:pt x="228" y="116"/>
                    <a:pt x="248" y="146"/>
                  </a:cubicBezTo>
                  <a:cubicBezTo>
                    <a:pt x="245" y="216"/>
                    <a:pt x="257" y="230"/>
                    <a:pt x="239" y="203"/>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8" name="Freeform 28">
              <a:extLst>
                <a:ext uri="{FF2B5EF4-FFF2-40B4-BE49-F238E27FC236}">
                  <a16:creationId xmlns:a16="http://schemas.microsoft.com/office/drawing/2014/main" id="{1F2C5B4E-4DF9-4493-8029-E28303C33EB4}"/>
                </a:ext>
              </a:extLst>
            </p:cNvPr>
            <p:cNvSpPr>
              <a:spLocks/>
            </p:cNvSpPr>
            <p:nvPr/>
          </p:nvSpPr>
          <p:spPr bwMode="auto">
            <a:xfrm>
              <a:off x="2890" y="1337"/>
              <a:ext cx="193" cy="198"/>
            </a:xfrm>
            <a:custGeom>
              <a:avLst/>
              <a:gdLst/>
              <a:ahLst/>
              <a:cxnLst>
                <a:cxn ang="0">
                  <a:pos x="55" y="0"/>
                </a:cxn>
                <a:cxn ang="0">
                  <a:pos x="19" y="23"/>
                </a:cxn>
                <a:cxn ang="0">
                  <a:pos x="0" y="89"/>
                </a:cxn>
                <a:cxn ang="0">
                  <a:pos x="18" y="141"/>
                </a:cxn>
                <a:cxn ang="0">
                  <a:pos x="96" y="194"/>
                </a:cxn>
                <a:cxn ang="0">
                  <a:pos x="160" y="198"/>
                </a:cxn>
                <a:cxn ang="0">
                  <a:pos x="193" y="140"/>
                </a:cxn>
                <a:cxn ang="0">
                  <a:pos x="126" y="131"/>
                </a:cxn>
                <a:cxn ang="0">
                  <a:pos x="66" y="54"/>
                </a:cxn>
                <a:cxn ang="0">
                  <a:pos x="57" y="41"/>
                </a:cxn>
                <a:cxn ang="0">
                  <a:pos x="55" y="0"/>
                </a:cxn>
              </a:cxnLst>
              <a:rect l="0" t="0" r="r" b="b"/>
              <a:pathLst>
                <a:path w="193" h="198">
                  <a:moveTo>
                    <a:pt x="55" y="0"/>
                  </a:moveTo>
                  <a:lnTo>
                    <a:pt x="19" y="23"/>
                  </a:lnTo>
                  <a:lnTo>
                    <a:pt x="0" y="89"/>
                  </a:lnTo>
                  <a:lnTo>
                    <a:pt x="18" y="141"/>
                  </a:lnTo>
                  <a:lnTo>
                    <a:pt x="96" y="194"/>
                  </a:lnTo>
                  <a:lnTo>
                    <a:pt x="160" y="198"/>
                  </a:lnTo>
                  <a:lnTo>
                    <a:pt x="193" y="140"/>
                  </a:lnTo>
                  <a:lnTo>
                    <a:pt x="126" y="131"/>
                  </a:lnTo>
                  <a:lnTo>
                    <a:pt x="66" y="54"/>
                  </a:lnTo>
                  <a:lnTo>
                    <a:pt x="57" y="41"/>
                  </a:lnTo>
                  <a:lnTo>
                    <a:pt x="55" y="0"/>
                  </a:ln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9" name="Freeform 29">
              <a:extLst>
                <a:ext uri="{FF2B5EF4-FFF2-40B4-BE49-F238E27FC236}">
                  <a16:creationId xmlns:a16="http://schemas.microsoft.com/office/drawing/2014/main" id="{167D6401-081A-4976-8FAD-65701C331D0E}"/>
                </a:ext>
              </a:extLst>
            </p:cNvPr>
            <p:cNvSpPr>
              <a:spLocks/>
            </p:cNvSpPr>
            <p:nvPr/>
          </p:nvSpPr>
          <p:spPr bwMode="auto">
            <a:xfrm>
              <a:off x="2782" y="1108"/>
              <a:ext cx="192" cy="603"/>
            </a:xfrm>
            <a:custGeom>
              <a:avLst/>
              <a:gdLst/>
              <a:ahLst/>
              <a:cxnLst>
                <a:cxn ang="0">
                  <a:pos x="192" y="0"/>
                </a:cxn>
                <a:cxn ang="0">
                  <a:pos x="118" y="133"/>
                </a:cxn>
                <a:cxn ang="0">
                  <a:pos x="58" y="270"/>
                </a:cxn>
                <a:cxn ang="0">
                  <a:pos x="30" y="423"/>
                </a:cxn>
                <a:cxn ang="0">
                  <a:pos x="3" y="543"/>
                </a:cxn>
                <a:cxn ang="0">
                  <a:pos x="0" y="603"/>
                </a:cxn>
              </a:cxnLst>
              <a:rect l="0" t="0" r="r" b="b"/>
              <a:pathLst>
                <a:path w="192" h="603">
                  <a:moveTo>
                    <a:pt x="192" y="0"/>
                  </a:moveTo>
                  <a:lnTo>
                    <a:pt x="118" y="133"/>
                  </a:lnTo>
                  <a:lnTo>
                    <a:pt x="58" y="270"/>
                  </a:lnTo>
                  <a:lnTo>
                    <a:pt x="30" y="423"/>
                  </a:lnTo>
                  <a:lnTo>
                    <a:pt x="3" y="543"/>
                  </a:lnTo>
                  <a:lnTo>
                    <a:pt x="0" y="603"/>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0" name="Freeform 30">
              <a:extLst>
                <a:ext uri="{FF2B5EF4-FFF2-40B4-BE49-F238E27FC236}">
                  <a16:creationId xmlns:a16="http://schemas.microsoft.com/office/drawing/2014/main" id="{465EEC1D-95D0-4267-9B54-B96A03EC0626}"/>
                </a:ext>
              </a:extLst>
            </p:cNvPr>
            <p:cNvSpPr>
              <a:spLocks/>
            </p:cNvSpPr>
            <p:nvPr/>
          </p:nvSpPr>
          <p:spPr bwMode="auto">
            <a:xfrm>
              <a:off x="2954" y="1221"/>
              <a:ext cx="69" cy="155"/>
            </a:xfrm>
            <a:custGeom>
              <a:avLst/>
              <a:gdLst/>
              <a:ahLst/>
              <a:cxnLst>
                <a:cxn ang="0">
                  <a:pos x="0" y="155"/>
                </a:cxn>
                <a:cxn ang="0">
                  <a:pos x="69" y="30"/>
                </a:cxn>
                <a:cxn ang="0">
                  <a:pos x="28" y="0"/>
                </a:cxn>
              </a:cxnLst>
              <a:rect l="0" t="0" r="r" b="b"/>
              <a:pathLst>
                <a:path w="69" h="155">
                  <a:moveTo>
                    <a:pt x="0" y="155"/>
                  </a:moveTo>
                  <a:lnTo>
                    <a:pt x="69" y="30"/>
                  </a:lnTo>
                  <a:lnTo>
                    <a:pt x="28" y="0"/>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1" name="Freeform 31">
              <a:extLst>
                <a:ext uri="{FF2B5EF4-FFF2-40B4-BE49-F238E27FC236}">
                  <a16:creationId xmlns:a16="http://schemas.microsoft.com/office/drawing/2014/main" id="{8B68C70E-285F-4EF3-A62A-EBCA71752E7F}"/>
                </a:ext>
              </a:extLst>
            </p:cNvPr>
            <p:cNvSpPr>
              <a:spLocks/>
            </p:cNvSpPr>
            <p:nvPr/>
          </p:nvSpPr>
          <p:spPr bwMode="auto">
            <a:xfrm>
              <a:off x="2297" y="1848"/>
              <a:ext cx="400" cy="127"/>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2" name="Freeform 32">
              <a:extLst>
                <a:ext uri="{FF2B5EF4-FFF2-40B4-BE49-F238E27FC236}">
                  <a16:creationId xmlns:a16="http://schemas.microsoft.com/office/drawing/2014/main" id="{0622D393-7423-415F-9278-392F1EE20991}"/>
                </a:ext>
              </a:extLst>
            </p:cNvPr>
            <p:cNvSpPr>
              <a:spLocks/>
            </p:cNvSpPr>
            <p:nvPr/>
          </p:nvSpPr>
          <p:spPr bwMode="auto">
            <a:xfrm>
              <a:off x="2329" y="1047"/>
              <a:ext cx="368" cy="678"/>
            </a:xfrm>
            <a:custGeom>
              <a:avLst/>
              <a:gdLst/>
              <a:ahLst/>
              <a:cxnLst>
                <a:cxn ang="0">
                  <a:pos x="356" y="0"/>
                </a:cxn>
                <a:cxn ang="0">
                  <a:pos x="176" y="156"/>
                </a:cxn>
                <a:cxn ang="0">
                  <a:pos x="30" y="146"/>
                </a:cxn>
                <a:cxn ang="0">
                  <a:pos x="0" y="272"/>
                </a:cxn>
                <a:cxn ang="0">
                  <a:pos x="152" y="288"/>
                </a:cxn>
                <a:cxn ang="0">
                  <a:pos x="236" y="240"/>
                </a:cxn>
                <a:cxn ang="0">
                  <a:pos x="122" y="636"/>
                </a:cxn>
                <a:cxn ang="0">
                  <a:pos x="194" y="672"/>
                </a:cxn>
                <a:cxn ang="0">
                  <a:pos x="302" y="678"/>
                </a:cxn>
                <a:cxn ang="0">
                  <a:pos x="368" y="240"/>
                </a:cxn>
                <a:cxn ang="0">
                  <a:pos x="356" y="0"/>
                </a:cxn>
              </a:cxnLst>
              <a:rect l="0" t="0" r="r" b="b"/>
              <a:pathLst>
                <a:path w="368" h="678">
                  <a:moveTo>
                    <a:pt x="356" y="0"/>
                  </a:moveTo>
                  <a:lnTo>
                    <a:pt x="176" y="156"/>
                  </a:lnTo>
                  <a:lnTo>
                    <a:pt x="30" y="146"/>
                  </a:lnTo>
                  <a:lnTo>
                    <a:pt x="0" y="272"/>
                  </a:lnTo>
                  <a:lnTo>
                    <a:pt x="152" y="288"/>
                  </a:lnTo>
                  <a:lnTo>
                    <a:pt x="236" y="240"/>
                  </a:lnTo>
                  <a:lnTo>
                    <a:pt x="122" y="636"/>
                  </a:lnTo>
                  <a:lnTo>
                    <a:pt x="194" y="672"/>
                  </a:lnTo>
                  <a:lnTo>
                    <a:pt x="302" y="678"/>
                  </a:lnTo>
                  <a:lnTo>
                    <a:pt x="368" y="240"/>
                  </a:lnTo>
                  <a:lnTo>
                    <a:pt x="356" y="0"/>
                  </a:lnTo>
                  <a:close/>
                </a:path>
              </a:pathLst>
            </a:custGeom>
            <a:solidFill>
              <a:schemeClr val="accent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3" name="Freeform 33">
              <a:extLst>
                <a:ext uri="{FF2B5EF4-FFF2-40B4-BE49-F238E27FC236}">
                  <a16:creationId xmlns:a16="http://schemas.microsoft.com/office/drawing/2014/main" id="{182E27AA-507B-4786-A448-B7F3480E4EB9}"/>
                </a:ext>
              </a:extLst>
            </p:cNvPr>
            <p:cNvSpPr>
              <a:spLocks/>
            </p:cNvSpPr>
            <p:nvPr/>
          </p:nvSpPr>
          <p:spPr bwMode="auto">
            <a:xfrm rot="1141536" flipH="1">
              <a:off x="2843" y="1930"/>
              <a:ext cx="322" cy="121"/>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4" name="Freeform 34">
              <a:extLst>
                <a:ext uri="{FF2B5EF4-FFF2-40B4-BE49-F238E27FC236}">
                  <a16:creationId xmlns:a16="http://schemas.microsoft.com/office/drawing/2014/main" id="{9B925EC1-FD0E-4AA1-99B1-198B3D169229}"/>
                </a:ext>
              </a:extLst>
            </p:cNvPr>
            <p:cNvSpPr>
              <a:spLocks/>
            </p:cNvSpPr>
            <p:nvPr/>
          </p:nvSpPr>
          <p:spPr bwMode="auto">
            <a:xfrm>
              <a:off x="2644" y="1013"/>
              <a:ext cx="250" cy="112"/>
            </a:xfrm>
            <a:custGeom>
              <a:avLst/>
              <a:gdLst/>
              <a:ahLst/>
              <a:cxnLst>
                <a:cxn ang="0">
                  <a:pos x="1" y="27"/>
                </a:cxn>
                <a:cxn ang="0">
                  <a:pos x="4" y="112"/>
                </a:cxn>
                <a:cxn ang="0">
                  <a:pos x="82" y="69"/>
                </a:cxn>
                <a:cxn ang="0">
                  <a:pos x="87" y="91"/>
                </a:cxn>
                <a:cxn ang="0">
                  <a:pos x="151" y="84"/>
                </a:cxn>
                <a:cxn ang="0">
                  <a:pos x="156" y="60"/>
                </a:cxn>
                <a:cxn ang="0">
                  <a:pos x="250" y="108"/>
                </a:cxn>
                <a:cxn ang="0">
                  <a:pos x="249" y="12"/>
                </a:cxn>
                <a:cxn ang="0">
                  <a:pos x="163" y="36"/>
                </a:cxn>
                <a:cxn ang="0">
                  <a:pos x="144" y="21"/>
                </a:cxn>
                <a:cxn ang="0">
                  <a:pos x="90" y="24"/>
                </a:cxn>
                <a:cxn ang="0">
                  <a:pos x="88" y="48"/>
                </a:cxn>
                <a:cxn ang="0">
                  <a:pos x="0" y="0"/>
                </a:cxn>
                <a:cxn ang="0">
                  <a:pos x="1" y="27"/>
                </a:cxn>
              </a:cxnLst>
              <a:rect l="0" t="0" r="r" b="b"/>
              <a:pathLst>
                <a:path w="250" h="112">
                  <a:moveTo>
                    <a:pt x="1" y="27"/>
                  </a:moveTo>
                  <a:lnTo>
                    <a:pt x="4" y="112"/>
                  </a:lnTo>
                  <a:lnTo>
                    <a:pt x="82" y="69"/>
                  </a:lnTo>
                  <a:lnTo>
                    <a:pt x="87" y="91"/>
                  </a:lnTo>
                  <a:lnTo>
                    <a:pt x="151" y="84"/>
                  </a:lnTo>
                  <a:lnTo>
                    <a:pt x="156" y="60"/>
                  </a:lnTo>
                  <a:lnTo>
                    <a:pt x="250" y="108"/>
                  </a:lnTo>
                  <a:lnTo>
                    <a:pt x="249" y="12"/>
                  </a:lnTo>
                  <a:lnTo>
                    <a:pt x="163" y="36"/>
                  </a:lnTo>
                  <a:lnTo>
                    <a:pt x="144" y="21"/>
                  </a:lnTo>
                  <a:lnTo>
                    <a:pt x="90" y="24"/>
                  </a:lnTo>
                  <a:lnTo>
                    <a:pt x="88" y="48"/>
                  </a:lnTo>
                  <a:lnTo>
                    <a:pt x="0" y="0"/>
                  </a:lnTo>
                  <a:lnTo>
                    <a:pt x="1" y="27"/>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5" name="Freeform 35">
              <a:extLst>
                <a:ext uri="{FF2B5EF4-FFF2-40B4-BE49-F238E27FC236}">
                  <a16:creationId xmlns:a16="http://schemas.microsoft.com/office/drawing/2014/main" id="{C72027AF-55E4-4F96-B912-49D8798FADFD}"/>
                </a:ext>
              </a:extLst>
            </p:cNvPr>
            <p:cNvSpPr>
              <a:spLocks/>
            </p:cNvSpPr>
            <p:nvPr/>
          </p:nvSpPr>
          <p:spPr bwMode="auto">
            <a:xfrm>
              <a:off x="2597" y="1135"/>
              <a:ext cx="64" cy="448"/>
            </a:xfrm>
            <a:custGeom>
              <a:avLst/>
              <a:gdLst/>
              <a:ahLst/>
              <a:cxnLst>
                <a:cxn ang="0">
                  <a:pos x="0" y="0"/>
                </a:cxn>
                <a:cxn ang="0">
                  <a:pos x="64" y="200"/>
                </a:cxn>
                <a:cxn ang="0">
                  <a:pos x="48" y="448"/>
                </a:cxn>
              </a:cxnLst>
              <a:rect l="0" t="0" r="r" b="b"/>
              <a:pathLst>
                <a:path w="64" h="448">
                  <a:moveTo>
                    <a:pt x="0" y="0"/>
                  </a:moveTo>
                  <a:lnTo>
                    <a:pt x="64" y="200"/>
                  </a:lnTo>
                  <a:lnTo>
                    <a:pt x="48" y="448"/>
                  </a:ln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6" name="AutoShape 36">
              <a:extLst>
                <a:ext uri="{FF2B5EF4-FFF2-40B4-BE49-F238E27FC236}">
                  <a16:creationId xmlns:a16="http://schemas.microsoft.com/office/drawing/2014/main" id="{1EC527FA-FF5C-4CE9-8EC8-BF52FAB6D1C7}"/>
                </a:ext>
              </a:extLst>
            </p:cNvPr>
            <p:cNvSpPr>
              <a:spLocks noChangeArrowheads="1"/>
            </p:cNvSpPr>
            <p:nvPr/>
          </p:nvSpPr>
          <p:spPr bwMode="auto">
            <a:xfrm rot="-1641661">
              <a:off x="2159" y="1037"/>
              <a:ext cx="318" cy="30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6633"/>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7" name="AutoShape 37">
              <a:extLst>
                <a:ext uri="{FF2B5EF4-FFF2-40B4-BE49-F238E27FC236}">
                  <a16:creationId xmlns:a16="http://schemas.microsoft.com/office/drawing/2014/main" id="{4B1E2504-4C51-4380-AE24-0889ADCE1F40}"/>
                </a:ext>
              </a:extLst>
            </p:cNvPr>
            <p:cNvSpPr>
              <a:spLocks noChangeArrowheads="1"/>
            </p:cNvSpPr>
            <p:nvPr/>
          </p:nvSpPr>
          <p:spPr bwMode="auto">
            <a:xfrm rot="-1641661">
              <a:off x="2198" y="1066"/>
              <a:ext cx="252" cy="23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bg1"/>
                </a:gs>
                <a:gs pos="100000">
                  <a:schemeClr val="bg1">
                    <a:gamma/>
                    <a:shade val="46275"/>
                    <a:invGamma/>
                  </a:schemeClr>
                </a:gs>
              </a:gsLst>
              <a:lin ang="5400000" scaled="1"/>
            </a:gra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8" name="Freeform 38">
              <a:extLst>
                <a:ext uri="{FF2B5EF4-FFF2-40B4-BE49-F238E27FC236}">
                  <a16:creationId xmlns:a16="http://schemas.microsoft.com/office/drawing/2014/main" id="{0AA2D85A-E854-4485-8C98-948CCF2D3F68}"/>
                </a:ext>
              </a:extLst>
            </p:cNvPr>
            <p:cNvSpPr>
              <a:spLocks/>
            </p:cNvSpPr>
            <p:nvPr/>
          </p:nvSpPr>
          <p:spPr bwMode="auto">
            <a:xfrm>
              <a:off x="2200" y="1069"/>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9" name="Freeform 39">
              <a:extLst>
                <a:ext uri="{FF2B5EF4-FFF2-40B4-BE49-F238E27FC236}">
                  <a16:creationId xmlns:a16="http://schemas.microsoft.com/office/drawing/2014/main" id="{106E5575-DA34-4ECE-B312-9B637D8668F1}"/>
                </a:ext>
              </a:extLst>
            </p:cNvPr>
            <p:cNvSpPr>
              <a:spLocks/>
            </p:cNvSpPr>
            <p:nvPr/>
          </p:nvSpPr>
          <p:spPr bwMode="auto">
            <a:xfrm>
              <a:off x="2218" y="1090"/>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0" name="Freeform 40">
              <a:extLst>
                <a:ext uri="{FF2B5EF4-FFF2-40B4-BE49-F238E27FC236}">
                  <a16:creationId xmlns:a16="http://schemas.microsoft.com/office/drawing/2014/main" id="{46332C63-ECCC-4769-B879-232334C9C5AF}"/>
                </a:ext>
              </a:extLst>
            </p:cNvPr>
            <p:cNvSpPr>
              <a:spLocks/>
            </p:cNvSpPr>
            <p:nvPr/>
          </p:nvSpPr>
          <p:spPr bwMode="auto">
            <a:xfrm>
              <a:off x="2224" y="1108"/>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1" name="Freeform 41">
              <a:extLst>
                <a:ext uri="{FF2B5EF4-FFF2-40B4-BE49-F238E27FC236}">
                  <a16:creationId xmlns:a16="http://schemas.microsoft.com/office/drawing/2014/main" id="{A21C3C67-0A0B-446E-99A5-041862C32392}"/>
                </a:ext>
              </a:extLst>
            </p:cNvPr>
            <p:cNvSpPr>
              <a:spLocks/>
            </p:cNvSpPr>
            <p:nvPr/>
          </p:nvSpPr>
          <p:spPr bwMode="auto">
            <a:xfrm>
              <a:off x="2249" y="1135"/>
              <a:ext cx="154" cy="76"/>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2" name="Freeform 42">
              <a:extLst>
                <a:ext uri="{FF2B5EF4-FFF2-40B4-BE49-F238E27FC236}">
                  <a16:creationId xmlns:a16="http://schemas.microsoft.com/office/drawing/2014/main" id="{DDDC7F72-FC06-4C2D-81A7-C0F446841A12}"/>
                </a:ext>
              </a:extLst>
            </p:cNvPr>
            <p:cNvSpPr>
              <a:spLocks/>
            </p:cNvSpPr>
            <p:nvPr/>
          </p:nvSpPr>
          <p:spPr bwMode="auto">
            <a:xfrm>
              <a:off x="2272" y="1158"/>
              <a:ext cx="136" cy="72"/>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 name="Freeform 43">
              <a:extLst>
                <a:ext uri="{FF2B5EF4-FFF2-40B4-BE49-F238E27FC236}">
                  <a16:creationId xmlns:a16="http://schemas.microsoft.com/office/drawing/2014/main" id="{A46E25A6-FB5B-4276-85EF-B00E794AE6F6}"/>
                </a:ext>
              </a:extLst>
            </p:cNvPr>
            <p:cNvSpPr>
              <a:spLocks/>
            </p:cNvSpPr>
            <p:nvPr/>
          </p:nvSpPr>
          <p:spPr bwMode="auto">
            <a:xfrm>
              <a:off x="2295" y="1198"/>
              <a:ext cx="121"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4" name="Freeform 44">
              <a:extLst>
                <a:ext uri="{FF2B5EF4-FFF2-40B4-BE49-F238E27FC236}">
                  <a16:creationId xmlns:a16="http://schemas.microsoft.com/office/drawing/2014/main" id="{4FC4D8D7-0412-4C87-897E-B14AB137A485}"/>
                </a:ext>
              </a:extLst>
            </p:cNvPr>
            <p:cNvSpPr>
              <a:spLocks/>
            </p:cNvSpPr>
            <p:nvPr/>
          </p:nvSpPr>
          <p:spPr bwMode="auto">
            <a:xfrm>
              <a:off x="2325" y="1218"/>
              <a:ext cx="99"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5" name="Freeform 45">
              <a:extLst>
                <a:ext uri="{FF2B5EF4-FFF2-40B4-BE49-F238E27FC236}">
                  <a16:creationId xmlns:a16="http://schemas.microsoft.com/office/drawing/2014/main" id="{CAB97BA9-7D2F-485D-9EA9-9D7B1A115EB6}"/>
                </a:ext>
              </a:extLst>
            </p:cNvPr>
            <p:cNvSpPr>
              <a:spLocks/>
            </p:cNvSpPr>
            <p:nvPr/>
          </p:nvSpPr>
          <p:spPr bwMode="auto">
            <a:xfrm>
              <a:off x="2145" y="1184"/>
              <a:ext cx="133" cy="150"/>
            </a:xfrm>
            <a:custGeom>
              <a:avLst/>
              <a:gdLst/>
              <a:ahLst/>
              <a:cxnLst>
                <a:cxn ang="0">
                  <a:pos x="0" y="15"/>
                </a:cxn>
                <a:cxn ang="0">
                  <a:pos x="15" y="0"/>
                </a:cxn>
                <a:cxn ang="0">
                  <a:pos x="27" y="12"/>
                </a:cxn>
                <a:cxn ang="0">
                  <a:pos x="46" y="20"/>
                </a:cxn>
                <a:cxn ang="0">
                  <a:pos x="63" y="26"/>
                </a:cxn>
                <a:cxn ang="0">
                  <a:pos x="70" y="41"/>
                </a:cxn>
                <a:cxn ang="0">
                  <a:pos x="87" y="44"/>
                </a:cxn>
                <a:cxn ang="0">
                  <a:pos x="79" y="75"/>
                </a:cxn>
                <a:cxn ang="0">
                  <a:pos x="57" y="75"/>
                </a:cxn>
                <a:cxn ang="0">
                  <a:pos x="54" y="71"/>
                </a:cxn>
                <a:cxn ang="0">
                  <a:pos x="49" y="69"/>
                </a:cxn>
                <a:cxn ang="0">
                  <a:pos x="22" y="51"/>
                </a:cxn>
                <a:cxn ang="0">
                  <a:pos x="0" y="15"/>
                </a:cxn>
              </a:cxnLst>
              <a:rect l="0" t="0" r="r" b="b"/>
              <a:pathLst>
                <a:path w="89" h="88">
                  <a:moveTo>
                    <a:pt x="0" y="15"/>
                  </a:moveTo>
                  <a:cubicBezTo>
                    <a:pt x="1" y="7"/>
                    <a:pt x="8" y="3"/>
                    <a:pt x="15" y="0"/>
                  </a:cubicBezTo>
                  <a:cubicBezTo>
                    <a:pt x="24" y="6"/>
                    <a:pt x="17" y="15"/>
                    <a:pt x="27" y="12"/>
                  </a:cubicBezTo>
                  <a:cubicBezTo>
                    <a:pt x="36" y="13"/>
                    <a:pt x="44" y="11"/>
                    <a:pt x="46" y="20"/>
                  </a:cubicBezTo>
                  <a:cubicBezTo>
                    <a:pt x="44" y="29"/>
                    <a:pt x="53" y="24"/>
                    <a:pt x="63" y="26"/>
                  </a:cubicBezTo>
                  <a:cubicBezTo>
                    <a:pt x="66" y="46"/>
                    <a:pt x="61" y="48"/>
                    <a:pt x="70" y="41"/>
                  </a:cubicBezTo>
                  <a:cubicBezTo>
                    <a:pt x="76" y="42"/>
                    <a:pt x="86" y="38"/>
                    <a:pt x="87" y="44"/>
                  </a:cubicBezTo>
                  <a:cubicBezTo>
                    <a:pt x="89" y="53"/>
                    <a:pt x="84" y="68"/>
                    <a:pt x="79" y="75"/>
                  </a:cubicBezTo>
                  <a:cubicBezTo>
                    <a:pt x="77" y="88"/>
                    <a:pt x="64" y="82"/>
                    <a:pt x="57" y="75"/>
                  </a:cubicBezTo>
                  <a:cubicBezTo>
                    <a:pt x="56" y="74"/>
                    <a:pt x="55" y="72"/>
                    <a:pt x="54" y="71"/>
                  </a:cubicBezTo>
                  <a:cubicBezTo>
                    <a:pt x="53" y="70"/>
                    <a:pt x="51" y="70"/>
                    <a:pt x="49" y="69"/>
                  </a:cubicBezTo>
                  <a:cubicBezTo>
                    <a:pt x="38" y="55"/>
                    <a:pt x="34" y="60"/>
                    <a:pt x="22" y="51"/>
                  </a:cubicBezTo>
                  <a:cubicBezTo>
                    <a:pt x="12" y="44"/>
                    <a:pt x="3" y="25"/>
                    <a:pt x="0" y="15"/>
                  </a:cubicBezTo>
                  <a:close/>
                </a:path>
              </a:pathLst>
            </a:custGeom>
            <a:solidFill>
              <a:srgbClr val="FF9999"/>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6" name="Freeform 46">
              <a:extLst>
                <a:ext uri="{FF2B5EF4-FFF2-40B4-BE49-F238E27FC236}">
                  <a16:creationId xmlns:a16="http://schemas.microsoft.com/office/drawing/2014/main" id="{E304AB1F-8454-45EC-AE8C-59C4E9D942DB}"/>
                </a:ext>
              </a:extLst>
            </p:cNvPr>
            <p:cNvSpPr>
              <a:spLocks/>
            </p:cNvSpPr>
            <p:nvPr/>
          </p:nvSpPr>
          <p:spPr bwMode="auto">
            <a:xfrm>
              <a:off x="2625" y="828"/>
              <a:ext cx="93" cy="66"/>
            </a:xfrm>
            <a:custGeom>
              <a:avLst/>
              <a:gdLst/>
              <a:ahLst/>
              <a:cxnLst>
                <a:cxn ang="0">
                  <a:pos x="0" y="39"/>
                </a:cxn>
                <a:cxn ang="0">
                  <a:pos x="60" y="24"/>
                </a:cxn>
                <a:cxn ang="0">
                  <a:pos x="81" y="0"/>
                </a:cxn>
              </a:cxnLst>
              <a:rect l="0" t="0" r="r" b="b"/>
              <a:pathLst>
                <a:path w="81" h="39">
                  <a:moveTo>
                    <a:pt x="0" y="39"/>
                  </a:moveTo>
                  <a:cubicBezTo>
                    <a:pt x="23" y="34"/>
                    <a:pt x="47" y="30"/>
                    <a:pt x="60" y="24"/>
                  </a:cubicBezTo>
                  <a:cubicBezTo>
                    <a:pt x="73" y="18"/>
                    <a:pt x="78" y="4"/>
                    <a:pt x="81" y="0"/>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50" name="AutoShape 39">
            <a:extLst>
              <a:ext uri="{FF2B5EF4-FFF2-40B4-BE49-F238E27FC236}">
                <a16:creationId xmlns:a16="http://schemas.microsoft.com/office/drawing/2014/main" id="{1265E405-216D-4A5D-B5BC-404DB90F8AD9}"/>
              </a:ext>
            </a:extLst>
          </p:cNvPr>
          <p:cNvSpPr>
            <a:spLocks noChangeArrowheads="1"/>
          </p:cNvSpPr>
          <p:nvPr/>
        </p:nvSpPr>
        <p:spPr bwMode="auto">
          <a:xfrm>
            <a:off x="4567511" y="1588858"/>
            <a:ext cx="4576490" cy="2118069"/>
          </a:xfrm>
          <a:prstGeom prst="cloudCallout">
            <a:avLst>
              <a:gd name="adj1" fmla="val 23739"/>
              <a:gd name="adj2" fmla="val 82842"/>
            </a:avLst>
          </a:prstGeom>
          <a:solidFill>
            <a:srgbClr val="CCFFFF"/>
          </a:solidFill>
          <a:ln w="28575">
            <a:solidFill>
              <a:schemeClr val="accent1">
                <a:lumMod val="40000"/>
                <a:lumOff val="60000"/>
              </a:schemeClr>
            </a:solidFill>
            <a:round/>
            <a:headEnd/>
            <a:tailEnd/>
          </a:ln>
          <a:effectLst/>
          <a:scene3d>
            <a:camera prst="orthographicFront"/>
            <a:lightRig rig="threePt" dir="t"/>
          </a:scene3d>
          <a:sp3d>
            <a:bevelT/>
          </a:sp3d>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1" name="Text Box 40">
            <a:extLst>
              <a:ext uri="{FF2B5EF4-FFF2-40B4-BE49-F238E27FC236}">
                <a16:creationId xmlns:a16="http://schemas.microsoft.com/office/drawing/2014/main" id="{1082FFE4-6C6C-48FF-A3BA-7663EB66879C}"/>
              </a:ext>
            </a:extLst>
          </p:cNvPr>
          <p:cNvSpPr txBox="1">
            <a:spLocks noChangeArrowheads="1"/>
          </p:cNvSpPr>
          <p:nvPr/>
        </p:nvSpPr>
        <p:spPr bwMode="auto">
          <a:xfrm>
            <a:off x="4943747" y="1755461"/>
            <a:ext cx="4188205" cy="1569660"/>
          </a:xfrm>
          <a:prstGeom prst="rect">
            <a:avLst/>
          </a:prstGeom>
          <a:noFill/>
          <a:ln w="2857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We will determine the direction of the magnetic field at point P using the </a:t>
            </a:r>
            <a:b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br>
            <a: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1</a:t>
            </a:r>
            <a:r>
              <a:rPr kumimoji="0" lang="en-US" sz="2400" b="1" i="0" u="none" strike="noStrike" kern="1200" cap="none" spc="0" normalizeH="0" baseline="3000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st</a:t>
            </a:r>
            <a: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 Right Hand Rule</a:t>
            </a:r>
          </a:p>
        </p:txBody>
      </p:sp>
      <p:sp>
        <p:nvSpPr>
          <p:cNvPr id="53" name="Oval 52">
            <a:extLst>
              <a:ext uri="{FF2B5EF4-FFF2-40B4-BE49-F238E27FC236}">
                <a16:creationId xmlns:a16="http://schemas.microsoft.com/office/drawing/2014/main" id="{211F270F-95A0-4D2C-AAD6-6249E5D59A4A}"/>
              </a:ext>
            </a:extLst>
          </p:cNvPr>
          <p:cNvSpPr/>
          <p:nvPr/>
        </p:nvSpPr>
        <p:spPr bwMode="auto">
          <a:xfrm>
            <a:off x="5007031" y="3945622"/>
            <a:ext cx="94593" cy="94593"/>
          </a:xfrm>
          <a:prstGeom prst="ellipse">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59" name="Group 58">
            <a:extLst>
              <a:ext uri="{FF2B5EF4-FFF2-40B4-BE49-F238E27FC236}">
                <a16:creationId xmlns:a16="http://schemas.microsoft.com/office/drawing/2014/main" id="{98D6701E-4EFC-4C1F-985C-BFFF3AED823E}"/>
              </a:ext>
            </a:extLst>
          </p:cNvPr>
          <p:cNvGrpSpPr/>
          <p:nvPr/>
        </p:nvGrpSpPr>
        <p:grpSpPr>
          <a:xfrm>
            <a:off x="3540826" y="3543917"/>
            <a:ext cx="1438332" cy="468466"/>
            <a:chOff x="4261171" y="3429272"/>
            <a:chExt cx="1445946" cy="483681"/>
          </a:xfrm>
        </p:grpSpPr>
        <p:cxnSp>
          <p:nvCxnSpPr>
            <p:cNvPr id="60" name="Straight Arrow Connector 59">
              <a:extLst>
                <a:ext uri="{FF2B5EF4-FFF2-40B4-BE49-F238E27FC236}">
                  <a16:creationId xmlns:a16="http://schemas.microsoft.com/office/drawing/2014/main" id="{2B647D0C-0096-4D4C-9559-94046E806CB4}"/>
                </a:ext>
              </a:extLst>
            </p:cNvPr>
            <p:cNvCxnSpPr>
              <a:cxnSpLocks/>
            </p:cNvCxnSpPr>
            <p:nvPr/>
          </p:nvCxnSpPr>
          <p:spPr bwMode="auto">
            <a:xfrm>
              <a:off x="4261171" y="3429272"/>
              <a:ext cx="1445946" cy="428025"/>
            </a:xfrm>
            <a:prstGeom prst="straightConnector1">
              <a:avLst/>
            </a:prstGeom>
            <a:solidFill>
              <a:schemeClr val="accent1"/>
            </a:solidFill>
            <a:ln w="38100" cap="flat" cmpd="sng" algn="ctr">
              <a:solidFill>
                <a:schemeClr val="tx1"/>
              </a:solidFill>
              <a:prstDash val="solid"/>
              <a:round/>
              <a:headEnd type="triangle" w="med" len="med"/>
              <a:tailEnd type="triangle" w="med" len="med"/>
            </a:ln>
            <a:effectLst/>
          </p:spPr>
        </p:cxnSp>
        <p:sp>
          <p:nvSpPr>
            <p:cNvPr id="61" name="TextBox 60">
              <a:extLst>
                <a:ext uri="{FF2B5EF4-FFF2-40B4-BE49-F238E27FC236}">
                  <a16:creationId xmlns:a16="http://schemas.microsoft.com/office/drawing/2014/main" id="{5AA6153A-1C1E-4058-8694-757F7D7FDFE0}"/>
                </a:ext>
              </a:extLst>
            </p:cNvPr>
            <p:cNvSpPr txBox="1"/>
            <p:nvPr/>
          </p:nvSpPr>
          <p:spPr>
            <a:xfrm>
              <a:off x="4873410" y="3451288"/>
              <a:ext cx="378368" cy="461665"/>
            </a:xfrm>
            <a:prstGeom prst="rect">
              <a:avLst/>
            </a:prstGeom>
            <a:solidFill>
              <a:srgbClr val="FFFF99"/>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R</a:t>
              </a:r>
            </a:p>
          </p:txBody>
        </p:sp>
      </p:grpSp>
      <p:sp>
        <p:nvSpPr>
          <p:cNvPr id="62" name="TextBox 61">
            <a:extLst>
              <a:ext uri="{FF2B5EF4-FFF2-40B4-BE49-F238E27FC236}">
                <a16:creationId xmlns:a16="http://schemas.microsoft.com/office/drawing/2014/main" id="{DDE5C669-98E2-42EF-9698-2A15F7B29ADC}"/>
              </a:ext>
            </a:extLst>
          </p:cNvPr>
          <p:cNvSpPr txBox="1"/>
          <p:nvPr/>
        </p:nvSpPr>
        <p:spPr>
          <a:xfrm>
            <a:off x="4769451" y="3595442"/>
            <a:ext cx="87235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P</a:t>
            </a:r>
          </a:p>
        </p:txBody>
      </p:sp>
      <p:sp>
        <p:nvSpPr>
          <p:cNvPr id="63" name="TextBox 62">
            <a:extLst>
              <a:ext uri="{FF2B5EF4-FFF2-40B4-BE49-F238E27FC236}">
                <a16:creationId xmlns:a16="http://schemas.microsoft.com/office/drawing/2014/main" id="{575663D2-6F4F-46D1-BAD8-B53E267E3490}"/>
              </a:ext>
            </a:extLst>
          </p:cNvPr>
          <p:cNvSpPr txBox="1"/>
          <p:nvPr/>
        </p:nvSpPr>
        <p:spPr>
          <a:xfrm>
            <a:off x="5069306" y="4032151"/>
            <a:ext cx="87235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B = ?</a:t>
            </a:r>
          </a:p>
        </p:txBody>
      </p:sp>
    </p:spTree>
    <p:extLst>
      <p:ext uri="{BB962C8B-B14F-4D97-AF65-F5344CB8AC3E}">
        <p14:creationId xmlns:p14="http://schemas.microsoft.com/office/powerpoint/2010/main" val="38662952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2" nodeType="withEffect">
                                  <p:stCondLst>
                                    <p:cond delay="100"/>
                                  </p:stCondLst>
                                  <p:childTnLst>
                                    <p:set>
                                      <p:cBhvr>
                                        <p:cTn id="6" dur="1" fill="hold">
                                          <p:stCondLst>
                                            <p:cond delay="0"/>
                                          </p:stCondLst>
                                        </p:cTn>
                                        <p:tgtEl>
                                          <p:spTgt spid="77"/>
                                        </p:tgtEl>
                                        <p:attrNameLst>
                                          <p:attrName>style.visibility</p:attrName>
                                        </p:attrNameLst>
                                      </p:cBhvr>
                                      <p:to>
                                        <p:strVal val="visible"/>
                                      </p:to>
                                    </p:set>
                                  </p:childTnLst>
                                </p:cTn>
                              </p:par>
                              <p:par>
                                <p:cTn id="7" presetID="0" presetClass="path" presetSubtype="0" repeatCount="indefinite" accel="16667" fill="hold" grpId="0" nodeType="withEffect">
                                  <p:stCondLst>
                                    <p:cond delay="0"/>
                                  </p:stCondLst>
                                  <p:childTnLst>
                                    <p:animMotion origin="layout" path="M -4.72222E-6 1.85185E-6 L 0.39688 -0.49954 " pathEditMode="relative" rAng="0" ptsTypes="AA">
                                      <p:cBhvr>
                                        <p:cTn id="8" dur="3000" fill="hold"/>
                                        <p:tgtEl>
                                          <p:spTgt spid="77"/>
                                        </p:tgtEl>
                                        <p:attrNameLst>
                                          <p:attrName>ppt_x</p:attrName>
                                          <p:attrName>ppt_y</p:attrName>
                                        </p:attrNameLst>
                                      </p:cBhvr>
                                      <p:rCtr x="19844" y="-24977"/>
                                    </p:animMotion>
                                  </p:childTnLst>
                                </p:cTn>
                              </p:par>
                              <p:par>
                                <p:cTn id="9" presetID="6" presetClass="emph" presetSubtype="0" repeatCount="indefinite" fill="hold" grpId="1" nodeType="withEffect">
                                  <p:stCondLst>
                                    <p:cond delay="0"/>
                                  </p:stCondLst>
                                  <p:childTnLst>
                                    <p:animScale>
                                      <p:cBhvr>
                                        <p:cTn id="10" dur="3000" fill="hold"/>
                                        <p:tgtEl>
                                          <p:spTgt spid="77"/>
                                        </p:tgtEl>
                                      </p:cBhvr>
                                      <p:by x="20000" y="20000"/>
                                    </p:animScale>
                                  </p:childTnLst>
                                </p:cTn>
                              </p:par>
                              <p:par>
                                <p:cTn id="11" presetID="1" presetClass="entr" presetSubtype="0" fill="hold" grpId="2" nodeType="withEffect">
                                  <p:stCondLst>
                                    <p:cond delay="1000"/>
                                  </p:stCondLst>
                                  <p:childTnLst>
                                    <p:set>
                                      <p:cBhvr>
                                        <p:cTn id="12" dur="1" fill="hold">
                                          <p:stCondLst>
                                            <p:cond delay="0"/>
                                          </p:stCondLst>
                                        </p:cTn>
                                        <p:tgtEl>
                                          <p:spTgt spid="85"/>
                                        </p:tgtEl>
                                        <p:attrNameLst>
                                          <p:attrName>style.visibility</p:attrName>
                                        </p:attrNameLst>
                                      </p:cBhvr>
                                      <p:to>
                                        <p:strVal val="visible"/>
                                      </p:to>
                                    </p:set>
                                  </p:childTnLst>
                                </p:cTn>
                              </p:par>
                              <p:par>
                                <p:cTn id="13" presetID="0" presetClass="path" presetSubtype="0" repeatCount="indefinite" accel="16667" fill="hold" grpId="0" nodeType="withEffect">
                                  <p:stCondLst>
                                    <p:cond delay="1000"/>
                                  </p:stCondLst>
                                  <p:childTnLst>
                                    <p:animMotion origin="layout" path="M 4.44444E-6 3.33333E-6 L 0.39635 -0.49931 " pathEditMode="relative" rAng="0" ptsTypes="AA">
                                      <p:cBhvr>
                                        <p:cTn id="14" dur="3000" fill="hold"/>
                                        <p:tgtEl>
                                          <p:spTgt spid="85"/>
                                        </p:tgtEl>
                                        <p:attrNameLst>
                                          <p:attrName>ppt_x</p:attrName>
                                          <p:attrName>ppt_y</p:attrName>
                                        </p:attrNameLst>
                                      </p:cBhvr>
                                      <p:rCtr x="19809" y="-24977"/>
                                    </p:animMotion>
                                  </p:childTnLst>
                                </p:cTn>
                              </p:par>
                              <p:par>
                                <p:cTn id="15" presetID="6" presetClass="emph" presetSubtype="0" repeatCount="indefinite" fill="hold" grpId="1" nodeType="withEffect">
                                  <p:stCondLst>
                                    <p:cond delay="1000"/>
                                  </p:stCondLst>
                                  <p:childTnLst>
                                    <p:animScale>
                                      <p:cBhvr>
                                        <p:cTn id="16" dur="3000" fill="hold"/>
                                        <p:tgtEl>
                                          <p:spTgt spid="85"/>
                                        </p:tgtEl>
                                      </p:cBhvr>
                                      <p:by x="20000" y="20000"/>
                                    </p:animScale>
                                  </p:childTnLst>
                                </p:cTn>
                              </p:par>
                              <p:par>
                                <p:cTn id="17" presetID="1" presetClass="entr" presetSubtype="0" fill="hold" grpId="2" nodeType="withEffect">
                                  <p:stCondLst>
                                    <p:cond delay="2000"/>
                                  </p:stCondLst>
                                  <p:childTnLst>
                                    <p:set>
                                      <p:cBhvr>
                                        <p:cTn id="18" dur="1" fill="hold">
                                          <p:stCondLst>
                                            <p:cond delay="0"/>
                                          </p:stCondLst>
                                        </p:cTn>
                                        <p:tgtEl>
                                          <p:spTgt spid="86"/>
                                        </p:tgtEl>
                                        <p:attrNameLst>
                                          <p:attrName>style.visibility</p:attrName>
                                        </p:attrNameLst>
                                      </p:cBhvr>
                                      <p:to>
                                        <p:strVal val="visible"/>
                                      </p:to>
                                    </p:set>
                                  </p:childTnLst>
                                </p:cTn>
                              </p:par>
                              <p:par>
                                <p:cTn id="19" presetID="0" presetClass="path" presetSubtype="0" repeatCount="indefinite" accel="16667" fill="hold" grpId="0" nodeType="withEffect">
                                  <p:stCondLst>
                                    <p:cond delay="2000"/>
                                  </p:stCondLst>
                                  <p:childTnLst>
                                    <p:animMotion origin="layout" path="M -2.77778E-6 -7.40741E-7 L 0.39601 -0.4993 " pathEditMode="relative" rAng="0" ptsTypes="AA">
                                      <p:cBhvr>
                                        <p:cTn id="20" dur="3000" fill="hold"/>
                                        <p:tgtEl>
                                          <p:spTgt spid="86"/>
                                        </p:tgtEl>
                                        <p:attrNameLst>
                                          <p:attrName>ppt_x</p:attrName>
                                          <p:attrName>ppt_y</p:attrName>
                                        </p:attrNameLst>
                                      </p:cBhvr>
                                      <p:rCtr x="19792" y="-24977"/>
                                    </p:animMotion>
                                  </p:childTnLst>
                                </p:cTn>
                              </p:par>
                              <p:par>
                                <p:cTn id="21" presetID="6" presetClass="emph" presetSubtype="0" repeatCount="indefinite" fill="hold" grpId="1" nodeType="withEffect">
                                  <p:stCondLst>
                                    <p:cond delay="2000"/>
                                  </p:stCondLst>
                                  <p:childTnLst>
                                    <p:animScale>
                                      <p:cBhvr>
                                        <p:cTn id="22" dur="3000" fill="hold"/>
                                        <p:tgtEl>
                                          <p:spTgt spid="86"/>
                                        </p:tgtEl>
                                      </p:cBhvr>
                                      <p:by x="20000" y="20000"/>
                                    </p:animScale>
                                  </p:childTnLst>
                                </p:cTn>
                              </p:par>
                              <p:par>
                                <p:cTn id="23" presetID="10" presetClass="entr" presetSubtype="0" fill="hold" grpId="0" nodeType="withEffect">
                                  <p:stCondLst>
                                    <p:cond delay="130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childTnLst>
                                </p:cTn>
                              </p:par>
                              <p:par>
                                <p:cTn id="26" presetID="53" presetClass="entr" presetSubtype="16" fill="hold" grpId="0" nodeType="withEffect">
                                  <p:stCondLst>
                                    <p:cond delay="2600"/>
                                  </p:stCondLst>
                                  <p:childTnLst>
                                    <p:set>
                                      <p:cBhvr>
                                        <p:cTn id="27" dur="1" fill="hold">
                                          <p:stCondLst>
                                            <p:cond delay="0"/>
                                          </p:stCondLst>
                                        </p:cTn>
                                        <p:tgtEl>
                                          <p:spTgt spid="89"/>
                                        </p:tgtEl>
                                        <p:attrNameLst>
                                          <p:attrName>style.visibility</p:attrName>
                                        </p:attrNameLst>
                                      </p:cBhvr>
                                      <p:to>
                                        <p:strVal val="visible"/>
                                      </p:to>
                                    </p:set>
                                    <p:anim calcmode="lin" valueType="num">
                                      <p:cBhvr>
                                        <p:cTn id="28" dur="1000" fill="hold"/>
                                        <p:tgtEl>
                                          <p:spTgt spid="89"/>
                                        </p:tgtEl>
                                        <p:attrNameLst>
                                          <p:attrName>ppt_w</p:attrName>
                                        </p:attrNameLst>
                                      </p:cBhvr>
                                      <p:tavLst>
                                        <p:tav tm="0">
                                          <p:val>
                                            <p:fltVal val="0"/>
                                          </p:val>
                                        </p:tav>
                                        <p:tav tm="100000">
                                          <p:val>
                                            <p:strVal val="#ppt_w"/>
                                          </p:val>
                                        </p:tav>
                                      </p:tavLst>
                                    </p:anim>
                                    <p:anim calcmode="lin" valueType="num">
                                      <p:cBhvr>
                                        <p:cTn id="29" dur="1000" fill="hold"/>
                                        <p:tgtEl>
                                          <p:spTgt spid="89"/>
                                        </p:tgtEl>
                                        <p:attrNameLst>
                                          <p:attrName>ppt_h</p:attrName>
                                        </p:attrNameLst>
                                      </p:cBhvr>
                                      <p:tavLst>
                                        <p:tav tm="0">
                                          <p:val>
                                            <p:fltVal val="0"/>
                                          </p:val>
                                        </p:tav>
                                        <p:tav tm="100000">
                                          <p:val>
                                            <p:strVal val="#ppt_h"/>
                                          </p:val>
                                        </p:tav>
                                      </p:tavLst>
                                    </p:anim>
                                    <p:animEffect transition="in" filter="fade">
                                      <p:cBhvr>
                                        <p:cTn id="30"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7" grpId="1" animBg="1"/>
      <p:bldP spid="77" grpId="2" animBg="1"/>
      <p:bldP spid="85" grpId="0" animBg="1"/>
      <p:bldP spid="85" grpId="1" animBg="1"/>
      <p:bldP spid="85" grpId="2" animBg="1"/>
      <p:bldP spid="86" grpId="0" animBg="1"/>
      <p:bldP spid="86" grpId="1" animBg="1"/>
      <p:bldP spid="86" grpId="2" animBg="1"/>
      <p:bldP spid="89" grpId="0"/>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extBox 1"/>
          <p:cNvSpPr txBox="1"/>
          <p:nvPr/>
        </p:nvSpPr>
        <p:spPr>
          <a:xfrm>
            <a:off x="195582" y="125118"/>
            <a:ext cx="8816724"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What is the direction and the strength of the magnetic field at a perpendicular distance R from an infinitely long current bearing wire?</a:t>
            </a:r>
          </a:p>
        </p:txBody>
      </p:sp>
      <p:sp>
        <p:nvSpPr>
          <p:cNvPr id="31" name="Freeform 30"/>
          <p:cNvSpPr/>
          <p:nvPr/>
        </p:nvSpPr>
        <p:spPr bwMode="auto">
          <a:xfrm>
            <a:off x="1892273" y="1490749"/>
            <a:ext cx="3669303" cy="3441000"/>
          </a:xfrm>
          <a:custGeom>
            <a:avLst/>
            <a:gdLst>
              <a:gd name="connsiteX0" fmla="*/ 0 w 3710152"/>
              <a:gd name="connsiteY0" fmla="*/ 3216166 h 3415862"/>
              <a:gd name="connsiteX1" fmla="*/ 3615559 w 3710152"/>
              <a:gd name="connsiteY1" fmla="*/ 0 h 3415862"/>
              <a:gd name="connsiteX2" fmla="*/ 3710152 w 3710152"/>
              <a:gd name="connsiteY2" fmla="*/ 0 h 3415862"/>
              <a:gd name="connsiteX3" fmla="*/ 231228 w 3710152"/>
              <a:gd name="connsiteY3" fmla="*/ 3415862 h 3415862"/>
              <a:gd name="connsiteX4" fmla="*/ 0 w 3710152"/>
              <a:gd name="connsiteY4" fmla="*/ 3216166 h 3415862"/>
              <a:gd name="connsiteX0" fmla="*/ 0 w 3669303"/>
              <a:gd name="connsiteY0" fmla="*/ 3216166 h 3415862"/>
              <a:gd name="connsiteX1" fmla="*/ 3615559 w 3669303"/>
              <a:gd name="connsiteY1" fmla="*/ 0 h 3415862"/>
              <a:gd name="connsiteX2" fmla="*/ 3669303 w 3669303"/>
              <a:gd name="connsiteY2" fmla="*/ 0 h 3415862"/>
              <a:gd name="connsiteX3" fmla="*/ 231228 w 3669303"/>
              <a:gd name="connsiteY3" fmla="*/ 3415862 h 3415862"/>
              <a:gd name="connsiteX4" fmla="*/ 0 w 3669303"/>
              <a:gd name="connsiteY4" fmla="*/ 3216166 h 3415862"/>
              <a:gd name="connsiteX0" fmla="*/ 0 w 3669303"/>
              <a:gd name="connsiteY0" fmla="*/ 3241304 h 3441000"/>
              <a:gd name="connsiteX1" fmla="*/ 3650124 w 3669303"/>
              <a:gd name="connsiteY1" fmla="*/ 0 h 3441000"/>
              <a:gd name="connsiteX2" fmla="*/ 3669303 w 3669303"/>
              <a:gd name="connsiteY2" fmla="*/ 25138 h 3441000"/>
              <a:gd name="connsiteX3" fmla="*/ 231228 w 3669303"/>
              <a:gd name="connsiteY3" fmla="*/ 3441000 h 3441000"/>
              <a:gd name="connsiteX4" fmla="*/ 0 w 3669303"/>
              <a:gd name="connsiteY4" fmla="*/ 3241304 h 344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9303" h="3441000">
                <a:moveTo>
                  <a:pt x="0" y="3241304"/>
                </a:moveTo>
                <a:lnTo>
                  <a:pt x="3650124" y="0"/>
                </a:lnTo>
                <a:lnTo>
                  <a:pt x="3669303" y="25138"/>
                </a:lnTo>
                <a:lnTo>
                  <a:pt x="231228" y="3441000"/>
                </a:lnTo>
                <a:lnTo>
                  <a:pt x="0" y="3241304"/>
                </a:lnTo>
                <a:close/>
              </a:path>
            </a:pathLst>
          </a:cu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08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0" name="Oval 29"/>
          <p:cNvSpPr/>
          <p:nvPr/>
        </p:nvSpPr>
        <p:spPr bwMode="auto">
          <a:xfrm>
            <a:off x="1836526" y="4700522"/>
            <a:ext cx="302905" cy="313978"/>
          </a:xfrm>
          <a:prstGeom prst="ellipse">
            <a:avLst/>
          </a:pr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7" name="Oval 76"/>
          <p:cNvSpPr/>
          <p:nvPr/>
        </p:nvSpPr>
        <p:spPr bwMode="auto">
          <a:xfrm>
            <a:off x="1812987" y="4797357"/>
            <a:ext cx="240209" cy="240209"/>
          </a:xfrm>
          <a:prstGeom prst="ellipse">
            <a:avLst/>
          </a:prstGeom>
          <a:solidFill>
            <a:srgbClr val="0000FF"/>
          </a:solidFill>
          <a:ln w="9525"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5" name="Oval 84"/>
          <p:cNvSpPr/>
          <p:nvPr/>
        </p:nvSpPr>
        <p:spPr bwMode="auto">
          <a:xfrm>
            <a:off x="1817033" y="4794824"/>
            <a:ext cx="240209" cy="240209"/>
          </a:xfrm>
          <a:prstGeom prst="ellipse">
            <a:avLst/>
          </a:prstGeom>
          <a:solidFill>
            <a:srgbClr val="0000FF"/>
          </a:solidFill>
          <a:ln w="9525"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6" name="Oval 85"/>
          <p:cNvSpPr/>
          <p:nvPr/>
        </p:nvSpPr>
        <p:spPr bwMode="auto">
          <a:xfrm>
            <a:off x="1821133" y="4788279"/>
            <a:ext cx="240209" cy="240209"/>
          </a:xfrm>
          <a:prstGeom prst="ellipse">
            <a:avLst/>
          </a:prstGeom>
          <a:solidFill>
            <a:srgbClr val="0000FF"/>
          </a:solidFill>
          <a:ln w="9525"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83" name="Group 82"/>
          <p:cNvGrpSpPr/>
          <p:nvPr/>
        </p:nvGrpSpPr>
        <p:grpSpPr>
          <a:xfrm>
            <a:off x="812938" y="5000981"/>
            <a:ext cx="932203" cy="716988"/>
            <a:chOff x="1698419" y="4675358"/>
            <a:chExt cx="932203" cy="716988"/>
          </a:xfrm>
        </p:grpSpPr>
        <p:sp>
          <p:nvSpPr>
            <p:cNvPr id="87" name="TextBox 86"/>
            <p:cNvSpPr txBox="1"/>
            <p:nvPr/>
          </p:nvSpPr>
          <p:spPr>
            <a:xfrm>
              <a:off x="1698419" y="4930681"/>
              <a:ext cx="87235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+I</a:t>
              </a:r>
            </a:p>
          </p:txBody>
        </p:sp>
        <p:sp>
          <p:nvSpPr>
            <p:cNvPr id="88" name="Up Arrow 87"/>
            <p:cNvSpPr/>
            <p:nvPr/>
          </p:nvSpPr>
          <p:spPr bwMode="auto">
            <a:xfrm rot="2611181">
              <a:off x="2438646" y="4675358"/>
              <a:ext cx="191976" cy="475432"/>
            </a:xfrm>
            <a:prstGeom prst="upArrow">
              <a:avLst/>
            </a:prstGeom>
            <a:solidFill>
              <a:srgbClr val="0066FF"/>
            </a:solidFill>
            <a:ln w="9525" cap="flat" cmpd="sng" algn="ctr">
              <a:solidFill>
                <a:srgbClr val="0000FF"/>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89" name="TextBox 88"/>
          <p:cNvSpPr txBox="1"/>
          <p:nvPr/>
        </p:nvSpPr>
        <p:spPr>
          <a:xfrm>
            <a:off x="7421424" y="6127002"/>
            <a:ext cx="1566231" cy="46166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11430"/>
                <a:solidFill>
                  <a:srgbClr val="FF0066"/>
                </a:solidFill>
                <a:effectLst>
                  <a:outerShdw blurRad="50800" dist="39000" dir="5460000" algn="tl">
                    <a:srgbClr val="000000">
                      <a:alpha val="38000"/>
                    </a:srgbClr>
                  </a:outerShdw>
                </a:effectLst>
                <a:uLnTx/>
                <a:uFillTx/>
                <a:latin typeface="Comic Sans MS" pitchFamily="66" charset="0"/>
                <a:ea typeface="+mn-ea"/>
                <a:cs typeface="+mn-cs"/>
              </a:rPr>
              <a:t>CLICK</a:t>
            </a:r>
          </a:p>
        </p:txBody>
      </p:sp>
      <p:grpSp>
        <p:nvGrpSpPr>
          <p:cNvPr id="91" name="Group 11">
            <a:extLst>
              <a:ext uri="{FF2B5EF4-FFF2-40B4-BE49-F238E27FC236}">
                <a16:creationId xmlns:a16="http://schemas.microsoft.com/office/drawing/2014/main" id="{063BDEC0-C72B-4246-ACB8-56FBFEFFC7B8}"/>
              </a:ext>
            </a:extLst>
          </p:cNvPr>
          <p:cNvGrpSpPr>
            <a:grpSpLocks/>
          </p:cNvGrpSpPr>
          <p:nvPr/>
        </p:nvGrpSpPr>
        <p:grpSpPr bwMode="auto">
          <a:xfrm>
            <a:off x="7565883" y="4510545"/>
            <a:ext cx="1082654" cy="1556262"/>
            <a:chOff x="2118" y="156"/>
            <a:chExt cx="1260" cy="1969"/>
          </a:xfrm>
        </p:grpSpPr>
        <p:sp>
          <p:nvSpPr>
            <p:cNvPr id="92" name="Oval 12">
              <a:extLst>
                <a:ext uri="{FF2B5EF4-FFF2-40B4-BE49-F238E27FC236}">
                  <a16:creationId xmlns:a16="http://schemas.microsoft.com/office/drawing/2014/main" id="{67E69A50-CBAF-4F31-ADB0-A58F494978FE}"/>
                </a:ext>
              </a:extLst>
            </p:cNvPr>
            <p:cNvSpPr>
              <a:spLocks noChangeArrowheads="1"/>
            </p:cNvSpPr>
            <p:nvPr/>
          </p:nvSpPr>
          <p:spPr bwMode="auto">
            <a:xfrm>
              <a:off x="2118" y="1886"/>
              <a:ext cx="1260" cy="239"/>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3" name="Freeform 13">
              <a:extLst>
                <a:ext uri="{FF2B5EF4-FFF2-40B4-BE49-F238E27FC236}">
                  <a16:creationId xmlns:a16="http://schemas.microsoft.com/office/drawing/2014/main" id="{3C0EE4F5-D9AF-43C9-8DB0-36844CB49734}"/>
                </a:ext>
              </a:extLst>
            </p:cNvPr>
            <p:cNvSpPr>
              <a:spLocks/>
            </p:cNvSpPr>
            <p:nvPr/>
          </p:nvSpPr>
          <p:spPr bwMode="auto">
            <a:xfrm>
              <a:off x="2535" y="1467"/>
              <a:ext cx="438" cy="516"/>
            </a:xfrm>
            <a:custGeom>
              <a:avLst/>
              <a:gdLst/>
              <a:ahLst/>
              <a:cxnLst>
                <a:cxn ang="0">
                  <a:pos x="96" y="0"/>
                </a:cxn>
                <a:cxn ang="0">
                  <a:pos x="432" y="48"/>
                </a:cxn>
                <a:cxn ang="0">
                  <a:pos x="516" y="516"/>
                </a:cxn>
                <a:cxn ang="0">
                  <a:pos x="402" y="504"/>
                </a:cxn>
                <a:cxn ang="0">
                  <a:pos x="282" y="174"/>
                </a:cxn>
                <a:cxn ang="0">
                  <a:pos x="192" y="156"/>
                </a:cxn>
                <a:cxn ang="0">
                  <a:pos x="150" y="318"/>
                </a:cxn>
                <a:cxn ang="0">
                  <a:pos x="168" y="480"/>
                </a:cxn>
                <a:cxn ang="0">
                  <a:pos x="0" y="450"/>
                </a:cxn>
                <a:cxn ang="0">
                  <a:pos x="24" y="138"/>
                </a:cxn>
                <a:cxn ang="0">
                  <a:pos x="96" y="0"/>
                </a:cxn>
              </a:cxnLst>
              <a:rect l="0" t="0" r="r" b="b"/>
              <a:pathLst>
                <a:path w="516" h="516">
                  <a:moveTo>
                    <a:pt x="96" y="0"/>
                  </a:moveTo>
                  <a:lnTo>
                    <a:pt x="432" y="48"/>
                  </a:lnTo>
                  <a:lnTo>
                    <a:pt x="516" y="516"/>
                  </a:lnTo>
                  <a:lnTo>
                    <a:pt x="402" y="504"/>
                  </a:lnTo>
                  <a:lnTo>
                    <a:pt x="282" y="174"/>
                  </a:lnTo>
                  <a:lnTo>
                    <a:pt x="192" y="156"/>
                  </a:lnTo>
                  <a:lnTo>
                    <a:pt x="150" y="318"/>
                  </a:lnTo>
                  <a:lnTo>
                    <a:pt x="168" y="480"/>
                  </a:lnTo>
                  <a:lnTo>
                    <a:pt x="0" y="450"/>
                  </a:lnTo>
                  <a:lnTo>
                    <a:pt x="24" y="138"/>
                  </a:lnTo>
                  <a:lnTo>
                    <a:pt x="96" y="0"/>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4" name="Freeform 14">
              <a:extLst>
                <a:ext uri="{FF2B5EF4-FFF2-40B4-BE49-F238E27FC236}">
                  <a16:creationId xmlns:a16="http://schemas.microsoft.com/office/drawing/2014/main" id="{1EC2662B-A11D-4D8C-A315-FE5F59E9163F}"/>
                </a:ext>
              </a:extLst>
            </p:cNvPr>
            <p:cNvSpPr>
              <a:spLocks/>
            </p:cNvSpPr>
            <p:nvPr/>
          </p:nvSpPr>
          <p:spPr bwMode="auto">
            <a:xfrm>
              <a:off x="2780" y="1035"/>
              <a:ext cx="392" cy="729"/>
            </a:xfrm>
            <a:custGeom>
              <a:avLst/>
              <a:gdLst/>
              <a:ahLst/>
              <a:cxnLst>
                <a:cxn ang="0">
                  <a:pos x="0" y="677"/>
                </a:cxn>
                <a:cxn ang="0">
                  <a:pos x="47" y="686"/>
                </a:cxn>
                <a:cxn ang="0">
                  <a:pos x="113" y="687"/>
                </a:cxn>
                <a:cxn ang="0">
                  <a:pos x="176" y="674"/>
                </a:cxn>
                <a:cxn ang="0">
                  <a:pos x="200" y="662"/>
                </a:cxn>
                <a:cxn ang="0">
                  <a:pos x="216" y="647"/>
                </a:cxn>
                <a:cxn ang="0">
                  <a:pos x="209" y="510"/>
                </a:cxn>
                <a:cxn ang="0">
                  <a:pos x="392" y="243"/>
                </a:cxn>
                <a:cxn ang="0">
                  <a:pos x="245" y="71"/>
                </a:cxn>
                <a:cxn ang="0">
                  <a:pos x="194" y="69"/>
                </a:cxn>
                <a:cxn ang="0">
                  <a:pos x="173" y="30"/>
                </a:cxn>
                <a:cxn ang="0">
                  <a:pos x="134" y="8"/>
                </a:cxn>
                <a:cxn ang="0">
                  <a:pos x="83" y="0"/>
                </a:cxn>
                <a:cxn ang="0">
                  <a:pos x="39" y="140"/>
                </a:cxn>
                <a:cxn ang="0">
                  <a:pos x="15" y="275"/>
                </a:cxn>
                <a:cxn ang="0">
                  <a:pos x="8" y="545"/>
                </a:cxn>
                <a:cxn ang="0">
                  <a:pos x="0" y="677"/>
                </a:cxn>
              </a:cxnLst>
              <a:rect l="0" t="0" r="r" b="b"/>
              <a:pathLst>
                <a:path w="392" h="687">
                  <a:moveTo>
                    <a:pt x="0" y="677"/>
                  </a:moveTo>
                  <a:lnTo>
                    <a:pt x="47" y="686"/>
                  </a:lnTo>
                  <a:lnTo>
                    <a:pt x="113" y="687"/>
                  </a:lnTo>
                  <a:cubicBezTo>
                    <a:pt x="134" y="683"/>
                    <a:pt x="155" y="679"/>
                    <a:pt x="176" y="674"/>
                  </a:cubicBezTo>
                  <a:cubicBezTo>
                    <a:pt x="184" y="672"/>
                    <a:pt x="191" y="664"/>
                    <a:pt x="200" y="662"/>
                  </a:cubicBezTo>
                  <a:cubicBezTo>
                    <a:pt x="205" y="656"/>
                    <a:pt x="207" y="649"/>
                    <a:pt x="216" y="647"/>
                  </a:cubicBezTo>
                  <a:lnTo>
                    <a:pt x="209" y="510"/>
                  </a:lnTo>
                  <a:lnTo>
                    <a:pt x="392" y="243"/>
                  </a:lnTo>
                  <a:lnTo>
                    <a:pt x="245" y="71"/>
                  </a:lnTo>
                  <a:lnTo>
                    <a:pt x="194" y="69"/>
                  </a:lnTo>
                  <a:lnTo>
                    <a:pt x="173" y="30"/>
                  </a:lnTo>
                  <a:lnTo>
                    <a:pt x="134" y="8"/>
                  </a:lnTo>
                  <a:lnTo>
                    <a:pt x="83" y="0"/>
                  </a:lnTo>
                  <a:lnTo>
                    <a:pt x="39" y="140"/>
                  </a:lnTo>
                  <a:lnTo>
                    <a:pt x="15" y="275"/>
                  </a:lnTo>
                  <a:lnTo>
                    <a:pt x="8" y="545"/>
                  </a:lnTo>
                  <a:lnTo>
                    <a:pt x="0" y="677"/>
                  </a:lnTo>
                  <a:close/>
                </a:path>
              </a:pathLst>
            </a:custGeom>
            <a:solidFill>
              <a:schemeClr val="accent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5" name="Freeform 15">
              <a:extLst>
                <a:ext uri="{FF2B5EF4-FFF2-40B4-BE49-F238E27FC236}">
                  <a16:creationId xmlns:a16="http://schemas.microsoft.com/office/drawing/2014/main" id="{DB266D0D-4D88-400C-83ED-48B3EB2EABF4}"/>
                </a:ext>
              </a:extLst>
            </p:cNvPr>
            <p:cNvSpPr>
              <a:spLocks/>
            </p:cNvSpPr>
            <p:nvPr/>
          </p:nvSpPr>
          <p:spPr bwMode="auto">
            <a:xfrm>
              <a:off x="2437" y="624"/>
              <a:ext cx="66" cy="93"/>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6" name="Freeform 16">
              <a:extLst>
                <a:ext uri="{FF2B5EF4-FFF2-40B4-BE49-F238E27FC236}">
                  <a16:creationId xmlns:a16="http://schemas.microsoft.com/office/drawing/2014/main" id="{9C022675-574E-4FF9-A3AA-2637237B89B3}"/>
                </a:ext>
              </a:extLst>
            </p:cNvPr>
            <p:cNvSpPr>
              <a:spLocks/>
            </p:cNvSpPr>
            <p:nvPr/>
          </p:nvSpPr>
          <p:spPr bwMode="auto">
            <a:xfrm>
              <a:off x="2299" y="156"/>
              <a:ext cx="851" cy="894"/>
            </a:xfrm>
            <a:custGeom>
              <a:avLst/>
              <a:gdLst/>
              <a:ahLst/>
              <a:cxnLst>
                <a:cxn ang="0">
                  <a:pos x="305" y="518"/>
                </a:cxn>
                <a:cxn ang="0">
                  <a:pos x="278" y="374"/>
                </a:cxn>
                <a:cxn ang="0">
                  <a:pos x="242" y="311"/>
                </a:cxn>
                <a:cxn ang="0">
                  <a:pos x="203" y="212"/>
                </a:cxn>
                <a:cxn ang="0">
                  <a:pos x="218" y="128"/>
                </a:cxn>
                <a:cxn ang="0">
                  <a:pos x="272" y="74"/>
                </a:cxn>
                <a:cxn ang="0">
                  <a:pos x="341" y="47"/>
                </a:cxn>
                <a:cxn ang="0">
                  <a:pos x="425" y="17"/>
                </a:cxn>
                <a:cxn ang="0">
                  <a:pos x="548" y="2"/>
                </a:cxn>
                <a:cxn ang="0">
                  <a:pos x="677" y="29"/>
                </a:cxn>
                <a:cxn ang="0">
                  <a:pos x="701" y="44"/>
                </a:cxn>
                <a:cxn ang="0">
                  <a:pos x="737" y="59"/>
                </a:cxn>
                <a:cxn ang="0">
                  <a:pos x="782" y="89"/>
                </a:cxn>
                <a:cxn ang="0">
                  <a:pos x="839" y="137"/>
                </a:cxn>
                <a:cxn ang="0">
                  <a:pos x="803" y="317"/>
                </a:cxn>
                <a:cxn ang="0">
                  <a:pos x="791" y="347"/>
                </a:cxn>
                <a:cxn ang="0">
                  <a:pos x="767" y="398"/>
                </a:cxn>
                <a:cxn ang="0">
                  <a:pos x="683" y="509"/>
                </a:cxn>
                <a:cxn ang="0">
                  <a:pos x="641" y="539"/>
                </a:cxn>
                <a:cxn ang="0">
                  <a:pos x="623" y="545"/>
                </a:cxn>
                <a:cxn ang="0">
                  <a:pos x="620" y="560"/>
                </a:cxn>
                <a:cxn ang="0">
                  <a:pos x="644" y="539"/>
                </a:cxn>
                <a:cxn ang="0">
                  <a:pos x="662" y="527"/>
                </a:cxn>
                <a:cxn ang="0">
                  <a:pos x="776" y="536"/>
                </a:cxn>
                <a:cxn ang="0">
                  <a:pos x="782" y="581"/>
                </a:cxn>
                <a:cxn ang="0">
                  <a:pos x="758" y="626"/>
                </a:cxn>
                <a:cxn ang="0">
                  <a:pos x="677" y="644"/>
                </a:cxn>
                <a:cxn ang="0">
                  <a:pos x="668" y="647"/>
                </a:cxn>
                <a:cxn ang="0">
                  <a:pos x="629" y="650"/>
                </a:cxn>
                <a:cxn ang="0">
                  <a:pos x="620" y="668"/>
                </a:cxn>
                <a:cxn ang="0">
                  <a:pos x="611" y="707"/>
                </a:cxn>
                <a:cxn ang="0">
                  <a:pos x="539" y="893"/>
                </a:cxn>
                <a:cxn ang="0">
                  <a:pos x="401" y="890"/>
                </a:cxn>
                <a:cxn ang="0">
                  <a:pos x="395" y="881"/>
                </a:cxn>
                <a:cxn ang="0">
                  <a:pos x="386" y="875"/>
                </a:cxn>
                <a:cxn ang="0">
                  <a:pos x="335" y="767"/>
                </a:cxn>
                <a:cxn ang="0">
                  <a:pos x="323" y="740"/>
                </a:cxn>
                <a:cxn ang="0">
                  <a:pos x="275" y="740"/>
                </a:cxn>
                <a:cxn ang="0">
                  <a:pos x="227" y="725"/>
                </a:cxn>
                <a:cxn ang="0">
                  <a:pos x="200" y="710"/>
                </a:cxn>
                <a:cxn ang="0">
                  <a:pos x="251" y="662"/>
                </a:cxn>
                <a:cxn ang="0">
                  <a:pos x="308" y="605"/>
                </a:cxn>
                <a:cxn ang="0">
                  <a:pos x="236" y="641"/>
                </a:cxn>
                <a:cxn ang="0">
                  <a:pos x="176" y="653"/>
                </a:cxn>
                <a:cxn ang="0">
                  <a:pos x="65" y="629"/>
                </a:cxn>
                <a:cxn ang="0">
                  <a:pos x="23" y="584"/>
                </a:cxn>
                <a:cxn ang="0">
                  <a:pos x="14" y="557"/>
                </a:cxn>
                <a:cxn ang="0">
                  <a:pos x="11" y="533"/>
                </a:cxn>
                <a:cxn ang="0">
                  <a:pos x="83" y="527"/>
                </a:cxn>
                <a:cxn ang="0">
                  <a:pos x="290" y="524"/>
                </a:cxn>
                <a:cxn ang="0">
                  <a:pos x="305" y="518"/>
                </a:cxn>
              </a:cxnLst>
              <a:rect l="0" t="0" r="r" b="b"/>
              <a:pathLst>
                <a:path w="851" h="894">
                  <a:moveTo>
                    <a:pt x="305" y="518"/>
                  </a:moveTo>
                  <a:cubicBezTo>
                    <a:pt x="303" y="491"/>
                    <a:pt x="296" y="402"/>
                    <a:pt x="278" y="374"/>
                  </a:cubicBezTo>
                  <a:cubicBezTo>
                    <a:pt x="265" y="355"/>
                    <a:pt x="252" y="333"/>
                    <a:pt x="242" y="311"/>
                  </a:cubicBezTo>
                  <a:cubicBezTo>
                    <a:pt x="228" y="279"/>
                    <a:pt x="222" y="241"/>
                    <a:pt x="203" y="212"/>
                  </a:cubicBezTo>
                  <a:cubicBezTo>
                    <a:pt x="206" y="161"/>
                    <a:pt x="197" y="161"/>
                    <a:pt x="218" y="128"/>
                  </a:cubicBezTo>
                  <a:cubicBezTo>
                    <a:pt x="220" y="123"/>
                    <a:pt x="267" y="77"/>
                    <a:pt x="272" y="74"/>
                  </a:cubicBezTo>
                  <a:cubicBezTo>
                    <a:pt x="293" y="61"/>
                    <a:pt x="317" y="52"/>
                    <a:pt x="341" y="47"/>
                  </a:cubicBezTo>
                  <a:cubicBezTo>
                    <a:pt x="364" y="32"/>
                    <a:pt x="399" y="26"/>
                    <a:pt x="425" y="17"/>
                  </a:cubicBezTo>
                  <a:cubicBezTo>
                    <a:pt x="460" y="12"/>
                    <a:pt x="506" y="0"/>
                    <a:pt x="548" y="2"/>
                  </a:cubicBezTo>
                  <a:cubicBezTo>
                    <a:pt x="590" y="4"/>
                    <a:pt x="652" y="22"/>
                    <a:pt x="677" y="29"/>
                  </a:cubicBezTo>
                  <a:cubicBezTo>
                    <a:pt x="689" y="33"/>
                    <a:pt x="689" y="40"/>
                    <a:pt x="701" y="44"/>
                  </a:cubicBezTo>
                  <a:cubicBezTo>
                    <a:pt x="710" y="58"/>
                    <a:pt x="722" y="55"/>
                    <a:pt x="737" y="59"/>
                  </a:cubicBezTo>
                  <a:cubicBezTo>
                    <a:pt x="752" y="69"/>
                    <a:pt x="765" y="83"/>
                    <a:pt x="782" y="89"/>
                  </a:cubicBezTo>
                  <a:cubicBezTo>
                    <a:pt x="798" y="113"/>
                    <a:pt x="832" y="107"/>
                    <a:pt x="839" y="137"/>
                  </a:cubicBezTo>
                  <a:cubicBezTo>
                    <a:pt x="843" y="187"/>
                    <a:pt x="851" y="285"/>
                    <a:pt x="803" y="317"/>
                  </a:cubicBezTo>
                  <a:cubicBezTo>
                    <a:pt x="799" y="328"/>
                    <a:pt x="793" y="335"/>
                    <a:pt x="791" y="347"/>
                  </a:cubicBezTo>
                  <a:cubicBezTo>
                    <a:pt x="787" y="368"/>
                    <a:pt x="790" y="392"/>
                    <a:pt x="767" y="398"/>
                  </a:cubicBezTo>
                  <a:cubicBezTo>
                    <a:pt x="728" y="424"/>
                    <a:pt x="735" y="496"/>
                    <a:pt x="683" y="509"/>
                  </a:cubicBezTo>
                  <a:cubicBezTo>
                    <a:pt x="668" y="519"/>
                    <a:pt x="658" y="531"/>
                    <a:pt x="641" y="539"/>
                  </a:cubicBezTo>
                  <a:cubicBezTo>
                    <a:pt x="635" y="542"/>
                    <a:pt x="623" y="545"/>
                    <a:pt x="623" y="545"/>
                  </a:cubicBezTo>
                  <a:cubicBezTo>
                    <a:pt x="609" y="566"/>
                    <a:pt x="604" y="565"/>
                    <a:pt x="620" y="560"/>
                  </a:cubicBezTo>
                  <a:cubicBezTo>
                    <a:pt x="629" y="551"/>
                    <a:pt x="633" y="545"/>
                    <a:pt x="644" y="539"/>
                  </a:cubicBezTo>
                  <a:cubicBezTo>
                    <a:pt x="650" y="535"/>
                    <a:pt x="662" y="527"/>
                    <a:pt x="662" y="527"/>
                  </a:cubicBezTo>
                  <a:cubicBezTo>
                    <a:pt x="691" y="528"/>
                    <a:pt x="740" y="503"/>
                    <a:pt x="776" y="536"/>
                  </a:cubicBezTo>
                  <a:cubicBezTo>
                    <a:pt x="779" y="536"/>
                    <a:pt x="782" y="578"/>
                    <a:pt x="782" y="581"/>
                  </a:cubicBezTo>
                  <a:cubicBezTo>
                    <a:pt x="782" y="611"/>
                    <a:pt x="773" y="605"/>
                    <a:pt x="758" y="626"/>
                  </a:cubicBezTo>
                  <a:cubicBezTo>
                    <a:pt x="753" y="650"/>
                    <a:pt x="701" y="643"/>
                    <a:pt x="677" y="644"/>
                  </a:cubicBezTo>
                  <a:cubicBezTo>
                    <a:pt x="674" y="645"/>
                    <a:pt x="671" y="647"/>
                    <a:pt x="668" y="647"/>
                  </a:cubicBezTo>
                  <a:cubicBezTo>
                    <a:pt x="655" y="649"/>
                    <a:pt x="642" y="646"/>
                    <a:pt x="629" y="650"/>
                  </a:cubicBezTo>
                  <a:cubicBezTo>
                    <a:pt x="623" y="652"/>
                    <a:pt x="624" y="662"/>
                    <a:pt x="620" y="668"/>
                  </a:cubicBezTo>
                  <a:cubicBezTo>
                    <a:pt x="617" y="681"/>
                    <a:pt x="611" y="707"/>
                    <a:pt x="611" y="707"/>
                  </a:cubicBezTo>
                  <a:cubicBezTo>
                    <a:pt x="609" y="762"/>
                    <a:pt x="615" y="878"/>
                    <a:pt x="539" y="893"/>
                  </a:cubicBezTo>
                  <a:cubicBezTo>
                    <a:pt x="493" y="892"/>
                    <a:pt x="447" y="894"/>
                    <a:pt x="401" y="890"/>
                  </a:cubicBezTo>
                  <a:cubicBezTo>
                    <a:pt x="397" y="890"/>
                    <a:pt x="398" y="884"/>
                    <a:pt x="395" y="881"/>
                  </a:cubicBezTo>
                  <a:cubicBezTo>
                    <a:pt x="392" y="878"/>
                    <a:pt x="389" y="877"/>
                    <a:pt x="386" y="875"/>
                  </a:cubicBezTo>
                  <a:cubicBezTo>
                    <a:pt x="364" y="842"/>
                    <a:pt x="351" y="803"/>
                    <a:pt x="335" y="767"/>
                  </a:cubicBezTo>
                  <a:cubicBezTo>
                    <a:pt x="331" y="758"/>
                    <a:pt x="333" y="742"/>
                    <a:pt x="323" y="740"/>
                  </a:cubicBezTo>
                  <a:cubicBezTo>
                    <a:pt x="303" y="736"/>
                    <a:pt x="295" y="741"/>
                    <a:pt x="275" y="740"/>
                  </a:cubicBezTo>
                  <a:cubicBezTo>
                    <a:pt x="258" y="739"/>
                    <a:pt x="239" y="731"/>
                    <a:pt x="227" y="725"/>
                  </a:cubicBezTo>
                  <a:cubicBezTo>
                    <a:pt x="224" y="715"/>
                    <a:pt x="200" y="710"/>
                    <a:pt x="200" y="710"/>
                  </a:cubicBezTo>
                  <a:cubicBezTo>
                    <a:pt x="203" y="696"/>
                    <a:pt x="239" y="670"/>
                    <a:pt x="251" y="662"/>
                  </a:cubicBezTo>
                  <a:cubicBezTo>
                    <a:pt x="267" y="638"/>
                    <a:pt x="286" y="620"/>
                    <a:pt x="308" y="605"/>
                  </a:cubicBezTo>
                  <a:cubicBezTo>
                    <a:pt x="310" y="598"/>
                    <a:pt x="258" y="633"/>
                    <a:pt x="236" y="641"/>
                  </a:cubicBezTo>
                  <a:cubicBezTo>
                    <a:pt x="214" y="649"/>
                    <a:pt x="204" y="655"/>
                    <a:pt x="176" y="653"/>
                  </a:cubicBezTo>
                  <a:cubicBezTo>
                    <a:pt x="137" y="652"/>
                    <a:pt x="93" y="657"/>
                    <a:pt x="65" y="629"/>
                  </a:cubicBezTo>
                  <a:cubicBezTo>
                    <a:pt x="53" y="617"/>
                    <a:pt x="33" y="599"/>
                    <a:pt x="23" y="584"/>
                  </a:cubicBezTo>
                  <a:cubicBezTo>
                    <a:pt x="18" y="576"/>
                    <a:pt x="14" y="557"/>
                    <a:pt x="14" y="557"/>
                  </a:cubicBezTo>
                  <a:cubicBezTo>
                    <a:pt x="14" y="549"/>
                    <a:pt x="0" y="538"/>
                    <a:pt x="11" y="533"/>
                  </a:cubicBezTo>
                  <a:cubicBezTo>
                    <a:pt x="22" y="528"/>
                    <a:pt x="37" y="528"/>
                    <a:pt x="83" y="527"/>
                  </a:cubicBezTo>
                  <a:cubicBezTo>
                    <a:pt x="152" y="525"/>
                    <a:pt x="221" y="525"/>
                    <a:pt x="290" y="524"/>
                  </a:cubicBezTo>
                  <a:cubicBezTo>
                    <a:pt x="301" y="520"/>
                    <a:pt x="296" y="522"/>
                    <a:pt x="305" y="518"/>
                  </a:cubicBezTo>
                  <a:close/>
                </a:path>
              </a:pathLst>
            </a:custGeom>
            <a:gradFill rotWithShape="1">
              <a:gsLst>
                <a:gs pos="0">
                  <a:srgbClr val="FFCCFF"/>
                </a:gs>
                <a:gs pos="100000">
                  <a:srgbClr val="FFCCFF">
                    <a:gamma/>
                    <a:shade val="86275"/>
                    <a:invGamma/>
                  </a:srgb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7" name="Freeform 17">
              <a:extLst>
                <a:ext uri="{FF2B5EF4-FFF2-40B4-BE49-F238E27FC236}">
                  <a16:creationId xmlns:a16="http://schemas.microsoft.com/office/drawing/2014/main" id="{2A7A267E-CF35-4915-B22E-73F849CD7B5E}"/>
                </a:ext>
              </a:extLst>
            </p:cNvPr>
            <p:cNvSpPr>
              <a:spLocks/>
            </p:cNvSpPr>
            <p:nvPr/>
          </p:nvSpPr>
          <p:spPr bwMode="auto">
            <a:xfrm rot="-830568">
              <a:off x="2714" y="321"/>
              <a:ext cx="433" cy="207"/>
            </a:xfrm>
            <a:custGeom>
              <a:avLst/>
              <a:gdLst/>
              <a:ahLst/>
              <a:cxnLst>
                <a:cxn ang="0">
                  <a:pos x="1" y="207"/>
                </a:cxn>
                <a:cxn ang="0">
                  <a:pos x="4" y="144"/>
                </a:cxn>
                <a:cxn ang="0">
                  <a:pos x="16" y="126"/>
                </a:cxn>
                <a:cxn ang="0">
                  <a:pos x="61" y="69"/>
                </a:cxn>
                <a:cxn ang="0">
                  <a:pos x="97" y="36"/>
                </a:cxn>
                <a:cxn ang="0">
                  <a:pos x="127" y="9"/>
                </a:cxn>
                <a:cxn ang="0">
                  <a:pos x="139" y="42"/>
                </a:cxn>
                <a:cxn ang="0">
                  <a:pos x="136" y="72"/>
                </a:cxn>
                <a:cxn ang="0">
                  <a:pos x="139" y="54"/>
                </a:cxn>
                <a:cxn ang="0">
                  <a:pos x="145" y="45"/>
                </a:cxn>
                <a:cxn ang="0">
                  <a:pos x="154" y="42"/>
                </a:cxn>
                <a:cxn ang="0">
                  <a:pos x="238" y="6"/>
                </a:cxn>
                <a:cxn ang="0">
                  <a:pos x="265" y="48"/>
                </a:cxn>
                <a:cxn ang="0">
                  <a:pos x="274" y="30"/>
                </a:cxn>
                <a:cxn ang="0">
                  <a:pos x="292" y="24"/>
                </a:cxn>
                <a:cxn ang="0">
                  <a:pos x="385" y="36"/>
                </a:cxn>
                <a:cxn ang="0">
                  <a:pos x="415" y="66"/>
                </a:cxn>
                <a:cxn ang="0">
                  <a:pos x="427" y="81"/>
                </a:cxn>
                <a:cxn ang="0">
                  <a:pos x="343" y="87"/>
                </a:cxn>
                <a:cxn ang="0">
                  <a:pos x="310" y="102"/>
                </a:cxn>
                <a:cxn ang="0">
                  <a:pos x="130" y="120"/>
                </a:cxn>
                <a:cxn ang="0">
                  <a:pos x="100" y="129"/>
                </a:cxn>
                <a:cxn ang="0">
                  <a:pos x="82" y="135"/>
                </a:cxn>
                <a:cxn ang="0">
                  <a:pos x="55" y="162"/>
                </a:cxn>
                <a:cxn ang="0">
                  <a:pos x="19" y="198"/>
                </a:cxn>
                <a:cxn ang="0">
                  <a:pos x="1" y="207"/>
                </a:cxn>
              </a:cxnLst>
              <a:rect l="0" t="0" r="r" b="b"/>
              <a:pathLst>
                <a:path w="433" h="207">
                  <a:moveTo>
                    <a:pt x="1" y="207"/>
                  </a:moveTo>
                  <a:cubicBezTo>
                    <a:pt x="2" y="186"/>
                    <a:pt x="0" y="165"/>
                    <a:pt x="4" y="144"/>
                  </a:cubicBezTo>
                  <a:cubicBezTo>
                    <a:pt x="5" y="137"/>
                    <a:pt x="12" y="132"/>
                    <a:pt x="16" y="126"/>
                  </a:cubicBezTo>
                  <a:cubicBezTo>
                    <a:pt x="27" y="110"/>
                    <a:pt x="46" y="74"/>
                    <a:pt x="61" y="69"/>
                  </a:cubicBezTo>
                  <a:cubicBezTo>
                    <a:pt x="73" y="57"/>
                    <a:pt x="83" y="45"/>
                    <a:pt x="97" y="36"/>
                  </a:cubicBezTo>
                  <a:cubicBezTo>
                    <a:pt x="101" y="23"/>
                    <a:pt x="112" y="9"/>
                    <a:pt x="127" y="9"/>
                  </a:cubicBezTo>
                  <a:cubicBezTo>
                    <a:pt x="134" y="20"/>
                    <a:pt x="135" y="30"/>
                    <a:pt x="139" y="42"/>
                  </a:cubicBezTo>
                  <a:cubicBezTo>
                    <a:pt x="138" y="52"/>
                    <a:pt x="136" y="62"/>
                    <a:pt x="136" y="72"/>
                  </a:cubicBezTo>
                  <a:cubicBezTo>
                    <a:pt x="136" y="78"/>
                    <a:pt x="137" y="60"/>
                    <a:pt x="139" y="54"/>
                  </a:cubicBezTo>
                  <a:cubicBezTo>
                    <a:pt x="140" y="51"/>
                    <a:pt x="142" y="47"/>
                    <a:pt x="145" y="45"/>
                  </a:cubicBezTo>
                  <a:cubicBezTo>
                    <a:pt x="147" y="43"/>
                    <a:pt x="151" y="43"/>
                    <a:pt x="154" y="42"/>
                  </a:cubicBezTo>
                  <a:cubicBezTo>
                    <a:pt x="178" y="18"/>
                    <a:pt x="211" y="24"/>
                    <a:pt x="238" y="6"/>
                  </a:cubicBezTo>
                  <a:cubicBezTo>
                    <a:pt x="282" y="11"/>
                    <a:pt x="250" y="0"/>
                    <a:pt x="265" y="48"/>
                  </a:cubicBezTo>
                  <a:cubicBezTo>
                    <a:pt x="269" y="61"/>
                    <a:pt x="271" y="32"/>
                    <a:pt x="274" y="30"/>
                  </a:cubicBezTo>
                  <a:cubicBezTo>
                    <a:pt x="279" y="26"/>
                    <a:pt x="292" y="24"/>
                    <a:pt x="292" y="24"/>
                  </a:cubicBezTo>
                  <a:cubicBezTo>
                    <a:pt x="324" y="26"/>
                    <a:pt x="353" y="31"/>
                    <a:pt x="385" y="36"/>
                  </a:cubicBezTo>
                  <a:cubicBezTo>
                    <a:pt x="389" y="69"/>
                    <a:pt x="389" y="57"/>
                    <a:pt x="415" y="66"/>
                  </a:cubicBezTo>
                  <a:cubicBezTo>
                    <a:pt x="417" y="72"/>
                    <a:pt x="433" y="78"/>
                    <a:pt x="427" y="81"/>
                  </a:cubicBezTo>
                  <a:cubicBezTo>
                    <a:pt x="402" y="94"/>
                    <a:pt x="371" y="86"/>
                    <a:pt x="343" y="87"/>
                  </a:cubicBezTo>
                  <a:cubicBezTo>
                    <a:pt x="326" y="91"/>
                    <a:pt x="328" y="98"/>
                    <a:pt x="310" y="102"/>
                  </a:cubicBezTo>
                  <a:cubicBezTo>
                    <a:pt x="338" y="144"/>
                    <a:pt x="156" y="120"/>
                    <a:pt x="130" y="120"/>
                  </a:cubicBezTo>
                  <a:cubicBezTo>
                    <a:pt x="113" y="132"/>
                    <a:pt x="130" y="122"/>
                    <a:pt x="100" y="129"/>
                  </a:cubicBezTo>
                  <a:cubicBezTo>
                    <a:pt x="94" y="130"/>
                    <a:pt x="82" y="135"/>
                    <a:pt x="82" y="135"/>
                  </a:cubicBezTo>
                  <a:cubicBezTo>
                    <a:pt x="78" y="147"/>
                    <a:pt x="67" y="158"/>
                    <a:pt x="55" y="162"/>
                  </a:cubicBezTo>
                  <a:cubicBezTo>
                    <a:pt x="49" y="181"/>
                    <a:pt x="35" y="187"/>
                    <a:pt x="19" y="198"/>
                  </a:cubicBezTo>
                  <a:cubicBezTo>
                    <a:pt x="13" y="202"/>
                    <a:pt x="1" y="207"/>
                    <a:pt x="1" y="207"/>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8" name="Freeform 18">
              <a:extLst>
                <a:ext uri="{FF2B5EF4-FFF2-40B4-BE49-F238E27FC236}">
                  <a16:creationId xmlns:a16="http://schemas.microsoft.com/office/drawing/2014/main" id="{A473611B-C1EC-4F02-82BD-DE8C33D7770F}"/>
                </a:ext>
              </a:extLst>
            </p:cNvPr>
            <p:cNvSpPr>
              <a:spLocks/>
            </p:cNvSpPr>
            <p:nvPr/>
          </p:nvSpPr>
          <p:spPr bwMode="auto">
            <a:xfrm>
              <a:off x="2705" y="570"/>
              <a:ext cx="153" cy="141"/>
            </a:xfrm>
            <a:custGeom>
              <a:avLst/>
              <a:gdLst/>
              <a:ahLst/>
              <a:cxnLst>
                <a:cxn ang="0">
                  <a:pos x="64" y="6"/>
                </a:cxn>
                <a:cxn ang="0">
                  <a:pos x="22" y="54"/>
                </a:cxn>
                <a:cxn ang="0">
                  <a:pos x="10" y="72"/>
                </a:cxn>
                <a:cxn ang="0">
                  <a:pos x="25" y="132"/>
                </a:cxn>
                <a:cxn ang="0">
                  <a:pos x="61" y="153"/>
                </a:cxn>
                <a:cxn ang="0">
                  <a:pos x="145" y="135"/>
                </a:cxn>
                <a:cxn ang="0">
                  <a:pos x="169" y="117"/>
                </a:cxn>
                <a:cxn ang="0">
                  <a:pos x="175" y="54"/>
                </a:cxn>
                <a:cxn ang="0">
                  <a:pos x="118" y="12"/>
                </a:cxn>
                <a:cxn ang="0">
                  <a:pos x="91" y="3"/>
                </a:cxn>
                <a:cxn ang="0">
                  <a:pos x="82" y="0"/>
                </a:cxn>
                <a:cxn ang="0">
                  <a:pos x="64" y="6"/>
                </a:cxn>
              </a:cxnLst>
              <a:rect l="0" t="0" r="r" b="b"/>
              <a:pathLst>
                <a:path w="186" h="153">
                  <a:moveTo>
                    <a:pt x="64" y="6"/>
                  </a:moveTo>
                  <a:cubicBezTo>
                    <a:pt x="25" y="12"/>
                    <a:pt x="39" y="28"/>
                    <a:pt x="22" y="54"/>
                  </a:cubicBezTo>
                  <a:cubicBezTo>
                    <a:pt x="18" y="60"/>
                    <a:pt x="10" y="72"/>
                    <a:pt x="10" y="72"/>
                  </a:cubicBezTo>
                  <a:cubicBezTo>
                    <a:pt x="5" y="94"/>
                    <a:pt x="0" y="124"/>
                    <a:pt x="25" y="132"/>
                  </a:cubicBezTo>
                  <a:cubicBezTo>
                    <a:pt x="30" y="152"/>
                    <a:pt x="43" y="147"/>
                    <a:pt x="61" y="153"/>
                  </a:cubicBezTo>
                  <a:cubicBezTo>
                    <a:pt x="124" y="149"/>
                    <a:pt x="99" y="147"/>
                    <a:pt x="145" y="135"/>
                  </a:cubicBezTo>
                  <a:cubicBezTo>
                    <a:pt x="156" y="128"/>
                    <a:pt x="162" y="128"/>
                    <a:pt x="169" y="117"/>
                  </a:cubicBezTo>
                  <a:cubicBezTo>
                    <a:pt x="173" y="85"/>
                    <a:pt x="186" y="86"/>
                    <a:pt x="175" y="54"/>
                  </a:cubicBezTo>
                  <a:cubicBezTo>
                    <a:pt x="169" y="14"/>
                    <a:pt x="159" y="16"/>
                    <a:pt x="118" y="12"/>
                  </a:cubicBezTo>
                  <a:cubicBezTo>
                    <a:pt x="109" y="9"/>
                    <a:pt x="100" y="6"/>
                    <a:pt x="91" y="3"/>
                  </a:cubicBezTo>
                  <a:cubicBezTo>
                    <a:pt x="88" y="2"/>
                    <a:pt x="82" y="0"/>
                    <a:pt x="82" y="0"/>
                  </a:cubicBezTo>
                  <a:cubicBezTo>
                    <a:pt x="52" y="3"/>
                    <a:pt x="46" y="0"/>
                    <a:pt x="64" y="6"/>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9" name="Freeform 19">
              <a:extLst>
                <a:ext uri="{FF2B5EF4-FFF2-40B4-BE49-F238E27FC236}">
                  <a16:creationId xmlns:a16="http://schemas.microsoft.com/office/drawing/2014/main" id="{03A75AB6-99F0-467B-847A-8EE3124CA4A4}"/>
                </a:ext>
              </a:extLst>
            </p:cNvPr>
            <p:cNvSpPr>
              <a:spLocks/>
            </p:cNvSpPr>
            <p:nvPr/>
          </p:nvSpPr>
          <p:spPr bwMode="auto">
            <a:xfrm>
              <a:off x="2718" y="621"/>
              <a:ext cx="72" cy="69"/>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0" name="Freeform 20">
              <a:extLst>
                <a:ext uri="{FF2B5EF4-FFF2-40B4-BE49-F238E27FC236}">
                  <a16:creationId xmlns:a16="http://schemas.microsoft.com/office/drawing/2014/main" id="{A5BD7ACC-E688-40B2-B99A-E9EBCB14F946}"/>
                </a:ext>
              </a:extLst>
            </p:cNvPr>
            <p:cNvSpPr>
              <a:spLocks/>
            </p:cNvSpPr>
            <p:nvPr/>
          </p:nvSpPr>
          <p:spPr bwMode="auto">
            <a:xfrm rot="-2667468">
              <a:off x="2689" y="807"/>
              <a:ext cx="27" cy="51"/>
            </a:xfrm>
            <a:custGeom>
              <a:avLst/>
              <a:gdLst/>
              <a:ahLst/>
              <a:cxnLst>
                <a:cxn ang="0">
                  <a:pos x="0" y="0"/>
                </a:cxn>
                <a:cxn ang="0">
                  <a:pos x="30" y="36"/>
                </a:cxn>
                <a:cxn ang="0">
                  <a:pos x="33" y="78"/>
                </a:cxn>
              </a:cxnLst>
              <a:rect l="0" t="0" r="r" b="b"/>
              <a:pathLst>
                <a:path w="35" h="78">
                  <a:moveTo>
                    <a:pt x="0" y="0"/>
                  </a:moveTo>
                  <a:cubicBezTo>
                    <a:pt x="12" y="11"/>
                    <a:pt x="25" y="23"/>
                    <a:pt x="30" y="36"/>
                  </a:cubicBezTo>
                  <a:cubicBezTo>
                    <a:pt x="35" y="49"/>
                    <a:pt x="34" y="63"/>
                    <a:pt x="33" y="78"/>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1" name="Freeform 21">
              <a:extLst>
                <a:ext uri="{FF2B5EF4-FFF2-40B4-BE49-F238E27FC236}">
                  <a16:creationId xmlns:a16="http://schemas.microsoft.com/office/drawing/2014/main" id="{94A0DCE5-F14C-4E51-BF6D-6D6FEDA0ED60}"/>
                </a:ext>
              </a:extLst>
            </p:cNvPr>
            <p:cNvSpPr>
              <a:spLocks/>
            </p:cNvSpPr>
            <p:nvPr/>
          </p:nvSpPr>
          <p:spPr bwMode="auto">
            <a:xfrm>
              <a:off x="2482" y="636"/>
              <a:ext cx="75" cy="114"/>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 name="Line 22">
              <a:extLst>
                <a:ext uri="{FF2B5EF4-FFF2-40B4-BE49-F238E27FC236}">
                  <a16:creationId xmlns:a16="http://schemas.microsoft.com/office/drawing/2014/main" id="{AD54B2F0-A33C-47F6-80C8-92AC08B030C4}"/>
                </a:ext>
              </a:extLst>
            </p:cNvPr>
            <p:cNvSpPr>
              <a:spLocks noChangeShapeType="1"/>
            </p:cNvSpPr>
            <p:nvPr/>
          </p:nvSpPr>
          <p:spPr bwMode="auto">
            <a:xfrm flipH="1">
              <a:off x="2598" y="720"/>
              <a:ext cx="48" cy="48"/>
            </a:xfrm>
            <a:prstGeom prst="line">
              <a:avLst/>
            </a:prstGeom>
            <a:noFill/>
            <a:ln w="19050">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3" name="Freeform 23">
              <a:extLst>
                <a:ext uri="{FF2B5EF4-FFF2-40B4-BE49-F238E27FC236}">
                  <a16:creationId xmlns:a16="http://schemas.microsoft.com/office/drawing/2014/main" id="{10C55A2E-D2D2-41CB-AEC6-CD06EE0D81AF}"/>
                </a:ext>
              </a:extLst>
            </p:cNvPr>
            <p:cNvSpPr>
              <a:spLocks/>
            </p:cNvSpPr>
            <p:nvPr/>
          </p:nvSpPr>
          <p:spPr bwMode="auto">
            <a:xfrm>
              <a:off x="2562" y="590"/>
              <a:ext cx="128" cy="84"/>
            </a:xfrm>
            <a:custGeom>
              <a:avLst/>
              <a:gdLst/>
              <a:ahLst/>
              <a:cxnLst>
                <a:cxn ang="0">
                  <a:pos x="3" y="82"/>
                </a:cxn>
                <a:cxn ang="0">
                  <a:pos x="132" y="79"/>
                </a:cxn>
                <a:cxn ang="0">
                  <a:pos x="117" y="51"/>
                </a:cxn>
                <a:cxn ang="0">
                  <a:pos x="51" y="1"/>
                </a:cxn>
                <a:cxn ang="0">
                  <a:pos x="12" y="4"/>
                </a:cxn>
                <a:cxn ang="0">
                  <a:pos x="0" y="40"/>
                </a:cxn>
                <a:cxn ang="0">
                  <a:pos x="3" y="82"/>
                </a:cxn>
              </a:cxnLst>
              <a:rect l="0" t="0" r="r" b="b"/>
              <a:pathLst>
                <a:path w="140" h="84">
                  <a:moveTo>
                    <a:pt x="3" y="82"/>
                  </a:moveTo>
                  <a:cubicBezTo>
                    <a:pt x="46" y="81"/>
                    <a:pt x="89" y="84"/>
                    <a:pt x="132" y="79"/>
                  </a:cubicBezTo>
                  <a:cubicBezTo>
                    <a:pt x="140" y="78"/>
                    <a:pt x="118" y="52"/>
                    <a:pt x="117" y="51"/>
                  </a:cubicBezTo>
                  <a:cubicBezTo>
                    <a:pt x="98" y="22"/>
                    <a:pt x="83" y="12"/>
                    <a:pt x="51" y="1"/>
                  </a:cubicBezTo>
                  <a:cubicBezTo>
                    <a:pt x="35" y="2"/>
                    <a:pt x="28" y="0"/>
                    <a:pt x="12" y="4"/>
                  </a:cubicBezTo>
                  <a:cubicBezTo>
                    <a:pt x="2" y="6"/>
                    <a:pt x="0" y="30"/>
                    <a:pt x="0" y="40"/>
                  </a:cubicBezTo>
                  <a:cubicBezTo>
                    <a:pt x="1" y="56"/>
                    <a:pt x="1" y="66"/>
                    <a:pt x="3" y="82"/>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4" name="Freeform 24">
              <a:extLst>
                <a:ext uri="{FF2B5EF4-FFF2-40B4-BE49-F238E27FC236}">
                  <a16:creationId xmlns:a16="http://schemas.microsoft.com/office/drawing/2014/main" id="{3A0C696F-E2AE-4B0A-B36C-270604BCA640}"/>
                </a:ext>
              </a:extLst>
            </p:cNvPr>
            <p:cNvSpPr>
              <a:spLocks/>
            </p:cNvSpPr>
            <p:nvPr/>
          </p:nvSpPr>
          <p:spPr bwMode="auto">
            <a:xfrm>
              <a:off x="2568" y="618"/>
              <a:ext cx="57" cy="54"/>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5" name="Freeform 25">
              <a:extLst>
                <a:ext uri="{FF2B5EF4-FFF2-40B4-BE49-F238E27FC236}">
                  <a16:creationId xmlns:a16="http://schemas.microsoft.com/office/drawing/2014/main" id="{A71E2367-5B10-4FEC-9391-5F26AA8E0772}"/>
                </a:ext>
              </a:extLst>
            </p:cNvPr>
            <p:cNvSpPr>
              <a:spLocks/>
            </p:cNvSpPr>
            <p:nvPr/>
          </p:nvSpPr>
          <p:spPr bwMode="auto">
            <a:xfrm>
              <a:off x="2952" y="716"/>
              <a:ext cx="87" cy="38"/>
            </a:xfrm>
            <a:custGeom>
              <a:avLst/>
              <a:gdLst/>
              <a:ahLst/>
              <a:cxnLst>
                <a:cxn ang="0">
                  <a:pos x="0" y="28"/>
                </a:cxn>
                <a:cxn ang="0">
                  <a:pos x="30" y="22"/>
                </a:cxn>
                <a:cxn ang="0">
                  <a:pos x="45" y="10"/>
                </a:cxn>
                <a:cxn ang="0">
                  <a:pos x="63" y="7"/>
                </a:cxn>
                <a:cxn ang="0">
                  <a:pos x="81" y="1"/>
                </a:cxn>
                <a:cxn ang="0">
                  <a:pos x="66" y="4"/>
                </a:cxn>
                <a:cxn ang="0">
                  <a:pos x="24" y="22"/>
                </a:cxn>
                <a:cxn ang="0">
                  <a:pos x="42" y="22"/>
                </a:cxn>
                <a:cxn ang="0">
                  <a:pos x="69" y="13"/>
                </a:cxn>
                <a:cxn ang="0">
                  <a:pos x="51" y="22"/>
                </a:cxn>
                <a:cxn ang="0">
                  <a:pos x="45" y="28"/>
                </a:cxn>
                <a:cxn ang="0">
                  <a:pos x="63" y="13"/>
                </a:cxn>
              </a:cxnLst>
              <a:rect l="0" t="0" r="r" b="b"/>
              <a:pathLst>
                <a:path w="87" h="38">
                  <a:moveTo>
                    <a:pt x="0" y="28"/>
                  </a:moveTo>
                  <a:cubicBezTo>
                    <a:pt x="10" y="27"/>
                    <a:pt x="22" y="28"/>
                    <a:pt x="30" y="22"/>
                  </a:cubicBezTo>
                  <a:cubicBezTo>
                    <a:pt x="44" y="10"/>
                    <a:pt x="27" y="14"/>
                    <a:pt x="45" y="10"/>
                  </a:cubicBezTo>
                  <a:cubicBezTo>
                    <a:pt x="51" y="9"/>
                    <a:pt x="57" y="8"/>
                    <a:pt x="63" y="7"/>
                  </a:cubicBezTo>
                  <a:cubicBezTo>
                    <a:pt x="69" y="5"/>
                    <a:pt x="87" y="0"/>
                    <a:pt x="81" y="1"/>
                  </a:cubicBezTo>
                  <a:cubicBezTo>
                    <a:pt x="76" y="2"/>
                    <a:pt x="71" y="3"/>
                    <a:pt x="66" y="4"/>
                  </a:cubicBezTo>
                  <a:cubicBezTo>
                    <a:pt x="48" y="16"/>
                    <a:pt x="45" y="18"/>
                    <a:pt x="24" y="22"/>
                  </a:cubicBezTo>
                  <a:cubicBezTo>
                    <a:pt x="0" y="38"/>
                    <a:pt x="36" y="24"/>
                    <a:pt x="42" y="22"/>
                  </a:cubicBezTo>
                  <a:cubicBezTo>
                    <a:pt x="63" y="8"/>
                    <a:pt x="53" y="8"/>
                    <a:pt x="69" y="13"/>
                  </a:cubicBezTo>
                  <a:cubicBezTo>
                    <a:pt x="63" y="17"/>
                    <a:pt x="54" y="16"/>
                    <a:pt x="51" y="22"/>
                  </a:cubicBezTo>
                  <a:cubicBezTo>
                    <a:pt x="46" y="31"/>
                    <a:pt x="66" y="35"/>
                    <a:pt x="45" y="28"/>
                  </a:cubicBezTo>
                  <a:cubicBezTo>
                    <a:pt x="64" y="15"/>
                    <a:pt x="63" y="23"/>
                    <a:pt x="63" y="13"/>
                  </a:cubicBezTo>
                </a:path>
              </a:pathLst>
            </a:custGeom>
            <a:noFill/>
            <a:ln w="1270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6" name="Freeform 26">
              <a:extLst>
                <a:ext uri="{FF2B5EF4-FFF2-40B4-BE49-F238E27FC236}">
                  <a16:creationId xmlns:a16="http://schemas.microsoft.com/office/drawing/2014/main" id="{75412C6C-0063-4536-8108-3541EFCFF051}"/>
                </a:ext>
              </a:extLst>
            </p:cNvPr>
            <p:cNvSpPr>
              <a:spLocks/>
            </p:cNvSpPr>
            <p:nvPr/>
          </p:nvSpPr>
          <p:spPr bwMode="auto">
            <a:xfrm rot="-1003678">
              <a:off x="2924" y="552"/>
              <a:ext cx="290" cy="269"/>
            </a:xfrm>
            <a:custGeom>
              <a:avLst/>
              <a:gdLst/>
              <a:ahLst/>
              <a:cxnLst>
                <a:cxn ang="0">
                  <a:pos x="0" y="140"/>
                </a:cxn>
                <a:cxn ang="0">
                  <a:pos x="27" y="53"/>
                </a:cxn>
                <a:cxn ang="0">
                  <a:pos x="27" y="38"/>
                </a:cxn>
                <a:cxn ang="0">
                  <a:pos x="102" y="11"/>
                </a:cxn>
                <a:cxn ang="0">
                  <a:pos x="177" y="2"/>
                </a:cxn>
                <a:cxn ang="0">
                  <a:pos x="249" y="8"/>
                </a:cxn>
                <a:cxn ang="0">
                  <a:pos x="252" y="17"/>
                </a:cxn>
                <a:cxn ang="0">
                  <a:pos x="261" y="23"/>
                </a:cxn>
                <a:cxn ang="0">
                  <a:pos x="279" y="29"/>
                </a:cxn>
                <a:cxn ang="0">
                  <a:pos x="297" y="41"/>
                </a:cxn>
                <a:cxn ang="0">
                  <a:pos x="321" y="47"/>
                </a:cxn>
                <a:cxn ang="0">
                  <a:pos x="330" y="77"/>
                </a:cxn>
                <a:cxn ang="0">
                  <a:pos x="303" y="80"/>
                </a:cxn>
                <a:cxn ang="0">
                  <a:pos x="324" y="125"/>
                </a:cxn>
                <a:cxn ang="0">
                  <a:pos x="312" y="140"/>
                </a:cxn>
                <a:cxn ang="0">
                  <a:pos x="264" y="143"/>
                </a:cxn>
                <a:cxn ang="0">
                  <a:pos x="282" y="242"/>
                </a:cxn>
                <a:cxn ang="0">
                  <a:pos x="219" y="230"/>
                </a:cxn>
                <a:cxn ang="0">
                  <a:pos x="162" y="197"/>
                </a:cxn>
                <a:cxn ang="0">
                  <a:pos x="162" y="116"/>
                </a:cxn>
                <a:cxn ang="0">
                  <a:pos x="81" y="89"/>
                </a:cxn>
                <a:cxn ang="0">
                  <a:pos x="9" y="104"/>
                </a:cxn>
              </a:cxnLst>
              <a:rect l="0" t="0" r="r" b="b"/>
              <a:pathLst>
                <a:path w="345" h="269">
                  <a:moveTo>
                    <a:pt x="0" y="140"/>
                  </a:moveTo>
                  <a:cubicBezTo>
                    <a:pt x="1" y="112"/>
                    <a:pt x="24" y="81"/>
                    <a:pt x="27" y="53"/>
                  </a:cubicBezTo>
                  <a:cubicBezTo>
                    <a:pt x="60" y="26"/>
                    <a:pt x="19" y="42"/>
                    <a:pt x="27" y="38"/>
                  </a:cubicBezTo>
                  <a:cubicBezTo>
                    <a:pt x="51" y="25"/>
                    <a:pt x="76" y="20"/>
                    <a:pt x="102" y="11"/>
                  </a:cubicBezTo>
                  <a:cubicBezTo>
                    <a:pt x="140" y="12"/>
                    <a:pt x="139" y="0"/>
                    <a:pt x="177" y="2"/>
                  </a:cubicBezTo>
                  <a:cubicBezTo>
                    <a:pt x="189" y="3"/>
                    <a:pt x="249" y="8"/>
                    <a:pt x="249" y="8"/>
                  </a:cubicBezTo>
                  <a:cubicBezTo>
                    <a:pt x="250" y="11"/>
                    <a:pt x="250" y="15"/>
                    <a:pt x="252" y="17"/>
                  </a:cubicBezTo>
                  <a:cubicBezTo>
                    <a:pt x="254" y="20"/>
                    <a:pt x="258" y="22"/>
                    <a:pt x="261" y="23"/>
                  </a:cubicBezTo>
                  <a:cubicBezTo>
                    <a:pt x="267" y="26"/>
                    <a:pt x="273" y="27"/>
                    <a:pt x="279" y="29"/>
                  </a:cubicBezTo>
                  <a:cubicBezTo>
                    <a:pt x="286" y="31"/>
                    <a:pt x="290" y="39"/>
                    <a:pt x="297" y="41"/>
                  </a:cubicBezTo>
                  <a:cubicBezTo>
                    <a:pt x="305" y="43"/>
                    <a:pt x="321" y="47"/>
                    <a:pt x="321" y="47"/>
                  </a:cubicBezTo>
                  <a:cubicBezTo>
                    <a:pt x="327" y="51"/>
                    <a:pt x="345" y="68"/>
                    <a:pt x="330" y="77"/>
                  </a:cubicBezTo>
                  <a:cubicBezTo>
                    <a:pt x="322" y="82"/>
                    <a:pt x="312" y="79"/>
                    <a:pt x="303" y="80"/>
                  </a:cubicBezTo>
                  <a:cubicBezTo>
                    <a:pt x="297" y="86"/>
                    <a:pt x="324" y="115"/>
                    <a:pt x="324" y="125"/>
                  </a:cubicBezTo>
                  <a:cubicBezTo>
                    <a:pt x="325" y="135"/>
                    <a:pt x="322" y="137"/>
                    <a:pt x="312" y="140"/>
                  </a:cubicBezTo>
                  <a:cubicBezTo>
                    <a:pt x="289" y="144"/>
                    <a:pt x="260" y="121"/>
                    <a:pt x="264" y="143"/>
                  </a:cubicBezTo>
                  <a:cubicBezTo>
                    <a:pt x="291" y="179"/>
                    <a:pt x="298" y="224"/>
                    <a:pt x="282" y="242"/>
                  </a:cubicBezTo>
                  <a:cubicBezTo>
                    <a:pt x="257" y="269"/>
                    <a:pt x="240" y="246"/>
                    <a:pt x="219" y="230"/>
                  </a:cubicBezTo>
                  <a:cubicBezTo>
                    <a:pt x="210" y="223"/>
                    <a:pt x="162" y="197"/>
                    <a:pt x="162" y="197"/>
                  </a:cubicBezTo>
                  <a:cubicBezTo>
                    <a:pt x="158" y="185"/>
                    <a:pt x="174" y="120"/>
                    <a:pt x="162" y="116"/>
                  </a:cubicBezTo>
                  <a:cubicBezTo>
                    <a:pt x="149" y="99"/>
                    <a:pt x="106" y="91"/>
                    <a:pt x="81" y="89"/>
                  </a:cubicBezTo>
                  <a:cubicBezTo>
                    <a:pt x="56" y="87"/>
                    <a:pt x="24" y="101"/>
                    <a:pt x="9" y="104"/>
                  </a:cubicBezTo>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7" name="Freeform 27">
              <a:extLst>
                <a:ext uri="{FF2B5EF4-FFF2-40B4-BE49-F238E27FC236}">
                  <a16:creationId xmlns:a16="http://schemas.microsoft.com/office/drawing/2014/main" id="{C4698981-72FD-4ABA-8F80-742137781A38}"/>
                </a:ext>
              </a:extLst>
            </p:cNvPr>
            <p:cNvSpPr>
              <a:spLocks/>
            </p:cNvSpPr>
            <p:nvPr/>
          </p:nvSpPr>
          <p:spPr bwMode="auto">
            <a:xfrm>
              <a:off x="2428" y="388"/>
              <a:ext cx="263" cy="230"/>
            </a:xfrm>
            <a:custGeom>
              <a:avLst/>
              <a:gdLst/>
              <a:ahLst/>
              <a:cxnLst>
                <a:cxn ang="0">
                  <a:pos x="239" y="203"/>
                </a:cxn>
                <a:cxn ang="0">
                  <a:pos x="212" y="176"/>
                </a:cxn>
                <a:cxn ang="0">
                  <a:pos x="158" y="134"/>
                </a:cxn>
                <a:cxn ang="0">
                  <a:pos x="131" y="122"/>
                </a:cxn>
                <a:cxn ang="0">
                  <a:pos x="74" y="128"/>
                </a:cxn>
                <a:cxn ang="0">
                  <a:pos x="65" y="137"/>
                </a:cxn>
                <a:cxn ang="0">
                  <a:pos x="14" y="149"/>
                </a:cxn>
                <a:cxn ang="0">
                  <a:pos x="5" y="158"/>
                </a:cxn>
                <a:cxn ang="0">
                  <a:pos x="11" y="110"/>
                </a:cxn>
                <a:cxn ang="0">
                  <a:pos x="62" y="95"/>
                </a:cxn>
                <a:cxn ang="0">
                  <a:pos x="32" y="83"/>
                </a:cxn>
                <a:cxn ang="0">
                  <a:pos x="14" y="77"/>
                </a:cxn>
                <a:cxn ang="0">
                  <a:pos x="62" y="56"/>
                </a:cxn>
                <a:cxn ang="0">
                  <a:pos x="89" y="47"/>
                </a:cxn>
                <a:cxn ang="0">
                  <a:pos x="98" y="44"/>
                </a:cxn>
                <a:cxn ang="0">
                  <a:pos x="128" y="65"/>
                </a:cxn>
                <a:cxn ang="0">
                  <a:pos x="143" y="62"/>
                </a:cxn>
                <a:cxn ang="0">
                  <a:pos x="134" y="26"/>
                </a:cxn>
                <a:cxn ang="0">
                  <a:pos x="131" y="17"/>
                </a:cxn>
                <a:cxn ang="0">
                  <a:pos x="167" y="11"/>
                </a:cxn>
                <a:cxn ang="0">
                  <a:pos x="173" y="32"/>
                </a:cxn>
                <a:cxn ang="0">
                  <a:pos x="194" y="35"/>
                </a:cxn>
                <a:cxn ang="0">
                  <a:pos x="221" y="74"/>
                </a:cxn>
                <a:cxn ang="0">
                  <a:pos x="248" y="146"/>
                </a:cxn>
                <a:cxn ang="0">
                  <a:pos x="239" y="203"/>
                </a:cxn>
              </a:cxnLst>
              <a:rect l="0" t="0" r="r" b="b"/>
              <a:pathLst>
                <a:path w="263" h="230">
                  <a:moveTo>
                    <a:pt x="239" y="203"/>
                  </a:moveTo>
                  <a:cubicBezTo>
                    <a:pt x="226" y="199"/>
                    <a:pt x="225" y="184"/>
                    <a:pt x="212" y="176"/>
                  </a:cubicBezTo>
                  <a:cubicBezTo>
                    <a:pt x="204" y="152"/>
                    <a:pt x="178" y="147"/>
                    <a:pt x="158" y="134"/>
                  </a:cubicBezTo>
                  <a:cubicBezTo>
                    <a:pt x="150" y="129"/>
                    <a:pt x="131" y="122"/>
                    <a:pt x="131" y="122"/>
                  </a:cubicBezTo>
                  <a:cubicBezTo>
                    <a:pt x="112" y="124"/>
                    <a:pt x="92" y="122"/>
                    <a:pt x="74" y="128"/>
                  </a:cubicBezTo>
                  <a:cubicBezTo>
                    <a:pt x="70" y="129"/>
                    <a:pt x="69" y="135"/>
                    <a:pt x="65" y="137"/>
                  </a:cubicBezTo>
                  <a:cubicBezTo>
                    <a:pt x="50" y="145"/>
                    <a:pt x="30" y="147"/>
                    <a:pt x="14" y="149"/>
                  </a:cubicBezTo>
                  <a:cubicBezTo>
                    <a:pt x="7" y="170"/>
                    <a:pt x="10" y="173"/>
                    <a:pt x="5" y="158"/>
                  </a:cubicBezTo>
                  <a:cubicBezTo>
                    <a:pt x="6" y="142"/>
                    <a:pt x="0" y="121"/>
                    <a:pt x="11" y="110"/>
                  </a:cubicBezTo>
                  <a:cubicBezTo>
                    <a:pt x="20" y="101"/>
                    <a:pt x="49" y="98"/>
                    <a:pt x="62" y="95"/>
                  </a:cubicBezTo>
                  <a:cubicBezTo>
                    <a:pt x="50" y="92"/>
                    <a:pt x="43" y="88"/>
                    <a:pt x="32" y="83"/>
                  </a:cubicBezTo>
                  <a:cubicBezTo>
                    <a:pt x="26" y="80"/>
                    <a:pt x="14" y="77"/>
                    <a:pt x="14" y="77"/>
                  </a:cubicBezTo>
                  <a:cubicBezTo>
                    <a:pt x="20" y="59"/>
                    <a:pt x="46" y="61"/>
                    <a:pt x="62" y="56"/>
                  </a:cubicBezTo>
                  <a:cubicBezTo>
                    <a:pt x="62" y="56"/>
                    <a:pt x="85" y="48"/>
                    <a:pt x="89" y="47"/>
                  </a:cubicBezTo>
                  <a:cubicBezTo>
                    <a:pt x="92" y="46"/>
                    <a:pt x="98" y="44"/>
                    <a:pt x="98" y="44"/>
                  </a:cubicBezTo>
                  <a:cubicBezTo>
                    <a:pt x="120" y="47"/>
                    <a:pt x="122" y="46"/>
                    <a:pt x="128" y="65"/>
                  </a:cubicBezTo>
                  <a:cubicBezTo>
                    <a:pt x="133" y="64"/>
                    <a:pt x="140" y="66"/>
                    <a:pt x="143" y="62"/>
                  </a:cubicBezTo>
                  <a:cubicBezTo>
                    <a:pt x="146" y="58"/>
                    <a:pt x="135" y="29"/>
                    <a:pt x="134" y="26"/>
                  </a:cubicBezTo>
                  <a:cubicBezTo>
                    <a:pt x="133" y="23"/>
                    <a:pt x="131" y="17"/>
                    <a:pt x="131" y="17"/>
                  </a:cubicBezTo>
                  <a:cubicBezTo>
                    <a:pt x="137" y="0"/>
                    <a:pt x="133" y="0"/>
                    <a:pt x="167" y="11"/>
                  </a:cubicBezTo>
                  <a:cubicBezTo>
                    <a:pt x="174" y="13"/>
                    <a:pt x="167" y="28"/>
                    <a:pt x="173" y="32"/>
                  </a:cubicBezTo>
                  <a:cubicBezTo>
                    <a:pt x="179" y="36"/>
                    <a:pt x="187" y="34"/>
                    <a:pt x="194" y="35"/>
                  </a:cubicBezTo>
                  <a:cubicBezTo>
                    <a:pt x="197" y="70"/>
                    <a:pt x="188" y="79"/>
                    <a:pt x="221" y="74"/>
                  </a:cubicBezTo>
                  <a:cubicBezTo>
                    <a:pt x="263" y="81"/>
                    <a:pt x="228" y="116"/>
                    <a:pt x="248" y="146"/>
                  </a:cubicBezTo>
                  <a:cubicBezTo>
                    <a:pt x="245" y="216"/>
                    <a:pt x="257" y="230"/>
                    <a:pt x="239" y="203"/>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8" name="Freeform 28">
              <a:extLst>
                <a:ext uri="{FF2B5EF4-FFF2-40B4-BE49-F238E27FC236}">
                  <a16:creationId xmlns:a16="http://schemas.microsoft.com/office/drawing/2014/main" id="{1F2C5B4E-4DF9-4493-8029-E28303C33EB4}"/>
                </a:ext>
              </a:extLst>
            </p:cNvPr>
            <p:cNvSpPr>
              <a:spLocks/>
            </p:cNvSpPr>
            <p:nvPr/>
          </p:nvSpPr>
          <p:spPr bwMode="auto">
            <a:xfrm>
              <a:off x="2890" y="1337"/>
              <a:ext cx="193" cy="198"/>
            </a:xfrm>
            <a:custGeom>
              <a:avLst/>
              <a:gdLst/>
              <a:ahLst/>
              <a:cxnLst>
                <a:cxn ang="0">
                  <a:pos x="55" y="0"/>
                </a:cxn>
                <a:cxn ang="0">
                  <a:pos x="19" y="23"/>
                </a:cxn>
                <a:cxn ang="0">
                  <a:pos x="0" y="89"/>
                </a:cxn>
                <a:cxn ang="0">
                  <a:pos x="18" y="141"/>
                </a:cxn>
                <a:cxn ang="0">
                  <a:pos x="96" y="194"/>
                </a:cxn>
                <a:cxn ang="0">
                  <a:pos x="160" y="198"/>
                </a:cxn>
                <a:cxn ang="0">
                  <a:pos x="193" y="140"/>
                </a:cxn>
                <a:cxn ang="0">
                  <a:pos x="126" y="131"/>
                </a:cxn>
                <a:cxn ang="0">
                  <a:pos x="66" y="54"/>
                </a:cxn>
                <a:cxn ang="0">
                  <a:pos x="57" y="41"/>
                </a:cxn>
                <a:cxn ang="0">
                  <a:pos x="55" y="0"/>
                </a:cxn>
              </a:cxnLst>
              <a:rect l="0" t="0" r="r" b="b"/>
              <a:pathLst>
                <a:path w="193" h="198">
                  <a:moveTo>
                    <a:pt x="55" y="0"/>
                  </a:moveTo>
                  <a:lnTo>
                    <a:pt x="19" y="23"/>
                  </a:lnTo>
                  <a:lnTo>
                    <a:pt x="0" y="89"/>
                  </a:lnTo>
                  <a:lnTo>
                    <a:pt x="18" y="141"/>
                  </a:lnTo>
                  <a:lnTo>
                    <a:pt x="96" y="194"/>
                  </a:lnTo>
                  <a:lnTo>
                    <a:pt x="160" y="198"/>
                  </a:lnTo>
                  <a:lnTo>
                    <a:pt x="193" y="140"/>
                  </a:lnTo>
                  <a:lnTo>
                    <a:pt x="126" y="131"/>
                  </a:lnTo>
                  <a:lnTo>
                    <a:pt x="66" y="54"/>
                  </a:lnTo>
                  <a:lnTo>
                    <a:pt x="57" y="41"/>
                  </a:lnTo>
                  <a:lnTo>
                    <a:pt x="55" y="0"/>
                  </a:ln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9" name="Freeform 29">
              <a:extLst>
                <a:ext uri="{FF2B5EF4-FFF2-40B4-BE49-F238E27FC236}">
                  <a16:creationId xmlns:a16="http://schemas.microsoft.com/office/drawing/2014/main" id="{167D6401-081A-4976-8FAD-65701C331D0E}"/>
                </a:ext>
              </a:extLst>
            </p:cNvPr>
            <p:cNvSpPr>
              <a:spLocks/>
            </p:cNvSpPr>
            <p:nvPr/>
          </p:nvSpPr>
          <p:spPr bwMode="auto">
            <a:xfrm>
              <a:off x="2782" y="1108"/>
              <a:ext cx="192" cy="603"/>
            </a:xfrm>
            <a:custGeom>
              <a:avLst/>
              <a:gdLst/>
              <a:ahLst/>
              <a:cxnLst>
                <a:cxn ang="0">
                  <a:pos x="192" y="0"/>
                </a:cxn>
                <a:cxn ang="0">
                  <a:pos x="118" y="133"/>
                </a:cxn>
                <a:cxn ang="0">
                  <a:pos x="58" y="270"/>
                </a:cxn>
                <a:cxn ang="0">
                  <a:pos x="30" y="423"/>
                </a:cxn>
                <a:cxn ang="0">
                  <a:pos x="3" y="543"/>
                </a:cxn>
                <a:cxn ang="0">
                  <a:pos x="0" y="603"/>
                </a:cxn>
              </a:cxnLst>
              <a:rect l="0" t="0" r="r" b="b"/>
              <a:pathLst>
                <a:path w="192" h="603">
                  <a:moveTo>
                    <a:pt x="192" y="0"/>
                  </a:moveTo>
                  <a:lnTo>
                    <a:pt x="118" y="133"/>
                  </a:lnTo>
                  <a:lnTo>
                    <a:pt x="58" y="270"/>
                  </a:lnTo>
                  <a:lnTo>
                    <a:pt x="30" y="423"/>
                  </a:lnTo>
                  <a:lnTo>
                    <a:pt x="3" y="543"/>
                  </a:lnTo>
                  <a:lnTo>
                    <a:pt x="0" y="603"/>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0" name="Freeform 30">
              <a:extLst>
                <a:ext uri="{FF2B5EF4-FFF2-40B4-BE49-F238E27FC236}">
                  <a16:creationId xmlns:a16="http://schemas.microsoft.com/office/drawing/2014/main" id="{465EEC1D-95D0-4267-9B54-B96A03EC0626}"/>
                </a:ext>
              </a:extLst>
            </p:cNvPr>
            <p:cNvSpPr>
              <a:spLocks/>
            </p:cNvSpPr>
            <p:nvPr/>
          </p:nvSpPr>
          <p:spPr bwMode="auto">
            <a:xfrm>
              <a:off x="2954" y="1221"/>
              <a:ext cx="69" cy="155"/>
            </a:xfrm>
            <a:custGeom>
              <a:avLst/>
              <a:gdLst/>
              <a:ahLst/>
              <a:cxnLst>
                <a:cxn ang="0">
                  <a:pos x="0" y="155"/>
                </a:cxn>
                <a:cxn ang="0">
                  <a:pos x="69" y="30"/>
                </a:cxn>
                <a:cxn ang="0">
                  <a:pos x="28" y="0"/>
                </a:cxn>
              </a:cxnLst>
              <a:rect l="0" t="0" r="r" b="b"/>
              <a:pathLst>
                <a:path w="69" h="155">
                  <a:moveTo>
                    <a:pt x="0" y="155"/>
                  </a:moveTo>
                  <a:lnTo>
                    <a:pt x="69" y="30"/>
                  </a:lnTo>
                  <a:lnTo>
                    <a:pt x="28" y="0"/>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1" name="Freeform 31">
              <a:extLst>
                <a:ext uri="{FF2B5EF4-FFF2-40B4-BE49-F238E27FC236}">
                  <a16:creationId xmlns:a16="http://schemas.microsoft.com/office/drawing/2014/main" id="{8B68C70E-285F-4EF3-A62A-EBCA71752E7F}"/>
                </a:ext>
              </a:extLst>
            </p:cNvPr>
            <p:cNvSpPr>
              <a:spLocks/>
            </p:cNvSpPr>
            <p:nvPr/>
          </p:nvSpPr>
          <p:spPr bwMode="auto">
            <a:xfrm>
              <a:off x="2297" y="1848"/>
              <a:ext cx="400" cy="127"/>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2" name="Freeform 32">
              <a:extLst>
                <a:ext uri="{FF2B5EF4-FFF2-40B4-BE49-F238E27FC236}">
                  <a16:creationId xmlns:a16="http://schemas.microsoft.com/office/drawing/2014/main" id="{0622D393-7423-415F-9278-392F1EE20991}"/>
                </a:ext>
              </a:extLst>
            </p:cNvPr>
            <p:cNvSpPr>
              <a:spLocks/>
            </p:cNvSpPr>
            <p:nvPr/>
          </p:nvSpPr>
          <p:spPr bwMode="auto">
            <a:xfrm>
              <a:off x="2329" y="1047"/>
              <a:ext cx="368" cy="678"/>
            </a:xfrm>
            <a:custGeom>
              <a:avLst/>
              <a:gdLst/>
              <a:ahLst/>
              <a:cxnLst>
                <a:cxn ang="0">
                  <a:pos x="356" y="0"/>
                </a:cxn>
                <a:cxn ang="0">
                  <a:pos x="176" y="156"/>
                </a:cxn>
                <a:cxn ang="0">
                  <a:pos x="30" y="146"/>
                </a:cxn>
                <a:cxn ang="0">
                  <a:pos x="0" y="272"/>
                </a:cxn>
                <a:cxn ang="0">
                  <a:pos x="152" y="288"/>
                </a:cxn>
                <a:cxn ang="0">
                  <a:pos x="236" y="240"/>
                </a:cxn>
                <a:cxn ang="0">
                  <a:pos x="122" y="636"/>
                </a:cxn>
                <a:cxn ang="0">
                  <a:pos x="194" y="672"/>
                </a:cxn>
                <a:cxn ang="0">
                  <a:pos x="302" y="678"/>
                </a:cxn>
                <a:cxn ang="0">
                  <a:pos x="368" y="240"/>
                </a:cxn>
                <a:cxn ang="0">
                  <a:pos x="356" y="0"/>
                </a:cxn>
              </a:cxnLst>
              <a:rect l="0" t="0" r="r" b="b"/>
              <a:pathLst>
                <a:path w="368" h="678">
                  <a:moveTo>
                    <a:pt x="356" y="0"/>
                  </a:moveTo>
                  <a:lnTo>
                    <a:pt x="176" y="156"/>
                  </a:lnTo>
                  <a:lnTo>
                    <a:pt x="30" y="146"/>
                  </a:lnTo>
                  <a:lnTo>
                    <a:pt x="0" y="272"/>
                  </a:lnTo>
                  <a:lnTo>
                    <a:pt x="152" y="288"/>
                  </a:lnTo>
                  <a:lnTo>
                    <a:pt x="236" y="240"/>
                  </a:lnTo>
                  <a:lnTo>
                    <a:pt x="122" y="636"/>
                  </a:lnTo>
                  <a:lnTo>
                    <a:pt x="194" y="672"/>
                  </a:lnTo>
                  <a:lnTo>
                    <a:pt x="302" y="678"/>
                  </a:lnTo>
                  <a:lnTo>
                    <a:pt x="368" y="240"/>
                  </a:lnTo>
                  <a:lnTo>
                    <a:pt x="356" y="0"/>
                  </a:lnTo>
                  <a:close/>
                </a:path>
              </a:pathLst>
            </a:custGeom>
            <a:solidFill>
              <a:schemeClr val="accent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3" name="Freeform 33">
              <a:extLst>
                <a:ext uri="{FF2B5EF4-FFF2-40B4-BE49-F238E27FC236}">
                  <a16:creationId xmlns:a16="http://schemas.microsoft.com/office/drawing/2014/main" id="{182E27AA-507B-4786-A448-B7F3480E4EB9}"/>
                </a:ext>
              </a:extLst>
            </p:cNvPr>
            <p:cNvSpPr>
              <a:spLocks/>
            </p:cNvSpPr>
            <p:nvPr/>
          </p:nvSpPr>
          <p:spPr bwMode="auto">
            <a:xfrm rot="1141536" flipH="1">
              <a:off x="2843" y="1930"/>
              <a:ext cx="322" cy="121"/>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4" name="Freeform 34">
              <a:extLst>
                <a:ext uri="{FF2B5EF4-FFF2-40B4-BE49-F238E27FC236}">
                  <a16:creationId xmlns:a16="http://schemas.microsoft.com/office/drawing/2014/main" id="{9B925EC1-FD0E-4AA1-99B1-198B3D169229}"/>
                </a:ext>
              </a:extLst>
            </p:cNvPr>
            <p:cNvSpPr>
              <a:spLocks/>
            </p:cNvSpPr>
            <p:nvPr/>
          </p:nvSpPr>
          <p:spPr bwMode="auto">
            <a:xfrm>
              <a:off x="2644" y="1013"/>
              <a:ext cx="250" cy="112"/>
            </a:xfrm>
            <a:custGeom>
              <a:avLst/>
              <a:gdLst/>
              <a:ahLst/>
              <a:cxnLst>
                <a:cxn ang="0">
                  <a:pos x="1" y="27"/>
                </a:cxn>
                <a:cxn ang="0">
                  <a:pos x="4" y="112"/>
                </a:cxn>
                <a:cxn ang="0">
                  <a:pos x="82" y="69"/>
                </a:cxn>
                <a:cxn ang="0">
                  <a:pos x="87" y="91"/>
                </a:cxn>
                <a:cxn ang="0">
                  <a:pos x="151" y="84"/>
                </a:cxn>
                <a:cxn ang="0">
                  <a:pos x="156" y="60"/>
                </a:cxn>
                <a:cxn ang="0">
                  <a:pos x="250" y="108"/>
                </a:cxn>
                <a:cxn ang="0">
                  <a:pos x="249" y="12"/>
                </a:cxn>
                <a:cxn ang="0">
                  <a:pos x="163" y="36"/>
                </a:cxn>
                <a:cxn ang="0">
                  <a:pos x="144" y="21"/>
                </a:cxn>
                <a:cxn ang="0">
                  <a:pos x="90" y="24"/>
                </a:cxn>
                <a:cxn ang="0">
                  <a:pos x="88" y="48"/>
                </a:cxn>
                <a:cxn ang="0">
                  <a:pos x="0" y="0"/>
                </a:cxn>
                <a:cxn ang="0">
                  <a:pos x="1" y="27"/>
                </a:cxn>
              </a:cxnLst>
              <a:rect l="0" t="0" r="r" b="b"/>
              <a:pathLst>
                <a:path w="250" h="112">
                  <a:moveTo>
                    <a:pt x="1" y="27"/>
                  </a:moveTo>
                  <a:lnTo>
                    <a:pt x="4" y="112"/>
                  </a:lnTo>
                  <a:lnTo>
                    <a:pt x="82" y="69"/>
                  </a:lnTo>
                  <a:lnTo>
                    <a:pt x="87" y="91"/>
                  </a:lnTo>
                  <a:lnTo>
                    <a:pt x="151" y="84"/>
                  </a:lnTo>
                  <a:lnTo>
                    <a:pt x="156" y="60"/>
                  </a:lnTo>
                  <a:lnTo>
                    <a:pt x="250" y="108"/>
                  </a:lnTo>
                  <a:lnTo>
                    <a:pt x="249" y="12"/>
                  </a:lnTo>
                  <a:lnTo>
                    <a:pt x="163" y="36"/>
                  </a:lnTo>
                  <a:lnTo>
                    <a:pt x="144" y="21"/>
                  </a:lnTo>
                  <a:lnTo>
                    <a:pt x="90" y="24"/>
                  </a:lnTo>
                  <a:lnTo>
                    <a:pt x="88" y="48"/>
                  </a:lnTo>
                  <a:lnTo>
                    <a:pt x="0" y="0"/>
                  </a:lnTo>
                  <a:lnTo>
                    <a:pt x="1" y="27"/>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5" name="Freeform 35">
              <a:extLst>
                <a:ext uri="{FF2B5EF4-FFF2-40B4-BE49-F238E27FC236}">
                  <a16:creationId xmlns:a16="http://schemas.microsoft.com/office/drawing/2014/main" id="{C72027AF-55E4-4F96-B912-49D8798FADFD}"/>
                </a:ext>
              </a:extLst>
            </p:cNvPr>
            <p:cNvSpPr>
              <a:spLocks/>
            </p:cNvSpPr>
            <p:nvPr/>
          </p:nvSpPr>
          <p:spPr bwMode="auto">
            <a:xfrm>
              <a:off x="2597" y="1135"/>
              <a:ext cx="64" cy="448"/>
            </a:xfrm>
            <a:custGeom>
              <a:avLst/>
              <a:gdLst/>
              <a:ahLst/>
              <a:cxnLst>
                <a:cxn ang="0">
                  <a:pos x="0" y="0"/>
                </a:cxn>
                <a:cxn ang="0">
                  <a:pos x="64" y="200"/>
                </a:cxn>
                <a:cxn ang="0">
                  <a:pos x="48" y="448"/>
                </a:cxn>
              </a:cxnLst>
              <a:rect l="0" t="0" r="r" b="b"/>
              <a:pathLst>
                <a:path w="64" h="448">
                  <a:moveTo>
                    <a:pt x="0" y="0"/>
                  </a:moveTo>
                  <a:lnTo>
                    <a:pt x="64" y="200"/>
                  </a:lnTo>
                  <a:lnTo>
                    <a:pt x="48" y="448"/>
                  </a:ln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6" name="AutoShape 36">
              <a:extLst>
                <a:ext uri="{FF2B5EF4-FFF2-40B4-BE49-F238E27FC236}">
                  <a16:creationId xmlns:a16="http://schemas.microsoft.com/office/drawing/2014/main" id="{1EC527FA-FF5C-4CE9-8EC8-BF52FAB6D1C7}"/>
                </a:ext>
              </a:extLst>
            </p:cNvPr>
            <p:cNvSpPr>
              <a:spLocks noChangeArrowheads="1"/>
            </p:cNvSpPr>
            <p:nvPr/>
          </p:nvSpPr>
          <p:spPr bwMode="auto">
            <a:xfrm rot="-1641661">
              <a:off x="2159" y="1037"/>
              <a:ext cx="318" cy="30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6633"/>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7" name="AutoShape 37">
              <a:extLst>
                <a:ext uri="{FF2B5EF4-FFF2-40B4-BE49-F238E27FC236}">
                  <a16:creationId xmlns:a16="http://schemas.microsoft.com/office/drawing/2014/main" id="{4B1E2504-4C51-4380-AE24-0889ADCE1F40}"/>
                </a:ext>
              </a:extLst>
            </p:cNvPr>
            <p:cNvSpPr>
              <a:spLocks noChangeArrowheads="1"/>
            </p:cNvSpPr>
            <p:nvPr/>
          </p:nvSpPr>
          <p:spPr bwMode="auto">
            <a:xfrm rot="-1641661">
              <a:off x="2198" y="1066"/>
              <a:ext cx="252" cy="23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bg1"/>
                </a:gs>
                <a:gs pos="100000">
                  <a:schemeClr val="bg1">
                    <a:gamma/>
                    <a:shade val="46275"/>
                    <a:invGamma/>
                  </a:schemeClr>
                </a:gs>
              </a:gsLst>
              <a:lin ang="5400000" scaled="1"/>
            </a:gra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8" name="Freeform 38">
              <a:extLst>
                <a:ext uri="{FF2B5EF4-FFF2-40B4-BE49-F238E27FC236}">
                  <a16:creationId xmlns:a16="http://schemas.microsoft.com/office/drawing/2014/main" id="{0AA2D85A-E854-4485-8C98-948CCF2D3F68}"/>
                </a:ext>
              </a:extLst>
            </p:cNvPr>
            <p:cNvSpPr>
              <a:spLocks/>
            </p:cNvSpPr>
            <p:nvPr/>
          </p:nvSpPr>
          <p:spPr bwMode="auto">
            <a:xfrm>
              <a:off x="2200" y="1069"/>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9" name="Freeform 39">
              <a:extLst>
                <a:ext uri="{FF2B5EF4-FFF2-40B4-BE49-F238E27FC236}">
                  <a16:creationId xmlns:a16="http://schemas.microsoft.com/office/drawing/2014/main" id="{106E5575-DA34-4ECE-B312-9B637D8668F1}"/>
                </a:ext>
              </a:extLst>
            </p:cNvPr>
            <p:cNvSpPr>
              <a:spLocks/>
            </p:cNvSpPr>
            <p:nvPr/>
          </p:nvSpPr>
          <p:spPr bwMode="auto">
            <a:xfrm>
              <a:off x="2218" y="1090"/>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0" name="Freeform 40">
              <a:extLst>
                <a:ext uri="{FF2B5EF4-FFF2-40B4-BE49-F238E27FC236}">
                  <a16:creationId xmlns:a16="http://schemas.microsoft.com/office/drawing/2014/main" id="{46332C63-ECCC-4769-B879-232334C9C5AF}"/>
                </a:ext>
              </a:extLst>
            </p:cNvPr>
            <p:cNvSpPr>
              <a:spLocks/>
            </p:cNvSpPr>
            <p:nvPr/>
          </p:nvSpPr>
          <p:spPr bwMode="auto">
            <a:xfrm>
              <a:off x="2224" y="1108"/>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1" name="Freeform 41">
              <a:extLst>
                <a:ext uri="{FF2B5EF4-FFF2-40B4-BE49-F238E27FC236}">
                  <a16:creationId xmlns:a16="http://schemas.microsoft.com/office/drawing/2014/main" id="{A21C3C67-0A0B-446E-99A5-041862C32392}"/>
                </a:ext>
              </a:extLst>
            </p:cNvPr>
            <p:cNvSpPr>
              <a:spLocks/>
            </p:cNvSpPr>
            <p:nvPr/>
          </p:nvSpPr>
          <p:spPr bwMode="auto">
            <a:xfrm>
              <a:off x="2249" y="1135"/>
              <a:ext cx="154" cy="76"/>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2" name="Freeform 42">
              <a:extLst>
                <a:ext uri="{FF2B5EF4-FFF2-40B4-BE49-F238E27FC236}">
                  <a16:creationId xmlns:a16="http://schemas.microsoft.com/office/drawing/2014/main" id="{DDDC7F72-FC06-4C2D-81A7-C0F446841A12}"/>
                </a:ext>
              </a:extLst>
            </p:cNvPr>
            <p:cNvSpPr>
              <a:spLocks/>
            </p:cNvSpPr>
            <p:nvPr/>
          </p:nvSpPr>
          <p:spPr bwMode="auto">
            <a:xfrm>
              <a:off x="2272" y="1158"/>
              <a:ext cx="136" cy="72"/>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 name="Freeform 43">
              <a:extLst>
                <a:ext uri="{FF2B5EF4-FFF2-40B4-BE49-F238E27FC236}">
                  <a16:creationId xmlns:a16="http://schemas.microsoft.com/office/drawing/2014/main" id="{A46E25A6-FB5B-4276-85EF-B00E794AE6F6}"/>
                </a:ext>
              </a:extLst>
            </p:cNvPr>
            <p:cNvSpPr>
              <a:spLocks/>
            </p:cNvSpPr>
            <p:nvPr/>
          </p:nvSpPr>
          <p:spPr bwMode="auto">
            <a:xfrm>
              <a:off x="2295" y="1198"/>
              <a:ext cx="121"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4" name="Freeform 44">
              <a:extLst>
                <a:ext uri="{FF2B5EF4-FFF2-40B4-BE49-F238E27FC236}">
                  <a16:creationId xmlns:a16="http://schemas.microsoft.com/office/drawing/2014/main" id="{4FC4D8D7-0412-4C87-897E-B14AB137A485}"/>
                </a:ext>
              </a:extLst>
            </p:cNvPr>
            <p:cNvSpPr>
              <a:spLocks/>
            </p:cNvSpPr>
            <p:nvPr/>
          </p:nvSpPr>
          <p:spPr bwMode="auto">
            <a:xfrm>
              <a:off x="2325" y="1218"/>
              <a:ext cx="99"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5" name="Freeform 45">
              <a:extLst>
                <a:ext uri="{FF2B5EF4-FFF2-40B4-BE49-F238E27FC236}">
                  <a16:creationId xmlns:a16="http://schemas.microsoft.com/office/drawing/2014/main" id="{CAB97BA9-7D2F-485D-9EA9-9D7B1A115EB6}"/>
                </a:ext>
              </a:extLst>
            </p:cNvPr>
            <p:cNvSpPr>
              <a:spLocks/>
            </p:cNvSpPr>
            <p:nvPr/>
          </p:nvSpPr>
          <p:spPr bwMode="auto">
            <a:xfrm>
              <a:off x="2145" y="1184"/>
              <a:ext cx="133" cy="150"/>
            </a:xfrm>
            <a:custGeom>
              <a:avLst/>
              <a:gdLst/>
              <a:ahLst/>
              <a:cxnLst>
                <a:cxn ang="0">
                  <a:pos x="0" y="15"/>
                </a:cxn>
                <a:cxn ang="0">
                  <a:pos x="15" y="0"/>
                </a:cxn>
                <a:cxn ang="0">
                  <a:pos x="27" y="12"/>
                </a:cxn>
                <a:cxn ang="0">
                  <a:pos x="46" y="20"/>
                </a:cxn>
                <a:cxn ang="0">
                  <a:pos x="63" y="26"/>
                </a:cxn>
                <a:cxn ang="0">
                  <a:pos x="70" y="41"/>
                </a:cxn>
                <a:cxn ang="0">
                  <a:pos x="87" y="44"/>
                </a:cxn>
                <a:cxn ang="0">
                  <a:pos x="79" y="75"/>
                </a:cxn>
                <a:cxn ang="0">
                  <a:pos x="57" y="75"/>
                </a:cxn>
                <a:cxn ang="0">
                  <a:pos x="54" y="71"/>
                </a:cxn>
                <a:cxn ang="0">
                  <a:pos x="49" y="69"/>
                </a:cxn>
                <a:cxn ang="0">
                  <a:pos x="22" y="51"/>
                </a:cxn>
                <a:cxn ang="0">
                  <a:pos x="0" y="15"/>
                </a:cxn>
              </a:cxnLst>
              <a:rect l="0" t="0" r="r" b="b"/>
              <a:pathLst>
                <a:path w="89" h="88">
                  <a:moveTo>
                    <a:pt x="0" y="15"/>
                  </a:moveTo>
                  <a:cubicBezTo>
                    <a:pt x="1" y="7"/>
                    <a:pt x="8" y="3"/>
                    <a:pt x="15" y="0"/>
                  </a:cubicBezTo>
                  <a:cubicBezTo>
                    <a:pt x="24" y="6"/>
                    <a:pt x="17" y="15"/>
                    <a:pt x="27" y="12"/>
                  </a:cubicBezTo>
                  <a:cubicBezTo>
                    <a:pt x="36" y="13"/>
                    <a:pt x="44" y="11"/>
                    <a:pt x="46" y="20"/>
                  </a:cubicBezTo>
                  <a:cubicBezTo>
                    <a:pt x="44" y="29"/>
                    <a:pt x="53" y="24"/>
                    <a:pt x="63" y="26"/>
                  </a:cubicBezTo>
                  <a:cubicBezTo>
                    <a:pt x="66" y="46"/>
                    <a:pt x="61" y="48"/>
                    <a:pt x="70" y="41"/>
                  </a:cubicBezTo>
                  <a:cubicBezTo>
                    <a:pt x="76" y="42"/>
                    <a:pt x="86" y="38"/>
                    <a:pt x="87" y="44"/>
                  </a:cubicBezTo>
                  <a:cubicBezTo>
                    <a:pt x="89" y="53"/>
                    <a:pt x="84" y="68"/>
                    <a:pt x="79" y="75"/>
                  </a:cubicBezTo>
                  <a:cubicBezTo>
                    <a:pt x="77" y="88"/>
                    <a:pt x="64" y="82"/>
                    <a:pt x="57" y="75"/>
                  </a:cubicBezTo>
                  <a:cubicBezTo>
                    <a:pt x="56" y="74"/>
                    <a:pt x="55" y="72"/>
                    <a:pt x="54" y="71"/>
                  </a:cubicBezTo>
                  <a:cubicBezTo>
                    <a:pt x="53" y="70"/>
                    <a:pt x="51" y="70"/>
                    <a:pt x="49" y="69"/>
                  </a:cubicBezTo>
                  <a:cubicBezTo>
                    <a:pt x="38" y="55"/>
                    <a:pt x="34" y="60"/>
                    <a:pt x="22" y="51"/>
                  </a:cubicBezTo>
                  <a:cubicBezTo>
                    <a:pt x="12" y="44"/>
                    <a:pt x="3" y="25"/>
                    <a:pt x="0" y="15"/>
                  </a:cubicBezTo>
                  <a:close/>
                </a:path>
              </a:pathLst>
            </a:custGeom>
            <a:solidFill>
              <a:srgbClr val="FF9999"/>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6" name="Freeform 46">
              <a:extLst>
                <a:ext uri="{FF2B5EF4-FFF2-40B4-BE49-F238E27FC236}">
                  <a16:creationId xmlns:a16="http://schemas.microsoft.com/office/drawing/2014/main" id="{E304AB1F-8454-45EC-AE8C-59C4E9D942DB}"/>
                </a:ext>
              </a:extLst>
            </p:cNvPr>
            <p:cNvSpPr>
              <a:spLocks/>
            </p:cNvSpPr>
            <p:nvPr/>
          </p:nvSpPr>
          <p:spPr bwMode="auto">
            <a:xfrm>
              <a:off x="2625" y="828"/>
              <a:ext cx="93" cy="66"/>
            </a:xfrm>
            <a:custGeom>
              <a:avLst/>
              <a:gdLst/>
              <a:ahLst/>
              <a:cxnLst>
                <a:cxn ang="0">
                  <a:pos x="0" y="39"/>
                </a:cxn>
                <a:cxn ang="0">
                  <a:pos x="60" y="24"/>
                </a:cxn>
                <a:cxn ang="0">
                  <a:pos x="81" y="0"/>
                </a:cxn>
              </a:cxnLst>
              <a:rect l="0" t="0" r="r" b="b"/>
              <a:pathLst>
                <a:path w="81" h="39">
                  <a:moveTo>
                    <a:pt x="0" y="39"/>
                  </a:moveTo>
                  <a:cubicBezTo>
                    <a:pt x="23" y="34"/>
                    <a:pt x="47" y="30"/>
                    <a:pt x="60" y="24"/>
                  </a:cubicBezTo>
                  <a:cubicBezTo>
                    <a:pt x="73" y="18"/>
                    <a:pt x="78" y="4"/>
                    <a:pt x="81" y="0"/>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50" name="AutoShape 39">
            <a:extLst>
              <a:ext uri="{FF2B5EF4-FFF2-40B4-BE49-F238E27FC236}">
                <a16:creationId xmlns:a16="http://schemas.microsoft.com/office/drawing/2014/main" id="{1265E405-216D-4A5D-B5BC-404DB90F8AD9}"/>
              </a:ext>
            </a:extLst>
          </p:cNvPr>
          <p:cNvSpPr>
            <a:spLocks noChangeArrowheads="1"/>
          </p:cNvSpPr>
          <p:nvPr/>
        </p:nvSpPr>
        <p:spPr bwMode="auto">
          <a:xfrm>
            <a:off x="4567511" y="1588858"/>
            <a:ext cx="4576490" cy="2118069"/>
          </a:xfrm>
          <a:prstGeom prst="cloudCallout">
            <a:avLst>
              <a:gd name="adj1" fmla="val 23739"/>
              <a:gd name="adj2" fmla="val 82842"/>
            </a:avLst>
          </a:prstGeom>
          <a:solidFill>
            <a:srgbClr val="CCFFFF"/>
          </a:solidFill>
          <a:ln w="28575">
            <a:solidFill>
              <a:schemeClr val="accent1">
                <a:lumMod val="40000"/>
                <a:lumOff val="60000"/>
              </a:schemeClr>
            </a:solidFill>
            <a:round/>
            <a:headEnd/>
            <a:tailEnd/>
          </a:ln>
          <a:effectLst/>
          <a:scene3d>
            <a:camera prst="orthographicFront"/>
            <a:lightRig rig="threePt" dir="t"/>
          </a:scene3d>
          <a:sp3d>
            <a:bevelT/>
          </a:sp3d>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1" name="Text Box 40">
            <a:extLst>
              <a:ext uri="{FF2B5EF4-FFF2-40B4-BE49-F238E27FC236}">
                <a16:creationId xmlns:a16="http://schemas.microsoft.com/office/drawing/2014/main" id="{1082FFE4-6C6C-48FF-A3BA-7663EB66879C}"/>
              </a:ext>
            </a:extLst>
          </p:cNvPr>
          <p:cNvSpPr txBox="1">
            <a:spLocks noChangeArrowheads="1"/>
          </p:cNvSpPr>
          <p:nvPr/>
        </p:nvSpPr>
        <p:spPr bwMode="auto">
          <a:xfrm>
            <a:off x="4943747" y="1755461"/>
            <a:ext cx="4188205" cy="1569660"/>
          </a:xfrm>
          <a:prstGeom prst="rect">
            <a:avLst/>
          </a:prstGeom>
          <a:noFill/>
          <a:ln w="2857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Grab the wire with your right hand with your thumb pointing in the direction of + current flow.</a:t>
            </a:r>
          </a:p>
        </p:txBody>
      </p:sp>
      <p:sp>
        <p:nvSpPr>
          <p:cNvPr id="53" name="Oval 52">
            <a:extLst>
              <a:ext uri="{FF2B5EF4-FFF2-40B4-BE49-F238E27FC236}">
                <a16:creationId xmlns:a16="http://schemas.microsoft.com/office/drawing/2014/main" id="{211F270F-95A0-4D2C-AAD6-6249E5D59A4A}"/>
              </a:ext>
            </a:extLst>
          </p:cNvPr>
          <p:cNvSpPr/>
          <p:nvPr/>
        </p:nvSpPr>
        <p:spPr bwMode="auto">
          <a:xfrm>
            <a:off x="5007031" y="3945622"/>
            <a:ext cx="94593" cy="94593"/>
          </a:xfrm>
          <a:prstGeom prst="ellipse">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185" name="Group 42">
            <a:extLst>
              <a:ext uri="{FF2B5EF4-FFF2-40B4-BE49-F238E27FC236}">
                <a16:creationId xmlns:a16="http://schemas.microsoft.com/office/drawing/2014/main" id="{EBADE2D2-D299-41DA-9BA3-FC9CF9BC31BA}"/>
              </a:ext>
            </a:extLst>
          </p:cNvPr>
          <p:cNvGrpSpPr>
            <a:grpSpLocks/>
          </p:cNvGrpSpPr>
          <p:nvPr/>
        </p:nvGrpSpPr>
        <p:grpSpPr bwMode="auto">
          <a:xfrm rot="8135546">
            <a:off x="2211477" y="2709805"/>
            <a:ext cx="1717782" cy="1746136"/>
            <a:chOff x="3465" y="244"/>
            <a:chExt cx="1971" cy="2132"/>
          </a:xfrm>
        </p:grpSpPr>
        <p:sp>
          <p:nvSpPr>
            <p:cNvPr id="186" name="Freeform 24">
              <a:extLst>
                <a:ext uri="{FF2B5EF4-FFF2-40B4-BE49-F238E27FC236}">
                  <a16:creationId xmlns:a16="http://schemas.microsoft.com/office/drawing/2014/main" id="{398B89B7-03CF-4389-BCA1-EC79160780D6}"/>
                </a:ext>
              </a:extLst>
            </p:cNvPr>
            <p:cNvSpPr>
              <a:spLocks/>
            </p:cNvSpPr>
            <p:nvPr/>
          </p:nvSpPr>
          <p:spPr bwMode="auto">
            <a:xfrm>
              <a:off x="3465" y="244"/>
              <a:ext cx="1953" cy="2039"/>
            </a:xfrm>
            <a:custGeom>
              <a:avLst/>
              <a:gdLst/>
              <a:ahLst/>
              <a:cxnLst>
                <a:cxn ang="0">
                  <a:pos x="1751" y="2033"/>
                </a:cxn>
                <a:cxn ang="0">
                  <a:pos x="1410" y="2033"/>
                </a:cxn>
                <a:cxn ang="0">
                  <a:pos x="1147" y="2039"/>
                </a:cxn>
                <a:cxn ang="0">
                  <a:pos x="1102" y="1884"/>
                </a:cxn>
                <a:cxn ang="0">
                  <a:pos x="1012" y="1698"/>
                </a:cxn>
                <a:cxn ang="0">
                  <a:pos x="742" y="1562"/>
                </a:cxn>
                <a:cxn ang="0">
                  <a:pos x="588" y="1444"/>
                </a:cxn>
                <a:cxn ang="0">
                  <a:pos x="472" y="1326"/>
                </a:cxn>
                <a:cxn ang="0">
                  <a:pos x="382" y="1252"/>
                </a:cxn>
                <a:cxn ang="0">
                  <a:pos x="201" y="1174"/>
                </a:cxn>
                <a:cxn ang="0">
                  <a:pos x="0" y="1036"/>
                </a:cxn>
                <a:cxn ang="0">
                  <a:pos x="119" y="899"/>
                </a:cxn>
                <a:cxn ang="0">
                  <a:pos x="357" y="908"/>
                </a:cxn>
                <a:cxn ang="0">
                  <a:pos x="607" y="1016"/>
                </a:cxn>
                <a:cxn ang="0">
                  <a:pos x="713" y="1100"/>
                </a:cxn>
                <a:cxn ang="0">
                  <a:pos x="832" y="908"/>
                </a:cxn>
                <a:cxn ang="0">
                  <a:pos x="848" y="738"/>
                </a:cxn>
                <a:cxn ang="0">
                  <a:pos x="863" y="672"/>
                </a:cxn>
                <a:cxn ang="0">
                  <a:pos x="838" y="524"/>
                </a:cxn>
                <a:cxn ang="0">
                  <a:pos x="786" y="310"/>
                </a:cxn>
                <a:cxn ang="0">
                  <a:pos x="714" y="167"/>
                </a:cxn>
                <a:cxn ang="0">
                  <a:pos x="810" y="54"/>
                </a:cxn>
                <a:cxn ang="0">
                  <a:pos x="961" y="0"/>
                </a:cxn>
                <a:cxn ang="0">
                  <a:pos x="1070" y="93"/>
                </a:cxn>
                <a:cxn ang="0">
                  <a:pos x="1110" y="59"/>
                </a:cxn>
                <a:cxn ang="0">
                  <a:pos x="1260" y="26"/>
                </a:cxn>
                <a:cxn ang="0">
                  <a:pos x="1359" y="104"/>
                </a:cxn>
                <a:cxn ang="0">
                  <a:pos x="1395" y="224"/>
                </a:cxn>
                <a:cxn ang="0">
                  <a:pos x="1487" y="130"/>
                </a:cxn>
                <a:cxn ang="0">
                  <a:pos x="1609" y="217"/>
                </a:cxn>
                <a:cxn ang="0">
                  <a:pos x="1656" y="380"/>
                </a:cxn>
                <a:cxn ang="0">
                  <a:pos x="1789" y="347"/>
                </a:cxn>
                <a:cxn ang="0">
                  <a:pos x="1847" y="483"/>
                </a:cxn>
                <a:cxn ang="0">
                  <a:pos x="1902" y="710"/>
                </a:cxn>
                <a:cxn ang="0">
                  <a:pos x="1921" y="865"/>
                </a:cxn>
                <a:cxn ang="0">
                  <a:pos x="1953" y="1016"/>
                </a:cxn>
                <a:cxn ang="0">
                  <a:pos x="1931" y="1413"/>
                </a:cxn>
                <a:cxn ang="0">
                  <a:pos x="1873" y="1766"/>
                </a:cxn>
                <a:cxn ang="0">
                  <a:pos x="1886" y="2039"/>
                </a:cxn>
              </a:cxnLst>
              <a:rect l="0" t="0" r="r" b="b"/>
              <a:pathLst>
                <a:path w="1953" h="2039">
                  <a:moveTo>
                    <a:pt x="1886" y="2039"/>
                  </a:moveTo>
                  <a:lnTo>
                    <a:pt x="1751" y="2033"/>
                  </a:lnTo>
                  <a:lnTo>
                    <a:pt x="1603" y="2027"/>
                  </a:lnTo>
                  <a:lnTo>
                    <a:pt x="1410" y="2033"/>
                  </a:lnTo>
                  <a:lnTo>
                    <a:pt x="1295" y="2039"/>
                  </a:lnTo>
                  <a:lnTo>
                    <a:pt x="1147" y="2039"/>
                  </a:lnTo>
                  <a:lnTo>
                    <a:pt x="1108" y="2039"/>
                  </a:lnTo>
                  <a:lnTo>
                    <a:pt x="1102" y="1884"/>
                  </a:lnTo>
                  <a:lnTo>
                    <a:pt x="1070" y="1773"/>
                  </a:lnTo>
                  <a:lnTo>
                    <a:pt x="1012" y="1698"/>
                  </a:lnTo>
                  <a:lnTo>
                    <a:pt x="909" y="1624"/>
                  </a:lnTo>
                  <a:lnTo>
                    <a:pt x="742" y="1562"/>
                  </a:lnTo>
                  <a:lnTo>
                    <a:pt x="659" y="1512"/>
                  </a:lnTo>
                  <a:lnTo>
                    <a:pt x="588" y="1444"/>
                  </a:lnTo>
                  <a:lnTo>
                    <a:pt x="524" y="1382"/>
                  </a:lnTo>
                  <a:lnTo>
                    <a:pt x="472" y="1326"/>
                  </a:lnTo>
                  <a:lnTo>
                    <a:pt x="434" y="1289"/>
                  </a:lnTo>
                  <a:lnTo>
                    <a:pt x="382" y="1252"/>
                  </a:lnTo>
                  <a:lnTo>
                    <a:pt x="320" y="1228"/>
                  </a:lnTo>
                  <a:lnTo>
                    <a:pt x="201" y="1174"/>
                  </a:lnTo>
                  <a:lnTo>
                    <a:pt x="55" y="1119"/>
                  </a:lnTo>
                  <a:lnTo>
                    <a:pt x="0" y="1036"/>
                  </a:lnTo>
                  <a:lnTo>
                    <a:pt x="27" y="954"/>
                  </a:lnTo>
                  <a:lnTo>
                    <a:pt x="119" y="899"/>
                  </a:lnTo>
                  <a:lnTo>
                    <a:pt x="229" y="890"/>
                  </a:lnTo>
                  <a:lnTo>
                    <a:pt x="357" y="908"/>
                  </a:lnTo>
                  <a:lnTo>
                    <a:pt x="494" y="954"/>
                  </a:lnTo>
                  <a:lnTo>
                    <a:pt x="607" y="1016"/>
                  </a:lnTo>
                  <a:lnTo>
                    <a:pt x="649" y="1046"/>
                  </a:lnTo>
                  <a:lnTo>
                    <a:pt x="713" y="1100"/>
                  </a:lnTo>
                  <a:lnTo>
                    <a:pt x="795" y="1055"/>
                  </a:lnTo>
                  <a:lnTo>
                    <a:pt x="832" y="908"/>
                  </a:lnTo>
                  <a:lnTo>
                    <a:pt x="829" y="803"/>
                  </a:lnTo>
                  <a:lnTo>
                    <a:pt x="848" y="738"/>
                  </a:lnTo>
                  <a:lnTo>
                    <a:pt x="848" y="710"/>
                  </a:lnTo>
                  <a:lnTo>
                    <a:pt x="863" y="672"/>
                  </a:lnTo>
                  <a:lnTo>
                    <a:pt x="858" y="617"/>
                  </a:lnTo>
                  <a:lnTo>
                    <a:pt x="838" y="524"/>
                  </a:lnTo>
                  <a:lnTo>
                    <a:pt x="800" y="389"/>
                  </a:lnTo>
                  <a:lnTo>
                    <a:pt x="786" y="310"/>
                  </a:lnTo>
                  <a:lnTo>
                    <a:pt x="776" y="226"/>
                  </a:lnTo>
                  <a:lnTo>
                    <a:pt x="714" y="167"/>
                  </a:lnTo>
                  <a:lnTo>
                    <a:pt x="771" y="87"/>
                  </a:lnTo>
                  <a:lnTo>
                    <a:pt x="810" y="54"/>
                  </a:lnTo>
                  <a:lnTo>
                    <a:pt x="877" y="8"/>
                  </a:lnTo>
                  <a:lnTo>
                    <a:pt x="961" y="0"/>
                  </a:lnTo>
                  <a:lnTo>
                    <a:pt x="1006" y="19"/>
                  </a:lnTo>
                  <a:lnTo>
                    <a:pt x="1070" y="93"/>
                  </a:lnTo>
                  <a:lnTo>
                    <a:pt x="1095" y="173"/>
                  </a:lnTo>
                  <a:lnTo>
                    <a:pt x="1110" y="59"/>
                  </a:lnTo>
                  <a:lnTo>
                    <a:pt x="1173" y="23"/>
                  </a:lnTo>
                  <a:lnTo>
                    <a:pt x="1260" y="26"/>
                  </a:lnTo>
                  <a:lnTo>
                    <a:pt x="1311" y="50"/>
                  </a:lnTo>
                  <a:lnTo>
                    <a:pt x="1359" y="104"/>
                  </a:lnTo>
                  <a:lnTo>
                    <a:pt x="1377" y="167"/>
                  </a:lnTo>
                  <a:lnTo>
                    <a:pt x="1395" y="224"/>
                  </a:lnTo>
                  <a:lnTo>
                    <a:pt x="1436" y="161"/>
                  </a:lnTo>
                  <a:lnTo>
                    <a:pt x="1487" y="130"/>
                  </a:lnTo>
                  <a:lnTo>
                    <a:pt x="1564" y="149"/>
                  </a:lnTo>
                  <a:lnTo>
                    <a:pt x="1609" y="217"/>
                  </a:lnTo>
                  <a:lnTo>
                    <a:pt x="1641" y="291"/>
                  </a:lnTo>
                  <a:lnTo>
                    <a:pt x="1656" y="380"/>
                  </a:lnTo>
                  <a:lnTo>
                    <a:pt x="1712" y="335"/>
                  </a:lnTo>
                  <a:lnTo>
                    <a:pt x="1789" y="347"/>
                  </a:lnTo>
                  <a:lnTo>
                    <a:pt x="1821" y="378"/>
                  </a:lnTo>
                  <a:lnTo>
                    <a:pt x="1847" y="483"/>
                  </a:lnTo>
                  <a:lnTo>
                    <a:pt x="1882" y="638"/>
                  </a:lnTo>
                  <a:lnTo>
                    <a:pt x="1902" y="710"/>
                  </a:lnTo>
                  <a:lnTo>
                    <a:pt x="1914" y="799"/>
                  </a:lnTo>
                  <a:lnTo>
                    <a:pt x="1921" y="865"/>
                  </a:lnTo>
                  <a:lnTo>
                    <a:pt x="1931" y="914"/>
                  </a:lnTo>
                  <a:lnTo>
                    <a:pt x="1953" y="1016"/>
                  </a:lnTo>
                  <a:lnTo>
                    <a:pt x="1953" y="1171"/>
                  </a:lnTo>
                  <a:lnTo>
                    <a:pt x="1931" y="1413"/>
                  </a:lnTo>
                  <a:lnTo>
                    <a:pt x="1898" y="1568"/>
                  </a:lnTo>
                  <a:lnTo>
                    <a:pt x="1873" y="1766"/>
                  </a:lnTo>
                  <a:lnTo>
                    <a:pt x="1860" y="1896"/>
                  </a:lnTo>
                  <a:lnTo>
                    <a:pt x="1886" y="2039"/>
                  </a:lnTo>
                  <a:close/>
                </a:path>
              </a:pathLst>
            </a:custGeom>
            <a:solidFill>
              <a:srgbClr val="FFCC99"/>
            </a:solid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7" name="Freeform 25">
              <a:extLst>
                <a:ext uri="{FF2B5EF4-FFF2-40B4-BE49-F238E27FC236}">
                  <a16:creationId xmlns:a16="http://schemas.microsoft.com/office/drawing/2014/main" id="{54D4466A-C33A-4C6F-9B45-088E63C4A3FA}"/>
                </a:ext>
              </a:extLst>
            </p:cNvPr>
            <p:cNvSpPr>
              <a:spLocks/>
            </p:cNvSpPr>
            <p:nvPr/>
          </p:nvSpPr>
          <p:spPr bwMode="auto">
            <a:xfrm rot="20915850" flipH="1">
              <a:off x="3483" y="1231"/>
              <a:ext cx="328" cy="241"/>
            </a:xfrm>
            <a:custGeom>
              <a:avLst/>
              <a:gdLst/>
              <a:ahLst/>
              <a:cxnLst>
                <a:cxn ang="0">
                  <a:pos x="408" y="96"/>
                </a:cxn>
                <a:cxn ang="0">
                  <a:pos x="312" y="24"/>
                </a:cxn>
                <a:cxn ang="0">
                  <a:pos x="248" y="8"/>
                </a:cxn>
                <a:cxn ang="0">
                  <a:pos x="216" y="0"/>
                </a:cxn>
                <a:cxn ang="0">
                  <a:pos x="152" y="8"/>
                </a:cxn>
                <a:cxn ang="0">
                  <a:pos x="56" y="80"/>
                </a:cxn>
                <a:cxn ang="0">
                  <a:pos x="0" y="152"/>
                </a:cxn>
                <a:cxn ang="0">
                  <a:pos x="48" y="288"/>
                </a:cxn>
                <a:cxn ang="0">
                  <a:pos x="96" y="312"/>
                </a:cxn>
                <a:cxn ang="0">
                  <a:pos x="184" y="240"/>
                </a:cxn>
                <a:cxn ang="0">
                  <a:pos x="256" y="208"/>
                </a:cxn>
                <a:cxn ang="0">
                  <a:pos x="408" y="96"/>
                </a:cxn>
              </a:cxnLst>
              <a:rect l="0" t="0" r="r" b="b"/>
              <a:pathLst>
                <a:path w="408" h="312">
                  <a:moveTo>
                    <a:pt x="408" y="96"/>
                  </a:moveTo>
                  <a:cubicBezTo>
                    <a:pt x="378" y="76"/>
                    <a:pt x="347" y="33"/>
                    <a:pt x="312" y="24"/>
                  </a:cubicBezTo>
                  <a:cubicBezTo>
                    <a:pt x="291" y="19"/>
                    <a:pt x="269" y="13"/>
                    <a:pt x="248" y="8"/>
                  </a:cubicBezTo>
                  <a:cubicBezTo>
                    <a:pt x="237" y="5"/>
                    <a:pt x="216" y="0"/>
                    <a:pt x="216" y="0"/>
                  </a:cubicBezTo>
                  <a:cubicBezTo>
                    <a:pt x="195" y="3"/>
                    <a:pt x="173" y="2"/>
                    <a:pt x="152" y="8"/>
                  </a:cubicBezTo>
                  <a:cubicBezTo>
                    <a:pt x="112" y="19"/>
                    <a:pt x="97" y="66"/>
                    <a:pt x="56" y="80"/>
                  </a:cubicBezTo>
                  <a:cubicBezTo>
                    <a:pt x="39" y="106"/>
                    <a:pt x="17" y="126"/>
                    <a:pt x="0" y="152"/>
                  </a:cubicBezTo>
                  <a:cubicBezTo>
                    <a:pt x="4" y="182"/>
                    <a:pt x="18" y="264"/>
                    <a:pt x="48" y="288"/>
                  </a:cubicBezTo>
                  <a:cubicBezTo>
                    <a:pt x="62" y="299"/>
                    <a:pt x="81" y="302"/>
                    <a:pt x="96" y="312"/>
                  </a:cubicBezTo>
                  <a:cubicBezTo>
                    <a:pt x="133" y="300"/>
                    <a:pt x="151" y="262"/>
                    <a:pt x="184" y="240"/>
                  </a:cubicBezTo>
                  <a:cubicBezTo>
                    <a:pt x="205" y="226"/>
                    <a:pt x="234" y="220"/>
                    <a:pt x="256" y="208"/>
                  </a:cubicBezTo>
                  <a:cubicBezTo>
                    <a:pt x="310" y="178"/>
                    <a:pt x="364" y="140"/>
                    <a:pt x="408" y="96"/>
                  </a:cubicBezTo>
                  <a:close/>
                </a:path>
              </a:pathLst>
            </a:custGeom>
            <a:solidFill>
              <a:srgbClr val="FFCCCC"/>
            </a:solid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8" name="Freeform 26">
              <a:extLst>
                <a:ext uri="{FF2B5EF4-FFF2-40B4-BE49-F238E27FC236}">
                  <a16:creationId xmlns:a16="http://schemas.microsoft.com/office/drawing/2014/main" id="{2B47A16D-7ABF-4B65-B297-9724A3699656}"/>
                </a:ext>
              </a:extLst>
            </p:cNvPr>
            <p:cNvSpPr>
              <a:spLocks/>
            </p:cNvSpPr>
            <p:nvPr/>
          </p:nvSpPr>
          <p:spPr bwMode="auto">
            <a:xfrm flipH="1">
              <a:off x="4910" y="455"/>
              <a:ext cx="144" cy="52"/>
            </a:xfrm>
            <a:custGeom>
              <a:avLst/>
              <a:gdLst/>
              <a:ahLst/>
              <a:cxnLst>
                <a:cxn ang="0">
                  <a:pos x="0" y="68"/>
                </a:cxn>
                <a:cxn ang="0">
                  <a:pos x="32" y="40"/>
                </a:cxn>
                <a:cxn ang="0">
                  <a:pos x="100" y="16"/>
                </a:cxn>
                <a:cxn ang="0">
                  <a:pos x="140" y="4"/>
                </a:cxn>
                <a:cxn ang="0">
                  <a:pos x="180" y="0"/>
                </a:cxn>
              </a:cxnLst>
              <a:rect l="0" t="0" r="r" b="b"/>
              <a:pathLst>
                <a:path w="180" h="68">
                  <a:moveTo>
                    <a:pt x="0" y="68"/>
                  </a:moveTo>
                  <a:cubicBezTo>
                    <a:pt x="18" y="62"/>
                    <a:pt x="16" y="49"/>
                    <a:pt x="32" y="40"/>
                  </a:cubicBezTo>
                  <a:cubicBezTo>
                    <a:pt x="51" y="29"/>
                    <a:pt x="79" y="21"/>
                    <a:pt x="100" y="16"/>
                  </a:cubicBezTo>
                  <a:cubicBezTo>
                    <a:pt x="119" y="3"/>
                    <a:pt x="109" y="8"/>
                    <a:pt x="140" y="4"/>
                  </a:cubicBezTo>
                  <a:cubicBezTo>
                    <a:pt x="153" y="2"/>
                    <a:pt x="180" y="0"/>
                    <a:pt x="180" y="0"/>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9" name="Freeform 27">
              <a:extLst>
                <a:ext uri="{FF2B5EF4-FFF2-40B4-BE49-F238E27FC236}">
                  <a16:creationId xmlns:a16="http://schemas.microsoft.com/office/drawing/2014/main" id="{58235AB3-20DB-46F0-8778-7958D8348BA1}"/>
                </a:ext>
              </a:extLst>
            </p:cNvPr>
            <p:cNvSpPr>
              <a:spLocks/>
            </p:cNvSpPr>
            <p:nvPr/>
          </p:nvSpPr>
          <p:spPr bwMode="auto">
            <a:xfrm flipH="1">
              <a:off x="4638" y="393"/>
              <a:ext cx="183" cy="36"/>
            </a:xfrm>
            <a:custGeom>
              <a:avLst/>
              <a:gdLst/>
              <a:ahLst/>
              <a:cxnLst>
                <a:cxn ang="0">
                  <a:pos x="0" y="47"/>
                </a:cxn>
                <a:cxn ang="0">
                  <a:pos x="104" y="7"/>
                </a:cxn>
                <a:cxn ang="0">
                  <a:pos x="228" y="31"/>
                </a:cxn>
              </a:cxnLst>
              <a:rect l="0" t="0" r="r" b="b"/>
              <a:pathLst>
                <a:path w="228" h="47">
                  <a:moveTo>
                    <a:pt x="0" y="47"/>
                  </a:moveTo>
                  <a:cubicBezTo>
                    <a:pt x="38" y="39"/>
                    <a:pt x="65" y="15"/>
                    <a:pt x="104" y="7"/>
                  </a:cubicBezTo>
                  <a:cubicBezTo>
                    <a:pt x="146" y="9"/>
                    <a:pt x="197" y="0"/>
                    <a:pt x="228" y="31"/>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0" name="Freeform 28">
              <a:extLst>
                <a:ext uri="{FF2B5EF4-FFF2-40B4-BE49-F238E27FC236}">
                  <a16:creationId xmlns:a16="http://schemas.microsoft.com/office/drawing/2014/main" id="{BD0A1AAD-D01D-4399-9D3B-094E40FF851C}"/>
                </a:ext>
              </a:extLst>
            </p:cNvPr>
            <p:cNvSpPr>
              <a:spLocks/>
            </p:cNvSpPr>
            <p:nvPr/>
          </p:nvSpPr>
          <p:spPr bwMode="auto">
            <a:xfrm flipH="1">
              <a:off x="4265" y="318"/>
              <a:ext cx="205" cy="91"/>
            </a:xfrm>
            <a:custGeom>
              <a:avLst/>
              <a:gdLst/>
              <a:ahLst/>
              <a:cxnLst>
                <a:cxn ang="0">
                  <a:pos x="0" y="0"/>
                </a:cxn>
                <a:cxn ang="0">
                  <a:pos x="112" y="44"/>
                </a:cxn>
                <a:cxn ang="0">
                  <a:pos x="200" y="96"/>
                </a:cxn>
                <a:cxn ang="0">
                  <a:pos x="228" y="104"/>
                </a:cxn>
              </a:cxnLst>
              <a:rect l="0" t="0" r="r" b="b"/>
              <a:pathLst>
                <a:path w="255" h="117">
                  <a:moveTo>
                    <a:pt x="0" y="0"/>
                  </a:moveTo>
                  <a:cubicBezTo>
                    <a:pt x="27" y="27"/>
                    <a:pt x="75" y="37"/>
                    <a:pt x="112" y="44"/>
                  </a:cubicBezTo>
                  <a:cubicBezTo>
                    <a:pt x="137" y="63"/>
                    <a:pt x="170" y="85"/>
                    <a:pt x="200" y="96"/>
                  </a:cubicBezTo>
                  <a:cubicBezTo>
                    <a:pt x="255" y="117"/>
                    <a:pt x="200" y="90"/>
                    <a:pt x="228" y="104"/>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1" name="Freeform 29">
              <a:extLst>
                <a:ext uri="{FF2B5EF4-FFF2-40B4-BE49-F238E27FC236}">
                  <a16:creationId xmlns:a16="http://schemas.microsoft.com/office/drawing/2014/main" id="{29DE076F-D537-4329-A2A7-12121AE9AE39}"/>
                </a:ext>
              </a:extLst>
            </p:cNvPr>
            <p:cNvSpPr>
              <a:spLocks/>
            </p:cNvSpPr>
            <p:nvPr/>
          </p:nvSpPr>
          <p:spPr bwMode="auto">
            <a:xfrm flipH="1">
              <a:off x="4232" y="1363"/>
              <a:ext cx="127" cy="168"/>
            </a:xfrm>
            <a:custGeom>
              <a:avLst/>
              <a:gdLst/>
              <a:ahLst/>
              <a:cxnLst>
                <a:cxn ang="0">
                  <a:pos x="0" y="216"/>
                </a:cxn>
                <a:cxn ang="0">
                  <a:pos x="60" y="192"/>
                </a:cxn>
                <a:cxn ang="0">
                  <a:pos x="132" y="48"/>
                </a:cxn>
                <a:cxn ang="0">
                  <a:pos x="156" y="0"/>
                </a:cxn>
              </a:cxnLst>
              <a:rect l="0" t="0" r="r" b="b"/>
              <a:pathLst>
                <a:path w="158" h="216">
                  <a:moveTo>
                    <a:pt x="0" y="216"/>
                  </a:moveTo>
                  <a:cubicBezTo>
                    <a:pt x="20" y="208"/>
                    <a:pt x="44" y="206"/>
                    <a:pt x="60" y="192"/>
                  </a:cubicBezTo>
                  <a:cubicBezTo>
                    <a:pt x="153" y="110"/>
                    <a:pt x="72" y="138"/>
                    <a:pt x="132" y="48"/>
                  </a:cubicBezTo>
                  <a:cubicBezTo>
                    <a:pt x="158" y="9"/>
                    <a:pt x="156" y="26"/>
                    <a:pt x="156" y="0"/>
                  </a:cubicBezTo>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2" name="Freeform 30">
              <a:extLst>
                <a:ext uri="{FF2B5EF4-FFF2-40B4-BE49-F238E27FC236}">
                  <a16:creationId xmlns:a16="http://schemas.microsoft.com/office/drawing/2014/main" id="{129F4B66-F02B-4065-81B6-CA8E86983B8A}"/>
                </a:ext>
              </a:extLst>
            </p:cNvPr>
            <p:cNvSpPr>
              <a:spLocks/>
            </p:cNvSpPr>
            <p:nvPr/>
          </p:nvSpPr>
          <p:spPr bwMode="auto">
            <a:xfrm flipH="1">
              <a:off x="4237" y="1315"/>
              <a:ext cx="77" cy="37"/>
            </a:xfrm>
            <a:custGeom>
              <a:avLst/>
              <a:gdLst/>
              <a:ahLst/>
              <a:cxnLst>
                <a:cxn ang="0">
                  <a:pos x="228" y="0"/>
                </a:cxn>
                <a:cxn ang="0">
                  <a:pos x="108" y="36"/>
                </a:cxn>
                <a:cxn ang="0">
                  <a:pos x="36" y="48"/>
                </a:cxn>
                <a:cxn ang="0">
                  <a:pos x="0" y="60"/>
                </a:cxn>
              </a:cxnLst>
              <a:rect l="0" t="0" r="r" b="b"/>
              <a:pathLst>
                <a:path w="228" h="60">
                  <a:moveTo>
                    <a:pt x="228" y="0"/>
                  </a:moveTo>
                  <a:cubicBezTo>
                    <a:pt x="167" y="40"/>
                    <a:pt x="208" y="21"/>
                    <a:pt x="108" y="36"/>
                  </a:cubicBezTo>
                  <a:cubicBezTo>
                    <a:pt x="84" y="40"/>
                    <a:pt x="60" y="43"/>
                    <a:pt x="36" y="48"/>
                  </a:cubicBezTo>
                  <a:cubicBezTo>
                    <a:pt x="24" y="51"/>
                    <a:pt x="0" y="60"/>
                    <a:pt x="0" y="60"/>
                  </a:cubicBezTo>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3" name="Freeform 31">
              <a:extLst>
                <a:ext uri="{FF2B5EF4-FFF2-40B4-BE49-F238E27FC236}">
                  <a16:creationId xmlns:a16="http://schemas.microsoft.com/office/drawing/2014/main" id="{CD18FD10-2D8C-40B3-B19C-3940DFDB547B}"/>
                </a:ext>
              </a:extLst>
            </p:cNvPr>
            <p:cNvSpPr>
              <a:spLocks/>
            </p:cNvSpPr>
            <p:nvPr/>
          </p:nvSpPr>
          <p:spPr bwMode="auto">
            <a:xfrm>
              <a:off x="5124" y="609"/>
              <a:ext cx="90" cy="426"/>
            </a:xfrm>
            <a:custGeom>
              <a:avLst/>
              <a:gdLst/>
              <a:ahLst/>
              <a:cxnLst>
                <a:cxn ang="0">
                  <a:pos x="0" y="0"/>
                </a:cxn>
                <a:cxn ang="0">
                  <a:pos x="24" y="126"/>
                </a:cxn>
                <a:cxn ang="0">
                  <a:pos x="58" y="251"/>
                </a:cxn>
                <a:cxn ang="0">
                  <a:pos x="90" y="426"/>
                </a:cxn>
              </a:cxnLst>
              <a:rect l="0" t="0" r="r" b="b"/>
              <a:pathLst>
                <a:path w="90" h="426">
                  <a:moveTo>
                    <a:pt x="0" y="0"/>
                  </a:moveTo>
                  <a:cubicBezTo>
                    <a:pt x="3" y="40"/>
                    <a:pt x="19" y="86"/>
                    <a:pt x="24" y="126"/>
                  </a:cubicBezTo>
                  <a:cubicBezTo>
                    <a:pt x="29" y="172"/>
                    <a:pt x="43" y="208"/>
                    <a:pt x="58" y="251"/>
                  </a:cubicBezTo>
                  <a:cubicBezTo>
                    <a:pt x="63" y="290"/>
                    <a:pt x="90" y="386"/>
                    <a:pt x="90" y="426"/>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 name="Freeform 32">
              <a:extLst>
                <a:ext uri="{FF2B5EF4-FFF2-40B4-BE49-F238E27FC236}">
                  <a16:creationId xmlns:a16="http://schemas.microsoft.com/office/drawing/2014/main" id="{CC27EE50-0358-45B6-AA61-DDEB31F8C29F}"/>
                </a:ext>
              </a:extLst>
            </p:cNvPr>
            <p:cNvSpPr>
              <a:spLocks/>
            </p:cNvSpPr>
            <p:nvPr/>
          </p:nvSpPr>
          <p:spPr bwMode="auto">
            <a:xfrm>
              <a:off x="4860" y="462"/>
              <a:ext cx="135" cy="447"/>
            </a:xfrm>
            <a:custGeom>
              <a:avLst/>
              <a:gdLst/>
              <a:ahLst/>
              <a:cxnLst>
                <a:cxn ang="0">
                  <a:pos x="0" y="0"/>
                </a:cxn>
                <a:cxn ang="0">
                  <a:pos x="30" y="120"/>
                </a:cxn>
                <a:cxn ang="0">
                  <a:pos x="63" y="201"/>
                </a:cxn>
                <a:cxn ang="0">
                  <a:pos x="101" y="321"/>
                </a:cxn>
                <a:cxn ang="0">
                  <a:pos x="110" y="349"/>
                </a:cxn>
                <a:cxn ang="0">
                  <a:pos x="129" y="423"/>
                </a:cxn>
                <a:cxn ang="0">
                  <a:pos x="135" y="447"/>
                </a:cxn>
              </a:cxnLst>
              <a:rect l="0" t="0" r="r" b="b"/>
              <a:pathLst>
                <a:path w="135" h="447">
                  <a:moveTo>
                    <a:pt x="0" y="0"/>
                  </a:moveTo>
                  <a:cubicBezTo>
                    <a:pt x="3" y="26"/>
                    <a:pt x="16" y="92"/>
                    <a:pt x="30" y="120"/>
                  </a:cubicBezTo>
                  <a:cubicBezTo>
                    <a:pt x="46" y="152"/>
                    <a:pt x="54" y="166"/>
                    <a:pt x="63" y="201"/>
                  </a:cubicBezTo>
                  <a:cubicBezTo>
                    <a:pt x="80" y="268"/>
                    <a:pt x="85" y="242"/>
                    <a:pt x="101" y="321"/>
                  </a:cubicBezTo>
                  <a:cubicBezTo>
                    <a:pt x="102" y="330"/>
                    <a:pt x="108" y="340"/>
                    <a:pt x="110" y="349"/>
                  </a:cubicBezTo>
                  <a:cubicBezTo>
                    <a:pt x="117" y="374"/>
                    <a:pt x="125" y="398"/>
                    <a:pt x="129" y="423"/>
                  </a:cubicBezTo>
                  <a:cubicBezTo>
                    <a:pt x="133" y="442"/>
                    <a:pt x="135" y="447"/>
                    <a:pt x="135" y="447"/>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 name="Freeform 33">
              <a:extLst>
                <a:ext uri="{FF2B5EF4-FFF2-40B4-BE49-F238E27FC236}">
                  <a16:creationId xmlns:a16="http://schemas.microsoft.com/office/drawing/2014/main" id="{BD2A7198-0BA3-4B60-B608-A954B5FD2B3F}"/>
                </a:ext>
              </a:extLst>
            </p:cNvPr>
            <p:cNvSpPr>
              <a:spLocks/>
            </p:cNvSpPr>
            <p:nvPr/>
          </p:nvSpPr>
          <p:spPr bwMode="auto">
            <a:xfrm flipH="1">
              <a:off x="4558" y="415"/>
              <a:ext cx="135" cy="502"/>
            </a:xfrm>
            <a:custGeom>
              <a:avLst/>
              <a:gdLst/>
              <a:ahLst/>
              <a:cxnLst>
                <a:cxn ang="0">
                  <a:pos x="168" y="0"/>
                </a:cxn>
                <a:cxn ang="0">
                  <a:pos x="120" y="204"/>
                </a:cxn>
                <a:cxn ang="0">
                  <a:pos x="84" y="396"/>
                </a:cxn>
                <a:cxn ang="0">
                  <a:pos x="48" y="480"/>
                </a:cxn>
                <a:cxn ang="0">
                  <a:pos x="0" y="648"/>
                </a:cxn>
              </a:cxnLst>
              <a:rect l="0" t="0" r="r" b="b"/>
              <a:pathLst>
                <a:path w="168" h="648">
                  <a:moveTo>
                    <a:pt x="168" y="0"/>
                  </a:moveTo>
                  <a:cubicBezTo>
                    <a:pt x="154" y="68"/>
                    <a:pt x="131" y="135"/>
                    <a:pt x="120" y="204"/>
                  </a:cubicBezTo>
                  <a:cubicBezTo>
                    <a:pt x="112" y="254"/>
                    <a:pt x="107" y="350"/>
                    <a:pt x="84" y="396"/>
                  </a:cubicBezTo>
                  <a:cubicBezTo>
                    <a:pt x="69" y="425"/>
                    <a:pt x="55" y="448"/>
                    <a:pt x="48" y="480"/>
                  </a:cubicBezTo>
                  <a:cubicBezTo>
                    <a:pt x="35" y="539"/>
                    <a:pt x="27" y="594"/>
                    <a:pt x="0" y="648"/>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 name="Freeform 34">
              <a:extLst>
                <a:ext uri="{FF2B5EF4-FFF2-40B4-BE49-F238E27FC236}">
                  <a16:creationId xmlns:a16="http://schemas.microsoft.com/office/drawing/2014/main" id="{1ED4467D-BF37-47EC-B514-1B764CC653E1}"/>
                </a:ext>
              </a:extLst>
            </p:cNvPr>
            <p:cNvSpPr>
              <a:spLocks/>
            </p:cNvSpPr>
            <p:nvPr/>
          </p:nvSpPr>
          <p:spPr bwMode="auto">
            <a:xfrm flipH="1">
              <a:off x="4071" y="348"/>
              <a:ext cx="217" cy="503"/>
            </a:xfrm>
            <a:custGeom>
              <a:avLst/>
              <a:gdLst/>
              <a:ahLst/>
              <a:cxnLst>
                <a:cxn ang="0">
                  <a:pos x="56" y="0"/>
                </a:cxn>
                <a:cxn ang="0">
                  <a:pos x="96" y="40"/>
                </a:cxn>
                <a:cxn ang="0">
                  <a:pos x="156" y="112"/>
                </a:cxn>
                <a:cxn ang="0">
                  <a:pos x="172" y="152"/>
                </a:cxn>
                <a:cxn ang="0">
                  <a:pos x="200" y="252"/>
                </a:cxn>
                <a:cxn ang="0">
                  <a:pos x="212" y="364"/>
                </a:cxn>
                <a:cxn ang="0">
                  <a:pos x="200" y="464"/>
                </a:cxn>
                <a:cxn ang="0">
                  <a:pos x="108" y="496"/>
                </a:cxn>
                <a:cxn ang="0">
                  <a:pos x="52" y="488"/>
                </a:cxn>
                <a:cxn ang="0">
                  <a:pos x="8" y="452"/>
                </a:cxn>
                <a:cxn ang="0">
                  <a:pos x="4" y="412"/>
                </a:cxn>
                <a:cxn ang="0">
                  <a:pos x="16" y="376"/>
                </a:cxn>
                <a:cxn ang="0">
                  <a:pos x="60" y="184"/>
                </a:cxn>
                <a:cxn ang="0">
                  <a:pos x="60" y="32"/>
                </a:cxn>
              </a:cxnLst>
              <a:rect l="0" t="0" r="r" b="b"/>
              <a:pathLst>
                <a:path w="217" h="503">
                  <a:moveTo>
                    <a:pt x="56" y="0"/>
                  </a:moveTo>
                  <a:cubicBezTo>
                    <a:pt x="74" y="12"/>
                    <a:pt x="75" y="33"/>
                    <a:pt x="96" y="40"/>
                  </a:cubicBezTo>
                  <a:cubicBezTo>
                    <a:pt x="103" y="62"/>
                    <a:pt x="139" y="95"/>
                    <a:pt x="156" y="112"/>
                  </a:cubicBezTo>
                  <a:cubicBezTo>
                    <a:pt x="162" y="118"/>
                    <a:pt x="170" y="147"/>
                    <a:pt x="172" y="152"/>
                  </a:cubicBezTo>
                  <a:cubicBezTo>
                    <a:pt x="183" y="186"/>
                    <a:pt x="194" y="215"/>
                    <a:pt x="200" y="252"/>
                  </a:cubicBezTo>
                  <a:cubicBezTo>
                    <a:pt x="208" y="286"/>
                    <a:pt x="212" y="329"/>
                    <a:pt x="212" y="364"/>
                  </a:cubicBezTo>
                  <a:cubicBezTo>
                    <a:pt x="212" y="399"/>
                    <a:pt x="217" y="442"/>
                    <a:pt x="200" y="464"/>
                  </a:cubicBezTo>
                  <a:cubicBezTo>
                    <a:pt x="189" y="496"/>
                    <a:pt x="138" y="486"/>
                    <a:pt x="108" y="496"/>
                  </a:cubicBezTo>
                  <a:cubicBezTo>
                    <a:pt x="89" y="494"/>
                    <a:pt x="63" y="503"/>
                    <a:pt x="52" y="488"/>
                  </a:cubicBezTo>
                  <a:cubicBezTo>
                    <a:pt x="40" y="478"/>
                    <a:pt x="14" y="471"/>
                    <a:pt x="8" y="452"/>
                  </a:cubicBezTo>
                  <a:cubicBezTo>
                    <a:pt x="0" y="440"/>
                    <a:pt x="3" y="425"/>
                    <a:pt x="4" y="412"/>
                  </a:cubicBezTo>
                  <a:cubicBezTo>
                    <a:pt x="5" y="399"/>
                    <a:pt x="7" y="414"/>
                    <a:pt x="16" y="376"/>
                  </a:cubicBezTo>
                  <a:cubicBezTo>
                    <a:pt x="37" y="313"/>
                    <a:pt x="44" y="248"/>
                    <a:pt x="60" y="184"/>
                  </a:cubicBezTo>
                  <a:cubicBezTo>
                    <a:pt x="66" y="133"/>
                    <a:pt x="60" y="84"/>
                    <a:pt x="60" y="32"/>
                  </a:cubicBezTo>
                </a:path>
              </a:pathLst>
            </a:custGeom>
            <a:solidFill>
              <a:srgbClr val="FFCC99"/>
            </a:solid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 name="Freeform 35">
              <a:extLst>
                <a:ext uri="{FF2B5EF4-FFF2-40B4-BE49-F238E27FC236}">
                  <a16:creationId xmlns:a16="http://schemas.microsoft.com/office/drawing/2014/main" id="{F60581BB-4A65-4804-90CA-F97E6A0CBCFE}"/>
                </a:ext>
              </a:extLst>
            </p:cNvPr>
            <p:cNvSpPr>
              <a:spLocks/>
            </p:cNvSpPr>
            <p:nvPr/>
          </p:nvSpPr>
          <p:spPr bwMode="auto">
            <a:xfrm>
              <a:off x="4085" y="357"/>
              <a:ext cx="207" cy="455"/>
            </a:xfrm>
            <a:custGeom>
              <a:avLst/>
              <a:gdLst/>
              <a:ahLst/>
              <a:cxnLst>
                <a:cxn ang="0">
                  <a:pos x="145" y="0"/>
                </a:cxn>
                <a:cxn ang="0">
                  <a:pos x="121" y="42"/>
                </a:cxn>
                <a:cxn ang="0">
                  <a:pos x="61" y="106"/>
                </a:cxn>
                <a:cxn ang="0">
                  <a:pos x="45" y="142"/>
                </a:cxn>
                <a:cxn ang="0">
                  <a:pos x="17" y="231"/>
                </a:cxn>
                <a:cxn ang="0">
                  <a:pos x="5" y="331"/>
                </a:cxn>
                <a:cxn ang="0">
                  <a:pos x="17" y="420"/>
                </a:cxn>
                <a:cxn ang="0">
                  <a:pos x="109" y="449"/>
                </a:cxn>
                <a:cxn ang="0">
                  <a:pos x="165" y="442"/>
                </a:cxn>
                <a:cxn ang="0">
                  <a:pos x="193" y="399"/>
                </a:cxn>
                <a:cxn ang="0">
                  <a:pos x="201" y="342"/>
                </a:cxn>
                <a:cxn ang="0">
                  <a:pos x="157" y="170"/>
                </a:cxn>
                <a:cxn ang="0">
                  <a:pos x="157" y="35"/>
                </a:cxn>
              </a:cxnLst>
              <a:rect l="0" t="0" r="r" b="b"/>
              <a:pathLst>
                <a:path w="207" h="455">
                  <a:moveTo>
                    <a:pt x="145" y="0"/>
                  </a:moveTo>
                  <a:cubicBezTo>
                    <a:pt x="127" y="11"/>
                    <a:pt x="142" y="35"/>
                    <a:pt x="121" y="42"/>
                  </a:cubicBezTo>
                  <a:cubicBezTo>
                    <a:pt x="114" y="61"/>
                    <a:pt x="78" y="91"/>
                    <a:pt x="61" y="106"/>
                  </a:cubicBezTo>
                  <a:cubicBezTo>
                    <a:pt x="55" y="111"/>
                    <a:pt x="47" y="137"/>
                    <a:pt x="45" y="142"/>
                  </a:cubicBezTo>
                  <a:cubicBezTo>
                    <a:pt x="34" y="172"/>
                    <a:pt x="23" y="198"/>
                    <a:pt x="17" y="231"/>
                  </a:cubicBezTo>
                  <a:cubicBezTo>
                    <a:pt x="9" y="261"/>
                    <a:pt x="5" y="300"/>
                    <a:pt x="5" y="331"/>
                  </a:cubicBezTo>
                  <a:cubicBezTo>
                    <a:pt x="5" y="362"/>
                    <a:pt x="0" y="401"/>
                    <a:pt x="17" y="420"/>
                  </a:cubicBezTo>
                  <a:cubicBezTo>
                    <a:pt x="28" y="449"/>
                    <a:pt x="79" y="440"/>
                    <a:pt x="109" y="449"/>
                  </a:cubicBezTo>
                  <a:cubicBezTo>
                    <a:pt x="128" y="447"/>
                    <a:pt x="154" y="455"/>
                    <a:pt x="165" y="442"/>
                  </a:cubicBezTo>
                  <a:cubicBezTo>
                    <a:pt x="177" y="433"/>
                    <a:pt x="187" y="416"/>
                    <a:pt x="193" y="399"/>
                  </a:cubicBezTo>
                  <a:cubicBezTo>
                    <a:pt x="199" y="382"/>
                    <a:pt x="207" y="380"/>
                    <a:pt x="201" y="342"/>
                  </a:cubicBezTo>
                  <a:cubicBezTo>
                    <a:pt x="180" y="285"/>
                    <a:pt x="173" y="227"/>
                    <a:pt x="157" y="170"/>
                  </a:cubicBezTo>
                  <a:cubicBezTo>
                    <a:pt x="151" y="125"/>
                    <a:pt x="157" y="81"/>
                    <a:pt x="157" y="35"/>
                  </a:cubicBezTo>
                </a:path>
              </a:pathLst>
            </a:custGeom>
            <a:solidFill>
              <a:srgbClr val="FFCC99"/>
            </a:solidFill>
            <a:ln w="28575" cmpd="sng">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8" name="Freeform 36">
              <a:extLst>
                <a:ext uri="{FF2B5EF4-FFF2-40B4-BE49-F238E27FC236}">
                  <a16:creationId xmlns:a16="http://schemas.microsoft.com/office/drawing/2014/main" id="{3DA4C7A0-0F4C-4D9B-89F8-C389CA64267F}"/>
                </a:ext>
              </a:extLst>
            </p:cNvPr>
            <p:cNvSpPr>
              <a:spLocks/>
            </p:cNvSpPr>
            <p:nvPr/>
          </p:nvSpPr>
          <p:spPr bwMode="auto">
            <a:xfrm flipH="1">
              <a:off x="4254" y="449"/>
              <a:ext cx="45" cy="294"/>
            </a:xfrm>
            <a:custGeom>
              <a:avLst/>
              <a:gdLst/>
              <a:ahLst/>
              <a:cxnLst>
                <a:cxn ang="0">
                  <a:pos x="45" y="0"/>
                </a:cxn>
                <a:cxn ang="0">
                  <a:pos x="36" y="135"/>
                </a:cxn>
                <a:cxn ang="0">
                  <a:pos x="18" y="198"/>
                </a:cxn>
                <a:cxn ang="0">
                  <a:pos x="6" y="252"/>
                </a:cxn>
                <a:cxn ang="0">
                  <a:pos x="3" y="276"/>
                </a:cxn>
                <a:cxn ang="0">
                  <a:pos x="0" y="294"/>
                </a:cxn>
              </a:cxnLst>
              <a:rect l="0" t="0" r="r" b="b"/>
              <a:pathLst>
                <a:path w="45" h="294">
                  <a:moveTo>
                    <a:pt x="45" y="0"/>
                  </a:moveTo>
                  <a:cubicBezTo>
                    <a:pt x="43" y="44"/>
                    <a:pt x="43" y="91"/>
                    <a:pt x="36" y="135"/>
                  </a:cubicBezTo>
                  <a:cubicBezTo>
                    <a:pt x="32" y="156"/>
                    <a:pt x="23" y="177"/>
                    <a:pt x="18" y="198"/>
                  </a:cubicBezTo>
                  <a:cubicBezTo>
                    <a:pt x="14" y="216"/>
                    <a:pt x="9" y="234"/>
                    <a:pt x="6" y="252"/>
                  </a:cubicBezTo>
                  <a:cubicBezTo>
                    <a:pt x="5" y="260"/>
                    <a:pt x="4" y="268"/>
                    <a:pt x="3" y="276"/>
                  </a:cubicBezTo>
                  <a:cubicBezTo>
                    <a:pt x="2" y="282"/>
                    <a:pt x="0" y="294"/>
                    <a:pt x="0" y="294"/>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9" name="Freeform 37">
              <a:extLst>
                <a:ext uri="{FF2B5EF4-FFF2-40B4-BE49-F238E27FC236}">
                  <a16:creationId xmlns:a16="http://schemas.microsoft.com/office/drawing/2014/main" id="{C794428E-35BA-454B-8A9F-5411142EEB09}"/>
                </a:ext>
              </a:extLst>
            </p:cNvPr>
            <p:cNvSpPr>
              <a:spLocks/>
            </p:cNvSpPr>
            <p:nvPr/>
          </p:nvSpPr>
          <p:spPr bwMode="auto">
            <a:xfrm flipH="1">
              <a:off x="4156" y="526"/>
              <a:ext cx="102" cy="42"/>
            </a:xfrm>
            <a:custGeom>
              <a:avLst/>
              <a:gdLst/>
              <a:ahLst/>
              <a:cxnLst>
                <a:cxn ang="0">
                  <a:pos x="102" y="0"/>
                </a:cxn>
                <a:cxn ang="0">
                  <a:pos x="36" y="24"/>
                </a:cxn>
                <a:cxn ang="0">
                  <a:pos x="9" y="36"/>
                </a:cxn>
                <a:cxn ang="0">
                  <a:pos x="0" y="42"/>
                </a:cxn>
              </a:cxnLst>
              <a:rect l="0" t="0" r="r" b="b"/>
              <a:pathLst>
                <a:path w="102" h="42">
                  <a:moveTo>
                    <a:pt x="102" y="0"/>
                  </a:moveTo>
                  <a:cubicBezTo>
                    <a:pt x="83" y="14"/>
                    <a:pt x="59" y="18"/>
                    <a:pt x="36" y="24"/>
                  </a:cubicBezTo>
                  <a:cubicBezTo>
                    <a:pt x="28" y="29"/>
                    <a:pt x="17" y="31"/>
                    <a:pt x="9" y="36"/>
                  </a:cubicBezTo>
                  <a:cubicBezTo>
                    <a:pt x="6" y="38"/>
                    <a:pt x="0" y="42"/>
                    <a:pt x="0" y="42"/>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0" name="Freeform 38">
              <a:extLst>
                <a:ext uri="{FF2B5EF4-FFF2-40B4-BE49-F238E27FC236}">
                  <a16:creationId xmlns:a16="http://schemas.microsoft.com/office/drawing/2014/main" id="{67984BCB-336E-4F50-BB56-93CF42BE606E}"/>
                </a:ext>
              </a:extLst>
            </p:cNvPr>
            <p:cNvSpPr>
              <a:spLocks/>
            </p:cNvSpPr>
            <p:nvPr/>
          </p:nvSpPr>
          <p:spPr bwMode="auto">
            <a:xfrm flipH="1">
              <a:off x="5143" y="642"/>
              <a:ext cx="126" cy="32"/>
            </a:xfrm>
            <a:custGeom>
              <a:avLst/>
              <a:gdLst/>
              <a:ahLst/>
              <a:cxnLst>
                <a:cxn ang="0">
                  <a:pos x="0" y="41"/>
                </a:cxn>
                <a:cxn ang="0">
                  <a:pos x="72" y="5"/>
                </a:cxn>
                <a:cxn ang="0">
                  <a:pos x="156" y="1"/>
                </a:cxn>
              </a:cxnLst>
              <a:rect l="0" t="0" r="r" b="b"/>
              <a:pathLst>
                <a:path w="156" h="41">
                  <a:moveTo>
                    <a:pt x="0" y="41"/>
                  </a:moveTo>
                  <a:cubicBezTo>
                    <a:pt x="25" y="33"/>
                    <a:pt x="47" y="10"/>
                    <a:pt x="72" y="5"/>
                  </a:cubicBezTo>
                  <a:cubicBezTo>
                    <a:pt x="96" y="0"/>
                    <a:pt x="131" y="1"/>
                    <a:pt x="156" y="1"/>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1" name="Freeform 39">
              <a:extLst>
                <a:ext uri="{FF2B5EF4-FFF2-40B4-BE49-F238E27FC236}">
                  <a16:creationId xmlns:a16="http://schemas.microsoft.com/office/drawing/2014/main" id="{8A7DF55E-55CF-4E1C-8DB8-FB19AC5B082D}"/>
                </a:ext>
              </a:extLst>
            </p:cNvPr>
            <p:cNvSpPr>
              <a:spLocks/>
            </p:cNvSpPr>
            <p:nvPr/>
          </p:nvSpPr>
          <p:spPr bwMode="auto">
            <a:xfrm flipH="1">
              <a:off x="3826" y="1360"/>
              <a:ext cx="70" cy="114"/>
            </a:xfrm>
            <a:custGeom>
              <a:avLst/>
              <a:gdLst/>
              <a:ahLst/>
              <a:cxnLst>
                <a:cxn ang="0">
                  <a:pos x="0" y="0"/>
                </a:cxn>
                <a:cxn ang="0">
                  <a:pos x="4" y="44"/>
                </a:cxn>
                <a:cxn ang="0">
                  <a:pos x="76" y="128"/>
                </a:cxn>
                <a:cxn ang="0">
                  <a:pos x="88" y="148"/>
                </a:cxn>
              </a:cxnLst>
              <a:rect l="0" t="0" r="r" b="b"/>
              <a:pathLst>
                <a:path w="88" h="148">
                  <a:moveTo>
                    <a:pt x="0" y="0"/>
                  </a:moveTo>
                  <a:cubicBezTo>
                    <a:pt x="1" y="15"/>
                    <a:pt x="0" y="30"/>
                    <a:pt x="4" y="44"/>
                  </a:cubicBezTo>
                  <a:cubicBezTo>
                    <a:pt x="13" y="74"/>
                    <a:pt x="52" y="112"/>
                    <a:pt x="76" y="128"/>
                  </a:cubicBezTo>
                  <a:cubicBezTo>
                    <a:pt x="86" y="142"/>
                    <a:pt x="82" y="136"/>
                    <a:pt x="88" y="148"/>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2" name="Freeform 40">
              <a:extLst>
                <a:ext uri="{FF2B5EF4-FFF2-40B4-BE49-F238E27FC236}">
                  <a16:creationId xmlns:a16="http://schemas.microsoft.com/office/drawing/2014/main" id="{5F47C5A1-24C6-4183-AFD8-86C98C19CA8E}"/>
                </a:ext>
              </a:extLst>
            </p:cNvPr>
            <p:cNvSpPr>
              <a:spLocks/>
            </p:cNvSpPr>
            <p:nvPr/>
          </p:nvSpPr>
          <p:spPr bwMode="auto">
            <a:xfrm flipH="1">
              <a:off x="3865" y="1390"/>
              <a:ext cx="61" cy="90"/>
            </a:xfrm>
            <a:custGeom>
              <a:avLst/>
              <a:gdLst/>
              <a:ahLst/>
              <a:cxnLst>
                <a:cxn ang="0">
                  <a:pos x="0" y="0"/>
                </a:cxn>
                <a:cxn ang="0">
                  <a:pos x="32" y="64"/>
                </a:cxn>
                <a:cxn ang="0">
                  <a:pos x="64" y="108"/>
                </a:cxn>
                <a:cxn ang="0">
                  <a:pos x="76" y="116"/>
                </a:cxn>
              </a:cxnLst>
              <a:rect l="0" t="0" r="r" b="b"/>
              <a:pathLst>
                <a:path w="76" h="116">
                  <a:moveTo>
                    <a:pt x="0" y="0"/>
                  </a:moveTo>
                  <a:cubicBezTo>
                    <a:pt x="9" y="26"/>
                    <a:pt x="12" y="44"/>
                    <a:pt x="32" y="64"/>
                  </a:cubicBezTo>
                  <a:cubicBezTo>
                    <a:pt x="38" y="81"/>
                    <a:pt x="54" y="92"/>
                    <a:pt x="64" y="108"/>
                  </a:cubicBezTo>
                  <a:cubicBezTo>
                    <a:pt x="67" y="112"/>
                    <a:pt x="76" y="116"/>
                    <a:pt x="76" y="116"/>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3" name="Freeform 10">
              <a:extLst>
                <a:ext uri="{FF2B5EF4-FFF2-40B4-BE49-F238E27FC236}">
                  <a16:creationId xmlns:a16="http://schemas.microsoft.com/office/drawing/2014/main" id="{02429B5A-7B02-4EA2-A74D-9C1514D246A1}"/>
                </a:ext>
              </a:extLst>
            </p:cNvPr>
            <p:cNvSpPr>
              <a:spLocks/>
            </p:cNvSpPr>
            <p:nvPr/>
          </p:nvSpPr>
          <p:spPr bwMode="auto">
            <a:xfrm flipH="1">
              <a:off x="4488" y="2221"/>
              <a:ext cx="948" cy="155"/>
            </a:xfrm>
            <a:custGeom>
              <a:avLst/>
              <a:gdLst/>
              <a:ahLst/>
              <a:cxnLst>
                <a:cxn ang="0">
                  <a:pos x="4" y="8"/>
                </a:cxn>
                <a:cxn ang="0">
                  <a:pos x="1180" y="0"/>
                </a:cxn>
                <a:cxn ang="0">
                  <a:pos x="1140" y="200"/>
                </a:cxn>
                <a:cxn ang="0">
                  <a:pos x="0" y="96"/>
                </a:cxn>
                <a:cxn ang="0">
                  <a:pos x="4" y="8"/>
                </a:cxn>
              </a:cxnLst>
              <a:rect l="0" t="0" r="r" b="b"/>
              <a:pathLst>
                <a:path w="1180" h="200">
                  <a:moveTo>
                    <a:pt x="4" y="8"/>
                  </a:moveTo>
                  <a:lnTo>
                    <a:pt x="1180" y="0"/>
                  </a:lnTo>
                  <a:lnTo>
                    <a:pt x="1140" y="200"/>
                  </a:lnTo>
                  <a:lnTo>
                    <a:pt x="0" y="96"/>
                  </a:lnTo>
                  <a:lnTo>
                    <a:pt x="4" y="8"/>
                  </a:lnTo>
                  <a:close/>
                </a:path>
              </a:pathLst>
            </a:custGeom>
            <a:solidFill>
              <a:srgbClr val="3399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205" name="Group 204">
            <a:extLst>
              <a:ext uri="{FF2B5EF4-FFF2-40B4-BE49-F238E27FC236}">
                <a16:creationId xmlns:a16="http://schemas.microsoft.com/office/drawing/2014/main" id="{3769D7FD-EEF4-46E2-A096-7C5CDAF46DD5}"/>
              </a:ext>
            </a:extLst>
          </p:cNvPr>
          <p:cNvGrpSpPr/>
          <p:nvPr/>
        </p:nvGrpSpPr>
        <p:grpSpPr>
          <a:xfrm>
            <a:off x="3540826" y="3543917"/>
            <a:ext cx="1438332" cy="468466"/>
            <a:chOff x="4261171" y="3429272"/>
            <a:chExt cx="1445946" cy="483681"/>
          </a:xfrm>
        </p:grpSpPr>
        <p:cxnSp>
          <p:nvCxnSpPr>
            <p:cNvPr id="206" name="Straight Arrow Connector 205">
              <a:extLst>
                <a:ext uri="{FF2B5EF4-FFF2-40B4-BE49-F238E27FC236}">
                  <a16:creationId xmlns:a16="http://schemas.microsoft.com/office/drawing/2014/main" id="{D40D5030-541C-4F10-9CE1-9EC9B14C287D}"/>
                </a:ext>
              </a:extLst>
            </p:cNvPr>
            <p:cNvCxnSpPr>
              <a:cxnSpLocks/>
            </p:cNvCxnSpPr>
            <p:nvPr/>
          </p:nvCxnSpPr>
          <p:spPr bwMode="auto">
            <a:xfrm>
              <a:off x="4261171" y="3429272"/>
              <a:ext cx="1445946" cy="428025"/>
            </a:xfrm>
            <a:prstGeom prst="straightConnector1">
              <a:avLst/>
            </a:prstGeom>
            <a:solidFill>
              <a:schemeClr val="accent1"/>
            </a:solidFill>
            <a:ln w="38100" cap="flat" cmpd="sng" algn="ctr">
              <a:solidFill>
                <a:schemeClr val="tx1"/>
              </a:solidFill>
              <a:prstDash val="solid"/>
              <a:round/>
              <a:headEnd type="triangle" w="med" len="med"/>
              <a:tailEnd type="triangle" w="med" len="med"/>
            </a:ln>
            <a:effectLst/>
          </p:spPr>
        </p:cxnSp>
        <p:sp>
          <p:nvSpPr>
            <p:cNvPr id="207" name="TextBox 206">
              <a:extLst>
                <a:ext uri="{FF2B5EF4-FFF2-40B4-BE49-F238E27FC236}">
                  <a16:creationId xmlns:a16="http://schemas.microsoft.com/office/drawing/2014/main" id="{B4127CC1-3782-4A30-8300-AD05233783E0}"/>
                </a:ext>
              </a:extLst>
            </p:cNvPr>
            <p:cNvSpPr txBox="1"/>
            <p:nvPr/>
          </p:nvSpPr>
          <p:spPr>
            <a:xfrm>
              <a:off x="4873410" y="3451288"/>
              <a:ext cx="378368" cy="461665"/>
            </a:xfrm>
            <a:prstGeom prst="rect">
              <a:avLst/>
            </a:prstGeom>
            <a:solidFill>
              <a:srgbClr val="FFFF99"/>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R</a:t>
              </a:r>
            </a:p>
          </p:txBody>
        </p:sp>
      </p:grpSp>
      <p:sp>
        <p:nvSpPr>
          <p:cNvPr id="208" name="TextBox 207">
            <a:extLst>
              <a:ext uri="{FF2B5EF4-FFF2-40B4-BE49-F238E27FC236}">
                <a16:creationId xmlns:a16="http://schemas.microsoft.com/office/drawing/2014/main" id="{8779C4FB-57AE-4ADF-B3E9-1C71B2EAFE86}"/>
              </a:ext>
            </a:extLst>
          </p:cNvPr>
          <p:cNvSpPr txBox="1"/>
          <p:nvPr/>
        </p:nvSpPr>
        <p:spPr>
          <a:xfrm>
            <a:off x="4769451" y="3595442"/>
            <a:ext cx="87235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P</a:t>
            </a:r>
          </a:p>
        </p:txBody>
      </p:sp>
      <p:sp>
        <p:nvSpPr>
          <p:cNvPr id="209" name="TextBox 208">
            <a:extLst>
              <a:ext uri="{FF2B5EF4-FFF2-40B4-BE49-F238E27FC236}">
                <a16:creationId xmlns:a16="http://schemas.microsoft.com/office/drawing/2014/main" id="{44C1A99B-FBEF-4C3A-B9DB-48AE9D030DA2}"/>
              </a:ext>
            </a:extLst>
          </p:cNvPr>
          <p:cNvSpPr txBox="1"/>
          <p:nvPr/>
        </p:nvSpPr>
        <p:spPr>
          <a:xfrm>
            <a:off x="5069306" y="4032151"/>
            <a:ext cx="87235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B = ?</a:t>
            </a:r>
          </a:p>
        </p:txBody>
      </p:sp>
    </p:spTree>
    <p:extLst>
      <p:ext uri="{BB962C8B-B14F-4D97-AF65-F5344CB8AC3E}">
        <p14:creationId xmlns:p14="http://schemas.microsoft.com/office/powerpoint/2010/main" val="16870017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2" nodeType="withEffect">
                                  <p:stCondLst>
                                    <p:cond delay="100"/>
                                  </p:stCondLst>
                                  <p:childTnLst>
                                    <p:set>
                                      <p:cBhvr>
                                        <p:cTn id="6" dur="1" fill="hold">
                                          <p:stCondLst>
                                            <p:cond delay="0"/>
                                          </p:stCondLst>
                                        </p:cTn>
                                        <p:tgtEl>
                                          <p:spTgt spid="77"/>
                                        </p:tgtEl>
                                        <p:attrNameLst>
                                          <p:attrName>style.visibility</p:attrName>
                                        </p:attrNameLst>
                                      </p:cBhvr>
                                      <p:to>
                                        <p:strVal val="visible"/>
                                      </p:to>
                                    </p:set>
                                  </p:childTnLst>
                                </p:cTn>
                              </p:par>
                              <p:par>
                                <p:cTn id="7" presetID="0" presetClass="path" presetSubtype="0" repeatCount="indefinite" accel="16667" fill="hold" grpId="0" nodeType="withEffect">
                                  <p:stCondLst>
                                    <p:cond delay="0"/>
                                  </p:stCondLst>
                                  <p:childTnLst>
                                    <p:animMotion origin="layout" path="M -4.72222E-6 1.85185E-6 L 0.39688 -0.49954 " pathEditMode="relative" rAng="0" ptsTypes="AA">
                                      <p:cBhvr>
                                        <p:cTn id="8" dur="3000" fill="hold"/>
                                        <p:tgtEl>
                                          <p:spTgt spid="77"/>
                                        </p:tgtEl>
                                        <p:attrNameLst>
                                          <p:attrName>ppt_x</p:attrName>
                                          <p:attrName>ppt_y</p:attrName>
                                        </p:attrNameLst>
                                      </p:cBhvr>
                                      <p:rCtr x="19844" y="-24977"/>
                                    </p:animMotion>
                                  </p:childTnLst>
                                </p:cTn>
                              </p:par>
                              <p:par>
                                <p:cTn id="9" presetID="6" presetClass="emph" presetSubtype="0" repeatCount="indefinite" fill="hold" grpId="1" nodeType="withEffect">
                                  <p:stCondLst>
                                    <p:cond delay="0"/>
                                  </p:stCondLst>
                                  <p:childTnLst>
                                    <p:animScale>
                                      <p:cBhvr>
                                        <p:cTn id="10" dur="3000" fill="hold"/>
                                        <p:tgtEl>
                                          <p:spTgt spid="77"/>
                                        </p:tgtEl>
                                      </p:cBhvr>
                                      <p:by x="20000" y="20000"/>
                                    </p:animScale>
                                  </p:childTnLst>
                                </p:cTn>
                              </p:par>
                              <p:par>
                                <p:cTn id="11" presetID="1" presetClass="entr" presetSubtype="0" fill="hold" grpId="2" nodeType="withEffect">
                                  <p:stCondLst>
                                    <p:cond delay="1000"/>
                                  </p:stCondLst>
                                  <p:childTnLst>
                                    <p:set>
                                      <p:cBhvr>
                                        <p:cTn id="12" dur="1" fill="hold">
                                          <p:stCondLst>
                                            <p:cond delay="0"/>
                                          </p:stCondLst>
                                        </p:cTn>
                                        <p:tgtEl>
                                          <p:spTgt spid="85"/>
                                        </p:tgtEl>
                                        <p:attrNameLst>
                                          <p:attrName>style.visibility</p:attrName>
                                        </p:attrNameLst>
                                      </p:cBhvr>
                                      <p:to>
                                        <p:strVal val="visible"/>
                                      </p:to>
                                    </p:set>
                                  </p:childTnLst>
                                </p:cTn>
                              </p:par>
                              <p:par>
                                <p:cTn id="13" presetID="0" presetClass="path" presetSubtype="0" repeatCount="indefinite" accel="16667" fill="hold" grpId="0" nodeType="withEffect">
                                  <p:stCondLst>
                                    <p:cond delay="1000"/>
                                  </p:stCondLst>
                                  <p:childTnLst>
                                    <p:animMotion origin="layout" path="M 4.44444E-6 3.33333E-6 L 0.39635 -0.49931 " pathEditMode="relative" rAng="0" ptsTypes="AA">
                                      <p:cBhvr>
                                        <p:cTn id="14" dur="3000" fill="hold"/>
                                        <p:tgtEl>
                                          <p:spTgt spid="85"/>
                                        </p:tgtEl>
                                        <p:attrNameLst>
                                          <p:attrName>ppt_x</p:attrName>
                                          <p:attrName>ppt_y</p:attrName>
                                        </p:attrNameLst>
                                      </p:cBhvr>
                                      <p:rCtr x="19809" y="-24977"/>
                                    </p:animMotion>
                                  </p:childTnLst>
                                </p:cTn>
                              </p:par>
                              <p:par>
                                <p:cTn id="15" presetID="6" presetClass="emph" presetSubtype="0" repeatCount="indefinite" fill="hold" grpId="1" nodeType="withEffect">
                                  <p:stCondLst>
                                    <p:cond delay="1000"/>
                                  </p:stCondLst>
                                  <p:childTnLst>
                                    <p:animScale>
                                      <p:cBhvr>
                                        <p:cTn id="16" dur="3000" fill="hold"/>
                                        <p:tgtEl>
                                          <p:spTgt spid="85"/>
                                        </p:tgtEl>
                                      </p:cBhvr>
                                      <p:by x="20000" y="20000"/>
                                    </p:animScale>
                                  </p:childTnLst>
                                </p:cTn>
                              </p:par>
                              <p:par>
                                <p:cTn id="17" presetID="1" presetClass="entr" presetSubtype="0" fill="hold" grpId="2" nodeType="withEffect">
                                  <p:stCondLst>
                                    <p:cond delay="2000"/>
                                  </p:stCondLst>
                                  <p:childTnLst>
                                    <p:set>
                                      <p:cBhvr>
                                        <p:cTn id="18" dur="1" fill="hold">
                                          <p:stCondLst>
                                            <p:cond delay="0"/>
                                          </p:stCondLst>
                                        </p:cTn>
                                        <p:tgtEl>
                                          <p:spTgt spid="86"/>
                                        </p:tgtEl>
                                        <p:attrNameLst>
                                          <p:attrName>style.visibility</p:attrName>
                                        </p:attrNameLst>
                                      </p:cBhvr>
                                      <p:to>
                                        <p:strVal val="visible"/>
                                      </p:to>
                                    </p:set>
                                  </p:childTnLst>
                                </p:cTn>
                              </p:par>
                              <p:par>
                                <p:cTn id="19" presetID="0" presetClass="path" presetSubtype="0" repeatCount="indefinite" accel="16667" fill="hold" grpId="0" nodeType="withEffect">
                                  <p:stCondLst>
                                    <p:cond delay="2000"/>
                                  </p:stCondLst>
                                  <p:childTnLst>
                                    <p:animMotion origin="layout" path="M -2.77778E-6 -7.40741E-7 L 0.39601 -0.4993 " pathEditMode="relative" rAng="0" ptsTypes="AA">
                                      <p:cBhvr>
                                        <p:cTn id="20" dur="3000" fill="hold"/>
                                        <p:tgtEl>
                                          <p:spTgt spid="86"/>
                                        </p:tgtEl>
                                        <p:attrNameLst>
                                          <p:attrName>ppt_x</p:attrName>
                                          <p:attrName>ppt_y</p:attrName>
                                        </p:attrNameLst>
                                      </p:cBhvr>
                                      <p:rCtr x="19792" y="-24977"/>
                                    </p:animMotion>
                                  </p:childTnLst>
                                </p:cTn>
                              </p:par>
                              <p:par>
                                <p:cTn id="21" presetID="6" presetClass="emph" presetSubtype="0" repeatCount="indefinite" fill="hold" grpId="1" nodeType="withEffect">
                                  <p:stCondLst>
                                    <p:cond delay="2000"/>
                                  </p:stCondLst>
                                  <p:childTnLst>
                                    <p:animScale>
                                      <p:cBhvr>
                                        <p:cTn id="22" dur="3000" fill="hold"/>
                                        <p:tgtEl>
                                          <p:spTgt spid="86"/>
                                        </p:tgtEl>
                                      </p:cBhvr>
                                      <p:by x="20000" y="20000"/>
                                    </p:animScale>
                                  </p:childTnLst>
                                </p:cTn>
                              </p:par>
                              <p:par>
                                <p:cTn id="23" presetID="10" presetClass="entr" presetSubtype="0" fill="hold" grpId="0" nodeType="withEffect">
                                  <p:stCondLst>
                                    <p:cond delay="100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childTnLst>
                                </p:cTn>
                              </p:par>
                              <p:par>
                                <p:cTn id="26" presetID="2" presetClass="entr" presetSubtype="9" fill="hold" nodeType="withEffect">
                                  <p:stCondLst>
                                    <p:cond delay="6000"/>
                                  </p:stCondLst>
                                  <p:childTnLst>
                                    <p:set>
                                      <p:cBhvr>
                                        <p:cTn id="27" dur="1" fill="hold">
                                          <p:stCondLst>
                                            <p:cond delay="0"/>
                                          </p:stCondLst>
                                        </p:cTn>
                                        <p:tgtEl>
                                          <p:spTgt spid="185"/>
                                        </p:tgtEl>
                                        <p:attrNameLst>
                                          <p:attrName>style.visibility</p:attrName>
                                        </p:attrNameLst>
                                      </p:cBhvr>
                                      <p:to>
                                        <p:strVal val="visible"/>
                                      </p:to>
                                    </p:set>
                                    <p:anim calcmode="lin" valueType="num">
                                      <p:cBhvr additive="base">
                                        <p:cTn id="28" dur="2000" fill="hold"/>
                                        <p:tgtEl>
                                          <p:spTgt spid="185"/>
                                        </p:tgtEl>
                                        <p:attrNameLst>
                                          <p:attrName>ppt_x</p:attrName>
                                        </p:attrNameLst>
                                      </p:cBhvr>
                                      <p:tavLst>
                                        <p:tav tm="0">
                                          <p:val>
                                            <p:strVal val="0-#ppt_w/2"/>
                                          </p:val>
                                        </p:tav>
                                        <p:tav tm="100000">
                                          <p:val>
                                            <p:strVal val="#ppt_x"/>
                                          </p:val>
                                        </p:tav>
                                      </p:tavLst>
                                    </p:anim>
                                    <p:anim calcmode="lin" valueType="num">
                                      <p:cBhvr additive="base">
                                        <p:cTn id="29" dur="2000" fill="hold"/>
                                        <p:tgtEl>
                                          <p:spTgt spid="185"/>
                                        </p:tgtEl>
                                        <p:attrNameLst>
                                          <p:attrName>ppt_y</p:attrName>
                                        </p:attrNameLst>
                                      </p:cBhvr>
                                      <p:tavLst>
                                        <p:tav tm="0">
                                          <p:val>
                                            <p:strVal val="0-#ppt_h/2"/>
                                          </p:val>
                                        </p:tav>
                                        <p:tav tm="100000">
                                          <p:val>
                                            <p:strVal val="#ppt_y"/>
                                          </p:val>
                                        </p:tav>
                                      </p:tavLst>
                                    </p:anim>
                                  </p:childTnLst>
                                </p:cTn>
                              </p:par>
                              <p:par>
                                <p:cTn id="30" presetID="53" presetClass="entr" presetSubtype="16" fill="hold" grpId="0" nodeType="withEffect">
                                  <p:stCondLst>
                                    <p:cond delay="9000"/>
                                  </p:stCondLst>
                                  <p:childTnLst>
                                    <p:set>
                                      <p:cBhvr>
                                        <p:cTn id="31" dur="1" fill="hold">
                                          <p:stCondLst>
                                            <p:cond delay="0"/>
                                          </p:stCondLst>
                                        </p:cTn>
                                        <p:tgtEl>
                                          <p:spTgt spid="89"/>
                                        </p:tgtEl>
                                        <p:attrNameLst>
                                          <p:attrName>style.visibility</p:attrName>
                                        </p:attrNameLst>
                                      </p:cBhvr>
                                      <p:to>
                                        <p:strVal val="visible"/>
                                      </p:to>
                                    </p:set>
                                    <p:anim calcmode="lin" valueType="num">
                                      <p:cBhvr>
                                        <p:cTn id="32" dur="1000" fill="hold"/>
                                        <p:tgtEl>
                                          <p:spTgt spid="89"/>
                                        </p:tgtEl>
                                        <p:attrNameLst>
                                          <p:attrName>ppt_w</p:attrName>
                                        </p:attrNameLst>
                                      </p:cBhvr>
                                      <p:tavLst>
                                        <p:tav tm="0">
                                          <p:val>
                                            <p:fltVal val="0"/>
                                          </p:val>
                                        </p:tav>
                                        <p:tav tm="100000">
                                          <p:val>
                                            <p:strVal val="#ppt_w"/>
                                          </p:val>
                                        </p:tav>
                                      </p:tavLst>
                                    </p:anim>
                                    <p:anim calcmode="lin" valueType="num">
                                      <p:cBhvr>
                                        <p:cTn id="33" dur="1000" fill="hold"/>
                                        <p:tgtEl>
                                          <p:spTgt spid="89"/>
                                        </p:tgtEl>
                                        <p:attrNameLst>
                                          <p:attrName>ppt_h</p:attrName>
                                        </p:attrNameLst>
                                      </p:cBhvr>
                                      <p:tavLst>
                                        <p:tav tm="0">
                                          <p:val>
                                            <p:fltVal val="0"/>
                                          </p:val>
                                        </p:tav>
                                        <p:tav tm="100000">
                                          <p:val>
                                            <p:strVal val="#ppt_h"/>
                                          </p:val>
                                        </p:tav>
                                      </p:tavLst>
                                    </p:anim>
                                    <p:animEffect transition="in" filter="fade">
                                      <p:cBhvr>
                                        <p:cTn id="34"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7" grpId="1" animBg="1"/>
      <p:bldP spid="77" grpId="2" animBg="1"/>
      <p:bldP spid="85" grpId="0" animBg="1"/>
      <p:bldP spid="85" grpId="1" animBg="1"/>
      <p:bldP spid="85" grpId="2" animBg="1"/>
      <p:bldP spid="86" grpId="0" animBg="1"/>
      <p:bldP spid="86" grpId="1" animBg="1"/>
      <p:bldP spid="86" grpId="2" animBg="1"/>
      <p:bldP spid="89" grpId="0"/>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91197CF-54B6-2664-E7C2-1EDCC989325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E6FBA65-0E3D-8B75-9275-CB19213A412A}"/>
              </a:ext>
            </a:extLst>
          </p:cNvPr>
          <p:cNvSpPr txBox="1"/>
          <p:nvPr/>
        </p:nvSpPr>
        <p:spPr>
          <a:xfrm>
            <a:off x="0" y="609605"/>
            <a:ext cx="9144000" cy="1015663"/>
          </a:xfrm>
          <a:prstGeom prst="rect">
            <a:avLst/>
          </a:prstGeom>
          <a:noFill/>
        </p:spPr>
        <p:txBody>
          <a:bodyPr wrap="square">
            <a:spAutoFit/>
            <a:scene3d>
              <a:camera prst="orthographicFront"/>
              <a:lightRig rig="threePt" dir="t"/>
            </a:scene3d>
            <a:sp3d extrusionH="57150">
              <a:bevelT w="38100" h="38100"/>
            </a:sp3d>
          </a:bodyPr>
          <a:lstStyle/>
          <a:p>
            <a:pPr algn="ctr"/>
            <a:r>
              <a:rPr lang="en-US" sz="6000" b="1" cap="none" spc="0" dirty="0">
                <a:ln/>
                <a:gradFill flip="none" rotWithShape="1">
                  <a:gsLst>
                    <a:gs pos="5000">
                      <a:srgbClr val="7030A0"/>
                    </a:gs>
                    <a:gs pos="13000">
                      <a:srgbClr val="0000FF"/>
                    </a:gs>
                    <a:gs pos="24115">
                      <a:srgbClr val="00FF00"/>
                    </a:gs>
                    <a:gs pos="88000">
                      <a:srgbClr val="0000FF"/>
                    </a:gs>
                    <a:gs pos="33027">
                      <a:srgbClr val="FFFF00"/>
                    </a:gs>
                    <a:gs pos="77000">
                      <a:srgbClr val="00FF00"/>
                    </a:gs>
                    <a:gs pos="43161">
                      <a:srgbClr val="FFC000"/>
                    </a:gs>
                    <a:gs pos="67000">
                      <a:srgbClr val="FFC000"/>
                    </a:gs>
                    <a:gs pos="52375">
                      <a:srgbClr val="FF0000"/>
                    </a:gs>
                    <a:gs pos="95000">
                      <a:srgbClr val="7030A0"/>
                    </a:gs>
                  </a:gsLst>
                  <a:lin ang="0" scaled="1"/>
                  <a:tileRect/>
                </a:gradFill>
                <a:effectLst/>
              </a:rPr>
              <a:t>Vector Tubes</a:t>
            </a:r>
          </a:p>
        </p:txBody>
      </p:sp>
      <p:grpSp>
        <p:nvGrpSpPr>
          <p:cNvPr id="3" name="Group 2">
            <a:extLst>
              <a:ext uri="{FF2B5EF4-FFF2-40B4-BE49-F238E27FC236}">
                <a16:creationId xmlns:a16="http://schemas.microsoft.com/office/drawing/2014/main" id="{A108BFFE-93A5-1E71-E8BF-FDA2170F9ED4}"/>
              </a:ext>
            </a:extLst>
          </p:cNvPr>
          <p:cNvGrpSpPr>
            <a:grpSpLocks/>
          </p:cNvGrpSpPr>
          <p:nvPr/>
        </p:nvGrpSpPr>
        <p:grpSpPr bwMode="auto">
          <a:xfrm>
            <a:off x="3321526" y="2006600"/>
            <a:ext cx="2500948" cy="3025775"/>
            <a:chOff x="4880" y="7941"/>
            <a:chExt cx="2677" cy="3450"/>
          </a:xfrm>
        </p:grpSpPr>
        <p:pic>
          <p:nvPicPr>
            <p:cNvPr id="4" name="Picture 3" descr="Right Hand Rule 1">
              <a:extLst>
                <a:ext uri="{FF2B5EF4-FFF2-40B4-BE49-F238E27FC236}">
                  <a16:creationId xmlns:a16="http://schemas.microsoft.com/office/drawing/2014/main" id="{5F9E61EA-95D3-5F71-BEB5-8B16369F68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0" y="7941"/>
              <a:ext cx="2677" cy="3450"/>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c 28">
              <a:extLst>
                <a:ext uri="{FF2B5EF4-FFF2-40B4-BE49-F238E27FC236}">
                  <a16:creationId xmlns:a16="http://schemas.microsoft.com/office/drawing/2014/main" id="{4C2C9B8C-6BA6-A636-92E3-CB0FB4C5BE9A}"/>
                </a:ext>
              </a:extLst>
            </p:cNvPr>
            <p:cNvSpPr>
              <a:spLocks/>
            </p:cNvSpPr>
            <p:nvPr/>
          </p:nvSpPr>
          <p:spPr bwMode="auto">
            <a:xfrm flipV="1">
              <a:off x="5380" y="10558"/>
              <a:ext cx="1300" cy="409"/>
            </a:xfrm>
            <a:custGeom>
              <a:avLst/>
              <a:gdLst>
                <a:gd name="G0" fmla="+- 21600 0 0"/>
                <a:gd name="G1" fmla="+- 21600 0 0"/>
                <a:gd name="G2" fmla="+- 21600 0 0"/>
                <a:gd name="T0" fmla="*/ 10497 w 43200"/>
                <a:gd name="T1" fmla="*/ 40128 h 40128"/>
                <a:gd name="T2" fmla="*/ 35172 w 43200"/>
                <a:gd name="T3" fmla="*/ 38404 h 40128"/>
                <a:gd name="T4" fmla="*/ 21600 w 43200"/>
                <a:gd name="T5" fmla="*/ 21600 h 40128"/>
              </a:gdLst>
              <a:ahLst/>
              <a:cxnLst>
                <a:cxn ang="0">
                  <a:pos x="T0" y="T1"/>
                </a:cxn>
                <a:cxn ang="0">
                  <a:pos x="T2" y="T3"/>
                </a:cxn>
                <a:cxn ang="0">
                  <a:pos x="T4" y="T5"/>
                </a:cxn>
              </a:cxnLst>
              <a:rect l="0" t="0" r="r" b="b"/>
              <a:pathLst>
                <a:path w="43200" h="40128" fill="none" extrusionOk="0">
                  <a:moveTo>
                    <a:pt x="10497" y="40127"/>
                  </a:moveTo>
                  <a:cubicBezTo>
                    <a:pt x="3985" y="36225"/>
                    <a:pt x="0" y="29191"/>
                    <a:pt x="0" y="21600"/>
                  </a:cubicBezTo>
                  <a:cubicBezTo>
                    <a:pt x="0" y="9670"/>
                    <a:pt x="9670" y="0"/>
                    <a:pt x="21600" y="0"/>
                  </a:cubicBezTo>
                  <a:cubicBezTo>
                    <a:pt x="33529" y="0"/>
                    <a:pt x="43200" y="9670"/>
                    <a:pt x="43200" y="21600"/>
                  </a:cubicBezTo>
                  <a:cubicBezTo>
                    <a:pt x="43200" y="28126"/>
                    <a:pt x="40249" y="34303"/>
                    <a:pt x="35171" y="38403"/>
                  </a:cubicBezTo>
                </a:path>
                <a:path w="43200" h="40128" stroke="0" extrusionOk="0">
                  <a:moveTo>
                    <a:pt x="10497" y="40127"/>
                  </a:moveTo>
                  <a:cubicBezTo>
                    <a:pt x="3985" y="36225"/>
                    <a:pt x="0" y="29191"/>
                    <a:pt x="0" y="21600"/>
                  </a:cubicBezTo>
                  <a:cubicBezTo>
                    <a:pt x="0" y="9670"/>
                    <a:pt x="9670" y="0"/>
                    <a:pt x="21600" y="0"/>
                  </a:cubicBezTo>
                  <a:cubicBezTo>
                    <a:pt x="33529" y="0"/>
                    <a:pt x="43200" y="9670"/>
                    <a:pt x="43200" y="21600"/>
                  </a:cubicBezTo>
                  <a:cubicBezTo>
                    <a:pt x="43200" y="28126"/>
                    <a:pt x="40249" y="34303"/>
                    <a:pt x="35171" y="38403"/>
                  </a:cubicBezTo>
                  <a:lnTo>
                    <a:pt x="21600" y="21600"/>
                  </a:lnTo>
                  <a:close/>
                </a:path>
              </a:pathLst>
            </a:custGeom>
            <a:noFill/>
            <a:ln w="9525">
              <a:solidFill>
                <a:srgbClr val="000000"/>
              </a:solidFill>
              <a:round/>
              <a:headEnd/>
              <a:tailEnd type="triangle" w="med" len="med"/>
            </a:ln>
            <a:scene3d>
              <a:camera prst="orthographicFront"/>
              <a:lightRig rig="threePt" dir="t"/>
            </a:scene3d>
            <a:sp3d/>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6" name="Arc 29">
              <a:extLst>
                <a:ext uri="{FF2B5EF4-FFF2-40B4-BE49-F238E27FC236}">
                  <a16:creationId xmlns:a16="http://schemas.microsoft.com/office/drawing/2014/main" id="{994C8F7E-627B-9734-D1C3-10F711A85D57}"/>
                </a:ext>
              </a:extLst>
            </p:cNvPr>
            <p:cNvSpPr>
              <a:spLocks/>
            </p:cNvSpPr>
            <p:nvPr/>
          </p:nvSpPr>
          <p:spPr bwMode="auto">
            <a:xfrm flipV="1">
              <a:off x="5380" y="8529"/>
              <a:ext cx="1300" cy="409"/>
            </a:xfrm>
            <a:custGeom>
              <a:avLst/>
              <a:gdLst>
                <a:gd name="G0" fmla="+- 21600 0 0"/>
                <a:gd name="G1" fmla="+- 21600 0 0"/>
                <a:gd name="G2" fmla="+- 21600 0 0"/>
                <a:gd name="T0" fmla="*/ 10497 w 43200"/>
                <a:gd name="T1" fmla="*/ 40128 h 40128"/>
                <a:gd name="T2" fmla="*/ 35172 w 43200"/>
                <a:gd name="T3" fmla="*/ 38404 h 40128"/>
                <a:gd name="T4" fmla="*/ 21600 w 43200"/>
                <a:gd name="T5" fmla="*/ 21600 h 40128"/>
              </a:gdLst>
              <a:ahLst/>
              <a:cxnLst>
                <a:cxn ang="0">
                  <a:pos x="T0" y="T1"/>
                </a:cxn>
                <a:cxn ang="0">
                  <a:pos x="T2" y="T3"/>
                </a:cxn>
                <a:cxn ang="0">
                  <a:pos x="T4" y="T5"/>
                </a:cxn>
              </a:cxnLst>
              <a:rect l="0" t="0" r="r" b="b"/>
              <a:pathLst>
                <a:path w="43200" h="40128" fill="none" extrusionOk="0">
                  <a:moveTo>
                    <a:pt x="10497" y="40127"/>
                  </a:moveTo>
                  <a:cubicBezTo>
                    <a:pt x="3985" y="36225"/>
                    <a:pt x="0" y="29191"/>
                    <a:pt x="0" y="21600"/>
                  </a:cubicBezTo>
                  <a:cubicBezTo>
                    <a:pt x="0" y="9670"/>
                    <a:pt x="9670" y="0"/>
                    <a:pt x="21600" y="0"/>
                  </a:cubicBezTo>
                  <a:cubicBezTo>
                    <a:pt x="33529" y="0"/>
                    <a:pt x="43200" y="9670"/>
                    <a:pt x="43200" y="21600"/>
                  </a:cubicBezTo>
                  <a:cubicBezTo>
                    <a:pt x="43200" y="28126"/>
                    <a:pt x="40249" y="34303"/>
                    <a:pt x="35171" y="38403"/>
                  </a:cubicBezTo>
                </a:path>
                <a:path w="43200" h="40128" stroke="0" extrusionOk="0">
                  <a:moveTo>
                    <a:pt x="10497" y="40127"/>
                  </a:moveTo>
                  <a:cubicBezTo>
                    <a:pt x="3985" y="36225"/>
                    <a:pt x="0" y="29191"/>
                    <a:pt x="0" y="21600"/>
                  </a:cubicBezTo>
                  <a:cubicBezTo>
                    <a:pt x="0" y="9670"/>
                    <a:pt x="9670" y="0"/>
                    <a:pt x="21600" y="0"/>
                  </a:cubicBezTo>
                  <a:cubicBezTo>
                    <a:pt x="33529" y="0"/>
                    <a:pt x="43200" y="9670"/>
                    <a:pt x="43200" y="21600"/>
                  </a:cubicBezTo>
                  <a:cubicBezTo>
                    <a:pt x="43200" y="28126"/>
                    <a:pt x="40249" y="34303"/>
                    <a:pt x="35171" y="38403"/>
                  </a:cubicBezTo>
                  <a:lnTo>
                    <a:pt x="21600" y="21600"/>
                  </a:lnTo>
                  <a:close/>
                </a:path>
              </a:pathLst>
            </a:custGeom>
            <a:noFill/>
            <a:ln w="9525">
              <a:solidFill>
                <a:srgbClr val="000000"/>
              </a:solidFill>
              <a:round/>
              <a:headEnd/>
              <a:tailEnd type="triangle" w="med" len="med"/>
            </a:ln>
            <a:scene3d>
              <a:camera prst="orthographicFront"/>
              <a:lightRig rig="threePt" dir="t"/>
            </a:scene3d>
            <a:sp3d/>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
        <p:nvSpPr>
          <p:cNvPr id="7" name="Rectangle 6">
            <a:hlinkClick r:id="rId3" action="ppaction://hlinkfile"/>
            <a:extLst>
              <a:ext uri="{FF2B5EF4-FFF2-40B4-BE49-F238E27FC236}">
                <a16:creationId xmlns:a16="http://schemas.microsoft.com/office/drawing/2014/main" id="{A61091E4-3764-26BE-AF4E-CC5ABD775BDD}"/>
              </a:ext>
            </a:extLst>
          </p:cNvPr>
          <p:cNvSpPr/>
          <p:nvPr/>
        </p:nvSpPr>
        <p:spPr>
          <a:xfrm>
            <a:off x="3274461" y="2006600"/>
            <a:ext cx="2500948" cy="3025775"/>
          </a:xfrm>
          <a:prstGeom prst="rect">
            <a:avLst/>
          </a:prstGeom>
          <a:solidFill>
            <a:schemeClr val="accent1">
              <a:alpha val="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4" action="ppaction://hlinkpres?slideindex=1&amp;slidetitle="/>
            <a:extLst>
              <a:ext uri="{FF2B5EF4-FFF2-40B4-BE49-F238E27FC236}">
                <a16:creationId xmlns:a16="http://schemas.microsoft.com/office/drawing/2014/main" id="{205C9CBF-1CB9-D0DA-625A-7250493EAD58}"/>
              </a:ext>
            </a:extLst>
          </p:cNvPr>
          <p:cNvSpPr/>
          <p:nvPr/>
        </p:nvSpPr>
        <p:spPr>
          <a:xfrm>
            <a:off x="3180229" y="1909482"/>
            <a:ext cx="2743200" cy="3227294"/>
          </a:xfrm>
          <a:prstGeom prst="rect">
            <a:avLst/>
          </a:prstGeom>
          <a:solidFill>
            <a:schemeClr val="tx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694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extBox 1"/>
          <p:cNvSpPr txBox="1"/>
          <p:nvPr/>
        </p:nvSpPr>
        <p:spPr>
          <a:xfrm>
            <a:off x="195582" y="125118"/>
            <a:ext cx="8816724"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What is the direction and the strength of the magnetic field at a perpendicular distance R from an infinitely long current bearing wire?</a:t>
            </a:r>
          </a:p>
        </p:txBody>
      </p:sp>
      <p:sp>
        <p:nvSpPr>
          <p:cNvPr id="31" name="Freeform 30"/>
          <p:cNvSpPr/>
          <p:nvPr/>
        </p:nvSpPr>
        <p:spPr bwMode="auto">
          <a:xfrm>
            <a:off x="1892273" y="1490749"/>
            <a:ext cx="3669303" cy="3441000"/>
          </a:xfrm>
          <a:custGeom>
            <a:avLst/>
            <a:gdLst>
              <a:gd name="connsiteX0" fmla="*/ 0 w 3710152"/>
              <a:gd name="connsiteY0" fmla="*/ 3216166 h 3415862"/>
              <a:gd name="connsiteX1" fmla="*/ 3615559 w 3710152"/>
              <a:gd name="connsiteY1" fmla="*/ 0 h 3415862"/>
              <a:gd name="connsiteX2" fmla="*/ 3710152 w 3710152"/>
              <a:gd name="connsiteY2" fmla="*/ 0 h 3415862"/>
              <a:gd name="connsiteX3" fmla="*/ 231228 w 3710152"/>
              <a:gd name="connsiteY3" fmla="*/ 3415862 h 3415862"/>
              <a:gd name="connsiteX4" fmla="*/ 0 w 3710152"/>
              <a:gd name="connsiteY4" fmla="*/ 3216166 h 3415862"/>
              <a:gd name="connsiteX0" fmla="*/ 0 w 3669303"/>
              <a:gd name="connsiteY0" fmla="*/ 3216166 h 3415862"/>
              <a:gd name="connsiteX1" fmla="*/ 3615559 w 3669303"/>
              <a:gd name="connsiteY1" fmla="*/ 0 h 3415862"/>
              <a:gd name="connsiteX2" fmla="*/ 3669303 w 3669303"/>
              <a:gd name="connsiteY2" fmla="*/ 0 h 3415862"/>
              <a:gd name="connsiteX3" fmla="*/ 231228 w 3669303"/>
              <a:gd name="connsiteY3" fmla="*/ 3415862 h 3415862"/>
              <a:gd name="connsiteX4" fmla="*/ 0 w 3669303"/>
              <a:gd name="connsiteY4" fmla="*/ 3216166 h 3415862"/>
              <a:gd name="connsiteX0" fmla="*/ 0 w 3669303"/>
              <a:gd name="connsiteY0" fmla="*/ 3241304 h 3441000"/>
              <a:gd name="connsiteX1" fmla="*/ 3650124 w 3669303"/>
              <a:gd name="connsiteY1" fmla="*/ 0 h 3441000"/>
              <a:gd name="connsiteX2" fmla="*/ 3669303 w 3669303"/>
              <a:gd name="connsiteY2" fmla="*/ 25138 h 3441000"/>
              <a:gd name="connsiteX3" fmla="*/ 231228 w 3669303"/>
              <a:gd name="connsiteY3" fmla="*/ 3441000 h 3441000"/>
              <a:gd name="connsiteX4" fmla="*/ 0 w 3669303"/>
              <a:gd name="connsiteY4" fmla="*/ 3241304 h 344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9303" h="3441000">
                <a:moveTo>
                  <a:pt x="0" y="3241304"/>
                </a:moveTo>
                <a:lnTo>
                  <a:pt x="3650124" y="0"/>
                </a:lnTo>
                <a:lnTo>
                  <a:pt x="3669303" y="25138"/>
                </a:lnTo>
                <a:lnTo>
                  <a:pt x="231228" y="3441000"/>
                </a:lnTo>
                <a:lnTo>
                  <a:pt x="0" y="3241304"/>
                </a:lnTo>
                <a:close/>
              </a:path>
            </a:pathLst>
          </a:cu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08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0" name="Oval 29"/>
          <p:cNvSpPr/>
          <p:nvPr/>
        </p:nvSpPr>
        <p:spPr bwMode="auto">
          <a:xfrm>
            <a:off x="1836526" y="4700522"/>
            <a:ext cx="302905" cy="313978"/>
          </a:xfrm>
          <a:prstGeom prst="ellipse">
            <a:avLst/>
          </a:pr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7" name="Oval 76"/>
          <p:cNvSpPr/>
          <p:nvPr/>
        </p:nvSpPr>
        <p:spPr bwMode="auto">
          <a:xfrm>
            <a:off x="1812987" y="4797357"/>
            <a:ext cx="240209" cy="240209"/>
          </a:xfrm>
          <a:prstGeom prst="ellipse">
            <a:avLst/>
          </a:prstGeom>
          <a:solidFill>
            <a:srgbClr val="0000FF"/>
          </a:solidFill>
          <a:ln w="9525"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5" name="Oval 84"/>
          <p:cNvSpPr/>
          <p:nvPr/>
        </p:nvSpPr>
        <p:spPr bwMode="auto">
          <a:xfrm>
            <a:off x="1817033" y="4794824"/>
            <a:ext cx="240209" cy="240209"/>
          </a:xfrm>
          <a:prstGeom prst="ellipse">
            <a:avLst/>
          </a:prstGeom>
          <a:solidFill>
            <a:srgbClr val="0000FF"/>
          </a:solidFill>
          <a:ln w="9525"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6" name="Oval 85"/>
          <p:cNvSpPr/>
          <p:nvPr/>
        </p:nvSpPr>
        <p:spPr bwMode="auto">
          <a:xfrm>
            <a:off x="1821133" y="4788279"/>
            <a:ext cx="240209" cy="240209"/>
          </a:xfrm>
          <a:prstGeom prst="ellipse">
            <a:avLst/>
          </a:prstGeom>
          <a:solidFill>
            <a:srgbClr val="0000FF"/>
          </a:solidFill>
          <a:ln w="9525"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83" name="Group 82"/>
          <p:cNvGrpSpPr/>
          <p:nvPr/>
        </p:nvGrpSpPr>
        <p:grpSpPr>
          <a:xfrm>
            <a:off x="812938" y="5000981"/>
            <a:ext cx="932203" cy="716988"/>
            <a:chOff x="1698419" y="4675358"/>
            <a:chExt cx="932203" cy="716988"/>
          </a:xfrm>
        </p:grpSpPr>
        <p:sp>
          <p:nvSpPr>
            <p:cNvPr id="87" name="TextBox 86"/>
            <p:cNvSpPr txBox="1"/>
            <p:nvPr/>
          </p:nvSpPr>
          <p:spPr>
            <a:xfrm>
              <a:off x="1698419" y="4930681"/>
              <a:ext cx="87235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+I</a:t>
              </a:r>
            </a:p>
          </p:txBody>
        </p:sp>
        <p:sp>
          <p:nvSpPr>
            <p:cNvPr id="88" name="Up Arrow 87"/>
            <p:cNvSpPr/>
            <p:nvPr/>
          </p:nvSpPr>
          <p:spPr bwMode="auto">
            <a:xfrm rot="2611181">
              <a:off x="2438646" y="4675358"/>
              <a:ext cx="191976" cy="475432"/>
            </a:xfrm>
            <a:prstGeom prst="upArrow">
              <a:avLst/>
            </a:prstGeom>
            <a:solidFill>
              <a:srgbClr val="0066FF"/>
            </a:solidFill>
            <a:ln w="9525" cap="flat" cmpd="sng" algn="ctr">
              <a:solidFill>
                <a:srgbClr val="0000FF"/>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89" name="TextBox 88"/>
          <p:cNvSpPr txBox="1"/>
          <p:nvPr/>
        </p:nvSpPr>
        <p:spPr>
          <a:xfrm>
            <a:off x="7421424" y="6127002"/>
            <a:ext cx="1566231" cy="46166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11430"/>
                <a:solidFill>
                  <a:srgbClr val="FF0066"/>
                </a:solidFill>
                <a:effectLst>
                  <a:outerShdw blurRad="50800" dist="39000" dir="5460000" algn="tl">
                    <a:srgbClr val="000000">
                      <a:alpha val="38000"/>
                    </a:srgbClr>
                  </a:outerShdw>
                </a:effectLst>
                <a:uLnTx/>
                <a:uFillTx/>
                <a:latin typeface="Comic Sans MS" pitchFamily="66" charset="0"/>
                <a:ea typeface="+mn-ea"/>
                <a:cs typeface="+mn-cs"/>
              </a:rPr>
              <a:t>CLICK</a:t>
            </a:r>
          </a:p>
        </p:txBody>
      </p:sp>
      <p:grpSp>
        <p:nvGrpSpPr>
          <p:cNvPr id="91" name="Group 11">
            <a:extLst>
              <a:ext uri="{FF2B5EF4-FFF2-40B4-BE49-F238E27FC236}">
                <a16:creationId xmlns:a16="http://schemas.microsoft.com/office/drawing/2014/main" id="{063BDEC0-C72B-4246-ACB8-56FBFEFFC7B8}"/>
              </a:ext>
            </a:extLst>
          </p:cNvPr>
          <p:cNvGrpSpPr>
            <a:grpSpLocks/>
          </p:cNvGrpSpPr>
          <p:nvPr/>
        </p:nvGrpSpPr>
        <p:grpSpPr bwMode="auto">
          <a:xfrm>
            <a:off x="7565883" y="4510545"/>
            <a:ext cx="1082654" cy="1556262"/>
            <a:chOff x="2118" y="156"/>
            <a:chExt cx="1260" cy="1969"/>
          </a:xfrm>
        </p:grpSpPr>
        <p:sp>
          <p:nvSpPr>
            <p:cNvPr id="92" name="Oval 12">
              <a:extLst>
                <a:ext uri="{FF2B5EF4-FFF2-40B4-BE49-F238E27FC236}">
                  <a16:creationId xmlns:a16="http://schemas.microsoft.com/office/drawing/2014/main" id="{67E69A50-CBAF-4F31-ADB0-A58F494978FE}"/>
                </a:ext>
              </a:extLst>
            </p:cNvPr>
            <p:cNvSpPr>
              <a:spLocks noChangeArrowheads="1"/>
            </p:cNvSpPr>
            <p:nvPr/>
          </p:nvSpPr>
          <p:spPr bwMode="auto">
            <a:xfrm>
              <a:off x="2118" y="1886"/>
              <a:ext cx="1260" cy="239"/>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3" name="Freeform 13">
              <a:extLst>
                <a:ext uri="{FF2B5EF4-FFF2-40B4-BE49-F238E27FC236}">
                  <a16:creationId xmlns:a16="http://schemas.microsoft.com/office/drawing/2014/main" id="{3C0EE4F5-D9AF-43C9-8DB0-36844CB49734}"/>
                </a:ext>
              </a:extLst>
            </p:cNvPr>
            <p:cNvSpPr>
              <a:spLocks/>
            </p:cNvSpPr>
            <p:nvPr/>
          </p:nvSpPr>
          <p:spPr bwMode="auto">
            <a:xfrm>
              <a:off x="2535" y="1467"/>
              <a:ext cx="438" cy="516"/>
            </a:xfrm>
            <a:custGeom>
              <a:avLst/>
              <a:gdLst/>
              <a:ahLst/>
              <a:cxnLst>
                <a:cxn ang="0">
                  <a:pos x="96" y="0"/>
                </a:cxn>
                <a:cxn ang="0">
                  <a:pos x="432" y="48"/>
                </a:cxn>
                <a:cxn ang="0">
                  <a:pos x="516" y="516"/>
                </a:cxn>
                <a:cxn ang="0">
                  <a:pos x="402" y="504"/>
                </a:cxn>
                <a:cxn ang="0">
                  <a:pos x="282" y="174"/>
                </a:cxn>
                <a:cxn ang="0">
                  <a:pos x="192" y="156"/>
                </a:cxn>
                <a:cxn ang="0">
                  <a:pos x="150" y="318"/>
                </a:cxn>
                <a:cxn ang="0">
                  <a:pos x="168" y="480"/>
                </a:cxn>
                <a:cxn ang="0">
                  <a:pos x="0" y="450"/>
                </a:cxn>
                <a:cxn ang="0">
                  <a:pos x="24" y="138"/>
                </a:cxn>
                <a:cxn ang="0">
                  <a:pos x="96" y="0"/>
                </a:cxn>
              </a:cxnLst>
              <a:rect l="0" t="0" r="r" b="b"/>
              <a:pathLst>
                <a:path w="516" h="516">
                  <a:moveTo>
                    <a:pt x="96" y="0"/>
                  </a:moveTo>
                  <a:lnTo>
                    <a:pt x="432" y="48"/>
                  </a:lnTo>
                  <a:lnTo>
                    <a:pt x="516" y="516"/>
                  </a:lnTo>
                  <a:lnTo>
                    <a:pt x="402" y="504"/>
                  </a:lnTo>
                  <a:lnTo>
                    <a:pt x="282" y="174"/>
                  </a:lnTo>
                  <a:lnTo>
                    <a:pt x="192" y="156"/>
                  </a:lnTo>
                  <a:lnTo>
                    <a:pt x="150" y="318"/>
                  </a:lnTo>
                  <a:lnTo>
                    <a:pt x="168" y="480"/>
                  </a:lnTo>
                  <a:lnTo>
                    <a:pt x="0" y="450"/>
                  </a:lnTo>
                  <a:lnTo>
                    <a:pt x="24" y="138"/>
                  </a:lnTo>
                  <a:lnTo>
                    <a:pt x="96" y="0"/>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4" name="Freeform 14">
              <a:extLst>
                <a:ext uri="{FF2B5EF4-FFF2-40B4-BE49-F238E27FC236}">
                  <a16:creationId xmlns:a16="http://schemas.microsoft.com/office/drawing/2014/main" id="{1EC2662B-A11D-4D8C-A315-FE5F59E9163F}"/>
                </a:ext>
              </a:extLst>
            </p:cNvPr>
            <p:cNvSpPr>
              <a:spLocks/>
            </p:cNvSpPr>
            <p:nvPr/>
          </p:nvSpPr>
          <p:spPr bwMode="auto">
            <a:xfrm>
              <a:off x="2780" y="1035"/>
              <a:ext cx="392" cy="729"/>
            </a:xfrm>
            <a:custGeom>
              <a:avLst/>
              <a:gdLst/>
              <a:ahLst/>
              <a:cxnLst>
                <a:cxn ang="0">
                  <a:pos x="0" y="677"/>
                </a:cxn>
                <a:cxn ang="0">
                  <a:pos x="47" y="686"/>
                </a:cxn>
                <a:cxn ang="0">
                  <a:pos x="113" y="687"/>
                </a:cxn>
                <a:cxn ang="0">
                  <a:pos x="176" y="674"/>
                </a:cxn>
                <a:cxn ang="0">
                  <a:pos x="200" y="662"/>
                </a:cxn>
                <a:cxn ang="0">
                  <a:pos x="216" y="647"/>
                </a:cxn>
                <a:cxn ang="0">
                  <a:pos x="209" y="510"/>
                </a:cxn>
                <a:cxn ang="0">
                  <a:pos x="392" y="243"/>
                </a:cxn>
                <a:cxn ang="0">
                  <a:pos x="245" y="71"/>
                </a:cxn>
                <a:cxn ang="0">
                  <a:pos x="194" y="69"/>
                </a:cxn>
                <a:cxn ang="0">
                  <a:pos x="173" y="30"/>
                </a:cxn>
                <a:cxn ang="0">
                  <a:pos x="134" y="8"/>
                </a:cxn>
                <a:cxn ang="0">
                  <a:pos x="83" y="0"/>
                </a:cxn>
                <a:cxn ang="0">
                  <a:pos x="39" y="140"/>
                </a:cxn>
                <a:cxn ang="0">
                  <a:pos x="15" y="275"/>
                </a:cxn>
                <a:cxn ang="0">
                  <a:pos x="8" y="545"/>
                </a:cxn>
                <a:cxn ang="0">
                  <a:pos x="0" y="677"/>
                </a:cxn>
              </a:cxnLst>
              <a:rect l="0" t="0" r="r" b="b"/>
              <a:pathLst>
                <a:path w="392" h="687">
                  <a:moveTo>
                    <a:pt x="0" y="677"/>
                  </a:moveTo>
                  <a:lnTo>
                    <a:pt x="47" y="686"/>
                  </a:lnTo>
                  <a:lnTo>
                    <a:pt x="113" y="687"/>
                  </a:lnTo>
                  <a:cubicBezTo>
                    <a:pt x="134" y="683"/>
                    <a:pt x="155" y="679"/>
                    <a:pt x="176" y="674"/>
                  </a:cubicBezTo>
                  <a:cubicBezTo>
                    <a:pt x="184" y="672"/>
                    <a:pt x="191" y="664"/>
                    <a:pt x="200" y="662"/>
                  </a:cubicBezTo>
                  <a:cubicBezTo>
                    <a:pt x="205" y="656"/>
                    <a:pt x="207" y="649"/>
                    <a:pt x="216" y="647"/>
                  </a:cubicBezTo>
                  <a:lnTo>
                    <a:pt x="209" y="510"/>
                  </a:lnTo>
                  <a:lnTo>
                    <a:pt x="392" y="243"/>
                  </a:lnTo>
                  <a:lnTo>
                    <a:pt x="245" y="71"/>
                  </a:lnTo>
                  <a:lnTo>
                    <a:pt x="194" y="69"/>
                  </a:lnTo>
                  <a:lnTo>
                    <a:pt x="173" y="30"/>
                  </a:lnTo>
                  <a:lnTo>
                    <a:pt x="134" y="8"/>
                  </a:lnTo>
                  <a:lnTo>
                    <a:pt x="83" y="0"/>
                  </a:lnTo>
                  <a:lnTo>
                    <a:pt x="39" y="140"/>
                  </a:lnTo>
                  <a:lnTo>
                    <a:pt x="15" y="275"/>
                  </a:lnTo>
                  <a:lnTo>
                    <a:pt x="8" y="545"/>
                  </a:lnTo>
                  <a:lnTo>
                    <a:pt x="0" y="677"/>
                  </a:lnTo>
                  <a:close/>
                </a:path>
              </a:pathLst>
            </a:custGeom>
            <a:solidFill>
              <a:schemeClr val="accent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5" name="Freeform 15">
              <a:extLst>
                <a:ext uri="{FF2B5EF4-FFF2-40B4-BE49-F238E27FC236}">
                  <a16:creationId xmlns:a16="http://schemas.microsoft.com/office/drawing/2014/main" id="{DB266D0D-4D88-400C-83ED-48B3EB2EABF4}"/>
                </a:ext>
              </a:extLst>
            </p:cNvPr>
            <p:cNvSpPr>
              <a:spLocks/>
            </p:cNvSpPr>
            <p:nvPr/>
          </p:nvSpPr>
          <p:spPr bwMode="auto">
            <a:xfrm>
              <a:off x="2437" y="624"/>
              <a:ext cx="66" cy="93"/>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6" name="Freeform 16">
              <a:extLst>
                <a:ext uri="{FF2B5EF4-FFF2-40B4-BE49-F238E27FC236}">
                  <a16:creationId xmlns:a16="http://schemas.microsoft.com/office/drawing/2014/main" id="{9C022675-574E-4FF9-A3AA-2637237B89B3}"/>
                </a:ext>
              </a:extLst>
            </p:cNvPr>
            <p:cNvSpPr>
              <a:spLocks/>
            </p:cNvSpPr>
            <p:nvPr/>
          </p:nvSpPr>
          <p:spPr bwMode="auto">
            <a:xfrm>
              <a:off x="2299" y="156"/>
              <a:ext cx="851" cy="894"/>
            </a:xfrm>
            <a:custGeom>
              <a:avLst/>
              <a:gdLst/>
              <a:ahLst/>
              <a:cxnLst>
                <a:cxn ang="0">
                  <a:pos x="305" y="518"/>
                </a:cxn>
                <a:cxn ang="0">
                  <a:pos x="278" y="374"/>
                </a:cxn>
                <a:cxn ang="0">
                  <a:pos x="242" y="311"/>
                </a:cxn>
                <a:cxn ang="0">
                  <a:pos x="203" y="212"/>
                </a:cxn>
                <a:cxn ang="0">
                  <a:pos x="218" y="128"/>
                </a:cxn>
                <a:cxn ang="0">
                  <a:pos x="272" y="74"/>
                </a:cxn>
                <a:cxn ang="0">
                  <a:pos x="341" y="47"/>
                </a:cxn>
                <a:cxn ang="0">
                  <a:pos x="425" y="17"/>
                </a:cxn>
                <a:cxn ang="0">
                  <a:pos x="548" y="2"/>
                </a:cxn>
                <a:cxn ang="0">
                  <a:pos x="677" y="29"/>
                </a:cxn>
                <a:cxn ang="0">
                  <a:pos x="701" y="44"/>
                </a:cxn>
                <a:cxn ang="0">
                  <a:pos x="737" y="59"/>
                </a:cxn>
                <a:cxn ang="0">
                  <a:pos x="782" y="89"/>
                </a:cxn>
                <a:cxn ang="0">
                  <a:pos x="839" y="137"/>
                </a:cxn>
                <a:cxn ang="0">
                  <a:pos x="803" y="317"/>
                </a:cxn>
                <a:cxn ang="0">
                  <a:pos x="791" y="347"/>
                </a:cxn>
                <a:cxn ang="0">
                  <a:pos x="767" y="398"/>
                </a:cxn>
                <a:cxn ang="0">
                  <a:pos x="683" y="509"/>
                </a:cxn>
                <a:cxn ang="0">
                  <a:pos x="641" y="539"/>
                </a:cxn>
                <a:cxn ang="0">
                  <a:pos x="623" y="545"/>
                </a:cxn>
                <a:cxn ang="0">
                  <a:pos x="620" y="560"/>
                </a:cxn>
                <a:cxn ang="0">
                  <a:pos x="644" y="539"/>
                </a:cxn>
                <a:cxn ang="0">
                  <a:pos x="662" y="527"/>
                </a:cxn>
                <a:cxn ang="0">
                  <a:pos x="776" y="536"/>
                </a:cxn>
                <a:cxn ang="0">
                  <a:pos x="782" y="581"/>
                </a:cxn>
                <a:cxn ang="0">
                  <a:pos x="758" y="626"/>
                </a:cxn>
                <a:cxn ang="0">
                  <a:pos x="677" y="644"/>
                </a:cxn>
                <a:cxn ang="0">
                  <a:pos x="668" y="647"/>
                </a:cxn>
                <a:cxn ang="0">
                  <a:pos x="629" y="650"/>
                </a:cxn>
                <a:cxn ang="0">
                  <a:pos x="620" y="668"/>
                </a:cxn>
                <a:cxn ang="0">
                  <a:pos x="611" y="707"/>
                </a:cxn>
                <a:cxn ang="0">
                  <a:pos x="539" y="893"/>
                </a:cxn>
                <a:cxn ang="0">
                  <a:pos x="401" y="890"/>
                </a:cxn>
                <a:cxn ang="0">
                  <a:pos x="395" y="881"/>
                </a:cxn>
                <a:cxn ang="0">
                  <a:pos x="386" y="875"/>
                </a:cxn>
                <a:cxn ang="0">
                  <a:pos x="335" y="767"/>
                </a:cxn>
                <a:cxn ang="0">
                  <a:pos x="323" y="740"/>
                </a:cxn>
                <a:cxn ang="0">
                  <a:pos x="275" y="740"/>
                </a:cxn>
                <a:cxn ang="0">
                  <a:pos x="227" y="725"/>
                </a:cxn>
                <a:cxn ang="0">
                  <a:pos x="200" y="710"/>
                </a:cxn>
                <a:cxn ang="0">
                  <a:pos x="251" y="662"/>
                </a:cxn>
                <a:cxn ang="0">
                  <a:pos x="308" y="605"/>
                </a:cxn>
                <a:cxn ang="0">
                  <a:pos x="236" y="641"/>
                </a:cxn>
                <a:cxn ang="0">
                  <a:pos x="176" y="653"/>
                </a:cxn>
                <a:cxn ang="0">
                  <a:pos x="65" y="629"/>
                </a:cxn>
                <a:cxn ang="0">
                  <a:pos x="23" y="584"/>
                </a:cxn>
                <a:cxn ang="0">
                  <a:pos x="14" y="557"/>
                </a:cxn>
                <a:cxn ang="0">
                  <a:pos x="11" y="533"/>
                </a:cxn>
                <a:cxn ang="0">
                  <a:pos x="83" y="527"/>
                </a:cxn>
                <a:cxn ang="0">
                  <a:pos x="290" y="524"/>
                </a:cxn>
                <a:cxn ang="0">
                  <a:pos x="305" y="518"/>
                </a:cxn>
              </a:cxnLst>
              <a:rect l="0" t="0" r="r" b="b"/>
              <a:pathLst>
                <a:path w="851" h="894">
                  <a:moveTo>
                    <a:pt x="305" y="518"/>
                  </a:moveTo>
                  <a:cubicBezTo>
                    <a:pt x="303" y="491"/>
                    <a:pt x="296" y="402"/>
                    <a:pt x="278" y="374"/>
                  </a:cubicBezTo>
                  <a:cubicBezTo>
                    <a:pt x="265" y="355"/>
                    <a:pt x="252" y="333"/>
                    <a:pt x="242" y="311"/>
                  </a:cubicBezTo>
                  <a:cubicBezTo>
                    <a:pt x="228" y="279"/>
                    <a:pt x="222" y="241"/>
                    <a:pt x="203" y="212"/>
                  </a:cubicBezTo>
                  <a:cubicBezTo>
                    <a:pt x="206" y="161"/>
                    <a:pt x="197" y="161"/>
                    <a:pt x="218" y="128"/>
                  </a:cubicBezTo>
                  <a:cubicBezTo>
                    <a:pt x="220" y="123"/>
                    <a:pt x="267" y="77"/>
                    <a:pt x="272" y="74"/>
                  </a:cubicBezTo>
                  <a:cubicBezTo>
                    <a:pt x="293" y="61"/>
                    <a:pt x="317" y="52"/>
                    <a:pt x="341" y="47"/>
                  </a:cubicBezTo>
                  <a:cubicBezTo>
                    <a:pt x="364" y="32"/>
                    <a:pt x="399" y="26"/>
                    <a:pt x="425" y="17"/>
                  </a:cubicBezTo>
                  <a:cubicBezTo>
                    <a:pt x="460" y="12"/>
                    <a:pt x="506" y="0"/>
                    <a:pt x="548" y="2"/>
                  </a:cubicBezTo>
                  <a:cubicBezTo>
                    <a:pt x="590" y="4"/>
                    <a:pt x="652" y="22"/>
                    <a:pt x="677" y="29"/>
                  </a:cubicBezTo>
                  <a:cubicBezTo>
                    <a:pt x="689" y="33"/>
                    <a:pt x="689" y="40"/>
                    <a:pt x="701" y="44"/>
                  </a:cubicBezTo>
                  <a:cubicBezTo>
                    <a:pt x="710" y="58"/>
                    <a:pt x="722" y="55"/>
                    <a:pt x="737" y="59"/>
                  </a:cubicBezTo>
                  <a:cubicBezTo>
                    <a:pt x="752" y="69"/>
                    <a:pt x="765" y="83"/>
                    <a:pt x="782" y="89"/>
                  </a:cubicBezTo>
                  <a:cubicBezTo>
                    <a:pt x="798" y="113"/>
                    <a:pt x="832" y="107"/>
                    <a:pt x="839" y="137"/>
                  </a:cubicBezTo>
                  <a:cubicBezTo>
                    <a:pt x="843" y="187"/>
                    <a:pt x="851" y="285"/>
                    <a:pt x="803" y="317"/>
                  </a:cubicBezTo>
                  <a:cubicBezTo>
                    <a:pt x="799" y="328"/>
                    <a:pt x="793" y="335"/>
                    <a:pt x="791" y="347"/>
                  </a:cubicBezTo>
                  <a:cubicBezTo>
                    <a:pt x="787" y="368"/>
                    <a:pt x="790" y="392"/>
                    <a:pt x="767" y="398"/>
                  </a:cubicBezTo>
                  <a:cubicBezTo>
                    <a:pt x="728" y="424"/>
                    <a:pt x="735" y="496"/>
                    <a:pt x="683" y="509"/>
                  </a:cubicBezTo>
                  <a:cubicBezTo>
                    <a:pt x="668" y="519"/>
                    <a:pt x="658" y="531"/>
                    <a:pt x="641" y="539"/>
                  </a:cubicBezTo>
                  <a:cubicBezTo>
                    <a:pt x="635" y="542"/>
                    <a:pt x="623" y="545"/>
                    <a:pt x="623" y="545"/>
                  </a:cubicBezTo>
                  <a:cubicBezTo>
                    <a:pt x="609" y="566"/>
                    <a:pt x="604" y="565"/>
                    <a:pt x="620" y="560"/>
                  </a:cubicBezTo>
                  <a:cubicBezTo>
                    <a:pt x="629" y="551"/>
                    <a:pt x="633" y="545"/>
                    <a:pt x="644" y="539"/>
                  </a:cubicBezTo>
                  <a:cubicBezTo>
                    <a:pt x="650" y="535"/>
                    <a:pt x="662" y="527"/>
                    <a:pt x="662" y="527"/>
                  </a:cubicBezTo>
                  <a:cubicBezTo>
                    <a:pt x="691" y="528"/>
                    <a:pt x="740" y="503"/>
                    <a:pt x="776" y="536"/>
                  </a:cubicBezTo>
                  <a:cubicBezTo>
                    <a:pt x="779" y="536"/>
                    <a:pt x="782" y="578"/>
                    <a:pt x="782" y="581"/>
                  </a:cubicBezTo>
                  <a:cubicBezTo>
                    <a:pt x="782" y="611"/>
                    <a:pt x="773" y="605"/>
                    <a:pt x="758" y="626"/>
                  </a:cubicBezTo>
                  <a:cubicBezTo>
                    <a:pt x="753" y="650"/>
                    <a:pt x="701" y="643"/>
                    <a:pt x="677" y="644"/>
                  </a:cubicBezTo>
                  <a:cubicBezTo>
                    <a:pt x="674" y="645"/>
                    <a:pt x="671" y="647"/>
                    <a:pt x="668" y="647"/>
                  </a:cubicBezTo>
                  <a:cubicBezTo>
                    <a:pt x="655" y="649"/>
                    <a:pt x="642" y="646"/>
                    <a:pt x="629" y="650"/>
                  </a:cubicBezTo>
                  <a:cubicBezTo>
                    <a:pt x="623" y="652"/>
                    <a:pt x="624" y="662"/>
                    <a:pt x="620" y="668"/>
                  </a:cubicBezTo>
                  <a:cubicBezTo>
                    <a:pt x="617" y="681"/>
                    <a:pt x="611" y="707"/>
                    <a:pt x="611" y="707"/>
                  </a:cubicBezTo>
                  <a:cubicBezTo>
                    <a:pt x="609" y="762"/>
                    <a:pt x="615" y="878"/>
                    <a:pt x="539" y="893"/>
                  </a:cubicBezTo>
                  <a:cubicBezTo>
                    <a:pt x="493" y="892"/>
                    <a:pt x="447" y="894"/>
                    <a:pt x="401" y="890"/>
                  </a:cubicBezTo>
                  <a:cubicBezTo>
                    <a:pt x="397" y="890"/>
                    <a:pt x="398" y="884"/>
                    <a:pt x="395" y="881"/>
                  </a:cubicBezTo>
                  <a:cubicBezTo>
                    <a:pt x="392" y="878"/>
                    <a:pt x="389" y="877"/>
                    <a:pt x="386" y="875"/>
                  </a:cubicBezTo>
                  <a:cubicBezTo>
                    <a:pt x="364" y="842"/>
                    <a:pt x="351" y="803"/>
                    <a:pt x="335" y="767"/>
                  </a:cubicBezTo>
                  <a:cubicBezTo>
                    <a:pt x="331" y="758"/>
                    <a:pt x="333" y="742"/>
                    <a:pt x="323" y="740"/>
                  </a:cubicBezTo>
                  <a:cubicBezTo>
                    <a:pt x="303" y="736"/>
                    <a:pt x="295" y="741"/>
                    <a:pt x="275" y="740"/>
                  </a:cubicBezTo>
                  <a:cubicBezTo>
                    <a:pt x="258" y="739"/>
                    <a:pt x="239" y="731"/>
                    <a:pt x="227" y="725"/>
                  </a:cubicBezTo>
                  <a:cubicBezTo>
                    <a:pt x="224" y="715"/>
                    <a:pt x="200" y="710"/>
                    <a:pt x="200" y="710"/>
                  </a:cubicBezTo>
                  <a:cubicBezTo>
                    <a:pt x="203" y="696"/>
                    <a:pt x="239" y="670"/>
                    <a:pt x="251" y="662"/>
                  </a:cubicBezTo>
                  <a:cubicBezTo>
                    <a:pt x="267" y="638"/>
                    <a:pt x="286" y="620"/>
                    <a:pt x="308" y="605"/>
                  </a:cubicBezTo>
                  <a:cubicBezTo>
                    <a:pt x="310" y="598"/>
                    <a:pt x="258" y="633"/>
                    <a:pt x="236" y="641"/>
                  </a:cubicBezTo>
                  <a:cubicBezTo>
                    <a:pt x="214" y="649"/>
                    <a:pt x="204" y="655"/>
                    <a:pt x="176" y="653"/>
                  </a:cubicBezTo>
                  <a:cubicBezTo>
                    <a:pt x="137" y="652"/>
                    <a:pt x="93" y="657"/>
                    <a:pt x="65" y="629"/>
                  </a:cubicBezTo>
                  <a:cubicBezTo>
                    <a:pt x="53" y="617"/>
                    <a:pt x="33" y="599"/>
                    <a:pt x="23" y="584"/>
                  </a:cubicBezTo>
                  <a:cubicBezTo>
                    <a:pt x="18" y="576"/>
                    <a:pt x="14" y="557"/>
                    <a:pt x="14" y="557"/>
                  </a:cubicBezTo>
                  <a:cubicBezTo>
                    <a:pt x="14" y="549"/>
                    <a:pt x="0" y="538"/>
                    <a:pt x="11" y="533"/>
                  </a:cubicBezTo>
                  <a:cubicBezTo>
                    <a:pt x="22" y="528"/>
                    <a:pt x="37" y="528"/>
                    <a:pt x="83" y="527"/>
                  </a:cubicBezTo>
                  <a:cubicBezTo>
                    <a:pt x="152" y="525"/>
                    <a:pt x="221" y="525"/>
                    <a:pt x="290" y="524"/>
                  </a:cubicBezTo>
                  <a:cubicBezTo>
                    <a:pt x="301" y="520"/>
                    <a:pt x="296" y="522"/>
                    <a:pt x="305" y="518"/>
                  </a:cubicBezTo>
                  <a:close/>
                </a:path>
              </a:pathLst>
            </a:custGeom>
            <a:gradFill rotWithShape="1">
              <a:gsLst>
                <a:gs pos="0">
                  <a:srgbClr val="FFCCFF"/>
                </a:gs>
                <a:gs pos="100000">
                  <a:srgbClr val="FFCCFF">
                    <a:gamma/>
                    <a:shade val="86275"/>
                    <a:invGamma/>
                  </a:srgb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7" name="Freeform 17">
              <a:extLst>
                <a:ext uri="{FF2B5EF4-FFF2-40B4-BE49-F238E27FC236}">
                  <a16:creationId xmlns:a16="http://schemas.microsoft.com/office/drawing/2014/main" id="{2A7A267E-CF35-4915-B22E-73F849CD7B5E}"/>
                </a:ext>
              </a:extLst>
            </p:cNvPr>
            <p:cNvSpPr>
              <a:spLocks/>
            </p:cNvSpPr>
            <p:nvPr/>
          </p:nvSpPr>
          <p:spPr bwMode="auto">
            <a:xfrm rot="-830568">
              <a:off x="2714" y="321"/>
              <a:ext cx="433" cy="207"/>
            </a:xfrm>
            <a:custGeom>
              <a:avLst/>
              <a:gdLst/>
              <a:ahLst/>
              <a:cxnLst>
                <a:cxn ang="0">
                  <a:pos x="1" y="207"/>
                </a:cxn>
                <a:cxn ang="0">
                  <a:pos x="4" y="144"/>
                </a:cxn>
                <a:cxn ang="0">
                  <a:pos x="16" y="126"/>
                </a:cxn>
                <a:cxn ang="0">
                  <a:pos x="61" y="69"/>
                </a:cxn>
                <a:cxn ang="0">
                  <a:pos x="97" y="36"/>
                </a:cxn>
                <a:cxn ang="0">
                  <a:pos x="127" y="9"/>
                </a:cxn>
                <a:cxn ang="0">
                  <a:pos x="139" y="42"/>
                </a:cxn>
                <a:cxn ang="0">
                  <a:pos x="136" y="72"/>
                </a:cxn>
                <a:cxn ang="0">
                  <a:pos x="139" y="54"/>
                </a:cxn>
                <a:cxn ang="0">
                  <a:pos x="145" y="45"/>
                </a:cxn>
                <a:cxn ang="0">
                  <a:pos x="154" y="42"/>
                </a:cxn>
                <a:cxn ang="0">
                  <a:pos x="238" y="6"/>
                </a:cxn>
                <a:cxn ang="0">
                  <a:pos x="265" y="48"/>
                </a:cxn>
                <a:cxn ang="0">
                  <a:pos x="274" y="30"/>
                </a:cxn>
                <a:cxn ang="0">
                  <a:pos x="292" y="24"/>
                </a:cxn>
                <a:cxn ang="0">
                  <a:pos x="385" y="36"/>
                </a:cxn>
                <a:cxn ang="0">
                  <a:pos x="415" y="66"/>
                </a:cxn>
                <a:cxn ang="0">
                  <a:pos x="427" y="81"/>
                </a:cxn>
                <a:cxn ang="0">
                  <a:pos x="343" y="87"/>
                </a:cxn>
                <a:cxn ang="0">
                  <a:pos x="310" y="102"/>
                </a:cxn>
                <a:cxn ang="0">
                  <a:pos x="130" y="120"/>
                </a:cxn>
                <a:cxn ang="0">
                  <a:pos x="100" y="129"/>
                </a:cxn>
                <a:cxn ang="0">
                  <a:pos x="82" y="135"/>
                </a:cxn>
                <a:cxn ang="0">
                  <a:pos x="55" y="162"/>
                </a:cxn>
                <a:cxn ang="0">
                  <a:pos x="19" y="198"/>
                </a:cxn>
                <a:cxn ang="0">
                  <a:pos x="1" y="207"/>
                </a:cxn>
              </a:cxnLst>
              <a:rect l="0" t="0" r="r" b="b"/>
              <a:pathLst>
                <a:path w="433" h="207">
                  <a:moveTo>
                    <a:pt x="1" y="207"/>
                  </a:moveTo>
                  <a:cubicBezTo>
                    <a:pt x="2" y="186"/>
                    <a:pt x="0" y="165"/>
                    <a:pt x="4" y="144"/>
                  </a:cubicBezTo>
                  <a:cubicBezTo>
                    <a:pt x="5" y="137"/>
                    <a:pt x="12" y="132"/>
                    <a:pt x="16" y="126"/>
                  </a:cubicBezTo>
                  <a:cubicBezTo>
                    <a:pt x="27" y="110"/>
                    <a:pt x="46" y="74"/>
                    <a:pt x="61" y="69"/>
                  </a:cubicBezTo>
                  <a:cubicBezTo>
                    <a:pt x="73" y="57"/>
                    <a:pt x="83" y="45"/>
                    <a:pt x="97" y="36"/>
                  </a:cubicBezTo>
                  <a:cubicBezTo>
                    <a:pt x="101" y="23"/>
                    <a:pt x="112" y="9"/>
                    <a:pt x="127" y="9"/>
                  </a:cubicBezTo>
                  <a:cubicBezTo>
                    <a:pt x="134" y="20"/>
                    <a:pt x="135" y="30"/>
                    <a:pt x="139" y="42"/>
                  </a:cubicBezTo>
                  <a:cubicBezTo>
                    <a:pt x="138" y="52"/>
                    <a:pt x="136" y="62"/>
                    <a:pt x="136" y="72"/>
                  </a:cubicBezTo>
                  <a:cubicBezTo>
                    <a:pt x="136" y="78"/>
                    <a:pt x="137" y="60"/>
                    <a:pt x="139" y="54"/>
                  </a:cubicBezTo>
                  <a:cubicBezTo>
                    <a:pt x="140" y="51"/>
                    <a:pt x="142" y="47"/>
                    <a:pt x="145" y="45"/>
                  </a:cubicBezTo>
                  <a:cubicBezTo>
                    <a:pt x="147" y="43"/>
                    <a:pt x="151" y="43"/>
                    <a:pt x="154" y="42"/>
                  </a:cubicBezTo>
                  <a:cubicBezTo>
                    <a:pt x="178" y="18"/>
                    <a:pt x="211" y="24"/>
                    <a:pt x="238" y="6"/>
                  </a:cubicBezTo>
                  <a:cubicBezTo>
                    <a:pt x="282" y="11"/>
                    <a:pt x="250" y="0"/>
                    <a:pt x="265" y="48"/>
                  </a:cubicBezTo>
                  <a:cubicBezTo>
                    <a:pt x="269" y="61"/>
                    <a:pt x="271" y="32"/>
                    <a:pt x="274" y="30"/>
                  </a:cubicBezTo>
                  <a:cubicBezTo>
                    <a:pt x="279" y="26"/>
                    <a:pt x="292" y="24"/>
                    <a:pt x="292" y="24"/>
                  </a:cubicBezTo>
                  <a:cubicBezTo>
                    <a:pt x="324" y="26"/>
                    <a:pt x="353" y="31"/>
                    <a:pt x="385" y="36"/>
                  </a:cubicBezTo>
                  <a:cubicBezTo>
                    <a:pt x="389" y="69"/>
                    <a:pt x="389" y="57"/>
                    <a:pt x="415" y="66"/>
                  </a:cubicBezTo>
                  <a:cubicBezTo>
                    <a:pt x="417" y="72"/>
                    <a:pt x="433" y="78"/>
                    <a:pt x="427" y="81"/>
                  </a:cubicBezTo>
                  <a:cubicBezTo>
                    <a:pt x="402" y="94"/>
                    <a:pt x="371" y="86"/>
                    <a:pt x="343" y="87"/>
                  </a:cubicBezTo>
                  <a:cubicBezTo>
                    <a:pt x="326" y="91"/>
                    <a:pt x="328" y="98"/>
                    <a:pt x="310" y="102"/>
                  </a:cubicBezTo>
                  <a:cubicBezTo>
                    <a:pt x="338" y="144"/>
                    <a:pt x="156" y="120"/>
                    <a:pt x="130" y="120"/>
                  </a:cubicBezTo>
                  <a:cubicBezTo>
                    <a:pt x="113" y="132"/>
                    <a:pt x="130" y="122"/>
                    <a:pt x="100" y="129"/>
                  </a:cubicBezTo>
                  <a:cubicBezTo>
                    <a:pt x="94" y="130"/>
                    <a:pt x="82" y="135"/>
                    <a:pt x="82" y="135"/>
                  </a:cubicBezTo>
                  <a:cubicBezTo>
                    <a:pt x="78" y="147"/>
                    <a:pt x="67" y="158"/>
                    <a:pt x="55" y="162"/>
                  </a:cubicBezTo>
                  <a:cubicBezTo>
                    <a:pt x="49" y="181"/>
                    <a:pt x="35" y="187"/>
                    <a:pt x="19" y="198"/>
                  </a:cubicBezTo>
                  <a:cubicBezTo>
                    <a:pt x="13" y="202"/>
                    <a:pt x="1" y="207"/>
                    <a:pt x="1" y="207"/>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8" name="Freeform 18">
              <a:extLst>
                <a:ext uri="{FF2B5EF4-FFF2-40B4-BE49-F238E27FC236}">
                  <a16:creationId xmlns:a16="http://schemas.microsoft.com/office/drawing/2014/main" id="{A473611B-C1EC-4F02-82BD-DE8C33D7770F}"/>
                </a:ext>
              </a:extLst>
            </p:cNvPr>
            <p:cNvSpPr>
              <a:spLocks/>
            </p:cNvSpPr>
            <p:nvPr/>
          </p:nvSpPr>
          <p:spPr bwMode="auto">
            <a:xfrm>
              <a:off x="2705" y="570"/>
              <a:ext cx="153" cy="141"/>
            </a:xfrm>
            <a:custGeom>
              <a:avLst/>
              <a:gdLst/>
              <a:ahLst/>
              <a:cxnLst>
                <a:cxn ang="0">
                  <a:pos x="64" y="6"/>
                </a:cxn>
                <a:cxn ang="0">
                  <a:pos x="22" y="54"/>
                </a:cxn>
                <a:cxn ang="0">
                  <a:pos x="10" y="72"/>
                </a:cxn>
                <a:cxn ang="0">
                  <a:pos x="25" y="132"/>
                </a:cxn>
                <a:cxn ang="0">
                  <a:pos x="61" y="153"/>
                </a:cxn>
                <a:cxn ang="0">
                  <a:pos x="145" y="135"/>
                </a:cxn>
                <a:cxn ang="0">
                  <a:pos x="169" y="117"/>
                </a:cxn>
                <a:cxn ang="0">
                  <a:pos x="175" y="54"/>
                </a:cxn>
                <a:cxn ang="0">
                  <a:pos x="118" y="12"/>
                </a:cxn>
                <a:cxn ang="0">
                  <a:pos x="91" y="3"/>
                </a:cxn>
                <a:cxn ang="0">
                  <a:pos x="82" y="0"/>
                </a:cxn>
                <a:cxn ang="0">
                  <a:pos x="64" y="6"/>
                </a:cxn>
              </a:cxnLst>
              <a:rect l="0" t="0" r="r" b="b"/>
              <a:pathLst>
                <a:path w="186" h="153">
                  <a:moveTo>
                    <a:pt x="64" y="6"/>
                  </a:moveTo>
                  <a:cubicBezTo>
                    <a:pt x="25" y="12"/>
                    <a:pt x="39" y="28"/>
                    <a:pt x="22" y="54"/>
                  </a:cubicBezTo>
                  <a:cubicBezTo>
                    <a:pt x="18" y="60"/>
                    <a:pt x="10" y="72"/>
                    <a:pt x="10" y="72"/>
                  </a:cubicBezTo>
                  <a:cubicBezTo>
                    <a:pt x="5" y="94"/>
                    <a:pt x="0" y="124"/>
                    <a:pt x="25" y="132"/>
                  </a:cubicBezTo>
                  <a:cubicBezTo>
                    <a:pt x="30" y="152"/>
                    <a:pt x="43" y="147"/>
                    <a:pt x="61" y="153"/>
                  </a:cubicBezTo>
                  <a:cubicBezTo>
                    <a:pt x="124" y="149"/>
                    <a:pt x="99" y="147"/>
                    <a:pt x="145" y="135"/>
                  </a:cubicBezTo>
                  <a:cubicBezTo>
                    <a:pt x="156" y="128"/>
                    <a:pt x="162" y="128"/>
                    <a:pt x="169" y="117"/>
                  </a:cubicBezTo>
                  <a:cubicBezTo>
                    <a:pt x="173" y="85"/>
                    <a:pt x="186" y="86"/>
                    <a:pt x="175" y="54"/>
                  </a:cubicBezTo>
                  <a:cubicBezTo>
                    <a:pt x="169" y="14"/>
                    <a:pt x="159" y="16"/>
                    <a:pt x="118" y="12"/>
                  </a:cubicBezTo>
                  <a:cubicBezTo>
                    <a:pt x="109" y="9"/>
                    <a:pt x="100" y="6"/>
                    <a:pt x="91" y="3"/>
                  </a:cubicBezTo>
                  <a:cubicBezTo>
                    <a:pt x="88" y="2"/>
                    <a:pt x="82" y="0"/>
                    <a:pt x="82" y="0"/>
                  </a:cubicBezTo>
                  <a:cubicBezTo>
                    <a:pt x="52" y="3"/>
                    <a:pt x="46" y="0"/>
                    <a:pt x="64" y="6"/>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9" name="Freeform 19">
              <a:extLst>
                <a:ext uri="{FF2B5EF4-FFF2-40B4-BE49-F238E27FC236}">
                  <a16:creationId xmlns:a16="http://schemas.microsoft.com/office/drawing/2014/main" id="{03A75AB6-99F0-467B-847A-8EE3124CA4A4}"/>
                </a:ext>
              </a:extLst>
            </p:cNvPr>
            <p:cNvSpPr>
              <a:spLocks/>
            </p:cNvSpPr>
            <p:nvPr/>
          </p:nvSpPr>
          <p:spPr bwMode="auto">
            <a:xfrm>
              <a:off x="2718" y="621"/>
              <a:ext cx="72" cy="69"/>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0" name="Freeform 20">
              <a:extLst>
                <a:ext uri="{FF2B5EF4-FFF2-40B4-BE49-F238E27FC236}">
                  <a16:creationId xmlns:a16="http://schemas.microsoft.com/office/drawing/2014/main" id="{A5BD7ACC-E688-40B2-B99A-E9EBCB14F946}"/>
                </a:ext>
              </a:extLst>
            </p:cNvPr>
            <p:cNvSpPr>
              <a:spLocks/>
            </p:cNvSpPr>
            <p:nvPr/>
          </p:nvSpPr>
          <p:spPr bwMode="auto">
            <a:xfrm rot="-2667468">
              <a:off x="2689" y="807"/>
              <a:ext cx="27" cy="51"/>
            </a:xfrm>
            <a:custGeom>
              <a:avLst/>
              <a:gdLst/>
              <a:ahLst/>
              <a:cxnLst>
                <a:cxn ang="0">
                  <a:pos x="0" y="0"/>
                </a:cxn>
                <a:cxn ang="0">
                  <a:pos x="30" y="36"/>
                </a:cxn>
                <a:cxn ang="0">
                  <a:pos x="33" y="78"/>
                </a:cxn>
              </a:cxnLst>
              <a:rect l="0" t="0" r="r" b="b"/>
              <a:pathLst>
                <a:path w="35" h="78">
                  <a:moveTo>
                    <a:pt x="0" y="0"/>
                  </a:moveTo>
                  <a:cubicBezTo>
                    <a:pt x="12" y="11"/>
                    <a:pt x="25" y="23"/>
                    <a:pt x="30" y="36"/>
                  </a:cubicBezTo>
                  <a:cubicBezTo>
                    <a:pt x="35" y="49"/>
                    <a:pt x="34" y="63"/>
                    <a:pt x="33" y="78"/>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1" name="Freeform 21">
              <a:extLst>
                <a:ext uri="{FF2B5EF4-FFF2-40B4-BE49-F238E27FC236}">
                  <a16:creationId xmlns:a16="http://schemas.microsoft.com/office/drawing/2014/main" id="{94A0DCE5-F14C-4E51-BF6D-6D6FEDA0ED60}"/>
                </a:ext>
              </a:extLst>
            </p:cNvPr>
            <p:cNvSpPr>
              <a:spLocks/>
            </p:cNvSpPr>
            <p:nvPr/>
          </p:nvSpPr>
          <p:spPr bwMode="auto">
            <a:xfrm>
              <a:off x="2482" y="636"/>
              <a:ext cx="75" cy="114"/>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 name="Line 22">
              <a:extLst>
                <a:ext uri="{FF2B5EF4-FFF2-40B4-BE49-F238E27FC236}">
                  <a16:creationId xmlns:a16="http://schemas.microsoft.com/office/drawing/2014/main" id="{AD54B2F0-A33C-47F6-80C8-92AC08B030C4}"/>
                </a:ext>
              </a:extLst>
            </p:cNvPr>
            <p:cNvSpPr>
              <a:spLocks noChangeShapeType="1"/>
            </p:cNvSpPr>
            <p:nvPr/>
          </p:nvSpPr>
          <p:spPr bwMode="auto">
            <a:xfrm flipH="1">
              <a:off x="2598" y="720"/>
              <a:ext cx="48" cy="48"/>
            </a:xfrm>
            <a:prstGeom prst="line">
              <a:avLst/>
            </a:prstGeom>
            <a:noFill/>
            <a:ln w="19050">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3" name="Freeform 23">
              <a:extLst>
                <a:ext uri="{FF2B5EF4-FFF2-40B4-BE49-F238E27FC236}">
                  <a16:creationId xmlns:a16="http://schemas.microsoft.com/office/drawing/2014/main" id="{10C55A2E-D2D2-41CB-AEC6-CD06EE0D81AF}"/>
                </a:ext>
              </a:extLst>
            </p:cNvPr>
            <p:cNvSpPr>
              <a:spLocks/>
            </p:cNvSpPr>
            <p:nvPr/>
          </p:nvSpPr>
          <p:spPr bwMode="auto">
            <a:xfrm>
              <a:off x="2562" y="590"/>
              <a:ext cx="128" cy="84"/>
            </a:xfrm>
            <a:custGeom>
              <a:avLst/>
              <a:gdLst/>
              <a:ahLst/>
              <a:cxnLst>
                <a:cxn ang="0">
                  <a:pos x="3" y="82"/>
                </a:cxn>
                <a:cxn ang="0">
                  <a:pos x="132" y="79"/>
                </a:cxn>
                <a:cxn ang="0">
                  <a:pos x="117" y="51"/>
                </a:cxn>
                <a:cxn ang="0">
                  <a:pos x="51" y="1"/>
                </a:cxn>
                <a:cxn ang="0">
                  <a:pos x="12" y="4"/>
                </a:cxn>
                <a:cxn ang="0">
                  <a:pos x="0" y="40"/>
                </a:cxn>
                <a:cxn ang="0">
                  <a:pos x="3" y="82"/>
                </a:cxn>
              </a:cxnLst>
              <a:rect l="0" t="0" r="r" b="b"/>
              <a:pathLst>
                <a:path w="140" h="84">
                  <a:moveTo>
                    <a:pt x="3" y="82"/>
                  </a:moveTo>
                  <a:cubicBezTo>
                    <a:pt x="46" y="81"/>
                    <a:pt x="89" y="84"/>
                    <a:pt x="132" y="79"/>
                  </a:cubicBezTo>
                  <a:cubicBezTo>
                    <a:pt x="140" y="78"/>
                    <a:pt x="118" y="52"/>
                    <a:pt x="117" y="51"/>
                  </a:cubicBezTo>
                  <a:cubicBezTo>
                    <a:pt x="98" y="22"/>
                    <a:pt x="83" y="12"/>
                    <a:pt x="51" y="1"/>
                  </a:cubicBezTo>
                  <a:cubicBezTo>
                    <a:pt x="35" y="2"/>
                    <a:pt x="28" y="0"/>
                    <a:pt x="12" y="4"/>
                  </a:cubicBezTo>
                  <a:cubicBezTo>
                    <a:pt x="2" y="6"/>
                    <a:pt x="0" y="30"/>
                    <a:pt x="0" y="40"/>
                  </a:cubicBezTo>
                  <a:cubicBezTo>
                    <a:pt x="1" y="56"/>
                    <a:pt x="1" y="66"/>
                    <a:pt x="3" y="82"/>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4" name="Freeform 24">
              <a:extLst>
                <a:ext uri="{FF2B5EF4-FFF2-40B4-BE49-F238E27FC236}">
                  <a16:creationId xmlns:a16="http://schemas.microsoft.com/office/drawing/2014/main" id="{3A0C696F-E2AE-4B0A-B36C-270604BCA640}"/>
                </a:ext>
              </a:extLst>
            </p:cNvPr>
            <p:cNvSpPr>
              <a:spLocks/>
            </p:cNvSpPr>
            <p:nvPr/>
          </p:nvSpPr>
          <p:spPr bwMode="auto">
            <a:xfrm>
              <a:off x="2568" y="618"/>
              <a:ext cx="57" cy="54"/>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5" name="Freeform 25">
              <a:extLst>
                <a:ext uri="{FF2B5EF4-FFF2-40B4-BE49-F238E27FC236}">
                  <a16:creationId xmlns:a16="http://schemas.microsoft.com/office/drawing/2014/main" id="{A71E2367-5B10-4FEC-9391-5F26AA8E0772}"/>
                </a:ext>
              </a:extLst>
            </p:cNvPr>
            <p:cNvSpPr>
              <a:spLocks/>
            </p:cNvSpPr>
            <p:nvPr/>
          </p:nvSpPr>
          <p:spPr bwMode="auto">
            <a:xfrm>
              <a:off x="2952" y="716"/>
              <a:ext cx="87" cy="38"/>
            </a:xfrm>
            <a:custGeom>
              <a:avLst/>
              <a:gdLst/>
              <a:ahLst/>
              <a:cxnLst>
                <a:cxn ang="0">
                  <a:pos x="0" y="28"/>
                </a:cxn>
                <a:cxn ang="0">
                  <a:pos x="30" y="22"/>
                </a:cxn>
                <a:cxn ang="0">
                  <a:pos x="45" y="10"/>
                </a:cxn>
                <a:cxn ang="0">
                  <a:pos x="63" y="7"/>
                </a:cxn>
                <a:cxn ang="0">
                  <a:pos x="81" y="1"/>
                </a:cxn>
                <a:cxn ang="0">
                  <a:pos x="66" y="4"/>
                </a:cxn>
                <a:cxn ang="0">
                  <a:pos x="24" y="22"/>
                </a:cxn>
                <a:cxn ang="0">
                  <a:pos x="42" y="22"/>
                </a:cxn>
                <a:cxn ang="0">
                  <a:pos x="69" y="13"/>
                </a:cxn>
                <a:cxn ang="0">
                  <a:pos x="51" y="22"/>
                </a:cxn>
                <a:cxn ang="0">
                  <a:pos x="45" y="28"/>
                </a:cxn>
                <a:cxn ang="0">
                  <a:pos x="63" y="13"/>
                </a:cxn>
              </a:cxnLst>
              <a:rect l="0" t="0" r="r" b="b"/>
              <a:pathLst>
                <a:path w="87" h="38">
                  <a:moveTo>
                    <a:pt x="0" y="28"/>
                  </a:moveTo>
                  <a:cubicBezTo>
                    <a:pt x="10" y="27"/>
                    <a:pt x="22" y="28"/>
                    <a:pt x="30" y="22"/>
                  </a:cubicBezTo>
                  <a:cubicBezTo>
                    <a:pt x="44" y="10"/>
                    <a:pt x="27" y="14"/>
                    <a:pt x="45" y="10"/>
                  </a:cubicBezTo>
                  <a:cubicBezTo>
                    <a:pt x="51" y="9"/>
                    <a:pt x="57" y="8"/>
                    <a:pt x="63" y="7"/>
                  </a:cubicBezTo>
                  <a:cubicBezTo>
                    <a:pt x="69" y="5"/>
                    <a:pt x="87" y="0"/>
                    <a:pt x="81" y="1"/>
                  </a:cubicBezTo>
                  <a:cubicBezTo>
                    <a:pt x="76" y="2"/>
                    <a:pt x="71" y="3"/>
                    <a:pt x="66" y="4"/>
                  </a:cubicBezTo>
                  <a:cubicBezTo>
                    <a:pt x="48" y="16"/>
                    <a:pt x="45" y="18"/>
                    <a:pt x="24" y="22"/>
                  </a:cubicBezTo>
                  <a:cubicBezTo>
                    <a:pt x="0" y="38"/>
                    <a:pt x="36" y="24"/>
                    <a:pt x="42" y="22"/>
                  </a:cubicBezTo>
                  <a:cubicBezTo>
                    <a:pt x="63" y="8"/>
                    <a:pt x="53" y="8"/>
                    <a:pt x="69" y="13"/>
                  </a:cubicBezTo>
                  <a:cubicBezTo>
                    <a:pt x="63" y="17"/>
                    <a:pt x="54" y="16"/>
                    <a:pt x="51" y="22"/>
                  </a:cubicBezTo>
                  <a:cubicBezTo>
                    <a:pt x="46" y="31"/>
                    <a:pt x="66" y="35"/>
                    <a:pt x="45" y="28"/>
                  </a:cubicBezTo>
                  <a:cubicBezTo>
                    <a:pt x="64" y="15"/>
                    <a:pt x="63" y="23"/>
                    <a:pt x="63" y="13"/>
                  </a:cubicBezTo>
                </a:path>
              </a:pathLst>
            </a:custGeom>
            <a:noFill/>
            <a:ln w="1270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6" name="Freeform 26">
              <a:extLst>
                <a:ext uri="{FF2B5EF4-FFF2-40B4-BE49-F238E27FC236}">
                  <a16:creationId xmlns:a16="http://schemas.microsoft.com/office/drawing/2014/main" id="{75412C6C-0063-4536-8108-3541EFCFF051}"/>
                </a:ext>
              </a:extLst>
            </p:cNvPr>
            <p:cNvSpPr>
              <a:spLocks/>
            </p:cNvSpPr>
            <p:nvPr/>
          </p:nvSpPr>
          <p:spPr bwMode="auto">
            <a:xfrm rot="-1003678">
              <a:off x="2924" y="552"/>
              <a:ext cx="290" cy="269"/>
            </a:xfrm>
            <a:custGeom>
              <a:avLst/>
              <a:gdLst/>
              <a:ahLst/>
              <a:cxnLst>
                <a:cxn ang="0">
                  <a:pos x="0" y="140"/>
                </a:cxn>
                <a:cxn ang="0">
                  <a:pos x="27" y="53"/>
                </a:cxn>
                <a:cxn ang="0">
                  <a:pos x="27" y="38"/>
                </a:cxn>
                <a:cxn ang="0">
                  <a:pos x="102" y="11"/>
                </a:cxn>
                <a:cxn ang="0">
                  <a:pos x="177" y="2"/>
                </a:cxn>
                <a:cxn ang="0">
                  <a:pos x="249" y="8"/>
                </a:cxn>
                <a:cxn ang="0">
                  <a:pos x="252" y="17"/>
                </a:cxn>
                <a:cxn ang="0">
                  <a:pos x="261" y="23"/>
                </a:cxn>
                <a:cxn ang="0">
                  <a:pos x="279" y="29"/>
                </a:cxn>
                <a:cxn ang="0">
                  <a:pos x="297" y="41"/>
                </a:cxn>
                <a:cxn ang="0">
                  <a:pos x="321" y="47"/>
                </a:cxn>
                <a:cxn ang="0">
                  <a:pos x="330" y="77"/>
                </a:cxn>
                <a:cxn ang="0">
                  <a:pos x="303" y="80"/>
                </a:cxn>
                <a:cxn ang="0">
                  <a:pos x="324" y="125"/>
                </a:cxn>
                <a:cxn ang="0">
                  <a:pos x="312" y="140"/>
                </a:cxn>
                <a:cxn ang="0">
                  <a:pos x="264" y="143"/>
                </a:cxn>
                <a:cxn ang="0">
                  <a:pos x="282" y="242"/>
                </a:cxn>
                <a:cxn ang="0">
                  <a:pos x="219" y="230"/>
                </a:cxn>
                <a:cxn ang="0">
                  <a:pos x="162" y="197"/>
                </a:cxn>
                <a:cxn ang="0">
                  <a:pos x="162" y="116"/>
                </a:cxn>
                <a:cxn ang="0">
                  <a:pos x="81" y="89"/>
                </a:cxn>
                <a:cxn ang="0">
                  <a:pos x="9" y="104"/>
                </a:cxn>
              </a:cxnLst>
              <a:rect l="0" t="0" r="r" b="b"/>
              <a:pathLst>
                <a:path w="345" h="269">
                  <a:moveTo>
                    <a:pt x="0" y="140"/>
                  </a:moveTo>
                  <a:cubicBezTo>
                    <a:pt x="1" y="112"/>
                    <a:pt x="24" y="81"/>
                    <a:pt x="27" y="53"/>
                  </a:cubicBezTo>
                  <a:cubicBezTo>
                    <a:pt x="60" y="26"/>
                    <a:pt x="19" y="42"/>
                    <a:pt x="27" y="38"/>
                  </a:cubicBezTo>
                  <a:cubicBezTo>
                    <a:pt x="51" y="25"/>
                    <a:pt x="76" y="20"/>
                    <a:pt x="102" y="11"/>
                  </a:cubicBezTo>
                  <a:cubicBezTo>
                    <a:pt x="140" y="12"/>
                    <a:pt x="139" y="0"/>
                    <a:pt x="177" y="2"/>
                  </a:cubicBezTo>
                  <a:cubicBezTo>
                    <a:pt x="189" y="3"/>
                    <a:pt x="249" y="8"/>
                    <a:pt x="249" y="8"/>
                  </a:cubicBezTo>
                  <a:cubicBezTo>
                    <a:pt x="250" y="11"/>
                    <a:pt x="250" y="15"/>
                    <a:pt x="252" y="17"/>
                  </a:cubicBezTo>
                  <a:cubicBezTo>
                    <a:pt x="254" y="20"/>
                    <a:pt x="258" y="22"/>
                    <a:pt x="261" y="23"/>
                  </a:cubicBezTo>
                  <a:cubicBezTo>
                    <a:pt x="267" y="26"/>
                    <a:pt x="273" y="27"/>
                    <a:pt x="279" y="29"/>
                  </a:cubicBezTo>
                  <a:cubicBezTo>
                    <a:pt x="286" y="31"/>
                    <a:pt x="290" y="39"/>
                    <a:pt x="297" y="41"/>
                  </a:cubicBezTo>
                  <a:cubicBezTo>
                    <a:pt x="305" y="43"/>
                    <a:pt x="321" y="47"/>
                    <a:pt x="321" y="47"/>
                  </a:cubicBezTo>
                  <a:cubicBezTo>
                    <a:pt x="327" y="51"/>
                    <a:pt x="345" y="68"/>
                    <a:pt x="330" y="77"/>
                  </a:cubicBezTo>
                  <a:cubicBezTo>
                    <a:pt x="322" y="82"/>
                    <a:pt x="312" y="79"/>
                    <a:pt x="303" y="80"/>
                  </a:cubicBezTo>
                  <a:cubicBezTo>
                    <a:pt x="297" y="86"/>
                    <a:pt x="324" y="115"/>
                    <a:pt x="324" y="125"/>
                  </a:cubicBezTo>
                  <a:cubicBezTo>
                    <a:pt x="325" y="135"/>
                    <a:pt x="322" y="137"/>
                    <a:pt x="312" y="140"/>
                  </a:cubicBezTo>
                  <a:cubicBezTo>
                    <a:pt x="289" y="144"/>
                    <a:pt x="260" y="121"/>
                    <a:pt x="264" y="143"/>
                  </a:cubicBezTo>
                  <a:cubicBezTo>
                    <a:pt x="291" y="179"/>
                    <a:pt x="298" y="224"/>
                    <a:pt x="282" y="242"/>
                  </a:cubicBezTo>
                  <a:cubicBezTo>
                    <a:pt x="257" y="269"/>
                    <a:pt x="240" y="246"/>
                    <a:pt x="219" y="230"/>
                  </a:cubicBezTo>
                  <a:cubicBezTo>
                    <a:pt x="210" y="223"/>
                    <a:pt x="162" y="197"/>
                    <a:pt x="162" y="197"/>
                  </a:cubicBezTo>
                  <a:cubicBezTo>
                    <a:pt x="158" y="185"/>
                    <a:pt x="174" y="120"/>
                    <a:pt x="162" y="116"/>
                  </a:cubicBezTo>
                  <a:cubicBezTo>
                    <a:pt x="149" y="99"/>
                    <a:pt x="106" y="91"/>
                    <a:pt x="81" y="89"/>
                  </a:cubicBezTo>
                  <a:cubicBezTo>
                    <a:pt x="56" y="87"/>
                    <a:pt x="24" y="101"/>
                    <a:pt x="9" y="104"/>
                  </a:cubicBezTo>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7" name="Freeform 27">
              <a:extLst>
                <a:ext uri="{FF2B5EF4-FFF2-40B4-BE49-F238E27FC236}">
                  <a16:creationId xmlns:a16="http://schemas.microsoft.com/office/drawing/2014/main" id="{C4698981-72FD-4ABA-8F80-742137781A38}"/>
                </a:ext>
              </a:extLst>
            </p:cNvPr>
            <p:cNvSpPr>
              <a:spLocks/>
            </p:cNvSpPr>
            <p:nvPr/>
          </p:nvSpPr>
          <p:spPr bwMode="auto">
            <a:xfrm>
              <a:off x="2428" y="388"/>
              <a:ext cx="263" cy="230"/>
            </a:xfrm>
            <a:custGeom>
              <a:avLst/>
              <a:gdLst/>
              <a:ahLst/>
              <a:cxnLst>
                <a:cxn ang="0">
                  <a:pos x="239" y="203"/>
                </a:cxn>
                <a:cxn ang="0">
                  <a:pos x="212" y="176"/>
                </a:cxn>
                <a:cxn ang="0">
                  <a:pos x="158" y="134"/>
                </a:cxn>
                <a:cxn ang="0">
                  <a:pos x="131" y="122"/>
                </a:cxn>
                <a:cxn ang="0">
                  <a:pos x="74" y="128"/>
                </a:cxn>
                <a:cxn ang="0">
                  <a:pos x="65" y="137"/>
                </a:cxn>
                <a:cxn ang="0">
                  <a:pos x="14" y="149"/>
                </a:cxn>
                <a:cxn ang="0">
                  <a:pos x="5" y="158"/>
                </a:cxn>
                <a:cxn ang="0">
                  <a:pos x="11" y="110"/>
                </a:cxn>
                <a:cxn ang="0">
                  <a:pos x="62" y="95"/>
                </a:cxn>
                <a:cxn ang="0">
                  <a:pos x="32" y="83"/>
                </a:cxn>
                <a:cxn ang="0">
                  <a:pos x="14" y="77"/>
                </a:cxn>
                <a:cxn ang="0">
                  <a:pos x="62" y="56"/>
                </a:cxn>
                <a:cxn ang="0">
                  <a:pos x="89" y="47"/>
                </a:cxn>
                <a:cxn ang="0">
                  <a:pos x="98" y="44"/>
                </a:cxn>
                <a:cxn ang="0">
                  <a:pos x="128" y="65"/>
                </a:cxn>
                <a:cxn ang="0">
                  <a:pos x="143" y="62"/>
                </a:cxn>
                <a:cxn ang="0">
                  <a:pos x="134" y="26"/>
                </a:cxn>
                <a:cxn ang="0">
                  <a:pos x="131" y="17"/>
                </a:cxn>
                <a:cxn ang="0">
                  <a:pos x="167" y="11"/>
                </a:cxn>
                <a:cxn ang="0">
                  <a:pos x="173" y="32"/>
                </a:cxn>
                <a:cxn ang="0">
                  <a:pos x="194" y="35"/>
                </a:cxn>
                <a:cxn ang="0">
                  <a:pos x="221" y="74"/>
                </a:cxn>
                <a:cxn ang="0">
                  <a:pos x="248" y="146"/>
                </a:cxn>
                <a:cxn ang="0">
                  <a:pos x="239" y="203"/>
                </a:cxn>
              </a:cxnLst>
              <a:rect l="0" t="0" r="r" b="b"/>
              <a:pathLst>
                <a:path w="263" h="230">
                  <a:moveTo>
                    <a:pt x="239" y="203"/>
                  </a:moveTo>
                  <a:cubicBezTo>
                    <a:pt x="226" y="199"/>
                    <a:pt x="225" y="184"/>
                    <a:pt x="212" y="176"/>
                  </a:cubicBezTo>
                  <a:cubicBezTo>
                    <a:pt x="204" y="152"/>
                    <a:pt x="178" y="147"/>
                    <a:pt x="158" y="134"/>
                  </a:cubicBezTo>
                  <a:cubicBezTo>
                    <a:pt x="150" y="129"/>
                    <a:pt x="131" y="122"/>
                    <a:pt x="131" y="122"/>
                  </a:cubicBezTo>
                  <a:cubicBezTo>
                    <a:pt x="112" y="124"/>
                    <a:pt x="92" y="122"/>
                    <a:pt x="74" y="128"/>
                  </a:cubicBezTo>
                  <a:cubicBezTo>
                    <a:pt x="70" y="129"/>
                    <a:pt x="69" y="135"/>
                    <a:pt x="65" y="137"/>
                  </a:cubicBezTo>
                  <a:cubicBezTo>
                    <a:pt x="50" y="145"/>
                    <a:pt x="30" y="147"/>
                    <a:pt x="14" y="149"/>
                  </a:cubicBezTo>
                  <a:cubicBezTo>
                    <a:pt x="7" y="170"/>
                    <a:pt x="10" y="173"/>
                    <a:pt x="5" y="158"/>
                  </a:cubicBezTo>
                  <a:cubicBezTo>
                    <a:pt x="6" y="142"/>
                    <a:pt x="0" y="121"/>
                    <a:pt x="11" y="110"/>
                  </a:cubicBezTo>
                  <a:cubicBezTo>
                    <a:pt x="20" y="101"/>
                    <a:pt x="49" y="98"/>
                    <a:pt x="62" y="95"/>
                  </a:cubicBezTo>
                  <a:cubicBezTo>
                    <a:pt x="50" y="92"/>
                    <a:pt x="43" y="88"/>
                    <a:pt x="32" y="83"/>
                  </a:cubicBezTo>
                  <a:cubicBezTo>
                    <a:pt x="26" y="80"/>
                    <a:pt x="14" y="77"/>
                    <a:pt x="14" y="77"/>
                  </a:cubicBezTo>
                  <a:cubicBezTo>
                    <a:pt x="20" y="59"/>
                    <a:pt x="46" y="61"/>
                    <a:pt x="62" y="56"/>
                  </a:cubicBezTo>
                  <a:cubicBezTo>
                    <a:pt x="62" y="56"/>
                    <a:pt x="85" y="48"/>
                    <a:pt x="89" y="47"/>
                  </a:cubicBezTo>
                  <a:cubicBezTo>
                    <a:pt x="92" y="46"/>
                    <a:pt x="98" y="44"/>
                    <a:pt x="98" y="44"/>
                  </a:cubicBezTo>
                  <a:cubicBezTo>
                    <a:pt x="120" y="47"/>
                    <a:pt x="122" y="46"/>
                    <a:pt x="128" y="65"/>
                  </a:cubicBezTo>
                  <a:cubicBezTo>
                    <a:pt x="133" y="64"/>
                    <a:pt x="140" y="66"/>
                    <a:pt x="143" y="62"/>
                  </a:cubicBezTo>
                  <a:cubicBezTo>
                    <a:pt x="146" y="58"/>
                    <a:pt x="135" y="29"/>
                    <a:pt x="134" y="26"/>
                  </a:cubicBezTo>
                  <a:cubicBezTo>
                    <a:pt x="133" y="23"/>
                    <a:pt x="131" y="17"/>
                    <a:pt x="131" y="17"/>
                  </a:cubicBezTo>
                  <a:cubicBezTo>
                    <a:pt x="137" y="0"/>
                    <a:pt x="133" y="0"/>
                    <a:pt x="167" y="11"/>
                  </a:cubicBezTo>
                  <a:cubicBezTo>
                    <a:pt x="174" y="13"/>
                    <a:pt x="167" y="28"/>
                    <a:pt x="173" y="32"/>
                  </a:cubicBezTo>
                  <a:cubicBezTo>
                    <a:pt x="179" y="36"/>
                    <a:pt x="187" y="34"/>
                    <a:pt x="194" y="35"/>
                  </a:cubicBezTo>
                  <a:cubicBezTo>
                    <a:pt x="197" y="70"/>
                    <a:pt x="188" y="79"/>
                    <a:pt x="221" y="74"/>
                  </a:cubicBezTo>
                  <a:cubicBezTo>
                    <a:pt x="263" y="81"/>
                    <a:pt x="228" y="116"/>
                    <a:pt x="248" y="146"/>
                  </a:cubicBezTo>
                  <a:cubicBezTo>
                    <a:pt x="245" y="216"/>
                    <a:pt x="257" y="230"/>
                    <a:pt x="239" y="203"/>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8" name="Freeform 28">
              <a:extLst>
                <a:ext uri="{FF2B5EF4-FFF2-40B4-BE49-F238E27FC236}">
                  <a16:creationId xmlns:a16="http://schemas.microsoft.com/office/drawing/2014/main" id="{1F2C5B4E-4DF9-4493-8029-E28303C33EB4}"/>
                </a:ext>
              </a:extLst>
            </p:cNvPr>
            <p:cNvSpPr>
              <a:spLocks/>
            </p:cNvSpPr>
            <p:nvPr/>
          </p:nvSpPr>
          <p:spPr bwMode="auto">
            <a:xfrm>
              <a:off x="2890" y="1337"/>
              <a:ext cx="193" cy="198"/>
            </a:xfrm>
            <a:custGeom>
              <a:avLst/>
              <a:gdLst/>
              <a:ahLst/>
              <a:cxnLst>
                <a:cxn ang="0">
                  <a:pos x="55" y="0"/>
                </a:cxn>
                <a:cxn ang="0">
                  <a:pos x="19" y="23"/>
                </a:cxn>
                <a:cxn ang="0">
                  <a:pos x="0" y="89"/>
                </a:cxn>
                <a:cxn ang="0">
                  <a:pos x="18" y="141"/>
                </a:cxn>
                <a:cxn ang="0">
                  <a:pos x="96" y="194"/>
                </a:cxn>
                <a:cxn ang="0">
                  <a:pos x="160" y="198"/>
                </a:cxn>
                <a:cxn ang="0">
                  <a:pos x="193" y="140"/>
                </a:cxn>
                <a:cxn ang="0">
                  <a:pos x="126" y="131"/>
                </a:cxn>
                <a:cxn ang="0">
                  <a:pos x="66" y="54"/>
                </a:cxn>
                <a:cxn ang="0">
                  <a:pos x="57" y="41"/>
                </a:cxn>
                <a:cxn ang="0">
                  <a:pos x="55" y="0"/>
                </a:cxn>
              </a:cxnLst>
              <a:rect l="0" t="0" r="r" b="b"/>
              <a:pathLst>
                <a:path w="193" h="198">
                  <a:moveTo>
                    <a:pt x="55" y="0"/>
                  </a:moveTo>
                  <a:lnTo>
                    <a:pt x="19" y="23"/>
                  </a:lnTo>
                  <a:lnTo>
                    <a:pt x="0" y="89"/>
                  </a:lnTo>
                  <a:lnTo>
                    <a:pt x="18" y="141"/>
                  </a:lnTo>
                  <a:lnTo>
                    <a:pt x="96" y="194"/>
                  </a:lnTo>
                  <a:lnTo>
                    <a:pt x="160" y="198"/>
                  </a:lnTo>
                  <a:lnTo>
                    <a:pt x="193" y="140"/>
                  </a:lnTo>
                  <a:lnTo>
                    <a:pt x="126" y="131"/>
                  </a:lnTo>
                  <a:lnTo>
                    <a:pt x="66" y="54"/>
                  </a:lnTo>
                  <a:lnTo>
                    <a:pt x="57" y="41"/>
                  </a:lnTo>
                  <a:lnTo>
                    <a:pt x="55" y="0"/>
                  </a:ln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9" name="Freeform 29">
              <a:extLst>
                <a:ext uri="{FF2B5EF4-FFF2-40B4-BE49-F238E27FC236}">
                  <a16:creationId xmlns:a16="http://schemas.microsoft.com/office/drawing/2014/main" id="{167D6401-081A-4976-8FAD-65701C331D0E}"/>
                </a:ext>
              </a:extLst>
            </p:cNvPr>
            <p:cNvSpPr>
              <a:spLocks/>
            </p:cNvSpPr>
            <p:nvPr/>
          </p:nvSpPr>
          <p:spPr bwMode="auto">
            <a:xfrm>
              <a:off x="2782" y="1108"/>
              <a:ext cx="192" cy="603"/>
            </a:xfrm>
            <a:custGeom>
              <a:avLst/>
              <a:gdLst/>
              <a:ahLst/>
              <a:cxnLst>
                <a:cxn ang="0">
                  <a:pos x="192" y="0"/>
                </a:cxn>
                <a:cxn ang="0">
                  <a:pos x="118" y="133"/>
                </a:cxn>
                <a:cxn ang="0">
                  <a:pos x="58" y="270"/>
                </a:cxn>
                <a:cxn ang="0">
                  <a:pos x="30" y="423"/>
                </a:cxn>
                <a:cxn ang="0">
                  <a:pos x="3" y="543"/>
                </a:cxn>
                <a:cxn ang="0">
                  <a:pos x="0" y="603"/>
                </a:cxn>
              </a:cxnLst>
              <a:rect l="0" t="0" r="r" b="b"/>
              <a:pathLst>
                <a:path w="192" h="603">
                  <a:moveTo>
                    <a:pt x="192" y="0"/>
                  </a:moveTo>
                  <a:lnTo>
                    <a:pt x="118" y="133"/>
                  </a:lnTo>
                  <a:lnTo>
                    <a:pt x="58" y="270"/>
                  </a:lnTo>
                  <a:lnTo>
                    <a:pt x="30" y="423"/>
                  </a:lnTo>
                  <a:lnTo>
                    <a:pt x="3" y="543"/>
                  </a:lnTo>
                  <a:lnTo>
                    <a:pt x="0" y="603"/>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0" name="Freeform 30">
              <a:extLst>
                <a:ext uri="{FF2B5EF4-FFF2-40B4-BE49-F238E27FC236}">
                  <a16:creationId xmlns:a16="http://schemas.microsoft.com/office/drawing/2014/main" id="{465EEC1D-95D0-4267-9B54-B96A03EC0626}"/>
                </a:ext>
              </a:extLst>
            </p:cNvPr>
            <p:cNvSpPr>
              <a:spLocks/>
            </p:cNvSpPr>
            <p:nvPr/>
          </p:nvSpPr>
          <p:spPr bwMode="auto">
            <a:xfrm>
              <a:off x="2954" y="1221"/>
              <a:ext cx="69" cy="155"/>
            </a:xfrm>
            <a:custGeom>
              <a:avLst/>
              <a:gdLst/>
              <a:ahLst/>
              <a:cxnLst>
                <a:cxn ang="0">
                  <a:pos x="0" y="155"/>
                </a:cxn>
                <a:cxn ang="0">
                  <a:pos x="69" y="30"/>
                </a:cxn>
                <a:cxn ang="0">
                  <a:pos x="28" y="0"/>
                </a:cxn>
              </a:cxnLst>
              <a:rect l="0" t="0" r="r" b="b"/>
              <a:pathLst>
                <a:path w="69" h="155">
                  <a:moveTo>
                    <a:pt x="0" y="155"/>
                  </a:moveTo>
                  <a:lnTo>
                    <a:pt x="69" y="30"/>
                  </a:lnTo>
                  <a:lnTo>
                    <a:pt x="28" y="0"/>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1" name="Freeform 31">
              <a:extLst>
                <a:ext uri="{FF2B5EF4-FFF2-40B4-BE49-F238E27FC236}">
                  <a16:creationId xmlns:a16="http://schemas.microsoft.com/office/drawing/2014/main" id="{8B68C70E-285F-4EF3-A62A-EBCA71752E7F}"/>
                </a:ext>
              </a:extLst>
            </p:cNvPr>
            <p:cNvSpPr>
              <a:spLocks/>
            </p:cNvSpPr>
            <p:nvPr/>
          </p:nvSpPr>
          <p:spPr bwMode="auto">
            <a:xfrm>
              <a:off x="2297" y="1848"/>
              <a:ext cx="400" cy="127"/>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2" name="Freeform 32">
              <a:extLst>
                <a:ext uri="{FF2B5EF4-FFF2-40B4-BE49-F238E27FC236}">
                  <a16:creationId xmlns:a16="http://schemas.microsoft.com/office/drawing/2014/main" id="{0622D393-7423-415F-9278-392F1EE20991}"/>
                </a:ext>
              </a:extLst>
            </p:cNvPr>
            <p:cNvSpPr>
              <a:spLocks/>
            </p:cNvSpPr>
            <p:nvPr/>
          </p:nvSpPr>
          <p:spPr bwMode="auto">
            <a:xfrm>
              <a:off x="2329" y="1047"/>
              <a:ext cx="368" cy="678"/>
            </a:xfrm>
            <a:custGeom>
              <a:avLst/>
              <a:gdLst/>
              <a:ahLst/>
              <a:cxnLst>
                <a:cxn ang="0">
                  <a:pos x="356" y="0"/>
                </a:cxn>
                <a:cxn ang="0">
                  <a:pos x="176" y="156"/>
                </a:cxn>
                <a:cxn ang="0">
                  <a:pos x="30" y="146"/>
                </a:cxn>
                <a:cxn ang="0">
                  <a:pos x="0" y="272"/>
                </a:cxn>
                <a:cxn ang="0">
                  <a:pos x="152" y="288"/>
                </a:cxn>
                <a:cxn ang="0">
                  <a:pos x="236" y="240"/>
                </a:cxn>
                <a:cxn ang="0">
                  <a:pos x="122" y="636"/>
                </a:cxn>
                <a:cxn ang="0">
                  <a:pos x="194" y="672"/>
                </a:cxn>
                <a:cxn ang="0">
                  <a:pos x="302" y="678"/>
                </a:cxn>
                <a:cxn ang="0">
                  <a:pos x="368" y="240"/>
                </a:cxn>
                <a:cxn ang="0">
                  <a:pos x="356" y="0"/>
                </a:cxn>
              </a:cxnLst>
              <a:rect l="0" t="0" r="r" b="b"/>
              <a:pathLst>
                <a:path w="368" h="678">
                  <a:moveTo>
                    <a:pt x="356" y="0"/>
                  </a:moveTo>
                  <a:lnTo>
                    <a:pt x="176" y="156"/>
                  </a:lnTo>
                  <a:lnTo>
                    <a:pt x="30" y="146"/>
                  </a:lnTo>
                  <a:lnTo>
                    <a:pt x="0" y="272"/>
                  </a:lnTo>
                  <a:lnTo>
                    <a:pt x="152" y="288"/>
                  </a:lnTo>
                  <a:lnTo>
                    <a:pt x="236" y="240"/>
                  </a:lnTo>
                  <a:lnTo>
                    <a:pt x="122" y="636"/>
                  </a:lnTo>
                  <a:lnTo>
                    <a:pt x="194" y="672"/>
                  </a:lnTo>
                  <a:lnTo>
                    <a:pt x="302" y="678"/>
                  </a:lnTo>
                  <a:lnTo>
                    <a:pt x="368" y="240"/>
                  </a:lnTo>
                  <a:lnTo>
                    <a:pt x="356" y="0"/>
                  </a:lnTo>
                  <a:close/>
                </a:path>
              </a:pathLst>
            </a:custGeom>
            <a:solidFill>
              <a:schemeClr val="accent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3" name="Freeform 33">
              <a:extLst>
                <a:ext uri="{FF2B5EF4-FFF2-40B4-BE49-F238E27FC236}">
                  <a16:creationId xmlns:a16="http://schemas.microsoft.com/office/drawing/2014/main" id="{182E27AA-507B-4786-A448-B7F3480E4EB9}"/>
                </a:ext>
              </a:extLst>
            </p:cNvPr>
            <p:cNvSpPr>
              <a:spLocks/>
            </p:cNvSpPr>
            <p:nvPr/>
          </p:nvSpPr>
          <p:spPr bwMode="auto">
            <a:xfrm rot="1141536" flipH="1">
              <a:off x="2843" y="1930"/>
              <a:ext cx="322" cy="121"/>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4" name="Freeform 34">
              <a:extLst>
                <a:ext uri="{FF2B5EF4-FFF2-40B4-BE49-F238E27FC236}">
                  <a16:creationId xmlns:a16="http://schemas.microsoft.com/office/drawing/2014/main" id="{9B925EC1-FD0E-4AA1-99B1-198B3D169229}"/>
                </a:ext>
              </a:extLst>
            </p:cNvPr>
            <p:cNvSpPr>
              <a:spLocks/>
            </p:cNvSpPr>
            <p:nvPr/>
          </p:nvSpPr>
          <p:spPr bwMode="auto">
            <a:xfrm>
              <a:off x="2644" y="1013"/>
              <a:ext cx="250" cy="112"/>
            </a:xfrm>
            <a:custGeom>
              <a:avLst/>
              <a:gdLst/>
              <a:ahLst/>
              <a:cxnLst>
                <a:cxn ang="0">
                  <a:pos x="1" y="27"/>
                </a:cxn>
                <a:cxn ang="0">
                  <a:pos x="4" y="112"/>
                </a:cxn>
                <a:cxn ang="0">
                  <a:pos x="82" y="69"/>
                </a:cxn>
                <a:cxn ang="0">
                  <a:pos x="87" y="91"/>
                </a:cxn>
                <a:cxn ang="0">
                  <a:pos x="151" y="84"/>
                </a:cxn>
                <a:cxn ang="0">
                  <a:pos x="156" y="60"/>
                </a:cxn>
                <a:cxn ang="0">
                  <a:pos x="250" y="108"/>
                </a:cxn>
                <a:cxn ang="0">
                  <a:pos x="249" y="12"/>
                </a:cxn>
                <a:cxn ang="0">
                  <a:pos x="163" y="36"/>
                </a:cxn>
                <a:cxn ang="0">
                  <a:pos x="144" y="21"/>
                </a:cxn>
                <a:cxn ang="0">
                  <a:pos x="90" y="24"/>
                </a:cxn>
                <a:cxn ang="0">
                  <a:pos x="88" y="48"/>
                </a:cxn>
                <a:cxn ang="0">
                  <a:pos x="0" y="0"/>
                </a:cxn>
                <a:cxn ang="0">
                  <a:pos x="1" y="27"/>
                </a:cxn>
              </a:cxnLst>
              <a:rect l="0" t="0" r="r" b="b"/>
              <a:pathLst>
                <a:path w="250" h="112">
                  <a:moveTo>
                    <a:pt x="1" y="27"/>
                  </a:moveTo>
                  <a:lnTo>
                    <a:pt x="4" y="112"/>
                  </a:lnTo>
                  <a:lnTo>
                    <a:pt x="82" y="69"/>
                  </a:lnTo>
                  <a:lnTo>
                    <a:pt x="87" y="91"/>
                  </a:lnTo>
                  <a:lnTo>
                    <a:pt x="151" y="84"/>
                  </a:lnTo>
                  <a:lnTo>
                    <a:pt x="156" y="60"/>
                  </a:lnTo>
                  <a:lnTo>
                    <a:pt x="250" y="108"/>
                  </a:lnTo>
                  <a:lnTo>
                    <a:pt x="249" y="12"/>
                  </a:lnTo>
                  <a:lnTo>
                    <a:pt x="163" y="36"/>
                  </a:lnTo>
                  <a:lnTo>
                    <a:pt x="144" y="21"/>
                  </a:lnTo>
                  <a:lnTo>
                    <a:pt x="90" y="24"/>
                  </a:lnTo>
                  <a:lnTo>
                    <a:pt x="88" y="48"/>
                  </a:lnTo>
                  <a:lnTo>
                    <a:pt x="0" y="0"/>
                  </a:lnTo>
                  <a:lnTo>
                    <a:pt x="1" y="27"/>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5" name="Freeform 35">
              <a:extLst>
                <a:ext uri="{FF2B5EF4-FFF2-40B4-BE49-F238E27FC236}">
                  <a16:creationId xmlns:a16="http://schemas.microsoft.com/office/drawing/2014/main" id="{C72027AF-55E4-4F96-B912-49D8798FADFD}"/>
                </a:ext>
              </a:extLst>
            </p:cNvPr>
            <p:cNvSpPr>
              <a:spLocks/>
            </p:cNvSpPr>
            <p:nvPr/>
          </p:nvSpPr>
          <p:spPr bwMode="auto">
            <a:xfrm>
              <a:off x="2597" y="1135"/>
              <a:ext cx="64" cy="448"/>
            </a:xfrm>
            <a:custGeom>
              <a:avLst/>
              <a:gdLst/>
              <a:ahLst/>
              <a:cxnLst>
                <a:cxn ang="0">
                  <a:pos x="0" y="0"/>
                </a:cxn>
                <a:cxn ang="0">
                  <a:pos x="64" y="200"/>
                </a:cxn>
                <a:cxn ang="0">
                  <a:pos x="48" y="448"/>
                </a:cxn>
              </a:cxnLst>
              <a:rect l="0" t="0" r="r" b="b"/>
              <a:pathLst>
                <a:path w="64" h="448">
                  <a:moveTo>
                    <a:pt x="0" y="0"/>
                  </a:moveTo>
                  <a:lnTo>
                    <a:pt x="64" y="200"/>
                  </a:lnTo>
                  <a:lnTo>
                    <a:pt x="48" y="448"/>
                  </a:ln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6" name="AutoShape 36">
              <a:extLst>
                <a:ext uri="{FF2B5EF4-FFF2-40B4-BE49-F238E27FC236}">
                  <a16:creationId xmlns:a16="http://schemas.microsoft.com/office/drawing/2014/main" id="{1EC527FA-FF5C-4CE9-8EC8-BF52FAB6D1C7}"/>
                </a:ext>
              </a:extLst>
            </p:cNvPr>
            <p:cNvSpPr>
              <a:spLocks noChangeArrowheads="1"/>
            </p:cNvSpPr>
            <p:nvPr/>
          </p:nvSpPr>
          <p:spPr bwMode="auto">
            <a:xfrm rot="-1641661">
              <a:off x="2159" y="1037"/>
              <a:ext cx="318" cy="30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6633"/>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7" name="AutoShape 37">
              <a:extLst>
                <a:ext uri="{FF2B5EF4-FFF2-40B4-BE49-F238E27FC236}">
                  <a16:creationId xmlns:a16="http://schemas.microsoft.com/office/drawing/2014/main" id="{4B1E2504-4C51-4380-AE24-0889ADCE1F40}"/>
                </a:ext>
              </a:extLst>
            </p:cNvPr>
            <p:cNvSpPr>
              <a:spLocks noChangeArrowheads="1"/>
            </p:cNvSpPr>
            <p:nvPr/>
          </p:nvSpPr>
          <p:spPr bwMode="auto">
            <a:xfrm rot="-1641661">
              <a:off x="2198" y="1066"/>
              <a:ext cx="252" cy="23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bg1"/>
                </a:gs>
                <a:gs pos="100000">
                  <a:schemeClr val="bg1">
                    <a:gamma/>
                    <a:shade val="46275"/>
                    <a:invGamma/>
                  </a:schemeClr>
                </a:gs>
              </a:gsLst>
              <a:lin ang="5400000" scaled="1"/>
            </a:gra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8" name="Freeform 38">
              <a:extLst>
                <a:ext uri="{FF2B5EF4-FFF2-40B4-BE49-F238E27FC236}">
                  <a16:creationId xmlns:a16="http://schemas.microsoft.com/office/drawing/2014/main" id="{0AA2D85A-E854-4485-8C98-948CCF2D3F68}"/>
                </a:ext>
              </a:extLst>
            </p:cNvPr>
            <p:cNvSpPr>
              <a:spLocks/>
            </p:cNvSpPr>
            <p:nvPr/>
          </p:nvSpPr>
          <p:spPr bwMode="auto">
            <a:xfrm>
              <a:off x="2200" y="1069"/>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9" name="Freeform 39">
              <a:extLst>
                <a:ext uri="{FF2B5EF4-FFF2-40B4-BE49-F238E27FC236}">
                  <a16:creationId xmlns:a16="http://schemas.microsoft.com/office/drawing/2014/main" id="{106E5575-DA34-4ECE-B312-9B637D8668F1}"/>
                </a:ext>
              </a:extLst>
            </p:cNvPr>
            <p:cNvSpPr>
              <a:spLocks/>
            </p:cNvSpPr>
            <p:nvPr/>
          </p:nvSpPr>
          <p:spPr bwMode="auto">
            <a:xfrm>
              <a:off x="2218" y="1090"/>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0" name="Freeform 40">
              <a:extLst>
                <a:ext uri="{FF2B5EF4-FFF2-40B4-BE49-F238E27FC236}">
                  <a16:creationId xmlns:a16="http://schemas.microsoft.com/office/drawing/2014/main" id="{46332C63-ECCC-4769-B879-232334C9C5AF}"/>
                </a:ext>
              </a:extLst>
            </p:cNvPr>
            <p:cNvSpPr>
              <a:spLocks/>
            </p:cNvSpPr>
            <p:nvPr/>
          </p:nvSpPr>
          <p:spPr bwMode="auto">
            <a:xfrm>
              <a:off x="2224" y="1108"/>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1" name="Freeform 41">
              <a:extLst>
                <a:ext uri="{FF2B5EF4-FFF2-40B4-BE49-F238E27FC236}">
                  <a16:creationId xmlns:a16="http://schemas.microsoft.com/office/drawing/2014/main" id="{A21C3C67-0A0B-446E-99A5-041862C32392}"/>
                </a:ext>
              </a:extLst>
            </p:cNvPr>
            <p:cNvSpPr>
              <a:spLocks/>
            </p:cNvSpPr>
            <p:nvPr/>
          </p:nvSpPr>
          <p:spPr bwMode="auto">
            <a:xfrm>
              <a:off x="2249" y="1135"/>
              <a:ext cx="154" cy="76"/>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2" name="Freeform 42">
              <a:extLst>
                <a:ext uri="{FF2B5EF4-FFF2-40B4-BE49-F238E27FC236}">
                  <a16:creationId xmlns:a16="http://schemas.microsoft.com/office/drawing/2014/main" id="{DDDC7F72-FC06-4C2D-81A7-C0F446841A12}"/>
                </a:ext>
              </a:extLst>
            </p:cNvPr>
            <p:cNvSpPr>
              <a:spLocks/>
            </p:cNvSpPr>
            <p:nvPr/>
          </p:nvSpPr>
          <p:spPr bwMode="auto">
            <a:xfrm>
              <a:off x="2272" y="1158"/>
              <a:ext cx="136" cy="72"/>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 name="Freeform 43">
              <a:extLst>
                <a:ext uri="{FF2B5EF4-FFF2-40B4-BE49-F238E27FC236}">
                  <a16:creationId xmlns:a16="http://schemas.microsoft.com/office/drawing/2014/main" id="{A46E25A6-FB5B-4276-85EF-B00E794AE6F6}"/>
                </a:ext>
              </a:extLst>
            </p:cNvPr>
            <p:cNvSpPr>
              <a:spLocks/>
            </p:cNvSpPr>
            <p:nvPr/>
          </p:nvSpPr>
          <p:spPr bwMode="auto">
            <a:xfrm>
              <a:off x="2295" y="1198"/>
              <a:ext cx="121"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4" name="Freeform 44">
              <a:extLst>
                <a:ext uri="{FF2B5EF4-FFF2-40B4-BE49-F238E27FC236}">
                  <a16:creationId xmlns:a16="http://schemas.microsoft.com/office/drawing/2014/main" id="{4FC4D8D7-0412-4C87-897E-B14AB137A485}"/>
                </a:ext>
              </a:extLst>
            </p:cNvPr>
            <p:cNvSpPr>
              <a:spLocks/>
            </p:cNvSpPr>
            <p:nvPr/>
          </p:nvSpPr>
          <p:spPr bwMode="auto">
            <a:xfrm>
              <a:off x="2325" y="1218"/>
              <a:ext cx="99"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5" name="Freeform 45">
              <a:extLst>
                <a:ext uri="{FF2B5EF4-FFF2-40B4-BE49-F238E27FC236}">
                  <a16:creationId xmlns:a16="http://schemas.microsoft.com/office/drawing/2014/main" id="{CAB97BA9-7D2F-485D-9EA9-9D7B1A115EB6}"/>
                </a:ext>
              </a:extLst>
            </p:cNvPr>
            <p:cNvSpPr>
              <a:spLocks/>
            </p:cNvSpPr>
            <p:nvPr/>
          </p:nvSpPr>
          <p:spPr bwMode="auto">
            <a:xfrm>
              <a:off x="2145" y="1184"/>
              <a:ext cx="133" cy="150"/>
            </a:xfrm>
            <a:custGeom>
              <a:avLst/>
              <a:gdLst/>
              <a:ahLst/>
              <a:cxnLst>
                <a:cxn ang="0">
                  <a:pos x="0" y="15"/>
                </a:cxn>
                <a:cxn ang="0">
                  <a:pos x="15" y="0"/>
                </a:cxn>
                <a:cxn ang="0">
                  <a:pos x="27" y="12"/>
                </a:cxn>
                <a:cxn ang="0">
                  <a:pos x="46" y="20"/>
                </a:cxn>
                <a:cxn ang="0">
                  <a:pos x="63" y="26"/>
                </a:cxn>
                <a:cxn ang="0">
                  <a:pos x="70" y="41"/>
                </a:cxn>
                <a:cxn ang="0">
                  <a:pos x="87" y="44"/>
                </a:cxn>
                <a:cxn ang="0">
                  <a:pos x="79" y="75"/>
                </a:cxn>
                <a:cxn ang="0">
                  <a:pos x="57" y="75"/>
                </a:cxn>
                <a:cxn ang="0">
                  <a:pos x="54" y="71"/>
                </a:cxn>
                <a:cxn ang="0">
                  <a:pos x="49" y="69"/>
                </a:cxn>
                <a:cxn ang="0">
                  <a:pos x="22" y="51"/>
                </a:cxn>
                <a:cxn ang="0">
                  <a:pos x="0" y="15"/>
                </a:cxn>
              </a:cxnLst>
              <a:rect l="0" t="0" r="r" b="b"/>
              <a:pathLst>
                <a:path w="89" h="88">
                  <a:moveTo>
                    <a:pt x="0" y="15"/>
                  </a:moveTo>
                  <a:cubicBezTo>
                    <a:pt x="1" y="7"/>
                    <a:pt x="8" y="3"/>
                    <a:pt x="15" y="0"/>
                  </a:cubicBezTo>
                  <a:cubicBezTo>
                    <a:pt x="24" y="6"/>
                    <a:pt x="17" y="15"/>
                    <a:pt x="27" y="12"/>
                  </a:cubicBezTo>
                  <a:cubicBezTo>
                    <a:pt x="36" y="13"/>
                    <a:pt x="44" y="11"/>
                    <a:pt x="46" y="20"/>
                  </a:cubicBezTo>
                  <a:cubicBezTo>
                    <a:pt x="44" y="29"/>
                    <a:pt x="53" y="24"/>
                    <a:pt x="63" y="26"/>
                  </a:cubicBezTo>
                  <a:cubicBezTo>
                    <a:pt x="66" y="46"/>
                    <a:pt x="61" y="48"/>
                    <a:pt x="70" y="41"/>
                  </a:cubicBezTo>
                  <a:cubicBezTo>
                    <a:pt x="76" y="42"/>
                    <a:pt x="86" y="38"/>
                    <a:pt x="87" y="44"/>
                  </a:cubicBezTo>
                  <a:cubicBezTo>
                    <a:pt x="89" y="53"/>
                    <a:pt x="84" y="68"/>
                    <a:pt x="79" y="75"/>
                  </a:cubicBezTo>
                  <a:cubicBezTo>
                    <a:pt x="77" y="88"/>
                    <a:pt x="64" y="82"/>
                    <a:pt x="57" y="75"/>
                  </a:cubicBezTo>
                  <a:cubicBezTo>
                    <a:pt x="56" y="74"/>
                    <a:pt x="55" y="72"/>
                    <a:pt x="54" y="71"/>
                  </a:cubicBezTo>
                  <a:cubicBezTo>
                    <a:pt x="53" y="70"/>
                    <a:pt x="51" y="70"/>
                    <a:pt x="49" y="69"/>
                  </a:cubicBezTo>
                  <a:cubicBezTo>
                    <a:pt x="38" y="55"/>
                    <a:pt x="34" y="60"/>
                    <a:pt x="22" y="51"/>
                  </a:cubicBezTo>
                  <a:cubicBezTo>
                    <a:pt x="12" y="44"/>
                    <a:pt x="3" y="25"/>
                    <a:pt x="0" y="15"/>
                  </a:cubicBezTo>
                  <a:close/>
                </a:path>
              </a:pathLst>
            </a:custGeom>
            <a:solidFill>
              <a:srgbClr val="FF9999"/>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6" name="Freeform 46">
              <a:extLst>
                <a:ext uri="{FF2B5EF4-FFF2-40B4-BE49-F238E27FC236}">
                  <a16:creationId xmlns:a16="http://schemas.microsoft.com/office/drawing/2014/main" id="{E304AB1F-8454-45EC-AE8C-59C4E9D942DB}"/>
                </a:ext>
              </a:extLst>
            </p:cNvPr>
            <p:cNvSpPr>
              <a:spLocks/>
            </p:cNvSpPr>
            <p:nvPr/>
          </p:nvSpPr>
          <p:spPr bwMode="auto">
            <a:xfrm>
              <a:off x="2625" y="828"/>
              <a:ext cx="93" cy="66"/>
            </a:xfrm>
            <a:custGeom>
              <a:avLst/>
              <a:gdLst/>
              <a:ahLst/>
              <a:cxnLst>
                <a:cxn ang="0">
                  <a:pos x="0" y="39"/>
                </a:cxn>
                <a:cxn ang="0">
                  <a:pos x="60" y="24"/>
                </a:cxn>
                <a:cxn ang="0">
                  <a:pos x="81" y="0"/>
                </a:cxn>
              </a:cxnLst>
              <a:rect l="0" t="0" r="r" b="b"/>
              <a:pathLst>
                <a:path w="81" h="39">
                  <a:moveTo>
                    <a:pt x="0" y="39"/>
                  </a:moveTo>
                  <a:cubicBezTo>
                    <a:pt x="23" y="34"/>
                    <a:pt x="47" y="30"/>
                    <a:pt x="60" y="24"/>
                  </a:cubicBezTo>
                  <a:cubicBezTo>
                    <a:pt x="73" y="18"/>
                    <a:pt x="78" y="4"/>
                    <a:pt x="81" y="0"/>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50" name="AutoShape 39">
            <a:extLst>
              <a:ext uri="{FF2B5EF4-FFF2-40B4-BE49-F238E27FC236}">
                <a16:creationId xmlns:a16="http://schemas.microsoft.com/office/drawing/2014/main" id="{1265E405-216D-4A5D-B5BC-404DB90F8AD9}"/>
              </a:ext>
            </a:extLst>
          </p:cNvPr>
          <p:cNvSpPr>
            <a:spLocks noChangeArrowheads="1"/>
          </p:cNvSpPr>
          <p:nvPr/>
        </p:nvSpPr>
        <p:spPr bwMode="auto">
          <a:xfrm>
            <a:off x="4742962" y="1905695"/>
            <a:ext cx="4368186" cy="2028511"/>
          </a:xfrm>
          <a:prstGeom prst="cloudCallout">
            <a:avLst>
              <a:gd name="adj1" fmla="val 23739"/>
              <a:gd name="adj2" fmla="val 82842"/>
            </a:avLst>
          </a:prstGeom>
          <a:solidFill>
            <a:srgbClr val="CCFFFF"/>
          </a:solidFill>
          <a:ln w="28575">
            <a:solidFill>
              <a:schemeClr val="accent1">
                <a:lumMod val="40000"/>
                <a:lumOff val="60000"/>
              </a:schemeClr>
            </a:solidFill>
            <a:round/>
            <a:headEnd/>
            <a:tailEnd/>
          </a:ln>
          <a:effectLst/>
          <a:scene3d>
            <a:camera prst="orthographicFront"/>
            <a:lightRig rig="threePt" dir="t"/>
          </a:scene3d>
          <a:sp3d>
            <a:bevelT/>
          </a:sp3d>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1" name="Text Box 40">
            <a:extLst>
              <a:ext uri="{FF2B5EF4-FFF2-40B4-BE49-F238E27FC236}">
                <a16:creationId xmlns:a16="http://schemas.microsoft.com/office/drawing/2014/main" id="{1082FFE4-6C6C-48FF-A3BA-7663EB66879C}"/>
              </a:ext>
            </a:extLst>
          </p:cNvPr>
          <p:cNvSpPr txBox="1">
            <a:spLocks noChangeArrowheads="1"/>
          </p:cNvSpPr>
          <p:nvPr/>
        </p:nvSpPr>
        <p:spPr bwMode="auto">
          <a:xfrm>
            <a:off x="4874866" y="2151539"/>
            <a:ext cx="4188205" cy="1569660"/>
          </a:xfrm>
          <a:prstGeom prst="rect">
            <a:avLst/>
          </a:prstGeom>
          <a:noFill/>
          <a:ln w="2857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The magnetic field curls around the wire in the same direction as your fingers.</a:t>
            </a:r>
          </a:p>
        </p:txBody>
      </p:sp>
      <p:sp>
        <p:nvSpPr>
          <p:cNvPr id="53" name="Oval 52">
            <a:extLst>
              <a:ext uri="{FF2B5EF4-FFF2-40B4-BE49-F238E27FC236}">
                <a16:creationId xmlns:a16="http://schemas.microsoft.com/office/drawing/2014/main" id="{211F270F-95A0-4D2C-AAD6-6249E5D59A4A}"/>
              </a:ext>
            </a:extLst>
          </p:cNvPr>
          <p:cNvSpPr/>
          <p:nvPr/>
        </p:nvSpPr>
        <p:spPr bwMode="auto">
          <a:xfrm>
            <a:off x="5007031" y="3945622"/>
            <a:ext cx="94593" cy="94593"/>
          </a:xfrm>
          <a:prstGeom prst="ellipse">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58" name="Group 42">
            <a:extLst>
              <a:ext uri="{FF2B5EF4-FFF2-40B4-BE49-F238E27FC236}">
                <a16:creationId xmlns:a16="http://schemas.microsoft.com/office/drawing/2014/main" id="{24E14D16-FDB7-4228-AC67-70C4B8C5E619}"/>
              </a:ext>
            </a:extLst>
          </p:cNvPr>
          <p:cNvGrpSpPr>
            <a:grpSpLocks/>
          </p:cNvGrpSpPr>
          <p:nvPr/>
        </p:nvGrpSpPr>
        <p:grpSpPr bwMode="auto">
          <a:xfrm rot="8135546">
            <a:off x="2211477" y="2709805"/>
            <a:ext cx="1717782" cy="1746136"/>
            <a:chOff x="3465" y="244"/>
            <a:chExt cx="1971" cy="2132"/>
          </a:xfrm>
        </p:grpSpPr>
        <p:sp>
          <p:nvSpPr>
            <p:cNvPr id="59" name="Freeform 24">
              <a:extLst>
                <a:ext uri="{FF2B5EF4-FFF2-40B4-BE49-F238E27FC236}">
                  <a16:creationId xmlns:a16="http://schemas.microsoft.com/office/drawing/2014/main" id="{CE0F8A51-84F6-4673-B5BB-26C336AC7522}"/>
                </a:ext>
              </a:extLst>
            </p:cNvPr>
            <p:cNvSpPr>
              <a:spLocks/>
            </p:cNvSpPr>
            <p:nvPr/>
          </p:nvSpPr>
          <p:spPr bwMode="auto">
            <a:xfrm>
              <a:off x="3465" y="244"/>
              <a:ext cx="1953" cy="2039"/>
            </a:xfrm>
            <a:custGeom>
              <a:avLst/>
              <a:gdLst/>
              <a:ahLst/>
              <a:cxnLst>
                <a:cxn ang="0">
                  <a:pos x="1751" y="2033"/>
                </a:cxn>
                <a:cxn ang="0">
                  <a:pos x="1410" y="2033"/>
                </a:cxn>
                <a:cxn ang="0">
                  <a:pos x="1147" y="2039"/>
                </a:cxn>
                <a:cxn ang="0">
                  <a:pos x="1102" y="1884"/>
                </a:cxn>
                <a:cxn ang="0">
                  <a:pos x="1012" y="1698"/>
                </a:cxn>
                <a:cxn ang="0">
                  <a:pos x="742" y="1562"/>
                </a:cxn>
                <a:cxn ang="0">
                  <a:pos x="588" y="1444"/>
                </a:cxn>
                <a:cxn ang="0">
                  <a:pos x="472" y="1326"/>
                </a:cxn>
                <a:cxn ang="0">
                  <a:pos x="382" y="1252"/>
                </a:cxn>
                <a:cxn ang="0">
                  <a:pos x="201" y="1174"/>
                </a:cxn>
                <a:cxn ang="0">
                  <a:pos x="0" y="1036"/>
                </a:cxn>
                <a:cxn ang="0">
                  <a:pos x="119" y="899"/>
                </a:cxn>
                <a:cxn ang="0">
                  <a:pos x="357" y="908"/>
                </a:cxn>
                <a:cxn ang="0">
                  <a:pos x="607" y="1016"/>
                </a:cxn>
                <a:cxn ang="0">
                  <a:pos x="713" y="1100"/>
                </a:cxn>
                <a:cxn ang="0">
                  <a:pos x="832" y="908"/>
                </a:cxn>
                <a:cxn ang="0">
                  <a:pos x="848" y="738"/>
                </a:cxn>
                <a:cxn ang="0">
                  <a:pos x="863" y="672"/>
                </a:cxn>
                <a:cxn ang="0">
                  <a:pos x="838" y="524"/>
                </a:cxn>
                <a:cxn ang="0">
                  <a:pos x="786" y="310"/>
                </a:cxn>
                <a:cxn ang="0">
                  <a:pos x="714" y="167"/>
                </a:cxn>
                <a:cxn ang="0">
                  <a:pos x="810" y="54"/>
                </a:cxn>
                <a:cxn ang="0">
                  <a:pos x="961" y="0"/>
                </a:cxn>
                <a:cxn ang="0">
                  <a:pos x="1070" y="93"/>
                </a:cxn>
                <a:cxn ang="0">
                  <a:pos x="1110" y="59"/>
                </a:cxn>
                <a:cxn ang="0">
                  <a:pos x="1260" y="26"/>
                </a:cxn>
                <a:cxn ang="0">
                  <a:pos x="1359" y="104"/>
                </a:cxn>
                <a:cxn ang="0">
                  <a:pos x="1395" y="224"/>
                </a:cxn>
                <a:cxn ang="0">
                  <a:pos x="1487" y="130"/>
                </a:cxn>
                <a:cxn ang="0">
                  <a:pos x="1609" y="217"/>
                </a:cxn>
                <a:cxn ang="0">
                  <a:pos x="1656" y="380"/>
                </a:cxn>
                <a:cxn ang="0">
                  <a:pos x="1789" y="347"/>
                </a:cxn>
                <a:cxn ang="0">
                  <a:pos x="1847" y="483"/>
                </a:cxn>
                <a:cxn ang="0">
                  <a:pos x="1902" y="710"/>
                </a:cxn>
                <a:cxn ang="0">
                  <a:pos x="1921" y="865"/>
                </a:cxn>
                <a:cxn ang="0">
                  <a:pos x="1953" y="1016"/>
                </a:cxn>
                <a:cxn ang="0">
                  <a:pos x="1931" y="1413"/>
                </a:cxn>
                <a:cxn ang="0">
                  <a:pos x="1873" y="1766"/>
                </a:cxn>
                <a:cxn ang="0">
                  <a:pos x="1886" y="2039"/>
                </a:cxn>
              </a:cxnLst>
              <a:rect l="0" t="0" r="r" b="b"/>
              <a:pathLst>
                <a:path w="1953" h="2039">
                  <a:moveTo>
                    <a:pt x="1886" y="2039"/>
                  </a:moveTo>
                  <a:lnTo>
                    <a:pt x="1751" y="2033"/>
                  </a:lnTo>
                  <a:lnTo>
                    <a:pt x="1603" y="2027"/>
                  </a:lnTo>
                  <a:lnTo>
                    <a:pt x="1410" y="2033"/>
                  </a:lnTo>
                  <a:lnTo>
                    <a:pt x="1295" y="2039"/>
                  </a:lnTo>
                  <a:lnTo>
                    <a:pt x="1147" y="2039"/>
                  </a:lnTo>
                  <a:lnTo>
                    <a:pt x="1108" y="2039"/>
                  </a:lnTo>
                  <a:lnTo>
                    <a:pt x="1102" y="1884"/>
                  </a:lnTo>
                  <a:lnTo>
                    <a:pt x="1070" y="1773"/>
                  </a:lnTo>
                  <a:lnTo>
                    <a:pt x="1012" y="1698"/>
                  </a:lnTo>
                  <a:lnTo>
                    <a:pt x="909" y="1624"/>
                  </a:lnTo>
                  <a:lnTo>
                    <a:pt x="742" y="1562"/>
                  </a:lnTo>
                  <a:lnTo>
                    <a:pt x="659" y="1512"/>
                  </a:lnTo>
                  <a:lnTo>
                    <a:pt x="588" y="1444"/>
                  </a:lnTo>
                  <a:lnTo>
                    <a:pt x="524" y="1382"/>
                  </a:lnTo>
                  <a:lnTo>
                    <a:pt x="472" y="1326"/>
                  </a:lnTo>
                  <a:lnTo>
                    <a:pt x="434" y="1289"/>
                  </a:lnTo>
                  <a:lnTo>
                    <a:pt x="382" y="1252"/>
                  </a:lnTo>
                  <a:lnTo>
                    <a:pt x="320" y="1228"/>
                  </a:lnTo>
                  <a:lnTo>
                    <a:pt x="201" y="1174"/>
                  </a:lnTo>
                  <a:lnTo>
                    <a:pt x="55" y="1119"/>
                  </a:lnTo>
                  <a:lnTo>
                    <a:pt x="0" y="1036"/>
                  </a:lnTo>
                  <a:lnTo>
                    <a:pt x="27" y="954"/>
                  </a:lnTo>
                  <a:lnTo>
                    <a:pt x="119" y="899"/>
                  </a:lnTo>
                  <a:lnTo>
                    <a:pt x="229" y="890"/>
                  </a:lnTo>
                  <a:lnTo>
                    <a:pt x="357" y="908"/>
                  </a:lnTo>
                  <a:lnTo>
                    <a:pt x="494" y="954"/>
                  </a:lnTo>
                  <a:lnTo>
                    <a:pt x="607" y="1016"/>
                  </a:lnTo>
                  <a:lnTo>
                    <a:pt x="649" y="1046"/>
                  </a:lnTo>
                  <a:lnTo>
                    <a:pt x="713" y="1100"/>
                  </a:lnTo>
                  <a:lnTo>
                    <a:pt x="795" y="1055"/>
                  </a:lnTo>
                  <a:lnTo>
                    <a:pt x="832" y="908"/>
                  </a:lnTo>
                  <a:lnTo>
                    <a:pt x="829" y="803"/>
                  </a:lnTo>
                  <a:lnTo>
                    <a:pt x="848" y="738"/>
                  </a:lnTo>
                  <a:lnTo>
                    <a:pt x="848" y="710"/>
                  </a:lnTo>
                  <a:lnTo>
                    <a:pt x="863" y="672"/>
                  </a:lnTo>
                  <a:lnTo>
                    <a:pt x="858" y="617"/>
                  </a:lnTo>
                  <a:lnTo>
                    <a:pt x="838" y="524"/>
                  </a:lnTo>
                  <a:lnTo>
                    <a:pt x="800" y="389"/>
                  </a:lnTo>
                  <a:lnTo>
                    <a:pt x="786" y="310"/>
                  </a:lnTo>
                  <a:lnTo>
                    <a:pt x="776" y="226"/>
                  </a:lnTo>
                  <a:lnTo>
                    <a:pt x="714" y="167"/>
                  </a:lnTo>
                  <a:lnTo>
                    <a:pt x="771" y="87"/>
                  </a:lnTo>
                  <a:lnTo>
                    <a:pt x="810" y="54"/>
                  </a:lnTo>
                  <a:lnTo>
                    <a:pt x="877" y="8"/>
                  </a:lnTo>
                  <a:lnTo>
                    <a:pt x="961" y="0"/>
                  </a:lnTo>
                  <a:lnTo>
                    <a:pt x="1006" y="19"/>
                  </a:lnTo>
                  <a:lnTo>
                    <a:pt x="1070" y="93"/>
                  </a:lnTo>
                  <a:lnTo>
                    <a:pt x="1095" y="173"/>
                  </a:lnTo>
                  <a:lnTo>
                    <a:pt x="1110" y="59"/>
                  </a:lnTo>
                  <a:lnTo>
                    <a:pt x="1173" y="23"/>
                  </a:lnTo>
                  <a:lnTo>
                    <a:pt x="1260" y="26"/>
                  </a:lnTo>
                  <a:lnTo>
                    <a:pt x="1311" y="50"/>
                  </a:lnTo>
                  <a:lnTo>
                    <a:pt x="1359" y="104"/>
                  </a:lnTo>
                  <a:lnTo>
                    <a:pt x="1377" y="167"/>
                  </a:lnTo>
                  <a:lnTo>
                    <a:pt x="1395" y="224"/>
                  </a:lnTo>
                  <a:lnTo>
                    <a:pt x="1436" y="161"/>
                  </a:lnTo>
                  <a:lnTo>
                    <a:pt x="1487" y="130"/>
                  </a:lnTo>
                  <a:lnTo>
                    <a:pt x="1564" y="149"/>
                  </a:lnTo>
                  <a:lnTo>
                    <a:pt x="1609" y="217"/>
                  </a:lnTo>
                  <a:lnTo>
                    <a:pt x="1641" y="291"/>
                  </a:lnTo>
                  <a:lnTo>
                    <a:pt x="1656" y="380"/>
                  </a:lnTo>
                  <a:lnTo>
                    <a:pt x="1712" y="335"/>
                  </a:lnTo>
                  <a:lnTo>
                    <a:pt x="1789" y="347"/>
                  </a:lnTo>
                  <a:lnTo>
                    <a:pt x="1821" y="378"/>
                  </a:lnTo>
                  <a:lnTo>
                    <a:pt x="1847" y="483"/>
                  </a:lnTo>
                  <a:lnTo>
                    <a:pt x="1882" y="638"/>
                  </a:lnTo>
                  <a:lnTo>
                    <a:pt x="1902" y="710"/>
                  </a:lnTo>
                  <a:lnTo>
                    <a:pt x="1914" y="799"/>
                  </a:lnTo>
                  <a:lnTo>
                    <a:pt x="1921" y="865"/>
                  </a:lnTo>
                  <a:lnTo>
                    <a:pt x="1931" y="914"/>
                  </a:lnTo>
                  <a:lnTo>
                    <a:pt x="1953" y="1016"/>
                  </a:lnTo>
                  <a:lnTo>
                    <a:pt x="1953" y="1171"/>
                  </a:lnTo>
                  <a:lnTo>
                    <a:pt x="1931" y="1413"/>
                  </a:lnTo>
                  <a:lnTo>
                    <a:pt x="1898" y="1568"/>
                  </a:lnTo>
                  <a:lnTo>
                    <a:pt x="1873" y="1766"/>
                  </a:lnTo>
                  <a:lnTo>
                    <a:pt x="1860" y="1896"/>
                  </a:lnTo>
                  <a:lnTo>
                    <a:pt x="1886" y="2039"/>
                  </a:lnTo>
                  <a:close/>
                </a:path>
              </a:pathLst>
            </a:custGeom>
            <a:solidFill>
              <a:srgbClr val="FFCC99"/>
            </a:solid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0" name="Freeform 25">
              <a:extLst>
                <a:ext uri="{FF2B5EF4-FFF2-40B4-BE49-F238E27FC236}">
                  <a16:creationId xmlns:a16="http://schemas.microsoft.com/office/drawing/2014/main" id="{F52829E9-78C2-4839-A2A7-0A80C0D5F49E}"/>
                </a:ext>
              </a:extLst>
            </p:cNvPr>
            <p:cNvSpPr>
              <a:spLocks/>
            </p:cNvSpPr>
            <p:nvPr/>
          </p:nvSpPr>
          <p:spPr bwMode="auto">
            <a:xfrm rot="20915850" flipH="1">
              <a:off x="3483" y="1231"/>
              <a:ext cx="328" cy="241"/>
            </a:xfrm>
            <a:custGeom>
              <a:avLst/>
              <a:gdLst/>
              <a:ahLst/>
              <a:cxnLst>
                <a:cxn ang="0">
                  <a:pos x="408" y="96"/>
                </a:cxn>
                <a:cxn ang="0">
                  <a:pos x="312" y="24"/>
                </a:cxn>
                <a:cxn ang="0">
                  <a:pos x="248" y="8"/>
                </a:cxn>
                <a:cxn ang="0">
                  <a:pos x="216" y="0"/>
                </a:cxn>
                <a:cxn ang="0">
                  <a:pos x="152" y="8"/>
                </a:cxn>
                <a:cxn ang="0">
                  <a:pos x="56" y="80"/>
                </a:cxn>
                <a:cxn ang="0">
                  <a:pos x="0" y="152"/>
                </a:cxn>
                <a:cxn ang="0">
                  <a:pos x="48" y="288"/>
                </a:cxn>
                <a:cxn ang="0">
                  <a:pos x="96" y="312"/>
                </a:cxn>
                <a:cxn ang="0">
                  <a:pos x="184" y="240"/>
                </a:cxn>
                <a:cxn ang="0">
                  <a:pos x="256" y="208"/>
                </a:cxn>
                <a:cxn ang="0">
                  <a:pos x="408" y="96"/>
                </a:cxn>
              </a:cxnLst>
              <a:rect l="0" t="0" r="r" b="b"/>
              <a:pathLst>
                <a:path w="408" h="312">
                  <a:moveTo>
                    <a:pt x="408" y="96"/>
                  </a:moveTo>
                  <a:cubicBezTo>
                    <a:pt x="378" y="76"/>
                    <a:pt x="347" y="33"/>
                    <a:pt x="312" y="24"/>
                  </a:cubicBezTo>
                  <a:cubicBezTo>
                    <a:pt x="291" y="19"/>
                    <a:pt x="269" y="13"/>
                    <a:pt x="248" y="8"/>
                  </a:cubicBezTo>
                  <a:cubicBezTo>
                    <a:pt x="237" y="5"/>
                    <a:pt x="216" y="0"/>
                    <a:pt x="216" y="0"/>
                  </a:cubicBezTo>
                  <a:cubicBezTo>
                    <a:pt x="195" y="3"/>
                    <a:pt x="173" y="2"/>
                    <a:pt x="152" y="8"/>
                  </a:cubicBezTo>
                  <a:cubicBezTo>
                    <a:pt x="112" y="19"/>
                    <a:pt x="97" y="66"/>
                    <a:pt x="56" y="80"/>
                  </a:cubicBezTo>
                  <a:cubicBezTo>
                    <a:pt x="39" y="106"/>
                    <a:pt x="17" y="126"/>
                    <a:pt x="0" y="152"/>
                  </a:cubicBezTo>
                  <a:cubicBezTo>
                    <a:pt x="4" y="182"/>
                    <a:pt x="18" y="264"/>
                    <a:pt x="48" y="288"/>
                  </a:cubicBezTo>
                  <a:cubicBezTo>
                    <a:pt x="62" y="299"/>
                    <a:pt x="81" y="302"/>
                    <a:pt x="96" y="312"/>
                  </a:cubicBezTo>
                  <a:cubicBezTo>
                    <a:pt x="133" y="300"/>
                    <a:pt x="151" y="262"/>
                    <a:pt x="184" y="240"/>
                  </a:cubicBezTo>
                  <a:cubicBezTo>
                    <a:pt x="205" y="226"/>
                    <a:pt x="234" y="220"/>
                    <a:pt x="256" y="208"/>
                  </a:cubicBezTo>
                  <a:cubicBezTo>
                    <a:pt x="310" y="178"/>
                    <a:pt x="364" y="140"/>
                    <a:pt x="408" y="96"/>
                  </a:cubicBezTo>
                  <a:close/>
                </a:path>
              </a:pathLst>
            </a:custGeom>
            <a:solidFill>
              <a:srgbClr val="FFCCCC"/>
            </a:solid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1" name="Freeform 26">
              <a:extLst>
                <a:ext uri="{FF2B5EF4-FFF2-40B4-BE49-F238E27FC236}">
                  <a16:creationId xmlns:a16="http://schemas.microsoft.com/office/drawing/2014/main" id="{D5FAAAD2-667B-4544-8119-F285C8C103CA}"/>
                </a:ext>
              </a:extLst>
            </p:cNvPr>
            <p:cNvSpPr>
              <a:spLocks/>
            </p:cNvSpPr>
            <p:nvPr/>
          </p:nvSpPr>
          <p:spPr bwMode="auto">
            <a:xfrm flipH="1">
              <a:off x="4910" y="455"/>
              <a:ext cx="144" cy="52"/>
            </a:xfrm>
            <a:custGeom>
              <a:avLst/>
              <a:gdLst/>
              <a:ahLst/>
              <a:cxnLst>
                <a:cxn ang="0">
                  <a:pos x="0" y="68"/>
                </a:cxn>
                <a:cxn ang="0">
                  <a:pos x="32" y="40"/>
                </a:cxn>
                <a:cxn ang="0">
                  <a:pos x="100" y="16"/>
                </a:cxn>
                <a:cxn ang="0">
                  <a:pos x="140" y="4"/>
                </a:cxn>
                <a:cxn ang="0">
                  <a:pos x="180" y="0"/>
                </a:cxn>
              </a:cxnLst>
              <a:rect l="0" t="0" r="r" b="b"/>
              <a:pathLst>
                <a:path w="180" h="68">
                  <a:moveTo>
                    <a:pt x="0" y="68"/>
                  </a:moveTo>
                  <a:cubicBezTo>
                    <a:pt x="18" y="62"/>
                    <a:pt x="16" y="49"/>
                    <a:pt x="32" y="40"/>
                  </a:cubicBezTo>
                  <a:cubicBezTo>
                    <a:pt x="51" y="29"/>
                    <a:pt x="79" y="21"/>
                    <a:pt x="100" y="16"/>
                  </a:cubicBezTo>
                  <a:cubicBezTo>
                    <a:pt x="119" y="3"/>
                    <a:pt x="109" y="8"/>
                    <a:pt x="140" y="4"/>
                  </a:cubicBezTo>
                  <a:cubicBezTo>
                    <a:pt x="153" y="2"/>
                    <a:pt x="180" y="0"/>
                    <a:pt x="180" y="0"/>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 name="Freeform 27">
              <a:extLst>
                <a:ext uri="{FF2B5EF4-FFF2-40B4-BE49-F238E27FC236}">
                  <a16:creationId xmlns:a16="http://schemas.microsoft.com/office/drawing/2014/main" id="{A8637958-3B17-4F8D-A520-39F5AD2528EF}"/>
                </a:ext>
              </a:extLst>
            </p:cNvPr>
            <p:cNvSpPr>
              <a:spLocks/>
            </p:cNvSpPr>
            <p:nvPr/>
          </p:nvSpPr>
          <p:spPr bwMode="auto">
            <a:xfrm flipH="1">
              <a:off x="4638" y="393"/>
              <a:ext cx="183" cy="36"/>
            </a:xfrm>
            <a:custGeom>
              <a:avLst/>
              <a:gdLst/>
              <a:ahLst/>
              <a:cxnLst>
                <a:cxn ang="0">
                  <a:pos x="0" y="47"/>
                </a:cxn>
                <a:cxn ang="0">
                  <a:pos x="104" y="7"/>
                </a:cxn>
                <a:cxn ang="0">
                  <a:pos x="228" y="31"/>
                </a:cxn>
              </a:cxnLst>
              <a:rect l="0" t="0" r="r" b="b"/>
              <a:pathLst>
                <a:path w="228" h="47">
                  <a:moveTo>
                    <a:pt x="0" y="47"/>
                  </a:moveTo>
                  <a:cubicBezTo>
                    <a:pt x="38" y="39"/>
                    <a:pt x="65" y="15"/>
                    <a:pt x="104" y="7"/>
                  </a:cubicBezTo>
                  <a:cubicBezTo>
                    <a:pt x="146" y="9"/>
                    <a:pt x="197" y="0"/>
                    <a:pt x="228" y="31"/>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3" name="Freeform 28">
              <a:extLst>
                <a:ext uri="{FF2B5EF4-FFF2-40B4-BE49-F238E27FC236}">
                  <a16:creationId xmlns:a16="http://schemas.microsoft.com/office/drawing/2014/main" id="{D25C1E36-E195-4556-9B6D-7F7BF51DD93B}"/>
                </a:ext>
              </a:extLst>
            </p:cNvPr>
            <p:cNvSpPr>
              <a:spLocks/>
            </p:cNvSpPr>
            <p:nvPr/>
          </p:nvSpPr>
          <p:spPr bwMode="auto">
            <a:xfrm flipH="1">
              <a:off x="4265" y="318"/>
              <a:ext cx="205" cy="91"/>
            </a:xfrm>
            <a:custGeom>
              <a:avLst/>
              <a:gdLst/>
              <a:ahLst/>
              <a:cxnLst>
                <a:cxn ang="0">
                  <a:pos x="0" y="0"/>
                </a:cxn>
                <a:cxn ang="0">
                  <a:pos x="112" y="44"/>
                </a:cxn>
                <a:cxn ang="0">
                  <a:pos x="200" y="96"/>
                </a:cxn>
                <a:cxn ang="0">
                  <a:pos x="228" y="104"/>
                </a:cxn>
              </a:cxnLst>
              <a:rect l="0" t="0" r="r" b="b"/>
              <a:pathLst>
                <a:path w="255" h="117">
                  <a:moveTo>
                    <a:pt x="0" y="0"/>
                  </a:moveTo>
                  <a:cubicBezTo>
                    <a:pt x="27" y="27"/>
                    <a:pt x="75" y="37"/>
                    <a:pt x="112" y="44"/>
                  </a:cubicBezTo>
                  <a:cubicBezTo>
                    <a:pt x="137" y="63"/>
                    <a:pt x="170" y="85"/>
                    <a:pt x="200" y="96"/>
                  </a:cubicBezTo>
                  <a:cubicBezTo>
                    <a:pt x="255" y="117"/>
                    <a:pt x="200" y="90"/>
                    <a:pt x="228" y="104"/>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4" name="Freeform 29">
              <a:extLst>
                <a:ext uri="{FF2B5EF4-FFF2-40B4-BE49-F238E27FC236}">
                  <a16:creationId xmlns:a16="http://schemas.microsoft.com/office/drawing/2014/main" id="{65C7A327-2931-47EB-95DA-458F36645242}"/>
                </a:ext>
              </a:extLst>
            </p:cNvPr>
            <p:cNvSpPr>
              <a:spLocks/>
            </p:cNvSpPr>
            <p:nvPr/>
          </p:nvSpPr>
          <p:spPr bwMode="auto">
            <a:xfrm flipH="1">
              <a:off x="4232" y="1363"/>
              <a:ext cx="127" cy="168"/>
            </a:xfrm>
            <a:custGeom>
              <a:avLst/>
              <a:gdLst/>
              <a:ahLst/>
              <a:cxnLst>
                <a:cxn ang="0">
                  <a:pos x="0" y="216"/>
                </a:cxn>
                <a:cxn ang="0">
                  <a:pos x="60" y="192"/>
                </a:cxn>
                <a:cxn ang="0">
                  <a:pos x="132" y="48"/>
                </a:cxn>
                <a:cxn ang="0">
                  <a:pos x="156" y="0"/>
                </a:cxn>
              </a:cxnLst>
              <a:rect l="0" t="0" r="r" b="b"/>
              <a:pathLst>
                <a:path w="158" h="216">
                  <a:moveTo>
                    <a:pt x="0" y="216"/>
                  </a:moveTo>
                  <a:cubicBezTo>
                    <a:pt x="20" y="208"/>
                    <a:pt x="44" y="206"/>
                    <a:pt x="60" y="192"/>
                  </a:cubicBezTo>
                  <a:cubicBezTo>
                    <a:pt x="153" y="110"/>
                    <a:pt x="72" y="138"/>
                    <a:pt x="132" y="48"/>
                  </a:cubicBezTo>
                  <a:cubicBezTo>
                    <a:pt x="158" y="9"/>
                    <a:pt x="156" y="26"/>
                    <a:pt x="156" y="0"/>
                  </a:cubicBezTo>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5" name="Freeform 30">
              <a:extLst>
                <a:ext uri="{FF2B5EF4-FFF2-40B4-BE49-F238E27FC236}">
                  <a16:creationId xmlns:a16="http://schemas.microsoft.com/office/drawing/2014/main" id="{3E52F10F-4E94-4CA1-9977-6F26B63E23CF}"/>
                </a:ext>
              </a:extLst>
            </p:cNvPr>
            <p:cNvSpPr>
              <a:spLocks/>
            </p:cNvSpPr>
            <p:nvPr/>
          </p:nvSpPr>
          <p:spPr bwMode="auto">
            <a:xfrm flipH="1">
              <a:off x="4237" y="1315"/>
              <a:ext cx="77" cy="37"/>
            </a:xfrm>
            <a:custGeom>
              <a:avLst/>
              <a:gdLst/>
              <a:ahLst/>
              <a:cxnLst>
                <a:cxn ang="0">
                  <a:pos x="228" y="0"/>
                </a:cxn>
                <a:cxn ang="0">
                  <a:pos x="108" y="36"/>
                </a:cxn>
                <a:cxn ang="0">
                  <a:pos x="36" y="48"/>
                </a:cxn>
                <a:cxn ang="0">
                  <a:pos x="0" y="60"/>
                </a:cxn>
              </a:cxnLst>
              <a:rect l="0" t="0" r="r" b="b"/>
              <a:pathLst>
                <a:path w="228" h="60">
                  <a:moveTo>
                    <a:pt x="228" y="0"/>
                  </a:moveTo>
                  <a:cubicBezTo>
                    <a:pt x="167" y="40"/>
                    <a:pt x="208" y="21"/>
                    <a:pt x="108" y="36"/>
                  </a:cubicBezTo>
                  <a:cubicBezTo>
                    <a:pt x="84" y="40"/>
                    <a:pt x="60" y="43"/>
                    <a:pt x="36" y="48"/>
                  </a:cubicBezTo>
                  <a:cubicBezTo>
                    <a:pt x="24" y="51"/>
                    <a:pt x="0" y="60"/>
                    <a:pt x="0" y="60"/>
                  </a:cubicBezTo>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6" name="Freeform 31">
              <a:extLst>
                <a:ext uri="{FF2B5EF4-FFF2-40B4-BE49-F238E27FC236}">
                  <a16:creationId xmlns:a16="http://schemas.microsoft.com/office/drawing/2014/main" id="{BBF0481D-DE2C-4F64-A39F-F46BE5D8F195}"/>
                </a:ext>
              </a:extLst>
            </p:cNvPr>
            <p:cNvSpPr>
              <a:spLocks/>
            </p:cNvSpPr>
            <p:nvPr/>
          </p:nvSpPr>
          <p:spPr bwMode="auto">
            <a:xfrm>
              <a:off x="5124" y="609"/>
              <a:ext cx="90" cy="426"/>
            </a:xfrm>
            <a:custGeom>
              <a:avLst/>
              <a:gdLst/>
              <a:ahLst/>
              <a:cxnLst>
                <a:cxn ang="0">
                  <a:pos x="0" y="0"/>
                </a:cxn>
                <a:cxn ang="0">
                  <a:pos x="24" y="126"/>
                </a:cxn>
                <a:cxn ang="0">
                  <a:pos x="58" y="251"/>
                </a:cxn>
                <a:cxn ang="0">
                  <a:pos x="90" y="426"/>
                </a:cxn>
              </a:cxnLst>
              <a:rect l="0" t="0" r="r" b="b"/>
              <a:pathLst>
                <a:path w="90" h="426">
                  <a:moveTo>
                    <a:pt x="0" y="0"/>
                  </a:moveTo>
                  <a:cubicBezTo>
                    <a:pt x="3" y="40"/>
                    <a:pt x="19" y="86"/>
                    <a:pt x="24" y="126"/>
                  </a:cubicBezTo>
                  <a:cubicBezTo>
                    <a:pt x="29" y="172"/>
                    <a:pt x="43" y="208"/>
                    <a:pt x="58" y="251"/>
                  </a:cubicBezTo>
                  <a:cubicBezTo>
                    <a:pt x="63" y="290"/>
                    <a:pt x="90" y="386"/>
                    <a:pt x="90" y="426"/>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7" name="Freeform 32">
              <a:extLst>
                <a:ext uri="{FF2B5EF4-FFF2-40B4-BE49-F238E27FC236}">
                  <a16:creationId xmlns:a16="http://schemas.microsoft.com/office/drawing/2014/main" id="{4274396E-0097-485A-8F20-AA11E75E07FD}"/>
                </a:ext>
              </a:extLst>
            </p:cNvPr>
            <p:cNvSpPr>
              <a:spLocks/>
            </p:cNvSpPr>
            <p:nvPr/>
          </p:nvSpPr>
          <p:spPr bwMode="auto">
            <a:xfrm>
              <a:off x="4860" y="462"/>
              <a:ext cx="135" cy="447"/>
            </a:xfrm>
            <a:custGeom>
              <a:avLst/>
              <a:gdLst/>
              <a:ahLst/>
              <a:cxnLst>
                <a:cxn ang="0">
                  <a:pos x="0" y="0"/>
                </a:cxn>
                <a:cxn ang="0">
                  <a:pos x="30" y="120"/>
                </a:cxn>
                <a:cxn ang="0">
                  <a:pos x="63" y="201"/>
                </a:cxn>
                <a:cxn ang="0">
                  <a:pos x="101" y="321"/>
                </a:cxn>
                <a:cxn ang="0">
                  <a:pos x="110" y="349"/>
                </a:cxn>
                <a:cxn ang="0">
                  <a:pos x="129" y="423"/>
                </a:cxn>
                <a:cxn ang="0">
                  <a:pos x="135" y="447"/>
                </a:cxn>
              </a:cxnLst>
              <a:rect l="0" t="0" r="r" b="b"/>
              <a:pathLst>
                <a:path w="135" h="447">
                  <a:moveTo>
                    <a:pt x="0" y="0"/>
                  </a:moveTo>
                  <a:cubicBezTo>
                    <a:pt x="3" y="26"/>
                    <a:pt x="16" y="92"/>
                    <a:pt x="30" y="120"/>
                  </a:cubicBezTo>
                  <a:cubicBezTo>
                    <a:pt x="46" y="152"/>
                    <a:pt x="54" y="166"/>
                    <a:pt x="63" y="201"/>
                  </a:cubicBezTo>
                  <a:cubicBezTo>
                    <a:pt x="80" y="268"/>
                    <a:pt x="85" y="242"/>
                    <a:pt x="101" y="321"/>
                  </a:cubicBezTo>
                  <a:cubicBezTo>
                    <a:pt x="102" y="330"/>
                    <a:pt x="108" y="340"/>
                    <a:pt x="110" y="349"/>
                  </a:cubicBezTo>
                  <a:cubicBezTo>
                    <a:pt x="117" y="374"/>
                    <a:pt x="125" y="398"/>
                    <a:pt x="129" y="423"/>
                  </a:cubicBezTo>
                  <a:cubicBezTo>
                    <a:pt x="133" y="442"/>
                    <a:pt x="135" y="447"/>
                    <a:pt x="135" y="447"/>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8" name="Freeform 33">
              <a:extLst>
                <a:ext uri="{FF2B5EF4-FFF2-40B4-BE49-F238E27FC236}">
                  <a16:creationId xmlns:a16="http://schemas.microsoft.com/office/drawing/2014/main" id="{ED73B270-56AD-48D7-A6C5-DA5035A2E8D6}"/>
                </a:ext>
              </a:extLst>
            </p:cNvPr>
            <p:cNvSpPr>
              <a:spLocks/>
            </p:cNvSpPr>
            <p:nvPr/>
          </p:nvSpPr>
          <p:spPr bwMode="auto">
            <a:xfrm flipH="1">
              <a:off x="4558" y="415"/>
              <a:ext cx="135" cy="502"/>
            </a:xfrm>
            <a:custGeom>
              <a:avLst/>
              <a:gdLst/>
              <a:ahLst/>
              <a:cxnLst>
                <a:cxn ang="0">
                  <a:pos x="168" y="0"/>
                </a:cxn>
                <a:cxn ang="0">
                  <a:pos x="120" y="204"/>
                </a:cxn>
                <a:cxn ang="0">
                  <a:pos x="84" y="396"/>
                </a:cxn>
                <a:cxn ang="0">
                  <a:pos x="48" y="480"/>
                </a:cxn>
                <a:cxn ang="0">
                  <a:pos x="0" y="648"/>
                </a:cxn>
              </a:cxnLst>
              <a:rect l="0" t="0" r="r" b="b"/>
              <a:pathLst>
                <a:path w="168" h="648">
                  <a:moveTo>
                    <a:pt x="168" y="0"/>
                  </a:moveTo>
                  <a:cubicBezTo>
                    <a:pt x="154" y="68"/>
                    <a:pt x="131" y="135"/>
                    <a:pt x="120" y="204"/>
                  </a:cubicBezTo>
                  <a:cubicBezTo>
                    <a:pt x="112" y="254"/>
                    <a:pt x="107" y="350"/>
                    <a:pt x="84" y="396"/>
                  </a:cubicBezTo>
                  <a:cubicBezTo>
                    <a:pt x="69" y="425"/>
                    <a:pt x="55" y="448"/>
                    <a:pt x="48" y="480"/>
                  </a:cubicBezTo>
                  <a:cubicBezTo>
                    <a:pt x="35" y="539"/>
                    <a:pt x="27" y="594"/>
                    <a:pt x="0" y="648"/>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9" name="Freeform 34">
              <a:extLst>
                <a:ext uri="{FF2B5EF4-FFF2-40B4-BE49-F238E27FC236}">
                  <a16:creationId xmlns:a16="http://schemas.microsoft.com/office/drawing/2014/main" id="{D097253B-4DC3-458F-AE81-51AD272230B2}"/>
                </a:ext>
              </a:extLst>
            </p:cNvPr>
            <p:cNvSpPr>
              <a:spLocks/>
            </p:cNvSpPr>
            <p:nvPr/>
          </p:nvSpPr>
          <p:spPr bwMode="auto">
            <a:xfrm flipH="1">
              <a:off x="4071" y="348"/>
              <a:ext cx="217" cy="503"/>
            </a:xfrm>
            <a:custGeom>
              <a:avLst/>
              <a:gdLst/>
              <a:ahLst/>
              <a:cxnLst>
                <a:cxn ang="0">
                  <a:pos x="56" y="0"/>
                </a:cxn>
                <a:cxn ang="0">
                  <a:pos x="96" y="40"/>
                </a:cxn>
                <a:cxn ang="0">
                  <a:pos x="156" y="112"/>
                </a:cxn>
                <a:cxn ang="0">
                  <a:pos x="172" y="152"/>
                </a:cxn>
                <a:cxn ang="0">
                  <a:pos x="200" y="252"/>
                </a:cxn>
                <a:cxn ang="0">
                  <a:pos x="212" y="364"/>
                </a:cxn>
                <a:cxn ang="0">
                  <a:pos x="200" y="464"/>
                </a:cxn>
                <a:cxn ang="0">
                  <a:pos x="108" y="496"/>
                </a:cxn>
                <a:cxn ang="0">
                  <a:pos x="52" y="488"/>
                </a:cxn>
                <a:cxn ang="0">
                  <a:pos x="8" y="452"/>
                </a:cxn>
                <a:cxn ang="0">
                  <a:pos x="4" y="412"/>
                </a:cxn>
                <a:cxn ang="0">
                  <a:pos x="16" y="376"/>
                </a:cxn>
                <a:cxn ang="0">
                  <a:pos x="60" y="184"/>
                </a:cxn>
                <a:cxn ang="0">
                  <a:pos x="60" y="32"/>
                </a:cxn>
              </a:cxnLst>
              <a:rect l="0" t="0" r="r" b="b"/>
              <a:pathLst>
                <a:path w="217" h="503">
                  <a:moveTo>
                    <a:pt x="56" y="0"/>
                  </a:moveTo>
                  <a:cubicBezTo>
                    <a:pt x="74" y="12"/>
                    <a:pt x="75" y="33"/>
                    <a:pt x="96" y="40"/>
                  </a:cubicBezTo>
                  <a:cubicBezTo>
                    <a:pt x="103" y="62"/>
                    <a:pt x="139" y="95"/>
                    <a:pt x="156" y="112"/>
                  </a:cubicBezTo>
                  <a:cubicBezTo>
                    <a:pt x="162" y="118"/>
                    <a:pt x="170" y="147"/>
                    <a:pt x="172" y="152"/>
                  </a:cubicBezTo>
                  <a:cubicBezTo>
                    <a:pt x="183" y="186"/>
                    <a:pt x="194" y="215"/>
                    <a:pt x="200" y="252"/>
                  </a:cubicBezTo>
                  <a:cubicBezTo>
                    <a:pt x="208" y="286"/>
                    <a:pt x="212" y="329"/>
                    <a:pt x="212" y="364"/>
                  </a:cubicBezTo>
                  <a:cubicBezTo>
                    <a:pt x="212" y="399"/>
                    <a:pt x="217" y="442"/>
                    <a:pt x="200" y="464"/>
                  </a:cubicBezTo>
                  <a:cubicBezTo>
                    <a:pt x="189" y="496"/>
                    <a:pt x="138" y="486"/>
                    <a:pt x="108" y="496"/>
                  </a:cubicBezTo>
                  <a:cubicBezTo>
                    <a:pt x="89" y="494"/>
                    <a:pt x="63" y="503"/>
                    <a:pt x="52" y="488"/>
                  </a:cubicBezTo>
                  <a:cubicBezTo>
                    <a:pt x="40" y="478"/>
                    <a:pt x="14" y="471"/>
                    <a:pt x="8" y="452"/>
                  </a:cubicBezTo>
                  <a:cubicBezTo>
                    <a:pt x="0" y="440"/>
                    <a:pt x="3" y="425"/>
                    <a:pt x="4" y="412"/>
                  </a:cubicBezTo>
                  <a:cubicBezTo>
                    <a:pt x="5" y="399"/>
                    <a:pt x="7" y="414"/>
                    <a:pt x="16" y="376"/>
                  </a:cubicBezTo>
                  <a:cubicBezTo>
                    <a:pt x="37" y="313"/>
                    <a:pt x="44" y="248"/>
                    <a:pt x="60" y="184"/>
                  </a:cubicBezTo>
                  <a:cubicBezTo>
                    <a:pt x="66" y="133"/>
                    <a:pt x="60" y="84"/>
                    <a:pt x="60" y="32"/>
                  </a:cubicBezTo>
                </a:path>
              </a:pathLst>
            </a:custGeom>
            <a:solidFill>
              <a:srgbClr val="FFCC99"/>
            </a:solid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0" name="Freeform 35">
              <a:extLst>
                <a:ext uri="{FF2B5EF4-FFF2-40B4-BE49-F238E27FC236}">
                  <a16:creationId xmlns:a16="http://schemas.microsoft.com/office/drawing/2014/main" id="{485B8216-7FF0-4ED5-9611-71FCECCEB25B}"/>
                </a:ext>
              </a:extLst>
            </p:cNvPr>
            <p:cNvSpPr>
              <a:spLocks/>
            </p:cNvSpPr>
            <p:nvPr/>
          </p:nvSpPr>
          <p:spPr bwMode="auto">
            <a:xfrm>
              <a:off x="4085" y="357"/>
              <a:ext cx="207" cy="455"/>
            </a:xfrm>
            <a:custGeom>
              <a:avLst/>
              <a:gdLst/>
              <a:ahLst/>
              <a:cxnLst>
                <a:cxn ang="0">
                  <a:pos x="145" y="0"/>
                </a:cxn>
                <a:cxn ang="0">
                  <a:pos x="121" y="42"/>
                </a:cxn>
                <a:cxn ang="0">
                  <a:pos x="61" y="106"/>
                </a:cxn>
                <a:cxn ang="0">
                  <a:pos x="45" y="142"/>
                </a:cxn>
                <a:cxn ang="0">
                  <a:pos x="17" y="231"/>
                </a:cxn>
                <a:cxn ang="0">
                  <a:pos x="5" y="331"/>
                </a:cxn>
                <a:cxn ang="0">
                  <a:pos x="17" y="420"/>
                </a:cxn>
                <a:cxn ang="0">
                  <a:pos x="109" y="449"/>
                </a:cxn>
                <a:cxn ang="0">
                  <a:pos x="165" y="442"/>
                </a:cxn>
                <a:cxn ang="0">
                  <a:pos x="193" y="399"/>
                </a:cxn>
                <a:cxn ang="0">
                  <a:pos x="201" y="342"/>
                </a:cxn>
                <a:cxn ang="0">
                  <a:pos x="157" y="170"/>
                </a:cxn>
                <a:cxn ang="0">
                  <a:pos x="157" y="35"/>
                </a:cxn>
              </a:cxnLst>
              <a:rect l="0" t="0" r="r" b="b"/>
              <a:pathLst>
                <a:path w="207" h="455">
                  <a:moveTo>
                    <a:pt x="145" y="0"/>
                  </a:moveTo>
                  <a:cubicBezTo>
                    <a:pt x="127" y="11"/>
                    <a:pt x="142" y="35"/>
                    <a:pt x="121" y="42"/>
                  </a:cubicBezTo>
                  <a:cubicBezTo>
                    <a:pt x="114" y="61"/>
                    <a:pt x="78" y="91"/>
                    <a:pt x="61" y="106"/>
                  </a:cubicBezTo>
                  <a:cubicBezTo>
                    <a:pt x="55" y="111"/>
                    <a:pt x="47" y="137"/>
                    <a:pt x="45" y="142"/>
                  </a:cubicBezTo>
                  <a:cubicBezTo>
                    <a:pt x="34" y="172"/>
                    <a:pt x="23" y="198"/>
                    <a:pt x="17" y="231"/>
                  </a:cubicBezTo>
                  <a:cubicBezTo>
                    <a:pt x="9" y="261"/>
                    <a:pt x="5" y="300"/>
                    <a:pt x="5" y="331"/>
                  </a:cubicBezTo>
                  <a:cubicBezTo>
                    <a:pt x="5" y="362"/>
                    <a:pt x="0" y="401"/>
                    <a:pt x="17" y="420"/>
                  </a:cubicBezTo>
                  <a:cubicBezTo>
                    <a:pt x="28" y="449"/>
                    <a:pt x="79" y="440"/>
                    <a:pt x="109" y="449"/>
                  </a:cubicBezTo>
                  <a:cubicBezTo>
                    <a:pt x="128" y="447"/>
                    <a:pt x="154" y="455"/>
                    <a:pt x="165" y="442"/>
                  </a:cubicBezTo>
                  <a:cubicBezTo>
                    <a:pt x="177" y="433"/>
                    <a:pt x="187" y="416"/>
                    <a:pt x="193" y="399"/>
                  </a:cubicBezTo>
                  <a:cubicBezTo>
                    <a:pt x="199" y="382"/>
                    <a:pt x="207" y="380"/>
                    <a:pt x="201" y="342"/>
                  </a:cubicBezTo>
                  <a:cubicBezTo>
                    <a:pt x="180" y="285"/>
                    <a:pt x="173" y="227"/>
                    <a:pt x="157" y="170"/>
                  </a:cubicBezTo>
                  <a:cubicBezTo>
                    <a:pt x="151" y="125"/>
                    <a:pt x="157" y="81"/>
                    <a:pt x="157" y="35"/>
                  </a:cubicBezTo>
                </a:path>
              </a:pathLst>
            </a:custGeom>
            <a:solidFill>
              <a:srgbClr val="FFCC99"/>
            </a:solidFill>
            <a:ln w="28575" cmpd="sng">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1" name="Freeform 36">
              <a:extLst>
                <a:ext uri="{FF2B5EF4-FFF2-40B4-BE49-F238E27FC236}">
                  <a16:creationId xmlns:a16="http://schemas.microsoft.com/office/drawing/2014/main" id="{944C8896-BEBA-41D1-9DA8-FCC09C05554B}"/>
                </a:ext>
              </a:extLst>
            </p:cNvPr>
            <p:cNvSpPr>
              <a:spLocks/>
            </p:cNvSpPr>
            <p:nvPr/>
          </p:nvSpPr>
          <p:spPr bwMode="auto">
            <a:xfrm flipH="1">
              <a:off x="4254" y="449"/>
              <a:ext cx="45" cy="294"/>
            </a:xfrm>
            <a:custGeom>
              <a:avLst/>
              <a:gdLst/>
              <a:ahLst/>
              <a:cxnLst>
                <a:cxn ang="0">
                  <a:pos x="45" y="0"/>
                </a:cxn>
                <a:cxn ang="0">
                  <a:pos x="36" y="135"/>
                </a:cxn>
                <a:cxn ang="0">
                  <a:pos x="18" y="198"/>
                </a:cxn>
                <a:cxn ang="0">
                  <a:pos x="6" y="252"/>
                </a:cxn>
                <a:cxn ang="0">
                  <a:pos x="3" y="276"/>
                </a:cxn>
                <a:cxn ang="0">
                  <a:pos x="0" y="294"/>
                </a:cxn>
              </a:cxnLst>
              <a:rect l="0" t="0" r="r" b="b"/>
              <a:pathLst>
                <a:path w="45" h="294">
                  <a:moveTo>
                    <a:pt x="45" y="0"/>
                  </a:moveTo>
                  <a:cubicBezTo>
                    <a:pt x="43" y="44"/>
                    <a:pt x="43" y="91"/>
                    <a:pt x="36" y="135"/>
                  </a:cubicBezTo>
                  <a:cubicBezTo>
                    <a:pt x="32" y="156"/>
                    <a:pt x="23" y="177"/>
                    <a:pt x="18" y="198"/>
                  </a:cubicBezTo>
                  <a:cubicBezTo>
                    <a:pt x="14" y="216"/>
                    <a:pt x="9" y="234"/>
                    <a:pt x="6" y="252"/>
                  </a:cubicBezTo>
                  <a:cubicBezTo>
                    <a:pt x="5" y="260"/>
                    <a:pt x="4" y="268"/>
                    <a:pt x="3" y="276"/>
                  </a:cubicBezTo>
                  <a:cubicBezTo>
                    <a:pt x="2" y="282"/>
                    <a:pt x="0" y="294"/>
                    <a:pt x="0" y="294"/>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2" name="Freeform 37">
              <a:extLst>
                <a:ext uri="{FF2B5EF4-FFF2-40B4-BE49-F238E27FC236}">
                  <a16:creationId xmlns:a16="http://schemas.microsoft.com/office/drawing/2014/main" id="{F8874383-D8AC-4FD1-913A-0A903C5FB39D}"/>
                </a:ext>
              </a:extLst>
            </p:cNvPr>
            <p:cNvSpPr>
              <a:spLocks/>
            </p:cNvSpPr>
            <p:nvPr/>
          </p:nvSpPr>
          <p:spPr bwMode="auto">
            <a:xfrm flipH="1">
              <a:off x="4156" y="526"/>
              <a:ext cx="102" cy="42"/>
            </a:xfrm>
            <a:custGeom>
              <a:avLst/>
              <a:gdLst/>
              <a:ahLst/>
              <a:cxnLst>
                <a:cxn ang="0">
                  <a:pos x="102" y="0"/>
                </a:cxn>
                <a:cxn ang="0">
                  <a:pos x="36" y="24"/>
                </a:cxn>
                <a:cxn ang="0">
                  <a:pos x="9" y="36"/>
                </a:cxn>
                <a:cxn ang="0">
                  <a:pos x="0" y="42"/>
                </a:cxn>
              </a:cxnLst>
              <a:rect l="0" t="0" r="r" b="b"/>
              <a:pathLst>
                <a:path w="102" h="42">
                  <a:moveTo>
                    <a:pt x="102" y="0"/>
                  </a:moveTo>
                  <a:cubicBezTo>
                    <a:pt x="83" y="14"/>
                    <a:pt x="59" y="18"/>
                    <a:pt x="36" y="24"/>
                  </a:cubicBezTo>
                  <a:cubicBezTo>
                    <a:pt x="28" y="29"/>
                    <a:pt x="17" y="31"/>
                    <a:pt x="9" y="36"/>
                  </a:cubicBezTo>
                  <a:cubicBezTo>
                    <a:pt x="6" y="38"/>
                    <a:pt x="0" y="42"/>
                    <a:pt x="0" y="42"/>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3" name="Freeform 38">
              <a:extLst>
                <a:ext uri="{FF2B5EF4-FFF2-40B4-BE49-F238E27FC236}">
                  <a16:creationId xmlns:a16="http://schemas.microsoft.com/office/drawing/2014/main" id="{C0008A63-AE03-402C-820A-274987C94C08}"/>
                </a:ext>
              </a:extLst>
            </p:cNvPr>
            <p:cNvSpPr>
              <a:spLocks/>
            </p:cNvSpPr>
            <p:nvPr/>
          </p:nvSpPr>
          <p:spPr bwMode="auto">
            <a:xfrm flipH="1">
              <a:off x="5143" y="642"/>
              <a:ext cx="126" cy="32"/>
            </a:xfrm>
            <a:custGeom>
              <a:avLst/>
              <a:gdLst/>
              <a:ahLst/>
              <a:cxnLst>
                <a:cxn ang="0">
                  <a:pos x="0" y="41"/>
                </a:cxn>
                <a:cxn ang="0">
                  <a:pos x="72" y="5"/>
                </a:cxn>
                <a:cxn ang="0">
                  <a:pos x="156" y="1"/>
                </a:cxn>
              </a:cxnLst>
              <a:rect l="0" t="0" r="r" b="b"/>
              <a:pathLst>
                <a:path w="156" h="41">
                  <a:moveTo>
                    <a:pt x="0" y="41"/>
                  </a:moveTo>
                  <a:cubicBezTo>
                    <a:pt x="25" y="33"/>
                    <a:pt x="47" y="10"/>
                    <a:pt x="72" y="5"/>
                  </a:cubicBezTo>
                  <a:cubicBezTo>
                    <a:pt x="96" y="0"/>
                    <a:pt x="131" y="1"/>
                    <a:pt x="156" y="1"/>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4" name="Freeform 39">
              <a:extLst>
                <a:ext uri="{FF2B5EF4-FFF2-40B4-BE49-F238E27FC236}">
                  <a16:creationId xmlns:a16="http://schemas.microsoft.com/office/drawing/2014/main" id="{310F2824-2580-47E5-8409-828E6AD1059F}"/>
                </a:ext>
              </a:extLst>
            </p:cNvPr>
            <p:cNvSpPr>
              <a:spLocks/>
            </p:cNvSpPr>
            <p:nvPr/>
          </p:nvSpPr>
          <p:spPr bwMode="auto">
            <a:xfrm flipH="1">
              <a:off x="3826" y="1360"/>
              <a:ext cx="70" cy="114"/>
            </a:xfrm>
            <a:custGeom>
              <a:avLst/>
              <a:gdLst/>
              <a:ahLst/>
              <a:cxnLst>
                <a:cxn ang="0">
                  <a:pos x="0" y="0"/>
                </a:cxn>
                <a:cxn ang="0">
                  <a:pos x="4" y="44"/>
                </a:cxn>
                <a:cxn ang="0">
                  <a:pos x="76" y="128"/>
                </a:cxn>
                <a:cxn ang="0">
                  <a:pos x="88" y="148"/>
                </a:cxn>
              </a:cxnLst>
              <a:rect l="0" t="0" r="r" b="b"/>
              <a:pathLst>
                <a:path w="88" h="148">
                  <a:moveTo>
                    <a:pt x="0" y="0"/>
                  </a:moveTo>
                  <a:cubicBezTo>
                    <a:pt x="1" y="15"/>
                    <a:pt x="0" y="30"/>
                    <a:pt x="4" y="44"/>
                  </a:cubicBezTo>
                  <a:cubicBezTo>
                    <a:pt x="13" y="74"/>
                    <a:pt x="52" y="112"/>
                    <a:pt x="76" y="128"/>
                  </a:cubicBezTo>
                  <a:cubicBezTo>
                    <a:pt x="86" y="142"/>
                    <a:pt x="82" y="136"/>
                    <a:pt x="88" y="148"/>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5" name="Freeform 40">
              <a:extLst>
                <a:ext uri="{FF2B5EF4-FFF2-40B4-BE49-F238E27FC236}">
                  <a16:creationId xmlns:a16="http://schemas.microsoft.com/office/drawing/2014/main" id="{CF6435BC-6DC5-44E0-87BB-4256E8747D0E}"/>
                </a:ext>
              </a:extLst>
            </p:cNvPr>
            <p:cNvSpPr>
              <a:spLocks/>
            </p:cNvSpPr>
            <p:nvPr/>
          </p:nvSpPr>
          <p:spPr bwMode="auto">
            <a:xfrm flipH="1">
              <a:off x="3865" y="1390"/>
              <a:ext cx="61" cy="90"/>
            </a:xfrm>
            <a:custGeom>
              <a:avLst/>
              <a:gdLst/>
              <a:ahLst/>
              <a:cxnLst>
                <a:cxn ang="0">
                  <a:pos x="0" y="0"/>
                </a:cxn>
                <a:cxn ang="0">
                  <a:pos x="32" y="64"/>
                </a:cxn>
                <a:cxn ang="0">
                  <a:pos x="64" y="108"/>
                </a:cxn>
                <a:cxn ang="0">
                  <a:pos x="76" y="116"/>
                </a:cxn>
              </a:cxnLst>
              <a:rect l="0" t="0" r="r" b="b"/>
              <a:pathLst>
                <a:path w="76" h="116">
                  <a:moveTo>
                    <a:pt x="0" y="0"/>
                  </a:moveTo>
                  <a:cubicBezTo>
                    <a:pt x="9" y="26"/>
                    <a:pt x="12" y="44"/>
                    <a:pt x="32" y="64"/>
                  </a:cubicBezTo>
                  <a:cubicBezTo>
                    <a:pt x="38" y="81"/>
                    <a:pt x="54" y="92"/>
                    <a:pt x="64" y="108"/>
                  </a:cubicBezTo>
                  <a:cubicBezTo>
                    <a:pt x="67" y="112"/>
                    <a:pt x="76" y="116"/>
                    <a:pt x="76" y="116"/>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6" name="Freeform 10">
              <a:extLst>
                <a:ext uri="{FF2B5EF4-FFF2-40B4-BE49-F238E27FC236}">
                  <a16:creationId xmlns:a16="http://schemas.microsoft.com/office/drawing/2014/main" id="{2DB3E3EF-1E22-47C3-B336-0863B01E51EF}"/>
                </a:ext>
              </a:extLst>
            </p:cNvPr>
            <p:cNvSpPr>
              <a:spLocks/>
            </p:cNvSpPr>
            <p:nvPr/>
          </p:nvSpPr>
          <p:spPr bwMode="auto">
            <a:xfrm flipH="1">
              <a:off x="4488" y="2221"/>
              <a:ext cx="948" cy="155"/>
            </a:xfrm>
            <a:custGeom>
              <a:avLst/>
              <a:gdLst/>
              <a:ahLst/>
              <a:cxnLst>
                <a:cxn ang="0">
                  <a:pos x="4" y="8"/>
                </a:cxn>
                <a:cxn ang="0">
                  <a:pos x="1180" y="0"/>
                </a:cxn>
                <a:cxn ang="0">
                  <a:pos x="1140" y="200"/>
                </a:cxn>
                <a:cxn ang="0">
                  <a:pos x="0" y="96"/>
                </a:cxn>
                <a:cxn ang="0">
                  <a:pos x="4" y="8"/>
                </a:cxn>
              </a:cxnLst>
              <a:rect l="0" t="0" r="r" b="b"/>
              <a:pathLst>
                <a:path w="1180" h="200">
                  <a:moveTo>
                    <a:pt x="4" y="8"/>
                  </a:moveTo>
                  <a:lnTo>
                    <a:pt x="1180" y="0"/>
                  </a:lnTo>
                  <a:lnTo>
                    <a:pt x="1140" y="200"/>
                  </a:lnTo>
                  <a:lnTo>
                    <a:pt x="0" y="96"/>
                  </a:lnTo>
                  <a:lnTo>
                    <a:pt x="4" y="8"/>
                  </a:lnTo>
                  <a:close/>
                </a:path>
              </a:pathLst>
            </a:custGeom>
            <a:solidFill>
              <a:srgbClr val="3399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66" name="Group 165">
            <a:extLst>
              <a:ext uri="{FF2B5EF4-FFF2-40B4-BE49-F238E27FC236}">
                <a16:creationId xmlns:a16="http://schemas.microsoft.com/office/drawing/2014/main" id="{710497FD-D1D8-492C-A8E8-6024A82BB524}"/>
              </a:ext>
            </a:extLst>
          </p:cNvPr>
          <p:cNvGrpSpPr/>
          <p:nvPr/>
        </p:nvGrpSpPr>
        <p:grpSpPr>
          <a:xfrm>
            <a:off x="3540826" y="3543917"/>
            <a:ext cx="1438332" cy="468466"/>
            <a:chOff x="4261171" y="3429272"/>
            <a:chExt cx="1445946" cy="483681"/>
          </a:xfrm>
        </p:grpSpPr>
        <p:cxnSp>
          <p:nvCxnSpPr>
            <p:cNvPr id="167" name="Straight Arrow Connector 166">
              <a:extLst>
                <a:ext uri="{FF2B5EF4-FFF2-40B4-BE49-F238E27FC236}">
                  <a16:creationId xmlns:a16="http://schemas.microsoft.com/office/drawing/2014/main" id="{E879C61F-3886-4BB1-BD7C-4C5B32ADEA38}"/>
                </a:ext>
              </a:extLst>
            </p:cNvPr>
            <p:cNvCxnSpPr>
              <a:cxnSpLocks/>
            </p:cNvCxnSpPr>
            <p:nvPr/>
          </p:nvCxnSpPr>
          <p:spPr bwMode="auto">
            <a:xfrm>
              <a:off x="4261171" y="3429272"/>
              <a:ext cx="1445946" cy="428025"/>
            </a:xfrm>
            <a:prstGeom prst="straightConnector1">
              <a:avLst/>
            </a:prstGeom>
            <a:solidFill>
              <a:schemeClr val="accent1"/>
            </a:solidFill>
            <a:ln w="38100" cap="flat" cmpd="sng" algn="ctr">
              <a:solidFill>
                <a:schemeClr val="tx1"/>
              </a:solidFill>
              <a:prstDash val="solid"/>
              <a:round/>
              <a:headEnd type="triangle" w="med" len="med"/>
              <a:tailEnd type="triangle" w="med" len="med"/>
            </a:ln>
            <a:effectLst/>
          </p:spPr>
        </p:cxnSp>
        <p:sp>
          <p:nvSpPr>
            <p:cNvPr id="168" name="TextBox 167">
              <a:extLst>
                <a:ext uri="{FF2B5EF4-FFF2-40B4-BE49-F238E27FC236}">
                  <a16:creationId xmlns:a16="http://schemas.microsoft.com/office/drawing/2014/main" id="{6A2EE8A9-996E-4BA5-95AE-C92AC1138A0B}"/>
                </a:ext>
              </a:extLst>
            </p:cNvPr>
            <p:cNvSpPr txBox="1"/>
            <p:nvPr/>
          </p:nvSpPr>
          <p:spPr>
            <a:xfrm>
              <a:off x="4873410" y="3451288"/>
              <a:ext cx="378368" cy="461665"/>
            </a:xfrm>
            <a:prstGeom prst="rect">
              <a:avLst/>
            </a:prstGeom>
            <a:solidFill>
              <a:srgbClr val="FFFF99"/>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R</a:t>
              </a:r>
            </a:p>
          </p:txBody>
        </p:sp>
      </p:grpSp>
      <p:sp>
        <p:nvSpPr>
          <p:cNvPr id="169" name="TextBox 168">
            <a:extLst>
              <a:ext uri="{FF2B5EF4-FFF2-40B4-BE49-F238E27FC236}">
                <a16:creationId xmlns:a16="http://schemas.microsoft.com/office/drawing/2014/main" id="{722725E2-0E52-4EF4-BA3F-4DCD18307272}"/>
              </a:ext>
            </a:extLst>
          </p:cNvPr>
          <p:cNvSpPr txBox="1"/>
          <p:nvPr/>
        </p:nvSpPr>
        <p:spPr>
          <a:xfrm>
            <a:off x="4769451" y="3595442"/>
            <a:ext cx="87235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P</a:t>
            </a:r>
          </a:p>
        </p:txBody>
      </p:sp>
      <p:sp>
        <p:nvSpPr>
          <p:cNvPr id="170" name="TextBox 169">
            <a:extLst>
              <a:ext uri="{FF2B5EF4-FFF2-40B4-BE49-F238E27FC236}">
                <a16:creationId xmlns:a16="http://schemas.microsoft.com/office/drawing/2014/main" id="{E8F482D0-E062-45AE-A331-7E75E81CCE53}"/>
              </a:ext>
            </a:extLst>
          </p:cNvPr>
          <p:cNvSpPr txBox="1"/>
          <p:nvPr/>
        </p:nvSpPr>
        <p:spPr>
          <a:xfrm>
            <a:off x="5069306" y="4032151"/>
            <a:ext cx="87235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B = ?</a:t>
            </a:r>
          </a:p>
        </p:txBody>
      </p:sp>
      <p:grpSp>
        <p:nvGrpSpPr>
          <p:cNvPr id="171" name="Group 73">
            <a:extLst>
              <a:ext uri="{FF2B5EF4-FFF2-40B4-BE49-F238E27FC236}">
                <a16:creationId xmlns:a16="http://schemas.microsoft.com/office/drawing/2014/main" id="{E8F28C42-3564-4375-AB92-15B0E585BA34}"/>
              </a:ext>
            </a:extLst>
          </p:cNvPr>
          <p:cNvGrpSpPr>
            <a:grpSpLocks/>
          </p:cNvGrpSpPr>
          <p:nvPr/>
        </p:nvGrpSpPr>
        <p:grpSpPr bwMode="auto">
          <a:xfrm rot="17764652" flipH="1" flipV="1">
            <a:off x="1918050" y="3342933"/>
            <a:ext cx="1015773" cy="1858949"/>
            <a:chOff x="1721" y="380"/>
            <a:chExt cx="436" cy="1950"/>
          </a:xfrm>
        </p:grpSpPr>
        <p:grpSp>
          <p:nvGrpSpPr>
            <p:cNvPr id="172" name="Group 74">
              <a:extLst>
                <a:ext uri="{FF2B5EF4-FFF2-40B4-BE49-F238E27FC236}">
                  <a16:creationId xmlns:a16="http://schemas.microsoft.com/office/drawing/2014/main" id="{CF23DAC4-9531-4EC1-9AAD-636A18A18B9C}"/>
                </a:ext>
              </a:extLst>
            </p:cNvPr>
            <p:cNvGrpSpPr>
              <a:grpSpLocks/>
            </p:cNvGrpSpPr>
            <p:nvPr/>
          </p:nvGrpSpPr>
          <p:grpSpPr bwMode="auto">
            <a:xfrm>
              <a:off x="1836" y="684"/>
              <a:ext cx="285" cy="1270"/>
              <a:chOff x="1836" y="684"/>
              <a:chExt cx="285" cy="1270"/>
            </a:xfrm>
          </p:grpSpPr>
          <p:sp>
            <p:nvSpPr>
              <p:cNvPr id="183" name="Arc 75">
                <a:extLst>
                  <a:ext uri="{FF2B5EF4-FFF2-40B4-BE49-F238E27FC236}">
                    <a16:creationId xmlns:a16="http://schemas.microsoft.com/office/drawing/2014/main" id="{95E5F489-9367-4955-AAC7-E88CD9A15DDC}"/>
                  </a:ext>
                </a:extLst>
              </p:cNvPr>
              <p:cNvSpPr>
                <a:spLocks/>
              </p:cNvSpPr>
              <p:nvPr/>
            </p:nvSpPr>
            <p:spPr bwMode="auto">
              <a:xfrm flipH="1" flipV="1">
                <a:off x="1836" y="1259"/>
                <a:ext cx="282" cy="695"/>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4" name="Arc 76">
                <a:extLst>
                  <a:ext uri="{FF2B5EF4-FFF2-40B4-BE49-F238E27FC236}">
                    <a16:creationId xmlns:a16="http://schemas.microsoft.com/office/drawing/2014/main" id="{BE7AD0F0-BF27-419B-BAA8-B2248920F030}"/>
                  </a:ext>
                </a:extLst>
              </p:cNvPr>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73" name="Group 77">
              <a:extLst>
                <a:ext uri="{FF2B5EF4-FFF2-40B4-BE49-F238E27FC236}">
                  <a16:creationId xmlns:a16="http://schemas.microsoft.com/office/drawing/2014/main" id="{2C3006E2-8760-4296-AF08-3E3533B4B3BF}"/>
                </a:ext>
              </a:extLst>
            </p:cNvPr>
            <p:cNvGrpSpPr>
              <a:grpSpLocks/>
            </p:cNvGrpSpPr>
            <p:nvPr/>
          </p:nvGrpSpPr>
          <p:grpSpPr bwMode="auto">
            <a:xfrm>
              <a:off x="1729" y="408"/>
              <a:ext cx="428" cy="1856"/>
              <a:chOff x="1837" y="684"/>
              <a:chExt cx="284" cy="1281"/>
            </a:xfrm>
          </p:grpSpPr>
          <p:sp>
            <p:nvSpPr>
              <p:cNvPr id="181" name="Arc 78">
                <a:extLst>
                  <a:ext uri="{FF2B5EF4-FFF2-40B4-BE49-F238E27FC236}">
                    <a16:creationId xmlns:a16="http://schemas.microsoft.com/office/drawing/2014/main" id="{8D01DE55-65C6-446D-9866-CF55212B4BD4}"/>
                  </a:ext>
                </a:extLst>
              </p:cNvPr>
              <p:cNvSpPr>
                <a:spLocks/>
              </p:cNvSpPr>
              <p:nvPr/>
            </p:nvSpPr>
            <p:spPr bwMode="auto">
              <a:xfrm flipH="1" flipV="1">
                <a:off x="1837" y="1263"/>
                <a:ext cx="282" cy="702"/>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2" name="Arc 79">
                <a:extLst>
                  <a:ext uri="{FF2B5EF4-FFF2-40B4-BE49-F238E27FC236}">
                    <a16:creationId xmlns:a16="http://schemas.microsoft.com/office/drawing/2014/main" id="{9A058543-08F2-460D-AF9C-7CDF1B82F6D2}"/>
                  </a:ext>
                </a:extLst>
              </p:cNvPr>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74" name="Freeform 82">
              <a:extLst>
                <a:ext uri="{FF2B5EF4-FFF2-40B4-BE49-F238E27FC236}">
                  <a16:creationId xmlns:a16="http://schemas.microsoft.com/office/drawing/2014/main" id="{9A831458-8204-460B-8E8D-98429FFD55EC}"/>
                </a:ext>
              </a:extLst>
            </p:cNvPr>
            <p:cNvSpPr>
              <a:spLocks/>
            </p:cNvSpPr>
            <p:nvPr/>
          </p:nvSpPr>
          <p:spPr bwMode="auto">
            <a:xfrm rot="10096849" flipH="1" flipV="1">
              <a:off x="1990" y="380"/>
              <a:ext cx="56" cy="142"/>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5" name="Freeform 82">
              <a:extLst>
                <a:ext uri="{FF2B5EF4-FFF2-40B4-BE49-F238E27FC236}">
                  <a16:creationId xmlns:a16="http://schemas.microsoft.com/office/drawing/2014/main" id="{41593EC9-BAF7-4467-9AB2-ECED5034E6CE}"/>
                </a:ext>
              </a:extLst>
            </p:cNvPr>
            <p:cNvSpPr>
              <a:spLocks/>
            </p:cNvSpPr>
            <p:nvPr/>
          </p:nvSpPr>
          <p:spPr bwMode="auto">
            <a:xfrm rot="11943620" flipH="1" flipV="1">
              <a:off x="2064" y="830"/>
              <a:ext cx="56" cy="142"/>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6" name="Freeform 82">
              <a:extLst>
                <a:ext uri="{FF2B5EF4-FFF2-40B4-BE49-F238E27FC236}">
                  <a16:creationId xmlns:a16="http://schemas.microsoft.com/office/drawing/2014/main" id="{CC955006-6F32-476F-AF6B-9E09D7EFF806}"/>
                </a:ext>
              </a:extLst>
            </p:cNvPr>
            <p:cNvSpPr>
              <a:spLocks/>
            </p:cNvSpPr>
            <p:nvPr/>
          </p:nvSpPr>
          <p:spPr bwMode="auto">
            <a:xfrm rot="15114455" flipH="1" flipV="1">
              <a:off x="2007" y="1742"/>
              <a:ext cx="137" cy="58"/>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7" name="Freeform 82">
              <a:extLst>
                <a:ext uri="{FF2B5EF4-FFF2-40B4-BE49-F238E27FC236}">
                  <a16:creationId xmlns:a16="http://schemas.microsoft.com/office/drawing/2014/main" id="{5F8FF3FB-E2A7-438A-B164-248FE7699E05}"/>
                </a:ext>
              </a:extLst>
            </p:cNvPr>
            <p:cNvSpPr>
              <a:spLocks/>
            </p:cNvSpPr>
            <p:nvPr/>
          </p:nvSpPr>
          <p:spPr bwMode="auto">
            <a:xfrm rot="18847176" flipH="1" flipV="1">
              <a:off x="1909" y="2233"/>
              <a:ext cx="137" cy="58"/>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8" name="Freeform 82">
              <a:extLst>
                <a:ext uri="{FF2B5EF4-FFF2-40B4-BE49-F238E27FC236}">
                  <a16:creationId xmlns:a16="http://schemas.microsoft.com/office/drawing/2014/main" id="{B63BFDC7-A015-4BAD-AE8E-575286987276}"/>
                </a:ext>
              </a:extLst>
            </p:cNvPr>
            <p:cNvSpPr>
              <a:spLocks/>
            </p:cNvSpPr>
            <p:nvPr/>
          </p:nvSpPr>
          <p:spPr bwMode="auto">
            <a:xfrm rot="2073991" flipH="1" flipV="1">
              <a:off x="1721" y="1656"/>
              <a:ext cx="56" cy="142"/>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9" name="Freeform 82">
              <a:extLst>
                <a:ext uri="{FF2B5EF4-FFF2-40B4-BE49-F238E27FC236}">
                  <a16:creationId xmlns:a16="http://schemas.microsoft.com/office/drawing/2014/main" id="{732DA3D3-A9BA-4701-9CA2-287D5AEFF574}"/>
                </a:ext>
              </a:extLst>
            </p:cNvPr>
            <p:cNvSpPr>
              <a:spLocks/>
            </p:cNvSpPr>
            <p:nvPr/>
          </p:nvSpPr>
          <p:spPr bwMode="auto">
            <a:xfrm rot="3626256" flipH="1" flipV="1">
              <a:off x="1691" y="912"/>
              <a:ext cx="137" cy="58"/>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0" name="Freeform 82">
              <a:extLst>
                <a:ext uri="{FF2B5EF4-FFF2-40B4-BE49-F238E27FC236}">
                  <a16:creationId xmlns:a16="http://schemas.microsoft.com/office/drawing/2014/main" id="{B7F56122-741C-4D7F-89CA-708573B6ED1A}"/>
                </a:ext>
              </a:extLst>
            </p:cNvPr>
            <p:cNvSpPr>
              <a:spLocks/>
            </p:cNvSpPr>
            <p:nvPr/>
          </p:nvSpPr>
          <p:spPr bwMode="auto">
            <a:xfrm rot="2737630" flipH="1" flipV="1">
              <a:off x="1770" y="1337"/>
              <a:ext cx="137" cy="58"/>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85" name="Group 184">
            <a:extLst>
              <a:ext uri="{FF2B5EF4-FFF2-40B4-BE49-F238E27FC236}">
                <a16:creationId xmlns:a16="http://schemas.microsoft.com/office/drawing/2014/main" id="{B271288F-8259-474E-98FB-4512D9DE580B}"/>
              </a:ext>
            </a:extLst>
          </p:cNvPr>
          <p:cNvGrpSpPr/>
          <p:nvPr/>
        </p:nvGrpSpPr>
        <p:grpSpPr>
          <a:xfrm>
            <a:off x="3604501" y="2278279"/>
            <a:ext cx="1202844" cy="834930"/>
            <a:chOff x="3602656" y="2283110"/>
            <a:chExt cx="1202844" cy="834930"/>
          </a:xfrm>
        </p:grpSpPr>
        <p:grpSp>
          <p:nvGrpSpPr>
            <p:cNvPr id="186" name="Group 73">
              <a:extLst>
                <a:ext uri="{FF2B5EF4-FFF2-40B4-BE49-F238E27FC236}">
                  <a16:creationId xmlns:a16="http://schemas.microsoft.com/office/drawing/2014/main" id="{049DC5A7-F1A9-4637-8068-C051B6955369}"/>
                </a:ext>
              </a:extLst>
            </p:cNvPr>
            <p:cNvGrpSpPr>
              <a:grpSpLocks/>
            </p:cNvGrpSpPr>
            <p:nvPr/>
          </p:nvGrpSpPr>
          <p:grpSpPr bwMode="auto">
            <a:xfrm rot="17591275" flipH="1" flipV="1">
              <a:off x="3863009" y="2056161"/>
              <a:ext cx="682137" cy="1202844"/>
              <a:chOff x="1729" y="408"/>
              <a:chExt cx="428" cy="1856"/>
            </a:xfrm>
          </p:grpSpPr>
          <p:grpSp>
            <p:nvGrpSpPr>
              <p:cNvPr id="195" name="Group 74">
                <a:extLst>
                  <a:ext uri="{FF2B5EF4-FFF2-40B4-BE49-F238E27FC236}">
                    <a16:creationId xmlns:a16="http://schemas.microsoft.com/office/drawing/2014/main" id="{2736BCB7-073D-4A29-8096-817C4B2ECB7C}"/>
                  </a:ext>
                </a:extLst>
              </p:cNvPr>
              <p:cNvGrpSpPr>
                <a:grpSpLocks/>
              </p:cNvGrpSpPr>
              <p:nvPr/>
            </p:nvGrpSpPr>
            <p:grpSpPr bwMode="auto">
              <a:xfrm>
                <a:off x="1837" y="684"/>
                <a:ext cx="284" cy="1271"/>
                <a:chOff x="1837" y="684"/>
                <a:chExt cx="284" cy="1271"/>
              </a:xfrm>
            </p:grpSpPr>
            <p:sp>
              <p:nvSpPr>
                <p:cNvPr id="199" name="Arc 75">
                  <a:extLst>
                    <a:ext uri="{FF2B5EF4-FFF2-40B4-BE49-F238E27FC236}">
                      <a16:creationId xmlns:a16="http://schemas.microsoft.com/office/drawing/2014/main" id="{B4D6A71A-2775-430F-9B14-CAB1C873AF96}"/>
                    </a:ext>
                  </a:extLst>
                </p:cNvPr>
                <p:cNvSpPr>
                  <a:spLocks/>
                </p:cNvSpPr>
                <p:nvPr/>
              </p:nvSpPr>
              <p:spPr bwMode="auto">
                <a:xfrm flipH="1" flipV="1">
                  <a:off x="1837" y="1255"/>
                  <a:ext cx="282" cy="700"/>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0" name="Arc 76">
                  <a:extLst>
                    <a:ext uri="{FF2B5EF4-FFF2-40B4-BE49-F238E27FC236}">
                      <a16:creationId xmlns:a16="http://schemas.microsoft.com/office/drawing/2014/main" id="{2CC871C3-3CA3-4E7A-BD62-B420BA47D4A0}"/>
                    </a:ext>
                  </a:extLst>
                </p:cNvPr>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96" name="Group 77">
                <a:extLst>
                  <a:ext uri="{FF2B5EF4-FFF2-40B4-BE49-F238E27FC236}">
                    <a16:creationId xmlns:a16="http://schemas.microsoft.com/office/drawing/2014/main" id="{338E53D7-F3F9-4456-9B1A-5DCD5DB37039}"/>
                  </a:ext>
                </a:extLst>
              </p:cNvPr>
              <p:cNvGrpSpPr>
                <a:grpSpLocks/>
              </p:cNvGrpSpPr>
              <p:nvPr/>
            </p:nvGrpSpPr>
            <p:grpSpPr bwMode="auto">
              <a:xfrm>
                <a:off x="1729" y="408"/>
                <a:ext cx="428" cy="1856"/>
                <a:chOff x="1837" y="684"/>
                <a:chExt cx="284" cy="1281"/>
              </a:xfrm>
            </p:grpSpPr>
            <p:sp>
              <p:nvSpPr>
                <p:cNvPr id="197" name="Arc 78">
                  <a:extLst>
                    <a:ext uri="{FF2B5EF4-FFF2-40B4-BE49-F238E27FC236}">
                      <a16:creationId xmlns:a16="http://schemas.microsoft.com/office/drawing/2014/main" id="{E4ABD3F0-87B1-458B-B332-11B1808E0795}"/>
                    </a:ext>
                  </a:extLst>
                </p:cNvPr>
                <p:cNvSpPr>
                  <a:spLocks/>
                </p:cNvSpPr>
                <p:nvPr/>
              </p:nvSpPr>
              <p:spPr bwMode="auto">
                <a:xfrm flipH="1" flipV="1">
                  <a:off x="1837" y="1265"/>
                  <a:ext cx="282" cy="700"/>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8" name="Arc 79">
                  <a:extLst>
                    <a:ext uri="{FF2B5EF4-FFF2-40B4-BE49-F238E27FC236}">
                      <a16:creationId xmlns:a16="http://schemas.microsoft.com/office/drawing/2014/main" id="{D123ADB9-2D64-471C-AC4F-947D96ADB292}"/>
                    </a:ext>
                  </a:extLst>
                </p:cNvPr>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sp>
          <p:nvSpPr>
            <p:cNvPr id="187" name="Freeform 82">
              <a:extLst>
                <a:ext uri="{FF2B5EF4-FFF2-40B4-BE49-F238E27FC236}">
                  <a16:creationId xmlns:a16="http://schemas.microsoft.com/office/drawing/2014/main" id="{A3D457B2-616B-4E94-8EF4-968BA4A840B5}"/>
                </a:ext>
              </a:extLst>
            </p:cNvPr>
            <p:cNvSpPr>
              <a:spLocks/>
            </p:cNvSpPr>
            <p:nvPr/>
          </p:nvSpPr>
          <p:spPr bwMode="auto">
            <a:xfrm rot="11221185">
              <a:off x="3822194" y="2723237"/>
              <a:ext cx="94937" cy="9850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8" name="Freeform 82">
              <a:extLst>
                <a:ext uri="{FF2B5EF4-FFF2-40B4-BE49-F238E27FC236}">
                  <a16:creationId xmlns:a16="http://schemas.microsoft.com/office/drawing/2014/main" id="{12370295-F899-4D36-86EF-002FF4A0DBF6}"/>
                </a:ext>
              </a:extLst>
            </p:cNvPr>
            <p:cNvSpPr>
              <a:spLocks/>
            </p:cNvSpPr>
            <p:nvPr/>
          </p:nvSpPr>
          <p:spPr bwMode="auto">
            <a:xfrm rot="20508461">
              <a:off x="4258305" y="2283110"/>
              <a:ext cx="94937" cy="9850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9" name="Freeform 82">
              <a:extLst>
                <a:ext uri="{FF2B5EF4-FFF2-40B4-BE49-F238E27FC236}">
                  <a16:creationId xmlns:a16="http://schemas.microsoft.com/office/drawing/2014/main" id="{6F26FC49-A424-4B59-A95E-465E8A9C0ABA}"/>
                </a:ext>
              </a:extLst>
            </p:cNvPr>
            <p:cNvSpPr>
              <a:spLocks/>
            </p:cNvSpPr>
            <p:nvPr/>
          </p:nvSpPr>
          <p:spPr bwMode="auto">
            <a:xfrm rot="15842329">
              <a:off x="3615286" y="2356503"/>
              <a:ext cx="94937" cy="9850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0" name="Freeform 82">
              <a:extLst>
                <a:ext uri="{FF2B5EF4-FFF2-40B4-BE49-F238E27FC236}">
                  <a16:creationId xmlns:a16="http://schemas.microsoft.com/office/drawing/2014/main" id="{9BAA7EA8-662A-4D99-BA15-404D239E5361}"/>
                </a:ext>
              </a:extLst>
            </p:cNvPr>
            <p:cNvSpPr>
              <a:spLocks/>
            </p:cNvSpPr>
            <p:nvPr/>
          </p:nvSpPr>
          <p:spPr bwMode="auto">
            <a:xfrm rot="1293666">
              <a:off x="4680233" y="2636697"/>
              <a:ext cx="94937" cy="9850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1" name="Freeform 82">
              <a:extLst>
                <a:ext uri="{FF2B5EF4-FFF2-40B4-BE49-F238E27FC236}">
                  <a16:creationId xmlns:a16="http://schemas.microsoft.com/office/drawing/2014/main" id="{7E4240E0-71F9-4FE8-977F-54B2AE3EFB52}"/>
                </a:ext>
              </a:extLst>
            </p:cNvPr>
            <p:cNvSpPr>
              <a:spLocks/>
            </p:cNvSpPr>
            <p:nvPr/>
          </p:nvSpPr>
          <p:spPr bwMode="auto">
            <a:xfrm rot="9314093">
              <a:off x="4264329" y="3019534"/>
              <a:ext cx="94937" cy="9850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2" name="Freeform 82">
              <a:extLst>
                <a:ext uri="{FF2B5EF4-FFF2-40B4-BE49-F238E27FC236}">
                  <a16:creationId xmlns:a16="http://schemas.microsoft.com/office/drawing/2014/main" id="{2AB2EE8D-F4BD-40BB-BE14-050FE7931273}"/>
                </a:ext>
              </a:extLst>
            </p:cNvPr>
            <p:cNvSpPr>
              <a:spLocks/>
            </p:cNvSpPr>
            <p:nvPr/>
          </p:nvSpPr>
          <p:spPr bwMode="auto">
            <a:xfrm rot="3915331">
              <a:off x="4516456" y="2817670"/>
              <a:ext cx="94937" cy="9850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3" name="Freeform 82">
              <a:extLst>
                <a:ext uri="{FF2B5EF4-FFF2-40B4-BE49-F238E27FC236}">
                  <a16:creationId xmlns:a16="http://schemas.microsoft.com/office/drawing/2014/main" id="{E61E908A-14DB-4198-A649-35BB1DB4512A}"/>
                </a:ext>
              </a:extLst>
            </p:cNvPr>
            <p:cNvSpPr>
              <a:spLocks/>
            </p:cNvSpPr>
            <p:nvPr/>
          </p:nvSpPr>
          <p:spPr bwMode="auto">
            <a:xfrm rot="21130364">
              <a:off x="4342991" y="2521393"/>
              <a:ext cx="94937" cy="9850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 name="Freeform 82">
              <a:extLst>
                <a:ext uri="{FF2B5EF4-FFF2-40B4-BE49-F238E27FC236}">
                  <a16:creationId xmlns:a16="http://schemas.microsoft.com/office/drawing/2014/main" id="{A0EFCB0A-E5D5-4901-B7E0-0A81861256A2}"/>
                </a:ext>
              </a:extLst>
            </p:cNvPr>
            <p:cNvSpPr>
              <a:spLocks/>
            </p:cNvSpPr>
            <p:nvPr/>
          </p:nvSpPr>
          <p:spPr bwMode="auto">
            <a:xfrm rot="18590504">
              <a:off x="3953428" y="2415821"/>
              <a:ext cx="94937" cy="9850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201" name="Group 200">
            <a:extLst>
              <a:ext uri="{FF2B5EF4-FFF2-40B4-BE49-F238E27FC236}">
                <a16:creationId xmlns:a16="http://schemas.microsoft.com/office/drawing/2014/main" id="{D0E7723C-0A2B-429E-8453-DD39C9291CE7}"/>
              </a:ext>
            </a:extLst>
          </p:cNvPr>
          <p:cNvGrpSpPr/>
          <p:nvPr/>
        </p:nvGrpSpPr>
        <p:grpSpPr>
          <a:xfrm>
            <a:off x="4921432" y="1517066"/>
            <a:ext cx="599045" cy="499668"/>
            <a:chOff x="5008343" y="1437012"/>
            <a:chExt cx="599045" cy="499668"/>
          </a:xfrm>
        </p:grpSpPr>
        <p:grpSp>
          <p:nvGrpSpPr>
            <p:cNvPr id="202" name="Group 201">
              <a:extLst>
                <a:ext uri="{FF2B5EF4-FFF2-40B4-BE49-F238E27FC236}">
                  <a16:creationId xmlns:a16="http://schemas.microsoft.com/office/drawing/2014/main" id="{511BAEBD-5153-4BD4-ADB6-82674435B8F9}"/>
                </a:ext>
              </a:extLst>
            </p:cNvPr>
            <p:cNvGrpSpPr/>
            <p:nvPr/>
          </p:nvGrpSpPr>
          <p:grpSpPr>
            <a:xfrm>
              <a:off x="5008343" y="1437012"/>
              <a:ext cx="599045" cy="499668"/>
              <a:chOff x="4999573" y="1444717"/>
              <a:chExt cx="599045" cy="499668"/>
            </a:xfrm>
          </p:grpSpPr>
          <p:grpSp>
            <p:nvGrpSpPr>
              <p:cNvPr id="206" name="Group 73">
                <a:extLst>
                  <a:ext uri="{FF2B5EF4-FFF2-40B4-BE49-F238E27FC236}">
                    <a16:creationId xmlns:a16="http://schemas.microsoft.com/office/drawing/2014/main" id="{81551343-F431-4E77-B562-57A67FF8D8EB}"/>
                  </a:ext>
                </a:extLst>
              </p:cNvPr>
              <p:cNvGrpSpPr>
                <a:grpSpLocks/>
              </p:cNvGrpSpPr>
              <p:nvPr/>
            </p:nvGrpSpPr>
            <p:grpSpPr bwMode="auto">
              <a:xfrm rot="17749345" flipH="1" flipV="1">
                <a:off x="5099061" y="1382066"/>
                <a:ext cx="400069" cy="599045"/>
                <a:chOff x="1731" y="408"/>
                <a:chExt cx="430" cy="1893"/>
              </a:xfrm>
            </p:grpSpPr>
            <p:grpSp>
              <p:nvGrpSpPr>
                <p:cNvPr id="212" name="Group 74">
                  <a:extLst>
                    <a:ext uri="{FF2B5EF4-FFF2-40B4-BE49-F238E27FC236}">
                      <a16:creationId xmlns:a16="http://schemas.microsoft.com/office/drawing/2014/main" id="{2EEC6E16-87DF-45F7-91DB-0143F8D2D0EE}"/>
                    </a:ext>
                  </a:extLst>
                </p:cNvPr>
                <p:cNvGrpSpPr>
                  <a:grpSpLocks/>
                </p:cNvGrpSpPr>
                <p:nvPr/>
              </p:nvGrpSpPr>
              <p:grpSpPr bwMode="auto">
                <a:xfrm>
                  <a:off x="1837" y="684"/>
                  <a:ext cx="284" cy="1309"/>
                  <a:chOff x="1837" y="684"/>
                  <a:chExt cx="284" cy="1309"/>
                </a:xfrm>
              </p:grpSpPr>
              <p:sp>
                <p:nvSpPr>
                  <p:cNvPr id="216" name="Arc 75">
                    <a:extLst>
                      <a:ext uri="{FF2B5EF4-FFF2-40B4-BE49-F238E27FC236}">
                        <a16:creationId xmlns:a16="http://schemas.microsoft.com/office/drawing/2014/main" id="{DF81B6DF-2CEF-40CE-BE77-AA82ADF3C48C}"/>
                      </a:ext>
                    </a:extLst>
                  </p:cNvPr>
                  <p:cNvSpPr>
                    <a:spLocks/>
                  </p:cNvSpPr>
                  <p:nvPr/>
                </p:nvSpPr>
                <p:spPr bwMode="auto">
                  <a:xfrm flipH="1" flipV="1">
                    <a:off x="1837" y="1237"/>
                    <a:ext cx="282" cy="756"/>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17" name="Arc 76">
                    <a:extLst>
                      <a:ext uri="{FF2B5EF4-FFF2-40B4-BE49-F238E27FC236}">
                        <a16:creationId xmlns:a16="http://schemas.microsoft.com/office/drawing/2014/main" id="{82FBA647-1E03-46C1-AE58-20EE47F47025}"/>
                      </a:ext>
                    </a:extLst>
                  </p:cNvPr>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213" name="Group 77">
                  <a:extLst>
                    <a:ext uri="{FF2B5EF4-FFF2-40B4-BE49-F238E27FC236}">
                      <a16:creationId xmlns:a16="http://schemas.microsoft.com/office/drawing/2014/main" id="{6949193C-B7E6-4D6C-A80E-0A988D232AD9}"/>
                    </a:ext>
                  </a:extLst>
                </p:cNvPr>
                <p:cNvGrpSpPr>
                  <a:grpSpLocks/>
                </p:cNvGrpSpPr>
                <p:nvPr/>
              </p:nvGrpSpPr>
              <p:grpSpPr bwMode="auto">
                <a:xfrm>
                  <a:off x="1731" y="408"/>
                  <a:ext cx="430" cy="1893"/>
                  <a:chOff x="1836" y="684"/>
                  <a:chExt cx="285" cy="1307"/>
                </a:xfrm>
              </p:grpSpPr>
              <p:sp>
                <p:nvSpPr>
                  <p:cNvPr id="214" name="Arc 78">
                    <a:extLst>
                      <a:ext uri="{FF2B5EF4-FFF2-40B4-BE49-F238E27FC236}">
                        <a16:creationId xmlns:a16="http://schemas.microsoft.com/office/drawing/2014/main" id="{C8B8E3A2-BBC9-47C3-8D77-1CAAC5915EB1}"/>
                      </a:ext>
                    </a:extLst>
                  </p:cNvPr>
                  <p:cNvSpPr>
                    <a:spLocks/>
                  </p:cNvSpPr>
                  <p:nvPr/>
                </p:nvSpPr>
                <p:spPr bwMode="auto">
                  <a:xfrm flipH="1" flipV="1">
                    <a:off x="1836" y="1235"/>
                    <a:ext cx="282" cy="756"/>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15" name="Arc 79">
                    <a:extLst>
                      <a:ext uri="{FF2B5EF4-FFF2-40B4-BE49-F238E27FC236}">
                        <a16:creationId xmlns:a16="http://schemas.microsoft.com/office/drawing/2014/main" id="{C8F4B813-3DFF-4B03-A2AA-13108A193F63}"/>
                      </a:ext>
                    </a:extLst>
                  </p:cNvPr>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sp>
            <p:nvSpPr>
              <p:cNvPr id="207" name="Freeform 82">
                <a:extLst>
                  <a:ext uri="{FF2B5EF4-FFF2-40B4-BE49-F238E27FC236}">
                    <a16:creationId xmlns:a16="http://schemas.microsoft.com/office/drawing/2014/main" id="{6ADC42D5-FD87-48C2-A482-7738A96954CB}"/>
                  </a:ext>
                </a:extLst>
              </p:cNvPr>
              <p:cNvSpPr>
                <a:spLocks/>
              </p:cNvSpPr>
              <p:nvPr/>
            </p:nvSpPr>
            <p:spPr bwMode="auto">
              <a:xfrm rot="20346055">
                <a:off x="5299764" y="1444717"/>
                <a:ext cx="61383" cy="6295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8" name="Freeform 82">
                <a:extLst>
                  <a:ext uri="{FF2B5EF4-FFF2-40B4-BE49-F238E27FC236}">
                    <a16:creationId xmlns:a16="http://schemas.microsoft.com/office/drawing/2014/main" id="{C98B89AC-FBBF-44B9-B61E-AAD36A6D9DE5}"/>
                  </a:ext>
                </a:extLst>
              </p:cNvPr>
              <p:cNvSpPr>
                <a:spLocks/>
              </p:cNvSpPr>
              <p:nvPr/>
            </p:nvSpPr>
            <p:spPr bwMode="auto">
              <a:xfrm rot="8055151">
                <a:off x="5402328" y="1882216"/>
                <a:ext cx="61383" cy="6295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9" name="Freeform 82">
                <a:extLst>
                  <a:ext uri="{FF2B5EF4-FFF2-40B4-BE49-F238E27FC236}">
                    <a16:creationId xmlns:a16="http://schemas.microsoft.com/office/drawing/2014/main" id="{2838AF4C-A0C9-4B7D-8ABC-31812BA06AAF}"/>
                  </a:ext>
                </a:extLst>
              </p:cNvPr>
              <p:cNvSpPr>
                <a:spLocks/>
              </p:cNvSpPr>
              <p:nvPr/>
            </p:nvSpPr>
            <p:spPr bwMode="auto">
              <a:xfrm rot="1598220">
                <a:off x="5532207" y="1666131"/>
                <a:ext cx="61383" cy="6295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10" name="Freeform 82">
                <a:extLst>
                  <a:ext uri="{FF2B5EF4-FFF2-40B4-BE49-F238E27FC236}">
                    <a16:creationId xmlns:a16="http://schemas.microsoft.com/office/drawing/2014/main" id="{29C7CCC4-134C-497F-85E3-A98D874C3352}"/>
                  </a:ext>
                </a:extLst>
              </p:cNvPr>
              <p:cNvSpPr>
                <a:spLocks/>
              </p:cNvSpPr>
              <p:nvPr/>
            </p:nvSpPr>
            <p:spPr bwMode="auto">
              <a:xfrm rot="3563712">
                <a:off x="5444242" y="1753171"/>
                <a:ext cx="61383" cy="6295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11" name="Freeform 82">
                <a:extLst>
                  <a:ext uri="{FF2B5EF4-FFF2-40B4-BE49-F238E27FC236}">
                    <a16:creationId xmlns:a16="http://schemas.microsoft.com/office/drawing/2014/main" id="{A0A341B8-AB26-4C5E-A324-B361A3C9B52F}"/>
                  </a:ext>
                </a:extLst>
              </p:cNvPr>
              <p:cNvSpPr>
                <a:spLocks/>
              </p:cNvSpPr>
              <p:nvPr/>
            </p:nvSpPr>
            <p:spPr bwMode="auto">
              <a:xfrm rot="20575272">
                <a:off x="5307172" y="1555688"/>
                <a:ext cx="61383" cy="6295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203" name="Freeform 82">
              <a:extLst>
                <a:ext uri="{FF2B5EF4-FFF2-40B4-BE49-F238E27FC236}">
                  <a16:creationId xmlns:a16="http://schemas.microsoft.com/office/drawing/2014/main" id="{FA1C08E6-822E-4E11-A277-E187CFD6895D}"/>
                </a:ext>
              </a:extLst>
            </p:cNvPr>
            <p:cNvSpPr>
              <a:spLocks/>
            </p:cNvSpPr>
            <p:nvPr/>
          </p:nvSpPr>
          <p:spPr bwMode="auto">
            <a:xfrm rot="11317713">
              <a:off x="5064544" y="1741479"/>
              <a:ext cx="61383" cy="6295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4" name="Freeform 82">
              <a:extLst>
                <a:ext uri="{FF2B5EF4-FFF2-40B4-BE49-F238E27FC236}">
                  <a16:creationId xmlns:a16="http://schemas.microsoft.com/office/drawing/2014/main" id="{402F7901-94BC-4D38-BEE9-920D2852E72D}"/>
                </a:ext>
              </a:extLst>
            </p:cNvPr>
            <p:cNvSpPr>
              <a:spLocks/>
            </p:cNvSpPr>
            <p:nvPr/>
          </p:nvSpPr>
          <p:spPr bwMode="auto">
            <a:xfrm rot="16796359">
              <a:off x="5043490" y="1473609"/>
              <a:ext cx="61383" cy="6295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5" name="Freeform 82">
              <a:extLst>
                <a:ext uri="{FF2B5EF4-FFF2-40B4-BE49-F238E27FC236}">
                  <a16:creationId xmlns:a16="http://schemas.microsoft.com/office/drawing/2014/main" id="{7793D519-038F-42F4-92AA-36CD29BE23BB}"/>
                </a:ext>
              </a:extLst>
            </p:cNvPr>
            <p:cNvSpPr>
              <a:spLocks/>
            </p:cNvSpPr>
            <p:nvPr/>
          </p:nvSpPr>
          <p:spPr bwMode="auto">
            <a:xfrm rot="15003278">
              <a:off x="5066787" y="1613488"/>
              <a:ext cx="61383" cy="6295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17813340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2" nodeType="withEffect">
                                  <p:stCondLst>
                                    <p:cond delay="100"/>
                                  </p:stCondLst>
                                  <p:childTnLst>
                                    <p:set>
                                      <p:cBhvr>
                                        <p:cTn id="6" dur="1" fill="hold">
                                          <p:stCondLst>
                                            <p:cond delay="0"/>
                                          </p:stCondLst>
                                        </p:cTn>
                                        <p:tgtEl>
                                          <p:spTgt spid="77"/>
                                        </p:tgtEl>
                                        <p:attrNameLst>
                                          <p:attrName>style.visibility</p:attrName>
                                        </p:attrNameLst>
                                      </p:cBhvr>
                                      <p:to>
                                        <p:strVal val="visible"/>
                                      </p:to>
                                    </p:set>
                                  </p:childTnLst>
                                </p:cTn>
                              </p:par>
                              <p:par>
                                <p:cTn id="7" presetID="0" presetClass="path" presetSubtype="0" repeatCount="indefinite" accel="16667" fill="hold" grpId="0" nodeType="withEffect">
                                  <p:stCondLst>
                                    <p:cond delay="0"/>
                                  </p:stCondLst>
                                  <p:childTnLst>
                                    <p:animMotion origin="layout" path="M -4.72222E-6 1.85185E-6 L 0.39688 -0.49954 " pathEditMode="relative" rAng="0" ptsTypes="AA">
                                      <p:cBhvr>
                                        <p:cTn id="8" dur="3000" fill="hold"/>
                                        <p:tgtEl>
                                          <p:spTgt spid="77"/>
                                        </p:tgtEl>
                                        <p:attrNameLst>
                                          <p:attrName>ppt_x</p:attrName>
                                          <p:attrName>ppt_y</p:attrName>
                                        </p:attrNameLst>
                                      </p:cBhvr>
                                      <p:rCtr x="19844" y="-24977"/>
                                    </p:animMotion>
                                  </p:childTnLst>
                                </p:cTn>
                              </p:par>
                              <p:par>
                                <p:cTn id="9" presetID="6" presetClass="emph" presetSubtype="0" repeatCount="indefinite" fill="hold" grpId="1" nodeType="withEffect">
                                  <p:stCondLst>
                                    <p:cond delay="0"/>
                                  </p:stCondLst>
                                  <p:childTnLst>
                                    <p:animScale>
                                      <p:cBhvr>
                                        <p:cTn id="10" dur="3000" fill="hold"/>
                                        <p:tgtEl>
                                          <p:spTgt spid="77"/>
                                        </p:tgtEl>
                                      </p:cBhvr>
                                      <p:by x="20000" y="20000"/>
                                    </p:animScale>
                                  </p:childTnLst>
                                </p:cTn>
                              </p:par>
                              <p:par>
                                <p:cTn id="11" presetID="1" presetClass="entr" presetSubtype="0" fill="hold" grpId="2" nodeType="withEffect">
                                  <p:stCondLst>
                                    <p:cond delay="1000"/>
                                  </p:stCondLst>
                                  <p:childTnLst>
                                    <p:set>
                                      <p:cBhvr>
                                        <p:cTn id="12" dur="1" fill="hold">
                                          <p:stCondLst>
                                            <p:cond delay="0"/>
                                          </p:stCondLst>
                                        </p:cTn>
                                        <p:tgtEl>
                                          <p:spTgt spid="85"/>
                                        </p:tgtEl>
                                        <p:attrNameLst>
                                          <p:attrName>style.visibility</p:attrName>
                                        </p:attrNameLst>
                                      </p:cBhvr>
                                      <p:to>
                                        <p:strVal val="visible"/>
                                      </p:to>
                                    </p:set>
                                  </p:childTnLst>
                                </p:cTn>
                              </p:par>
                              <p:par>
                                <p:cTn id="13" presetID="0" presetClass="path" presetSubtype="0" repeatCount="indefinite" accel="16667" fill="hold" grpId="0" nodeType="withEffect">
                                  <p:stCondLst>
                                    <p:cond delay="1000"/>
                                  </p:stCondLst>
                                  <p:childTnLst>
                                    <p:animMotion origin="layout" path="M 4.44444E-6 3.33333E-6 L 0.39635 -0.49931 " pathEditMode="relative" rAng="0" ptsTypes="AA">
                                      <p:cBhvr>
                                        <p:cTn id="14" dur="3000" fill="hold"/>
                                        <p:tgtEl>
                                          <p:spTgt spid="85"/>
                                        </p:tgtEl>
                                        <p:attrNameLst>
                                          <p:attrName>ppt_x</p:attrName>
                                          <p:attrName>ppt_y</p:attrName>
                                        </p:attrNameLst>
                                      </p:cBhvr>
                                      <p:rCtr x="19809" y="-24977"/>
                                    </p:animMotion>
                                  </p:childTnLst>
                                </p:cTn>
                              </p:par>
                              <p:par>
                                <p:cTn id="15" presetID="6" presetClass="emph" presetSubtype="0" repeatCount="indefinite" fill="hold" grpId="1" nodeType="withEffect">
                                  <p:stCondLst>
                                    <p:cond delay="1000"/>
                                  </p:stCondLst>
                                  <p:childTnLst>
                                    <p:animScale>
                                      <p:cBhvr>
                                        <p:cTn id="16" dur="3000" fill="hold"/>
                                        <p:tgtEl>
                                          <p:spTgt spid="85"/>
                                        </p:tgtEl>
                                      </p:cBhvr>
                                      <p:by x="20000" y="20000"/>
                                    </p:animScale>
                                  </p:childTnLst>
                                </p:cTn>
                              </p:par>
                              <p:par>
                                <p:cTn id="17" presetID="1" presetClass="entr" presetSubtype="0" fill="hold" grpId="2" nodeType="withEffect">
                                  <p:stCondLst>
                                    <p:cond delay="2000"/>
                                  </p:stCondLst>
                                  <p:childTnLst>
                                    <p:set>
                                      <p:cBhvr>
                                        <p:cTn id="18" dur="1" fill="hold">
                                          <p:stCondLst>
                                            <p:cond delay="0"/>
                                          </p:stCondLst>
                                        </p:cTn>
                                        <p:tgtEl>
                                          <p:spTgt spid="86"/>
                                        </p:tgtEl>
                                        <p:attrNameLst>
                                          <p:attrName>style.visibility</p:attrName>
                                        </p:attrNameLst>
                                      </p:cBhvr>
                                      <p:to>
                                        <p:strVal val="visible"/>
                                      </p:to>
                                    </p:set>
                                  </p:childTnLst>
                                </p:cTn>
                              </p:par>
                              <p:par>
                                <p:cTn id="19" presetID="0" presetClass="path" presetSubtype="0" repeatCount="indefinite" accel="16667" fill="hold" grpId="0" nodeType="withEffect">
                                  <p:stCondLst>
                                    <p:cond delay="2000"/>
                                  </p:stCondLst>
                                  <p:childTnLst>
                                    <p:animMotion origin="layout" path="M -2.77778E-6 -7.40741E-7 L 0.39601 -0.4993 " pathEditMode="relative" rAng="0" ptsTypes="AA">
                                      <p:cBhvr>
                                        <p:cTn id="20" dur="3000" fill="hold"/>
                                        <p:tgtEl>
                                          <p:spTgt spid="86"/>
                                        </p:tgtEl>
                                        <p:attrNameLst>
                                          <p:attrName>ppt_x</p:attrName>
                                          <p:attrName>ppt_y</p:attrName>
                                        </p:attrNameLst>
                                      </p:cBhvr>
                                      <p:rCtr x="19792" y="-24977"/>
                                    </p:animMotion>
                                  </p:childTnLst>
                                </p:cTn>
                              </p:par>
                              <p:par>
                                <p:cTn id="21" presetID="6" presetClass="emph" presetSubtype="0" repeatCount="indefinite" fill="hold" grpId="1" nodeType="withEffect">
                                  <p:stCondLst>
                                    <p:cond delay="2000"/>
                                  </p:stCondLst>
                                  <p:childTnLst>
                                    <p:animScale>
                                      <p:cBhvr>
                                        <p:cTn id="22" dur="3000" fill="hold"/>
                                        <p:tgtEl>
                                          <p:spTgt spid="86"/>
                                        </p:tgtEl>
                                      </p:cBhvr>
                                      <p:by x="20000" y="20000"/>
                                    </p:animScale>
                                  </p:childTnLst>
                                </p:cTn>
                              </p:par>
                              <p:par>
                                <p:cTn id="23" presetID="10" presetClass="entr" presetSubtype="0" fill="hold" grpId="0" nodeType="withEffect">
                                  <p:stCondLst>
                                    <p:cond delay="100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childTnLst>
                                </p:cTn>
                              </p:par>
                              <p:par>
                                <p:cTn id="26" presetID="53" presetClass="entr" presetSubtype="0" fill="hold" nodeType="withEffect">
                                  <p:stCondLst>
                                    <p:cond delay="4800"/>
                                  </p:stCondLst>
                                  <p:childTnLst>
                                    <p:set>
                                      <p:cBhvr>
                                        <p:cTn id="27" dur="1" fill="hold">
                                          <p:stCondLst>
                                            <p:cond delay="0"/>
                                          </p:stCondLst>
                                        </p:cTn>
                                        <p:tgtEl>
                                          <p:spTgt spid="171"/>
                                        </p:tgtEl>
                                        <p:attrNameLst>
                                          <p:attrName>style.visibility</p:attrName>
                                        </p:attrNameLst>
                                      </p:cBhvr>
                                      <p:to>
                                        <p:strVal val="visible"/>
                                      </p:to>
                                    </p:set>
                                    <p:anim calcmode="lin" valueType="num">
                                      <p:cBhvr>
                                        <p:cTn id="28" dur="1000" fill="hold"/>
                                        <p:tgtEl>
                                          <p:spTgt spid="171"/>
                                        </p:tgtEl>
                                        <p:attrNameLst>
                                          <p:attrName>ppt_w</p:attrName>
                                        </p:attrNameLst>
                                      </p:cBhvr>
                                      <p:tavLst>
                                        <p:tav tm="0">
                                          <p:val>
                                            <p:fltVal val="0"/>
                                          </p:val>
                                        </p:tav>
                                        <p:tav tm="100000">
                                          <p:val>
                                            <p:strVal val="#ppt_w"/>
                                          </p:val>
                                        </p:tav>
                                      </p:tavLst>
                                    </p:anim>
                                    <p:anim calcmode="lin" valueType="num">
                                      <p:cBhvr>
                                        <p:cTn id="29" dur="1000" fill="hold"/>
                                        <p:tgtEl>
                                          <p:spTgt spid="171"/>
                                        </p:tgtEl>
                                        <p:attrNameLst>
                                          <p:attrName>ppt_h</p:attrName>
                                        </p:attrNameLst>
                                      </p:cBhvr>
                                      <p:tavLst>
                                        <p:tav tm="0">
                                          <p:val>
                                            <p:fltVal val="0"/>
                                          </p:val>
                                        </p:tav>
                                        <p:tav tm="100000">
                                          <p:val>
                                            <p:strVal val="#ppt_h"/>
                                          </p:val>
                                        </p:tav>
                                      </p:tavLst>
                                    </p:anim>
                                    <p:animEffect transition="in" filter="fade">
                                      <p:cBhvr>
                                        <p:cTn id="30" dur="1000"/>
                                        <p:tgtEl>
                                          <p:spTgt spid="171"/>
                                        </p:tgtEl>
                                      </p:cBhvr>
                                    </p:animEffect>
                                  </p:childTnLst>
                                </p:cTn>
                              </p:par>
                              <p:par>
                                <p:cTn id="31" presetID="53" presetClass="entr" presetSubtype="16" fill="hold" nodeType="withEffect">
                                  <p:stCondLst>
                                    <p:cond delay="5300"/>
                                  </p:stCondLst>
                                  <p:childTnLst>
                                    <p:set>
                                      <p:cBhvr>
                                        <p:cTn id="32" dur="1" fill="hold">
                                          <p:stCondLst>
                                            <p:cond delay="0"/>
                                          </p:stCondLst>
                                        </p:cTn>
                                        <p:tgtEl>
                                          <p:spTgt spid="185"/>
                                        </p:tgtEl>
                                        <p:attrNameLst>
                                          <p:attrName>style.visibility</p:attrName>
                                        </p:attrNameLst>
                                      </p:cBhvr>
                                      <p:to>
                                        <p:strVal val="visible"/>
                                      </p:to>
                                    </p:set>
                                    <p:anim calcmode="lin" valueType="num">
                                      <p:cBhvr>
                                        <p:cTn id="33" dur="1000" fill="hold"/>
                                        <p:tgtEl>
                                          <p:spTgt spid="185"/>
                                        </p:tgtEl>
                                        <p:attrNameLst>
                                          <p:attrName>ppt_w</p:attrName>
                                        </p:attrNameLst>
                                      </p:cBhvr>
                                      <p:tavLst>
                                        <p:tav tm="0">
                                          <p:val>
                                            <p:fltVal val="0"/>
                                          </p:val>
                                        </p:tav>
                                        <p:tav tm="100000">
                                          <p:val>
                                            <p:strVal val="#ppt_w"/>
                                          </p:val>
                                        </p:tav>
                                      </p:tavLst>
                                    </p:anim>
                                    <p:anim calcmode="lin" valueType="num">
                                      <p:cBhvr>
                                        <p:cTn id="34" dur="1000" fill="hold"/>
                                        <p:tgtEl>
                                          <p:spTgt spid="185"/>
                                        </p:tgtEl>
                                        <p:attrNameLst>
                                          <p:attrName>ppt_h</p:attrName>
                                        </p:attrNameLst>
                                      </p:cBhvr>
                                      <p:tavLst>
                                        <p:tav tm="0">
                                          <p:val>
                                            <p:fltVal val="0"/>
                                          </p:val>
                                        </p:tav>
                                        <p:tav tm="100000">
                                          <p:val>
                                            <p:strVal val="#ppt_h"/>
                                          </p:val>
                                        </p:tav>
                                      </p:tavLst>
                                    </p:anim>
                                    <p:animEffect transition="in" filter="fade">
                                      <p:cBhvr>
                                        <p:cTn id="35" dur="1000"/>
                                        <p:tgtEl>
                                          <p:spTgt spid="185"/>
                                        </p:tgtEl>
                                      </p:cBhvr>
                                    </p:animEffect>
                                  </p:childTnLst>
                                </p:cTn>
                              </p:par>
                              <p:par>
                                <p:cTn id="36" presetID="53" presetClass="entr" presetSubtype="16" fill="hold" nodeType="withEffect">
                                  <p:stCondLst>
                                    <p:cond delay="5800"/>
                                  </p:stCondLst>
                                  <p:childTnLst>
                                    <p:set>
                                      <p:cBhvr>
                                        <p:cTn id="37" dur="1" fill="hold">
                                          <p:stCondLst>
                                            <p:cond delay="0"/>
                                          </p:stCondLst>
                                        </p:cTn>
                                        <p:tgtEl>
                                          <p:spTgt spid="201"/>
                                        </p:tgtEl>
                                        <p:attrNameLst>
                                          <p:attrName>style.visibility</p:attrName>
                                        </p:attrNameLst>
                                      </p:cBhvr>
                                      <p:to>
                                        <p:strVal val="visible"/>
                                      </p:to>
                                    </p:set>
                                    <p:anim calcmode="lin" valueType="num">
                                      <p:cBhvr>
                                        <p:cTn id="38" dur="1000" fill="hold"/>
                                        <p:tgtEl>
                                          <p:spTgt spid="201"/>
                                        </p:tgtEl>
                                        <p:attrNameLst>
                                          <p:attrName>ppt_w</p:attrName>
                                        </p:attrNameLst>
                                      </p:cBhvr>
                                      <p:tavLst>
                                        <p:tav tm="0">
                                          <p:val>
                                            <p:fltVal val="0"/>
                                          </p:val>
                                        </p:tav>
                                        <p:tav tm="100000">
                                          <p:val>
                                            <p:strVal val="#ppt_w"/>
                                          </p:val>
                                        </p:tav>
                                      </p:tavLst>
                                    </p:anim>
                                    <p:anim calcmode="lin" valueType="num">
                                      <p:cBhvr>
                                        <p:cTn id="39" dur="1000" fill="hold"/>
                                        <p:tgtEl>
                                          <p:spTgt spid="201"/>
                                        </p:tgtEl>
                                        <p:attrNameLst>
                                          <p:attrName>ppt_h</p:attrName>
                                        </p:attrNameLst>
                                      </p:cBhvr>
                                      <p:tavLst>
                                        <p:tav tm="0">
                                          <p:val>
                                            <p:fltVal val="0"/>
                                          </p:val>
                                        </p:tav>
                                        <p:tav tm="100000">
                                          <p:val>
                                            <p:strVal val="#ppt_h"/>
                                          </p:val>
                                        </p:tav>
                                      </p:tavLst>
                                    </p:anim>
                                    <p:animEffect transition="in" filter="fade">
                                      <p:cBhvr>
                                        <p:cTn id="40" dur="1000"/>
                                        <p:tgtEl>
                                          <p:spTgt spid="201"/>
                                        </p:tgtEl>
                                      </p:cBhvr>
                                    </p:animEffect>
                                  </p:childTnLst>
                                </p:cTn>
                              </p:par>
                              <p:par>
                                <p:cTn id="41" presetID="53" presetClass="entr" presetSubtype="16" fill="hold" grpId="0" nodeType="withEffect">
                                  <p:stCondLst>
                                    <p:cond delay="8400"/>
                                  </p:stCondLst>
                                  <p:childTnLst>
                                    <p:set>
                                      <p:cBhvr>
                                        <p:cTn id="42" dur="1" fill="hold">
                                          <p:stCondLst>
                                            <p:cond delay="0"/>
                                          </p:stCondLst>
                                        </p:cTn>
                                        <p:tgtEl>
                                          <p:spTgt spid="89"/>
                                        </p:tgtEl>
                                        <p:attrNameLst>
                                          <p:attrName>style.visibility</p:attrName>
                                        </p:attrNameLst>
                                      </p:cBhvr>
                                      <p:to>
                                        <p:strVal val="visible"/>
                                      </p:to>
                                    </p:set>
                                    <p:anim calcmode="lin" valueType="num">
                                      <p:cBhvr>
                                        <p:cTn id="43" dur="1000" fill="hold"/>
                                        <p:tgtEl>
                                          <p:spTgt spid="89"/>
                                        </p:tgtEl>
                                        <p:attrNameLst>
                                          <p:attrName>ppt_w</p:attrName>
                                        </p:attrNameLst>
                                      </p:cBhvr>
                                      <p:tavLst>
                                        <p:tav tm="0">
                                          <p:val>
                                            <p:fltVal val="0"/>
                                          </p:val>
                                        </p:tav>
                                        <p:tav tm="100000">
                                          <p:val>
                                            <p:strVal val="#ppt_w"/>
                                          </p:val>
                                        </p:tav>
                                      </p:tavLst>
                                    </p:anim>
                                    <p:anim calcmode="lin" valueType="num">
                                      <p:cBhvr>
                                        <p:cTn id="44" dur="1000" fill="hold"/>
                                        <p:tgtEl>
                                          <p:spTgt spid="89"/>
                                        </p:tgtEl>
                                        <p:attrNameLst>
                                          <p:attrName>ppt_h</p:attrName>
                                        </p:attrNameLst>
                                      </p:cBhvr>
                                      <p:tavLst>
                                        <p:tav tm="0">
                                          <p:val>
                                            <p:fltVal val="0"/>
                                          </p:val>
                                        </p:tav>
                                        <p:tav tm="100000">
                                          <p:val>
                                            <p:strVal val="#ppt_h"/>
                                          </p:val>
                                        </p:tav>
                                      </p:tavLst>
                                    </p:anim>
                                    <p:animEffect transition="in" filter="fade">
                                      <p:cBhvr>
                                        <p:cTn id="45"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7" grpId="1" animBg="1"/>
      <p:bldP spid="77" grpId="2" animBg="1"/>
      <p:bldP spid="85" grpId="0" animBg="1"/>
      <p:bldP spid="85" grpId="1" animBg="1"/>
      <p:bldP spid="85" grpId="2" animBg="1"/>
      <p:bldP spid="86" grpId="0" animBg="1"/>
      <p:bldP spid="86" grpId="1" animBg="1"/>
      <p:bldP spid="86" grpId="2" animBg="1"/>
      <p:bldP spid="89" grpId="0"/>
      <p:bldP spid="51"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extBox 1"/>
          <p:cNvSpPr txBox="1"/>
          <p:nvPr/>
        </p:nvSpPr>
        <p:spPr>
          <a:xfrm>
            <a:off x="195582" y="125118"/>
            <a:ext cx="8816724"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What is the direction and the strength of the magnetic field at a perpendicular distance R from an infinitely long current bearing wire?</a:t>
            </a:r>
          </a:p>
        </p:txBody>
      </p:sp>
      <p:sp>
        <p:nvSpPr>
          <p:cNvPr id="31" name="Freeform 30"/>
          <p:cNvSpPr/>
          <p:nvPr/>
        </p:nvSpPr>
        <p:spPr bwMode="auto">
          <a:xfrm>
            <a:off x="1892273" y="1490749"/>
            <a:ext cx="3669303" cy="3441000"/>
          </a:xfrm>
          <a:custGeom>
            <a:avLst/>
            <a:gdLst>
              <a:gd name="connsiteX0" fmla="*/ 0 w 3710152"/>
              <a:gd name="connsiteY0" fmla="*/ 3216166 h 3415862"/>
              <a:gd name="connsiteX1" fmla="*/ 3615559 w 3710152"/>
              <a:gd name="connsiteY1" fmla="*/ 0 h 3415862"/>
              <a:gd name="connsiteX2" fmla="*/ 3710152 w 3710152"/>
              <a:gd name="connsiteY2" fmla="*/ 0 h 3415862"/>
              <a:gd name="connsiteX3" fmla="*/ 231228 w 3710152"/>
              <a:gd name="connsiteY3" fmla="*/ 3415862 h 3415862"/>
              <a:gd name="connsiteX4" fmla="*/ 0 w 3710152"/>
              <a:gd name="connsiteY4" fmla="*/ 3216166 h 3415862"/>
              <a:gd name="connsiteX0" fmla="*/ 0 w 3669303"/>
              <a:gd name="connsiteY0" fmla="*/ 3216166 h 3415862"/>
              <a:gd name="connsiteX1" fmla="*/ 3615559 w 3669303"/>
              <a:gd name="connsiteY1" fmla="*/ 0 h 3415862"/>
              <a:gd name="connsiteX2" fmla="*/ 3669303 w 3669303"/>
              <a:gd name="connsiteY2" fmla="*/ 0 h 3415862"/>
              <a:gd name="connsiteX3" fmla="*/ 231228 w 3669303"/>
              <a:gd name="connsiteY3" fmla="*/ 3415862 h 3415862"/>
              <a:gd name="connsiteX4" fmla="*/ 0 w 3669303"/>
              <a:gd name="connsiteY4" fmla="*/ 3216166 h 3415862"/>
              <a:gd name="connsiteX0" fmla="*/ 0 w 3669303"/>
              <a:gd name="connsiteY0" fmla="*/ 3241304 h 3441000"/>
              <a:gd name="connsiteX1" fmla="*/ 3650124 w 3669303"/>
              <a:gd name="connsiteY1" fmla="*/ 0 h 3441000"/>
              <a:gd name="connsiteX2" fmla="*/ 3669303 w 3669303"/>
              <a:gd name="connsiteY2" fmla="*/ 25138 h 3441000"/>
              <a:gd name="connsiteX3" fmla="*/ 231228 w 3669303"/>
              <a:gd name="connsiteY3" fmla="*/ 3441000 h 3441000"/>
              <a:gd name="connsiteX4" fmla="*/ 0 w 3669303"/>
              <a:gd name="connsiteY4" fmla="*/ 3241304 h 344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9303" h="3441000">
                <a:moveTo>
                  <a:pt x="0" y="3241304"/>
                </a:moveTo>
                <a:lnTo>
                  <a:pt x="3650124" y="0"/>
                </a:lnTo>
                <a:lnTo>
                  <a:pt x="3669303" y="25138"/>
                </a:lnTo>
                <a:lnTo>
                  <a:pt x="231228" y="3441000"/>
                </a:lnTo>
                <a:lnTo>
                  <a:pt x="0" y="3241304"/>
                </a:lnTo>
                <a:close/>
              </a:path>
            </a:pathLst>
          </a:cu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08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0" name="Oval 29"/>
          <p:cNvSpPr/>
          <p:nvPr/>
        </p:nvSpPr>
        <p:spPr bwMode="auto">
          <a:xfrm>
            <a:off x="1836526" y="4700522"/>
            <a:ext cx="302905" cy="313978"/>
          </a:xfrm>
          <a:prstGeom prst="ellipse">
            <a:avLst/>
          </a:pr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7" name="Oval 76"/>
          <p:cNvSpPr/>
          <p:nvPr/>
        </p:nvSpPr>
        <p:spPr bwMode="auto">
          <a:xfrm>
            <a:off x="1812987" y="4797357"/>
            <a:ext cx="240209" cy="240209"/>
          </a:xfrm>
          <a:prstGeom prst="ellipse">
            <a:avLst/>
          </a:prstGeom>
          <a:solidFill>
            <a:srgbClr val="0000FF"/>
          </a:solidFill>
          <a:ln w="9525"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5" name="Oval 84"/>
          <p:cNvSpPr/>
          <p:nvPr/>
        </p:nvSpPr>
        <p:spPr bwMode="auto">
          <a:xfrm>
            <a:off x="1817033" y="4794824"/>
            <a:ext cx="240209" cy="240209"/>
          </a:xfrm>
          <a:prstGeom prst="ellipse">
            <a:avLst/>
          </a:prstGeom>
          <a:solidFill>
            <a:srgbClr val="0000FF"/>
          </a:solidFill>
          <a:ln w="9525"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6" name="Oval 85"/>
          <p:cNvSpPr/>
          <p:nvPr/>
        </p:nvSpPr>
        <p:spPr bwMode="auto">
          <a:xfrm>
            <a:off x="1821133" y="4788279"/>
            <a:ext cx="240209" cy="240209"/>
          </a:xfrm>
          <a:prstGeom prst="ellipse">
            <a:avLst/>
          </a:prstGeom>
          <a:solidFill>
            <a:srgbClr val="0000FF"/>
          </a:solidFill>
          <a:ln w="9525"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83" name="Group 82"/>
          <p:cNvGrpSpPr/>
          <p:nvPr/>
        </p:nvGrpSpPr>
        <p:grpSpPr>
          <a:xfrm>
            <a:off x="812938" y="5000981"/>
            <a:ext cx="932203" cy="716988"/>
            <a:chOff x="1698419" y="4675358"/>
            <a:chExt cx="932203" cy="716988"/>
          </a:xfrm>
        </p:grpSpPr>
        <p:sp>
          <p:nvSpPr>
            <p:cNvPr id="87" name="TextBox 86"/>
            <p:cNvSpPr txBox="1"/>
            <p:nvPr/>
          </p:nvSpPr>
          <p:spPr>
            <a:xfrm>
              <a:off x="1698419" y="4930681"/>
              <a:ext cx="87235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+I</a:t>
              </a:r>
            </a:p>
          </p:txBody>
        </p:sp>
        <p:sp>
          <p:nvSpPr>
            <p:cNvPr id="88" name="Up Arrow 87"/>
            <p:cNvSpPr/>
            <p:nvPr/>
          </p:nvSpPr>
          <p:spPr bwMode="auto">
            <a:xfrm rot="2611181">
              <a:off x="2438646" y="4675358"/>
              <a:ext cx="191976" cy="475432"/>
            </a:xfrm>
            <a:prstGeom prst="upArrow">
              <a:avLst/>
            </a:prstGeom>
            <a:solidFill>
              <a:srgbClr val="0066FF"/>
            </a:solidFill>
            <a:ln w="9525" cap="flat" cmpd="sng" algn="ctr">
              <a:solidFill>
                <a:srgbClr val="0000FF"/>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89" name="TextBox 88"/>
          <p:cNvSpPr txBox="1"/>
          <p:nvPr/>
        </p:nvSpPr>
        <p:spPr>
          <a:xfrm>
            <a:off x="7421424" y="6127002"/>
            <a:ext cx="1566231" cy="46166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11430"/>
                <a:solidFill>
                  <a:srgbClr val="FF0066"/>
                </a:solidFill>
                <a:effectLst>
                  <a:outerShdw blurRad="50800" dist="39000" dir="5460000" algn="tl">
                    <a:srgbClr val="000000">
                      <a:alpha val="38000"/>
                    </a:srgbClr>
                  </a:outerShdw>
                </a:effectLst>
                <a:uLnTx/>
                <a:uFillTx/>
                <a:latin typeface="Comic Sans MS" pitchFamily="66" charset="0"/>
                <a:ea typeface="+mn-ea"/>
                <a:cs typeface="+mn-cs"/>
              </a:rPr>
              <a:t>CLICK</a:t>
            </a:r>
          </a:p>
        </p:txBody>
      </p:sp>
      <p:grpSp>
        <p:nvGrpSpPr>
          <p:cNvPr id="91" name="Group 11">
            <a:extLst>
              <a:ext uri="{FF2B5EF4-FFF2-40B4-BE49-F238E27FC236}">
                <a16:creationId xmlns:a16="http://schemas.microsoft.com/office/drawing/2014/main" id="{063BDEC0-C72B-4246-ACB8-56FBFEFFC7B8}"/>
              </a:ext>
            </a:extLst>
          </p:cNvPr>
          <p:cNvGrpSpPr>
            <a:grpSpLocks/>
          </p:cNvGrpSpPr>
          <p:nvPr/>
        </p:nvGrpSpPr>
        <p:grpSpPr bwMode="auto">
          <a:xfrm>
            <a:off x="7565883" y="4510545"/>
            <a:ext cx="1082654" cy="1556262"/>
            <a:chOff x="2118" y="156"/>
            <a:chExt cx="1260" cy="1969"/>
          </a:xfrm>
        </p:grpSpPr>
        <p:sp>
          <p:nvSpPr>
            <p:cNvPr id="92" name="Oval 12">
              <a:extLst>
                <a:ext uri="{FF2B5EF4-FFF2-40B4-BE49-F238E27FC236}">
                  <a16:creationId xmlns:a16="http://schemas.microsoft.com/office/drawing/2014/main" id="{67E69A50-CBAF-4F31-ADB0-A58F494978FE}"/>
                </a:ext>
              </a:extLst>
            </p:cNvPr>
            <p:cNvSpPr>
              <a:spLocks noChangeArrowheads="1"/>
            </p:cNvSpPr>
            <p:nvPr/>
          </p:nvSpPr>
          <p:spPr bwMode="auto">
            <a:xfrm>
              <a:off x="2118" y="1886"/>
              <a:ext cx="1260" cy="239"/>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3" name="Freeform 13">
              <a:extLst>
                <a:ext uri="{FF2B5EF4-FFF2-40B4-BE49-F238E27FC236}">
                  <a16:creationId xmlns:a16="http://schemas.microsoft.com/office/drawing/2014/main" id="{3C0EE4F5-D9AF-43C9-8DB0-36844CB49734}"/>
                </a:ext>
              </a:extLst>
            </p:cNvPr>
            <p:cNvSpPr>
              <a:spLocks/>
            </p:cNvSpPr>
            <p:nvPr/>
          </p:nvSpPr>
          <p:spPr bwMode="auto">
            <a:xfrm>
              <a:off x="2535" y="1467"/>
              <a:ext cx="438" cy="516"/>
            </a:xfrm>
            <a:custGeom>
              <a:avLst/>
              <a:gdLst/>
              <a:ahLst/>
              <a:cxnLst>
                <a:cxn ang="0">
                  <a:pos x="96" y="0"/>
                </a:cxn>
                <a:cxn ang="0">
                  <a:pos x="432" y="48"/>
                </a:cxn>
                <a:cxn ang="0">
                  <a:pos x="516" y="516"/>
                </a:cxn>
                <a:cxn ang="0">
                  <a:pos x="402" y="504"/>
                </a:cxn>
                <a:cxn ang="0">
                  <a:pos x="282" y="174"/>
                </a:cxn>
                <a:cxn ang="0">
                  <a:pos x="192" y="156"/>
                </a:cxn>
                <a:cxn ang="0">
                  <a:pos x="150" y="318"/>
                </a:cxn>
                <a:cxn ang="0">
                  <a:pos x="168" y="480"/>
                </a:cxn>
                <a:cxn ang="0">
                  <a:pos x="0" y="450"/>
                </a:cxn>
                <a:cxn ang="0">
                  <a:pos x="24" y="138"/>
                </a:cxn>
                <a:cxn ang="0">
                  <a:pos x="96" y="0"/>
                </a:cxn>
              </a:cxnLst>
              <a:rect l="0" t="0" r="r" b="b"/>
              <a:pathLst>
                <a:path w="516" h="516">
                  <a:moveTo>
                    <a:pt x="96" y="0"/>
                  </a:moveTo>
                  <a:lnTo>
                    <a:pt x="432" y="48"/>
                  </a:lnTo>
                  <a:lnTo>
                    <a:pt x="516" y="516"/>
                  </a:lnTo>
                  <a:lnTo>
                    <a:pt x="402" y="504"/>
                  </a:lnTo>
                  <a:lnTo>
                    <a:pt x="282" y="174"/>
                  </a:lnTo>
                  <a:lnTo>
                    <a:pt x="192" y="156"/>
                  </a:lnTo>
                  <a:lnTo>
                    <a:pt x="150" y="318"/>
                  </a:lnTo>
                  <a:lnTo>
                    <a:pt x="168" y="480"/>
                  </a:lnTo>
                  <a:lnTo>
                    <a:pt x="0" y="450"/>
                  </a:lnTo>
                  <a:lnTo>
                    <a:pt x="24" y="138"/>
                  </a:lnTo>
                  <a:lnTo>
                    <a:pt x="96" y="0"/>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4" name="Freeform 14">
              <a:extLst>
                <a:ext uri="{FF2B5EF4-FFF2-40B4-BE49-F238E27FC236}">
                  <a16:creationId xmlns:a16="http://schemas.microsoft.com/office/drawing/2014/main" id="{1EC2662B-A11D-4D8C-A315-FE5F59E9163F}"/>
                </a:ext>
              </a:extLst>
            </p:cNvPr>
            <p:cNvSpPr>
              <a:spLocks/>
            </p:cNvSpPr>
            <p:nvPr/>
          </p:nvSpPr>
          <p:spPr bwMode="auto">
            <a:xfrm>
              <a:off x="2780" y="1035"/>
              <a:ext cx="392" cy="729"/>
            </a:xfrm>
            <a:custGeom>
              <a:avLst/>
              <a:gdLst/>
              <a:ahLst/>
              <a:cxnLst>
                <a:cxn ang="0">
                  <a:pos x="0" y="677"/>
                </a:cxn>
                <a:cxn ang="0">
                  <a:pos x="47" y="686"/>
                </a:cxn>
                <a:cxn ang="0">
                  <a:pos x="113" y="687"/>
                </a:cxn>
                <a:cxn ang="0">
                  <a:pos x="176" y="674"/>
                </a:cxn>
                <a:cxn ang="0">
                  <a:pos x="200" y="662"/>
                </a:cxn>
                <a:cxn ang="0">
                  <a:pos x="216" y="647"/>
                </a:cxn>
                <a:cxn ang="0">
                  <a:pos x="209" y="510"/>
                </a:cxn>
                <a:cxn ang="0">
                  <a:pos x="392" y="243"/>
                </a:cxn>
                <a:cxn ang="0">
                  <a:pos x="245" y="71"/>
                </a:cxn>
                <a:cxn ang="0">
                  <a:pos x="194" y="69"/>
                </a:cxn>
                <a:cxn ang="0">
                  <a:pos x="173" y="30"/>
                </a:cxn>
                <a:cxn ang="0">
                  <a:pos x="134" y="8"/>
                </a:cxn>
                <a:cxn ang="0">
                  <a:pos x="83" y="0"/>
                </a:cxn>
                <a:cxn ang="0">
                  <a:pos x="39" y="140"/>
                </a:cxn>
                <a:cxn ang="0">
                  <a:pos x="15" y="275"/>
                </a:cxn>
                <a:cxn ang="0">
                  <a:pos x="8" y="545"/>
                </a:cxn>
                <a:cxn ang="0">
                  <a:pos x="0" y="677"/>
                </a:cxn>
              </a:cxnLst>
              <a:rect l="0" t="0" r="r" b="b"/>
              <a:pathLst>
                <a:path w="392" h="687">
                  <a:moveTo>
                    <a:pt x="0" y="677"/>
                  </a:moveTo>
                  <a:lnTo>
                    <a:pt x="47" y="686"/>
                  </a:lnTo>
                  <a:lnTo>
                    <a:pt x="113" y="687"/>
                  </a:lnTo>
                  <a:cubicBezTo>
                    <a:pt x="134" y="683"/>
                    <a:pt x="155" y="679"/>
                    <a:pt x="176" y="674"/>
                  </a:cubicBezTo>
                  <a:cubicBezTo>
                    <a:pt x="184" y="672"/>
                    <a:pt x="191" y="664"/>
                    <a:pt x="200" y="662"/>
                  </a:cubicBezTo>
                  <a:cubicBezTo>
                    <a:pt x="205" y="656"/>
                    <a:pt x="207" y="649"/>
                    <a:pt x="216" y="647"/>
                  </a:cubicBezTo>
                  <a:lnTo>
                    <a:pt x="209" y="510"/>
                  </a:lnTo>
                  <a:lnTo>
                    <a:pt x="392" y="243"/>
                  </a:lnTo>
                  <a:lnTo>
                    <a:pt x="245" y="71"/>
                  </a:lnTo>
                  <a:lnTo>
                    <a:pt x="194" y="69"/>
                  </a:lnTo>
                  <a:lnTo>
                    <a:pt x="173" y="30"/>
                  </a:lnTo>
                  <a:lnTo>
                    <a:pt x="134" y="8"/>
                  </a:lnTo>
                  <a:lnTo>
                    <a:pt x="83" y="0"/>
                  </a:lnTo>
                  <a:lnTo>
                    <a:pt x="39" y="140"/>
                  </a:lnTo>
                  <a:lnTo>
                    <a:pt x="15" y="275"/>
                  </a:lnTo>
                  <a:lnTo>
                    <a:pt x="8" y="545"/>
                  </a:lnTo>
                  <a:lnTo>
                    <a:pt x="0" y="677"/>
                  </a:lnTo>
                  <a:close/>
                </a:path>
              </a:pathLst>
            </a:custGeom>
            <a:solidFill>
              <a:schemeClr val="accent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5" name="Freeform 15">
              <a:extLst>
                <a:ext uri="{FF2B5EF4-FFF2-40B4-BE49-F238E27FC236}">
                  <a16:creationId xmlns:a16="http://schemas.microsoft.com/office/drawing/2014/main" id="{DB266D0D-4D88-400C-83ED-48B3EB2EABF4}"/>
                </a:ext>
              </a:extLst>
            </p:cNvPr>
            <p:cNvSpPr>
              <a:spLocks/>
            </p:cNvSpPr>
            <p:nvPr/>
          </p:nvSpPr>
          <p:spPr bwMode="auto">
            <a:xfrm>
              <a:off x="2437" y="624"/>
              <a:ext cx="66" cy="93"/>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6" name="Freeform 16">
              <a:extLst>
                <a:ext uri="{FF2B5EF4-FFF2-40B4-BE49-F238E27FC236}">
                  <a16:creationId xmlns:a16="http://schemas.microsoft.com/office/drawing/2014/main" id="{9C022675-574E-4FF9-A3AA-2637237B89B3}"/>
                </a:ext>
              </a:extLst>
            </p:cNvPr>
            <p:cNvSpPr>
              <a:spLocks/>
            </p:cNvSpPr>
            <p:nvPr/>
          </p:nvSpPr>
          <p:spPr bwMode="auto">
            <a:xfrm>
              <a:off x="2299" y="156"/>
              <a:ext cx="851" cy="894"/>
            </a:xfrm>
            <a:custGeom>
              <a:avLst/>
              <a:gdLst/>
              <a:ahLst/>
              <a:cxnLst>
                <a:cxn ang="0">
                  <a:pos x="305" y="518"/>
                </a:cxn>
                <a:cxn ang="0">
                  <a:pos x="278" y="374"/>
                </a:cxn>
                <a:cxn ang="0">
                  <a:pos x="242" y="311"/>
                </a:cxn>
                <a:cxn ang="0">
                  <a:pos x="203" y="212"/>
                </a:cxn>
                <a:cxn ang="0">
                  <a:pos x="218" y="128"/>
                </a:cxn>
                <a:cxn ang="0">
                  <a:pos x="272" y="74"/>
                </a:cxn>
                <a:cxn ang="0">
                  <a:pos x="341" y="47"/>
                </a:cxn>
                <a:cxn ang="0">
                  <a:pos x="425" y="17"/>
                </a:cxn>
                <a:cxn ang="0">
                  <a:pos x="548" y="2"/>
                </a:cxn>
                <a:cxn ang="0">
                  <a:pos x="677" y="29"/>
                </a:cxn>
                <a:cxn ang="0">
                  <a:pos x="701" y="44"/>
                </a:cxn>
                <a:cxn ang="0">
                  <a:pos x="737" y="59"/>
                </a:cxn>
                <a:cxn ang="0">
                  <a:pos x="782" y="89"/>
                </a:cxn>
                <a:cxn ang="0">
                  <a:pos x="839" y="137"/>
                </a:cxn>
                <a:cxn ang="0">
                  <a:pos x="803" y="317"/>
                </a:cxn>
                <a:cxn ang="0">
                  <a:pos x="791" y="347"/>
                </a:cxn>
                <a:cxn ang="0">
                  <a:pos x="767" y="398"/>
                </a:cxn>
                <a:cxn ang="0">
                  <a:pos x="683" y="509"/>
                </a:cxn>
                <a:cxn ang="0">
                  <a:pos x="641" y="539"/>
                </a:cxn>
                <a:cxn ang="0">
                  <a:pos x="623" y="545"/>
                </a:cxn>
                <a:cxn ang="0">
                  <a:pos x="620" y="560"/>
                </a:cxn>
                <a:cxn ang="0">
                  <a:pos x="644" y="539"/>
                </a:cxn>
                <a:cxn ang="0">
                  <a:pos x="662" y="527"/>
                </a:cxn>
                <a:cxn ang="0">
                  <a:pos x="776" y="536"/>
                </a:cxn>
                <a:cxn ang="0">
                  <a:pos x="782" y="581"/>
                </a:cxn>
                <a:cxn ang="0">
                  <a:pos x="758" y="626"/>
                </a:cxn>
                <a:cxn ang="0">
                  <a:pos x="677" y="644"/>
                </a:cxn>
                <a:cxn ang="0">
                  <a:pos x="668" y="647"/>
                </a:cxn>
                <a:cxn ang="0">
                  <a:pos x="629" y="650"/>
                </a:cxn>
                <a:cxn ang="0">
                  <a:pos x="620" y="668"/>
                </a:cxn>
                <a:cxn ang="0">
                  <a:pos x="611" y="707"/>
                </a:cxn>
                <a:cxn ang="0">
                  <a:pos x="539" y="893"/>
                </a:cxn>
                <a:cxn ang="0">
                  <a:pos x="401" y="890"/>
                </a:cxn>
                <a:cxn ang="0">
                  <a:pos x="395" y="881"/>
                </a:cxn>
                <a:cxn ang="0">
                  <a:pos x="386" y="875"/>
                </a:cxn>
                <a:cxn ang="0">
                  <a:pos x="335" y="767"/>
                </a:cxn>
                <a:cxn ang="0">
                  <a:pos x="323" y="740"/>
                </a:cxn>
                <a:cxn ang="0">
                  <a:pos x="275" y="740"/>
                </a:cxn>
                <a:cxn ang="0">
                  <a:pos x="227" y="725"/>
                </a:cxn>
                <a:cxn ang="0">
                  <a:pos x="200" y="710"/>
                </a:cxn>
                <a:cxn ang="0">
                  <a:pos x="251" y="662"/>
                </a:cxn>
                <a:cxn ang="0">
                  <a:pos x="308" y="605"/>
                </a:cxn>
                <a:cxn ang="0">
                  <a:pos x="236" y="641"/>
                </a:cxn>
                <a:cxn ang="0">
                  <a:pos x="176" y="653"/>
                </a:cxn>
                <a:cxn ang="0">
                  <a:pos x="65" y="629"/>
                </a:cxn>
                <a:cxn ang="0">
                  <a:pos x="23" y="584"/>
                </a:cxn>
                <a:cxn ang="0">
                  <a:pos x="14" y="557"/>
                </a:cxn>
                <a:cxn ang="0">
                  <a:pos x="11" y="533"/>
                </a:cxn>
                <a:cxn ang="0">
                  <a:pos x="83" y="527"/>
                </a:cxn>
                <a:cxn ang="0">
                  <a:pos x="290" y="524"/>
                </a:cxn>
                <a:cxn ang="0">
                  <a:pos x="305" y="518"/>
                </a:cxn>
              </a:cxnLst>
              <a:rect l="0" t="0" r="r" b="b"/>
              <a:pathLst>
                <a:path w="851" h="894">
                  <a:moveTo>
                    <a:pt x="305" y="518"/>
                  </a:moveTo>
                  <a:cubicBezTo>
                    <a:pt x="303" y="491"/>
                    <a:pt x="296" y="402"/>
                    <a:pt x="278" y="374"/>
                  </a:cubicBezTo>
                  <a:cubicBezTo>
                    <a:pt x="265" y="355"/>
                    <a:pt x="252" y="333"/>
                    <a:pt x="242" y="311"/>
                  </a:cubicBezTo>
                  <a:cubicBezTo>
                    <a:pt x="228" y="279"/>
                    <a:pt x="222" y="241"/>
                    <a:pt x="203" y="212"/>
                  </a:cubicBezTo>
                  <a:cubicBezTo>
                    <a:pt x="206" y="161"/>
                    <a:pt x="197" y="161"/>
                    <a:pt x="218" y="128"/>
                  </a:cubicBezTo>
                  <a:cubicBezTo>
                    <a:pt x="220" y="123"/>
                    <a:pt x="267" y="77"/>
                    <a:pt x="272" y="74"/>
                  </a:cubicBezTo>
                  <a:cubicBezTo>
                    <a:pt x="293" y="61"/>
                    <a:pt x="317" y="52"/>
                    <a:pt x="341" y="47"/>
                  </a:cubicBezTo>
                  <a:cubicBezTo>
                    <a:pt x="364" y="32"/>
                    <a:pt x="399" y="26"/>
                    <a:pt x="425" y="17"/>
                  </a:cubicBezTo>
                  <a:cubicBezTo>
                    <a:pt x="460" y="12"/>
                    <a:pt x="506" y="0"/>
                    <a:pt x="548" y="2"/>
                  </a:cubicBezTo>
                  <a:cubicBezTo>
                    <a:pt x="590" y="4"/>
                    <a:pt x="652" y="22"/>
                    <a:pt x="677" y="29"/>
                  </a:cubicBezTo>
                  <a:cubicBezTo>
                    <a:pt x="689" y="33"/>
                    <a:pt x="689" y="40"/>
                    <a:pt x="701" y="44"/>
                  </a:cubicBezTo>
                  <a:cubicBezTo>
                    <a:pt x="710" y="58"/>
                    <a:pt x="722" y="55"/>
                    <a:pt x="737" y="59"/>
                  </a:cubicBezTo>
                  <a:cubicBezTo>
                    <a:pt x="752" y="69"/>
                    <a:pt x="765" y="83"/>
                    <a:pt x="782" y="89"/>
                  </a:cubicBezTo>
                  <a:cubicBezTo>
                    <a:pt x="798" y="113"/>
                    <a:pt x="832" y="107"/>
                    <a:pt x="839" y="137"/>
                  </a:cubicBezTo>
                  <a:cubicBezTo>
                    <a:pt x="843" y="187"/>
                    <a:pt x="851" y="285"/>
                    <a:pt x="803" y="317"/>
                  </a:cubicBezTo>
                  <a:cubicBezTo>
                    <a:pt x="799" y="328"/>
                    <a:pt x="793" y="335"/>
                    <a:pt x="791" y="347"/>
                  </a:cubicBezTo>
                  <a:cubicBezTo>
                    <a:pt x="787" y="368"/>
                    <a:pt x="790" y="392"/>
                    <a:pt x="767" y="398"/>
                  </a:cubicBezTo>
                  <a:cubicBezTo>
                    <a:pt x="728" y="424"/>
                    <a:pt x="735" y="496"/>
                    <a:pt x="683" y="509"/>
                  </a:cubicBezTo>
                  <a:cubicBezTo>
                    <a:pt x="668" y="519"/>
                    <a:pt x="658" y="531"/>
                    <a:pt x="641" y="539"/>
                  </a:cubicBezTo>
                  <a:cubicBezTo>
                    <a:pt x="635" y="542"/>
                    <a:pt x="623" y="545"/>
                    <a:pt x="623" y="545"/>
                  </a:cubicBezTo>
                  <a:cubicBezTo>
                    <a:pt x="609" y="566"/>
                    <a:pt x="604" y="565"/>
                    <a:pt x="620" y="560"/>
                  </a:cubicBezTo>
                  <a:cubicBezTo>
                    <a:pt x="629" y="551"/>
                    <a:pt x="633" y="545"/>
                    <a:pt x="644" y="539"/>
                  </a:cubicBezTo>
                  <a:cubicBezTo>
                    <a:pt x="650" y="535"/>
                    <a:pt x="662" y="527"/>
                    <a:pt x="662" y="527"/>
                  </a:cubicBezTo>
                  <a:cubicBezTo>
                    <a:pt x="691" y="528"/>
                    <a:pt x="740" y="503"/>
                    <a:pt x="776" y="536"/>
                  </a:cubicBezTo>
                  <a:cubicBezTo>
                    <a:pt x="779" y="536"/>
                    <a:pt x="782" y="578"/>
                    <a:pt x="782" y="581"/>
                  </a:cubicBezTo>
                  <a:cubicBezTo>
                    <a:pt x="782" y="611"/>
                    <a:pt x="773" y="605"/>
                    <a:pt x="758" y="626"/>
                  </a:cubicBezTo>
                  <a:cubicBezTo>
                    <a:pt x="753" y="650"/>
                    <a:pt x="701" y="643"/>
                    <a:pt x="677" y="644"/>
                  </a:cubicBezTo>
                  <a:cubicBezTo>
                    <a:pt x="674" y="645"/>
                    <a:pt x="671" y="647"/>
                    <a:pt x="668" y="647"/>
                  </a:cubicBezTo>
                  <a:cubicBezTo>
                    <a:pt x="655" y="649"/>
                    <a:pt x="642" y="646"/>
                    <a:pt x="629" y="650"/>
                  </a:cubicBezTo>
                  <a:cubicBezTo>
                    <a:pt x="623" y="652"/>
                    <a:pt x="624" y="662"/>
                    <a:pt x="620" y="668"/>
                  </a:cubicBezTo>
                  <a:cubicBezTo>
                    <a:pt x="617" y="681"/>
                    <a:pt x="611" y="707"/>
                    <a:pt x="611" y="707"/>
                  </a:cubicBezTo>
                  <a:cubicBezTo>
                    <a:pt x="609" y="762"/>
                    <a:pt x="615" y="878"/>
                    <a:pt x="539" y="893"/>
                  </a:cubicBezTo>
                  <a:cubicBezTo>
                    <a:pt x="493" y="892"/>
                    <a:pt x="447" y="894"/>
                    <a:pt x="401" y="890"/>
                  </a:cubicBezTo>
                  <a:cubicBezTo>
                    <a:pt x="397" y="890"/>
                    <a:pt x="398" y="884"/>
                    <a:pt x="395" y="881"/>
                  </a:cubicBezTo>
                  <a:cubicBezTo>
                    <a:pt x="392" y="878"/>
                    <a:pt x="389" y="877"/>
                    <a:pt x="386" y="875"/>
                  </a:cubicBezTo>
                  <a:cubicBezTo>
                    <a:pt x="364" y="842"/>
                    <a:pt x="351" y="803"/>
                    <a:pt x="335" y="767"/>
                  </a:cubicBezTo>
                  <a:cubicBezTo>
                    <a:pt x="331" y="758"/>
                    <a:pt x="333" y="742"/>
                    <a:pt x="323" y="740"/>
                  </a:cubicBezTo>
                  <a:cubicBezTo>
                    <a:pt x="303" y="736"/>
                    <a:pt x="295" y="741"/>
                    <a:pt x="275" y="740"/>
                  </a:cubicBezTo>
                  <a:cubicBezTo>
                    <a:pt x="258" y="739"/>
                    <a:pt x="239" y="731"/>
                    <a:pt x="227" y="725"/>
                  </a:cubicBezTo>
                  <a:cubicBezTo>
                    <a:pt x="224" y="715"/>
                    <a:pt x="200" y="710"/>
                    <a:pt x="200" y="710"/>
                  </a:cubicBezTo>
                  <a:cubicBezTo>
                    <a:pt x="203" y="696"/>
                    <a:pt x="239" y="670"/>
                    <a:pt x="251" y="662"/>
                  </a:cubicBezTo>
                  <a:cubicBezTo>
                    <a:pt x="267" y="638"/>
                    <a:pt x="286" y="620"/>
                    <a:pt x="308" y="605"/>
                  </a:cubicBezTo>
                  <a:cubicBezTo>
                    <a:pt x="310" y="598"/>
                    <a:pt x="258" y="633"/>
                    <a:pt x="236" y="641"/>
                  </a:cubicBezTo>
                  <a:cubicBezTo>
                    <a:pt x="214" y="649"/>
                    <a:pt x="204" y="655"/>
                    <a:pt x="176" y="653"/>
                  </a:cubicBezTo>
                  <a:cubicBezTo>
                    <a:pt x="137" y="652"/>
                    <a:pt x="93" y="657"/>
                    <a:pt x="65" y="629"/>
                  </a:cubicBezTo>
                  <a:cubicBezTo>
                    <a:pt x="53" y="617"/>
                    <a:pt x="33" y="599"/>
                    <a:pt x="23" y="584"/>
                  </a:cubicBezTo>
                  <a:cubicBezTo>
                    <a:pt x="18" y="576"/>
                    <a:pt x="14" y="557"/>
                    <a:pt x="14" y="557"/>
                  </a:cubicBezTo>
                  <a:cubicBezTo>
                    <a:pt x="14" y="549"/>
                    <a:pt x="0" y="538"/>
                    <a:pt x="11" y="533"/>
                  </a:cubicBezTo>
                  <a:cubicBezTo>
                    <a:pt x="22" y="528"/>
                    <a:pt x="37" y="528"/>
                    <a:pt x="83" y="527"/>
                  </a:cubicBezTo>
                  <a:cubicBezTo>
                    <a:pt x="152" y="525"/>
                    <a:pt x="221" y="525"/>
                    <a:pt x="290" y="524"/>
                  </a:cubicBezTo>
                  <a:cubicBezTo>
                    <a:pt x="301" y="520"/>
                    <a:pt x="296" y="522"/>
                    <a:pt x="305" y="518"/>
                  </a:cubicBezTo>
                  <a:close/>
                </a:path>
              </a:pathLst>
            </a:custGeom>
            <a:gradFill rotWithShape="1">
              <a:gsLst>
                <a:gs pos="0">
                  <a:srgbClr val="FFCCFF"/>
                </a:gs>
                <a:gs pos="100000">
                  <a:srgbClr val="FFCCFF">
                    <a:gamma/>
                    <a:shade val="86275"/>
                    <a:invGamma/>
                  </a:srgb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7" name="Freeform 17">
              <a:extLst>
                <a:ext uri="{FF2B5EF4-FFF2-40B4-BE49-F238E27FC236}">
                  <a16:creationId xmlns:a16="http://schemas.microsoft.com/office/drawing/2014/main" id="{2A7A267E-CF35-4915-B22E-73F849CD7B5E}"/>
                </a:ext>
              </a:extLst>
            </p:cNvPr>
            <p:cNvSpPr>
              <a:spLocks/>
            </p:cNvSpPr>
            <p:nvPr/>
          </p:nvSpPr>
          <p:spPr bwMode="auto">
            <a:xfrm rot="-830568">
              <a:off x="2714" y="321"/>
              <a:ext cx="433" cy="207"/>
            </a:xfrm>
            <a:custGeom>
              <a:avLst/>
              <a:gdLst/>
              <a:ahLst/>
              <a:cxnLst>
                <a:cxn ang="0">
                  <a:pos x="1" y="207"/>
                </a:cxn>
                <a:cxn ang="0">
                  <a:pos x="4" y="144"/>
                </a:cxn>
                <a:cxn ang="0">
                  <a:pos x="16" y="126"/>
                </a:cxn>
                <a:cxn ang="0">
                  <a:pos x="61" y="69"/>
                </a:cxn>
                <a:cxn ang="0">
                  <a:pos x="97" y="36"/>
                </a:cxn>
                <a:cxn ang="0">
                  <a:pos x="127" y="9"/>
                </a:cxn>
                <a:cxn ang="0">
                  <a:pos x="139" y="42"/>
                </a:cxn>
                <a:cxn ang="0">
                  <a:pos x="136" y="72"/>
                </a:cxn>
                <a:cxn ang="0">
                  <a:pos x="139" y="54"/>
                </a:cxn>
                <a:cxn ang="0">
                  <a:pos x="145" y="45"/>
                </a:cxn>
                <a:cxn ang="0">
                  <a:pos x="154" y="42"/>
                </a:cxn>
                <a:cxn ang="0">
                  <a:pos x="238" y="6"/>
                </a:cxn>
                <a:cxn ang="0">
                  <a:pos x="265" y="48"/>
                </a:cxn>
                <a:cxn ang="0">
                  <a:pos x="274" y="30"/>
                </a:cxn>
                <a:cxn ang="0">
                  <a:pos x="292" y="24"/>
                </a:cxn>
                <a:cxn ang="0">
                  <a:pos x="385" y="36"/>
                </a:cxn>
                <a:cxn ang="0">
                  <a:pos x="415" y="66"/>
                </a:cxn>
                <a:cxn ang="0">
                  <a:pos x="427" y="81"/>
                </a:cxn>
                <a:cxn ang="0">
                  <a:pos x="343" y="87"/>
                </a:cxn>
                <a:cxn ang="0">
                  <a:pos x="310" y="102"/>
                </a:cxn>
                <a:cxn ang="0">
                  <a:pos x="130" y="120"/>
                </a:cxn>
                <a:cxn ang="0">
                  <a:pos x="100" y="129"/>
                </a:cxn>
                <a:cxn ang="0">
                  <a:pos x="82" y="135"/>
                </a:cxn>
                <a:cxn ang="0">
                  <a:pos x="55" y="162"/>
                </a:cxn>
                <a:cxn ang="0">
                  <a:pos x="19" y="198"/>
                </a:cxn>
                <a:cxn ang="0">
                  <a:pos x="1" y="207"/>
                </a:cxn>
              </a:cxnLst>
              <a:rect l="0" t="0" r="r" b="b"/>
              <a:pathLst>
                <a:path w="433" h="207">
                  <a:moveTo>
                    <a:pt x="1" y="207"/>
                  </a:moveTo>
                  <a:cubicBezTo>
                    <a:pt x="2" y="186"/>
                    <a:pt x="0" y="165"/>
                    <a:pt x="4" y="144"/>
                  </a:cubicBezTo>
                  <a:cubicBezTo>
                    <a:pt x="5" y="137"/>
                    <a:pt x="12" y="132"/>
                    <a:pt x="16" y="126"/>
                  </a:cubicBezTo>
                  <a:cubicBezTo>
                    <a:pt x="27" y="110"/>
                    <a:pt x="46" y="74"/>
                    <a:pt x="61" y="69"/>
                  </a:cubicBezTo>
                  <a:cubicBezTo>
                    <a:pt x="73" y="57"/>
                    <a:pt x="83" y="45"/>
                    <a:pt x="97" y="36"/>
                  </a:cubicBezTo>
                  <a:cubicBezTo>
                    <a:pt x="101" y="23"/>
                    <a:pt x="112" y="9"/>
                    <a:pt x="127" y="9"/>
                  </a:cubicBezTo>
                  <a:cubicBezTo>
                    <a:pt x="134" y="20"/>
                    <a:pt x="135" y="30"/>
                    <a:pt x="139" y="42"/>
                  </a:cubicBezTo>
                  <a:cubicBezTo>
                    <a:pt x="138" y="52"/>
                    <a:pt x="136" y="62"/>
                    <a:pt x="136" y="72"/>
                  </a:cubicBezTo>
                  <a:cubicBezTo>
                    <a:pt x="136" y="78"/>
                    <a:pt x="137" y="60"/>
                    <a:pt x="139" y="54"/>
                  </a:cubicBezTo>
                  <a:cubicBezTo>
                    <a:pt x="140" y="51"/>
                    <a:pt x="142" y="47"/>
                    <a:pt x="145" y="45"/>
                  </a:cubicBezTo>
                  <a:cubicBezTo>
                    <a:pt x="147" y="43"/>
                    <a:pt x="151" y="43"/>
                    <a:pt x="154" y="42"/>
                  </a:cubicBezTo>
                  <a:cubicBezTo>
                    <a:pt x="178" y="18"/>
                    <a:pt x="211" y="24"/>
                    <a:pt x="238" y="6"/>
                  </a:cubicBezTo>
                  <a:cubicBezTo>
                    <a:pt x="282" y="11"/>
                    <a:pt x="250" y="0"/>
                    <a:pt x="265" y="48"/>
                  </a:cubicBezTo>
                  <a:cubicBezTo>
                    <a:pt x="269" y="61"/>
                    <a:pt x="271" y="32"/>
                    <a:pt x="274" y="30"/>
                  </a:cubicBezTo>
                  <a:cubicBezTo>
                    <a:pt x="279" y="26"/>
                    <a:pt x="292" y="24"/>
                    <a:pt x="292" y="24"/>
                  </a:cubicBezTo>
                  <a:cubicBezTo>
                    <a:pt x="324" y="26"/>
                    <a:pt x="353" y="31"/>
                    <a:pt x="385" y="36"/>
                  </a:cubicBezTo>
                  <a:cubicBezTo>
                    <a:pt x="389" y="69"/>
                    <a:pt x="389" y="57"/>
                    <a:pt x="415" y="66"/>
                  </a:cubicBezTo>
                  <a:cubicBezTo>
                    <a:pt x="417" y="72"/>
                    <a:pt x="433" y="78"/>
                    <a:pt x="427" y="81"/>
                  </a:cubicBezTo>
                  <a:cubicBezTo>
                    <a:pt x="402" y="94"/>
                    <a:pt x="371" y="86"/>
                    <a:pt x="343" y="87"/>
                  </a:cubicBezTo>
                  <a:cubicBezTo>
                    <a:pt x="326" y="91"/>
                    <a:pt x="328" y="98"/>
                    <a:pt x="310" y="102"/>
                  </a:cubicBezTo>
                  <a:cubicBezTo>
                    <a:pt x="338" y="144"/>
                    <a:pt x="156" y="120"/>
                    <a:pt x="130" y="120"/>
                  </a:cubicBezTo>
                  <a:cubicBezTo>
                    <a:pt x="113" y="132"/>
                    <a:pt x="130" y="122"/>
                    <a:pt x="100" y="129"/>
                  </a:cubicBezTo>
                  <a:cubicBezTo>
                    <a:pt x="94" y="130"/>
                    <a:pt x="82" y="135"/>
                    <a:pt x="82" y="135"/>
                  </a:cubicBezTo>
                  <a:cubicBezTo>
                    <a:pt x="78" y="147"/>
                    <a:pt x="67" y="158"/>
                    <a:pt x="55" y="162"/>
                  </a:cubicBezTo>
                  <a:cubicBezTo>
                    <a:pt x="49" y="181"/>
                    <a:pt x="35" y="187"/>
                    <a:pt x="19" y="198"/>
                  </a:cubicBezTo>
                  <a:cubicBezTo>
                    <a:pt x="13" y="202"/>
                    <a:pt x="1" y="207"/>
                    <a:pt x="1" y="207"/>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8" name="Freeform 18">
              <a:extLst>
                <a:ext uri="{FF2B5EF4-FFF2-40B4-BE49-F238E27FC236}">
                  <a16:creationId xmlns:a16="http://schemas.microsoft.com/office/drawing/2014/main" id="{A473611B-C1EC-4F02-82BD-DE8C33D7770F}"/>
                </a:ext>
              </a:extLst>
            </p:cNvPr>
            <p:cNvSpPr>
              <a:spLocks/>
            </p:cNvSpPr>
            <p:nvPr/>
          </p:nvSpPr>
          <p:spPr bwMode="auto">
            <a:xfrm>
              <a:off x="2705" y="570"/>
              <a:ext cx="153" cy="141"/>
            </a:xfrm>
            <a:custGeom>
              <a:avLst/>
              <a:gdLst/>
              <a:ahLst/>
              <a:cxnLst>
                <a:cxn ang="0">
                  <a:pos x="64" y="6"/>
                </a:cxn>
                <a:cxn ang="0">
                  <a:pos x="22" y="54"/>
                </a:cxn>
                <a:cxn ang="0">
                  <a:pos x="10" y="72"/>
                </a:cxn>
                <a:cxn ang="0">
                  <a:pos x="25" y="132"/>
                </a:cxn>
                <a:cxn ang="0">
                  <a:pos x="61" y="153"/>
                </a:cxn>
                <a:cxn ang="0">
                  <a:pos x="145" y="135"/>
                </a:cxn>
                <a:cxn ang="0">
                  <a:pos x="169" y="117"/>
                </a:cxn>
                <a:cxn ang="0">
                  <a:pos x="175" y="54"/>
                </a:cxn>
                <a:cxn ang="0">
                  <a:pos x="118" y="12"/>
                </a:cxn>
                <a:cxn ang="0">
                  <a:pos x="91" y="3"/>
                </a:cxn>
                <a:cxn ang="0">
                  <a:pos x="82" y="0"/>
                </a:cxn>
                <a:cxn ang="0">
                  <a:pos x="64" y="6"/>
                </a:cxn>
              </a:cxnLst>
              <a:rect l="0" t="0" r="r" b="b"/>
              <a:pathLst>
                <a:path w="186" h="153">
                  <a:moveTo>
                    <a:pt x="64" y="6"/>
                  </a:moveTo>
                  <a:cubicBezTo>
                    <a:pt x="25" y="12"/>
                    <a:pt x="39" y="28"/>
                    <a:pt x="22" y="54"/>
                  </a:cubicBezTo>
                  <a:cubicBezTo>
                    <a:pt x="18" y="60"/>
                    <a:pt x="10" y="72"/>
                    <a:pt x="10" y="72"/>
                  </a:cubicBezTo>
                  <a:cubicBezTo>
                    <a:pt x="5" y="94"/>
                    <a:pt x="0" y="124"/>
                    <a:pt x="25" y="132"/>
                  </a:cubicBezTo>
                  <a:cubicBezTo>
                    <a:pt x="30" y="152"/>
                    <a:pt x="43" y="147"/>
                    <a:pt x="61" y="153"/>
                  </a:cubicBezTo>
                  <a:cubicBezTo>
                    <a:pt x="124" y="149"/>
                    <a:pt x="99" y="147"/>
                    <a:pt x="145" y="135"/>
                  </a:cubicBezTo>
                  <a:cubicBezTo>
                    <a:pt x="156" y="128"/>
                    <a:pt x="162" y="128"/>
                    <a:pt x="169" y="117"/>
                  </a:cubicBezTo>
                  <a:cubicBezTo>
                    <a:pt x="173" y="85"/>
                    <a:pt x="186" y="86"/>
                    <a:pt x="175" y="54"/>
                  </a:cubicBezTo>
                  <a:cubicBezTo>
                    <a:pt x="169" y="14"/>
                    <a:pt x="159" y="16"/>
                    <a:pt x="118" y="12"/>
                  </a:cubicBezTo>
                  <a:cubicBezTo>
                    <a:pt x="109" y="9"/>
                    <a:pt x="100" y="6"/>
                    <a:pt x="91" y="3"/>
                  </a:cubicBezTo>
                  <a:cubicBezTo>
                    <a:pt x="88" y="2"/>
                    <a:pt x="82" y="0"/>
                    <a:pt x="82" y="0"/>
                  </a:cubicBezTo>
                  <a:cubicBezTo>
                    <a:pt x="52" y="3"/>
                    <a:pt x="46" y="0"/>
                    <a:pt x="64" y="6"/>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9" name="Freeform 19">
              <a:extLst>
                <a:ext uri="{FF2B5EF4-FFF2-40B4-BE49-F238E27FC236}">
                  <a16:creationId xmlns:a16="http://schemas.microsoft.com/office/drawing/2014/main" id="{03A75AB6-99F0-467B-847A-8EE3124CA4A4}"/>
                </a:ext>
              </a:extLst>
            </p:cNvPr>
            <p:cNvSpPr>
              <a:spLocks/>
            </p:cNvSpPr>
            <p:nvPr/>
          </p:nvSpPr>
          <p:spPr bwMode="auto">
            <a:xfrm>
              <a:off x="2718" y="621"/>
              <a:ext cx="72" cy="69"/>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0" name="Freeform 20">
              <a:extLst>
                <a:ext uri="{FF2B5EF4-FFF2-40B4-BE49-F238E27FC236}">
                  <a16:creationId xmlns:a16="http://schemas.microsoft.com/office/drawing/2014/main" id="{A5BD7ACC-E688-40B2-B99A-E9EBCB14F946}"/>
                </a:ext>
              </a:extLst>
            </p:cNvPr>
            <p:cNvSpPr>
              <a:spLocks/>
            </p:cNvSpPr>
            <p:nvPr/>
          </p:nvSpPr>
          <p:spPr bwMode="auto">
            <a:xfrm rot="-2667468">
              <a:off x="2689" y="807"/>
              <a:ext cx="27" cy="51"/>
            </a:xfrm>
            <a:custGeom>
              <a:avLst/>
              <a:gdLst/>
              <a:ahLst/>
              <a:cxnLst>
                <a:cxn ang="0">
                  <a:pos x="0" y="0"/>
                </a:cxn>
                <a:cxn ang="0">
                  <a:pos x="30" y="36"/>
                </a:cxn>
                <a:cxn ang="0">
                  <a:pos x="33" y="78"/>
                </a:cxn>
              </a:cxnLst>
              <a:rect l="0" t="0" r="r" b="b"/>
              <a:pathLst>
                <a:path w="35" h="78">
                  <a:moveTo>
                    <a:pt x="0" y="0"/>
                  </a:moveTo>
                  <a:cubicBezTo>
                    <a:pt x="12" y="11"/>
                    <a:pt x="25" y="23"/>
                    <a:pt x="30" y="36"/>
                  </a:cubicBezTo>
                  <a:cubicBezTo>
                    <a:pt x="35" y="49"/>
                    <a:pt x="34" y="63"/>
                    <a:pt x="33" y="78"/>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1" name="Freeform 21">
              <a:extLst>
                <a:ext uri="{FF2B5EF4-FFF2-40B4-BE49-F238E27FC236}">
                  <a16:creationId xmlns:a16="http://schemas.microsoft.com/office/drawing/2014/main" id="{94A0DCE5-F14C-4E51-BF6D-6D6FEDA0ED60}"/>
                </a:ext>
              </a:extLst>
            </p:cNvPr>
            <p:cNvSpPr>
              <a:spLocks/>
            </p:cNvSpPr>
            <p:nvPr/>
          </p:nvSpPr>
          <p:spPr bwMode="auto">
            <a:xfrm>
              <a:off x="2482" y="636"/>
              <a:ext cx="75" cy="114"/>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 name="Line 22">
              <a:extLst>
                <a:ext uri="{FF2B5EF4-FFF2-40B4-BE49-F238E27FC236}">
                  <a16:creationId xmlns:a16="http://schemas.microsoft.com/office/drawing/2014/main" id="{AD54B2F0-A33C-47F6-80C8-92AC08B030C4}"/>
                </a:ext>
              </a:extLst>
            </p:cNvPr>
            <p:cNvSpPr>
              <a:spLocks noChangeShapeType="1"/>
            </p:cNvSpPr>
            <p:nvPr/>
          </p:nvSpPr>
          <p:spPr bwMode="auto">
            <a:xfrm flipH="1">
              <a:off x="2598" y="720"/>
              <a:ext cx="48" cy="48"/>
            </a:xfrm>
            <a:prstGeom prst="line">
              <a:avLst/>
            </a:prstGeom>
            <a:noFill/>
            <a:ln w="19050">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3" name="Freeform 23">
              <a:extLst>
                <a:ext uri="{FF2B5EF4-FFF2-40B4-BE49-F238E27FC236}">
                  <a16:creationId xmlns:a16="http://schemas.microsoft.com/office/drawing/2014/main" id="{10C55A2E-D2D2-41CB-AEC6-CD06EE0D81AF}"/>
                </a:ext>
              </a:extLst>
            </p:cNvPr>
            <p:cNvSpPr>
              <a:spLocks/>
            </p:cNvSpPr>
            <p:nvPr/>
          </p:nvSpPr>
          <p:spPr bwMode="auto">
            <a:xfrm>
              <a:off x="2562" y="590"/>
              <a:ext cx="128" cy="84"/>
            </a:xfrm>
            <a:custGeom>
              <a:avLst/>
              <a:gdLst/>
              <a:ahLst/>
              <a:cxnLst>
                <a:cxn ang="0">
                  <a:pos x="3" y="82"/>
                </a:cxn>
                <a:cxn ang="0">
                  <a:pos x="132" y="79"/>
                </a:cxn>
                <a:cxn ang="0">
                  <a:pos x="117" y="51"/>
                </a:cxn>
                <a:cxn ang="0">
                  <a:pos x="51" y="1"/>
                </a:cxn>
                <a:cxn ang="0">
                  <a:pos x="12" y="4"/>
                </a:cxn>
                <a:cxn ang="0">
                  <a:pos x="0" y="40"/>
                </a:cxn>
                <a:cxn ang="0">
                  <a:pos x="3" y="82"/>
                </a:cxn>
              </a:cxnLst>
              <a:rect l="0" t="0" r="r" b="b"/>
              <a:pathLst>
                <a:path w="140" h="84">
                  <a:moveTo>
                    <a:pt x="3" y="82"/>
                  </a:moveTo>
                  <a:cubicBezTo>
                    <a:pt x="46" y="81"/>
                    <a:pt x="89" y="84"/>
                    <a:pt x="132" y="79"/>
                  </a:cubicBezTo>
                  <a:cubicBezTo>
                    <a:pt x="140" y="78"/>
                    <a:pt x="118" y="52"/>
                    <a:pt x="117" y="51"/>
                  </a:cubicBezTo>
                  <a:cubicBezTo>
                    <a:pt x="98" y="22"/>
                    <a:pt x="83" y="12"/>
                    <a:pt x="51" y="1"/>
                  </a:cubicBezTo>
                  <a:cubicBezTo>
                    <a:pt x="35" y="2"/>
                    <a:pt x="28" y="0"/>
                    <a:pt x="12" y="4"/>
                  </a:cubicBezTo>
                  <a:cubicBezTo>
                    <a:pt x="2" y="6"/>
                    <a:pt x="0" y="30"/>
                    <a:pt x="0" y="40"/>
                  </a:cubicBezTo>
                  <a:cubicBezTo>
                    <a:pt x="1" y="56"/>
                    <a:pt x="1" y="66"/>
                    <a:pt x="3" y="82"/>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4" name="Freeform 24">
              <a:extLst>
                <a:ext uri="{FF2B5EF4-FFF2-40B4-BE49-F238E27FC236}">
                  <a16:creationId xmlns:a16="http://schemas.microsoft.com/office/drawing/2014/main" id="{3A0C696F-E2AE-4B0A-B36C-270604BCA640}"/>
                </a:ext>
              </a:extLst>
            </p:cNvPr>
            <p:cNvSpPr>
              <a:spLocks/>
            </p:cNvSpPr>
            <p:nvPr/>
          </p:nvSpPr>
          <p:spPr bwMode="auto">
            <a:xfrm>
              <a:off x="2568" y="618"/>
              <a:ext cx="57" cy="54"/>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5" name="Freeform 25">
              <a:extLst>
                <a:ext uri="{FF2B5EF4-FFF2-40B4-BE49-F238E27FC236}">
                  <a16:creationId xmlns:a16="http://schemas.microsoft.com/office/drawing/2014/main" id="{A71E2367-5B10-4FEC-9391-5F26AA8E0772}"/>
                </a:ext>
              </a:extLst>
            </p:cNvPr>
            <p:cNvSpPr>
              <a:spLocks/>
            </p:cNvSpPr>
            <p:nvPr/>
          </p:nvSpPr>
          <p:spPr bwMode="auto">
            <a:xfrm>
              <a:off x="2952" y="716"/>
              <a:ext cx="87" cy="38"/>
            </a:xfrm>
            <a:custGeom>
              <a:avLst/>
              <a:gdLst/>
              <a:ahLst/>
              <a:cxnLst>
                <a:cxn ang="0">
                  <a:pos x="0" y="28"/>
                </a:cxn>
                <a:cxn ang="0">
                  <a:pos x="30" y="22"/>
                </a:cxn>
                <a:cxn ang="0">
                  <a:pos x="45" y="10"/>
                </a:cxn>
                <a:cxn ang="0">
                  <a:pos x="63" y="7"/>
                </a:cxn>
                <a:cxn ang="0">
                  <a:pos x="81" y="1"/>
                </a:cxn>
                <a:cxn ang="0">
                  <a:pos x="66" y="4"/>
                </a:cxn>
                <a:cxn ang="0">
                  <a:pos x="24" y="22"/>
                </a:cxn>
                <a:cxn ang="0">
                  <a:pos x="42" y="22"/>
                </a:cxn>
                <a:cxn ang="0">
                  <a:pos x="69" y="13"/>
                </a:cxn>
                <a:cxn ang="0">
                  <a:pos x="51" y="22"/>
                </a:cxn>
                <a:cxn ang="0">
                  <a:pos x="45" y="28"/>
                </a:cxn>
                <a:cxn ang="0">
                  <a:pos x="63" y="13"/>
                </a:cxn>
              </a:cxnLst>
              <a:rect l="0" t="0" r="r" b="b"/>
              <a:pathLst>
                <a:path w="87" h="38">
                  <a:moveTo>
                    <a:pt x="0" y="28"/>
                  </a:moveTo>
                  <a:cubicBezTo>
                    <a:pt x="10" y="27"/>
                    <a:pt x="22" y="28"/>
                    <a:pt x="30" y="22"/>
                  </a:cubicBezTo>
                  <a:cubicBezTo>
                    <a:pt x="44" y="10"/>
                    <a:pt x="27" y="14"/>
                    <a:pt x="45" y="10"/>
                  </a:cubicBezTo>
                  <a:cubicBezTo>
                    <a:pt x="51" y="9"/>
                    <a:pt x="57" y="8"/>
                    <a:pt x="63" y="7"/>
                  </a:cubicBezTo>
                  <a:cubicBezTo>
                    <a:pt x="69" y="5"/>
                    <a:pt x="87" y="0"/>
                    <a:pt x="81" y="1"/>
                  </a:cubicBezTo>
                  <a:cubicBezTo>
                    <a:pt x="76" y="2"/>
                    <a:pt x="71" y="3"/>
                    <a:pt x="66" y="4"/>
                  </a:cubicBezTo>
                  <a:cubicBezTo>
                    <a:pt x="48" y="16"/>
                    <a:pt x="45" y="18"/>
                    <a:pt x="24" y="22"/>
                  </a:cubicBezTo>
                  <a:cubicBezTo>
                    <a:pt x="0" y="38"/>
                    <a:pt x="36" y="24"/>
                    <a:pt x="42" y="22"/>
                  </a:cubicBezTo>
                  <a:cubicBezTo>
                    <a:pt x="63" y="8"/>
                    <a:pt x="53" y="8"/>
                    <a:pt x="69" y="13"/>
                  </a:cubicBezTo>
                  <a:cubicBezTo>
                    <a:pt x="63" y="17"/>
                    <a:pt x="54" y="16"/>
                    <a:pt x="51" y="22"/>
                  </a:cubicBezTo>
                  <a:cubicBezTo>
                    <a:pt x="46" y="31"/>
                    <a:pt x="66" y="35"/>
                    <a:pt x="45" y="28"/>
                  </a:cubicBezTo>
                  <a:cubicBezTo>
                    <a:pt x="64" y="15"/>
                    <a:pt x="63" y="23"/>
                    <a:pt x="63" y="13"/>
                  </a:cubicBezTo>
                </a:path>
              </a:pathLst>
            </a:custGeom>
            <a:noFill/>
            <a:ln w="1270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6" name="Freeform 26">
              <a:extLst>
                <a:ext uri="{FF2B5EF4-FFF2-40B4-BE49-F238E27FC236}">
                  <a16:creationId xmlns:a16="http://schemas.microsoft.com/office/drawing/2014/main" id="{75412C6C-0063-4536-8108-3541EFCFF051}"/>
                </a:ext>
              </a:extLst>
            </p:cNvPr>
            <p:cNvSpPr>
              <a:spLocks/>
            </p:cNvSpPr>
            <p:nvPr/>
          </p:nvSpPr>
          <p:spPr bwMode="auto">
            <a:xfrm rot="-1003678">
              <a:off x="2924" y="552"/>
              <a:ext cx="290" cy="269"/>
            </a:xfrm>
            <a:custGeom>
              <a:avLst/>
              <a:gdLst/>
              <a:ahLst/>
              <a:cxnLst>
                <a:cxn ang="0">
                  <a:pos x="0" y="140"/>
                </a:cxn>
                <a:cxn ang="0">
                  <a:pos x="27" y="53"/>
                </a:cxn>
                <a:cxn ang="0">
                  <a:pos x="27" y="38"/>
                </a:cxn>
                <a:cxn ang="0">
                  <a:pos x="102" y="11"/>
                </a:cxn>
                <a:cxn ang="0">
                  <a:pos x="177" y="2"/>
                </a:cxn>
                <a:cxn ang="0">
                  <a:pos x="249" y="8"/>
                </a:cxn>
                <a:cxn ang="0">
                  <a:pos x="252" y="17"/>
                </a:cxn>
                <a:cxn ang="0">
                  <a:pos x="261" y="23"/>
                </a:cxn>
                <a:cxn ang="0">
                  <a:pos x="279" y="29"/>
                </a:cxn>
                <a:cxn ang="0">
                  <a:pos x="297" y="41"/>
                </a:cxn>
                <a:cxn ang="0">
                  <a:pos x="321" y="47"/>
                </a:cxn>
                <a:cxn ang="0">
                  <a:pos x="330" y="77"/>
                </a:cxn>
                <a:cxn ang="0">
                  <a:pos x="303" y="80"/>
                </a:cxn>
                <a:cxn ang="0">
                  <a:pos x="324" y="125"/>
                </a:cxn>
                <a:cxn ang="0">
                  <a:pos x="312" y="140"/>
                </a:cxn>
                <a:cxn ang="0">
                  <a:pos x="264" y="143"/>
                </a:cxn>
                <a:cxn ang="0">
                  <a:pos x="282" y="242"/>
                </a:cxn>
                <a:cxn ang="0">
                  <a:pos x="219" y="230"/>
                </a:cxn>
                <a:cxn ang="0">
                  <a:pos x="162" y="197"/>
                </a:cxn>
                <a:cxn ang="0">
                  <a:pos x="162" y="116"/>
                </a:cxn>
                <a:cxn ang="0">
                  <a:pos x="81" y="89"/>
                </a:cxn>
                <a:cxn ang="0">
                  <a:pos x="9" y="104"/>
                </a:cxn>
              </a:cxnLst>
              <a:rect l="0" t="0" r="r" b="b"/>
              <a:pathLst>
                <a:path w="345" h="269">
                  <a:moveTo>
                    <a:pt x="0" y="140"/>
                  </a:moveTo>
                  <a:cubicBezTo>
                    <a:pt x="1" y="112"/>
                    <a:pt x="24" y="81"/>
                    <a:pt x="27" y="53"/>
                  </a:cubicBezTo>
                  <a:cubicBezTo>
                    <a:pt x="60" y="26"/>
                    <a:pt x="19" y="42"/>
                    <a:pt x="27" y="38"/>
                  </a:cubicBezTo>
                  <a:cubicBezTo>
                    <a:pt x="51" y="25"/>
                    <a:pt x="76" y="20"/>
                    <a:pt x="102" y="11"/>
                  </a:cubicBezTo>
                  <a:cubicBezTo>
                    <a:pt x="140" y="12"/>
                    <a:pt x="139" y="0"/>
                    <a:pt x="177" y="2"/>
                  </a:cubicBezTo>
                  <a:cubicBezTo>
                    <a:pt x="189" y="3"/>
                    <a:pt x="249" y="8"/>
                    <a:pt x="249" y="8"/>
                  </a:cubicBezTo>
                  <a:cubicBezTo>
                    <a:pt x="250" y="11"/>
                    <a:pt x="250" y="15"/>
                    <a:pt x="252" y="17"/>
                  </a:cubicBezTo>
                  <a:cubicBezTo>
                    <a:pt x="254" y="20"/>
                    <a:pt x="258" y="22"/>
                    <a:pt x="261" y="23"/>
                  </a:cubicBezTo>
                  <a:cubicBezTo>
                    <a:pt x="267" y="26"/>
                    <a:pt x="273" y="27"/>
                    <a:pt x="279" y="29"/>
                  </a:cubicBezTo>
                  <a:cubicBezTo>
                    <a:pt x="286" y="31"/>
                    <a:pt x="290" y="39"/>
                    <a:pt x="297" y="41"/>
                  </a:cubicBezTo>
                  <a:cubicBezTo>
                    <a:pt x="305" y="43"/>
                    <a:pt x="321" y="47"/>
                    <a:pt x="321" y="47"/>
                  </a:cubicBezTo>
                  <a:cubicBezTo>
                    <a:pt x="327" y="51"/>
                    <a:pt x="345" y="68"/>
                    <a:pt x="330" y="77"/>
                  </a:cubicBezTo>
                  <a:cubicBezTo>
                    <a:pt x="322" y="82"/>
                    <a:pt x="312" y="79"/>
                    <a:pt x="303" y="80"/>
                  </a:cubicBezTo>
                  <a:cubicBezTo>
                    <a:pt x="297" y="86"/>
                    <a:pt x="324" y="115"/>
                    <a:pt x="324" y="125"/>
                  </a:cubicBezTo>
                  <a:cubicBezTo>
                    <a:pt x="325" y="135"/>
                    <a:pt x="322" y="137"/>
                    <a:pt x="312" y="140"/>
                  </a:cubicBezTo>
                  <a:cubicBezTo>
                    <a:pt x="289" y="144"/>
                    <a:pt x="260" y="121"/>
                    <a:pt x="264" y="143"/>
                  </a:cubicBezTo>
                  <a:cubicBezTo>
                    <a:pt x="291" y="179"/>
                    <a:pt x="298" y="224"/>
                    <a:pt x="282" y="242"/>
                  </a:cubicBezTo>
                  <a:cubicBezTo>
                    <a:pt x="257" y="269"/>
                    <a:pt x="240" y="246"/>
                    <a:pt x="219" y="230"/>
                  </a:cubicBezTo>
                  <a:cubicBezTo>
                    <a:pt x="210" y="223"/>
                    <a:pt x="162" y="197"/>
                    <a:pt x="162" y="197"/>
                  </a:cubicBezTo>
                  <a:cubicBezTo>
                    <a:pt x="158" y="185"/>
                    <a:pt x="174" y="120"/>
                    <a:pt x="162" y="116"/>
                  </a:cubicBezTo>
                  <a:cubicBezTo>
                    <a:pt x="149" y="99"/>
                    <a:pt x="106" y="91"/>
                    <a:pt x="81" y="89"/>
                  </a:cubicBezTo>
                  <a:cubicBezTo>
                    <a:pt x="56" y="87"/>
                    <a:pt x="24" y="101"/>
                    <a:pt x="9" y="104"/>
                  </a:cubicBezTo>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7" name="Freeform 27">
              <a:extLst>
                <a:ext uri="{FF2B5EF4-FFF2-40B4-BE49-F238E27FC236}">
                  <a16:creationId xmlns:a16="http://schemas.microsoft.com/office/drawing/2014/main" id="{C4698981-72FD-4ABA-8F80-742137781A38}"/>
                </a:ext>
              </a:extLst>
            </p:cNvPr>
            <p:cNvSpPr>
              <a:spLocks/>
            </p:cNvSpPr>
            <p:nvPr/>
          </p:nvSpPr>
          <p:spPr bwMode="auto">
            <a:xfrm>
              <a:off x="2428" y="388"/>
              <a:ext cx="263" cy="230"/>
            </a:xfrm>
            <a:custGeom>
              <a:avLst/>
              <a:gdLst/>
              <a:ahLst/>
              <a:cxnLst>
                <a:cxn ang="0">
                  <a:pos x="239" y="203"/>
                </a:cxn>
                <a:cxn ang="0">
                  <a:pos x="212" y="176"/>
                </a:cxn>
                <a:cxn ang="0">
                  <a:pos x="158" y="134"/>
                </a:cxn>
                <a:cxn ang="0">
                  <a:pos x="131" y="122"/>
                </a:cxn>
                <a:cxn ang="0">
                  <a:pos x="74" y="128"/>
                </a:cxn>
                <a:cxn ang="0">
                  <a:pos x="65" y="137"/>
                </a:cxn>
                <a:cxn ang="0">
                  <a:pos x="14" y="149"/>
                </a:cxn>
                <a:cxn ang="0">
                  <a:pos x="5" y="158"/>
                </a:cxn>
                <a:cxn ang="0">
                  <a:pos x="11" y="110"/>
                </a:cxn>
                <a:cxn ang="0">
                  <a:pos x="62" y="95"/>
                </a:cxn>
                <a:cxn ang="0">
                  <a:pos x="32" y="83"/>
                </a:cxn>
                <a:cxn ang="0">
                  <a:pos x="14" y="77"/>
                </a:cxn>
                <a:cxn ang="0">
                  <a:pos x="62" y="56"/>
                </a:cxn>
                <a:cxn ang="0">
                  <a:pos x="89" y="47"/>
                </a:cxn>
                <a:cxn ang="0">
                  <a:pos x="98" y="44"/>
                </a:cxn>
                <a:cxn ang="0">
                  <a:pos x="128" y="65"/>
                </a:cxn>
                <a:cxn ang="0">
                  <a:pos x="143" y="62"/>
                </a:cxn>
                <a:cxn ang="0">
                  <a:pos x="134" y="26"/>
                </a:cxn>
                <a:cxn ang="0">
                  <a:pos x="131" y="17"/>
                </a:cxn>
                <a:cxn ang="0">
                  <a:pos x="167" y="11"/>
                </a:cxn>
                <a:cxn ang="0">
                  <a:pos x="173" y="32"/>
                </a:cxn>
                <a:cxn ang="0">
                  <a:pos x="194" y="35"/>
                </a:cxn>
                <a:cxn ang="0">
                  <a:pos x="221" y="74"/>
                </a:cxn>
                <a:cxn ang="0">
                  <a:pos x="248" y="146"/>
                </a:cxn>
                <a:cxn ang="0">
                  <a:pos x="239" y="203"/>
                </a:cxn>
              </a:cxnLst>
              <a:rect l="0" t="0" r="r" b="b"/>
              <a:pathLst>
                <a:path w="263" h="230">
                  <a:moveTo>
                    <a:pt x="239" y="203"/>
                  </a:moveTo>
                  <a:cubicBezTo>
                    <a:pt x="226" y="199"/>
                    <a:pt x="225" y="184"/>
                    <a:pt x="212" y="176"/>
                  </a:cubicBezTo>
                  <a:cubicBezTo>
                    <a:pt x="204" y="152"/>
                    <a:pt x="178" y="147"/>
                    <a:pt x="158" y="134"/>
                  </a:cubicBezTo>
                  <a:cubicBezTo>
                    <a:pt x="150" y="129"/>
                    <a:pt x="131" y="122"/>
                    <a:pt x="131" y="122"/>
                  </a:cubicBezTo>
                  <a:cubicBezTo>
                    <a:pt x="112" y="124"/>
                    <a:pt x="92" y="122"/>
                    <a:pt x="74" y="128"/>
                  </a:cubicBezTo>
                  <a:cubicBezTo>
                    <a:pt x="70" y="129"/>
                    <a:pt x="69" y="135"/>
                    <a:pt x="65" y="137"/>
                  </a:cubicBezTo>
                  <a:cubicBezTo>
                    <a:pt x="50" y="145"/>
                    <a:pt x="30" y="147"/>
                    <a:pt x="14" y="149"/>
                  </a:cubicBezTo>
                  <a:cubicBezTo>
                    <a:pt x="7" y="170"/>
                    <a:pt x="10" y="173"/>
                    <a:pt x="5" y="158"/>
                  </a:cubicBezTo>
                  <a:cubicBezTo>
                    <a:pt x="6" y="142"/>
                    <a:pt x="0" y="121"/>
                    <a:pt x="11" y="110"/>
                  </a:cubicBezTo>
                  <a:cubicBezTo>
                    <a:pt x="20" y="101"/>
                    <a:pt x="49" y="98"/>
                    <a:pt x="62" y="95"/>
                  </a:cubicBezTo>
                  <a:cubicBezTo>
                    <a:pt x="50" y="92"/>
                    <a:pt x="43" y="88"/>
                    <a:pt x="32" y="83"/>
                  </a:cubicBezTo>
                  <a:cubicBezTo>
                    <a:pt x="26" y="80"/>
                    <a:pt x="14" y="77"/>
                    <a:pt x="14" y="77"/>
                  </a:cubicBezTo>
                  <a:cubicBezTo>
                    <a:pt x="20" y="59"/>
                    <a:pt x="46" y="61"/>
                    <a:pt x="62" y="56"/>
                  </a:cubicBezTo>
                  <a:cubicBezTo>
                    <a:pt x="62" y="56"/>
                    <a:pt x="85" y="48"/>
                    <a:pt x="89" y="47"/>
                  </a:cubicBezTo>
                  <a:cubicBezTo>
                    <a:pt x="92" y="46"/>
                    <a:pt x="98" y="44"/>
                    <a:pt x="98" y="44"/>
                  </a:cubicBezTo>
                  <a:cubicBezTo>
                    <a:pt x="120" y="47"/>
                    <a:pt x="122" y="46"/>
                    <a:pt x="128" y="65"/>
                  </a:cubicBezTo>
                  <a:cubicBezTo>
                    <a:pt x="133" y="64"/>
                    <a:pt x="140" y="66"/>
                    <a:pt x="143" y="62"/>
                  </a:cubicBezTo>
                  <a:cubicBezTo>
                    <a:pt x="146" y="58"/>
                    <a:pt x="135" y="29"/>
                    <a:pt x="134" y="26"/>
                  </a:cubicBezTo>
                  <a:cubicBezTo>
                    <a:pt x="133" y="23"/>
                    <a:pt x="131" y="17"/>
                    <a:pt x="131" y="17"/>
                  </a:cubicBezTo>
                  <a:cubicBezTo>
                    <a:pt x="137" y="0"/>
                    <a:pt x="133" y="0"/>
                    <a:pt x="167" y="11"/>
                  </a:cubicBezTo>
                  <a:cubicBezTo>
                    <a:pt x="174" y="13"/>
                    <a:pt x="167" y="28"/>
                    <a:pt x="173" y="32"/>
                  </a:cubicBezTo>
                  <a:cubicBezTo>
                    <a:pt x="179" y="36"/>
                    <a:pt x="187" y="34"/>
                    <a:pt x="194" y="35"/>
                  </a:cubicBezTo>
                  <a:cubicBezTo>
                    <a:pt x="197" y="70"/>
                    <a:pt x="188" y="79"/>
                    <a:pt x="221" y="74"/>
                  </a:cubicBezTo>
                  <a:cubicBezTo>
                    <a:pt x="263" y="81"/>
                    <a:pt x="228" y="116"/>
                    <a:pt x="248" y="146"/>
                  </a:cubicBezTo>
                  <a:cubicBezTo>
                    <a:pt x="245" y="216"/>
                    <a:pt x="257" y="230"/>
                    <a:pt x="239" y="203"/>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8" name="Freeform 28">
              <a:extLst>
                <a:ext uri="{FF2B5EF4-FFF2-40B4-BE49-F238E27FC236}">
                  <a16:creationId xmlns:a16="http://schemas.microsoft.com/office/drawing/2014/main" id="{1F2C5B4E-4DF9-4493-8029-E28303C33EB4}"/>
                </a:ext>
              </a:extLst>
            </p:cNvPr>
            <p:cNvSpPr>
              <a:spLocks/>
            </p:cNvSpPr>
            <p:nvPr/>
          </p:nvSpPr>
          <p:spPr bwMode="auto">
            <a:xfrm>
              <a:off x="2890" y="1337"/>
              <a:ext cx="193" cy="198"/>
            </a:xfrm>
            <a:custGeom>
              <a:avLst/>
              <a:gdLst/>
              <a:ahLst/>
              <a:cxnLst>
                <a:cxn ang="0">
                  <a:pos x="55" y="0"/>
                </a:cxn>
                <a:cxn ang="0">
                  <a:pos x="19" y="23"/>
                </a:cxn>
                <a:cxn ang="0">
                  <a:pos x="0" y="89"/>
                </a:cxn>
                <a:cxn ang="0">
                  <a:pos x="18" y="141"/>
                </a:cxn>
                <a:cxn ang="0">
                  <a:pos x="96" y="194"/>
                </a:cxn>
                <a:cxn ang="0">
                  <a:pos x="160" y="198"/>
                </a:cxn>
                <a:cxn ang="0">
                  <a:pos x="193" y="140"/>
                </a:cxn>
                <a:cxn ang="0">
                  <a:pos x="126" y="131"/>
                </a:cxn>
                <a:cxn ang="0">
                  <a:pos x="66" y="54"/>
                </a:cxn>
                <a:cxn ang="0">
                  <a:pos x="57" y="41"/>
                </a:cxn>
                <a:cxn ang="0">
                  <a:pos x="55" y="0"/>
                </a:cxn>
              </a:cxnLst>
              <a:rect l="0" t="0" r="r" b="b"/>
              <a:pathLst>
                <a:path w="193" h="198">
                  <a:moveTo>
                    <a:pt x="55" y="0"/>
                  </a:moveTo>
                  <a:lnTo>
                    <a:pt x="19" y="23"/>
                  </a:lnTo>
                  <a:lnTo>
                    <a:pt x="0" y="89"/>
                  </a:lnTo>
                  <a:lnTo>
                    <a:pt x="18" y="141"/>
                  </a:lnTo>
                  <a:lnTo>
                    <a:pt x="96" y="194"/>
                  </a:lnTo>
                  <a:lnTo>
                    <a:pt x="160" y="198"/>
                  </a:lnTo>
                  <a:lnTo>
                    <a:pt x="193" y="140"/>
                  </a:lnTo>
                  <a:lnTo>
                    <a:pt x="126" y="131"/>
                  </a:lnTo>
                  <a:lnTo>
                    <a:pt x="66" y="54"/>
                  </a:lnTo>
                  <a:lnTo>
                    <a:pt x="57" y="41"/>
                  </a:lnTo>
                  <a:lnTo>
                    <a:pt x="55" y="0"/>
                  </a:ln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9" name="Freeform 29">
              <a:extLst>
                <a:ext uri="{FF2B5EF4-FFF2-40B4-BE49-F238E27FC236}">
                  <a16:creationId xmlns:a16="http://schemas.microsoft.com/office/drawing/2014/main" id="{167D6401-081A-4976-8FAD-65701C331D0E}"/>
                </a:ext>
              </a:extLst>
            </p:cNvPr>
            <p:cNvSpPr>
              <a:spLocks/>
            </p:cNvSpPr>
            <p:nvPr/>
          </p:nvSpPr>
          <p:spPr bwMode="auto">
            <a:xfrm>
              <a:off x="2782" y="1108"/>
              <a:ext cx="192" cy="603"/>
            </a:xfrm>
            <a:custGeom>
              <a:avLst/>
              <a:gdLst/>
              <a:ahLst/>
              <a:cxnLst>
                <a:cxn ang="0">
                  <a:pos x="192" y="0"/>
                </a:cxn>
                <a:cxn ang="0">
                  <a:pos x="118" y="133"/>
                </a:cxn>
                <a:cxn ang="0">
                  <a:pos x="58" y="270"/>
                </a:cxn>
                <a:cxn ang="0">
                  <a:pos x="30" y="423"/>
                </a:cxn>
                <a:cxn ang="0">
                  <a:pos x="3" y="543"/>
                </a:cxn>
                <a:cxn ang="0">
                  <a:pos x="0" y="603"/>
                </a:cxn>
              </a:cxnLst>
              <a:rect l="0" t="0" r="r" b="b"/>
              <a:pathLst>
                <a:path w="192" h="603">
                  <a:moveTo>
                    <a:pt x="192" y="0"/>
                  </a:moveTo>
                  <a:lnTo>
                    <a:pt x="118" y="133"/>
                  </a:lnTo>
                  <a:lnTo>
                    <a:pt x="58" y="270"/>
                  </a:lnTo>
                  <a:lnTo>
                    <a:pt x="30" y="423"/>
                  </a:lnTo>
                  <a:lnTo>
                    <a:pt x="3" y="543"/>
                  </a:lnTo>
                  <a:lnTo>
                    <a:pt x="0" y="603"/>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0" name="Freeform 30">
              <a:extLst>
                <a:ext uri="{FF2B5EF4-FFF2-40B4-BE49-F238E27FC236}">
                  <a16:creationId xmlns:a16="http://schemas.microsoft.com/office/drawing/2014/main" id="{465EEC1D-95D0-4267-9B54-B96A03EC0626}"/>
                </a:ext>
              </a:extLst>
            </p:cNvPr>
            <p:cNvSpPr>
              <a:spLocks/>
            </p:cNvSpPr>
            <p:nvPr/>
          </p:nvSpPr>
          <p:spPr bwMode="auto">
            <a:xfrm>
              <a:off x="2954" y="1221"/>
              <a:ext cx="69" cy="155"/>
            </a:xfrm>
            <a:custGeom>
              <a:avLst/>
              <a:gdLst/>
              <a:ahLst/>
              <a:cxnLst>
                <a:cxn ang="0">
                  <a:pos x="0" y="155"/>
                </a:cxn>
                <a:cxn ang="0">
                  <a:pos x="69" y="30"/>
                </a:cxn>
                <a:cxn ang="0">
                  <a:pos x="28" y="0"/>
                </a:cxn>
              </a:cxnLst>
              <a:rect l="0" t="0" r="r" b="b"/>
              <a:pathLst>
                <a:path w="69" h="155">
                  <a:moveTo>
                    <a:pt x="0" y="155"/>
                  </a:moveTo>
                  <a:lnTo>
                    <a:pt x="69" y="30"/>
                  </a:lnTo>
                  <a:lnTo>
                    <a:pt x="28" y="0"/>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1" name="Freeform 31">
              <a:extLst>
                <a:ext uri="{FF2B5EF4-FFF2-40B4-BE49-F238E27FC236}">
                  <a16:creationId xmlns:a16="http://schemas.microsoft.com/office/drawing/2014/main" id="{8B68C70E-285F-4EF3-A62A-EBCA71752E7F}"/>
                </a:ext>
              </a:extLst>
            </p:cNvPr>
            <p:cNvSpPr>
              <a:spLocks/>
            </p:cNvSpPr>
            <p:nvPr/>
          </p:nvSpPr>
          <p:spPr bwMode="auto">
            <a:xfrm>
              <a:off x="2297" y="1848"/>
              <a:ext cx="400" cy="127"/>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2" name="Freeform 32">
              <a:extLst>
                <a:ext uri="{FF2B5EF4-FFF2-40B4-BE49-F238E27FC236}">
                  <a16:creationId xmlns:a16="http://schemas.microsoft.com/office/drawing/2014/main" id="{0622D393-7423-415F-9278-392F1EE20991}"/>
                </a:ext>
              </a:extLst>
            </p:cNvPr>
            <p:cNvSpPr>
              <a:spLocks/>
            </p:cNvSpPr>
            <p:nvPr/>
          </p:nvSpPr>
          <p:spPr bwMode="auto">
            <a:xfrm>
              <a:off x="2329" y="1047"/>
              <a:ext cx="368" cy="678"/>
            </a:xfrm>
            <a:custGeom>
              <a:avLst/>
              <a:gdLst/>
              <a:ahLst/>
              <a:cxnLst>
                <a:cxn ang="0">
                  <a:pos x="356" y="0"/>
                </a:cxn>
                <a:cxn ang="0">
                  <a:pos x="176" y="156"/>
                </a:cxn>
                <a:cxn ang="0">
                  <a:pos x="30" y="146"/>
                </a:cxn>
                <a:cxn ang="0">
                  <a:pos x="0" y="272"/>
                </a:cxn>
                <a:cxn ang="0">
                  <a:pos x="152" y="288"/>
                </a:cxn>
                <a:cxn ang="0">
                  <a:pos x="236" y="240"/>
                </a:cxn>
                <a:cxn ang="0">
                  <a:pos x="122" y="636"/>
                </a:cxn>
                <a:cxn ang="0">
                  <a:pos x="194" y="672"/>
                </a:cxn>
                <a:cxn ang="0">
                  <a:pos x="302" y="678"/>
                </a:cxn>
                <a:cxn ang="0">
                  <a:pos x="368" y="240"/>
                </a:cxn>
                <a:cxn ang="0">
                  <a:pos x="356" y="0"/>
                </a:cxn>
              </a:cxnLst>
              <a:rect l="0" t="0" r="r" b="b"/>
              <a:pathLst>
                <a:path w="368" h="678">
                  <a:moveTo>
                    <a:pt x="356" y="0"/>
                  </a:moveTo>
                  <a:lnTo>
                    <a:pt x="176" y="156"/>
                  </a:lnTo>
                  <a:lnTo>
                    <a:pt x="30" y="146"/>
                  </a:lnTo>
                  <a:lnTo>
                    <a:pt x="0" y="272"/>
                  </a:lnTo>
                  <a:lnTo>
                    <a:pt x="152" y="288"/>
                  </a:lnTo>
                  <a:lnTo>
                    <a:pt x="236" y="240"/>
                  </a:lnTo>
                  <a:lnTo>
                    <a:pt x="122" y="636"/>
                  </a:lnTo>
                  <a:lnTo>
                    <a:pt x="194" y="672"/>
                  </a:lnTo>
                  <a:lnTo>
                    <a:pt x="302" y="678"/>
                  </a:lnTo>
                  <a:lnTo>
                    <a:pt x="368" y="240"/>
                  </a:lnTo>
                  <a:lnTo>
                    <a:pt x="356" y="0"/>
                  </a:lnTo>
                  <a:close/>
                </a:path>
              </a:pathLst>
            </a:custGeom>
            <a:solidFill>
              <a:schemeClr val="accent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3" name="Freeform 33">
              <a:extLst>
                <a:ext uri="{FF2B5EF4-FFF2-40B4-BE49-F238E27FC236}">
                  <a16:creationId xmlns:a16="http://schemas.microsoft.com/office/drawing/2014/main" id="{182E27AA-507B-4786-A448-B7F3480E4EB9}"/>
                </a:ext>
              </a:extLst>
            </p:cNvPr>
            <p:cNvSpPr>
              <a:spLocks/>
            </p:cNvSpPr>
            <p:nvPr/>
          </p:nvSpPr>
          <p:spPr bwMode="auto">
            <a:xfrm rot="1141536" flipH="1">
              <a:off x="2843" y="1930"/>
              <a:ext cx="322" cy="121"/>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4" name="Freeform 34">
              <a:extLst>
                <a:ext uri="{FF2B5EF4-FFF2-40B4-BE49-F238E27FC236}">
                  <a16:creationId xmlns:a16="http://schemas.microsoft.com/office/drawing/2014/main" id="{9B925EC1-FD0E-4AA1-99B1-198B3D169229}"/>
                </a:ext>
              </a:extLst>
            </p:cNvPr>
            <p:cNvSpPr>
              <a:spLocks/>
            </p:cNvSpPr>
            <p:nvPr/>
          </p:nvSpPr>
          <p:spPr bwMode="auto">
            <a:xfrm>
              <a:off x="2644" y="1013"/>
              <a:ext cx="250" cy="112"/>
            </a:xfrm>
            <a:custGeom>
              <a:avLst/>
              <a:gdLst/>
              <a:ahLst/>
              <a:cxnLst>
                <a:cxn ang="0">
                  <a:pos x="1" y="27"/>
                </a:cxn>
                <a:cxn ang="0">
                  <a:pos x="4" y="112"/>
                </a:cxn>
                <a:cxn ang="0">
                  <a:pos x="82" y="69"/>
                </a:cxn>
                <a:cxn ang="0">
                  <a:pos x="87" y="91"/>
                </a:cxn>
                <a:cxn ang="0">
                  <a:pos x="151" y="84"/>
                </a:cxn>
                <a:cxn ang="0">
                  <a:pos x="156" y="60"/>
                </a:cxn>
                <a:cxn ang="0">
                  <a:pos x="250" y="108"/>
                </a:cxn>
                <a:cxn ang="0">
                  <a:pos x="249" y="12"/>
                </a:cxn>
                <a:cxn ang="0">
                  <a:pos x="163" y="36"/>
                </a:cxn>
                <a:cxn ang="0">
                  <a:pos x="144" y="21"/>
                </a:cxn>
                <a:cxn ang="0">
                  <a:pos x="90" y="24"/>
                </a:cxn>
                <a:cxn ang="0">
                  <a:pos x="88" y="48"/>
                </a:cxn>
                <a:cxn ang="0">
                  <a:pos x="0" y="0"/>
                </a:cxn>
                <a:cxn ang="0">
                  <a:pos x="1" y="27"/>
                </a:cxn>
              </a:cxnLst>
              <a:rect l="0" t="0" r="r" b="b"/>
              <a:pathLst>
                <a:path w="250" h="112">
                  <a:moveTo>
                    <a:pt x="1" y="27"/>
                  </a:moveTo>
                  <a:lnTo>
                    <a:pt x="4" y="112"/>
                  </a:lnTo>
                  <a:lnTo>
                    <a:pt x="82" y="69"/>
                  </a:lnTo>
                  <a:lnTo>
                    <a:pt x="87" y="91"/>
                  </a:lnTo>
                  <a:lnTo>
                    <a:pt x="151" y="84"/>
                  </a:lnTo>
                  <a:lnTo>
                    <a:pt x="156" y="60"/>
                  </a:lnTo>
                  <a:lnTo>
                    <a:pt x="250" y="108"/>
                  </a:lnTo>
                  <a:lnTo>
                    <a:pt x="249" y="12"/>
                  </a:lnTo>
                  <a:lnTo>
                    <a:pt x="163" y="36"/>
                  </a:lnTo>
                  <a:lnTo>
                    <a:pt x="144" y="21"/>
                  </a:lnTo>
                  <a:lnTo>
                    <a:pt x="90" y="24"/>
                  </a:lnTo>
                  <a:lnTo>
                    <a:pt x="88" y="48"/>
                  </a:lnTo>
                  <a:lnTo>
                    <a:pt x="0" y="0"/>
                  </a:lnTo>
                  <a:lnTo>
                    <a:pt x="1" y="27"/>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5" name="Freeform 35">
              <a:extLst>
                <a:ext uri="{FF2B5EF4-FFF2-40B4-BE49-F238E27FC236}">
                  <a16:creationId xmlns:a16="http://schemas.microsoft.com/office/drawing/2014/main" id="{C72027AF-55E4-4F96-B912-49D8798FADFD}"/>
                </a:ext>
              </a:extLst>
            </p:cNvPr>
            <p:cNvSpPr>
              <a:spLocks/>
            </p:cNvSpPr>
            <p:nvPr/>
          </p:nvSpPr>
          <p:spPr bwMode="auto">
            <a:xfrm>
              <a:off x="2597" y="1135"/>
              <a:ext cx="64" cy="448"/>
            </a:xfrm>
            <a:custGeom>
              <a:avLst/>
              <a:gdLst/>
              <a:ahLst/>
              <a:cxnLst>
                <a:cxn ang="0">
                  <a:pos x="0" y="0"/>
                </a:cxn>
                <a:cxn ang="0">
                  <a:pos x="64" y="200"/>
                </a:cxn>
                <a:cxn ang="0">
                  <a:pos x="48" y="448"/>
                </a:cxn>
              </a:cxnLst>
              <a:rect l="0" t="0" r="r" b="b"/>
              <a:pathLst>
                <a:path w="64" h="448">
                  <a:moveTo>
                    <a:pt x="0" y="0"/>
                  </a:moveTo>
                  <a:lnTo>
                    <a:pt x="64" y="200"/>
                  </a:lnTo>
                  <a:lnTo>
                    <a:pt x="48" y="448"/>
                  </a:ln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6" name="AutoShape 36">
              <a:extLst>
                <a:ext uri="{FF2B5EF4-FFF2-40B4-BE49-F238E27FC236}">
                  <a16:creationId xmlns:a16="http://schemas.microsoft.com/office/drawing/2014/main" id="{1EC527FA-FF5C-4CE9-8EC8-BF52FAB6D1C7}"/>
                </a:ext>
              </a:extLst>
            </p:cNvPr>
            <p:cNvSpPr>
              <a:spLocks noChangeArrowheads="1"/>
            </p:cNvSpPr>
            <p:nvPr/>
          </p:nvSpPr>
          <p:spPr bwMode="auto">
            <a:xfrm rot="-1641661">
              <a:off x="2159" y="1037"/>
              <a:ext cx="318" cy="30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6633"/>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7" name="AutoShape 37">
              <a:extLst>
                <a:ext uri="{FF2B5EF4-FFF2-40B4-BE49-F238E27FC236}">
                  <a16:creationId xmlns:a16="http://schemas.microsoft.com/office/drawing/2014/main" id="{4B1E2504-4C51-4380-AE24-0889ADCE1F40}"/>
                </a:ext>
              </a:extLst>
            </p:cNvPr>
            <p:cNvSpPr>
              <a:spLocks noChangeArrowheads="1"/>
            </p:cNvSpPr>
            <p:nvPr/>
          </p:nvSpPr>
          <p:spPr bwMode="auto">
            <a:xfrm rot="-1641661">
              <a:off x="2198" y="1066"/>
              <a:ext cx="252" cy="23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bg1"/>
                </a:gs>
                <a:gs pos="100000">
                  <a:schemeClr val="bg1">
                    <a:gamma/>
                    <a:shade val="46275"/>
                    <a:invGamma/>
                  </a:schemeClr>
                </a:gs>
              </a:gsLst>
              <a:lin ang="5400000" scaled="1"/>
            </a:gra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8" name="Freeform 38">
              <a:extLst>
                <a:ext uri="{FF2B5EF4-FFF2-40B4-BE49-F238E27FC236}">
                  <a16:creationId xmlns:a16="http://schemas.microsoft.com/office/drawing/2014/main" id="{0AA2D85A-E854-4485-8C98-948CCF2D3F68}"/>
                </a:ext>
              </a:extLst>
            </p:cNvPr>
            <p:cNvSpPr>
              <a:spLocks/>
            </p:cNvSpPr>
            <p:nvPr/>
          </p:nvSpPr>
          <p:spPr bwMode="auto">
            <a:xfrm>
              <a:off x="2200" y="1069"/>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9" name="Freeform 39">
              <a:extLst>
                <a:ext uri="{FF2B5EF4-FFF2-40B4-BE49-F238E27FC236}">
                  <a16:creationId xmlns:a16="http://schemas.microsoft.com/office/drawing/2014/main" id="{106E5575-DA34-4ECE-B312-9B637D8668F1}"/>
                </a:ext>
              </a:extLst>
            </p:cNvPr>
            <p:cNvSpPr>
              <a:spLocks/>
            </p:cNvSpPr>
            <p:nvPr/>
          </p:nvSpPr>
          <p:spPr bwMode="auto">
            <a:xfrm>
              <a:off x="2218" y="1090"/>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0" name="Freeform 40">
              <a:extLst>
                <a:ext uri="{FF2B5EF4-FFF2-40B4-BE49-F238E27FC236}">
                  <a16:creationId xmlns:a16="http://schemas.microsoft.com/office/drawing/2014/main" id="{46332C63-ECCC-4769-B879-232334C9C5AF}"/>
                </a:ext>
              </a:extLst>
            </p:cNvPr>
            <p:cNvSpPr>
              <a:spLocks/>
            </p:cNvSpPr>
            <p:nvPr/>
          </p:nvSpPr>
          <p:spPr bwMode="auto">
            <a:xfrm>
              <a:off x="2224" y="1108"/>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1" name="Freeform 41">
              <a:extLst>
                <a:ext uri="{FF2B5EF4-FFF2-40B4-BE49-F238E27FC236}">
                  <a16:creationId xmlns:a16="http://schemas.microsoft.com/office/drawing/2014/main" id="{A21C3C67-0A0B-446E-99A5-041862C32392}"/>
                </a:ext>
              </a:extLst>
            </p:cNvPr>
            <p:cNvSpPr>
              <a:spLocks/>
            </p:cNvSpPr>
            <p:nvPr/>
          </p:nvSpPr>
          <p:spPr bwMode="auto">
            <a:xfrm>
              <a:off x="2249" y="1135"/>
              <a:ext cx="154" cy="76"/>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2" name="Freeform 42">
              <a:extLst>
                <a:ext uri="{FF2B5EF4-FFF2-40B4-BE49-F238E27FC236}">
                  <a16:creationId xmlns:a16="http://schemas.microsoft.com/office/drawing/2014/main" id="{DDDC7F72-FC06-4C2D-81A7-C0F446841A12}"/>
                </a:ext>
              </a:extLst>
            </p:cNvPr>
            <p:cNvSpPr>
              <a:spLocks/>
            </p:cNvSpPr>
            <p:nvPr/>
          </p:nvSpPr>
          <p:spPr bwMode="auto">
            <a:xfrm>
              <a:off x="2272" y="1158"/>
              <a:ext cx="136" cy="72"/>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 name="Freeform 43">
              <a:extLst>
                <a:ext uri="{FF2B5EF4-FFF2-40B4-BE49-F238E27FC236}">
                  <a16:creationId xmlns:a16="http://schemas.microsoft.com/office/drawing/2014/main" id="{A46E25A6-FB5B-4276-85EF-B00E794AE6F6}"/>
                </a:ext>
              </a:extLst>
            </p:cNvPr>
            <p:cNvSpPr>
              <a:spLocks/>
            </p:cNvSpPr>
            <p:nvPr/>
          </p:nvSpPr>
          <p:spPr bwMode="auto">
            <a:xfrm>
              <a:off x="2295" y="1198"/>
              <a:ext cx="121"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4" name="Freeform 44">
              <a:extLst>
                <a:ext uri="{FF2B5EF4-FFF2-40B4-BE49-F238E27FC236}">
                  <a16:creationId xmlns:a16="http://schemas.microsoft.com/office/drawing/2014/main" id="{4FC4D8D7-0412-4C87-897E-B14AB137A485}"/>
                </a:ext>
              </a:extLst>
            </p:cNvPr>
            <p:cNvSpPr>
              <a:spLocks/>
            </p:cNvSpPr>
            <p:nvPr/>
          </p:nvSpPr>
          <p:spPr bwMode="auto">
            <a:xfrm>
              <a:off x="2325" y="1218"/>
              <a:ext cx="99"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5" name="Freeform 45">
              <a:extLst>
                <a:ext uri="{FF2B5EF4-FFF2-40B4-BE49-F238E27FC236}">
                  <a16:creationId xmlns:a16="http://schemas.microsoft.com/office/drawing/2014/main" id="{CAB97BA9-7D2F-485D-9EA9-9D7B1A115EB6}"/>
                </a:ext>
              </a:extLst>
            </p:cNvPr>
            <p:cNvSpPr>
              <a:spLocks/>
            </p:cNvSpPr>
            <p:nvPr/>
          </p:nvSpPr>
          <p:spPr bwMode="auto">
            <a:xfrm>
              <a:off x="2145" y="1184"/>
              <a:ext cx="133" cy="150"/>
            </a:xfrm>
            <a:custGeom>
              <a:avLst/>
              <a:gdLst/>
              <a:ahLst/>
              <a:cxnLst>
                <a:cxn ang="0">
                  <a:pos x="0" y="15"/>
                </a:cxn>
                <a:cxn ang="0">
                  <a:pos x="15" y="0"/>
                </a:cxn>
                <a:cxn ang="0">
                  <a:pos x="27" y="12"/>
                </a:cxn>
                <a:cxn ang="0">
                  <a:pos x="46" y="20"/>
                </a:cxn>
                <a:cxn ang="0">
                  <a:pos x="63" y="26"/>
                </a:cxn>
                <a:cxn ang="0">
                  <a:pos x="70" y="41"/>
                </a:cxn>
                <a:cxn ang="0">
                  <a:pos x="87" y="44"/>
                </a:cxn>
                <a:cxn ang="0">
                  <a:pos x="79" y="75"/>
                </a:cxn>
                <a:cxn ang="0">
                  <a:pos x="57" y="75"/>
                </a:cxn>
                <a:cxn ang="0">
                  <a:pos x="54" y="71"/>
                </a:cxn>
                <a:cxn ang="0">
                  <a:pos x="49" y="69"/>
                </a:cxn>
                <a:cxn ang="0">
                  <a:pos x="22" y="51"/>
                </a:cxn>
                <a:cxn ang="0">
                  <a:pos x="0" y="15"/>
                </a:cxn>
              </a:cxnLst>
              <a:rect l="0" t="0" r="r" b="b"/>
              <a:pathLst>
                <a:path w="89" h="88">
                  <a:moveTo>
                    <a:pt x="0" y="15"/>
                  </a:moveTo>
                  <a:cubicBezTo>
                    <a:pt x="1" y="7"/>
                    <a:pt x="8" y="3"/>
                    <a:pt x="15" y="0"/>
                  </a:cubicBezTo>
                  <a:cubicBezTo>
                    <a:pt x="24" y="6"/>
                    <a:pt x="17" y="15"/>
                    <a:pt x="27" y="12"/>
                  </a:cubicBezTo>
                  <a:cubicBezTo>
                    <a:pt x="36" y="13"/>
                    <a:pt x="44" y="11"/>
                    <a:pt x="46" y="20"/>
                  </a:cubicBezTo>
                  <a:cubicBezTo>
                    <a:pt x="44" y="29"/>
                    <a:pt x="53" y="24"/>
                    <a:pt x="63" y="26"/>
                  </a:cubicBezTo>
                  <a:cubicBezTo>
                    <a:pt x="66" y="46"/>
                    <a:pt x="61" y="48"/>
                    <a:pt x="70" y="41"/>
                  </a:cubicBezTo>
                  <a:cubicBezTo>
                    <a:pt x="76" y="42"/>
                    <a:pt x="86" y="38"/>
                    <a:pt x="87" y="44"/>
                  </a:cubicBezTo>
                  <a:cubicBezTo>
                    <a:pt x="89" y="53"/>
                    <a:pt x="84" y="68"/>
                    <a:pt x="79" y="75"/>
                  </a:cubicBezTo>
                  <a:cubicBezTo>
                    <a:pt x="77" y="88"/>
                    <a:pt x="64" y="82"/>
                    <a:pt x="57" y="75"/>
                  </a:cubicBezTo>
                  <a:cubicBezTo>
                    <a:pt x="56" y="74"/>
                    <a:pt x="55" y="72"/>
                    <a:pt x="54" y="71"/>
                  </a:cubicBezTo>
                  <a:cubicBezTo>
                    <a:pt x="53" y="70"/>
                    <a:pt x="51" y="70"/>
                    <a:pt x="49" y="69"/>
                  </a:cubicBezTo>
                  <a:cubicBezTo>
                    <a:pt x="38" y="55"/>
                    <a:pt x="34" y="60"/>
                    <a:pt x="22" y="51"/>
                  </a:cubicBezTo>
                  <a:cubicBezTo>
                    <a:pt x="12" y="44"/>
                    <a:pt x="3" y="25"/>
                    <a:pt x="0" y="15"/>
                  </a:cubicBezTo>
                  <a:close/>
                </a:path>
              </a:pathLst>
            </a:custGeom>
            <a:solidFill>
              <a:srgbClr val="FF9999"/>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6" name="Freeform 46">
              <a:extLst>
                <a:ext uri="{FF2B5EF4-FFF2-40B4-BE49-F238E27FC236}">
                  <a16:creationId xmlns:a16="http://schemas.microsoft.com/office/drawing/2014/main" id="{E304AB1F-8454-45EC-AE8C-59C4E9D942DB}"/>
                </a:ext>
              </a:extLst>
            </p:cNvPr>
            <p:cNvSpPr>
              <a:spLocks/>
            </p:cNvSpPr>
            <p:nvPr/>
          </p:nvSpPr>
          <p:spPr bwMode="auto">
            <a:xfrm>
              <a:off x="2625" y="828"/>
              <a:ext cx="93" cy="66"/>
            </a:xfrm>
            <a:custGeom>
              <a:avLst/>
              <a:gdLst/>
              <a:ahLst/>
              <a:cxnLst>
                <a:cxn ang="0">
                  <a:pos x="0" y="39"/>
                </a:cxn>
                <a:cxn ang="0">
                  <a:pos x="60" y="24"/>
                </a:cxn>
                <a:cxn ang="0">
                  <a:pos x="81" y="0"/>
                </a:cxn>
              </a:cxnLst>
              <a:rect l="0" t="0" r="r" b="b"/>
              <a:pathLst>
                <a:path w="81" h="39">
                  <a:moveTo>
                    <a:pt x="0" y="39"/>
                  </a:moveTo>
                  <a:cubicBezTo>
                    <a:pt x="23" y="34"/>
                    <a:pt x="47" y="30"/>
                    <a:pt x="60" y="24"/>
                  </a:cubicBezTo>
                  <a:cubicBezTo>
                    <a:pt x="73" y="18"/>
                    <a:pt x="78" y="4"/>
                    <a:pt x="81" y="0"/>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53" name="Oval 52">
            <a:extLst>
              <a:ext uri="{FF2B5EF4-FFF2-40B4-BE49-F238E27FC236}">
                <a16:creationId xmlns:a16="http://schemas.microsoft.com/office/drawing/2014/main" id="{211F270F-95A0-4D2C-AAD6-6249E5D59A4A}"/>
              </a:ext>
            </a:extLst>
          </p:cNvPr>
          <p:cNvSpPr/>
          <p:nvPr/>
        </p:nvSpPr>
        <p:spPr bwMode="auto">
          <a:xfrm>
            <a:off x="5007031" y="3945622"/>
            <a:ext cx="94593" cy="94593"/>
          </a:xfrm>
          <a:prstGeom prst="ellipse">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58" name="Group 42">
            <a:extLst>
              <a:ext uri="{FF2B5EF4-FFF2-40B4-BE49-F238E27FC236}">
                <a16:creationId xmlns:a16="http://schemas.microsoft.com/office/drawing/2014/main" id="{24E14D16-FDB7-4228-AC67-70C4B8C5E619}"/>
              </a:ext>
            </a:extLst>
          </p:cNvPr>
          <p:cNvGrpSpPr>
            <a:grpSpLocks/>
          </p:cNvGrpSpPr>
          <p:nvPr/>
        </p:nvGrpSpPr>
        <p:grpSpPr bwMode="auto">
          <a:xfrm rot="8135546">
            <a:off x="2211477" y="2709805"/>
            <a:ext cx="1717782" cy="1746136"/>
            <a:chOff x="3465" y="244"/>
            <a:chExt cx="1971" cy="2132"/>
          </a:xfrm>
        </p:grpSpPr>
        <p:sp>
          <p:nvSpPr>
            <p:cNvPr id="59" name="Freeform 24">
              <a:extLst>
                <a:ext uri="{FF2B5EF4-FFF2-40B4-BE49-F238E27FC236}">
                  <a16:creationId xmlns:a16="http://schemas.microsoft.com/office/drawing/2014/main" id="{CE0F8A51-84F6-4673-B5BB-26C336AC7522}"/>
                </a:ext>
              </a:extLst>
            </p:cNvPr>
            <p:cNvSpPr>
              <a:spLocks/>
            </p:cNvSpPr>
            <p:nvPr/>
          </p:nvSpPr>
          <p:spPr bwMode="auto">
            <a:xfrm>
              <a:off x="3465" y="244"/>
              <a:ext cx="1953" cy="2039"/>
            </a:xfrm>
            <a:custGeom>
              <a:avLst/>
              <a:gdLst/>
              <a:ahLst/>
              <a:cxnLst>
                <a:cxn ang="0">
                  <a:pos x="1751" y="2033"/>
                </a:cxn>
                <a:cxn ang="0">
                  <a:pos x="1410" y="2033"/>
                </a:cxn>
                <a:cxn ang="0">
                  <a:pos x="1147" y="2039"/>
                </a:cxn>
                <a:cxn ang="0">
                  <a:pos x="1102" y="1884"/>
                </a:cxn>
                <a:cxn ang="0">
                  <a:pos x="1012" y="1698"/>
                </a:cxn>
                <a:cxn ang="0">
                  <a:pos x="742" y="1562"/>
                </a:cxn>
                <a:cxn ang="0">
                  <a:pos x="588" y="1444"/>
                </a:cxn>
                <a:cxn ang="0">
                  <a:pos x="472" y="1326"/>
                </a:cxn>
                <a:cxn ang="0">
                  <a:pos x="382" y="1252"/>
                </a:cxn>
                <a:cxn ang="0">
                  <a:pos x="201" y="1174"/>
                </a:cxn>
                <a:cxn ang="0">
                  <a:pos x="0" y="1036"/>
                </a:cxn>
                <a:cxn ang="0">
                  <a:pos x="119" y="899"/>
                </a:cxn>
                <a:cxn ang="0">
                  <a:pos x="357" y="908"/>
                </a:cxn>
                <a:cxn ang="0">
                  <a:pos x="607" y="1016"/>
                </a:cxn>
                <a:cxn ang="0">
                  <a:pos x="713" y="1100"/>
                </a:cxn>
                <a:cxn ang="0">
                  <a:pos x="832" y="908"/>
                </a:cxn>
                <a:cxn ang="0">
                  <a:pos x="848" y="738"/>
                </a:cxn>
                <a:cxn ang="0">
                  <a:pos x="863" y="672"/>
                </a:cxn>
                <a:cxn ang="0">
                  <a:pos x="838" y="524"/>
                </a:cxn>
                <a:cxn ang="0">
                  <a:pos x="786" y="310"/>
                </a:cxn>
                <a:cxn ang="0">
                  <a:pos x="714" y="167"/>
                </a:cxn>
                <a:cxn ang="0">
                  <a:pos x="810" y="54"/>
                </a:cxn>
                <a:cxn ang="0">
                  <a:pos x="961" y="0"/>
                </a:cxn>
                <a:cxn ang="0">
                  <a:pos x="1070" y="93"/>
                </a:cxn>
                <a:cxn ang="0">
                  <a:pos x="1110" y="59"/>
                </a:cxn>
                <a:cxn ang="0">
                  <a:pos x="1260" y="26"/>
                </a:cxn>
                <a:cxn ang="0">
                  <a:pos x="1359" y="104"/>
                </a:cxn>
                <a:cxn ang="0">
                  <a:pos x="1395" y="224"/>
                </a:cxn>
                <a:cxn ang="0">
                  <a:pos x="1487" y="130"/>
                </a:cxn>
                <a:cxn ang="0">
                  <a:pos x="1609" y="217"/>
                </a:cxn>
                <a:cxn ang="0">
                  <a:pos x="1656" y="380"/>
                </a:cxn>
                <a:cxn ang="0">
                  <a:pos x="1789" y="347"/>
                </a:cxn>
                <a:cxn ang="0">
                  <a:pos x="1847" y="483"/>
                </a:cxn>
                <a:cxn ang="0">
                  <a:pos x="1902" y="710"/>
                </a:cxn>
                <a:cxn ang="0">
                  <a:pos x="1921" y="865"/>
                </a:cxn>
                <a:cxn ang="0">
                  <a:pos x="1953" y="1016"/>
                </a:cxn>
                <a:cxn ang="0">
                  <a:pos x="1931" y="1413"/>
                </a:cxn>
                <a:cxn ang="0">
                  <a:pos x="1873" y="1766"/>
                </a:cxn>
                <a:cxn ang="0">
                  <a:pos x="1886" y="2039"/>
                </a:cxn>
              </a:cxnLst>
              <a:rect l="0" t="0" r="r" b="b"/>
              <a:pathLst>
                <a:path w="1953" h="2039">
                  <a:moveTo>
                    <a:pt x="1886" y="2039"/>
                  </a:moveTo>
                  <a:lnTo>
                    <a:pt x="1751" y="2033"/>
                  </a:lnTo>
                  <a:lnTo>
                    <a:pt x="1603" y="2027"/>
                  </a:lnTo>
                  <a:lnTo>
                    <a:pt x="1410" y="2033"/>
                  </a:lnTo>
                  <a:lnTo>
                    <a:pt x="1295" y="2039"/>
                  </a:lnTo>
                  <a:lnTo>
                    <a:pt x="1147" y="2039"/>
                  </a:lnTo>
                  <a:lnTo>
                    <a:pt x="1108" y="2039"/>
                  </a:lnTo>
                  <a:lnTo>
                    <a:pt x="1102" y="1884"/>
                  </a:lnTo>
                  <a:lnTo>
                    <a:pt x="1070" y="1773"/>
                  </a:lnTo>
                  <a:lnTo>
                    <a:pt x="1012" y="1698"/>
                  </a:lnTo>
                  <a:lnTo>
                    <a:pt x="909" y="1624"/>
                  </a:lnTo>
                  <a:lnTo>
                    <a:pt x="742" y="1562"/>
                  </a:lnTo>
                  <a:lnTo>
                    <a:pt x="659" y="1512"/>
                  </a:lnTo>
                  <a:lnTo>
                    <a:pt x="588" y="1444"/>
                  </a:lnTo>
                  <a:lnTo>
                    <a:pt x="524" y="1382"/>
                  </a:lnTo>
                  <a:lnTo>
                    <a:pt x="472" y="1326"/>
                  </a:lnTo>
                  <a:lnTo>
                    <a:pt x="434" y="1289"/>
                  </a:lnTo>
                  <a:lnTo>
                    <a:pt x="382" y="1252"/>
                  </a:lnTo>
                  <a:lnTo>
                    <a:pt x="320" y="1228"/>
                  </a:lnTo>
                  <a:lnTo>
                    <a:pt x="201" y="1174"/>
                  </a:lnTo>
                  <a:lnTo>
                    <a:pt x="55" y="1119"/>
                  </a:lnTo>
                  <a:lnTo>
                    <a:pt x="0" y="1036"/>
                  </a:lnTo>
                  <a:lnTo>
                    <a:pt x="27" y="954"/>
                  </a:lnTo>
                  <a:lnTo>
                    <a:pt x="119" y="899"/>
                  </a:lnTo>
                  <a:lnTo>
                    <a:pt x="229" y="890"/>
                  </a:lnTo>
                  <a:lnTo>
                    <a:pt x="357" y="908"/>
                  </a:lnTo>
                  <a:lnTo>
                    <a:pt x="494" y="954"/>
                  </a:lnTo>
                  <a:lnTo>
                    <a:pt x="607" y="1016"/>
                  </a:lnTo>
                  <a:lnTo>
                    <a:pt x="649" y="1046"/>
                  </a:lnTo>
                  <a:lnTo>
                    <a:pt x="713" y="1100"/>
                  </a:lnTo>
                  <a:lnTo>
                    <a:pt x="795" y="1055"/>
                  </a:lnTo>
                  <a:lnTo>
                    <a:pt x="832" y="908"/>
                  </a:lnTo>
                  <a:lnTo>
                    <a:pt x="829" y="803"/>
                  </a:lnTo>
                  <a:lnTo>
                    <a:pt x="848" y="738"/>
                  </a:lnTo>
                  <a:lnTo>
                    <a:pt x="848" y="710"/>
                  </a:lnTo>
                  <a:lnTo>
                    <a:pt x="863" y="672"/>
                  </a:lnTo>
                  <a:lnTo>
                    <a:pt x="858" y="617"/>
                  </a:lnTo>
                  <a:lnTo>
                    <a:pt x="838" y="524"/>
                  </a:lnTo>
                  <a:lnTo>
                    <a:pt x="800" y="389"/>
                  </a:lnTo>
                  <a:lnTo>
                    <a:pt x="786" y="310"/>
                  </a:lnTo>
                  <a:lnTo>
                    <a:pt x="776" y="226"/>
                  </a:lnTo>
                  <a:lnTo>
                    <a:pt x="714" y="167"/>
                  </a:lnTo>
                  <a:lnTo>
                    <a:pt x="771" y="87"/>
                  </a:lnTo>
                  <a:lnTo>
                    <a:pt x="810" y="54"/>
                  </a:lnTo>
                  <a:lnTo>
                    <a:pt x="877" y="8"/>
                  </a:lnTo>
                  <a:lnTo>
                    <a:pt x="961" y="0"/>
                  </a:lnTo>
                  <a:lnTo>
                    <a:pt x="1006" y="19"/>
                  </a:lnTo>
                  <a:lnTo>
                    <a:pt x="1070" y="93"/>
                  </a:lnTo>
                  <a:lnTo>
                    <a:pt x="1095" y="173"/>
                  </a:lnTo>
                  <a:lnTo>
                    <a:pt x="1110" y="59"/>
                  </a:lnTo>
                  <a:lnTo>
                    <a:pt x="1173" y="23"/>
                  </a:lnTo>
                  <a:lnTo>
                    <a:pt x="1260" y="26"/>
                  </a:lnTo>
                  <a:lnTo>
                    <a:pt x="1311" y="50"/>
                  </a:lnTo>
                  <a:lnTo>
                    <a:pt x="1359" y="104"/>
                  </a:lnTo>
                  <a:lnTo>
                    <a:pt x="1377" y="167"/>
                  </a:lnTo>
                  <a:lnTo>
                    <a:pt x="1395" y="224"/>
                  </a:lnTo>
                  <a:lnTo>
                    <a:pt x="1436" y="161"/>
                  </a:lnTo>
                  <a:lnTo>
                    <a:pt x="1487" y="130"/>
                  </a:lnTo>
                  <a:lnTo>
                    <a:pt x="1564" y="149"/>
                  </a:lnTo>
                  <a:lnTo>
                    <a:pt x="1609" y="217"/>
                  </a:lnTo>
                  <a:lnTo>
                    <a:pt x="1641" y="291"/>
                  </a:lnTo>
                  <a:lnTo>
                    <a:pt x="1656" y="380"/>
                  </a:lnTo>
                  <a:lnTo>
                    <a:pt x="1712" y="335"/>
                  </a:lnTo>
                  <a:lnTo>
                    <a:pt x="1789" y="347"/>
                  </a:lnTo>
                  <a:lnTo>
                    <a:pt x="1821" y="378"/>
                  </a:lnTo>
                  <a:lnTo>
                    <a:pt x="1847" y="483"/>
                  </a:lnTo>
                  <a:lnTo>
                    <a:pt x="1882" y="638"/>
                  </a:lnTo>
                  <a:lnTo>
                    <a:pt x="1902" y="710"/>
                  </a:lnTo>
                  <a:lnTo>
                    <a:pt x="1914" y="799"/>
                  </a:lnTo>
                  <a:lnTo>
                    <a:pt x="1921" y="865"/>
                  </a:lnTo>
                  <a:lnTo>
                    <a:pt x="1931" y="914"/>
                  </a:lnTo>
                  <a:lnTo>
                    <a:pt x="1953" y="1016"/>
                  </a:lnTo>
                  <a:lnTo>
                    <a:pt x="1953" y="1171"/>
                  </a:lnTo>
                  <a:lnTo>
                    <a:pt x="1931" y="1413"/>
                  </a:lnTo>
                  <a:lnTo>
                    <a:pt x="1898" y="1568"/>
                  </a:lnTo>
                  <a:lnTo>
                    <a:pt x="1873" y="1766"/>
                  </a:lnTo>
                  <a:lnTo>
                    <a:pt x="1860" y="1896"/>
                  </a:lnTo>
                  <a:lnTo>
                    <a:pt x="1886" y="2039"/>
                  </a:lnTo>
                  <a:close/>
                </a:path>
              </a:pathLst>
            </a:custGeom>
            <a:solidFill>
              <a:srgbClr val="FFCC99"/>
            </a:solid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0" name="Freeform 25">
              <a:extLst>
                <a:ext uri="{FF2B5EF4-FFF2-40B4-BE49-F238E27FC236}">
                  <a16:creationId xmlns:a16="http://schemas.microsoft.com/office/drawing/2014/main" id="{F52829E9-78C2-4839-A2A7-0A80C0D5F49E}"/>
                </a:ext>
              </a:extLst>
            </p:cNvPr>
            <p:cNvSpPr>
              <a:spLocks/>
            </p:cNvSpPr>
            <p:nvPr/>
          </p:nvSpPr>
          <p:spPr bwMode="auto">
            <a:xfrm rot="20915850" flipH="1">
              <a:off x="3483" y="1231"/>
              <a:ext cx="328" cy="241"/>
            </a:xfrm>
            <a:custGeom>
              <a:avLst/>
              <a:gdLst/>
              <a:ahLst/>
              <a:cxnLst>
                <a:cxn ang="0">
                  <a:pos x="408" y="96"/>
                </a:cxn>
                <a:cxn ang="0">
                  <a:pos x="312" y="24"/>
                </a:cxn>
                <a:cxn ang="0">
                  <a:pos x="248" y="8"/>
                </a:cxn>
                <a:cxn ang="0">
                  <a:pos x="216" y="0"/>
                </a:cxn>
                <a:cxn ang="0">
                  <a:pos x="152" y="8"/>
                </a:cxn>
                <a:cxn ang="0">
                  <a:pos x="56" y="80"/>
                </a:cxn>
                <a:cxn ang="0">
                  <a:pos x="0" y="152"/>
                </a:cxn>
                <a:cxn ang="0">
                  <a:pos x="48" y="288"/>
                </a:cxn>
                <a:cxn ang="0">
                  <a:pos x="96" y="312"/>
                </a:cxn>
                <a:cxn ang="0">
                  <a:pos x="184" y="240"/>
                </a:cxn>
                <a:cxn ang="0">
                  <a:pos x="256" y="208"/>
                </a:cxn>
                <a:cxn ang="0">
                  <a:pos x="408" y="96"/>
                </a:cxn>
              </a:cxnLst>
              <a:rect l="0" t="0" r="r" b="b"/>
              <a:pathLst>
                <a:path w="408" h="312">
                  <a:moveTo>
                    <a:pt x="408" y="96"/>
                  </a:moveTo>
                  <a:cubicBezTo>
                    <a:pt x="378" y="76"/>
                    <a:pt x="347" y="33"/>
                    <a:pt x="312" y="24"/>
                  </a:cubicBezTo>
                  <a:cubicBezTo>
                    <a:pt x="291" y="19"/>
                    <a:pt x="269" y="13"/>
                    <a:pt x="248" y="8"/>
                  </a:cubicBezTo>
                  <a:cubicBezTo>
                    <a:pt x="237" y="5"/>
                    <a:pt x="216" y="0"/>
                    <a:pt x="216" y="0"/>
                  </a:cubicBezTo>
                  <a:cubicBezTo>
                    <a:pt x="195" y="3"/>
                    <a:pt x="173" y="2"/>
                    <a:pt x="152" y="8"/>
                  </a:cubicBezTo>
                  <a:cubicBezTo>
                    <a:pt x="112" y="19"/>
                    <a:pt x="97" y="66"/>
                    <a:pt x="56" y="80"/>
                  </a:cubicBezTo>
                  <a:cubicBezTo>
                    <a:pt x="39" y="106"/>
                    <a:pt x="17" y="126"/>
                    <a:pt x="0" y="152"/>
                  </a:cubicBezTo>
                  <a:cubicBezTo>
                    <a:pt x="4" y="182"/>
                    <a:pt x="18" y="264"/>
                    <a:pt x="48" y="288"/>
                  </a:cubicBezTo>
                  <a:cubicBezTo>
                    <a:pt x="62" y="299"/>
                    <a:pt x="81" y="302"/>
                    <a:pt x="96" y="312"/>
                  </a:cubicBezTo>
                  <a:cubicBezTo>
                    <a:pt x="133" y="300"/>
                    <a:pt x="151" y="262"/>
                    <a:pt x="184" y="240"/>
                  </a:cubicBezTo>
                  <a:cubicBezTo>
                    <a:pt x="205" y="226"/>
                    <a:pt x="234" y="220"/>
                    <a:pt x="256" y="208"/>
                  </a:cubicBezTo>
                  <a:cubicBezTo>
                    <a:pt x="310" y="178"/>
                    <a:pt x="364" y="140"/>
                    <a:pt x="408" y="96"/>
                  </a:cubicBezTo>
                  <a:close/>
                </a:path>
              </a:pathLst>
            </a:custGeom>
            <a:solidFill>
              <a:srgbClr val="FFCCCC"/>
            </a:solid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1" name="Freeform 26">
              <a:extLst>
                <a:ext uri="{FF2B5EF4-FFF2-40B4-BE49-F238E27FC236}">
                  <a16:creationId xmlns:a16="http://schemas.microsoft.com/office/drawing/2014/main" id="{D5FAAAD2-667B-4544-8119-F285C8C103CA}"/>
                </a:ext>
              </a:extLst>
            </p:cNvPr>
            <p:cNvSpPr>
              <a:spLocks/>
            </p:cNvSpPr>
            <p:nvPr/>
          </p:nvSpPr>
          <p:spPr bwMode="auto">
            <a:xfrm flipH="1">
              <a:off x="4910" y="455"/>
              <a:ext cx="144" cy="52"/>
            </a:xfrm>
            <a:custGeom>
              <a:avLst/>
              <a:gdLst/>
              <a:ahLst/>
              <a:cxnLst>
                <a:cxn ang="0">
                  <a:pos x="0" y="68"/>
                </a:cxn>
                <a:cxn ang="0">
                  <a:pos x="32" y="40"/>
                </a:cxn>
                <a:cxn ang="0">
                  <a:pos x="100" y="16"/>
                </a:cxn>
                <a:cxn ang="0">
                  <a:pos x="140" y="4"/>
                </a:cxn>
                <a:cxn ang="0">
                  <a:pos x="180" y="0"/>
                </a:cxn>
              </a:cxnLst>
              <a:rect l="0" t="0" r="r" b="b"/>
              <a:pathLst>
                <a:path w="180" h="68">
                  <a:moveTo>
                    <a:pt x="0" y="68"/>
                  </a:moveTo>
                  <a:cubicBezTo>
                    <a:pt x="18" y="62"/>
                    <a:pt x="16" y="49"/>
                    <a:pt x="32" y="40"/>
                  </a:cubicBezTo>
                  <a:cubicBezTo>
                    <a:pt x="51" y="29"/>
                    <a:pt x="79" y="21"/>
                    <a:pt x="100" y="16"/>
                  </a:cubicBezTo>
                  <a:cubicBezTo>
                    <a:pt x="119" y="3"/>
                    <a:pt x="109" y="8"/>
                    <a:pt x="140" y="4"/>
                  </a:cubicBezTo>
                  <a:cubicBezTo>
                    <a:pt x="153" y="2"/>
                    <a:pt x="180" y="0"/>
                    <a:pt x="180" y="0"/>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 name="Freeform 27">
              <a:extLst>
                <a:ext uri="{FF2B5EF4-FFF2-40B4-BE49-F238E27FC236}">
                  <a16:creationId xmlns:a16="http://schemas.microsoft.com/office/drawing/2014/main" id="{A8637958-3B17-4F8D-A520-39F5AD2528EF}"/>
                </a:ext>
              </a:extLst>
            </p:cNvPr>
            <p:cNvSpPr>
              <a:spLocks/>
            </p:cNvSpPr>
            <p:nvPr/>
          </p:nvSpPr>
          <p:spPr bwMode="auto">
            <a:xfrm flipH="1">
              <a:off x="4638" y="393"/>
              <a:ext cx="183" cy="36"/>
            </a:xfrm>
            <a:custGeom>
              <a:avLst/>
              <a:gdLst/>
              <a:ahLst/>
              <a:cxnLst>
                <a:cxn ang="0">
                  <a:pos x="0" y="47"/>
                </a:cxn>
                <a:cxn ang="0">
                  <a:pos x="104" y="7"/>
                </a:cxn>
                <a:cxn ang="0">
                  <a:pos x="228" y="31"/>
                </a:cxn>
              </a:cxnLst>
              <a:rect l="0" t="0" r="r" b="b"/>
              <a:pathLst>
                <a:path w="228" h="47">
                  <a:moveTo>
                    <a:pt x="0" y="47"/>
                  </a:moveTo>
                  <a:cubicBezTo>
                    <a:pt x="38" y="39"/>
                    <a:pt x="65" y="15"/>
                    <a:pt x="104" y="7"/>
                  </a:cubicBezTo>
                  <a:cubicBezTo>
                    <a:pt x="146" y="9"/>
                    <a:pt x="197" y="0"/>
                    <a:pt x="228" y="31"/>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3" name="Freeform 28">
              <a:extLst>
                <a:ext uri="{FF2B5EF4-FFF2-40B4-BE49-F238E27FC236}">
                  <a16:creationId xmlns:a16="http://schemas.microsoft.com/office/drawing/2014/main" id="{D25C1E36-E195-4556-9B6D-7F7BF51DD93B}"/>
                </a:ext>
              </a:extLst>
            </p:cNvPr>
            <p:cNvSpPr>
              <a:spLocks/>
            </p:cNvSpPr>
            <p:nvPr/>
          </p:nvSpPr>
          <p:spPr bwMode="auto">
            <a:xfrm flipH="1">
              <a:off x="4265" y="318"/>
              <a:ext cx="205" cy="91"/>
            </a:xfrm>
            <a:custGeom>
              <a:avLst/>
              <a:gdLst/>
              <a:ahLst/>
              <a:cxnLst>
                <a:cxn ang="0">
                  <a:pos x="0" y="0"/>
                </a:cxn>
                <a:cxn ang="0">
                  <a:pos x="112" y="44"/>
                </a:cxn>
                <a:cxn ang="0">
                  <a:pos x="200" y="96"/>
                </a:cxn>
                <a:cxn ang="0">
                  <a:pos x="228" y="104"/>
                </a:cxn>
              </a:cxnLst>
              <a:rect l="0" t="0" r="r" b="b"/>
              <a:pathLst>
                <a:path w="255" h="117">
                  <a:moveTo>
                    <a:pt x="0" y="0"/>
                  </a:moveTo>
                  <a:cubicBezTo>
                    <a:pt x="27" y="27"/>
                    <a:pt x="75" y="37"/>
                    <a:pt x="112" y="44"/>
                  </a:cubicBezTo>
                  <a:cubicBezTo>
                    <a:pt x="137" y="63"/>
                    <a:pt x="170" y="85"/>
                    <a:pt x="200" y="96"/>
                  </a:cubicBezTo>
                  <a:cubicBezTo>
                    <a:pt x="255" y="117"/>
                    <a:pt x="200" y="90"/>
                    <a:pt x="228" y="104"/>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4" name="Freeform 29">
              <a:extLst>
                <a:ext uri="{FF2B5EF4-FFF2-40B4-BE49-F238E27FC236}">
                  <a16:creationId xmlns:a16="http://schemas.microsoft.com/office/drawing/2014/main" id="{65C7A327-2931-47EB-95DA-458F36645242}"/>
                </a:ext>
              </a:extLst>
            </p:cNvPr>
            <p:cNvSpPr>
              <a:spLocks/>
            </p:cNvSpPr>
            <p:nvPr/>
          </p:nvSpPr>
          <p:spPr bwMode="auto">
            <a:xfrm flipH="1">
              <a:off x="4232" y="1363"/>
              <a:ext cx="127" cy="168"/>
            </a:xfrm>
            <a:custGeom>
              <a:avLst/>
              <a:gdLst/>
              <a:ahLst/>
              <a:cxnLst>
                <a:cxn ang="0">
                  <a:pos x="0" y="216"/>
                </a:cxn>
                <a:cxn ang="0">
                  <a:pos x="60" y="192"/>
                </a:cxn>
                <a:cxn ang="0">
                  <a:pos x="132" y="48"/>
                </a:cxn>
                <a:cxn ang="0">
                  <a:pos x="156" y="0"/>
                </a:cxn>
              </a:cxnLst>
              <a:rect l="0" t="0" r="r" b="b"/>
              <a:pathLst>
                <a:path w="158" h="216">
                  <a:moveTo>
                    <a:pt x="0" y="216"/>
                  </a:moveTo>
                  <a:cubicBezTo>
                    <a:pt x="20" y="208"/>
                    <a:pt x="44" y="206"/>
                    <a:pt x="60" y="192"/>
                  </a:cubicBezTo>
                  <a:cubicBezTo>
                    <a:pt x="153" y="110"/>
                    <a:pt x="72" y="138"/>
                    <a:pt x="132" y="48"/>
                  </a:cubicBezTo>
                  <a:cubicBezTo>
                    <a:pt x="158" y="9"/>
                    <a:pt x="156" y="26"/>
                    <a:pt x="156" y="0"/>
                  </a:cubicBezTo>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5" name="Freeform 30">
              <a:extLst>
                <a:ext uri="{FF2B5EF4-FFF2-40B4-BE49-F238E27FC236}">
                  <a16:creationId xmlns:a16="http://schemas.microsoft.com/office/drawing/2014/main" id="{3E52F10F-4E94-4CA1-9977-6F26B63E23CF}"/>
                </a:ext>
              </a:extLst>
            </p:cNvPr>
            <p:cNvSpPr>
              <a:spLocks/>
            </p:cNvSpPr>
            <p:nvPr/>
          </p:nvSpPr>
          <p:spPr bwMode="auto">
            <a:xfrm flipH="1">
              <a:off x="4237" y="1315"/>
              <a:ext cx="77" cy="37"/>
            </a:xfrm>
            <a:custGeom>
              <a:avLst/>
              <a:gdLst/>
              <a:ahLst/>
              <a:cxnLst>
                <a:cxn ang="0">
                  <a:pos x="228" y="0"/>
                </a:cxn>
                <a:cxn ang="0">
                  <a:pos x="108" y="36"/>
                </a:cxn>
                <a:cxn ang="0">
                  <a:pos x="36" y="48"/>
                </a:cxn>
                <a:cxn ang="0">
                  <a:pos x="0" y="60"/>
                </a:cxn>
              </a:cxnLst>
              <a:rect l="0" t="0" r="r" b="b"/>
              <a:pathLst>
                <a:path w="228" h="60">
                  <a:moveTo>
                    <a:pt x="228" y="0"/>
                  </a:moveTo>
                  <a:cubicBezTo>
                    <a:pt x="167" y="40"/>
                    <a:pt x="208" y="21"/>
                    <a:pt x="108" y="36"/>
                  </a:cubicBezTo>
                  <a:cubicBezTo>
                    <a:pt x="84" y="40"/>
                    <a:pt x="60" y="43"/>
                    <a:pt x="36" y="48"/>
                  </a:cubicBezTo>
                  <a:cubicBezTo>
                    <a:pt x="24" y="51"/>
                    <a:pt x="0" y="60"/>
                    <a:pt x="0" y="60"/>
                  </a:cubicBezTo>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6" name="Freeform 31">
              <a:extLst>
                <a:ext uri="{FF2B5EF4-FFF2-40B4-BE49-F238E27FC236}">
                  <a16:creationId xmlns:a16="http://schemas.microsoft.com/office/drawing/2014/main" id="{BBF0481D-DE2C-4F64-A39F-F46BE5D8F195}"/>
                </a:ext>
              </a:extLst>
            </p:cNvPr>
            <p:cNvSpPr>
              <a:spLocks/>
            </p:cNvSpPr>
            <p:nvPr/>
          </p:nvSpPr>
          <p:spPr bwMode="auto">
            <a:xfrm>
              <a:off x="5124" y="609"/>
              <a:ext cx="90" cy="426"/>
            </a:xfrm>
            <a:custGeom>
              <a:avLst/>
              <a:gdLst/>
              <a:ahLst/>
              <a:cxnLst>
                <a:cxn ang="0">
                  <a:pos x="0" y="0"/>
                </a:cxn>
                <a:cxn ang="0">
                  <a:pos x="24" y="126"/>
                </a:cxn>
                <a:cxn ang="0">
                  <a:pos x="58" y="251"/>
                </a:cxn>
                <a:cxn ang="0">
                  <a:pos x="90" y="426"/>
                </a:cxn>
              </a:cxnLst>
              <a:rect l="0" t="0" r="r" b="b"/>
              <a:pathLst>
                <a:path w="90" h="426">
                  <a:moveTo>
                    <a:pt x="0" y="0"/>
                  </a:moveTo>
                  <a:cubicBezTo>
                    <a:pt x="3" y="40"/>
                    <a:pt x="19" y="86"/>
                    <a:pt x="24" y="126"/>
                  </a:cubicBezTo>
                  <a:cubicBezTo>
                    <a:pt x="29" y="172"/>
                    <a:pt x="43" y="208"/>
                    <a:pt x="58" y="251"/>
                  </a:cubicBezTo>
                  <a:cubicBezTo>
                    <a:pt x="63" y="290"/>
                    <a:pt x="90" y="386"/>
                    <a:pt x="90" y="426"/>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7" name="Freeform 32">
              <a:extLst>
                <a:ext uri="{FF2B5EF4-FFF2-40B4-BE49-F238E27FC236}">
                  <a16:creationId xmlns:a16="http://schemas.microsoft.com/office/drawing/2014/main" id="{4274396E-0097-485A-8F20-AA11E75E07FD}"/>
                </a:ext>
              </a:extLst>
            </p:cNvPr>
            <p:cNvSpPr>
              <a:spLocks/>
            </p:cNvSpPr>
            <p:nvPr/>
          </p:nvSpPr>
          <p:spPr bwMode="auto">
            <a:xfrm>
              <a:off x="4860" y="462"/>
              <a:ext cx="135" cy="447"/>
            </a:xfrm>
            <a:custGeom>
              <a:avLst/>
              <a:gdLst/>
              <a:ahLst/>
              <a:cxnLst>
                <a:cxn ang="0">
                  <a:pos x="0" y="0"/>
                </a:cxn>
                <a:cxn ang="0">
                  <a:pos x="30" y="120"/>
                </a:cxn>
                <a:cxn ang="0">
                  <a:pos x="63" y="201"/>
                </a:cxn>
                <a:cxn ang="0">
                  <a:pos x="101" y="321"/>
                </a:cxn>
                <a:cxn ang="0">
                  <a:pos x="110" y="349"/>
                </a:cxn>
                <a:cxn ang="0">
                  <a:pos x="129" y="423"/>
                </a:cxn>
                <a:cxn ang="0">
                  <a:pos x="135" y="447"/>
                </a:cxn>
              </a:cxnLst>
              <a:rect l="0" t="0" r="r" b="b"/>
              <a:pathLst>
                <a:path w="135" h="447">
                  <a:moveTo>
                    <a:pt x="0" y="0"/>
                  </a:moveTo>
                  <a:cubicBezTo>
                    <a:pt x="3" y="26"/>
                    <a:pt x="16" y="92"/>
                    <a:pt x="30" y="120"/>
                  </a:cubicBezTo>
                  <a:cubicBezTo>
                    <a:pt x="46" y="152"/>
                    <a:pt x="54" y="166"/>
                    <a:pt x="63" y="201"/>
                  </a:cubicBezTo>
                  <a:cubicBezTo>
                    <a:pt x="80" y="268"/>
                    <a:pt x="85" y="242"/>
                    <a:pt x="101" y="321"/>
                  </a:cubicBezTo>
                  <a:cubicBezTo>
                    <a:pt x="102" y="330"/>
                    <a:pt x="108" y="340"/>
                    <a:pt x="110" y="349"/>
                  </a:cubicBezTo>
                  <a:cubicBezTo>
                    <a:pt x="117" y="374"/>
                    <a:pt x="125" y="398"/>
                    <a:pt x="129" y="423"/>
                  </a:cubicBezTo>
                  <a:cubicBezTo>
                    <a:pt x="133" y="442"/>
                    <a:pt x="135" y="447"/>
                    <a:pt x="135" y="447"/>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8" name="Freeform 33">
              <a:extLst>
                <a:ext uri="{FF2B5EF4-FFF2-40B4-BE49-F238E27FC236}">
                  <a16:creationId xmlns:a16="http://schemas.microsoft.com/office/drawing/2014/main" id="{ED73B270-56AD-48D7-A6C5-DA5035A2E8D6}"/>
                </a:ext>
              </a:extLst>
            </p:cNvPr>
            <p:cNvSpPr>
              <a:spLocks/>
            </p:cNvSpPr>
            <p:nvPr/>
          </p:nvSpPr>
          <p:spPr bwMode="auto">
            <a:xfrm flipH="1">
              <a:off x="4558" y="415"/>
              <a:ext cx="135" cy="502"/>
            </a:xfrm>
            <a:custGeom>
              <a:avLst/>
              <a:gdLst/>
              <a:ahLst/>
              <a:cxnLst>
                <a:cxn ang="0">
                  <a:pos x="168" y="0"/>
                </a:cxn>
                <a:cxn ang="0">
                  <a:pos x="120" y="204"/>
                </a:cxn>
                <a:cxn ang="0">
                  <a:pos x="84" y="396"/>
                </a:cxn>
                <a:cxn ang="0">
                  <a:pos x="48" y="480"/>
                </a:cxn>
                <a:cxn ang="0">
                  <a:pos x="0" y="648"/>
                </a:cxn>
              </a:cxnLst>
              <a:rect l="0" t="0" r="r" b="b"/>
              <a:pathLst>
                <a:path w="168" h="648">
                  <a:moveTo>
                    <a:pt x="168" y="0"/>
                  </a:moveTo>
                  <a:cubicBezTo>
                    <a:pt x="154" y="68"/>
                    <a:pt x="131" y="135"/>
                    <a:pt x="120" y="204"/>
                  </a:cubicBezTo>
                  <a:cubicBezTo>
                    <a:pt x="112" y="254"/>
                    <a:pt x="107" y="350"/>
                    <a:pt x="84" y="396"/>
                  </a:cubicBezTo>
                  <a:cubicBezTo>
                    <a:pt x="69" y="425"/>
                    <a:pt x="55" y="448"/>
                    <a:pt x="48" y="480"/>
                  </a:cubicBezTo>
                  <a:cubicBezTo>
                    <a:pt x="35" y="539"/>
                    <a:pt x="27" y="594"/>
                    <a:pt x="0" y="648"/>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9" name="Freeform 34">
              <a:extLst>
                <a:ext uri="{FF2B5EF4-FFF2-40B4-BE49-F238E27FC236}">
                  <a16:creationId xmlns:a16="http://schemas.microsoft.com/office/drawing/2014/main" id="{D097253B-4DC3-458F-AE81-51AD272230B2}"/>
                </a:ext>
              </a:extLst>
            </p:cNvPr>
            <p:cNvSpPr>
              <a:spLocks/>
            </p:cNvSpPr>
            <p:nvPr/>
          </p:nvSpPr>
          <p:spPr bwMode="auto">
            <a:xfrm flipH="1">
              <a:off x="4071" y="348"/>
              <a:ext cx="217" cy="503"/>
            </a:xfrm>
            <a:custGeom>
              <a:avLst/>
              <a:gdLst/>
              <a:ahLst/>
              <a:cxnLst>
                <a:cxn ang="0">
                  <a:pos x="56" y="0"/>
                </a:cxn>
                <a:cxn ang="0">
                  <a:pos x="96" y="40"/>
                </a:cxn>
                <a:cxn ang="0">
                  <a:pos x="156" y="112"/>
                </a:cxn>
                <a:cxn ang="0">
                  <a:pos x="172" y="152"/>
                </a:cxn>
                <a:cxn ang="0">
                  <a:pos x="200" y="252"/>
                </a:cxn>
                <a:cxn ang="0">
                  <a:pos x="212" y="364"/>
                </a:cxn>
                <a:cxn ang="0">
                  <a:pos x="200" y="464"/>
                </a:cxn>
                <a:cxn ang="0">
                  <a:pos x="108" y="496"/>
                </a:cxn>
                <a:cxn ang="0">
                  <a:pos x="52" y="488"/>
                </a:cxn>
                <a:cxn ang="0">
                  <a:pos x="8" y="452"/>
                </a:cxn>
                <a:cxn ang="0">
                  <a:pos x="4" y="412"/>
                </a:cxn>
                <a:cxn ang="0">
                  <a:pos x="16" y="376"/>
                </a:cxn>
                <a:cxn ang="0">
                  <a:pos x="60" y="184"/>
                </a:cxn>
                <a:cxn ang="0">
                  <a:pos x="60" y="32"/>
                </a:cxn>
              </a:cxnLst>
              <a:rect l="0" t="0" r="r" b="b"/>
              <a:pathLst>
                <a:path w="217" h="503">
                  <a:moveTo>
                    <a:pt x="56" y="0"/>
                  </a:moveTo>
                  <a:cubicBezTo>
                    <a:pt x="74" y="12"/>
                    <a:pt x="75" y="33"/>
                    <a:pt x="96" y="40"/>
                  </a:cubicBezTo>
                  <a:cubicBezTo>
                    <a:pt x="103" y="62"/>
                    <a:pt x="139" y="95"/>
                    <a:pt x="156" y="112"/>
                  </a:cubicBezTo>
                  <a:cubicBezTo>
                    <a:pt x="162" y="118"/>
                    <a:pt x="170" y="147"/>
                    <a:pt x="172" y="152"/>
                  </a:cubicBezTo>
                  <a:cubicBezTo>
                    <a:pt x="183" y="186"/>
                    <a:pt x="194" y="215"/>
                    <a:pt x="200" y="252"/>
                  </a:cubicBezTo>
                  <a:cubicBezTo>
                    <a:pt x="208" y="286"/>
                    <a:pt x="212" y="329"/>
                    <a:pt x="212" y="364"/>
                  </a:cubicBezTo>
                  <a:cubicBezTo>
                    <a:pt x="212" y="399"/>
                    <a:pt x="217" y="442"/>
                    <a:pt x="200" y="464"/>
                  </a:cubicBezTo>
                  <a:cubicBezTo>
                    <a:pt x="189" y="496"/>
                    <a:pt x="138" y="486"/>
                    <a:pt x="108" y="496"/>
                  </a:cubicBezTo>
                  <a:cubicBezTo>
                    <a:pt x="89" y="494"/>
                    <a:pt x="63" y="503"/>
                    <a:pt x="52" y="488"/>
                  </a:cubicBezTo>
                  <a:cubicBezTo>
                    <a:pt x="40" y="478"/>
                    <a:pt x="14" y="471"/>
                    <a:pt x="8" y="452"/>
                  </a:cubicBezTo>
                  <a:cubicBezTo>
                    <a:pt x="0" y="440"/>
                    <a:pt x="3" y="425"/>
                    <a:pt x="4" y="412"/>
                  </a:cubicBezTo>
                  <a:cubicBezTo>
                    <a:pt x="5" y="399"/>
                    <a:pt x="7" y="414"/>
                    <a:pt x="16" y="376"/>
                  </a:cubicBezTo>
                  <a:cubicBezTo>
                    <a:pt x="37" y="313"/>
                    <a:pt x="44" y="248"/>
                    <a:pt x="60" y="184"/>
                  </a:cubicBezTo>
                  <a:cubicBezTo>
                    <a:pt x="66" y="133"/>
                    <a:pt x="60" y="84"/>
                    <a:pt x="60" y="32"/>
                  </a:cubicBezTo>
                </a:path>
              </a:pathLst>
            </a:custGeom>
            <a:solidFill>
              <a:srgbClr val="FFCC99"/>
            </a:solid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0" name="Freeform 35">
              <a:extLst>
                <a:ext uri="{FF2B5EF4-FFF2-40B4-BE49-F238E27FC236}">
                  <a16:creationId xmlns:a16="http://schemas.microsoft.com/office/drawing/2014/main" id="{485B8216-7FF0-4ED5-9611-71FCECCEB25B}"/>
                </a:ext>
              </a:extLst>
            </p:cNvPr>
            <p:cNvSpPr>
              <a:spLocks/>
            </p:cNvSpPr>
            <p:nvPr/>
          </p:nvSpPr>
          <p:spPr bwMode="auto">
            <a:xfrm>
              <a:off x="4085" y="357"/>
              <a:ext cx="207" cy="455"/>
            </a:xfrm>
            <a:custGeom>
              <a:avLst/>
              <a:gdLst/>
              <a:ahLst/>
              <a:cxnLst>
                <a:cxn ang="0">
                  <a:pos x="145" y="0"/>
                </a:cxn>
                <a:cxn ang="0">
                  <a:pos x="121" y="42"/>
                </a:cxn>
                <a:cxn ang="0">
                  <a:pos x="61" y="106"/>
                </a:cxn>
                <a:cxn ang="0">
                  <a:pos x="45" y="142"/>
                </a:cxn>
                <a:cxn ang="0">
                  <a:pos x="17" y="231"/>
                </a:cxn>
                <a:cxn ang="0">
                  <a:pos x="5" y="331"/>
                </a:cxn>
                <a:cxn ang="0">
                  <a:pos x="17" y="420"/>
                </a:cxn>
                <a:cxn ang="0">
                  <a:pos x="109" y="449"/>
                </a:cxn>
                <a:cxn ang="0">
                  <a:pos x="165" y="442"/>
                </a:cxn>
                <a:cxn ang="0">
                  <a:pos x="193" y="399"/>
                </a:cxn>
                <a:cxn ang="0">
                  <a:pos x="201" y="342"/>
                </a:cxn>
                <a:cxn ang="0">
                  <a:pos x="157" y="170"/>
                </a:cxn>
                <a:cxn ang="0">
                  <a:pos x="157" y="35"/>
                </a:cxn>
              </a:cxnLst>
              <a:rect l="0" t="0" r="r" b="b"/>
              <a:pathLst>
                <a:path w="207" h="455">
                  <a:moveTo>
                    <a:pt x="145" y="0"/>
                  </a:moveTo>
                  <a:cubicBezTo>
                    <a:pt x="127" y="11"/>
                    <a:pt x="142" y="35"/>
                    <a:pt x="121" y="42"/>
                  </a:cubicBezTo>
                  <a:cubicBezTo>
                    <a:pt x="114" y="61"/>
                    <a:pt x="78" y="91"/>
                    <a:pt x="61" y="106"/>
                  </a:cubicBezTo>
                  <a:cubicBezTo>
                    <a:pt x="55" y="111"/>
                    <a:pt x="47" y="137"/>
                    <a:pt x="45" y="142"/>
                  </a:cubicBezTo>
                  <a:cubicBezTo>
                    <a:pt x="34" y="172"/>
                    <a:pt x="23" y="198"/>
                    <a:pt x="17" y="231"/>
                  </a:cubicBezTo>
                  <a:cubicBezTo>
                    <a:pt x="9" y="261"/>
                    <a:pt x="5" y="300"/>
                    <a:pt x="5" y="331"/>
                  </a:cubicBezTo>
                  <a:cubicBezTo>
                    <a:pt x="5" y="362"/>
                    <a:pt x="0" y="401"/>
                    <a:pt x="17" y="420"/>
                  </a:cubicBezTo>
                  <a:cubicBezTo>
                    <a:pt x="28" y="449"/>
                    <a:pt x="79" y="440"/>
                    <a:pt x="109" y="449"/>
                  </a:cubicBezTo>
                  <a:cubicBezTo>
                    <a:pt x="128" y="447"/>
                    <a:pt x="154" y="455"/>
                    <a:pt x="165" y="442"/>
                  </a:cubicBezTo>
                  <a:cubicBezTo>
                    <a:pt x="177" y="433"/>
                    <a:pt x="187" y="416"/>
                    <a:pt x="193" y="399"/>
                  </a:cubicBezTo>
                  <a:cubicBezTo>
                    <a:pt x="199" y="382"/>
                    <a:pt x="207" y="380"/>
                    <a:pt x="201" y="342"/>
                  </a:cubicBezTo>
                  <a:cubicBezTo>
                    <a:pt x="180" y="285"/>
                    <a:pt x="173" y="227"/>
                    <a:pt x="157" y="170"/>
                  </a:cubicBezTo>
                  <a:cubicBezTo>
                    <a:pt x="151" y="125"/>
                    <a:pt x="157" y="81"/>
                    <a:pt x="157" y="35"/>
                  </a:cubicBezTo>
                </a:path>
              </a:pathLst>
            </a:custGeom>
            <a:solidFill>
              <a:srgbClr val="FFCC99"/>
            </a:solidFill>
            <a:ln w="28575" cmpd="sng">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1" name="Freeform 36">
              <a:extLst>
                <a:ext uri="{FF2B5EF4-FFF2-40B4-BE49-F238E27FC236}">
                  <a16:creationId xmlns:a16="http://schemas.microsoft.com/office/drawing/2014/main" id="{944C8896-BEBA-41D1-9DA8-FCC09C05554B}"/>
                </a:ext>
              </a:extLst>
            </p:cNvPr>
            <p:cNvSpPr>
              <a:spLocks/>
            </p:cNvSpPr>
            <p:nvPr/>
          </p:nvSpPr>
          <p:spPr bwMode="auto">
            <a:xfrm flipH="1">
              <a:off x="4254" y="449"/>
              <a:ext cx="45" cy="294"/>
            </a:xfrm>
            <a:custGeom>
              <a:avLst/>
              <a:gdLst/>
              <a:ahLst/>
              <a:cxnLst>
                <a:cxn ang="0">
                  <a:pos x="45" y="0"/>
                </a:cxn>
                <a:cxn ang="0">
                  <a:pos x="36" y="135"/>
                </a:cxn>
                <a:cxn ang="0">
                  <a:pos x="18" y="198"/>
                </a:cxn>
                <a:cxn ang="0">
                  <a:pos x="6" y="252"/>
                </a:cxn>
                <a:cxn ang="0">
                  <a:pos x="3" y="276"/>
                </a:cxn>
                <a:cxn ang="0">
                  <a:pos x="0" y="294"/>
                </a:cxn>
              </a:cxnLst>
              <a:rect l="0" t="0" r="r" b="b"/>
              <a:pathLst>
                <a:path w="45" h="294">
                  <a:moveTo>
                    <a:pt x="45" y="0"/>
                  </a:moveTo>
                  <a:cubicBezTo>
                    <a:pt x="43" y="44"/>
                    <a:pt x="43" y="91"/>
                    <a:pt x="36" y="135"/>
                  </a:cubicBezTo>
                  <a:cubicBezTo>
                    <a:pt x="32" y="156"/>
                    <a:pt x="23" y="177"/>
                    <a:pt x="18" y="198"/>
                  </a:cubicBezTo>
                  <a:cubicBezTo>
                    <a:pt x="14" y="216"/>
                    <a:pt x="9" y="234"/>
                    <a:pt x="6" y="252"/>
                  </a:cubicBezTo>
                  <a:cubicBezTo>
                    <a:pt x="5" y="260"/>
                    <a:pt x="4" y="268"/>
                    <a:pt x="3" y="276"/>
                  </a:cubicBezTo>
                  <a:cubicBezTo>
                    <a:pt x="2" y="282"/>
                    <a:pt x="0" y="294"/>
                    <a:pt x="0" y="294"/>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2" name="Freeform 37">
              <a:extLst>
                <a:ext uri="{FF2B5EF4-FFF2-40B4-BE49-F238E27FC236}">
                  <a16:creationId xmlns:a16="http://schemas.microsoft.com/office/drawing/2014/main" id="{F8874383-D8AC-4FD1-913A-0A903C5FB39D}"/>
                </a:ext>
              </a:extLst>
            </p:cNvPr>
            <p:cNvSpPr>
              <a:spLocks/>
            </p:cNvSpPr>
            <p:nvPr/>
          </p:nvSpPr>
          <p:spPr bwMode="auto">
            <a:xfrm flipH="1">
              <a:off x="4156" y="526"/>
              <a:ext cx="102" cy="42"/>
            </a:xfrm>
            <a:custGeom>
              <a:avLst/>
              <a:gdLst/>
              <a:ahLst/>
              <a:cxnLst>
                <a:cxn ang="0">
                  <a:pos x="102" y="0"/>
                </a:cxn>
                <a:cxn ang="0">
                  <a:pos x="36" y="24"/>
                </a:cxn>
                <a:cxn ang="0">
                  <a:pos x="9" y="36"/>
                </a:cxn>
                <a:cxn ang="0">
                  <a:pos x="0" y="42"/>
                </a:cxn>
              </a:cxnLst>
              <a:rect l="0" t="0" r="r" b="b"/>
              <a:pathLst>
                <a:path w="102" h="42">
                  <a:moveTo>
                    <a:pt x="102" y="0"/>
                  </a:moveTo>
                  <a:cubicBezTo>
                    <a:pt x="83" y="14"/>
                    <a:pt x="59" y="18"/>
                    <a:pt x="36" y="24"/>
                  </a:cubicBezTo>
                  <a:cubicBezTo>
                    <a:pt x="28" y="29"/>
                    <a:pt x="17" y="31"/>
                    <a:pt x="9" y="36"/>
                  </a:cubicBezTo>
                  <a:cubicBezTo>
                    <a:pt x="6" y="38"/>
                    <a:pt x="0" y="42"/>
                    <a:pt x="0" y="42"/>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3" name="Freeform 38">
              <a:extLst>
                <a:ext uri="{FF2B5EF4-FFF2-40B4-BE49-F238E27FC236}">
                  <a16:creationId xmlns:a16="http://schemas.microsoft.com/office/drawing/2014/main" id="{C0008A63-AE03-402C-820A-274987C94C08}"/>
                </a:ext>
              </a:extLst>
            </p:cNvPr>
            <p:cNvSpPr>
              <a:spLocks/>
            </p:cNvSpPr>
            <p:nvPr/>
          </p:nvSpPr>
          <p:spPr bwMode="auto">
            <a:xfrm flipH="1">
              <a:off x="5143" y="642"/>
              <a:ext cx="126" cy="32"/>
            </a:xfrm>
            <a:custGeom>
              <a:avLst/>
              <a:gdLst/>
              <a:ahLst/>
              <a:cxnLst>
                <a:cxn ang="0">
                  <a:pos x="0" y="41"/>
                </a:cxn>
                <a:cxn ang="0">
                  <a:pos x="72" y="5"/>
                </a:cxn>
                <a:cxn ang="0">
                  <a:pos x="156" y="1"/>
                </a:cxn>
              </a:cxnLst>
              <a:rect l="0" t="0" r="r" b="b"/>
              <a:pathLst>
                <a:path w="156" h="41">
                  <a:moveTo>
                    <a:pt x="0" y="41"/>
                  </a:moveTo>
                  <a:cubicBezTo>
                    <a:pt x="25" y="33"/>
                    <a:pt x="47" y="10"/>
                    <a:pt x="72" y="5"/>
                  </a:cubicBezTo>
                  <a:cubicBezTo>
                    <a:pt x="96" y="0"/>
                    <a:pt x="131" y="1"/>
                    <a:pt x="156" y="1"/>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4" name="Freeform 39">
              <a:extLst>
                <a:ext uri="{FF2B5EF4-FFF2-40B4-BE49-F238E27FC236}">
                  <a16:creationId xmlns:a16="http://schemas.microsoft.com/office/drawing/2014/main" id="{310F2824-2580-47E5-8409-828E6AD1059F}"/>
                </a:ext>
              </a:extLst>
            </p:cNvPr>
            <p:cNvSpPr>
              <a:spLocks/>
            </p:cNvSpPr>
            <p:nvPr/>
          </p:nvSpPr>
          <p:spPr bwMode="auto">
            <a:xfrm flipH="1">
              <a:off x="3826" y="1360"/>
              <a:ext cx="70" cy="114"/>
            </a:xfrm>
            <a:custGeom>
              <a:avLst/>
              <a:gdLst/>
              <a:ahLst/>
              <a:cxnLst>
                <a:cxn ang="0">
                  <a:pos x="0" y="0"/>
                </a:cxn>
                <a:cxn ang="0">
                  <a:pos x="4" y="44"/>
                </a:cxn>
                <a:cxn ang="0">
                  <a:pos x="76" y="128"/>
                </a:cxn>
                <a:cxn ang="0">
                  <a:pos x="88" y="148"/>
                </a:cxn>
              </a:cxnLst>
              <a:rect l="0" t="0" r="r" b="b"/>
              <a:pathLst>
                <a:path w="88" h="148">
                  <a:moveTo>
                    <a:pt x="0" y="0"/>
                  </a:moveTo>
                  <a:cubicBezTo>
                    <a:pt x="1" y="15"/>
                    <a:pt x="0" y="30"/>
                    <a:pt x="4" y="44"/>
                  </a:cubicBezTo>
                  <a:cubicBezTo>
                    <a:pt x="13" y="74"/>
                    <a:pt x="52" y="112"/>
                    <a:pt x="76" y="128"/>
                  </a:cubicBezTo>
                  <a:cubicBezTo>
                    <a:pt x="86" y="142"/>
                    <a:pt x="82" y="136"/>
                    <a:pt x="88" y="148"/>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5" name="Freeform 40">
              <a:extLst>
                <a:ext uri="{FF2B5EF4-FFF2-40B4-BE49-F238E27FC236}">
                  <a16:creationId xmlns:a16="http://schemas.microsoft.com/office/drawing/2014/main" id="{CF6435BC-6DC5-44E0-87BB-4256E8747D0E}"/>
                </a:ext>
              </a:extLst>
            </p:cNvPr>
            <p:cNvSpPr>
              <a:spLocks/>
            </p:cNvSpPr>
            <p:nvPr/>
          </p:nvSpPr>
          <p:spPr bwMode="auto">
            <a:xfrm flipH="1">
              <a:off x="3865" y="1390"/>
              <a:ext cx="61" cy="90"/>
            </a:xfrm>
            <a:custGeom>
              <a:avLst/>
              <a:gdLst/>
              <a:ahLst/>
              <a:cxnLst>
                <a:cxn ang="0">
                  <a:pos x="0" y="0"/>
                </a:cxn>
                <a:cxn ang="0">
                  <a:pos x="32" y="64"/>
                </a:cxn>
                <a:cxn ang="0">
                  <a:pos x="64" y="108"/>
                </a:cxn>
                <a:cxn ang="0">
                  <a:pos x="76" y="116"/>
                </a:cxn>
              </a:cxnLst>
              <a:rect l="0" t="0" r="r" b="b"/>
              <a:pathLst>
                <a:path w="76" h="116">
                  <a:moveTo>
                    <a:pt x="0" y="0"/>
                  </a:moveTo>
                  <a:cubicBezTo>
                    <a:pt x="9" y="26"/>
                    <a:pt x="12" y="44"/>
                    <a:pt x="32" y="64"/>
                  </a:cubicBezTo>
                  <a:cubicBezTo>
                    <a:pt x="38" y="81"/>
                    <a:pt x="54" y="92"/>
                    <a:pt x="64" y="108"/>
                  </a:cubicBezTo>
                  <a:cubicBezTo>
                    <a:pt x="67" y="112"/>
                    <a:pt x="76" y="116"/>
                    <a:pt x="76" y="116"/>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6" name="Freeform 10">
              <a:extLst>
                <a:ext uri="{FF2B5EF4-FFF2-40B4-BE49-F238E27FC236}">
                  <a16:creationId xmlns:a16="http://schemas.microsoft.com/office/drawing/2014/main" id="{2DB3E3EF-1E22-47C3-B336-0863B01E51EF}"/>
                </a:ext>
              </a:extLst>
            </p:cNvPr>
            <p:cNvSpPr>
              <a:spLocks/>
            </p:cNvSpPr>
            <p:nvPr/>
          </p:nvSpPr>
          <p:spPr bwMode="auto">
            <a:xfrm flipH="1">
              <a:off x="4488" y="2221"/>
              <a:ext cx="948" cy="155"/>
            </a:xfrm>
            <a:custGeom>
              <a:avLst/>
              <a:gdLst/>
              <a:ahLst/>
              <a:cxnLst>
                <a:cxn ang="0">
                  <a:pos x="4" y="8"/>
                </a:cxn>
                <a:cxn ang="0">
                  <a:pos x="1180" y="0"/>
                </a:cxn>
                <a:cxn ang="0">
                  <a:pos x="1140" y="200"/>
                </a:cxn>
                <a:cxn ang="0">
                  <a:pos x="0" y="96"/>
                </a:cxn>
                <a:cxn ang="0">
                  <a:pos x="4" y="8"/>
                </a:cxn>
              </a:cxnLst>
              <a:rect l="0" t="0" r="r" b="b"/>
              <a:pathLst>
                <a:path w="1180" h="200">
                  <a:moveTo>
                    <a:pt x="4" y="8"/>
                  </a:moveTo>
                  <a:lnTo>
                    <a:pt x="1180" y="0"/>
                  </a:lnTo>
                  <a:lnTo>
                    <a:pt x="1140" y="200"/>
                  </a:lnTo>
                  <a:lnTo>
                    <a:pt x="0" y="96"/>
                  </a:lnTo>
                  <a:lnTo>
                    <a:pt x="4" y="8"/>
                  </a:lnTo>
                  <a:close/>
                </a:path>
              </a:pathLst>
            </a:custGeom>
            <a:solidFill>
              <a:srgbClr val="3399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50" name="AutoShape 39">
            <a:extLst>
              <a:ext uri="{FF2B5EF4-FFF2-40B4-BE49-F238E27FC236}">
                <a16:creationId xmlns:a16="http://schemas.microsoft.com/office/drawing/2014/main" id="{1265E405-216D-4A5D-B5BC-404DB90F8AD9}"/>
              </a:ext>
            </a:extLst>
          </p:cNvPr>
          <p:cNvSpPr>
            <a:spLocks noChangeArrowheads="1"/>
          </p:cNvSpPr>
          <p:nvPr/>
        </p:nvSpPr>
        <p:spPr bwMode="auto">
          <a:xfrm>
            <a:off x="5158977" y="1602958"/>
            <a:ext cx="3985023" cy="2103969"/>
          </a:xfrm>
          <a:prstGeom prst="cloudCallout">
            <a:avLst>
              <a:gd name="adj1" fmla="val 23739"/>
              <a:gd name="adj2" fmla="val 82842"/>
            </a:avLst>
          </a:prstGeom>
          <a:solidFill>
            <a:srgbClr val="CCFFFF"/>
          </a:solidFill>
          <a:ln w="28575">
            <a:solidFill>
              <a:schemeClr val="accent1">
                <a:lumMod val="40000"/>
                <a:lumOff val="60000"/>
              </a:schemeClr>
            </a:solidFill>
            <a:round/>
            <a:headEnd/>
            <a:tailEnd/>
          </a:ln>
          <a:effectLst/>
          <a:scene3d>
            <a:camera prst="orthographicFront"/>
            <a:lightRig rig="threePt" dir="t"/>
          </a:scene3d>
          <a:sp3d>
            <a:bevelT/>
          </a:sp3d>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1" name="Text Box 40">
            <a:extLst>
              <a:ext uri="{FF2B5EF4-FFF2-40B4-BE49-F238E27FC236}">
                <a16:creationId xmlns:a16="http://schemas.microsoft.com/office/drawing/2014/main" id="{1082FFE4-6C6C-48FF-A3BA-7663EB66879C}"/>
              </a:ext>
            </a:extLst>
          </p:cNvPr>
          <p:cNvSpPr txBox="1">
            <a:spLocks noChangeArrowheads="1"/>
          </p:cNvSpPr>
          <p:nvPr/>
        </p:nvSpPr>
        <p:spPr bwMode="auto">
          <a:xfrm>
            <a:off x="5537789" y="1986043"/>
            <a:ext cx="3504491" cy="1200329"/>
          </a:xfrm>
          <a:prstGeom prst="rect">
            <a:avLst/>
          </a:prstGeom>
          <a:noFill/>
          <a:ln w="2857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The magnetic field on the right side of the wire is down.</a:t>
            </a:r>
          </a:p>
        </p:txBody>
      </p:sp>
      <p:sp>
        <p:nvSpPr>
          <p:cNvPr id="180" name="TextBox 179">
            <a:extLst>
              <a:ext uri="{FF2B5EF4-FFF2-40B4-BE49-F238E27FC236}">
                <a16:creationId xmlns:a16="http://schemas.microsoft.com/office/drawing/2014/main" id="{53AA8447-FEFB-419F-850A-7F995449F8A0}"/>
              </a:ext>
            </a:extLst>
          </p:cNvPr>
          <p:cNvSpPr txBox="1"/>
          <p:nvPr/>
        </p:nvSpPr>
        <p:spPr>
          <a:xfrm>
            <a:off x="5069306" y="4032151"/>
            <a:ext cx="87235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B = ?</a:t>
            </a:r>
          </a:p>
        </p:txBody>
      </p:sp>
      <p:grpSp>
        <p:nvGrpSpPr>
          <p:cNvPr id="181" name="Group 180">
            <a:extLst>
              <a:ext uri="{FF2B5EF4-FFF2-40B4-BE49-F238E27FC236}">
                <a16:creationId xmlns:a16="http://schemas.microsoft.com/office/drawing/2014/main" id="{B816FC09-D84D-4B67-B65C-8CB379761981}"/>
              </a:ext>
            </a:extLst>
          </p:cNvPr>
          <p:cNvGrpSpPr/>
          <p:nvPr/>
        </p:nvGrpSpPr>
        <p:grpSpPr>
          <a:xfrm>
            <a:off x="3540826" y="3543917"/>
            <a:ext cx="1438332" cy="468466"/>
            <a:chOff x="4261171" y="3429272"/>
            <a:chExt cx="1445946" cy="483681"/>
          </a:xfrm>
        </p:grpSpPr>
        <p:cxnSp>
          <p:nvCxnSpPr>
            <p:cNvPr id="182" name="Straight Arrow Connector 181">
              <a:extLst>
                <a:ext uri="{FF2B5EF4-FFF2-40B4-BE49-F238E27FC236}">
                  <a16:creationId xmlns:a16="http://schemas.microsoft.com/office/drawing/2014/main" id="{0A37534A-2959-4C73-A693-0A39F1EEBEBC}"/>
                </a:ext>
              </a:extLst>
            </p:cNvPr>
            <p:cNvCxnSpPr>
              <a:cxnSpLocks/>
            </p:cNvCxnSpPr>
            <p:nvPr/>
          </p:nvCxnSpPr>
          <p:spPr bwMode="auto">
            <a:xfrm>
              <a:off x="4261171" y="3429272"/>
              <a:ext cx="1445946" cy="428025"/>
            </a:xfrm>
            <a:prstGeom prst="straightConnector1">
              <a:avLst/>
            </a:prstGeom>
            <a:solidFill>
              <a:schemeClr val="accent1"/>
            </a:solidFill>
            <a:ln w="38100" cap="flat" cmpd="sng" algn="ctr">
              <a:solidFill>
                <a:schemeClr val="tx1"/>
              </a:solidFill>
              <a:prstDash val="solid"/>
              <a:round/>
              <a:headEnd type="triangle" w="med" len="med"/>
              <a:tailEnd type="triangle" w="med" len="med"/>
            </a:ln>
            <a:effectLst/>
          </p:spPr>
        </p:cxnSp>
        <p:sp>
          <p:nvSpPr>
            <p:cNvPr id="183" name="TextBox 182">
              <a:extLst>
                <a:ext uri="{FF2B5EF4-FFF2-40B4-BE49-F238E27FC236}">
                  <a16:creationId xmlns:a16="http://schemas.microsoft.com/office/drawing/2014/main" id="{B6EB6839-9BAD-4A38-950D-314A9A9CC99B}"/>
                </a:ext>
              </a:extLst>
            </p:cNvPr>
            <p:cNvSpPr txBox="1"/>
            <p:nvPr/>
          </p:nvSpPr>
          <p:spPr>
            <a:xfrm>
              <a:off x="4873410" y="3451288"/>
              <a:ext cx="378368" cy="461665"/>
            </a:xfrm>
            <a:prstGeom prst="rect">
              <a:avLst/>
            </a:prstGeom>
            <a:solidFill>
              <a:srgbClr val="FFFF99"/>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R</a:t>
              </a:r>
            </a:p>
          </p:txBody>
        </p:sp>
      </p:grpSp>
      <p:cxnSp>
        <p:nvCxnSpPr>
          <p:cNvPr id="4" name="Straight Arrow Connector 3">
            <a:extLst>
              <a:ext uri="{FF2B5EF4-FFF2-40B4-BE49-F238E27FC236}">
                <a16:creationId xmlns:a16="http://schemas.microsoft.com/office/drawing/2014/main" id="{B9327B72-3F44-48AF-9C19-5AC0039386B2}"/>
              </a:ext>
            </a:extLst>
          </p:cNvPr>
          <p:cNvCxnSpPr>
            <a:cxnSpLocks/>
          </p:cNvCxnSpPr>
          <p:nvPr/>
        </p:nvCxnSpPr>
        <p:spPr bwMode="auto">
          <a:xfrm>
            <a:off x="3238040" y="4604046"/>
            <a:ext cx="23552" cy="1014399"/>
          </a:xfrm>
          <a:prstGeom prst="straightConnector1">
            <a:avLst/>
          </a:prstGeom>
          <a:solidFill>
            <a:schemeClr val="accent1"/>
          </a:solidFill>
          <a:ln w="73025" cap="flat" cmpd="sng" algn="ctr">
            <a:solidFill>
              <a:schemeClr val="tx1"/>
            </a:solidFill>
            <a:prstDash val="solid"/>
            <a:round/>
            <a:headEnd type="none" w="med" len="med"/>
            <a:tailEnd type="triangle"/>
          </a:ln>
          <a:effectLst/>
        </p:spPr>
      </p:cxnSp>
      <p:cxnSp>
        <p:nvCxnSpPr>
          <p:cNvPr id="200" name="Straight Arrow Connector 199">
            <a:extLst>
              <a:ext uri="{FF2B5EF4-FFF2-40B4-BE49-F238E27FC236}">
                <a16:creationId xmlns:a16="http://schemas.microsoft.com/office/drawing/2014/main" id="{8F42F63A-B996-4455-BC4A-5F4E3178F878}"/>
              </a:ext>
            </a:extLst>
          </p:cNvPr>
          <p:cNvCxnSpPr>
            <a:cxnSpLocks/>
          </p:cNvCxnSpPr>
          <p:nvPr/>
        </p:nvCxnSpPr>
        <p:spPr bwMode="auto">
          <a:xfrm>
            <a:off x="5494021" y="1835045"/>
            <a:ext cx="0" cy="28319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201" name="Straight Arrow Connector 200">
            <a:extLst>
              <a:ext uri="{FF2B5EF4-FFF2-40B4-BE49-F238E27FC236}">
                <a16:creationId xmlns:a16="http://schemas.microsoft.com/office/drawing/2014/main" id="{328D01F0-1C10-44B0-9FCD-460C6099CC6D}"/>
              </a:ext>
            </a:extLst>
          </p:cNvPr>
          <p:cNvCxnSpPr>
            <a:cxnSpLocks/>
          </p:cNvCxnSpPr>
          <p:nvPr/>
        </p:nvCxnSpPr>
        <p:spPr bwMode="auto">
          <a:xfrm flipH="1">
            <a:off x="4763980" y="2828376"/>
            <a:ext cx="5288" cy="613847"/>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217" name="TextBox 216">
            <a:extLst>
              <a:ext uri="{FF2B5EF4-FFF2-40B4-BE49-F238E27FC236}">
                <a16:creationId xmlns:a16="http://schemas.microsoft.com/office/drawing/2014/main" id="{0CEB23C6-503C-4C59-84C7-6E2AFB5C8EC3}"/>
              </a:ext>
            </a:extLst>
          </p:cNvPr>
          <p:cNvSpPr txBox="1"/>
          <p:nvPr/>
        </p:nvSpPr>
        <p:spPr>
          <a:xfrm>
            <a:off x="4769451" y="3595442"/>
            <a:ext cx="87235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P</a:t>
            </a:r>
          </a:p>
        </p:txBody>
      </p:sp>
      <p:grpSp>
        <p:nvGrpSpPr>
          <p:cNvPr id="10" name="Group 9">
            <a:extLst>
              <a:ext uri="{FF2B5EF4-FFF2-40B4-BE49-F238E27FC236}">
                <a16:creationId xmlns:a16="http://schemas.microsoft.com/office/drawing/2014/main" id="{64D21512-BFB4-4CC1-BE79-697A7B4B42F8}"/>
              </a:ext>
            </a:extLst>
          </p:cNvPr>
          <p:cNvGrpSpPr/>
          <p:nvPr/>
        </p:nvGrpSpPr>
        <p:grpSpPr>
          <a:xfrm>
            <a:off x="3056298" y="5473348"/>
            <a:ext cx="435990" cy="583347"/>
            <a:chOff x="3983197" y="5731176"/>
            <a:chExt cx="435990" cy="583347"/>
          </a:xfrm>
        </p:grpSpPr>
        <p:sp>
          <p:nvSpPr>
            <p:cNvPr id="218" name="TextBox 217">
              <a:extLst>
                <a:ext uri="{FF2B5EF4-FFF2-40B4-BE49-F238E27FC236}">
                  <a16:creationId xmlns:a16="http://schemas.microsoft.com/office/drawing/2014/main" id="{51FA3244-8CF3-4A39-B0F7-18C8F0E9DBD3}"/>
                </a:ext>
              </a:extLst>
            </p:cNvPr>
            <p:cNvSpPr txBox="1"/>
            <p:nvPr/>
          </p:nvSpPr>
          <p:spPr>
            <a:xfrm>
              <a:off x="3984320" y="5852858"/>
              <a:ext cx="434867"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B</a:t>
              </a:r>
            </a:p>
          </p:txBody>
        </p:sp>
        <p:sp>
          <p:nvSpPr>
            <p:cNvPr id="219" name="TextBox 218">
              <a:extLst>
                <a:ext uri="{FF2B5EF4-FFF2-40B4-BE49-F238E27FC236}">
                  <a16:creationId xmlns:a16="http://schemas.microsoft.com/office/drawing/2014/main" id="{8633A5B7-0FE3-4A2C-A6D1-9D81AE63BB9D}"/>
                </a:ext>
              </a:extLst>
            </p:cNvPr>
            <p:cNvSpPr txBox="1"/>
            <p:nvPr/>
          </p:nvSpPr>
          <p:spPr>
            <a:xfrm>
              <a:off x="3983197" y="5731176"/>
              <a:ext cx="434225"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pitchFamily="18" charset="0"/>
                  <a:ea typeface="+mn-ea"/>
                  <a:cs typeface="+mn-cs"/>
                </a:rPr>
                <a:t>→</a:t>
              </a:r>
            </a:p>
          </p:txBody>
        </p:sp>
      </p:grpSp>
      <p:grpSp>
        <p:nvGrpSpPr>
          <p:cNvPr id="265" name="Group 73">
            <a:extLst>
              <a:ext uri="{FF2B5EF4-FFF2-40B4-BE49-F238E27FC236}">
                <a16:creationId xmlns:a16="http://schemas.microsoft.com/office/drawing/2014/main" id="{80C71B11-CB45-4339-9EF3-7C18F9DC9996}"/>
              </a:ext>
            </a:extLst>
          </p:cNvPr>
          <p:cNvGrpSpPr>
            <a:grpSpLocks/>
          </p:cNvGrpSpPr>
          <p:nvPr/>
        </p:nvGrpSpPr>
        <p:grpSpPr bwMode="auto">
          <a:xfrm rot="17764652" flipH="1" flipV="1">
            <a:off x="1918050" y="3342933"/>
            <a:ext cx="1015773" cy="1858949"/>
            <a:chOff x="1721" y="380"/>
            <a:chExt cx="436" cy="1950"/>
          </a:xfrm>
        </p:grpSpPr>
        <p:grpSp>
          <p:nvGrpSpPr>
            <p:cNvPr id="266" name="Group 74">
              <a:extLst>
                <a:ext uri="{FF2B5EF4-FFF2-40B4-BE49-F238E27FC236}">
                  <a16:creationId xmlns:a16="http://schemas.microsoft.com/office/drawing/2014/main" id="{FA65BB41-50BC-42E1-93ED-F5F2AAFEAF3B}"/>
                </a:ext>
              </a:extLst>
            </p:cNvPr>
            <p:cNvGrpSpPr>
              <a:grpSpLocks/>
            </p:cNvGrpSpPr>
            <p:nvPr/>
          </p:nvGrpSpPr>
          <p:grpSpPr bwMode="auto">
            <a:xfrm>
              <a:off x="1836" y="684"/>
              <a:ext cx="285" cy="1270"/>
              <a:chOff x="1836" y="684"/>
              <a:chExt cx="285" cy="1270"/>
            </a:xfrm>
          </p:grpSpPr>
          <p:sp>
            <p:nvSpPr>
              <p:cNvPr id="277" name="Arc 75">
                <a:extLst>
                  <a:ext uri="{FF2B5EF4-FFF2-40B4-BE49-F238E27FC236}">
                    <a16:creationId xmlns:a16="http://schemas.microsoft.com/office/drawing/2014/main" id="{2C41BD46-1606-4FD9-A03C-153527C608F7}"/>
                  </a:ext>
                </a:extLst>
              </p:cNvPr>
              <p:cNvSpPr>
                <a:spLocks/>
              </p:cNvSpPr>
              <p:nvPr/>
            </p:nvSpPr>
            <p:spPr bwMode="auto">
              <a:xfrm flipH="1" flipV="1">
                <a:off x="1836" y="1259"/>
                <a:ext cx="282" cy="695"/>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78" name="Arc 76">
                <a:extLst>
                  <a:ext uri="{FF2B5EF4-FFF2-40B4-BE49-F238E27FC236}">
                    <a16:creationId xmlns:a16="http://schemas.microsoft.com/office/drawing/2014/main" id="{70553F3C-B4EC-4DC5-8E8F-8C0A940248AB}"/>
                  </a:ext>
                </a:extLst>
              </p:cNvPr>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267" name="Group 77">
              <a:extLst>
                <a:ext uri="{FF2B5EF4-FFF2-40B4-BE49-F238E27FC236}">
                  <a16:creationId xmlns:a16="http://schemas.microsoft.com/office/drawing/2014/main" id="{676E1D6A-445D-4B9C-9F09-A82705FDB3EC}"/>
                </a:ext>
              </a:extLst>
            </p:cNvPr>
            <p:cNvGrpSpPr>
              <a:grpSpLocks/>
            </p:cNvGrpSpPr>
            <p:nvPr/>
          </p:nvGrpSpPr>
          <p:grpSpPr bwMode="auto">
            <a:xfrm>
              <a:off x="1729" y="408"/>
              <a:ext cx="428" cy="1856"/>
              <a:chOff x="1837" y="684"/>
              <a:chExt cx="284" cy="1281"/>
            </a:xfrm>
          </p:grpSpPr>
          <p:sp>
            <p:nvSpPr>
              <p:cNvPr id="275" name="Arc 78">
                <a:extLst>
                  <a:ext uri="{FF2B5EF4-FFF2-40B4-BE49-F238E27FC236}">
                    <a16:creationId xmlns:a16="http://schemas.microsoft.com/office/drawing/2014/main" id="{E65911FD-8B97-48A0-AF33-6C7DE7B4068E}"/>
                  </a:ext>
                </a:extLst>
              </p:cNvPr>
              <p:cNvSpPr>
                <a:spLocks/>
              </p:cNvSpPr>
              <p:nvPr/>
            </p:nvSpPr>
            <p:spPr bwMode="auto">
              <a:xfrm flipH="1" flipV="1">
                <a:off x="1837" y="1263"/>
                <a:ext cx="282" cy="702"/>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76" name="Arc 79">
                <a:extLst>
                  <a:ext uri="{FF2B5EF4-FFF2-40B4-BE49-F238E27FC236}">
                    <a16:creationId xmlns:a16="http://schemas.microsoft.com/office/drawing/2014/main" id="{1CE2907F-9B3E-4915-AA0A-A00BDDE825CB}"/>
                  </a:ext>
                </a:extLst>
              </p:cNvPr>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268" name="Freeform 82">
              <a:extLst>
                <a:ext uri="{FF2B5EF4-FFF2-40B4-BE49-F238E27FC236}">
                  <a16:creationId xmlns:a16="http://schemas.microsoft.com/office/drawing/2014/main" id="{D7568238-9079-4898-BDE8-4BDE33C3BFA8}"/>
                </a:ext>
              </a:extLst>
            </p:cNvPr>
            <p:cNvSpPr>
              <a:spLocks/>
            </p:cNvSpPr>
            <p:nvPr/>
          </p:nvSpPr>
          <p:spPr bwMode="auto">
            <a:xfrm rot="10096849" flipH="1" flipV="1">
              <a:off x="1990" y="380"/>
              <a:ext cx="56" cy="142"/>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9" name="Freeform 82">
              <a:extLst>
                <a:ext uri="{FF2B5EF4-FFF2-40B4-BE49-F238E27FC236}">
                  <a16:creationId xmlns:a16="http://schemas.microsoft.com/office/drawing/2014/main" id="{DCB287DE-5FCE-4182-988C-F1B2CB627576}"/>
                </a:ext>
              </a:extLst>
            </p:cNvPr>
            <p:cNvSpPr>
              <a:spLocks/>
            </p:cNvSpPr>
            <p:nvPr/>
          </p:nvSpPr>
          <p:spPr bwMode="auto">
            <a:xfrm rot="11943620" flipH="1" flipV="1">
              <a:off x="2064" y="830"/>
              <a:ext cx="56" cy="142"/>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70" name="Freeform 82">
              <a:extLst>
                <a:ext uri="{FF2B5EF4-FFF2-40B4-BE49-F238E27FC236}">
                  <a16:creationId xmlns:a16="http://schemas.microsoft.com/office/drawing/2014/main" id="{B8E7739A-B41D-4F9D-B2DB-3EF014EEF087}"/>
                </a:ext>
              </a:extLst>
            </p:cNvPr>
            <p:cNvSpPr>
              <a:spLocks/>
            </p:cNvSpPr>
            <p:nvPr/>
          </p:nvSpPr>
          <p:spPr bwMode="auto">
            <a:xfrm rot="15114455" flipH="1" flipV="1">
              <a:off x="2007" y="1742"/>
              <a:ext cx="137" cy="58"/>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71" name="Freeform 82">
              <a:extLst>
                <a:ext uri="{FF2B5EF4-FFF2-40B4-BE49-F238E27FC236}">
                  <a16:creationId xmlns:a16="http://schemas.microsoft.com/office/drawing/2014/main" id="{DE6BAF05-3297-44D9-9F00-BA6A4AC64BB3}"/>
                </a:ext>
              </a:extLst>
            </p:cNvPr>
            <p:cNvSpPr>
              <a:spLocks/>
            </p:cNvSpPr>
            <p:nvPr/>
          </p:nvSpPr>
          <p:spPr bwMode="auto">
            <a:xfrm rot="18847176" flipH="1" flipV="1">
              <a:off x="1909" y="2233"/>
              <a:ext cx="137" cy="58"/>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72" name="Freeform 82">
              <a:extLst>
                <a:ext uri="{FF2B5EF4-FFF2-40B4-BE49-F238E27FC236}">
                  <a16:creationId xmlns:a16="http://schemas.microsoft.com/office/drawing/2014/main" id="{1D78BF7B-4016-4A45-999E-BBEFAE47F1EA}"/>
                </a:ext>
              </a:extLst>
            </p:cNvPr>
            <p:cNvSpPr>
              <a:spLocks/>
            </p:cNvSpPr>
            <p:nvPr/>
          </p:nvSpPr>
          <p:spPr bwMode="auto">
            <a:xfrm rot="2073991" flipH="1" flipV="1">
              <a:off x="1721" y="1656"/>
              <a:ext cx="56" cy="142"/>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73" name="Freeform 82">
              <a:extLst>
                <a:ext uri="{FF2B5EF4-FFF2-40B4-BE49-F238E27FC236}">
                  <a16:creationId xmlns:a16="http://schemas.microsoft.com/office/drawing/2014/main" id="{F5B3FF46-C67B-4428-8E61-A4B4F4BD738F}"/>
                </a:ext>
              </a:extLst>
            </p:cNvPr>
            <p:cNvSpPr>
              <a:spLocks/>
            </p:cNvSpPr>
            <p:nvPr/>
          </p:nvSpPr>
          <p:spPr bwMode="auto">
            <a:xfrm rot="3626256" flipH="1" flipV="1">
              <a:off x="1691" y="912"/>
              <a:ext cx="137" cy="58"/>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74" name="Freeform 82">
              <a:extLst>
                <a:ext uri="{FF2B5EF4-FFF2-40B4-BE49-F238E27FC236}">
                  <a16:creationId xmlns:a16="http://schemas.microsoft.com/office/drawing/2014/main" id="{95151D84-E599-4029-9E38-FD55F7F71EC5}"/>
                </a:ext>
              </a:extLst>
            </p:cNvPr>
            <p:cNvSpPr>
              <a:spLocks/>
            </p:cNvSpPr>
            <p:nvPr/>
          </p:nvSpPr>
          <p:spPr bwMode="auto">
            <a:xfrm rot="2737630" flipH="1" flipV="1">
              <a:off x="1770" y="1337"/>
              <a:ext cx="137" cy="58"/>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279" name="Group 278">
            <a:extLst>
              <a:ext uri="{FF2B5EF4-FFF2-40B4-BE49-F238E27FC236}">
                <a16:creationId xmlns:a16="http://schemas.microsoft.com/office/drawing/2014/main" id="{8F5794F3-94AD-4A5D-818E-61D1C472750D}"/>
              </a:ext>
            </a:extLst>
          </p:cNvPr>
          <p:cNvGrpSpPr/>
          <p:nvPr/>
        </p:nvGrpSpPr>
        <p:grpSpPr>
          <a:xfrm>
            <a:off x="3604501" y="2278279"/>
            <a:ext cx="1202844" cy="834930"/>
            <a:chOff x="3602656" y="2283110"/>
            <a:chExt cx="1202844" cy="834930"/>
          </a:xfrm>
        </p:grpSpPr>
        <p:grpSp>
          <p:nvGrpSpPr>
            <p:cNvPr id="280" name="Group 73">
              <a:extLst>
                <a:ext uri="{FF2B5EF4-FFF2-40B4-BE49-F238E27FC236}">
                  <a16:creationId xmlns:a16="http://schemas.microsoft.com/office/drawing/2014/main" id="{27BDF02B-9576-4EFA-A2AF-FD9813461C0E}"/>
                </a:ext>
              </a:extLst>
            </p:cNvPr>
            <p:cNvGrpSpPr>
              <a:grpSpLocks/>
            </p:cNvGrpSpPr>
            <p:nvPr/>
          </p:nvGrpSpPr>
          <p:grpSpPr bwMode="auto">
            <a:xfrm rot="17591275" flipH="1" flipV="1">
              <a:off x="3863009" y="2056161"/>
              <a:ext cx="682137" cy="1202844"/>
              <a:chOff x="1729" y="408"/>
              <a:chExt cx="428" cy="1856"/>
            </a:xfrm>
          </p:grpSpPr>
          <p:grpSp>
            <p:nvGrpSpPr>
              <p:cNvPr id="289" name="Group 74">
                <a:extLst>
                  <a:ext uri="{FF2B5EF4-FFF2-40B4-BE49-F238E27FC236}">
                    <a16:creationId xmlns:a16="http://schemas.microsoft.com/office/drawing/2014/main" id="{60893751-AEE6-44AE-A1AB-983823A0B668}"/>
                  </a:ext>
                </a:extLst>
              </p:cNvPr>
              <p:cNvGrpSpPr>
                <a:grpSpLocks/>
              </p:cNvGrpSpPr>
              <p:nvPr/>
            </p:nvGrpSpPr>
            <p:grpSpPr bwMode="auto">
              <a:xfrm>
                <a:off x="1837" y="684"/>
                <a:ext cx="284" cy="1271"/>
                <a:chOff x="1837" y="684"/>
                <a:chExt cx="284" cy="1271"/>
              </a:xfrm>
            </p:grpSpPr>
            <p:sp>
              <p:nvSpPr>
                <p:cNvPr id="293" name="Arc 75">
                  <a:extLst>
                    <a:ext uri="{FF2B5EF4-FFF2-40B4-BE49-F238E27FC236}">
                      <a16:creationId xmlns:a16="http://schemas.microsoft.com/office/drawing/2014/main" id="{8B489A5E-A74A-4F3A-B105-B6A3545DE9E0}"/>
                    </a:ext>
                  </a:extLst>
                </p:cNvPr>
                <p:cNvSpPr>
                  <a:spLocks/>
                </p:cNvSpPr>
                <p:nvPr/>
              </p:nvSpPr>
              <p:spPr bwMode="auto">
                <a:xfrm flipH="1" flipV="1">
                  <a:off x="1837" y="1255"/>
                  <a:ext cx="282" cy="700"/>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94" name="Arc 76">
                  <a:extLst>
                    <a:ext uri="{FF2B5EF4-FFF2-40B4-BE49-F238E27FC236}">
                      <a16:creationId xmlns:a16="http://schemas.microsoft.com/office/drawing/2014/main" id="{99B40B92-8E11-4511-9775-2CD32537E614}"/>
                    </a:ext>
                  </a:extLst>
                </p:cNvPr>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290" name="Group 77">
                <a:extLst>
                  <a:ext uri="{FF2B5EF4-FFF2-40B4-BE49-F238E27FC236}">
                    <a16:creationId xmlns:a16="http://schemas.microsoft.com/office/drawing/2014/main" id="{768874A0-3C60-4A60-90D4-38A2A7DAD6E0}"/>
                  </a:ext>
                </a:extLst>
              </p:cNvPr>
              <p:cNvGrpSpPr>
                <a:grpSpLocks/>
              </p:cNvGrpSpPr>
              <p:nvPr/>
            </p:nvGrpSpPr>
            <p:grpSpPr bwMode="auto">
              <a:xfrm>
                <a:off x="1729" y="408"/>
                <a:ext cx="428" cy="1856"/>
                <a:chOff x="1837" y="684"/>
                <a:chExt cx="284" cy="1281"/>
              </a:xfrm>
            </p:grpSpPr>
            <p:sp>
              <p:nvSpPr>
                <p:cNvPr id="291" name="Arc 78">
                  <a:extLst>
                    <a:ext uri="{FF2B5EF4-FFF2-40B4-BE49-F238E27FC236}">
                      <a16:creationId xmlns:a16="http://schemas.microsoft.com/office/drawing/2014/main" id="{BA720573-8951-47AC-A40B-89A181B50505}"/>
                    </a:ext>
                  </a:extLst>
                </p:cNvPr>
                <p:cNvSpPr>
                  <a:spLocks/>
                </p:cNvSpPr>
                <p:nvPr/>
              </p:nvSpPr>
              <p:spPr bwMode="auto">
                <a:xfrm flipH="1" flipV="1">
                  <a:off x="1837" y="1265"/>
                  <a:ext cx="282" cy="700"/>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92" name="Arc 79">
                  <a:extLst>
                    <a:ext uri="{FF2B5EF4-FFF2-40B4-BE49-F238E27FC236}">
                      <a16:creationId xmlns:a16="http://schemas.microsoft.com/office/drawing/2014/main" id="{7E3C0ACD-8058-45FB-8923-B8A8F742A58E}"/>
                    </a:ext>
                  </a:extLst>
                </p:cNvPr>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sp>
          <p:nvSpPr>
            <p:cNvPr id="281" name="Freeform 82">
              <a:extLst>
                <a:ext uri="{FF2B5EF4-FFF2-40B4-BE49-F238E27FC236}">
                  <a16:creationId xmlns:a16="http://schemas.microsoft.com/office/drawing/2014/main" id="{4040D179-FEEC-4246-AE16-0879EBA61B4F}"/>
                </a:ext>
              </a:extLst>
            </p:cNvPr>
            <p:cNvSpPr>
              <a:spLocks/>
            </p:cNvSpPr>
            <p:nvPr/>
          </p:nvSpPr>
          <p:spPr bwMode="auto">
            <a:xfrm rot="11221185">
              <a:off x="3822194" y="2723237"/>
              <a:ext cx="94937" cy="9850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82" name="Freeform 82">
              <a:extLst>
                <a:ext uri="{FF2B5EF4-FFF2-40B4-BE49-F238E27FC236}">
                  <a16:creationId xmlns:a16="http://schemas.microsoft.com/office/drawing/2014/main" id="{14D5C116-EFB2-4D3C-A9D7-2C06F3DE9A3C}"/>
                </a:ext>
              </a:extLst>
            </p:cNvPr>
            <p:cNvSpPr>
              <a:spLocks/>
            </p:cNvSpPr>
            <p:nvPr/>
          </p:nvSpPr>
          <p:spPr bwMode="auto">
            <a:xfrm rot="20508461">
              <a:off x="4258305" y="2283110"/>
              <a:ext cx="94937" cy="9850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83" name="Freeform 82">
              <a:extLst>
                <a:ext uri="{FF2B5EF4-FFF2-40B4-BE49-F238E27FC236}">
                  <a16:creationId xmlns:a16="http://schemas.microsoft.com/office/drawing/2014/main" id="{7D596F66-7038-4EDB-8994-562AB01B2971}"/>
                </a:ext>
              </a:extLst>
            </p:cNvPr>
            <p:cNvSpPr>
              <a:spLocks/>
            </p:cNvSpPr>
            <p:nvPr/>
          </p:nvSpPr>
          <p:spPr bwMode="auto">
            <a:xfrm rot="15842329">
              <a:off x="3615286" y="2356503"/>
              <a:ext cx="94937" cy="9850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84" name="Freeform 82">
              <a:extLst>
                <a:ext uri="{FF2B5EF4-FFF2-40B4-BE49-F238E27FC236}">
                  <a16:creationId xmlns:a16="http://schemas.microsoft.com/office/drawing/2014/main" id="{2964B55D-6112-4768-B99C-9B2581E5F76E}"/>
                </a:ext>
              </a:extLst>
            </p:cNvPr>
            <p:cNvSpPr>
              <a:spLocks/>
            </p:cNvSpPr>
            <p:nvPr/>
          </p:nvSpPr>
          <p:spPr bwMode="auto">
            <a:xfrm rot="1293666">
              <a:off x="4680233" y="2636697"/>
              <a:ext cx="94937" cy="9850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85" name="Freeform 82">
              <a:extLst>
                <a:ext uri="{FF2B5EF4-FFF2-40B4-BE49-F238E27FC236}">
                  <a16:creationId xmlns:a16="http://schemas.microsoft.com/office/drawing/2014/main" id="{D67BAF96-BA8E-4973-B3C1-6A1A7DAF4BC4}"/>
                </a:ext>
              </a:extLst>
            </p:cNvPr>
            <p:cNvSpPr>
              <a:spLocks/>
            </p:cNvSpPr>
            <p:nvPr/>
          </p:nvSpPr>
          <p:spPr bwMode="auto">
            <a:xfrm rot="9314093">
              <a:off x="4264329" y="3019534"/>
              <a:ext cx="94937" cy="9850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86" name="Freeform 82">
              <a:extLst>
                <a:ext uri="{FF2B5EF4-FFF2-40B4-BE49-F238E27FC236}">
                  <a16:creationId xmlns:a16="http://schemas.microsoft.com/office/drawing/2014/main" id="{1D78F5AD-BA89-45FE-9D5A-F3C219C9F8A0}"/>
                </a:ext>
              </a:extLst>
            </p:cNvPr>
            <p:cNvSpPr>
              <a:spLocks/>
            </p:cNvSpPr>
            <p:nvPr/>
          </p:nvSpPr>
          <p:spPr bwMode="auto">
            <a:xfrm rot="3915331">
              <a:off x="4516456" y="2817670"/>
              <a:ext cx="94937" cy="9850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87" name="Freeform 82">
              <a:extLst>
                <a:ext uri="{FF2B5EF4-FFF2-40B4-BE49-F238E27FC236}">
                  <a16:creationId xmlns:a16="http://schemas.microsoft.com/office/drawing/2014/main" id="{D4D0F16D-6229-4283-B1EC-F1946781E2FD}"/>
                </a:ext>
              </a:extLst>
            </p:cNvPr>
            <p:cNvSpPr>
              <a:spLocks/>
            </p:cNvSpPr>
            <p:nvPr/>
          </p:nvSpPr>
          <p:spPr bwMode="auto">
            <a:xfrm rot="21130364">
              <a:off x="4342991" y="2521393"/>
              <a:ext cx="94937" cy="9850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88" name="Freeform 82">
              <a:extLst>
                <a:ext uri="{FF2B5EF4-FFF2-40B4-BE49-F238E27FC236}">
                  <a16:creationId xmlns:a16="http://schemas.microsoft.com/office/drawing/2014/main" id="{597DB264-7085-493B-AD36-CE8FDD5B5E87}"/>
                </a:ext>
              </a:extLst>
            </p:cNvPr>
            <p:cNvSpPr>
              <a:spLocks/>
            </p:cNvSpPr>
            <p:nvPr/>
          </p:nvSpPr>
          <p:spPr bwMode="auto">
            <a:xfrm rot="18590504">
              <a:off x="3953428" y="2415821"/>
              <a:ext cx="94937" cy="9850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295" name="Group 294">
            <a:extLst>
              <a:ext uri="{FF2B5EF4-FFF2-40B4-BE49-F238E27FC236}">
                <a16:creationId xmlns:a16="http://schemas.microsoft.com/office/drawing/2014/main" id="{6FDA7095-B4BE-46E7-8771-0A1195388226}"/>
              </a:ext>
            </a:extLst>
          </p:cNvPr>
          <p:cNvGrpSpPr/>
          <p:nvPr/>
        </p:nvGrpSpPr>
        <p:grpSpPr>
          <a:xfrm>
            <a:off x="4921432" y="1517066"/>
            <a:ext cx="599045" cy="499668"/>
            <a:chOff x="5008343" y="1437012"/>
            <a:chExt cx="599045" cy="499668"/>
          </a:xfrm>
        </p:grpSpPr>
        <p:grpSp>
          <p:nvGrpSpPr>
            <p:cNvPr id="296" name="Group 295">
              <a:extLst>
                <a:ext uri="{FF2B5EF4-FFF2-40B4-BE49-F238E27FC236}">
                  <a16:creationId xmlns:a16="http://schemas.microsoft.com/office/drawing/2014/main" id="{BCA9CB5D-39FF-4D27-A50D-6A132465B947}"/>
                </a:ext>
              </a:extLst>
            </p:cNvPr>
            <p:cNvGrpSpPr/>
            <p:nvPr/>
          </p:nvGrpSpPr>
          <p:grpSpPr>
            <a:xfrm>
              <a:off x="5008343" y="1437012"/>
              <a:ext cx="599045" cy="499668"/>
              <a:chOff x="4999573" y="1444717"/>
              <a:chExt cx="599045" cy="499668"/>
            </a:xfrm>
          </p:grpSpPr>
          <p:grpSp>
            <p:nvGrpSpPr>
              <p:cNvPr id="300" name="Group 73">
                <a:extLst>
                  <a:ext uri="{FF2B5EF4-FFF2-40B4-BE49-F238E27FC236}">
                    <a16:creationId xmlns:a16="http://schemas.microsoft.com/office/drawing/2014/main" id="{A400B877-74C3-4136-99A7-0B4C0FDE1997}"/>
                  </a:ext>
                </a:extLst>
              </p:cNvPr>
              <p:cNvGrpSpPr>
                <a:grpSpLocks/>
              </p:cNvGrpSpPr>
              <p:nvPr/>
            </p:nvGrpSpPr>
            <p:grpSpPr bwMode="auto">
              <a:xfrm rot="17749345" flipH="1" flipV="1">
                <a:off x="5099061" y="1382066"/>
                <a:ext cx="400069" cy="599045"/>
                <a:chOff x="1731" y="408"/>
                <a:chExt cx="430" cy="1893"/>
              </a:xfrm>
            </p:grpSpPr>
            <p:grpSp>
              <p:nvGrpSpPr>
                <p:cNvPr id="306" name="Group 74">
                  <a:extLst>
                    <a:ext uri="{FF2B5EF4-FFF2-40B4-BE49-F238E27FC236}">
                      <a16:creationId xmlns:a16="http://schemas.microsoft.com/office/drawing/2014/main" id="{AD59D339-733F-4A7A-A181-09C32782D1B3}"/>
                    </a:ext>
                  </a:extLst>
                </p:cNvPr>
                <p:cNvGrpSpPr>
                  <a:grpSpLocks/>
                </p:cNvGrpSpPr>
                <p:nvPr/>
              </p:nvGrpSpPr>
              <p:grpSpPr bwMode="auto">
                <a:xfrm>
                  <a:off x="1837" y="684"/>
                  <a:ext cx="284" cy="1309"/>
                  <a:chOff x="1837" y="684"/>
                  <a:chExt cx="284" cy="1309"/>
                </a:xfrm>
              </p:grpSpPr>
              <p:sp>
                <p:nvSpPr>
                  <p:cNvPr id="310" name="Arc 75">
                    <a:extLst>
                      <a:ext uri="{FF2B5EF4-FFF2-40B4-BE49-F238E27FC236}">
                        <a16:creationId xmlns:a16="http://schemas.microsoft.com/office/drawing/2014/main" id="{C2D4CEB0-C623-4ADB-94F7-BC5E05DF048E}"/>
                      </a:ext>
                    </a:extLst>
                  </p:cNvPr>
                  <p:cNvSpPr>
                    <a:spLocks/>
                  </p:cNvSpPr>
                  <p:nvPr/>
                </p:nvSpPr>
                <p:spPr bwMode="auto">
                  <a:xfrm flipH="1" flipV="1">
                    <a:off x="1837" y="1237"/>
                    <a:ext cx="282" cy="756"/>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11" name="Arc 76">
                    <a:extLst>
                      <a:ext uri="{FF2B5EF4-FFF2-40B4-BE49-F238E27FC236}">
                        <a16:creationId xmlns:a16="http://schemas.microsoft.com/office/drawing/2014/main" id="{D8696525-093C-44B7-82AE-5D8ECE12F8DA}"/>
                      </a:ext>
                    </a:extLst>
                  </p:cNvPr>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307" name="Group 77">
                  <a:extLst>
                    <a:ext uri="{FF2B5EF4-FFF2-40B4-BE49-F238E27FC236}">
                      <a16:creationId xmlns:a16="http://schemas.microsoft.com/office/drawing/2014/main" id="{1C9EADDA-A530-4A51-AD4E-79851F0635ED}"/>
                    </a:ext>
                  </a:extLst>
                </p:cNvPr>
                <p:cNvGrpSpPr>
                  <a:grpSpLocks/>
                </p:cNvGrpSpPr>
                <p:nvPr/>
              </p:nvGrpSpPr>
              <p:grpSpPr bwMode="auto">
                <a:xfrm>
                  <a:off x="1731" y="408"/>
                  <a:ext cx="430" cy="1893"/>
                  <a:chOff x="1836" y="684"/>
                  <a:chExt cx="285" cy="1307"/>
                </a:xfrm>
              </p:grpSpPr>
              <p:sp>
                <p:nvSpPr>
                  <p:cNvPr id="308" name="Arc 78">
                    <a:extLst>
                      <a:ext uri="{FF2B5EF4-FFF2-40B4-BE49-F238E27FC236}">
                        <a16:creationId xmlns:a16="http://schemas.microsoft.com/office/drawing/2014/main" id="{6497411A-4BE9-420B-B3EE-81FB47805A92}"/>
                      </a:ext>
                    </a:extLst>
                  </p:cNvPr>
                  <p:cNvSpPr>
                    <a:spLocks/>
                  </p:cNvSpPr>
                  <p:nvPr/>
                </p:nvSpPr>
                <p:spPr bwMode="auto">
                  <a:xfrm flipH="1" flipV="1">
                    <a:off x="1836" y="1235"/>
                    <a:ext cx="282" cy="756"/>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09" name="Arc 79">
                    <a:extLst>
                      <a:ext uri="{FF2B5EF4-FFF2-40B4-BE49-F238E27FC236}">
                        <a16:creationId xmlns:a16="http://schemas.microsoft.com/office/drawing/2014/main" id="{76A02B1E-7071-4029-A88A-98F107924991}"/>
                      </a:ext>
                    </a:extLst>
                  </p:cNvPr>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sp>
            <p:nvSpPr>
              <p:cNvPr id="301" name="Freeform 82">
                <a:extLst>
                  <a:ext uri="{FF2B5EF4-FFF2-40B4-BE49-F238E27FC236}">
                    <a16:creationId xmlns:a16="http://schemas.microsoft.com/office/drawing/2014/main" id="{2D73BEAC-AD2F-4122-AD5E-FFF7AB662D82}"/>
                  </a:ext>
                </a:extLst>
              </p:cNvPr>
              <p:cNvSpPr>
                <a:spLocks/>
              </p:cNvSpPr>
              <p:nvPr/>
            </p:nvSpPr>
            <p:spPr bwMode="auto">
              <a:xfrm rot="20346055">
                <a:off x="5299764" y="1444717"/>
                <a:ext cx="61383" cy="6295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02" name="Freeform 82">
                <a:extLst>
                  <a:ext uri="{FF2B5EF4-FFF2-40B4-BE49-F238E27FC236}">
                    <a16:creationId xmlns:a16="http://schemas.microsoft.com/office/drawing/2014/main" id="{0300D87D-78D8-42F6-AA32-8C9E208A770B}"/>
                  </a:ext>
                </a:extLst>
              </p:cNvPr>
              <p:cNvSpPr>
                <a:spLocks/>
              </p:cNvSpPr>
              <p:nvPr/>
            </p:nvSpPr>
            <p:spPr bwMode="auto">
              <a:xfrm rot="8055151">
                <a:off x="5402328" y="1882216"/>
                <a:ext cx="61383" cy="6295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03" name="Freeform 82">
                <a:extLst>
                  <a:ext uri="{FF2B5EF4-FFF2-40B4-BE49-F238E27FC236}">
                    <a16:creationId xmlns:a16="http://schemas.microsoft.com/office/drawing/2014/main" id="{85563B12-5E45-48D5-AE58-CD3836062AA3}"/>
                  </a:ext>
                </a:extLst>
              </p:cNvPr>
              <p:cNvSpPr>
                <a:spLocks/>
              </p:cNvSpPr>
              <p:nvPr/>
            </p:nvSpPr>
            <p:spPr bwMode="auto">
              <a:xfrm rot="1598220">
                <a:off x="5532207" y="1666131"/>
                <a:ext cx="61383" cy="6295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04" name="Freeform 82">
                <a:extLst>
                  <a:ext uri="{FF2B5EF4-FFF2-40B4-BE49-F238E27FC236}">
                    <a16:creationId xmlns:a16="http://schemas.microsoft.com/office/drawing/2014/main" id="{D38B598E-1CC7-4A7F-9243-520F54968585}"/>
                  </a:ext>
                </a:extLst>
              </p:cNvPr>
              <p:cNvSpPr>
                <a:spLocks/>
              </p:cNvSpPr>
              <p:nvPr/>
            </p:nvSpPr>
            <p:spPr bwMode="auto">
              <a:xfrm rot="3563712">
                <a:off x="5444242" y="1753171"/>
                <a:ext cx="61383" cy="6295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05" name="Freeform 82">
                <a:extLst>
                  <a:ext uri="{FF2B5EF4-FFF2-40B4-BE49-F238E27FC236}">
                    <a16:creationId xmlns:a16="http://schemas.microsoft.com/office/drawing/2014/main" id="{63EF75E1-68D8-42A8-AF62-A088B43A3245}"/>
                  </a:ext>
                </a:extLst>
              </p:cNvPr>
              <p:cNvSpPr>
                <a:spLocks/>
              </p:cNvSpPr>
              <p:nvPr/>
            </p:nvSpPr>
            <p:spPr bwMode="auto">
              <a:xfrm rot="20575272">
                <a:off x="5307172" y="1555688"/>
                <a:ext cx="61383" cy="6295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297" name="Freeform 82">
              <a:extLst>
                <a:ext uri="{FF2B5EF4-FFF2-40B4-BE49-F238E27FC236}">
                  <a16:creationId xmlns:a16="http://schemas.microsoft.com/office/drawing/2014/main" id="{7DB33062-81B6-4BBE-AE5A-B1CEDC2D6B7E}"/>
                </a:ext>
              </a:extLst>
            </p:cNvPr>
            <p:cNvSpPr>
              <a:spLocks/>
            </p:cNvSpPr>
            <p:nvPr/>
          </p:nvSpPr>
          <p:spPr bwMode="auto">
            <a:xfrm rot="11317713">
              <a:off x="5064544" y="1741479"/>
              <a:ext cx="61383" cy="6295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98" name="Freeform 82">
              <a:extLst>
                <a:ext uri="{FF2B5EF4-FFF2-40B4-BE49-F238E27FC236}">
                  <a16:creationId xmlns:a16="http://schemas.microsoft.com/office/drawing/2014/main" id="{D617D6A8-9BD8-45B3-B3BB-A9D3E36FF0F9}"/>
                </a:ext>
              </a:extLst>
            </p:cNvPr>
            <p:cNvSpPr>
              <a:spLocks/>
            </p:cNvSpPr>
            <p:nvPr/>
          </p:nvSpPr>
          <p:spPr bwMode="auto">
            <a:xfrm rot="16796359">
              <a:off x="5043490" y="1473609"/>
              <a:ext cx="61383" cy="6295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99" name="Freeform 82">
              <a:extLst>
                <a:ext uri="{FF2B5EF4-FFF2-40B4-BE49-F238E27FC236}">
                  <a16:creationId xmlns:a16="http://schemas.microsoft.com/office/drawing/2014/main" id="{019B75D6-5DC8-4D39-954E-4249D0121C09}"/>
                </a:ext>
              </a:extLst>
            </p:cNvPr>
            <p:cNvSpPr>
              <a:spLocks/>
            </p:cNvSpPr>
            <p:nvPr/>
          </p:nvSpPr>
          <p:spPr bwMode="auto">
            <a:xfrm rot="15003278">
              <a:off x="5066787" y="1613488"/>
              <a:ext cx="61383" cy="6295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cxnSp>
        <p:nvCxnSpPr>
          <p:cNvPr id="312" name="Straight Arrow Connector 311">
            <a:extLst>
              <a:ext uri="{FF2B5EF4-FFF2-40B4-BE49-F238E27FC236}">
                <a16:creationId xmlns:a16="http://schemas.microsoft.com/office/drawing/2014/main" id="{C96F5563-ED94-414E-8BC5-42F588818A66}"/>
              </a:ext>
            </a:extLst>
          </p:cNvPr>
          <p:cNvCxnSpPr/>
          <p:nvPr/>
        </p:nvCxnSpPr>
        <p:spPr bwMode="auto">
          <a:xfrm>
            <a:off x="5058120" y="4067230"/>
            <a:ext cx="0" cy="582201"/>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sp>
        <p:nvSpPr>
          <p:cNvPr id="313" name="AutoShape 39">
            <a:extLst>
              <a:ext uri="{FF2B5EF4-FFF2-40B4-BE49-F238E27FC236}">
                <a16:creationId xmlns:a16="http://schemas.microsoft.com/office/drawing/2014/main" id="{165C5B2E-0230-4915-A3DF-83B60FD3D280}"/>
              </a:ext>
            </a:extLst>
          </p:cNvPr>
          <p:cNvSpPr>
            <a:spLocks noChangeArrowheads="1"/>
          </p:cNvSpPr>
          <p:nvPr/>
        </p:nvSpPr>
        <p:spPr bwMode="auto">
          <a:xfrm>
            <a:off x="5158977" y="1602714"/>
            <a:ext cx="3985023" cy="2103969"/>
          </a:xfrm>
          <a:prstGeom prst="cloudCallout">
            <a:avLst>
              <a:gd name="adj1" fmla="val 23739"/>
              <a:gd name="adj2" fmla="val 82842"/>
            </a:avLst>
          </a:prstGeom>
          <a:solidFill>
            <a:srgbClr val="CCFFFF"/>
          </a:solidFill>
          <a:ln w="28575">
            <a:solidFill>
              <a:schemeClr val="accent1">
                <a:lumMod val="40000"/>
                <a:lumOff val="60000"/>
              </a:schemeClr>
            </a:solidFill>
            <a:round/>
            <a:headEnd/>
            <a:tailEnd/>
          </a:ln>
          <a:effectLst/>
          <a:scene3d>
            <a:camera prst="orthographicFront"/>
            <a:lightRig rig="threePt" dir="t"/>
          </a:scene3d>
          <a:sp3d>
            <a:bevelT/>
          </a:sp3d>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4" name="Text Box 40">
            <a:extLst>
              <a:ext uri="{FF2B5EF4-FFF2-40B4-BE49-F238E27FC236}">
                <a16:creationId xmlns:a16="http://schemas.microsoft.com/office/drawing/2014/main" id="{647B4A27-E59B-4B7A-93C6-22FF75E791A9}"/>
              </a:ext>
            </a:extLst>
          </p:cNvPr>
          <p:cNvSpPr txBox="1">
            <a:spLocks noChangeArrowheads="1"/>
          </p:cNvSpPr>
          <p:nvPr/>
        </p:nvSpPr>
        <p:spPr bwMode="auto">
          <a:xfrm>
            <a:off x="5425402" y="1959419"/>
            <a:ext cx="3504491" cy="1200329"/>
          </a:xfrm>
          <a:prstGeom prst="rect">
            <a:avLst/>
          </a:prstGeom>
          <a:noFill/>
          <a:ln w="2857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…so the magnetic field at point P is pointed down.</a:t>
            </a:r>
          </a:p>
        </p:txBody>
      </p:sp>
    </p:spTree>
    <p:extLst>
      <p:ext uri="{BB962C8B-B14F-4D97-AF65-F5344CB8AC3E}">
        <p14:creationId xmlns:p14="http://schemas.microsoft.com/office/powerpoint/2010/main" val="9724553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2" nodeType="withEffect">
                                  <p:stCondLst>
                                    <p:cond delay="100"/>
                                  </p:stCondLst>
                                  <p:childTnLst>
                                    <p:set>
                                      <p:cBhvr>
                                        <p:cTn id="6" dur="1" fill="hold">
                                          <p:stCondLst>
                                            <p:cond delay="0"/>
                                          </p:stCondLst>
                                        </p:cTn>
                                        <p:tgtEl>
                                          <p:spTgt spid="77"/>
                                        </p:tgtEl>
                                        <p:attrNameLst>
                                          <p:attrName>style.visibility</p:attrName>
                                        </p:attrNameLst>
                                      </p:cBhvr>
                                      <p:to>
                                        <p:strVal val="visible"/>
                                      </p:to>
                                    </p:set>
                                  </p:childTnLst>
                                </p:cTn>
                              </p:par>
                              <p:par>
                                <p:cTn id="7" presetID="0" presetClass="path" presetSubtype="0" repeatCount="indefinite" accel="16667" fill="hold" grpId="0" nodeType="withEffect">
                                  <p:stCondLst>
                                    <p:cond delay="0"/>
                                  </p:stCondLst>
                                  <p:childTnLst>
                                    <p:animMotion origin="layout" path="M -4.72222E-6 1.85185E-6 L 0.39688 -0.49954 " pathEditMode="relative" rAng="0" ptsTypes="AA">
                                      <p:cBhvr>
                                        <p:cTn id="8" dur="3000" fill="hold"/>
                                        <p:tgtEl>
                                          <p:spTgt spid="77"/>
                                        </p:tgtEl>
                                        <p:attrNameLst>
                                          <p:attrName>ppt_x</p:attrName>
                                          <p:attrName>ppt_y</p:attrName>
                                        </p:attrNameLst>
                                      </p:cBhvr>
                                      <p:rCtr x="19844" y="-24977"/>
                                    </p:animMotion>
                                  </p:childTnLst>
                                </p:cTn>
                              </p:par>
                              <p:par>
                                <p:cTn id="9" presetID="6" presetClass="emph" presetSubtype="0" repeatCount="indefinite" fill="hold" grpId="1" nodeType="withEffect">
                                  <p:stCondLst>
                                    <p:cond delay="0"/>
                                  </p:stCondLst>
                                  <p:childTnLst>
                                    <p:animScale>
                                      <p:cBhvr>
                                        <p:cTn id="10" dur="3000" fill="hold"/>
                                        <p:tgtEl>
                                          <p:spTgt spid="77"/>
                                        </p:tgtEl>
                                      </p:cBhvr>
                                      <p:by x="20000" y="20000"/>
                                    </p:animScale>
                                  </p:childTnLst>
                                </p:cTn>
                              </p:par>
                              <p:par>
                                <p:cTn id="11" presetID="1" presetClass="entr" presetSubtype="0" fill="hold" grpId="2" nodeType="withEffect">
                                  <p:stCondLst>
                                    <p:cond delay="1000"/>
                                  </p:stCondLst>
                                  <p:childTnLst>
                                    <p:set>
                                      <p:cBhvr>
                                        <p:cTn id="12" dur="1" fill="hold">
                                          <p:stCondLst>
                                            <p:cond delay="0"/>
                                          </p:stCondLst>
                                        </p:cTn>
                                        <p:tgtEl>
                                          <p:spTgt spid="85"/>
                                        </p:tgtEl>
                                        <p:attrNameLst>
                                          <p:attrName>style.visibility</p:attrName>
                                        </p:attrNameLst>
                                      </p:cBhvr>
                                      <p:to>
                                        <p:strVal val="visible"/>
                                      </p:to>
                                    </p:set>
                                  </p:childTnLst>
                                </p:cTn>
                              </p:par>
                              <p:par>
                                <p:cTn id="13" presetID="0" presetClass="path" presetSubtype="0" repeatCount="indefinite" accel="16667" fill="hold" grpId="0" nodeType="withEffect">
                                  <p:stCondLst>
                                    <p:cond delay="1000"/>
                                  </p:stCondLst>
                                  <p:childTnLst>
                                    <p:animMotion origin="layout" path="M 4.44444E-6 3.33333E-6 L 0.39635 -0.49931 " pathEditMode="relative" rAng="0" ptsTypes="AA">
                                      <p:cBhvr>
                                        <p:cTn id="14" dur="3000" fill="hold"/>
                                        <p:tgtEl>
                                          <p:spTgt spid="85"/>
                                        </p:tgtEl>
                                        <p:attrNameLst>
                                          <p:attrName>ppt_x</p:attrName>
                                          <p:attrName>ppt_y</p:attrName>
                                        </p:attrNameLst>
                                      </p:cBhvr>
                                      <p:rCtr x="19809" y="-24977"/>
                                    </p:animMotion>
                                  </p:childTnLst>
                                </p:cTn>
                              </p:par>
                              <p:par>
                                <p:cTn id="15" presetID="6" presetClass="emph" presetSubtype="0" repeatCount="indefinite" fill="hold" grpId="1" nodeType="withEffect">
                                  <p:stCondLst>
                                    <p:cond delay="1000"/>
                                  </p:stCondLst>
                                  <p:childTnLst>
                                    <p:animScale>
                                      <p:cBhvr>
                                        <p:cTn id="16" dur="3000" fill="hold"/>
                                        <p:tgtEl>
                                          <p:spTgt spid="85"/>
                                        </p:tgtEl>
                                      </p:cBhvr>
                                      <p:by x="20000" y="20000"/>
                                    </p:animScale>
                                  </p:childTnLst>
                                </p:cTn>
                              </p:par>
                              <p:par>
                                <p:cTn id="17" presetID="1" presetClass="entr" presetSubtype="0" fill="hold" grpId="2" nodeType="withEffect">
                                  <p:stCondLst>
                                    <p:cond delay="2000"/>
                                  </p:stCondLst>
                                  <p:childTnLst>
                                    <p:set>
                                      <p:cBhvr>
                                        <p:cTn id="18" dur="1" fill="hold">
                                          <p:stCondLst>
                                            <p:cond delay="0"/>
                                          </p:stCondLst>
                                        </p:cTn>
                                        <p:tgtEl>
                                          <p:spTgt spid="86"/>
                                        </p:tgtEl>
                                        <p:attrNameLst>
                                          <p:attrName>style.visibility</p:attrName>
                                        </p:attrNameLst>
                                      </p:cBhvr>
                                      <p:to>
                                        <p:strVal val="visible"/>
                                      </p:to>
                                    </p:set>
                                  </p:childTnLst>
                                </p:cTn>
                              </p:par>
                              <p:par>
                                <p:cTn id="19" presetID="0" presetClass="path" presetSubtype="0" repeatCount="indefinite" accel="16667" fill="hold" grpId="0" nodeType="withEffect">
                                  <p:stCondLst>
                                    <p:cond delay="2000"/>
                                  </p:stCondLst>
                                  <p:childTnLst>
                                    <p:animMotion origin="layout" path="M -2.77778E-6 -7.40741E-7 L 0.39601 -0.4993 " pathEditMode="relative" rAng="0" ptsTypes="AA">
                                      <p:cBhvr>
                                        <p:cTn id="20" dur="3000" fill="hold"/>
                                        <p:tgtEl>
                                          <p:spTgt spid="86"/>
                                        </p:tgtEl>
                                        <p:attrNameLst>
                                          <p:attrName>ppt_x</p:attrName>
                                          <p:attrName>ppt_y</p:attrName>
                                        </p:attrNameLst>
                                      </p:cBhvr>
                                      <p:rCtr x="19792" y="-24977"/>
                                    </p:animMotion>
                                  </p:childTnLst>
                                </p:cTn>
                              </p:par>
                              <p:par>
                                <p:cTn id="21" presetID="6" presetClass="emph" presetSubtype="0" repeatCount="indefinite" fill="hold" grpId="1" nodeType="withEffect">
                                  <p:stCondLst>
                                    <p:cond delay="2000"/>
                                  </p:stCondLst>
                                  <p:childTnLst>
                                    <p:animScale>
                                      <p:cBhvr>
                                        <p:cTn id="22" dur="3000" fill="hold"/>
                                        <p:tgtEl>
                                          <p:spTgt spid="86"/>
                                        </p:tgtEl>
                                      </p:cBhvr>
                                      <p:by x="20000" y="20000"/>
                                    </p:animScale>
                                  </p:childTnLst>
                                </p:cTn>
                              </p:par>
                              <p:par>
                                <p:cTn id="23" presetID="10" presetClass="entr" presetSubtype="0" fill="hold" grpId="0" nodeType="withEffect">
                                  <p:stCondLst>
                                    <p:cond delay="100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childTnLst>
                                </p:cTn>
                              </p:par>
                              <p:par>
                                <p:cTn id="26" presetID="22" presetClass="entr" presetSubtype="1" fill="hold" nodeType="withEffect">
                                  <p:stCondLst>
                                    <p:cond delay="4500"/>
                                  </p:stCondLst>
                                  <p:childTnLst>
                                    <p:set>
                                      <p:cBhvr>
                                        <p:cTn id="27" dur="1" fill="hold">
                                          <p:stCondLst>
                                            <p:cond delay="0"/>
                                          </p:stCondLst>
                                        </p:cTn>
                                        <p:tgtEl>
                                          <p:spTgt spid="4"/>
                                        </p:tgtEl>
                                        <p:attrNameLst>
                                          <p:attrName>style.visibility</p:attrName>
                                        </p:attrNameLst>
                                      </p:cBhvr>
                                      <p:to>
                                        <p:strVal val="visible"/>
                                      </p:to>
                                    </p:set>
                                    <p:animEffect transition="in" filter="wipe(up)">
                                      <p:cBhvr>
                                        <p:cTn id="28" dur="1000"/>
                                        <p:tgtEl>
                                          <p:spTgt spid="4"/>
                                        </p:tgtEl>
                                      </p:cBhvr>
                                    </p:animEffect>
                                  </p:childTnLst>
                                </p:cTn>
                              </p:par>
                              <p:par>
                                <p:cTn id="29" presetID="10" presetClass="entr" presetSubtype="0" fill="hold" nodeType="withEffect">
                                  <p:stCondLst>
                                    <p:cond delay="50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750"/>
                                        <p:tgtEl>
                                          <p:spTgt spid="10"/>
                                        </p:tgtEl>
                                      </p:cBhvr>
                                    </p:animEffect>
                                  </p:childTnLst>
                                </p:cTn>
                              </p:par>
                              <p:par>
                                <p:cTn id="32" presetID="22" presetClass="entr" presetSubtype="1" fill="hold" nodeType="withEffect">
                                  <p:stCondLst>
                                    <p:cond delay="5600"/>
                                  </p:stCondLst>
                                  <p:childTnLst>
                                    <p:set>
                                      <p:cBhvr>
                                        <p:cTn id="33" dur="1" fill="hold">
                                          <p:stCondLst>
                                            <p:cond delay="0"/>
                                          </p:stCondLst>
                                        </p:cTn>
                                        <p:tgtEl>
                                          <p:spTgt spid="201"/>
                                        </p:tgtEl>
                                        <p:attrNameLst>
                                          <p:attrName>style.visibility</p:attrName>
                                        </p:attrNameLst>
                                      </p:cBhvr>
                                      <p:to>
                                        <p:strVal val="visible"/>
                                      </p:to>
                                    </p:set>
                                    <p:animEffect transition="in" filter="wipe(up)">
                                      <p:cBhvr>
                                        <p:cTn id="34" dur="1000"/>
                                        <p:tgtEl>
                                          <p:spTgt spid="201"/>
                                        </p:tgtEl>
                                      </p:cBhvr>
                                    </p:animEffect>
                                  </p:childTnLst>
                                </p:cTn>
                              </p:par>
                              <p:par>
                                <p:cTn id="35" presetID="22" presetClass="entr" presetSubtype="1" fill="hold" nodeType="withEffect">
                                  <p:stCondLst>
                                    <p:cond delay="6500"/>
                                  </p:stCondLst>
                                  <p:childTnLst>
                                    <p:set>
                                      <p:cBhvr>
                                        <p:cTn id="36" dur="1" fill="hold">
                                          <p:stCondLst>
                                            <p:cond delay="0"/>
                                          </p:stCondLst>
                                        </p:cTn>
                                        <p:tgtEl>
                                          <p:spTgt spid="200"/>
                                        </p:tgtEl>
                                        <p:attrNameLst>
                                          <p:attrName>style.visibility</p:attrName>
                                        </p:attrNameLst>
                                      </p:cBhvr>
                                      <p:to>
                                        <p:strVal val="visible"/>
                                      </p:to>
                                    </p:set>
                                    <p:animEffect transition="in" filter="wipe(up)">
                                      <p:cBhvr>
                                        <p:cTn id="37" dur="1000"/>
                                        <p:tgtEl>
                                          <p:spTgt spid="200"/>
                                        </p:tgtEl>
                                      </p:cBhvr>
                                    </p:animEffect>
                                  </p:childTnLst>
                                </p:cTn>
                              </p:par>
                              <p:par>
                                <p:cTn id="38" presetID="10" presetClass="entr" presetSubtype="0" fill="hold" grpId="0" nodeType="withEffect">
                                  <p:stCondLst>
                                    <p:cond delay="12000"/>
                                  </p:stCondLst>
                                  <p:childTnLst>
                                    <p:set>
                                      <p:cBhvr>
                                        <p:cTn id="39" dur="1" fill="hold">
                                          <p:stCondLst>
                                            <p:cond delay="0"/>
                                          </p:stCondLst>
                                        </p:cTn>
                                        <p:tgtEl>
                                          <p:spTgt spid="313"/>
                                        </p:tgtEl>
                                        <p:attrNameLst>
                                          <p:attrName>style.visibility</p:attrName>
                                        </p:attrNameLst>
                                      </p:cBhvr>
                                      <p:to>
                                        <p:strVal val="visible"/>
                                      </p:to>
                                    </p:set>
                                    <p:animEffect transition="in" filter="fade">
                                      <p:cBhvr>
                                        <p:cTn id="40" dur="750"/>
                                        <p:tgtEl>
                                          <p:spTgt spid="313"/>
                                        </p:tgtEl>
                                      </p:cBhvr>
                                    </p:animEffect>
                                  </p:childTnLst>
                                </p:cTn>
                              </p:par>
                              <p:par>
                                <p:cTn id="41" presetID="10" presetClass="entr" presetSubtype="0" fill="hold" grpId="0" nodeType="withEffect">
                                  <p:stCondLst>
                                    <p:cond delay="12500"/>
                                  </p:stCondLst>
                                  <p:childTnLst>
                                    <p:set>
                                      <p:cBhvr>
                                        <p:cTn id="42" dur="1" fill="hold">
                                          <p:stCondLst>
                                            <p:cond delay="0"/>
                                          </p:stCondLst>
                                        </p:cTn>
                                        <p:tgtEl>
                                          <p:spTgt spid="314"/>
                                        </p:tgtEl>
                                        <p:attrNameLst>
                                          <p:attrName>style.visibility</p:attrName>
                                        </p:attrNameLst>
                                      </p:cBhvr>
                                      <p:to>
                                        <p:strVal val="visible"/>
                                      </p:to>
                                    </p:set>
                                    <p:animEffect transition="in" filter="fade">
                                      <p:cBhvr>
                                        <p:cTn id="43" dur="1000"/>
                                        <p:tgtEl>
                                          <p:spTgt spid="314"/>
                                        </p:tgtEl>
                                      </p:cBhvr>
                                    </p:animEffect>
                                  </p:childTnLst>
                                </p:cTn>
                              </p:par>
                              <p:par>
                                <p:cTn id="44" presetID="22" presetClass="entr" presetSubtype="1" fill="hold" nodeType="withEffect">
                                  <p:stCondLst>
                                    <p:cond delay="14100"/>
                                  </p:stCondLst>
                                  <p:childTnLst>
                                    <p:set>
                                      <p:cBhvr>
                                        <p:cTn id="45" dur="1" fill="hold">
                                          <p:stCondLst>
                                            <p:cond delay="0"/>
                                          </p:stCondLst>
                                        </p:cTn>
                                        <p:tgtEl>
                                          <p:spTgt spid="312"/>
                                        </p:tgtEl>
                                        <p:attrNameLst>
                                          <p:attrName>style.visibility</p:attrName>
                                        </p:attrNameLst>
                                      </p:cBhvr>
                                      <p:to>
                                        <p:strVal val="visible"/>
                                      </p:to>
                                    </p:set>
                                    <p:animEffect transition="in" filter="wipe(up)">
                                      <p:cBhvr>
                                        <p:cTn id="46" dur="1000"/>
                                        <p:tgtEl>
                                          <p:spTgt spid="312"/>
                                        </p:tgtEl>
                                      </p:cBhvr>
                                    </p:animEffect>
                                  </p:childTnLst>
                                </p:cTn>
                              </p:par>
                              <p:par>
                                <p:cTn id="47" presetID="10" presetClass="entr" presetSubtype="0" fill="hold" grpId="0" nodeType="withEffect">
                                  <p:stCondLst>
                                    <p:cond delay="17100"/>
                                  </p:stCondLst>
                                  <p:childTnLst>
                                    <p:set>
                                      <p:cBhvr>
                                        <p:cTn id="48" dur="1" fill="hold">
                                          <p:stCondLst>
                                            <p:cond delay="0"/>
                                          </p:stCondLst>
                                        </p:cTn>
                                        <p:tgtEl>
                                          <p:spTgt spid="89"/>
                                        </p:tgtEl>
                                        <p:attrNameLst>
                                          <p:attrName>style.visibility</p:attrName>
                                        </p:attrNameLst>
                                      </p:cBhvr>
                                      <p:to>
                                        <p:strVal val="visible"/>
                                      </p:to>
                                    </p:set>
                                    <p:animEffect transition="in" filter="fade">
                                      <p:cBhvr>
                                        <p:cTn id="49"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7" grpId="1" animBg="1"/>
      <p:bldP spid="77" grpId="2" animBg="1"/>
      <p:bldP spid="85" grpId="0" animBg="1"/>
      <p:bldP spid="85" grpId="1" animBg="1"/>
      <p:bldP spid="85" grpId="2" animBg="1"/>
      <p:bldP spid="86" grpId="0" animBg="1"/>
      <p:bldP spid="86" grpId="1" animBg="1"/>
      <p:bldP spid="86" grpId="2" animBg="1"/>
      <p:bldP spid="89" grpId="0"/>
      <p:bldP spid="51" grpId="0"/>
      <p:bldP spid="313" grpId="0" animBg="1"/>
      <p:bldP spid="314"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extBox 1"/>
          <p:cNvSpPr txBox="1"/>
          <p:nvPr/>
        </p:nvSpPr>
        <p:spPr>
          <a:xfrm>
            <a:off x="195582" y="125118"/>
            <a:ext cx="8816724"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What is the direction and the strength of the magnetic field at a perpendicular distance R from an infinitely long current bearing wire?</a:t>
            </a:r>
          </a:p>
        </p:txBody>
      </p:sp>
      <p:sp>
        <p:nvSpPr>
          <p:cNvPr id="31" name="Freeform 30"/>
          <p:cNvSpPr/>
          <p:nvPr/>
        </p:nvSpPr>
        <p:spPr bwMode="auto">
          <a:xfrm>
            <a:off x="1892273" y="1490749"/>
            <a:ext cx="3669303" cy="3441000"/>
          </a:xfrm>
          <a:custGeom>
            <a:avLst/>
            <a:gdLst>
              <a:gd name="connsiteX0" fmla="*/ 0 w 3710152"/>
              <a:gd name="connsiteY0" fmla="*/ 3216166 h 3415862"/>
              <a:gd name="connsiteX1" fmla="*/ 3615559 w 3710152"/>
              <a:gd name="connsiteY1" fmla="*/ 0 h 3415862"/>
              <a:gd name="connsiteX2" fmla="*/ 3710152 w 3710152"/>
              <a:gd name="connsiteY2" fmla="*/ 0 h 3415862"/>
              <a:gd name="connsiteX3" fmla="*/ 231228 w 3710152"/>
              <a:gd name="connsiteY3" fmla="*/ 3415862 h 3415862"/>
              <a:gd name="connsiteX4" fmla="*/ 0 w 3710152"/>
              <a:gd name="connsiteY4" fmla="*/ 3216166 h 3415862"/>
              <a:gd name="connsiteX0" fmla="*/ 0 w 3669303"/>
              <a:gd name="connsiteY0" fmla="*/ 3216166 h 3415862"/>
              <a:gd name="connsiteX1" fmla="*/ 3615559 w 3669303"/>
              <a:gd name="connsiteY1" fmla="*/ 0 h 3415862"/>
              <a:gd name="connsiteX2" fmla="*/ 3669303 w 3669303"/>
              <a:gd name="connsiteY2" fmla="*/ 0 h 3415862"/>
              <a:gd name="connsiteX3" fmla="*/ 231228 w 3669303"/>
              <a:gd name="connsiteY3" fmla="*/ 3415862 h 3415862"/>
              <a:gd name="connsiteX4" fmla="*/ 0 w 3669303"/>
              <a:gd name="connsiteY4" fmla="*/ 3216166 h 3415862"/>
              <a:gd name="connsiteX0" fmla="*/ 0 w 3669303"/>
              <a:gd name="connsiteY0" fmla="*/ 3241304 h 3441000"/>
              <a:gd name="connsiteX1" fmla="*/ 3650124 w 3669303"/>
              <a:gd name="connsiteY1" fmla="*/ 0 h 3441000"/>
              <a:gd name="connsiteX2" fmla="*/ 3669303 w 3669303"/>
              <a:gd name="connsiteY2" fmla="*/ 25138 h 3441000"/>
              <a:gd name="connsiteX3" fmla="*/ 231228 w 3669303"/>
              <a:gd name="connsiteY3" fmla="*/ 3441000 h 3441000"/>
              <a:gd name="connsiteX4" fmla="*/ 0 w 3669303"/>
              <a:gd name="connsiteY4" fmla="*/ 3241304 h 344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9303" h="3441000">
                <a:moveTo>
                  <a:pt x="0" y="3241304"/>
                </a:moveTo>
                <a:lnTo>
                  <a:pt x="3650124" y="0"/>
                </a:lnTo>
                <a:lnTo>
                  <a:pt x="3669303" y="25138"/>
                </a:lnTo>
                <a:lnTo>
                  <a:pt x="231228" y="3441000"/>
                </a:lnTo>
                <a:lnTo>
                  <a:pt x="0" y="3241304"/>
                </a:lnTo>
                <a:close/>
              </a:path>
            </a:pathLst>
          </a:cu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08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0" name="Oval 29"/>
          <p:cNvSpPr/>
          <p:nvPr/>
        </p:nvSpPr>
        <p:spPr bwMode="auto">
          <a:xfrm>
            <a:off x="1836526" y="4700522"/>
            <a:ext cx="302905" cy="313978"/>
          </a:xfrm>
          <a:prstGeom prst="ellipse">
            <a:avLst/>
          </a:pr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7" name="Oval 76"/>
          <p:cNvSpPr/>
          <p:nvPr/>
        </p:nvSpPr>
        <p:spPr bwMode="auto">
          <a:xfrm>
            <a:off x="1812987" y="4797357"/>
            <a:ext cx="240209" cy="240209"/>
          </a:xfrm>
          <a:prstGeom prst="ellipse">
            <a:avLst/>
          </a:prstGeom>
          <a:solidFill>
            <a:srgbClr val="0000FF"/>
          </a:solidFill>
          <a:ln w="9525"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5" name="Oval 84"/>
          <p:cNvSpPr/>
          <p:nvPr/>
        </p:nvSpPr>
        <p:spPr bwMode="auto">
          <a:xfrm>
            <a:off x="1817033" y="4794824"/>
            <a:ext cx="240209" cy="240209"/>
          </a:xfrm>
          <a:prstGeom prst="ellipse">
            <a:avLst/>
          </a:prstGeom>
          <a:solidFill>
            <a:srgbClr val="0000FF"/>
          </a:solidFill>
          <a:ln w="9525"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6" name="Oval 85"/>
          <p:cNvSpPr/>
          <p:nvPr/>
        </p:nvSpPr>
        <p:spPr bwMode="auto">
          <a:xfrm>
            <a:off x="1821133" y="4788279"/>
            <a:ext cx="240209" cy="240209"/>
          </a:xfrm>
          <a:prstGeom prst="ellipse">
            <a:avLst/>
          </a:prstGeom>
          <a:solidFill>
            <a:srgbClr val="0000FF"/>
          </a:solidFill>
          <a:ln w="9525"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83" name="Group 82"/>
          <p:cNvGrpSpPr/>
          <p:nvPr/>
        </p:nvGrpSpPr>
        <p:grpSpPr>
          <a:xfrm>
            <a:off x="812938" y="5000981"/>
            <a:ext cx="932203" cy="716988"/>
            <a:chOff x="1698419" y="4675358"/>
            <a:chExt cx="932203" cy="716988"/>
          </a:xfrm>
        </p:grpSpPr>
        <p:sp>
          <p:nvSpPr>
            <p:cNvPr id="87" name="TextBox 86"/>
            <p:cNvSpPr txBox="1"/>
            <p:nvPr/>
          </p:nvSpPr>
          <p:spPr>
            <a:xfrm>
              <a:off x="1698419" y="4930681"/>
              <a:ext cx="87235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+I</a:t>
              </a:r>
            </a:p>
          </p:txBody>
        </p:sp>
        <p:sp>
          <p:nvSpPr>
            <p:cNvPr id="88" name="Up Arrow 87"/>
            <p:cNvSpPr/>
            <p:nvPr/>
          </p:nvSpPr>
          <p:spPr bwMode="auto">
            <a:xfrm rot="2611181">
              <a:off x="2438646" y="4675358"/>
              <a:ext cx="191976" cy="475432"/>
            </a:xfrm>
            <a:prstGeom prst="upArrow">
              <a:avLst/>
            </a:prstGeom>
            <a:solidFill>
              <a:srgbClr val="0066FF"/>
            </a:solidFill>
            <a:ln w="9525" cap="flat" cmpd="sng" algn="ctr">
              <a:solidFill>
                <a:srgbClr val="0000FF"/>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89" name="TextBox 88"/>
          <p:cNvSpPr txBox="1"/>
          <p:nvPr/>
        </p:nvSpPr>
        <p:spPr>
          <a:xfrm>
            <a:off x="7421424" y="6127002"/>
            <a:ext cx="1566231" cy="46166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11430"/>
                <a:solidFill>
                  <a:srgbClr val="FF0066"/>
                </a:solidFill>
                <a:effectLst>
                  <a:outerShdw blurRad="50800" dist="39000" dir="5460000" algn="tl">
                    <a:srgbClr val="000000">
                      <a:alpha val="38000"/>
                    </a:srgbClr>
                  </a:outerShdw>
                </a:effectLst>
                <a:uLnTx/>
                <a:uFillTx/>
                <a:latin typeface="Comic Sans MS" pitchFamily="66" charset="0"/>
                <a:ea typeface="+mn-ea"/>
                <a:cs typeface="+mn-cs"/>
              </a:rPr>
              <a:t>CLICK</a:t>
            </a:r>
          </a:p>
        </p:txBody>
      </p:sp>
      <p:grpSp>
        <p:nvGrpSpPr>
          <p:cNvPr id="91" name="Group 11">
            <a:extLst>
              <a:ext uri="{FF2B5EF4-FFF2-40B4-BE49-F238E27FC236}">
                <a16:creationId xmlns:a16="http://schemas.microsoft.com/office/drawing/2014/main" id="{063BDEC0-C72B-4246-ACB8-56FBFEFFC7B8}"/>
              </a:ext>
            </a:extLst>
          </p:cNvPr>
          <p:cNvGrpSpPr>
            <a:grpSpLocks/>
          </p:cNvGrpSpPr>
          <p:nvPr/>
        </p:nvGrpSpPr>
        <p:grpSpPr bwMode="auto">
          <a:xfrm>
            <a:off x="7565883" y="4510545"/>
            <a:ext cx="1082654" cy="1556262"/>
            <a:chOff x="2118" y="156"/>
            <a:chExt cx="1260" cy="1969"/>
          </a:xfrm>
        </p:grpSpPr>
        <p:sp>
          <p:nvSpPr>
            <p:cNvPr id="92" name="Oval 12">
              <a:extLst>
                <a:ext uri="{FF2B5EF4-FFF2-40B4-BE49-F238E27FC236}">
                  <a16:creationId xmlns:a16="http://schemas.microsoft.com/office/drawing/2014/main" id="{67E69A50-CBAF-4F31-ADB0-A58F494978FE}"/>
                </a:ext>
              </a:extLst>
            </p:cNvPr>
            <p:cNvSpPr>
              <a:spLocks noChangeArrowheads="1"/>
            </p:cNvSpPr>
            <p:nvPr/>
          </p:nvSpPr>
          <p:spPr bwMode="auto">
            <a:xfrm>
              <a:off x="2118" y="1886"/>
              <a:ext cx="1260" cy="239"/>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3" name="Freeform 13">
              <a:extLst>
                <a:ext uri="{FF2B5EF4-FFF2-40B4-BE49-F238E27FC236}">
                  <a16:creationId xmlns:a16="http://schemas.microsoft.com/office/drawing/2014/main" id="{3C0EE4F5-D9AF-43C9-8DB0-36844CB49734}"/>
                </a:ext>
              </a:extLst>
            </p:cNvPr>
            <p:cNvSpPr>
              <a:spLocks/>
            </p:cNvSpPr>
            <p:nvPr/>
          </p:nvSpPr>
          <p:spPr bwMode="auto">
            <a:xfrm>
              <a:off x="2535" y="1467"/>
              <a:ext cx="438" cy="516"/>
            </a:xfrm>
            <a:custGeom>
              <a:avLst/>
              <a:gdLst/>
              <a:ahLst/>
              <a:cxnLst>
                <a:cxn ang="0">
                  <a:pos x="96" y="0"/>
                </a:cxn>
                <a:cxn ang="0">
                  <a:pos x="432" y="48"/>
                </a:cxn>
                <a:cxn ang="0">
                  <a:pos x="516" y="516"/>
                </a:cxn>
                <a:cxn ang="0">
                  <a:pos x="402" y="504"/>
                </a:cxn>
                <a:cxn ang="0">
                  <a:pos x="282" y="174"/>
                </a:cxn>
                <a:cxn ang="0">
                  <a:pos x="192" y="156"/>
                </a:cxn>
                <a:cxn ang="0">
                  <a:pos x="150" y="318"/>
                </a:cxn>
                <a:cxn ang="0">
                  <a:pos x="168" y="480"/>
                </a:cxn>
                <a:cxn ang="0">
                  <a:pos x="0" y="450"/>
                </a:cxn>
                <a:cxn ang="0">
                  <a:pos x="24" y="138"/>
                </a:cxn>
                <a:cxn ang="0">
                  <a:pos x="96" y="0"/>
                </a:cxn>
              </a:cxnLst>
              <a:rect l="0" t="0" r="r" b="b"/>
              <a:pathLst>
                <a:path w="516" h="516">
                  <a:moveTo>
                    <a:pt x="96" y="0"/>
                  </a:moveTo>
                  <a:lnTo>
                    <a:pt x="432" y="48"/>
                  </a:lnTo>
                  <a:lnTo>
                    <a:pt x="516" y="516"/>
                  </a:lnTo>
                  <a:lnTo>
                    <a:pt x="402" y="504"/>
                  </a:lnTo>
                  <a:lnTo>
                    <a:pt x="282" y="174"/>
                  </a:lnTo>
                  <a:lnTo>
                    <a:pt x="192" y="156"/>
                  </a:lnTo>
                  <a:lnTo>
                    <a:pt x="150" y="318"/>
                  </a:lnTo>
                  <a:lnTo>
                    <a:pt x="168" y="480"/>
                  </a:lnTo>
                  <a:lnTo>
                    <a:pt x="0" y="450"/>
                  </a:lnTo>
                  <a:lnTo>
                    <a:pt x="24" y="138"/>
                  </a:lnTo>
                  <a:lnTo>
                    <a:pt x="96" y="0"/>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4" name="Freeform 14">
              <a:extLst>
                <a:ext uri="{FF2B5EF4-FFF2-40B4-BE49-F238E27FC236}">
                  <a16:creationId xmlns:a16="http://schemas.microsoft.com/office/drawing/2014/main" id="{1EC2662B-A11D-4D8C-A315-FE5F59E9163F}"/>
                </a:ext>
              </a:extLst>
            </p:cNvPr>
            <p:cNvSpPr>
              <a:spLocks/>
            </p:cNvSpPr>
            <p:nvPr/>
          </p:nvSpPr>
          <p:spPr bwMode="auto">
            <a:xfrm>
              <a:off x="2780" y="1035"/>
              <a:ext cx="392" cy="729"/>
            </a:xfrm>
            <a:custGeom>
              <a:avLst/>
              <a:gdLst/>
              <a:ahLst/>
              <a:cxnLst>
                <a:cxn ang="0">
                  <a:pos x="0" y="677"/>
                </a:cxn>
                <a:cxn ang="0">
                  <a:pos x="47" y="686"/>
                </a:cxn>
                <a:cxn ang="0">
                  <a:pos x="113" y="687"/>
                </a:cxn>
                <a:cxn ang="0">
                  <a:pos x="176" y="674"/>
                </a:cxn>
                <a:cxn ang="0">
                  <a:pos x="200" y="662"/>
                </a:cxn>
                <a:cxn ang="0">
                  <a:pos x="216" y="647"/>
                </a:cxn>
                <a:cxn ang="0">
                  <a:pos x="209" y="510"/>
                </a:cxn>
                <a:cxn ang="0">
                  <a:pos x="392" y="243"/>
                </a:cxn>
                <a:cxn ang="0">
                  <a:pos x="245" y="71"/>
                </a:cxn>
                <a:cxn ang="0">
                  <a:pos x="194" y="69"/>
                </a:cxn>
                <a:cxn ang="0">
                  <a:pos x="173" y="30"/>
                </a:cxn>
                <a:cxn ang="0">
                  <a:pos x="134" y="8"/>
                </a:cxn>
                <a:cxn ang="0">
                  <a:pos x="83" y="0"/>
                </a:cxn>
                <a:cxn ang="0">
                  <a:pos x="39" y="140"/>
                </a:cxn>
                <a:cxn ang="0">
                  <a:pos x="15" y="275"/>
                </a:cxn>
                <a:cxn ang="0">
                  <a:pos x="8" y="545"/>
                </a:cxn>
                <a:cxn ang="0">
                  <a:pos x="0" y="677"/>
                </a:cxn>
              </a:cxnLst>
              <a:rect l="0" t="0" r="r" b="b"/>
              <a:pathLst>
                <a:path w="392" h="687">
                  <a:moveTo>
                    <a:pt x="0" y="677"/>
                  </a:moveTo>
                  <a:lnTo>
                    <a:pt x="47" y="686"/>
                  </a:lnTo>
                  <a:lnTo>
                    <a:pt x="113" y="687"/>
                  </a:lnTo>
                  <a:cubicBezTo>
                    <a:pt x="134" y="683"/>
                    <a:pt x="155" y="679"/>
                    <a:pt x="176" y="674"/>
                  </a:cubicBezTo>
                  <a:cubicBezTo>
                    <a:pt x="184" y="672"/>
                    <a:pt x="191" y="664"/>
                    <a:pt x="200" y="662"/>
                  </a:cubicBezTo>
                  <a:cubicBezTo>
                    <a:pt x="205" y="656"/>
                    <a:pt x="207" y="649"/>
                    <a:pt x="216" y="647"/>
                  </a:cubicBezTo>
                  <a:lnTo>
                    <a:pt x="209" y="510"/>
                  </a:lnTo>
                  <a:lnTo>
                    <a:pt x="392" y="243"/>
                  </a:lnTo>
                  <a:lnTo>
                    <a:pt x="245" y="71"/>
                  </a:lnTo>
                  <a:lnTo>
                    <a:pt x="194" y="69"/>
                  </a:lnTo>
                  <a:lnTo>
                    <a:pt x="173" y="30"/>
                  </a:lnTo>
                  <a:lnTo>
                    <a:pt x="134" y="8"/>
                  </a:lnTo>
                  <a:lnTo>
                    <a:pt x="83" y="0"/>
                  </a:lnTo>
                  <a:lnTo>
                    <a:pt x="39" y="140"/>
                  </a:lnTo>
                  <a:lnTo>
                    <a:pt x="15" y="275"/>
                  </a:lnTo>
                  <a:lnTo>
                    <a:pt x="8" y="545"/>
                  </a:lnTo>
                  <a:lnTo>
                    <a:pt x="0" y="677"/>
                  </a:lnTo>
                  <a:close/>
                </a:path>
              </a:pathLst>
            </a:custGeom>
            <a:solidFill>
              <a:schemeClr val="accent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5" name="Freeform 15">
              <a:extLst>
                <a:ext uri="{FF2B5EF4-FFF2-40B4-BE49-F238E27FC236}">
                  <a16:creationId xmlns:a16="http://schemas.microsoft.com/office/drawing/2014/main" id="{DB266D0D-4D88-400C-83ED-48B3EB2EABF4}"/>
                </a:ext>
              </a:extLst>
            </p:cNvPr>
            <p:cNvSpPr>
              <a:spLocks/>
            </p:cNvSpPr>
            <p:nvPr/>
          </p:nvSpPr>
          <p:spPr bwMode="auto">
            <a:xfrm>
              <a:off x="2437" y="624"/>
              <a:ext cx="66" cy="93"/>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6" name="Freeform 16">
              <a:extLst>
                <a:ext uri="{FF2B5EF4-FFF2-40B4-BE49-F238E27FC236}">
                  <a16:creationId xmlns:a16="http://schemas.microsoft.com/office/drawing/2014/main" id="{9C022675-574E-4FF9-A3AA-2637237B89B3}"/>
                </a:ext>
              </a:extLst>
            </p:cNvPr>
            <p:cNvSpPr>
              <a:spLocks/>
            </p:cNvSpPr>
            <p:nvPr/>
          </p:nvSpPr>
          <p:spPr bwMode="auto">
            <a:xfrm>
              <a:off x="2299" y="156"/>
              <a:ext cx="851" cy="894"/>
            </a:xfrm>
            <a:custGeom>
              <a:avLst/>
              <a:gdLst/>
              <a:ahLst/>
              <a:cxnLst>
                <a:cxn ang="0">
                  <a:pos x="305" y="518"/>
                </a:cxn>
                <a:cxn ang="0">
                  <a:pos x="278" y="374"/>
                </a:cxn>
                <a:cxn ang="0">
                  <a:pos x="242" y="311"/>
                </a:cxn>
                <a:cxn ang="0">
                  <a:pos x="203" y="212"/>
                </a:cxn>
                <a:cxn ang="0">
                  <a:pos x="218" y="128"/>
                </a:cxn>
                <a:cxn ang="0">
                  <a:pos x="272" y="74"/>
                </a:cxn>
                <a:cxn ang="0">
                  <a:pos x="341" y="47"/>
                </a:cxn>
                <a:cxn ang="0">
                  <a:pos x="425" y="17"/>
                </a:cxn>
                <a:cxn ang="0">
                  <a:pos x="548" y="2"/>
                </a:cxn>
                <a:cxn ang="0">
                  <a:pos x="677" y="29"/>
                </a:cxn>
                <a:cxn ang="0">
                  <a:pos x="701" y="44"/>
                </a:cxn>
                <a:cxn ang="0">
                  <a:pos x="737" y="59"/>
                </a:cxn>
                <a:cxn ang="0">
                  <a:pos x="782" y="89"/>
                </a:cxn>
                <a:cxn ang="0">
                  <a:pos x="839" y="137"/>
                </a:cxn>
                <a:cxn ang="0">
                  <a:pos x="803" y="317"/>
                </a:cxn>
                <a:cxn ang="0">
                  <a:pos x="791" y="347"/>
                </a:cxn>
                <a:cxn ang="0">
                  <a:pos x="767" y="398"/>
                </a:cxn>
                <a:cxn ang="0">
                  <a:pos x="683" y="509"/>
                </a:cxn>
                <a:cxn ang="0">
                  <a:pos x="641" y="539"/>
                </a:cxn>
                <a:cxn ang="0">
                  <a:pos x="623" y="545"/>
                </a:cxn>
                <a:cxn ang="0">
                  <a:pos x="620" y="560"/>
                </a:cxn>
                <a:cxn ang="0">
                  <a:pos x="644" y="539"/>
                </a:cxn>
                <a:cxn ang="0">
                  <a:pos x="662" y="527"/>
                </a:cxn>
                <a:cxn ang="0">
                  <a:pos x="776" y="536"/>
                </a:cxn>
                <a:cxn ang="0">
                  <a:pos x="782" y="581"/>
                </a:cxn>
                <a:cxn ang="0">
                  <a:pos x="758" y="626"/>
                </a:cxn>
                <a:cxn ang="0">
                  <a:pos x="677" y="644"/>
                </a:cxn>
                <a:cxn ang="0">
                  <a:pos x="668" y="647"/>
                </a:cxn>
                <a:cxn ang="0">
                  <a:pos x="629" y="650"/>
                </a:cxn>
                <a:cxn ang="0">
                  <a:pos x="620" y="668"/>
                </a:cxn>
                <a:cxn ang="0">
                  <a:pos x="611" y="707"/>
                </a:cxn>
                <a:cxn ang="0">
                  <a:pos x="539" y="893"/>
                </a:cxn>
                <a:cxn ang="0">
                  <a:pos x="401" y="890"/>
                </a:cxn>
                <a:cxn ang="0">
                  <a:pos x="395" y="881"/>
                </a:cxn>
                <a:cxn ang="0">
                  <a:pos x="386" y="875"/>
                </a:cxn>
                <a:cxn ang="0">
                  <a:pos x="335" y="767"/>
                </a:cxn>
                <a:cxn ang="0">
                  <a:pos x="323" y="740"/>
                </a:cxn>
                <a:cxn ang="0">
                  <a:pos x="275" y="740"/>
                </a:cxn>
                <a:cxn ang="0">
                  <a:pos x="227" y="725"/>
                </a:cxn>
                <a:cxn ang="0">
                  <a:pos x="200" y="710"/>
                </a:cxn>
                <a:cxn ang="0">
                  <a:pos x="251" y="662"/>
                </a:cxn>
                <a:cxn ang="0">
                  <a:pos x="308" y="605"/>
                </a:cxn>
                <a:cxn ang="0">
                  <a:pos x="236" y="641"/>
                </a:cxn>
                <a:cxn ang="0">
                  <a:pos x="176" y="653"/>
                </a:cxn>
                <a:cxn ang="0">
                  <a:pos x="65" y="629"/>
                </a:cxn>
                <a:cxn ang="0">
                  <a:pos x="23" y="584"/>
                </a:cxn>
                <a:cxn ang="0">
                  <a:pos x="14" y="557"/>
                </a:cxn>
                <a:cxn ang="0">
                  <a:pos x="11" y="533"/>
                </a:cxn>
                <a:cxn ang="0">
                  <a:pos x="83" y="527"/>
                </a:cxn>
                <a:cxn ang="0">
                  <a:pos x="290" y="524"/>
                </a:cxn>
                <a:cxn ang="0">
                  <a:pos x="305" y="518"/>
                </a:cxn>
              </a:cxnLst>
              <a:rect l="0" t="0" r="r" b="b"/>
              <a:pathLst>
                <a:path w="851" h="894">
                  <a:moveTo>
                    <a:pt x="305" y="518"/>
                  </a:moveTo>
                  <a:cubicBezTo>
                    <a:pt x="303" y="491"/>
                    <a:pt x="296" y="402"/>
                    <a:pt x="278" y="374"/>
                  </a:cubicBezTo>
                  <a:cubicBezTo>
                    <a:pt x="265" y="355"/>
                    <a:pt x="252" y="333"/>
                    <a:pt x="242" y="311"/>
                  </a:cubicBezTo>
                  <a:cubicBezTo>
                    <a:pt x="228" y="279"/>
                    <a:pt x="222" y="241"/>
                    <a:pt x="203" y="212"/>
                  </a:cubicBezTo>
                  <a:cubicBezTo>
                    <a:pt x="206" y="161"/>
                    <a:pt x="197" y="161"/>
                    <a:pt x="218" y="128"/>
                  </a:cubicBezTo>
                  <a:cubicBezTo>
                    <a:pt x="220" y="123"/>
                    <a:pt x="267" y="77"/>
                    <a:pt x="272" y="74"/>
                  </a:cubicBezTo>
                  <a:cubicBezTo>
                    <a:pt x="293" y="61"/>
                    <a:pt x="317" y="52"/>
                    <a:pt x="341" y="47"/>
                  </a:cubicBezTo>
                  <a:cubicBezTo>
                    <a:pt x="364" y="32"/>
                    <a:pt x="399" y="26"/>
                    <a:pt x="425" y="17"/>
                  </a:cubicBezTo>
                  <a:cubicBezTo>
                    <a:pt x="460" y="12"/>
                    <a:pt x="506" y="0"/>
                    <a:pt x="548" y="2"/>
                  </a:cubicBezTo>
                  <a:cubicBezTo>
                    <a:pt x="590" y="4"/>
                    <a:pt x="652" y="22"/>
                    <a:pt x="677" y="29"/>
                  </a:cubicBezTo>
                  <a:cubicBezTo>
                    <a:pt x="689" y="33"/>
                    <a:pt x="689" y="40"/>
                    <a:pt x="701" y="44"/>
                  </a:cubicBezTo>
                  <a:cubicBezTo>
                    <a:pt x="710" y="58"/>
                    <a:pt x="722" y="55"/>
                    <a:pt x="737" y="59"/>
                  </a:cubicBezTo>
                  <a:cubicBezTo>
                    <a:pt x="752" y="69"/>
                    <a:pt x="765" y="83"/>
                    <a:pt x="782" y="89"/>
                  </a:cubicBezTo>
                  <a:cubicBezTo>
                    <a:pt x="798" y="113"/>
                    <a:pt x="832" y="107"/>
                    <a:pt x="839" y="137"/>
                  </a:cubicBezTo>
                  <a:cubicBezTo>
                    <a:pt x="843" y="187"/>
                    <a:pt x="851" y="285"/>
                    <a:pt x="803" y="317"/>
                  </a:cubicBezTo>
                  <a:cubicBezTo>
                    <a:pt x="799" y="328"/>
                    <a:pt x="793" y="335"/>
                    <a:pt x="791" y="347"/>
                  </a:cubicBezTo>
                  <a:cubicBezTo>
                    <a:pt x="787" y="368"/>
                    <a:pt x="790" y="392"/>
                    <a:pt x="767" y="398"/>
                  </a:cubicBezTo>
                  <a:cubicBezTo>
                    <a:pt x="728" y="424"/>
                    <a:pt x="735" y="496"/>
                    <a:pt x="683" y="509"/>
                  </a:cubicBezTo>
                  <a:cubicBezTo>
                    <a:pt x="668" y="519"/>
                    <a:pt x="658" y="531"/>
                    <a:pt x="641" y="539"/>
                  </a:cubicBezTo>
                  <a:cubicBezTo>
                    <a:pt x="635" y="542"/>
                    <a:pt x="623" y="545"/>
                    <a:pt x="623" y="545"/>
                  </a:cubicBezTo>
                  <a:cubicBezTo>
                    <a:pt x="609" y="566"/>
                    <a:pt x="604" y="565"/>
                    <a:pt x="620" y="560"/>
                  </a:cubicBezTo>
                  <a:cubicBezTo>
                    <a:pt x="629" y="551"/>
                    <a:pt x="633" y="545"/>
                    <a:pt x="644" y="539"/>
                  </a:cubicBezTo>
                  <a:cubicBezTo>
                    <a:pt x="650" y="535"/>
                    <a:pt x="662" y="527"/>
                    <a:pt x="662" y="527"/>
                  </a:cubicBezTo>
                  <a:cubicBezTo>
                    <a:pt x="691" y="528"/>
                    <a:pt x="740" y="503"/>
                    <a:pt x="776" y="536"/>
                  </a:cubicBezTo>
                  <a:cubicBezTo>
                    <a:pt x="779" y="536"/>
                    <a:pt x="782" y="578"/>
                    <a:pt x="782" y="581"/>
                  </a:cubicBezTo>
                  <a:cubicBezTo>
                    <a:pt x="782" y="611"/>
                    <a:pt x="773" y="605"/>
                    <a:pt x="758" y="626"/>
                  </a:cubicBezTo>
                  <a:cubicBezTo>
                    <a:pt x="753" y="650"/>
                    <a:pt x="701" y="643"/>
                    <a:pt x="677" y="644"/>
                  </a:cubicBezTo>
                  <a:cubicBezTo>
                    <a:pt x="674" y="645"/>
                    <a:pt x="671" y="647"/>
                    <a:pt x="668" y="647"/>
                  </a:cubicBezTo>
                  <a:cubicBezTo>
                    <a:pt x="655" y="649"/>
                    <a:pt x="642" y="646"/>
                    <a:pt x="629" y="650"/>
                  </a:cubicBezTo>
                  <a:cubicBezTo>
                    <a:pt x="623" y="652"/>
                    <a:pt x="624" y="662"/>
                    <a:pt x="620" y="668"/>
                  </a:cubicBezTo>
                  <a:cubicBezTo>
                    <a:pt x="617" y="681"/>
                    <a:pt x="611" y="707"/>
                    <a:pt x="611" y="707"/>
                  </a:cubicBezTo>
                  <a:cubicBezTo>
                    <a:pt x="609" y="762"/>
                    <a:pt x="615" y="878"/>
                    <a:pt x="539" y="893"/>
                  </a:cubicBezTo>
                  <a:cubicBezTo>
                    <a:pt x="493" y="892"/>
                    <a:pt x="447" y="894"/>
                    <a:pt x="401" y="890"/>
                  </a:cubicBezTo>
                  <a:cubicBezTo>
                    <a:pt x="397" y="890"/>
                    <a:pt x="398" y="884"/>
                    <a:pt x="395" y="881"/>
                  </a:cubicBezTo>
                  <a:cubicBezTo>
                    <a:pt x="392" y="878"/>
                    <a:pt x="389" y="877"/>
                    <a:pt x="386" y="875"/>
                  </a:cubicBezTo>
                  <a:cubicBezTo>
                    <a:pt x="364" y="842"/>
                    <a:pt x="351" y="803"/>
                    <a:pt x="335" y="767"/>
                  </a:cubicBezTo>
                  <a:cubicBezTo>
                    <a:pt x="331" y="758"/>
                    <a:pt x="333" y="742"/>
                    <a:pt x="323" y="740"/>
                  </a:cubicBezTo>
                  <a:cubicBezTo>
                    <a:pt x="303" y="736"/>
                    <a:pt x="295" y="741"/>
                    <a:pt x="275" y="740"/>
                  </a:cubicBezTo>
                  <a:cubicBezTo>
                    <a:pt x="258" y="739"/>
                    <a:pt x="239" y="731"/>
                    <a:pt x="227" y="725"/>
                  </a:cubicBezTo>
                  <a:cubicBezTo>
                    <a:pt x="224" y="715"/>
                    <a:pt x="200" y="710"/>
                    <a:pt x="200" y="710"/>
                  </a:cubicBezTo>
                  <a:cubicBezTo>
                    <a:pt x="203" y="696"/>
                    <a:pt x="239" y="670"/>
                    <a:pt x="251" y="662"/>
                  </a:cubicBezTo>
                  <a:cubicBezTo>
                    <a:pt x="267" y="638"/>
                    <a:pt x="286" y="620"/>
                    <a:pt x="308" y="605"/>
                  </a:cubicBezTo>
                  <a:cubicBezTo>
                    <a:pt x="310" y="598"/>
                    <a:pt x="258" y="633"/>
                    <a:pt x="236" y="641"/>
                  </a:cubicBezTo>
                  <a:cubicBezTo>
                    <a:pt x="214" y="649"/>
                    <a:pt x="204" y="655"/>
                    <a:pt x="176" y="653"/>
                  </a:cubicBezTo>
                  <a:cubicBezTo>
                    <a:pt x="137" y="652"/>
                    <a:pt x="93" y="657"/>
                    <a:pt x="65" y="629"/>
                  </a:cubicBezTo>
                  <a:cubicBezTo>
                    <a:pt x="53" y="617"/>
                    <a:pt x="33" y="599"/>
                    <a:pt x="23" y="584"/>
                  </a:cubicBezTo>
                  <a:cubicBezTo>
                    <a:pt x="18" y="576"/>
                    <a:pt x="14" y="557"/>
                    <a:pt x="14" y="557"/>
                  </a:cubicBezTo>
                  <a:cubicBezTo>
                    <a:pt x="14" y="549"/>
                    <a:pt x="0" y="538"/>
                    <a:pt x="11" y="533"/>
                  </a:cubicBezTo>
                  <a:cubicBezTo>
                    <a:pt x="22" y="528"/>
                    <a:pt x="37" y="528"/>
                    <a:pt x="83" y="527"/>
                  </a:cubicBezTo>
                  <a:cubicBezTo>
                    <a:pt x="152" y="525"/>
                    <a:pt x="221" y="525"/>
                    <a:pt x="290" y="524"/>
                  </a:cubicBezTo>
                  <a:cubicBezTo>
                    <a:pt x="301" y="520"/>
                    <a:pt x="296" y="522"/>
                    <a:pt x="305" y="518"/>
                  </a:cubicBezTo>
                  <a:close/>
                </a:path>
              </a:pathLst>
            </a:custGeom>
            <a:gradFill rotWithShape="1">
              <a:gsLst>
                <a:gs pos="0">
                  <a:srgbClr val="FFCCFF"/>
                </a:gs>
                <a:gs pos="100000">
                  <a:srgbClr val="FFCCFF">
                    <a:gamma/>
                    <a:shade val="86275"/>
                    <a:invGamma/>
                  </a:srgb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7" name="Freeform 17">
              <a:extLst>
                <a:ext uri="{FF2B5EF4-FFF2-40B4-BE49-F238E27FC236}">
                  <a16:creationId xmlns:a16="http://schemas.microsoft.com/office/drawing/2014/main" id="{2A7A267E-CF35-4915-B22E-73F849CD7B5E}"/>
                </a:ext>
              </a:extLst>
            </p:cNvPr>
            <p:cNvSpPr>
              <a:spLocks/>
            </p:cNvSpPr>
            <p:nvPr/>
          </p:nvSpPr>
          <p:spPr bwMode="auto">
            <a:xfrm rot="-830568">
              <a:off x="2714" y="321"/>
              <a:ext cx="433" cy="207"/>
            </a:xfrm>
            <a:custGeom>
              <a:avLst/>
              <a:gdLst/>
              <a:ahLst/>
              <a:cxnLst>
                <a:cxn ang="0">
                  <a:pos x="1" y="207"/>
                </a:cxn>
                <a:cxn ang="0">
                  <a:pos x="4" y="144"/>
                </a:cxn>
                <a:cxn ang="0">
                  <a:pos x="16" y="126"/>
                </a:cxn>
                <a:cxn ang="0">
                  <a:pos x="61" y="69"/>
                </a:cxn>
                <a:cxn ang="0">
                  <a:pos x="97" y="36"/>
                </a:cxn>
                <a:cxn ang="0">
                  <a:pos x="127" y="9"/>
                </a:cxn>
                <a:cxn ang="0">
                  <a:pos x="139" y="42"/>
                </a:cxn>
                <a:cxn ang="0">
                  <a:pos x="136" y="72"/>
                </a:cxn>
                <a:cxn ang="0">
                  <a:pos x="139" y="54"/>
                </a:cxn>
                <a:cxn ang="0">
                  <a:pos x="145" y="45"/>
                </a:cxn>
                <a:cxn ang="0">
                  <a:pos x="154" y="42"/>
                </a:cxn>
                <a:cxn ang="0">
                  <a:pos x="238" y="6"/>
                </a:cxn>
                <a:cxn ang="0">
                  <a:pos x="265" y="48"/>
                </a:cxn>
                <a:cxn ang="0">
                  <a:pos x="274" y="30"/>
                </a:cxn>
                <a:cxn ang="0">
                  <a:pos x="292" y="24"/>
                </a:cxn>
                <a:cxn ang="0">
                  <a:pos x="385" y="36"/>
                </a:cxn>
                <a:cxn ang="0">
                  <a:pos x="415" y="66"/>
                </a:cxn>
                <a:cxn ang="0">
                  <a:pos x="427" y="81"/>
                </a:cxn>
                <a:cxn ang="0">
                  <a:pos x="343" y="87"/>
                </a:cxn>
                <a:cxn ang="0">
                  <a:pos x="310" y="102"/>
                </a:cxn>
                <a:cxn ang="0">
                  <a:pos x="130" y="120"/>
                </a:cxn>
                <a:cxn ang="0">
                  <a:pos x="100" y="129"/>
                </a:cxn>
                <a:cxn ang="0">
                  <a:pos x="82" y="135"/>
                </a:cxn>
                <a:cxn ang="0">
                  <a:pos x="55" y="162"/>
                </a:cxn>
                <a:cxn ang="0">
                  <a:pos x="19" y="198"/>
                </a:cxn>
                <a:cxn ang="0">
                  <a:pos x="1" y="207"/>
                </a:cxn>
              </a:cxnLst>
              <a:rect l="0" t="0" r="r" b="b"/>
              <a:pathLst>
                <a:path w="433" h="207">
                  <a:moveTo>
                    <a:pt x="1" y="207"/>
                  </a:moveTo>
                  <a:cubicBezTo>
                    <a:pt x="2" y="186"/>
                    <a:pt x="0" y="165"/>
                    <a:pt x="4" y="144"/>
                  </a:cubicBezTo>
                  <a:cubicBezTo>
                    <a:pt x="5" y="137"/>
                    <a:pt x="12" y="132"/>
                    <a:pt x="16" y="126"/>
                  </a:cubicBezTo>
                  <a:cubicBezTo>
                    <a:pt x="27" y="110"/>
                    <a:pt x="46" y="74"/>
                    <a:pt x="61" y="69"/>
                  </a:cubicBezTo>
                  <a:cubicBezTo>
                    <a:pt x="73" y="57"/>
                    <a:pt x="83" y="45"/>
                    <a:pt x="97" y="36"/>
                  </a:cubicBezTo>
                  <a:cubicBezTo>
                    <a:pt x="101" y="23"/>
                    <a:pt x="112" y="9"/>
                    <a:pt x="127" y="9"/>
                  </a:cubicBezTo>
                  <a:cubicBezTo>
                    <a:pt x="134" y="20"/>
                    <a:pt x="135" y="30"/>
                    <a:pt x="139" y="42"/>
                  </a:cubicBezTo>
                  <a:cubicBezTo>
                    <a:pt x="138" y="52"/>
                    <a:pt x="136" y="62"/>
                    <a:pt x="136" y="72"/>
                  </a:cubicBezTo>
                  <a:cubicBezTo>
                    <a:pt x="136" y="78"/>
                    <a:pt x="137" y="60"/>
                    <a:pt x="139" y="54"/>
                  </a:cubicBezTo>
                  <a:cubicBezTo>
                    <a:pt x="140" y="51"/>
                    <a:pt x="142" y="47"/>
                    <a:pt x="145" y="45"/>
                  </a:cubicBezTo>
                  <a:cubicBezTo>
                    <a:pt x="147" y="43"/>
                    <a:pt x="151" y="43"/>
                    <a:pt x="154" y="42"/>
                  </a:cubicBezTo>
                  <a:cubicBezTo>
                    <a:pt x="178" y="18"/>
                    <a:pt x="211" y="24"/>
                    <a:pt x="238" y="6"/>
                  </a:cubicBezTo>
                  <a:cubicBezTo>
                    <a:pt x="282" y="11"/>
                    <a:pt x="250" y="0"/>
                    <a:pt x="265" y="48"/>
                  </a:cubicBezTo>
                  <a:cubicBezTo>
                    <a:pt x="269" y="61"/>
                    <a:pt x="271" y="32"/>
                    <a:pt x="274" y="30"/>
                  </a:cubicBezTo>
                  <a:cubicBezTo>
                    <a:pt x="279" y="26"/>
                    <a:pt x="292" y="24"/>
                    <a:pt x="292" y="24"/>
                  </a:cubicBezTo>
                  <a:cubicBezTo>
                    <a:pt x="324" y="26"/>
                    <a:pt x="353" y="31"/>
                    <a:pt x="385" y="36"/>
                  </a:cubicBezTo>
                  <a:cubicBezTo>
                    <a:pt x="389" y="69"/>
                    <a:pt x="389" y="57"/>
                    <a:pt x="415" y="66"/>
                  </a:cubicBezTo>
                  <a:cubicBezTo>
                    <a:pt x="417" y="72"/>
                    <a:pt x="433" y="78"/>
                    <a:pt x="427" y="81"/>
                  </a:cubicBezTo>
                  <a:cubicBezTo>
                    <a:pt x="402" y="94"/>
                    <a:pt x="371" y="86"/>
                    <a:pt x="343" y="87"/>
                  </a:cubicBezTo>
                  <a:cubicBezTo>
                    <a:pt x="326" y="91"/>
                    <a:pt x="328" y="98"/>
                    <a:pt x="310" y="102"/>
                  </a:cubicBezTo>
                  <a:cubicBezTo>
                    <a:pt x="338" y="144"/>
                    <a:pt x="156" y="120"/>
                    <a:pt x="130" y="120"/>
                  </a:cubicBezTo>
                  <a:cubicBezTo>
                    <a:pt x="113" y="132"/>
                    <a:pt x="130" y="122"/>
                    <a:pt x="100" y="129"/>
                  </a:cubicBezTo>
                  <a:cubicBezTo>
                    <a:pt x="94" y="130"/>
                    <a:pt x="82" y="135"/>
                    <a:pt x="82" y="135"/>
                  </a:cubicBezTo>
                  <a:cubicBezTo>
                    <a:pt x="78" y="147"/>
                    <a:pt x="67" y="158"/>
                    <a:pt x="55" y="162"/>
                  </a:cubicBezTo>
                  <a:cubicBezTo>
                    <a:pt x="49" y="181"/>
                    <a:pt x="35" y="187"/>
                    <a:pt x="19" y="198"/>
                  </a:cubicBezTo>
                  <a:cubicBezTo>
                    <a:pt x="13" y="202"/>
                    <a:pt x="1" y="207"/>
                    <a:pt x="1" y="207"/>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8" name="Freeform 18">
              <a:extLst>
                <a:ext uri="{FF2B5EF4-FFF2-40B4-BE49-F238E27FC236}">
                  <a16:creationId xmlns:a16="http://schemas.microsoft.com/office/drawing/2014/main" id="{A473611B-C1EC-4F02-82BD-DE8C33D7770F}"/>
                </a:ext>
              </a:extLst>
            </p:cNvPr>
            <p:cNvSpPr>
              <a:spLocks/>
            </p:cNvSpPr>
            <p:nvPr/>
          </p:nvSpPr>
          <p:spPr bwMode="auto">
            <a:xfrm>
              <a:off x="2705" y="570"/>
              <a:ext cx="153" cy="141"/>
            </a:xfrm>
            <a:custGeom>
              <a:avLst/>
              <a:gdLst/>
              <a:ahLst/>
              <a:cxnLst>
                <a:cxn ang="0">
                  <a:pos x="64" y="6"/>
                </a:cxn>
                <a:cxn ang="0">
                  <a:pos x="22" y="54"/>
                </a:cxn>
                <a:cxn ang="0">
                  <a:pos x="10" y="72"/>
                </a:cxn>
                <a:cxn ang="0">
                  <a:pos x="25" y="132"/>
                </a:cxn>
                <a:cxn ang="0">
                  <a:pos x="61" y="153"/>
                </a:cxn>
                <a:cxn ang="0">
                  <a:pos x="145" y="135"/>
                </a:cxn>
                <a:cxn ang="0">
                  <a:pos x="169" y="117"/>
                </a:cxn>
                <a:cxn ang="0">
                  <a:pos x="175" y="54"/>
                </a:cxn>
                <a:cxn ang="0">
                  <a:pos x="118" y="12"/>
                </a:cxn>
                <a:cxn ang="0">
                  <a:pos x="91" y="3"/>
                </a:cxn>
                <a:cxn ang="0">
                  <a:pos x="82" y="0"/>
                </a:cxn>
                <a:cxn ang="0">
                  <a:pos x="64" y="6"/>
                </a:cxn>
              </a:cxnLst>
              <a:rect l="0" t="0" r="r" b="b"/>
              <a:pathLst>
                <a:path w="186" h="153">
                  <a:moveTo>
                    <a:pt x="64" y="6"/>
                  </a:moveTo>
                  <a:cubicBezTo>
                    <a:pt x="25" y="12"/>
                    <a:pt x="39" y="28"/>
                    <a:pt x="22" y="54"/>
                  </a:cubicBezTo>
                  <a:cubicBezTo>
                    <a:pt x="18" y="60"/>
                    <a:pt x="10" y="72"/>
                    <a:pt x="10" y="72"/>
                  </a:cubicBezTo>
                  <a:cubicBezTo>
                    <a:pt x="5" y="94"/>
                    <a:pt x="0" y="124"/>
                    <a:pt x="25" y="132"/>
                  </a:cubicBezTo>
                  <a:cubicBezTo>
                    <a:pt x="30" y="152"/>
                    <a:pt x="43" y="147"/>
                    <a:pt x="61" y="153"/>
                  </a:cubicBezTo>
                  <a:cubicBezTo>
                    <a:pt x="124" y="149"/>
                    <a:pt x="99" y="147"/>
                    <a:pt x="145" y="135"/>
                  </a:cubicBezTo>
                  <a:cubicBezTo>
                    <a:pt x="156" y="128"/>
                    <a:pt x="162" y="128"/>
                    <a:pt x="169" y="117"/>
                  </a:cubicBezTo>
                  <a:cubicBezTo>
                    <a:pt x="173" y="85"/>
                    <a:pt x="186" y="86"/>
                    <a:pt x="175" y="54"/>
                  </a:cubicBezTo>
                  <a:cubicBezTo>
                    <a:pt x="169" y="14"/>
                    <a:pt x="159" y="16"/>
                    <a:pt x="118" y="12"/>
                  </a:cubicBezTo>
                  <a:cubicBezTo>
                    <a:pt x="109" y="9"/>
                    <a:pt x="100" y="6"/>
                    <a:pt x="91" y="3"/>
                  </a:cubicBezTo>
                  <a:cubicBezTo>
                    <a:pt x="88" y="2"/>
                    <a:pt x="82" y="0"/>
                    <a:pt x="82" y="0"/>
                  </a:cubicBezTo>
                  <a:cubicBezTo>
                    <a:pt x="52" y="3"/>
                    <a:pt x="46" y="0"/>
                    <a:pt x="64" y="6"/>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9" name="Freeform 19">
              <a:extLst>
                <a:ext uri="{FF2B5EF4-FFF2-40B4-BE49-F238E27FC236}">
                  <a16:creationId xmlns:a16="http://schemas.microsoft.com/office/drawing/2014/main" id="{03A75AB6-99F0-467B-847A-8EE3124CA4A4}"/>
                </a:ext>
              </a:extLst>
            </p:cNvPr>
            <p:cNvSpPr>
              <a:spLocks/>
            </p:cNvSpPr>
            <p:nvPr/>
          </p:nvSpPr>
          <p:spPr bwMode="auto">
            <a:xfrm>
              <a:off x="2718" y="621"/>
              <a:ext cx="72" cy="69"/>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0" name="Freeform 20">
              <a:extLst>
                <a:ext uri="{FF2B5EF4-FFF2-40B4-BE49-F238E27FC236}">
                  <a16:creationId xmlns:a16="http://schemas.microsoft.com/office/drawing/2014/main" id="{A5BD7ACC-E688-40B2-B99A-E9EBCB14F946}"/>
                </a:ext>
              </a:extLst>
            </p:cNvPr>
            <p:cNvSpPr>
              <a:spLocks/>
            </p:cNvSpPr>
            <p:nvPr/>
          </p:nvSpPr>
          <p:spPr bwMode="auto">
            <a:xfrm rot="-2667468">
              <a:off x="2689" y="807"/>
              <a:ext cx="27" cy="51"/>
            </a:xfrm>
            <a:custGeom>
              <a:avLst/>
              <a:gdLst/>
              <a:ahLst/>
              <a:cxnLst>
                <a:cxn ang="0">
                  <a:pos x="0" y="0"/>
                </a:cxn>
                <a:cxn ang="0">
                  <a:pos x="30" y="36"/>
                </a:cxn>
                <a:cxn ang="0">
                  <a:pos x="33" y="78"/>
                </a:cxn>
              </a:cxnLst>
              <a:rect l="0" t="0" r="r" b="b"/>
              <a:pathLst>
                <a:path w="35" h="78">
                  <a:moveTo>
                    <a:pt x="0" y="0"/>
                  </a:moveTo>
                  <a:cubicBezTo>
                    <a:pt x="12" y="11"/>
                    <a:pt x="25" y="23"/>
                    <a:pt x="30" y="36"/>
                  </a:cubicBezTo>
                  <a:cubicBezTo>
                    <a:pt x="35" y="49"/>
                    <a:pt x="34" y="63"/>
                    <a:pt x="33" y="78"/>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1" name="Freeform 21">
              <a:extLst>
                <a:ext uri="{FF2B5EF4-FFF2-40B4-BE49-F238E27FC236}">
                  <a16:creationId xmlns:a16="http://schemas.microsoft.com/office/drawing/2014/main" id="{94A0DCE5-F14C-4E51-BF6D-6D6FEDA0ED60}"/>
                </a:ext>
              </a:extLst>
            </p:cNvPr>
            <p:cNvSpPr>
              <a:spLocks/>
            </p:cNvSpPr>
            <p:nvPr/>
          </p:nvSpPr>
          <p:spPr bwMode="auto">
            <a:xfrm>
              <a:off x="2482" y="636"/>
              <a:ext cx="75" cy="114"/>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 name="Line 22">
              <a:extLst>
                <a:ext uri="{FF2B5EF4-FFF2-40B4-BE49-F238E27FC236}">
                  <a16:creationId xmlns:a16="http://schemas.microsoft.com/office/drawing/2014/main" id="{AD54B2F0-A33C-47F6-80C8-92AC08B030C4}"/>
                </a:ext>
              </a:extLst>
            </p:cNvPr>
            <p:cNvSpPr>
              <a:spLocks noChangeShapeType="1"/>
            </p:cNvSpPr>
            <p:nvPr/>
          </p:nvSpPr>
          <p:spPr bwMode="auto">
            <a:xfrm flipH="1">
              <a:off x="2598" y="720"/>
              <a:ext cx="48" cy="48"/>
            </a:xfrm>
            <a:prstGeom prst="line">
              <a:avLst/>
            </a:prstGeom>
            <a:noFill/>
            <a:ln w="19050">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3" name="Freeform 23">
              <a:extLst>
                <a:ext uri="{FF2B5EF4-FFF2-40B4-BE49-F238E27FC236}">
                  <a16:creationId xmlns:a16="http://schemas.microsoft.com/office/drawing/2014/main" id="{10C55A2E-D2D2-41CB-AEC6-CD06EE0D81AF}"/>
                </a:ext>
              </a:extLst>
            </p:cNvPr>
            <p:cNvSpPr>
              <a:spLocks/>
            </p:cNvSpPr>
            <p:nvPr/>
          </p:nvSpPr>
          <p:spPr bwMode="auto">
            <a:xfrm>
              <a:off x="2562" y="590"/>
              <a:ext cx="128" cy="84"/>
            </a:xfrm>
            <a:custGeom>
              <a:avLst/>
              <a:gdLst/>
              <a:ahLst/>
              <a:cxnLst>
                <a:cxn ang="0">
                  <a:pos x="3" y="82"/>
                </a:cxn>
                <a:cxn ang="0">
                  <a:pos x="132" y="79"/>
                </a:cxn>
                <a:cxn ang="0">
                  <a:pos x="117" y="51"/>
                </a:cxn>
                <a:cxn ang="0">
                  <a:pos x="51" y="1"/>
                </a:cxn>
                <a:cxn ang="0">
                  <a:pos x="12" y="4"/>
                </a:cxn>
                <a:cxn ang="0">
                  <a:pos x="0" y="40"/>
                </a:cxn>
                <a:cxn ang="0">
                  <a:pos x="3" y="82"/>
                </a:cxn>
              </a:cxnLst>
              <a:rect l="0" t="0" r="r" b="b"/>
              <a:pathLst>
                <a:path w="140" h="84">
                  <a:moveTo>
                    <a:pt x="3" y="82"/>
                  </a:moveTo>
                  <a:cubicBezTo>
                    <a:pt x="46" y="81"/>
                    <a:pt x="89" y="84"/>
                    <a:pt x="132" y="79"/>
                  </a:cubicBezTo>
                  <a:cubicBezTo>
                    <a:pt x="140" y="78"/>
                    <a:pt x="118" y="52"/>
                    <a:pt x="117" y="51"/>
                  </a:cubicBezTo>
                  <a:cubicBezTo>
                    <a:pt x="98" y="22"/>
                    <a:pt x="83" y="12"/>
                    <a:pt x="51" y="1"/>
                  </a:cubicBezTo>
                  <a:cubicBezTo>
                    <a:pt x="35" y="2"/>
                    <a:pt x="28" y="0"/>
                    <a:pt x="12" y="4"/>
                  </a:cubicBezTo>
                  <a:cubicBezTo>
                    <a:pt x="2" y="6"/>
                    <a:pt x="0" y="30"/>
                    <a:pt x="0" y="40"/>
                  </a:cubicBezTo>
                  <a:cubicBezTo>
                    <a:pt x="1" y="56"/>
                    <a:pt x="1" y="66"/>
                    <a:pt x="3" y="82"/>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4" name="Freeform 24">
              <a:extLst>
                <a:ext uri="{FF2B5EF4-FFF2-40B4-BE49-F238E27FC236}">
                  <a16:creationId xmlns:a16="http://schemas.microsoft.com/office/drawing/2014/main" id="{3A0C696F-E2AE-4B0A-B36C-270604BCA640}"/>
                </a:ext>
              </a:extLst>
            </p:cNvPr>
            <p:cNvSpPr>
              <a:spLocks/>
            </p:cNvSpPr>
            <p:nvPr/>
          </p:nvSpPr>
          <p:spPr bwMode="auto">
            <a:xfrm>
              <a:off x="2568" y="618"/>
              <a:ext cx="57" cy="54"/>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5" name="Freeform 25">
              <a:extLst>
                <a:ext uri="{FF2B5EF4-FFF2-40B4-BE49-F238E27FC236}">
                  <a16:creationId xmlns:a16="http://schemas.microsoft.com/office/drawing/2014/main" id="{A71E2367-5B10-4FEC-9391-5F26AA8E0772}"/>
                </a:ext>
              </a:extLst>
            </p:cNvPr>
            <p:cNvSpPr>
              <a:spLocks/>
            </p:cNvSpPr>
            <p:nvPr/>
          </p:nvSpPr>
          <p:spPr bwMode="auto">
            <a:xfrm>
              <a:off x="2952" y="716"/>
              <a:ext cx="87" cy="38"/>
            </a:xfrm>
            <a:custGeom>
              <a:avLst/>
              <a:gdLst/>
              <a:ahLst/>
              <a:cxnLst>
                <a:cxn ang="0">
                  <a:pos x="0" y="28"/>
                </a:cxn>
                <a:cxn ang="0">
                  <a:pos x="30" y="22"/>
                </a:cxn>
                <a:cxn ang="0">
                  <a:pos x="45" y="10"/>
                </a:cxn>
                <a:cxn ang="0">
                  <a:pos x="63" y="7"/>
                </a:cxn>
                <a:cxn ang="0">
                  <a:pos x="81" y="1"/>
                </a:cxn>
                <a:cxn ang="0">
                  <a:pos x="66" y="4"/>
                </a:cxn>
                <a:cxn ang="0">
                  <a:pos x="24" y="22"/>
                </a:cxn>
                <a:cxn ang="0">
                  <a:pos x="42" y="22"/>
                </a:cxn>
                <a:cxn ang="0">
                  <a:pos x="69" y="13"/>
                </a:cxn>
                <a:cxn ang="0">
                  <a:pos x="51" y="22"/>
                </a:cxn>
                <a:cxn ang="0">
                  <a:pos x="45" y="28"/>
                </a:cxn>
                <a:cxn ang="0">
                  <a:pos x="63" y="13"/>
                </a:cxn>
              </a:cxnLst>
              <a:rect l="0" t="0" r="r" b="b"/>
              <a:pathLst>
                <a:path w="87" h="38">
                  <a:moveTo>
                    <a:pt x="0" y="28"/>
                  </a:moveTo>
                  <a:cubicBezTo>
                    <a:pt x="10" y="27"/>
                    <a:pt x="22" y="28"/>
                    <a:pt x="30" y="22"/>
                  </a:cubicBezTo>
                  <a:cubicBezTo>
                    <a:pt x="44" y="10"/>
                    <a:pt x="27" y="14"/>
                    <a:pt x="45" y="10"/>
                  </a:cubicBezTo>
                  <a:cubicBezTo>
                    <a:pt x="51" y="9"/>
                    <a:pt x="57" y="8"/>
                    <a:pt x="63" y="7"/>
                  </a:cubicBezTo>
                  <a:cubicBezTo>
                    <a:pt x="69" y="5"/>
                    <a:pt x="87" y="0"/>
                    <a:pt x="81" y="1"/>
                  </a:cubicBezTo>
                  <a:cubicBezTo>
                    <a:pt x="76" y="2"/>
                    <a:pt x="71" y="3"/>
                    <a:pt x="66" y="4"/>
                  </a:cubicBezTo>
                  <a:cubicBezTo>
                    <a:pt x="48" y="16"/>
                    <a:pt x="45" y="18"/>
                    <a:pt x="24" y="22"/>
                  </a:cubicBezTo>
                  <a:cubicBezTo>
                    <a:pt x="0" y="38"/>
                    <a:pt x="36" y="24"/>
                    <a:pt x="42" y="22"/>
                  </a:cubicBezTo>
                  <a:cubicBezTo>
                    <a:pt x="63" y="8"/>
                    <a:pt x="53" y="8"/>
                    <a:pt x="69" y="13"/>
                  </a:cubicBezTo>
                  <a:cubicBezTo>
                    <a:pt x="63" y="17"/>
                    <a:pt x="54" y="16"/>
                    <a:pt x="51" y="22"/>
                  </a:cubicBezTo>
                  <a:cubicBezTo>
                    <a:pt x="46" y="31"/>
                    <a:pt x="66" y="35"/>
                    <a:pt x="45" y="28"/>
                  </a:cubicBezTo>
                  <a:cubicBezTo>
                    <a:pt x="64" y="15"/>
                    <a:pt x="63" y="23"/>
                    <a:pt x="63" y="13"/>
                  </a:cubicBezTo>
                </a:path>
              </a:pathLst>
            </a:custGeom>
            <a:noFill/>
            <a:ln w="1270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6" name="Freeform 26">
              <a:extLst>
                <a:ext uri="{FF2B5EF4-FFF2-40B4-BE49-F238E27FC236}">
                  <a16:creationId xmlns:a16="http://schemas.microsoft.com/office/drawing/2014/main" id="{75412C6C-0063-4536-8108-3541EFCFF051}"/>
                </a:ext>
              </a:extLst>
            </p:cNvPr>
            <p:cNvSpPr>
              <a:spLocks/>
            </p:cNvSpPr>
            <p:nvPr/>
          </p:nvSpPr>
          <p:spPr bwMode="auto">
            <a:xfrm rot="-1003678">
              <a:off x="2924" y="552"/>
              <a:ext cx="290" cy="269"/>
            </a:xfrm>
            <a:custGeom>
              <a:avLst/>
              <a:gdLst/>
              <a:ahLst/>
              <a:cxnLst>
                <a:cxn ang="0">
                  <a:pos x="0" y="140"/>
                </a:cxn>
                <a:cxn ang="0">
                  <a:pos x="27" y="53"/>
                </a:cxn>
                <a:cxn ang="0">
                  <a:pos x="27" y="38"/>
                </a:cxn>
                <a:cxn ang="0">
                  <a:pos x="102" y="11"/>
                </a:cxn>
                <a:cxn ang="0">
                  <a:pos x="177" y="2"/>
                </a:cxn>
                <a:cxn ang="0">
                  <a:pos x="249" y="8"/>
                </a:cxn>
                <a:cxn ang="0">
                  <a:pos x="252" y="17"/>
                </a:cxn>
                <a:cxn ang="0">
                  <a:pos x="261" y="23"/>
                </a:cxn>
                <a:cxn ang="0">
                  <a:pos x="279" y="29"/>
                </a:cxn>
                <a:cxn ang="0">
                  <a:pos x="297" y="41"/>
                </a:cxn>
                <a:cxn ang="0">
                  <a:pos x="321" y="47"/>
                </a:cxn>
                <a:cxn ang="0">
                  <a:pos x="330" y="77"/>
                </a:cxn>
                <a:cxn ang="0">
                  <a:pos x="303" y="80"/>
                </a:cxn>
                <a:cxn ang="0">
                  <a:pos x="324" y="125"/>
                </a:cxn>
                <a:cxn ang="0">
                  <a:pos x="312" y="140"/>
                </a:cxn>
                <a:cxn ang="0">
                  <a:pos x="264" y="143"/>
                </a:cxn>
                <a:cxn ang="0">
                  <a:pos x="282" y="242"/>
                </a:cxn>
                <a:cxn ang="0">
                  <a:pos x="219" y="230"/>
                </a:cxn>
                <a:cxn ang="0">
                  <a:pos x="162" y="197"/>
                </a:cxn>
                <a:cxn ang="0">
                  <a:pos x="162" y="116"/>
                </a:cxn>
                <a:cxn ang="0">
                  <a:pos x="81" y="89"/>
                </a:cxn>
                <a:cxn ang="0">
                  <a:pos x="9" y="104"/>
                </a:cxn>
              </a:cxnLst>
              <a:rect l="0" t="0" r="r" b="b"/>
              <a:pathLst>
                <a:path w="345" h="269">
                  <a:moveTo>
                    <a:pt x="0" y="140"/>
                  </a:moveTo>
                  <a:cubicBezTo>
                    <a:pt x="1" y="112"/>
                    <a:pt x="24" y="81"/>
                    <a:pt x="27" y="53"/>
                  </a:cubicBezTo>
                  <a:cubicBezTo>
                    <a:pt x="60" y="26"/>
                    <a:pt x="19" y="42"/>
                    <a:pt x="27" y="38"/>
                  </a:cubicBezTo>
                  <a:cubicBezTo>
                    <a:pt x="51" y="25"/>
                    <a:pt x="76" y="20"/>
                    <a:pt x="102" y="11"/>
                  </a:cubicBezTo>
                  <a:cubicBezTo>
                    <a:pt x="140" y="12"/>
                    <a:pt x="139" y="0"/>
                    <a:pt x="177" y="2"/>
                  </a:cubicBezTo>
                  <a:cubicBezTo>
                    <a:pt x="189" y="3"/>
                    <a:pt x="249" y="8"/>
                    <a:pt x="249" y="8"/>
                  </a:cubicBezTo>
                  <a:cubicBezTo>
                    <a:pt x="250" y="11"/>
                    <a:pt x="250" y="15"/>
                    <a:pt x="252" y="17"/>
                  </a:cubicBezTo>
                  <a:cubicBezTo>
                    <a:pt x="254" y="20"/>
                    <a:pt x="258" y="22"/>
                    <a:pt x="261" y="23"/>
                  </a:cubicBezTo>
                  <a:cubicBezTo>
                    <a:pt x="267" y="26"/>
                    <a:pt x="273" y="27"/>
                    <a:pt x="279" y="29"/>
                  </a:cubicBezTo>
                  <a:cubicBezTo>
                    <a:pt x="286" y="31"/>
                    <a:pt x="290" y="39"/>
                    <a:pt x="297" y="41"/>
                  </a:cubicBezTo>
                  <a:cubicBezTo>
                    <a:pt x="305" y="43"/>
                    <a:pt x="321" y="47"/>
                    <a:pt x="321" y="47"/>
                  </a:cubicBezTo>
                  <a:cubicBezTo>
                    <a:pt x="327" y="51"/>
                    <a:pt x="345" y="68"/>
                    <a:pt x="330" y="77"/>
                  </a:cubicBezTo>
                  <a:cubicBezTo>
                    <a:pt x="322" y="82"/>
                    <a:pt x="312" y="79"/>
                    <a:pt x="303" y="80"/>
                  </a:cubicBezTo>
                  <a:cubicBezTo>
                    <a:pt x="297" y="86"/>
                    <a:pt x="324" y="115"/>
                    <a:pt x="324" y="125"/>
                  </a:cubicBezTo>
                  <a:cubicBezTo>
                    <a:pt x="325" y="135"/>
                    <a:pt x="322" y="137"/>
                    <a:pt x="312" y="140"/>
                  </a:cubicBezTo>
                  <a:cubicBezTo>
                    <a:pt x="289" y="144"/>
                    <a:pt x="260" y="121"/>
                    <a:pt x="264" y="143"/>
                  </a:cubicBezTo>
                  <a:cubicBezTo>
                    <a:pt x="291" y="179"/>
                    <a:pt x="298" y="224"/>
                    <a:pt x="282" y="242"/>
                  </a:cubicBezTo>
                  <a:cubicBezTo>
                    <a:pt x="257" y="269"/>
                    <a:pt x="240" y="246"/>
                    <a:pt x="219" y="230"/>
                  </a:cubicBezTo>
                  <a:cubicBezTo>
                    <a:pt x="210" y="223"/>
                    <a:pt x="162" y="197"/>
                    <a:pt x="162" y="197"/>
                  </a:cubicBezTo>
                  <a:cubicBezTo>
                    <a:pt x="158" y="185"/>
                    <a:pt x="174" y="120"/>
                    <a:pt x="162" y="116"/>
                  </a:cubicBezTo>
                  <a:cubicBezTo>
                    <a:pt x="149" y="99"/>
                    <a:pt x="106" y="91"/>
                    <a:pt x="81" y="89"/>
                  </a:cubicBezTo>
                  <a:cubicBezTo>
                    <a:pt x="56" y="87"/>
                    <a:pt x="24" y="101"/>
                    <a:pt x="9" y="104"/>
                  </a:cubicBezTo>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7" name="Freeform 27">
              <a:extLst>
                <a:ext uri="{FF2B5EF4-FFF2-40B4-BE49-F238E27FC236}">
                  <a16:creationId xmlns:a16="http://schemas.microsoft.com/office/drawing/2014/main" id="{C4698981-72FD-4ABA-8F80-742137781A38}"/>
                </a:ext>
              </a:extLst>
            </p:cNvPr>
            <p:cNvSpPr>
              <a:spLocks/>
            </p:cNvSpPr>
            <p:nvPr/>
          </p:nvSpPr>
          <p:spPr bwMode="auto">
            <a:xfrm>
              <a:off x="2428" y="388"/>
              <a:ext cx="263" cy="230"/>
            </a:xfrm>
            <a:custGeom>
              <a:avLst/>
              <a:gdLst/>
              <a:ahLst/>
              <a:cxnLst>
                <a:cxn ang="0">
                  <a:pos x="239" y="203"/>
                </a:cxn>
                <a:cxn ang="0">
                  <a:pos x="212" y="176"/>
                </a:cxn>
                <a:cxn ang="0">
                  <a:pos x="158" y="134"/>
                </a:cxn>
                <a:cxn ang="0">
                  <a:pos x="131" y="122"/>
                </a:cxn>
                <a:cxn ang="0">
                  <a:pos x="74" y="128"/>
                </a:cxn>
                <a:cxn ang="0">
                  <a:pos x="65" y="137"/>
                </a:cxn>
                <a:cxn ang="0">
                  <a:pos x="14" y="149"/>
                </a:cxn>
                <a:cxn ang="0">
                  <a:pos x="5" y="158"/>
                </a:cxn>
                <a:cxn ang="0">
                  <a:pos x="11" y="110"/>
                </a:cxn>
                <a:cxn ang="0">
                  <a:pos x="62" y="95"/>
                </a:cxn>
                <a:cxn ang="0">
                  <a:pos x="32" y="83"/>
                </a:cxn>
                <a:cxn ang="0">
                  <a:pos x="14" y="77"/>
                </a:cxn>
                <a:cxn ang="0">
                  <a:pos x="62" y="56"/>
                </a:cxn>
                <a:cxn ang="0">
                  <a:pos x="89" y="47"/>
                </a:cxn>
                <a:cxn ang="0">
                  <a:pos x="98" y="44"/>
                </a:cxn>
                <a:cxn ang="0">
                  <a:pos x="128" y="65"/>
                </a:cxn>
                <a:cxn ang="0">
                  <a:pos x="143" y="62"/>
                </a:cxn>
                <a:cxn ang="0">
                  <a:pos x="134" y="26"/>
                </a:cxn>
                <a:cxn ang="0">
                  <a:pos x="131" y="17"/>
                </a:cxn>
                <a:cxn ang="0">
                  <a:pos x="167" y="11"/>
                </a:cxn>
                <a:cxn ang="0">
                  <a:pos x="173" y="32"/>
                </a:cxn>
                <a:cxn ang="0">
                  <a:pos x="194" y="35"/>
                </a:cxn>
                <a:cxn ang="0">
                  <a:pos x="221" y="74"/>
                </a:cxn>
                <a:cxn ang="0">
                  <a:pos x="248" y="146"/>
                </a:cxn>
                <a:cxn ang="0">
                  <a:pos x="239" y="203"/>
                </a:cxn>
              </a:cxnLst>
              <a:rect l="0" t="0" r="r" b="b"/>
              <a:pathLst>
                <a:path w="263" h="230">
                  <a:moveTo>
                    <a:pt x="239" y="203"/>
                  </a:moveTo>
                  <a:cubicBezTo>
                    <a:pt x="226" y="199"/>
                    <a:pt x="225" y="184"/>
                    <a:pt x="212" y="176"/>
                  </a:cubicBezTo>
                  <a:cubicBezTo>
                    <a:pt x="204" y="152"/>
                    <a:pt x="178" y="147"/>
                    <a:pt x="158" y="134"/>
                  </a:cubicBezTo>
                  <a:cubicBezTo>
                    <a:pt x="150" y="129"/>
                    <a:pt x="131" y="122"/>
                    <a:pt x="131" y="122"/>
                  </a:cubicBezTo>
                  <a:cubicBezTo>
                    <a:pt x="112" y="124"/>
                    <a:pt x="92" y="122"/>
                    <a:pt x="74" y="128"/>
                  </a:cubicBezTo>
                  <a:cubicBezTo>
                    <a:pt x="70" y="129"/>
                    <a:pt x="69" y="135"/>
                    <a:pt x="65" y="137"/>
                  </a:cubicBezTo>
                  <a:cubicBezTo>
                    <a:pt x="50" y="145"/>
                    <a:pt x="30" y="147"/>
                    <a:pt x="14" y="149"/>
                  </a:cubicBezTo>
                  <a:cubicBezTo>
                    <a:pt x="7" y="170"/>
                    <a:pt x="10" y="173"/>
                    <a:pt x="5" y="158"/>
                  </a:cubicBezTo>
                  <a:cubicBezTo>
                    <a:pt x="6" y="142"/>
                    <a:pt x="0" y="121"/>
                    <a:pt x="11" y="110"/>
                  </a:cubicBezTo>
                  <a:cubicBezTo>
                    <a:pt x="20" y="101"/>
                    <a:pt x="49" y="98"/>
                    <a:pt x="62" y="95"/>
                  </a:cubicBezTo>
                  <a:cubicBezTo>
                    <a:pt x="50" y="92"/>
                    <a:pt x="43" y="88"/>
                    <a:pt x="32" y="83"/>
                  </a:cubicBezTo>
                  <a:cubicBezTo>
                    <a:pt x="26" y="80"/>
                    <a:pt x="14" y="77"/>
                    <a:pt x="14" y="77"/>
                  </a:cubicBezTo>
                  <a:cubicBezTo>
                    <a:pt x="20" y="59"/>
                    <a:pt x="46" y="61"/>
                    <a:pt x="62" y="56"/>
                  </a:cubicBezTo>
                  <a:cubicBezTo>
                    <a:pt x="62" y="56"/>
                    <a:pt x="85" y="48"/>
                    <a:pt x="89" y="47"/>
                  </a:cubicBezTo>
                  <a:cubicBezTo>
                    <a:pt x="92" y="46"/>
                    <a:pt x="98" y="44"/>
                    <a:pt x="98" y="44"/>
                  </a:cubicBezTo>
                  <a:cubicBezTo>
                    <a:pt x="120" y="47"/>
                    <a:pt x="122" y="46"/>
                    <a:pt x="128" y="65"/>
                  </a:cubicBezTo>
                  <a:cubicBezTo>
                    <a:pt x="133" y="64"/>
                    <a:pt x="140" y="66"/>
                    <a:pt x="143" y="62"/>
                  </a:cubicBezTo>
                  <a:cubicBezTo>
                    <a:pt x="146" y="58"/>
                    <a:pt x="135" y="29"/>
                    <a:pt x="134" y="26"/>
                  </a:cubicBezTo>
                  <a:cubicBezTo>
                    <a:pt x="133" y="23"/>
                    <a:pt x="131" y="17"/>
                    <a:pt x="131" y="17"/>
                  </a:cubicBezTo>
                  <a:cubicBezTo>
                    <a:pt x="137" y="0"/>
                    <a:pt x="133" y="0"/>
                    <a:pt x="167" y="11"/>
                  </a:cubicBezTo>
                  <a:cubicBezTo>
                    <a:pt x="174" y="13"/>
                    <a:pt x="167" y="28"/>
                    <a:pt x="173" y="32"/>
                  </a:cubicBezTo>
                  <a:cubicBezTo>
                    <a:pt x="179" y="36"/>
                    <a:pt x="187" y="34"/>
                    <a:pt x="194" y="35"/>
                  </a:cubicBezTo>
                  <a:cubicBezTo>
                    <a:pt x="197" y="70"/>
                    <a:pt x="188" y="79"/>
                    <a:pt x="221" y="74"/>
                  </a:cubicBezTo>
                  <a:cubicBezTo>
                    <a:pt x="263" y="81"/>
                    <a:pt x="228" y="116"/>
                    <a:pt x="248" y="146"/>
                  </a:cubicBezTo>
                  <a:cubicBezTo>
                    <a:pt x="245" y="216"/>
                    <a:pt x="257" y="230"/>
                    <a:pt x="239" y="203"/>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8" name="Freeform 28">
              <a:extLst>
                <a:ext uri="{FF2B5EF4-FFF2-40B4-BE49-F238E27FC236}">
                  <a16:creationId xmlns:a16="http://schemas.microsoft.com/office/drawing/2014/main" id="{1F2C5B4E-4DF9-4493-8029-E28303C33EB4}"/>
                </a:ext>
              </a:extLst>
            </p:cNvPr>
            <p:cNvSpPr>
              <a:spLocks/>
            </p:cNvSpPr>
            <p:nvPr/>
          </p:nvSpPr>
          <p:spPr bwMode="auto">
            <a:xfrm>
              <a:off x="2890" y="1337"/>
              <a:ext cx="193" cy="198"/>
            </a:xfrm>
            <a:custGeom>
              <a:avLst/>
              <a:gdLst/>
              <a:ahLst/>
              <a:cxnLst>
                <a:cxn ang="0">
                  <a:pos x="55" y="0"/>
                </a:cxn>
                <a:cxn ang="0">
                  <a:pos x="19" y="23"/>
                </a:cxn>
                <a:cxn ang="0">
                  <a:pos x="0" y="89"/>
                </a:cxn>
                <a:cxn ang="0">
                  <a:pos x="18" y="141"/>
                </a:cxn>
                <a:cxn ang="0">
                  <a:pos x="96" y="194"/>
                </a:cxn>
                <a:cxn ang="0">
                  <a:pos x="160" y="198"/>
                </a:cxn>
                <a:cxn ang="0">
                  <a:pos x="193" y="140"/>
                </a:cxn>
                <a:cxn ang="0">
                  <a:pos x="126" y="131"/>
                </a:cxn>
                <a:cxn ang="0">
                  <a:pos x="66" y="54"/>
                </a:cxn>
                <a:cxn ang="0">
                  <a:pos x="57" y="41"/>
                </a:cxn>
                <a:cxn ang="0">
                  <a:pos x="55" y="0"/>
                </a:cxn>
              </a:cxnLst>
              <a:rect l="0" t="0" r="r" b="b"/>
              <a:pathLst>
                <a:path w="193" h="198">
                  <a:moveTo>
                    <a:pt x="55" y="0"/>
                  </a:moveTo>
                  <a:lnTo>
                    <a:pt x="19" y="23"/>
                  </a:lnTo>
                  <a:lnTo>
                    <a:pt x="0" y="89"/>
                  </a:lnTo>
                  <a:lnTo>
                    <a:pt x="18" y="141"/>
                  </a:lnTo>
                  <a:lnTo>
                    <a:pt x="96" y="194"/>
                  </a:lnTo>
                  <a:lnTo>
                    <a:pt x="160" y="198"/>
                  </a:lnTo>
                  <a:lnTo>
                    <a:pt x="193" y="140"/>
                  </a:lnTo>
                  <a:lnTo>
                    <a:pt x="126" y="131"/>
                  </a:lnTo>
                  <a:lnTo>
                    <a:pt x="66" y="54"/>
                  </a:lnTo>
                  <a:lnTo>
                    <a:pt x="57" y="41"/>
                  </a:lnTo>
                  <a:lnTo>
                    <a:pt x="55" y="0"/>
                  </a:ln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9" name="Freeform 29">
              <a:extLst>
                <a:ext uri="{FF2B5EF4-FFF2-40B4-BE49-F238E27FC236}">
                  <a16:creationId xmlns:a16="http://schemas.microsoft.com/office/drawing/2014/main" id="{167D6401-081A-4976-8FAD-65701C331D0E}"/>
                </a:ext>
              </a:extLst>
            </p:cNvPr>
            <p:cNvSpPr>
              <a:spLocks/>
            </p:cNvSpPr>
            <p:nvPr/>
          </p:nvSpPr>
          <p:spPr bwMode="auto">
            <a:xfrm>
              <a:off x="2782" y="1108"/>
              <a:ext cx="192" cy="603"/>
            </a:xfrm>
            <a:custGeom>
              <a:avLst/>
              <a:gdLst/>
              <a:ahLst/>
              <a:cxnLst>
                <a:cxn ang="0">
                  <a:pos x="192" y="0"/>
                </a:cxn>
                <a:cxn ang="0">
                  <a:pos x="118" y="133"/>
                </a:cxn>
                <a:cxn ang="0">
                  <a:pos x="58" y="270"/>
                </a:cxn>
                <a:cxn ang="0">
                  <a:pos x="30" y="423"/>
                </a:cxn>
                <a:cxn ang="0">
                  <a:pos x="3" y="543"/>
                </a:cxn>
                <a:cxn ang="0">
                  <a:pos x="0" y="603"/>
                </a:cxn>
              </a:cxnLst>
              <a:rect l="0" t="0" r="r" b="b"/>
              <a:pathLst>
                <a:path w="192" h="603">
                  <a:moveTo>
                    <a:pt x="192" y="0"/>
                  </a:moveTo>
                  <a:lnTo>
                    <a:pt x="118" y="133"/>
                  </a:lnTo>
                  <a:lnTo>
                    <a:pt x="58" y="270"/>
                  </a:lnTo>
                  <a:lnTo>
                    <a:pt x="30" y="423"/>
                  </a:lnTo>
                  <a:lnTo>
                    <a:pt x="3" y="543"/>
                  </a:lnTo>
                  <a:lnTo>
                    <a:pt x="0" y="603"/>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0" name="Freeform 30">
              <a:extLst>
                <a:ext uri="{FF2B5EF4-FFF2-40B4-BE49-F238E27FC236}">
                  <a16:creationId xmlns:a16="http://schemas.microsoft.com/office/drawing/2014/main" id="{465EEC1D-95D0-4267-9B54-B96A03EC0626}"/>
                </a:ext>
              </a:extLst>
            </p:cNvPr>
            <p:cNvSpPr>
              <a:spLocks/>
            </p:cNvSpPr>
            <p:nvPr/>
          </p:nvSpPr>
          <p:spPr bwMode="auto">
            <a:xfrm>
              <a:off x="2954" y="1221"/>
              <a:ext cx="69" cy="155"/>
            </a:xfrm>
            <a:custGeom>
              <a:avLst/>
              <a:gdLst/>
              <a:ahLst/>
              <a:cxnLst>
                <a:cxn ang="0">
                  <a:pos x="0" y="155"/>
                </a:cxn>
                <a:cxn ang="0">
                  <a:pos x="69" y="30"/>
                </a:cxn>
                <a:cxn ang="0">
                  <a:pos x="28" y="0"/>
                </a:cxn>
              </a:cxnLst>
              <a:rect l="0" t="0" r="r" b="b"/>
              <a:pathLst>
                <a:path w="69" h="155">
                  <a:moveTo>
                    <a:pt x="0" y="155"/>
                  </a:moveTo>
                  <a:lnTo>
                    <a:pt x="69" y="30"/>
                  </a:lnTo>
                  <a:lnTo>
                    <a:pt x="28" y="0"/>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1" name="Freeform 31">
              <a:extLst>
                <a:ext uri="{FF2B5EF4-FFF2-40B4-BE49-F238E27FC236}">
                  <a16:creationId xmlns:a16="http://schemas.microsoft.com/office/drawing/2014/main" id="{8B68C70E-285F-4EF3-A62A-EBCA71752E7F}"/>
                </a:ext>
              </a:extLst>
            </p:cNvPr>
            <p:cNvSpPr>
              <a:spLocks/>
            </p:cNvSpPr>
            <p:nvPr/>
          </p:nvSpPr>
          <p:spPr bwMode="auto">
            <a:xfrm>
              <a:off x="2297" y="1848"/>
              <a:ext cx="400" cy="127"/>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2" name="Freeform 32">
              <a:extLst>
                <a:ext uri="{FF2B5EF4-FFF2-40B4-BE49-F238E27FC236}">
                  <a16:creationId xmlns:a16="http://schemas.microsoft.com/office/drawing/2014/main" id="{0622D393-7423-415F-9278-392F1EE20991}"/>
                </a:ext>
              </a:extLst>
            </p:cNvPr>
            <p:cNvSpPr>
              <a:spLocks/>
            </p:cNvSpPr>
            <p:nvPr/>
          </p:nvSpPr>
          <p:spPr bwMode="auto">
            <a:xfrm>
              <a:off x="2329" y="1047"/>
              <a:ext cx="368" cy="678"/>
            </a:xfrm>
            <a:custGeom>
              <a:avLst/>
              <a:gdLst/>
              <a:ahLst/>
              <a:cxnLst>
                <a:cxn ang="0">
                  <a:pos x="356" y="0"/>
                </a:cxn>
                <a:cxn ang="0">
                  <a:pos x="176" y="156"/>
                </a:cxn>
                <a:cxn ang="0">
                  <a:pos x="30" y="146"/>
                </a:cxn>
                <a:cxn ang="0">
                  <a:pos x="0" y="272"/>
                </a:cxn>
                <a:cxn ang="0">
                  <a:pos x="152" y="288"/>
                </a:cxn>
                <a:cxn ang="0">
                  <a:pos x="236" y="240"/>
                </a:cxn>
                <a:cxn ang="0">
                  <a:pos x="122" y="636"/>
                </a:cxn>
                <a:cxn ang="0">
                  <a:pos x="194" y="672"/>
                </a:cxn>
                <a:cxn ang="0">
                  <a:pos x="302" y="678"/>
                </a:cxn>
                <a:cxn ang="0">
                  <a:pos x="368" y="240"/>
                </a:cxn>
                <a:cxn ang="0">
                  <a:pos x="356" y="0"/>
                </a:cxn>
              </a:cxnLst>
              <a:rect l="0" t="0" r="r" b="b"/>
              <a:pathLst>
                <a:path w="368" h="678">
                  <a:moveTo>
                    <a:pt x="356" y="0"/>
                  </a:moveTo>
                  <a:lnTo>
                    <a:pt x="176" y="156"/>
                  </a:lnTo>
                  <a:lnTo>
                    <a:pt x="30" y="146"/>
                  </a:lnTo>
                  <a:lnTo>
                    <a:pt x="0" y="272"/>
                  </a:lnTo>
                  <a:lnTo>
                    <a:pt x="152" y="288"/>
                  </a:lnTo>
                  <a:lnTo>
                    <a:pt x="236" y="240"/>
                  </a:lnTo>
                  <a:lnTo>
                    <a:pt x="122" y="636"/>
                  </a:lnTo>
                  <a:lnTo>
                    <a:pt x="194" y="672"/>
                  </a:lnTo>
                  <a:lnTo>
                    <a:pt x="302" y="678"/>
                  </a:lnTo>
                  <a:lnTo>
                    <a:pt x="368" y="240"/>
                  </a:lnTo>
                  <a:lnTo>
                    <a:pt x="356" y="0"/>
                  </a:lnTo>
                  <a:close/>
                </a:path>
              </a:pathLst>
            </a:custGeom>
            <a:solidFill>
              <a:schemeClr val="accent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3" name="Freeform 33">
              <a:extLst>
                <a:ext uri="{FF2B5EF4-FFF2-40B4-BE49-F238E27FC236}">
                  <a16:creationId xmlns:a16="http://schemas.microsoft.com/office/drawing/2014/main" id="{182E27AA-507B-4786-A448-B7F3480E4EB9}"/>
                </a:ext>
              </a:extLst>
            </p:cNvPr>
            <p:cNvSpPr>
              <a:spLocks/>
            </p:cNvSpPr>
            <p:nvPr/>
          </p:nvSpPr>
          <p:spPr bwMode="auto">
            <a:xfrm rot="1141536" flipH="1">
              <a:off x="2843" y="1930"/>
              <a:ext cx="322" cy="121"/>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4" name="Freeform 34">
              <a:extLst>
                <a:ext uri="{FF2B5EF4-FFF2-40B4-BE49-F238E27FC236}">
                  <a16:creationId xmlns:a16="http://schemas.microsoft.com/office/drawing/2014/main" id="{9B925EC1-FD0E-4AA1-99B1-198B3D169229}"/>
                </a:ext>
              </a:extLst>
            </p:cNvPr>
            <p:cNvSpPr>
              <a:spLocks/>
            </p:cNvSpPr>
            <p:nvPr/>
          </p:nvSpPr>
          <p:spPr bwMode="auto">
            <a:xfrm>
              <a:off x="2644" y="1013"/>
              <a:ext cx="250" cy="112"/>
            </a:xfrm>
            <a:custGeom>
              <a:avLst/>
              <a:gdLst/>
              <a:ahLst/>
              <a:cxnLst>
                <a:cxn ang="0">
                  <a:pos x="1" y="27"/>
                </a:cxn>
                <a:cxn ang="0">
                  <a:pos x="4" y="112"/>
                </a:cxn>
                <a:cxn ang="0">
                  <a:pos x="82" y="69"/>
                </a:cxn>
                <a:cxn ang="0">
                  <a:pos x="87" y="91"/>
                </a:cxn>
                <a:cxn ang="0">
                  <a:pos x="151" y="84"/>
                </a:cxn>
                <a:cxn ang="0">
                  <a:pos x="156" y="60"/>
                </a:cxn>
                <a:cxn ang="0">
                  <a:pos x="250" y="108"/>
                </a:cxn>
                <a:cxn ang="0">
                  <a:pos x="249" y="12"/>
                </a:cxn>
                <a:cxn ang="0">
                  <a:pos x="163" y="36"/>
                </a:cxn>
                <a:cxn ang="0">
                  <a:pos x="144" y="21"/>
                </a:cxn>
                <a:cxn ang="0">
                  <a:pos x="90" y="24"/>
                </a:cxn>
                <a:cxn ang="0">
                  <a:pos x="88" y="48"/>
                </a:cxn>
                <a:cxn ang="0">
                  <a:pos x="0" y="0"/>
                </a:cxn>
                <a:cxn ang="0">
                  <a:pos x="1" y="27"/>
                </a:cxn>
              </a:cxnLst>
              <a:rect l="0" t="0" r="r" b="b"/>
              <a:pathLst>
                <a:path w="250" h="112">
                  <a:moveTo>
                    <a:pt x="1" y="27"/>
                  </a:moveTo>
                  <a:lnTo>
                    <a:pt x="4" y="112"/>
                  </a:lnTo>
                  <a:lnTo>
                    <a:pt x="82" y="69"/>
                  </a:lnTo>
                  <a:lnTo>
                    <a:pt x="87" y="91"/>
                  </a:lnTo>
                  <a:lnTo>
                    <a:pt x="151" y="84"/>
                  </a:lnTo>
                  <a:lnTo>
                    <a:pt x="156" y="60"/>
                  </a:lnTo>
                  <a:lnTo>
                    <a:pt x="250" y="108"/>
                  </a:lnTo>
                  <a:lnTo>
                    <a:pt x="249" y="12"/>
                  </a:lnTo>
                  <a:lnTo>
                    <a:pt x="163" y="36"/>
                  </a:lnTo>
                  <a:lnTo>
                    <a:pt x="144" y="21"/>
                  </a:lnTo>
                  <a:lnTo>
                    <a:pt x="90" y="24"/>
                  </a:lnTo>
                  <a:lnTo>
                    <a:pt x="88" y="48"/>
                  </a:lnTo>
                  <a:lnTo>
                    <a:pt x="0" y="0"/>
                  </a:lnTo>
                  <a:lnTo>
                    <a:pt x="1" y="27"/>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5" name="Freeform 35">
              <a:extLst>
                <a:ext uri="{FF2B5EF4-FFF2-40B4-BE49-F238E27FC236}">
                  <a16:creationId xmlns:a16="http://schemas.microsoft.com/office/drawing/2014/main" id="{C72027AF-55E4-4F96-B912-49D8798FADFD}"/>
                </a:ext>
              </a:extLst>
            </p:cNvPr>
            <p:cNvSpPr>
              <a:spLocks/>
            </p:cNvSpPr>
            <p:nvPr/>
          </p:nvSpPr>
          <p:spPr bwMode="auto">
            <a:xfrm>
              <a:off x="2597" y="1135"/>
              <a:ext cx="64" cy="448"/>
            </a:xfrm>
            <a:custGeom>
              <a:avLst/>
              <a:gdLst/>
              <a:ahLst/>
              <a:cxnLst>
                <a:cxn ang="0">
                  <a:pos x="0" y="0"/>
                </a:cxn>
                <a:cxn ang="0">
                  <a:pos x="64" y="200"/>
                </a:cxn>
                <a:cxn ang="0">
                  <a:pos x="48" y="448"/>
                </a:cxn>
              </a:cxnLst>
              <a:rect l="0" t="0" r="r" b="b"/>
              <a:pathLst>
                <a:path w="64" h="448">
                  <a:moveTo>
                    <a:pt x="0" y="0"/>
                  </a:moveTo>
                  <a:lnTo>
                    <a:pt x="64" y="200"/>
                  </a:lnTo>
                  <a:lnTo>
                    <a:pt x="48" y="448"/>
                  </a:ln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6" name="AutoShape 36">
              <a:extLst>
                <a:ext uri="{FF2B5EF4-FFF2-40B4-BE49-F238E27FC236}">
                  <a16:creationId xmlns:a16="http://schemas.microsoft.com/office/drawing/2014/main" id="{1EC527FA-FF5C-4CE9-8EC8-BF52FAB6D1C7}"/>
                </a:ext>
              </a:extLst>
            </p:cNvPr>
            <p:cNvSpPr>
              <a:spLocks noChangeArrowheads="1"/>
            </p:cNvSpPr>
            <p:nvPr/>
          </p:nvSpPr>
          <p:spPr bwMode="auto">
            <a:xfrm rot="-1641661">
              <a:off x="2159" y="1037"/>
              <a:ext cx="318" cy="30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6633"/>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7" name="AutoShape 37">
              <a:extLst>
                <a:ext uri="{FF2B5EF4-FFF2-40B4-BE49-F238E27FC236}">
                  <a16:creationId xmlns:a16="http://schemas.microsoft.com/office/drawing/2014/main" id="{4B1E2504-4C51-4380-AE24-0889ADCE1F40}"/>
                </a:ext>
              </a:extLst>
            </p:cNvPr>
            <p:cNvSpPr>
              <a:spLocks noChangeArrowheads="1"/>
            </p:cNvSpPr>
            <p:nvPr/>
          </p:nvSpPr>
          <p:spPr bwMode="auto">
            <a:xfrm rot="-1641661">
              <a:off x="2198" y="1066"/>
              <a:ext cx="252" cy="23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bg1"/>
                </a:gs>
                <a:gs pos="100000">
                  <a:schemeClr val="bg1">
                    <a:gamma/>
                    <a:shade val="46275"/>
                    <a:invGamma/>
                  </a:schemeClr>
                </a:gs>
              </a:gsLst>
              <a:lin ang="5400000" scaled="1"/>
            </a:gra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8" name="Freeform 38">
              <a:extLst>
                <a:ext uri="{FF2B5EF4-FFF2-40B4-BE49-F238E27FC236}">
                  <a16:creationId xmlns:a16="http://schemas.microsoft.com/office/drawing/2014/main" id="{0AA2D85A-E854-4485-8C98-948CCF2D3F68}"/>
                </a:ext>
              </a:extLst>
            </p:cNvPr>
            <p:cNvSpPr>
              <a:spLocks/>
            </p:cNvSpPr>
            <p:nvPr/>
          </p:nvSpPr>
          <p:spPr bwMode="auto">
            <a:xfrm>
              <a:off x="2200" y="1069"/>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9" name="Freeform 39">
              <a:extLst>
                <a:ext uri="{FF2B5EF4-FFF2-40B4-BE49-F238E27FC236}">
                  <a16:creationId xmlns:a16="http://schemas.microsoft.com/office/drawing/2014/main" id="{106E5575-DA34-4ECE-B312-9B637D8668F1}"/>
                </a:ext>
              </a:extLst>
            </p:cNvPr>
            <p:cNvSpPr>
              <a:spLocks/>
            </p:cNvSpPr>
            <p:nvPr/>
          </p:nvSpPr>
          <p:spPr bwMode="auto">
            <a:xfrm>
              <a:off x="2218" y="1090"/>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0" name="Freeform 40">
              <a:extLst>
                <a:ext uri="{FF2B5EF4-FFF2-40B4-BE49-F238E27FC236}">
                  <a16:creationId xmlns:a16="http://schemas.microsoft.com/office/drawing/2014/main" id="{46332C63-ECCC-4769-B879-232334C9C5AF}"/>
                </a:ext>
              </a:extLst>
            </p:cNvPr>
            <p:cNvSpPr>
              <a:spLocks/>
            </p:cNvSpPr>
            <p:nvPr/>
          </p:nvSpPr>
          <p:spPr bwMode="auto">
            <a:xfrm>
              <a:off x="2224" y="1108"/>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1" name="Freeform 41">
              <a:extLst>
                <a:ext uri="{FF2B5EF4-FFF2-40B4-BE49-F238E27FC236}">
                  <a16:creationId xmlns:a16="http://schemas.microsoft.com/office/drawing/2014/main" id="{A21C3C67-0A0B-446E-99A5-041862C32392}"/>
                </a:ext>
              </a:extLst>
            </p:cNvPr>
            <p:cNvSpPr>
              <a:spLocks/>
            </p:cNvSpPr>
            <p:nvPr/>
          </p:nvSpPr>
          <p:spPr bwMode="auto">
            <a:xfrm>
              <a:off x="2249" y="1135"/>
              <a:ext cx="154" cy="76"/>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2" name="Freeform 42">
              <a:extLst>
                <a:ext uri="{FF2B5EF4-FFF2-40B4-BE49-F238E27FC236}">
                  <a16:creationId xmlns:a16="http://schemas.microsoft.com/office/drawing/2014/main" id="{DDDC7F72-FC06-4C2D-81A7-C0F446841A12}"/>
                </a:ext>
              </a:extLst>
            </p:cNvPr>
            <p:cNvSpPr>
              <a:spLocks/>
            </p:cNvSpPr>
            <p:nvPr/>
          </p:nvSpPr>
          <p:spPr bwMode="auto">
            <a:xfrm>
              <a:off x="2272" y="1158"/>
              <a:ext cx="136" cy="72"/>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 name="Freeform 43">
              <a:extLst>
                <a:ext uri="{FF2B5EF4-FFF2-40B4-BE49-F238E27FC236}">
                  <a16:creationId xmlns:a16="http://schemas.microsoft.com/office/drawing/2014/main" id="{A46E25A6-FB5B-4276-85EF-B00E794AE6F6}"/>
                </a:ext>
              </a:extLst>
            </p:cNvPr>
            <p:cNvSpPr>
              <a:spLocks/>
            </p:cNvSpPr>
            <p:nvPr/>
          </p:nvSpPr>
          <p:spPr bwMode="auto">
            <a:xfrm>
              <a:off x="2295" y="1198"/>
              <a:ext cx="121"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4" name="Freeform 44">
              <a:extLst>
                <a:ext uri="{FF2B5EF4-FFF2-40B4-BE49-F238E27FC236}">
                  <a16:creationId xmlns:a16="http://schemas.microsoft.com/office/drawing/2014/main" id="{4FC4D8D7-0412-4C87-897E-B14AB137A485}"/>
                </a:ext>
              </a:extLst>
            </p:cNvPr>
            <p:cNvSpPr>
              <a:spLocks/>
            </p:cNvSpPr>
            <p:nvPr/>
          </p:nvSpPr>
          <p:spPr bwMode="auto">
            <a:xfrm>
              <a:off x="2325" y="1218"/>
              <a:ext cx="99"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5" name="Freeform 45">
              <a:extLst>
                <a:ext uri="{FF2B5EF4-FFF2-40B4-BE49-F238E27FC236}">
                  <a16:creationId xmlns:a16="http://schemas.microsoft.com/office/drawing/2014/main" id="{CAB97BA9-7D2F-485D-9EA9-9D7B1A115EB6}"/>
                </a:ext>
              </a:extLst>
            </p:cNvPr>
            <p:cNvSpPr>
              <a:spLocks/>
            </p:cNvSpPr>
            <p:nvPr/>
          </p:nvSpPr>
          <p:spPr bwMode="auto">
            <a:xfrm>
              <a:off x="2145" y="1184"/>
              <a:ext cx="133" cy="150"/>
            </a:xfrm>
            <a:custGeom>
              <a:avLst/>
              <a:gdLst/>
              <a:ahLst/>
              <a:cxnLst>
                <a:cxn ang="0">
                  <a:pos x="0" y="15"/>
                </a:cxn>
                <a:cxn ang="0">
                  <a:pos x="15" y="0"/>
                </a:cxn>
                <a:cxn ang="0">
                  <a:pos x="27" y="12"/>
                </a:cxn>
                <a:cxn ang="0">
                  <a:pos x="46" y="20"/>
                </a:cxn>
                <a:cxn ang="0">
                  <a:pos x="63" y="26"/>
                </a:cxn>
                <a:cxn ang="0">
                  <a:pos x="70" y="41"/>
                </a:cxn>
                <a:cxn ang="0">
                  <a:pos x="87" y="44"/>
                </a:cxn>
                <a:cxn ang="0">
                  <a:pos x="79" y="75"/>
                </a:cxn>
                <a:cxn ang="0">
                  <a:pos x="57" y="75"/>
                </a:cxn>
                <a:cxn ang="0">
                  <a:pos x="54" y="71"/>
                </a:cxn>
                <a:cxn ang="0">
                  <a:pos x="49" y="69"/>
                </a:cxn>
                <a:cxn ang="0">
                  <a:pos x="22" y="51"/>
                </a:cxn>
                <a:cxn ang="0">
                  <a:pos x="0" y="15"/>
                </a:cxn>
              </a:cxnLst>
              <a:rect l="0" t="0" r="r" b="b"/>
              <a:pathLst>
                <a:path w="89" h="88">
                  <a:moveTo>
                    <a:pt x="0" y="15"/>
                  </a:moveTo>
                  <a:cubicBezTo>
                    <a:pt x="1" y="7"/>
                    <a:pt x="8" y="3"/>
                    <a:pt x="15" y="0"/>
                  </a:cubicBezTo>
                  <a:cubicBezTo>
                    <a:pt x="24" y="6"/>
                    <a:pt x="17" y="15"/>
                    <a:pt x="27" y="12"/>
                  </a:cubicBezTo>
                  <a:cubicBezTo>
                    <a:pt x="36" y="13"/>
                    <a:pt x="44" y="11"/>
                    <a:pt x="46" y="20"/>
                  </a:cubicBezTo>
                  <a:cubicBezTo>
                    <a:pt x="44" y="29"/>
                    <a:pt x="53" y="24"/>
                    <a:pt x="63" y="26"/>
                  </a:cubicBezTo>
                  <a:cubicBezTo>
                    <a:pt x="66" y="46"/>
                    <a:pt x="61" y="48"/>
                    <a:pt x="70" y="41"/>
                  </a:cubicBezTo>
                  <a:cubicBezTo>
                    <a:pt x="76" y="42"/>
                    <a:pt x="86" y="38"/>
                    <a:pt x="87" y="44"/>
                  </a:cubicBezTo>
                  <a:cubicBezTo>
                    <a:pt x="89" y="53"/>
                    <a:pt x="84" y="68"/>
                    <a:pt x="79" y="75"/>
                  </a:cubicBezTo>
                  <a:cubicBezTo>
                    <a:pt x="77" y="88"/>
                    <a:pt x="64" y="82"/>
                    <a:pt x="57" y="75"/>
                  </a:cubicBezTo>
                  <a:cubicBezTo>
                    <a:pt x="56" y="74"/>
                    <a:pt x="55" y="72"/>
                    <a:pt x="54" y="71"/>
                  </a:cubicBezTo>
                  <a:cubicBezTo>
                    <a:pt x="53" y="70"/>
                    <a:pt x="51" y="70"/>
                    <a:pt x="49" y="69"/>
                  </a:cubicBezTo>
                  <a:cubicBezTo>
                    <a:pt x="38" y="55"/>
                    <a:pt x="34" y="60"/>
                    <a:pt x="22" y="51"/>
                  </a:cubicBezTo>
                  <a:cubicBezTo>
                    <a:pt x="12" y="44"/>
                    <a:pt x="3" y="25"/>
                    <a:pt x="0" y="15"/>
                  </a:cubicBezTo>
                  <a:close/>
                </a:path>
              </a:pathLst>
            </a:custGeom>
            <a:solidFill>
              <a:srgbClr val="FF9999"/>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6" name="Freeform 46">
              <a:extLst>
                <a:ext uri="{FF2B5EF4-FFF2-40B4-BE49-F238E27FC236}">
                  <a16:creationId xmlns:a16="http://schemas.microsoft.com/office/drawing/2014/main" id="{E304AB1F-8454-45EC-AE8C-59C4E9D942DB}"/>
                </a:ext>
              </a:extLst>
            </p:cNvPr>
            <p:cNvSpPr>
              <a:spLocks/>
            </p:cNvSpPr>
            <p:nvPr/>
          </p:nvSpPr>
          <p:spPr bwMode="auto">
            <a:xfrm>
              <a:off x="2625" y="828"/>
              <a:ext cx="93" cy="66"/>
            </a:xfrm>
            <a:custGeom>
              <a:avLst/>
              <a:gdLst/>
              <a:ahLst/>
              <a:cxnLst>
                <a:cxn ang="0">
                  <a:pos x="0" y="39"/>
                </a:cxn>
                <a:cxn ang="0">
                  <a:pos x="60" y="24"/>
                </a:cxn>
                <a:cxn ang="0">
                  <a:pos x="81" y="0"/>
                </a:cxn>
              </a:cxnLst>
              <a:rect l="0" t="0" r="r" b="b"/>
              <a:pathLst>
                <a:path w="81" h="39">
                  <a:moveTo>
                    <a:pt x="0" y="39"/>
                  </a:moveTo>
                  <a:cubicBezTo>
                    <a:pt x="23" y="34"/>
                    <a:pt x="47" y="30"/>
                    <a:pt x="60" y="24"/>
                  </a:cubicBezTo>
                  <a:cubicBezTo>
                    <a:pt x="73" y="18"/>
                    <a:pt x="78" y="4"/>
                    <a:pt x="81" y="0"/>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53" name="Oval 52">
            <a:extLst>
              <a:ext uri="{FF2B5EF4-FFF2-40B4-BE49-F238E27FC236}">
                <a16:creationId xmlns:a16="http://schemas.microsoft.com/office/drawing/2014/main" id="{211F270F-95A0-4D2C-AAD6-6249E5D59A4A}"/>
              </a:ext>
            </a:extLst>
          </p:cNvPr>
          <p:cNvSpPr/>
          <p:nvPr/>
        </p:nvSpPr>
        <p:spPr bwMode="auto">
          <a:xfrm>
            <a:off x="5007031" y="3945622"/>
            <a:ext cx="94593" cy="94593"/>
          </a:xfrm>
          <a:prstGeom prst="ellipse">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58" name="Group 42">
            <a:extLst>
              <a:ext uri="{FF2B5EF4-FFF2-40B4-BE49-F238E27FC236}">
                <a16:creationId xmlns:a16="http://schemas.microsoft.com/office/drawing/2014/main" id="{24E14D16-FDB7-4228-AC67-70C4B8C5E619}"/>
              </a:ext>
            </a:extLst>
          </p:cNvPr>
          <p:cNvGrpSpPr>
            <a:grpSpLocks/>
          </p:cNvGrpSpPr>
          <p:nvPr/>
        </p:nvGrpSpPr>
        <p:grpSpPr bwMode="auto">
          <a:xfrm rot="8135546">
            <a:off x="2211477" y="2709805"/>
            <a:ext cx="1717782" cy="1746136"/>
            <a:chOff x="3465" y="244"/>
            <a:chExt cx="1971" cy="2132"/>
          </a:xfrm>
        </p:grpSpPr>
        <p:sp>
          <p:nvSpPr>
            <p:cNvPr id="59" name="Freeform 24">
              <a:extLst>
                <a:ext uri="{FF2B5EF4-FFF2-40B4-BE49-F238E27FC236}">
                  <a16:creationId xmlns:a16="http://schemas.microsoft.com/office/drawing/2014/main" id="{CE0F8A51-84F6-4673-B5BB-26C336AC7522}"/>
                </a:ext>
              </a:extLst>
            </p:cNvPr>
            <p:cNvSpPr>
              <a:spLocks/>
            </p:cNvSpPr>
            <p:nvPr/>
          </p:nvSpPr>
          <p:spPr bwMode="auto">
            <a:xfrm>
              <a:off x="3465" y="244"/>
              <a:ext cx="1953" cy="2039"/>
            </a:xfrm>
            <a:custGeom>
              <a:avLst/>
              <a:gdLst/>
              <a:ahLst/>
              <a:cxnLst>
                <a:cxn ang="0">
                  <a:pos x="1751" y="2033"/>
                </a:cxn>
                <a:cxn ang="0">
                  <a:pos x="1410" y="2033"/>
                </a:cxn>
                <a:cxn ang="0">
                  <a:pos x="1147" y="2039"/>
                </a:cxn>
                <a:cxn ang="0">
                  <a:pos x="1102" y="1884"/>
                </a:cxn>
                <a:cxn ang="0">
                  <a:pos x="1012" y="1698"/>
                </a:cxn>
                <a:cxn ang="0">
                  <a:pos x="742" y="1562"/>
                </a:cxn>
                <a:cxn ang="0">
                  <a:pos x="588" y="1444"/>
                </a:cxn>
                <a:cxn ang="0">
                  <a:pos x="472" y="1326"/>
                </a:cxn>
                <a:cxn ang="0">
                  <a:pos x="382" y="1252"/>
                </a:cxn>
                <a:cxn ang="0">
                  <a:pos x="201" y="1174"/>
                </a:cxn>
                <a:cxn ang="0">
                  <a:pos x="0" y="1036"/>
                </a:cxn>
                <a:cxn ang="0">
                  <a:pos x="119" y="899"/>
                </a:cxn>
                <a:cxn ang="0">
                  <a:pos x="357" y="908"/>
                </a:cxn>
                <a:cxn ang="0">
                  <a:pos x="607" y="1016"/>
                </a:cxn>
                <a:cxn ang="0">
                  <a:pos x="713" y="1100"/>
                </a:cxn>
                <a:cxn ang="0">
                  <a:pos x="832" y="908"/>
                </a:cxn>
                <a:cxn ang="0">
                  <a:pos x="848" y="738"/>
                </a:cxn>
                <a:cxn ang="0">
                  <a:pos x="863" y="672"/>
                </a:cxn>
                <a:cxn ang="0">
                  <a:pos x="838" y="524"/>
                </a:cxn>
                <a:cxn ang="0">
                  <a:pos x="786" y="310"/>
                </a:cxn>
                <a:cxn ang="0">
                  <a:pos x="714" y="167"/>
                </a:cxn>
                <a:cxn ang="0">
                  <a:pos x="810" y="54"/>
                </a:cxn>
                <a:cxn ang="0">
                  <a:pos x="961" y="0"/>
                </a:cxn>
                <a:cxn ang="0">
                  <a:pos x="1070" y="93"/>
                </a:cxn>
                <a:cxn ang="0">
                  <a:pos x="1110" y="59"/>
                </a:cxn>
                <a:cxn ang="0">
                  <a:pos x="1260" y="26"/>
                </a:cxn>
                <a:cxn ang="0">
                  <a:pos x="1359" y="104"/>
                </a:cxn>
                <a:cxn ang="0">
                  <a:pos x="1395" y="224"/>
                </a:cxn>
                <a:cxn ang="0">
                  <a:pos x="1487" y="130"/>
                </a:cxn>
                <a:cxn ang="0">
                  <a:pos x="1609" y="217"/>
                </a:cxn>
                <a:cxn ang="0">
                  <a:pos x="1656" y="380"/>
                </a:cxn>
                <a:cxn ang="0">
                  <a:pos x="1789" y="347"/>
                </a:cxn>
                <a:cxn ang="0">
                  <a:pos x="1847" y="483"/>
                </a:cxn>
                <a:cxn ang="0">
                  <a:pos x="1902" y="710"/>
                </a:cxn>
                <a:cxn ang="0">
                  <a:pos x="1921" y="865"/>
                </a:cxn>
                <a:cxn ang="0">
                  <a:pos x="1953" y="1016"/>
                </a:cxn>
                <a:cxn ang="0">
                  <a:pos x="1931" y="1413"/>
                </a:cxn>
                <a:cxn ang="0">
                  <a:pos x="1873" y="1766"/>
                </a:cxn>
                <a:cxn ang="0">
                  <a:pos x="1886" y="2039"/>
                </a:cxn>
              </a:cxnLst>
              <a:rect l="0" t="0" r="r" b="b"/>
              <a:pathLst>
                <a:path w="1953" h="2039">
                  <a:moveTo>
                    <a:pt x="1886" y="2039"/>
                  </a:moveTo>
                  <a:lnTo>
                    <a:pt x="1751" y="2033"/>
                  </a:lnTo>
                  <a:lnTo>
                    <a:pt x="1603" y="2027"/>
                  </a:lnTo>
                  <a:lnTo>
                    <a:pt x="1410" y="2033"/>
                  </a:lnTo>
                  <a:lnTo>
                    <a:pt x="1295" y="2039"/>
                  </a:lnTo>
                  <a:lnTo>
                    <a:pt x="1147" y="2039"/>
                  </a:lnTo>
                  <a:lnTo>
                    <a:pt x="1108" y="2039"/>
                  </a:lnTo>
                  <a:lnTo>
                    <a:pt x="1102" y="1884"/>
                  </a:lnTo>
                  <a:lnTo>
                    <a:pt x="1070" y="1773"/>
                  </a:lnTo>
                  <a:lnTo>
                    <a:pt x="1012" y="1698"/>
                  </a:lnTo>
                  <a:lnTo>
                    <a:pt x="909" y="1624"/>
                  </a:lnTo>
                  <a:lnTo>
                    <a:pt x="742" y="1562"/>
                  </a:lnTo>
                  <a:lnTo>
                    <a:pt x="659" y="1512"/>
                  </a:lnTo>
                  <a:lnTo>
                    <a:pt x="588" y="1444"/>
                  </a:lnTo>
                  <a:lnTo>
                    <a:pt x="524" y="1382"/>
                  </a:lnTo>
                  <a:lnTo>
                    <a:pt x="472" y="1326"/>
                  </a:lnTo>
                  <a:lnTo>
                    <a:pt x="434" y="1289"/>
                  </a:lnTo>
                  <a:lnTo>
                    <a:pt x="382" y="1252"/>
                  </a:lnTo>
                  <a:lnTo>
                    <a:pt x="320" y="1228"/>
                  </a:lnTo>
                  <a:lnTo>
                    <a:pt x="201" y="1174"/>
                  </a:lnTo>
                  <a:lnTo>
                    <a:pt x="55" y="1119"/>
                  </a:lnTo>
                  <a:lnTo>
                    <a:pt x="0" y="1036"/>
                  </a:lnTo>
                  <a:lnTo>
                    <a:pt x="27" y="954"/>
                  </a:lnTo>
                  <a:lnTo>
                    <a:pt x="119" y="899"/>
                  </a:lnTo>
                  <a:lnTo>
                    <a:pt x="229" y="890"/>
                  </a:lnTo>
                  <a:lnTo>
                    <a:pt x="357" y="908"/>
                  </a:lnTo>
                  <a:lnTo>
                    <a:pt x="494" y="954"/>
                  </a:lnTo>
                  <a:lnTo>
                    <a:pt x="607" y="1016"/>
                  </a:lnTo>
                  <a:lnTo>
                    <a:pt x="649" y="1046"/>
                  </a:lnTo>
                  <a:lnTo>
                    <a:pt x="713" y="1100"/>
                  </a:lnTo>
                  <a:lnTo>
                    <a:pt x="795" y="1055"/>
                  </a:lnTo>
                  <a:lnTo>
                    <a:pt x="832" y="908"/>
                  </a:lnTo>
                  <a:lnTo>
                    <a:pt x="829" y="803"/>
                  </a:lnTo>
                  <a:lnTo>
                    <a:pt x="848" y="738"/>
                  </a:lnTo>
                  <a:lnTo>
                    <a:pt x="848" y="710"/>
                  </a:lnTo>
                  <a:lnTo>
                    <a:pt x="863" y="672"/>
                  </a:lnTo>
                  <a:lnTo>
                    <a:pt x="858" y="617"/>
                  </a:lnTo>
                  <a:lnTo>
                    <a:pt x="838" y="524"/>
                  </a:lnTo>
                  <a:lnTo>
                    <a:pt x="800" y="389"/>
                  </a:lnTo>
                  <a:lnTo>
                    <a:pt x="786" y="310"/>
                  </a:lnTo>
                  <a:lnTo>
                    <a:pt x="776" y="226"/>
                  </a:lnTo>
                  <a:lnTo>
                    <a:pt x="714" y="167"/>
                  </a:lnTo>
                  <a:lnTo>
                    <a:pt x="771" y="87"/>
                  </a:lnTo>
                  <a:lnTo>
                    <a:pt x="810" y="54"/>
                  </a:lnTo>
                  <a:lnTo>
                    <a:pt x="877" y="8"/>
                  </a:lnTo>
                  <a:lnTo>
                    <a:pt x="961" y="0"/>
                  </a:lnTo>
                  <a:lnTo>
                    <a:pt x="1006" y="19"/>
                  </a:lnTo>
                  <a:lnTo>
                    <a:pt x="1070" y="93"/>
                  </a:lnTo>
                  <a:lnTo>
                    <a:pt x="1095" y="173"/>
                  </a:lnTo>
                  <a:lnTo>
                    <a:pt x="1110" y="59"/>
                  </a:lnTo>
                  <a:lnTo>
                    <a:pt x="1173" y="23"/>
                  </a:lnTo>
                  <a:lnTo>
                    <a:pt x="1260" y="26"/>
                  </a:lnTo>
                  <a:lnTo>
                    <a:pt x="1311" y="50"/>
                  </a:lnTo>
                  <a:lnTo>
                    <a:pt x="1359" y="104"/>
                  </a:lnTo>
                  <a:lnTo>
                    <a:pt x="1377" y="167"/>
                  </a:lnTo>
                  <a:lnTo>
                    <a:pt x="1395" y="224"/>
                  </a:lnTo>
                  <a:lnTo>
                    <a:pt x="1436" y="161"/>
                  </a:lnTo>
                  <a:lnTo>
                    <a:pt x="1487" y="130"/>
                  </a:lnTo>
                  <a:lnTo>
                    <a:pt x="1564" y="149"/>
                  </a:lnTo>
                  <a:lnTo>
                    <a:pt x="1609" y="217"/>
                  </a:lnTo>
                  <a:lnTo>
                    <a:pt x="1641" y="291"/>
                  </a:lnTo>
                  <a:lnTo>
                    <a:pt x="1656" y="380"/>
                  </a:lnTo>
                  <a:lnTo>
                    <a:pt x="1712" y="335"/>
                  </a:lnTo>
                  <a:lnTo>
                    <a:pt x="1789" y="347"/>
                  </a:lnTo>
                  <a:lnTo>
                    <a:pt x="1821" y="378"/>
                  </a:lnTo>
                  <a:lnTo>
                    <a:pt x="1847" y="483"/>
                  </a:lnTo>
                  <a:lnTo>
                    <a:pt x="1882" y="638"/>
                  </a:lnTo>
                  <a:lnTo>
                    <a:pt x="1902" y="710"/>
                  </a:lnTo>
                  <a:lnTo>
                    <a:pt x="1914" y="799"/>
                  </a:lnTo>
                  <a:lnTo>
                    <a:pt x="1921" y="865"/>
                  </a:lnTo>
                  <a:lnTo>
                    <a:pt x="1931" y="914"/>
                  </a:lnTo>
                  <a:lnTo>
                    <a:pt x="1953" y="1016"/>
                  </a:lnTo>
                  <a:lnTo>
                    <a:pt x="1953" y="1171"/>
                  </a:lnTo>
                  <a:lnTo>
                    <a:pt x="1931" y="1413"/>
                  </a:lnTo>
                  <a:lnTo>
                    <a:pt x="1898" y="1568"/>
                  </a:lnTo>
                  <a:lnTo>
                    <a:pt x="1873" y="1766"/>
                  </a:lnTo>
                  <a:lnTo>
                    <a:pt x="1860" y="1896"/>
                  </a:lnTo>
                  <a:lnTo>
                    <a:pt x="1886" y="2039"/>
                  </a:lnTo>
                  <a:close/>
                </a:path>
              </a:pathLst>
            </a:custGeom>
            <a:solidFill>
              <a:srgbClr val="FFCC99"/>
            </a:solid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0" name="Freeform 25">
              <a:extLst>
                <a:ext uri="{FF2B5EF4-FFF2-40B4-BE49-F238E27FC236}">
                  <a16:creationId xmlns:a16="http://schemas.microsoft.com/office/drawing/2014/main" id="{F52829E9-78C2-4839-A2A7-0A80C0D5F49E}"/>
                </a:ext>
              </a:extLst>
            </p:cNvPr>
            <p:cNvSpPr>
              <a:spLocks/>
            </p:cNvSpPr>
            <p:nvPr/>
          </p:nvSpPr>
          <p:spPr bwMode="auto">
            <a:xfrm rot="20915850" flipH="1">
              <a:off x="3483" y="1231"/>
              <a:ext cx="328" cy="241"/>
            </a:xfrm>
            <a:custGeom>
              <a:avLst/>
              <a:gdLst/>
              <a:ahLst/>
              <a:cxnLst>
                <a:cxn ang="0">
                  <a:pos x="408" y="96"/>
                </a:cxn>
                <a:cxn ang="0">
                  <a:pos x="312" y="24"/>
                </a:cxn>
                <a:cxn ang="0">
                  <a:pos x="248" y="8"/>
                </a:cxn>
                <a:cxn ang="0">
                  <a:pos x="216" y="0"/>
                </a:cxn>
                <a:cxn ang="0">
                  <a:pos x="152" y="8"/>
                </a:cxn>
                <a:cxn ang="0">
                  <a:pos x="56" y="80"/>
                </a:cxn>
                <a:cxn ang="0">
                  <a:pos x="0" y="152"/>
                </a:cxn>
                <a:cxn ang="0">
                  <a:pos x="48" y="288"/>
                </a:cxn>
                <a:cxn ang="0">
                  <a:pos x="96" y="312"/>
                </a:cxn>
                <a:cxn ang="0">
                  <a:pos x="184" y="240"/>
                </a:cxn>
                <a:cxn ang="0">
                  <a:pos x="256" y="208"/>
                </a:cxn>
                <a:cxn ang="0">
                  <a:pos x="408" y="96"/>
                </a:cxn>
              </a:cxnLst>
              <a:rect l="0" t="0" r="r" b="b"/>
              <a:pathLst>
                <a:path w="408" h="312">
                  <a:moveTo>
                    <a:pt x="408" y="96"/>
                  </a:moveTo>
                  <a:cubicBezTo>
                    <a:pt x="378" y="76"/>
                    <a:pt x="347" y="33"/>
                    <a:pt x="312" y="24"/>
                  </a:cubicBezTo>
                  <a:cubicBezTo>
                    <a:pt x="291" y="19"/>
                    <a:pt x="269" y="13"/>
                    <a:pt x="248" y="8"/>
                  </a:cubicBezTo>
                  <a:cubicBezTo>
                    <a:pt x="237" y="5"/>
                    <a:pt x="216" y="0"/>
                    <a:pt x="216" y="0"/>
                  </a:cubicBezTo>
                  <a:cubicBezTo>
                    <a:pt x="195" y="3"/>
                    <a:pt x="173" y="2"/>
                    <a:pt x="152" y="8"/>
                  </a:cubicBezTo>
                  <a:cubicBezTo>
                    <a:pt x="112" y="19"/>
                    <a:pt x="97" y="66"/>
                    <a:pt x="56" y="80"/>
                  </a:cubicBezTo>
                  <a:cubicBezTo>
                    <a:pt x="39" y="106"/>
                    <a:pt x="17" y="126"/>
                    <a:pt x="0" y="152"/>
                  </a:cubicBezTo>
                  <a:cubicBezTo>
                    <a:pt x="4" y="182"/>
                    <a:pt x="18" y="264"/>
                    <a:pt x="48" y="288"/>
                  </a:cubicBezTo>
                  <a:cubicBezTo>
                    <a:pt x="62" y="299"/>
                    <a:pt x="81" y="302"/>
                    <a:pt x="96" y="312"/>
                  </a:cubicBezTo>
                  <a:cubicBezTo>
                    <a:pt x="133" y="300"/>
                    <a:pt x="151" y="262"/>
                    <a:pt x="184" y="240"/>
                  </a:cubicBezTo>
                  <a:cubicBezTo>
                    <a:pt x="205" y="226"/>
                    <a:pt x="234" y="220"/>
                    <a:pt x="256" y="208"/>
                  </a:cubicBezTo>
                  <a:cubicBezTo>
                    <a:pt x="310" y="178"/>
                    <a:pt x="364" y="140"/>
                    <a:pt x="408" y="96"/>
                  </a:cubicBezTo>
                  <a:close/>
                </a:path>
              </a:pathLst>
            </a:custGeom>
            <a:solidFill>
              <a:srgbClr val="FFCCCC"/>
            </a:solid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1" name="Freeform 26">
              <a:extLst>
                <a:ext uri="{FF2B5EF4-FFF2-40B4-BE49-F238E27FC236}">
                  <a16:creationId xmlns:a16="http://schemas.microsoft.com/office/drawing/2014/main" id="{D5FAAAD2-667B-4544-8119-F285C8C103CA}"/>
                </a:ext>
              </a:extLst>
            </p:cNvPr>
            <p:cNvSpPr>
              <a:spLocks/>
            </p:cNvSpPr>
            <p:nvPr/>
          </p:nvSpPr>
          <p:spPr bwMode="auto">
            <a:xfrm flipH="1">
              <a:off x="4910" y="455"/>
              <a:ext cx="144" cy="52"/>
            </a:xfrm>
            <a:custGeom>
              <a:avLst/>
              <a:gdLst/>
              <a:ahLst/>
              <a:cxnLst>
                <a:cxn ang="0">
                  <a:pos x="0" y="68"/>
                </a:cxn>
                <a:cxn ang="0">
                  <a:pos x="32" y="40"/>
                </a:cxn>
                <a:cxn ang="0">
                  <a:pos x="100" y="16"/>
                </a:cxn>
                <a:cxn ang="0">
                  <a:pos x="140" y="4"/>
                </a:cxn>
                <a:cxn ang="0">
                  <a:pos x="180" y="0"/>
                </a:cxn>
              </a:cxnLst>
              <a:rect l="0" t="0" r="r" b="b"/>
              <a:pathLst>
                <a:path w="180" h="68">
                  <a:moveTo>
                    <a:pt x="0" y="68"/>
                  </a:moveTo>
                  <a:cubicBezTo>
                    <a:pt x="18" y="62"/>
                    <a:pt x="16" y="49"/>
                    <a:pt x="32" y="40"/>
                  </a:cubicBezTo>
                  <a:cubicBezTo>
                    <a:pt x="51" y="29"/>
                    <a:pt x="79" y="21"/>
                    <a:pt x="100" y="16"/>
                  </a:cubicBezTo>
                  <a:cubicBezTo>
                    <a:pt x="119" y="3"/>
                    <a:pt x="109" y="8"/>
                    <a:pt x="140" y="4"/>
                  </a:cubicBezTo>
                  <a:cubicBezTo>
                    <a:pt x="153" y="2"/>
                    <a:pt x="180" y="0"/>
                    <a:pt x="180" y="0"/>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 name="Freeform 27">
              <a:extLst>
                <a:ext uri="{FF2B5EF4-FFF2-40B4-BE49-F238E27FC236}">
                  <a16:creationId xmlns:a16="http://schemas.microsoft.com/office/drawing/2014/main" id="{A8637958-3B17-4F8D-A520-39F5AD2528EF}"/>
                </a:ext>
              </a:extLst>
            </p:cNvPr>
            <p:cNvSpPr>
              <a:spLocks/>
            </p:cNvSpPr>
            <p:nvPr/>
          </p:nvSpPr>
          <p:spPr bwMode="auto">
            <a:xfrm flipH="1">
              <a:off x="4638" y="393"/>
              <a:ext cx="183" cy="36"/>
            </a:xfrm>
            <a:custGeom>
              <a:avLst/>
              <a:gdLst/>
              <a:ahLst/>
              <a:cxnLst>
                <a:cxn ang="0">
                  <a:pos x="0" y="47"/>
                </a:cxn>
                <a:cxn ang="0">
                  <a:pos x="104" y="7"/>
                </a:cxn>
                <a:cxn ang="0">
                  <a:pos x="228" y="31"/>
                </a:cxn>
              </a:cxnLst>
              <a:rect l="0" t="0" r="r" b="b"/>
              <a:pathLst>
                <a:path w="228" h="47">
                  <a:moveTo>
                    <a:pt x="0" y="47"/>
                  </a:moveTo>
                  <a:cubicBezTo>
                    <a:pt x="38" y="39"/>
                    <a:pt x="65" y="15"/>
                    <a:pt x="104" y="7"/>
                  </a:cubicBezTo>
                  <a:cubicBezTo>
                    <a:pt x="146" y="9"/>
                    <a:pt x="197" y="0"/>
                    <a:pt x="228" y="31"/>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3" name="Freeform 28">
              <a:extLst>
                <a:ext uri="{FF2B5EF4-FFF2-40B4-BE49-F238E27FC236}">
                  <a16:creationId xmlns:a16="http://schemas.microsoft.com/office/drawing/2014/main" id="{D25C1E36-E195-4556-9B6D-7F7BF51DD93B}"/>
                </a:ext>
              </a:extLst>
            </p:cNvPr>
            <p:cNvSpPr>
              <a:spLocks/>
            </p:cNvSpPr>
            <p:nvPr/>
          </p:nvSpPr>
          <p:spPr bwMode="auto">
            <a:xfrm flipH="1">
              <a:off x="4265" y="318"/>
              <a:ext cx="205" cy="91"/>
            </a:xfrm>
            <a:custGeom>
              <a:avLst/>
              <a:gdLst/>
              <a:ahLst/>
              <a:cxnLst>
                <a:cxn ang="0">
                  <a:pos x="0" y="0"/>
                </a:cxn>
                <a:cxn ang="0">
                  <a:pos x="112" y="44"/>
                </a:cxn>
                <a:cxn ang="0">
                  <a:pos x="200" y="96"/>
                </a:cxn>
                <a:cxn ang="0">
                  <a:pos x="228" y="104"/>
                </a:cxn>
              </a:cxnLst>
              <a:rect l="0" t="0" r="r" b="b"/>
              <a:pathLst>
                <a:path w="255" h="117">
                  <a:moveTo>
                    <a:pt x="0" y="0"/>
                  </a:moveTo>
                  <a:cubicBezTo>
                    <a:pt x="27" y="27"/>
                    <a:pt x="75" y="37"/>
                    <a:pt x="112" y="44"/>
                  </a:cubicBezTo>
                  <a:cubicBezTo>
                    <a:pt x="137" y="63"/>
                    <a:pt x="170" y="85"/>
                    <a:pt x="200" y="96"/>
                  </a:cubicBezTo>
                  <a:cubicBezTo>
                    <a:pt x="255" y="117"/>
                    <a:pt x="200" y="90"/>
                    <a:pt x="228" y="104"/>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4" name="Freeform 29">
              <a:extLst>
                <a:ext uri="{FF2B5EF4-FFF2-40B4-BE49-F238E27FC236}">
                  <a16:creationId xmlns:a16="http://schemas.microsoft.com/office/drawing/2014/main" id="{65C7A327-2931-47EB-95DA-458F36645242}"/>
                </a:ext>
              </a:extLst>
            </p:cNvPr>
            <p:cNvSpPr>
              <a:spLocks/>
            </p:cNvSpPr>
            <p:nvPr/>
          </p:nvSpPr>
          <p:spPr bwMode="auto">
            <a:xfrm flipH="1">
              <a:off x="4232" y="1363"/>
              <a:ext cx="127" cy="168"/>
            </a:xfrm>
            <a:custGeom>
              <a:avLst/>
              <a:gdLst/>
              <a:ahLst/>
              <a:cxnLst>
                <a:cxn ang="0">
                  <a:pos x="0" y="216"/>
                </a:cxn>
                <a:cxn ang="0">
                  <a:pos x="60" y="192"/>
                </a:cxn>
                <a:cxn ang="0">
                  <a:pos x="132" y="48"/>
                </a:cxn>
                <a:cxn ang="0">
                  <a:pos x="156" y="0"/>
                </a:cxn>
              </a:cxnLst>
              <a:rect l="0" t="0" r="r" b="b"/>
              <a:pathLst>
                <a:path w="158" h="216">
                  <a:moveTo>
                    <a:pt x="0" y="216"/>
                  </a:moveTo>
                  <a:cubicBezTo>
                    <a:pt x="20" y="208"/>
                    <a:pt x="44" y="206"/>
                    <a:pt x="60" y="192"/>
                  </a:cubicBezTo>
                  <a:cubicBezTo>
                    <a:pt x="153" y="110"/>
                    <a:pt x="72" y="138"/>
                    <a:pt x="132" y="48"/>
                  </a:cubicBezTo>
                  <a:cubicBezTo>
                    <a:pt x="158" y="9"/>
                    <a:pt x="156" y="26"/>
                    <a:pt x="156" y="0"/>
                  </a:cubicBezTo>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5" name="Freeform 30">
              <a:extLst>
                <a:ext uri="{FF2B5EF4-FFF2-40B4-BE49-F238E27FC236}">
                  <a16:creationId xmlns:a16="http://schemas.microsoft.com/office/drawing/2014/main" id="{3E52F10F-4E94-4CA1-9977-6F26B63E23CF}"/>
                </a:ext>
              </a:extLst>
            </p:cNvPr>
            <p:cNvSpPr>
              <a:spLocks/>
            </p:cNvSpPr>
            <p:nvPr/>
          </p:nvSpPr>
          <p:spPr bwMode="auto">
            <a:xfrm flipH="1">
              <a:off x="4237" y="1315"/>
              <a:ext cx="77" cy="37"/>
            </a:xfrm>
            <a:custGeom>
              <a:avLst/>
              <a:gdLst/>
              <a:ahLst/>
              <a:cxnLst>
                <a:cxn ang="0">
                  <a:pos x="228" y="0"/>
                </a:cxn>
                <a:cxn ang="0">
                  <a:pos x="108" y="36"/>
                </a:cxn>
                <a:cxn ang="0">
                  <a:pos x="36" y="48"/>
                </a:cxn>
                <a:cxn ang="0">
                  <a:pos x="0" y="60"/>
                </a:cxn>
              </a:cxnLst>
              <a:rect l="0" t="0" r="r" b="b"/>
              <a:pathLst>
                <a:path w="228" h="60">
                  <a:moveTo>
                    <a:pt x="228" y="0"/>
                  </a:moveTo>
                  <a:cubicBezTo>
                    <a:pt x="167" y="40"/>
                    <a:pt x="208" y="21"/>
                    <a:pt x="108" y="36"/>
                  </a:cubicBezTo>
                  <a:cubicBezTo>
                    <a:pt x="84" y="40"/>
                    <a:pt x="60" y="43"/>
                    <a:pt x="36" y="48"/>
                  </a:cubicBezTo>
                  <a:cubicBezTo>
                    <a:pt x="24" y="51"/>
                    <a:pt x="0" y="60"/>
                    <a:pt x="0" y="60"/>
                  </a:cubicBezTo>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6" name="Freeform 31">
              <a:extLst>
                <a:ext uri="{FF2B5EF4-FFF2-40B4-BE49-F238E27FC236}">
                  <a16:creationId xmlns:a16="http://schemas.microsoft.com/office/drawing/2014/main" id="{BBF0481D-DE2C-4F64-A39F-F46BE5D8F195}"/>
                </a:ext>
              </a:extLst>
            </p:cNvPr>
            <p:cNvSpPr>
              <a:spLocks/>
            </p:cNvSpPr>
            <p:nvPr/>
          </p:nvSpPr>
          <p:spPr bwMode="auto">
            <a:xfrm>
              <a:off x="5124" y="609"/>
              <a:ext cx="90" cy="426"/>
            </a:xfrm>
            <a:custGeom>
              <a:avLst/>
              <a:gdLst/>
              <a:ahLst/>
              <a:cxnLst>
                <a:cxn ang="0">
                  <a:pos x="0" y="0"/>
                </a:cxn>
                <a:cxn ang="0">
                  <a:pos x="24" y="126"/>
                </a:cxn>
                <a:cxn ang="0">
                  <a:pos x="58" y="251"/>
                </a:cxn>
                <a:cxn ang="0">
                  <a:pos x="90" y="426"/>
                </a:cxn>
              </a:cxnLst>
              <a:rect l="0" t="0" r="r" b="b"/>
              <a:pathLst>
                <a:path w="90" h="426">
                  <a:moveTo>
                    <a:pt x="0" y="0"/>
                  </a:moveTo>
                  <a:cubicBezTo>
                    <a:pt x="3" y="40"/>
                    <a:pt x="19" y="86"/>
                    <a:pt x="24" y="126"/>
                  </a:cubicBezTo>
                  <a:cubicBezTo>
                    <a:pt x="29" y="172"/>
                    <a:pt x="43" y="208"/>
                    <a:pt x="58" y="251"/>
                  </a:cubicBezTo>
                  <a:cubicBezTo>
                    <a:pt x="63" y="290"/>
                    <a:pt x="90" y="386"/>
                    <a:pt x="90" y="426"/>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7" name="Freeform 32">
              <a:extLst>
                <a:ext uri="{FF2B5EF4-FFF2-40B4-BE49-F238E27FC236}">
                  <a16:creationId xmlns:a16="http://schemas.microsoft.com/office/drawing/2014/main" id="{4274396E-0097-485A-8F20-AA11E75E07FD}"/>
                </a:ext>
              </a:extLst>
            </p:cNvPr>
            <p:cNvSpPr>
              <a:spLocks/>
            </p:cNvSpPr>
            <p:nvPr/>
          </p:nvSpPr>
          <p:spPr bwMode="auto">
            <a:xfrm>
              <a:off x="4860" y="462"/>
              <a:ext cx="135" cy="447"/>
            </a:xfrm>
            <a:custGeom>
              <a:avLst/>
              <a:gdLst/>
              <a:ahLst/>
              <a:cxnLst>
                <a:cxn ang="0">
                  <a:pos x="0" y="0"/>
                </a:cxn>
                <a:cxn ang="0">
                  <a:pos x="30" y="120"/>
                </a:cxn>
                <a:cxn ang="0">
                  <a:pos x="63" y="201"/>
                </a:cxn>
                <a:cxn ang="0">
                  <a:pos x="101" y="321"/>
                </a:cxn>
                <a:cxn ang="0">
                  <a:pos x="110" y="349"/>
                </a:cxn>
                <a:cxn ang="0">
                  <a:pos x="129" y="423"/>
                </a:cxn>
                <a:cxn ang="0">
                  <a:pos x="135" y="447"/>
                </a:cxn>
              </a:cxnLst>
              <a:rect l="0" t="0" r="r" b="b"/>
              <a:pathLst>
                <a:path w="135" h="447">
                  <a:moveTo>
                    <a:pt x="0" y="0"/>
                  </a:moveTo>
                  <a:cubicBezTo>
                    <a:pt x="3" y="26"/>
                    <a:pt x="16" y="92"/>
                    <a:pt x="30" y="120"/>
                  </a:cubicBezTo>
                  <a:cubicBezTo>
                    <a:pt x="46" y="152"/>
                    <a:pt x="54" y="166"/>
                    <a:pt x="63" y="201"/>
                  </a:cubicBezTo>
                  <a:cubicBezTo>
                    <a:pt x="80" y="268"/>
                    <a:pt x="85" y="242"/>
                    <a:pt x="101" y="321"/>
                  </a:cubicBezTo>
                  <a:cubicBezTo>
                    <a:pt x="102" y="330"/>
                    <a:pt x="108" y="340"/>
                    <a:pt x="110" y="349"/>
                  </a:cubicBezTo>
                  <a:cubicBezTo>
                    <a:pt x="117" y="374"/>
                    <a:pt x="125" y="398"/>
                    <a:pt x="129" y="423"/>
                  </a:cubicBezTo>
                  <a:cubicBezTo>
                    <a:pt x="133" y="442"/>
                    <a:pt x="135" y="447"/>
                    <a:pt x="135" y="447"/>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8" name="Freeform 33">
              <a:extLst>
                <a:ext uri="{FF2B5EF4-FFF2-40B4-BE49-F238E27FC236}">
                  <a16:creationId xmlns:a16="http://schemas.microsoft.com/office/drawing/2014/main" id="{ED73B270-56AD-48D7-A6C5-DA5035A2E8D6}"/>
                </a:ext>
              </a:extLst>
            </p:cNvPr>
            <p:cNvSpPr>
              <a:spLocks/>
            </p:cNvSpPr>
            <p:nvPr/>
          </p:nvSpPr>
          <p:spPr bwMode="auto">
            <a:xfrm flipH="1">
              <a:off x="4558" y="415"/>
              <a:ext cx="135" cy="502"/>
            </a:xfrm>
            <a:custGeom>
              <a:avLst/>
              <a:gdLst/>
              <a:ahLst/>
              <a:cxnLst>
                <a:cxn ang="0">
                  <a:pos x="168" y="0"/>
                </a:cxn>
                <a:cxn ang="0">
                  <a:pos x="120" y="204"/>
                </a:cxn>
                <a:cxn ang="0">
                  <a:pos x="84" y="396"/>
                </a:cxn>
                <a:cxn ang="0">
                  <a:pos x="48" y="480"/>
                </a:cxn>
                <a:cxn ang="0">
                  <a:pos x="0" y="648"/>
                </a:cxn>
              </a:cxnLst>
              <a:rect l="0" t="0" r="r" b="b"/>
              <a:pathLst>
                <a:path w="168" h="648">
                  <a:moveTo>
                    <a:pt x="168" y="0"/>
                  </a:moveTo>
                  <a:cubicBezTo>
                    <a:pt x="154" y="68"/>
                    <a:pt x="131" y="135"/>
                    <a:pt x="120" y="204"/>
                  </a:cubicBezTo>
                  <a:cubicBezTo>
                    <a:pt x="112" y="254"/>
                    <a:pt x="107" y="350"/>
                    <a:pt x="84" y="396"/>
                  </a:cubicBezTo>
                  <a:cubicBezTo>
                    <a:pt x="69" y="425"/>
                    <a:pt x="55" y="448"/>
                    <a:pt x="48" y="480"/>
                  </a:cubicBezTo>
                  <a:cubicBezTo>
                    <a:pt x="35" y="539"/>
                    <a:pt x="27" y="594"/>
                    <a:pt x="0" y="648"/>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9" name="Freeform 34">
              <a:extLst>
                <a:ext uri="{FF2B5EF4-FFF2-40B4-BE49-F238E27FC236}">
                  <a16:creationId xmlns:a16="http://schemas.microsoft.com/office/drawing/2014/main" id="{D097253B-4DC3-458F-AE81-51AD272230B2}"/>
                </a:ext>
              </a:extLst>
            </p:cNvPr>
            <p:cNvSpPr>
              <a:spLocks/>
            </p:cNvSpPr>
            <p:nvPr/>
          </p:nvSpPr>
          <p:spPr bwMode="auto">
            <a:xfrm flipH="1">
              <a:off x="4071" y="348"/>
              <a:ext cx="217" cy="503"/>
            </a:xfrm>
            <a:custGeom>
              <a:avLst/>
              <a:gdLst/>
              <a:ahLst/>
              <a:cxnLst>
                <a:cxn ang="0">
                  <a:pos x="56" y="0"/>
                </a:cxn>
                <a:cxn ang="0">
                  <a:pos x="96" y="40"/>
                </a:cxn>
                <a:cxn ang="0">
                  <a:pos x="156" y="112"/>
                </a:cxn>
                <a:cxn ang="0">
                  <a:pos x="172" y="152"/>
                </a:cxn>
                <a:cxn ang="0">
                  <a:pos x="200" y="252"/>
                </a:cxn>
                <a:cxn ang="0">
                  <a:pos x="212" y="364"/>
                </a:cxn>
                <a:cxn ang="0">
                  <a:pos x="200" y="464"/>
                </a:cxn>
                <a:cxn ang="0">
                  <a:pos x="108" y="496"/>
                </a:cxn>
                <a:cxn ang="0">
                  <a:pos x="52" y="488"/>
                </a:cxn>
                <a:cxn ang="0">
                  <a:pos x="8" y="452"/>
                </a:cxn>
                <a:cxn ang="0">
                  <a:pos x="4" y="412"/>
                </a:cxn>
                <a:cxn ang="0">
                  <a:pos x="16" y="376"/>
                </a:cxn>
                <a:cxn ang="0">
                  <a:pos x="60" y="184"/>
                </a:cxn>
                <a:cxn ang="0">
                  <a:pos x="60" y="32"/>
                </a:cxn>
              </a:cxnLst>
              <a:rect l="0" t="0" r="r" b="b"/>
              <a:pathLst>
                <a:path w="217" h="503">
                  <a:moveTo>
                    <a:pt x="56" y="0"/>
                  </a:moveTo>
                  <a:cubicBezTo>
                    <a:pt x="74" y="12"/>
                    <a:pt x="75" y="33"/>
                    <a:pt x="96" y="40"/>
                  </a:cubicBezTo>
                  <a:cubicBezTo>
                    <a:pt x="103" y="62"/>
                    <a:pt x="139" y="95"/>
                    <a:pt x="156" y="112"/>
                  </a:cubicBezTo>
                  <a:cubicBezTo>
                    <a:pt x="162" y="118"/>
                    <a:pt x="170" y="147"/>
                    <a:pt x="172" y="152"/>
                  </a:cubicBezTo>
                  <a:cubicBezTo>
                    <a:pt x="183" y="186"/>
                    <a:pt x="194" y="215"/>
                    <a:pt x="200" y="252"/>
                  </a:cubicBezTo>
                  <a:cubicBezTo>
                    <a:pt x="208" y="286"/>
                    <a:pt x="212" y="329"/>
                    <a:pt x="212" y="364"/>
                  </a:cubicBezTo>
                  <a:cubicBezTo>
                    <a:pt x="212" y="399"/>
                    <a:pt x="217" y="442"/>
                    <a:pt x="200" y="464"/>
                  </a:cubicBezTo>
                  <a:cubicBezTo>
                    <a:pt x="189" y="496"/>
                    <a:pt x="138" y="486"/>
                    <a:pt x="108" y="496"/>
                  </a:cubicBezTo>
                  <a:cubicBezTo>
                    <a:pt x="89" y="494"/>
                    <a:pt x="63" y="503"/>
                    <a:pt x="52" y="488"/>
                  </a:cubicBezTo>
                  <a:cubicBezTo>
                    <a:pt x="40" y="478"/>
                    <a:pt x="14" y="471"/>
                    <a:pt x="8" y="452"/>
                  </a:cubicBezTo>
                  <a:cubicBezTo>
                    <a:pt x="0" y="440"/>
                    <a:pt x="3" y="425"/>
                    <a:pt x="4" y="412"/>
                  </a:cubicBezTo>
                  <a:cubicBezTo>
                    <a:pt x="5" y="399"/>
                    <a:pt x="7" y="414"/>
                    <a:pt x="16" y="376"/>
                  </a:cubicBezTo>
                  <a:cubicBezTo>
                    <a:pt x="37" y="313"/>
                    <a:pt x="44" y="248"/>
                    <a:pt x="60" y="184"/>
                  </a:cubicBezTo>
                  <a:cubicBezTo>
                    <a:pt x="66" y="133"/>
                    <a:pt x="60" y="84"/>
                    <a:pt x="60" y="32"/>
                  </a:cubicBezTo>
                </a:path>
              </a:pathLst>
            </a:custGeom>
            <a:solidFill>
              <a:srgbClr val="FFCC99"/>
            </a:solid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0" name="Freeform 35">
              <a:extLst>
                <a:ext uri="{FF2B5EF4-FFF2-40B4-BE49-F238E27FC236}">
                  <a16:creationId xmlns:a16="http://schemas.microsoft.com/office/drawing/2014/main" id="{485B8216-7FF0-4ED5-9611-71FCECCEB25B}"/>
                </a:ext>
              </a:extLst>
            </p:cNvPr>
            <p:cNvSpPr>
              <a:spLocks/>
            </p:cNvSpPr>
            <p:nvPr/>
          </p:nvSpPr>
          <p:spPr bwMode="auto">
            <a:xfrm>
              <a:off x="4085" y="357"/>
              <a:ext cx="207" cy="455"/>
            </a:xfrm>
            <a:custGeom>
              <a:avLst/>
              <a:gdLst/>
              <a:ahLst/>
              <a:cxnLst>
                <a:cxn ang="0">
                  <a:pos x="145" y="0"/>
                </a:cxn>
                <a:cxn ang="0">
                  <a:pos x="121" y="42"/>
                </a:cxn>
                <a:cxn ang="0">
                  <a:pos x="61" y="106"/>
                </a:cxn>
                <a:cxn ang="0">
                  <a:pos x="45" y="142"/>
                </a:cxn>
                <a:cxn ang="0">
                  <a:pos x="17" y="231"/>
                </a:cxn>
                <a:cxn ang="0">
                  <a:pos x="5" y="331"/>
                </a:cxn>
                <a:cxn ang="0">
                  <a:pos x="17" y="420"/>
                </a:cxn>
                <a:cxn ang="0">
                  <a:pos x="109" y="449"/>
                </a:cxn>
                <a:cxn ang="0">
                  <a:pos x="165" y="442"/>
                </a:cxn>
                <a:cxn ang="0">
                  <a:pos x="193" y="399"/>
                </a:cxn>
                <a:cxn ang="0">
                  <a:pos x="201" y="342"/>
                </a:cxn>
                <a:cxn ang="0">
                  <a:pos x="157" y="170"/>
                </a:cxn>
                <a:cxn ang="0">
                  <a:pos x="157" y="35"/>
                </a:cxn>
              </a:cxnLst>
              <a:rect l="0" t="0" r="r" b="b"/>
              <a:pathLst>
                <a:path w="207" h="455">
                  <a:moveTo>
                    <a:pt x="145" y="0"/>
                  </a:moveTo>
                  <a:cubicBezTo>
                    <a:pt x="127" y="11"/>
                    <a:pt x="142" y="35"/>
                    <a:pt x="121" y="42"/>
                  </a:cubicBezTo>
                  <a:cubicBezTo>
                    <a:pt x="114" y="61"/>
                    <a:pt x="78" y="91"/>
                    <a:pt x="61" y="106"/>
                  </a:cubicBezTo>
                  <a:cubicBezTo>
                    <a:pt x="55" y="111"/>
                    <a:pt x="47" y="137"/>
                    <a:pt x="45" y="142"/>
                  </a:cubicBezTo>
                  <a:cubicBezTo>
                    <a:pt x="34" y="172"/>
                    <a:pt x="23" y="198"/>
                    <a:pt x="17" y="231"/>
                  </a:cubicBezTo>
                  <a:cubicBezTo>
                    <a:pt x="9" y="261"/>
                    <a:pt x="5" y="300"/>
                    <a:pt x="5" y="331"/>
                  </a:cubicBezTo>
                  <a:cubicBezTo>
                    <a:pt x="5" y="362"/>
                    <a:pt x="0" y="401"/>
                    <a:pt x="17" y="420"/>
                  </a:cubicBezTo>
                  <a:cubicBezTo>
                    <a:pt x="28" y="449"/>
                    <a:pt x="79" y="440"/>
                    <a:pt x="109" y="449"/>
                  </a:cubicBezTo>
                  <a:cubicBezTo>
                    <a:pt x="128" y="447"/>
                    <a:pt x="154" y="455"/>
                    <a:pt x="165" y="442"/>
                  </a:cubicBezTo>
                  <a:cubicBezTo>
                    <a:pt x="177" y="433"/>
                    <a:pt x="187" y="416"/>
                    <a:pt x="193" y="399"/>
                  </a:cubicBezTo>
                  <a:cubicBezTo>
                    <a:pt x="199" y="382"/>
                    <a:pt x="207" y="380"/>
                    <a:pt x="201" y="342"/>
                  </a:cubicBezTo>
                  <a:cubicBezTo>
                    <a:pt x="180" y="285"/>
                    <a:pt x="173" y="227"/>
                    <a:pt x="157" y="170"/>
                  </a:cubicBezTo>
                  <a:cubicBezTo>
                    <a:pt x="151" y="125"/>
                    <a:pt x="157" y="81"/>
                    <a:pt x="157" y="35"/>
                  </a:cubicBezTo>
                </a:path>
              </a:pathLst>
            </a:custGeom>
            <a:solidFill>
              <a:srgbClr val="FFCC99"/>
            </a:solidFill>
            <a:ln w="28575" cmpd="sng">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1" name="Freeform 36">
              <a:extLst>
                <a:ext uri="{FF2B5EF4-FFF2-40B4-BE49-F238E27FC236}">
                  <a16:creationId xmlns:a16="http://schemas.microsoft.com/office/drawing/2014/main" id="{944C8896-BEBA-41D1-9DA8-FCC09C05554B}"/>
                </a:ext>
              </a:extLst>
            </p:cNvPr>
            <p:cNvSpPr>
              <a:spLocks/>
            </p:cNvSpPr>
            <p:nvPr/>
          </p:nvSpPr>
          <p:spPr bwMode="auto">
            <a:xfrm flipH="1">
              <a:off x="4254" y="449"/>
              <a:ext cx="45" cy="294"/>
            </a:xfrm>
            <a:custGeom>
              <a:avLst/>
              <a:gdLst/>
              <a:ahLst/>
              <a:cxnLst>
                <a:cxn ang="0">
                  <a:pos x="45" y="0"/>
                </a:cxn>
                <a:cxn ang="0">
                  <a:pos x="36" y="135"/>
                </a:cxn>
                <a:cxn ang="0">
                  <a:pos x="18" y="198"/>
                </a:cxn>
                <a:cxn ang="0">
                  <a:pos x="6" y="252"/>
                </a:cxn>
                <a:cxn ang="0">
                  <a:pos x="3" y="276"/>
                </a:cxn>
                <a:cxn ang="0">
                  <a:pos x="0" y="294"/>
                </a:cxn>
              </a:cxnLst>
              <a:rect l="0" t="0" r="r" b="b"/>
              <a:pathLst>
                <a:path w="45" h="294">
                  <a:moveTo>
                    <a:pt x="45" y="0"/>
                  </a:moveTo>
                  <a:cubicBezTo>
                    <a:pt x="43" y="44"/>
                    <a:pt x="43" y="91"/>
                    <a:pt x="36" y="135"/>
                  </a:cubicBezTo>
                  <a:cubicBezTo>
                    <a:pt x="32" y="156"/>
                    <a:pt x="23" y="177"/>
                    <a:pt x="18" y="198"/>
                  </a:cubicBezTo>
                  <a:cubicBezTo>
                    <a:pt x="14" y="216"/>
                    <a:pt x="9" y="234"/>
                    <a:pt x="6" y="252"/>
                  </a:cubicBezTo>
                  <a:cubicBezTo>
                    <a:pt x="5" y="260"/>
                    <a:pt x="4" y="268"/>
                    <a:pt x="3" y="276"/>
                  </a:cubicBezTo>
                  <a:cubicBezTo>
                    <a:pt x="2" y="282"/>
                    <a:pt x="0" y="294"/>
                    <a:pt x="0" y="294"/>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2" name="Freeform 37">
              <a:extLst>
                <a:ext uri="{FF2B5EF4-FFF2-40B4-BE49-F238E27FC236}">
                  <a16:creationId xmlns:a16="http://schemas.microsoft.com/office/drawing/2014/main" id="{F8874383-D8AC-4FD1-913A-0A903C5FB39D}"/>
                </a:ext>
              </a:extLst>
            </p:cNvPr>
            <p:cNvSpPr>
              <a:spLocks/>
            </p:cNvSpPr>
            <p:nvPr/>
          </p:nvSpPr>
          <p:spPr bwMode="auto">
            <a:xfrm flipH="1">
              <a:off x="4156" y="526"/>
              <a:ext cx="102" cy="42"/>
            </a:xfrm>
            <a:custGeom>
              <a:avLst/>
              <a:gdLst/>
              <a:ahLst/>
              <a:cxnLst>
                <a:cxn ang="0">
                  <a:pos x="102" y="0"/>
                </a:cxn>
                <a:cxn ang="0">
                  <a:pos x="36" y="24"/>
                </a:cxn>
                <a:cxn ang="0">
                  <a:pos x="9" y="36"/>
                </a:cxn>
                <a:cxn ang="0">
                  <a:pos x="0" y="42"/>
                </a:cxn>
              </a:cxnLst>
              <a:rect l="0" t="0" r="r" b="b"/>
              <a:pathLst>
                <a:path w="102" h="42">
                  <a:moveTo>
                    <a:pt x="102" y="0"/>
                  </a:moveTo>
                  <a:cubicBezTo>
                    <a:pt x="83" y="14"/>
                    <a:pt x="59" y="18"/>
                    <a:pt x="36" y="24"/>
                  </a:cubicBezTo>
                  <a:cubicBezTo>
                    <a:pt x="28" y="29"/>
                    <a:pt x="17" y="31"/>
                    <a:pt x="9" y="36"/>
                  </a:cubicBezTo>
                  <a:cubicBezTo>
                    <a:pt x="6" y="38"/>
                    <a:pt x="0" y="42"/>
                    <a:pt x="0" y="42"/>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3" name="Freeform 38">
              <a:extLst>
                <a:ext uri="{FF2B5EF4-FFF2-40B4-BE49-F238E27FC236}">
                  <a16:creationId xmlns:a16="http://schemas.microsoft.com/office/drawing/2014/main" id="{C0008A63-AE03-402C-820A-274987C94C08}"/>
                </a:ext>
              </a:extLst>
            </p:cNvPr>
            <p:cNvSpPr>
              <a:spLocks/>
            </p:cNvSpPr>
            <p:nvPr/>
          </p:nvSpPr>
          <p:spPr bwMode="auto">
            <a:xfrm flipH="1">
              <a:off x="5143" y="642"/>
              <a:ext cx="126" cy="32"/>
            </a:xfrm>
            <a:custGeom>
              <a:avLst/>
              <a:gdLst/>
              <a:ahLst/>
              <a:cxnLst>
                <a:cxn ang="0">
                  <a:pos x="0" y="41"/>
                </a:cxn>
                <a:cxn ang="0">
                  <a:pos x="72" y="5"/>
                </a:cxn>
                <a:cxn ang="0">
                  <a:pos x="156" y="1"/>
                </a:cxn>
              </a:cxnLst>
              <a:rect l="0" t="0" r="r" b="b"/>
              <a:pathLst>
                <a:path w="156" h="41">
                  <a:moveTo>
                    <a:pt x="0" y="41"/>
                  </a:moveTo>
                  <a:cubicBezTo>
                    <a:pt x="25" y="33"/>
                    <a:pt x="47" y="10"/>
                    <a:pt x="72" y="5"/>
                  </a:cubicBezTo>
                  <a:cubicBezTo>
                    <a:pt x="96" y="0"/>
                    <a:pt x="131" y="1"/>
                    <a:pt x="156" y="1"/>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4" name="Freeform 39">
              <a:extLst>
                <a:ext uri="{FF2B5EF4-FFF2-40B4-BE49-F238E27FC236}">
                  <a16:creationId xmlns:a16="http://schemas.microsoft.com/office/drawing/2014/main" id="{310F2824-2580-47E5-8409-828E6AD1059F}"/>
                </a:ext>
              </a:extLst>
            </p:cNvPr>
            <p:cNvSpPr>
              <a:spLocks/>
            </p:cNvSpPr>
            <p:nvPr/>
          </p:nvSpPr>
          <p:spPr bwMode="auto">
            <a:xfrm flipH="1">
              <a:off x="3826" y="1360"/>
              <a:ext cx="70" cy="114"/>
            </a:xfrm>
            <a:custGeom>
              <a:avLst/>
              <a:gdLst/>
              <a:ahLst/>
              <a:cxnLst>
                <a:cxn ang="0">
                  <a:pos x="0" y="0"/>
                </a:cxn>
                <a:cxn ang="0">
                  <a:pos x="4" y="44"/>
                </a:cxn>
                <a:cxn ang="0">
                  <a:pos x="76" y="128"/>
                </a:cxn>
                <a:cxn ang="0">
                  <a:pos x="88" y="148"/>
                </a:cxn>
              </a:cxnLst>
              <a:rect l="0" t="0" r="r" b="b"/>
              <a:pathLst>
                <a:path w="88" h="148">
                  <a:moveTo>
                    <a:pt x="0" y="0"/>
                  </a:moveTo>
                  <a:cubicBezTo>
                    <a:pt x="1" y="15"/>
                    <a:pt x="0" y="30"/>
                    <a:pt x="4" y="44"/>
                  </a:cubicBezTo>
                  <a:cubicBezTo>
                    <a:pt x="13" y="74"/>
                    <a:pt x="52" y="112"/>
                    <a:pt x="76" y="128"/>
                  </a:cubicBezTo>
                  <a:cubicBezTo>
                    <a:pt x="86" y="142"/>
                    <a:pt x="82" y="136"/>
                    <a:pt x="88" y="148"/>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5" name="Freeform 40">
              <a:extLst>
                <a:ext uri="{FF2B5EF4-FFF2-40B4-BE49-F238E27FC236}">
                  <a16:creationId xmlns:a16="http://schemas.microsoft.com/office/drawing/2014/main" id="{CF6435BC-6DC5-44E0-87BB-4256E8747D0E}"/>
                </a:ext>
              </a:extLst>
            </p:cNvPr>
            <p:cNvSpPr>
              <a:spLocks/>
            </p:cNvSpPr>
            <p:nvPr/>
          </p:nvSpPr>
          <p:spPr bwMode="auto">
            <a:xfrm flipH="1">
              <a:off x="3865" y="1390"/>
              <a:ext cx="61" cy="90"/>
            </a:xfrm>
            <a:custGeom>
              <a:avLst/>
              <a:gdLst/>
              <a:ahLst/>
              <a:cxnLst>
                <a:cxn ang="0">
                  <a:pos x="0" y="0"/>
                </a:cxn>
                <a:cxn ang="0">
                  <a:pos x="32" y="64"/>
                </a:cxn>
                <a:cxn ang="0">
                  <a:pos x="64" y="108"/>
                </a:cxn>
                <a:cxn ang="0">
                  <a:pos x="76" y="116"/>
                </a:cxn>
              </a:cxnLst>
              <a:rect l="0" t="0" r="r" b="b"/>
              <a:pathLst>
                <a:path w="76" h="116">
                  <a:moveTo>
                    <a:pt x="0" y="0"/>
                  </a:moveTo>
                  <a:cubicBezTo>
                    <a:pt x="9" y="26"/>
                    <a:pt x="12" y="44"/>
                    <a:pt x="32" y="64"/>
                  </a:cubicBezTo>
                  <a:cubicBezTo>
                    <a:pt x="38" y="81"/>
                    <a:pt x="54" y="92"/>
                    <a:pt x="64" y="108"/>
                  </a:cubicBezTo>
                  <a:cubicBezTo>
                    <a:pt x="67" y="112"/>
                    <a:pt x="76" y="116"/>
                    <a:pt x="76" y="116"/>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6" name="Freeform 10">
              <a:extLst>
                <a:ext uri="{FF2B5EF4-FFF2-40B4-BE49-F238E27FC236}">
                  <a16:creationId xmlns:a16="http://schemas.microsoft.com/office/drawing/2014/main" id="{2DB3E3EF-1E22-47C3-B336-0863B01E51EF}"/>
                </a:ext>
              </a:extLst>
            </p:cNvPr>
            <p:cNvSpPr>
              <a:spLocks/>
            </p:cNvSpPr>
            <p:nvPr/>
          </p:nvSpPr>
          <p:spPr bwMode="auto">
            <a:xfrm flipH="1">
              <a:off x="4488" y="2221"/>
              <a:ext cx="948" cy="155"/>
            </a:xfrm>
            <a:custGeom>
              <a:avLst/>
              <a:gdLst/>
              <a:ahLst/>
              <a:cxnLst>
                <a:cxn ang="0">
                  <a:pos x="4" y="8"/>
                </a:cxn>
                <a:cxn ang="0">
                  <a:pos x="1180" y="0"/>
                </a:cxn>
                <a:cxn ang="0">
                  <a:pos x="1140" y="200"/>
                </a:cxn>
                <a:cxn ang="0">
                  <a:pos x="0" y="96"/>
                </a:cxn>
                <a:cxn ang="0">
                  <a:pos x="4" y="8"/>
                </a:cxn>
              </a:cxnLst>
              <a:rect l="0" t="0" r="r" b="b"/>
              <a:pathLst>
                <a:path w="1180" h="200">
                  <a:moveTo>
                    <a:pt x="4" y="8"/>
                  </a:moveTo>
                  <a:lnTo>
                    <a:pt x="1180" y="0"/>
                  </a:lnTo>
                  <a:lnTo>
                    <a:pt x="1140" y="200"/>
                  </a:lnTo>
                  <a:lnTo>
                    <a:pt x="0" y="96"/>
                  </a:lnTo>
                  <a:lnTo>
                    <a:pt x="4" y="8"/>
                  </a:lnTo>
                  <a:close/>
                </a:path>
              </a:pathLst>
            </a:custGeom>
            <a:solidFill>
              <a:srgbClr val="3399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50" name="AutoShape 39">
            <a:extLst>
              <a:ext uri="{FF2B5EF4-FFF2-40B4-BE49-F238E27FC236}">
                <a16:creationId xmlns:a16="http://schemas.microsoft.com/office/drawing/2014/main" id="{1265E405-216D-4A5D-B5BC-404DB90F8AD9}"/>
              </a:ext>
            </a:extLst>
          </p:cNvPr>
          <p:cNvSpPr>
            <a:spLocks noChangeArrowheads="1"/>
          </p:cNvSpPr>
          <p:nvPr/>
        </p:nvSpPr>
        <p:spPr bwMode="auto">
          <a:xfrm>
            <a:off x="5158977" y="1602958"/>
            <a:ext cx="3985023" cy="2103969"/>
          </a:xfrm>
          <a:prstGeom prst="cloudCallout">
            <a:avLst>
              <a:gd name="adj1" fmla="val 23739"/>
              <a:gd name="adj2" fmla="val 82842"/>
            </a:avLst>
          </a:prstGeom>
          <a:solidFill>
            <a:srgbClr val="CCFFFF"/>
          </a:solidFill>
          <a:ln w="28575">
            <a:solidFill>
              <a:schemeClr val="accent1">
                <a:lumMod val="40000"/>
                <a:lumOff val="60000"/>
              </a:schemeClr>
            </a:solidFill>
            <a:round/>
            <a:headEnd/>
            <a:tailEnd/>
          </a:ln>
          <a:effectLst/>
          <a:scene3d>
            <a:camera prst="orthographicFront"/>
            <a:lightRig rig="threePt" dir="t"/>
          </a:scene3d>
          <a:sp3d>
            <a:bevelT/>
          </a:sp3d>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1" name="Text Box 40">
            <a:extLst>
              <a:ext uri="{FF2B5EF4-FFF2-40B4-BE49-F238E27FC236}">
                <a16:creationId xmlns:a16="http://schemas.microsoft.com/office/drawing/2014/main" id="{1082FFE4-6C6C-48FF-A3BA-7663EB66879C}"/>
              </a:ext>
            </a:extLst>
          </p:cNvPr>
          <p:cNvSpPr txBox="1">
            <a:spLocks noChangeArrowheads="1"/>
          </p:cNvSpPr>
          <p:nvPr/>
        </p:nvSpPr>
        <p:spPr bwMode="auto">
          <a:xfrm>
            <a:off x="5399242" y="1884135"/>
            <a:ext cx="3504491" cy="1569660"/>
          </a:xfrm>
          <a:prstGeom prst="rect">
            <a:avLst/>
          </a:prstGeom>
          <a:noFill/>
          <a:ln w="2857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Here is the equation for the magnetic field near a current bearing wire.</a:t>
            </a:r>
          </a:p>
        </p:txBody>
      </p:sp>
      <p:sp>
        <p:nvSpPr>
          <p:cNvPr id="180" name="TextBox 179">
            <a:extLst>
              <a:ext uri="{FF2B5EF4-FFF2-40B4-BE49-F238E27FC236}">
                <a16:creationId xmlns:a16="http://schemas.microsoft.com/office/drawing/2014/main" id="{53AA8447-FEFB-419F-850A-7F995449F8A0}"/>
              </a:ext>
            </a:extLst>
          </p:cNvPr>
          <p:cNvSpPr txBox="1"/>
          <p:nvPr/>
        </p:nvSpPr>
        <p:spPr>
          <a:xfrm>
            <a:off x="5069306" y="4032151"/>
            <a:ext cx="87235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B = ?</a:t>
            </a:r>
          </a:p>
        </p:txBody>
      </p:sp>
      <p:grpSp>
        <p:nvGrpSpPr>
          <p:cNvPr id="181" name="Group 180">
            <a:extLst>
              <a:ext uri="{FF2B5EF4-FFF2-40B4-BE49-F238E27FC236}">
                <a16:creationId xmlns:a16="http://schemas.microsoft.com/office/drawing/2014/main" id="{B816FC09-D84D-4B67-B65C-8CB379761981}"/>
              </a:ext>
            </a:extLst>
          </p:cNvPr>
          <p:cNvGrpSpPr/>
          <p:nvPr/>
        </p:nvGrpSpPr>
        <p:grpSpPr>
          <a:xfrm>
            <a:off x="3540826" y="3543917"/>
            <a:ext cx="1438332" cy="468466"/>
            <a:chOff x="4261171" y="3429272"/>
            <a:chExt cx="1445946" cy="483681"/>
          </a:xfrm>
        </p:grpSpPr>
        <p:cxnSp>
          <p:nvCxnSpPr>
            <p:cNvPr id="182" name="Straight Arrow Connector 181">
              <a:extLst>
                <a:ext uri="{FF2B5EF4-FFF2-40B4-BE49-F238E27FC236}">
                  <a16:creationId xmlns:a16="http://schemas.microsoft.com/office/drawing/2014/main" id="{0A37534A-2959-4C73-A693-0A39F1EEBEBC}"/>
                </a:ext>
              </a:extLst>
            </p:cNvPr>
            <p:cNvCxnSpPr>
              <a:cxnSpLocks/>
            </p:cNvCxnSpPr>
            <p:nvPr/>
          </p:nvCxnSpPr>
          <p:spPr bwMode="auto">
            <a:xfrm>
              <a:off x="4261171" y="3429272"/>
              <a:ext cx="1445946" cy="428025"/>
            </a:xfrm>
            <a:prstGeom prst="straightConnector1">
              <a:avLst/>
            </a:prstGeom>
            <a:solidFill>
              <a:schemeClr val="accent1"/>
            </a:solidFill>
            <a:ln w="38100" cap="flat" cmpd="sng" algn="ctr">
              <a:solidFill>
                <a:schemeClr val="tx1"/>
              </a:solidFill>
              <a:prstDash val="solid"/>
              <a:round/>
              <a:headEnd type="triangle" w="med" len="med"/>
              <a:tailEnd type="triangle" w="med" len="med"/>
            </a:ln>
            <a:effectLst/>
          </p:spPr>
        </p:cxnSp>
        <p:sp>
          <p:nvSpPr>
            <p:cNvPr id="183" name="TextBox 182">
              <a:extLst>
                <a:ext uri="{FF2B5EF4-FFF2-40B4-BE49-F238E27FC236}">
                  <a16:creationId xmlns:a16="http://schemas.microsoft.com/office/drawing/2014/main" id="{B6EB6839-9BAD-4A38-950D-314A9A9CC99B}"/>
                </a:ext>
              </a:extLst>
            </p:cNvPr>
            <p:cNvSpPr txBox="1"/>
            <p:nvPr/>
          </p:nvSpPr>
          <p:spPr>
            <a:xfrm>
              <a:off x="4873410" y="3451288"/>
              <a:ext cx="378368" cy="461665"/>
            </a:xfrm>
            <a:prstGeom prst="rect">
              <a:avLst/>
            </a:prstGeom>
            <a:solidFill>
              <a:srgbClr val="FFFF99"/>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R</a:t>
              </a:r>
            </a:p>
          </p:txBody>
        </p:sp>
      </p:grpSp>
      <p:cxnSp>
        <p:nvCxnSpPr>
          <p:cNvPr id="199" name="Straight Arrow Connector 198">
            <a:extLst>
              <a:ext uri="{FF2B5EF4-FFF2-40B4-BE49-F238E27FC236}">
                <a16:creationId xmlns:a16="http://schemas.microsoft.com/office/drawing/2014/main" id="{5AEAF4AE-318A-41FD-904C-A1977363B74A}"/>
              </a:ext>
            </a:extLst>
          </p:cNvPr>
          <p:cNvCxnSpPr/>
          <p:nvPr/>
        </p:nvCxnSpPr>
        <p:spPr bwMode="auto">
          <a:xfrm>
            <a:off x="5058120" y="4067230"/>
            <a:ext cx="0" cy="582201"/>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sp>
        <p:nvSpPr>
          <p:cNvPr id="217" name="TextBox 216">
            <a:extLst>
              <a:ext uri="{FF2B5EF4-FFF2-40B4-BE49-F238E27FC236}">
                <a16:creationId xmlns:a16="http://schemas.microsoft.com/office/drawing/2014/main" id="{0CEB23C6-503C-4C59-84C7-6E2AFB5C8EC3}"/>
              </a:ext>
            </a:extLst>
          </p:cNvPr>
          <p:cNvSpPr txBox="1"/>
          <p:nvPr/>
        </p:nvSpPr>
        <p:spPr>
          <a:xfrm>
            <a:off x="4769451" y="3595442"/>
            <a:ext cx="87235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P</a:t>
            </a:r>
          </a:p>
        </p:txBody>
      </p:sp>
      <p:grpSp>
        <p:nvGrpSpPr>
          <p:cNvPr id="128" name="Group 127">
            <a:extLst>
              <a:ext uri="{FF2B5EF4-FFF2-40B4-BE49-F238E27FC236}">
                <a16:creationId xmlns:a16="http://schemas.microsoft.com/office/drawing/2014/main" id="{A2909CF5-C6C5-465A-A80A-697DB6DA99A7}"/>
              </a:ext>
            </a:extLst>
          </p:cNvPr>
          <p:cNvGrpSpPr/>
          <p:nvPr/>
        </p:nvGrpSpPr>
        <p:grpSpPr>
          <a:xfrm>
            <a:off x="353466" y="1260779"/>
            <a:ext cx="2837793" cy="888127"/>
            <a:chOff x="1324304" y="1177159"/>
            <a:chExt cx="2837793" cy="888127"/>
          </a:xfrm>
        </p:grpSpPr>
        <p:cxnSp>
          <p:nvCxnSpPr>
            <p:cNvPr id="129" name="Straight Connector 128">
              <a:extLst>
                <a:ext uri="{FF2B5EF4-FFF2-40B4-BE49-F238E27FC236}">
                  <a16:creationId xmlns:a16="http://schemas.microsoft.com/office/drawing/2014/main" id="{61EF936F-54F1-40EF-9325-9EBD99BA9422}"/>
                </a:ext>
              </a:extLst>
            </p:cNvPr>
            <p:cNvCxnSpPr/>
            <p:nvPr/>
          </p:nvCxnSpPr>
          <p:spPr bwMode="auto">
            <a:xfrm>
              <a:off x="3473153" y="1671144"/>
              <a:ext cx="478737"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30" name="TextBox 129">
              <a:extLst>
                <a:ext uri="{FF2B5EF4-FFF2-40B4-BE49-F238E27FC236}">
                  <a16:creationId xmlns:a16="http://schemas.microsoft.com/office/drawing/2014/main" id="{8BEDC1A2-9816-4CA3-ACCE-7CE8FF374D0D}"/>
                </a:ext>
              </a:extLst>
            </p:cNvPr>
            <p:cNvSpPr txBox="1"/>
            <p:nvPr/>
          </p:nvSpPr>
          <p:spPr>
            <a:xfrm>
              <a:off x="1324304" y="1177159"/>
              <a:ext cx="2764221"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B</a:t>
              </a:r>
              <a:r>
                <a:rPr kumimoji="0" lang="en-US" sz="800" b="0" i="0" u="none" strike="noStrike" kern="1200" cap="none" spc="0" normalizeH="0" baseline="0" noProof="0" dirty="0">
                  <a:ln>
                    <a:noFill/>
                  </a:ln>
                  <a:solidFill>
                    <a:srgbClr val="000000"/>
                  </a:solidFill>
                  <a:effectLst/>
                  <a:uLnTx/>
                  <a:uFillTx/>
                  <a:latin typeface="Century Gothic" pitchFamily="34" charset="0"/>
                  <a:ea typeface="+mn-ea"/>
                  <a:cs typeface="+mn-cs"/>
                </a:rPr>
                <a:t>at R from infinitely long wire     </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  m</a:t>
              </a:r>
              <a:r>
                <a:rPr kumimoji="0" lang="en-US" sz="2400" b="0" i="0" u="none" strike="noStrike" kern="1200" cap="none" spc="0" normalizeH="0" baseline="-25000" noProof="0" dirty="0">
                  <a:ln>
                    <a:noFill/>
                  </a:ln>
                  <a:solidFill>
                    <a:srgbClr val="000000"/>
                  </a:solidFill>
                  <a:effectLst/>
                  <a:uLnTx/>
                  <a:uFillTx/>
                  <a:latin typeface="Symbol" pitchFamily="18" charset="2"/>
                  <a:ea typeface="+mn-ea"/>
                  <a:cs typeface="+mn-cs"/>
                </a:rPr>
                <a:t>o </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I</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1" name="TextBox 130">
              <a:extLst>
                <a:ext uri="{FF2B5EF4-FFF2-40B4-BE49-F238E27FC236}">
                  <a16:creationId xmlns:a16="http://schemas.microsoft.com/office/drawing/2014/main" id="{EEA7D59E-0EC0-4E95-B062-74042694E565}"/>
                </a:ext>
              </a:extLst>
            </p:cNvPr>
            <p:cNvSpPr txBox="1"/>
            <p:nvPr/>
          </p:nvSpPr>
          <p:spPr>
            <a:xfrm>
              <a:off x="3283492" y="1603621"/>
              <a:ext cx="87860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2</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p</a:t>
              </a: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 R</a:t>
              </a:r>
            </a:p>
          </p:txBody>
        </p:sp>
      </p:grpSp>
      <p:sp>
        <p:nvSpPr>
          <p:cNvPr id="132" name="TextBox 131">
            <a:extLst>
              <a:ext uri="{FF2B5EF4-FFF2-40B4-BE49-F238E27FC236}">
                <a16:creationId xmlns:a16="http://schemas.microsoft.com/office/drawing/2014/main" id="{9C1F1B54-7079-478B-8007-6F6938D4C3AB}"/>
              </a:ext>
            </a:extLst>
          </p:cNvPr>
          <p:cNvSpPr txBox="1"/>
          <p:nvPr/>
        </p:nvSpPr>
        <p:spPr>
          <a:xfrm>
            <a:off x="3330496" y="6296112"/>
            <a:ext cx="2823253"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R = distance from wire</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3" name="TextBox 132">
            <a:extLst>
              <a:ext uri="{FF2B5EF4-FFF2-40B4-BE49-F238E27FC236}">
                <a16:creationId xmlns:a16="http://schemas.microsoft.com/office/drawing/2014/main" id="{EC60EDD6-DAA7-4CB9-A42C-D03B0C9212B1}"/>
              </a:ext>
            </a:extLst>
          </p:cNvPr>
          <p:cNvSpPr txBox="1"/>
          <p:nvPr/>
        </p:nvSpPr>
        <p:spPr>
          <a:xfrm>
            <a:off x="2122142" y="5381408"/>
            <a:ext cx="548059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ymbol" pitchFamily="18" charset="2"/>
                <a:ea typeface="+mn-ea"/>
                <a:cs typeface="+mn-cs"/>
              </a:rPr>
              <a:t>m</a:t>
            </a:r>
            <a:r>
              <a:rPr kumimoji="0" lang="en-US" sz="1800" b="0" i="0" u="none" strike="noStrike" kern="1200" cap="none" spc="0" normalizeH="0" baseline="-25000" noProof="0" dirty="0">
                <a:ln>
                  <a:noFill/>
                </a:ln>
                <a:solidFill>
                  <a:srgbClr val="000000"/>
                </a:solidFill>
                <a:effectLst/>
                <a:uLnTx/>
                <a:uFillTx/>
                <a:latin typeface="Times New Roman" pitchFamily="18" charset="0"/>
                <a:ea typeface="+mn-ea"/>
                <a:cs typeface="+mn-cs"/>
              </a:rPr>
              <a:t>o</a:t>
            </a: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 = permeability of free space  =  4 </a:t>
            </a:r>
            <a:r>
              <a:rPr kumimoji="0" lang="en-US" sz="1800" b="0" i="0" u="none" strike="noStrike" kern="1200" cap="none" spc="0" normalizeH="0" baseline="0" noProof="0" dirty="0">
                <a:ln>
                  <a:noFill/>
                </a:ln>
                <a:solidFill>
                  <a:srgbClr val="000000"/>
                </a:solidFill>
                <a:effectLst/>
                <a:uLnTx/>
                <a:uFillTx/>
                <a:latin typeface="Symbol" pitchFamily="18" charset="2"/>
                <a:ea typeface="+mn-ea"/>
                <a:cs typeface="+mn-cs"/>
              </a:rPr>
              <a:t>p</a:t>
            </a: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 X 10</a:t>
            </a:r>
            <a:r>
              <a:rPr kumimoji="0" lang="en-US" sz="1800" b="0" i="0" u="none" strike="noStrike" kern="1200" cap="none" spc="0" normalizeH="0" baseline="30000" noProof="0" dirty="0">
                <a:ln>
                  <a:noFill/>
                </a:ln>
                <a:solidFill>
                  <a:srgbClr val="000000"/>
                </a:solidFill>
                <a:effectLst/>
                <a:uLnTx/>
                <a:uFillTx/>
                <a:latin typeface="Times New Roman" pitchFamily="18" charset="0"/>
                <a:ea typeface="+mn-ea"/>
                <a:cs typeface="+mn-cs"/>
              </a:rPr>
              <a:t>-7</a:t>
            </a: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 Wb/A-m, </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4" name="TextBox 133">
            <a:extLst>
              <a:ext uri="{FF2B5EF4-FFF2-40B4-BE49-F238E27FC236}">
                <a16:creationId xmlns:a16="http://schemas.microsoft.com/office/drawing/2014/main" id="{1F80552D-AE34-4A1D-B5BB-44E1BDCC55E6}"/>
              </a:ext>
            </a:extLst>
          </p:cNvPr>
          <p:cNvSpPr txBox="1"/>
          <p:nvPr/>
        </p:nvSpPr>
        <p:spPr>
          <a:xfrm>
            <a:off x="3873186" y="5765765"/>
            <a:ext cx="1832691"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I = current flow.</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 </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135" name="Group 73">
            <a:extLst>
              <a:ext uri="{FF2B5EF4-FFF2-40B4-BE49-F238E27FC236}">
                <a16:creationId xmlns:a16="http://schemas.microsoft.com/office/drawing/2014/main" id="{AA91A7BF-A1C6-4FB8-908E-B16086C19C2B}"/>
              </a:ext>
            </a:extLst>
          </p:cNvPr>
          <p:cNvGrpSpPr>
            <a:grpSpLocks/>
          </p:cNvGrpSpPr>
          <p:nvPr/>
        </p:nvGrpSpPr>
        <p:grpSpPr bwMode="auto">
          <a:xfrm rot="17764652" flipH="1" flipV="1">
            <a:off x="1918050" y="3342933"/>
            <a:ext cx="1015773" cy="1858949"/>
            <a:chOff x="1721" y="380"/>
            <a:chExt cx="436" cy="1950"/>
          </a:xfrm>
        </p:grpSpPr>
        <p:grpSp>
          <p:nvGrpSpPr>
            <p:cNvPr id="136" name="Group 74">
              <a:extLst>
                <a:ext uri="{FF2B5EF4-FFF2-40B4-BE49-F238E27FC236}">
                  <a16:creationId xmlns:a16="http://schemas.microsoft.com/office/drawing/2014/main" id="{2A8BD5FE-057A-4827-9A10-5B03294A5966}"/>
                </a:ext>
              </a:extLst>
            </p:cNvPr>
            <p:cNvGrpSpPr>
              <a:grpSpLocks/>
            </p:cNvGrpSpPr>
            <p:nvPr/>
          </p:nvGrpSpPr>
          <p:grpSpPr bwMode="auto">
            <a:xfrm>
              <a:off x="1836" y="684"/>
              <a:ext cx="285" cy="1270"/>
              <a:chOff x="1836" y="684"/>
              <a:chExt cx="285" cy="1270"/>
            </a:xfrm>
          </p:grpSpPr>
          <p:sp>
            <p:nvSpPr>
              <p:cNvPr id="147" name="Arc 75">
                <a:extLst>
                  <a:ext uri="{FF2B5EF4-FFF2-40B4-BE49-F238E27FC236}">
                    <a16:creationId xmlns:a16="http://schemas.microsoft.com/office/drawing/2014/main" id="{4FE5DCF2-790A-4BB3-86E6-6F636E2619F0}"/>
                  </a:ext>
                </a:extLst>
              </p:cNvPr>
              <p:cNvSpPr>
                <a:spLocks/>
              </p:cNvSpPr>
              <p:nvPr/>
            </p:nvSpPr>
            <p:spPr bwMode="auto">
              <a:xfrm flipH="1" flipV="1">
                <a:off x="1836" y="1259"/>
                <a:ext cx="282" cy="695"/>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8" name="Arc 76">
                <a:extLst>
                  <a:ext uri="{FF2B5EF4-FFF2-40B4-BE49-F238E27FC236}">
                    <a16:creationId xmlns:a16="http://schemas.microsoft.com/office/drawing/2014/main" id="{3C19E87F-70CF-476D-8353-BCE851D57BEB}"/>
                  </a:ext>
                </a:extLst>
              </p:cNvPr>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37" name="Group 77">
              <a:extLst>
                <a:ext uri="{FF2B5EF4-FFF2-40B4-BE49-F238E27FC236}">
                  <a16:creationId xmlns:a16="http://schemas.microsoft.com/office/drawing/2014/main" id="{3A68907B-6880-4E41-B09A-58E15A9393F6}"/>
                </a:ext>
              </a:extLst>
            </p:cNvPr>
            <p:cNvGrpSpPr>
              <a:grpSpLocks/>
            </p:cNvGrpSpPr>
            <p:nvPr/>
          </p:nvGrpSpPr>
          <p:grpSpPr bwMode="auto">
            <a:xfrm>
              <a:off x="1729" y="408"/>
              <a:ext cx="428" cy="1856"/>
              <a:chOff x="1837" y="684"/>
              <a:chExt cx="284" cy="1281"/>
            </a:xfrm>
          </p:grpSpPr>
          <p:sp>
            <p:nvSpPr>
              <p:cNvPr id="145" name="Arc 78">
                <a:extLst>
                  <a:ext uri="{FF2B5EF4-FFF2-40B4-BE49-F238E27FC236}">
                    <a16:creationId xmlns:a16="http://schemas.microsoft.com/office/drawing/2014/main" id="{2403887E-20C0-495B-90D3-970A01871955}"/>
                  </a:ext>
                </a:extLst>
              </p:cNvPr>
              <p:cNvSpPr>
                <a:spLocks/>
              </p:cNvSpPr>
              <p:nvPr/>
            </p:nvSpPr>
            <p:spPr bwMode="auto">
              <a:xfrm flipH="1" flipV="1">
                <a:off x="1837" y="1263"/>
                <a:ext cx="282" cy="702"/>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6" name="Arc 79">
                <a:extLst>
                  <a:ext uri="{FF2B5EF4-FFF2-40B4-BE49-F238E27FC236}">
                    <a16:creationId xmlns:a16="http://schemas.microsoft.com/office/drawing/2014/main" id="{2A561080-F07F-4F61-B6D7-829D99DA72F6}"/>
                  </a:ext>
                </a:extLst>
              </p:cNvPr>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38" name="Freeform 82">
              <a:extLst>
                <a:ext uri="{FF2B5EF4-FFF2-40B4-BE49-F238E27FC236}">
                  <a16:creationId xmlns:a16="http://schemas.microsoft.com/office/drawing/2014/main" id="{636B6EAC-DE03-477A-9B4B-3B67E24ECF4E}"/>
                </a:ext>
              </a:extLst>
            </p:cNvPr>
            <p:cNvSpPr>
              <a:spLocks/>
            </p:cNvSpPr>
            <p:nvPr/>
          </p:nvSpPr>
          <p:spPr bwMode="auto">
            <a:xfrm rot="10096849" flipH="1" flipV="1">
              <a:off x="1990" y="380"/>
              <a:ext cx="56" cy="142"/>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9" name="Freeform 82">
              <a:extLst>
                <a:ext uri="{FF2B5EF4-FFF2-40B4-BE49-F238E27FC236}">
                  <a16:creationId xmlns:a16="http://schemas.microsoft.com/office/drawing/2014/main" id="{FDEA66FB-BE27-498D-8D09-C9EB97173383}"/>
                </a:ext>
              </a:extLst>
            </p:cNvPr>
            <p:cNvSpPr>
              <a:spLocks/>
            </p:cNvSpPr>
            <p:nvPr/>
          </p:nvSpPr>
          <p:spPr bwMode="auto">
            <a:xfrm rot="11943620" flipH="1" flipV="1">
              <a:off x="2064" y="830"/>
              <a:ext cx="56" cy="142"/>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0" name="Freeform 82">
              <a:extLst>
                <a:ext uri="{FF2B5EF4-FFF2-40B4-BE49-F238E27FC236}">
                  <a16:creationId xmlns:a16="http://schemas.microsoft.com/office/drawing/2014/main" id="{5287ABDB-B739-41D0-B448-A5BFAE9ACD11}"/>
                </a:ext>
              </a:extLst>
            </p:cNvPr>
            <p:cNvSpPr>
              <a:spLocks/>
            </p:cNvSpPr>
            <p:nvPr/>
          </p:nvSpPr>
          <p:spPr bwMode="auto">
            <a:xfrm rot="15114455" flipH="1" flipV="1">
              <a:off x="2007" y="1742"/>
              <a:ext cx="137" cy="58"/>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1" name="Freeform 82">
              <a:extLst>
                <a:ext uri="{FF2B5EF4-FFF2-40B4-BE49-F238E27FC236}">
                  <a16:creationId xmlns:a16="http://schemas.microsoft.com/office/drawing/2014/main" id="{00A6565D-AA27-4E40-8BD1-864D49DEF2C7}"/>
                </a:ext>
              </a:extLst>
            </p:cNvPr>
            <p:cNvSpPr>
              <a:spLocks/>
            </p:cNvSpPr>
            <p:nvPr/>
          </p:nvSpPr>
          <p:spPr bwMode="auto">
            <a:xfrm rot="18847176" flipH="1" flipV="1">
              <a:off x="1909" y="2233"/>
              <a:ext cx="137" cy="58"/>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2" name="Freeform 82">
              <a:extLst>
                <a:ext uri="{FF2B5EF4-FFF2-40B4-BE49-F238E27FC236}">
                  <a16:creationId xmlns:a16="http://schemas.microsoft.com/office/drawing/2014/main" id="{FC001D94-744D-4201-AF12-90A6DDB62B08}"/>
                </a:ext>
              </a:extLst>
            </p:cNvPr>
            <p:cNvSpPr>
              <a:spLocks/>
            </p:cNvSpPr>
            <p:nvPr/>
          </p:nvSpPr>
          <p:spPr bwMode="auto">
            <a:xfrm rot="2073991" flipH="1" flipV="1">
              <a:off x="1721" y="1656"/>
              <a:ext cx="56" cy="142"/>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3" name="Freeform 82">
              <a:extLst>
                <a:ext uri="{FF2B5EF4-FFF2-40B4-BE49-F238E27FC236}">
                  <a16:creationId xmlns:a16="http://schemas.microsoft.com/office/drawing/2014/main" id="{060498CB-AC5D-4338-9486-A69EF9908EAF}"/>
                </a:ext>
              </a:extLst>
            </p:cNvPr>
            <p:cNvSpPr>
              <a:spLocks/>
            </p:cNvSpPr>
            <p:nvPr/>
          </p:nvSpPr>
          <p:spPr bwMode="auto">
            <a:xfrm rot="3626256" flipH="1" flipV="1">
              <a:off x="1691" y="912"/>
              <a:ext cx="137" cy="58"/>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4" name="Freeform 82">
              <a:extLst>
                <a:ext uri="{FF2B5EF4-FFF2-40B4-BE49-F238E27FC236}">
                  <a16:creationId xmlns:a16="http://schemas.microsoft.com/office/drawing/2014/main" id="{DA830525-5E01-47DD-BF1A-AD233F283A60}"/>
                </a:ext>
              </a:extLst>
            </p:cNvPr>
            <p:cNvSpPr>
              <a:spLocks/>
            </p:cNvSpPr>
            <p:nvPr/>
          </p:nvSpPr>
          <p:spPr bwMode="auto">
            <a:xfrm rot="2737630" flipH="1" flipV="1">
              <a:off x="1770" y="1337"/>
              <a:ext cx="137" cy="58"/>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49" name="Group 148">
            <a:extLst>
              <a:ext uri="{FF2B5EF4-FFF2-40B4-BE49-F238E27FC236}">
                <a16:creationId xmlns:a16="http://schemas.microsoft.com/office/drawing/2014/main" id="{AE68E63B-6A1E-44A8-8B6E-71206B96AB3F}"/>
              </a:ext>
            </a:extLst>
          </p:cNvPr>
          <p:cNvGrpSpPr/>
          <p:nvPr/>
        </p:nvGrpSpPr>
        <p:grpSpPr>
          <a:xfrm>
            <a:off x="3604501" y="2278279"/>
            <a:ext cx="1202844" cy="834930"/>
            <a:chOff x="3602656" y="2283110"/>
            <a:chExt cx="1202844" cy="834930"/>
          </a:xfrm>
        </p:grpSpPr>
        <p:grpSp>
          <p:nvGrpSpPr>
            <p:cNvPr id="150" name="Group 73">
              <a:extLst>
                <a:ext uri="{FF2B5EF4-FFF2-40B4-BE49-F238E27FC236}">
                  <a16:creationId xmlns:a16="http://schemas.microsoft.com/office/drawing/2014/main" id="{EA7212CA-DC2D-4BDF-BABC-9F1100E36529}"/>
                </a:ext>
              </a:extLst>
            </p:cNvPr>
            <p:cNvGrpSpPr>
              <a:grpSpLocks/>
            </p:cNvGrpSpPr>
            <p:nvPr/>
          </p:nvGrpSpPr>
          <p:grpSpPr bwMode="auto">
            <a:xfrm rot="17591275" flipH="1" flipV="1">
              <a:off x="3863009" y="2056161"/>
              <a:ext cx="682137" cy="1202844"/>
              <a:chOff x="1729" y="408"/>
              <a:chExt cx="428" cy="1856"/>
            </a:xfrm>
          </p:grpSpPr>
          <p:grpSp>
            <p:nvGrpSpPr>
              <p:cNvPr id="159" name="Group 74">
                <a:extLst>
                  <a:ext uri="{FF2B5EF4-FFF2-40B4-BE49-F238E27FC236}">
                    <a16:creationId xmlns:a16="http://schemas.microsoft.com/office/drawing/2014/main" id="{D28CC07A-DB59-4B2F-BA0D-864B4D96BA09}"/>
                  </a:ext>
                </a:extLst>
              </p:cNvPr>
              <p:cNvGrpSpPr>
                <a:grpSpLocks/>
              </p:cNvGrpSpPr>
              <p:nvPr/>
            </p:nvGrpSpPr>
            <p:grpSpPr bwMode="auto">
              <a:xfrm>
                <a:off x="1837" y="684"/>
                <a:ext cx="284" cy="1271"/>
                <a:chOff x="1837" y="684"/>
                <a:chExt cx="284" cy="1271"/>
              </a:xfrm>
            </p:grpSpPr>
            <p:sp>
              <p:nvSpPr>
                <p:cNvPr id="163" name="Arc 75">
                  <a:extLst>
                    <a:ext uri="{FF2B5EF4-FFF2-40B4-BE49-F238E27FC236}">
                      <a16:creationId xmlns:a16="http://schemas.microsoft.com/office/drawing/2014/main" id="{FA95583A-0110-4033-BC1E-DA99AE91D208}"/>
                    </a:ext>
                  </a:extLst>
                </p:cNvPr>
                <p:cNvSpPr>
                  <a:spLocks/>
                </p:cNvSpPr>
                <p:nvPr/>
              </p:nvSpPr>
              <p:spPr bwMode="auto">
                <a:xfrm flipH="1" flipV="1">
                  <a:off x="1837" y="1255"/>
                  <a:ext cx="282" cy="700"/>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4" name="Arc 76">
                  <a:extLst>
                    <a:ext uri="{FF2B5EF4-FFF2-40B4-BE49-F238E27FC236}">
                      <a16:creationId xmlns:a16="http://schemas.microsoft.com/office/drawing/2014/main" id="{817CC0B5-63AD-43E9-9338-E8EB71CE0424}"/>
                    </a:ext>
                  </a:extLst>
                </p:cNvPr>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60" name="Group 77">
                <a:extLst>
                  <a:ext uri="{FF2B5EF4-FFF2-40B4-BE49-F238E27FC236}">
                    <a16:creationId xmlns:a16="http://schemas.microsoft.com/office/drawing/2014/main" id="{99319B53-A595-43D5-9928-3F8C4054F7D5}"/>
                  </a:ext>
                </a:extLst>
              </p:cNvPr>
              <p:cNvGrpSpPr>
                <a:grpSpLocks/>
              </p:cNvGrpSpPr>
              <p:nvPr/>
            </p:nvGrpSpPr>
            <p:grpSpPr bwMode="auto">
              <a:xfrm>
                <a:off x="1729" y="408"/>
                <a:ext cx="428" cy="1856"/>
                <a:chOff x="1837" y="684"/>
                <a:chExt cx="284" cy="1281"/>
              </a:xfrm>
            </p:grpSpPr>
            <p:sp>
              <p:nvSpPr>
                <p:cNvPr id="161" name="Arc 78">
                  <a:extLst>
                    <a:ext uri="{FF2B5EF4-FFF2-40B4-BE49-F238E27FC236}">
                      <a16:creationId xmlns:a16="http://schemas.microsoft.com/office/drawing/2014/main" id="{5C7B4E68-22AD-4EC7-B85B-ADF6DBE9E2C6}"/>
                    </a:ext>
                  </a:extLst>
                </p:cNvPr>
                <p:cNvSpPr>
                  <a:spLocks/>
                </p:cNvSpPr>
                <p:nvPr/>
              </p:nvSpPr>
              <p:spPr bwMode="auto">
                <a:xfrm flipH="1" flipV="1">
                  <a:off x="1837" y="1265"/>
                  <a:ext cx="282" cy="700"/>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2" name="Arc 79">
                  <a:extLst>
                    <a:ext uri="{FF2B5EF4-FFF2-40B4-BE49-F238E27FC236}">
                      <a16:creationId xmlns:a16="http://schemas.microsoft.com/office/drawing/2014/main" id="{A4D1DF6E-454B-4F76-82D2-DF1159EDAE87}"/>
                    </a:ext>
                  </a:extLst>
                </p:cNvPr>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sp>
          <p:nvSpPr>
            <p:cNvPr id="151" name="Freeform 82">
              <a:extLst>
                <a:ext uri="{FF2B5EF4-FFF2-40B4-BE49-F238E27FC236}">
                  <a16:creationId xmlns:a16="http://schemas.microsoft.com/office/drawing/2014/main" id="{7A64E944-9481-4B6C-B2AA-07DCFEF67853}"/>
                </a:ext>
              </a:extLst>
            </p:cNvPr>
            <p:cNvSpPr>
              <a:spLocks/>
            </p:cNvSpPr>
            <p:nvPr/>
          </p:nvSpPr>
          <p:spPr bwMode="auto">
            <a:xfrm rot="11221185">
              <a:off x="3822194" y="2723237"/>
              <a:ext cx="94937" cy="9850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2" name="Freeform 82">
              <a:extLst>
                <a:ext uri="{FF2B5EF4-FFF2-40B4-BE49-F238E27FC236}">
                  <a16:creationId xmlns:a16="http://schemas.microsoft.com/office/drawing/2014/main" id="{8DC1AF02-020D-40E1-80CC-43C1369B965C}"/>
                </a:ext>
              </a:extLst>
            </p:cNvPr>
            <p:cNvSpPr>
              <a:spLocks/>
            </p:cNvSpPr>
            <p:nvPr/>
          </p:nvSpPr>
          <p:spPr bwMode="auto">
            <a:xfrm rot="20508461">
              <a:off x="4258305" y="2283110"/>
              <a:ext cx="94937" cy="9850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3" name="Freeform 82">
              <a:extLst>
                <a:ext uri="{FF2B5EF4-FFF2-40B4-BE49-F238E27FC236}">
                  <a16:creationId xmlns:a16="http://schemas.microsoft.com/office/drawing/2014/main" id="{4BC790A7-32E1-49FE-A6BA-08F0F9BC1C62}"/>
                </a:ext>
              </a:extLst>
            </p:cNvPr>
            <p:cNvSpPr>
              <a:spLocks/>
            </p:cNvSpPr>
            <p:nvPr/>
          </p:nvSpPr>
          <p:spPr bwMode="auto">
            <a:xfrm rot="15842329">
              <a:off x="3615286" y="2356503"/>
              <a:ext cx="94937" cy="9850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4" name="Freeform 82">
              <a:extLst>
                <a:ext uri="{FF2B5EF4-FFF2-40B4-BE49-F238E27FC236}">
                  <a16:creationId xmlns:a16="http://schemas.microsoft.com/office/drawing/2014/main" id="{EC930A5F-0CF0-4286-BFDA-86C77624E1E6}"/>
                </a:ext>
              </a:extLst>
            </p:cNvPr>
            <p:cNvSpPr>
              <a:spLocks/>
            </p:cNvSpPr>
            <p:nvPr/>
          </p:nvSpPr>
          <p:spPr bwMode="auto">
            <a:xfrm rot="1293666">
              <a:off x="4680233" y="2636697"/>
              <a:ext cx="94937" cy="9850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5" name="Freeform 82">
              <a:extLst>
                <a:ext uri="{FF2B5EF4-FFF2-40B4-BE49-F238E27FC236}">
                  <a16:creationId xmlns:a16="http://schemas.microsoft.com/office/drawing/2014/main" id="{A9A2ADA3-CFF4-45AD-820D-07199055F4B4}"/>
                </a:ext>
              </a:extLst>
            </p:cNvPr>
            <p:cNvSpPr>
              <a:spLocks/>
            </p:cNvSpPr>
            <p:nvPr/>
          </p:nvSpPr>
          <p:spPr bwMode="auto">
            <a:xfrm rot="9314093">
              <a:off x="4264329" y="3019534"/>
              <a:ext cx="94937" cy="9850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6" name="Freeform 82">
              <a:extLst>
                <a:ext uri="{FF2B5EF4-FFF2-40B4-BE49-F238E27FC236}">
                  <a16:creationId xmlns:a16="http://schemas.microsoft.com/office/drawing/2014/main" id="{8AB677B0-C0CB-4C0D-B24C-33902716B5A0}"/>
                </a:ext>
              </a:extLst>
            </p:cNvPr>
            <p:cNvSpPr>
              <a:spLocks/>
            </p:cNvSpPr>
            <p:nvPr/>
          </p:nvSpPr>
          <p:spPr bwMode="auto">
            <a:xfrm rot="3915331">
              <a:off x="4516456" y="2817670"/>
              <a:ext cx="94937" cy="9850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7" name="Freeform 82">
              <a:extLst>
                <a:ext uri="{FF2B5EF4-FFF2-40B4-BE49-F238E27FC236}">
                  <a16:creationId xmlns:a16="http://schemas.microsoft.com/office/drawing/2014/main" id="{1ECF35C8-B40F-46E0-BEC9-22ECBC519830}"/>
                </a:ext>
              </a:extLst>
            </p:cNvPr>
            <p:cNvSpPr>
              <a:spLocks/>
            </p:cNvSpPr>
            <p:nvPr/>
          </p:nvSpPr>
          <p:spPr bwMode="auto">
            <a:xfrm rot="21130364">
              <a:off x="4342991" y="2521393"/>
              <a:ext cx="94937" cy="9850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 name="Freeform 82">
              <a:extLst>
                <a:ext uri="{FF2B5EF4-FFF2-40B4-BE49-F238E27FC236}">
                  <a16:creationId xmlns:a16="http://schemas.microsoft.com/office/drawing/2014/main" id="{6D1991C0-7D46-4E84-938C-DD7D40A5AB27}"/>
                </a:ext>
              </a:extLst>
            </p:cNvPr>
            <p:cNvSpPr>
              <a:spLocks/>
            </p:cNvSpPr>
            <p:nvPr/>
          </p:nvSpPr>
          <p:spPr bwMode="auto">
            <a:xfrm rot="18590504">
              <a:off x="3953428" y="2415821"/>
              <a:ext cx="94937" cy="9850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65" name="Group 164">
            <a:extLst>
              <a:ext uri="{FF2B5EF4-FFF2-40B4-BE49-F238E27FC236}">
                <a16:creationId xmlns:a16="http://schemas.microsoft.com/office/drawing/2014/main" id="{5D0A13F1-1024-436E-AFC4-A0E9B43E66EF}"/>
              </a:ext>
            </a:extLst>
          </p:cNvPr>
          <p:cNvGrpSpPr/>
          <p:nvPr/>
        </p:nvGrpSpPr>
        <p:grpSpPr>
          <a:xfrm>
            <a:off x="4921432" y="1517066"/>
            <a:ext cx="599045" cy="499668"/>
            <a:chOff x="5008343" y="1437012"/>
            <a:chExt cx="599045" cy="499668"/>
          </a:xfrm>
        </p:grpSpPr>
        <p:grpSp>
          <p:nvGrpSpPr>
            <p:cNvPr id="166" name="Group 165">
              <a:extLst>
                <a:ext uri="{FF2B5EF4-FFF2-40B4-BE49-F238E27FC236}">
                  <a16:creationId xmlns:a16="http://schemas.microsoft.com/office/drawing/2014/main" id="{7E243677-2922-42D2-856C-450715C57A5D}"/>
                </a:ext>
              </a:extLst>
            </p:cNvPr>
            <p:cNvGrpSpPr/>
            <p:nvPr/>
          </p:nvGrpSpPr>
          <p:grpSpPr>
            <a:xfrm>
              <a:off x="5008343" y="1437012"/>
              <a:ext cx="599045" cy="499668"/>
              <a:chOff x="4999573" y="1444717"/>
              <a:chExt cx="599045" cy="499668"/>
            </a:xfrm>
          </p:grpSpPr>
          <p:grpSp>
            <p:nvGrpSpPr>
              <p:cNvPr id="170" name="Group 73">
                <a:extLst>
                  <a:ext uri="{FF2B5EF4-FFF2-40B4-BE49-F238E27FC236}">
                    <a16:creationId xmlns:a16="http://schemas.microsoft.com/office/drawing/2014/main" id="{6F5F57C6-BAD2-47FF-9A0A-52D79C16ABF1}"/>
                  </a:ext>
                </a:extLst>
              </p:cNvPr>
              <p:cNvGrpSpPr>
                <a:grpSpLocks/>
              </p:cNvGrpSpPr>
              <p:nvPr/>
            </p:nvGrpSpPr>
            <p:grpSpPr bwMode="auto">
              <a:xfrm rot="17749345" flipH="1" flipV="1">
                <a:off x="5099061" y="1382066"/>
                <a:ext cx="400069" cy="599045"/>
                <a:chOff x="1731" y="408"/>
                <a:chExt cx="430" cy="1893"/>
              </a:xfrm>
            </p:grpSpPr>
            <p:grpSp>
              <p:nvGrpSpPr>
                <p:cNvPr id="176" name="Group 74">
                  <a:extLst>
                    <a:ext uri="{FF2B5EF4-FFF2-40B4-BE49-F238E27FC236}">
                      <a16:creationId xmlns:a16="http://schemas.microsoft.com/office/drawing/2014/main" id="{5D8EC774-002D-43E8-A689-1CFC39A95EE5}"/>
                    </a:ext>
                  </a:extLst>
                </p:cNvPr>
                <p:cNvGrpSpPr>
                  <a:grpSpLocks/>
                </p:cNvGrpSpPr>
                <p:nvPr/>
              </p:nvGrpSpPr>
              <p:grpSpPr bwMode="auto">
                <a:xfrm>
                  <a:off x="1837" y="684"/>
                  <a:ext cx="284" cy="1309"/>
                  <a:chOff x="1837" y="684"/>
                  <a:chExt cx="284" cy="1309"/>
                </a:xfrm>
              </p:grpSpPr>
              <p:sp>
                <p:nvSpPr>
                  <p:cNvPr id="184" name="Arc 75">
                    <a:extLst>
                      <a:ext uri="{FF2B5EF4-FFF2-40B4-BE49-F238E27FC236}">
                        <a16:creationId xmlns:a16="http://schemas.microsoft.com/office/drawing/2014/main" id="{DD170E9C-5709-4234-8B42-208A9D15ED42}"/>
                      </a:ext>
                    </a:extLst>
                  </p:cNvPr>
                  <p:cNvSpPr>
                    <a:spLocks/>
                  </p:cNvSpPr>
                  <p:nvPr/>
                </p:nvSpPr>
                <p:spPr bwMode="auto">
                  <a:xfrm flipH="1" flipV="1">
                    <a:off x="1837" y="1237"/>
                    <a:ext cx="282" cy="756"/>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5" name="Arc 76">
                    <a:extLst>
                      <a:ext uri="{FF2B5EF4-FFF2-40B4-BE49-F238E27FC236}">
                        <a16:creationId xmlns:a16="http://schemas.microsoft.com/office/drawing/2014/main" id="{0281FEC1-42EF-4874-88C7-810C63644751}"/>
                      </a:ext>
                    </a:extLst>
                  </p:cNvPr>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77" name="Group 77">
                  <a:extLst>
                    <a:ext uri="{FF2B5EF4-FFF2-40B4-BE49-F238E27FC236}">
                      <a16:creationId xmlns:a16="http://schemas.microsoft.com/office/drawing/2014/main" id="{ABB6EBF9-A02B-4A14-8375-D49E012EEDE1}"/>
                    </a:ext>
                  </a:extLst>
                </p:cNvPr>
                <p:cNvGrpSpPr>
                  <a:grpSpLocks/>
                </p:cNvGrpSpPr>
                <p:nvPr/>
              </p:nvGrpSpPr>
              <p:grpSpPr bwMode="auto">
                <a:xfrm>
                  <a:off x="1731" y="408"/>
                  <a:ext cx="430" cy="1893"/>
                  <a:chOff x="1836" y="684"/>
                  <a:chExt cx="285" cy="1307"/>
                </a:xfrm>
              </p:grpSpPr>
              <p:sp>
                <p:nvSpPr>
                  <p:cNvPr id="178" name="Arc 78">
                    <a:extLst>
                      <a:ext uri="{FF2B5EF4-FFF2-40B4-BE49-F238E27FC236}">
                        <a16:creationId xmlns:a16="http://schemas.microsoft.com/office/drawing/2014/main" id="{3031A4FF-1FFF-4718-95EB-0EF67DC729E1}"/>
                      </a:ext>
                    </a:extLst>
                  </p:cNvPr>
                  <p:cNvSpPr>
                    <a:spLocks/>
                  </p:cNvSpPr>
                  <p:nvPr/>
                </p:nvSpPr>
                <p:spPr bwMode="auto">
                  <a:xfrm flipH="1" flipV="1">
                    <a:off x="1836" y="1235"/>
                    <a:ext cx="282" cy="756"/>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9" name="Arc 79">
                    <a:extLst>
                      <a:ext uri="{FF2B5EF4-FFF2-40B4-BE49-F238E27FC236}">
                        <a16:creationId xmlns:a16="http://schemas.microsoft.com/office/drawing/2014/main" id="{E6129A7E-0479-4642-8D5D-4711EBD4C78D}"/>
                      </a:ext>
                    </a:extLst>
                  </p:cNvPr>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sp>
            <p:nvSpPr>
              <p:cNvPr id="171" name="Freeform 82">
                <a:extLst>
                  <a:ext uri="{FF2B5EF4-FFF2-40B4-BE49-F238E27FC236}">
                    <a16:creationId xmlns:a16="http://schemas.microsoft.com/office/drawing/2014/main" id="{454FC0E2-76C8-450F-BE9B-9DFF87DE68EC}"/>
                  </a:ext>
                </a:extLst>
              </p:cNvPr>
              <p:cNvSpPr>
                <a:spLocks/>
              </p:cNvSpPr>
              <p:nvPr/>
            </p:nvSpPr>
            <p:spPr bwMode="auto">
              <a:xfrm rot="20346055">
                <a:off x="5299764" y="1444717"/>
                <a:ext cx="61383" cy="6295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2" name="Freeform 82">
                <a:extLst>
                  <a:ext uri="{FF2B5EF4-FFF2-40B4-BE49-F238E27FC236}">
                    <a16:creationId xmlns:a16="http://schemas.microsoft.com/office/drawing/2014/main" id="{193E4891-F941-4498-AB29-E490BDA6757E}"/>
                  </a:ext>
                </a:extLst>
              </p:cNvPr>
              <p:cNvSpPr>
                <a:spLocks/>
              </p:cNvSpPr>
              <p:nvPr/>
            </p:nvSpPr>
            <p:spPr bwMode="auto">
              <a:xfrm rot="8055151">
                <a:off x="5402328" y="1882216"/>
                <a:ext cx="61383" cy="6295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3" name="Freeform 82">
                <a:extLst>
                  <a:ext uri="{FF2B5EF4-FFF2-40B4-BE49-F238E27FC236}">
                    <a16:creationId xmlns:a16="http://schemas.microsoft.com/office/drawing/2014/main" id="{59B9E9D1-06BC-4C05-9AF0-0964239F73B9}"/>
                  </a:ext>
                </a:extLst>
              </p:cNvPr>
              <p:cNvSpPr>
                <a:spLocks/>
              </p:cNvSpPr>
              <p:nvPr/>
            </p:nvSpPr>
            <p:spPr bwMode="auto">
              <a:xfrm rot="1598220">
                <a:off x="5532207" y="1666131"/>
                <a:ext cx="61383" cy="6295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 name="Freeform 82">
                <a:extLst>
                  <a:ext uri="{FF2B5EF4-FFF2-40B4-BE49-F238E27FC236}">
                    <a16:creationId xmlns:a16="http://schemas.microsoft.com/office/drawing/2014/main" id="{B6683520-8F04-477B-B4D4-A9AF2E4A4CF1}"/>
                  </a:ext>
                </a:extLst>
              </p:cNvPr>
              <p:cNvSpPr>
                <a:spLocks/>
              </p:cNvSpPr>
              <p:nvPr/>
            </p:nvSpPr>
            <p:spPr bwMode="auto">
              <a:xfrm rot="3563712">
                <a:off x="5444242" y="1753171"/>
                <a:ext cx="61383" cy="6295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5" name="Freeform 82">
                <a:extLst>
                  <a:ext uri="{FF2B5EF4-FFF2-40B4-BE49-F238E27FC236}">
                    <a16:creationId xmlns:a16="http://schemas.microsoft.com/office/drawing/2014/main" id="{E723CD09-ABC2-4BB8-83DB-D0B644357AE6}"/>
                  </a:ext>
                </a:extLst>
              </p:cNvPr>
              <p:cNvSpPr>
                <a:spLocks/>
              </p:cNvSpPr>
              <p:nvPr/>
            </p:nvSpPr>
            <p:spPr bwMode="auto">
              <a:xfrm rot="20575272">
                <a:off x="5307172" y="1555688"/>
                <a:ext cx="61383" cy="6295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67" name="Freeform 82">
              <a:extLst>
                <a:ext uri="{FF2B5EF4-FFF2-40B4-BE49-F238E27FC236}">
                  <a16:creationId xmlns:a16="http://schemas.microsoft.com/office/drawing/2014/main" id="{495A2EE7-00DE-4A79-A216-9788E9033536}"/>
                </a:ext>
              </a:extLst>
            </p:cNvPr>
            <p:cNvSpPr>
              <a:spLocks/>
            </p:cNvSpPr>
            <p:nvPr/>
          </p:nvSpPr>
          <p:spPr bwMode="auto">
            <a:xfrm rot="11317713">
              <a:off x="5064544" y="1741479"/>
              <a:ext cx="61383" cy="6295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8" name="Freeform 82">
              <a:extLst>
                <a:ext uri="{FF2B5EF4-FFF2-40B4-BE49-F238E27FC236}">
                  <a16:creationId xmlns:a16="http://schemas.microsoft.com/office/drawing/2014/main" id="{3D91AC4A-6923-4B72-B5F5-739050585F02}"/>
                </a:ext>
              </a:extLst>
            </p:cNvPr>
            <p:cNvSpPr>
              <a:spLocks/>
            </p:cNvSpPr>
            <p:nvPr/>
          </p:nvSpPr>
          <p:spPr bwMode="auto">
            <a:xfrm rot="16796359">
              <a:off x="5043490" y="1473609"/>
              <a:ext cx="61383" cy="6295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9" name="Freeform 82">
              <a:extLst>
                <a:ext uri="{FF2B5EF4-FFF2-40B4-BE49-F238E27FC236}">
                  <a16:creationId xmlns:a16="http://schemas.microsoft.com/office/drawing/2014/main" id="{EF6E6DDB-2087-46AF-AFB2-DF9711BD1119}"/>
                </a:ext>
              </a:extLst>
            </p:cNvPr>
            <p:cNvSpPr>
              <a:spLocks/>
            </p:cNvSpPr>
            <p:nvPr/>
          </p:nvSpPr>
          <p:spPr bwMode="auto">
            <a:xfrm rot="15003278">
              <a:off x="5066787" y="1613488"/>
              <a:ext cx="61383" cy="6295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42314840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2" nodeType="withEffect">
                                  <p:stCondLst>
                                    <p:cond delay="100"/>
                                  </p:stCondLst>
                                  <p:childTnLst>
                                    <p:set>
                                      <p:cBhvr>
                                        <p:cTn id="6" dur="1" fill="hold">
                                          <p:stCondLst>
                                            <p:cond delay="0"/>
                                          </p:stCondLst>
                                        </p:cTn>
                                        <p:tgtEl>
                                          <p:spTgt spid="77"/>
                                        </p:tgtEl>
                                        <p:attrNameLst>
                                          <p:attrName>style.visibility</p:attrName>
                                        </p:attrNameLst>
                                      </p:cBhvr>
                                      <p:to>
                                        <p:strVal val="visible"/>
                                      </p:to>
                                    </p:set>
                                  </p:childTnLst>
                                </p:cTn>
                              </p:par>
                              <p:par>
                                <p:cTn id="7" presetID="0" presetClass="path" presetSubtype="0" repeatCount="indefinite" accel="16667" fill="hold" grpId="0" nodeType="withEffect">
                                  <p:stCondLst>
                                    <p:cond delay="0"/>
                                  </p:stCondLst>
                                  <p:childTnLst>
                                    <p:animMotion origin="layout" path="M -4.72222E-6 1.85185E-6 L 0.39688 -0.49954 " pathEditMode="relative" rAng="0" ptsTypes="AA">
                                      <p:cBhvr>
                                        <p:cTn id="8" dur="3000" fill="hold"/>
                                        <p:tgtEl>
                                          <p:spTgt spid="77"/>
                                        </p:tgtEl>
                                        <p:attrNameLst>
                                          <p:attrName>ppt_x</p:attrName>
                                          <p:attrName>ppt_y</p:attrName>
                                        </p:attrNameLst>
                                      </p:cBhvr>
                                      <p:rCtr x="19844" y="-24977"/>
                                    </p:animMotion>
                                  </p:childTnLst>
                                </p:cTn>
                              </p:par>
                              <p:par>
                                <p:cTn id="9" presetID="6" presetClass="emph" presetSubtype="0" repeatCount="indefinite" fill="hold" grpId="1" nodeType="withEffect">
                                  <p:stCondLst>
                                    <p:cond delay="0"/>
                                  </p:stCondLst>
                                  <p:childTnLst>
                                    <p:animScale>
                                      <p:cBhvr>
                                        <p:cTn id="10" dur="3000" fill="hold"/>
                                        <p:tgtEl>
                                          <p:spTgt spid="77"/>
                                        </p:tgtEl>
                                      </p:cBhvr>
                                      <p:by x="20000" y="20000"/>
                                    </p:animScale>
                                  </p:childTnLst>
                                </p:cTn>
                              </p:par>
                              <p:par>
                                <p:cTn id="11" presetID="1" presetClass="entr" presetSubtype="0" fill="hold" grpId="2" nodeType="withEffect">
                                  <p:stCondLst>
                                    <p:cond delay="1000"/>
                                  </p:stCondLst>
                                  <p:childTnLst>
                                    <p:set>
                                      <p:cBhvr>
                                        <p:cTn id="12" dur="1" fill="hold">
                                          <p:stCondLst>
                                            <p:cond delay="0"/>
                                          </p:stCondLst>
                                        </p:cTn>
                                        <p:tgtEl>
                                          <p:spTgt spid="85"/>
                                        </p:tgtEl>
                                        <p:attrNameLst>
                                          <p:attrName>style.visibility</p:attrName>
                                        </p:attrNameLst>
                                      </p:cBhvr>
                                      <p:to>
                                        <p:strVal val="visible"/>
                                      </p:to>
                                    </p:set>
                                  </p:childTnLst>
                                </p:cTn>
                              </p:par>
                              <p:par>
                                <p:cTn id="13" presetID="0" presetClass="path" presetSubtype="0" repeatCount="indefinite" accel="16667" fill="hold" grpId="0" nodeType="withEffect">
                                  <p:stCondLst>
                                    <p:cond delay="1000"/>
                                  </p:stCondLst>
                                  <p:childTnLst>
                                    <p:animMotion origin="layout" path="M 4.44444E-6 3.33333E-6 L 0.39635 -0.49931 " pathEditMode="relative" rAng="0" ptsTypes="AA">
                                      <p:cBhvr>
                                        <p:cTn id="14" dur="3000" fill="hold"/>
                                        <p:tgtEl>
                                          <p:spTgt spid="85"/>
                                        </p:tgtEl>
                                        <p:attrNameLst>
                                          <p:attrName>ppt_x</p:attrName>
                                          <p:attrName>ppt_y</p:attrName>
                                        </p:attrNameLst>
                                      </p:cBhvr>
                                      <p:rCtr x="19809" y="-24977"/>
                                    </p:animMotion>
                                  </p:childTnLst>
                                </p:cTn>
                              </p:par>
                              <p:par>
                                <p:cTn id="15" presetID="6" presetClass="emph" presetSubtype="0" repeatCount="indefinite" fill="hold" grpId="1" nodeType="withEffect">
                                  <p:stCondLst>
                                    <p:cond delay="1000"/>
                                  </p:stCondLst>
                                  <p:childTnLst>
                                    <p:animScale>
                                      <p:cBhvr>
                                        <p:cTn id="16" dur="3000" fill="hold"/>
                                        <p:tgtEl>
                                          <p:spTgt spid="85"/>
                                        </p:tgtEl>
                                      </p:cBhvr>
                                      <p:by x="20000" y="20000"/>
                                    </p:animScale>
                                  </p:childTnLst>
                                </p:cTn>
                              </p:par>
                              <p:par>
                                <p:cTn id="17" presetID="1" presetClass="entr" presetSubtype="0" fill="hold" grpId="2" nodeType="withEffect">
                                  <p:stCondLst>
                                    <p:cond delay="2000"/>
                                  </p:stCondLst>
                                  <p:childTnLst>
                                    <p:set>
                                      <p:cBhvr>
                                        <p:cTn id="18" dur="1" fill="hold">
                                          <p:stCondLst>
                                            <p:cond delay="0"/>
                                          </p:stCondLst>
                                        </p:cTn>
                                        <p:tgtEl>
                                          <p:spTgt spid="86"/>
                                        </p:tgtEl>
                                        <p:attrNameLst>
                                          <p:attrName>style.visibility</p:attrName>
                                        </p:attrNameLst>
                                      </p:cBhvr>
                                      <p:to>
                                        <p:strVal val="visible"/>
                                      </p:to>
                                    </p:set>
                                  </p:childTnLst>
                                </p:cTn>
                              </p:par>
                              <p:par>
                                <p:cTn id="19" presetID="0" presetClass="path" presetSubtype="0" repeatCount="indefinite" accel="16667" fill="hold" grpId="0" nodeType="withEffect">
                                  <p:stCondLst>
                                    <p:cond delay="2000"/>
                                  </p:stCondLst>
                                  <p:childTnLst>
                                    <p:animMotion origin="layout" path="M -2.77778E-6 -7.40741E-7 L 0.39601 -0.4993 " pathEditMode="relative" rAng="0" ptsTypes="AA">
                                      <p:cBhvr>
                                        <p:cTn id="20" dur="3000" fill="hold"/>
                                        <p:tgtEl>
                                          <p:spTgt spid="86"/>
                                        </p:tgtEl>
                                        <p:attrNameLst>
                                          <p:attrName>ppt_x</p:attrName>
                                          <p:attrName>ppt_y</p:attrName>
                                        </p:attrNameLst>
                                      </p:cBhvr>
                                      <p:rCtr x="19792" y="-24977"/>
                                    </p:animMotion>
                                  </p:childTnLst>
                                </p:cTn>
                              </p:par>
                              <p:par>
                                <p:cTn id="21" presetID="6" presetClass="emph" presetSubtype="0" repeatCount="indefinite" fill="hold" grpId="1" nodeType="withEffect">
                                  <p:stCondLst>
                                    <p:cond delay="2000"/>
                                  </p:stCondLst>
                                  <p:childTnLst>
                                    <p:animScale>
                                      <p:cBhvr>
                                        <p:cTn id="22" dur="3000" fill="hold"/>
                                        <p:tgtEl>
                                          <p:spTgt spid="86"/>
                                        </p:tgtEl>
                                      </p:cBhvr>
                                      <p:by x="20000" y="20000"/>
                                    </p:animScale>
                                  </p:childTnLst>
                                </p:cTn>
                              </p:par>
                              <p:par>
                                <p:cTn id="23" presetID="10" presetClass="entr" presetSubtype="0" fill="hold" grpId="0" nodeType="withEffect">
                                  <p:stCondLst>
                                    <p:cond delay="100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childTnLst>
                                </p:cTn>
                              </p:par>
                              <p:par>
                                <p:cTn id="26" presetID="53" presetClass="entr" presetSubtype="0" fill="hold" nodeType="withEffect">
                                  <p:stCondLst>
                                    <p:cond delay="4000"/>
                                  </p:stCondLst>
                                  <p:childTnLst>
                                    <p:set>
                                      <p:cBhvr>
                                        <p:cTn id="27" dur="1" fill="hold">
                                          <p:stCondLst>
                                            <p:cond delay="0"/>
                                          </p:stCondLst>
                                        </p:cTn>
                                        <p:tgtEl>
                                          <p:spTgt spid="128"/>
                                        </p:tgtEl>
                                        <p:attrNameLst>
                                          <p:attrName>style.visibility</p:attrName>
                                        </p:attrNameLst>
                                      </p:cBhvr>
                                      <p:to>
                                        <p:strVal val="visible"/>
                                      </p:to>
                                    </p:set>
                                    <p:anim calcmode="lin" valueType="num">
                                      <p:cBhvr>
                                        <p:cTn id="28" dur="1000" fill="hold"/>
                                        <p:tgtEl>
                                          <p:spTgt spid="128"/>
                                        </p:tgtEl>
                                        <p:attrNameLst>
                                          <p:attrName>ppt_w</p:attrName>
                                        </p:attrNameLst>
                                      </p:cBhvr>
                                      <p:tavLst>
                                        <p:tav tm="0">
                                          <p:val>
                                            <p:fltVal val="0"/>
                                          </p:val>
                                        </p:tav>
                                        <p:tav tm="100000">
                                          <p:val>
                                            <p:strVal val="#ppt_w"/>
                                          </p:val>
                                        </p:tav>
                                      </p:tavLst>
                                    </p:anim>
                                    <p:anim calcmode="lin" valueType="num">
                                      <p:cBhvr>
                                        <p:cTn id="29" dur="1000" fill="hold"/>
                                        <p:tgtEl>
                                          <p:spTgt spid="128"/>
                                        </p:tgtEl>
                                        <p:attrNameLst>
                                          <p:attrName>ppt_h</p:attrName>
                                        </p:attrNameLst>
                                      </p:cBhvr>
                                      <p:tavLst>
                                        <p:tav tm="0">
                                          <p:val>
                                            <p:fltVal val="0"/>
                                          </p:val>
                                        </p:tav>
                                        <p:tav tm="100000">
                                          <p:val>
                                            <p:strVal val="#ppt_h"/>
                                          </p:val>
                                        </p:tav>
                                      </p:tavLst>
                                    </p:anim>
                                    <p:animEffect transition="in" filter="fade">
                                      <p:cBhvr>
                                        <p:cTn id="30" dur="1000"/>
                                        <p:tgtEl>
                                          <p:spTgt spid="128"/>
                                        </p:tgtEl>
                                      </p:cBhvr>
                                    </p:animEffect>
                                  </p:childTnLst>
                                </p:cTn>
                              </p:par>
                              <p:par>
                                <p:cTn id="31" presetID="53" presetClass="entr" presetSubtype="0" fill="hold" grpId="0" nodeType="withEffect">
                                  <p:stCondLst>
                                    <p:cond delay="7000"/>
                                  </p:stCondLst>
                                  <p:childTnLst>
                                    <p:set>
                                      <p:cBhvr>
                                        <p:cTn id="32" dur="1" fill="hold">
                                          <p:stCondLst>
                                            <p:cond delay="0"/>
                                          </p:stCondLst>
                                        </p:cTn>
                                        <p:tgtEl>
                                          <p:spTgt spid="133"/>
                                        </p:tgtEl>
                                        <p:attrNameLst>
                                          <p:attrName>style.visibility</p:attrName>
                                        </p:attrNameLst>
                                      </p:cBhvr>
                                      <p:to>
                                        <p:strVal val="visible"/>
                                      </p:to>
                                    </p:set>
                                    <p:anim calcmode="lin" valueType="num">
                                      <p:cBhvr>
                                        <p:cTn id="33" dur="1000" fill="hold"/>
                                        <p:tgtEl>
                                          <p:spTgt spid="133"/>
                                        </p:tgtEl>
                                        <p:attrNameLst>
                                          <p:attrName>ppt_w</p:attrName>
                                        </p:attrNameLst>
                                      </p:cBhvr>
                                      <p:tavLst>
                                        <p:tav tm="0">
                                          <p:val>
                                            <p:fltVal val="0"/>
                                          </p:val>
                                        </p:tav>
                                        <p:tav tm="100000">
                                          <p:val>
                                            <p:strVal val="#ppt_w"/>
                                          </p:val>
                                        </p:tav>
                                      </p:tavLst>
                                    </p:anim>
                                    <p:anim calcmode="lin" valueType="num">
                                      <p:cBhvr>
                                        <p:cTn id="34" dur="1000" fill="hold"/>
                                        <p:tgtEl>
                                          <p:spTgt spid="133"/>
                                        </p:tgtEl>
                                        <p:attrNameLst>
                                          <p:attrName>ppt_h</p:attrName>
                                        </p:attrNameLst>
                                      </p:cBhvr>
                                      <p:tavLst>
                                        <p:tav tm="0">
                                          <p:val>
                                            <p:fltVal val="0"/>
                                          </p:val>
                                        </p:tav>
                                        <p:tav tm="100000">
                                          <p:val>
                                            <p:strVal val="#ppt_h"/>
                                          </p:val>
                                        </p:tav>
                                      </p:tavLst>
                                    </p:anim>
                                    <p:animEffect transition="in" filter="fade">
                                      <p:cBhvr>
                                        <p:cTn id="35" dur="1000"/>
                                        <p:tgtEl>
                                          <p:spTgt spid="133"/>
                                        </p:tgtEl>
                                      </p:cBhvr>
                                    </p:animEffect>
                                  </p:childTnLst>
                                </p:cTn>
                              </p:par>
                              <p:par>
                                <p:cTn id="36" presetID="53" presetClass="entr" presetSubtype="0" fill="hold" grpId="0" nodeType="withEffect">
                                  <p:stCondLst>
                                    <p:cond delay="8200"/>
                                  </p:stCondLst>
                                  <p:childTnLst>
                                    <p:set>
                                      <p:cBhvr>
                                        <p:cTn id="37" dur="1" fill="hold">
                                          <p:stCondLst>
                                            <p:cond delay="0"/>
                                          </p:stCondLst>
                                        </p:cTn>
                                        <p:tgtEl>
                                          <p:spTgt spid="134"/>
                                        </p:tgtEl>
                                        <p:attrNameLst>
                                          <p:attrName>style.visibility</p:attrName>
                                        </p:attrNameLst>
                                      </p:cBhvr>
                                      <p:to>
                                        <p:strVal val="visible"/>
                                      </p:to>
                                    </p:set>
                                    <p:anim calcmode="lin" valueType="num">
                                      <p:cBhvr>
                                        <p:cTn id="38" dur="1000" fill="hold"/>
                                        <p:tgtEl>
                                          <p:spTgt spid="134"/>
                                        </p:tgtEl>
                                        <p:attrNameLst>
                                          <p:attrName>ppt_w</p:attrName>
                                        </p:attrNameLst>
                                      </p:cBhvr>
                                      <p:tavLst>
                                        <p:tav tm="0">
                                          <p:val>
                                            <p:fltVal val="0"/>
                                          </p:val>
                                        </p:tav>
                                        <p:tav tm="100000">
                                          <p:val>
                                            <p:strVal val="#ppt_w"/>
                                          </p:val>
                                        </p:tav>
                                      </p:tavLst>
                                    </p:anim>
                                    <p:anim calcmode="lin" valueType="num">
                                      <p:cBhvr>
                                        <p:cTn id="39" dur="1000" fill="hold"/>
                                        <p:tgtEl>
                                          <p:spTgt spid="134"/>
                                        </p:tgtEl>
                                        <p:attrNameLst>
                                          <p:attrName>ppt_h</p:attrName>
                                        </p:attrNameLst>
                                      </p:cBhvr>
                                      <p:tavLst>
                                        <p:tav tm="0">
                                          <p:val>
                                            <p:fltVal val="0"/>
                                          </p:val>
                                        </p:tav>
                                        <p:tav tm="100000">
                                          <p:val>
                                            <p:strVal val="#ppt_h"/>
                                          </p:val>
                                        </p:tav>
                                      </p:tavLst>
                                    </p:anim>
                                    <p:animEffect transition="in" filter="fade">
                                      <p:cBhvr>
                                        <p:cTn id="40" dur="1000"/>
                                        <p:tgtEl>
                                          <p:spTgt spid="134"/>
                                        </p:tgtEl>
                                      </p:cBhvr>
                                    </p:animEffect>
                                  </p:childTnLst>
                                </p:cTn>
                              </p:par>
                              <p:par>
                                <p:cTn id="41" presetID="53" presetClass="entr" presetSubtype="0" fill="hold" grpId="0" nodeType="withEffect">
                                  <p:stCondLst>
                                    <p:cond delay="9500"/>
                                  </p:stCondLst>
                                  <p:childTnLst>
                                    <p:set>
                                      <p:cBhvr>
                                        <p:cTn id="42" dur="1" fill="hold">
                                          <p:stCondLst>
                                            <p:cond delay="0"/>
                                          </p:stCondLst>
                                        </p:cTn>
                                        <p:tgtEl>
                                          <p:spTgt spid="132"/>
                                        </p:tgtEl>
                                        <p:attrNameLst>
                                          <p:attrName>style.visibility</p:attrName>
                                        </p:attrNameLst>
                                      </p:cBhvr>
                                      <p:to>
                                        <p:strVal val="visible"/>
                                      </p:to>
                                    </p:set>
                                    <p:anim calcmode="lin" valueType="num">
                                      <p:cBhvr>
                                        <p:cTn id="43" dur="1000" fill="hold"/>
                                        <p:tgtEl>
                                          <p:spTgt spid="132"/>
                                        </p:tgtEl>
                                        <p:attrNameLst>
                                          <p:attrName>ppt_w</p:attrName>
                                        </p:attrNameLst>
                                      </p:cBhvr>
                                      <p:tavLst>
                                        <p:tav tm="0">
                                          <p:val>
                                            <p:fltVal val="0"/>
                                          </p:val>
                                        </p:tav>
                                        <p:tav tm="100000">
                                          <p:val>
                                            <p:strVal val="#ppt_w"/>
                                          </p:val>
                                        </p:tav>
                                      </p:tavLst>
                                    </p:anim>
                                    <p:anim calcmode="lin" valueType="num">
                                      <p:cBhvr>
                                        <p:cTn id="44" dur="1000" fill="hold"/>
                                        <p:tgtEl>
                                          <p:spTgt spid="132"/>
                                        </p:tgtEl>
                                        <p:attrNameLst>
                                          <p:attrName>ppt_h</p:attrName>
                                        </p:attrNameLst>
                                      </p:cBhvr>
                                      <p:tavLst>
                                        <p:tav tm="0">
                                          <p:val>
                                            <p:fltVal val="0"/>
                                          </p:val>
                                        </p:tav>
                                        <p:tav tm="100000">
                                          <p:val>
                                            <p:strVal val="#ppt_h"/>
                                          </p:val>
                                        </p:tav>
                                      </p:tavLst>
                                    </p:anim>
                                    <p:animEffect transition="in" filter="fade">
                                      <p:cBhvr>
                                        <p:cTn id="45" dur="1000"/>
                                        <p:tgtEl>
                                          <p:spTgt spid="132"/>
                                        </p:tgtEl>
                                      </p:cBhvr>
                                    </p:animEffect>
                                  </p:childTnLst>
                                </p:cTn>
                              </p:par>
                              <p:par>
                                <p:cTn id="46" presetID="53" presetClass="entr" presetSubtype="16" fill="hold" grpId="0" nodeType="withEffect">
                                  <p:stCondLst>
                                    <p:cond delay="11600"/>
                                  </p:stCondLst>
                                  <p:childTnLst>
                                    <p:set>
                                      <p:cBhvr>
                                        <p:cTn id="47" dur="1" fill="hold">
                                          <p:stCondLst>
                                            <p:cond delay="0"/>
                                          </p:stCondLst>
                                        </p:cTn>
                                        <p:tgtEl>
                                          <p:spTgt spid="89"/>
                                        </p:tgtEl>
                                        <p:attrNameLst>
                                          <p:attrName>style.visibility</p:attrName>
                                        </p:attrNameLst>
                                      </p:cBhvr>
                                      <p:to>
                                        <p:strVal val="visible"/>
                                      </p:to>
                                    </p:set>
                                    <p:anim calcmode="lin" valueType="num">
                                      <p:cBhvr>
                                        <p:cTn id="48" dur="1000" fill="hold"/>
                                        <p:tgtEl>
                                          <p:spTgt spid="89"/>
                                        </p:tgtEl>
                                        <p:attrNameLst>
                                          <p:attrName>ppt_w</p:attrName>
                                        </p:attrNameLst>
                                      </p:cBhvr>
                                      <p:tavLst>
                                        <p:tav tm="0">
                                          <p:val>
                                            <p:fltVal val="0"/>
                                          </p:val>
                                        </p:tav>
                                        <p:tav tm="100000">
                                          <p:val>
                                            <p:strVal val="#ppt_w"/>
                                          </p:val>
                                        </p:tav>
                                      </p:tavLst>
                                    </p:anim>
                                    <p:anim calcmode="lin" valueType="num">
                                      <p:cBhvr>
                                        <p:cTn id="49" dur="1000" fill="hold"/>
                                        <p:tgtEl>
                                          <p:spTgt spid="89"/>
                                        </p:tgtEl>
                                        <p:attrNameLst>
                                          <p:attrName>ppt_h</p:attrName>
                                        </p:attrNameLst>
                                      </p:cBhvr>
                                      <p:tavLst>
                                        <p:tav tm="0">
                                          <p:val>
                                            <p:fltVal val="0"/>
                                          </p:val>
                                        </p:tav>
                                        <p:tav tm="100000">
                                          <p:val>
                                            <p:strVal val="#ppt_h"/>
                                          </p:val>
                                        </p:tav>
                                      </p:tavLst>
                                    </p:anim>
                                    <p:animEffect transition="in" filter="fade">
                                      <p:cBhvr>
                                        <p:cTn id="50"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7" grpId="1" animBg="1"/>
      <p:bldP spid="77" grpId="2" animBg="1"/>
      <p:bldP spid="85" grpId="0" animBg="1"/>
      <p:bldP spid="85" grpId="1" animBg="1"/>
      <p:bldP spid="85" grpId="2" animBg="1"/>
      <p:bldP spid="86" grpId="0" animBg="1"/>
      <p:bldP spid="86" grpId="1" animBg="1"/>
      <p:bldP spid="86" grpId="2" animBg="1"/>
      <p:bldP spid="89" grpId="0"/>
      <p:bldP spid="51" grpId="0"/>
      <p:bldP spid="132" grpId="0"/>
      <p:bldP spid="133" grpId="0"/>
      <p:bldP spid="13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extBox 1"/>
          <p:cNvSpPr txBox="1"/>
          <p:nvPr/>
        </p:nvSpPr>
        <p:spPr>
          <a:xfrm>
            <a:off x="195582" y="125118"/>
            <a:ext cx="8816724"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What is the direction and the strength of the magnetic field at a perpendicular distance R from an infinitely long current bearing wire?</a:t>
            </a:r>
          </a:p>
        </p:txBody>
      </p:sp>
      <p:sp>
        <p:nvSpPr>
          <p:cNvPr id="31" name="Freeform 30"/>
          <p:cNvSpPr/>
          <p:nvPr/>
        </p:nvSpPr>
        <p:spPr bwMode="auto">
          <a:xfrm>
            <a:off x="1892273" y="1490749"/>
            <a:ext cx="3669303" cy="3441000"/>
          </a:xfrm>
          <a:custGeom>
            <a:avLst/>
            <a:gdLst>
              <a:gd name="connsiteX0" fmla="*/ 0 w 3710152"/>
              <a:gd name="connsiteY0" fmla="*/ 3216166 h 3415862"/>
              <a:gd name="connsiteX1" fmla="*/ 3615559 w 3710152"/>
              <a:gd name="connsiteY1" fmla="*/ 0 h 3415862"/>
              <a:gd name="connsiteX2" fmla="*/ 3710152 w 3710152"/>
              <a:gd name="connsiteY2" fmla="*/ 0 h 3415862"/>
              <a:gd name="connsiteX3" fmla="*/ 231228 w 3710152"/>
              <a:gd name="connsiteY3" fmla="*/ 3415862 h 3415862"/>
              <a:gd name="connsiteX4" fmla="*/ 0 w 3710152"/>
              <a:gd name="connsiteY4" fmla="*/ 3216166 h 3415862"/>
              <a:gd name="connsiteX0" fmla="*/ 0 w 3669303"/>
              <a:gd name="connsiteY0" fmla="*/ 3216166 h 3415862"/>
              <a:gd name="connsiteX1" fmla="*/ 3615559 w 3669303"/>
              <a:gd name="connsiteY1" fmla="*/ 0 h 3415862"/>
              <a:gd name="connsiteX2" fmla="*/ 3669303 w 3669303"/>
              <a:gd name="connsiteY2" fmla="*/ 0 h 3415862"/>
              <a:gd name="connsiteX3" fmla="*/ 231228 w 3669303"/>
              <a:gd name="connsiteY3" fmla="*/ 3415862 h 3415862"/>
              <a:gd name="connsiteX4" fmla="*/ 0 w 3669303"/>
              <a:gd name="connsiteY4" fmla="*/ 3216166 h 3415862"/>
              <a:gd name="connsiteX0" fmla="*/ 0 w 3669303"/>
              <a:gd name="connsiteY0" fmla="*/ 3241304 h 3441000"/>
              <a:gd name="connsiteX1" fmla="*/ 3650124 w 3669303"/>
              <a:gd name="connsiteY1" fmla="*/ 0 h 3441000"/>
              <a:gd name="connsiteX2" fmla="*/ 3669303 w 3669303"/>
              <a:gd name="connsiteY2" fmla="*/ 25138 h 3441000"/>
              <a:gd name="connsiteX3" fmla="*/ 231228 w 3669303"/>
              <a:gd name="connsiteY3" fmla="*/ 3441000 h 3441000"/>
              <a:gd name="connsiteX4" fmla="*/ 0 w 3669303"/>
              <a:gd name="connsiteY4" fmla="*/ 3241304 h 344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9303" h="3441000">
                <a:moveTo>
                  <a:pt x="0" y="3241304"/>
                </a:moveTo>
                <a:lnTo>
                  <a:pt x="3650124" y="0"/>
                </a:lnTo>
                <a:lnTo>
                  <a:pt x="3669303" y="25138"/>
                </a:lnTo>
                <a:lnTo>
                  <a:pt x="231228" y="3441000"/>
                </a:lnTo>
                <a:lnTo>
                  <a:pt x="0" y="3241304"/>
                </a:lnTo>
                <a:close/>
              </a:path>
            </a:pathLst>
          </a:cu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08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0" name="Oval 29"/>
          <p:cNvSpPr/>
          <p:nvPr/>
        </p:nvSpPr>
        <p:spPr bwMode="auto">
          <a:xfrm>
            <a:off x="1836526" y="4700522"/>
            <a:ext cx="302905" cy="313978"/>
          </a:xfrm>
          <a:prstGeom prst="ellipse">
            <a:avLst/>
          </a:pr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7" name="Oval 76"/>
          <p:cNvSpPr/>
          <p:nvPr/>
        </p:nvSpPr>
        <p:spPr bwMode="auto">
          <a:xfrm>
            <a:off x="1812987" y="4797357"/>
            <a:ext cx="240209" cy="240209"/>
          </a:xfrm>
          <a:prstGeom prst="ellipse">
            <a:avLst/>
          </a:prstGeom>
          <a:solidFill>
            <a:srgbClr val="0000FF"/>
          </a:solidFill>
          <a:ln w="9525"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5" name="Oval 84"/>
          <p:cNvSpPr/>
          <p:nvPr/>
        </p:nvSpPr>
        <p:spPr bwMode="auto">
          <a:xfrm>
            <a:off x="1817033" y="4794824"/>
            <a:ext cx="240209" cy="240209"/>
          </a:xfrm>
          <a:prstGeom prst="ellipse">
            <a:avLst/>
          </a:prstGeom>
          <a:solidFill>
            <a:srgbClr val="0000FF"/>
          </a:solidFill>
          <a:ln w="9525"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6" name="Oval 85"/>
          <p:cNvSpPr/>
          <p:nvPr/>
        </p:nvSpPr>
        <p:spPr bwMode="auto">
          <a:xfrm>
            <a:off x="1821133" y="4788279"/>
            <a:ext cx="240209" cy="240209"/>
          </a:xfrm>
          <a:prstGeom prst="ellipse">
            <a:avLst/>
          </a:prstGeom>
          <a:solidFill>
            <a:srgbClr val="0000FF"/>
          </a:solidFill>
          <a:ln w="9525"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83" name="Group 82"/>
          <p:cNvGrpSpPr/>
          <p:nvPr/>
        </p:nvGrpSpPr>
        <p:grpSpPr>
          <a:xfrm>
            <a:off x="812938" y="5000981"/>
            <a:ext cx="932203" cy="716988"/>
            <a:chOff x="1698419" y="4675358"/>
            <a:chExt cx="932203" cy="716988"/>
          </a:xfrm>
        </p:grpSpPr>
        <p:sp>
          <p:nvSpPr>
            <p:cNvPr id="87" name="TextBox 86"/>
            <p:cNvSpPr txBox="1"/>
            <p:nvPr/>
          </p:nvSpPr>
          <p:spPr>
            <a:xfrm>
              <a:off x="1698419" y="4930681"/>
              <a:ext cx="87235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+I</a:t>
              </a:r>
            </a:p>
          </p:txBody>
        </p:sp>
        <p:sp>
          <p:nvSpPr>
            <p:cNvPr id="88" name="Up Arrow 87"/>
            <p:cNvSpPr/>
            <p:nvPr/>
          </p:nvSpPr>
          <p:spPr bwMode="auto">
            <a:xfrm rot="2611181">
              <a:off x="2438646" y="4675358"/>
              <a:ext cx="191976" cy="475432"/>
            </a:xfrm>
            <a:prstGeom prst="upArrow">
              <a:avLst/>
            </a:prstGeom>
            <a:solidFill>
              <a:srgbClr val="0066FF"/>
            </a:solidFill>
            <a:ln w="9525" cap="flat" cmpd="sng" algn="ctr">
              <a:solidFill>
                <a:srgbClr val="0000FF"/>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89" name="TextBox 88"/>
          <p:cNvSpPr txBox="1"/>
          <p:nvPr/>
        </p:nvSpPr>
        <p:spPr>
          <a:xfrm>
            <a:off x="7421424" y="6127002"/>
            <a:ext cx="1566231" cy="46166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11430"/>
                <a:solidFill>
                  <a:srgbClr val="FF0066"/>
                </a:solidFill>
                <a:effectLst>
                  <a:outerShdw blurRad="50800" dist="39000" dir="5460000" algn="tl">
                    <a:srgbClr val="000000">
                      <a:alpha val="38000"/>
                    </a:srgbClr>
                  </a:outerShdw>
                </a:effectLst>
                <a:uLnTx/>
                <a:uFillTx/>
                <a:latin typeface="Comic Sans MS" pitchFamily="66" charset="0"/>
                <a:ea typeface="+mn-ea"/>
                <a:cs typeface="+mn-cs"/>
              </a:rPr>
              <a:t>CLICK</a:t>
            </a:r>
          </a:p>
        </p:txBody>
      </p:sp>
      <p:grpSp>
        <p:nvGrpSpPr>
          <p:cNvPr id="91" name="Group 11">
            <a:extLst>
              <a:ext uri="{FF2B5EF4-FFF2-40B4-BE49-F238E27FC236}">
                <a16:creationId xmlns:a16="http://schemas.microsoft.com/office/drawing/2014/main" id="{063BDEC0-C72B-4246-ACB8-56FBFEFFC7B8}"/>
              </a:ext>
            </a:extLst>
          </p:cNvPr>
          <p:cNvGrpSpPr>
            <a:grpSpLocks/>
          </p:cNvGrpSpPr>
          <p:nvPr/>
        </p:nvGrpSpPr>
        <p:grpSpPr bwMode="auto">
          <a:xfrm>
            <a:off x="7565883" y="4510545"/>
            <a:ext cx="1082654" cy="1556262"/>
            <a:chOff x="2118" y="156"/>
            <a:chExt cx="1260" cy="1969"/>
          </a:xfrm>
        </p:grpSpPr>
        <p:sp>
          <p:nvSpPr>
            <p:cNvPr id="92" name="Oval 12">
              <a:extLst>
                <a:ext uri="{FF2B5EF4-FFF2-40B4-BE49-F238E27FC236}">
                  <a16:creationId xmlns:a16="http://schemas.microsoft.com/office/drawing/2014/main" id="{67E69A50-CBAF-4F31-ADB0-A58F494978FE}"/>
                </a:ext>
              </a:extLst>
            </p:cNvPr>
            <p:cNvSpPr>
              <a:spLocks noChangeArrowheads="1"/>
            </p:cNvSpPr>
            <p:nvPr/>
          </p:nvSpPr>
          <p:spPr bwMode="auto">
            <a:xfrm>
              <a:off x="2118" y="1886"/>
              <a:ext cx="1260" cy="239"/>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3" name="Freeform 13">
              <a:extLst>
                <a:ext uri="{FF2B5EF4-FFF2-40B4-BE49-F238E27FC236}">
                  <a16:creationId xmlns:a16="http://schemas.microsoft.com/office/drawing/2014/main" id="{3C0EE4F5-D9AF-43C9-8DB0-36844CB49734}"/>
                </a:ext>
              </a:extLst>
            </p:cNvPr>
            <p:cNvSpPr>
              <a:spLocks/>
            </p:cNvSpPr>
            <p:nvPr/>
          </p:nvSpPr>
          <p:spPr bwMode="auto">
            <a:xfrm>
              <a:off x="2535" y="1467"/>
              <a:ext cx="438" cy="516"/>
            </a:xfrm>
            <a:custGeom>
              <a:avLst/>
              <a:gdLst/>
              <a:ahLst/>
              <a:cxnLst>
                <a:cxn ang="0">
                  <a:pos x="96" y="0"/>
                </a:cxn>
                <a:cxn ang="0">
                  <a:pos x="432" y="48"/>
                </a:cxn>
                <a:cxn ang="0">
                  <a:pos x="516" y="516"/>
                </a:cxn>
                <a:cxn ang="0">
                  <a:pos x="402" y="504"/>
                </a:cxn>
                <a:cxn ang="0">
                  <a:pos x="282" y="174"/>
                </a:cxn>
                <a:cxn ang="0">
                  <a:pos x="192" y="156"/>
                </a:cxn>
                <a:cxn ang="0">
                  <a:pos x="150" y="318"/>
                </a:cxn>
                <a:cxn ang="0">
                  <a:pos x="168" y="480"/>
                </a:cxn>
                <a:cxn ang="0">
                  <a:pos x="0" y="450"/>
                </a:cxn>
                <a:cxn ang="0">
                  <a:pos x="24" y="138"/>
                </a:cxn>
                <a:cxn ang="0">
                  <a:pos x="96" y="0"/>
                </a:cxn>
              </a:cxnLst>
              <a:rect l="0" t="0" r="r" b="b"/>
              <a:pathLst>
                <a:path w="516" h="516">
                  <a:moveTo>
                    <a:pt x="96" y="0"/>
                  </a:moveTo>
                  <a:lnTo>
                    <a:pt x="432" y="48"/>
                  </a:lnTo>
                  <a:lnTo>
                    <a:pt x="516" y="516"/>
                  </a:lnTo>
                  <a:lnTo>
                    <a:pt x="402" y="504"/>
                  </a:lnTo>
                  <a:lnTo>
                    <a:pt x="282" y="174"/>
                  </a:lnTo>
                  <a:lnTo>
                    <a:pt x="192" y="156"/>
                  </a:lnTo>
                  <a:lnTo>
                    <a:pt x="150" y="318"/>
                  </a:lnTo>
                  <a:lnTo>
                    <a:pt x="168" y="480"/>
                  </a:lnTo>
                  <a:lnTo>
                    <a:pt x="0" y="450"/>
                  </a:lnTo>
                  <a:lnTo>
                    <a:pt x="24" y="138"/>
                  </a:lnTo>
                  <a:lnTo>
                    <a:pt x="96" y="0"/>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4" name="Freeform 14">
              <a:extLst>
                <a:ext uri="{FF2B5EF4-FFF2-40B4-BE49-F238E27FC236}">
                  <a16:creationId xmlns:a16="http://schemas.microsoft.com/office/drawing/2014/main" id="{1EC2662B-A11D-4D8C-A315-FE5F59E9163F}"/>
                </a:ext>
              </a:extLst>
            </p:cNvPr>
            <p:cNvSpPr>
              <a:spLocks/>
            </p:cNvSpPr>
            <p:nvPr/>
          </p:nvSpPr>
          <p:spPr bwMode="auto">
            <a:xfrm>
              <a:off x="2780" y="1035"/>
              <a:ext cx="392" cy="729"/>
            </a:xfrm>
            <a:custGeom>
              <a:avLst/>
              <a:gdLst/>
              <a:ahLst/>
              <a:cxnLst>
                <a:cxn ang="0">
                  <a:pos x="0" y="677"/>
                </a:cxn>
                <a:cxn ang="0">
                  <a:pos x="47" y="686"/>
                </a:cxn>
                <a:cxn ang="0">
                  <a:pos x="113" y="687"/>
                </a:cxn>
                <a:cxn ang="0">
                  <a:pos x="176" y="674"/>
                </a:cxn>
                <a:cxn ang="0">
                  <a:pos x="200" y="662"/>
                </a:cxn>
                <a:cxn ang="0">
                  <a:pos x="216" y="647"/>
                </a:cxn>
                <a:cxn ang="0">
                  <a:pos x="209" y="510"/>
                </a:cxn>
                <a:cxn ang="0">
                  <a:pos x="392" y="243"/>
                </a:cxn>
                <a:cxn ang="0">
                  <a:pos x="245" y="71"/>
                </a:cxn>
                <a:cxn ang="0">
                  <a:pos x="194" y="69"/>
                </a:cxn>
                <a:cxn ang="0">
                  <a:pos x="173" y="30"/>
                </a:cxn>
                <a:cxn ang="0">
                  <a:pos x="134" y="8"/>
                </a:cxn>
                <a:cxn ang="0">
                  <a:pos x="83" y="0"/>
                </a:cxn>
                <a:cxn ang="0">
                  <a:pos x="39" y="140"/>
                </a:cxn>
                <a:cxn ang="0">
                  <a:pos x="15" y="275"/>
                </a:cxn>
                <a:cxn ang="0">
                  <a:pos x="8" y="545"/>
                </a:cxn>
                <a:cxn ang="0">
                  <a:pos x="0" y="677"/>
                </a:cxn>
              </a:cxnLst>
              <a:rect l="0" t="0" r="r" b="b"/>
              <a:pathLst>
                <a:path w="392" h="687">
                  <a:moveTo>
                    <a:pt x="0" y="677"/>
                  </a:moveTo>
                  <a:lnTo>
                    <a:pt x="47" y="686"/>
                  </a:lnTo>
                  <a:lnTo>
                    <a:pt x="113" y="687"/>
                  </a:lnTo>
                  <a:cubicBezTo>
                    <a:pt x="134" y="683"/>
                    <a:pt x="155" y="679"/>
                    <a:pt x="176" y="674"/>
                  </a:cubicBezTo>
                  <a:cubicBezTo>
                    <a:pt x="184" y="672"/>
                    <a:pt x="191" y="664"/>
                    <a:pt x="200" y="662"/>
                  </a:cubicBezTo>
                  <a:cubicBezTo>
                    <a:pt x="205" y="656"/>
                    <a:pt x="207" y="649"/>
                    <a:pt x="216" y="647"/>
                  </a:cubicBezTo>
                  <a:lnTo>
                    <a:pt x="209" y="510"/>
                  </a:lnTo>
                  <a:lnTo>
                    <a:pt x="392" y="243"/>
                  </a:lnTo>
                  <a:lnTo>
                    <a:pt x="245" y="71"/>
                  </a:lnTo>
                  <a:lnTo>
                    <a:pt x="194" y="69"/>
                  </a:lnTo>
                  <a:lnTo>
                    <a:pt x="173" y="30"/>
                  </a:lnTo>
                  <a:lnTo>
                    <a:pt x="134" y="8"/>
                  </a:lnTo>
                  <a:lnTo>
                    <a:pt x="83" y="0"/>
                  </a:lnTo>
                  <a:lnTo>
                    <a:pt x="39" y="140"/>
                  </a:lnTo>
                  <a:lnTo>
                    <a:pt x="15" y="275"/>
                  </a:lnTo>
                  <a:lnTo>
                    <a:pt x="8" y="545"/>
                  </a:lnTo>
                  <a:lnTo>
                    <a:pt x="0" y="677"/>
                  </a:lnTo>
                  <a:close/>
                </a:path>
              </a:pathLst>
            </a:custGeom>
            <a:solidFill>
              <a:schemeClr val="accent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5" name="Freeform 15">
              <a:extLst>
                <a:ext uri="{FF2B5EF4-FFF2-40B4-BE49-F238E27FC236}">
                  <a16:creationId xmlns:a16="http://schemas.microsoft.com/office/drawing/2014/main" id="{DB266D0D-4D88-400C-83ED-48B3EB2EABF4}"/>
                </a:ext>
              </a:extLst>
            </p:cNvPr>
            <p:cNvSpPr>
              <a:spLocks/>
            </p:cNvSpPr>
            <p:nvPr/>
          </p:nvSpPr>
          <p:spPr bwMode="auto">
            <a:xfrm>
              <a:off x="2437" y="624"/>
              <a:ext cx="66" cy="93"/>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6" name="Freeform 16">
              <a:extLst>
                <a:ext uri="{FF2B5EF4-FFF2-40B4-BE49-F238E27FC236}">
                  <a16:creationId xmlns:a16="http://schemas.microsoft.com/office/drawing/2014/main" id="{9C022675-574E-4FF9-A3AA-2637237B89B3}"/>
                </a:ext>
              </a:extLst>
            </p:cNvPr>
            <p:cNvSpPr>
              <a:spLocks/>
            </p:cNvSpPr>
            <p:nvPr/>
          </p:nvSpPr>
          <p:spPr bwMode="auto">
            <a:xfrm>
              <a:off x="2299" y="156"/>
              <a:ext cx="851" cy="894"/>
            </a:xfrm>
            <a:custGeom>
              <a:avLst/>
              <a:gdLst/>
              <a:ahLst/>
              <a:cxnLst>
                <a:cxn ang="0">
                  <a:pos x="305" y="518"/>
                </a:cxn>
                <a:cxn ang="0">
                  <a:pos x="278" y="374"/>
                </a:cxn>
                <a:cxn ang="0">
                  <a:pos x="242" y="311"/>
                </a:cxn>
                <a:cxn ang="0">
                  <a:pos x="203" y="212"/>
                </a:cxn>
                <a:cxn ang="0">
                  <a:pos x="218" y="128"/>
                </a:cxn>
                <a:cxn ang="0">
                  <a:pos x="272" y="74"/>
                </a:cxn>
                <a:cxn ang="0">
                  <a:pos x="341" y="47"/>
                </a:cxn>
                <a:cxn ang="0">
                  <a:pos x="425" y="17"/>
                </a:cxn>
                <a:cxn ang="0">
                  <a:pos x="548" y="2"/>
                </a:cxn>
                <a:cxn ang="0">
                  <a:pos x="677" y="29"/>
                </a:cxn>
                <a:cxn ang="0">
                  <a:pos x="701" y="44"/>
                </a:cxn>
                <a:cxn ang="0">
                  <a:pos x="737" y="59"/>
                </a:cxn>
                <a:cxn ang="0">
                  <a:pos x="782" y="89"/>
                </a:cxn>
                <a:cxn ang="0">
                  <a:pos x="839" y="137"/>
                </a:cxn>
                <a:cxn ang="0">
                  <a:pos x="803" y="317"/>
                </a:cxn>
                <a:cxn ang="0">
                  <a:pos x="791" y="347"/>
                </a:cxn>
                <a:cxn ang="0">
                  <a:pos x="767" y="398"/>
                </a:cxn>
                <a:cxn ang="0">
                  <a:pos x="683" y="509"/>
                </a:cxn>
                <a:cxn ang="0">
                  <a:pos x="641" y="539"/>
                </a:cxn>
                <a:cxn ang="0">
                  <a:pos x="623" y="545"/>
                </a:cxn>
                <a:cxn ang="0">
                  <a:pos x="620" y="560"/>
                </a:cxn>
                <a:cxn ang="0">
                  <a:pos x="644" y="539"/>
                </a:cxn>
                <a:cxn ang="0">
                  <a:pos x="662" y="527"/>
                </a:cxn>
                <a:cxn ang="0">
                  <a:pos x="776" y="536"/>
                </a:cxn>
                <a:cxn ang="0">
                  <a:pos x="782" y="581"/>
                </a:cxn>
                <a:cxn ang="0">
                  <a:pos x="758" y="626"/>
                </a:cxn>
                <a:cxn ang="0">
                  <a:pos x="677" y="644"/>
                </a:cxn>
                <a:cxn ang="0">
                  <a:pos x="668" y="647"/>
                </a:cxn>
                <a:cxn ang="0">
                  <a:pos x="629" y="650"/>
                </a:cxn>
                <a:cxn ang="0">
                  <a:pos x="620" y="668"/>
                </a:cxn>
                <a:cxn ang="0">
                  <a:pos x="611" y="707"/>
                </a:cxn>
                <a:cxn ang="0">
                  <a:pos x="539" y="893"/>
                </a:cxn>
                <a:cxn ang="0">
                  <a:pos x="401" y="890"/>
                </a:cxn>
                <a:cxn ang="0">
                  <a:pos x="395" y="881"/>
                </a:cxn>
                <a:cxn ang="0">
                  <a:pos x="386" y="875"/>
                </a:cxn>
                <a:cxn ang="0">
                  <a:pos x="335" y="767"/>
                </a:cxn>
                <a:cxn ang="0">
                  <a:pos x="323" y="740"/>
                </a:cxn>
                <a:cxn ang="0">
                  <a:pos x="275" y="740"/>
                </a:cxn>
                <a:cxn ang="0">
                  <a:pos x="227" y="725"/>
                </a:cxn>
                <a:cxn ang="0">
                  <a:pos x="200" y="710"/>
                </a:cxn>
                <a:cxn ang="0">
                  <a:pos x="251" y="662"/>
                </a:cxn>
                <a:cxn ang="0">
                  <a:pos x="308" y="605"/>
                </a:cxn>
                <a:cxn ang="0">
                  <a:pos x="236" y="641"/>
                </a:cxn>
                <a:cxn ang="0">
                  <a:pos x="176" y="653"/>
                </a:cxn>
                <a:cxn ang="0">
                  <a:pos x="65" y="629"/>
                </a:cxn>
                <a:cxn ang="0">
                  <a:pos x="23" y="584"/>
                </a:cxn>
                <a:cxn ang="0">
                  <a:pos x="14" y="557"/>
                </a:cxn>
                <a:cxn ang="0">
                  <a:pos x="11" y="533"/>
                </a:cxn>
                <a:cxn ang="0">
                  <a:pos x="83" y="527"/>
                </a:cxn>
                <a:cxn ang="0">
                  <a:pos x="290" y="524"/>
                </a:cxn>
                <a:cxn ang="0">
                  <a:pos x="305" y="518"/>
                </a:cxn>
              </a:cxnLst>
              <a:rect l="0" t="0" r="r" b="b"/>
              <a:pathLst>
                <a:path w="851" h="894">
                  <a:moveTo>
                    <a:pt x="305" y="518"/>
                  </a:moveTo>
                  <a:cubicBezTo>
                    <a:pt x="303" y="491"/>
                    <a:pt x="296" y="402"/>
                    <a:pt x="278" y="374"/>
                  </a:cubicBezTo>
                  <a:cubicBezTo>
                    <a:pt x="265" y="355"/>
                    <a:pt x="252" y="333"/>
                    <a:pt x="242" y="311"/>
                  </a:cubicBezTo>
                  <a:cubicBezTo>
                    <a:pt x="228" y="279"/>
                    <a:pt x="222" y="241"/>
                    <a:pt x="203" y="212"/>
                  </a:cubicBezTo>
                  <a:cubicBezTo>
                    <a:pt x="206" y="161"/>
                    <a:pt x="197" y="161"/>
                    <a:pt x="218" y="128"/>
                  </a:cubicBezTo>
                  <a:cubicBezTo>
                    <a:pt x="220" y="123"/>
                    <a:pt x="267" y="77"/>
                    <a:pt x="272" y="74"/>
                  </a:cubicBezTo>
                  <a:cubicBezTo>
                    <a:pt x="293" y="61"/>
                    <a:pt x="317" y="52"/>
                    <a:pt x="341" y="47"/>
                  </a:cubicBezTo>
                  <a:cubicBezTo>
                    <a:pt x="364" y="32"/>
                    <a:pt x="399" y="26"/>
                    <a:pt x="425" y="17"/>
                  </a:cubicBezTo>
                  <a:cubicBezTo>
                    <a:pt x="460" y="12"/>
                    <a:pt x="506" y="0"/>
                    <a:pt x="548" y="2"/>
                  </a:cubicBezTo>
                  <a:cubicBezTo>
                    <a:pt x="590" y="4"/>
                    <a:pt x="652" y="22"/>
                    <a:pt x="677" y="29"/>
                  </a:cubicBezTo>
                  <a:cubicBezTo>
                    <a:pt x="689" y="33"/>
                    <a:pt x="689" y="40"/>
                    <a:pt x="701" y="44"/>
                  </a:cubicBezTo>
                  <a:cubicBezTo>
                    <a:pt x="710" y="58"/>
                    <a:pt x="722" y="55"/>
                    <a:pt x="737" y="59"/>
                  </a:cubicBezTo>
                  <a:cubicBezTo>
                    <a:pt x="752" y="69"/>
                    <a:pt x="765" y="83"/>
                    <a:pt x="782" y="89"/>
                  </a:cubicBezTo>
                  <a:cubicBezTo>
                    <a:pt x="798" y="113"/>
                    <a:pt x="832" y="107"/>
                    <a:pt x="839" y="137"/>
                  </a:cubicBezTo>
                  <a:cubicBezTo>
                    <a:pt x="843" y="187"/>
                    <a:pt x="851" y="285"/>
                    <a:pt x="803" y="317"/>
                  </a:cubicBezTo>
                  <a:cubicBezTo>
                    <a:pt x="799" y="328"/>
                    <a:pt x="793" y="335"/>
                    <a:pt x="791" y="347"/>
                  </a:cubicBezTo>
                  <a:cubicBezTo>
                    <a:pt x="787" y="368"/>
                    <a:pt x="790" y="392"/>
                    <a:pt x="767" y="398"/>
                  </a:cubicBezTo>
                  <a:cubicBezTo>
                    <a:pt x="728" y="424"/>
                    <a:pt x="735" y="496"/>
                    <a:pt x="683" y="509"/>
                  </a:cubicBezTo>
                  <a:cubicBezTo>
                    <a:pt x="668" y="519"/>
                    <a:pt x="658" y="531"/>
                    <a:pt x="641" y="539"/>
                  </a:cubicBezTo>
                  <a:cubicBezTo>
                    <a:pt x="635" y="542"/>
                    <a:pt x="623" y="545"/>
                    <a:pt x="623" y="545"/>
                  </a:cubicBezTo>
                  <a:cubicBezTo>
                    <a:pt x="609" y="566"/>
                    <a:pt x="604" y="565"/>
                    <a:pt x="620" y="560"/>
                  </a:cubicBezTo>
                  <a:cubicBezTo>
                    <a:pt x="629" y="551"/>
                    <a:pt x="633" y="545"/>
                    <a:pt x="644" y="539"/>
                  </a:cubicBezTo>
                  <a:cubicBezTo>
                    <a:pt x="650" y="535"/>
                    <a:pt x="662" y="527"/>
                    <a:pt x="662" y="527"/>
                  </a:cubicBezTo>
                  <a:cubicBezTo>
                    <a:pt x="691" y="528"/>
                    <a:pt x="740" y="503"/>
                    <a:pt x="776" y="536"/>
                  </a:cubicBezTo>
                  <a:cubicBezTo>
                    <a:pt x="779" y="536"/>
                    <a:pt x="782" y="578"/>
                    <a:pt x="782" y="581"/>
                  </a:cubicBezTo>
                  <a:cubicBezTo>
                    <a:pt x="782" y="611"/>
                    <a:pt x="773" y="605"/>
                    <a:pt x="758" y="626"/>
                  </a:cubicBezTo>
                  <a:cubicBezTo>
                    <a:pt x="753" y="650"/>
                    <a:pt x="701" y="643"/>
                    <a:pt x="677" y="644"/>
                  </a:cubicBezTo>
                  <a:cubicBezTo>
                    <a:pt x="674" y="645"/>
                    <a:pt x="671" y="647"/>
                    <a:pt x="668" y="647"/>
                  </a:cubicBezTo>
                  <a:cubicBezTo>
                    <a:pt x="655" y="649"/>
                    <a:pt x="642" y="646"/>
                    <a:pt x="629" y="650"/>
                  </a:cubicBezTo>
                  <a:cubicBezTo>
                    <a:pt x="623" y="652"/>
                    <a:pt x="624" y="662"/>
                    <a:pt x="620" y="668"/>
                  </a:cubicBezTo>
                  <a:cubicBezTo>
                    <a:pt x="617" y="681"/>
                    <a:pt x="611" y="707"/>
                    <a:pt x="611" y="707"/>
                  </a:cubicBezTo>
                  <a:cubicBezTo>
                    <a:pt x="609" y="762"/>
                    <a:pt x="615" y="878"/>
                    <a:pt x="539" y="893"/>
                  </a:cubicBezTo>
                  <a:cubicBezTo>
                    <a:pt x="493" y="892"/>
                    <a:pt x="447" y="894"/>
                    <a:pt x="401" y="890"/>
                  </a:cubicBezTo>
                  <a:cubicBezTo>
                    <a:pt x="397" y="890"/>
                    <a:pt x="398" y="884"/>
                    <a:pt x="395" y="881"/>
                  </a:cubicBezTo>
                  <a:cubicBezTo>
                    <a:pt x="392" y="878"/>
                    <a:pt x="389" y="877"/>
                    <a:pt x="386" y="875"/>
                  </a:cubicBezTo>
                  <a:cubicBezTo>
                    <a:pt x="364" y="842"/>
                    <a:pt x="351" y="803"/>
                    <a:pt x="335" y="767"/>
                  </a:cubicBezTo>
                  <a:cubicBezTo>
                    <a:pt x="331" y="758"/>
                    <a:pt x="333" y="742"/>
                    <a:pt x="323" y="740"/>
                  </a:cubicBezTo>
                  <a:cubicBezTo>
                    <a:pt x="303" y="736"/>
                    <a:pt x="295" y="741"/>
                    <a:pt x="275" y="740"/>
                  </a:cubicBezTo>
                  <a:cubicBezTo>
                    <a:pt x="258" y="739"/>
                    <a:pt x="239" y="731"/>
                    <a:pt x="227" y="725"/>
                  </a:cubicBezTo>
                  <a:cubicBezTo>
                    <a:pt x="224" y="715"/>
                    <a:pt x="200" y="710"/>
                    <a:pt x="200" y="710"/>
                  </a:cubicBezTo>
                  <a:cubicBezTo>
                    <a:pt x="203" y="696"/>
                    <a:pt x="239" y="670"/>
                    <a:pt x="251" y="662"/>
                  </a:cubicBezTo>
                  <a:cubicBezTo>
                    <a:pt x="267" y="638"/>
                    <a:pt x="286" y="620"/>
                    <a:pt x="308" y="605"/>
                  </a:cubicBezTo>
                  <a:cubicBezTo>
                    <a:pt x="310" y="598"/>
                    <a:pt x="258" y="633"/>
                    <a:pt x="236" y="641"/>
                  </a:cubicBezTo>
                  <a:cubicBezTo>
                    <a:pt x="214" y="649"/>
                    <a:pt x="204" y="655"/>
                    <a:pt x="176" y="653"/>
                  </a:cubicBezTo>
                  <a:cubicBezTo>
                    <a:pt x="137" y="652"/>
                    <a:pt x="93" y="657"/>
                    <a:pt x="65" y="629"/>
                  </a:cubicBezTo>
                  <a:cubicBezTo>
                    <a:pt x="53" y="617"/>
                    <a:pt x="33" y="599"/>
                    <a:pt x="23" y="584"/>
                  </a:cubicBezTo>
                  <a:cubicBezTo>
                    <a:pt x="18" y="576"/>
                    <a:pt x="14" y="557"/>
                    <a:pt x="14" y="557"/>
                  </a:cubicBezTo>
                  <a:cubicBezTo>
                    <a:pt x="14" y="549"/>
                    <a:pt x="0" y="538"/>
                    <a:pt x="11" y="533"/>
                  </a:cubicBezTo>
                  <a:cubicBezTo>
                    <a:pt x="22" y="528"/>
                    <a:pt x="37" y="528"/>
                    <a:pt x="83" y="527"/>
                  </a:cubicBezTo>
                  <a:cubicBezTo>
                    <a:pt x="152" y="525"/>
                    <a:pt x="221" y="525"/>
                    <a:pt x="290" y="524"/>
                  </a:cubicBezTo>
                  <a:cubicBezTo>
                    <a:pt x="301" y="520"/>
                    <a:pt x="296" y="522"/>
                    <a:pt x="305" y="518"/>
                  </a:cubicBezTo>
                  <a:close/>
                </a:path>
              </a:pathLst>
            </a:custGeom>
            <a:gradFill rotWithShape="1">
              <a:gsLst>
                <a:gs pos="0">
                  <a:srgbClr val="FFCCFF"/>
                </a:gs>
                <a:gs pos="100000">
                  <a:srgbClr val="FFCCFF">
                    <a:gamma/>
                    <a:shade val="86275"/>
                    <a:invGamma/>
                  </a:srgb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7" name="Freeform 17">
              <a:extLst>
                <a:ext uri="{FF2B5EF4-FFF2-40B4-BE49-F238E27FC236}">
                  <a16:creationId xmlns:a16="http://schemas.microsoft.com/office/drawing/2014/main" id="{2A7A267E-CF35-4915-B22E-73F849CD7B5E}"/>
                </a:ext>
              </a:extLst>
            </p:cNvPr>
            <p:cNvSpPr>
              <a:spLocks/>
            </p:cNvSpPr>
            <p:nvPr/>
          </p:nvSpPr>
          <p:spPr bwMode="auto">
            <a:xfrm rot="-830568">
              <a:off x="2714" y="321"/>
              <a:ext cx="433" cy="207"/>
            </a:xfrm>
            <a:custGeom>
              <a:avLst/>
              <a:gdLst/>
              <a:ahLst/>
              <a:cxnLst>
                <a:cxn ang="0">
                  <a:pos x="1" y="207"/>
                </a:cxn>
                <a:cxn ang="0">
                  <a:pos x="4" y="144"/>
                </a:cxn>
                <a:cxn ang="0">
                  <a:pos x="16" y="126"/>
                </a:cxn>
                <a:cxn ang="0">
                  <a:pos x="61" y="69"/>
                </a:cxn>
                <a:cxn ang="0">
                  <a:pos x="97" y="36"/>
                </a:cxn>
                <a:cxn ang="0">
                  <a:pos x="127" y="9"/>
                </a:cxn>
                <a:cxn ang="0">
                  <a:pos x="139" y="42"/>
                </a:cxn>
                <a:cxn ang="0">
                  <a:pos x="136" y="72"/>
                </a:cxn>
                <a:cxn ang="0">
                  <a:pos x="139" y="54"/>
                </a:cxn>
                <a:cxn ang="0">
                  <a:pos x="145" y="45"/>
                </a:cxn>
                <a:cxn ang="0">
                  <a:pos x="154" y="42"/>
                </a:cxn>
                <a:cxn ang="0">
                  <a:pos x="238" y="6"/>
                </a:cxn>
                <a:cxn ang="0">
                  <a:pos x="265" y="48"/>
                </a:cxn>
                <a:cxn ang="0">
                  <a:pos x="274" y="30"/>
                </a:cxn>
                <a:cxn ang="0">
                  <a:pos x="292" y="24"/>
                </a:cxn>
                <a:cxn ang="0">
                  <a:pos x="385" y="36"/>
                </a:cxn>
                <a:cxn ang="0">
                  <a:pos x="415" y="66"/>
                </a:cxn>
                <a:cxn ang="0">
                  <a:pos x="427" y="81"/>
                </a:cxn>
                <a:cxn ang="0">
                  <a:pos x="343" y="87"/>
                </a:cxn>
                <a:cxn ang="0">
                  <a:pos x="310" y="102"/>
                </a:cxn>
                <a:cxn ang="0">
                  <a:pos x="130" y="120"/>
                </a:cxn>
                <a:cxn ang="0">
                  <a:pos x="100" y="129"/>
                </a:cxn>
                <a:cxn ang="0">
                  <a:pos x="82" y="135"/>
                </a:cxn>
                <a:cxn ang="0">
                  <a:pos x="55" y="162"/>
                </a:cxn>
                <a:cxn ang="0">
                  <a:pos x="19" y="198"/>
                </a:cxn>
                <a:cxn ang="0">
                  <a:pos x="1" y="207"/>
                </a:cxn>
              </a:cxnLst>
              <a:rect l="0" t="0" r="r" b="b"/>
              <a:pathLst>
                <a:path w="433" h="207">
                  <a:moveTo>
                    <a:pt x="1" y="207"/>
                  </a:moveTo>
                  <a:cubicBezTo>
                    <a:pt x="2" y="186"/>
                    <a:pt x="0" y="165"/>
                    <a:pt x="4" y="144"/>
                  </a:cubicBezTo>
                  <a:cubicBezTo>
                    <a:pt x="5" y="137"/>
                    <a:pt x="12" y="132"/>
                    <a:pt x="16" y="126"/>
                  </a:cubicBezTo>
                  <a:cubicBezTo>
                    <a:pt x="27" y="110"/>
                    <a:pt x="46" y="74"/>
                    <a:pt x="61" y="69"/>
                  </a:cubicBezTo>
                  <a:cubicBezTo>
                    <a:pt x="73" y="57"/>
                    <a:pt x="83" y="45"/>
                    <a:pt x="97" y="36"/>
                  </a:cubicBezTo>
                  <a:cubicBezTo>
                    <a:pt x="101" y="23"/>
                    <a:pt x="112" y="9"/>
                    <a:pt x="127" y="9"/>
                  </a:cubicBezTo>
                  <a:cubicBezTo>
                    <a:pt x="134" y="20"/>
                    <a:pt x="135" y="30"/>
                    <a:pt x="139" y="42"/>
                  </a:cubicBezTo>
                  <a:cubicBezTo>
                    <a:pt x="138" y="52"/>
                    <a:pt x="136" y="62"/>
                    <a:pt x="136" y="72"/>
                  </a:cubicBezTo>
                  <a:cubicBezTo>
                    <a:pt x="136" y="78"/>
                    <a:pt x="137" y="60"/>
                    <a:pt x="139" y="54"/>
                  </a:cubicBezTo>
                  <a:cubicBezTo>
                    <a:pt x="140" y="51"/>
                    <a:pt x="142" y="47"/>
                    <a:pt x="145" y="45"/>
                  </a:cubicBezTo>
                  <a:cubicBezTo>
                    <a:pt x="147" y="43"/>
                    <a:pt x="151" y="43"/>
                    <a:pt x="154" y="42"/>
                  </a:cubicBezTo>
                  <a:cubicBezTo>
                    <a:pt x="178" y="18"/>
                    <a:pt x="211" y="24"/>
                    <a:pt x="238" y="6"/>
                  </a:cubicBezTo>
                  <a:cubicBezTo>
                    <a:pt x="282" y="11"/>
                    <a:pt x="250" y="0"/>
                    <a:pt x="265" y="48"/>
                  </a:cubicBezTo>
                  <a:cubicBezTo>
                    <a:pt x="269" y="61"/>
                    <a:pt x="271" y="32"/>
                    <a:pt x="274" y="30"/>
                  </a:cubicBezTo>
                  <a:cubicBezTo>
                    <a:pt x="279" y="26"/>
                    <a:pt x="292" y="24"/>
                    <a:pt x="292" y="24"/>
                  </a:cubicBezTo>
                  <a:cubicBezTo>
                    <a:pt x="324" y="26"/>
                    <a:pt x="353" y="31"/>
                    <a:pt x="385" y="36"/>
                  </a:cubicBezTo>
                  <a:cubicBezTo>
                    <a:pt x="389" y="69"/>
                    <a:pt x="389" y="57"/>
                    <a:pt x="415" y="66"/>
                  </a:cubicBezTo>
                  <a:cubicBezTo>
                    <a:pt x="417" y="72"/>
                    <a:pt x="433" y="78"/>
                    <a:pt x="427" y="81"/>
                  </a:cubicBezTo>
                  <a:cubicBezTo>
                    <a:pt x="402" y="94"/>
                    <a:pt x="371" y="86"/>
                    <a:pt x="343" y="87"/>
                  </a:cubicBezTo>
                  <a:cubicBezTo>
                    <a:pt x="326" y="91"/>
                    <a:pt x="328" y="98"/>
                    <a:pt x="310" y="102"/>
                  </a:cubicBezTo>
                  <a:cubicBezTo>
                    <a:pt x="338" y="144"/>
                    <a:pt x="156" y="120"/>
                    <a:pt x="130" y="120"/>
                  </a:cubicBezTo>
                  <a:cubicBezTo>
                    <a:pt x="113" y="132"/>
                    <a:pt x="130" y="122"/>
                    <a:pt x="100" y="129"/>
                  </a:cubicBezTo>
                  <a:cubicBezTo>
                    <a:pt x="94" y="130"/>
                    <a:pt x="82" y="135"/>
                    <a:pt x="82" y="135"/>
                  </a:cubicBezTo>
                  <a:cubicBezTo>
                    <a:pt x="78" y="147"/>
                    <a:pt x="67" y="158"/>
                    <a:pt x="55" y="162"/>
                  </a:cubicBezTo>
                  <a:cubicBezTo>
                    <a:pt x="49" y="181"/>
                    <a:pt x="35" y="187"/>
                    <a:pt x="19" y="198"/>
                  </a:cubicBezTo>
                  <a:cubicBezTo>
                    <a:pt x="13" y="202"/>
                    <a:pt x="1" y="207"/>
                    <a:pt x="1" y="207"/>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8" name="Freeform 18">
              <a:extLst>
                <a:ext uri="{FF2B5EF4-FFF2-40B4-BE49-F238E27FC236}">
                  <a16:creationId xmlns:a16="http://schemas.microsoft.com/office/drawing/2014/main" id="{A473611B-C1EC-4F02-82BD-DE8C33D7770F}"/>
                </a:ext>
              </a:extLst>
            </p:cNvPr>
            <p:cNvSpPr>
              <a:spLocks/>
            </p:cNvSpPr>
            <p:nvPr/>
          </p:nvSpPr>
          <p:spPr bwMode="auto">
            <a:xfrm>
              <a:off x="2705" y="570"/>
              <a:ext cx="153" cy="141"/>
            </a:xfrm>
            <a:custGeom>
              <a:avLst/>
              <a:gdLst/>
              <a:ahLst/>
              <a:cxnLst>
                <a:cxn ang="0">
                  <a:pos x="64" y="6"/>
                </a:cxn>
                <a:cxn ang="0">
                  <a:pos x="22" y="54"/>
                </a:cxn>
                <a:cxn ang="0">
                  <a:pos x="10" y="72"/>
                </a:cxn>
                <a:cxn ang="0">
                  <a:pos x="25" y="132"/>
                </a:cxn>
                <a:cxn ang="0">
                  <a:pos x="61" y="153"/>
                </a:cxn>
                <a:cxn ang="0">
                  <a:pos x="145" y="135"/>
                </a:cxn>
                <a:cxn ang="0">
                  <a:pos x="169" y="117"/>
                </a:cxn>
                <a:cxn ang="0">
                  <a:pos x="175" y="54"/>
                </a:cxn>
                <a:cxn ang="0">
                  <a:pos x="118" y="12"/>
                </a:cxn>
                <a:cxn ang="0">
                  <a:pos x="91" y="3"/>
                </a:cxn>
                <a:cxn ang="0">
                  <a:pos x="82" y="0"/>
                </a:cxn>
                <a:cxn ang="0">
                  <a:pos x="64" y="6"/>
                </a:cxn>
              </a:cxnLst>
              <a:rect l="0" t="0" r="r" b="b"/>
              <a:pathLst>
                <a:path w="186" h="153">
                  <a:moveTo>
                    <a:pt x="64" y="6"/>
                  </a:moveTo>
                  <a:cubicBezTo>
                    <a:pt x="25" y="12"/>
                    <a:pt x="39" y="28"/>
                    <a:pt x="22" y="54"/>
                  </a:cubicBezTo>
                  <a:cubicBezTo>
                    <a:pt x="18" y="60"/>
                    <a:pt x="10" y="72"/>
                    <a:pt x="10" y="72"/>
                  </a:cubicBezTo>
                  <a:cubicBezTo>
                    <a:pt x="5" y="94"/>
                    <a:pt x="0" y="124"/>
                    <a:pt x="25" y="132"/>
                  </a:cubicBezTo>
                  <a:cubicBezTo>
                    <a:pt x="30" y="152"/>
                    <a:pt x="43" y="147"/>
                    <a:pt x="61" y="153"/>
                  </a:cubicBezTo>
                  <a:cubicBezTo>
                    <a:pt x="124" y="149"/>
                    <a:pt x="99" y="147"/>
                    <a:pt x="145" y="135"/>
                  </a:cubicBezTo>
                  <a:cubicBezTo>
                    <a:pt x="156" y="128"/>
                    <a:pt x="162" y="128"/>
                    <a:pt x="169" y="117"/>
                  </a:cubicBezTo>
                  <a:cubicBezTo>
                    <a:pt x="173" y="85"/>
                    <a:pt x="186" y="86"/>
                    <a:pt x="175" y="54"/>
                  </a:cubicBezTo>
                  <a:cubicBezTo>
                    <a:pt x="169" y="14"/>
                    <a:pt x="159" y="16"/>
                    <a:pt x="118" y="12"/>
                  </a:cubicBezTo>
                  <a:cubicBezTo>
                    <a:pt x="109" y="9"/>
                    <a:pt x="100" y="6"/>
                    <a:pt x="91" y="3"/>
                  </a:cubicBezTo>
                  <a:cubicBezTo>
                    <a:pt x="88" y="2"/>
                    <a:pt x="82" y="0"/>
                    <a:pt x="82" y="0"/>
                  </a:cubicBezTo>
                  <a:cubicBezTo>
                    <a:pt x="52" y="3"/>
                    <a:pt x="46" y="0"/>
                    <a:pt x="64" y="6"/>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9" name="Freeform 19">
              <a:extLst>
                <a:ext uri="{FF2B5EF4-FFF2-40B4-BE49-F238E27FC236}">
                  <a16:creationId xmlns:a16="http://schemas.microsoft.com/office/drawing/2014/main" id="{03A75AB6-99F0-467B-847A-8EE3124CA4A4}"/>
                </a:ext>
              </a:extLst>
            </p:cNvPr>
            <p:cNvSpPr>
              <a:spLocks/>
            </p:cNvSpPr>
            <p:nvPr/>
          </p:nvSpPr>
          <p:spPr bwMode="auto">
            <a:xfrm>
              <a:off x="2718" y="621"/>
              <a:ext cx="72" cy="69"/>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0" name="Freeform 20">
              <a:extLst>
                <a:ext uri="{FF2B5EF4-FFF2-40B4-BE49-F238E27FC236}">
                  <a16:creationId xmlns:a16="http://schemas.microsoft.com/office/drawing/2014/main" id="{A5BD7ACC-E688-40B2-B99A-E9EBCB14F946}"/>
                </a:ext>
              </a:extLst>
            </p:cNvPr>
            <p:cNvSpPr>
              <a:spLocks/>
            </p:cNvSpPr>
            <p:nvPr/>
          </p:nvSpPr>
          <p:spPr bwMode="auto">
            <a:xfrm rot="-2667468">
              <a:off x="2689" y="807"/>
              <a:ext cx="27" cy="51"/>
            </a:xfrm>
            <a:custGeom>
              <a:avLst/>
              <a:gdLst/>
              <a:ahLst/>
              <a:cxnLst>
                <a:cxn ang="0">
                  <a:pos x="0" y="0"/>
                </a:cxn>
                <a:cxn ang="0">
                  <a:pos x="30" y="36"/>
                </a:cxn>
                <a:cxn ang="0">
                  <a:pos x="33" y="78"/>
                </a:cxn>
              </a:cxnLst>
              <a:rect l="0" t="0" r="r" b="b"/>
              <a:pathLst>
                <a:path w="35" h="78">
                  <a:moveTo>
                    <a:pt x="0" y="0"/>
                  </a:moveTo>
                  <a:cubicBezTo>
                    <a:pt x="12" y="11"/>
                    <a:pt x="25" y="23"/>
                    <a:pt x="30" y="36"/>
                  </a:cubicBezTo>
                  <a:cubicBezTo>
                    <a:pt x="35" y="49"/>
                    <a:pt x="34" y="63"/>
                    <a:pt x="33" y="78"/>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1" name="Freeform 21">
              <a:extLst>
                <a:ext uri="{FF2B5EF4-FFF2-40B4-BE49-F238E27FC236}">
                  <a16:creationId xmlns:a16="http://schemas.microsoft.com/office/drawing/2014/main" id="{94A0DCE5-F14C-4E51-BF6D-6D6FEDA0ED60}"/>
                </a:ext>
              </a:extLst>
            </p:cNvPr>
            <p:cNvSpPr>
              <a:spLocks/>
            </p:cNvSpPr>
            <p:nvPr/>
          </p:nvSpPr>
          <p:spPr bwMode="auto">
            <a:xfrm>
              <a:off x="2482" y="636"/>
              <a:ext cx="75" cy="114"/>
            </a:xfrm>
            <a:custGeom>
              <a:avLst/>
              <a:gdLst/>
              <a:ahLst/>
              <a:cxnLst>
                <a:cxn ang="0">
                  <a:pos x="65" y="0"/>
                </a:cxn>
                <a:cxn ang="0">
                  <a:pos x="17" y="21"/>
                </a:cxn>
                <a:cxn ang="0">
                  <a:pos x="2" y="57"/>
                </a:cxn>
                <a:cxn ang="0">
                  <a:pos x="5" y="90"/>
                </a:cxn>
                <a:cxn ang="0">
                  <a:pos x="47" y="114"/>
                </a:cxn>
                <a:cxn ang="0">
                  <a:pos x="86" y="93"/>
                </a:cxn>
                <a:cxn ang="0">
                  <a:pos x="89" y="78"/>
                </a:cxn>
                <a:cxn ang="0">
                  <a:pos x="92" y="30"/>
                </a:cxn>
                <a:cxn ang="0">
                  <a:pos x="65" y="0"/>
                </a:cxn>
              </a:cxnLst>
              <a:rect l="0" t="0" r="r" b="b"/>
              <a:pathLst>
                <a:path w="96" h="114">
                  <a:moveTo>
                    <a:pt x="65" y="0"/>
                  </a:moveTo>
                  <a:cubicBezTo>
                    <a:pt x="49" y="4"/>
                    <a:pt x="31" y="11"/>
                    <a:pt x="17" y="21"/>
                  </a:cubicBezTo>
                  <a:cubicBezTo>
                    <a:pt x="13" y="34"/>
                    <a:pt x="6" y="44"/>
                    <a:pt x="2" y="57"/>
                  </a:cubicBezTo>
                  <a:cubicBezTo>
                    <a:pt x="3" y="68"/>
                    <a:pt x="0" y="80"/>
                    <a:pt x="5" y="90"/>
                  </a:cubicBezTo>
                  <a:cubicBezTo>
                    <a:pt x="8" y="96"/>
                    <a:pt x="47" y="114"/>
                    <a:pt x="47" y="114"/>
                  </a:cubicBezTo>
                  <a:cubicBezTo>
                    <a:pt x="68" y="113"/>
                    <a:pt x="66" y="99"/>
                    <a:pt x="86" y="93"/>
                  </a:cubicBezTo>
                  <a:cubicBezTo>
                    <a:pt x="91" y="92"/>
                    <a:pt x="89" y="83"/>
                    <a:pt x="89" y="78"/>
                  </a:cubicBezTo>
                  <a:cubicBezTo>
                    <a:pt x="89" y="67"/>
                    <a:pt x="96" y="43"/>
                    <a:pt x="92" y="30"/>
                  </a:cubicBezTo>
                  <a:cubicBezTo>
                    <a:pt x="88" y="17"/>
                    <a:pt x="71" y="6"/>
                    <a:pt x="65" y="0"/>
                  </a:cubicBezTo>
                  <a:close/>
                </a:path>
              </a:pathLst>
            </a:custGeom>
            <a:solidFill>
              <a:srgbClr val="99FFCC"/>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 name="Line 22">
              <a:extLst>
                <a:ext uri="{FF2B5EF4-FFF2-40B4-BE49-F238E27FC236}">
                  <a16:creationId xmlns:a16="http://schemas.microsoft.com/office/drawing/2014/main" id="{AD54B2F0-A33C-47F6-80C8-92AC08B030C4}"/>
                </a:ext>
              </a:extLst>
            </p:cNvPr>
            <p:cNvSpPr>
              <a:spLocks noChangeShapeType="1"/>
            </p:cNvSpPr>
            <p:nvPr/>
          </p:nvSpPr>
          <p:spPr bwMode="auto">
            <a:xfrm flipH="1">
              <a:off x="2598" y="720"/>
              <a:ext cx="48" cy="48"/>
            </a:xfrm>
            <a:prstGeom prst="line">
              <a:avLst/>
            </a:prstGeom>
            <a:noFill/>
            <a:ln w="19050">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3" name="Freeform 23">
              <a:extLst>
                <a:ext uri="{FF2B5EF4-FFF2-40B4-BE49-F238E27FC236}">
                  <a16:creationId xmlns:a16="http://schemas.microsoft.com/office/drawing/2014/main" id="{10C55A2E-D2D2-41CB-AEC6-CD06EE0D81AF}"/>
                </a:ext>
              </a:extLst>
            </p:cNvPr>
            <p:cNvSpPr>
              <a:spLocks/>
            </p:cNvSpPr>
            <p:nvPr/>
          </p:nvSpPr>
          <p:spPr bwMode="auto">
            <a:xfrm>
              <a:off x="2562" y="590"/>
              <a:ext cx="128" cy="84"/>
            </a:xfrm>
            <a:custGeom>
              <a:avLst/>
              <a:gdLst/>
              <a:ahLst/>
              <a:cxnLst>
                <a:cxn ang="0">
                  <a:pos x="3" y="82"/>
                </a:cxn>
                <a:cxn ang="0">
                  <a:pos x="132" y="79"/>
                </a:cxn>
                <a:cxn ang="0">
                  <a:pos x="117" y="51"/>
                </a:cxn>
                <a:cxn ang="0">
                  <a:pos x="51" y="1"/>
                </a:cxn>
                <a:cxn ang="0">
                  <a:pos x="12" y="4"/>
                </a:cxn>
                <a:cxn ang="0">
                  <a:pos x="0" y="40"/>
                </a:cxn>
                <a:cxn ang="0">
                  <a:pos x="3" y="82"/>
                </a:cxn>
              </a:cxnLst>
              <a:rect l="0" t="0" r="r" b="b"/>
              <a:pathLst>
                <a:path w="140" h="84">
                  <a:moveTo>
                    <a:pt x="3" y="82"/>
                  </a:moveTo>
                  <a:cubicBezTo>
                    <a:pt x="46" y="81"/>
                    <a:pt x="89" y="84"/>
                    <a:pt x="132" y="79"/>
                  </a:cubicBezTo>
                  <a:cubicBezTo>
                    <a:pt x="140" y="78"/>
                    <a:pt x="118" y="52"/>
                    <a:pt x="117" y="51"/>
                  </a:cubicBezTo>
                  <a:cubicBezTo>
                    <a:pt x="98" y="22"/>
                    <a:pt x="83" y="12"/>
                    <a:pt x="51" y="1"/>
                  </a:cubicBezTo>
                  <a:cubicBezTo>
                    <a:pt x="35" y="2"/>
                    <a:pt x="28" y="0"/>
                    <a:pt x="12" y="4"/>
                  </a:cubicBezTo>
                  <a:cubicBezTo>
                    <a:pt x="2" y="6"/>
                    <a:pt x="0" y="30"/>
                    <a:pt x="0" y="40"/>
                  </a:cubicBezTo>
                  <a:cubicBezTo>
                    <a:pt x="1" y="56"/>
                    <a:pt x="1" y="66"/>
                    <a:pt x="3" y="82"/>
                  </a:cubicBez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4" name="Freeform 24">
              <a:extLst>
                <a:ext uri="{FF2B5EF4-FFF2-40B4-BE49-F238E27FC236}">
                  <a16:creationId xmlns:a16="http://schemas.microsoft.com/office/drawing/2014/main" id="{3A0C696F-E2AE-4B0A-B36C-270604BCA640}"/>
                </a:ext>
              </a:extLst>
            </p:cNvPr>
            <p:cNvSpPr>
              <a:spLocks/>
            </p:cNvSpPr>
            <p:nvPr/>
          </p:nvSpPr>
          <p:spPr bwMode="auto">
            <a:xfrm>
              <a:off x="2568" y="618"/>
              <a:ext cx="57" cy="54"/>
            </a:xfrm>
            <a:custGeom>
              <a:avLst/>
              <a:gdLst/>
              <a:ahLst/>
              <a:cxnLst>
                <a:cxn ang="0">
                  <a:pos x="33" y="12"/>
                </a:cxn>
                <a:cxn ang="0">
                  <a:pos x="0" y="45"/>
                </a:cxn>
                <a:cxn ang="0">
                  <a:pos x="24" y="63"/>
                </a:cxn>
                <a:cxn ang="0">
                  <a:pos x="57" y="60"/>
                </a:cxn>
                <a:cxn ang="0">
                  <a:pos x="39" y="0"/>
                </a:cxn>
                <a:cxn ang="0">
                  <a:pos x="33" y="12"/>
                </a:cxn>
              </a:cxnLst>
              <a:rect l="0" t="0" r="r" b="b"/>
              <a:pathLst>
                <a:path w="72" h="69">
                  <a:moveTo>
                    <a:pt x="33" y="12"/>
                  </a:moveTo>
                  <a:cubicBezTo>
                    <a:pt x="10" y="18"/>
                    <a:pt x="8" y="22"/>
                    <a:pt x="0" y="45"/>
                  </a:cubicBezTo>
                  <a:cubicBezTo>
                    <a:pt x="11" y="52"/>
                    <a:pt x="17" y="52"/>
                    <a:pt x="24" y="63"/>
                  </a:cubicBezTo>
                  <a:cubicBezTo>
                    <a:pt x="35" y="62"/>
                    <a:pt x="51" y="69"/>
                    <a:pt x="57" y="60"/>
                  </a:cubicBezTo>
                  <a:cubicBezTo>
                    <a:pt x="72" y="36"/>
                    <a:pt x="56" y="12"/>
                    <a:pt x="39" y="0"/>
                  </a:cubicBezTo>
                  <a:cubicBezTo>
                    <a:pt x="34" y="2"/>
                    <a:pt x="17" y="12"/>
                    <a:pt x="33" y="12"/>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5" name="Freeform 25">
              <a:extLst>
                <a:ext uri="{FF2B5EF4-FFF2-40B4-BE49-F238E27FC236}">
                  <a16:creationId xmlns:a16="http://schemas.microsoft.com/office/drawing/2014/main" id="{A71E2367-5B10-4FEC-9391-5F26AA8E0772}"/>
                </a:ext>
              </a:extLst>
            </p:cNvPr>
            <p:cNvSpPr>
              <a:spLocks/>
            </p:cNvSpPr>
            <p:nvPr/>
          </p:nvSpPr>
          <p:spPr bwMode="auto">
            <a:xfrm>
              <a:off x="2952" y="716"/>
              <a:ext cx="87" cy="38"/>
            </a:xfrm>
            <a:custGeom>
              <a:avLst/>
              <a:gdLst/>
              <a:ahLst/>
              <a:cxnLst>
                <a:cxn ang="0">
                  <a:pos x="0" y="28"/>
                </a:cxn>
                <a:cxn ang="0">
                  <a:pos x="30" y="22"/>
                </a:cxn>
                <a:cxn ang="0">
                  <a:pos x="45" y="10"/>
                </a:cxn>
                <a:cxn ang="0">
                  <a:pos x="63" y="7"/>
                </a:cxn>
                <a:cxn ang="0">
                  <a:pos x="81" y="1"/>
                </a:cxn>
                <a:cxn ang="0">
                  <a:pos x="66" y="4"/>
                </a:cxn>
                <a:cxn ang="0">
                  <a:pos x="24" y="22"/>
                </a:cxn>
                <a:cxn ang="0">
                  <a:pos x="42" y="22"/>
                </a:cxn>
                <a:cxn ang="0">
                  <a:pos x="69" y="13"/>
                </a:cxn>
                <a:cxn ang="0">
                  <a:pos x="51" y="22"/>
                </a:cxn>
                <a:cxn ang="0">
                  <a:pos x="45" y="28"/>
                </a:cxn>
                <a:cxn ang="0">
                  <a:pos x="63" y="13"/>
                </a:cxn>
              </a:cxnLst>
              <a:rect l="0" t="0" r="r" b="b"/>
              <a:pathLst>
                <a:path w="87" h="38">
                  <a:moveTo>
                    <a:pt x="0" y="28"/>
                  </a:moveTo>
                  <a:cubicBezTo>
                    <a:pt x="10" y="27"/>
                    <a:pt x="22" y="28"/>
                    <a:pt x="30" y="22"/>
                  </a:cubicBezTo>
                  <a:cubicBezTo>
                    <a:pt x="44" y="10"/>
                    <a:pt x="27" y="14"/>
                    <a:pt x="45" y="10"/>
                  </a:cubicBezTo>
                  <a:cubicBezTo>
                    <a:pt x="51" y="9"/>
                    <a:pt x="57" y="8"/>
                    <a:pt x="63" y="7"/>
                  </a:cubicBezTo>
                  <a:cubicBezTo>
                    <a:pt x="69" y="5"/>
                    <a:pt x="87" y="0"/>
                    <a:pt x="81" y="1"/>
                  </a:cubicBezTo>
                  <a:cubicBezTo>
                    <a:pt x="76" y="2"/>
                    <a:pt x="71" y="3"/>
                    <a:pt x="66" y="4"/>
                  </a:cubicBezTo>
                  <a:cubicBezTo>
                    <a:pt x="48" y="16"/>
                    <a:pt x="45" y="18"/>
                    <a:pt x="24" y="22"/>
                  </a:cubicBezTo>
                  <a:cubicBezTo>
                    <a:pt x="0" y="38"/>
                    <a:pt x="36" y="24"/>
                    <a:pt x="42" y="22"/>
                  </a:cubicBezTo>
                  <a:cubicBezTo>
                    <a:pt x="63" y="8"/>
                    <a:pt x="53" y="8"/>
                    <a:pt x="69" y="13"/>
                  </a:cubicBezTo>
                  <a:cubicBezTo>
                    <a:pt x="63" y="17"/>
                    <a:pt x="54" y="16"/>
                    <a:pt x="51" y="22"/>
                  </a:cubicBezTo>
                  <a:cubicBezTo>
                    <a:pt x="46" y="31"/>
                    <a:pt x="66" y="35"/>
                    <a:pt x="45" y="28"/>
                  </a:cubicBezTo>
                  <a:cubicBezTo>
                    <a:pt x="64" y="15"/>
                    <a:pt x="63" y="23"/>
                    <a:pt x="63" y="13"/>
                  </a:cubicBezTo>
                </a:path>
              </a:pathLst>
            </a:custGeom>
            <a:noFill/>
            <a:ln w="1270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6" name="Freeform 26">
              <a:extLst>
                <a:ext uri="{FF2B5EF4-FFF2-40B4-BE49-F238E27FC236}">
                  <a16:creationId xmlns:a16="http://schemas.microsoft.com/office/drawing/2014/main" id="{75412C6C-0063-4536-8108-3541EFCFF051}"/>
                </a:ext>
              </a:extLst>
            </p:cNvPr>
            <p:cNvSpPr>
              <a:spLocks/>
            </p:cNvSpPr>
            <p:nvPr/>
          </p:nvSpPr>
          <p:spPr bwMode="auto">
            <a:xfrm rot="-1003678">
              <a:off x="2924" y="552"/>
              <a:ext cx="290" cy="269"/>
            </a:xfrm>
            <a:custGeom>
              <a:avLst/>
              <a:gdLst/>
              <a:ahLst/>
              <a:cxnLst>
                <a:cxn ang="0">
                  <a:pos x="0" y="140"/>
                </a:cxn>
                <a:cxn ang="0">
                  <a:pos x="27" y="53"/>
                </a:cxn>
                <a:cxn ang="0">
                  <a:pos x="27" y="38"/>
                </a:cxn>
                <a:cxn ang="0">
                  <a:pos x="102" y="11"/>
                </a:cxn>
                <a:cxn ang="0">
                  <a:pos x="177" y="2"/>
                </a:cxn>
                <a:cxn ang="0">
                  <a:pos x="249" y="8"/>
                </a:cxn>
                <a:cxn ang="0">
                  <a:pos x="252" y="17"/>
                </a:cxn>
                <a:cxn ang="0">
                  <a:pos x="261" y="23"/>
                </a:cxn>
                <a:cxn ang="0">
                  <a:pos x="279" y="29"/>
                </a:cxn>
                <a:cxn ang="0">
                  <a:pos x="297" y="41"/>
                </a:cxn>
                <a:cxn ang="0">
                  <a:pos x="321" y="47"/>
                </a:cxn>
                <a:cxn ang="0">
                  <a:pos x="330" y="77"/>
                </a:cxn>
                <a:cxn ang="0">
                  <a:pos x="303" y="80"/>
                </a:cxn>
                <a:cxn ang="0">
                  <a:pos x="324" y="125"/>
                </a:cxn>
                <a:cxn ang="0">
                  <a:pos x="312" y="140"/>
                </a:cxn>
                <a:cxn ang="0">
                  <a:pos x="264" y="143"/>
                </a:cxn>
                <a:cxn ang="0">
                  <a:pos x="282" y="242"/>
                </a:cxn>
                <a:cxn ang="0">
                  <a:pos x="219" y="230"/>
                </a:cxn>
                <a:cxn ang="0">
                  <a:pos x="162" y="197"/>
                </a:cxn>
                <a:cxn ang="0">
                  <a:pos x="162" y="116"/>
                </a:cxn>
                <a:cxn ang="0">
                  <a:pos x="81" y="89"/>
                </a:cxn>
                <a:cxn ang="0">
                  <a:pos x="9" y="104"/>
                </a:cxn>
              </a:cxnLst>
              <a:rect l="0" t="0" r="r" b="b"/>
              <a:pathLst>
                <a:path w="345" h="269">
                  <a:moveTo>
                    <a:pt x="0" y="140"/>
                  </a:moveTo>
                  <a:cubicBezTo>
                    <a:pt x="1" y="112"/>
                    <a:pt x="24" y="81"/>
                    <a:pt x="27" y="53"/>
                  </a:cubicBezTo>
                  <a:cubicBezTo>
                    <a:pt x="60" y="26"/>
                    <a:pt x="19" y="42"/>
                    <a:pt x="27" y="38"/>
                  </a:cubicBezTo>
                  <a:cubicBezTo>
                    <a:pt x="51" y="25"/>
                    <a:pt x="76" y="20"/>
                    <a:pt x="102" y="11"/>
                  </a:cubicBezTo>
                  <a:cubicBezTo>
                    <a:pt x="140" y="12"/>
                    <a:pt x="139" y="0"/>
                    <a:pt x="177" y="2"/>
                  </a:cubicBezTo>
                  <a:cubicBezTo>
                    <a:pt x="189" y="3"/>
                    <a:pt x="249" y="8"/>
                    <a:pt x="249" y="8"/>
                  </a:cubicBezTo>
                  <a:cubicBezTo>
                    <a:pt x="250" y="11"/>
                    <a:pt x="250" y="15"/>
                    <a:pt x="252" y="17"/>
                  </a:cubicBezTo>
                  <a:cubicBezTo>
                    <a:pt x="254" y="20"/>
                    <a:pt x="258" y="22"/>
                    <a:pt x="261" y="23"/>
                  </a:cubicBezTo>
                  <a:cubicBezTo>
                    <a:pt x="267" y="26"/>
                    <a:pt x="273" y="27"/>
                    <a:pt x="279" y="29"/>
                  </a:cubicBezTo>
                  <a:cubicBezTo>
                    <a:pt x="286" y="31"/>
                    <a:pt x="290" y="39"/>
                    <a:pt x="297" y="41"/>
                  </a:cubicBezTo>
                  <a:cubicBezTo>
                    <a:pt x="305" y="43"/>
                    <a:pt x="321" y="47"/>
                    <a:pt x="321" y="47"/>
                  </a:cubicBezTo>
                  <a:cubicBezTo>
                    <a:pt x="327" y="51"/>
                    <a:pt x="345" y="68"/>
                    <a:pt x="330" y="77"/>
                  </a:cubicBezTo>
                  <a:cubicBezTo>
                    <a:pt x="322" y="82"/>
                    <a:pt x="312" y="79"/>
                    <a:pt x="303" y="80"/>
                  </a:cubicBezTo>
                  <a:cubicBezTo>
                    <a:pt x="297" y="86"/>
                    <a:pt x="324" y="115"/>
                    <a:pt x="324" y="125"/>
                  </a:cubicBezTo>
                  <a:cubicBezTo>
                    <a:pt x="325" y="135"/>
                    <a:pt x="322" y="137"/>
                    <a:pt x="312" y="140"/>
                  </a:cubicBezTo>
                  <a:cubicBezTo>
                    <a:pt x="289" y="144"/>
                    <a:pt x="260" y="121"/>
                    <a:pt x="264" y="143"/>
                  </a:cubicBezTo>
                  <a:cubicBezTo>
                    <a:pt x="291" y="179"/>
                    <a:pt x="298" y="224"/>
                    <a:pt x="282" y="242"/>
                  </a:cubicBezTo>
                  <a:cubicBezTo>
                    <a:pt x="257" y="269"/>
                    <a:pt x="240" y="246"/>
                    <a:pt x="219" y="230"/>
                  </a:cubicBezTo>
                  <a:cubicBezTo>
                    <a:pt x="210" y="223"/>
                    <a:pt x="162" y="197"/>
                    <a:pt x="162" y="197"/>
                  </a:cubicBezTo>
                  <a:cubicBezTo>
                    <a:pt x="158" y="185"/>
                    <a:pt x="174" y="120"/>
                    <a:pt x="162" y="116"/>
                  </a:cubicBezTo>
                  <a:cubicBezTo>
                    <a:pt x="149" y="99"/>
                    <a:pt x="106" y="91"/>
                    <a:pt x="81" y="89"/>
                  </a:cubicBezTo>
                  <a:cubicBezTo>
                    <a:pt x="56" y="87"/>
                    <a:pt x="24" y="101"/>
                    <a:pt x="9" y="104"/>
                  </a:cubicBezTo>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7" name="Freeform 27">
              <a:extLst>
                <a:ext uri="{FF2B5EF4-FFF2-40B4-BE49-F238E27FC236}">
                  <a16:creationId xmlns:a16="http://schemas.microsoft.com/office/drawing/2014/main" id="{C4698981-72FD-4ABA-8F80-742137781A38}"/>
                </a:ext>
              </a:extLst>
            </p:cNvPr>
            <p:cNvSpPr>
              <a:spLocks/>
            </p:cNvSpPr>
            <p:nvPr/>
          </p:nvSpPr>
          <p:spPr bwMode="auto">
            <a:xfrm>
              <a:off x="2428" y="388"/>
              <a:ext cx="263" cy="230"/>
            </a:xfrm>
            <a:custGeom>
              <a:avLst/>
              <a:gdLst/>
              <a:ahLst/>
              <a:cxnLst>
                <a:cxn ang="0">
                  <a:pos x="239" y="203"/>
                </a:cxn>
                <a:cxn ang="0">
                  <a:pos x="212" y="176"/>
                </a:cxn>
                <a:cxn ang="0">
                  <a:pos x="158" y="134"/>
                </a:cxn>
                <a:cxn ang="0">
                  <a:pos x="131" y="122"/>
                </a:cxn>
                <a:cxn ang="0">
                  <a:pos x="74" y="128"/>
                </a:cxn>
                <a:cxn ang="0">
                  <a:pos x="65" y="137"/>
                </a:cxn>
                <a:cxn ang="0">
                  <a:pos x="14" y="149"/>
                </a:cxn>
                <a:cxn ang="0">
                  <a:pos x="5" y="158"/>
                </a:cxn>
                <a:cxn ang="0">
                  <a:pos x="11" y="110"/>
                </a:cxn>
                <a:cxn ang="0">
                  <a:pos x="62" y="95"/>
                </a:cxn>
                <a:cxn ang="0">
                  <a:pos x="32" y="83"/>
                </a:cxn>
                <a:cxn ang="0">
                  <a:pos x="14" y="77"/>
                </a:cxn>
                <a:cxn ang="0">
                  <a:pos x="62" y="56"/>
                </a:cxn>
                <a:cxn ang="0">
                  <a:pos x="89" y="47"/>
                </a:cxn>
                <a:cxn ang="0">
                  <a:pos x="98" y="44"/>
                </a:cxn>
                <a:cxn ang="0">
                  <a:pos x="128" y="65"/>
                </a:cxn>
                <a:cxn ang="0">
                  <a:pos x="143" y="62"/>
                </a:cxn>
                <a:cxn ang="0">
                  <a:pos x="134" y="26"/>
                </a:cxn>
                <a:cxn ang="0">
                  <a:pos x="131" y="17"/>
                </a:cxn>
                <a:cxn ang="0">
                  <a:pos x="167" y="11"/>
                </a:cxn>
                <a:cxn ang="0">
                  <a:pos x="173" y="32"/>
                </a:cxn>
                <a:cxn ang="0">
                  <a:pos x="194" y="35"/>
                </a:cxn>
                <a:cxn ang="0">
                  <a:pos x="221" y="74"/>
                </a:cxn>
                <a:cxn ang="0">
                  <a:pos x="248" y="146"/>
                </a:cxn>
                <a:cxn ang="0">
                  <a:pos x="239" y="203"/>
                </a:cxn>
              </a:cxnLst>
              <a:rect l="0" t="0" r="r" b="b"/>
              <a:pathLst>
                <a:path w="263" h="230">
                  <a:moveTo>
                    <a:pt x="239" y="203"/>
                  </a:moveTo>
                  <a:cubicBezTo>
                    <a:pt x="226" y="199"/>
                    <a:pt x="225" y="184"/>
                    <a:pt x="212" y="176"/>
                  </a:cubicBezTo>
                  <a:cubicBezTo>
                    <a:pt x="204" y="152"/>
                    <a:pt x="178" y="147"/>
                    <a:pt x="158" y="134"/>
                  </a:cubicBezTo>
                  <a:cubicBezTo>
                    <a:pt x="150" y="129"/>
                    <a:pt x="131" y="122"/>
                    <a:pt x="131" y="122"/>
                  </a:cubicBezTo>
                  <a:cubicBezTo>
                    <a:pt x="112" y="124"/>
                    <a:pt x="92" y="122"/>
                    <a:pt x="74" y="128"/>
                  </a:cubicBezTo>
                  <a:cubicBezTo>
                    <a:pt x="70" y="129"/>
                    <a:pt x="69" y="135"/>
                    <a:pt x="65" y="137"/>
                  </a:cubicBezTo>
                  <a:cubicBezTo>
                    <a:pt x="50" y="145"/>
                    <a:pt x="30" y="147"/>
                    <a:pt x="14" y="149"/>
                  </a:cubicBezTo>
                  <a:cubicBezTo>
                    <a:pt x="7" y="170"/>
                    <a:pt x="10" y="173"/>
                    <a:pt x="5" y="158"/>
                  </a:cubicBezTo>
                  <a:cubicBezTo>
                    <a:pt x="6" y="142"/>
                    <a:pt x="0" y="121"/>
                    <a:pt x="11" y="110"/>
                  </a:cubicBezTo>
                  <a:cubicBezTo>
                    <a:pt x="20" y="101"/>
                    <a:pt x="49" y="98"/>
                    <a:pt x="62" y="95"/>
                  </a:cubicBezTo>
                  <a:cubicBezTo>
                    <a:pt x="50" y="92"/>
                    <a:pt x="43" y="88"/>
                    <a:pt x="32" y="83"/>
                  </a:cubicBezTo>
                  <a:cubicBezTo>
                    <a:pt x="26" y="80"/>
                    <a:pt x="14" y="77"/>
                    <a:pt x="14" y="77"/>
                  </a:cubicBezTo>
                  <a:cubicBezTo>
                    <a:pt x="20" y="59"/>
                    <a:pt x="46" y="61"/>
                    <a:pt x="62" y="56"/>
                  </a:cubicBezTo>
                  <a:cubicBezTo>
                    <a:pt x="62" y="56"/>
                    <a:pt x="85" y="48"/>
                    <a:pt x="89" y="47"/>
                  </a:cubicBezTo>
                  <a:cubicBezTo>
                    <a:pt x="92" y="46"/>
                    <a:pt x="98" y="44"/>
                    <a:pt x="98" y="44"/>
                  </a:cubicBezTo>
                  <a:cubicBezTo>
                    <a:pt x="120" y="47"/>
                    <a:pt x="122" y="46"/>
                    <a:pt x="128" y="65"/>
                  </a:cubicBezTo>
                  <a:cubicBezTo>
                    <a:pt x="133" y="64"/>
                    <a:pt x="140" y="66"/>
                    <a:pt x="143" y="62"/>
                  </a:cubicBezTo>
                  <a:cubicBezTo>
                    <a:pt x="146" y="58"/>
                    <a:pt x="135" y="29"/>
                    <a:pt x="134" y="26"/>
                  </a:cubicBezTo>
                  <a:cubicBezTo>
                    <a:pt x="133" y="23"/>
                    <a:pt x="131" y="17"/>
                    <a:pt x="131" y="17"/>
                  </a:cubicBezTo>
                  <a:cubicBezTo>
                    <a:pt x="137" y="0"/>
                    <a:pt x="133" y="0"/>
                    <a:pt x="167" y="11"/>
                  </a:cubicBezTo>
                  <a:cubicBezTo>
                    <a:pt x="174" y="13"/>
                    <a:pt x="167" y="28"/>
                    <a:pt x="173" y="32"/>
                  </a:cubicBezTo>
                  <a:cubicBezTo>
                    <a:pt x="179" y="36"/>
                    <a:pt x="187" y="34"/>
                    <a:pt x="194" y="35"/>
                  </a:cubicBezTo>
                  <a:cubicBezTo>
                    <a:pt x="197" y="70"/>
                    <a:pt x="188" y="79"/>
                    <a:pt x="221" y="74"/>
                  </a:cubicBezTo>
                  <a:cubicBezTo>
                    <a:pt x="263" y="81"/>
                    <a:pt x="228" y="116"/>
                    <a:pt x="248" y="146"/>
                  </a:cubicBezTo>
                  <a:cubicBezTo>
                    <a:pt x="245" y="216"/>
                    <a:pt x="257" y="230"/>
                    <a:pt x="239" y="203"/>
                  </a:cubicBezTo>
                  <a:close/>
                </a:path>
              </a:pathLst>
            </a:custGeom>
            <a:gradFill rotWithShape="1">
              <a:gsLst>
                <a:gs pos="0">
                  <a:schemeClr val="bg1"/>
                </a:gs>
                <a:gs pos="100000">
                  <a:schemeClr val="bg1">
                    <a:gamma/>
                    <a:shade val="46275"/>
                    <a:invGamma/>
                  </a:schemeClr>
                </a:gs>
              </a:gsLst>
              <a:lin ang="5400000" scaled="1"/>
            </a:gra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8" name="Freeform 28">
              <a:extLst>
                <a:ext uri="{FF2B5EF4-FFF2-40B4-BE49-F238E27FC236}">
                  <a16:creationId xmlns:a16="http://schemas.microsoft.com/office/drawing/2014/main" id="{1F2C5B4E-4DF9-4493-8029-E28303C33EB4}"/>
                </a:ext>
              </a:extLst>
            </p:cNvPr>
            <p:cNvSpPr>
              <a:spLocks/>
            </p:cNvSpPr>
            <p:nvPr/>
          </p:nvSpPr>
          <p:spPr bwMode="auto">
            <a:xfrm>
              <a:off x="2890" y="1337"/>
              <a:ext cx="193" cy="198"/>
            </a:xfrm>
            <a:custGeom>
              <a:avLst/>
              <a:gdLst/>
              <a:ahLst/>
              <a:cxnLst>
                <a:cxn ang="0">
                  <a:pos x="55" y="0"/>
                </a:cxn>
                <a:cxn ang="0">
                  <a:pos x="19" y="23"/>
                </a:cxn>
                <a:cxn ang="0">
                  <a:pos x="0" y="89"/>
                </a:cxn>
                <a:cxn ang="0">
                  <a:pos x="18" y="141"/>
                </a:cxn>
                <a:cxn ang="0">
                  <a:pos x="96" y="194"/>
                </a:cxn>
                <a:cxn ang="0">
                  <a:pos x="160" y="198"/>
                </a:cxn>
                <a:cxn ang="0">
                  <a:pos x="193" y="140"/>
                </a:cxn>
                <a:cxn ang="0">
                  <a:pos x="126" y="131"/>
                </a:cxn>
                <a:cxn ang="0">
                  <a:pos x="66" y="54"/>
                </a:cxn>
                <a:cxn ang="0">
                  <a:pos x="57" y="41"/>
                </a:cxn>
                <a:cxn ang="0">
                  <a:pos x="55" y="0"/>
                </a:cxn>
              </a:cxnLst>
              <a:rect l="0" t="0" r="r" b="b"/>
              <a:pathLst>
                <a:path w="193" h="198">
                  <a:moveTo>
                    <a:pt x="55" y="0"/>
                  </a:moveTo>
                  <a:lnTo>
                    <a:pt x="19" y="23"/>
                  </a:lnTo>
                  <a:lnTo>
                    <a:pt x="0" y="89"/>
                  </a:lnTo>
                  <a:lnTo>
                    <a:pt x="18" y="141"/>
                  </a:lnTo>
                  <a:lnTo>
                    <a:pt x="96" y="194"/>
                  </a:lnTo>
                  <a:lnTo>
                    <a:pt x="160" y="198"/>
                  </a:lnTo>
                  <a:lnTo>
                    <a:pt x="193" y="140"/>
                  </a:lnTo>
                  <a:lnTo>
                    <a:pt x="126" y="131"/>
                  </a:lnTo>
                  <a:lnTo>
                    <a:pt x="66" y="54"/>
                  </a:lnTo>
                  <a:lnTo>
                    <a:pt x="57" y="41"/>
                  </a:lnTo>
                  <a:lnTo>
                    <a:pt x="55" y="0"/>
                  </a:lnTo>
                  <a:close/>
                </a:path>
              </a:pathLst>
            </a:custGeom>
            <a:solidFill>
              <a:schemeClr val="bg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9" name="Freeform 29">
              <a:extLst>
                <a:ext uri="{FF2B5EF4-FFF2-40B4-BE49-F238E27FC236}">
                  <a16:creationId xmlns:a16="http://schemas.microsoft.com/office/drawing/2014/main" id="{167D6401-081A-4976-8FAD-65701C331D0E}"/>
                </a:ext>
              </a:extLst>
            </p:cNvPr>
            <p:cNvSpPr>
              <a:spLocks/>
            </p:cNvSpPr>
            <p:nvPr/>
          </p:nvSpPr>
          <p:spPr bwMode="auto">
            <a:xfrm>
              <a:off x="2782" y="1108"/>
              <a:ext cx="192" cy="603"/>
            </a:xfrm>
            <a:custGeom>
              <a:avLst/>
              <a:gdLst/>
              <a:ahLst/>
              <a:cxnLst>
                <a:cxn ang="0">
                  <a:pos x="192" y="0"/>
                </a:cxn>
                <a:cxn ang="0">
                  <a:pos x="118" y="133"/>
                </a:cxn>
                <a:cxn ang="0">
                  <a:pos x="58" y="270"/>
                </a:cxn>
                <a:cxn ang="0">
                  <a:pos x="30" y="423"/>
                </a:cxn>
                <a:cxn ang="0">
                  <a:pos x="3" y="543"/>
                </a:cxn>
                <a:cxn ang="0">
                  <a:pos x="0" y="603"/>
                </a:cxn>
              </a:cxnLst>
              <a:rect l="0" t="0" r="r" b="b"/>
              <a:pathLst>
                <a:path w="192" h="603">
                  <a:moveTo>
                    <a:pt x="192" y="0"/>
                  </a:moveTo>
                  <a:lnTo>
                    <a:pt x="118" y="133"/>
                  </a:lnTo>
                  <a:lnTo>
                    <a:pt x="58" y="270"/>
                  </a:lnTo>
                  <a:lnTo>
                    <a:pt x="30" y="423"/>
                  </a:lnTo>
                  <a:lnTo>
                    <a:pt x="3" y="543"/>
                  </a:lnTo>
                  <a:lnTo>
                    <a:pt x="0" y="603"/>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0" name="Freeform 30">
              <a:extLst>
                <a:ext uri="{FF2B5EF4-FFF2-40B4-BE49-F238E27FC236}">
                  <a16:creationId xmlns:a16="http://schemas.microsoft.com/office/drawing/2014/main" id="{465EEC1D-95D0-4267-9B54-B96A03EC0626}"/>
                </a:ext>
              </a:extLst>
            </p:cNvPr>
            <p:cNvSpPr>
              <a:spLocks/>
            </p:cNvSpPr>
            <p:nvPr/>
          </p:nvSpPr>
          <p:spPr bwMode="auto">
            <a:xfrm>
              <a:off x="2954" y="1221"/>
              <a:ext cx="69" cy="155"/>
            </a:xfrm>
            <a:custGeom>
              <a:avLst/>
              <a:gdLst/>
              <a:ahLst/>
              <a:cxnLst>
                <a:cxn ang="0">
                  <a:pos x="0" y="155"/>
                </a:cxn>
                <a:cxn ang="0">
                  <a:pos x="69" y="30"/>
                </a:cxn>
                <a:cxn ang="0">
                  <a:pos x="28" y="0"/>
                </a:cxn>
              </a:cxnLst>
              <a:rect l="0" t="0" r="r" b="b"/>
              <a:pathLst>
                <a:path w="69" h="155">
                  <a:moveTo>
                    <a:pt x="0" y="155"/>
                  </a:moveTo>
                  <a:lnTo>
                    <a:pt x="69" y="30"/>
                  </a:lnTo>
                  <a:lnTo>
                    <a:pt x="28" y="0"/>
                  </a:lnTo>
                </a:path>
              </a:pathLst>
            </a:custGeom>
            <a:noFill/>
            <a:ln w="19050"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1" name="Freeform 31">
              <a:extLst>
                <a:ext uri="{FF2B5EF4-FFF2-40B4-BE49-F238E27FC236}">
                  <a16:creationId xmlns:a16="http://schemas.microsoft.com/office/drawing/2014/main" id="{8B68C70E-285F-4EF3-A62A-EBCA71752E7F}"/>
                </a:ext>
              </a:extLst>
            </p:cNvPr>
            <p:cNvSpPr>
              <a:spLocks/>
            </p:cNvSpPr>
            <p:nvPr/>
          </p:nvSpPr>
          <p:spPr bwMode="auto">
            <a:xfrm>
              <a:off x="2297" y="1848"/>
              <a:ext cx="400" cy="127"/>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2" name="Freeform 32">
              <a:extLst>
                <a:ext uri="{FF2B5EF4-FFF2-40B4-BE49-F238E27FC236}">
                  <a16:creationId xmlns:a16="http://schemas.microsoft.com/office/drawing/2014/main" id="{0622D393-7423-415F-9278-392F1EE20991}"/>
                </a:ext>
              </a:extLst>
            </p:cNvPr>
            <p:cNvSpPr>
              <a:spLocks/>
            </p:cNvSpPr>
            <p:nvPr/>
          </p:nvSpPr>
          <p:spPr bwMode="auto">
            <a:xfrm>
              <a:off x="2329" y="1047"/>
              <a:ext cx="368" cy="678"/>
            </a:xfrm>
            <a:custGeom>
              <a:avLst/>
              <a:gdLst/>
              <a:ahLst/>
              <a:cxnLst>
                <a:cxn ang="0">
                  <a:pos x="356" y="0"/>
                </a:cxn>
                <a:cxn ang="0">
                  <a:pos x="176" y="156"/>
                </a:cxn>
                <a:cxn ang="0">
                  <a:pos x="30" y="146"/>
                </a:cxn>
                <a:cxn ang="0">
                  <a:pos x="0" y="272"/>
                </a:cxn>
                <a:cxn ang="0">
                  <a:pos x="152" y="288"/>
                </a:cxn>
                <a:cxn ang="0">
                  <a:pos x="236" y="240"/>
                </a:cxn>
                <a:cxn ang="0">
                  <a:pos x="122" y="636"/>
                </a:cxn>
                <a:cxn ang="0">
                  <a:pos x="194" y="672"/>
                </a:cxn>
                <a:cxn ang="0">
                  <a:pos x="302" y="678"/>
                </a:cxn>
                <a:cxn ang="0">
                  <a:pos x="368" y="240"/>
                </a:cxn>
                <a:cxn ang="0">
                  <a:pos x="356" y="0"/>
                </a:cxn>
              </a:cxnLst>
              <a:rect l="0" t="0" r="r" b="b"/>
              <a:pathLst>
                <a:path w="368" h="678">
                  <a:moveTo>
                    <a:pt x="356" y="0"/>
                  </a:moveTo>
                  <a:lnTo>
                    <a:pt x="176" y="156"/>
                  </a:lnTo>
                  <a:lnTo>
                    <a:pt x="30" y="146"/>
                  </a:lnTo>
                  <a:lnTo>
                    <a:pt x="0" y="272"/>
                  </a:lnTo>
                  <a:lnTo>
                    <a:pt x="152" y="288"/>
                  </a:lnTo>
                  <a:lnTo>
                    <a:pt x="236" y="240"/>
                  </a:lnTo>
                  <a:lnTo>
                    <a:pt x="122" y="636"/>
                  </a:lnTo>
                  <a:lnTo>
                    <a:pt x="194" y="672"/>
                  </a:lnTo>
                  <a:lnTo>
                    <a:pt x="302" y="678"/>
                  </a:lnTo>
                  <a:lnTo>
                    <a:pt x="368" y="240"/>
                  </a:lnTo>
                  <a:lnTo>
                    <a:pt x="356" y="0"/>
                  </a:lnTo>
                  <a:close/>
                </a:path>
              </a:pathLst>
            </a:custGeom>
            <a:solidFill>
              <a:schemeClr val="accent1"/>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3" name="Freeform 33">
              <a:extLst>
                <a:ext uri="{FF2B5EF4-FFF2-40B4-BE49-F238E27FC236}">
                  <a16:creationId xmlns:a16="http://schemas.microsoft.com/office/drawing/2014/main" id="{182E27AA-507B-4786-A448-B7F3480E4EB9}"/>
                </a:ext>
              </a:extLst>
            </p:cNvPr>
            <p:cNvSpPr>
              <a:spLocks/>
            </p:cNvSpPr>
            <p:nvPr/>
          </p:nvSpPr>
          <p:spPr bwMode="auto">
            <a:xfrm rot="1141536" flipH="1">
              <a:off x="2843" y="1930"/>
              <a:ext cx="322" cy="121"/>
            </a:xfrm>
            <a:custGeom>
              <a:avLst/>
              <a:gdLst/>
              <a:ahLst/>
              <a:cxnLst>
                <a:cxn ang="0">
                  <a:pos x="232" y="29"/>
                </a:cxn>
                <a:cxn ang="0">
                  <a:pos x="136" y="11"/>
                </a:cxn>
                <a:cxn ang="0">
                  <a:pos x="4" y="41"/>
                </a:cxn>
                <a:cxn ang="0">
                  <a:pos x="46" y="119"/>
                </a:cxn>
                <a:cxn ang="0">
                  <a:pos x="388" y="113"/>
                </a:cxn>
                <a:cxn ang="0">
                  <a:pos x="382" y="77"/>
                </a:cxn>
                <a:cxn ang="0">
                  <a:pos x="232" y="29"/>
                </a:cxn>
              </a:cxnLst>
              <a:rect l="0" t="0" r="r" b="b"/>
              <a:pathLst>
                <a:path w="400" h="127">
                  <a:moveTo>
                    <a:pt x="232" y="29"/>
                  </a:moveTo>
                  <a:cubicBezTo>
                    <a:pt x="197" y="25"/>
                    <a:pt x="170" y="18"/>
                    <a:pt x="136" y="11"/>
                  </a:cubicBezTo>
                  <a:cubicBezTo>
                    <a:pt x="90" y="14"/>
                    <a:pt x="32" y="0"/>
                    <a:pt x="4" y="41"/>
                  </a:cubicBezTo>
                  <a:cubicBezTo>
                    <a:pt x="10" y="99"/>
                    <a:pt x="0" y="104"/>
                    <a:pt x="46" y="119"/>
                  </a:cubicBezTo>
                  <a:cubicBezTo>
                    <a:pt x="160" y="117"/>
                    <a:pt x="275" y="127"/>
                    <a:pt x="388" y="113"/>
                  </a:cubicBezTo>
                  <a:cubicBezTo>
                    <a:pt x="400" y="111"/>
                    <a:pt x="390" y="86"/>
                    <a:pt x="382" y="77"/>
                  </a:cubicBezTo>
                  <a:cubicBezTo>
                    <a:pt x="362" y="54"/>
                    <a:pt x="260" y="34"/>
                    <a:pt x="232" y="29"/>
                  </a:cubicBezTo>
                  <a:close/>
                </a:path>
              </a:pathLst>
            </a:custGeom>
            <a:solidFill>
              <a:schemeClr val="tx1"/>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4" name="Freeform 34">
              <a:extLst>
                <a:ext uri="{FF2B5EF4-FFF2-40B4-BE49-F238E27FC236}">
                  <a16:creationId xmlns:a16="http://schemas.microsoft.com/office/drawing/2014/main" id="{9B925EC1-FD0E-4AA1-99B1-198B3D169229}"/>
                </a:ext>
              </a:extLst>
            </p:cNvPr>
            <p:cNvSpPr>
              <a:spLocks/>
            </p:cNvSpPr>
            <p:nvPr/>
          </p:nvSpPr>
          <p:spPr bwMode="auto">
            <a:xfrm>
              <a:off x="2644" y="1013"/>
              <a:ext cx="250" cy="112"/>
            </a:xfrm>
            <a:custGeom>
              <a:avLst/>
              <a:gdLst/>
              <a:ahLst/>
              <a:cxnLst>
                <a:cxn ang="0">
                  <a:pos x="1" y="27"/>
                </a:cxn>
                <a:cxn ang="0">
                  <a:pos x="4" y="112"/>
                </a:cxn>
                <a:cxn ang="0">
                  <a:pos x="82" y="69"/>
                </a:cxn>
                <a:cxn ang="0">
                  <a:pos x="87" y="91"/>
                </a:cxn>
                <a:cxn ang="0">
                  <a:pos x="151" y="84"/>
                </a:cxn>
                <a:cxn ang="0">
                  <a:pos x="156" y="60"/>
                </a:cxn>
                <a:cxn ang="0">
                  <a:pos x="250" y="108"/>
                </a:cxn>
                <a:cxn ang="0">
                  <a:pos x="249" y="12"/>
                </a:cxn>
                <a:cxn ang="0">
                  <a:pos x="163" y="36"/>
                </a:cxn>
                <a:cxn ang="0">
                  <a:pos x="144" y="21"/>
                </a:cxn>
                <a:cxn ang="0">
                  <a:pos x="90" y="24"/>
                </a:cxn>
                <a:cxn ang="0">
                  <a:pos x="88" y="48"/>
                </a:cxn>
                <a:cxn ang="0">
                  <a:pos x="0" y="0"/>
                </a:cxn>
                <a:cxn ang="0">
                  <a:pos x="1" y="27"/>
                </a:cxn>
              </a:cxnLst>
              <a:rect l="0" t="0" r="r" b="b"/>
              <a:pathLst>
                <a:path w="250" h="112">
                  <a:moveTo>
                    <a:pt x="1" y="27"/>
                  </a:moveTo>
                  <a:lnTo>
                    <a:pt x="4" y="112"/>
                  </a:lnTo>
                  <a:lnTo>
                    <a:pt x="82" y="69"/>
                  </a:lnTo>
                  <a:lnTo>
                    <a:pt x="87" y="91"/>
                  </a:lnTo>
                  <a:lnTo>
                    <a:pt x="151" y="84"/>
                  </a:lnTo>
                  <a:lnTo>
                    <a:pt x="156" y="60"/>
                  </a:lnTo>
                  <a:lnTo>
                    <a:pt x="250" y="108"/>
                  </a:lnTo>
                  <a:lnTo>
                    <a:pt x="249" y="12"/>
                  </a:lnTo>
                  <a:lnTo>
                    <a:pt x="163" y="36"/>
                  </a:lnTo>
                  <a:lnTo>
                    <a:pt x="144" y="21"/>
                  </a:lnTo>
                  <a:lnTo>
                    <a:pt x="90" y="24"/>
                  </a:lnTo>
                  <a:lnTo>
                    <a:pt x="88" y="48"/>
                  </a:lnTo>
                  <a:lnTo>
                    <a:pt x="0" y="0"/>
                  </a:lnTo>
                  <a:lnTo>
                    <a:pt x="1" y="27"/>
                  </a:lnTo>
                  <a:close/>
                </a:path>
              </a:pathLst>
            </a:custGeom>
            <a:solidFill>
              <a:schemeClr val="accent2"/>
            </a:solid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5" name="Freeform 35">
              <a:extLst>
                <a:ext uri="{FF2B5EF4-FFF2-40B4-BE49-F238E27FC236}">
                  <a16:creationId xmlns:a16="http://schemas.microsoft.com/office/drawing/2014/main" id="{C72027AF-55E4-4F96-B912-49D8798FADFD}"/>
                </a:ext>
              </a:extLst>
            </p:cNvPr>
            <p:cNvSpPr>
              <a:spLocks/>
            </p:cNvSpPr>
            <p:nvPr/>
          </p:nvSpPr>
          <p:spPr bwMode="auto">
            <a:xfrm>
              <a:off x="2597" y="1135"/>
              <a:ext cx="64" cy="448"/>
            </a:xfrm>
            <a:custGeom>
              <a:avLst/>
              <a:gdLst/>
              <a:ahLst/>
              <a:cxnLst>
                <a:cxn ang="0">
                  <a:pos x="0" y="0"/>
                </a:cxn>
                <a:cxn ang="0">
                  <a:pos x="64" y="200"/>
                </a:cxn>
                <a:cxn ang="0">
                  <a:pos x="48" y="448"/>
                </a:cxn>
              </a:cxnLst>
              <a:rect l="0" t="0" r="r" b="b"/>
              <a:pathLst>
                <a:path w="64" h="448">
                  <a:moveTo>
                    <a:pt x="0" y="0"/>
                  </a:moveTo>
                  <a:lnTo>
                    <a:pt x="64" y="200"/>
                  </a:lnTo>
                  <a:lnTo>
                    <a:pt x="48" y="448"/>
                  </a:ln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6" name="AutoShape 36">
              <a:extLst>
                <a:ext uri="{FF2B5EF4-FFF2-40B4-BE49-F238E27FC236}">
                  <a16:creationId xmlns:a16="http://schemas.microsoft.com/office/drawing/2014/main" id="{1EC527FA-FF5C-4CE9-8EC8-BF52FAB6D1C7}"/>
                </a:ext>
              </a:extLst>
            </p:cNvPr>
            <p:cNvSpPr>
              <a:spLocks noChangeArrowheads="1"/>
            </p:cNvSpPr>
            <p:nvPr/>
          </p:nvSpPr>
          <p:spPr bwMode="auto">
            <a:xfrm rot="-1641661">
              <a:off x="2159" y="1037"/>
              <a:ext cx="318" cy="30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6633"/>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7" name="AutoShape 37">
              <a:extLst>
                <a:ext uri="{FF2B5EF4-FFF2-40B4-BE49-F238E27FC236}">
                  <a16:creationId xmlns:a16="http://schemas.microsoft.com/office/drawing/2014/main" id="{4B1E2504-4C51-4380-AE24-0889ADCE1F40}"/>
                </a:ext>
              </a:extLst>
            </p:cNvPr>
            <p:cNvSpPr>
              <a:spLocks noChangeArrowheads="1"/>
            </p:cNvSpPr>
            <p:nvPr/>
          </p:nvSpPr>
          <p:spPr bwMode="auto">
            <a:xfrm rot="-1641661">
              <a:off x="2198" y="1066"/>
              <a:ext cx="252" cy="23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bg1"/>
                </a:gs>
                <a:gs pos="100000">
                  <a:schemeClr val="bg1">
                    <a:gamma/>
                    <a:shade val="46275"/>
                    <a:invGamma/>
                  </a:schemeClr>
                </a:gs>
              </a:gsLst>
              <a:lin ang="5400000" scaled="1"/>
            </a:gra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8" name="Freeform 38">
              <a:extLst>
                <a:ext uri="{FF2B5EF4-FFF2-40B4-BE49-F238E27FC236}">
                  <a16:creationId xmlns:a16="http://schemas.microsoft.com/office/drawing/2014/main" id="{0AA2D85A-E854-4485-8C98-948CCF2D3F68}"/>
                </a:ext>
              </a:extLst>
            </p:cNvPr>
            <p:cNvSpPr>
              <a:spLocks/>
            </p:cNvSpPr>
            <p:nvPr/>
          </p:nvSpPr>
          <p:spPr bwMode="auto">
            <a:xfrm>
              <a:off x="2200" y="1069"/>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9" name="Freeform 39">
              <a:extLst>
                <a:ext uri="{FF2B5EF4-FFF2-40B4-BE49-F238E27FC236}">
                  <a16:creationId xmlns:a16="http://schemas.microsoft.com/office/drawing/2014/main" id="{106E5575-DA34-4ECE-B312-9B637D8668F1}"/>
                </a:ext>
              </a:extLst>
            </p:cNvPr>
            <p:cNvSpPr>
              <a:spLocks/>
            </p:cNvSpPr>
            <p:nvPr/>
          </p:nvSpPr>
          <p:spPr bwMode="auto">
            <a:xfrm>
              <a:off x="2218" y="1090"/>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0" name="Freeform 40">
              <a:extLst>
                <a:ext uri="{FF2B5EF4-FFF2-40B4-BE49-F238E27FC236}">
                  <a16:creationId xmlns:a16="http://schemas.microsoft.com/office/drawing/2014/main" id="{46332C63-ECCC-4769-B879-232334C9C5AF}"/>
                </a:ext>
              </a:extLst>
            </p:cNvPr>
            <p:cNvSpPr>
              <a:spLocks/>
            </p:cNvSpPr>
            <p:nvPr/>
          </p:nvSpPr>
          <p:spPr bwMode="auto">
            <a:xfrm>
              <a:off x="2224" y="1108"/>
              <a:ext cx="174" cy="87"/>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1" name="Freeform 41">
              <a:extLst>
                <a:ext uri="{FF2B5EF4-FFF2-40B4-BE49-F238E27FC236}">
                  <a16:creationId xmlns:a16="http://schemas.microsoft.com/office/drawing/2014/main" id="{A21C3C67-0A0B-446E-99A5-041862C32392}"/>
                </a:ext>
              </a:extLst>
            </p:cNvPr>
            <p:cNvSpPr>
              <a:spLocks/>
            </p:cNvSpPr>
            <p:nvPr/>
          </p:nvSpPr>
          <p:spPr bwMode="auto">
            <a:xfrm>
              <a:off x="2249" y="1135"/>
              <a:ext cx="154" cy="76"/>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2" name="Freeform 42">
              <a:extLst>
                <a:ext uri="{FF2B5EF4-FFF2-40B4-BE49-F238E27FC236}">
                  <a16:creationId xmlns:a16="http://schemas.microsoft.com/office/drawing/2014/main" id="{DDDC7F72-FC06-4C2D-81A7-C0F446841A12}"/>
                </a:ext>
              </a:extLst>
            </p:cNvPr>
            <p:cNvSpPr>
              <a:spLocks/>
            </p:cNvSpPr>
            <p:nvPr/>
          </p:nvSpPr>
          <p:spPr bwMode="auto">
            <a:xfrm>
              <a:off x="2272" y="1158"/>
              <a:ext cx="136" cy="72"/>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 name="Freeform 43">
              <a:extLst>
                <a:ext uri="{FF2B5EF4-FFF2-40B4-BE49-F238E27FC236}">
                  <a16:creationId xmlns:a16="http://schemas.microsoft.com/office/drawing/2014/main" id="{A46E25A6-FB5B-4276-85EF-B00E794AE6F6}"/>
                </a:ext>
              </a:extLst>
            </p:cNvPr>
            <p:cNvSpPr>
              <a:spLocks/>
            </p:cNvSpPr>
            <p:nvPr/>
          </p:nvSpPr>
          <p:spPr bwMode="auto">
            <a:xfrm>
              <a:off x="2295" y="1198"/>
              <a:ext cx="121"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4" name="Freeform 44">
              <a:extLst>
                <a:ext uri="{FF2B5EF4-FFF2-40B4-BE49-F238E27FC236}">
                  <a16:creationId xmlns:a16="http://schemas.microsoft.com/office/drawing/2014/main" id="{4FC4D8D7-0412-4C87-897E-B14AB137A485}"/>
                </a:ext>
              </a:extLst>
            </p:cNvPr>
            <p:cNvSpPr>
              <a:spLocks/>
            </p:cNvSpPr>
            <p:nvPr/>
          </p:nvSpPr>
          <p:spPr bwMode="auto">
            <a:xfrm>
              <a:off x="2325" y="1218"/>
              <a:ext cx="99" cy="51"/>
            </a:xfrm>
            <a:custGeom>
              <a:avLst/>
              <a:gdLst/>
              <a:ahLst/>
              <a:cxnLst>
                <a:cxn ang="0">
                  <a:pos x="0" y="87"/>
                </a:cxn>
                <a:cxn ang="0">
                  <a:pos x="32" y="79"/>
                </a:cxn>
                <a:cxn ang="0">
                  <a:pos x="72" y="55"/>
                </a:cxn>
                <a:cxn ang="0">
                  <a:pos x="84" y="49"/>
                </a:cxn>
                <a:cxn ang="0">
                  <a:pos x="90" y="42"/>
                </a:cxn>
                <a:cxn ang="0">
                  <a:pos x="113" y="33"/>
                </a:cxn>
                <a:cxn ang="0">
                  <a:pos x="128" y="30"/>
                </a:cxn>
                <a:cxn ang="0">
                  <a:pos x="149" y="19"/>
                </a:cxn>
                <a:cxn ang="0">
                  <a:pos x="174" y="0"/>
                </a:cxn>
              </a:cxnLst>
              <a:rect l="0" t="0" r="r" b="b"/>
              <a:pathLst>
                <a:path w="174" h="87">
                  <a:moveTo>
                    <a:pt x="0" y="87"/>
                  </a:moveTo>
                  <a:cubicBezTo>
                    <a:pt x="11" y="83"/>
                    <a:pt x="21" y="82"/>
                    <a:pt x="32" y="79"/>
                  </a:cubicBezTo>
                  <a:cubicBezTo>
                    <a:pt x="40" y="63"/>
                    <a:pt x="55" y="59"/>
                    <a:pt x="72" y="55"/>
                  </a:cubicBezTo>
                  <a:cubicBezTo>
                    <a:pt x="77" y="46"/>
                    <a:pt x="70" y="56"/>
                    <a:pt x="84" y="49"/>
                  </a:cubicBezTo>
                  <a:cubicBezTo>
                    <a:pt x="87" y="48"/>
                    <a:pt x="87" y="43"/>
                    <a:pt x="90" y="42"/>
                  </a:cubicBezTo>
                  <a:cubicBezTo>
                    <a:pt x="96" y="38"/>
                    <a:pt x="106" y="35"/>
                    <a:pt x="113" y="33"/>
                  </a:cubicBezTo>
                  <a:cubicBezTo>
                    <a:pt x="118" y="32"/>
                    <a:pt x="128" y="30"/>
                    <a:pt x="128" y="30"/>
                  </a:cubicBezTo>
                  <a:cubicBezTo>
                    <a:pt x="135" y="25"/>
                    <a:pt x="142" y="23"/>
                    <a:pt x="149" y="19"/>
                  </a:cubicBezTo>
                  <a:cubicBezTo>
                    <a:pt x="158" y="8"/>
                    <a:pt x="159" y="0"/>
                    <a:pt x="174" y="0"/>
                  </a:cubicBezTo>
                </a:path>
              </a:pathLst>
            </a:cu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5" name="Freeform 45">
              <a:extLst>
                <a:ext uri="{FF2B5EF4-FFF2-40B4-BE49-F238E27FC236}">
                  <a16:creationId xmlns:a16="http://schemas.microsoft.com/office/drawing/2014/main" id="{CAB97BA9-7D2F-485D-9EA9-9D7B1A115EB6}"/>
                </a:ext>
              </a:extLst>
            </p:cNvPr>
            <p:cNvSpPr>
              <a:spLocks/>
            </p:cNvSpPr>
            <p:nvPr/>
          </p:nvSpPr>
          <p:spPr bwMode="auto">
            <a:xfrm>
              <a:off x="2145" y="1184"/>
              <a:ext cx="133" cy="150"/>
            </a:xfrm>
            <a:custGeom>
              <a:avLst/>
              <a:gdLst/>
              <a:ahLst/>
              <a:cxnLst>
                <a:cxn ang="0">
                  <a:pos x="0" y="15"/>
                </a:cxn>
                <a:cxn ang="0">
                  <a:pos x="15" y="0"/>
                </a:cxn>
                <a:cxn ang="0">
                  <a:pos x="27" y="12"/>
                </a:cxn>
                <a:cxn ang="0">
                  <a:pos x="46" y="20"/>
                </a:cxn>
                <a:cxn ang="0">
                  <a:pos x="63" y="26"/>
                </a:cxn>
                <a:cxn ang="0">
                  <a:pos x="70" y="41"/>
                </a:cxn>
                <a:cxn ang="0">
                  <a:pos x="87" y="44"/>
                </a:cxn>
                <a:cxn ang="0">
                  <a:pos x="79" y="75"/>
                </a:cxn>
                <a:cxn ang="0">
                  <a:pos x="57" y="75"/>
                </a:cxn>
                <a:cxn ang="0">
                  <a:pos x="54" y="71"/>
                </a:cxn>
                <a:cxn ang="0">
                  <a:pos x="49" y="69"/>
                </a:cxn>
                <a:cxn ang="0">
                  <a:pos x="22" y="51"/>
                </a:cxn>
                <a:cxn ang="0">
                  <a:pos x="0" y="15"/>
                </a:cxn>
              </a:cxnLst>
              <a:rect l="0" t="0" r="r" b="b"/>
              <a:pathLst>
                <a:path w="89" h="88">
                  <a:moveTo>
                    <a:pt x="0" y="15"/>
                  </a:moveTo>
                  <a:cubicBezTo>
                    <a:pt x="1" y="7"/>
                    <a:pt x="8" y="3"/>
                    <a:pt x="15" y="0"/>
                  </a:cubicBezTo>
                  <a:cubicBezTo>
                    <a:pt x="24" y="6"/>
                    <a:pt x="17" y="15"/>
                    <a:pt x="27" y="12"/>
                  </a:cubicBezTo>
                  <a:cubicBezTo>
                    <a:pt x="36" y="13"/>
                    <a:pt x="44" y="11"/>
                    <a:pt x="46" y="20"/>
                  </a:cubicBezTo>
                  <a:cubicBezTo>
                    <a:pt x="44" y="29"/>
                    <a:pt x="53" y="24"/>
                    <a:pt x="63" y="26"/>
                  </a:cubicBezTo>
                  <a:cubicBezTo>
                    <a:pt x="66" y="46"/>
                    <a:pt x="61" y="48"/>
                    <a:pt x="70" y="41"/>
                  </a:cubicBezTo>
                  <a:cubicBezTo>
                    <a:pt x="76" y="42"/>
                    <a:pt x="86" y="38"/>
                    <a:pt x="87" y="44"/>
                  </a:cubicBezTo>
                  <a:cubicBezTo>
                    <a:pt x="89" y="53"/>
                    <a:pt x="84" y="68"/>
                    <a:pt x="79" y="75"/>
                  </a:cubicBezTo>
                  <a:cubicBezTo>
                    <a:pt x="77" y="88"/>
                    <a:pt x="64" y="82"/>
                    <a:pt x="57" y="75"/>
                  </a:cubicBezTo>
                  <a:cubicBezTo>
                    <a:pt x="56" y="74"/>
                    <a:pt x="55" y="72"/>
                    <a:pt x="54" y="71"/>
                  </a:cubicBezTo>
                  <a:cubicBezTo>
                    <a:pt x="53" y="70"/>
                    <a:pt x="51" y="70"/>
                    <a:pt x="49" y="69"/>
                  </a:cubicBezTo>
                  <a:cubicBezTo>
                    <a:pt x="38" y="55"/>
                    <a:pt x="34" y="60"/>
                    <a:pt x="22" y="51"/>
                  </a:cubicBezTo>
                  <a:cubicBezTo>
                    <a:pt x="12" y="44"/>
                    <a:pt x="3" y="25"/>
                    <a:pt x="0" y="15"/>
                  </a:cubicBezTo>
                  <a:close/>
                </a:path>
              </a:pathLst>
            </a:custGeom>
            <a:solidFill>
              <a:srgbClr val="FF9999"/>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6" name="Freeform 46">
              <a:extLst>
                <a:ext uri="{FF2B5EF4-FFF2-40B4-BE49-F238E27FC236}">
                  <a16:creationId xmlns:a16="http://schemas.microsoft.com/office/drawing/2014/main" id="{E304AB1F-8454-45EC-AE8C-59C4E9D942DB}"/>
                </a:ext>
              </a:extLst>
            </p:cNvPr>
            <p:cNvSpPr>
              <a:spLocks/>
            </p:cNvSpPr>
            <p:nvPr/>
          </p:nvSpPr>
          <p:spPr bwMode="auto">
            <a:xfrm>
              <a:off x="2625" y="828"/>
              <a:ext cx="93" cy="66"/>
            </a:xfrm>
            <a:custGeom>
              <a:avLst/>
              <a:gdLst/>
              <a:ahLst/>
              <a:cxnLst>
                <a:cxn ang="0">
                  <a:pos x="0" y="39"/>
                </a:cxn>
                <a:cxn ang="0">
                  <a:pos x="60" y="24"/>
                </a:cxn>
                <a:cxn ang="0">
                  <a:pos x="81" y="0"/>
                </a:cxn>
              </a:cxnLst>
              <a:rect l="0" t="0" r="r" b="b"/>
              <a:pathLst>
                <a:path w="81" h="39">
                  <a:moveTo>
                    <a:pt x="0" y="39"/>
                  </a:moveTo>
                  <a:cubicBezTo>
                    <a:pt x="23" y="34"/>
                    <a:pt x="47" y="30"/>
                    <a:pt x="60" y="24"/>
                  </a:cubicBezTo>
                  <a:cubicBezTo>
                    <a:pt x="73" y="18"/>
                    <a:pt x="78" y="4"/>
                    <a:pt x="81" y="0"/>
                  </a:cubicBezTo>
                </a:path>
              </a:pathLst>
            </a:custGeom>
            <a:noFill/>
            <a:ln w="28575" cmpd="sng">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53" name="Oval 52">
            <a:extLst>
              <a:ext uri="{FF2B5EF4-FFF2-40B4-BE49-F238E27FC236}">
                <a16:creationId xmlns:a16="http://schemas.microsoft.com/office/drawing/2014/main" id="{211F270F-95A0-4D2C-AAD6-6249E5D59A4A}"/>
              </a:ext>
            </a:extLst>
          </p:cNvPr>
          <p:cNvSpPr/>
          <p:nvPr/>
        </p:nvSpPr>
        <p:spPr bwMode="auto">
          <a:xfrm>
            <a:off x="5007031" y="3945622"/>
            <a:ext cx="94593" cy="94593"/>
          </a:xfrm>
          <a:prstGeom prst="ellipse">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0" name="AutoShape 39">
            <a:extLst>
              <a:ext uri="{FF2B5EF4-FFF2-40B4-BE49-F238E27FC236}">
                <a16:creationId xmlns:a16="http://schemas.microsoft.com/office/drawing/2014/main" id="{1265E405-216D-4A5D-B5BC-404DB90F8AD9}"/>
              </a:ext>
            </a:extLst>
          </p:cNvPr>
          <p:cNvSpPr>
            <a:spLocks noChangeArrowheads="1"/>
          </p:cNvSpPr>
          <p:nvPr/>
        </p:nvSpPr>
        <p:spPr bwMode="auto">
          <a:xfrm>
            <a:off x="5200009" y="1081289"/>
            <a:ext cx="3985023" cy="2421222"/>
          </a:xfrm>
          <a:prstGeom prst="cloudCallout">
            <a:avLst>
              <a:gd name="adj1" fmla="val 20322"/>
              <a:gd name="adj2" fmla="val 84851"/>
            </a:avLst>
          </a:prstGeom>
          <a:solidFill>
            <a:srgbClr val="CCFFFF"/>
          </a:solidFill>
          <a:ln w="28575">
            <a:solidFill>
              <a:schemeClr val="accent1">
                <a:lumMod val="40000"/>
                <a:lumOff val="60000"/>
              </a:schemeClr>
            </a:solidFill>
            <a:round/>
            <a:headEnd/>
            <a:tailEnd/>
          </a:ln>
          <a:effectLst/>
          <a:scene3d>
            <a:camera prst="orthographicFront"/>
            <a:lightRig rig="threePt" dir="t"/>
          </a:scene3d>
          <a:sp3d>
            <a:bevelT/>
          </a:sp3d>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1" name="Text Box 40">
            <a:extLst>
              <a:ext uri="{FF2B5EF4-FFF2-40B4-BE49-F238E27FC236}">
                <a16:creationId xmlns:a16="http://schemas.microsoft.com/office/drawing/2014/main" id="{1082FFE4-6C6C-48FF-A3BA-7663EB66879C}"/>
              </a:ext>
            </a:extLst>
          </p:cNvPr>
          <p:cNvSpPr txBox="1">
            <a:spLocks noChangeArrowheads="1"/>
          </p:cNvSpPr>
          <p:nvPr/>
        </p:nvSpPr>
        <p:spPr bwMode="auto">
          <a:xfrm>
            <a:off x="5538544" y="1407227"/>
            <a:ext cx="3504491" cy="1200329"/>
          </a:xfrm>
          <a:prstGeom prst="rect">
            <a:avLst/>
          </a:prstGeom>
          <a:noFill/>
          <a:ln w="2857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So the strength of the magnetic field at point P is given by</a:t>
            </a:r>
          </a:p>
        </p:txBody>
      </p:sp>
      <p:grpSp>
        <p:nvGrpSpPr>
          <p:cNvPr id="181" name="Group 180">
            <a:extLst>
              <a:ext uri="{FF2B5EF4-FFF2-40B4-BE49-F238E27FC236}">
                <a16:creationId xmlns:a16="http://schemas.microsoft.com/office/drawing/2014/main" id="{B816FC09-D84D-4B67-B65C-8CB379761981}"/>
              </a:ext>
            </a:extLst>
          </p:cNvPr>
          <p:cNvGrpSpPr/>
          <p:nvPr/>
        </p:nvGrpSpPr>
        <p:grpSpPr>
          <a:xfrm>
            <a:off x="3540826" y="3543917"/>
            <a:ext cx="1438332" cy="468466"/>
            <a:chOff x="4261171" y="3429272"/>
            <a:chExt cx="1445946" cy="483681"/>
          </a:xfrm>
        </p:grpSpPr>
        <p:cxnSp>
          <p:nvCxnSpPr>
            <p:cNvPr id="182" name="Straight Arrow Connector 181">
              <a:extLst>
                <a:ext uri="{FF2B5EF4-FFF2-40B4-BE49-F238E27FC236}">
                  <a16:creationId xmlns:a16="http://schemas.microsoft.com/office/drawing/2014/main" id="{0A37534A-2959-4C73-A693-0A39F1EEBEBC}"/>
                </a:ext>
              </a:extLst>
            </p:cNvPr>
            <p:cNvCxnSpPr>
              <a:cxnSpLocks/>
            </p:cNvCxnSpPr>
            <p:nvPr/>
          </p:nvCxnSpPr>
          <p:spPr bwMode="auto">
            <a:xfrm>
              <a:off x="4261171" y="3429272"/>
              <a:ext cx="1445946" cy="428025"/>
            </a:xfrm>
            <a:prstGeom prst="straightConnector1">
              <a:avLst/>
            </a:prstGeom>
            <a:solidFill>
              <a:schemeClr val="accent1"/>
            </a:solidFill>
            <a:ln w="38100" cap="flat" cmpd="sng" algn="ctr">
              <a:solidFill>
                <a:schemeClr val="tx1"/>
              </a:solidFill>
              <a:prstDash val="solid"/>
              <a:round/>
              <a:headEnd type="triangle" w="med" len="med"/>
              <a:tailEnd type="triangle" w="med" len="med"/>
            </a:ln>
            <a:effectLst/>
          </p:spPr>
        </p:cxnSp>
        <p:sp>
          <p:nvSpPr>
            <p:cNvPr id="183" name="TextBox 182">
              <a:extLst>
                <a:ext uri="{FF2B5EF4-FFF2-40B4-BE49-F238E27FC236}">
                  <a16:creationId xmlns:a16="http://schemas.microsoft.com/office/drawing/2014/main" id="{B6EB6839-9BAD-4A38-950D-314A9A9CC99B}"/>
                </a:ext>
              </a:extLst>
            </p:cNvPr>
            <p:cNvSpPr txBox="1"/>
            <p:nvPr/>
          </p:nvSpPr>
          <p:spPr>
            <a:xfrm>
              <a:off x="4873410" y="3451288"/>
              <a:ext cx="378368" cy="461665"/>
            </a:xfrm>
            <a:prstGeom prst="rect">
              <a:avLst/>
            </a:prstGeom>
            <a:solidFill>
              <a:srgbClr val="FFFF99"/>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R</a:t>
              </a:r>
            </a:p>
          </p:txBody>
        </p:sp>
      </p:grpSp>
      <p:grpSp>
        <p:nvGrpSpPr>
          <p:cNvPr id="128" name="Group 127">
            <a:extLst>
              <a:ext uri="{FF2B5EF4-FFF2-40B4-BE49-F238E27FC236}">
                <a16:creationId xmlns:a16="http://schemas.microsoft.com/office/drawing/2014/main" id="{A2909CF5-C6C5-465A-A80A-697DB6DA99A7}"/>
              </a:ext>
            </a:extLst>
          </p:cNvPr>
          <p:cNvGrpSpPr/>
          <p:nvPr/>
        </p:nvGrpSpPr>
        <p:grpSpPr>
          <a:xfrm>
            <a:off x="353466" y="1260779"/>
            <a:ext cx="2837793" cy="888127"/>
            <a:chOff x="1324304" y="1177159"/>
            <a:chExt cx="2837793" cy="888127"/>
          </a:xfrm>
        </p:grpSpPr>
        <p:cxnSp>
          <p:nvCxnSpPr>
            <p:cNvPr id="129" name="Straight Connector 128">
              <a:extLst>
                <a:ext uri="{FF2B5EF4-FFF2-40B4-BE49-F238E27FC236}">
                  <a16:creationId xmlns:a16="http://schemas.microsoft.com/office/drawing/2014/main" id="{61EF936F-54F1-40EF-9325-9EBD99BA9422}"/>
                </a:ext>
              </a:extLst>
            </p:cNvPr>
            <p:cNvCxnSpPr/>
            <p:nvPr/>
          </p:nvCxnSpPr>
          <p:spPr bwMode="auto">
            <a:xfrm>
              <a:off x="3473153" y="1671144"/>
              <a:ext cx="478737"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30" name="TextBox 129">
              <a:extLst>
                <a:ext uri="{FF2B5EF4-FFF2-40B4-BE49-F238E27FC236}">
                  <a16:creationId xmlns:a16="http://schemas.microsoft.com/office/drawing/2014/main" id="{8BEDC1A2-9816-4CA3-ACCE-7CE8FF374D0D}"/>
                </a:ext>
              </a:extLst>
            </p:cNvPr>
            <p:cNvSpPr txBox="1"/>
            <p:nvPr/>
          </p:nvSpPr>
          <p:spPr>
            <a:xfrm>
              <a:off x="1324304" y="1177159"/>
              <a:ext cx="2764221"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B</a:t>
              </a:r>
              <a:r>
                <a:rPr kumimoji="0" lang="en-US" sz="800" b="0" i="0" u="none" strike="noStrike" kern="1200" cap="none" spc="0" normalizeH="0" baseline="0" noProof="0" dirty="0">
                  <a:ln>
                    <a:noFill/>
                  </a:ln>
                  <a:solidFill>
                    <a:srgbClr val="000000"/>
                  </a:solidFill>
                  <a:effectLst/>
                  <a:uLnTx/>
                  <a:uFillTx/>
                  <a:latin typeface="Century Gothic" pitchFamily="34" charset="0"/>
                  <a:ea typeface="+mn-ea"/>
                  <a:cs typeface="+mn-cs"/>
                </a:rPr>
                <a:t>at R from infinitely long wire     </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  m</a:t>
              </a:r>
              <a:r>
                <a:rPr kumimoji="0" lang="en-US" sz="2400" b="0" i="0" u="none" strike="noStrike" kern="1200" cap="none" spc="0" normalizeH="0" baseline="-25000" noProof="0" dirty="0">
                  <a:ln>
                    <a:noFill/>
                  </a:ln>
                  <a:solidFill>
                    <a:srgbClr val="000000"/>
                  </a:solidFill>
                  <a:effectLst/>
                  <a:uLnTx/>
                  <a:uFillTx/>
                  <a:latin typeface="Symbol" pitchFamily="18" charset="2"/>
                  <a:ea typeface="+mn-ea"/>
                  <a:cs typeface="+mn-cs"/>
                </a:rPr>
                <a:t>o </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I</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1" name="TextBox 130">
              <a:extLst>
                <a:ext uri="{FF2B5EF4-FFF2-40B4-BE49-F238E27FC236}">
                  <a16:creationId xmlns:a16="http://schemas.microsoft.com/office/drawing/2014/main" id="{EEA7D59E-0EC0-4E95-B062-74042694E565}"/>
                </a:ext>
              </a:extLst>
            </p:cNvPr>
            <p:cNvSpPr txBox="1"/>
            <p:nvPr/>
          </p:nvSpPr>
          <p:spPr>
            <a:xfrm>
              <a:off x="3283492" y="1603621"/>
              <a:ext cx="87860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2</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p</a:t>
              </a: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 R</a:t>
              </a:r>
            </a:p>
          </p:txBody>
        </p:sp>
      </p:grpSp>
      <p:sp>
        <p:nvSpPr>
          <p:cNvPr id="132" name="TextBox 131">
            <a:extLst>
              <a:ext uri="{FF2B5EF4-FFF2-40B4-BE49-F238E27FC236}">
                <a16:creationId xmlns:a16="http://schemas.microsoft.com/office/drawing/2014/main" id="{9C1F1B54-7079-478B-8007-6F6938D4C3AB}"/>
              </a:ext>
            </a:extLst>
          </p:cNvPr>
          <p:cNvSpPr txBox="1"/>
          <p:nvPr/>
        </p:nvSpPr>
        <p:spPr>
          <a:xfrm>
            <a:off x="3330496" y="6296112"/>
            <a:ext cx="2823253"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R = distance from wire</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3" name="TextBox 132">
            <a:extLst>
              <a:ext uri="{FF2B5EF4-FFF2-40B4-BE49-F238E27FC236}">
                <a16:creationId xmlns:a16="http://schemas.microsoft.com/office/drawing/2014/main" id="{EC60EDD6-DAA7-4CB9-A42C-D03B0C9212B1}"/>
              </a:ext>
            </a:extLst>
          </p:cNvPr>
          <p:cNvSpPr txBox="1"/>
          <p:nvPr/>
        </p:nvSpPr>
        <p:spPr>
          <a:xfrm>
            <a:off x="2122142" y="5381408"/>
            <a:ext cx="548059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ymbol" pitchFamily="18" charset="2"/>
                <a:ea typeface="+mn-ea"/>
                <a:cs typeface="+mn-cs"/>
              </a:rPr>
              <a:t>m</a:t>
            </a:r>
            <a:r>
              <a:rPr kumimoji="0" lang="en-US" sz="1800" b="0" i="0" u="none" strike="noStrike" kern="1200" cap="none" spc="0" normalizeH="0" baseline="-25000" noProof="0" dirty="0">
                <a:ln>
                  <a:noFill/>
                </a:ln>
                <a:solidFill>
                  <a:srgbClr val="000000"/>
                </a:solidFill>
                <a:effectLst/>
                <a:uLnTx/>
                <a:uFillTx/>
                <a:latin typeface="Times New Roman" pitchFamily="18" charset="0"/>
                <a:ea typeface="+mn-ea"/>
                <a:cs typeface="+mn-cs"/>
              </a:rPr>
              <a:t>o</a:t>
            </a: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 = permeability of free space  =  4 </a:t>
            </a:r>
            <a:r>
              <a:rPr kumimoji="0" lang="en-US" sz="1800" b="0" i="0" u="none" strike="noStrike" kern="1200" cap="none" spc="0" normalizeH="0" baseline="0" noProof="0" dirty="0">
                <a:ln>
                  <a:noFill/>
                </a:ln>
                <a:solidFill>
                  <a:srgbClr val="000000"/>
                </a:solidFill>
                <a:effectLst/>
                <a:uLnTx/>
                <a:uFillTx/>
                <a:latin typeface="Symbol" pitchFamily="18" charset="2"/>
                <a:ea typeface="+mn-ea"/>
                <a:cs typeface="+mn-cs"/>
              </a:rPr>
              <a:t>p</a:t>
            </a: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 X 10</a:t>
            </a:r>
            <a:r>
              <a:rPr kumimoji="0" lang="en-US" sz="1800" b="0" i="0" u="none" strike="noStrike" kern="1200" cap="none" spc="0" normalizeH="0" baseline="30000" noProof="0" dirty="0">
                <a:ln>
                  <a:noFill/>
                </a:ln>
                <a:solidFill>
                  <a:srgbClr val="000000"/>
                </a:solidFill>
                <a:effectLst/>
                <a:uLnTx/>
                <a:uFillTx/>
                <a:latin typeface="Times New Roman" pitchFamily="18" charset="0"/>
                <a:ea typeface="+mn-ea"/>
                <a:cs typeface="+mn-cs"/>
              </a:rPr>
              <a:t>-7</a:t>
            </a: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 Wb/A-m, </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4" name="TextBox 133">
            <a:extLst>
              <a:ext uri="{FF2B5EF4-FFF2-40B4-BE49-F238E27FC236}">
                <a16:creationId xmlns:a16="http://schemas.microsoft.com/office/drawing/2014/main" id="{1F80552D-AE34-4A1D-B5BB-44E1BDCC55E6}"/>
              </a:ext>
            </a:extLst>
          </p:cNvPr>
          <p:cNvSpPr txBox="1"/>
          <p:nvPr/>
        </p:nvSpPr>
        <p:spPr>
          <a:xfrm>
            <a:off x="3873186" y="5765765"/>
            <a:ext cx="1832691"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I = current flow.</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 </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201" name="Group 200">
            <a:extLst>
              <a:ext uri="{FF2B5EF4-FFF2-40B4-BE49-F238E27FC236}">
                <a16:creationId xmlns:a16="http://schemas.microsoft.com/office/drawing/2014/main" id="{637BFDB3-6CAD-4341-AE12-B577AD70E335}"/>
              </a:ext>
            </a:extLst>
          </p:cNvPr>
          <p:cNvGrpSpPr/>
          <p:nvPr/>
        </p:nvGrpSpPr>
        <p:grpSpPr>
          <a:xfrm rot="3776993" flipH="1">
            <a:off x="3604501" y="2278279"/>
            <a:ext cx="1202844" cy="834930"/>
            <a:chOff x="3602656" y="2283110"/>
            <a:chExt cx="1202844" cy="834930"/>
          </a:xfrm>
        </p:grpSpPr>
        <p:grpSp>
          <p:nvGrpSpPr>
            <p:cNvPr id="202" name="Group 73">
              <a:extLst>
                <a:ext uri="{FF2B5EF4-FFF2-40B4-BE49-F238E27FC236}">
                  <a16:creationId xmlns:a16="http://schemas.microsoft.com/office/drawing/2014/main" id="{0E556011-DC13-4077-8162-8BE82DE6C2B6}"/>
                </a:ext>
              </a:extLst>
            </p:cNvPr>
            <p:cNvGrpSpPr>
              <a:grpSpLocks/>
            </p:cNvGrpSpPr>
            <p:nvPr/>
          </p:nvGrpSpPr>
          <p:grpSpPr bwMode="auto">
            <a:xfrm rot="17591275" flipH="1" flipV="1">
              <a:off x="3863009" y="2056161"/>
              <a:ext cx="682137" cy="1202844"/>
              <a:chOff x="1729" y="408"/>
              <a:chExt cx="428" cy="1856"/>
            </a:xfrm>
          </p:grpSpPr>
          <p:grpSp>
            <p:nvGrpSpPr>
              <p:cNvPr id="211" name="Group 74">
                <a:extLst>
                  <a:ext uri="{FF2B5EF4-FFF2-40B4-BE49-F238E27FC236}">
                    <a16:creationId xmlns:a16="http://schemas.microsoft.com/office/drawing/2014/main" id="{57C27C21-11E3-48A3-B43D-BDC796175736}"/>
                  </a:ext>
                </a:extLst>
              </p:cNvPr>
              <p:cNvGrpSpPr>
                <a:grpSpLocks/>
              </p:cNvGrpSpPr>
              <p:nvPr/>
            </p:nvGrpSpPr>
            <p:grpSpPr bwMode="auto">
              <a:xfrm>
                <a:off x="1837" y="684"/>
                <a:ext cx="284" cy="1271"/>
                <a:chOff x="1837" y="684"/>
                <a:chExt cx="284" cy="1271"/>
              </a:xfrm>
            </p:grpSpPr>
            <p:sp>
              <p:nvSpPr>
                <p:cNvPr id="215" name="Arc 75">
                  <a:extLst>
                    <a:ext uri="{FF2B5EF4-FFF2-40B4-BE49-F238E27FC236}">
                      <a16:creationId xmlns:a16="http://schemas.microsoft.com/office/drawing/2014/main" id="{7C0F8FAB-905E-4342-8F01-B7B1362BED94}"/>
                    </a:ext>
                  </a:extLst>
                </p:cNvPr>
                <p:cNvSpPr>
                  <a:spLocks/>
                </p:cNvSpPr>
                <p:nvPr/>
              </p:nvSpPr>
              <p:spPr bwMode="auto">
                <a:xfrm flipH="1" flipV="1">
                  <a:off x="1837" y="1255"/>
                  <a:ext cx="282" cy="700"/>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16" name="Arc 76">
                  <a:extLst>
                    <a:ext uri="{FF2B5EF4-FFF2-40B4-BE49-F238E27FC236}">
                      <a16:creationId xmlns:a16="http://schemas.microsoft.com/office/drawing/2014/main" id="{B9129913-1688-4A56-8E5F-6B3DA89A03F2}"/>
                    </a:ext>
                  </a:extLst>
                </p:cNvPr>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212" name="Group 77">
                <a:extLst>
                  <a:ext uri="{FF2B5EF4-FFF2-40B4-BE49-F238E27FC236}">
                    <a16:creationId xmlns:a16="http://schemas.microsoft.com/office/drawing/2014/main" id="{3D786B1A-0096-4A31-B42B-C912C775E835}"/>
                  </a:ext>
                </a:extLst>
              </p:cNvPr>
              <p:cNvGrpSpPr>
                <a:grpSpLocks/>
              </p:cNvGrpSpPr>
              <p:nvPr/>
            </p:nvGrpSpPr>
            <p:grpSpPr bwMode="auto">
              <a:xfrm>
                <a:off x="1729" y="408"/>
                <a:ext cx="428" cy="1856"/>
                <a:chOff x="1837" y="684"/>
                <a:chExt cx="284" cy="1281"/>
              </a:xfrm>
            </p:grpSpPr>
            <p:sp>
              <p:nvSpPr>
                <p:cNvPr id="213" name="Arc 78">
                  <a:extLst>
                    <a:ext uri="{FF2B5EF4-FFF2-40B4-BE49-F238E27FC236}">
                      <a16:creationId xmlns:a16="http://schemas.microsoft.com/office/drawing/2014/main" id="{ACC9DF6C-D9C5-4FE7-955A-CD6E84FB80A8}"/>
                    </a:ext>
                  </a:extLst>
                </p:cNvPr>
                <p:cNvSpPr>
                  <a:spLocks/>
                </p:cNvSpPr>
                <p:nvPr/>
              </p:nvSpPr>
              <p:spPr bwMode="auto">
                <a:xfrm flipH="1" flipV="1">
                  <a:off x="1837" y="1265"/>
                  <a:ext cx="282" cy="700"/>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14" name="Arc 79">
                  <a:extLst>
                    <a:ext uri="{FF2B5EF4-FFF2-40B4-BE49-F238E27FC236}">
                      <a16:creationId xmlns:a16="http://schemas.microsoft.com/office/drawing/2014/main" id="{CF2728FA-8843-4397-B4C9-8A7CAC784D15}"/>
                    </a:ext>
                  </a:extLst>
                </p:cNvPr>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sp>
          <p:nvSpPr>
            <p:cNvPr id="203" name="Freeform 82">
              <a:extLst>
                <a:ext uri="{FF2B5EF4-FFF2-40B4-BE49-F238E27FC236}">
                  <a16:creationId xmlns:a16="http://schemas.microsoft.com/office/drawing/2014/main" id="{606CF341-A3CE-4B82-B356-F2E968A29D09}"/>
                </a:ext>
              </a:extLst>
            </p:cNvPr>
            <p:cNvSpPr>
              <a:spLocks/>
            </p:cNvSpPr>
            <p:nvPr/>
          </p:nvSpPr>
          <p:spPr bwMode="auto">
            <a:xfrm rot="11221185">
              <a:off x="3822194" y="2723237"/>
              <a:ext cx="94937" cy="9850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4" name="Freeform 82">
              <a:extLst>
                <a:ext uri="{FF2B5EF4-FFF2-40B4-BE49-F238E27FC236}">
                  <a16:creationId xmlns:a16="http://schemas.microsoft.com/office/drawing/2014/main" id="{CAE4AB3A-447C-4915-B658-54B7C8C54067}"/>
                </a:ext>
              </a:extLst>
            </p:cNvPr>
            <p:cNvSpPr>
              <a:spLocks/>
            </p:cNvSpPr>
            <p:nvPr/>
          </p:nvSpPr>
          <p:spPr bwMode="auto">
            <a:xfrm rot="20508461">
              <a:off x="4258305" y="2283110"/>
              <a:ext cx="94937" cy="9850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5" name="Freeform 82">
              <a:extLst>
                <a:ext uri="{FF2B5EF4-FFF2-40B4-BE49-F238E27FC236}">
                  <a16:creationId xmlns:a16="http://schemas.microsoft.com/office/drawing/2014/main" id="{37ACDA2E-07D3-42A7-8F16-9C7A0624AA9B}"/>
                </a:ext>
              </a:extLst>
            </p:cNvPr>
            <p:cNvSpPr>
              <a:spLocks/>
            </p:cNvSpPr>
            <p:nvPr/>
          </p:nvSpPr>
          <p:spPr bwMode="auto">
            <a:xfrm rot="15842329">
              <a:off x="3615286" y="2356503"/>
              <a:ext cx="94937" cy="9850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6" name="Freeform 82">
              <a:extLst>
                <a:ext uri="{FF2B5EF4-FFF2-40B4-BE49-F238E27FC236}">
                  <a16:creationId xmlns:a16="http://schemas.microsoft.com/office/drawing/2014/main" id="{624DD3C9-7D43-462E-A8CF-B030854B9B29}"/>
                </a:ext>
              </a:extLst>
            </p:cNvPr>
            <p:cNvSpPr>
              <a:spLocks/>
            </p:cNvSpPr>
            <p:nvPr/>
          </p:nvSpPr>
          <p:spPr bwMode="auto">
            <a:xfrm rot="1293666">
              <a:off x="4680233" y="2636697"/>
              <a:ext cx="94937" cy="9850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7" name="Freeform 82">
              <a:extLst>
                <a:ext uri="{FF2B5EF4-FFF2-40B4-BE49-F238E27FC236}">
                  <a16:creationId xmlns:a16="http://schemas.microsoft.com/office/drawing/2014/main" id="{02D81A27-E06A-4803-AA95-CB69D3E5A4A7}"/>
                </a:ext>
              </a:extLst>
            </p:cNvPr>
            <p:cNvSpPr>
              <a:spLocks/>
            </p:cNvSpPr>
            <p:nvPr/>
          </p:nvSpPr>
          <p:spPr bwMode="auto">
            <a:xfrm rot="9314093">
              <a:off x="4264329" y="3019534"/>
              <a:ext cx="94937" cy="9850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8" name="Freeform 82">
              <a:extLst>
                <a:ext uri="{FF2B5EF4-FFF2-40B4-BE49-F238E27FC236}">
                  <a16:creationId xmlns:a16="http://schemas.microsoft.com/office/drawing/2014/main" id="{36B88CAD-FFCA-4EF1-84DC-1E2AAD102EF8}"/>
                </a:ext>
              </a:extLst>
            </p:cNvPr>
            <p:cNvSpPr>
              <a:spLocks/>
            </p:cNvSpPr>
            <p:nvPr/>
          </p:nvSpPr>
          <p:spPr bwMode="auto">
            <a:xfrm rot="3915331">
              <a:off x="4516456" y="2817670"/>
              <a:ext cx="94937" cy="9850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9" name="Freeform 82">
              <a:extLst>
                <a:ext uri="{FF2B5EF4-FFF2-40B4-BE49-F238E27FC236}">
                  <a16:creationId xmlns:a16="http://schemas.microsoft.com/office/drawing/2014/main" id="{532F45A1-2538-4771-A26D-82DB6F732976}"/>
                </a:ext>
              </a:extLst>
            </p:cNvPr>
            <p:cNvSpPr>
              <a:spLocks/>
            </p:cNvSpPr>
            <p:nvPr/>
          </p:nvSpPr>
          <p:spPr bwMode="auto">
            <a:xfrm rot="21130364">
              <a:off x="4342991" y="2521393"/>
              <a:ext cx="94937" cy="9850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10" name="Freeform 82">
              <a:extLst>
                <a:ext uri="{FF2B5EF4-FFF2-40B4-BE49-F238E27FC236}">
                  <a16:creationId xmlns:a16="http://schemas.microsoft.com/office/drawing/2014/main" id="{D2A40854-755A-4688-82B3-67F0853D02E0}"/>
                </a:ext>
              </a:extLst>
            </p:cNvPr>
            <p:cNvSpPr>
              <a:spLocks/>
            </p:cNvSpPr>
            <p:nvPr/>
          </p:nvSpPr>
          <p:spPr bwMode="auto">
            <a:xfrm rot="18590504">
              <a:off x="3953428" y="2415821"/>
              <a:ext cx="94937" cy="9850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218" name="Group 217">
            <a:extLst>
              <a:ext uri="{FF2B5EF4-FFF2-40B4-BE49-F238E27FC236}">
                <a16:creationId xmlns:a16="http://schemas.microsoft.com/office/drawing/2014/main" id="{1D95FFF3-FE0D-4EE9-9B06-9DD9CB800F95}"/>
              </a:ext>
            </a:extLst>
          </p:cNvPr>
          <p:cNvGrpSpPr/>
          <p:nvPr/>
        </p:nvGrpSpPr>
        <p:grpSpPr>
          <a:xfrm rot="3403232" flipH="1">
            <a:off x="4921432" y="1517066"/>
            <a:ext cx="599045" cy="499668"/>
            <a:chOff x="5008343" y="1437012"/>
            <a:chExt cx="599045" cy="499668"/>
          </a:xfrm>
        </p:grpSpPr>
        <p:grpSp>
          <p:nvGrpSpPr>
            <p:cNvPr id="219" name="Group 218">
              <a:extLst>
                <a:ext uri="{FF2B5EF4-FFF2-40B4-BE49-F238E27FC236}">
                  <a16:creationId xmlns:a16="http://schemas.microsoft.com/office/drawing/2014/main" id="{4E78B322-B39F-4A31-9E63-679E559D48CC}"/>
                </a:ext>
              </a:extLst>
            </p:cNvPr>
            <p:cNvGrpSpPr/>
            <p:nvPr/>
          </p:nvGrpSpPr>
          <p:grpSpPr>
            <a:xfrm>
              <a:off x="5008343" y="1437012"/>
              <a:ext cx="599045" cy="499668"/>
              <a:chOff x="4999573" y="1444717"/>
              <a:chExt cx="599045" cy="499668"/>
            </a:xfrm>
          </p:grpSpPr>
          <p:grpSp>
            <p:nvGrpSpPr>
              <p:cNvPr id="223" name="Group 73">
                <a:extLst>
                  <a:ext uri="{FF2B5EF4-FFF2-40B4-BE49-F238E27FC236}">
                    <a16:creationId xmlns:a16="http://schemas.microsoft.com/office/drawing/2014/main" id="{D01657A0-F499-44FE-84E7-6B681A889739}"/>
                  </a:ext>
                </a:extLst>
              </p:cNvPr>
              <p:cNvGrpSpPr>
                <a:grpSpLocks/>
              </p:cNvGrpSpPr>
              <p:nvPr/>
            </p:nvGrpSpPr>
            <p:grpSpPr bwMode="auto">
              <a:xfrm rot="17749345" flipH="1" flipV="1">
                <a:off x="5099061" y="1382066"/>
                <a:ext cx="400069" cy="599045"/>
                <a:chOff x="1731" y="408"/>
                <a:chExt cx="430" cy="1893"/>
              </a:xfrm>
            </p:grpSpPr>
            <p:grpSp>
              <p:nvGrpSpPr>
                <p:cNvPr id="229" name="Group 74">
                  <a:extLst>
                    <a:ext uri="{FF2B5EF4-FFF2-40B4-BE49-F238E27FC236}">
                      <a16:creationId xmlns:a16="http://schemas.microsoft.com/office/drawing/2014/main" id="{95AE757D-7791-483A-B242-D2C5CD3E49E8}"/>
                    </a:ext>
                  </a:extLst>
                </p:cNvPr>
                <p:cNvGrpSpPr>
                  <a:grpSpLocks/>
                </p:cNvGrpSpPr>
                <p:nvPr/>
              </p:nvGrpSpPr>
              <p:grpSpPr bwMode="auto">
                <a:xfrm>
                  <a:off x="1837" y="684"/>
                  <a:ext cx="284" cy="1309"/>
                  <a:chOff x="1837" y="684"/>
                  <a:chExt cx="284" cy="1309"/>
                </a:xfrm>
              </p:grpSpPr>
              <p:sp>
                <p:nvSpPr>
                  <p:cNvPr id="233" name="Arc 75">
                    <a:extLst>
                      <a:ext uri="{FF2B5EF4-FFF2-40B4-BE49-F238E27FC236}">
                        <a16:creationId xmlns:a16="http://schemas.microsoft.com/office/drawing/2014/main" id="{5DC1831F-C1B8-4845-9A9F-3748EBDBBC6B}"/>
                      </a:ext>
                    </a:extLst>
                  </p:cNvPr>
                  <p:cNvSpPr>
                    <a:spLocks/>
                  </p:cNvSpPr>
                  <p:nvPr/>
                </p:nvSpPr>
                <p:spPr bwMode="auto">
                  <a:xfrm flipH="1" flipV="1">
                    <a:off x="1837" y="1237"/>
                    <a:ext cx="282" cy="756"/>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4" name="Arc 76">
                    <a:extLst>
                      <a:ext uri="{FF2B5EF4-FFF2-40B4-BE49-F238E27FC236}">
                        <a16:creationId xmlns:a16="http://schemas.microsoft.com/office/drawing/2014/main" id="{08B55AA8-FF0E-478B-BF53-8F877BC21C24}"/>
                      </a:ext>
                    </a:extLst>
                  </p:cNvPr>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230" name="Group 77">
                  <a:extLst>
                    <a:ext uri="{FF2B5EF4-FFF2-40B4-BE49-F238E27FC236}">
                      <a16:creationId xmlns:a16="http://schemas.microsoft.com/office/drawing/2014/main" id="{3B49BEDE-2DFF-438D-8A03-9FAF74879C15}"/>
                    </a:ext>
                  </a:extLst>
                </p:cNvPr>
                <p:cNvGrpSpPr>
                  <a:grpSpLocks/>
                </p:cNvGrpSpPr>
                <p:nvPr/>
              </p:nvGrpSpPr>
              <p:grpSpPr bwMode="auto">
                <a:xfrm>
                  <a:off x="1731" y="408"/>
                  <a:ext cx="430" cy="1893"/>
                  <a:chOff x="1836" y="684"/>
                  <a:chExt cx="285" cy="1307"/>
                </a:xfrm>
              </p:grpSpPr>
              <p:sp>
                <p:nvSpPr>
                  <p:cNvPr id="231" name="Arc 78">
                    <a:extLst>
                      <a:ext uri="{FF2B5EF4-FFF2-40B4-BE49-F238E27FC236}">
                        <a16:creationId xmlns:a16="http://schemas.microsoft.com/office/drawing/2014/main" id="{3A764DD6-0656-4AD8-AB73-3D2041F19289}"/>
                      </a:ext>
                    </a:extLst>
                  </p:cNvPr>
                  <p:cNvSpPr>
                    <a:spLocks/>
                  </p:cNvSpPr>
                  <p:nvPr/>
                </p:nvSpPr>
                <p:spPr bwMode="auto">
                  <a:xfrm flipH="1" flipV="1">
                    <a:off x="1836" y="1235"/>
                    <a:ext cx="282" cy="756"/>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2" name="Arc 79">
                    <a:extLst>
                      <a:ext uri="{FF2B5EF4-FFF2-40B4-BE49-F238E27FC236}">
                        <a16:creationId xmlns:a16="http://schemas.microsoft.com/office/drawing/2014/main" id="{D71FF2BC-5338-4CA8-B5CC-A290472C05FA}"/>
                      </a:ext>
                    </a:extLst>
                  </p:cNvPr>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sp>
            <p:nvSpPr>
              <p:cNvPr id="224" name="Freeform 82">
                <a:extLst>
                  <a:ext uri="{FF2B5EF4-FFF2-40B4-BE49-F238E27FC236}">
                    <a16:creationId xmlns:a16="http://schemas.microsoft.com/office/drawing/2014/main" id="{6B04E0B9-82F7-47FB-8747-1646931F7948}"/>
                  </a:ext>
                </a:extLst>
              </p:cNvPr>
              <p:cNvSpPr>
                <a:spLocks/>
              </p:cNvSpPr>
              <p:nvPr/>
            </p:nvSpPr>
            <p:spPr bwMode="auto">
              <a:xfrm rot="20346055">
                <a:off x="5299764" y="1444717"/>
                <a:ext cx="61383" cy="6295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25" name="Freeform 82">
                <a:extLst>
                  <a:ext uri="{FF2B5EF4-FFF2-40B4-BE49-F238E27FC236}">
                    <a16:creationId xmlns:a16="http://schemas.microsoft.com/office/drawing/2014/main" id="{B55FBB70-3D1D-4C20-B971-EADD2128BC22}"/>
                  </a:ext>
                </a:extLst>
              </p:cNvPr>
              <p:cNvSpPr>
                <a:spLocks/>
              </p:cNvSpPr>
              <p:nvPr/>
            </p:nvSpPr>
            <p:spPr bwMode="auto">
              <a:xfrm rot="8055151">
                <a:off x="5402328" y="1882216"/>
                <a:ext cx="61383" cy="6295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26" name="Freeform 82">
                <a:extLst>
                  <a:ext uri="{FF2B5EF4-FFF2-40B4-BE49-F238E27FC236}">
                    <a16:creationId xmlns:a16="http://schemas.microsoft.com/office/drawing/2014/main" id="{3F548438-AE0C-4B44-A600-CF199226CD05}"/>
                  </a:ext>
                </a:extLst>
              </p:cNvPr>
              <p:cNvSpPr>
                <a:spLocks/>
              </p:cNvSpPr>
              <p:nvPr/>
            </p:nvSpPr>
            <p:spPr bwMode="auto">
              <a:xfrm rot="1598220">
                <a:off x="5532207" y="1666131"/>
                <a:ext cx="61383" cy="6295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27" name="Freeform 82">
                <a:extLst>
                  <a:ext uri="{FF2B5EF4-FFF2-40B4-BE49-F238E27FC236}">
                    <a16:creationId xmlns:a16="http://schemas.microsoft.com/office/drawing/2014/main" id="{2D46F8F2-D937-410F-B351-C32340D911F6}"/>
                  </a:ext>
                </a:extLst>
              </p:cNvPr>
              <p:cNvSpPr>
                <a:spLocks/>
              </p:cNvSpPr>
              <p:nvPr/>
            </p:nvSpPr>
            <p:spPr bwMode="auto">
              <a:xfrm rot="3563712">
                <a:off x="5444242" y="1753171"/>
                <a:ext cx="61383" cy="6295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28" name="Freeform 82">
                <a:extLst>
                  <a:ext uri="{FF2B5EF4-FFF2-40B4-BE49-F238E27FC236}">
                    <a16:creationId xmlns:a16="http://schemas.microsoft.com/office/drawing/2014/main" id="{AA18E358-4D6E-43DA-A3C9-0C6ECDEE4D34}"/>
                  </a:ext>
                </a:extLst>
              </p:cNvPr>
              <p:cNvSpPr>
                <a:spLocks/>
              </p:cNvSpPr>
              <p:nvPr/>
            </p:nvSpPr>
            <p:spPr bwMode="auto">
              <a:xfrm rot="20575272">
                <a:off x="5307172" y="1555688"/>
                <a:ext cx="61383" cy="6295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220" name="Freeform 82">
              <a:extLst>
                <a:ext uri="{FF2B5EF4-FFF2-40B4-BE49-F238E27FC236}">
                  <a16:creationId xmlns:a16="http://schemas.microsoft.com/office/drawing/2014/main" id="{B1E875BF-4DBB-4D92-8FDC-7988CCBEA3A3}"/>
                </a:ext>
              </a:extLst>
            </p:cNvPr>
            <p:cNvSpPr>
              <a:spLocks/>
            </p:cNvSpPr>
            <p:nvPr/>
          </p:nvSpPr>
          <p:spPr bwMode="auto">
            <a:xfrm rot="11317713">
              <a:off x="5064544" y="1741479"/>
              <a:ext cx="61383" cy="6295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21" name="Freeform 82">
              <a:extLst>
                <a:ext uri="{FF2B5EF4-FFF2-40B4-BE49-F238E27FC236}">
                  <a16:creationId xmlns:a16="http://schemas.microsoft.com/office/drawing/2014/main" id="{4648B4CC-173A-4427-BC01-022F2871C0E8}"/>
                </a:ext>
              </a:extLst>
            </p:cNvPr>
            <p:cNvSpPr>
              <a:spLocks/>
            </p:cNvSpPr>
            <p:nvPr/>
          </p:nvSpPr>
          <p:spPr bwMode="auto">
            <a:xfrm rot="16796359">
              <a:off x="5043490" y="1473609"/>
              <a:ext cx="61383" cy="6295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22" name="Freeform 82">
              <a:extLst>
                <a:ext uri="{FF2B5EF4-FFF2-40B4-BE49-F238E27FC236}">
                  <a16:creationId xmlns:a16="http://schemas.microsoft.com/office/drawing/2014/main" id="{C86F6BBF-B0A5-4295-8EE8-BFAFDBCE97CE}"/>
                </a:ext>
              </a:extLst>
            </p:cNvPr>
            <p:cNvSpPr>
              <a:spLocks/>
            </p:cNvSpPr>
            <p:nvPr/>
          </p:nvSpPr>
          <p:spPr bwMode="auto">
            <a:xfrm rot="15003278">
              <a:off x="5066787" y="1613488"/>
              <a:ext cx="61383" cy="62956"/>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35" name="Group 134">
            <a:extLst>
              <a:ext uri="{FF2B5EF4-FFF2-40B4-BE49-F238E27FC236}">
                <a16:creationId xmlns:a16="http://schemas.microsoft.com/office/drawing/2014/main" id="{EAFF6DD7-707D-4538-88FD-119705C70132}"/>
              </a:ext>
            </a:extLst>
          </p:cNvPr>
          <p:cNvGrpSpPr/>
          <p:nvPr/>
        </p:nvGrpSpPr>
        <p:grpSpPr>
          <a:xfrm>
            <a:off x="6840084" y="2504036"/>
            <a:ext cx="878605" cy="888127"/>
            <a:chOff x="3283492" y="1177159"/>
            <a:chExt cx="878605" cy="888127"/>
          </a:xfrm>
        </p:grpSpPr>
        <p:cxnSp>
          <p:nvCxnSpPr>
            <p:cNvPr id="136" name="Straight Connector 135">
              <a:extLst>
                <a:ext uri="{FF2B5EF4-FFF2-40B4-BE49-F238E27FC236}">
                  <a16:creationId xmlns:a16="http://schemas.microsoft.com/office/drawing/2014/main" id="{6051D4C2-A50A-4D91-A13F-98FD01CD36CD}"/>
                </a:ext>
              </a:extLst>
            </p:cNvPr>
            <p:cNvCxnSpPr/>
            <p:nvPr/>
          </p:nvCxnSpPr>
          <p:spPr bwMode="auto">
            <a:xfrm>
              <a:off x="3473153" y="1671144"/>
              <a:ext cx="478737"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37" name="TextBox 136">
              <a:extLst>
                <a:ext uri="{FF2B5EF4-FFF2-40B4-BE49-F238E27FC236}">
                  <a16:creationId xmlns:a16="http://schemas.microsoft.com/office/drawing/2014/main" id="{A7D89CA4-DBE3-478B-98E3-270E9C866362}"/>
                </a:ext>
              </a:extLst>
            </p:cNvPr>
            <p:cNvSpPr txBox="1"/>
            <p:nvPr/>
          </p:nvSpPr>
          <p:spPr>
            <a:xfrm>
              <a:off x="3325349" y="1177159"/>
              <a:ext cx="76317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Symbol" pitchFamily="18" charset="2"/>
                  <a:ea typeface="+mn-ea"/>
                  <a:cs typeface="+mn-cs"/>
                </a:rPr>
                <a:t>m</a:t>
              </a:r>
              <a:r>
                <a:rPr kumimoji="0" lang="en-US" sz="2400" b="0" i="0" u="none" strike="noStrike" kern="1200" cap="none" spc="0" normalizeH="0" baseline="-25000" noProof="0" dirty="0" err="1">
                  <a:ln>
                    <a:noFill/>
                  </a:ln>
                  <a:solidFill>
                    <a:srgbClr val="000000"/>
                  </a:solidFill>
                  <a:effectLst/>
                  <a:uLnTx/>
                  <a:uFillTx/>
                  <a:latin typeface="Symbol" pitchFamily="18" charset="2"/>
                  <a:ea typeface="+mn-ea"/>
                  <a:cs typeface="+mn-cs"/>
                </a:rPr>
                <a:t>o</a:t>
              </a:r>
              <a:r>
                <a:rPr kumimoji="0" lang="en-US" sz="2400" b="0" i="0" u="none" strike="noStrike" kern="1200" cap="none" spc="0" normalizeH="0" baseline="-25000" noProof="0" dirty="0">
                  <a:ln>
                    <a:noFill/>
                  </a:ln>
                  <a:solidFill>
                    <a:srgbClr val="000000"/>
                  </a:solidFill>
                  <a:effectLst/>
                  <a:uLnTx/>
                  <a:uFillTx/>
                  <a:latin typeface="Symbol" pitchFamily="18" charset="2"/>
                  <a:ea typeface="+mn-ea"/>
                  <a:cs typeface="+mn-cs"/>
                </a:rPr>
                <a:t> </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I</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8" name="TextBox 137">
              <a:extLst>
                <a:ext uri="{FF2B5EF4-FFF2-40B4-BE49-F238E27FC236}">
                  <a16:creationId xmlns:a16="http://schemas.microsoft.com/office/drawing/2014/main" id="{1AC5A47E-23F0-4008-A1B5-FCF8A227DB84}"/>
                </a:ext>
              </a:extLst>
            </p:cNvPr>
            <p:cNvSpPr txBox="1"/>
            <p:nvPr/>
          </p:nvSpPr>
          <p:spPr>
            <a:xfrm>
              <a:off x="3283492" y="1603621"/>
              <a:ext cx="87860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2</a:t>
              </a:r>
              <a:r>
                <a:rPr kumimoji="0" lang="en-US" sz="2400" b="0" i="0" u="none" strike="noStrike" kern="1200" cap="none" spc="0" normalizeH="0" baseline="0" noProof="0" dirty="0">
                  <a:ln>
                    <a:noFill/>
                  </a:ln>
                  <a:solidFill>
                    <a:srgbClr val="000000"/>
                  </a:solidFill>
                  <a:effectLst/>
                  <a:uLnTx/>
                  <a:uFillTx/>
                  <a:latin typeface="Symbol" pitchFamily="18" charset="2"/>
                  <a:ea typeface="+mn-ea"/>
                  <a:cs typeface="+mn-cs"/>
                </a:rPr>
                <a:t>p</a:t>
              </a:r>
              <a:r>
                <a:rPr kumimoji="0" lang="en-US" sz="2400" b="0" i="0" u="none" strike="noStrike" kern="1200" cap="none" spc="0" normalizeH="0" baseline="0" noProof="0" dirty="0">
                  <a:ln>
                    <a:noFill/>
                  </a:ln>
                  <a:solidFill>
                    <a:srgbClr val="000000"/>
                  </a:solidFill>
                  <a:effectLst/>
                  <a:uLnTx/>
                  <a:uFillTx/>
                  <a:latin typeface="Century Gothic" pitchFamily="34" charset="0"/>
                  <a:ea typeface="+mn-ea"/>
                  <a:cs typeface="+mn-cs"/>
                </a:rPr>
                <a:t> R</a:t>
              </a:r>
            </a:p>
          </p:txBody>
        </p:sp>
      </p:grpSp>
      <p:sp>
        <p:nvSpPr>
          <p:cNvPr id="139" name="AutoShape 39">
            <a:extLst>
              <a:ext uri="{FF2B5EF4-FFF2-40B4-BE49-F238E27FC236}">
                <a16:creationId xmlns:a16="http://schemas.microsoft.com/office/drawing/2014/main" id="{6BCC7B81-8DC2-4E86-9162-5A5CC751976E}"/>
              </a:ext>
            </a:extLst>
          </p:cNvPr>
          <p:cNvSpPr>
            <a:spLocks noChangeArrowheads="1"/>
          </p:cNvSpPr>
          <p:nvPr/>
        </p:nvSpPr>
        <p:spPr bwMode="auto">
          <a:xfrm>
            <a:off x="2914329" y="4575728"/>
            <a:ext cx="3915739" cy="1931803"/>
          </a:xfrm>
          <a:prstGeom prst="cloudCallout">
            <a:avLst>
              <a:gd name="adj1" fmla="val 71933"/>
              <a:gd name="adj2" fmla="val -41977"/>
            </a:avLst>
          </a:prstGeom>
          <a:solidFill>
            <a:srgbClr val="CCFFFF"/>
          </a:solidFill>
          <a:ln w="28575">
            <a:solidFill>
              <a:schemeClr val="accent1">
                <a:lumMod val="40000"/>
                <a:lumOff val="60000"/>
              </a:schemeClr>
            </a:solidFill>
            <a:round/>
            <a:headEnd/>
            <a:tailEnd/>
          </a:ln>
          <a:effectLst/>
          <a:scene3d>
            <a:camera prst="orthographicFront"/>
            <a:lightRig rig="threePt" dir="t"/>
          </a:scene3d>
          <a:sp3d>
            <a:bevelT/>
          </a:sp3d>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0" name="Text Box 40">
            <a:extLst>
              <a:ext uri="{FF2B5EF4-FFF2-40B4-BE49-F238E27FC236}">
                <a16:creationId xmlns:a16="http://schemas.microsoft.com/office/drawing/2014/main" id="{ADFA4C0B-055A-4DEC-8890-704FDCDB4465}"/>
              </a:ext>
            </a:extLst>
          </p:cNvPr>
          <p:cNvSpPr txBox="1">
            <a:spLocks noChangeArrowheads="1"/>
          </p:cNvSpPr>
          <p:nvPr/>
        </p:nvSpPr>
        <p:spPr bwMode="auto">
          <a:xfrm>
            <a:off x="3123969" y="4763999"/>
            <a:ext cx="3504491" cy="1569660"/>
          </a:xfrm>
          <a:prstGeom prst="rect">
            <a:avLst/>
          </a:prstGeom>
          <a:noFill/>
          <a:ln w="2857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..and in this scenario the direction of the magnetic field at point P is down.</a:t>
            </a:r>
          </a:p>
        </p:txBody>
      </p:sp>
      <p:cxnSp>
        <p:nvCxnSpPr>
          <p:cNvPr id="141" name="Straight Arrow Connector 140">
            <a:extLst>
              <a:ext uri="{FF2B5EF4-FFF2-40B4-BE49-F238E27FC236}">
                <a16:creationId xmlns:a16="http://schemas.microsoft.com/office/drawing/2014/main" id="{AD443845-3113-430C-A054-A19C2BC7C848}"/>
              </a:ext>
            </a:extLst>
          </p:cNvPr>
          <p:cNvCxnSpPr/>
          <p:nvPr/>
        </p:nvCxnSpPr>
        <p:spPr bwMode="auto">
          <a:xfrm>
            <a:off x="5058120" y="4067230"/>
            <a:ext cx="0" cy="582201"/>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sp>
        <p:nvSpPr>
          <p:cNvPr id="142" name="TextBox 141">
            <a:extLst>
              <a:ext uri="{FF2B5EF4-FFF2-40B4-BE49-F238E27FC236}">
                <a16:creationId xmlns:a16="http://schemas.microsoft.com/office/drawing/2014/main" id="{83625560-9AA2-4BF0-8892-26066553E4D3}"/>
              </a:ext>
            </a:extLst>
          </p:cNvPr>
          <p:cNvSpPr txBox="1"/>
          <p:nvPr/>
        </p:nvSpPr>
        <p:spPr>
          <a:xfrm>
            <a:off x="5069306" y="4032151"/>
            <a:ext cx="87235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B = ?</a:t>
            </a:r>
          </a:p>
        </p:txBody>
      </p:sp>
      <p:sp>
        <p:nvSpPr>
          <p:cNvPr id="143" name="TextBox 142">
            <a:extLst>
              <a:ext uri="{FF2B5EF4-FFF2-40B4-BE49-F238E27FC236}">
                <a16:creationId xmlns:a16="http://schemas.microsoft.com/office/drawing/2014/main" id="{008C0ED3-9AD7-4EE2-B78F-02F201C889DF}"/>
              </a:ext>
            </a:extLst>
          </p:cNvPr>
          <p:cNvSpPr txBox="1"/>
          <p:nvPr/>
        </p:nvSpPr>
        <p:spPr>
          <a:xfrm>
            <a:off x="4769451" y="3595442"/>
            <a:ext cx="87235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P</a:t>
            </a:r>
          </a:p>
        </p:txBody>
      </p:sp>
      <p:grpSp>
        <p:nvGrpSpPr>
          <p:cNvPr id="144" name="Group 42">
            <a:extLst>
              <a:ext uri="{FF2B5EF4-FFF2-40B4-BE49-F238E27FC236}">
                <a16:creationId xmlns:a16="http://schemas.microsoft.com/office/drawing/2014/main" id="{1E5B8FAA-3710-4801-86ED-1C995CBADBF9}"/>
              </a:ext>
            </a:extLst>
          </p:cNvPr>
          <p:cNvGrpSpPr>
            <a:grpSpLocks/>
          </p:cNvGrpSpPr>
          <p:nvPr/>
        </p:nvGrpSpPr>
        <p:grpSpPr bwMode="auto">
          <a:xfrm rot="8135546">
            <a:off x="2211477" y="2709805"/>
            <a:ext cx="1717782" cy="1746136"/>
            <a:chOff x="3465" y="244"/>
            <a:chExt cx="1971" cy="2132"/>
          </a:xfrm>
        </p:grpSpPr>
        <p:sp>
          <p:nvSpPr>
            <p:cNvPr id="145" name="Freeform 24">
              <a:extLst>
                <a:ext uri="{FF2B5EF4-FFF2-40B4-BE49-F238E27FC236}">
                  <a16:creationId xmlns:a16="http://schemas.microsoft.com/office/drawing/2014/main" id="{704BC9A0-C3FA-4FA3-9638-192E8529841D}"/>
                </a:ext>
              </a:extLst>
            </p:cNvPr>
            <p:cNvSpPr>
              <a:spLocks/>
            </p:cNvSpPr>
            <p:nvPr/>
          </p:nvSpPr>
          <p:spPr bwMode="auto">
            <a:xfrm>
              <a:off x="3465" y="244"/>
              <a:ext cx="1953" cy="2039"/>
            </a:xfrm>
            <a:custGeom>
              <a:avLst/>
              <a:gdLst/>
              <a:ahLst/>
              <a:cxnLst>
                <a:cxn ang="0">
                  <a:pos x="1751" y="2033"/>
                </a:cxn>
                <a:cxn ang="0">
                  <a:pos x="1410" y="2033"/>
                </a:cxn>
                <a:cxn ang="0">
                  <a:pos x="1147" y="2039"/>
                </a:cxn>
                <a:cxn ang="0">
                  <a:pos x="1102" y="1884"/>
                </a:cxn>
                <a:cxn ang="0">
                  <a:pos x="1012" y="1698"/>
                </a:cxn>
                <a:cxn ang="0">
                  <a:pos x="742" y="1562"/>
                </a:cxn>
                <a:cxn ang="0">
                  <a:pos x="588" y="1444"/>
                </a:cxn>
                <a:cxn ang="0">
                  <a:pos x="472" y="1326"/>
                </a:cxn>
                <a:cxn ang="0">
                  <a:pos x="382" y="1252"/>
                </a:cxn>
                <a:cxn ang="0">
                  <a:pos x="201" y="1174"/>
                </a:cxn>
                <a:cxn ang="0">
                  <a:pos x="0" y="1036"/>
                </a:cxn>
                <a:cxn ang="0">
                  <a:pos x="119" y="899"/>
                </a:cxn>
                <a:cxn ang="0">
                  <a:pos x="357" y="908"/>
                </a:cxn>
                <a:cxn ang="0">
                  <a:pos x="607" y="1016"/>
                </a:cxn>
                <a:cxn ang="0">
                  <a:pos x="713" y="1100"/>
                </a:cxn>
                <a:cxn ang="0">
                  <a:pos x="832" y="908"/>
                </a:cxn>
                <a:cxn ang="0">
                  <a:pos x="848" y="738"/>
                </a:cxn>
                <a:cxn ang="0">
                  <a:pos x="863" y="672"/>
                </a:cxn>
                <a:cxn ang="0">
                  <a:pos x="838" y="524"/>
                </a:cxn>
                <a:cxn ang="0">
                  <a:pos x="786" y="310"/>
                </a:cxn>
                <a:cxn ang="0">
                  <a:pos x="714" y="167"/>
                </a:cxn>
                <a:cxn ang="0">
                  <a:pos x="810" y="54"/>
                </a:cxn>
                <a:cxn ang="0">
                  <a:pos x="961" y="0"/>
                </a:cxn>
                <a:cxn ang="0">
                  <a:pos x="1070" y="93"/>
                </a:cxn>
                <a:cxn ang="0">
                  <a:pos x="1110" y="59"/>
                </a:cxn>
                <a:cxn ang="0">
                  <a:pos x="1260" y="26"/>
                </a:cxn>
                <a:cxn ang="0">
                  <a:pos x="1359" y="104"/>
                </a:cxn>
                <a:cxn ang="0">
                  <a:pos x="1395" y="224"/>
                </a:cxn>
                <a:cxn ang="0">
                  <a:pos x="1487" y="130"/>
                </a:cxn>
                <a:cxn ang="0">
                  <a:pos x="1609" y="217"/>
                </a:cxn>
                <a:cxn ang="0">
                  <a:pos x="1656" y="380"/>
                </a:cxn>
                <a:cxn ang="0">
                  <a:pos x="1789" y="347"/>
                </a:cxn>
                <a:cxn ang="0">
                  <a:pos x="1847" y="483"/>
                </a:cxn>
                <a:cxn ang="0">
                  <a:pos x="1902" y="710"/>
                </a:cxn>
                <a:cxn ang="0">
                  <a:pos x="1921" y="865"/>
                </a:cxn>
                <a:cxn ang="0">
                  <a:pos x="1953" y="1016"/>
                </a:cxn>
                <a:cxn ang="0">
                  <a:pos x="1931" y="1413"/>
                </a:cxn>
                <a:cxn ang="0">
                  <a:pos x="1873" y="1766"/>
                </a:cxn>
                <a:cxn ang="0">
                  <a:pos x="1886" y="2039"/>
                </a:cxn>
              </a:cxnLst>
              <a:rect l="0" t="0" r="r" b="b"/>
              <a:pathLst>
                <a:path w="1953" h="2039">
                  <a:moveTo>
                    <a:pt x="1886" y="2039"/>
                  </a:moveTo>
                  <a:lnTo>
                    <a:pt x="1751" y="2033"/>
                  </a:lnTo>
                  <a:lnTo>
                    <a:pt x="1603" y="2027"/>
                  </a:lnTo>
                  <a:lnTo>
                    <a:pt x="1410" y="2033"/>
                  </a:lnTo>
                  <a:lnTo>
                    <a:pt x="1295" y="2039"/>
                  </a:lnTo>
                  <a:lnTo>
                    <a:pt x="1147" y="2039"/>
                  </a:lnTo>
                  <a:lnTo>
                    <a:pt x="1108" y="2039"/>
                  </a:lnTo>
                  <a:lnTo>
                    <a:pt x="1102" y="1884"/>
                  </a:lnTo>
                  <a:lnTo>
                    <a:pt x="1070" y="1773"/>
                  </a:lnTo>
                  <a:lnTo>
                    <a:pt x="1012" y="1698"/>
                  </a:lnTo>
                  <a:lnTo>
                    <a:pt x="909" y="1624"/>
                  </a:lnTo>
                  <a:lnTo>
                    <a:pt x="742" y="1562"/>
                  </a:lnTo>
                  <a:lnTo>
                    <a:pt x="659" y="1512"/>
                  </a:lnTo>
                  <a:lnTo>
                    <a:pt x="588" y="1444"/>
                  </a:lnTo>
                  <a:lnTo>
                    <a:pt x="524" y="1382"/>
                  </a:lnTo>
                  <a:lnTo>
                    <a:pt x="472" y="1326"/>
                  </a:lnTo>
                  <a:lnTo>
                    <a:pt x="434" y="1289"/>
                  </a:lnTo>
                  <a:lnTo>
                    <a:pt x="382" y="1252"/>
                  </a:lnTo>
                  <a:lnTo>
                    <a:pt x="320" y="1228"/>
                  </a:lnTo>
                  <a:lnTo>
                    <a:pt x="201" y="1174"/>
                  </a:lnTo>
                  <a:lnTo>
                    <a:pt x="55" y="1119"/>
                  </a:lnTo>
                  <a:lnTo>
                    <a:pt x="0" y="1036"/>
                  </a:lnTo>
                  <a:lnTo>
                    <a:pt x="27" y="954"/>
                  </a:lnTo>
                  <a:lnTo>
                    <a:pt x="119" y="899"/>
                  </a:lnTo>
                  <a:lnTo>
                    <a:pt x="229" y="890"/>
                  </a:lnTo>
                  <a:lnTo>
                    <a:pt x="357" y="908"/>
                  </a:lnTo>
                  <a:lnTo>
                    <a:pt x="494" y="954"/>
                  </a:lnTo>
                  <a:lnTo>
                    <a:pt x="607" y="1016"/>
                  </a:lnTo>
                  <a:lnTo>
                    <a:pt x="649" y="1046"/>
                  </a:lnTo>
                  <a:lnTo>
                    <a:pt x="713" y="1100"/>
                  </a:lnTo>
                  <a:lnTo>
                    <a:pt x="795" y="1055"/>
                  </a:lnTo>
                  <a:lnTo>
                    <a:pt x="832" y="908"/>
                  </a:lnTo>
                  <a:lnTo>
                    <a:pt x="829" y="803"/>
                  </a:lnTo>
                  <a:lnTo>
                    <a:pt x="848" y="738"/>
                  </a:lnTo>
                  <a:lnTo>
                    <a:pt x="848" y="710"/>
                  </a:lnTo>
                  <a:lnTo>
                    <a:pt x="863" y="672"/>
                  </a:lnTo>
                  <a:lnTo>
                    <a:pt x="858" y="617"/>
                  </a:lnTo>
                  <a:lnTo>
                    <a:pt x="838" y="524"/>
                  </a:lnTo>
                  <a:lnTo>
                    <a:pt x="800" y="389"/>
                  </a:lnTo>
                  <a:lnTo>
                    <a:pt x="786" y="310"/>
                  </a:lnTo>
                  <a:lnTo>
                    <a:pt x="776" y="226"/>
                  </a:lnTo>
                  <a:lnTo>
                    <a:pt x="714" y="167"/>
                  </a:lnTo>
                  <a:lnTo>
                    <a:pt x="771" y="87"/>
                  </a:lnTo>
                  <a:lnTo>
                    <a:pt x="810" y="54"/>
                  </a:lnTo>
                  <a:lnTo>
                    <a:pt x="877" y="8"/>
                  </a:lnTo>
                  <a:lnTo>
                    <a:pt x="961" y="0"/>
                  </a:lnTo>
                  <a:lnTo>
                    <a:pt x="1006" y="19"/>
                  </a:lnTo>
                  <a:lnTo>
                    <a:pt x="1070" y="93"/>
                  </a:lnTo>
                  <a:lnTo>
                    <a:pt x="1095" y="173"/>
                  </a:lnTo>
                  <a:lnTo>
                    <a:pt x="1110" y="59"/>
                  </a:lnTo>
                  <a:lnTo>
                    <a:pt x="1173" y="23"/>
                  </a:lnTo>
                  <a:lnTo>
                    <a:pt x="1260" y="26"/>
                  </a:lnTo>
                  <a:lnTo>
                    <a:pt x="1311" y="50"/>
                  </a:lnTo>
                  <a:lnTo>
                    <a:pt x="1359" y="104"/>
                  </a:lnTo>
                  <a:lnTo>
                    <a:pt x="1377" y="167"/>
                  </a:lnTo>
                  <a:lnTo>
                    <a:pt x="1395" y="224"/>
                  </a:lnTo>
                  <a:lnTo>
                    <a:pt x="1436" y="161"/>
                  </a:lnTo>
                  <a:lnTo>
                    <a:pt x="1487" y="130"/>
                  </a:lnTo>
                  <a:lnTo>
                    <a:pt x="1564" y="149"/>
                  </a:lnTo>
                  <a:lnTo>
                    <a:pt x="1609" y="217"/>
                  </a:lnTo>
                  <a:lnTo>
                    <a:pt x="1641" y="291"/>
                  </a:lnTo>
                  <a:lnTo>
                    <a:pt x="1656" y="380"/>
                  </a:lnTo>
                  <a:lnTo>
                    <a:pt x="1712" y="335"/>
                  </a:lnTo>
                  <a:lnTo>
                    <a:pt x="1789" y="347"/>
                  </a:lnTo>
                  <a:lnTo>
                    <a:pt x="1821" y="378"/>
                  </a:lnTo>
                  <a:lnTo>
                    <a:pt x="1847" y="483"/>
                  </a:lnTo>
                  <a:lnTo>
                    <a:pt x="1882" y="638"/>
                  </a:lnTo>
                  <a:lnTo>
                    <a:pt x="1902" y="710"/>
                  </a:lnTo>
                  <a:lnTo>
                    <a:pt x="1914" y="799"/>
                  </a:lnTo>
                  <a:lnTo>
                    <a:pt x="1921" y="865"/>
                  </a:lnTo>
                  <a:lnTo>
                    <a:pt x="1931" y="914"/>
                  </a:lnTo>
                  <a:lnTo>
                    <a:pt x="1953" y="1016"/>
                  </a:lnTo>
                  <a:lnTo>
                    <a:pt x="1953" y="1171"/>
                  </a:lnTo>
                  <a:lnTo>
                    <a:pt x="1931" y="1413"/>
                  </a:lnTo>
                  <a:lnTo>
                    <a:pt x="1898" y="1568"/>
                  </a:lnTo>
                  <a:lnTo>
                    <a:pt x="1873" y="1766"/>
                  </a:lnTo>
                  <a:lnTo>
                    <a:pt x="1860" y="1896"/>
                  </a:lnTo>
                  <a:lnTo>
                    <a:pt x="1886" y="2039"/>
                  </a:lnTo>
                  <a:close/>
                </a:path>
              </a:pathLst>
            </a:custGeom>
            <a:solidFill>
              <a:srgbClr val="FFCC99"/>
            </a:solid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6" name="Freeform 25">
              <a:extLst>
                <a:ext uri="{FF2B5EF4-FFF2-40B4-BE49-F238E27FC236}">
                  <a16:creationId xmlns:a16="http://schemas.microsoft.com/office/drawing/2014/main" id="{55E2CE78-4172-4351-8419-DF585F7F8A00}"/>
                </a:ext>
              </a:extLst>
            </p:cNvPr>
            <p:cNvSpPr>
              <a:spLocks/>
            </p:cNvSpPr>
            <p:nvPr/>
          </p:nvSpPr>
          <p:spPr bwMode="auto">
            <a:xfrm rot="20915850" flipH="1">
              <a:off x="3483" y="1231"/>
              <a:ext cx="328" cy="241"/>
            </a:xfrm>
            <a:custGeom>
              <a:avLst/>
              <a:gdLst/>
              <a:ahLst/>
              <a:cxnLst>
                <a:cxn ang="0">
                  <a:pos x="408" y="96"/>
                </a:cxn>
                <a:cxn ang="0">
                  <a:pos x="312" y="24"/>
                </a:cxn>
                <a:cxn ang="0">
                  <a:pos x="248" y="8"/>
                </a:cxn>
                <a:cxn ang="0">
                  <a:pos x="216" y="0"/>
                </a:cxn>
                <a:cxn ang="0">
                  <a:pos x="152" y="8"/>
                </a:cxn>
                <a:cxn ang="0">
                  <a:pos x="56" y="80"/>
                </a:cxn>
                <a:cxn ang="0">
                  <a:pos x="0" y="152"/>
                </a:cxn>
                <a:cxn ang="0">
                  <a:pos x="48" y="288"/>
                </a:cxn>
                <a:cxn ang="0">
                  <a:pos x="96" y="312"/>
                </a:cxn>
                <a:cxn ang="0">
                  <a:pos x="184" y="240"/>
                </a:cxn>
                <a:cxn ang="0">
                  <a:pos x="256" y="208"/>
                </a:cxn>
                <a:cxn ang="0">
                  <a:pos x="408" y="96"/>
                </a:cxn>
              </a:cxnLst>
              <a:rect l="0" t="0" r="r" b="b"/>
              <a:pathLst>
                <a:path w="408" h="312">
                  <a:moveTo>
                    <a:pt x="408" y="96"/>
                  </a:moveTo>
                  <a:cubicBezTo>
                    <a:pt x="378" y="76"/>
                    <a:pt x="347" y="33"/>
                    <a:pt x="312" y="24"/>
                  </a:cubicBezTo>
                  <a:cubicBezTo>
                    <a:pt x="291" y="19"/>
                    <a:pt x="269" y="13"/>
                    <a:pt x="248" y="8"/>
                  </a:cubicBezTo>
                  <a:cubicBezTo>
                    <a:pt x="237" y="5"/>
                    <a:pt x="216" y="0"/>
                    <a:pt x="216" y="0"/>
                  </a:cubicBezTo>
                  <a:cubicBezTo>
                    <a:pt x="195" y="3"/>
                    <a:pt x="173" y="2"/>
                    <a:pt x="152" y="8"/>
                  </a:cubicBezTo>
                  <a:cubicBezTo>
                    <a:pt x="112" y="19"/>
                    <a:pt x="97" y="66"/>
                    <a:pt x="56" y="80"/>
                  </a:cubicBezTo>
                  <a:cubicBezTo>
                    <a:pt x="39" y="106"/>
                    <a:pt x="17" y="126"/>
                    <a:pt x="0" y="152"/>
                  </a:cubicBezTo>
                  <a:cubicBezTo>
                    <a:pt x="4" y="182"/>
                    <a:pt x="18" y="264"/>
                    <a:pt x="48" y="288"/>
                  </a:cubicBezTo>
                  <a:cubicBezTo>
                    <a:pt x="62" y="299"/>
                    <a:pt x="81" y="302"/>
                    <a:pt x="96" y="312"/>
                  </a:cubicBezTo>
                  <a:cubicBezTo>
                    <a:pt x="133" y="300"/>
                    <a:pt x="151" y="262"/>
                    <a:pt x="184" y="240"/>
                  </a:cubicBezTo>
                  <a:cubicBezTo>
                    <a:pt x="205" y="226"/>
                    <a:pt x="234" y="220"/>
                    <a:pt x="256" y="208"/>
                  </a:cubicBezTo>
                  <a:cubicBezTo>
                    <a:pt x="310" y="178"/>
                    <a:pt x="364" y="140"/>
                    <a:pt x="408" y="96"/>
                  </a:cubicBezTo>
                  <a:close/>
                </a:path>
              </a:pathLst>
            </a:custGeom>
            <a:solidFill>
              <a:srgbClr val="FFCCCC"/>
            </a:solid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 name="Freeform 26">
              <a:extLst>
                <a:ext uri="{FF2B5EF4-FFF2-40B4-BE49-F238E27FC236}">
                  <a16:creationId xmlns:a16="http://schemas.microsoft.com/office/drawing/2014/main" id="{F8743E4C-9B33-4540-8B21-F680B1F42F1F}"/>
                </a:ext>
              </a:extLst>
            </p:cNvPr>
            <p:cNvSpPr>
              <a:spLocks/>
            </p:cNvSpPr>
            <p:nvPr/>
          </p:nvSpPr>
          <p:spPr bwMode="auto">
            <a:xfrm flipH="1">
              <a:off x="4910" y="455"/>
              <a:ext cx="144" cy="52"/>
            </a:xfrm>
            <a:custGeom>
              <a:avLst/>
              <a:gdLst/>
              <a:ahLst/>
              <a:cxnLst>
                <a:cxn ang="0">
                  <a:pos x="0" y="68"/>
                </a:cxn>
                <a:cxn ang="0">
                  <a:pos x="32" y="40"/>
                </a:cxn>
                <a:cxn ang="0">
                  <a:pos x="100" y="16"/>
                </a:cxn>
                <a:cxn ang="0">
                  <a:pos x="140" y="4"/>
                </a:cxn>
                <a:cxn ang="0">
                  <a:pos x="180" y="0"/>
                </a:cxn>
              </a:cxnLst>
              <a:rect l="0" t="0" r="r" b="b"/>
              <a:pathLst>
                <a:path w="180" h="68">
                  <a:moveTo>
                    <a:pt x="0" y="68"/>
                  </a:moveTo>
                  <a:cubicBezTo>
                    <a:pt x="18" y="62"/>
                    <a:pt x="16" y="49"/>
                    <a:pt x="32" y="40"/>
                  </a:cubicBezTo>
                  <a:cubicBezTo>
                    <a:pt x="51" y="29"/>
                    <a:pt x="79" y="21"/>
                    <a:pt x="100" y="16"/>
                  </a:cubicBezTo>
                  <a:cubicBezTo>
                    <a:pt x="119" y="3"/>
                    <a:pt x="109" y="8"/>
                    <a:pt x="140" y="4"/>
                  </a:cubicBezTo>
                  <a:cubicBezTo>
                    <a:pt x="153" y="2"/>
                    <a:pt x="180" y="0"/>
                    <a:pt x="180" y="0"/>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8" name="Freeform 27">
              <a:extLst>
                <a:ext uri="{FF2B5EF4-FFF2-40B4-BE49-F238E27FC236}">
                  <a16:creationId xmlns:a16="http://schemas.microsoft.com/office/drawing/2014/main" id="{975B6FCC-7562-4632-8A4E-1E83DB55667A}"/>
                </a:ext>
              </a:extLst>
            </p:cNvPr>
            <p:cNvSpPr>
              <a:spLocks/>
            </p:cNvSpPr>
            <p:nvPr/>
          </p:nvSpPr>
          <p:spPr bwMode="auto">
            <a:xfrm flipH="1">
              <a:off x="4638" y="393"/>
              <a:ext cx="183" cy="36"/>
            </a:xfrm>
            <a:custGeom>
              <a:avLst/>
              <a:gdLst/>
              <a:ahLst/>
              <a:cxnLst>
                <a:cxn ang="0">
                  <a:pos x="0" y="47"/>
                </a:cxn>
                <a:cxn ang="0">
                  <a:pos x="104" y="7"/>
                </a:cxn>
                <a:cxn ang="0">
                  <a:pos x="228" y="31"/>
                </a:cxn>
              </a:cxnLst>
              <a:rect l="0" t="0" r="r" b="b"/>
              <a:pathLst>
                <a:path w="228" h="47">
                  <a:moveTo>
                    <a:pt x="0" y="47"/>
                  </a:moveTo>
                  <a:cubicBezTo>
                    <a:pt x="38" y="39"/>
                    <a:pt x="65" y="15"/>
                    <a:pt x="104" y="7"/>
                  </a:cubicBezTo>
                  <a:cubicBezTo>
                    <a:pt x="146" y="9"/>
                    <a:pt x="197" y="0"/>
                    <a:pt x="228" y="31"/>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9" name="Freeform 28">
              <a:extLst>
                <a:ext uri="{FF2B5EF4-FFF2-40B4-BE49-F238E27FC236}">
                  <a16:creationId xmlns:a16="http://schemas.microsoft.com/office/drawing/2014/main" id="{4D3A5EB7-A0FA-4B63-9662-83547C281F05}"/>
                </a:ext>
              </a:extLst>
            </p:cNvPr>
            <p:cNvSpPr>
              <a:spLocks/>
            </p:cNvSpPr>
            <p:nvPr/>
          </p:nvSpPr>
          <p:spPr bwMode="auto">
            <a:xfrm flipH="1">
              <a:off x="4265" y="318"/>
              <a:ext cx="205" cy="91"/>
            </a:xfrm>
            <a:custGeom>
              <a:avLst/>
              <a:gdLst/>
              <a:ahLst/>
              <a:cxnLst>
                <a:cxn ang="0">
                  <a:pos x="0" y="0"/>
                </a:cxn>
                <a:cxn ang="0">
                  <a:pos x="112" y="44"/>
                </a:cxn>
                <a:cxn ang="0">
                  <a:pos x="200" y="96"/>
                </a:cxn>
                <a:cxn ang="0">
                  <a:pos x="228" y="104"/>
                </a:cxn>
              </a:cxnLst>
              <a:rect l="0" t="0" r="r" b="b"/>
              <a:pathLst>
                <a:path w="255" h="117">
                  <a:moveTo>
                    <a:pt x="0" y="0"/>
                  </a:moveTo>
                  <a:cubicBezTo>
                    <a:pt x="27" y="27"/>
                    <a:pt x="75" y="37"/>
                    <a:pt x="112" y="44"/>
                  </a:cubicBezTo>
                  <a:cubicBezTo>
                    <a:pt x="137" y="63"/>
                    <a:pt x="170" y="85"/>
                    <a:pt x="200" y="96"/>
                  </a:cubicBezTo>
                  <a:cubicBezTo>
                    <a:pt x="255" y="117"/>
                    <a:pt x="200" y="90"/>
                    <a:pt x="228" y="104"/>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0" name="Freeform 29">
              <a:extLst>
                <a:ext uri="{FF2B5EF4-FFF2-40B4-BE49-F238E27FC236}">
                  <a16:creationId xmlns:a16="http://schemas.microsoft.com/office/drawing/2014/main" id="{C74EF493-4124-46B5-BE52-1779528AC383}"/>
                </a:ext>
              </a:extLst>
            </p:cNvPr>
            <p:cNvSpPr>
              <a:spLocks/>
            </p:cNvSpPr>
            <p:nvPr/>
          </p:nvSpPr>
          <p:spPr bwMode="auto">
            <a:xfrm flipH="1">
              <a:off x="4232" y="1363"/>
              <a:ext cx="127" cy="168"/>
            </a:xfrm>
            <a:custGeom>
              <a:avLst/>
              <a:gdLst/>
              <a:ahLst/>
              <a:cxnLst>
                <a:cxn ang="0">
                  <a:pos x="0" y="216"/>
                </a:cxn>
                <a:cxn ang="0">
                  <a:pos x="60" y="192"/>
                </a:cxn>
                <a:cxn ang="0">
                  <a:pos x="132" y="48"/>
                </a:cxn>
                <a:cxn ang="0">
                  <a:pos x="156" y="0"/>
                </a:cxn>
              </a:cxnLst>
              <a:rect l="0" t="0" r="r" b="b"/>
              <a:pathLst>
                <a:path w="158" h="216">
                  <a:moveTo>
                    <a:pt x="0" y="216"/>
                  </a:moveTo>
                  <a:cubicBezTo>
                    <a:pt x="20" y="208"/>
                    <a:pt x="44" y="206"/>
                    <a:pt x="60" y="192"/>
                  </a:cubicBezTo>
                  <a:cubicBezTo>
                    <a:pt x="153" y="110"/>
                    <a:pt x="72" y="138"/>
                    <a:pt x="132" y="48"/>
                  </a:cubicBezTo>
                  <a:cubicBezTo>
                    <a:pt x="158" y="9"/>
                    <a:pt x="156" y="26"/>
                    <a:pt x="156" y="0"/>
                  </a:cubicBezTo>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1" name="Freeform 30">
              <a:extLst>
                <a:ext uri="{FF2B5EF4-FFF2-40B4-BE49-F238E27FC236}">
                  <a16:creationId xmlns:a16="http://schemas.microsoft.com/office/drawing/2014/main" id="{DAF713CB-DC13-4855-80C6-2D61AC4E4A26}"/>
                </a:ext>
              </a:extLst>
            </p:cNvPr>
            <p:cNvSpPr>
              <a:spLocks/>
            </p:cNvSpPr>
            <p:nvPr/>
          </p:nvSpPr>
          <p:spPr bwMode="auto">
            <a:xfrm flipH="1">
              <a:off x="4237" y="1315"/>
              <a:ext cx="77" cy="37"/>
            </a:xfrm>
            <a:custGeom>
              <a:avLst/>
              <a:gdLst/>
              <a:ahLst/>
              <a:cxnLst>
                <a:cxn ang="0">
                  <a:pos x="228" y="0"/>
                </a:cxn>
                <a:cxn ang="0">
                  <a:pos x="108" y="36"/>
                </a:cxn>
                <a:cxn ang="0">
                  <a:pos x="36" y="48"/>
                </a:cxn>
                <a:cxn ang="0">
                  <a:pos x="0" y="60"/>
                </a:cxn>
              </a:cxnLst>
              <a:rect l="0" t="0" r="r" b="b"/>
              <a:pathLst>
                <a:path w="228" h="60">
                  <a:moveTo>
                    <a:pt x="228" y="0"/>
                  </a:moveTo>
                  <a:cubicBezTo>
                    <a:pt x="167" y="40"/>
                    <a:pt x="208" y="21"/>
                    <a:pt x="108" y="36"/>
                  </a:cubicBezTo>
                  <a:cubicBezTo>
                    <a:pt x="84" y="40"/>
                    <a:pt x="60" y="43"/>
                    <a:pt x="36" y="48"/>
                  </a:cubicBezTo>
                  <a:cubicBezTo>
                    <a:pt x="24" y="51"/>
                    <a:pt x="0" y="60"/>
                    <a:pt x="0" y="60"/>
                  </a:cubicBezTo>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2" name="Freeform 31">
              <a:extLst>
                <a:ext uri="{FF2B5EF4-FFF2-40B4-BE49-F238E27FC236}">
                  <a16:creationId xmlns:a16="http://schemas.microsoft.com/office/drawing/2014/main" id="{C7B9727D-92A3-4FC3-93B0-EECC8E37CA97}"/>
                </a:ext>
              </a:extLst>
            </p:cNvPr>
            <p:cNvSpPr>
              <a:spLocks/>
            </p:cNvSpPr>
            <p:nvPr/>
          </p:nvSpPr>
          <p:spPr bwMode="auto">
            <a:xfrm>
              <a:off x="5124" y="609"/>
              <a:ext cx="90" cy="426"/>
            </a:xfrm>
            <a:custGeom>
              <a:avLst/>
              <a:gdLst/>
              <a:ahLst/>
              <a:cxnLst>
                <a:cxn ang="0">
                  <a:pos x="0" y="0"/>
                </a:cxn>
                <a:cxn ang="0">
                  <a:pos x="24" y="126"/>
                </a:cxn>
                <a:cxn ang="0">
                  <a:pos x="58" y="251"/>
                </a:cxn>
                <a:cxn ang="0">
                  <a:pos x="90" y="426"/>
                </a:cxn>
              </a:cxnLst>
              <a:rect l="0" t="0" r="r" b="b"/>
              <a:pathLst>
                <a:path w="90" h="426">
                  <a:moveTo>
                    <a:pt x="0" y="0"/>
                  </a:moveTo>
                  <a:cubicBezTo>
                    <a:pt x="3" y="40"/>
                    <a:pt x="19" y="86"/>
                    <a:pt x="24" y="126"/>
                  </a:cubicBezTo>
                  <a:cubicBezTo>
                    <a:pt x="29" y="172"/>
                    <a:pt x="43" y="208"/>
                    <a:pt x="58" y="251"/>
                  </a:cubicBezTo>
                  <a:cubicBezTo>
                    <a:pt x="63" y="290"/>
                    <a:pt x="90" y="386"/>
                    <a:pt x="90" y="426"/>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3" name="Freeform 32">
              <a:extLst>
                <a:ext uri="{FF2B5EF4-FFF2-40B4-BE49-F238E27FC236}">
                  <a16:creationId xmlns:a16="http://schemas.microsoft.com/office/drawing/2014/main" id="{3CC159B0-A776-44DC-9982-18C3779EF574}"/>
                </a:ext>
              </a:extLst>
            </p:cNvPr>
            <p:cNvSpPr>
              <a:spLocks/>
            </p:cNvSpPr>
            <p:nvPr/>
          </p:nvSpPr>
          <p:spPr bwMode="auto">
            <a:xfrm>
              <a:off x="4860" y="462"/>
              <a:ext cx="135" cy="447"/>
            </a:xfrm>
            <a:custGeom>
              <a:avLst/>
              <a:gdLst/>
              <a:ahLst/>
              <a:cxnLst>
                <a:cxn ang="0">
                  <a:pos x="0" y="0"/>
                </a:cxn>
                <a:cxn ang="0">
                  <a:pos x="30" y="120"/>
                </a:cxn>
                <a:cxn ang="0">
                  <a:pos x="63" y="201"/>
                </a:cxn>
                <a:cxn ang="0">
                  <a:pos x="101" y="321"/>
                </a:cxn>
                <a:cxn ang="0">
                  <a:pos x="110" y="349"/>
                </a:cxn>
                <a:cxn ang="0">
                  <a:pos x="129" y="423"/>
                </a:cxn>
                <a:cxn ang="0">
                  <a:pos x="135" y="447"/>
                </a:cxn>
              </a:cxnLst>
              <a:rect l="0" t="0" r="r" b="b"/>
              <a:pathLst>
                <a:path w="135" h="447">
                  <a:moveTo>
                    <a:pt x="0" y="0"/>
                  </a:moveTo>
                  <a:cubicBezTo>
                    <a:pt x="3" y="26"/>
                    <a:pt x="16" y="92"/>
                    <a:pt x="30" y="120"/>
                  </a:cubicBezTo>
                  <a:cubicBezTo>
                    <a:pt x="46" y="152"/>
                    <a:pt x="54" y="166"/>
                    <a:pt x="63" y="201"/>
                  </a:cubicBezTo>
                  <a:cubicBezTo>
                    <a:pt x="80" y="268"/>
                    <a:pt x="85" y="242"/>
                    <a:pt x="101" y="321"/>
                  </a:cubicBezTo>
                  <a:cubicBezTo>
                    <a:pt x="102" y="330"/>
                    <a:pt x="108" y="340"/>
                    <a:pt x="110" y="349"/>
                  </a:cubicBezTo>
                  <a:cubicBezTo>
                    <a:pt x="117" y="374"/>
                    <a:pt x="125" y="398"/>
                    <a:pt x="129" y="423"/>
                  </a:cubicBezTo>
                  <a:cubicBezTo>
                    <a:pt x="133" y="442"/>
                    <a:pt x="135" y="447"/>
                    <a:pt x="135" y="447"/>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4" name="Freeform 33">
              <a:extLst>
                <a:ext uri="{FF2B5EF4-FFF2-40B4-BE49-F238E27FC236}">
                  <a16:creationId xmlns:a16="http://schemas.microsoft.com/office/drawing/2014/main" id="{B349A53E-D6A9-4805-9101-56C0D1F0C187}"/>
                </a:ext>
              </a:extLst>
            </p:cNvPr>
            <p:cNvSpPr>
              <a:spLocks/>
            </p:cNvSpPr>
            <p:nvPr/>
          </p:nvSpPr>
          <p:spPr bwMode="auto">
            <a:xfrm flipH="1">
              <a:off x="4558" y="415"/>
              <a:ext cx="135" cy="502"/>
            </a:xfrm>
            <a:custGeom>
              <a:avLst/>
              <a:gdLst/>
              <a:ahLst/>
              <a:cxnLst>
                <a:cxn ang="0">
                  <a:pos x="168" y="0"/>
                </a:cxn>
                <a:cxn ang="0">
                  <a:pos x="120" y="204"/>
                </a:cxn>
                <a:cxn ang="0">
                  <a:pos x="84" y="396"/>
                </a:cxn>
                <a:cxn ang="0">
                  <a:pos x="48" y="480"/>
                </a:cxn>
                <a:cxn ang="0">
                  <a:pos x="0" y="648"/>
                </a:cxn>
              </a:cxnLst>
              <a:rect l="0" t="0" r="r" b="b"/>
              <a:pathLst>
                <a:path w="168" h="648">
                  <a:moveTo>
                    <a:pt x="168" y="0"/>
                  </a:moveTo>
                  <a:cubicBezTo>
                    <a:pt x="154" y="68"/>
                    <a:pt x="131" y="135"/>
                    <a:pt x="120" y="204"/>
                  </a:cubicBezTo>
                  <a:cubicBezTo>
                    <a:pt x="112" y="254"/>
                    <a:pt x="107" y="350"/>
                    <a:pt x="84" y="396"/>
                  </a:cubicBezTo>
                  <a:cubicBezTo>
                    <a:pt x="69" y="425"/>
                    <a:pt x="55" y="448"/>
                    <a:pt x="48" y="480"/>
                  </a:cubicBezTo>
                  <a:cubicBezTo>
                    <a:pt x="35" y="539"/>
                    <a:pt x="27" y="594"/>
                    <a:pt x="0" y="648"/>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5" name="Freeform 34">
              <a:extLst>
                <a:ext uri="{FF2B5EF4-FFF2-40B4-BE49-F238E27FC236}">
                  <a16:creationId xmlns:a16="http://schemas.microsoft.com/office/drawing/2014/main" id="{CE459EFD-8DA5-4F6D-B003-AD09613BC370}"/>
                </a:ext>
              </a:extLst>
            </p:cNvPr>
            <p:cNvSpPr>
              <a:spLocks/>
            </p:cNvSpPr>
            <p:nvPr/>
          </p:nvSpPr>
          <p:spPr bwMode="auto">
            <a:xfrm flipH="1">
              <a:off x="4071" y="348"/>
              <a:ext cx="217" cy="503"/>
            </a:xfrm>
            <a:custGeom>
              <a:avLst/>
              <a:gdLst/>
              <a:ahLst/>
              <a:cxnLst>
                <a:cxn ang="0">
                  <a:pos x="56" y="0"/>
                </a:cxn>
                <a:cxn ang="0">
                  <a:pos x="96" y="40"/>
                </a:cxn>
                <a:cxn ang="0">
                  <a:pos x="156" y="112"/>
                </a:cxn>
                <a:cxn ang="0">
                  <a:pos x="172" y="152"/>
                </a:cxn>
                <a:cxn ang="0">
                  <a:pos x="200" y="252"/>
                </a:cxn>
                <a:cxn ang="0">
                  <a:pos x="212" y="364"/>
                </a:cxn>
                <a:cxn ang="0">
                  <a:pos x="200" y="464"/>
                </a:cxn>
                <a:cxn ang="0">
                  <a:pos x="108" y="496"/>
                </a:cxn>
                <a:cxn ang="0">
                  <a:pos x="52" y="488"/>
                </a:cxn>
                <a:cxn ang="0">
                  <a:pos x="8" y="452"/>
                </a:cxn>
                <a:cxn ang="0">
                  <a:pos x="4" y="412"/>
                </a:cxn>
                <a:cxn ang="0">
                  <a:pos x="16" y="376"/>
                </a:cxn>
                <a:cxn ang="0">
                  <a:pos x="60" y="184"/>
                </a:cxn>
                <a:cxn ang="0">
                  <a:pos x="60" y="32"/>
                </a:cxn>
              </a:cxnLst>
              <a:rect l="0" t="0" r="r" b="b"/>
              <a:pathLst>
                <a:path w="217" h="503">
                  <a:moveTo>
                    <a:pt x="56" y="0"/>
                  </a:moveTo>
                  <a:cubicBezTo>
                    <a:pt x="74" y="12"/>
                    <a:pt x="75" y="33"/>
                    <a:pt x="96" y="40"/>
                  </a:cubicBezTo>
                  <a:cubicBezTo>
                    <a:pt x="103" y="62"/>
                    <a:pt x="139" y="95"/>
                    <a:pt x="156" y="112"/>
                  </a:cubicBezTo>
                  <a:cubicBezTo>
                    <a:pt x="162" y="118"/>
                    <a:pt x="170" y="147"/>
                    <a:pt x="172" y="152"/>
                  </a:cubicBezTo>
                  <a:cubicBezTo>
                    <a:pt x="183" y="186"/>
                    <a:pt x="194" y="215"/>
                    <a:pt x="200" y="252"/>
                  </a:cubicBezTo>
                  <a:cubicBezTo>
                    <a:pt x="208" y="286"/>
                    <a:pt x="212" y="329"/>
                    <a:pt x="212" y="364"/>
                  </a:cubicBezTo>
                  <a:cubicBezTo>
                    <a:pt x="212" y="399"/>
                    <a:pt x="217" y="442"/>
                    <a:pt x="200" y="464"/>
                  </a:cubicBezTo>
                  <a:cubicBezTo>
                    <a:pt x="189" y="496"/>
                    <a:pt x="138" y="486"/>
                    <a:pt x="108" y="496"/>
                  </a:cubicBezTo>
                  <a:cubicBezTo>
                    <a:pt x="89" y="494"/>
                    <a:pt x="63" y="503"/>
                    <a:pt x="52" y="488"/>
                  </a:cubicBezTo>
                  <a:cubicBezTo>
                    <a:pt x="40" y="478"/>
                    <a:pt x="14" y="471"/>
                    <a:pt x="8" y="452"/>
                  </a:cubicBezTo>
                  <a:cubicBezTo>
                    <a:pt x="0" y="440"/>
                    <a:pt x="3" y="425"/>
                    <a:pt x="4" y="412"/>
                  </a:cubicBezTo>
                  <a:cubicBezTo>
                    <a:pt x="5" y="399"/>
                    <a:pt x="7" y="414"/>
                    <a:pt x="16" y="376"/>
                  </a:cubicBezTo>
                  <a:cubicBezTo>
                    <a:pt x="37" y="313"/>
                    <a:pt x="44" y="248"/>
                    <a:pt x="60" y="184"/>
                  </a:cubicBezTo>
                  <a:cubicBezTo>
                    <a:pt x="66" y="133"/>
                    <a:pt x="60" y="84"/>
                    <a:pt x="60" y="32"/>
                  </a:cubicBezTo>
                </a:path>
              </a:pathLst>
            </a:custGeom>
            <a:solidFill>
              <a:srgbClr val="FFCC99"/>
            </a:solid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6" name="Freeform 35">
              <a:extLst>
                <a:ext uri="{FF2B5EF4-FFF2-40B4-BE49-F238E27FC236}">
                  <a16:creationId xmlns:a16="http://schemas.microsoft.com/office/drawing/2014/main" id="{FF7D0123-D72C-42FE-B48A-7DBB8BB4366E}"/>
                </a:ext>
              </a:extLst>
            </p:cNvPr>
            <p:cNvSpPr>
              <a:spLocks/>
            </p:cNvSpPr>
            <p:nvPr/>
          </p:nvSpPr>
          <p:spPr bwMode="auto">
            <a:xfrm>
              <a:off x="4085" y="357"/>
              <a:ext cx="207" cy="455"/>
            </a:xfrm>
            <a:custGeom>
              <a:avLst/>
              <a:gdLst/>
              <a:ahLst/>
              <a:cxnLst>
                <a:cxn ang="0">
                  <a:pos x="145" y="0"/>
                </a:cxn>
                <a:cxn ang="0">
                  <a:pos x="121" y="42"/>
                </a:cxn>
                <a:cxn ang="0">
                  <a:pos x="61" y="106"/>
                </a:cxn>
                <a:cxn ang="0">
                  <a:pos x="45" y="142"/>
                </a:cxn>
                <a:cxn ang="0">
                  <a:pos x="17" y="231"/>
                </a:cxn>
                <a:cxn ang="0">
                  <a:pos x="5" y="331"/>
                </a:cxn>
                <a:cxn ang="0">
                  <a:pos x="17" y="420"/>
                </a:cxn>
                <a:cxn ang="0">
                  <a:pos x="109" y="449"/>
                </a:cxn>
                <a:cxn ang="0">
                  <a:pos x="165" y="442"/>
                </a:cxn>
                <a:cxn ang="0">
                  <a:pos x="193" y="399"/>
                </a:cxn>
                <a:cxn ang="0">
                  <a:pos x="201" y="342"/>
                </a:cxn>
                <a:cxn ang="0">
                  <a:pos x="157" y="170"/>
                </a:cxn>
                <a:cxn ang="0">
                  <a:pos x="157" y="35"/>
                </a:cxn>
              </a:cxnLst>
              <a:rect l="0" t="0" r="r" b="b"/>
              <a:pathLst>
                <a:path w="207" h="455">
                  <a:moveTo>
                    <a:pt x="145" y="0"/>
                  </a:moveTo>
                  <a:cubicBezTo>
                    <a:pt x="127" y="11"/>
                    <a:pt x="142" y="35"/>
                    <a:pt x="121" y="42"/>
                  </a:cubicBezTo>
                  <a:cubicBezTo>
                    <a:pt x="114" y="61"/>
                    <a:pt x="78" y="91"/>
                    <a:pt x="61" y="106"/>
                  </a:cubicBezTo>
                  <a:cubicBezTo>
                    <a:pt x="55" y="111"/>
                    <a:pt x="47" y="137"/>
                    <a:pt x="45" y="142"/>
                  </a:cubicBezTo>
                  <a:cubicBezTo>
                    <a:pt x="34" y="172"/>
                    <a:pt x="23" y="198"/>
                    <a:pt x="17" y="231"/>
                  </a:cubicBezTo>
                  <a:cubicBezTo>
                    <a:pt x="9" y="261"/>
                    <a:pt x="5" y="300"/>
                    <a:pt x="5" y="331"/>
                  </a:cubicBezTo>
                  <a:cubicBezTo>
                    <a:pt x="5" y="362"/>
                    <a:pt x="0" y="401"/>
                    <a:pt x="17" y="420"/>
                  </a:cubicBezTo>
                  <a:cubicBezTo>
                    <a:pt x="28" y="449"/>
                    <a:pt x="79" y="440"/>
                    <a:pt x="109" y="449"/>
                  </a:cubicBezTo>
                  <a:cubicBezTo>
                    <a:pt x="128" y="447"/>
                    <a:pt x="154" y="455"/>
                    <a:pt x="165" y="442"/>
                  </a:cubicBezTo>
                  <a:cubicBezTo>
                    <a:pt x="177" y="433"/>
                    <a:pt x="187" y="416"/>
                    <a:pt x="193" y="399"/>
                  </a:cubicBezTo>
                  <a:cubicBezTo>
                    <a:pt x="199" y="382"/>
                    <a:pt x="207" y="380"/>
                    <a:pt x="201" y="342"/>
                  </a:cubicBezTo>
                  <a:cubicBezTo>
                    <a:pt x="180" y="285"/>
                    <a:pt x="173" y="227"/>
                    <a:pt x="157" y="170"/>
                  </a:cubicBezTo>
                  <a:cubicBezTo>
                    <a:pt x="151" y="125"/>
                    <a:pt x="157" y="81"/>
                    <a:pt x="157" y="35"/>
                  </a:cubicBezTo>
                </a:path>
              </a:pathLst>
            </a:custGeom>
            <a:solidFill>
              <a:srgbClr val="FFCC99"/>
            </a:solidFill>
            <a:ln w="28575" cmpd="sng">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7" name="Freeform 36">
              <a:extLst>
                <a:ext uri="{FF2B5EF4-FFF2-40B4-BE49-F238E27FC236}">
                  <a16:creationId xmlns:a16="http://schemas.microsoft.com/office/drawing/2014/main" id="{878BEDE4-A309-4046-A1B3-411055CABAE3}"/>
                </a:ext>
              </a:extLst>
            </p:cNvPr>
            <p:cNvSpPr>
              <a:spLocks/>
            </p:cNvSpPr>
            <p:nvPr/>
          </p:nvSpPr>
          <p:spPr bwMode="auto">
            <a:xfrm flipH="1">
              <a:off x="4254" y="449"/>
              <a:ext cx="45" cy="294"/>
            </a:xfrm>
            <a:custGeom>
              <a:avLst/>
              <a:gdLst/>
              <a:ahLst/>
              <a:cxnLst>
                <a:cxn ang="0">
                  <a:pos x="45" y="0"/>
                </a:cxn>
                <a:cxn ang="0">
                  <a:pos x="36" y="135"/>
                </a:cxn>
                <a:cxn ang="0">
                  <a:pos x="18" y="198"/>
                </a:cxn>
                <a:cxn ang="0">
                  <a:pos x="6" y="252"/>
                </a:cxn>
                <a:cxn ang="0">
                  <a:pos x="3" y="276"/>
                </a:cxn>
                <a:cxn ang="0">
                  <a:pos x="0" y="294"/>
                </a:cxn>
              </a:cxnLst>
              <a:rect l="0" t="0" r="r" b="b"/>
              <a:pathLst>
                <a:path w="45" h="294">
                  <a:moveTo>
                    <a:pt x="45" y="0"/>
                  </a:moveTo>
                  <a:cubicBezTo>
                    <a:pt x="43" y="44"/>
                    <a:pt x="43" y="91"/>
                    <a:pt x="36" y="135"/>
                  </a:cubicBezTo>
                  <a:cubicBezTo>
                    <a:pt x="32" y="156"/>
                    <a:pt x="23" y="177"/>
                    <a:pt x="18" y="198"/>
                  </a:cubicBezTo>
                  <a:cubicBezTo>
                    <a:pt x="14" y="216"/>
                    <a:pt x="9" y="234"/>
                    <a:pt x="6" y="252"/>
                  </a:cubicBezTo>
                  <a:cubicBezTo>
                    <a:pt x="5" y="260"/>
                    <a:pt x="4" y="268"/>
                    <a:pt x="3" y="276"/>
                  </a:cubicBezTo>
                  <a:cubicBezTo>
                    <a:pt x="2" y="282"/>
                    <a:pt x="0" y="294"/>
                    <a:pt x="0" y="294"/>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 name="Freeform 37">
              <a:extLst>
                <a:ext uri="{FF2B5EF4-FFF2-40B4-BE49-F238E27FC236}">
                  <a16:creationId xmlns:a16="http://schemas.microsoft.com/office/drawing/2014/main" id="{BB292EE0-3C3E-4B0A-8490-10E34BC74055}"/>
                </a:ext>
              </a:extLst>
            </p:cNvPr>
            <p:cNvSpPr>
              <a:spLocks/>
            </p:cNvSpPr>
            <p:nvPr/>
          </p:nvSpPr>
          <p:spPr bwMode="auto">
            <a:xfrm flipH="1">
              <a:off x="4156" y="526"/>
              <a:ext cx="102" cy="42"/>
            </a:xfrm>
            <a:custGeom>
              <a:avLst/>
              <a:gdLst/>
              <a:ahLst/>
              <a:cxnLst>
                <a:cxn ang="0">
                  <a:pos x="102" y="0"/>
                </a:cxn>
                <a:cxn ang="0">
                  <a:pos x="36" y="24"/>
                </a:cxn>
                <a:cxn ang="0">
                  <a:pos x="9" y="36"/>
                </a:cxn>
                <a:cxn ang="0">
                  <a:pos x="0" y="42"/>
                </a:cxn>
              </a:cxnLst>
              <a:rect l="0" t="0" r="r" b="b"/>
              <a:pathLst>
                <a:path w="102" h="42">
                  <a:moveTo>
                    <a:pt x="102" y="0"/>
                  </a:moveTo>
                  <a:cubicBezTo>
                    <a:pt x="83" y="14"/>
                    <a:pt x="59" y="18"/>
                    <a:pt x="36" y="24"/>
                  </a:cubicBezTo>
                  <a:cubicBezTo>
                    <a:pt x="28" y="29"/>
                    <a:pt x="17" y="31"/>
                    <a:pt x="9" y="36"/>
                  </a:cubicBezTo>
                  <a:cubicBezTo>
                    <a:pt x="6" y="38"/>
                    <a:pt x="0" y="42"/>
                    <a:pt x="0" y="42"/>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9" name="Freeform 38">
              <a:extLst>
                <a:ext uri="{FF2B5EF4-FFF2-40B4-BE49-F238E27FC236}">
                  <a16:creationId xmlns:a16="http://schemas.microsoft.com/office/drawing/2014/main" id="{F8D8B4B9-6FEB-4083-A24A-7463C123CC97}"/>
                </a:ext>
              </a:extLst>
            </p:cNvPr>
            <p:cNvSpPr>
              <a:spLocks/>
            </p:cNvSpPr>
            <p:nvPr/>
          </p:nvSpPr>
          <p:spPr bwMode="auto">
            <a:xfrm flipH="1">
              <a:off x="5143" y="642"/>
              <a:ext cx="126" cy="32"/>
            </a:xfrm>
            <a:custGeom>
              <a:avLst/>
              <a:gdLst/>
              <a:ahLst/>
              <a:cxnLst>
                <a:cxn ang="0">
                  <a:pos x="0" y="41"/>
                </a:cxn>
                <a:cxn ang="0">
                  <a:pos x="72" y="5"/>
                </a:cxn>
                <a:cxn ang="0">
                  <a:pos x="156" y="1"/>
                </a:cxn>
              </a:cxnLst>
              <a:rect l="0" t="0" r="r" b="b"/>
              <a:pathLst>
                <a:path w="156" h="41">
                  <a:moveTo>
                    <a:pt x="0" y="41"/>
                  </a:moveTo>
                  <a:cubicBezTo>
                    <a:pt x="25" y="33"/>
                    <a:pt x="47" y="10"/>
                    <a:pt x="72" y="5"/>
                  </a:cubicBezTo>
                  <a:cubicBezTo>
                    <a:pt x="96" y="0"/>
                    <a:pt x="131" y="1"/>
                    <a:pt x="156" y="1"/>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0" name="Freeform 39">
              <a:extLst>
                <a:ext uri="{FF2B5EF4-FFF2-40B4-BE49-F238E27FC236}">
                  <a16:creationId xmlns:a16="http://schemas.microsoft.com/office/drawing/2014/main" id="{BADF17BF-E33B-4A53-AF33-CB93FD0B6ECC}"/>
                </a:ext>
              </a:extLst>
            </p:cNvPr>
            <p:cNvSpPr>
              <a:spLocks/>
            </p:cNvSpPr>
            <p:nvPr/>
          </p:nvSpPr>
          <p:spPr bwMode="auto">
            <a:xfrm flipH="1">
              <a:off x="3826" y="1360"/>
              <a:ext cx="70" cy="114"/>
            </a:xfrm>
            <a:custGeom>
              <a:avLst/>
              <a:gdLst/>
              <a:ahLst/>
              <a:cxnLst>
                <a:cxn ang="0">
                  <a:pos x="0" y="0"/>
                </a:cxn>
                <a:cxn ang="0">
                  <a:pos x="4" y="44"/>
                </a:cxn>
                <a:cxn ang="0">
                  <a:pos x="76" y="128"/>
                </a:cxn>
                <a:cxn ang="0">
                  <a:pos x="88" y="148"/>
                </a:cxn>
              </a:cxnLst>
              <a:rect l="0" t="0" r="r" b="b"/>
              <a:pathLst>
                <a:path w="88" h="148">
                  <a:moveTo>
                    <a:pt x="0" y="0"/>
                  </a:moveTo>
                  <a:cubicBezTo>
                    <a:pt x="1" y="15"/>
                    <a:pt x="0" y="30"/>
                    <a:pt x="4" y="44"/>
                  </a:cubicBezTo>
                  <a:cubicBezTo>
                    <a:pt x="13" y="74"/>
                    <a:pt x="52" y="112"/>
                    <a:pt x="76" y="128"/>
                  </a:cubicBezTo>
                  <a:cubicBezTo>
                    <a:pt x="86" y="142"/>
                    <a:pt x="82" y="136"/>
                    <a:pt x="88" y="148"/>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1" name="Freeform 40">
              <a:extLst>
                <a:ext uri="{FF2B5EF4-FFF2-40B4-BE49-F238E27FC236}">
                  <a16:creationId xmlns:a16="http://schemas.microsoft.com/office/drawing/2014/main" id="{DBF4E908-D85D-4F51-817B-7C096FC7C2C3}"/>
                </a:ext>
              </a:extLst>
            </p:cNvPr>
            <p:cNvSpPr>
              <a:spLocks/>
            </p:cNvSpPr>
            <p:nvPr/>
          </p:nvSpPr>
          <p:spPr bwMode="auto">
            <a:xfrm flipH="1">
              <a:off x="3865" y="1390"/>
              <a:ext cx="61" cy="90"/>
            </a:xfrm>
            <a:custGeom>
              <a:avLst/>
              <a:gdLst/>
              <a:ahLst/>
              <a:cxnLst>
                <a:cxn ang="0">
                  <a:pos x="0" y="0"/>
                </a:cxn>
                <a:cxn ang="0">
                  <a:pos x="32" y="64"/>
                </a:cxn>
                <a:cxn ang="0">
                  <a:pos x="64" y="108"/>
                </a:cxn>
                <a:cxn ang="0">
                  <a:pos x="76" y="116"/>
                </a:cxn>
              </a:cxnLst>
              <a:rect l="0" t="0" r="r" b="b"/>
              <a:pathLst>
                <a:path w="76" h="116">
                  <a:moveTo>
                    <a:pt x="0" y="0"/>
                  </a:moveTo>
                  <a:cubicBezTo>
                    <a:pt x="9" y="26"/>
                    <a:pt x="12" y="44"/>
                    <a:pt x="32" y="64"/>
                  </a:cubicBezTo>
                  <a:cubicBezTo>
                    <a:pt x="38" y="81"/>
                    <a:pt x="54" y="92"/>
                    <a:pt x="64" y="108"/>
                  </a:cubicBezTo>
                  <a:cubicBezTo>
                    <a:pt x="67" y="112"/>
                    <a:pt x="76" y="116"/>
                    <a:pt x="76" y="116"/>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2" name="Freeform 10">
              <a:extLst>
                <a:ext uri="{FF2B5EF4-FFF2-40B4-BE49-F238E27FC236}">
                  <a16:creationId xmlns:a16="http://schemas.microsoft.com/office/drawing/2014/main" id="{CEFDF0CD-0CD2-4F27-ACD5-F6770C13D3CB}"/>
                </a:ext>
              </a:extLst>
            </p:cNvPr>
            <p:cNvSpPr>
              <a:spLocks/>
            </p:cNvSpPr>
            <p:nvPr/>
          </p:nvSpPr>
          <p:spPr bwMode="auto">
            <a:xfrm flipH="1">
              <a:off x="4488" y="2221"/>
              <a:ext cx="948" cy="155"/>
            </a:xfrm>
            <a:custGeom>
              <a:avLst/>
              <a:gdLst/>
              <a:ahLst/>
              <a:cxnLst>
                <a:cxn ang="0">
                  <a:pos x="4" y="8"/>
                </a:cxn>
                <a:cxn ang="0">
                  <a:pos x="1180" y="0"/>
                </a:cxn>
                <a:cxn ang="0">
                  <a:pos x="1140" y="200"/>
                </a:cxn>
                <a:cxn ang="0">
                  <a:pos x="0" y="96"/>
                </a:cxn>
                <a:cxn ang="0">
                  <a:pos x="4" y="8"/>
                </a:cxn>
              </a:cxnLst>
              <a:rect l="0" t="0" r="r" b="b"/>
              <a:pathLst>
                <a:path w="1180" h="200">
                  <a:moveTo>
                    <a:pt x="4" y="8"/>
                  </a:moveTo>
                  <a:lnTo>
                    <a:pt x="1180" y="0"/>
                  </a:lnTo>
                  <a:lnTo>
                    <a:pt x="1140" y="200"/>
                  </a:lnTo>
                  <a:lnTo>
                    <a:pt x="0" y="96"/>
                  </a:lnTo>
                  <a:lnTo>
                    <a:pt x="4" y="8"/>
                  </a:lnTo>
                  <a:close/>
                </a:path>
              </a:pathLst>
            </a:custGeom>
            <a:solidFill>
              <a:srgbClr val="3399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86" name="Group 73">
            <a:extLst>
              <a:ext uri="{FF2B5EF4-FFF2-40B4-BE49-F238E27FC236}">
                <a16:creationId xmlns:a16="http://schemas.microsoft.com/office/drawing/2014/main" id="{715E9149-9469-40AF-895C-896722A3E5BC}"/>
              </a:ext>
            </a:extLst>
          </p:cNvPr>
          <p:cNvGrpSpPr>
            <a:grpSpLocks/>
          </p:cNvGrpSpPr>
          <p:nvPr/>
        </p:nvGrpSpPr>
        <p:grpSpPr bwMode="auto">
          <a:xfrm rot="8077798" flipV="1">
            <a:off x="1918050" y="3342933"/>
            <a:ext cx="1015773" cy="1858949"/>
            <a:chOff x="1721" y="380"/>
            <a:chExt cx="436" cy="1950"/>
          </a:xfrm>
        </p:grpSpPr>
        <p:grpSp>
          <p:nvGrpSpPr>
            <p:cNvPr id="187" name="Group 74">
              <a:extLst>
                <a:ext uri="{FF2B5EF4-FFF2-40B4-BE49-F238E27FC236}">
                  <a16:creationId xmlns:a16="http://schemas.microsoft.com/office/drawing/2014/main" id="{F8AC8869-9A8D-4F3F-AC22-882EC6E4F46B}"/>
                </a:ext>
              </a:extLst>
            </p:cNvPr>
            <p:cNvGrpSpPr>
              <a:grpSpLocks/>
            </p:cNvGrpSpPr>
            <p:nvPr/>
          </p:nvGrpSpPr>
          <p:grpSpPr bwMode="auto">
            <a:xfrm>
              <a:off x="1836" y="684"/>
              <a:ext cx="285" cy="1270"/>
              <a:chOff x="1836" y="684"/>
              <a:chExt cx="285" cy="1270"/>
            </a:xfrm>
          </p:grpSpPr>
          <p:sp>
            <p:nvSpPr>
              <p:cNvPr id="198" name="Arc 75">
                <a:extLst>
                  <a:ext uri="{FF2B5EF4-FFF2-40B4-BE49-F238E27FC236}">
                    <a16:creationId xmlns:a16="http://schemas.microsoft.com/office/drawing/2014/main" id="{CF8EC4B0-061E-47CB-9934-F97A513A217D}"/>
                  </a:ext>
                </a:extLst>
              </p:cNvPr>
              <p:cNvSpPr>
                <a:spLocks/>
              </p:cNvSpPr>
              <p:nvPr/>
            </p:nvSpPr>
            <p:spPr bwMode="auto">
              <a:xfrm flipH="1" flipV="1">
                <a:off x="1836" y="1259"/>
                <a:ext cx="282" cy="695"/>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0" name="Arc 76">
                <a:extLst>
                  <a:ext uri="{FF2B5EF4-FFF2-40B4-BE49-F238E27FC236}">
                    <a16:creationId xmlns:a16="http://schemas.microsoft.com/office/drawing/2014/main" id="{D2D0D0F5-2578-4626-8AC4-990F7207FBA1}"/>
                  </a:ext>
                </a:extLst>
              </p:cNvPr>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88" name="Group 77">
              <a:extLst>
                <a:ext uri="{FF2B5EF4-FFF2-40B4-BE49-F238E27FC236}">
                  <a16:creationId xmlns:a16="http://schemas.microsoft.com/office/drawing/2014/main" id="{E399B4DB-8E0A-44B6-BBFD-C91B65949202}"/>
                </a:ext>
              </a:extLst>
            </p:cNvPr>
            <p:cNvGrpSpPr>
              <a:grpSpLocks/>
            </p:cNvGrpSpPr>
            <p:nvPr/>
          </p:nvGrpSpPr>
          <p:grpSpPr bwMode="auto">
            <a:xfrm>
              <a:off x="1729" y="408"/>
              <a:ext cx="428" cy="1856"/>
              <a:chOff x="1837" y="684"/>
              <a:chExt cx="284" cy="1281"/>
            </a:xfrm>
          </p:grpSpPr>
          <p:sp>
            <p:nvSpPr>
              <p:cNvPr id="196" name="Arc 78">
                <a:extLst>
                  <a:ext uri="{FF2B5EF4-FFF2-40B4-BE49-F238E27FC236}">
                    <a16:creationId xmlns:a16="http://schemas.microsoft.com/office/drawing/2014/main" id="{468ADBBA-F15C-4171-84F3-EC5FE0329768}"/>
                  </a:ext>
                </a:extLst>
              </p:cNvPr>
              <p:cNvSpPr>
                <a:spLocks/>
              </p:cNvSpPr>
              <p:nvPr/>
            </p:nvSpPr>
            <p:spPr bwMode="auto">
              <a:xfrm flipH="1" flipV="1">
                <a:off x="1837" y="1263"/>
                <a:ext cx="282" cy="702"/>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 name="Arc 79">
                <a:extLst>
                  <a:ext uri="{FF2B5EF4-FFF2-40B4-BE49-F238E27FC236}">
                    <a16:creationId xmlns:a16="http://schemas.microsoft.com/office/drawing/2014/main" id="{01B5EB16-28D2-4F4E-8DAF-8CC2C52789F4}"/>
                  </a:ext>
                </a:extLst>
              </p:cNvPr>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89" name="Freeform 82">
              <a:extLst>
                <a:ext uri="{FF2B5EF4-FFF2-40B4-BE49-F238E27FC236}">
                  <a16:creationId xmlns:a16="http://schemas.microsoft.com/office/drawing/2014/main" id="{731ABF5F-A873-4B8F-8417-85E40D401F5D}"/>
                </a:ext>
              </a:extLst>
            </p:cNvPr>
            <p:cNvSpPr>
              <a:spLocks/>
            </p:cNvSpPr>
            <p:nvPr/>
          </p:nvSpPr>
          <p:spPr bwMode="auto">
            <a:xfrm rot="10096849" flipH="1" flipV="1">
              <a:off x="1990" y="380"/>
              <a:ext cx="56" cy="142"/>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0" name="Freeform 82">
              <a:extLst>
                <a:ext uri="{FF2B5EF4-FFF2-40B4-BE49-F238E27FC236}">
                  <a16:creationId xmlns:a16="http://schemas.microsoft.com/office/drawing/2014/main" id="{666975C7-2A2F-42CC-99B0-602564B49DC9}"/>
                </a:ext>
              </a:extLst>
            </p:cNvPr>
            <p:cNvSpPr>
              <a:spLocks/>
            </p:cNvSpPr>
            <p:nvPr/>
          </p:nvSpPr>
          <p:spPr bwMode="auto">
            <a:xfrm rot="11943620" flipH="1" flipV="1">
              <a:off x="2064" y="830"/>
              <a:ext cx="56" cy="142"/>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1" name="Freeform 82">
              <a:extLst>
                <a:ext uri="{FF2B5EF4-FFF2-40B4-BE49-F238E27FC236}">
                  <a16:creationId xmlns:a16="http://schemas.microsoft.com/office/drawing/2014/main" id="{5DD20EA0-D6AA-4260-A07E-67F50832B032}"/>
                </a:ext>
              </a:extLst>
            </p:cNvPr>
            <p:cNvSpPr>
              <a:spLocks/>
            </p:cNvSpPr>
            <p:nvPr/>
          </p:nvSpPr>
          <p:spPr bwMode="auto">
            <a:xfrm rot="15114455" flipH="1" flipV="1">
              <a:off x="2007" y="1742"/>
              <a:ext cx="137" cy="58"/>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2" name="Freeform 82">
              <a:extLst>
                <a:ext uri="{FF2B5EF4-FFF2-40B4-BE49-F238E27FC236}">
                  <a16:creationId xmlns:a16="http://schemas.microsoft.com/office/drawing/2014/main" id="{559B0B95-3B2F-4FEE-A2C6-45C3AE820B14}"/>
                </a:ext>
              </a:extLst>
            </p:cNvPr>
            <p:cNvSpPr>
              <a:spLocks/>
            </p:cNvSpPr>
            <p:nvPr/>
          </p:nvSpPr>
          <p:spPr bwMode="auto">
            <a:xfrm rot="18847176" flipH="1" flipV="1">
              <a:off x="1909" y="2233"/>
              <a:ext cx="137" cy="58"/>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3" name="Freeform 82">
              <a:extLst>
                <a:ext uri="{FF2B5EF4-FFF2-40B4-BE49-F238E27FC236}">
                  <a16:creationId xmlns:a16="http://schemas.microsoft.com/office/drawing/2014/main" id="{86937895-9127-42CD-8F3F-B1E0EA74B0D5}"/>
                </a:ext>
              </a:extLst>
            </p:cNvPr>
            <p:cNvSpPr>
              <a:spLocks/>
            </p:cNvSpPr>
            <p:nvPr/>
          </p:nvSpPr>
          <p:spPr bwMode="auto">
            <a:xfrm rot="2073991" flipH="1" flipV="1">
              <a:off x="1721" y="1656"/>
              <a:ext cx="56" cy="142"/>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 name="Freeform 82">
              <a:extLst>
                <a:ext uri="{FF2B5EF4-FFF2-40B4-BE49-F238E27FC236}">
                  <a16:creationId xmlns:a16="http://schemas.microsoft.com/office/drawing/2014/main" id="{B956057C-A0D0-416E-8718-C22CFC533511}"/>
                </a:ext>
              </a:extLst>
            </p:cNvPr>
            <p:cNvSpPr>
              <a:spLocks/>
            </p:cNvSpPr>
            <p:nvPr/>
          </p:nvSpPr>
          <p:spPr bwMode="auto">
            <a:xfrm rot="3626256" flipH="1" flipV="1">
              <a:off x="1691" y="912"/>
              <a:ext cx="137" cy="58"/>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 name="Freeform 82">
              <a:extLst>
                <a:ext uri="{FF2B5EF4-FFF2-40B4-BE49-F238E27FC236}">
                  <a16:creationId xmlns:a16="http://schemas.microsoft.com/office/drawing/2014/main" id="{1729F448-074E-4595-AF0F-48AD3B5B3944}"/>
                </a:ext>
              </a:extLst>
            </p:cNvPr>
            <p:cNvSpPr>
              <a:spLocks/>
            </p:cNvSpPr>
            <p:nvPr/>
          </p:nvSpPr>
          <p:spPr bwMode="auto">
            <a:xfrm rot="2737630" flipH="1" flipV="1">
              <a:off x="1770" y="1337"/>
              <a:ext cx="137" cy="58"/>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3467522474"/>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2" nodeType="withEffect">
                                  <p:stCondLst>
                                    <p:cond delay="100"/>
                                  </p:stCondLst>
                                  <p:childTnLst>
                                    <p:set>
                                      <p:cBhvr>
                                        <p:cTn id="6" dur="1" fill="hold">
                                          <p:stCondLst>
                                            <p:cond delay="0"/>
                                          </p:stCondLst>
                                        </p:cTn>
                                        <p:tgtEl>
                                          <p:spTgt spid="77"/>
                                        </p:tgtEl>
                                        <p:attrNameLst>
                                          <p:attrName>style.visibility</p:attrName>
                                        </p:attrNameLst>
                                      </p:cBhvr>
                                      <p:to>
                                        <p:strVal val="visible"/>
                                      </p:to>
                                    </p:set>
                                  </p:childTnLst>
                                </p:cTn>
                              </p:par>
                              <p:par>
                                <p:cTn id="7" presetID="0" presetClass="path" presetSubtype="0" repeatCount="indefinite" accel="16667" fill="hold" grpId="0" nodeType="withEffect">
                                  <p:stCondLst>
                                    <p:cond delay="0"/>
                                  </p:stCondLst>
                                  <p:childTnLst>
                                    <p:animMotion origin="layout" path="M -4.72222E-6 1.85185E-6 L 0.39688 -0.49954 " pathEditMode="relative" rAng="0" ptsTypes="AA">
                                      <p:cBhvr>
                                        <p:cTn id="8" dur="3000" fill="hold"/>
                                        <p:tgtEl>
                                          <p:spTgt spid="77"/>
                                        </p:tgtEl>
                                        <p:attrNameLst>
                                          <p:attrName>ppt_x</p:attrName>
                                          <p:attrName>ppt_y</p:attrName>
                                        </p:attrNameLst>
                                      </p:cBhvr>
                                      <p:rCtr x="19844" y="-24977"/>
                                    </p:animMotion>
                                  </p:childTnLst>
                                </p:cTn>
                              </p:par>
                              <p:par>
                                <p:cTn id="9" presetID="6" presetClass="emph" presetSubtype="0" repeatCount="indefinite" fill="hold" grpId="1" nodeType="withEffect">
                                  <p:stCondLst>
                                    <p:cond delay="0"/>
                                  </p:stCondLst>
                                  <p:childTnLst>
                                    <p:animScale>
                                      <p:cBhvr>
                                        <p:cTn id="10" dur="3000" fill="hold"/>
                                        <p:tgtEl>
                                          <p:spTgt spid="77"/>
                                        </p:tgtEl>
                                      </p:cBhvr>
                                      <p:by x="20000" y="20000"/>
                                    </p:animScale>
                                  </p:childTnLst>
                                </p:cTn>
                              </p:par>
                              <p:par>
                                <p:cTn id="11" presetID="1" presetClass="entr" presetSubtype="0" fill="hold" grpId="2" nodeType="withEffect">
                                  <p:stCondLst>
                                    <p:cond delay="1000"/>
                                  </p:stCondLst>
                                  <p:childTnLst>
                                    <p:set>
                                      <p:cBhvr>
                                        <p:cTn id="12" dur="1" fill="hold">
                                          <p:stCondLst>
                                            <p:cond delay="0"/>
                                          </p:stCondLst>
                                        </p:cTn>
                                        <p:tgtEl>
                                          <p:spTgt spid="85"/>
                                        </p:tgtEl>
                                        <p:attrNameLst>
                                          <p:attrName>style.visibility</p:attrName>
                                        </p:attrNameLst>
                                      </p:cBhvr>
                                      <p:to>
                                        <p:strVal val="visible"/>
                                      </p:to>
                                    </p:set>
                                  </p:childTnLst>
                                </p:cTn>
                              </p:par>
                              <p:par>
                                <p:cTn id="13" presetID="0" presetClass="path" presetSubtype="0" repeatCount="indefinite" accel="16667" fill="hold" grpId="0" nodeType="withEffect">
                                  <p:stCondLst>
                                    <p:cond delay="1000"/>
                                  </p:stCondLst>
                                  <p:childTnLst>
                                    <p:animMotion origin="layout" path="M 4.44444E-6 3.33333E-6 L 0.39635 -0.49931 " pathEditMode="relative" rAng="0" ptsTypes="AA">
                                      <p:cBhvr>
                                        <p:cTn id="14" dur="3000" fill="hold"/>
                                        <p:tgtEl>
                                          <p:spTgt spid="85"/>
                                        </p:tgtEl>
                                        <p:attrNameLst>
                                          <p:attrName>ppt_x</p:attrName>
                                          <p:attrName>ppt_y</p:attrName>
                                        </p:attrNameLst>
                                      </p:cBhvr>
                                      <p:rCtr x="19809" y="-24977"/>
                                    </p:animMotion>
                                  </p:childTnLst>
                                </p:cTn>
                              </p:par>
                              <p:par>
                                <p:cTn id="15" presetID="6" presetClass="emph" presetSubtype="0" repeatCount="indefinite" fill="hold" grpId="1" nodeType="withEffect">
                                  <p:stCondLst>
                                    <p:cond delay="1000"/>
                                  </p:stCondLst>
                                  <p:childTnLst>
                                    <p:animScale>
                                      <p:cBhvr>
                                        <p:cTn id="16" dur="3000" fill="hold"/>
                                        <p:tgtEl>
                                          <p:spTgt spid="85"/>
                                        </p:tgtEl>
                                      </p:cBhvr>
                                      <p:by x="20000" y="20000"/>
                                    </p:animScale>
                                  </p:childTnLst>
                                </p:cTn>
                              </p:par>
                              <p:par>
                                <p:cTn id="17" presetID="1" presetClass="entr" presetSubtype="0" fill="hold" grpId="2" nodeType="withEffect">
                                  <p:stCondLst>
                                    <p:cond delay="2000"/>
                                  </p:stCondLst>
                                  <p:childTnLst>
                                    <p:set>
                                      <p:cBhvr>
                                        <p:cTn id="18" dur="1" fill="hold">
                                          <p:stCondLst>
                                            <p:cond delay="0"/>
                                          </p:stCondLst>
                                        </p:cTn>
                                        <p:tgtEl>
                                          <p:spTgt spid="86"/>
                                        </p:tgtEl>
                                        <p:attrNameLst>
                                          <p:attrName>style.visibility</p:attrName>
                                        </p:attrNameLst>
                                      </p:cBhvr>
                                      <p:to>
                                        <p:strVal val="visible"/>
                                      </p:to>
                                    </p:set>
                                  </p:childTnLst>
                                </p:cTn>
                              </p:par>
                              <p:par>
                                <p:cTn id="19" presetID="0" presetClass="path" presetSubtype="0" repeatCount="indefinite" accel="16667" fill="hold" grpId="0" nodeType="withEffect">
                                  <p:stCondLst>
                                    <p:cond delay="2000"/>
                                  </p:stCondLst>
                                  <p:childTnLst>
                                    <p:animMotion origin="layout" path="M -2.77778E-6 -7.40741E-7 L 0.39601 -0.4993 " pathEditMode="relative" rAng="0" ptsTypes="AA">
                                      <p:cBhvr>
                                        <p:cTn id="20" dur="3000" fill="hold"/>
                                        <p:tgtEl>
                                          <p:spTgt spid="86"/>
                                        </p:tgtEl>
                                        <p:attrNameLst>
                                          <p:attrName>ppt_x</p:attrName>
                                          <p:attrName>ppt_y</p:attrName>
                                        </p:attrNameLst>
                                      </p:cBhvr>
                                      <p:rCtr x="19792" y="-24977"/>
                                    </p:animMotion>
                                  </p:childTnLst>
                                </p:cTn>
                              </p:par>
                              <p:par>
                                <p:cTn id="21" presetID="6" presetClass="emph" presetSubtype="0" repeatCount="indefinite" fill="hold" grpId="1" nodeType="withEffect">
                                  <p:stCondLst>
                                    <p:cond delay="2000"/>
                                  </p:stCondLst>
                                  <p:childTnLst>
                                    <p:animScale>
                                      <p:cBhvr>
                                        <p:cTn id="22" dur="3000" fill="hold"/>
                                        <p:tgtEl>
                                          <p:spTgt spid="86"/>
                                        </p:tgtEl>
                                      </p:cBhvr>
                                      <p:by x="20000" y="20000"/>
                                    </p:animScale>
                                  </p:childTnLst>
                                </p:cTn>
                              </p:par>
                              <p:par>
                                <p:cTn id="23" presetID="10" presetClass="entr" presetSubtype="0" fill="hold" grpId="0" nodeType="withEffect">
                                  <p:stCondLst>
                                    <p:cond delay="50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750"/>
                                        <p:tgtEl>
                                          <p:spTgt spid="50"/>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1000"/>
                                        <p:tgtEl>
                                          <p:spTgt spid="51"/>
                                        </p:tgtEl>
                                      </p:cBhvr>
                                    </p:animEffect>
                                  </p:childTnLst>
                                </p:cTn>
                              </p:par>
                              <p:par>
                                <p:cTn id="29" presetID="53" presetClass="entr" presetSubtype="0" fill="hold" nodeType="withEffect">
                                  <p:stCondLst>
                                    <p:cond delay="3600"/>
                                  </p:stCondLst>
                                  <p:childTnLst>
                                    <p:set>
                                      <p:cBhvr>
                                        <p:cTn id="30" dur="1" fill="hold">
                                          <p:stCondLst>
                                            <p:cond delay="0"/>
                                          </p:stCondLst>
                                        </p:cTn>
                                        <p:tgtEl>
                                          <p:spTgt spid="135"/>
                                        </p:tgtEl>
                                        <p:attrNameLst>
                                          <p:attrName>style.visibility</p:attrName>
                                        </p:attrNameLst>
                                      </p:cBhvr>
                                      <p:to>
                                        <p:strVal val="visible"/>
                                      </p:to>
                                    </p:set>
                                    <p:anim calcmode="lin" valueType="num">
                                      <p:cBhvr>
                                        <p:cTn id="31" dur="1000" fill="hold"/>
                                        <p:tgtEl>
                                          <p:spTgt spid="135"/>
                                        </p:tgtEl>
                                        <p:attrNameLst>
                                          <p:attrName>ppt_w</p:attrName>
                                        </p:attrNameLst>
                                      </p:cBhvr>
                                      <p:tavLst>
                                        <p:tav tm="0">
                                          <p:val>
                                            <p:fltVal val="0"/>
                                          </p:val>
                                        </p:tav>
                                        <p:tav tm="100000">
                                          <p:val>
                                            <p:strVal val="#ppt_w"/>
                                          </p:val>
                                        </p:tav>
                                      </p:tavLst>
                                    </p:anim>
                                    <p:anim calcmode="lin" valueType="num">
                                      <p:cBhvr>
                                        <p:cTn id="32" dur="1000" fill="hold"/>
                                        <p:tgtEl>
                                          <p:spTgt spid="135"/>
                                        </p:tgtEl>
                                        <p:attrNameLst>
                                          <p:attrName>ppt_h</p:attrName>
                                        </p:attrNameLst>
                                      </p:cBhvr>
                                      <p:tavLst>
                                        <p:tav tm="0">
                                          <p:val>
                                            <p:fltVal val="0"/>
                                          </p:val>
                                        </p:tav>
                                        <p:tav tm="100000">
                                          <p:val>
                                            <p:strVal val="#ppt_h"/>
                                          </p:val>
                                        </p:tav>
                                      </p:tavLst>
                                    </p:anim>
                                    <p:animEffect transition="in" filter="fade">
                                      <p:cBhvr>
                                        <p:cTn id="33" dur="1000"/>
                                        <p:tgtEl>
                                          <p:spTgt spid="135"/>
                                        </p:tgtEl>
                                      </p:cBhvr>
                                    </p:animEffect>
                                  </p:childTnLst>
                                </p:cTn>
                              </p:par>
                              <p:par>
                                <p:cTn id="34" presetID="10" presetClass="entr" presetSubtype="0" fill="hold" grpId="0" nodeType="withEffect">
                                  <p:stCondLst>
                                    <p:cond delay="5500"/>
                                  </p:stCondLst>
                                  <p:childTnLst>
                                    <p:set>
                                      <p:cBhvr>
                                        <p:cTn id="35" dur="1" fill="hold">
                                          <p:stCondLst>
                                            <p:cond delay="0"/>
                                          </p:stCondLst>
                                        </p:cTn>
                                        <p:tgtEl>
                                          <p:spTgt spid="139"/>
                                        </p:tgtEl>
                                        <p:attrNameLst>
                                          <p:attrName>style.visibility</p:attrName>
                                        </p:attrNameLst>
                                      </p:cBhvr>
                                      <p:to>
                                        <p:strVal val="visible"/>
                                      </p:to>
                                    </p:set>
                                    <p:animEffect transition="in" filter="fade">
                                      <p:cBhvr>
                                        <p:cTn id="36" dur="750"/>
                                        <p:tgtEl>
                                          <p:spTgt spid="139"/>
                                        </p:tgtEl>
                                      </p:cBhvr>
                                    </p:animEffect>
                                  </p:childTnLst>
                                </p:cTn>
                              </p:par>
                              <p:par>
                                <p:cTn id="37" presetID="10" presetClass="entr" presetSubtype="0" fill="hold" grpId="0" nodeType="withEffect">
                                  <p:stCondLst>
                                    <p:cond delay="6500"/>
                                  </p:stCondLst>
                                  <p:childTnLst>
                                    <p:set>
                                      <p:cBhvr>
                                        <p:cTn id="38" dur="1" fill="hold">
                                          <p:stCondLst>
                                            <p:cond delay="0"/>
                                          </p:stCondLst>
                                        </p:cTn>
                                        <p:tgtEl>
                                          <p:spTgt spid="140"/>
                                        </p:tgtEl>
                                        <p:attrNameLst>
                                          <p:attrName>style.visibility</p:attrName>
                                        </p:attrNameLst>
                                      </p:cBhvr>
                                      <p:to>
                                        <p:strVal val="visible"/>
                                      </p:to>
                                    </p:set>
                                    <p:animEffect transition="in" filter="fade">
                                      <p:cBhvr>
                                        <p:cTn id="39" dur="1000"/>
                                        <p:tgtEl>
                                          <p:spTgt spid="140"/>
                                        </p:tgtEl>
                                      </p:cBhvr>
                                    </p:animEffect>
                                  </p:childTnLst>
                                </p:cTn>
                              </p:par>
                              <p:par>
                                <p:cTn id="40" presetID="53" presetClass="entr" presetSubtype="16" fill="hold" grpId="0" nodeType="withEffect">
                                  <p:stCondLst>
                                    <p:cond delay="8500"/>
                                  </p:stCondLst>
                                  <p:childTnLst>
                                    <p:set>
                                      <p:cBhvr>
                                        <p:cTn id="41" dur="1" fill="hold">
                                          <p:stCondLst>
                                            <p:cond delay="0"/>
                                          </p:stCondLst>
                                        </p:cTn>
                                        <p:tgtEl>
                                          <p:spTgt spid="89"/>
                                        </p:tgtEl>
                                        <p:attrNameLst>
                                          <p:attrName>style.visibility</p:attrName>
                                        </p:attrNameLst>
                                      </p:cBhvr>
                                      <p:to>
                                        <p:strVal val="visible"/>
                                      </p:to>
                                    </p:set>
                                    <p:anim calcmode="lin" valueType="num">
                                      <p:cBhvr>
                                        <p:cTn id="42" dur="1000" fill="hold"/>
                                        <p:tgtEl>
                                          <p:spTgt spid="89"/>
                                        </p:tgtEl>
                                        <p:attrNameLst>
                                          <p:attrName>ppt_w</p:attrName>
                                        </p:attrNameLst>
                                      </p:cBhvr>
                                      <p:tavLst>
                                        <p:tav tm="0">
                                          <p:val>
                                            <p:fltVal val="0"/>
                                          </p:val>
                                        </p:tav>
                                        <p:tav tm="100000">
                                          <p:val>
                                            <p:strVal val="#ppt_w"/>
                                          </p:val>
                                        </p:tav>
                                      </p:tavLst>
                                    </p:anim>
                                    <p:anim calcmode="lin" valueType="num">
                                      <p:cBhvr>
                                        <p:cTn id="43" dur="1000" fill="hold"/>
                                        <p:tgtEl>
                                          <p:spTgt spid="89"/>
                                        </p:tgtEl>
                                        <p:attrNameLst>
                                          <p:attrName>ppt_h</p:attrName>
                                        </p:attrNameLst>
                                      </p:cBhvr>
                                      <p:tavLst>
                                        <p:tav tm="0">
                                          <p:val>
                                            <p:fltVal val="0"/>
                                          </p:val>
                                        </p:tav>
                                        <p:tav tm="100000">
                                          <p:val>
                                            <p:strVal val="#ppt_h"/>
                                          </p:val>
                                        </p:tav>
                                      </p:tavLst>
                                    </p:anim>
                                    <p:animEffect transition="in" filter="fade">
                                      <p:cBhvr>
                                        <p:cTn id="44"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7" grpId="1" animBg="1"/>
      <p:bldP spid="77" grpId="2" animBg="1"/>
      <p:bldP spid="85" grpId="0" animBg="1"/>
      <p:bldP spid="85" grpId="1" animBg="1"/>
      <p:bldP spid="85" grpId="2" animBg="1"/>
      <p:bldP spid="86" grpId="0" animBg="1"/>
      <p:bldP spid="86" grpId="1" animBg="1"/>
      <p:bldP spid="86" grpId="2" animBg="1"/>
      <p:bldP spid="89" grpId="0"/>
      <p:bldP spid="50" grpId="0" animBg="1"/>
      <p:bldP spid="51" grpId="0"/>
      <p:bldP spid="139" grpId="0" animBg="1"/>
      <p:bldP spid="1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02CB9B4-D3AA-4F8E-BD97-A2FD4D22A95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35D393B-9FD9-C590-46C5-5A26422AC375}"/>
              </a:ext>
            </a:extLst>
          </p:cNvPr>
          <p:cNvPicPr>
            <a:picLocks noChangeAspect="1"/>
          </p:cNvPicPr>
          <p:nvPr/>
        </p:nvPicPr>
        <p:blipFill>
          <a:blip r:embed="rId2"/>
          <a:stretch>
            <a:fillRect/>
          </a:stretch>
        </p:blipFill>
        <p:spPr>
          <a:xfrm>
            <a:off x="2479830" y="698500"/>
            <a:ext cx="4184340" cy="5651500"/>
          </a:xfrm>
          <a:prstGeom prst="rect">
            <a:avLst/>
          </a:prstGeom>
        </p:spPr>
      </p:pic>
    </p:spTree>
    <p:extLst>
      <p:ext uri="{BB962C8B-B14F-4D97-AF65-F5344CB8AC3E}">
        <p14:creationId xmlns:p14="http://schemas.microsoft.com/office/powerpoint/2010/main" val="24935569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78B9751-2AD9-3430-71F8-E9E6D218AD8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E4867C5-5778-BEA0-FA19-D634F3AD1218}"/>
              </a:ext>
            </a:extLst>
          </p:cNvPr>
          <p:cNvPicPr>
            <a:picLocks noChangeAspect="1"/>
          </p:cNvPicPr>
          <p:nvPr/>
        </p:nvPicPr>
        <p:blipFill>
          <a:blip r:embed="rId2"/>
          <a:stretch>
            <a:fillRect/>
          </a:stretch>
        </p:blipFill>
        <p:spPr>
          <a:xfrm>
            <a:off x="2185897" y="396488"/>
            <a:ext cx="4922269" cy="6065023"/>
          </a:xfrm>
          <a:prstGeom prst="rect">
            <a:avLst/>
          </a:prstGeom>
        </p:spPr>
      </p:pic>
    </p:spTree>
    <p:extLst>
      <p:ext uri="{BB962C8B-B14F-4D97-AF65-F5344CB8AC3E}">
        <p14:creationId xmlns:p14="http://schemas.microsoft.com/office/powerpoint/2010/main" val="34869393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02BAD34-0309-E08A-8CAB-3683A837363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26D8A5C-30E0-A460-F330-4FD853085159}"/>
              </a:ext>
            </a:extLst>
          </p:cNvPr>
          <p:cNvPicPr>
            <a:picLocks noChangeAspect="1"/>
          </p:cNvPicPr>
          <p:nvPr/>
        </p:nvPicPr>
        <p:blipFill>
          <a:blip r:embed="rId2"/>
          <a:stretch>
            <a:fillRect/>
          </a:stretch>
        </p:blipFill>
        <p:spPr>
          <a:xfrm>
            <a:off x="2419791" y="506669"/>
            <a:ext cx="4452588" cy="5844661"/>
          </a:xfrm>
          <a:prstGeom prst="rect">
            <a:avLst/>
          </a:prstGeom>
        </p:spPr>
      </p:pic>
    </p:spTree>
    <p:extLst>
      <p:ext uri="{BB962C8B-B14F-4D97-AF65-F5344CB8AC3E}">
        <p14:creationId xmlns:p14="http://schemas.microsoft.com/office/powerpoint/2010/main" val="35515742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01AE997-6B9B-E09D-045F-190303D1AE1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CEC6B9E-2D6C-7805-9D38-113FA97C73E5}"/>
              </a:ext>
            </a:extLst>
          </p:cNvPr>
          <p:cNvPicPr>
            <a:picLocks noChangeAspect="1"/>
          </p:cNvPicPr>
          <p:nvPr/>
        </p:nvPicPr>
        <p:blipFill>
          <a:blip r:embed="rId2"/>
          <a:stretch>
            <a:fillRect/>
          </a:stretch>
        </p:blipFill>
        <p:spPr>
          <a:xfrm>
            <a:off x="2367352" y="488829"/>
            <a:ext cx="4409296" cy="5765321"/>
          </a:xfrm>
          <a:prstGeom prst="rect">
            <a:avLst/>
          </a:prstGeom>
        </p:spPr>
      </p:pic>
    </p:spTree>
    <p:extLst>
      <p:ext uri="{BB962C8B-B14F-4D97-AF65-F5344CB8AC3E}">
        <p14:creationId xmlns:p14="http://schemas.microsoft.com/office/powerpoint/2010/main" val="21793987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42A30FF-BA74-4EA0-0C32-A69AC601BC6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E2FB5F9-E2FD-4352-59DB-3897BE244AEA}"/>
              </a:ext>
            </a:extLst>
          </p:cNvPr>
          <p:cNvPicPr>
            <a:picLocks noChangeAspect="1"/>
          </p:cNvPicPr>
          <p:nvPr/>
        </p:nvPicPr>
        <p:blipFill>
          <a:blip r:embed="rId2"/>
          <a:stretch>
            <a:fillRect/>
          </a:stretch>
        </p:blipFill>
        <p:spPr>
          <a:xfrm>
            <a:off x="2279722" y="424132"/>
            <a:ext cx="4584556" cy="6009735"/>
          </a:xfrm>
          <a:prstGeom prst="rect">
            <a:avLst/>
          </a:prstGeom>
        </p:spPr>
      </p:pic>
    </p:spTree>
    <p:extLst>
      <p:ext uri="{BB962C8B-B14F-4D97-AF65-F5344CB8AC3E}">
        <p14:creationId xmlns:p14="http://schemas.microsoft.com/office/powerpoint/2010/main" val="12632746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CD157A-AB36-6B75-B095-FF8E8B18914B}"/>
              </a:ext>
            </a:extLst>
          </p:cNvPr>
          <p:cNvPicPr>
            <a:picLocks noChangeAspect="1"/>
          </p:cNvPicPr>
          <p:nvPr/>
        </p:nvPicPr>
        <p:blipFill>
          <a:blip r:embed="rId2"/>
          <a:stretch>
            <a:fillRect/>
          </a:stretch>
        </p:blipFill>
        <p:spPr>
          <a:xfrm>
            <a:off x="1848408" y="322406"/>
            <a:ext cx="5073092" cy="6213187"/>
          </a:xfrm>
          <a:prstGeom prst="rect">
            <a:avLst/>
          </a:prstGeom>
          <a:scene3d>
            <a:camera prst="orthographicFront"/>
            <a:lightRig rig="threePt" dir="t"/>
          </a:scene3d>
          <a:sp3d>
            <a:bevelT w="165100" prst="coolSlant"/>
          </a:sp3d>
        </p:spPr>
      </p:pic>
    </p:spTree>
    <p:extLst>
      <p:ext uri="{BB962C8B-B14F-4D97-AF65-F5344CB8AC3E}">
        <p14:creationId xmlns:p14="http://schemas.microsoft.com/office/powerpoint/2010/main" val="3875307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5" name="AutoShape 151"/>
          <p:cNvSpPr>
            <a:spLocks noChangeArrowheads="1"/>
          </p:cNvSpPr>
          <p:nvPr/>
        </p:nvSpPr>
        <p:spPr bwMode="auto">
          <a:xfrm rot="5400000">
            <a:off x="4384675" y="-1338262"/>
            <a:ext cx="495300" cy="6934200"/>
          </a:xfrm>
          <a:prstGeom prst="can">
            <a:avLst>
              <a:gd name="adj" fmla="val 54769"/>
            </a:avLst>
          </a:prstGeom>
          <a:gradFill rotWithShape="0">
            <a:gsLst>
              <a:gs pos="0">
                <a:srgbClr val="FF0000">
                  <a:gamma/>
                  <a:shade val="46275"/>
                  <a:invGamma/>
                </a:srgbClr>
              </a:gs>
              <a:gs pos="50000">
                <a:srgbClr val="FF0000"/>
              </a:gs>
              <a:gs pos="100000">
                <a:srgbClr val="FF0000">
                  <a:gamma/>
                  <a:shade val="46275"/>
                  <a:invGamma/>
                </a:srgbClr>
              </a:gs>
            </a:gsLst>
            <a:lin ang="5400000" scaled="1"/>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300" name="Oval 156"/>
          <p:cNvSpPr>
            <a:spLocks noChangeArrowheads="1"/>
          </p:cNvSpPr>
          <p:nvPr/>
        </p:nvSpPr>
        <p:spPr bwMode="auto">
          <a:xfrm>
            <a:off x="9450119" y="1975408"/>
            <a:ext cx="279400" cy="266700"/>
          </a:xfrm>
          <a:prstGeom prst="ellipse">
            <a:avLst/>
          </a:prstGeom>
          <a:gradFill rotWithShape="1">
            <a:gsLst>
              <a:gs pos="0">
                <a:srgbClr val="FF0000"/>
              </a:gs>
              <a:gs pos="100000">
                <a:srgbClr val="0000FF"/>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301" name="Oval 157"/>
          <p:cNvSpPr>
            <a:spLocks noChangeArrowheads="1"/>
          </p:cNvSpPr>
          <p:nvPr/>
        </p:nvSpPr>
        <p:spPr bwMode="auto">
          <a:xfrm>
            <a:off x="9454896" y="1975104"/>
            <a:ext cx="279400" cy="266700"/>
          </a:xfrm>
          <a:prstGeom prst="ellipse">
            <a:avLst/>
          </a:prstGeom>
          <a:gradFill rotWithShape="1">
            <a:gsLst>
              <a:gs pos="0">
                <a:srgbClr val="FF0000"/>
              </a:gs>
              <a:gs pos="100000">
                <a:srgbClr val="0000FF"/>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302" name="Oval 158"/>
          <p:cNvSpPr>
            <a:spLocks noChangeArrowheads="1"/>
          </p:cNvSpPr>
          <p:nvPr/>
        </p:nvSpPr>
        <p:spPr bwMode="auto">
          <a:xfrm>
            <a:off x="9454896" y="1975104"/>
            <a:ext cx="279400" cy="266700"/>
          </a:xfrm>
          <a:prstGeom prst="ellipse">
            <a:avLst/>
          </a:prstGeom>
          <a:gradFill rotWithShape="1">
            <a:gsLst>
              <a:gs pos="0">
                <a:srgbClr val="FF0000"/>
              </a:gs>
              <a:gs pos="100000">
                <a:srgbClr val="0000FF"/>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303" name="Oval 159"/>
          <p:cNvSpPr>
            <a:spLocks noChangeArrowheads="1"/>
          </p:cNvSpPr>
          <p:nvPr/>
        </p:nvSpPr>
        <p:spPr bwMode="auto">
          <a:xfrm>
            <a:off x="9454896" y="1975104"/>
            <a:ext cx="279400" cy="266700"/>
          </a:xfrm>
          <a:prstGeom prst="ellipse">
            <a:avLst/>
          </a:prstGeom>
          <a:gradFill rotWithShape="1">
            <a:gsLst>
              <a:gs pos="0">
                <a:srgbClr val="FF0000"/>
              </a:gs>
              <a:gs pos="100000">
                <a:srgbClr val="0000FF"/>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304" name="Oval 160"/>
          <p:cNvSpPr>
            <a:spLocks noChangeArrowheads="1"/>
          </p:cNvSpPr>
          <p:nvPr/>
        </p:nvSpPr>
        <p:spPr bwMode="auto">
          <a:xfrm>
            <a:off x="9454896" y="1975104"/>
            <a:ext cx="279400" cy="266700"/>
          </a:xfrm>
          <a:prstGeom prst="ellipse">
            <a:avLst/>
          </a:prstGeom>
          <a:gradFill rotWithShape="1">
            <a:gsLst>
              <a:gs pos="0">
                <a:srgbClr val="FF0000"/>
              </a:gs>
              <a:gs pos="100000">
                <a:srgbClr val="0000FF"/>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03" name="AutoShape 59"/>
          <p:cNvSpPr>
            <a:spLocks noChangeArrowheads="1"/>
          </p:cNvSpPr>
          <p:nvPr/>
        </p:nvSpPr>
        <p:spPr bwMode="auto">
          <a:xfrm rot="10800000">
            <a:off x="6275862" y="2695390"/>
            <a:ext cx="1847850" cy="520700"/>
          </a:xfrm>
          <a:prstGeom prst="rightArrow">
            <a:avLst>
              <a:gd name="adj1" fmla="val 50000"/>
              <a:gd name="adj2" fmla="val 88720"/>
            </a:avLst>
          </a:prstGeom>
          <a:gradFill rotWithShape="1">
            <a:gsLst>
              <a:gs pos="0">
                <a:srgbClr val="0000FF"/>
              </a:gs>
              <a:gs pos="50000">
                <a:srgbClr val="FF0000"/>
              </a:gs>
              <a:gs pos="100000">
                <a:srgbClr val="0000FF"/>
              </a:gs>
            </a:gsLst>
            <a:lin ang="5400000" scaled="1"/>
          </a:gradFill>
          <a:ln w="9525">
            <a:solidFill>
              <a:schemeClr val="tx1"/>
            </a:solidFill>
            <a:miter lim="800000"/>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04" name="Text Box 60"/>
          <p:cNvSpPr txBox="1">
            <a:spLocks noChangeArrowheads="1"/>
          </p:cNvSpPr>
          <p:nvPr/>
        </p:nvSpPr>
        <p:spPr bwMode="auto">
          <a:xfrm>
            <a:off x="4894263" y="3838740"/>
            <a:ext cx="4249737" cy="2246769"/>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dirty="0">
                <a:ln w="11430"/>
                <a:solidFill>
                  <a:sysClr val="windowText" lastClr="000000"/>
                </a:solidFill>
                <a:effectLst>
                  <a:outerShdw blurRad="50800" dist="39000" dir="5460000" algn="tl">
                    <a:srgbClr val="000000">
                      <a:alpha val="38000"/>
                    </a:srgbClr>
                  </a:outerShdw>
                </a:effectLst>
                <a:uLnTx/>
                <a:uFillTx/>
                <a:latin typeface="Arial" charset="0"/>
                <a:ea typeface="+mn-ea"/>
                <a:cs typeface="+mn-cs"/>
              </a:rPr>
              <a:t>Grasp the wire with your right hand so your thumb points in the direction of</a:t>
            </a:r>
            <a:r>
              <a:rPr kumimoji="0" lang="en-US" sz="28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 </a:t>
            </a:r>
            <a:br>
              <a:rPr kumimoji="0" lang="en-US" sz="28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br>
            <a:r>
              <a:rPr kumimoji="0" lang="en-US" sz="28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positive current flow.</a:t>
            </a:r>
            <a:endPar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n-ea"/>
              <a:cs typeface="+mn-cs"/>
            </a:endParaRPr>
          </a:p>
        </p:txBody>
      </p:sp>
      <p:grpSp>
        <p:nvGrpSpPr>
          <p:cNvPr id="6205" name="Group 61"/>
          <p:cNvGrpSpPr>
            <a:grpSpLocks/>
          </p:cNvGrpSpPr>
          <p:nvPr/>
        </p:nvGrpSpPr>
        <p:grpSpPr bwMode="auto">
          <a:xfrm>
            <a:off x="1411288" y="647700"/>
            <a:ext cx="679450" cy="2952750"/>
            <a:chOff x="1729" y="408"/>
            <a:chExt cx="428" cy="1860"/>
          </a:xfrm>
        </p:grpSpPr>
        <p:grpSp>
          <p:nvGrpSpPr>
            <p:cNvPr id="6206" name="Group 62"/>
            <p:cNvGrpSpPr>
              <a:grpSpLocks/>
            </p:cNvGrpSpPr>
            <p:nvPr/>
          </p:nvGrpSpPr>
          <p:grpSpPr bwMode="auto">
            <a:xfrm>
              <a:off x="1837" y="684"/>
              <a:ext cx="284" cy="1284"/>
              <a:chOff x="1837" y="684"/>
              <a:chExt cx="284" cy="1284"/>
            </a:xfrm>
          </p:grpSpPr>
          <p:sp>
            <p:nvSpPr>
              <p:cNvPr id="6207" name="Arc 63"/>
              <p:cNvSpPr>
                <a:spLocks/>
              </p:cNvSpPr>
              <p:nvPr/>
            </p:nvSpPr>
            <p:spPr bwMode="auto">
              <a:xfrm flipH="1" flipV="1">
                <a:off x="1839" y="1212"/>
                <a:ext cx="282" cy="756"/>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08" name="Arc 64"/>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6209" name="Group 65"/>
            <p:cNvGrpSpPr>
              <a:grpSpLocks/>
            </p:cNvGrpSpPr>
            <p:nvPr/>
          </p:nvGrpSpPr>
          <p:grpSpPr bwMode="auto">
            <a:xfrm>
              <a:off x="1729" y="408"/>
              <a:ext cx="428" cy="1860"/>
              <a:chOff x="1837" y="684"/>
              <a:chExt cx="284" cy="1284"/>
            </a:xfrm>
          </p:grpSpPr>
          <p:sp>
            <p:nvSpPr>
              <p:cNvPr id="6210" name="Arc 66"/>
              <p:cNvSpPr>
                <a:spLocks/>
              </p:cNvSpPr>
              <p:nvPr/>
            </p:nvSpPr>
            <p:spPr bwMode="auto">
              <a:xfrm flipH="1" flipV="1">
                <a:off x="1839" y="1212"/>
                <a:ext cx="282" cy="756"/>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11" name="Arc 67"/>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6212" name="Freeform 68"/>
            <p:cNvSpPr>
              <a:spLocks/>
            </p:cNvSpPr>
            <p:nvPr/>
          </p:nvSpPr>
          <p:spPr bwMode="auto">
            <a:xfrm rot="1730975" flipH="1" flipV="1">
              <a:off x="1760" y="195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13" name="Freeform 69"/>
            <p:cNvSpPr>
              <a:spLocks/>
            </p:cNvSpPr>
            <p:nvPr/>
          </p:nvSpPr>
          <p:spPr bwMode="auto">
            <a:xfrm rot="3424353" flipH="1" flipV="1">
              <a:off x="1731" y="675"/>
              <a:ext cx="122" cy="112"/>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14" name="Freeform 70"/>
            <p:cNvSpPr>
              <a:spLocks/>
            </p:cNvSpPr>
            <p:nvPr/>
          </p:nvSpPr>
          <p:spPr bwMode="auto">
            <a:xfrm rot="12372058" flipH="1" flipV="1">
              <a:off x="2024" y="555"/>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15" name="Freeform 71"/>
            <p:cNvSpPr>
              <a:spLocks/>
            </p:cNvSpPr>
            <p:nvPr/>
          </p:nvSpPr>
          <p:spPr bwMode="auto">
            <a:xfrm rot="14666928" flipH="1" flipV="1">
              <a:off x="2048" y="195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16" name="Freeform 72"/>
            <p:cNvSpPr>
              <a:spLocks/>
            </p:cNvSpPr>
            <p:nvPr/>
          </p:nvSpPr>
          <p:spPr bwMode="auto">
            <a:xfrm rot="2324203" flipH="1" flipV="1">
              <a:off x="1808" y="1575"/>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17" name="Freeform 73"/>
            <p:cNvSpPr>
              <a:spLocks/>
            </p:cNvSpPr>
            <p:nvPr/>
          </p:nvSpPr>
          <p:spPr bwMode="auto">
            <a:xfrm rot="24557294" flipH="1" flipV="1">
              <a:off x="1805" y="1002"/>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18" name="Freeform 74"/>
            <p:cNvSpPr>
              <a:spLocks/>
            </p:cNvSpPr>
            <p:nvPr/>
          </p:nvSpPr>
          <p:spPr bwMode="auto">
            <a:xfrm rot="12708018" flipH="1" flipV="1">
              <a:off x="2027" y="802"/>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19" name="Freeform 75"/>
            <p:cNvSpPr>
              <a:spLocks/>
            </p:cNvSpPr>
            <p:nvPr/>
          </p:nvSpPr>
          <p:spPr bwMode="auto">
            <a:xfrm rot="13623439" flipH="1" flipV="1">
              <a:off x="2045" y="1628"/>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6220" name="Group 76"/>
          <p:cNvGrpSpPr>
            <a:grpSpLocks/>
          </p:cNvGrpSpPr>
          <p:nvPr/>
        </p:nvGrpSpPr>
        <p:grpSpPr bwMode="auto">
          <a:xfrm>
            <a:off x="5754688" y="647700"/>
            <a:ext cx="679450" cy="2952750"/>
            <a:chOff x="1729" y="408"/>
            <a:chExt cx="428" cy="1860"/>
          </a:xfrm>
        </p:grpSpPr>
        <p:grpSp>
          <p:nvGrpSpPr>
            <p:cNvPr id="6221" name="Group 77"/>
            <p:cNvGrpSpPr>
              <a:grpSpLocks/>
            </p:cNvGrpSpPr>
            <p:nvPr/>
          </p:nvGrpSpPr>
          <p:grpSpPr bwMode="auto">
            <a:xfrm>
              <a:off x="1837" y="684"/>
              <a:ext cx="284" cy="1284"/>
              <a:chOff x="1837" y="684"/>
              <a:chExt cx="284" cy="1284"/>
            </a:xfrm>
          </p:grpSpPr>
          <p:sp>
            <p:nvSpPr>
              <p:cNvPr id="6222" name="Arc 78"/>
              <p:cNvSpPr>
                <a:spLocks/>
              </p:cNvSpPr>
              <p:nvPr/>
            </p:nvSpPr>
            <p:spPr bwMode="auto">
              <a:xfrm flipH="1" flipV="1">
                <a:off x="1839" y="1212"/>
                <a:ext cx="282" cy="756"/>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23" name="Arc 79"/>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6224" name="Group 80"/>
            <p:cNvGrpSpPr>
              <a:grpSpLocks/>
            </p:cNvGrpSpPr>
            <p:nvPr/>
          </p:nvGrpSpPr>
          <p:grpSpPr bwMode="auto">
            <a:xfrm>
              <a:off x="1729" y="408"/>
              <a:ext cx="428" cy="1860"/>
              <a:chOff x="1837" y="684"/>
              <a:chExt cx="284" cy="1284"/>
            </a:xfrm>
          </p:grpSpPr>
          <p:sp>
            <p:nvSpPr>
              <p:cNvPr id="6225" name="Arc 81"/>
              <p:cNvSpPr>
                <a:spLocks/>
              </p:cNvSpPr>
              <p:nvPr/>
            </p:nvSpPr>
            <p:spPr bwMode="auto">
              <a:xfrm flipH="1" flipV="1">
                <a:off x="1839" y="1212"/>
                <a:ext cx="282" cy="756"/>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26" name="Arc 82"/>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6227" name="Freeform 83"/>
            <p:cNvSpPr>
              <a:spLocks/>
            </p:cNvSpPr>
            <p:nvPr/>
          </p:nvSpPr>
          <p:spPr bwMode="auto">
            <a:xfrm rot="1730975" flipH="1" flipV="1">
              <a:off x="1760" y="195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28" name="Freeform 84"/>
            <p:cNvSpPr>
              <a:spLocks/>
            </p:cNvSpPr>
            <p:nvPr/>
          </p:nvSpPr>
          <p:spPr bwMode="auto">
            <a:xfrm rot="3424353" flipH="1" flipV="1">
              <a:off x="1739" y="66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29" name="Freeform 85"/>
            <p:cNvSpPr>
              <a:spLocks/>
            </p:cNvSpPr>
            <p:nvPr/>
          </p:nvSpPr>
          <p:spPr bwMode="auto">
            <a:xfrm rot="12372058" flipH="1" flipV="1">
              <a:off x="2024" y="555"/>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30" name="Freeform 86"/>
            <p:cNvSpPr>
              <a:spLocks/>
            </p:cNvSpPr>
            <p:nvPr/>
          </p:nvSpPr>
          <p:spPr bwMode="auto">
            <a:xfrm rot="14666928" flipH="1" flipV="1">
              <a:off x="2048" y="195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31" name="Freeform 87"/>
            <p:cNvSpPr>
              <a:spLocks/>
            </p:cNvSpPr>
            <p:nvPr/>
          </p:nvSpPr>
          <p:spPr bwMode="auto">
            <a:xfrm rot="2324203" flipH="1" flipV="1">
              <a:off x="1808" y="1575"/>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32" name="Freeform 88"/>
            <p:cNvSpPr>
              <a:spLocks/>
            </p:cNvSpPr>
            <p:nvPr/>
          </p:nvSpPr>
          <p:spPr bwMode="auto">
            <a:xfrm rot="24557294" flipH="1" flipV="1">
              <a:off x="1805" y="1002"/>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33" name="Freeform 89"/>
            <p:cNvSpPr>
              <a:spLocks/>
            </p:cNvSpPr>
            <p:nvPr/>
          </p:nvSpPr>
          <p:spPr bwMode="auto">
            <a:xfrm rot="12708018" flipH="1" flipV="1">
              <a:off x="2027" y="802"/>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34" name="Freeform 90"/>
            <p:cNvSpPr>
              <a:spLocks/>
            </p:cNvSpPr>
            <p:nvPr/>
          </p:nvSpPr>
          <p:spPr bwMode="auto">
            <a:xfrm rot="13623439" flipH="1" flipV="1">
              <a:off x="2045" y="1628"/>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6235" name="Group 91"/>
          <p:cNvGrpSpPr>
            <a:grpSpLocks/>
          </p:cNvGrpSpPr>
          <p:nvPr/>
        </p:nvGrpSpPr>
        <p:grpSpPr bwMode="auto">
          <a:xfrm>
            <a:off x="2916238" y="685800"/>
            <a:ext cx="679450" cy="2952750"/>
            <a:chOff x="1729" y="408"/>
            <a:chExt cx="428" cy="1860"/>
          </a:xfrm>
        </p:grpSpPr>
        <p:grpSp>
          <p:nvGrpSpPr>
            <p:cNvPr id="6236" name="Group 92"/>
            <p:cNvGrpSpPr>
              <a:grpSpLocks/>
            </p:cNvGrpSpPr>
            <p:nvPr/>
          </p:nvGrpSpPr>
          <p:grpSpPr bwMode="auto">
            <a:xfrm>
              <a:off x="1837" y="684"/>
              <a:ext cx="284" cy="1284"/>
              <a:chOff x="1837" y="684"/>
              <a:chExt cx="284" cy="1284"/>
            </a:xfrm>
          </p:grpSpPr>
          <p:sp>
            <p:nvSpPr>
              <p:cNvPr id="6237" name="Arc 93"/>
              <p:cNvSpPr>
                <a:spLocks/>
              </p:cNvSpPr>
              <p:nvPr/>
            </p:nvSpPr>
            <p:spPr bwMode="auto">
              <a:xfrm flipH="1" flipV="1">
                <a:off x="1839" y="1212"/>
                <a:ext cx="282" cy="756"/>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38" name="Arc 94"/>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6239" name="Group 95"/>
            <p:cNvGrpSpPr>
              <a:grpSpLocks/>
            </p:cNvGrpSpPr>
            <p:nvPr/>
          </p:nvGrpSpPr>
          <p:grpSpPr bwMode="auto">
            <a:xfrm>
              <a:off x="1729" y="408"/>
              <a:ext cx="428" cy="1860"/>
              <a:chOff x="1837" y="684"/>
              <a:chExt cx="284" cy="1284"/>
            </a:xfrm>
          </p:grpSpPr>
          <p:sp>
            <p:nvSpPr>
              <p:cNvPr id="6240" name="Arc 96"/>
              <p:cNvSpPr>
                <a:spLocks/>
              </p:cNvSpPr>
              <p:nvPr/>
            </p:nvSpPr>
            <p:spPr bwMode="auto">
              <a:xfrm flipH="1" flipV="1">
                <a:off x="1839" y="1212"/>
                <a:ext cx="282" cy="756"/>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41" name="Arc 97"/>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6242" name="Freeform 98"/>
            <p:cNvSpPr>
              <a:spLocks/>
            </p:cNvSpPr>
            <p:nvPr/>
          </p:nvSpPr>
          <p:spPr bwMode="auto">
            <a:xfrm rot="1730975" flipH="1" flipV="1">
              <a:off x="1760" y="195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43" name="Freeform 99"/>
            <p:cNvSpPr>
              <a:spLocks/>
            </p:cNvSpPr>
            <p:nvPr/>
          </p:nvSpPr>
          <p:spPr bwMode="auto">
            <a:xfrm rot="3424353" flipH="1" flipV="1">
              <a:off x="1739" y="66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44" name="Freeform 100"/>
            <p:cNvSpPr>
              <a:spLocks/>
            </p:cNvSpPr>
            <p:nvPr/>
          </p:nvSpPr>
          <p:spPr bwMode="auto">
            <a:xfrm rot="12372058" flipH="1" flipV="1">
              <a:off x="2024" y="555"/>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45" name="Freeform 101"/>
            <p:cNvSpPr>
              <a:spLocks/>
            </p:cNvSpPr>
            <p:nvPr/>
          </p:nvSpPr>
          <p:spPr bwMode="auto">
            <a:xfrm rot="14666928" flipH="1" flipV="1">
              <a:off x="2048" y="195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46" name="Freeform 102"/>
            <p:cNvSpPr>
              <a:spLocks/>
            </p:cNvSpPr>
            <p:nvPr/>
          </p:nvSpPr>
          <p:spPr bwMode="auto">
            <a:xfrm rot="2324203" flipH="1" flipV="1">
              <a:off x="1808" y="1575"/>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47" name="Freeform 103"/>
            <p:cNvSpPr>
              <a:spLocks/>
            </p:cNvSpPr>
            <p:nvPr/>
          </p:nvSpPr>
          <p:spPr bwMode="auto">
            <a:xfrm rot="24557294" flipH="1" flipV="1">
              <a:off x="1805" y="1002"/>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48" name="Freeform 104"/>
            <p:cNvSpPr>
              <a:spLocks/>
            </p:cNvSpPr>
            <p:nvPr/>
          </p:nvSpPr>
          <p:spPr bwMode="auto">
            <a:xfrm rot="12708018" flipH="1" flipV="1">
              <a:off x="2027" y="802"/>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49" name="Freeform 105"/>
            <p:cNvSpPr>
              <a:spLocks/>
            </p:cNvSpPr>
            <p:nvPr/>
          </p:nvSpPr>
          <p:spPr bwMode="auto">
            <a:xfrm rot="13623439" flipH="1" flipV="1">
              <a:off x="2045" y="1628"/>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6250" name="Group 106"/>
          <p:cNvGrpSpPr>
            <a:grpSpLocks/>
          </p:cNvGrpSpPr>
          <p:nvPr/>
        </p:nvGrpSpPr>
        <p:grpSpPr bwMode="auto">
          <a:xfrm>
            <a:off x="7088188" y="695325"/>
            <a:ext cx="679450" cy="2952750"/>
            <a:chOff x="1729" y="408"/>
            <a:chExt cx="428" cy="1860"/>
          </a:xfrm>
        </p:grpSpPr>
        <p:grpSp>
          <p:nvGrpSpPr>
            <p:cNvPr id="6251" name="Group 107"/>
            <p:cNvGrpSpPr>
              <a:grpSpLocks/>
            </p:cNvGrpSpPr>
            <p:nvPr/>
          </p:nvGrpSpPr>
          <p:grpSpPr bwMode="auto">
            <a:xfrm>
              <a:off x="1837" y="684"/>
              <a:ext cx="284" cy="1284"/>
              <a:chOff x="1837" y="684"/>
              <a:chExt cx="284" cy="1284"/>
            </a:xfrm>
          </p:grpSpPr>
          <p:sp>
            <p:nvSpPr>
              <p:cNvPr id="6252" name="Arc 108"/>
              <p:cNvSpPr>
                <a:spLocks/>
              </p:cNvSpPr>
              <p:nvPr/>
            </p:nvSpPr>
            <p:spPr bwMode="auto">
              <a:xfrm flipH="1" flipV="1">
                <a:off x="1839" y="1212"/>
                <a:ext cx="282" cy="756"/>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53" name="Arc 109"/>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6254" name="Group 110"/>
            <p:cNvGrpSpPr>
              <a:grpSpLocks/>
            </p:cNvGrpSpPr>
            <p:nvPr/>
          </p:nvGrpSpPr>
          <p:grpSpPr bwMode="auto">
            <a:xfrm>
              <a:off x="1729" y="408"/>
              <a:ext cx="428" cy="1860"/>
              <a:chOff x="1837" y="684"/>
              <a:chExt cx="284" cy="1284"/>
            </a:xfrm>
          </p:grpSpPr>
          <p:sp>
            <p:nvSpPr>
              <p:cNvPr id="6255" name="Arc 111"/>
              <p:cNvSpPr>
                <a:spLocks/>
              </p:cNvSpPr>
              <p:nvPr/>
            </p:nvSpPr>
            <p:spPr bwMode="auto">
              <a:xfrm flipH="1" flipV="1">
                <a:off x="1839" y="1212"/>
                <a:ext cx="282" cy="756"/>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56" name="Arc 112"/>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6257" name="Freeform 113"/>
            <p:cNvSpPr>
              <a:spLocks/>
            </p:cNvSpPr>
            <p:nvPr/>
          </p:nvSpPr>
          <p:spPr bwMode="auto">
            <a:xfrm rot="1730975" flipH="1" flipV="1">
              <a:off x="1760" y="195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58" name="Freeform 114"/>
            <p:cNvSpPr>
              <a:spLocks/>
            </p:cNvSpPr>
            <p:nvPr/>
          </p:nvSpPr>
          <p:spPr bwMode="auto">
            <a:xfrm rot="3424353" flipH="1" flipV="1">
              <a:off x="1739" y="66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59" name="Freeform 115"/>
            <p:cNvSpPr>
              <a:spLocks/>
            </p:cNvSpPr>
            <p:nvPr/>
          </p:nvSpPr>
          <p:spPr bwMode="auto">
            <a:xfrm rot="12372058" flipH="1" flipV="1">
              <a:off x="2024" y="555"/>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60" name="Freeform 116"/>
            <p:cNvSpPr>
              <a:spLocks/>
            </p:cNvSpPr>
            <p:nvPr/>
          </p:nvSpPr>
          <p:spPr bwMode="auto">
            <a:xfrm rot="14666928" flipH="1" flipV="1">
              <a:off x="2048" y="195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61" name="Freeform 117"/>
            <p:cNvSpPr>
              <a:spLocks/>
            </p:cNvSpPr>
            <p:nvPr/>
          </p:nvSpPr>
          <p:spPr bwMode="auto">
            <a:xfrm rot="2324203" flipH="1" flipV="1">
              <a:off x="1808" y="1575"/>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62" name="Freeform 118"/>
            <p:cNvSpPr>
              <a:spLocks/>
            </p:cNvSpPr>
            <p:nvPr/>
          </p:nvSpPr>
          <p:spPr bwMode="auto">
            <a:xfrm rot="24557294" flipH="1" flipV="1">
              <a:off x="1805" y="1002"/>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63" name="Freeform 119"/>
            <p:cNvSpPr>
              <a:spLocks/>
            </p:cNvSpPr>
            <p:nvPr/>
          </p:nvSpPr>
          <p:spPr bwMode="auto">
            <a:xfrm rot="12708018" flipH="1" flipV="1">
              <a:off x="2027" y="802"/>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64" name="Freeform 120"/>
            <p:cNvSpPr>
              <a:spLocks/>
            </p:cNvSpPr>
            <p:nvPr/>
          </p:nvSpPr>
          <p:spPr bwMode="auto">
            <a:xfrm rot="13623439" flipH="1" flipV="1">
              <a:off x="2045" y="1628"/>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6285" name="Text Box 141"/>
          <p:cNvSpPr txBox="1">
            <a:spLocks noChangeArrowheads="1"/>
          </p:cNvSpPr>
          <p:nvPr/>
        </p:nvSpPr>
        <p:spPr bwMode="auto">
          <a:xfrm>
            <a:off x="233363" y="4535488"/>
            <a:ext cx="3611562" cy="1815882"/>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dirty="0">
                <a:ln w="11430"/>
                <a:solidFill>
                  <a:sysClr val="windowText" lastClr="000000"/>
                </a:solidFill>
                <a:effectLst>
                  <a:outerShdw blurRad="50800" dist="39000" dir="5460000" algn="tl">
                    <a:srgbClr val="000000">
                      <a:alpha val="38000"/>
                    </a:srgbClr>
                  </a:outerShdw>
                </a:effectLst>
                <a:uLnTx/>
                <a:uFillTx/>
                <a:latin typeface="Arial" charset="0"/>
                <a:ea typeface="+mn-ea"/>
                <a:cs typeface="+mn-cs"/>
              </a:rPr>
              <a:t>Fingers curl around the wire in the direction of the </a:t>
            </a:r>
            <a:br>
              <a:rPr kumimoji="0" lang="en-US" sz="28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br>
            <a:r>
              <a:rPr kumimoji="0" lang="en-US" sz="28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magnetic field.</a:t>
            </a:r>
          </a:p>
        </p:txBody>
      </p:sp>
      <p:grpSp>
        <p:nvGrpSpPr>
          <p:cNvPr id="6310" name="Group 166"/>
          <p:cNvGrpSpPr>
            <a:grpSpLocks/>
          </p:cNvGrpSpPr>
          <p:nvPr/>
        </p:nvGrpSpPr>
        <p:grpSpPr bwMode="auto">
          <a:xfrm flipH="1">
            <a:off x="3630907" y="687582"/>
            <a:ext cx="1458913" cy="936625"/>
            <a:chOff x="2646" y="115"/>
            <a:chExt cx="919" cy="590"/>
          </a:xfrm>
        </p:grpSpPr>
        <p:sp>
          <p:nvSpPr>
            <p:cNvPr id="6288" name="Freeform 144"/>
            <p:cNvSpPr>
              <a:spLocks/>
            </p:cNvSpPr>
            <p:nvPr/>
          </p:nvSpPr>
          <p:spPr bwMode="auto">
            <a:xfrm>
              <a:off x="2646" y="115"/>
              <a:ext cx="340" cy="380"/>
            </a:xfrm>
            <a:custGeom>
              <a:avLst/>
              <a:gdLst/>
              <a:ahLst/>
              <a:cxnLst>
                <a:cxn ang="0">
                  <a:pos x="86" y="0"/>
                </a:cxn>
                <a:cxn ang="0">
                  <a:pos x="124" y="9"/>
                </a:cxn>
                <a:cxn ang="0">
                  <a:pos x="158" y="47"/>
                </a:cxn>
                <a:cxn ang="0">
                  <a:pos x="191" y="94"/>
                </a:cxn>
                <a:cxn ang="0">
                  <a:pos x="236" y="202"/>
                </a:cxn>
                <a:cxn ang="0">
                  <a:pos x="257" y="286"/>
                </a:cxn>
                <a:cxn ang="0">
                  <a:pos x="340" y="286"/>
                </a:cxn>
                <a:cxn ang="0">
                  <a:pos x="296" y="380"/>
                </a:cxn>
                <a:cxn ang="0">
                  <a:pos x="245" y="350"/>
                </a:cxn>
                <a:cxn ang="0">
                  <a:pos x="200" y="353"/>
                </a:cxn>
                <a:cxn ang="0">
                  <a:pos x="110" y="377"/>
                </a:cxn>
                <a:cxn ang="0">
                  <a:pos x="36" y="314"/>
                </a:cxn>
                <a:cxn ang="0">
                  <a:pos x="97" y="305"/>
                </a:cxn>
                <a:cxn ang="0">
                  <a:pos x="74" y="216"/>
                </a:cxn>
                <a:cxn ang="0">
                  <a:pos x="43" y="150"/>
                </a:cxn>
                <a:cxn ang="0">
                  <a:pos x="0" y="66"/>
                </a:cxn>
                <a:cxn ang="0">
                  <a:pos x="25" y="38"/>
                </a:cxn>
                <a:cxn ang="0">
                  <a:pos x="52" y="23"/>
                </a:cxn>
                <a:cxn ang="0">
                  <a:pos x="86" y="0"/>
                </a:cxn>
              </a:cxnLst>
              <a:rect l="0" t="0" r="r" b="b"/>
              <a:pathLst>
                <a:path w="340" h="380">
                  <a:moveTo>
                    <a:pt x="86" y="0"/>
                  </a:moveTo>
                  <a:lnTo>
                    <a:pt x="124" y="9"/>
                  </a:lnTo>
                  <a:lnTo>
                    <a:pt x="158" y="47"/>
                  </a:lnTo>
                  <a:lnTo>
                    <a:pt x="191" y="94"/>
                  </a:lnTo>
                  <a:lnTo>
                    <a:pt x="236" y="202"/>
                  </a:lnTo>
                  <a:lnTo>
                    <a:pt x="257" y="286"/>
                  </a:lnTo>
                  <a:lnTo>
                    <a:pt x="340" y="286"/>
                  </a:lnTo>
                  <a:lnTo>
                    <a:pt x="296" y="380"/>
                  </a:lnTo>
                  <a:lnTo>
                    <a:pt x="245" y="350"/>
                  </a:lnTo>
                  <a:lnTo>
                    <a:pt x="200" y="353"/>
                  </a:lnTo>
                  <a:lnTo>
                    <a:pt x="110" y="377"/>
                  </a:lnTo>
                  <a:lnTo>
                    <a:pt x="36" y="314"/>
                  </a:lnTo>
                  <a:lnTo>
                    <a:pt x="97" y="305"/>
                  </a:lnTo>
                  <a:lnTo>
                    <a:pt x="74" y="216"/>
                  </a:lnTo>
                  <a:lnTo>
                    <a:pt x="43" y="150"/>
                  </a:lnTo>
                  <a:lnTo>
                    <a:pt x="0" y="66"/>
                  </a:lnTo>
                  <a:lnTo>
                    <a:pt x="25" y="38"/>
                  </a:lnTo>
                  <a:lnTo>
                    <a:pt x="52" y="23"/>
                  </a:lnTo>
                  <a:lnTo>
                    <a:pt x="86" y="0"/>
                  </a:lnTo>
                  <a:close/>
                </a:path>
              </a:pathLst>
            </a:custGeom>
            <a:gradFill rotWithShape="0">
              <a:gsLst>
                <a:gs pos="0">
                  <a:srgbClr val="0000FF"/>
                </a:gs>
                <a:gs pos="100000">
                  <a:srgbClr val="0000FF">
                    <a:gamma/>
                    <a:shade val="46275"/>
                    <a:invGamma/>
                  </a:srgbClr>
                </a:gs>
              </a:gsLst>
              <a:lin ang="5400000" scaled="1"/>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89" name="Freeform 145"/>
            <p:cNvSpPr>
              <a:spLocks/>
            </p:cNvSpPr>
            <p:nvPr/>
          </p:nvSpPr>
          <p:spPr bwMode="auto">
            <a:xfrm>
              <a:off x="3225" y="119"/>
              <a:ext cx="340" cy="586"/>
            </a:xfrm>
            <a:custGeom>
              <a:avLst/>
              <a:gdLst/>
              <a:ahLst/>
              <a:cxnLst>
                <a:cxn ang="0">
                  <a:pos x="76" y="0"/>
                </a:cxn>
                <a:cxn ang="0">
                  <a:pos x="110" y="4"/>
                </a:cxn>
                <a:cxn ang="0">
                  <a:pos x="140" y="20"/>
                </a:cxn>
                <a:cxn ang="0">
                  <a:pos x="170" y="40"/>
                </a:cxn>
                <a:cxn ang="0">
                  <a:pos x="210" y="86"/>
                </a:cxn>
                <a:cxn ang="0">
                  <a:pos x="228" y="122"/>
                </a:cxn>
                <a:cxn ang="0">
                  <a:pos x="302" y="122"/>
                </a:cxn>
                <a:cxn ang="0">
                  <a:pos x="198" y="250"/>
                </a:cxn>
                <a:cxn ang="0">
                  <a:pos x="32" y="134"/>
                </a:cxn>
                <a:cxn ang="0">
                  <a:pos x="86" y="130"/>
                </a:cxn>
                <a:cxn ang="0">
                  <a:pos x="66" y="92"/>
                </a:cxn>
                <a:cxn ang="0">
                  <a:pos x="38" y="64"/>
                </a:cxn>
                <a:cxn ang="0">
                  <a:pos x="0" y="28"/>
                </a:cxn>
                <a:cxn ang="0">
                  <a:pos x="22" y="16"/>
                </a:cxn>
                <a:cxn ang="0">
                  <a:pos x="46" y="10"/>
                </a:cxn>
                <a:cxn ang="0">
                  <a:pos x="76" y="0"/>
                </a:cxn>
              </a:cxnLst>
              <a:rect l="0" t="0" r="r" b="b"/>
              <a:pathLst>
                <a:path w="302" h="250">
                  <a:moveTo>
                    <a:pt x="76" y="0"/>
                  </a:moveTo>
                  <a:lnTo>
                    <a:pt x="110" y="4"/>
                  </a:lnTo>
                  <a:lnTo>
                    <a:pt x="140" y="20"/>
                  </a:lnTo>
                  <a:lnTo>
                    <a:pt x="170" y="40"/>
                  </a:lnTo>
                  <a:lnTo>
                    <a:pt x="210" y="86"/>
                  </a:lnTo>
                  <a:lnTo>
                    <a:pt x="228" y="122"/>
                  </a:lnTo>
                  <a:lnTo>
                    <a:pt x="302" y="122"/>
                  </a:lnTo>
                  <a:lnTo>
                    <a:pt x="198" y="250"/>
                  </a:lnTo>
                  <a:lnTo>
                    <a:pt x="32" y="134"/>
                  </a:lnTo>
                  <a:lnTo>
                    <a:pt x="86" y="130"/>
                  </a:lnTo>
                  <a:lnTo>
                    <a:pt x="66" y="92"/>
                  </a:lnTo>
                  <a:lnTo>
                    <a:pt x="38" y="64"/>
                  </a:lnTo>
                  <a:lnTo>
                    <a:pt x="0" y="28"/>
                  </a:lnTo>
                  <a:lnTo>
                    <a:pt x="22" y="16"/>
                  </a:lnTo>
                  <a:lnTo>
                    <a:pt x="46" y="10"/>
                  </a:lnTo>
                  <a:lnTo>
                    <a:pt x="76" y="0"/>
                  </a:lnTo>
                  <a:close/>
                </a:path>
              </a:pathLst>
            </a:custGeom>
            <a:gradFill rotWithShape="0">
              <a:gsLst>
                <a:gs pos="0">
                  <a:srgbClr val="0000FF"/>
                </a:gs>
                <a:gs pos="100000">
                  <a:srgbClr val="0000FF">
                    <a:gamma/>
                    <a:shade val="46275"/>
                    <a:invGamma/>
                  </a:srgbClr>
                </a:gs>
              </a:gsLst>
              <a:lin ang="5400000" scaled="1"/>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6291" name="Group 147"/>
          <p:cNvGrpSpPr>
            <a:grpSpLocks/>
          </p:cNvGrpSpPr>
          <p:nvPr/>
        </p:nvGrpSpPr>
        <p:grpSpPr bwMode="auto">
          <a:xfrm>
            <a:off x="417513" y="19050"/>
            <a:ext cx="2571750" cy="590550"/>
            <a:chOff x="1547" y="144"/>
            <a:chExt cx="2796" cy="744"/>
          </a:xfrm>
        </p:grpSpPr>
        <p:sp>
          <p:nvSpPr>
            <p:cNvPr id="6292" name="WordArt 148"/>
            <p:cNvSpPr>
              <a:spLocks noChangeArrowheads="1" noChangeShapeType="1" noTextEdit="1"/>
            </p:cNvSpPr>
            <p:nvPr/>
          </p:nvSpPr>
          <p:spPr bwMode="auto">
            <a:xfrm>
              <a:off x="1943" y="456"/>
              <a:ext cx="2400" cy="432"/>
            </a:xfrm>
            <a:prstGeom prst="rect">
              <a:avLst/>
            </a:prstGeom>
          </p:spPr>
          <p:txBody>
            <a:bodyPr wrap="none" fromWordArt="1">
              <a:prstTxWarp prst="textSlantUp">
                <a:avLst>
                  <a:gd name="adj" fmla="val 2083"/>
                </a:avLst>
              </a:prstTxWarp>
              <a:scene3d>
                <a:camera prst="orthographicFront"/>
                <a:lightRig rig="threePt" dir="t"/>
              </a:scene3d>
              <a:sp3d extrusionH="57150">
                <a:bevelT w="38100" h="38100"/>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outerShdw>
                  </a:effectLst>
                  <a:uLnTx/>
                  <a:uFillTx/>
                  <a:latin typeface="Calligrapher"/>
                  <a:ea typeface="+mn-ea"/>
                  <a:cs typeface="+mn-cs"/>
                </a:rPr>
                <a:t>Right Hand Rule</a:t>
              </a:r>
            </a:p>
          </p:txBody>
        </p:sp>
        <p:sp>
          <p:nvSpPr>
            <p:cNvPr id="6293" name="WordArt 149"/>
            <p:cNvSpPr>
              <a:spLocks noChangeArrowheads="1" noChangeShapeType="1" noTextEdit="1"/>
            </p:cNvSpPr>
            <p:nvPr/>
          </p:nvSpPr>
          <p:spPr bwMode="auto">
            <a:xfrm>
              <a:off x="1547" y="336"/>
              <a:ext cx="168" cy="360"/>
            </a:xfrm>
            <a:prstGeom prst="rect">
              <a:avLst/>
            </a:prstGeom>
          </p:spPr>
          <p:txBody>
            <a:bodyPr wrap="none" fromWordArt="1">
              <a:prstTxWarp prst="textSlantUp">
                <a:avLst>
                  <a:gd name="adj" fmla="val 2083"/>
                </a:avLst>
              </a:prstTxWarp>
              <a:scene3d>
                <a:camera prst="orthographicFront"/>
                <a:lightRig rig="threePt" dir="t"/>
              </a:scene3d>
              <a:sp3d extrusionH="57150">
                <a:bevelT w="38100" h="38100"/>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outerShdw>
                  </a:effectLst>
                  <a:uLnTx/>
                  <a:uFillTx/>
                  <a:latin typeface="Calligrapher"/>
                  <a:ea typeface="+mn-ea"/>
                  <a:cs typeface="+mn-cs"/>
                </a:rPr>
                <a:t>1</a:t>
              </a:r>
            </a:p>
          </p:txBody>
        </p:sp>
        <p:sp>
          <p:nvSpPr>
            <p:cNvPr id="6294" name="WordArt 150"/>
            <p:cNvSpPr>
              <a:spLocks noChangeArrowheads="1" noChangeShapeType="1" noTextEdit="1"/>
            </p:cNvSpPr>
            <p:nvPr/>
          </p:nvSpPr>
          <p:spPr bwMode="auto">
            <a:xfrm>
              <a:off x="1775" y="144"/>
              <a:ext cx="324" cy="324"/>
            </a:xfrm>
            <a:prstGeom prst="rect">
              <a:avLst/>
            </a:prstGeom>
          </p:spPr>
          <p:txBody>
            <a:bodyPr wrap="none" fromWordArt="1">
              <a:prstTxWarp prst="textSlantUp">
                <a:avLst>
                  <a:gd name="adj" fmla="val 2083"/>
                </a:avLst>
              </a:prstTxWarp>
              <a:scene3d>
                <a:camera prst="orthographicFront"/>
                <a:lightRig rig="threePt" dir="t"/>
              </a:scene3d>
              <a:sp3d extrusionH="57150">
                <a:bevelT w="38100" h="38100"/>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outerShdw>
                  </a:effectLst>
                  <a:uLnTx/>
                  <a:uFillTx/>
                  <a:latin typeface="Calligrapher"/>
                  <a:ea typeface="+mn-ea"/>
                  <a:cs typeface="+mn-cs"/>
                </a:rPr>
                <a:t>st</a:t>
              </a:r>
            </a:p>
          </p:txBody>
        </p:sp>
      </p:grpSp>
      <p:sp>
        <p:nvSpPr>
          <p:cNvPr id="6307" name="Rectangle 163"/>
          <p:cNvSpPr>
            <a:spLocks noChangeArrowheads="1"/>
          </p:cNvSpPr>
          <p:nvPr/>
        </p:nvSpPr>
        <p:spPr bwMode="auto">
          <a:xfrm>
            <a:off x="-152400" y="1765300"/>
            <a:ext cx="1308100" cy="749300"/>
          </a:xfrm>
          <a:prstGeom prst="rect">
            <a:avLst/>
          </a:prstGeom>
          <a:solidFill>
            <a:schemeClr val="bg1"/>
          </a:solidFill>
          <a:ln w="9525" algn="ctr">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308" name="Rectangle 164"/>
          <p:cNvSpPr>
            <a:spLocks noChangeArrowheads="1"/>
          </p:cNvSpPr>
          <p:nvPr/>
        </p:nvSpPr>
        <p:spPr bwMode="auto">
          <a:xfrm>
            <a:off x="8102600" y="1765300"/>
            <a:ext cx="1308100" cy="749300"/>
          </a:xfrm>
          <a:prstGeom prst="rect">
            <a:avLst/>
          </a:prstGeom>
          <a:solidFill>
            <a:schemeClr val="bg1"/>
          </a:solidFill>
          <a:ln w="9525" algn="ctr">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311" name="Line 167"/>
          <p:cNvSpPr>
            <a:spLocks noChangeShapeType="1"/>
          </p:cNvSpPr>
          <p:nvPr/>
        </p:nvSpPr>
        <p:spPr bwMode="auto">
          <a:xfrm flipH="1">
            <a:off x="730250" y="2144713"/>
            <a:ext cx="431800" cy="0"/>
          </a:xfrm>
          <a:prstGeom prst="line">
            <a:avLst/>
          </a:pr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312" name="WordArt 168"/>
          <p:cNvSpPr>
            <a:spLocks noChangeArrowheads="1" noChangeShapeType="1" noTextEdit="1"/>
          </p:cNvSpPr>
          <p:nvPr/>
        </p:nvSpPr>
        <p:spPr bwMode="auto">
          <a:xfrm>
            <a:off x="5973883" y="2024622"/>
            <a:ext cx="1863951" cy="207571"/>
          </a:xfrm>
          <a:prstGeom prst="rect">
            <a:avLst/>
          </a:prstGeom>
        </p:spPr>
        <p:txBody>
          <a:bodyPr wrap="none" fromWordArt="1">
            <a:prstTxWarp prst="textSlantUp">
              <a:avLst>
                <a:gd name="adj" fmla="val 0"/>
              </a:avLst>
            </a:prstTxWarp>
            <a:scene3d>
              <a:camera prst="orthographicFront"/>
              <a:lightRig rig="threePt" dir="t"/>
            </a:scene3d>
            <a:sp3d extrusionH="57150">
              <a:bevelT w="38100" h="38100"/>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CC99FF"/>
                  </a:solidFill>
                  <a:round/>
                  <a:headEnd/>
                  <a:tailEnd/>
                </a:ln>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effectLst/>
                <a:uLnTx/>
                <a:uFillTx/>
                <a:latin typeface="Impact"/>
                <a:ea typeface="+mn-ea"/>
                <a:cs typeface="+mn-cs"/>
              </a:rPr>
              <a:t>Positive current flow</a:t>
            </a:r>
          </a:p>
        </p:txBody>
      </p:sp>
      <p:sp>
        <p:nvSpPr>
          <p:cNvPr id="6314" name="WordArt 170"/>
          <p:cNvSpPr>
            <a:spLocks noChangeArrowheads="1" noChangeShapeType="1" noTextEdit="1"/>
          </p:cNvSpPr>
          <p:nvPr/>
        </p:nvSpPr>
        <p:spPr bwMode="auto">
          <a:xfrm>
            <a:off x="6622206" y="2862077"/>
            <a:ext cx="1352550" cy="171450"/>
          </a:xfrm>
          <a:prstGeom prst="rect">
            <a:avLst/>
          </a:prstGeom>
        </p:spPr>
        <p:txBody>
          <a:bodyPr wrap="none" fromWordArt="1">
            <a:prstTxWarp prst="textSlantUp">
              <a:avLst>
                <a:gd name="adj" fmla="val 0"/>
              </a:avLst>
            </a:prstTxWarp>
            <a:scene3d>
              <a:camera prst="orthographicFront"/>
              <a:lightRig rig="threePt" dir="t"/>
            </a:scene3d>
            <a:sp3d extrusionH="57150">
              <a:bevelT w="38100" h="38100"/>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000000"/>
                  </a:solidFill>
                  <a:round/>
                  <a:headEnd/>
                  <a:tailEnd/>
                </a:ln>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effectLst/>
                <a:uLnTx/>
                <a:uFillTx/>
                <a:latin typeface="Impact"/>
                <a:ea typeface="+mn-ea"/>
                <a:cs typeface="+mn-cs"/>
              </a:rPr>
              <a:t>positive flow</a:t>
            </a:r>
          </a:p>
        </p:txBody>
      </p:sp>
      <p:sp>
        <p:nvSpPr>
          <p:cNvPr id="6315" name="Line 171"/>
          <p:cNvSpPr>
            <a:spLocks noChangeShapeType="1"/>
          </p:cNvSpPr>
          <p:nvPr/>
        </p:nvSpPr>
        <p:spPr bwMode="auto">
          <a:xfrm>
            <a:off x="8001000" y="2133600"/>
            <a:ext cx="511175" cy="0"/>
          </a:xfrm>
          <a:prstGeom prst="line">
            <a:avLst/>
          </a:pr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1" name="TextBox 110"/>
          <p:cNvSpPr txBox="1"/>
          <p:nvPr/>
        </p:nvSpPr>
        <p:spPr>
          <a:xfrm>
            <a:off x="7368448" y="6046416"/>
            <a:ext cx="1566231" cy="64633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FF0066"/>
                </a:solidFill>
                <a:effectLst>
                  <a:outerShdw blurRad="50800" dist="39000" dir="5460000" algn="tl">
                    <a:srgbClr val="000000">
                      <a:alpha val="38000"/>
                    </a:srgbClr>
                  </a:outerShdw>
                </a:effectLst>
                <a:uLnTx/>
                <a:uFillTx/>
                <a:latin typeface="Comic Sans MS" pitchFamily="66" charset="0"/>
                <a:ea typeface="+mn-ea"/>
                <a:cs typeface="+mn-cs"/>
              </a:rPr>
              <a:t>CLICK</a:t>
            </a:r>
          </a:p>
        </p:txBody>
      </p:sp>
      <p:sp>
        <p:nvSpPr>
          <p:cNvPr id="112" name="Rectangle 111"/>
          <p:cNvSpPr/>
          <p:nvPr/>
        </p:nvSpPr>
        <p:spPr>
          <a:xfrm>
            <a:off x="6507813" y="150562"/>
            <a:ext cx="2329484"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Comic Sans MS" pitchFamily="66" charset="0"/>
                <a:ea typeface="+mn-ea"/>
                <a:cs typeface="+mn-cs"/>
              </a:rPr>
              <a:t>Magnetic field</a:t>
            </a:r>
          </a:p>
        </p:txBody>
      </p:sp>
      <p:sp>
        <p:nvSpPr>
          <p:cNvPr id="113" name="Right Arrow 112"/>
          <p:cNvSpPr/>
          <p:nvPr/>
        </p:nvSpPr>
        <p:spPr bwMode="auto">
          <a:xfrm rot="7928024">
            <a:off x="7672552" y="735723"/>
            <a:ext cx="746234" cy="357352"/>
          </a:xfrm>
          <a:prstGeom prst="rightArrow">
            <a:avLst/>
          </a:prstGeom>
          <a:solidFill>
            <a:schemeClr val="accent2"/>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4" name="Cross 113"/>
          <p:cNvSpPr/>
          <p:nvPr/>
        </p:nvSpPr>
        <p:spPr bwMode="auto">
          <a:xfrm>
            <a:off x="8427222" y="1897862"/>
            <a:ext cx="474134" cy="485422"/>
          </a:xfrm>
          <a:prstGeom prst="plus">
            <a:avLst>
              <a:gd name="adj" fmla="val 36765"/>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5" name="Rectangle 114"/>
          <p:cNvSpPr/>
          <p:nvPr/>
        </p:nvSpPr>
        <p:spPr bwMode="auto">
          <a:xfrm>
            <a:off x="424861" y="2066133"/>
            <a:ext cx="496711" cy="146755"/>
          </a:xfrm>
          <a:prstGeom prst="rect">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121" name="Group 42"/>
          <p:cNvGrpSpPr>
            <a:grpSpLocks/>
          </p:cNvGrpSpPr>
          <p:nvPr/>
        </p:nvGrpSpPr>
        <p:grpSpPr bwMode="auto">
          <a:xfrm rot="200091">
            <a:off x="3442543" y="1203051"/>
            <a:ext cx="2163382" cy="2340097"/>
            <a:chOff x="3465" y="244"/>
            <a:chExt cx="1971" cy="2132"/>
          </a:xfrm>
        </p:grpSpPr>
        <p:sp>
          <p:nvSpPr>
            <p:cNvPr id="122" name="Freeform 24"/>
            <p:cNvSpPr>
              <a:spLocks/>
            </p:cNvSpPr>
            <p:nvPr/>
          </p:nvSpPr>
          <p:spPr bwMode="auto">
            <a:xfrm>
              <a:off x="3465" y="244"/>
              <a:ext cx="1953" cy="2039"/>
            </a:xfrm>
            <a:custGeom>
              <a:avLst/>
              <a:gdLst/>
              <a:ahLst/>
              <a:cxnLst>
                <a:cxn ang="0">
                  <a:pos x="1751" y="2033"/>
                </a:cxn>
                <a:cxn ang="0">
                  <a:pos x="1410" y="2033"/>
                </a:cxn>
                <a:cxn ang="0">
                  <a:pos x="1147" y="2039"/>
                </a:cxn>
                <a:cxn ang="0">
                  <a:pos x="1102" y="1884"/>
                </a:cxn>
                <a:cxn ang="0">
                  <a:pos x="1012" y="1698"/>
                </a:cxn>
                <a:cxn ang="0">
                  <a:pos x="742" y="1562"/>
                </a:cxn>
                <a:cxn ang="0">
                  <a:pos x="588" y="1444"/>
                </a:cxn>
                <a:cxn ang="0">
                  <a:pos x="472" y="1326"/>
                </a:cxn>
                <a:cxn ang="0">
                  <a:pos x="382" y="1252"/>
                </a:cxn>
                <a:cxn ang="0">
                  <a:pos x="201" y="1174"/>
                </a:cxn>
                <a:cxn ang="0">
                  <a:pos x="0" y="1036"/>
                </a:cxn>
                <a:cxn ang="0">
                  <a:pos x="119" y="899"/>
                </a:cxn>
                <a:cxn ang="0">
                  <a:pos x="357" y="908"/>
                </a:cxn>
                <a:cxn ang="0">
                  <a:pos x="607" y="1016"/>
                </a:cxn>
                <a:cxn ang="0">
                  <a:pos x="713" y="1100"/>
                </a:cxn>
                <a:cxn ang="0">
                  <a:pos x="832" y="908"/>
                </a:cxn>
                <a:cxn ang="0">
                  <a:pos x="848" y="738"/>
                </a:cxn>
                <a:cxn ang="0">
                  <a:pos x="863" y="672"/>
                </a:cxn>
                <a:cxn ang="0">
                  <a:pos x="838" y="524"/>
                </a:cxn>
                <a:cxn ang="0">
                  <a:pos x="786" y="310"/>
                </a:cxn>
                <a:cxn ang="0">
                  <a:pos x="714" y="167"/>
                </a:cxn>
                <a:cxn ang="0">
                  <a:pos x="810" y="54"/>
                </a:cxn>
                <a:cxn ang="0">
                  <a:pos x="961" y="0"/>
                </a:cxn>
                <a:cxn ang="0">
                  <a:pos x="1070" y="93"/>
                </a:cxn>
                <a:cxn ang="0">
                  <a:pos x="1110" y="59"/>
                </a:cxn>
                <a:cxn ang="0">
                  <a:pos x="1260" y="26"/>
                </a:cxn>
                <a:cxn ang="0">
                  <a:pos x="1359" y="104"/>
                </a:cxn>
                <a:cxn ang="0">
                  <a:pos x="1395" y="224"/>
                </a:cxn>
                <a:cxn ang="0">
                  <a:pos x="1487" y="130"/>
                </a:cxn>
                <a:cxn ang="0">
                  <a:pos x="1609" y="217"/>
                </a:cxn>
                <a:cxn ang="0">
                  <a:pos x="1656" y="380"/>
                </a:cxn>
                <a:cxn ang="0">
                  <a:pos x="1789" y="347"/>
                </a:cxn>
                <a:cxn ang="0">
                  <a:pos x="1847" y="483"/>
                </a:cxn>
                <a:cxn ang="0">
                  <a:pos x="1902" y="710"/>
                </a:cxn>
                <a:cxn ang="0">
                  <a:pos x="1921" y="865"/>
                </a:cxn>
                <a:cxn ang="0">
                  <a:pos x="1953" y="1016"/>
                </a:cxn>
                <a:cxn ang="0">
                  <a:pos x="1931" y="1413"/>
                </a:cxn>
                <a:cxn ang="0">
                  <a:pos x="1873" y="1766"/>
                </a:cxn>
                <a:cxn ang="0">
                  <a:pos x="1886" y="2039"/>
                </a:cxn>
              </a:cxnLst>
              <a:rect l="0" t="0" r="r" b="b"/>
              <a:pathLst>
                <a:path w="1953" h="2039">
                  <a:moveTo>
                    <a:pt x="1886" y="2039"/>
                  </a:moveTo>
                  <a:lnTo>
                    <a:pt x="1751" y="2033"/>
                  </a:lnTo>
                  <a:lnTo>
                    <a:pt x="1603" y="2027"/>
                  </a:lnTo>
                  <a:lnTo>
                    <a:pt x="1410" y="2033"/>
                  </a:lnTo>
                  <a:lnTo>
                    <a:pt x="1295" y="2039"/>
                  </a:lnTo>
                  <a:lnTo>
                    <a:pt x="1147" y="2039"/>
                  </a:lnTo>
                  <a:lnTo>
                    <a:pt x="1108" y="2039"/>
                  </a:lnTo>
                  <a:lnTo>
                    <a:pt x="1102" y="1884"/>
                  </a:lnTo>
                  <a:lnTo>
                    <a:pt x="1070" y="1773"/>
                  </a:lnTo>
                  <a:lnTo>
                    <a:pt x="1012" y="1698"/>
                  </a:lnTo>
                  <a:lnTo>
                    <a:pt x="909" y="1624"/>
                  </a:lnTo>
                  <a:lnTo>
                    <a:pt x="742" y="1562"/>
                  </a:lnTo>
                  <a:lnTo>
                    <a:pt x="659" y="1512"/>
                  </a:lnTo>
                  <a:lnTo>
                    <a:pt x="588" y="1444"/>
                  </a:lnTo>
                  <a:lnTo>
                    <a:pt x="524" y="1382"/>
                  </a:lnTo>
                  <a:lnTo>
                    <a:pt x="472" y="1326"/>
                  </a:lnTo>
                  <a:lnTo>
                    <a:pt x="434" y="1289"/>
                  </a:lnTo>
                  <a:lnTo>
                    <a:pt x="382" y="1252"/>
                  </a:lnTo>
                  <a:lnTo>
                    <a:pt x="320" y="1228"/>
                  </a:lnTo>
                  <a:lnTo>
                    <a:pt x="201" y="1174"/>
                  </a:lnTo>
                  <a:lnTo>
                    <a:pt x="55" y="1119"/>
                  </a:lnTo>
                  <a:lnTo>
                    <a:pt x="0" y="1036"/>
                  </a:lnTo>
                  <a:lnTo>
                    <a:pt x="27" y="954"/>
                  </a:lnTo>
                  <a:lnTo>
                    <a:pt x="119" y="899"/>
                  </a:lnTo>
                  <a:lnTo>
                    <a:pt x="229" y="890"/>
                  </a:lnTo>
                  <a:lnTo>
                    <a:pt x="357" y="908"/>
                  </a:lnTo>
                  <a:lnTo>
                    <a:pt x="494" y="954"/>
                  </a:lnTo>
                  <a:lnTo>
                    <a:pt x="607" y="1016"/>
                  </a:lnTo>
                  <a:lnTo>
                    <a:pt x="649" y="1046"/>
                  </a:lnTo>
                  <a:lnTo>
                    <a:pt x="713" y="1100"/>
                  </a:lnTo>
                  <a:lnTo>
                    <a:pt x="795" y="1055"/>
                  </a:lnTo>
                  <a:lnTo>
                    <a:pt x="832" y="908"/>
                  </a:lnTo>
                  <a:lnTo>
                    <a:pt x="829" y="803"/>
                  </a:lnTo>
                  <a:lnTo>
                    <a:pt x="848" y="738"/>
                  </a:lnTo>
                  <a:lnTo>
                    <a:pt x="848" y="710"/>
                  </a:lnTo>
                  <a:lnTo>
                    <a:pt x="863" y="672"/>
                  </a:lnTo>
                  <a:lnTo>
                    <a:pt x="858" y="617"/>
                  </a:lnTo>
                  <a:lnTo>
                    <a:pt x="838" y="524"/>
                  </a:lnTo>
                  <a:lnTo>
                    <a:pt x="800" y="389"/>
                  </a:lnTo>
                  <a:lnTo>
                    <a:pt x="786" y="310"/>
                  </a:lnTo>
                  <a:lnTo>
                    <a:pt x="776" y="226"/>
                  </a:lnTo>
                  <a:lnTo>
                    <a:pt x="714" y="167"/>
                  </a:lnTo>
                  <a:lnTo>
                    <a:pt x="771" y="87"/>
                  </a:lnTo>
                  <a:lnTo>
                    <a:pt x="810" y="54"/>
                  </a:lnTo>
                  <a:lnTo>
                    <a:pt x="877" y="8"/>
                  </a:lnTo>
                  <a:lnTo>
                    <a:pt x="961" y="0"/>
                  </a:lnTo>
                  <a:lnTo>
                    <a:pt x="1006" y="19"/>
                  </a:lnTo>
                  <a:lnTo>
                    <a:pt x="1070" y="93"/>
                  </a:lnTo>
                  <a:lnTo>
                    <a:pt x="1095" y="173"/>
                  </a:lnTo>
                  <a:lnTo>
                    <a:pt x="1110" y="59"/>
                  </a:lnTo>
                  <a:lnTo>
                    <a:pt x="1173" y="23"/>
                  </a:lnTo>
                  <a:lnTo>
                    <a:pt x="1260" y="26"/>
                  </a:lnTo>
                  <a:lnTo>
                    <a:pt x="1311" y="50"/>
                  </a:lnTo>
                  <a:lnTo>
                    <a:pt x="1359" y="104"/>
                  </a:lnTo>
                  <a:lnTo>
                    <a:pt x="1377" y="167"/>
                  </a:lnTo>
                  <a:lnTo>
                    <a:pt x="1395" y="224"/>
                  </a:lnTo>
                  <a:lnTo>
                    <a:pt x="1436" y="161"/>
                  </a:lnTo>
                  <a:lnTo>
                    <a:pt x="1487" y="130"/>
                  </a:lnTo>
                  <a:lnTo>
                    <a:pt x="1564" y="149"/>
                  </a:lnTo>
                  <a:lnTo>
                    <a:pt x="1609" y="217"/>
                  </a:lnTo>
                  <a:lnTo>
                    <a:pt x="1641" y="291"/>
                  </a:lnTo>
                  <a:lnTo>
                    <a:pt x="1656" y="380"/>
                  </a:lnTo>
                  <a:lnTo>
                    <a:pt x="1712" y="335"/>
                  </a:lnTo>
                  <a:lnTo>
                    <a:pt x="1789" y="347"/>
                  </a:lnTo>
                  <a:lnTo>
                    <a:pt x="1821" y="378"/>
                  </a:lnTo>
                  <a:lnTo>
                    <a:pt x="1847" y="483"/>
                  </a:lnTo>
                  <a:lnTo>
                    <a:pt x="1882" y="638"/>
                  </a:lnTo>
                  <a:lnTo>
                    <a:pt x="1902" y="710"/>
                  </a:lnTo>
                  <a:lnTo>
                    <a:pt x="1914" y="799"/>
                  </a:lnTo>
                  <a:lnTo>
                    <a:pt x="1921" y="865"/>
                  </a:lnTo>
                  <a:lnTo>
                    <a:pt x="1931" y="914"/>
                  </a:lnTo>
                  <a:lnTo>
                    <a:pt x="1953" y="1016"/>
                  </a:lnTo>
                  <a:lnTo>
                    <a:pt x="1953" y="1171"/>
                  </a:lnTo>
                  <a:lnTo>
                    <a:pt x="1931" y="1413"/>
                  </a:lnTo>
                  <a:lnTo>
                    <a:pt x="1898" y="1568"/>
                  </a:lnTo>
                  <a:lnTo>
                    <a:pt x="1873" y="1766"/>
                  </a:lnTo>
                  <a:lnTo>
                    <a:pt x="1860" y="1896"/>
                  </a:lnTo>
                  <a:lnTo>
                    <a:pt x="1886" y="2039"/>
                  </a:lnTo>
                  <a:close/>
                </a:path>
              </a:pathLst>
            </a:custGeom>
            <a:solidFill>
              <a:srgbClr val="FFCC99"/>
            </a:solid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 name="Freeform 25"/>
            <p:cNvSpPr>
              <a:spLocks/>
            </p:cNvSpPr>
            <p:nvPr/>
          </p:nvSpPr>
          <p:spPr bwMode="auto">
            <a:xfrm rot="20915850" flipH="1">
              <a:off x="3483" y="1231"/>
              <a:ext cx="328" cy="241"/>
            </a:xfrm>
            <a:custGeom>
              <a:avLst/>
              <a:gdLst/>
              <a:ahLst/>
              <a:cxnLst>
                <a:cxn ang="0">
                  <a:pos x="408" y="96"/>
                </a:cxn>
                <a:cxn ang="0">
                  <a:pos x="312" y="24"/>
                </a:cxn>
                <a:cxn ang="0">
                  <a:pos x="248" y="8"/>
                </a:cxn>
                <a:cxn ang="0">
                  <a:pos x="216" y="0"/>
                </a:cxn>
                <a:cxn ang="0">
                  <a:pos x="152" y="8"/>
                </a:cxn>
                <a:cxn ang="0">
                  <a:pos x="56" y="80"/>
                </a:cxn>
                <a:cxn ang="0">
                  <a:pos x="0" y="152"/>
                </a:cxn>
                <a:cxn ang="0">
                  <a:pos x="48" y="288"/>
                </a:cxn>
                <a:cxn ang="0">
                  <a:pos x="96" y="312"/>
                </a:cxn>
                <a:cxn ang="0">
                  <a:pos x="184" y="240"/>
                </a:cxn>
                <a:cxn ang="0">
                  <a:pos x="256" y="208"/>
                </a:cxn>
                <a:cxn ang="0">
                  <a:pos x="408" y="96"/>
                </a:cxn>
              </a:cxnLst>
              <a:rect l="0" t="0" r="r" b="b"/>
              <a:pathLst>
                <a:path w="408" h="312">
                  <a:moveTo>
                    <a:pt x="408" y="96"/>
                  </a:moveTo>
                  <a:cubicBezTo>
                    <a:pt x="378" y="76"/>
                    <a:pt x="347" y="33"/>
                    <a:pt x="312" y="24"/>
                  </a:cubicBezTo>
                  <a:cubicBezTo>
                    <a:pt x="291" y="19"/>
                    <a:pt x="269" y="13"/>
                    <a:pt x="248" y="8"/>
                  </a:cubicBezTo>
                  <a:cubicBezTo>
                    <a:pt x="237" y="5"/>
                    <a:pt x="216" y="0"/>
                    <a:pt x="216" y="0"/>
                  </a:cubicBezTo>
                  <a:cubicBezTo>
                    <a:pt x="195" y="3"/>
                    <a:pt x="173" y="2"/>
                    <a:pt x="152" y="8"/>
                  </a:cubicBezTo>
                  <a:cubicBezTo>
                    <a:pt x="112" y="19"/>
                    <a:pt x="97" y="66"/>
                    <a:pt x="56" y="80"/>
                  </a:cubicBezTo>
                  <a:cubicBezTo>
                    <a:pt x="39" y="106"/>
                    <a:pt x="17" y="126"/>
                    <a:pt x="0" y="152"/>
                  </a:cubicBezTo>
                  <a:cubicBezTo>
                    <a:pt x="4" y="182"/>
                    <a:pt x="18" y="264"/>
                    <a:pt x="48" y="288"/>
                  </a:cubicBezTo>
                  <a:cubicBezTo>
                    <a:pt x="62" y="299"/>
                    <a:pt x="81" y="302"/>
                    <a:pt x="96" y="312"/>
                  </a:cubicBezTo>
                  <a:cubicBezTo>
                    <a:pt x="133" y="300"/>
                    <a:pt x="151" y="262"/>
                    <a:pt x="184" y="240"/>
                  </a:cubicBezTo>
                  <a:cubicBezTo>
                    <a:pt x="205" y="226"/>
                    <a:pt x="234" y="220"/>
                    <a:pt x="256" y="208"/>
                  </a:cubicBezTo>
                  <a:cubicBezTo>
                    <a:pt x="310" y="178"/>
                    <a:pt x="364" y="140"/>
                    <a:pt x="408" y="96"/>
                  </a:cubicBezTo>
                  <a:close/>
                </a:path>
              </a:pathLst>
            </a:custGeom>
            <a:solidFill>
              <a:srgbClr val="FFCCCC"/>
            </a:solid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4" name="Freeform 26"/>
            <p:cNvSpPr>
              <a:spLocks/>
            </p:cNvSpPr>
            <p:nvPr/>
          </p:nvSpPr>
          <p:spPr bwMode="auto">
            <a:xfrm flipH="1">
              <a:off x="4910" y="455"/>
              <a:ext cx="144" cy="52"/>
            </a:xfrm>
            <a:custGeom>
              <a:avLst/>
              <a:gdLst/>
              <a:ahLst/>
              <a:cxnLst>
                <a:cxn ang="0">
                  <a:pos x="0" y="68"/>
                </a:cxn>
                <a:cxn ang="0">
                  <a:pos x="32" y="40"/>
                </a:cxn>
                <a:cxn ang="0">
                  <a:pos x="100" y="16"/>
                </a:cxn>
                <a:cxn ang="0">
                  <a:pos x="140" y="4"/>
                </a:cxn>
                <a:cxn ang="0">
                  <a:pos x="180" y="0"/>
                </a:cxn>
              </a:cxnLst>
              <a:rect l="0" t="0" r="r" b="b"/>
              <a:pathLst>
                <a:path w="180" h="68">
                  <a:moveTo>
                    <a:pt x="0" y="68"/>
                  </a:moveTo>
                  <a:cubicBezTo>
                    <a:pt x="18" y="62"/>
                    <a:pt x="16" y="49"/>
                    <a:pt x="32" y="40"/>
                  </a:cubicBezTo>
                  <a:cubicBezTo>
                    <a:pt x="51" y="29"/>
                    <a:pt x="79" y="21"/>
                    <a:pt x="100" y="16"/>
                  </a:cubicBezTo>
                  <a:cubicBezTo>
                    <a:pt x="119" y="3"/>
                    <a:pt x="109" y="8"/>
                    <a:pt x="140" y="4"/>
                  </a:cubicBezTo>
                  <a:cubicBezTo>
                    <a:pt x="153" y="2"/>
                    <a:pt x="180" y="0"/>
                    <a:pt x="180" y="0"/>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5" name="Freeform 27"/>
            <p:cNvSpPr>
              <a:spLocks/>
            </p:cNvSpPr>
            <p:nvPr/>
          </p:nvSpPr>
          <p:spPr bwMode="auto">
            <a:xfrm flipH="1">
              <a:off x="4638" y="393"/>
              <a:ext cx="183" cy="36"/>
            </a:xfrm>
            <a:custGeom>
              <a:avLst/>
              <a:gdLst/>
              <a:ahLst/>
              <a:cxnLst>
                <a:cxn ang="0">
                  <a:pos x="0" y="47"/>
                </a:cxn>
                <a:cxn ang="0">
                  <a:pos x="104" y="7"/>
                </a:cxn>
                <a:cxn ang="0">
                  <a:pos x="228" y="31"/>
                </a:cxn>
              </a:cxnLst>
              <a:rect l="0" t="0" r="r" b="b"/>
              <a:pathLst>
                <a:path w="228" h="47">
                  <a:moveTo>
                    <a:pt x="0" y="47"/>
                  </a:moveTo>
                  <a:cubicBezTo>
                    <a:pt x="38" y="39"/>
                    <a:pt x="65" y="15"/>
                    <a:pt x="104" y="7"/>
                  </a:cubicBezTo>
                  <a:cubicBezTo>
                    <a:pt x="146" y="9"/>
                    <a:pt x="197" y="0"/>
                    <a:pt x="228" y="31"/>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6" name="Freeform 28"/>
            <p:cNvSpPr>
              <a:spLocks/>
            </p:cNvSpPr>
            <p:nvPr/>
          </p:nvSpPr>
          <p:spPr bwMode="auto">
            <a:xfrm flipH="1">
              <a:off x="4265" y="318"/>
              <a:ext cx="205" cy="91"/>
            </a:xfrm>
            <a:custGeom>
              <a:avLst/>
              <a:gdLst/>
              <a:ahLst/>
              <a:cxnLst>
                <a:cxn ang="0">
                  <a:pos x="0" y="0"/>
                </a:cxn>
                <a:cxn ang="0">
                  <a:pos x="112" y="44"/>
                </a:cxn>
                <a:cxn ang="0">
                  <a:pos x="200" y="96"/>
                </a:cxn>
                <a:cxn ang="0">
                  <a:pos x="228" y="104"/>
                </a:cxn>
              </a:cxnLst>
              <a:rect l="0" t="0" r="r" b="b"/>
              <a:pathLst>
                <a:path w="255" h="117">
                  <a:moveTo>
                    <a:pt x="0" y="0"/>
                  </a:moveTo>
                  <a:cubicBezTo>
                    <a:pt x="27" y="27"/>
                    <a:pt x="75" y="37"/>
                    <a:pt x="112" y="44"/>
                  </a:cubicBezTo>
                  <a:cubicBezTo>
                    <a:pt x="137" y="63"/>
                    <a:pt x="170" y="85"/>
                    <a:pt x="200" y="96"/>
                  </a:cubicBezTo>
                  <a:cubicBezTo>
                    <a:pt x="255" y="117"/>
                    <a:pt x="200" y="90"/>
                    <a:pt x="228" y="104"/>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7" name="Freeform 29"/>
            <p:cNvSpPr>
              <a:spLocks/>
            </p:cNvSpPr>
            <p:nvPr/>
          </p:nvSpPr>
          <p:spPr bwMode="auto">
            <a:xfrm flipH="1">
              <a:off x="4232" y="1363"/>
              <a:ext cx="127" cy="168"/>
            </a:xfrm>
            <a:custGeom>
              <a:avLst/>
              <a:gdLst/>
              <a:ahLst/>
              <a:cxnLst>
                <a:cxn ang="0">
                  <a:pos x="0" y="216"/>
                </a:cxn>
                <a:cxn ang="0">
                  <a:pos x="60" y="192"/>
                </a:cxn>
                <a:cxn ang="0">
                  <a:pos x="132" y="48"/>
                </a:cxn>
                <a:cxn ang="0">
                  <a:pos x="156" y="0"/>
                </a:cxn>
              </a:cxnLst>
              <a:rect l="0" t="0" r="r" b="b"/>
              <a:pathLst>
                <a:path w="158" h="216">
                  <a:moveTo>
                    <a:pt x="0" y="216"/>
                  </a:moveTo>
                  <a:cubicBezTo>
                    <a:pt x="20" y="208"/>
                    <a:pt x="44" y="206"/>
                    <a:pt x="60" y="192"/>
                  </a:cubicBezTo>
                  <a:cubicBezTo>
                    <a:pt x="153" y="110"/>
                    <a:pt x="72" y="138"/>
                    <a:pt x="132" y="48"/>
                  </a:cubicBezTo>
                  <a:cubicBezTo>
                    <a:pt x="158" y="9"/>
                    <a:pt x="156" y="26"/>
                    <a:pt x="156" y="0"/>
                  </a:cubicBezTo>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8" name="Freeform 30"/>
            <p:cNvSpPr>
              <a:spLocks/>
            </p:cNvSpPr>
            <p:nvPr/>
          </p:nvSpPr>
          <p:spPr bwMode="auto">
            <a:xfrm flipH="1">
              <a:off x="4237" y="1315"/>
              <a:ext cx="77" cy="37"/>
            </a:xfrm>
            <a:custGeom>
              <a:avLst/>
              <a:gdLst/>
              <a:ahLst/>
              <a:cxnLst>
                <a:cxn ang="0">
                  <a:pos x="228" y="0"/>
                </a:cxn>
                <a:cxn ang="0">
                  <a:pos x="108" y="36"/>
                </a:cxn>
                <a:cxn ang="0">
                  <a:pos x="36" y="48"/>
                </a:cxn>
                <a:cxn ang="0">
                  <a:pos x="0" y="60"/>
                </a:cxn>
              </a:cxnLst>
              <a:rect l="0" t="0" r="r" b="b"/>
              <a:pathLst>
                <a:path w="228" h="60">
                  <a:moveTo>
                    <a:pt x="228" y="0"/>
                  </a:moveTo>
                  <a:cubicBezTo>
                    <a:pt x="167" y="40"/>
                    <a:pt x="208" y="21"/>
                    <a:pt x="108" y="36"/>
                  </a:cubicBezTo>
                  <a:cubicBezTo>
                    <a:pt x="84" y="40"/>
                    <a:pt x="60" y="43"/>
                    <a:pt x="36" y="48"/>
                  </a:cubicBezTo>
                  <a:cubicBezTo>
                    <a:pt x="24" y="51"/>
                    <a:pt x="0" y="60"/>
                    <a:pt x="0" y="60"/>
                  </a:cubicBezTo>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9" name="Freeform 31"/>
            <p:cNvSpPr>
              <a:spLocks/>
            </p:cNvSpPr>
            <p:nvPr/>
          </p:nvSpPr>
          <p:spPr bwMode="auto">
            <a:xfrm>
              <a:off x="5124" y="609"/>
              <a:ext cx="90" cy="426"/>
            </a:xfrm>
            <a:custGeom>
              <a:avLst/>
              <a:gdLst/>
              <a:ahLst/>
              <a:cxnLst>
                <a:cxn ang="0">
                  <a:pos x="0" y="0"/>
                </a:cxn>
                <a:cxn ang="0">
                  <a:pos x="24" y="126"/>
                </a:cxn>
                <a:cxn ang="0">
                  <a:pos x="58" y="251"/>
                </a:cxn>
                <a:cxn ang="0">
                  <a:pos x="90" y="426"/>
                </a:cxn>
              </a:cxnLst>
              <a:rect l="0" t="0" r="r" b="b"/>
              <a:pathLst>
                <a:path w="90" h="426">
                  <a:moveTo>
                    <a:pt x="0" y="0"/>
                  </a:moveTo>
                  <a:cubicBezTo>
                    <a:pt x="3" y="40"/>
                    <a:pt x="19" y="86"/>
                    <a:pt x="24" y="126"/>
                  </a:cubicBezTo>
                  <a:cubicBezTo>
                    <a:pt x="29" y="172"/>
                    <a:pt x="43" y="208"/>
                    <a:pt x="58" y="251"/>
                  </a:cubicBezTo>
                  <a:cubicBezTo>
                    <a:pt x="63" y="290"/>
                    <a:pt x="90" y="386"/>
                    <a:pt x="90" y="426"/>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0" name="Freeform 32"/>
            <p:cNvSpPr>
              <a:spLocks/>
            </p:cNvSpPr>
            <p:nvPr/>
          </p:nvSpPr>
          <p:spPr bwMode="auto">
            <a:xfrm>
              <a:off x="4860" y="462"/>
              <a:ext cx="135" cy="447"/>
            </a:xfrm>
            <a:custGeom>
              <a:avLst/>
              <a:gdLst/>
              <a:ahLst/>
              <a:cxnLst>
                <a:cxn ang="0">
                  <a:pos x="0" y="0"/>
                </a:cxn>
                <a:cxn ang="0">
                  <a:pos x="30" y="120"/>
                </a:cxn>
                <a:cxn ang="0">
                  <a:pos x="63" y="201"/>
                </a:cxn>
                <a:cxn ang="0">
                  <a:pos x="101" y="321"/>
                </a:cxn>
                <a:cxn ang="0">
                  <a:pos x="110" y="349"/>
                </a:cxn>
                <a:cxn ang="0">
                  <a:pos x="129" y="423"/>
                </a:cxn>
                <a:cxn ang="0">
                  <a:pos x="135" y="447"/>
                </a:cxn>
              </a:cxnLst>
              <a:rect l="0" t="0" r="r" b="b"/>
              <a:pathLst>
                <a:path w="135" h="447">
                  <a:moveTo>
                    <a:pt x="0" y="0"/>
                  </a:moveTo>
                  <a:cubicBezTo>
                    <a:pt x="3" y="26"/>
                    <a:pt x="16" y="92"/>
                    <a:pt x="30" y="120"/>
                  </a:cubicBezTo>
                  <a:cubicBezTo>
                    <a:pt x="46" y="152"/>
                    <a:pt x="54" y="166"/>
                    <a:pt x="63" y="201"/>
                  </a:cubicBezTo>
                  <a:cubicBezTo>
                    <a:pt x="80" y="268"/>
                    <a:pt x="85" y="242"/>
                    <a:pt x="101" y="321"/>
                  </a:cubicBezTo>
                  <a:cubicBezTo>
                    <a:pt x="102" y="330"/>
                    <a:pt x="108" y="340"/>
                    <a:pt x="110" y="349"/>
                  </a:cubicBezTo>
                  <a:cubicBezTo>
                    <a:pt x="117" y="374"/>
                    <a:pt x="125" y="398"/>
                    <a:pt x="129" y="423"/>
                  </a:cubicBezTo>
                  <a:cubicBezTo>
                    <a:pt x="133" y="442"/>
                    <a:pt x="135" y="447"/>
                    <a:pt x="135" y="447"/>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1" name="Freeform 33"/>
            <p:cNvSpPr>
              <a:spLocks/>
            </p:cNvSpPr>
            <p:nvPr/>
          </p:nvSpPr>
          <p:spPr bwMode="auto">
            <a:xfrm flipH="1">
              <a:off x="4558" y="415"/>
              <a:ext cx="135" cy="502"/>
            </a:xfrm>
            <a:custGeom>
              <a:avLst/>
              <a:gdLst/>
              <a:ahLst/>
              <a:cxnLst>
                <a:cxn ang="0">
                  <a:pos x="168" y="0"/>
                </a:cxn>
                <a:cxn ang="0">
                  <a:pos x="120" y="204"/>
                </a:cxn>
                <a:cxn ang="0">
                  <a:pos x="84" y="396"/>
                </a:cxn>
                <a:cxn ang="0">
                  <a:pos x="48" y="480"/>
                </a:cxn>
                <a:cxn ang="0">
                  <a:pos x="0" y="648"/>
                </a:cxn>
              </a:cxnLst>
              <a:rect l="0" t="0" r="r" b="b"/>
              <a:pathLst>
                <a:path w="168" h="648">
                  <a:moveTo>
                    <a:pt x="168" y="0"/>
                  </a:moveTo>
                  <a:cubicBezTo>
                    <a:pt x="154" y="68"/>
                    <a:pt x="131" y="135"/>
                    <a:pt x="120" y="204"/>
                  </a:cubicBezTo>
                  <a:cubicBezTo>
                    <a:pt x="112" y="254"/>
                    <a:pt x="107" y="350"/>
                    <a:pt x="84" y="396"/>
                  </a:cubicBezTo>
                  <a:cubicBezTo>
                    <a:pt x="69" y="425"/>
                    <a:pt x="55" y="448"/>
                    <a:pt x="48" y="480"/>
                  </a:cubicBezTo>
                  <a:cubicBezTo>
                    <a:pt x="35" y="539"/>
                    <a:pt x="27" y="594"/>
                    <a:pt x="0" y="648"/>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2" name="Freeform 34"/>
            <p:cNvSpPr>
              <a:spLocks/>
            </p:cNvSpPr>
            <p:nvPr/>
          </p:nvSpPr>
          <p:spPr bwMode="auto">
            <a:xfrm flipH="1">
              <a:off x="4071" y="348"/>
              <a:ext cx="217" cy="503"/>
            </a:xfrm>
            <a:custGeom>
              <a:avLst/>
              <a:gdLst/>
              <a:ahLst/>
              <a:cxnLst>
                <a:cxn ang="0">
                  <a:pos x="56" y="0"/>
                </a:cxn>
                <a:cxn ang="0">
                  <a:pos x="96" y="40"/>
                </a:cxn>
                <a:cxn ang="0">
                  <a:pos x="156" y="112"/>
                </a:cxn>
                <a:cxn ang="0">
                  <a:pos x="172" y="152"/>
                </a:cxn>
                <a:cxn ang="0">
                  <a:pos x="200" y="252"/>
                </a:cxn>
                <a:cxn ang="0">
                  <a:pos x="212" y="364"/>
                </a:cxn>
                <a:cxn ang="0">
                  <a:pos x="200" y="464"/>
                </a:cxn>
                <a:cxn ang="0">
                  <a:pos x="108" y="496"/>
                </a:cxn>
                <a:cxn ang="0">
                  <a:pos x="52" y="488"/>
                </a:cxn>
                <a:cxn ang="0">
                  <a:pos x="8" y="452"/>
                </a:cxn>
                <a:cxn ang="0">
                  <a:pos x="4" y="412"/>
                </a:cxn>
                <a:cxn ang="0">
                  <a:pos x="16" y="376"/>
                </a:cxn>
                <a:cxn ang="0">
                  <a:pos x="60" y="184"/>
                </a:cxn>
                <a:cxn ang="0">
                  <a:pos x="60" y="32"/>
                </a:cxn>
              </a:cxnLst>
              <a:rect l="0" t="0" r="r" b="b"/>
              <a:pathLst>
                <a:path w="217" h="503">
                  <a:moveTo>
                    <a:pt x="56" y="0"/>
                  </a:moveTo>
                  <a:cubicBezTo>
                    <a:pt x="74" y="12"/>
                    <a:pt x="75" y="33"/>
                    <a:pt x="96" y="40"/>
                  </a:cubicBezTo>
                  <a:cubicBezTo>
                    <a:pt x="103" y="62"/>
                    <a:pt x="139" y="95"/>
                    <a:pt x="156" y="112"/>
                  </a:cubicBezTo>
                  <a:cubicBezTo>
                    <a:pt x="162" y="118"/>
                    <a:pt x="170" y="147"/>
                    <a:pt x="172" y="152"/>
                  </a:cubicBezTo>
                  <a:cubicBezTo>
                    <a:pt x="183" y="186"/>
                    <a:pt x="194" y="215"/>
                    <a:pt x="200" y="252"/>
                  </a:cubicBezTo>
                  <a:cubicBezTo>
                    <a:pt x="208" y="286"/>
                    <a:pt x="212" y="329"/>
                    <a:pt x="212" y="364"/>
                  </a:cubicBezTo>
                  <a:cubicBezTo>
                    <a:pt x="212" y="399"/>
                    <a:pt x="217" y="442"/>
                    <a:pt x="200" y="464"/>
                  </a:cubicBezTo>
                  <a:cubicBezTo>
                    <a:pt x="189" y="496"/>
                    <a:pt x="138" y="486"/>
                    <a:pt x="108" y="496"/>
                  </a:cubicBezTo>
                  <a:cubicBezTo>
                    <a:pt x="89" y="494"/>
                    <a:pt x="63" y="503"/>
                    <a:pt x="52" y="488"/>
                  </a:cubicBezTo>
                  <a:cubicBezTo>
                    <a:pt x="40" y="478"/>
                    <a:pt x="14" y="471"/>
                    <a:pt x="8" y="452"/>
                  </a:cubicBezTo>
                  <a:cubicBezTo>
                    <a:pt x="0" y="440"/>
                    <a:pt x="3" y="425"/>
                    <a:pt x="4" y="412"/>
                  </a:cubicBezTo>
                  <a:cubicBezTo>
                    <a:pt x="5" y="399"/>
                    <a:pt x="7" y="414"/>
                    <a:pt x="16" y="376"/>
                  </a:cubicBezTo>
                  <a:cubicBezTo>
                    <a:pt x="37" y="313"/>
                    <a:pt x="44" y="248"/>
                    <a:pt x="60" y="184"/>
                  </a:cubicBezTo>
                  <a:cubicBezTo>
                    <a:pt x="66" y="133"/>
                    <a:pt x="60" y="84"/>
                    <a:pt x="60" y="32"/>
                  </a:cubicBezTo>
                </a:path>
              </a:pathLst>
            </a:custGeom>
            <a:solidFill>
              <a:srgbClr val="FFCC99"/>
            </a:solid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3" name="Freeform 35"/>
            <p:cNvSpPr>
              <a:spLocks/>
            </p:cNvSpPr>
            <p:nvPr/>
          </p:nvSpPr>
          <p:spPr bwMode="auto">
            <a:xfrm>
              <a:off x="4085" y="357"/>
              <a:ext cx="207" cy="455"/>
            </a:xfrm>
            <a:custGeom>
              <a:avLst/>
              <a:gdLst/>
              <a:ahLst/>
              <a:cxnLst>
                <a:cxn ang="0">
                  <a:pos x="145" y="0"/>
                </a:cxn>
                <a:cxn ang="0">
                  <a:pos x="121" y="42"/>
                </a:cxn>
                <a:cxn ang="0">
                  <a:pos x="61" y="106"/>
                </a:cxn>
                <a:cxn ang="0">
                  <a:pos x="45" y="142"/>
                </a:cxn>
                <a:cxn ang="0">
                  <a:pos x="17" y="231"/>
                </a:cxn>
                <a:cxn ang="0">
                  <a:pos x="5" y="331"/>
                </a:cxn>
                <a:cxn ang="0">
                  <a:pos x="17" y="420"/>
                </a:cxn>
                <a:cxn ang="0">
                  <a:pos x="109" y="449"/>
                </a:cxn>
                <a:cxn ang="0">
                  <a:pos x="165" y="442"/>
                </a:cxn>
                <a:cxn ang="0">
                  <a:pos x="193" y="399"/>
                </a:cxn>
                <a:cxn ang="0">
                  <a:pos x="201" y="342"/>
                </a:cxn>
                <a:cxn ang="0">
                  <a:pos x="157" y="170"/>
                </a:cxn>
                <a:cxn ang="0">
                  <a:pos x="157" y="35"/>
                </a:cxn>
              </a:cxnLst>
              <a:rect l="0" t="0" r="r" b="b"/>
              <a:pathLst>
                <a:path w="207" h="455">
                  <a:moveTo>
                    <a:pt x="145" y="0"/>
                  </a:moveTo>
                  <a:cubicBezTo>
                    <a:pt x="127" y="11"/>
                    <a:pt x="142" y="35"/>
                    <a:pt x="121" y="42"/>
                  </a:cubicBezTo>
                  <a:cubicBezTo>
                    <a:pt x="114" y="61"/>
                    <a:pt x="78" y="91"/>
                    <a:pt x="61" y="106"/>
                  </a:cubicBezTo>
                  <a:cubicBezTo>
                    <a:pt x="55" y="111"/>
                    <a:pt x="47" y="137"/>
                    <a:pt x="45" y="142"/>
                  </a:cubicBezTo>
                  <a:cubicBezTo>
                    <a:pt x="34" y="172"/>
                    <a:pt x="23" y="198"/>
                    <a:pt x="17" y="231"/>
                  </a:cubicBezTo>
                  <a:cubicBezTo>
                    <a:pt x="9" y="261"/>
                    <a:pt x="5" y="300"/>
                    <a:pt x="5" y="331"/>
                  </a:cubicBezTo>
                  <a:cubicBezTo>
                    <a:pt x="5" y="362"/>
                    <a:pt x="0" y="401"/>
                    <a:pt x="17" y="420"/>
                  </a:cubicBezTo>
                  <a:cubicBezTo>
                    <a:pt x="28" y="449"/>
                    <a:pt x="79" y="440"/>
                    <a:pt x="109" y="449"/>
                  </a:cubicBezTo>
                  <a:cubicBezTo>
                    <a:pt x="128" y="447"/>
                    <a:pt x="154" y="455"/>
                    <a:pt x="165" y="442"/>
                  </a:cubicBezTo>
                  <a:cubicBezTo>
                    <a:pt x="177" y="433"/>
                    <a:pt x="187" y="416"/>
                    <a:pt x="193" y="399"/>
                  </a:cubicBezTo>
                  <a:cubicBezTo>
                    <a:pt x="199" y="382"/>
                    <a:pt x="207" y="380"/>
                    <a:pt x="201" y="342"/>
                  </a:cubicBezTo>
                  <a:cubicBezTo>
                    <a:pt x="180" y="285"/>
                    <a:pt x="173" y="227"/>
                    <a:pt x="157" y="170"/>
                  </a:cubicBezTo>
                  <a:cubicBezTo>
                    <a:pt x="151" y="125"/>
                    <a:pt x="157" y="81"/>
                    <a:pt x="157" y="35"/>
                  </a:cubicBezTo>
                </a:path>
              </a:pathLst>
            </a:custGeom>
            <a:solidFill>
              <a:srgbClr val="FFCC99"/>
            </a:solidFill>
            <a:ln w="28575" cmpd="sng">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4" name="Freeform 36"/>
            <p:cNvSpPr>
              <a:spLocks/>
            </p:cNvSpPr>
            <p:nvPr/>
          </p:nvSpPr>
          <p:spPr bwMode="auto">
            <a:xfrm flipH="1">
              <a:off x="4254" y="449"/>
              <a:ext cx="45" cy="294"/>
            </a:xfrm>
            <a:custGeom>
              <a:avLst/>
              <a:gdLst/>
              <a:ahLst/>
              <a:cxnLst>
                <a:cxn ang="0">
                  <a:pos x="45" y="0"/>
                </a:cxn>
                <a:cxn ang="0">
                  <a:pos x="36" y="135"/>
                </a:cxn>
                <a:cxn ang="0">
                  <a:pos x="18" y="198"/>
                </a:cxn>
                <a:cxn ang="0">
                  <a:pos x="6" y="252"/>
                </a:cxn>
                <a:cxn ang="0">
                  <a:pos x="3" y="276"/>
                </a:cxn>
                <a:cxn ang="0">
                  <a:pos x="0" y="294"/>
                </a:cxn>
              </a:cxnLst>
              <a:rect l="0" t="0" r="r" b="b"/>
              <a:pathLst>
                <a:path w="45" h="294">
                  <a:moveTo>
                    <a:pt x="45" y="0"/>
                  </a:moveTo>
                  <a:cubicBezTo>
                    <a:pt x="43" y="44"/>
                    <a:pt x="43" y="91"/>
                    <a:pt x="36" y="135"/>
                  </a:cubicBezTo>
                  <a:cubicBezTo>
                    <a:pt x="32" y="156"/>
                    <a:pt x="23" y="177"/>
                    <a:pt x="18" y="198"/>
                  </a:cubicBezTo>
                  <a:cubicBezTo>
                    <a:pt x="14" y="216"/>
                    <a:pt x="9" y="234"/>
                    <a:pt x="6" y="252"/>
                  </a:cubicBezTo>
                  <a:cubicBezTo>
                    <a:pt x="5" y="260"/>
                    <a:pt x="4" y="268"/>
                    <a:pt x="3" y="276"/>
                  </a:cubicBezTo>
                  <a:cubicBezTo>
                    <a:pt x="2" y="282"/>
                    <a:pt x="0" y="294"/>
                    <a:pt x="0" y="294"/>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5" name="Freeform 37"/>
            <p:cNvSpPr>
              <a:spLocks/>
            </p:cNvSpPr>
            <p:nvPr/>
          </p:nvSpPr>
          <p:spPr bwMode="auto">
            <a:xfrm flipH="1">
              <a:off x="4156" y="526"/>
              <a:ext cx="102" cy="42"/>
            </a:xfrm>
            <a:custGeom>
              <a:avLst/>
              <a:gdLst/>
              <a:ahLst/>
              <a:cxnLst>
                <a:cxn ang="0">
                  <a:pos x="102" y="0"/>
                </a:cxn>
                <a:cxn ang="0">
                  <a:pos x="36" y="24"/>
                </a:cxn>
                <a:cxn ang="0">
                  <a:pos x="9" y="36"/>
                </a:cxn>
                <a:cxn ang="0">
                  <a:pos x="0" y="42"/>
                </a:cxn>
              </a:cxnLst>
              <a:rect l="0" t="0" r="r" b="b"/>
              <a:pathLst>
                <a:path w="102" h="42">
                  <a:moveTo>
                    <a:pt x="102" y="0"/>
                  </a:moveTo>
                  <a:cubicBezTo>
                    <a:pt x="83" y="14"/>
                    <a:pt x="59" y="18"/>
                    <a:pt x="36" y="24"/>
                  </a:cubicBezTo>
                  <a:cubicBezTo>
                    <a:pt x="28" y="29"/>
                    <a:pt x="17" y="31"/>
                    <a:pt x="9" y="36"/>
                  </a:cubicBezTo>
                  <a:cubicBezTo>
                    <a:pt x="6" y="38"/>
                    <a:pt x="0" y="42"/>
                    <a:pt x="0" y="42"/>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6" name="Freeform 38"/>
            <p:cNvSpPr>
              <a:spLocks/>
            </p:cNvSpPr>
            <p:nvPr/>
          </p:nvSpPr>
          <p:spPr bwMode="auto">
            <a:xfrm flipH="1">
              <a:off x="5143" y="642"/>
              <a:ext cx="126" cy="32"/>
            </a:xfrm>
            <a:custGeom>
              <a:avLst/>
              <a:gdLst/>
              <a:ahLst/>
              <a:cxnLst>
                <a:cxn ang="0">
                  <a:pos x="0" y="41"/>
                </a:cxn>
                <a:cxn ang="0">
                  <a:pos x="72" y="5"/>
                </a:cxn>
                <a:cxn ang="0">
                  <a:pos x="156" y="1"/>
                </a:cxn>
              </a:cxnLst>
              <a:rect l="0" t="0" r="r" b="b"/>
              <a:pathLst>
                <a:path w="156" h="41">
                  <a:moveTo>
                    <a:pt x="0" y="41"/>
                  </a:moveTo>
                  <a:cubicBezTo>
                    <a:pt x="25" y="33"/>
                    <a:pt x="47" y="10"/>
                    <a:pt x="72" y="5"/>
                  </a:cubicBezTo>
                  <a:cubicBezTo>
                    <a:pt x="96" y="0"/>
                    <a:pt x="131" y="1"/>
                    <a:pt x="156" y="1"/>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7" name="Freeform 39"/>
            <p:cNvSpPr>
              <a:spLocks/>
            </p:cNvSpPr>
            <p:nvPr/>
          </p:nvSpPr>
          <p:spPr bwMode="auto">
            <a:xfrm flipH="1">
              <a:off x="3826" y="1360"/>
              <a:ext cx="70" cy="114"/>
            </a:xfrm>
            <a:custGeom>
              <a:avLst/>
              <a:gdLst/>
              <a:ahLst/>
              <a:cxnLst>
                <a:cxn ang="0">
                  <a:pos x="0" y="0"/>
                </a:cxn>
                <a:cxn ang="0">
                  <a:pos x="4" y="44"/>
                </a:cxn>
                <a:cxn ang="0">
                  <a:pos x="76" y="128"/>
                </a:cxn>
                <a:cxn ang="0">
                  <a:pos x="88" y="148"/>
                </a:cxn>
              </a:cxnLst>
              <a:rect l="0" t="0" r="r" b="b"/>
              <a:pathLst>
                <a:path w="88" h="148">
                  <a:moveTo>
                    <a:pt x="0" y="0"/>
                  </a:moveTo>
                  <a:cubicBezTo>
                    <a:pt x="1" y="15"/>
                    <a:pt x="0" y="30"/>
                    <a:pt x="4" y="44"/>
                  </a:cubicBezTo>
                  <a:cubicBezTo>
                    <a:pt x="13" y="74"/>
                    <a:pt x="52" y="112"/>
                    <a:pt x="76" y="128"/>
                  </a:cubicBezTo>
                  <a:cubicBezTo>
                    <a:pt x="86" y="142"/>
                    <a:pt x="82" y="136"/>
                    <a:pt x="88" y="148"/>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8" name="Freeform 40"/>
            <p:cNvSpPr>
              <a:spLocks/>
            </p:cNvSpPr>
            <p:nvPr/>
          </p:nvSpPr>
          <p:spPr bwMode="auto">
            <a:xfrm flipH="1">
              <a:off x="3865" y="1390"/>
              <a:ext cx="61" cy="90"/>
            </a:xfrm>
            <a:custGeom>
              <a:avLst/>
              <a:gdLst/>
              <a:ahLst/>
              <a:cxnLst>
                <a:cxn ang="0">
                  <a:pos x="0" y="0"/>
                </a:cxn>
                <a:cxn ang="0">
                  <a:pos x="32" y="64"/>
                </a:cxn>
                <a:cxn ang="0">
                  <a:pos x="64" y="108"/>
                </a:cxn>
                <a:cxn ang="0">
                  <a:pos x="76" y="116"/>
                </a:cxn>
              </a:cxnLst>
              <a:rect l="0" t="0" r="r" b="b"/>
              <a:pathLst>
                <a:path w="76" h="116">
                  <a:moveTo>
                    <a:pt x="0" y="0"/>
                  </a:moveTo>
                  <a:cubicBezTo>
                    <a:pt x="9" y="26"/>
                    <a:pt x="12" y="44"/>
                    <a:pt x="32" y="64"/>
                  </a:cubicBezTo>
                  <a:cubicBezTo>
                    <a:pt x="38" y="81"/>
                    <a:pt x="54" y="92"/>
                    <a:pt x="64" y="108"/>
                  </a:cubicBezTo>
                  <a:cubicBezTo>
                    <a:pt x="67" y="112"/>
                    <a:pt x="76" y="116"/>
                    <a:pt x="76" y="116"/>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9" name="Freeform 10"/>
            <p:cNvSpPr>
              <a:spLocks/>
            </p:cNvSpPr>
            <p:nvPr/>
          </p:nvSpPr>
          <p:spPr bwMode="auto">
            <a:xfrm flipH="1">
              <a:off x="4488" y="2221"/>
              <a:ext cx="948" cy="155"/>
            </a:xfrm>
            <a:custGeom>
              <a:avLst/>
              <a:gdLst/>
              <a:ahLst/>
              <a:cxnLst>
                <a:cxn ang="0">
                  <a:pos x="4" y="8"/>
                </a:cxn>
                <a:cxn ang="0">
                  <a:pos x="1180" y="0"/>
                </a:cxn>
                <a:cxn ang="0">
                  <a:pos x="1140" y="200"/>
                </a:cxn>
                <a:cxn ang="0">
                  <a:pos x="0" y="96"/>
                </a:cxn>
                <a:cxn ang="0">
                  <a:pos x="4" y="8"/>
                </a:cxn>
              </a:cxnLst>
              <a:rect l="0" t="0" r="r" b="b"/>
              <a:pathLst>
                <a:path w="1180" h="200">
                  <a:moveTo>
                    <a:pt x="4" y="8"/>
                  </a:moveTo>
                  <a:lnTo>
                    <a:pt x="1180" y="0"/>
                  </a:lnTo>
                  <a:lnTo>
                    <a:pt x="1140" y="200"/>
                  </a:lnTo>
                  <a:lnTo>
                    <a:pt x="0" y="96"/>
                  </a:lnTo>
                  <a:lnTo>
                    <a:pt x="4" y="8"/>
                  </a:lnTo>
                  <a:close/>
                </a:path>
              </a:pathLst>
            </a:custGeom>
            <a:solidFill>
              <a:srgbClr val="3399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6309" name="Group 165"/>
          <p:cNvGrpSpPr>
            <a:grpSpLocks/>
          </p:cNvGrpSpPr>
          <p:nvPr/>
        </p:nvGrpSpPr>
        <p:grpSpPr bwMode="auto">
          <a:xfrm flipH="1">
            <a:off x="4003381" y="687127"/>
            <a:ext cx="1629015" cy="2419350"/>
            <a:chOff x="2274" y="116"/>
            <a:chExt cx="1057" cy="1524"/>
          </a:xfrm>
        </p:grpSpPr>
        <p:sp>
          <p:nvSpPr>
            <p:cNvPr id="6287" name="Freeform 143"/>
            <p:cNvSpPr>
              <a:spLocks/>
            </p:cNvSpPr>
            <p:nvPr/>
          </p:nvSpPr>
          <p:spPr bwMode="auto">
            <a:xfrm>
              <a:off x="2274" y="116"/>
              <a:ext cx="472" cy="1515"/>
            </a:xfrm>
            <a:custGeom>
              <a:avLst/>
              <a:gdLst/>
              <a:ahLst/>
              <a:cxnLst>
                <a:cxn ang="0">
                  <a:pos x="148" y="644"/>
                </a:cxn>
                <a:cxn ang="0">
                  <a:pos x="148" y="580"/>
                </a:cxn>
                <a:cxn ang="0">
                  <a:pos x="152" y="512"/>
                </a:cxn>
                <a:cxn ang="0">
                  <a:pos x="160" y="440"/>
                </a:cxn>
                <a:cxn ang="0">
                  <a:pos x="178" y="342"/>
                </a:cxn>
                <a:cxn ang="0">
                  <a:pos x="206" y="232"/>
                </a:cxn>
                <a:cxn ang="0">
                  <a:pos x="230" y="174"/>
                </a:cxn>
                <a:cxn ang="0">
                  <a:pos x="262" y="112"/>
                </a:cxn>
                <a:cxn ang="0">
                  <a:pos x="294" y="66"/>
                </a:cxn>
                <a:cxn ang="0">
                  <a:pos x="332" y="28"/>
                </a:cxn>
                <a:cxn ang="0">
                  <a:pos x="368" y="12"/>
                </a:cxn>
                <a:cxn ang="0">
                  <a:pos x="420" y="0"/>
                </a:cxn>
                <a:cxn ang="0">
                  <a:pos x="230" y="0"/>
                </a:cxn>
                <a:cxn ang="0">
                  <a:pos x="186" y="26"/>
                </a:cxn>
                <a:cxn ang="0">
                  <a:pos x="146" y="60"/>
                </a:cxn>
                <a:cxn ang="0">
                  <a:pos x="118" y="104"/>
                </a:cxn>
                <a:cxn ang="0">
                  <a:pos x="96" y="144"/>
                </a:cxn>
                <a:cxn ang="0">
                  <a:pos x="68" y="210"/>
                </a:cxn>
                <a:cxn ang="0">
                  <a:pos x="44" y="286"/>
                </a:cxn>
                <a:cxn ang="0">
                  <a:pos x="28" y="348"/>
                </a:cxn>
                <a:cxn ang="0">
                  <a:pos x="12" y="460"/>
                </a:cxn>
                <a:cxn ang="0">
                  <a:pos x="4" y="552"/>
                </a:cxn>
                <a:cxn ang="0">
                  <a:pos x="0" y="646"/>
                </a:cxn>
                <a:cxn ang="0">
                  <a:pos x="148" y="644"/>
                </a:cxn>
              </a:cxnLst>
              <a:rect l="0" t="0" r="r" b="b"/>
              <a:pathLst>
                <a:path w="420" h="646">
                  <a:moveTo>
                    <a:pt x="148" y="644"/>
                  </a:moveTo>
                  <a:lnTo>
                    <a:pt x="148" y="580"/>
                  </a:lnTo>
                  <a:lnTo>
                    <a:pt x="152" y="512"/>
                  </a:lnTo>
                  <a:lnTo>
                    <a:pt x="160" y="440"/>
                  </a:lnTo>
                  <a:lnTo>
                    <a:pt x="178" y="342"/>
                  </a:lnTo>
                  <a:lnTo>
                    <a:pt x="206" y="232"/>
                  </a:lnTo>
                  <a:lnTo>
                    <a:pt x="230" y="174"/>
                  </a:lnTo>
                  <a:lnTo>
                    <a:pt x="262" y="112"/>
                  </a:lnTo>
                  <a:lnTo>
                    <a:pt x="294" y="66"/>
                  </a:lnTo>
                  <a:lnTo>
                    <a:pt x="332" y="28"/>
                  </a:lnTo>
                  <a:lnTo>
                    <a:pt x="368" y="12"/>
                  </a:lnTo>
                  <a:lnTo>
                    <a:pt x="420" y="0"/>
                  </a:lnTo>
                  <a:lnTo>
                    <a:pt x="230" y="0"/>
                  </a:lnTo>
                  <a:lnTo>
                    <a:pt x="186" y="26"/>
                  </a:lnTo>
                  <a:lnTo>
                    <a:pt x="146" y="60"/>
                  </a:lnTo>
                  <a:lnTo>
                    <a:pt x="118" y="104"/>
                  </a:lnTo>
                  <a:lnTo>
                    <a:pt x="96" y="144"/>
                  </a:lnTo>
                  <a:lnTo>
                    <a:pt x="68" y="210"/>
                  </a:lnTo>
                  <a:lnTo>
                    <a:pt x="44" y="286"/>
                  </a:lnTo>
                  <a:lnTo>
                    <a:pt x="28" y="348"/>
                  </a:lnTo>
                  <a:lnTo>
                    <a:pt x="12" y="460"/>
                  </a:lnTo>
                  <a:lnTo>
                    <a:pt x="4" y="552"/>
                  </a:lnTo>
                  <a:lnTo>
                    <a:pt x="0" y="646"/>
                  </a:lnTo>
                  <a:lnTo>
                    <a:pt x="148" y="644"/>
                  </a:lnTo>
                  <a:close/>
                </a:path>
              </a:pathLst>
            </a:custGeom>
            <a:gradFill rotWithShape="0">
              <a:gsLst>
                <a:gs pos="0">
                  <a:srgbClr val="0066FF"/>
                </a:gs>
                <a:gs pos="100000">
                  <a:srgbClr val="0066FF">
                    <a:gamma/>
                    <a:shade val="46275"/>
                    <a:invGamma/>
                  </a:srgbClr>
                </a:gs>
              </a:gsLst>
              <a:lin ang="5400000" scaled="1"/>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90" name="Freeform 146"/>
            <p:cNvSpPr>
              <a:spLocks/>
            </p:cNvSpPr>
            <p:nvPr/>
          </p:nvSpPr>
          <p:spPr bwMode="auto">
            <a:xfrm>
              <a:off x="2859" y="125"/>
              <a:ext cx="472" cy="1515"/>
            </a:xfrm>
            <a:custGeom>
              <a:avLst/>
              <a:gdLst/>
              <a:ahLst/>
              <a:cxnLst>
                <a:cxn ang="0">
                  <a:pos x="148" y="644"/>
                </a:cxn>
                <a:cxn ang="0">
                  <a:pos x="148" y="580"/>
                </a:cxn>
                <a:cxn ang="0">
                  <a:pos x="152" y="512"/>
                </a:cxn>
                <a:cxn ang="0">
                  <a:pos x="160" y="440"/>
                </a:cxn>
                <a:cxn ang="0">
                  <a:pos x="178" y="342"/>
                </a:cxn>
                <a:cxn ang="0">
                  <a:pos x="206" y="232"/>
                </a:cxn>
                <a:cxn ang="0">
                  <a:pos x="230" y="174"/>
                </a:cxn>
                <a:cxn ang="0">
                  <a:pos x="262" y="112"/>
                </a:cxn>
                <a:cxn ang="0">
                  <a:pos x="294" y="66"/>
                </a:cxn>
                <a:cxn ang="0">
                  <a:pos x="332" y="28"/>
                </a:cxn>
                <a:cxn ang="0">
                  <a:pos x="368" y="12"/>
                </a:cxn>
                <a:cxn ang="0">
                  <a:pos x="420" y="0"/>
                </a:cxn>
                <a:cxn ang="0">
                  <a:pos x="230" y="0"/>
                </a:cxn>
                <a:cxn ang="0">
                  <a:pos x="186" y="26"/>
                </a:cxn>
                <a:cxn ang="0">
                  <a:pos x="146" y="60"/>
                </a:cxn>
                <a:cxn ang="0">
                  <a:pos x="118" y="104"/>
                </a:cxn>
                <a:cxn ang="0">
                  <a:pos x="96" y="144"/>
                </a:cxn>
                <a:cxn ang="0">
                  <a:pos x="68" y="210"/>
                </a:cxn>
                <a:cxn ang="0">
                  <a:pos x="44" y="286"/>
                </a:cxn>
                <a:cxn ang="0">
                  <a:pos x="28" y="348"/>
                </a:cxn>
                <a:cxn ang="0">
                  <a:pos x="12" y="460"/>
                </a:cxn>
                <a:cxn ang="0">
                  <a:pos x="4" y="552"/>
                </a:cxn>
                <a:cxn ang="0">
                  <a:pos x="0" y="646"/>
                </a:cxn>
                <a:cxn ang="0">
                  <a:pos x="148" y="644"/>
                </a:cxn>
              </a:cxnLst>
              <a:rect l="0" t="0" r="r" b="b"/>
              <a:pathLst>
                <a:path w="420" h="646">
                  <a:moveTo>
                    <a:pt x="148" y="644"/>
                  </a:moveTo>
                  <a:lnTo>
                    <a:pt x="148" y="580"/>
                  </a:lnTo>
                  <a:lnTo>
                    <a:pt x="152" y="512"/>
                  </a:lnTo>
                  <a:lnTo>
                    <a:pt x="160" y="440"/>
                  </a:lnTo>
                  <a:lnTo>
                    <a:pt x="178" y="342"/>
                  </a:lnTo>
                  <a:lnTo>
                    <a:pt x="206" y="232"/>
                  </a:lnTo>
                  <a:lnTo>
                    <a:pt x="230" y="174"/>
                  </a:lnTo>
                  <a:lnTo>
                    <a:pt x="262" y="112"/>
                  </a:lnTo>
                  <a:lnTo>
                    <a:pt x="294" y="66"/>
                  </a:lnTo>
                  <a:lnTo>
                    <a:pt x="332" y="28"/>
                  </a:lnTo>
                  <a:lnTo>
                    <a:pt x="368" y="12"/>
                  </a:lnTo>
                  <a:lnTo>
                    <a:pt x="420" y="0"/>
                  </a:lnTo>
                  <a:lnTo>
                    <a:pt x="230" y="0"/>
                  </a:lnTo>
                  <a:lnTo>
                    <a:pt x="186" y="26"/>
                  </a:lnTo>
                  <a:lnTo>
                    <a:pt x="146" y="60"/>
                  </a:lnTo>
                  <a:lnTo>
                    <a:pt x="118" y="104"/>
                  </a:lnTo>
                  <a:lnTo>
                    <a:pt x="96" y="144"/>
                  </a:lnTo>
                  <a:lnTo>
                    <a:pt x="68" y="210"/>
                  </a:lnTo>
                  <a:lnTo>
                    <a:pt x="44" y="286"/>
                  </a:lnTo>
                  <a:lnTo>
                    <a:pt x="28" y="348"/>
                  </a:lnTo>
                  <a:lnTo>
                    <a:pt x="12" y="460"/>
                  </a:lnTo>
                  <a:lnTo>
                    <a:pt x="4" y="552"/>
                  </a:lnTo>
                  <a:lnTo>
                    <a:pt x="0" y="646"/>
                  </a:lnTo>
                  <a:lnTo>
                    <a:pt x="148" y="644"/>
                  </a:lnTo>
                  <a:close/>
                </a:path>
              </a:pathLst>
            </a:custGeom>
            <a:gradFill rotWithShape="0">
              <a:gsLst>
                <a:gs pos="0">
                  <a:srgbClr val="0066FF"/>
                </a:gs>
                <a:gs pos="100000">
                  <a:srgbClr val="0066FF">
                    <a:gamma/>
                    <a:shade val="46275"/>
                    <a:invGamma/>
                  </a:srgbClr>
                </a:gs>
              </a:gsLst>
              <a:lin ang="5400000" scaled="1"/>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17" name="Rectangle 116"/>
          <p:cNvSpPr/>
          <p:nvPr/>
        </p:nvSpPr>
        <p:spPr>
          <a:xfrm rot="15806535" flipH="1" flipV="1">
            <a:off x="2729285" y="1560383"/>
            <a:ext cx="2849352" cy="843004"/>
          </a:xfrm>
          <a:prstGeom prst="rect">
            <a:avLst/>
          </a:prstGeom>
          <a:noFill/>
        </p:spPr>
        <p:txBody>
          <a:bodyPr wrap="square" lIns="91440" tIns="45720" rIns="91440" bIns="45720">
            <a:prstTxWarp prst="textArchUp">
              <a:avLst>
                <a:gd name="adj" fmla="val 10491705"/>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w="11430"/>
                <a:solidFill>
                  <a:srgbClr val="FFFF00"/>
                </a:solidFill>
                <a:effectLst>
                  <a:outerShdw blurRad="50800" dist="39000" dir="5460000" algn="tl">
                    <a:srgbClr val="000000">
                      <a:alpha val="38000"/>
                    </a:srgbClr>
                  </a:outerShdw>
                </a:effectLst>
                <a:uLnTx/>
                <a:uFillTx/>
                <a:latin typeface="Times New Roman" pitchFamily="18" charset="0"/>
                <a:ea typeface="+mn-ea"/>
                <a:cs typeface="+mn-cs"/>
              </a:rPr>
              <a:t>Direction of Magnetic Field </a:t>
            </a:r>
          </a:p>
        </p:txBody>
      </p:sp>
      <p:sp>
        <p:nvSpPr>
          <p:cNvPr id="140" name="Rectangle 139"/>
          <p:cNvSpPr/>
          <p:nvPr/>
        </p:nvSpPr>
        <p:spPr>
          <a:xfrm rot="15806535" flipH="1" flipV="1">
            <a:off x="3620635" y="1545015"/>
            <a:ext cx="2849352" cy="843004"/>
          </a:xfrm>
          <a:prstGeom prst="rect">
            <a:avLst/>
          </a:prstGeom>
          <a:noFill/>
        </p:spPr>
        <p:txBody>
          <a:bodyPr wrap="square" lIns="91440" tIns="45720" rIns="91440" bIns="45720">
            <a:prstTxWarp prst="textArchUp">
              <a:avLst>
                <a:gd name="adj" fmla="val 10491705"/>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w="11430"/>
                <a:solidFill>
                  <a:srgbClr val="FFFF00"/>
                </a:solidFill>
                <a:effectLst>
                  <a:outerShdw blurRad="50800" dist="39000" dir="5460000" algn="tl">
                    <a:srgbClr val="000000">
                      <a:alpha val="38000"/>
                    </a:srgbClr>
                  </a:outerShdw>
                </a:effectLst>
                <a:uLnTx/>
                <a:uFillTx/>
                <a:latin typeface="Times New Roman" pitchFamily="18" charset="0"/>
                <a:ea typeface="+mn-ea"/>
                <a:cs typeface="+mn-cs"/>
              </a:rPr>
              <a:t>Direction of Magnetic Field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grpId="0" nodeType="withEffect">
                                  <p:stCondLst>
                                    <p:cond delay="0"/>
                                  </p:stCondLst>
                                  <p:childTnLst>
                                    <p:animMotion origin="layout" path="M -4.72222E-6 3.73525E-6 L -1.11614 0.00486 " pathEditMode="relative" rAng="0" ptsTypes="AA">
                                      <p:cBhvr>
                                        <p:cTn id="6" dur="3000" fill="hold"/>
                                        <p:tgtEl>
                                          <p:spTgt spid="6300"/>
                                        </p:tgtEl>
                                        <p:attrNameLst>
                                          <p:attrName>ppt_x</p:attrName>
                                          <p:attrName>ppt_y</p:attrName>
                                        </p:attrNameLst>
                                      </p:cBhvr>
                                      <p:rCtr x="-55800" y="200"/>
                                    </p:animMotion>
                                  </p:childTnLst>
                                </p:cTn>
                              </p:par>
                              <p:par>
                                <p:cTn id="7" presetID="63" presetClass="path" presetSubtype="0" repeatCount="indefinite" fill="hold" grpId="0" nodeType="withEffect">
                                  <p:stCondLst>
                                    <p:cond delay="600"/>
                                  </p:stCondLst>
                                  <p:childTnLst>
                                    <p:animMotion origin="layout" path="M 4.44444E-6 3.73525E-6 L -1.1158 0.00439 " pathEditMode="relative" rAng="0" ptsTypes="AA">
                                      <p:cBhvr>
                                        <p:cTn id="8" dur="3000" fill="hold"/>
                                        <p:tgtEl>
                                          <p:spTgt spid="6301"/>
                                        </p:tgtEl>
                                        <p:attrNameLst>
                                          <p:attrName>ppt_x</p:attrName>
                                          <p:attrName>ppt_y</p:attrName>
                                        </p:attrNameLst>
                                      </p:cBhvr>
                                      <p:rCtr x="-55800" y="200"/>
                                    </p:animMotion>
                                  </p:childTnLst>
                                </p:cTn>
                              </p:par>
                              <p:par>
                                <p:cTn id="9" presetID="63" presetClass="path" presetSubtype="0" repeatCount="indefinite" fill="hold" grpId="0" nodeType="withEffect">
                                  <p:stCondLst>
                                    <p:cond delay="1200"/>
                                  </p:stCondLst>
                                  <p:childTnLst>
                                    <p:animMotion origin="layout" path="M 4.44444E-6 3.73525E-6 L -1.11684 0.00462 " pathEditMode="relative" rAng="0" ptsTypes="AA">
                                      <p:cBhvr>
                                        <p:cTn id="10" dur="3000" fill="hold"/>
                                        <p:tgtEl>
                                          <p:spTgt spid="6302"/>
                                        </p:tgtEl>
                                        <p:attrNameLst>
                                          <p:attrName>ppt_x</p:attrName>
                                          <p:attrName>ppt_y</p:attrName>
                                        </p:attrNameLst>
                                      </p:cBhvr>
                                      <p:rCtr x="-55900" y="200"/>
                                    </p:animMotion>
                                  </p:childTnLst>
                                </p:cTn>
                              </p:par>
                              <p:par>
                                <p:cTn id="11" presetID="63" presetClass="path" presetSubtype="0" repeatCount="indefinite" fill="hold" grpId="0" nodeType="withEffect">
                                  <p:stCondLst>
                                    <p:cond delay="1800"/>
                                  </p:stCondLst>
                                  <p:childTnLst>
                                    <p:animMotion origin="layout" path="M 4.44444E-6 3.73525E-6 L -1.11702 0.00486 " pathEditMode="relative" rAng="0" ptsTypes="AA">
                                      <p:cBhvr>
                                        <p:cTn id="12" dur="3000" fill="hold"/>
                                        <p:tgtEl>
                                          <p:spTgt spid="6303"/>
                                        </p:tgtEl>
                                        <p:attrNameLst>
                                          <p:attrName>ppt_x</p:attrName>
                                          <p:attrName>ppt_y</p:attrName>
                                        </p:attrNameLst>
                                      </p:cBhvr>
                                      <p:rCtr x="-55900" y="200"/>
                                    </p:animMotion>
                                  </p:childTnLst>
                                </p:cTn>
                              </p:par>
                              <p:par>
                                <p:cTn id="13" presetID="63" presetClass="path" presetSubtype="0" repeatCount="indefinite" fill="hold" grpId="0" nodeType="withEffect">
                                  <p:stCondLst>
                                    <p:cond delay="2400"/>
                                  </p:stCondLst>
                                  <p:childTnLst>
                                    <p:animMotion origin="layout" path="M 4.44444E-6 3.73525E-6 L -1.1158 0.00462 " pathEditMode="relative" rAng="0" ptsTypes="AA">
                                      <p:cBhvr>
                                        <p:cTn id="14" dur="3000" fill="hold"/>
                                        <p:tgtEl>
                                          <p:spTgt spid="6304"/>
                                        </p:tgtEl>
                                        <p:attrNameLst>
                                          <p:attrName>ppt_x</p:attrName>
                                          <p:attrName>ppt_y</p:attrName>
                                        </p:attrNameLst>
                                      </p:cBhvr>
                                      <p:rCtr x="-55800" y="200"/>
                                    </p:animMotion>
                                  </p:childTnLst>
                                </p:cTn>
                              </p:par>
                              <p:par>
                                <p:cTn id="15" presetID="10" presetClass="entr" presetSubtype="0" fill="hold" grpId="0" nodeType="withEffect">
                                  <p:stCondLst>
                                    <p:cond delay="1600"/>
                                  </p:stCondLst>
                                  <p:childTnLst>
                                    <p:set>
                                      <p:cBhvr>
                                        <p:cTn id="16" dur="1" fill="hold">
                                          <p:stCondLst>
                                            <p:cond delay="0"/>
                                          </p:stCondLst>
                                        </p:cTn>
                                        <p:tgtEl>
                                          <p:spTgt spid="6204"/>
                                        </p:tgtEl>
                                        <p:attrNameLst>
                                          <p:attrName>style.visibility</p:attrName>
                                        </p:attrNameLst>
                                      </p:cBhvr>
                                      <p:to>
                                        <p:strVal val="visible"/>
                                      </p:to>
                                    </p:set>
                                    <p:animEffect transition="in" filter="fade">
                                      <p:cBhvr>
                                        <p:cTn id="17" dur="2000"/>
                                        <p:tgtEl>
                                          <p:spTgt spid="6204"/>
                                        </p:tgtEl>
                                      </p:cBhvr>
                                    </p:animEffect>
                                  </p:childTnLst>
                                </p:cTn>
                              </p:par>
                              <p:par>
                                <p:cTn id="18" presetID="12" presetClass="entr" presetSubtype="4" fill="hold" nodeType="withEffect">
                                  <p:stCondLst>
                                    <p:cond delay="3600"/>
                                  </p:stCondLst>
                                  <p:childTnLst>
                                    <p:set>
                                      <p:cBhvr>
                                        <p:cTn id="19" dur="1" fill="hold">
                                          <p:stCondLst>
                                            <p:cond delay="0"/>
                                          </p:stCondLst>
                                        </p:cTn>
                                        <p:tgtEl>
                                          <p:spTgt spid="121"/>
                                        </p:tgtEl>
                                        <p:attrNameLst>
                                          <p:attrName>style.visibility</p:attrName>
                                        </p:attrNameLst>
                                      </p:cBhvr>
                                      <p:to>
                                        <p:strVal val="visible"/>
                                      </p:to>
                                    </p:set>
                                    <p:animEffect transition="in" filter="slide(fromBottom)">
                                      <p:cBhvr>
                                        <p:cTn id="20" dur="1000"/>
                                        <p:tgtEl>
                                          <p:spTgt spid="121"/>
                                        </p:tgtEl>
                                      </p:cBhvr>
                                    </p:animEffect>
                                  </p:childTnLst>
                                </p:cTn>
                              </p:par>
                              <p:par>
                                <p:cTn id="21" presetID="10" presetClass="entr" presetSubtype="0" fill="hold" grpId="0" nodeType="withEffect">
                                  <p:stCondLst>
                                    <p:cond delay="3500"/>
                                  </p:stCondLst>
                                  <p:childTnLst>
                                    <p:set>
                                      <p:cBhvr>
                                        <p:cTn id="22" dur="1" fill="hold">
                                          <p:stCondLst>
                                            <p:cond delay="0"/>
                                          </p:stCondLst>
                                        </p:cTn>
                                        <p:tgtEl>
                                          <p:spTgt spid="6312"/>
                                        </p:tgtEl>
                                        <p:attrNameLst>
                                          <p:attrName>style.visibility</p:attrName>
                                        </p:attrNameLst>
                                      </p:cBhvr>
                                      <p:to>
                                        <p:strVal val="visible"/>
                                      </p:to>
                                    </p:set>
                                    <p:animEffect transition="in" filter="fade">
                                      <p:cBhvr>
                                        <p:cTn id="23" dur="1000"/>
                                        <p:tgtEl>
                                          <p:spTgt spid="6312"/>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115"/>
                                        </p:tgtEl>
                                        <p:attrNameLst>
                                          <p:attrName>style.visibility</p:attrName>
                                        </p:attrNameLst>
                                      </p:cBhvr>
                                      <p:to>
                                        <p:strVal val="visible"/>
                                      </p:to>
                                    </p:set>
                                    <p:anim calcmode="lin" valueType="num">
                                      <p:cBhvr>
                                        <p:cTn id="26" dur="500" fill="hold"/>
                                        <p:tgtEl>
                                          <p:spTgt spid="115"/>
                                        </p:tgtEl>
                                        <p:attrNameLst>
                                          <p:attrName>ppt_w</p:attrName>
                                        </p:attrNameLst>
                                      </p:cBhvr>
                                      <p:tavLst>
                                        <p:tav tm="0">
                                          <p:val>
                                            <p:fltVal val="0"/>
                                          </p:val>
                                        </p:tav>
                                        <p:tav tm="100000">
                                          <p:val>
                                            <p:strVal val="#ppt_w"/>
                                          </p:val>
                                        </p:tav>
                                      </p:tavLst>
                                    </p:anim>
                                    <p:anim calcmode="lin" valueType="num">
                                      <p:cBhvr>
                                        <p:cTn id="27" dur="500" fill="hold"/>
                                        <p:tgtEl>
                                          <p:spTgt spid="115"/>
                                        </p:tgtEl>
                                        <p:attrNameLst>
                                          <p:attrName>ppt_h</p:attrName>
                                        </p:attrNameLst>
                                      </p:cBhvr>
                                      <p:tavLst>
                                        <p:tav tm="0">
                                          <p:val>
                                            <p:fltVal val="0"/>
                                          </p:val>
                                        </p:tav>
                                        <p:tav tm="100000">
                                          <p:val>
                                            <p:strVal val="#ppt_h"/>
                                          </p:val>
                                        </p:tav>
                                      </p:tavLst>
                                    </p:anim>
                                    <p:animEffect transition="in" filter="fade">
                                      <p:cBhvr>
                                        <p:cTn id="28" dur="500"/>
                                        <p:tgtEl>
                                          <p:spTgt spid="115"/>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114"/>
                                        </p:tgtEl>
                                        <p:attrNameLst>
                                          <p:attrName>style.visibility</p:attrName>
                                        </p:attrNameLst>
                                      </p:cBhvr>
                                      <p:to>
                                        <p:strVal val="visible"/>
                                      </p:to>
                                    </p:set>
                                    <p:anim calcmode="lin" valueType="num">
                                      <p:cBhvr>
                                        <p:cTn id="31" dur="500" fill="hold"/>
                                        <p:tgtEl>
                                          <p:spTgt spid="114"/>
                                        </p:tgtEl>
                                        <p:attrNameLst>
                                          <p:attrName>ppt_w</p:attrName>
                                        </p:attrNameLst>
                                      </p:cBhvr>
                                      <p:tavLst>
                                        <p:tav tm="0">
                                          <p:val>
                                            <p:fltVal val="0"/>
                                          </p:val>
                                        </p:tav>
                                        <p:tav tm="100000">
                                          <p:val>
                                            <p:strVal val="#ppt_w"/>
                                          </p:val>
                                        </p:tav>
                                      </p:tavLst>
                                    </p:anim>
                                    <p:anim calcmode="lin" valueType="num">
                                      <p:cBhvr>
                                        <p:cTn id="32" dur="500" fill="hold"/>
                                        <p:tgtEl>
                                          <p:spTgt spid="114"/>
                                        </p:tgtEl>
                                        <p:attrNameLst>
                                          <p:attrName>ppt_h</p:attrName>
                                        </p:attrNameLst>
                                      </p:cBhvr>
                                      <p:tavLst>
                                        <p:tav tm="0">
                                          <p:val>
                                            <p:fltVal val="0"/>
                                          </p:val>
                                        </p:tav>
                                        <p:tav tm="100000">
                                          <p:val>
                                            <p:strVal val="#ppt_h"/>
                                          </p:val>
                                        </p:tav>
                                      </p:tavLst>
                                    </p:anim>
                                    <p:animEffect transition="in" filter="fade">
                                      <p:cBhvr>
                                        <p:cTn id="33" dur="500"/>
                                        <p:tgtEl>
                                          <p:spTgt spid="114"/>
                                        </p:tgtEl>
                                      </p:cBhvr>
                                    </p:animEffect>
                                  </p:childTnLst>
                                </p:cTn>
                              </p:par>
                              <p:par>
                                <p:cTn id="34" presetID="63" presetClass="path" presetSubtype="0" fill="hold" grpId="1" nodeType="withEffect">
                                  <p:stCondLst>
                                    <p:cond delay="4300"/>
                                  </p:stCondLst>
                                  <p:childTnLst>
                                    <p:animMotion origin="layout" path="M 2.22222E-6 -1.87413E-6 L -0.60608 -0.00115 " pathEditMode="relative" rAng="0" ptsTypes="AA">
                                      <p:cBhvr>
                                        <p:cTn id="35" dur="7700" fill="hold"/>
                                        <p:tgtEl>
                                          <p:spTgt spid="6312"/>
                                        </p:tgtEl>
                                        <p:attrNameLst>
                                          <p:attrName>ppt_x</p:attrName>
                                          <p:attrName>ppt_y</p:attrName>
                                        </p:attrNameLst>
                                      </p:cBhvr>
                                      <p:rCtr x="-30300" y="-100"/>
                                    </p:animMotion>
                                  </p:childTnLst>
                                </p:cTn>
                              </p:par>
                              <p:par>
                                <p:cTn id="36" presetID="10" presetClass="exit" presetSubtype="0" fill="hold" grpId="2" nodeType="withEffect">
                                  <p:stCondLst>
                                    <p:cond delay="11900"/>
                                  </p:stCondLst>
                                  <p:childTnLst>
                                    <p:animEffect transition="out" filter="fade">
                                      <p:cBhvr>
                                        <p:cTn id="37" dur="1100"/>
                                        <p:tgtEl>
                                          <p:spTgt spid="6312"/>
                                        </p:tgtEl>
                                      </p:cBhvr>
                                    </p:animEffect>
                                    <p:set>
                                      <p:cBhvr>
                                        <p:cTn id="38" dur="1" fill="hold">
                                          <p:stCondLst>
                                            <p:cond delay="1099"/>
                                          </p:stCondLst>
                                        </p:cTn>
                                        <p:tgtEl>
                                          <p:spTgt spid="6312"/>
                                        </p:tgtEl>
                                        <p:attrNameLst>
                                          <p:attrName>style.visibility</p:attrName>
                                        </p:attrNameLst>
                                      </p:cBhvr>
                                      <p:to>
                                        <p:strVal val="hidden"/>
                                      </p:to>
                                    </p:set>
                                  </p:childTnLst>
                                </p:cTn>
                              </p:par>
                              <p:par>
                                <p:cTn id="39" presetID="22" presetClass="entr" presetSubtype="2" fill="hold" grpId="0" nodeType="withEffect">
                                  <p:stCondLst>
                                    <p:cond delay="8000"/>
                                  </p:stCondLst>
                                  <p:childTnLst>
                                    <p:set>
                                      <p:cBhvr>
                                        <p:cTn id="40" dur="1" fill="hold">
                                          <p:stCondLst>
                                            <p:cond delay="0"/>
                                          </p:stCondLst>
                                        </p:cTn>
                                        <p:tgtEl>
                                          <p:spTgt spid="6203"/>
                                        </p:tgtEl>
                                        <p:attrNameLst>
                                          <p:attrName>style.visibility</p:attrName>
                                        </p:attrNameLst>
                                      </p:cBhvr>
                                      <p:to>
                                        <p:strVal val="visible"/>
                                      </p:to>
                                    </p:set>
                                    <p:animEffect transition="in" filter="wipe(right)">
                                      <p:cBhvr>
                                        <p:cTn id="41" dur="2000"/>
                                        <p:tgtEl>
                                          <p:spTgt spid="6203"/>
                                        </p:tgtEl>
                                      </p:cBhvr>
                                    </p:animEffect>
                                  </p:childTnLst>
                                </p:cTn>
                              </p:par>
                              <p:par>
                                <p:cTn id="42" presetID="10" presetClass="entr" presetSubtype="0" fill="hold" grpId="0" nodeType="withEffect">
                                  <p:stCondLst>
                                    <p:cond delay="9800"/>
                                  </p:stCondLst>
                                  <p:childTnLst>
                                    <p:set>
                                      <p:cBhvr>
                                        <p:cTn id="43" dur="1" fill="hold">
                                          <p:stCondLst>
                                            <p:cond delay="0"/>
                                          </p:stCondLst>
                                        </p:cTn>
                                        <p:tgtEl>
                                          <p:spTgt spid="6314"/>
                                        </p:tgtEl>
                                        <p:attrNameLst>
                                          <p:attrName>style.visibility</p:attrName>
                                        </p:attrNameLst>
                                      </p:cBhvr>
                                      <p:to>
                                        <p:strVal val="visible"/>
                                      </p:to>
                                    </p:set>
                                    <p:animEffect transition="in" filter="fade">
                                      <p:cBhvr>
                                        <p:cTn id="44" dur="1300"/>
                                        <p:tgtEl>
                                          <p:spTgt spid="6314"/>
                                        </p:tgtEl>
                                      </p:cBhvr>
                                    </p:animEffect>
                                  </p:childTnLst>
                                </p:cTn>
                              </p:par>
                              <p:par>
                                <p:cTn id="45" presetID="10" presetClass="entr" presetSubtype="0" fill="hold" grpId="0" nodeType="withEffect">
                                  <p:stCondLst>
                                    <p:cond delay="11600"/>
                                  </p:stCondLst>
                                  <p:childTnLst>
                                    <p:set>
                                      <p:cBhvr>
                                        <p:cTn id="46" dur="1" fill="hold">
                                          <p:stCondLst>
                                            <p:cond delay="0"/>
                                          </p:stCondLst>
                                        </p:cTn>
                                        <p:tgtEl>
                                          <p:spTgt spid="6285"/>
                                        </p:tgtEl>
                                        <p:attrNameLst>
                                          <p:attrName>style.visibility</p:attrName>
                                        </p:attrNameLst>
                                      </p:cBhvr>
                                      <p:to>
                                        <p:strVal val="visible"/>
                                      </p:to>
                                    </p:set>
                                    <p:animEffect transition="in" filter="fade">
                                      <p:cBhvr>
                                        <p:cTn id="47" dur="2000"/>
                                        <p:tgtEl>
                                          <p:spTgt spid="6285"/>
                                        </p:tgtEl>
                                      </p:cBhvr>
                                    </p:animEffect>
                                  </p:childTnLst>
                                </p:cTn>
                              </p:par>
                              <p:par>
                                <p:cTn id="48" presetID="22" presetClass="entr" presetSubtype="4" fill="hold" nodeType="withEffect">
                                  <p:stCondLst>
                                    <p:cond delay="16800"/>
                                  </p:stCondLst>
                                  <p:childTnLst>
                                    <p:set>
                                      <p:cBhvr>
                                        <p:cTn id="49" dur="1" fill="hold">
                                          <p:stCondLst>
                                            <p:cond delay="0"/>
                                          </p:stCondLst>
                                        </p:cTn>
                                        <p:tgtEl>
                                          <p:spTgt spid="6309"/>
                                        </p:tgtEl>
                                        <p:attrNameLst>
                                          <p:attrName>style.visibility</p:attrName>
                                        </p:attrNameLst>
                                      </p:cBhvr>
                                      <p:to>
                                        <p:strVal val="visible"/>
                                      </p:to>
                                    </p:set>
                                    <p:animEffect transition="in" filter="wipe(down)">
                                      <p:cBhvr>
                                        <p:cTn id="50" dur="1000"/>
                                        <p:tgtEl>
                                          <p:spTgt spid="6309"/>
                                        </p:tgtEl>
                                      </p:cBhvr>
                                    </p:animEffect>
                                  </p:childTnLst>
                                </p:cTn>
                              </p:par>
                              <p:par>
                                <p:cTn id="51" presetID="22" presetClass="entr" presetSubtype="1" fill="hold" nodeType="withEffect">
                                  <p:stCondLst>
                                    <p:cond delay="17800"/>
                                  </p:stCondLst>
                                  <p:childTnLst>
                                    <p:set>
                                      <p:cBhvr>
                                        <p:cTn id="52" dur="1" fill="hold">
                                          <p:stCondLst>
                                            <p:cond delay="0"/>
                                          </p:stCondLst>
                                        </p:cTn>
                                        <p:tgtEl>
                                          <p:spTgt spid="6310"/>
                                        </p:tgtEl>
                                        <p:attrNameLst>
                                          <p:attrName>style.visibility</p:attrName>
                                        </p:attrNameLst>
                                      </p:cBhvr>
                                      <p:to>
                                        <p:strVal val="visible"/>
                                      </p:to>
                                    </p:set>
                                    <p:animEffect transition="in" filter="wipe(up)">
                                      <p:cBhvr>
                                        <p:cTn id="53" dur="500"/>
                                        <p:tgtEl>
                                          <p:spTgt spid="6310"/>
                                        </p:tgtEl>
                                      </p:cBhvr>
                                    </p:animEffect>
                                  </p:childTnLst>
                                </p:cTn>
                              </p:par>
                              <p:par>
                                <p:cTn id="54" presetID="22" presetClass="entr" presetSubtype="4" fill="hold" grpId="0" nodeType="withEffect">
                                  <p:stCondLst>
                                    <p:cond delay="17800"/>
                                  </p:stCondLst>
                                  <p:childTnLst>
                                    <p:set>
                                      <p:cBhvr>
                                        <p:cTn id="55" dur="1" fill="hold">
                                          <p:stCondLst>
                                            <p:cond delay="0"/>
                                          </p:stCondLst>
                                        </p:cTn>
                                        <p:tgtEl>
                                          <p:spTgt spid="140"/>
                                        </p:tgtEl>
                                        <p:attrNameLst>
                                          <p:attrName>style.visibility</p:attrName>
                                        </p:attrNameLst>
                                      </p:cBhvr>
                                      <p:to>
                                        <p:strVal val="visible"/>
                                      </p:to>
                                    </p:set>
                                    <p:animEffect transition="in" filter="wipe(down)">
                                      <p:cBhvr>
                                        <p:cTn id="56" dur="500"/>
                                        <p:tgtEl>
                                          <p:spTgt spid="140"/>
                                        </p:tgtEl>
                                      </p:cBhvr>
                                    </p:animEffect>
                                  </p:childTnLst>
                                </p:cTn>
                              </p:par>
                              <p:par>
                                <p:cTn id="57" presetID="22" presetClass="entr" presetSubtype="4" fill="hold" grpId="0" nodeType="withEffect">
                                  <p:stCondLst>
                                    <p:cond delay="17800"/>
                                  </p:stCondLst>
                                  <p:childTnLst>
                                    <p:set>
                                      <p:cBhvr>
                                        <p:cTn id="58" dur="1" fill="hold">
                                          <p:stCondLst>
                                            <p:cond delay="0"/>
                                          </p:stCondLst>
                                        </p:cTn>
                                        <p:tgtEl>
                                          <p:spTgt spid="117"/>
                                        </p:tgtEl>
                                        <p:attrNameLst>
                                          <p:attrName>style.visibility</p:attrName>
                                        </p:attrNameLst>
                                      </p:cBhvr>
                                      <p:to>
                                        <p:strVal val="visible"/>
                                      </p:to>
                                    </p:set>
                                    <p:animEffect transition="in" filter="wipe(down)">
                                      <p:cBhvr>
                                        <p:cTn id="59" dur="500"/>
                                        <p:tgtEl>
                                          <p:spTgt spid="117"/>
                                        </p:tgtEl>
                                      </p:cBhvr>
                                    </p:animEffect>
                                  </p:childTnLst>
                                </p:cTn>
                              </p:par>
                              <p:par>
                                <p:cTn id="60" presetID="23" presetClass="entr" presetSubtype="272" fill="hold" nodeType="withEffect">
                                  <p:stCondLst>
                                    <p:cond delay="20200"/>
                                  </p:stCondLst>
                                  <p:childTnLst>
                                    <p:set>
                                      <p:cBhvr>
                                        <p:cTn id="61" dur="1" fill="hold">
                                          <p:stCondLst>
                                            <p:cond delay="0"/>
                                          </p:stCondLst>
                                        </p:cTn>
                                        <p:tgtEl>
                                          <p:spTgt spid="6205"/>
                                        </p:tgtEl>
                                        <p:attrNameLst>
                                          <p:attrName>style.visibility</p:attrName>
                                        </p:attrNameLst>
                                      </p:cBhvr>
                                      <p:to>
                                        <p:strVal val="visible"/>
                                      </p:to>
                                    </p:set>
                                    <p:anim calcmode="lin" valueType="num">
                                      <p:cBhvr>
                                        <p:cTn id="62" dur="500" fill="hold"/>
                                        <p:tgtEl>
                                          <p:spTgt spid="6205"/>
                                        </p:tgtEl>
                                        <p:attrNameLst>
                                          <p:attrName>ppt_w</p:attrName>
                                        </p:attrNameLst>
                                      </p:cBhvr>
                                      <p:tavLst>
                                        <p:tav tm="0">
                                          <p:val>
                                            <p:strVal val="2/3*#ppt_w"/>
                                          </p:val>
                                        </p:tav>
                                        <p:tav tm="100000">
                                          <p:val>
                                            <p:strVal val="#ppt_w"/>
                                          </p:val>
                                        </p:tav>
                                      </p:tavLst>
                                    </p:anim>
                                    <p:anim calcmode="lin" valueType="num">
                                      <p:cBhvr>
                                        <p:cTn id="63" dur="500" fill="hold"/>
                                        <p:tgtEl>
                                          <p:spTgt spid="6205"/>
                                        </p:tgtEl>
                                        <p:attrNameLst>
                                          <p:attrName>ppt_h</p:attrName>
                                        </p:attrNameLst>
                                      </p:cBhvr>
                                      <p:tavLst>
                                        <p:tav tm="0">
                                          <p:val>
                                            <p:strVal val="2/3*#ppt_h"/>
                                          </p:val>
                                        </p:tav>
                                        <p:tav tm="100000">
                                          <p:val>
                                            <p:strVal val="#ppt_h"/>
                                          </p:val>
                                        </p:tav>
                                      </p:tavLst>
                                    </p:anim>
                                  </p:childTnLst>
                                </p:cTn>
                              </p:par>
                              <p:par>
                                <p:cTn id="64" presetID="23" presetClass="entr" presetSubtype="272" fill="hold" nodeType="withEffect">
                                  <p:stCondLst>
                                    <p:cond delay="21400"/>
                                  </p:stCondLst>
                                  <p:childTnLst>
                                    <p:set>
                                      <p:cBhvr>
                                        <p:cTn id="65" dur="1" fill="hold">
                                          <p:stCondLst>
                                            <p:cond delay="0"/>
                                          </p:stCondLst>
                                        </p:cTn>
                                        <p:tgtEl>
                                          <p:spTgt spid="6235"/>
                                        </p:tgtEl>
                                        <p:attrNameLst>
                                          <p:attrName>style.visibility</p:attrName>
                                        </p:attrNameLst>
                                      </p:cBhvr>
                                      <p:to>
                                        <p:strVal val="visible"/>
                                      </p:to>
                                    </p:set>
                                    <p:anim calcmode="lin" valueType="num">
                                      <p:cBhvr>
                                        <p:cTn id="66" dur="500" fill="hold"/>
                                        <p:tgtEl>
                                          <p:spTgt spid="6235"/>
                                        </p:tgtEl>
                                        <p:attrNameLst>
                                          <p:attrName>ppt_w</p:attrName>
                                        </p:attrNameLst>
                                      </p:cBhvr>
                                      <p:tavLst>
                                        <p:tav tm="0">
                                          <p:val>
                                            <p:strVal val="2/3*#ppt_w"/>
                                          </p:val>
                                        </p:tav>
                                        <p:tav tm="100000">
                                          <p:val>
                                            <p:strVal val="#ppt_w"/>
                                          </p:val>
                                        </p:tav>
                                      </p:tavLst>
                                    </p:anim>
                                    <p:anim calcmode="lin" valueType="num">
                                      <p:cBhvr>
                                        <p:cTn id="67" dur="500" fill="hold"/>
                                        <p:tgtEl>
                                          <p:spTgt spid="6235"/>
                                        </p:tgtEl>
                                        <p:attrNameLst>
                                          <p:attrName>ppt_h</p:attrName>
                                        </p:attrNameLst>
                                      </p:cBhvr>
                                      <p:tavLst>
                                        <p:tav tm="0">
                                          <p:val>
                                            <p:strVal val="2/3*#ppt_h"/>
                                          </p:val>
                                        </p:tav>
                                        <p:tav tm="100000">
                                          <p:val>
                                            <p:strVal val="#ppt_h"/>
                                          </p:val>
                                        </p:tav>
                                      </p:tavLst>
                                    </p:anim>
                                  </p:childTnLst>
                                </p:cTn>
                              </p:par>
                              <p:par>
                                <p:cTn id="68" presetID="23" presetClass="entr" presetSubtype="272" fill="hold" nodeType="withEffect">
                                  <p:stCondLst>
                                    <p:cond delay="22500"/>
                                  </p:stCondLst>
                                  <p:childTnLst>
                                    <p:set>
                                      <p:cBhvr>
                                        <p:cTn id="69" dur="1" fill="hold">
                                          <p:stCondLst>
                                            <p:cond delay="0"/>
                                          </p:stCondLst>
                                        </p:cTn>
                                        <p:tgtEl>
                                          <p:spTgt spid="6220"/>
                                        </p:tgtEl>
                                        <p:attrNameLst>
                                          <p:attrName>style.visibility</p:attrName>
                                        </p:attrNameLst>
                                      </p:cBhvr>
                                      <p:to>
                                        <p:strVal val="visible"/>
                                      </p:to>
                                    </p:set>
                                    <p:anim calcmode="lin" valueType="num">
                                      <p:cBhvr>
                                        <p:cTn id="70" dur="500" fill="hold"/>
                                        <p:tgtEl>
                                          <p:spTgt spid="6220"/>
                                        </p:tgtEl>
                                        <p:attrNameLst>
                                          <p:attrName>ppt_w</p:attrName>
                                        </p:attrNameLst>
                                      </p:cBhvr>
                                      <p:tavLst>
                                        <p:tav tm="0">
                                          <p:val>
                                            <p:strVal val="2/3*#ppt_w"/>
                                          </p:val>
                                        </p:tav>
                                        <p:tav tm="100000">
                                          <p:val>
                                            <p:strVal val="#ppt_w"/>
                                          </p:val>
                                        </p:tav>
                                      </p:tavLst>
                                    </p:anim>
                                    <p:anim calcmode="lin" valueType="num">
                                      <p:cBhvr>
                                        <p:cTn id="71" dur="500" fill="hold"/>
                                        <p:tgtEl>
                                          <p:spTgt spid="6220"/>
                                        </p:tgtEl>
                                        <p:attrNameLst>
                                          <p:attrName>ppt_h</p:attrName>
                                        </p:attrNameLst>
                                      </p:cBhvr>
                                      <p:tavLst>
                                        <p:tav tm="0">
                                          <p:val>
                                            <p:strVal val="2/3*#ppt_h"/>
                                          </p:val>
                                        </p:tav>
                                        <p:tav tm="100000">
                                          <p:val>
                                            <p:strVal val="#ppt_h"/>
                                          </p:val>
                                        </p:tav>
                                      </p:tavLst>
                                    </p:anim>
                                  </p:childTnLst>
                                </p:cTn>
                              </p:par>
                              <p:par>
                                <p:cTn id="72" presetID="23" presetClass="entr" presetSubtype="272" fill="hold" nodeType="withEffect">
                                  <p:stCondLst>
                                    <p:cond delay="23400"/>
                                  </p:stCondLst>
                                  <p:childTnLst>
                                    <p:set>
                                      <p:cBhvr>
                                        <p:cTn id="73" dur="1" fill="hold">
                                          <p:stCondLst>
                                            <p:cond delay="0"/>
                                          </p:stCondLst>
                                        </p:cTn>
                                        <p:tgtEl>
                                          <p:spTgt spid="6250"/>
                                        </p:tgtEl>
                                        <p:attrNameLst>
                                          <p:attrName>style.visibility</p:attrName>
                                        </p:attrNameLst>
                                      </p:cBhvr>
                                      <p:to>
                                        <p:strVal val="visible"/>
                                      </p:to>
                                    </p:set>
                                    <p:anim calcmode="lin" valueType="num">
                                      <p:cBhvr>
                                        <p:cTn id="74" dur="500" fill="hold"/>
                                        <p:tgtEl>
                                          <p:spTgt spid="6250"/>
                                        </p:tgtEl>
                                        <p:attrNameLst>
                                          <p:attrName>ppt_w</p:attrName>
                                        </p:attrNameLst>
                                      </p:cBhvr>
                                      <p:tavLst>
                                        <p:tav tm="0">
                                          <p:val>
                                            <p:strVal val="2/3*#ppt_w"/>
                                          </p:val>
                                        </p:tav>
                                        <p:tav tm="100000">
                                          <p:val>
                                            <p:strVal val="#ppt_w"/>
                                          </p:val>
                                        </p:tav>
                                      </p:tavLst>
                                    </p:anim>
                                    <p:anim calcmode="lin" valueType="num">
                                      <p:cBhvr>
                                        <p:cTn id="75" dur="500" fill="hold"/>
                                        <p:tgtEl>
                                          <p:spTgt spid="6250"/>
                                        </p:tgtEl>
                                        <p:attrNameLst>
                                          <p:attrName>ppt_h</p:attrName>
                                        </p:attrNameLst>
                                      </p:cBhvr>
                                      <p:tavLst>
                                        <p:tav tm="0">
                                          <p:val>
                                            <p:strVal val="2/3*#ppt_h"/>
                                          </p:val>
                                        </p:tav>
                                        <p:tav tm="100000">
                                          <p:val>
                                            <p:strVal val="#ppt_h"/>
                                          </p:val>
                                        </p:tav>
                                      </p:tavLst>
                                    </p:anim>
                                  </p:childTnLst>
                                </p:cTn>
                              </p:par>
                              <p:par>
                                <p:cTn id="76" presetID="53" presetClass="entr" presetSubtype="0" fill="hold" grpId="0" nodeType="withEffect">
                                  <p:stCondLst>
                                    <p:cond delay="24400"/>
                                  </p:stCondLst>
                                  <p:childTnLst>
                                    <p:set>
                                      <p:cBhvr>
                                        <p:cTn id="77" dur="1" fill="hold">
                                          <p:stCondLst>
                                            <p:cond delay="0"/>
                                          </p:stCondLst>
                                        </p:cTn>
                                        <p:tgtEl>
                                          <p:spTgt spid="112"/>
                                        </p:tgtEl>
                                        <p:attrNameLst>
                                          <p:attrName>style.visibility</p:attrName>
                                        </p:attrNameLst>
                                      </p:cBhvr>
                                      <p:to>
                                        <p:strVal val="visible"/>
                                      </p:to>
                                    </p:set>
                                    <p:anim calcmode="lin" valueType="num">
                                      <p:cBhvr>
                                        <p:cTn id="78" dur="500" fill="hold"/>
                                        <p:tgtEl>
                                          <p:spTgt spid="112"/>
                                        </p:tgtEl>
                                        <p:attrNameLst>
                                          <p:attrName>ppt_w</p:attrName>
                                        </p:attrNameLst>
                                      </p:cBhvr>
                                      <p:tavLst>
                                        <p:tav tm="0">
                                          <p:val>
                                            <p:fltVal val="0"/>
                                          </p:val>
                                        </p:tav>
                                        <p:tav tm="100000">
                                          <p:val>
                                            <p:strVal val="#ppt_w"/>
                                          </p:val>
                                        </p:tav>
                                      </p:tavLst>
                                    </p:anim>
                                    <p:anim calcmode="lin" valueType="num">
                                      <p:cBhvr>
                                        <p:cTn id="79" dur="500" fill="hold"/>
                                        <p:tgtEl>
                                          <p:spTgt spid="112"/>
                                        </p:tgtEl>
                                        <p:attrNameLst>
                                          <p:attrName>ppt_h</p:attrName>
                                        </p:attrNameLst>
                                      </p:cBhvr>
                                      <p:tavLst>
                                        <p:tav tm="0">
                                          <p:val>
                                            <p:fltVal val="0"/>
                                          </p:val>
                                        </p:tav>
                                        <p:tav tm="100000">
                                          <p:val>
                                            <p:strVal val="#ppt_h"/>
                                          </p:val>
                                        </p:tav>
                                      </p:tavLst>
                                    </p:anim>
                                    <p:animEffect transition="in" filter="fade">
                                      <p:cBhvr>
                                        <p:cTn id="80" dur="500"/>
                                        <p:tgtEl>
                                          <p:spTgt spid="112"/>
                                        </p:tgtEl>
                                      </p:cBhvr>
                                    </p:animEffect>
                                  </p:childTnLst>
                                </p:cTn>
                              </p:par>
                              <p:par>
                                <p:cTn id="81" presetID="22" presetClass="entr" presetSubtype="1" fill="hold" grpId="0" nodeType="withEffect">
                                  <p:stCondLst>
                                    <p:cond delay="24900"/>
                                  </p:stCondLst>
                                  <p:childTnLst>
                                    <p:set>
                                      <p:cBhvr>
                                        <p:cTn id="82" dur="1" fill="hold">
                                          <p:stCondLst>
                                            <p:cond delay="0"/>
                                          </p:stCondLst>
                                        </p:cTn>
                                        <p:tgtEl>
                                          <p:spTgt spid="113"/>
                                        </p:tgtEl>
                                        <p:attrNameLst>
                                          <p:attrName>style.visibility</p:attrName>
                                        </p:attrNameLst>
                                      </p:cBhvr>
                                      <p:to>
                                        <p:strVal val="visible"/>
                                      </p:to>
                                    </p:set>
                                    <p:animEffect transition="in" filter="wipe(up)">
                                      <p:cBhvr>
                                        <p:cTn id="83" dur="500"/>
                                        <p:tgtEl>
                                          <p:spTgt spid="113"/>
                                        </p:tgtEl>
                                      </p:cBhvr>
                                    </p:animEffect>
                                  </p:childTnLst>
                                </p:cTn>
                              </p:par>
                              <p:par>
                                <p:cTn id="84" presetID="10" presetClass="entr" presetSubtype="0" fill="hold" grpId="0" nodeType="withEffect">
                                  <p:stCondLst>
                                    <p:cond delay="25900"/>
                                  </p:stCondLst>
                                  <p:iterate type="lt">
                                    <p:tmPct val="0"/>
                                  </p:iterate>
                                  <p:childTnLst>
                                    <p:set>
                                      <p:cBhvr>
                                        <p:cTn id="85" dur="1" fill="hold">
                                          <p:stCondLst>
                                            <p:cond delay="0"/>
                                          </p:stCondLst>
                                        </p:cTn>
                                        <p:tgtEl>
                                          <p:spTgt spid="111"/>
                                        </p:tgtEl>
                                        <p:attrNameLst>
                                          <p:attrName>style.visibility</p:attrName>
                                        </p:attrNameLst>
                                      </p:cBhvr>
                                      <p:to>
                                        <p:strVal val="visible"/>
                                      </p:to>
                                    </p:set>
                                    <p:animEffect transition="in" filter="fade">
                                      <p:cBhvr>
                                        <p:cTn id="86" dur="500"/>
                                        <p:tgtEl>
                                          <p:spTgt spid="111"/>
                                        </p:tgtEl>
                                      </p:cBhvr>
                                    </p:animEffect>
                                  </p:childTnLst>
                                </p:cTn>
                              </p:par>
                              <p:par>
                                <p:cTn id="87" presetID="34" presetClass="emph" presetSubtype="0" fill="hold" grpId="1" nodeType="withEffect">
                                  <p:stCondLst>
                                    <p:cond delay="26300"/>
                                  </p:stCondLst>
                                  <p:iterate type="lt">
                                    <p:tmPct val="10000"/>
                                  </p:iterate>
                                  <p:childTnLst>
                                    <p:animMotion origin="layout" path="M 0.0 0.0 L 0.0 -0.07213" pathEditMode="relative" ptsTypes="">
                                      <p:cBhvr>
                                        <p:cTn id="88" dur="250" accel="50000" decel="50000" autoRev="1" fill="hold">
                                          <p:stCondLst>
                                            <p:cond delay="0"/>
                                          </p:stCondLst>
                                        </p:cTn>
                                        <p:tgtEl>
                                          <p:spTgt spid="111"/>
                                        </p:tgtEl>
                                        <p:attrNameLst>
                                          <p:attrName>ppt_x</p:attrName>
                                          <p:attrName>ppt_y</p:attrName>
                                        </p:attrNameLst>
                                      </p:cBhvr>
                                    </p:animMotion>
                                    <p:animRot by="1500000">
                                      <p:cBhvr>
                                        <p:cTn id="89" dur="125" fill="hold">
                                          <p:stCondLst>
                                            <p:cond delay="0"/>
                                          </p:stCondLst>
                                        </p:cTn>
                                        <p:tgtEl>
                                          <p:spTgt spid="111"/>
                                        </p:tgtEl>
                                        <p:attrNameLst>
                                          <p:attrName>r</p:attrName>
                                        </p:attrNameLst>
                                      </p:cBhvr>
                                    </p:animRot>
                                    <p:animRot by="-1500000">
                                      <p:cBhvr>
                                        <p:cTn id="90" dur="125" fill="hold">
                                          <p:stCondLst>
                                            <p:cond delay="125"/>
                                          </p:stCondLst>
                                        </p:cTn>
                                        <p:tgtEl>
                                          <p:spTgt spid="111"/>
                                        </p:tgtEl>
                                        <p:attrNameLst>
                                          <p:attrName>r</p:attrName>
                                        </p:attrNameLst>
                                      </p:cBhvr>
                                    </p:animRot>
                                    <p:animRot by="-1500000">
                                      <p:cBhvr>
                                        <p:cTn id="91" dur="125" fill="hold">
                                          <p:stCondLst>
                                            <p:cond delay="250"/>
                                          </p:stCondLst>
                                        </p:cTn>
                                        <p:tgtEl>
                                          <p:spTgt spid="111"/>
                                        </p:tgtEl>
                                        <p:attrNameLst>
                                          <p:attrName>r</p:attrName>
                                        </p:attrNameLst>
                                      </p:cBhvr>
                                    </p:animRot>
                                    <p:animRot by="1500000">
                                      <p:cBhvr>
                                        <p:cTn id="92" dur="125" fill="hold">
                                          <p:stCondLst>
                                            <p:cond delay="375"/>
                                          </p:stCondLst>
                                        </p:cTn>
                                        <p:tgtEl>
                                          <p:spTgt spid="1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0" grpId="0" animBg="1"/>
      <p:bldP spid="6301" grpId="0" animBg="1"/>
      <p:bldP spid="6302" grpId="0" animBg="1"/>
      <p:bldP spid="6303" grpId="0" animBg="1"/>
      <p:bldP spid="6304" grpId="0" animBg="1"/>
      <p:bldP spid="6203" grpId="0" animBg="1"/>
      <p:bldP spid="6204" grpId="0"/>
      <p:bldP spid="6285" grpId="0"/>
      <p:bldP spid="6312" grpId="0"/>
      <p:bldP spid="6312" grpId="1"/>
      <p:bldP spid="6312" grpId="2"/>
      <p:bldP spid="6314" grpId="0"/>
      <p:bldP spid="111" grpId="0"/>
      <p:bldP spid="111" grpId="1"/>
      <p:bldP spid="112" grpId="0"/>
      <p:bldP spid="113" grpId="0" animBg="1"/>
      <p:bldP spid="114" grpId="0" animBg="1"/>
      <p:bldP spid="115" grpId="0" animBg="1"/>
      <p:bldP spid="117" grpId="0"/>
      <p:bldP spid="14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DFD755-8BA3-FA23-F87C-FB3ACEFA15D9}"/>
              </a:ext>
            </a:extLst>
          </p:cNvPr>
          <p:cNvPicPr>
            <a:picLocks noChangeAspect="1"/>
          </p:cNvPicPr>
          <p:nvPr/>
        </p:nvPicPr>
        <p:blipFill>
          <a:blip r:embed="rId2"/>
          <a:stretch>
            <a:fillRect/>
          </a:stretch>
        </p:blipFill>
        <p:spPr>
          <a:xfrm>
            <a:off x="2235331" y="520700"/>
            <a:ext cx="4416086" cy="5816600"/>
          </a:xfrm>
          <a:prstGeom prst="rect">
            <a:avLst/>
          </a:prstGeom>
          <a:scene3d>
            <a:camera prst="orthographicFront"/>
            <a:lightRig rig="threePt" dir="t"/>
          </a:scene3d>
          <a:sp3d>
            <a:bevelT w="165100" prst="coolSlant"/>
          </a:sp3d>
        </p:spPr>
      </p:pic>
    </p:spTree>
    <p:extLst>
      <p:ext uri="{BB962C8B-B14F-4D97-AF65-F5344CB8AC3E}">
        <p14:creationId xmlns:p14="http://schemas.microsoft.com/office/powerpoint/2010/main" val="16309840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AFC5DC7-73DE-A23E-3C75-7E62ED2E27B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66EAFE2-8178-CA8B-CBD7-AF0BD9FDB451}"/>
              </a:ext>
            </a:extLst>
          </p:cNvPr>
          <p:cNvSpPr txBox="1"/>
          <p:nvPr/>
        </p:nvSpPr>
        <p:spPr>
          <a:xfrm>
            <a:off x="58081" y="892926"/>
            <a:ext cx="9144000" cy="1323439"/>
          </a:xfrm>
          <a:prstGeom prst="rect">
            <a:avLst/>
          </a:prstGeom>
          <a:noFill/>
        </p:spPr>
        <p:txBody>
          <a:bodyPr wrap="square">
            <a:spAutoFit/>
            <a:scene3d>
              <a:camera prst="orthographicFront"/>
              <a:lightRig rig="threePt" dir="t"/>
            </a:scene3d>
            <a:sp3d extrusionH="57150">
              <a:bevelT w="38100" h="38100"/>
            </a:sp3d>
          </a:bodyPr>
          <a:lstStyle/>
          <a:p>
            <a:pPr algn="ctr"/>
            <a:r>
              <a:rPr lang="en-US" sz="8000" b="1" cap="none" spc="0" dirty="0">
                <a:ln/>
                <a:gradFill flip="none" rotWithShape="1">
                  <a:gsLst>
                    <a:gs pos="5000">
                      <a:srgbClr val="7030A0"/>
                    </a:gs>
                    <a:gs pos="13000">
                      <a:srgbClr val="0000FF"/>
                    </a:gs>
                    <a:gs pos="24115">
                      <a:srgbClr val="00FF00"/>
                    </a:gs>
                    <a:gs pos="88000">
                      <a:srgbClr val="0000FF"/>
                    </a:gs>
                    <a:gs pos="33027">
                      <a:srgbClr val="FFFF00"/>
                    </a:gs>
                    <a:gs pos="77000">
                      <a:srgbClr val="00FF00"/>
                    </a:gs>
                    <a:gs pos="43161">
                      <a:srgbClr val="FFC000"/>
                    </a:gs>
                    <a:gs pos="67000">
                      <a:srgbClr val="FFC000"/>
                    </a:gs>
                    <a:gs pos="52375">
                      <a:srgbClr val="FF0000"/>
                    </a:gs>
                    <a:gs pos="95000">
                      <a:srgbClr val="7030A0"/>
                    </a:gs>
                  </a:gsLst>
                  <a:lin ang="0" scaled="1"/>
                  <a:tileRect/>
                </a:gradFill>
                <a:effectLst/>
              </a:rPr>
              <a:t>Law of Reflection</a:t>
            </a:r>
          </a:p>
        </p:txBody>
      </p:sp>
      <p:sp>
        <p:nvSpPr>
          <p:cNvPr id="7" name="TextBox 6">
            <a:extLst>
              <a:ext uri="{FF2B5EF4-FFF2-40B4-BE49-F238E27FC236}">
                <a16:creationId xmlns:a16="http://schemas.microsoft.com/office/drawing/2014/main" id="{94FE6778-14F1-91F3-9B58-8263B7C24927}"/>
              </a:ext>
            </a:extLst>
          </p:cNvPr>
          <p:cNvSpPr txBox="1"/>
          <p:nvPr/>
        </p:nvSpPr>
        <p:spPr>
          <a:xfrm>
            <a:off x="238538" y="4045560"/>
            <a:ext cx="9074989" cy="646331"/>
          </a:xfrm>
          <a:prstGeom prst="rect">
            <a:avLst/>
          </a:prstGeom>
          <a:noFill/>
        </p:spPr>
        <p:txBody>
          <a:bodyPr wrap="square">
            <a:spAutoFit/>
            <a:scene3d>
              <a:camera prst="orthographicFront"/>
              <a:lightRig rig="threePt" dir="t"/>
            </a:scene3d>
            <a:sp3d extrusionH="57150">
              <a:bevelT w="38100" h="38100"/>
            </a:sp3d>
          </a:bodyPr>
          <a:lstStyle/>
          <a:p>
            <a:pPr algn="ctr"/>
            <a:r>
              <a:rPr lang="en-US" sz="3600" b="1" cap="none" spc="0" dirty="0">
                <a:ln/>
                <a:solidFill>
                  <a:schemeClr val="bg1">
                    <a:lumMod val="95000"/>
                  </a:schemeClr>
                </a:solidFill>
                <a:effectLst/>
              </a:rPr>
              <a:t>Angle of Incidence = Angle of Reflection</a:t>
            </a:r>
          </a:p>
        </p:txBody>
      </p:sp>
      <p:grpSp>
        <p:nvGrpSpPr>
          <p:cNvPr id="23" name="Group 22">
            <a:extLst>
              <a:ext uri="{FF2B5EF4-FFF2-40B4-BE49-F238E27FC236}">
                <a16:creationId xmlns:a16="http://schemas.microsoft.com/office/drawing/2014/main" id="{EE8BD7F1-C55F-C7A7-7895-3D531D67776B}"/>
              </a:ext>
            </a:extLst>
          </p:cNvPr>
          <p:cNvGrpSpPr/>
          <p:nvPr/>
        </p:nvGrpSpPr>
        <p:grpSpPr>
          <a:xfrm>
            <a:off x="3422645" y="2216365"/>
            <a:ext cx="2706773" cy="1075871"/>
            <a:chOff x="3392880" y="1904268"/>
            <a:chExt cx="2706773" cy="1075871"/>
          </a:xfrm>
        </p:grpSpPr>
        <p:grpSp>
          <p:nvGrpSpPr>
            <p:cNvPr id="12" name="Group 11">
              <a:extLst>
                <a:ext uri="{FF2B5EF4-FFF2-40B4-BE49-F238E27FC236}">
                  <a16:creationId xmlns:a16="http://schemas.microsoft.com/office/drawing/2014/main" id="{DC31FB80-BBF8-70E2-40AA-48969109EFA5}"/>
                </a:ext>
              </a:extLst>
            </p:cNvPr>
            <p:cNvGrpSpPr/>
            <p:nvPr/>
          </p:nvGrpSpPr>
          <p:grpSpPr>
            <a:xfrm>
              <a:off x="3392880" y="2267133"/>
              <a:ext cx="370509" cy="484191"/>
              <a:chOff x="2921479" y="3938283"/>
              <a:chExt cx="494581" cy="646331"/>
            </a:xfrm>
          </p:grpSpPr>
          <p:sp>
            <p:nvSpPr>
              <p:cNvPr id="5" name="Freeform: Shape 4">
                <a:extLst>
                  <a:ext uri="{FF2B5EF4-FFF2-40B4-BE49-F238E27FC236}">
                    <a16:creationId xmlns:a16="http://schemas.microsoft.com/office/drawing/2014/main" id="{3D817DBE-36A0-248A-2195-8B51DFFDD998}"/>
                  </a:ext>
                </a:extLst>
              </p:cNvPr>
              <p:cNvSpPr/>
              <p:nvPr/>
            </p:nvSpPr>
            <p:spPr>
              <a:xfrm>
                <a:off x="2921479" y="4065917"/>
                <a:ext cx="494581" cy="391064"/>
              </a:xfrm>
              <a:custGeom>
                <a:avLst/>
                <a:gdLst>
                  <a:gd name="connsiteX0" fmla="*/ 810883 w 810883"/>
                  <a:gd name="connsiteY0" fmla="*/ 0 h 695864"/>
                  <a:gd name="connsiteX1" fmla="*/ 0 w 810883"/>
                  <a:gd name="connsiteY1" fmla="*/ 304800 h 695864"/>
                  <a:gd name="connsiteX2" fmla="*/ 805132 w 810883"/>
                  <a:gd name="connsiteY2" fmla="*/ 695864 h 695864"/>
                </a:gdLst>
                <a:ahLst/>
                <a:cxnLst>
                  <a:cxn ang="0">
                    <a:pos x="connsiteX0" y="connsiteY0"/>
                  </a:cxn>
                  <a:cxn ang="0">
                    <a:pos x="connsiteX1" y="connsiteY1"/>
                  </a:cxn>
                  <a:cxn ang="0">
                    <a:pos x="connsiteX2" y="connsiteY2"/>
                  </a:cxn>
                </a:cxnLst>
                <a:rect l="l" t="t" r="r" b="b"/>
                <a:pathLst>
                  <a:path w="810883" h="695864">
                    <a:moveTo>
                      <a:pt x="810883" y="0"/>
                    </a:moveTo>
                    <a:lnTo>
                      <a:pt x="0" y="304800"/>
                    </a:lnTo>
                    <a:lnTo>
                      <a:pt x="805132" y="695864"/>
                    </a:lnTo>
                  </a:path>
                </a:pathLst>
              </a:custGeom>
              <a:noFill/>
              <a:ln w="57150">
                <a:solidFill>
                  <a:srgbClr val="66FF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30F47C72-02DD-ACC3-6EE4-A7263A8E59AE}"/>
                  </a:ext>
                </a:extLst>
              </p:cNvPr>
              <p:cNvSpPr/>
              <p:nvPr/>
            </p:nvSpPr>
            <p:spPr>
              <a:xfrm>
                <a:off x="2996240" y="3938283"/>
                <a:ext cx="345057" cy="646331"/>
              </a:xfrm>
              <a:prstGeom prst="arc">
                <a:avLst>
                  <a:gd name="adj1" fmla="val 16929846"/>
                  <a:gd name="adj2" fmla="val 4783748"/>
                </a:avLst>
              </a:prstGeom>
              <a:ln w="57150">
                <a:solidFill>
                  <a:srgbClr val="66FF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4" name="TextBox 13">
              <a:extLst>
                <a:ext uri="{FF2B5EF4-FFF2-40B4-BE49-F238E27FC236}">
                  <a16:creationId xmlns:a16="http://schemas.microsoft.com/office/drawing/2014/main" id="{65075652-F829-B3AF-2F30-05FD96D4EF89}"/>
                </a:ext>
              </a:extLst>
            </p:cNvPr>
            <p:cNvSpPr txBox="1"/>
            <p:nvPr/>
          </p:nvSpPr>
          <p:spPr>
            <a:xfrm>
              <a:off x="3511660" y="1964476"/>
              <a:ext cx="920152" cy="1015663"/>
            </a:xfrm>
            <a:prstGeom prst="rect">
              <a:avLst/>
            </a:prstGeom>
            <a:noFill/>
          </p:spPr>
          <p:txBody>
            <a:bodyPr wrap="square">
              <a:spAutoFit/>
              <a:scene3d>
                <a:camera prst="orthographicFront"/>
                <a:lightRig rig="threePt" dir="t"/>
              </a:scene3d>
              <a:sp3d extrusionH="57150">
                <a:bevelT w="38100" h="38100"/>
              </a:sp3d>
            </a:bodyPr>
            <a:lstStyle/>
            <a:p>
              <a:pPr algn="ctr"/>
              <a:r>
                <a:rPr lang="en-US" sz="6000" b="1" cap="none" spc="0" dirty="0" err="1">
                  <a:ln/>
                  <a:solidFill>
                    <a:srgbClr val="66FF33"/>
                  </a:solidFill>
                  <a:effectLst/>
                </a:rPr>
                <a:t>i</a:t>
              </a:r>
              <a:endParaRPr lang="en-US" sz="6000" b="1" cap="none" spc="0" dirty="0">
                <a:ln/>
                <a:solidFill>
                  <a:srgbClr val="66FF33"/>
                </a:solidFill>
                <a:effectLst/>
              </a:endParaRPr>
            </a:p>
          </p:txBody>
        </p:sp>
        <p:sp>
          <p:nvSpPr>
            <p:cNvPr id="15" name="TextBox 14">
              <a:extLst>
                <a:ext uri="{FF2B5EF4-FFF2-40B4-BE49-F238E27FC236}">
                  <a16:creationId xmlns:a16="http://schemas.microsoft.com/office/drawing/2014/main" id="{B38D0F62-D37A-4962-4D94-9BB6E4700837}"/>
                </a:ext>
              </a:extLst>
            </p:cNvPr>
            <p:cNvSpPr txBox="1"/>
            <p:nvPr/>
          </p:nvSpPr>
          <p:spPr>
            <a:xfrm>
              <a:off x="4041220" y="1904268"/>
              <a:ext cx="920152" cy="1015663"/>
            </a:xfrm>
            <a:prstGeom prst="rect">
              <a:avLst/>
            </a:prstGeom>
            <a:noFill/>
          </p:spPr>
          <p:txBody>
            <a:bodyPr wrap="square">
              <a:spAutoFit/>
              <a:scene3d>
                <a:camera prst="orthographicFront"/>
                <a:lightRig rig="threePt" dir="t"/>
              </a:scene3d>
              <a:sp3d extrusionH="57150">
                <a:bevelT w="38100" h="38100"/>
              </a:sp3d>
            </a:bodyPr>
            <a:lstStyle/>
            <a:p>
              <a:pPr algn="ctr"/>
              <a:r>
                <a:rPr lang="en-US" sz="6000" b="1" cap="none" spc="0" dirty="0">
                  <a:ln/>
                  <a:solidFill>
                    <a:srgbClr val="66FF33"/>
                  </a:solidFill>
                  <a:effectLst/>
                </a:rPr>
                <a:t>=</a:t>
              </a:r>
            </a:p>
          </p:txBody>
        </p:sp>
        <p:grpSp>
          <p:nvGrpSpPr>
            <p:cNvPr id="16" name="Group 15">
              <a:extLst>
                <a:ext uri="{FF2B5EF4-FFF2-40B4-BE49-F238E27FC236}">
                  <a16:creationId xmlns:a16="http://schemas.microsoft.com/office/drawing/2014/main" id="{6F7E8D4A-29B5-36EB-86CF-CCECF0FB988C}"/>
                </a:ext>
              </a:extLst>
            </p:cNvPr>
            <p:cNvGrpSpPr/>
            <p:nvPr/>
          </p:nvGrpSpPr>
          <p:grpSpPr>
            <a:xfrm>
              <a:off x="4973023" y="2246469"/>
              <a:ext cx="370509" cy="484191"/>
              <a:chOff x="2921479" y="3938283"/>
              <a:chExt cx="494581" cy="646331"/>
            </a:xfrm>
          </p:grpSpPr>
          <p:sp>
            <p:nvSpPr>
              <p:cNvPr id="17" name="Freeform: Shape 16">
                <a:extLst>
                  <a:ext uri="{FF2B5EF4-FFF2-40B4-BE49-F238E27FC236}">
                    <a16:creationId xmlns:a16="http://schemas.microsoft.com/office/drawing/2014/main" id="{7F25EE2D-776A-6F1A-102D-9A286AB65F5D}"/>
                  </a:ext>
                </a:extLst>
              </p:cNvPr>
              <p:cNvSpPr/>
              <p:nvPr/>
            </p:nvSpPr>
            <p:spPr>
              <a:xfrm>
                <a:off x="2921479" y="4065917"/>
                <a:ext cx="494581" cy="391064"/>
              </a:xfrm>
              <a:custGeom>
                <a:avLst/>
                <a:gdLst>
                  <a:gd name="connsiteX0" fmla="*/ 810883 w 810883"/>
                  <a:gd name="connsiteY0" fmla="*/ 0 h 695864"/>
                  <a:gd name="connsiteX1" fmla="*/ 0 w 810883"/>
                  <a:gd name="connsiteY1" fmla="*/ 304800 h 695864"/>
                  <a:gd name="connsiteX2" fmla="*/ 805132 w 810883"/>
                  <a:gd name="connsiteY2" fmla="*/ 695864 h 695864"/>
                </a:gdLst>
                <a:ahLst/>
                <a:cxnLst>
                  <a:cxn ang="0">
                    <a:pos x="connsiteX0" y="connsiteY0"/>
                  </a:cxn>
                  <a:cxn ang="0">
                    <a:pos x="connsiteX1" y="connsiteY1"/>
                  </a:cxn>
                  <a:cxn ang="0">
                    <a:pos x="connsiteX2" y="connsiteY2"/>
                  </a:cxn>
                </a:cxnLst>
                <a:rect l="l" t="t" r="r" b="b"/>
                <a:pathLst>
                  <a:path w="810883" h="695864">
                    <a:moveTo>
                      <a:pt x="810883" y="0"/>
                    </a:moveTo>
                    <a:lnTo>
                      <a:pt x="0" y="304800"/>
                    </a:lnTo>
                    <a:lnTo>
                      <a:pt x="805132" y="695864"/>
                    </a:lnTo>
                  </a:path>
                </a:pathLst>
              </a:custGeom>
              <a:noFill/>
              <a:ln w="57150">
                <a:solidFill>
                  <a:srgbClr val="66FF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c 17">
                <a:extLst>
                  <a:ext uri="{FF2B5EF4-FFF2-40B4-BE49-F238E27FC236}">
                    <a16:creationId xmlns:a16="http://schemas.microsoft.com/office/drawing/2014/main" id="{D95C92A1-D466-6DB6-D4A3-3D5DF6F736D2}"/>
                  </a:ext>
                </a:extLst>
              </p:cNvPr>
              <p:cNvSpPr/>
              <p:nvPr/>
            </p:nvSpPr>
            <p:spPr>
              <a:xfrm>
                <a:off x="2996240" y="3938283"/>
                <a:ext cx="345057" cy="646331"/>
              </a:xfrm>
              <a:prstGeom prst="arc">
                <a:avLst>
                  <a:gd name="adj1" fmla="val 16929846"/>
                  <a:gd name="adj2" fmla="val 4783748"/>
                </a:avLst>
              </a:prstGeom>
              <a:ln w="57150">
                <a:solidFill>
                  <a:srgbClr val="66FF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9" name="TextBox 18">
              <a:extLst>
                <a:ext uri="{FF2B5EF4-FFF2-40B4-BE49-F238E27FC236}">
                  <a16:creationId xmlns:a16="http://schemas.microsoft.com/office/drawing/2014/main" id="{4ECDAE84-379F-702C-1398-A28940BD04FD}"/>
                </a:ext>
              </a:extLst>
            </p:cNvPr>
            <p:cNvSpPr txBox="1"/>
            <p:nvPr/>
          </p:nvSpPr>
          <p:spPr>
            <a:xfrm>
              <a:off x="5179501" y="1950276"/>
              <a:ext cx="920152" cy="1015663"/>
            </a:xfrm>
            <a:prstGeom prst="rect">
              <a:avLst/>
            </a:prstGeom>
            <a:noFill/>
          </p:spPr>
          <p:txBody>
            <a:bodyPr wrap="square">
              <a:spAutoFit/>
              <a:scene3d>
                <a:camera prst="orthographicFront"/>
                <a:lightRig rig="threePt" dir="t"/>
              </a:scene3d>
              <a:sp3d extrusionH="57150">
                <a:bevelT w="38100" h="38100"/>
              </a:sp3d>
            </a:bodyPr>
            <a:lstStyle/>
            <a:p>
              <a:pPr algn="ctr"/>
              <a:r>
                <a:rPr lang="en-US" sz="6000" b="1" cap="none" spc="0" dirty="0">
                  <a:ln/>
                  <a:solidFill>
                    <a:srgbClr val="66FF33"/>
                  </a:solidFill>
                  <a:effectLst/>
                </a:rPr>
                <a:t>R</a:t>
              </a:r>
            </a:p>
          </p:txBody>
        </p:sp>
      </p:grpSp>
    </p:spTree>
    <p:extLst>
      <p:ext uri="{BB962C8B-B14F-4D97-AF65-F5344CB8AC3E}">
        <p14:creationId xmlns:p14="http://schemas.microsoft.com/office/powerpoint/2010/main" val="4809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par>
                                <p:cTn id="8" presetID="10" presetClass="entr" presetSubtype="0" fill="hold" nodeType="withEffect">
                                  <p:stCondLst>
                                    <p:cond delay="110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1250"/>
                                        <p:tgtEl>
                                          <p:spTgt spid="23"/>
                                        </p:tgtEl>
                                      </p:cBhvr>
                                    </p:animEffect>
                                  </p:childTnLst>
                                </p:cTn>
                              </p:par>
                              <p:par>
                                <p:cTn id="11" presetID="10" presetClass="entr" presetSubtype="0" fill="hold" grpId="0" nodeType="withEffect">
                                  <p:stCondLst>
                                    <p:cond delay="31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3EB2E-C53B-4103-A003-BB04592FBB6A}"/>
              </a:ext>
            </a:extLst>
          </p:cNvPr>
          <p:cNvSpPr>
            <a:spLocks noGrp="1"/>
          </p:cNvSpPr>
          <p:nvPr>
            <p:ph type="title"/>
          </p:nvPr>
        </p:nvSpPr>
        <p:spPr>
          <a:xfrm>
            <a:off x="311016" y="-145013"/>
            <a:ext cx="7886700" cy="1325563"/>
          </a:xfrm>
        </p:spPr>
        <p:txBody>
          <a:bodyPr>
            <a:normAutofit/>
          </a:bodyPr>
          <a:lstStyle/>
          <a:p>
            <a:r>
              <a:rPr lang="en-US" sz="2400" dirty="0">
                <a:solidFill>
                  <a:srgbClr val="FFFF00"/>
                </a:solidFill>
              </a:rPr>
              <a:t>Mirror Lab - Part 1</a:t>
            </a:r>
          </a:p>
        </p:txBody>
      </p:sp>
      <p:pic>
        <p:nvPicPr>
          <p:cNvPr id="3" name="Picture 2">
            <a:extLst>
              <a:ext uri="{FF2B5EF4-FFF2-40B4-BE49-F238E27FC236}">
                <a16:creationId xmlns:a16="http://schemas.microsoft.com/office/drawing/2014/main" id="{3CA2CEA5-5DC4-455E-BF63-A78C1A7E0A76}"/>
              </a:ext>
            </a:extLst>
          </p:cNvPr>
          <p:cNvPicPr>
            <a:picLocks noChangeAspect="1"/>
          </p:cNvPicPr>
          <p:nvPr/>
        </p:nvPicPr>
        <p:blipFill>
          <a:blip r:embed="rId2"/>
          <a:stretch>
            <a:fillRect/>
          </a:stretch>
        </p:blipFill>
        <p:spPr>
          <a:xfrm>
            <a:off x="2324358" y="948490"/>
            <a:ext cx="4205352" cy="5489832"/>
          </a:xfrm>
          <a:prstGeom prst="rect">
            <a:avLst/>
          </a:prstGeom>
          <a:scene3d>
            <a:camera prst="orthographicFront"/>
            <a:lightRig rig="threePt" dir="t"/>
          </a:scene3d>
          <a:sp3d>
            <a:bevelT/>
          </a:sp3d>
        </p:spPr>
      </p:pic>
    </p:spTree>
    <p:extLst>
      <p:ext uri="{BB962C8B-B14F-4D97-AF65-F5344CB8AC3E}">
        <p14:creationId xmlns:p14="http://schemas.microsoft.com/office/powerpoint/2010/main" val="1443434905"/>
      </p:ext>
    </p:extLst>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3EB2E-C53B-4103-A003-BB04592FBB6A}"/>
              </a:ext>
            </a:extLst>
          </p:cNvPr>
          <p:cNvSpPr>
            <a:spLocks noGrp="1"/>
          </p:cNvSpPr>
          <p:nvPr>
            <p:ph type="title"/>
          </p:nvPr>
        </p:nvSpPr>
        <p:spPr>
          <a:xfrm>
            <a:off x="311016" y="-145013"/>
            <a:ext cx="7886700" cy="1325563"/>
          </a:xfrm>
        </p:spPr>
        <p:txBody>
          <a:bodyPr>
            <a:normAutofit/>
          </a:bodyPr>
          <a:lstStyle/>
          <a:p>
            <a:r>
              <a:rPr lang="en-US" sz="2400" dirty="0">
                <a:solidFill>
                  <a:srgbClr val="FFFF00"/>
                </a:solidFill>
              </a:rPr>
              <a:t>Mirror Lab – Part 2</a:t>
            </a:r>
          </a:p>
        </p:txBody>
      </p:sp>
      <p:pic>
        <p:nvPicPr>
          <p:cNvPr id="4" name="Picture 3">
            <a:extLst>
              <a:ext uri="{FF2B5EF4-FFF2-40B4-BE49-F238E27FC236}">
                <a16:creationId xmlns:a16="http://schemas.microsoft.com/office/drawing/2014/main" id="{997D29E5-E4E7-423C-84C4-A38508CF883F}"/>
              </a:ext>
            </a:extLst>
          </p:cNvPr>
          <p:cNvPicPr>
            <a:picLocks noChangeAspect="1"/>
          </p:cNvPicPr>
          <p:nvPr/>
        </p:nvPicPr>
        <p:blipFill>
          <a:blip r:embed="rId2"/>
          <a:stretch>
            <a:fillRect/>
          </a:stretch>
        </p:blipFill>
        <p:spPr>
          <a:xfrm>
            <a:off x="2262019" y="946996"/>
            <a:ext cx="4225867" cy="5487451"/>
          </a:xfrm>
          <a:prstGeom prst="rect">
            <a:avLst/>
          </a:prstGeom>
          <a:scene3d>
            <a:camera prst="orthographicFront"/>
            <a:lightRig rig="threePt" dir="t"/>
          </a:scene3d>
          <a:sp3d>
            <a:bevelT/>
          </a:sp3d>
        </p:spPr>
      </p:pic>
    </p:spTree>
    <p:extLst>
      <p:ext uri="{BB962C8B-B14F-4D97-AF65-F5344CB8AC3E}">
        <p14:creationId xmlns:p14="http://schemas.microsoft.com/office/powerpoint/2010/main" val="3605517622"/>
      </p:ext>
    </p:extLst>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3EB2E-C53B-4103-A003-BB04592FBB6A}"/>
              </a:ext>
            </a:extLst>
          </p:cNvPr>
          <p:cNvSpPr>
            <a:spLocks noGrp="1"/>
          </p:cNvSpPr>
          <p:nvPr>
            <p:ph type="title"/>
          </p:nvPr>
        </p:nvSpPr>
        <p:spPr>
          <a:xfrm>
            <a:off x="311016" y="-145013"/>
            <a:ext cx="7886700" cy="1325563"/>
          </a:xfrm>
        </p:spPr>
        <p:txBody>
          <a:bodyPr>
            <a:normAutofit/>
          </a:bodyPr>
          <a:lstStyle/>
          <a:p>
            <a:r>
              <a:rPr lang="en-US" sz="2400" dirty="0">
                <a:solidFill>
                  <a:srgbClr val="FFFF00"/>
                </a:solidFill>
              </a:rPr>
              <a:t>Mirror Lab – Part 3</a:t>
            </a:r>
          </a:p>
        </p:txBody>
      </p:sp>
      <p:pic>
        <p:nvPicPr>
          <p:cNvPr id="3" name="Picture 2">
            <a:extLst>
              <a:ext uri="{FF2B5EF4-FFF2-40B4-BE49-F238E27FC236}">
                <a16:creationId xmlns:a16="http://schemas.microsoft.com/office/drawing/2014/main" id="{9EFE8723-9A83-4275-A363-2EB2F2102207}"/>
              </a:ext>
            </a:extLst>
          </p:cNvPr>
          <p:cNvPicPr>
            <a:picLocks noChangeAspect="1"/>
          </p:cNvPicPr>
          <p:nvPr/>
        </p:nvPicPr>
        <p:blipFill>
          <a:blip r:embed="rId2"/>
          <a:stretch>
            <a:fillRect/>
          </a:stretch>
        </p:blipFill>
        <p:spPr>
          <a:xfrm>
            <a:off x="2368152" y="991863"/>
            <a:ext cx="3981733" cy="5205593"/>
          </a:xfrm>
          <a:prstGeom prst="rect">
            <a:avLst/>
          </a:prstGeom>
          <a:scene3d>
            <a:camera prst="orthographicFront"/>
            <a:lightRig rig="threePt" dir="t"/>
          </a:scene3d>
          <a:sp3d>
            <a:bevelT/>
          </a:sp3d>
        </p:spPr>
      </p:pic>
    </p:spTree>
    <p:extLst>
      <p:ext uri="{BB962C8B-B14F-4D97-AF65-F5344CB8AC3E}">
        <p14:creationId xmlns:p14="http://schemas.microsoft.com/office/powerpoint/2010/main" val="1189156528"/>
      </p:ext>
    </p:extLst>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3EB2E-C53B-4103-A003-BB04592FBB6A}"/>
              </a:ext>
            </a:extLst>
          </p:cNvPr>
          <p:cNvSpPr>
            <a:spLocks noGrp="1"/>
          </p:cNvSpPr>
          <p:nvPr>
            <p:ph type="title"/>
          </p:nvPr>
        </p:nvSpPr>
        <p:spPr>
          <a:xfrm>
            <a:off x="311016" y="-145013"/>
            <a:ext cx="7886700" cy="1325563"/>
          </a:xfrm>
        </p:spPr>
        <p:txBody>
          <a:bodyPr>
            <a:normAutofit/>
          </a:bodyPr>
          <a:lstStyle/>
          <a:p>
            <a:r>
              <a:rPr lang="en-US" sz="2400" dirty="0">
                <a:solidFill>
                  <a:srgbClr val="FFFF00"/>
                </a:solidFill>
              </a:rPr>
              <a:t>Mirror Lab part 4 – Physics Mirror Race</a:t>
            </a:r>
          </a:p>
        </p:txBody>
      </p:sp>
      <p:pic>
        <p:nvPicPr>
          <p:cNvPr id="3" name="Picture 2">
            <a:extLst>
              <a:ext uri="{FF2B5EF4-FFF2-40B4-BE49-F238E27FC236}">
                <a16:creationId xmlns:a16="http://schemas.microsoft.com/office/drawing/2014/main" id="{3E6FF9A1-0CCE-4661-A3F9-10B9B2D1C50C}"/>
              </a:ext>
            </a:extLst>
          </p:cNvPr>
          <p:cNvPicPr>
            <a:picLocks noChangeAspect="1"/>
          </p:cNvPicPr>
          <p:nvPr/>
        </p:nvPicPr>
        <p:blipFill>
          <a:blip r:embed="rId3"/>
          <a:stretch>
            <a:fillRect/>
          </a:stretch>
        </p:blipFill>
        <p:spPr>
          <a:xfrm rot="16200000">
            <a:off x="2291047" y="505190"/>
            <a:ext cx="4561905" cy="5847619"/>
          </a:xfrm>
          <a:prstGeom prst="rect">
            <a:avLst/>
          </a:prstGeom>
          <a:scene3d>
            <a:camera prst="orthographicFront"/>
            <a:lightRig rig="threePt" dir="t"/>
          </a:scene3d>
          <a:sp3d>
            <a:bevelT/>
          </a:sp3d>
        </p:spPr>
      </p:pic>
    </p:spTree>
    <p:extLst>
      <p:ext uri="{BB962C8B-B14F-4D97-AF65-F5344CB8AC3E}">
        <p14:creationId xmlns:p14="http://schemas.microsoft.com/office/powerpoint/2010/main" val="1092643099"/>
      </p:ext>
    </p:extLst>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4999B31-8D78-7CB2-E261-A51567B49070}"/>
            </a:ext>
          </a:extLst>
        </p:cNvPr>
        <p:cNvGrpSpPr/>
        <p:nvPr/>
      </p:nvGrpSpPr>
      <p:grpSpPr>
        <a:xfrm>
          <a:off x="0" y="0"/>
          <a:ext cx="0" cy="0"/>
          <a:chOff x="0" y="0"/>
          <a:chExt cx="0" cy="0"/>
        </a:xfrm>
      </p:grpSpPr>
      <p:sp>
        <p:nvSpPr>
          <p:cNvPr id="4" name="AutoShape 30">
            <a:extLst>
              <a:ext uri="{FF2B5EF4-FFF2-40B4-BE49-F238E27FC236}">
                <a16:creationId xmlns:a16="http://schemas.microsoft.com/office/drawing/2014/main" id="{E872F6C3-0CC6-9A26-EED0-CFB05042ED03}"/>
              </a:ext>
            </a:extLst>
          </p:cNvPr>
          <p:cNvSpPr>
            <a:spLocks noChangeArrowheads="1"/>
          </p:cNvSpPr>
          <p:nvPr/>
        </p:nvSpPr>
        <p:spPr bwMode="auto">
          <a:xfrm>
            <a:off x="734264" y="2752144"/>
            <a:ext cx="2686827" cy="1527710"/>
          </a:xfrm>
          <a:prstGeom prst="cloudCallout">
            <a:avLst>
              <a:gd name="adj1" fmla="val -38290"/>
              <a:gd name="adj2" fmla="val 78509"/>
            </a:avLst>
          </a:prstGeom>
          <a:solidFill>
            <a:srgbClr val="CCFF99"/>
          </a:solidFill>
          <a:ln w="9525">
            <a:solidFill>
              <a:srgbClr val="009900"/>
            </a:solidFill>
            <a:round/>
            <a:headEnd/>
            <a:tailEnd/>
          </a:ln>
          <a:effectLst/>
          <a:scene3d>
            <a:camera prst="orthographicFront"/>
            <a:lightRig rig="threePt" dir="t"/>
          </a:scene3d>
          <a:sp3d>
            <a:bevelT/>
          </a:sp3d>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Times New Roman" pitchFamily="18" charset="0"/>
              <a:ea typeface="+mn-ea"/>
              <a:cs typeface="+mn-cs"/>
            </a:endParaRPr>
          </a:p>
        </p:txBody>
      </p:sp>
      <p:sp>
        <p:nvSpPr>
          <p:cNvPr id="6" name="Text Box 32">
            <a:extLst>
              <a:ext uri="{FF2B5EF4-FFF2-40B4-BE49-F238E27FC236}">
                <a16:creationId xmlns:a16="http://schemas.microsoft.com/office/drawing/2014/main" id="{ED926141-B89C-ABAA-DDAA-9763DE672108}"/>
              </a:ext>
            </a:extLst>
          </p:cNvPr>
          <p:cNvSpPr txBox="1">
            <a:spLocks noChangeArrowheads="1"/>
          </p:cNvSpPr>
          <p:nvPr/>
        </p:nvSpPr>
        <p:spPr bwMode="auto">
          <a:xfrm>
            <a:off x="841277" y="3136612"/>
            <a:ext cx="2472799" cy="584775"/>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dirty="0">
                <a:ln w="11430"/>
                <a:solidFill>
                  <a:sysClr val="windowText" lastClr="000000"/>
                </a:solidFill>
                <a:effectLst>
                  <a:outerShdw blurRad="50800" dist="39000" dir="5460000" algn="tl">
                    <a:srgbClr val="000000">
                      <a:alpha val="38000"/>
                    </a:srgbClr>
                  </a:outerShdw>
                </a:effectLst>
                <a:uLnTx/>
                <a:uFillTx/>
                <a:latin typeface="Comic Sans MS" panose="030F0702030302020204" pitchFamily="66" charset="0"/>
                <a:ea typeface="+mn-ea"/>
                <a:cs typeface="+mn-cs"/>
              </a:rPr>
              <a:t>Thank You!</a:t>
            </a:r>
          </a:p>
        </p:txBody>
      </p:sp>
      <p:sp>
        <p:nvSpPr>
          <p:cNvPr id="3" name="TextBox 2">
            <a:extLst>
              <a:ext uri="{FF2B5EF4-FFF2-40B4-BE49-F238E27FC236}">
                <a16:creationId xmlns:a16="http://schemas.microsoft.com/office/drawing/2014/main" id="{E3B4746B-073D-6566-7159-14247F1D052C}"/>
              </a:ext>
            </a:extLst>
          </p:cNvPr>
          <p:cNvSpPr txBox="1"/>
          <p:nvPr/>
        </p:nvSpPr>
        <p:spPr>
          <a:xfrm>
            <a:off x="0" y="393705"/>
            <a:ext cx="9144000" cy="1015663"/>
          </a:xfrm>
          <a:prstGeom prst="rect">
            <a:avLst/>
          </a:prstGeom>
          <a:noFill/>
        </p:spPr>
        <p:txBody>
          <a:bodyPr wrap="square">
            <a:spAutoFit/>
            <a:scene3d>
              <a:camera prst="orthographicFront"/>
              <a:lightRig rig="threePt" dir="t"/>
            </a:scene3d>
            <a:sp3d extrusionH="57150">
              <a:bevelT w="38100" h="38100"/>
            </a:sp3d>
          </a:bodyPr>
          <a:lstStyle/>
          <a:p>
            <a:pPr algn="ctr"/>
            <a:r>
              <a:rPr lang="en-US" sz="6000" b="1" cap="none" spc="0" dirty="0">
                <a:ln/>
                <a:gradFill flip="none" rotWithShape="1">
                  <a:gsLst>
                    <a:gs pos="5000">
                      <a:srgbClr val="7030A0"/>
                    </a:gs>
                    <a:gs pos="13000">
                      <a:srgbClr val="0000FF"/>
                    </a:gs>
                    <a:gs pos="24115">
                      <a:srgbClr val="00FF00"/>
                    </a:gs>
                    <a:gs pos="88000">
                      <a:srgbClr val="0000FF"/>
                    </a:gs>
                    <a:gs pos="33027">
                      <a:srgbClr val="FFFF00"/>
                    </a:gs>
                    <a:gs pos="77000">
                      <a:srgbClr val="00FF00"/>
                    </a:gs>
                    <a:gs pos="43161">
                      <a:srgbClr val="FFC000"/>
                    </a:gs>
                    <a:gs pos="67000">
                      <a:srgbClr val="FFC000"/>
                    </a:gs>
                    <a:gs pos="52375">
                      <a:srgbClr val="FF0000"/>
                    </a:gs>
                    <a:gs pos="95000">
                      <a:srgbClr val="7030A0"/>
                    </a:gs>
                  </a:gsLst>
                  <a:lin ang="0" scaled="1"/>
                  <a:tileRect/>
                </a:gradFill>
                <a:effectLst/>
              </a:rPr>
              <a:t>Richard Terwilliger</a:t>
            </a:r>
          </a:p>
        </p:txBody>
      </p:sp>
      <p:sp>
        <p:nvSpPr>
          <p:cNvPr id="7" name="TextBox 6">
            <a:extLst>
              <a:ext uri="{FF2B5EF4-FFF2-40B4-BE49-F238E27FC236}">
                <a16:creationId xmlns:a16="http://schemas.microsoft.com/office/drawing/2014/main" id="{646B381E-F2D1-3323-A1E0-C4484B02F340}"/>
              </a:ext>
            </a:extLst>
          </p:cNvPr>
          <p:cNvSpPr txBox="1"/>
          <p:nvPr/>
        </p:nvSpPr>
        <p:spPr>
          <a:xfrm>
            <a:off x="0" y="1409368"/>
            <a:ext cx="9144000" cy="646331"/>
          </a:xfrm>
          <a:prstGeom prst="rect">
            <a:avLst/>
          </a:prstGeom>
          <a:noFill/>
        </p:spPr>
        <p:txBody>
          <a:bodyPr wrap="square">
            <a:spAutoFit/>
            <a:scene3d>
              <a:camera prst="orthographicFront"/>
              <a:lightRig rig="threePt" dir="t"/>
            </a:scene3d>
            <a:sp3d extrusionH="57150">
              <a:bevelT w="38100" h="38100"/>
            </a:sp3d>
          </a:bodyPr>
          <a:lstStyle/>
          <a:p>
            <a:pPr algn="ctr"/>
            <a:r>
              <a:rPr lang="en-US" sz="3600" b="1" cap="none" spc="0" dirty="0">
                <a:ln/>
                <a:solidFill>
                  <a:schemeClr val="bg1">
                    <a:lumMod val="95000"/>
                  </a:schemeClr>
                </a:solidFill>
                <a:effectLst/>
              </a:rPr>
              <a:t>BabyBlueAzurite@aol.com</a:t>
            </a:r>
          </a:p>
        </p:txBody>
      </p:sp>
      <p:pic>
        <p:nvPicPr>
          <p:cNvPr id="8" name="Picture 7">
            <a:extLst>
              <a:ext uri="{FF2B5EF4-FFF2-40B4-BE49-F238E27FC236}">
                <a16:creationId xmlns:a16="http://schemas.microsoft.com/office/drawing/2014/main" id="{D3658CD0-8FB0-4573-016E-6A7ABB5F5920}"/>
              </a:ext>
            </a:extLst>
          </p:cNvPr>
          <p:cNvPicPr>
            <a:picLocks noChangeAspect="1"/>
          </p:cNvPicPr>
          <p:nvPr/>
        </p:nvPicPr>
        <p:blipFill>
          <a:blip r:embed="rId2"/>
          <a:stretch>
            <a:fillRect/>
          </a:stretch>
        </p:blipFill>
        <p:spPr>
          <a:xfrm>
            <a:off x="5358282" y="2823523"/>
            <a:ext cx="2837426" cy="2912662"/>
          </a:xfrm>
          <a:prstGeom prst="rect">
            <a:avLst/>
          </a:prstGeom>
          <a:scene3d>
            <a:camera prst="orthographicFront"/>
            <a:lightRig rig="threePt" dir="t"/>
          </a:scene3d>
          <a:sp3d>
            <a:bevelT/>
          </a:sp3d>
        </p:spPr>
      </p:pic>
      <p:sp>
        <p:nvSpPr>
          <p:cNvPr id="9" name="TextBox 8">
            <a:extLst>
              <a:ext uri="{FF2B5EF4-FFF2-40B4-BE49-F238E27FC236}">
                <a16:creationId xmlns:a16="http://schemas.microsoft.com/office/drawing/2014/main" id="{25C327D8-FF63-647B-EA30-8657B7FA81F9}"/>
              </a:ext>
            </a:extLst>
          </p:cNvPr>
          <p:cNvSpPr txBox="1"/>
          <p:nvPr/>
        </p:nvSpPr>
        <p:spPr>
          <a:xfrm>
            <a:off x="3421091" y="6000983"/>
            <a:ext cx="1937191" cy="369332"/>
          </a:xfrm>
          <a:prstGeom prst="rect">
            <a:avLst/>
          </a:prstGeom>
          <a:noFill/>
        </p:spPr>
        <p:txBody>
          <a:bodyPr wrap="square" rtlCol="0">
            <a:spAutoFit/>
          </a:bodyPr>
          <a:lstStyle/>
          <a:p>
            <a:r>
              <a:rPr lang="en-US" dirty="0">
                <a:solidFill>
                  <a:srgbClr val="00B0F0"/>
                </a:solidFill>
              </a:rPr>
              <a:t>Cu</a:t>
            </a:r>
            <a:r>
              <a:rPr lang="en-US" baseline="-25000" dirty="0">
                <a:solidFill>
                  <a:srgbClr val="00B0F0"/>
                </a:solidFill>
              </a:rPr>
              <a:t>3</a:t>
            </a:r>
            <a:r>
              <a:rPr lang="en-US" dirty="0">
                <a:solidFill>
                  <a:srgbClr val="00B0F0"/>
                </a:solidFill>
              </a:rPr>
              <a:t>(CO</a:t>
            </a:r>
            <a:r>
              <a:rPr lang="en-US" baseline="-25000" dirty="0">
                <a:solidFill>
                  <a:srgbClr val="00B0F0"/>
                </a:solidFill>
              </a:rPr>
              <a:t>3</a:t>
            </a:r>
            <a:r>
              <a:rPr lang="en-US" dirty="0">
                <a:solidFill>
                  <a:srgbClr val="00B0F0"/>
                </a:solidFill>
              </a:rPr>
              <a:t>)</a:t>
            </a:r>
            <a:r>
              <a:rPr lang="en-US" baseline="-25000" dirty="0">
                <a:solidFill>
                  <a:srgbClr val="00B0F0"/>
                </a:solidFill>
              </a:rPr>
              <a:t>2</a:t>
            </a:r>
            <a:r>
              <a:rPr lang="en-US" dirty="0">
                <a:solidFill>
                  <a:srgbClr val="00B0F0"/>
                </a:solidFill>
              </a:rPr>
              <a:t>(OH)</a:t>
            </a:r>
            <a:r>
              <a:rPr lang="en-US" baseline="-25000" dirty="0">
                <a:solidFill>
                  <a:srgbClr val="00B0F0"/>
                </a:solidFill>
              </a:rPr>
              <a:t>2</a:t>
            </a:r>
            <a:endParaRPr lang="en-US" dirty="0">
              <a:solidFill>
                <a:srgbClr val="00B0F0"/>
              </a:solidFill>
            </a:endParaRPr>
          </a:p>
        </p:txBody>
      </p:sp>
      <p:sp>
        <p:nvSpPr>
          <p:cNvPr id="10" name="TextBox 9">
            <a:extLst>
              <a:ext uri="{FF2B5EF4-FFF2-40B4-BE49-F238E27FC236}">
                <a16:creationId xmlns:a16="http://schemas.microsoft.com/office/drawing/2014/main" id="{A7238271-5445-F77F-6A26-13B67F326C20}"/>
              </a:ext>
            </a:extLst>
          </p:cNvPr>
          <p:cNvSpPr txBox="1"/>
          <p:nvPr/>
        </p:nvSpPr>
        <p:spPr>
          <a:xfrm>
            <a:off x="3649691" y="5664806"/>
            <a:ext cx="1239385" cy="369332"/>
          </a:xfrm>
          <a:prstGeom prst="rect">
            <a:avLst/>
          </a:prstGeom>
          <a:noFill/>
        </p:spPr>
        <p:txBody>
          <a:bodyPr wrap="square" rtlCol="0">
            <a:spAutoFit/>
          </a:bodyPr>
          <a:lstStyle/>
          <a:p>
            <a:r>
              <a:rPr lang="en-US" dirty="0">
                <a:solidFill>
                  <a:srgbClr val="00B0F0"/>
                </a:solidFill>
              </a:rPr>
              <a:t>AZURITE</a:t>
            </a:r>
          </a:p>
        </p:txBody>
      </p:sp>
      <p:pic>
        <p:nvPicPr>
          <p:cNvPr id="2" name="Picture 2">
            <a:extLst>
              <a:ext uri="{FF2B5EF4-FFF2-40B4-BE49-F238E27FC236}">
                <a16:creationId xmlns:a16="http://schemas.microsoft.com/office/drawing/2014/main" id="{AD0A3B6A-2910-BBD8-46BE-BE34BBEF55B2}"/>
              </a:ext>
            </a:extLst>
          </p:cNvPr>
          <p:cNvPicPr>
            <a:picLocks noChangeAspect="1" noChangeArrowheads="1"/>
          </p:cNvPicPr>
          <p:nvPr/>
        </p:nvPicPr>
        <p:blipFill>
          <a:blip r:embed="rId3" cstate="print">
            <a:clrChange>
              <a:clrFrom>
                <a:srgbClr val="FFC20E"/>
              </a:clrFrom>
              <a:clrTo>
                <a:srgbClr val="FFC20E">
                  <a:alpha val="0"/>
                </a:srgbClr>
              </a:clrTo>
            </a:clrChange>
          </a:blip>
          <a:srcRect/>
          <a:stretch>
            <a:fillRect/>
          </a:stretch>
        </p:blipFill>
        <p:spPr bwMode="auto">
          <a:xfrm>
            <a:off x="254302" y="4792116"/>
            <a:ext cx="959923" cy="1888137"/>
          </a:xfrm>
          <a:prstGeom prst="rect">
            <a:avLst/>
          </a:prstGeom>
          <a:noFill/>
          <a:ln w="9525">
            <a:noFill/>
            <a:miter lim="800000"/>
            <a:headEnd/>
            <a:tailEnd/>
          </a:ln>
        </p:spPr>
      </p:pic>
    </p:spTree>
    <p:extLst>
      <p:ext uri="{BB962C8B-B14F-4D97-AF65-F5344CB8AC3E}">
        <p14:creationId xmlns:p14="http://schemas.microsoft.com/office/powerpoint/2010/main" val="103408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11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par>
                                <p:cTn id="8" presetID="10" presetClass="entr" presetSubtype="0" fill="hold" grpId="0" nodeType="withEffect">
                                  <p:stCondLst>
                                    <p:cond delay="129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250"/>
                                        <p:tgtEl>
                                          <p:spTgt spid="6"/>
                                        </p:tgtEl>
                                      </p:cBhvr>
                                    </p:animEffect>
                                  </p:childTnLst>
                                </p:cTn>
                              </p:par>
                              <p:par>
                                <p:cTn id="11" presetID="10" presetClass="entr" presetSubtype="0" fill="hold" nodeType="withEffect">
                                  <p:stCondLst>
                                    <p:cond delay="76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sp>
        <p:nvSpPr>
          <p:cNvPr id="182274" name="AutoShape 2"/>
          <p:cNvSpPr>
            <a:spLocks noChangeArrowheads="1"/>
          </p:cNvSpPr>
          <p:nvPr/>
        </p:nvSpPr>
        <p:spPr bwMode="auto">
          <a:xfrm>
            <a:off x="4195763" y="665163"/>
            <a:ext cx="496887" cy="5380037"/>
          </a:xfrm>
          <a:prstGeom prst="can">
            <a:avLst>
              <a:gd name="adj" fmla="val 42358"/>
            </a:avLst>
          </a:prstGeom>
          <a:gradFill rotWithShape="0">
            <a:gsLst>
              <a:gs pos="0">
                <a:srgbClr val="FF0000">
                  <a:gamma/>
                  <a:shade val="46275"/>
                  <a:invGamma/>
                </a:srgbClr>
              </a:gs>
              <a:gs pos="50000">
                <a:srgbClr val="FF0000"/>
              </a:gs>
              <a:gs pos="100000">
                <a:srgbClr val="FF0000">
                  <a:gamma/>
                  <a:shade val="46275"/>
                  <a:invGamma/>
                </a:srgbClr>
              </a:gs>
            </a:gsLst>
            <a:lin ang="0" scaled="1"/>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2275" name="Line 3"/>
          <p:cNvSpPr>
            <a:spLocks noChangeShapeType="1"/>
          </p:cNvSpPr>
          <p:nvPr/>
        </p:nvSpPr>
        <p:spPr bwMode="auto">
          <a:xfrm>
            <a:off x="333375" y="4137025"/>
            <a:ext cx="566738" cy="0"/>
          </a:xfrm>
          <a:prstGeom prst="line">
            <a:avLst/>
          </a:pr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2276" name="Line 4"/>
          <p:cNvSpPr>
            <a:spLocks noChangeShapeType="1"/>
          </p:cNvSpPr>
          <p:nvPr/>
        </p:nvSpPr>
        <p:spPr bwMode="auto">
          <a:xfrm>
            <a:off x="522288" y="4281488"/>
            <a:ext cx="188912" cy="0"/>
          </a:xfrm>
          <a:prstGeom prst="line">
            <a:avLst/>
          </a:prstGeom>
          <a:noFill/>
          <a:ln w="76200">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2277" name="Line 5"/>
          <p:cNvSpPr>
            <a:spLocks noChangeShapeType="1"/>
          </p:cNvSpPr>
          <p:nvPr/>
        </p:nvSpPr>
        <p:spPr bwMode="auto">
          <a:xfrm flipV="1">
            <a:off x="4456113" y="231775"/>
            <a:ext cx="0" cy="465138"/>
          </a:xfrm>
          <a:prstGeom prst="line">
            <a:avLst/>
          </a:pr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2278" name="Line 6"/>
          <p:cNvSpPr>
            <a:spLocks noChangeShapeType="1"/>
          </p:cNvSpPr>
          <p:nvPr/>
        </p:nvSpPr>
        <p:spPr bwMode="auto">
          <a:xfrm flipH="1">
            <a:off x="595313" y="246063"/>
            <a:ext cx="3860800" cy="0"/>
          </a:xfrm>
          <a:prstGeom prst="line">
            <a:avLst/>
          </a:pr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2279" name="Line 7"/>
          <p:cNvSpPr>
            <a:spLocks noChangeShapeType="1"/>
          </p:cNvSpPr>
          <p:nvPr/>
        </p:nvSpPr>
        <p:spPr bwMode="auto">
          <a:xfrm flipH="1">
            <a:off x="595312" y="241300"/>
            <a:ext cx="7937" cy="3617913"/>
          </a:xfrm>
          <a:prstGeom prst="line">
            <a:avLst/>
          </a:pr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2280" name="Line 8"/>
          <p:cNvSpPr>
            <a:spLocks noChangeShapeType="1"/>
          </p:cNvSpPr>
          <p:nvPr/>
        </p:nvSpPr>
        <p:spPr bwMode="auto">
          <a:xfrm flipH="1">
            <a:off x="588212" y="4295774"/>
            <a:ext cx="7102" cy="2254752"/>
          </a:xfrm>
          <a:prstGeom prst="line">
            <a:avLst/>
          </a:pr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2281" name="Line 9"/>
          <p:cNvSpPr>
            <a:spLocks noChangeShapeType="1"/>
          </p:cNvSpPr>
          <p:nvPr/>
        </p:nvSpPr>
        <p:spPr bwMode="auto">
          <a:xfrm>
            <a:off x="595313" y="6545263"/>
            <a:ext cx="3875087" cy="0"/>
          </a:xfrm>
          <a:prstGeom prst="line">
            <a:avLst/>
          </a:pr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2282" name="Line 10"/>
          <p:cNvSpPr>
            <a:spLocks noChangeShapeType="1"/>
          </p:cNvSpPr>
          <p:nvPr/>
        </p:nvSpPr>
        <p:spPr bwMode="auto">
          <a:xfrm flipV="1">
            <a:off x="4470400" y="6022975"/>
            <a:ext cx="0" cy="522288"/>
          </a:xfrm>
          <a:prstGeom prst="line">
            <a:avLst/>
          </a:pr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2283" name="Line 11"/>
          <p:cNvSpPr>
            <a:spLocks noChangeShapeType="1"/>
          </p:cNvSpPr>
          <p:nvPr/>
        </p:nvSpPr>
        <p:spPr bwMode="auto">
          <a:xfrm>
            <a:off x="333375" y="3875088"/>
            <a:ext cx="566738" cy="0"/>
          </a:xfrm>
          <a:prstGeom prst="line">
            <a:avLst/>
          </a:pr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2284" name="Line 12"/>
          <p:cNvSpPr>
            <a:spLocks noChangeShapeType="1"/>
          </p:cNvSpPr>
          <p:nvPr/>
        </p:nvSpPr>
        <p:spPr bwMode="auto">
          <a:xfrm>
            <a:off x="522288" y="4019550"/>
            <a:ext cx="188912" cy="0"/>
          </a:xfrm>
          <a:prstGeom prst="line">
            <a:avLst/>
          </a:prstGeom>
          <a:noFill/>
          <a:ln w="76200">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2285" name="Text Box 13"/>
          <p:cNvSpPr txBox="1">
            <a:spLocks noChangeArrowheads="1"/>
          </p:cNvSpPr>
          <p:nvPr/>
        </p:nvSpPr>
        <p:spPr bwMode="auto">
          <a:xfrm>
            <a:off x="5168900" y="2811463"/>
            <a:ext cx="3511550" cy="2654300"/>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Determine the direction of the magnetic field around the red enlarged section </a:t>
            </a:r>
            <a:br>
              <a:rPr kumimoji="0" lang="en-US" sz="28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br>
            <a:r>
              <a:rPr kumimoji="0" lang="en-US" sz="28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of wire.</a:t>
            </a:r>
          </a:p>
        </p:txBody>
      </p:sp>
      <p:sp>
        <p:nvSpPr>
          <p:cNvPr id="182286" name="Text Box 14"/>
          <p:cNvSpPr txBox="1">
            <a:spLocks noChangeArrowheads="1"/>
          </p:cNvSpPr>
          <p:nvPr/>
        </p:nvSpPr>
        <p:spPr bwMode="auto">
          <a:xfrm>
            <a:off x="5240338" y="811213"/>
            <a:ext cx="3106737" cy="946150"/>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dirty="0">
                <a:ln w="11430"/>
                <a:solidFill>
                  <a:sysClr val="windowText" lastClr="000000"/>
                </a:solidFill>
                <a:effectLst>
                  <a:outerShdw blurRad="50800" dist="39000" dir="5460000" algn="tl">
                    <a:srgbClr val="000000">
                      <a:alpha val="38000"/>
                    </a:srgbClr>
                  </a:outerShdw>
                </a:effectLst>
                <a:uLnTx/>
                <a:uFillTx/>
                <a:latin typeface="Arial" charset="0"/>
                <a:ea typeface="+mn-ea"/>
                <a:cs typeface="+mn-cs"/>
              </a:rPr>
              <a:t>Here is another example.</a:t>
            </a:r>
          </a:p>
        </p:txBody>
      </p:sp>
      <p:sp>
        <p:nvSpPr>
          <p:cNvPr id="15" name="TextBox 14"/>
          <p:cNvSpPr txBox="1"/>
          <p:nvPr/>
        </p:nvSpPr>
        <p:spPr>
          <a:xfrm>
            <a:off x="7368448" y="6046416"/>
            <a:ext cx="1566231" cy="64633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FF0066"/>
                </a:solidFill>
                <a:effectLst>
                  <a:outerShdw blurRad="50800" dist="39000" dir="5460000" algn="tl">
                    <a:srgbClr val="000000">
                      <a:alpha val="38000"/>
                    </a:srgbClr>
                  </a:outerShdw>
                </a:effectLst>
                <a:uLnTx/>
                <a:uFillTx/>
                <a:latin typeface="Comic Sans MS" pitchFamily="66" charset="0"/>
                <a:ea typeface="+mn-ea"/>
                <a:cs typeface="+mn-cs"/>
              </a:rPr>
              <a:t>CLICK</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2286"/>
                                        </p:tgtEl>
                                        <p:attrNameLst>
                                          <p:attrName>style.visibility</p:attrName>
                                        </p:attrNameLst>
                                      </p:cBhvr>
                                      <p:to>
                                        <p:strVal val="visible"/>
                                      </p:to>
                                    </p:set>
                                    <p:animEffect transition="in" filter="wipe(up)">
                                      <p:cBhvr>
                                        <p:cTn id="7" dur="1000"/>
                                        <p:tgtEl>
                                          <p:spTgt spid="182286"/>
                                        </p:tgtEl>
                                      </p:cBhvr>
                                    </p:animEffect>
                                  </p:childTnLst>
                                </p:cTn>
                              </p:par>
                              <p:par>
                                <p:cTn id="8" presetID="22" presetClass="entr" presetSubtype="1" fill="hold" grpId="0" nodeType="withEffect">
                                  <p:stCondLst>
                                    <p:cond delay="1800"/>
                                  </p:stCondLst>
                                  <p:childTnLst>
                                    <p:set>
                                      <p:cBhvr>
                                        <p:cTn id="9" dur="1" fill="hold">
                                          <p:stCondLst>
                                            <p:cond delay="0"/>
                                          </p:stCondLst>
                                        </p:cTn>
                                        <p:tgtEl>
                                          <p:spTgt spid="182285"/>
                                        </p:tgtEl>
                                        <p:attrNameLst>
                                          <p:attrName>style.visibility</p:attrName>
                                        </p:attrNameLst>
                                      </p:cBhvr>
                                      <p:to>
                                        <p:strVal val="visible"/>
                                      </p:to>
                                    </p:set>
                                    <p:animEffect transition="in" filter="wipe(up)">
                                      <p:cBhvr>
                                        <p:cTn id="10" dur="1000"/>
                                        <p:tgtEl>
                                          <p:spTgt spid="182285"/>
                                        </p:tgtEl>
                                      </p:cBhvr>
                                    </p:animEffect>
                                  </p:childTnLst>
                                </p:cTn>
                              </p:par>
                              <p:par>
                                <p:cTn id="11" presetID="10" presetClass="entr" presetSubtype="0" fill="hold" grpId="0" nodeType="withEffect">
                                  <p:stCondLst>
                                    <p:cond delay="6900"/>
                                  </p:stCondLst>
                                  <p:iterate type="lt">
                                    <p:tmPct val="0"/>
                                  </p:iterate>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34" presetClass="emph" presetSubtype="0" fill="hold" grpId="1" nodeType="withEffect">
                                  <p:stCondLst>
                                    <p:cond delay="6900"/>
                                  </p:stCondLst>
                                  <p:iterate type="lt">
                                    <p:tmPct val="10000"/>
                                  </p:iterate>
                                  <p:childTnLst>
                                    <p:animMotion origin="layout" path="M 0.0 0.0 L 0.0 -0.07213" pathEditMode="relative" ptsTypes="">
                                      <p:cBhvr>
                                        <p:cTn id="15" dur="250" accel="50000" decel="50000" autoRev="1" fill="hold">
                                          <p:stCondLst>
                                            <p:cond delay="0"/>
                                          </p:stCondLst>
                                        </p:cTn>
                                        <p:tgtEl>
                                          <p:spTgt spid="15"/>
                                        </p:tgtEl>
                                        <p:attrNameLst>
                                          <p:attrName>ppt_x</p:attrName>
                                          <p:attrName>ppt_y</p:attrName>
                                        </p:attrNameLst>
                                      </p:cBhvr>
                                    </p:animMotion>
                                    <p:animRot by="1500000">
                                      <p:cBhvr>
                                        <p:cTn id="16" dur="125" fill="hold">
                                          <p:stCondLst>
                                            <p:cond delay="0"/>
                                          </p:stCondLst>
                                        </p:cTn>
                                        <p:tgtEl>
                                          <p:spTgt spid="15"/>
                                        </p:tgtEl>
                                        <p:attrNameLst>
                                          <p:attrName>r</p:attrName>
                                        </p:attrNameLst>
                                      </p:cBhvr>
                                    </p:animRot>
                                    <p:animRot by="-1500000">
                                      <p:cBhvr>
                                        <p:cTn id="17" dur="125" fill="hold">
                                          <p:stCondLst>
                                            <p:cond delay="125"/>
                                          </p:stCondLst>
                                        </p:cTn>
                                        <p:tgtEl>
                                          <p:spTgt spid="15"/>
                                        </p:tgtEl>
                                        <p:attrNameLst>
                                          <p:attrName>r</p:attrName>
                                        </p:attrNameLst>
                                      </p:cBhvr>
                                    </p:animRot>
                                    <p:animRot by="-1500000">
                                      <p:cBhvr>
                                        <p:cTn id="18" dur="125" fill="hold">
                                          <p:stCondLst>
                                            <p:cond delay="250"/>
                                          </p:stCondLst>
                                        </p:cTn>
                                        <p:tgtEl>
                                          <p:spTgt spid="15"/>
                                        </p:tgtEl>
                                        <p:attrNameLst>
                                          <p:attrName>r</p:attrName>
                                        </p:attrNameLst>
                                      </p:cBhvr>
                                    </p:animRot>
                                    <p:animRot by="1500000">
                                      <p:cBhvr>
                                        <p:cTn id="19" dur="125" fill="hold">
                                          <p:stCondLst>
                                            <p:cond delay="375"/>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85" grpId="0" autoUpdateAnimBg="0"/>
      <p:bldP spid="182286" grpId="0" autoUpdateAnimBg="0"/>
      <p:bldP spid="15" grpId="0"/>
      <p:bldP spid="15"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sp>
        <p:nvSpPr>
          <p:cNvPr id="183298" name="AutoShape 2"/>
          <p:cNvSpPr>
            <a:spLocks noChangeArrowheads="1"/>
          </p:cNvSpPr>
          <p:nvPr/>
        </p:nvSpPr>
        <p:spPr bwMode="auto">
          <a:xfrm>
            <a:off x="4195763" y="665163"/>
            <a:ext cx="496887" cy="5380037"/>
          </a:xfrm>
          <a:prstGeom prst="can">
            <a:avLst>
              <a:gd name="adj" fmla="val 42358"/>
            </a:avLst>
          </a:prstGeom>
          <a:gradFill rotWithShape="0">
            <a:gsLst>
              <a:gs pos="0">
                <a:srgbClr val="FF0000">
                  <a:gamma/>
                  <a:shade val="46275"/>
                  <a:invGamma/>
                </a:srgbClr>
              </a:gs>
              <a:gs pos="50000">
                <a:srgbClr val="FF0000"/>
              </a:gs>
              <a:gs pos="100000">
                <a:srgbClr val="FF0000">
                  <a:gamma/>
                  <a:shade val="46275"/>
                  <a:invGamma/>
                </a:srgbClr>
              </a:gs>
            </a:gsLst>
            <a:lin ang="0" scaled="1"/>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3299" name="Line 3"/>
          <p:cNvSpPr>
            <a:spLocks noChangeShapeType="1"/>
          </p:cNvSpPr>
          <p:nvPr/>
        </p:nvSpPr>
        <p:spPr bwMode="auto">
          <a:xfrm>
            <a:off x="333375" y="4137025"/>
            <a:ext cx="566738" cy="0"/>
          </a:xfrm>
          <a:prstGeom prst="line">
            <a:avLst/>
          </a:pr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3300" name="Line 4"/>
          <p:cNvSpPr>
            <a:spLocks noChangeShapeType="1"/>
          </p:cNvSpPr>
          <p:nvPr/>
        </p:nvSpPr>
        <p:spPr bwMode="auto">
          <a:xfrm>
            <a:off x="503238" y="4289425"/>
            <a:ext cx="188912" cy="0"/>
          </a:xfrm>
          <a:prstGeom prst="line">
            <a:avLst/>
          </a:prstGeom>
          <a:noFill/>
          <a:ln w="76200">
            <a:solidFill>
              <a:schemeClr val="tx1"/>
            </a:solidFill>
            <a:round/>
            <a:headEnd/>
            <a:tailEnd/>
          </a:ln>
          <a:effectLst/>
          <a:scene3d>
            <a:camera prst="orthographicFront"/>
            <a:lightRig rig="threePt" dir="t"/>
          </a:scene3d>
          <a:sp3d>
            <a:bevelT/>
          </a:sp3d>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3301" name="Line 5"/>
          <p:cNvSpPr>
            <a:spLocks noChangeShapeType="1"/>
          </p:cNvSpPr>
          <p:nvPr/>
        </p:nvSpPr>
        <p:spPr bwMode="auto">
          <a:xfrm flipV="1">
            <a:off x="4456113" y="231775"/>
            <a:ext cx="0" cy="465138"/>
          </a:xfrm>
          <a:prstGeom prst="line">
            <a:avLst/>
          </a:pr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3302" name="Line 6"/>
          <p:cNvSpPr>
            <a:spLocks noChangeShapeType="1"/>
          </p:cNvSpPr>
          <p:nvPr/>
        </p:nvSpPr>
        <p:spPr bwMode="auto">
          <a:xfrm flipH="1">
            <a:off x="595313" y="246063"/>
            <a:ext cx="3860800" cy="0"/>
          </a:xfrm>
          <a:prstGeom prst="line">
            <a:avLst/>
          </a:pr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3303" name="Line 7"/>
          <p:cNvSpPr>
            <a:spLocks noChangeShapeType="1"/>
          </p:cNvSpPr>
          <p:nvPr/>
        </p:nvSpPr>
        <p:spPr bwMode="auto">
          <a:xfrm flipH="1">
            <a:off x="595312" y="247650"/>
            <a:ext cx="7937" cy="3611563"/>
          </a:xfrm>
          <a:prstGeom prst="line">
            <a:avLst/>
          </a:pr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3304" name="Line 8"/>
          <p:cNvSpPr>
            <a:spLocks noChangeShapeType="1"/>
          </p:cNvSpPr>
          <p:nvPr/>
        </p:nvSpPr>
        <p:spPr bwMode="auto">
          <a:xfrm flipH="1">
            <a:off x="588211" y="4295775"/>
            <a:ext cx="7102" cy="2254751"/>
          </a:xfrm>
          <a:prstGeom prst="line">
            <a:avLst/>
          </a:pr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3305" name="Line 9"/>
          <p:cNvSpPr>
            <a:spLocks noChangeShapeType="1"/>
          </p:cNvSpPr>
          <p:nvPr/>
        </p:nvSpPr>
        <p:spPr bwMode="auto">
          <a:xfrm>
            <a:off x="595313" y="6545263"/>
            <a:ext cx="3875087" cy="0"/>
          </a:xfrm>
          <a:prstGeom prst="line">
            <a:avLst/>
          </a:pr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3306" name="Line 10"/>
          <p:cNvSpPr>
            <a:spLocks noChangeShapeType="1"/>
          </p:cNvSpPr>
          <p:nvPr/>
        </p:nvSpPr>
        <p:spPr bwMode="auto">
          <a:xfrm flipV="1">
            <a:off x="4470400" y="6022975"/>
            <a:ext cx="0" cy="522288"/>
          </a:xfrm>
          <a:prstGeom prst="line">
            <a:avLst/>
          </a:pr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3307" name="Line 11"/>
          <p:cNvSpPr>
            <a:spLocks noChangeShapeType="1"/>
          </p:cNvSpPr>
          <p:nvPr/>
        </p:nvSpPr>
        <p:spPr bwMode="auto">
          <a:xfrm>
            <a:off x="333375" y="3875088"/>
            <a:ext cx="566738" cy="0"/>
          </a:xfrm>
          <a:prstGeom prst="line">
            <a:avLst/>
          </a:pr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3308" name="Line 12"/>
          <p:cNvSpPr>
            <a:spLocks noChangeShapeType="1"/>
          </p:cNvSpPr>
          <p:nvPr/>
        </p:nvSpPr>
        <p:spPr bwMode="auto">
          <a:xfrm>
            <a:off x="522288" y="4019550"/>
            <a:ext cx="188912" cy="0"/>
          </a:xfrm>
          <a:prstGeom prst="line">
            <a:avLst/>
          </a:prstGeom>
          <a:noFill/>
          <a:ln w="76200">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3309" name="Text Box 13"/>
          <p:cNvSpPr txBox="1">
            <a:spLocks noChangeArrowheads="1"/>
          </p:cNvSpPr>
          <p:nvPr/>
        </p:nvSpPr>
        <p:spPr bwMode="auto">
          <a:xfrm>
            <a:off x="5429956" y="524581"/>
            <a:ext cx="3356681" cy="4832092"/>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dirty="0">
                <a:ln w="11430"/>
                <a:solidFill>
                  <a:sysClr val="windowText" lastClr="000000"/>
                </a:solidFill>
                <a:effectLst>
                  <a:outerShdw blurRad="50800" dist="39000" dir="5460000" algn="tl">
                    <a:srgbClr val="000000">
                      <a:alpha val="38000"/>
                    </a:srgbClr>
                  </a:outerShdw>
                </a:effectLst>
                <a:uLnTx/>
                <a:uFillTx/>
                <a:latin typeface="Arial" charset="0"/>
                <a:ea typeface="+mn-ea"/>
                <a:cs typeface="+mn-cs"/>
              </a:rPr>
              <a:t>Conventional </a:t>
            </a:r>
            <a:br>
              <a:rPr kumimoji="0" lang="en-US" sz="2800" b="1" i="0" u="none" strike="noStrike" kern="1200" cap="none" spc="0" normalizeH="0" baseline="0" noProof="0" dirty="0">
                <a:ln w="11430"/>
                <a:solidFill>
                  <a:sysClr val="windowText" lastClr="000000"/>
                </a:solidFill>
                <a:effectLst>
                  <a:outerShdw blurRad="50800" dist="39000" dir="5460000" algn="tl">
                    <a:srgbClr val="000000">
                      <a:alpha val="38000"/>
                    </a:srgbClr>
                  </a:outerShdw>
                </a:effectLst>
                <a:uLnTx/>
                <a:uFillTx/>
                <a:latin typeface="Arial" charset="0"/>
                <a:ea typeface="+mn-ea"/>
                <a:cs typeface="+mn-cs"/>
              </a:rPr>
            </a:br>
            <a:r>
              <a:rPr kumimoji="0" lang="en-US" sz="2800" b="1" i="0" u="none" strike="noStrike" kern="1200" cap="none" spc="0" normalizeH="0" baseline="0" noProof="0" dirty="0">
                <a:ln w="11430"/>
                <a:solidFill>
                  <a:sysClr val="windowText" lastClr="000000"/>
                </a:solidFill>
                <a:effectLst>
                  <a:outerShdw blurRad="50800" dist="39000" dir="5460000" algn="tl">
                    <a:srgbClr val="000000">
                      <a:alpha val="38000"/>
                    </a:srgbClr>
                  </a:outerShdw>
                </a:effectLst>
                <a:uLnTx/>
                <a:uFillTx/>
                <a:latin typeface="Arial" charset="0"/>
                <a:ea typeface="+mn-ea"/>
                <a:cs typeface="+mn-cs"/>
              </a:rPr>
              <a:t>+ current flow comes out of the positive side of the potential source, through the circuit and back to the negative side of the potential source.</a:t>
            </a:r>
          </a:p>
        </p:txBody>
      </p:sp>
      <p:sp>
        <p:nvSpPr>
          <p:cNvPr id="44" name="TextBox 43"/>
          <p:cNvSpPr txBox="1"/>
          <p:nvPr/>
        </p:nvSpPr>
        <p:spPr>
          <a:xfrm>
            <a:off x="7368448" y="6046416"/>
            <a:ext cx="1566231" cy="64633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FF0066"/>
                </a:solidFill>
                <a:effectLst>
                  <a:outerShdw blurRad="50800" dist="39000" dir="5460000" algn="tl">
                    <a:srgbClr val="000000">
                      <a:alpha val="38000"/>
                    </a:srgbClr>
                  </a:outerShdw>
                </a:effectLst>
                <a:uLnTx/>
                <a:uFillTx/>
                <a:latin typeface="Comic Sans MS" pitchFamily="66" charset="0"/>
                <a:ea typeface="+mn-ea"/>
                <a:cs typeface="+mn-cs"/>
              </a:rPr>
              <a:t>CLICK</a:t>
            </a:r>
          </a:p>
        </p:txBody>
      </p:sp>
      <p:grpSp>
        <p:nvGrpSpPr>
          <p:cNvPr id="46" name="Group 45"/>
          <p:cNvGrpSpPr/>
          <p:nvPr/>
        </p:nvGrpSpPr>
        <p:grpSpPr>
          <a:xfrm>
            <a:off x="475488" y="3630168"/>
            <a:ext cx="228600" cy="228600"/>
            <a:chOff x="472900" y="3621971"/>
            <a:chExt cx="228600" cy="228600"/>
          </a:xfrm>
        </p:grpSpPr>
        <p:sp>
          <p:nvSpPr>
            <p:cNvPr id="183332" name="Oval 36"/>
            <p:cNvSpPr>
              <a:spLocks noChangeArrowheads="1"/>
            </p:cNvSpPr>
            <p:nvPr/>
          </p:nvSpPr>
          <p:spPr bwMode="auto">
            <a:xfrm>
              <a:off x="472900" y="3621971"/>
              <a:ext cx="228600" cy="228600"/>
            </a:xfrm>
            <a:prstGeom prst="ellipse">
              <a:avLst/>
            </a:prstGeom>
            <a:gradFill rotWithShape="0">
              <a:gsLst>
                <a:gs pos="0">
                  <a:srgbClr val="FF0000"/>
                </a:gs>
                <a:gs pos="100000">
                  <a:srgbClr val="0000FF"/>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5" name="Plus 44"/>
            <p:cNvSpPr/>
            <p:nvPr/>
          </p:nvSpPr>
          <p:spPr bwMode="auto">
            <a:xfrm>
              <a:off x="488460" y="3641198"/>
              <a:ext cx="196012" cy="196012"/>
            </a:xfrm>
            <a:prstGeom prst="mathPlus">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47" name="Group 46"/>
          <p:cNvGrpSpPr/>
          <p:nvPr/>
        </p:nvGrpSpPr>
        <p:grpSpPr>
          <a:xfrm>
            <a:off x="475488" y="3630168"/>
            <a:ext cx="228600" cy="228600"/>
            <a:chOff x="472900" y="3621971"/>
            <a:chExt cx="228600" cy="228600"/>
          </a:xfrm>
        </p:grpSpPr>
        <p:sp>
          <p:nvSpPr>
            <p:cNvPr id="48" name="Oval 36"/>
            <p:cNvSpPr>
              <a:spLocks noChangeArrowheads="1"/>
            </p:cNvSpPr>
            <p:nvPr/>
          </p:nvSpPr>
          <p:spPr bwMode="auto">
            <a:xfrm>
              <a:off x="472900" y="3621971"/>
              <a:ext cx="228600" cy="228600"/>
            </a:xfrm>
            <a:prstGeom prst="ellipse">
              <a:avLst/>
            </a:prstGeom>
            <a:gradFill rotWithShape="0">
              <a:gsLst>
                <a:gs pos="0">
                  <a:srgbClr val="FF0000"/>
                </a:gs>
                <a:gs pos="100000">
                  <a:srgbClr val="0000FF"/>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9" name="Plus 48"/>
            <p:cNvSpPr/>
            <p:nvPr/>
          </p:nvSpPr>
          <p:spPr bwMode="auto">
            <a:xfrm>
              <a:off x="488460" y="3641198"/>
              <a:ext cx="196012" cy="196012"/>
            </a:xfrm>
            <a:prstGeom prst="mathPlus">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50" name="Group 49"/>
          <p:cNvGrpSpPr/>
          <p:nvPr/>
        </p:nvGrpSpPr>
        <p:grpSpPr>
          <a:xfrm>
            <a:off x="475488" y="3630168"/>
            <a:ext cx="228600" cy="228600"/>
            <a:chOff x="472900" y="3621971"/>
            <a:chExt cx="228600" cy="228600"/>
          </a:xfrm>
        </p:grpSpPr>
        <p:sp>
          <p:nvSpPr>
            <p:cNvPr id="51" name="Oval 36"/>
            <p:cNvSpPr>
              <a:spLocks noChangeArrowheads="1"/>
            </p:cNvSpPr>
            <p:nvPr/>
          </p:nvSpPr>
          <p:spPr bwMode="auto">
            <a:xfrm>
              <a:off x="472900" y="3621971"/>
              <a:ext cx="228600" cy="228600"/>
            </a:xfrm>
            <a:prstGeom prst="ellipse">
              <a:avLst/>
            </a:prstGeom>
            <a:gradFill rotWithShape="0">
              <a:gsLst>
                <a:gs pos="0">
                  <a:srgbClr val="FF0000"/>
                </a:gs>
                <a:gs pos="100000">
                  <a:srgbClr val="0000FF"/>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2" name="Plus 51"/>
            <p:cNvSpPr/>
            <p:nvPr/>
          </p:nvSpPr>
          <p:spPr bwMode="auto">
            <a:xfrm>
              <a:off x="488460" y="3641198"/>
              <a:ext cx="196012" cy="196012"/>
            </a:xfrm>
            <a:prstGeom prst="mathPlus">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53" name="Group 52"/>
          <p:cNvGrpSpPr/>
          <p:nvPr/>
        </p:nvGrpSpPr>
        <p:grpSpPr>
          <a:xfrm>
            <a:off x="475488" y="3630168"/>
            <a:ext cx="228600" cy="228600"/>
            <a:chOff x="472900" y="3621971"/>
            <a:chExt cx="228600" cy="228600"/>
          </a:xfrm>
        </p:grpSpPr>
        <p:sp>
          <p:nvSpPr>
            <p:cNvPr id="54" name="Oval 36"/>
            <p:cNvSpPr>
              <a:spLocks noChangeArrowheads="1"/>
            </p:cNvSpPr>
            <p:nvPr/>
          </p:nvSpPr>
          <p:spPr bwMode="auto">
            <a:xfrm>
              <a:off x="472900" y="3621971"/>
              <a:ext cx="228600" cy="228600"/>
            </a:xfrm>
            <a:prstGeom prst="ellipse">
              <a:avLst/>
            </a:prstGeom>
            <a:gradFill rotWithShape="0">
              <a:gsLst>
                <a:gs pos="0">
                  <a:srgbClr val="FF0000"/>
                </a:gs>
                <a:gs pos="100000">
                  <a:srgbClr val="0000FF"/>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5" name="Plus 54"/>
            <p:cNvSpPr/>
            <p:nvPr/>
          </p:nvSpPr>
          <p:spPr bwMode="auto">
            <a:xfrm>
              <a:off x="488460" y="3641198"/>
              <a:ext cx="196012" cy="196012"/>
            </a:xfrm>
            <a:prstGeom prst="mathPlus">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56" name="Group 55"/>
          <p:cNvGrpSpPr/>
          <p:nvPr/>
        </p:nvGrpSpPr>
        <p:grpSpPr>
          <a:xfrm>
            <a:off x="475488" y="3630168"/>
            <a:ext cx="228600" cy="228600"/>
            <a:chOff x="472900" y="3621971"/>
            <a:chExt cx="228600" cy="228600"/>
          </a:xfrm>
        </p:grpSpPr>
        <p:sp>
          <p:nvSpPr>
            <p:cNvPr id="57" name="Oval 36"/>
            <p:cNvSpPr>
              <a:spLocks noChangeArrowheads="1"/>
            </p:cNvSpPr>
            <p:nvPr/>
          </p:nvSpPr>
          <p:spPr bwMode="auto">
            <a:xfrm>
              <a:off x="472900" y="3621971"/>
              <a:ext cx="228600" cy="228600"/>
            </a:xfrm>
            <a:prstGeom prst="ellipse">
              <a:avLst/>
            </a:prstGeom>
            <a:gradFill rotWithShape="0">
              <a:gsLst>
                <a:gs pos="0">
                  <a:srgbClr val="FF0000"/>
                </a:gs>
                <a:gs pos="100000">
                  <a:srgbClr val="0000FF"/>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8" name="Plus 57"/>
            <p:cNvSpPr/>
            <p:nvPr/>
          </p:nvSpPr>
          <p:spPr bwMode="auto">
            <a:xfrm>
              <a:off x="488460" y="3641198"/>
              <a:ext cx="196012" cy="196012"/>
            </a:xfrm>
            <a:prstGeom prst="mathPlus">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59" name="Group 58"/>
          <p:cNvGrpSpPr/>
          <p:nvPr/>
        </p:nvGrpSpPr>
        <p:grpSpPr>
          <a:xfrm>
            <a:off x="475488" y="3630168"/>
            <a:ext cx="228600" cy="228600"/>
            <a:chOff x="472900" y="3621971"/>
            <a:chExt cx="228600" cy="228600"/>
          </a:xfrm>
        </p:grpSpPr>
        <p:sp>
          <p:nvSpPr>
            <p:cNvPr id="60" name="Oval 36"/>
            <p:cNvSpPr>
              <a:spLocks noChangeArrowheads="1"/>
            </p:cNvSpPr>
            <p:nvPr/>
          </p:nvSpPr>
          <p:spPr bwMode="auto">
            <a:xfrm>
              <a:off x="472900" y="3621971"/>
              <a:ext cx="228600" cy="228600"/>
            </a:xfrm>
            <a:prstGeom prst="ellipse">
              <a:avLst/>
            </a:prstGeom>
            <a:gradFill rotWithShape="0">
              <a:gsLst>
                <a:gs pos="0">
                  <a:srgbClr val="FF0000"/>
                </a:gs>
                <a:gs pos="100000">
                  <a:srgbClr val="0000FF"/>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1" name="Plus 60"/>
            <p:cNvSpPr/>
            <p:nvPr/>
          </p:nvSpPr>
          <p:spPr bwMode="auto">
            <a:xfrm>
              <a:off x="488460" y="3641198"/>
              <a:ext cx="196012" cy="196012"/>
            </a:xfrm>
            <a:prstGeom prst="mathPlus">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62" name="Group 61"/>
          <p:cNvGrpSpPr/>
          <p:nvPr/>
        </p:nvGrpSpPr>
        <p:grpSpPr>
          <a:xfrm>
            <a:off x="475488" y="3630168"/>
            <a:ext cx="228600" cy="228600"/>
            <a:chOff x="472900" y="3621971"/>
            <a:chExt cx="228600" cy="228600"/>
          </a:xfrm>
        </p:grpSpPr>
        <p:sp>
          <p:nvSpPr>
            <p:cNvPr id="63" name="Oval 36"/>
            <p:cNvSpPr>
              <a:spLocks noChangeArrowheads="1"/>
            </p:cNvSpPr>
            <p:nvPr/>
          </p:nvSpPr>
          <p:spPr bwMode="auto">
            <a:xfrm>
              <a:off x="472900" y="3621971"/>
              <a:ext cx="228600" cy="228600"/>
            </a:xfrm>
            <a:prstGeom prst="ellipse">
              <a:avLst/>
            </a:prstGeom>
            <a:gradFill rotWithShape="0">
              <a:gsLst>
                <a:gs pos="0">
                  <a:srgbClr val="FF0000"/>
                </a:gs>
                <a:gs pos="100000">
                  <a:srgbClr val="0000FF"/>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4" name="Plus 63"/>
            <p:cNvSpPr/>
            <p:nvPr/>
          </p:nvSpPr>
          <p:spPr bwMode="auto">
            <a:xfrm>
              <a:off x="488460" y="3641198"/>
              <a:ext cx="196012" cy="196012"/>
            </a:xfrm>
            <a:prstGeom prst="mathPlus">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65" name="Group 64"/>
          <p:cNvGrpSpPr/>
          <p:nvPr/>
        </p:nvGrpSpPr>
        <p:grpSpPr>
          <a:xfrm>
            <a:off x="475488" y="3630168"/>
            <a:ext cx="228600" cy="228600"/>
            <a:chOff x="472900" y="3621971"/>
            <a:chExt cx="228600" cy="228600"/>
          </a:xfrm>
        </p:grpSpPr>
        <p:sp>
          <p:nvSpPr>
            <p:cNvPr id="66" name="Oval 36"/>
            <p:cNvSpPr>
              <a:spLocks noChangeArrowheads="1"/>
            </p:cNvSpPr>
            <p:nvPr/>
          </p:nvSpPr>
          <p:spPr bwMode="auto">
            <a:xfrm>
              <a:off x="472900" y="3621971"/>
              <a:ext cx="228600" cy="228600"/>
            </a:xfrm>
            <a:prstGeom prst="ellipse">
              <a:avLst/>
            </a:prstGeom>
            <a:gradFill rotWithShape="0">
              <a:gsLst>
                <a:gs pos="0">
                  <a:srgbClr val="FF0000"/>
                </a:gs>
                <a:gs pos="100000">
                  <a:srgbClr val="0000FF"/>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7" name="Plus 66"/>
            <p:cNvSpPr/>
            <p:nvPr/>
          </p:nvSpPr>
          <p:spPr bwMode="auto">
            <a:xfrm>
              <a:off x="488460" y="3641198"/>
              <a:ext cx="196012" cy="196012"/>
            </a:xfrm>
            <a:prstGeom prst="mathPlus">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68" name="Group 67"/>
          <p:cNvGrpSpPr/>
          <p:nvPr/>
        </p:nvGrpSpPr>
        <p:grpSpPr>
          <a:xfrm>
            <a:off x="475488" y="3630168"/>
            <a:ext cx="228600" cy="228600"/>
            <a:chOff x="472900" y="3621971"/>
            <a:chExt cx="228600" cy="228600"/>
          </a:xfrm>
        </p:grpSpPr>
        <p:sp>
          <p:nvSpPr>
            <p:cNvPr id="69" name="Oval 36"/>
            <p:cNvSpPr>
              <a:spLocks noChangeArrowheads="1"/>
            </p:cNvSpPr>
            <p:nvPr/>
          </p:nvSpPr>
          <p:spPr bwMode="auto">
            <a:xfrm>
              <a:off x="472900" y="3621971"/>
              <a:ext cx="228600" cy="228600"/>
            </a:xfrm>
            <a:prstGeom prst="ellipse">
              <a:avLst/>
            </a:prstGeom>
            <a:gradFill rotWithShape="0">
              <a:gsLst>
                <a:gs pos="0">
                  <a:srgbClr val="FF0000"/>
                </a:gs>
                <a:gs pos="100000">
                  <a:srgbClr val="0000FF"/>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0" name="Plus 69"/>
            <p:cNvSpPr/>
            <p:nvPr/>
          </p:nvSpPr>
          <p:spPr bwMode="auto">
            <a:xfrm>
              <a:off x="488460" y="3641198"/>
              <a:ext cx="196012" cy="196012"/>
            </a:xfrm>
            <a:prstGeom prst="mathPlus">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71" name="Group 70"/>
          <p:cNvGrpSpPr/>
          <p:nvPr/>
        </p:nvGrpSpPr>
        <p:grpSpPr>
          <a:xfrm>
            <a:off x="475488" y="3630168"/>
            <a:ext cx="228600" cy="228600"/>
            <a:chOff x="472900" y="3621971"/>
            <a:chExt cx="228600" cy="228600"/>
          </a:xfrm>
        </p:grpSpPr>
        <p:sp>
          <p:nvSpPr>
            <p:cNvPr id="72" name="Oval 36"/>
            <p:cNvSpPr>
              <a:spLocks noChangeArrowheads="1"/>
            </p:cNvSpPr>
            <p:nvPr/>
          </p:nvSpPr>
          <p:spPr bwMode="auto">
            <a:xfrm>
              <a:off x="472900" y="3621971"/>
              <a:ext cx="228600" cy="228600"/>
            </a:xfrm>
            <a:prstGeom prst="ellipse">
              <a:avLst/>
            </a:prstGeom>
            <a:gradFill rotWithShape="0">
              <a:gsLst>
                <a:gs pos="0">
                  <a:srgbClr val="FF0000"/>
                </a:gs>
                <a:gs pos="100000">
                  <a:srgbClr val="0000FF"/>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3" name="Plus 72"/>
            <p:cNvSpPr/>
            <p:nvPr/>
          </p:nvSpPr>
          <p:spPr bwMode="auto">
            <a:xfrm>
              <a:off x="488460" y="3641198"/>
              <a:ext cx="196012" cy="196012"/>
            </a:xfrm>
            <a:prstGeom prst="mathPlus">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74" name="Rectangle 73"/>
          <p:cNvSpPr/>
          <p:nvPr/>
        </p:nvSpPr>
        <p:spPr bwMode="auto">
          <a:xfrm flipV="1">
            <a:off x="1010487" y="4267720"/>
            <a:ext cx="242959" cy="71783"/>
          </a:xfrm>
          <a:prstGeom prst="rect">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5" name="Cross 74"/>
          <p:cNvSpPr/>
          <p:nvPr/>
        </p:nvSpPr>
        <p:spPr bwMode="auto">
          <a:xfrm>
            <a:off x="988731" y="3729518"/>
            <a:ext cx="260603" cy="266807"/>
          </a:xfrm>
          <a:prstGeom prst="plus">
            <a:avLst>
              <a:gd name="adj" fmla="val 36765"/>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3309"/>
                                        </p:tgtEl>
                                        <p:attrNameLst>
                                          <p:attrName>style.visibility</p:attrName>
                                        </p:attrNameLst>
                                      </p:cBhvr>
                                      <p:to>
                                        <p:strVal val="visible"/>
                                      </p:to>
                                    </p:set>
                                    <p:animEffect transition="in" filter="wipe(up)">
                                      <p:cBhvr>
                                        <p:cTn id="7" dur="1000"/>
                                        <p:tgtEl>
                                          <p:spTgt spid="183309"/>
                                        </p:tgtEl>
                                      </p:cBhvr>
                                    </p:animEffect>
                                  </p:childTnLst>
                                </p:cTn>
                              </p:par>
                              <p:par>
                                <p:cTn id="8" presetID="10" presetClass="entr" presetSubtype="0" fill="hold" grpId="0" nodeType="withEffect">
                                  <p:stCondLst>
                                    <p:cond delay="2000"/>
                                  </p:stCondLst>
                                  <p:iterate type="lt">
                                    <p:tmPct val="0"/>
                                  </p:iterate>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subTnLst>
                                    <p:set>
                                      <p:cBhvr override="childStyle">
                                        <p:cTn dur="1" fill="hold" display="0" masterRel="nextClick" afterEffect="1"/>
                                        <p:tgtEl>
                                          <p:spTgt spid="44"/>
                                        </p:tgtEl>
                                        <p:attrNameLst>
                                          <p:attrName>style.visibility</p:attrName>
                                        </p:attrNameLst>
                                      </p:cBhvr>
                                      <p:to>
                                        <p:strVal val="hidden"/>
                                      </p:to>
                                    </p:set>
                                  </p:subTnLst>
                                </p:cTn>
                              </p:par>
                              <p:par>
                                <p:cTn id="11" presetID="34" presetClass="emph" presetSubtype="0" fill="hold" grpId="1" nodeType="withEffect">
                                  <p:stCondLst>
                                    <p:cond delay="2400"/>
                                  </p:stCondLst>
                                  <p:iterate type="lt">
                                    <p:tmPct val="10000"/>
                                  </p:iterate>
                                  <p:childTnLst>
                                    <p:animMotion origin="layout" path="M 0.0 0.0 L 0.0 -0.07213" pathEditMode="relative" ptsTypes="">
                                      <p:cBhvr>
                                        <p:cTn id="12" dur="250" accel="50000" decel="50000" autoRev="1" fill="hold">
                                          <p:stCondLst>
                                            <p:cond delay="0"/>
                                          </p:stCondLst>
                                        </p:cTn>
                                        <p:tgtEl>
                                          <p:spTgt spid="44"/>
                                        </p:tgtEl>
                                        <p:attrNameLst>
                                          <p:attrName>ppt_x</p:attrName>
                                          <p:attrName>ppt_y</p:attrName>
                                        </p:attrNameLst>
                                      </p:cBhvr>
                                    </p:animMotion>
                                    <p:animRot by="1500000">
                                      <p:cBhvr>
                                        <p:cTn id="13" dur="125" fill="hold">
                                          <p:stCondLst>
                                            <p:cond delay="0"/>
                                          </p:stCondLst>
                                        </p:cTn>
                                        <p:tgtEl>
                                          <p:spTgt spid="44"/>
                                        </p:tgtEl>
                                        <p:attrNameLst>
                                          <p:attrName>r</p:attrName>
                                        </p:attrNameLst>
                                      </p:cBhvr>
                                    </p:animRot>
                                    <p:animRot by="-1500000">
                                      <p:cBhvr>
                                        <p:cTn id="14" dur="125" fill="hold">
                                          <p:stCondLst>
                                            <p:cond delay="125"/>
                                          </p:stCondLst>
                                        </p:cTn>
                                        <p:tgtEl>
                                          <p:spTgt spid="44"/>
                                        </p:tgtEl>
                                        <p:attrNameLst>
                                          <p:attrName>r</p:attrName>
                                        </p:attrNameLst>
                                      </p:cBhvr>
                                    </p:animRot>
                                    <p:animRot by="-1500000">
                                      <p:cBhvr>
                                        <p:cTn id="15" dur="125" fill="hold">
                                          <p:stCondLst>
                                            <p:cond delay="250"/>
                                          </p:stCondLst>
                                        </p:cTn>
                                        <p:tgtEl>
                                          <p:spTgt spid="44"/>
                                        </p:tgtEl>
                                        <p:attrNameLst>
                                          <p:attrName>r</p:attrName>
                                        </p:attrNameLst>
                                      </p:cBhvr>
                                    </p:animRot>
                                    <p:animRot by="1500000">
                                      <p:cBhvr>
                                        <p:cTn id="16" dur="125" fill="hold">
                                          <p:stCondLst>
                                            <p:cond delay="375"/>
                                          </p:stCondLst>
                                        </p:cTn>
                                        <p:tgtEl>
                                          <p:spTgt spid="44"/>
                                        </p:tgtEl>
                                        <p:attrNameLst>
                                          <p:attrName>r</p:attrName>
                                        </p:attrNameLst>
                                      </p:cBhvr>
                                    </p:animRot>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80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75"/>
                                        </p:tgtEl>
                                        <p:attrNameLst>
                                          <p:attrName>style.visibility</p:attrName>
                                        </p:attrNameLst>
                                      </p:cBhvr>
                                      <p:to>
                                        <p:strVal val="visible"/>
                                      </p:to>
                                    </p:set>
                                    <p:anim calcmode="lin" valueType="num">
                                      <p:cBhvr>
                                        <p:cTn id="29" dur="500" fill="hold"/>
                                        <p:tgtEl>
                                          <p:spTgt spid="75"/>
                                        </p:tgtEl>
                                        <p:attrNameLst>
                                          <p:attrName>ppt_w</p:attrName>
                                        </p:attrNameLst>
                                      </p:cBhvr>
                                      <p:tavLst>
                                        <p:tav tm="0">
                                          <p:val>
                                            <p:fltVal val="0"/>
                                          </p:val>
                                        </p:tav>
                                        <p:tav tm="100000">
                                          <p:val>
                                            <p:strVal val="#ppt_w"/>
                                          </p:val>
                                        </p:tav>
                                      </p:tavLst>
                                    </p:anim>
                                    <p:anim calcmode="lin" valueType="num">
                                      <p:cBhvr>
                                        <p:cTn id="30" dur="500" fill="hold"/>
                                        <p:tgtEl>
                                          <p:spTgt spid="75"/>
                                        </p:tgtEl>
                                        <p:attrNameLst>
                                          <p:attrName>ppt_h</p:attrName>
                                        </p:attrNameLst>
                                      </p:cBhvr>
                                      <p:tavLst>
                                        <p:tav tm="0">
                                          <p:val>
                                            <p:fltVal val="0"/>
                                          </p:val>
                                        </p:tav>
                                        <p:tav tm="100000">
                                          <p:val>
                                            <p:strVal val="#ppt_h"/>
                                          </p:val>
                                        </p:tav>
                                      </p:tavLst>
                                    </p:anim>
                                    <p:animEffect transition="in" filter="fade">
                                      <p:cBhvr>
                                        <p:cTn id="31" dur="500"/>
                                        <p:tgtEl>
                                          <p:spTgt spid="75"/>
                                        </p:tgtEl>
                                      </p:cBhvr>
                                    </p:animEffect>
                                  </p:childTnLst>
                                </p:cTn>
                              </p:par>
                              <p:par>
                                <p:cTn id="32" presetID="0" presetClass="path" presetSubtype="0" repeatCount="indefinite" fill="hold" nodeType="withEffect">
                                  <p:stCondLst>
                                    <p:cond delay="1000"/>
                                  </p:stCondLst>
                                  <p:childTnLst>
                                    <p:animMotion origin="layout" path="M 8.33333E-7 -7.54106E-7 L 0.00104 -0.50752 L 0.42361 -0.50752 L 0.42466 0.41175 L 8.33333E-7 0.41175 L 0.00104 0.08397 " pathEditMode="relative" ptsTypes="AAAAAA">
                                      <p:cBhvr>
                                        <p:cTn id="33" dur="4900" fill="hold"/>
                                        <p:tgtEl>
                                          <p:spTgt spid="46"/>
                                        </p:tgtEl>
                                        <p:attrNameLst>
                                          <p:attrName>ppt_x</p:attrName>
                                          <p:attrName>ppt_y</p:attrName>
                                        </p:attrNameLst>
                                      </p:cBhvr>
                                    </p:animMotion>
                                  </p:childTnLst>
                                  <p:subTnLst>
                                    <p:set>
                                      <p:cBhvr override="childStyle">
                                        <p:cTn dur="1" fill="hold" display="0" masterRel="sameClick" afterEffect="1">
                                          <p:stCondLst>
                                            <p:cond evt="end" delay="0">
                                              <p:tn val="32"/>
                                            </p:cond>
                                          </p:stCondLst>
                                        </p:cTn>
                                        <p:tgtEl>
                                          <p:spTgt spid="46"/>
                                        </p:tgtEl>
                                        <p:attrNameLst>
                                          <p:attrName>style.visibility</p:attrName>
                                        </p:attrNameLst>
                                      </p:cBhvr>
                                      <p:to>
                                        <p:strVal val="hidden"/>
                                      </p:to>
                                    </p:set>
                                  </p:subTnLst>
                                </p:cTn>
                              </p:par>
                              <p:par>
                                <p:cTn id="34" presetID="10" presetClass="entr" presetSubtype="0" fill="hold" nodeType="withEffect">
                                  <p:stCondLst>
                                    <p:cond delay="150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par>
                                <p:cTn id="37" presetID="0" presetClass="path" presetSubtype="0" repeatCount="indefinite" fill="hold" nodeType="withEffect">
                                  <p:stCondLst>
                                    <p:cond delay="1500"/>
                                  </p:stCondLst>
                                  <p:childTnLst>
                                    <p:animMotion origin="layout" path="M 8.33333E-7 -7.54106E-7 L 0.00104 -0.50752 L 0.42361 -0.50752 L 0.42466 0.41175 L 8.33333E-7 0.41175 L 0.00104 0.08397 " pathEditMode="relative" ptsTypes="AAAAAA">
                                      <p:cBhvr>
                                        <p:cTn id="38" dur="4900" fill="hold"/>
                                        <p:tgtEl>
                                          <p:spTgt spid="47"/>
                                        </p:tgtEl>
                                        <p:attrNameLst>
                                          <p:attrName>ppt_x</p:attrName>
                                          <p:attrName>ppt_y</p:attrName>
                                        </p:attrNameLst>
                                      </p:cBhvr>
                                    </p:animMotion>
                                  </p:childTnLst>
                                  <p:subTnLst>
                                    <p:set>
                                      <p:cBhvr override="childStyle">
                                        <p:cTn dur="1" fill="hold" display="0" masterRel="sameClick" afterEffect="1">
                                          <p:stCondLst>
                                            <p:cond evt="end" delay="0">
                                              <p:tn val="37"/>
                                            </p:cond>
                                          </p:stCondLst>
                                        </p:cTn>
                                        <p:tgtEl>
                                          <p:spTgt spid="47"/>
                                        </p:tgtEl>
                                        <p:attrNameLst>
                                          <p:attrName>style.visibility</p:attrName>
                                        </p:attrNameLst>
                                      </p:cBhvr>
                                      <p:to>
                                        <p:strVal val="hidden"/>
                                      </p:to>
                                    </p:set>
                                  </p:subTnLst>
                                </p:cTn>
                              </p:par>
                              <p:par>
                                <p:cTn id="39" presetID="10" presetClass="entr" presetSubtype="0" fill="hold" nodeType="withEffect">
                                  <p:stCondLst>
                                    <p:cond delay="200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500"/>
                                        <p:tgtEl>
                                          <p:spTgt spid="50"/>
                                        </p:tgtEl>
                                      </p:cBhvr>
                                    </p:animEffect>
                                  </p:childTnLst>
                                </p:cTn>
                              </p:par>
                              <p:par>
                                <p:cTn id="42" presetID="0" presetClass="path" presetSubtype="0" repeatCount="indefinite" fill="hold" nodeType="withEffect">
                                  <p:stCondLst>
                                    <p:cond delay="2000"/>
                                  </p:stCondLst>
                                  <p:childTnLst>
                                    <p:animMotion origin="layout" path="M 8.33333E-7 -7.54106E-7 L 0.00104 -0.50752 L 0.42361 -0.50752 L 0.42466 0.41175 L 8.33333E-7 0.41175 L 0.00104 0.08397 " pathEditMode="relative" ptsTypes="AAAAAA">
                                      <p:cBhvr>
                                        <p:cTn id="43" dur="4900" fill="hold"/>
                                        <p:tgtEl>
                                          <p:spTgt spid="50"/>
                                        </p:tgtEl>
                                        <p:attrNameLst>
                                          <p:attrName>ppt_x</p:attrName>
                                          <p:attrName>ppt_y</p:attrName>
                                        </p:attrNameLst>
                                      </p:cBhvr>
                                    </p:animMotion>
                                  </p:childTnLst>
                                  <p:subTnLst>
                                    <p:set>
                                      <p:cBhvr override="childStyle">
                                        <p:cTn dur="1" fill="hold" display="0" masterRel="sameClick" afterEffect="1">
                                          <p:stCondLst>
                                            <p:cond evt="end" delay="0">
                                              <p:tn val="42"/>
                                            </p:cond>
                                          </p:stCondLst>
                                        </p:cTn>
                                        <p:tgtEl>
                                          <p:spTgt spid="50"/>
                                        </p:tgtEl>
                                        <p:attrNameLst>
                                          <p:attrName>style.visibility</p:attrName>
                                        </p:attrNameLst>
                                      </p:cBhvr>
                                      <p:to>
                                        <p:strVal val="hidden"/>
                                      </p:to>
                                    </p:set>
                                  </p:subTnLst>
                                </p:cTn>
                              </p:par>
                              <p:par>
                                <p:cTn id="44" presetID="10" presetClass="entr" presetSubtype="0" fill="hold" nodeType="withEffect">
                                  <p:stCondLst>
                                    <p:cond delay="250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500"/>
                                        <p:tgtEl>
                                          <p:spTgt spid="53"/>
                                        </p:tgtEl>
                                      </p:cBhvr>
                                    </p:animEffect>
                                  </p:childTnLst>
                                </p:cTn>
                              </p:par>
                              <p:par>
                                <p:cTn id="47" presetID="0" presetClass="path" presetSubtype="0" repeatCount="indefinite" fill="hold" nodeType="withEffect">
                                  <p:stCondLst>
                                    <p:cond delay="2500"/>
                                  </p:stCondLst>
                                  <p:childTnLst>
                                    <p:animMotion origin="layout" path="M 8.33333E-7 -7.54106E-7 L 0.00104 -0.50752 L 0.42361 -0.50752 L 0.42466 0.41175 L 8.33333E-7 0.41175 L 0.00104 0.08397 " pathEditMode="relative" ptsTypes="AAAAAA">
                                      <p:cBhvr>
                                        <p:cTn id="48" dur="4900" fill="hold"/>
                                        <p:tgtEl>
                                          <p:spTgt spid="53"/>
                                        </p:tgtEl>
                                        <p:attrNameLst>
                                          <p:attrName>ppt_x</p:attrName>
                                          <p:attrName>ppt_y</p:attrName>
                                        </p:attrNameLst>
                                      </p:cBhvr>
                                    </p:animMotion>
                                  </p:childTnLst>
                                  <p:subTnLst>
                                    <p:set>
                                      <p:cBhvr override="childStyle">
                                        <p:cTn dur="1" fill="hold" display="0" masterRel="sameClick" afterEffect="1">
                                          <p:stCondLst>
                                            <p:cond evt="end" delay="0">
                                              <p:tn val="47"/>
                                            </p:cond>
                                          </p:stCondLst>
                                        </p:cTn>
                                        <p:tgtEl>
                                          <p:spTgt spid="53"/>
                                        </p:tgtEl>
                                        <p:attrNameLst>
                                          <p:attrName>style.visibility</p:attrName>
                                        </p:attrNameLst>
                                      </p:cBhvr>
                                      <p:to>
                                        <p:strVal val="hidden"/>
                                      </p:to>
                                    </p:set>
                                  </p:subTnLst>
                                </p:cTn>
                              </p:par>
                              <p:par>
                                <p:cTn id="49" presetID="10" presetClass="entr" presetSubtype="0" fill="hold" nodeType="withEffect">
                                  <p:stCondLst>
                                    <p:cond delay="300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500"/>
                                        <p:tgtEl>
                                          <p:spTgt spid="56"/>
                                        </p:tgtEl>
                                      </p:cBhvr>
                                    </p:animEffect>
                                  </p:childTnLst>
                                </p:cTn>
                              </p:par>
                              <p:par>
                                <p:cTn id="52" presetID="0" presetClass="path" presetSubtype="0" repeatCount="indefinite" fill="hold" nodeType="withEffect">
                                  <p:stCondLst>
                                    <p:cond delay="3000"/>
                                  </p:stCondLst>
                                  <p:childTnLst>
                                    <p:animMotion origin="layout" path="M 8.33333E-7 -7.54106E-7 L 0.00104 -0.50752 L 0.42361 -0.50752 L 0.42466 0.41175 L 8.33333E-7 0.41175 L 0.00104 0.08397 " pathEditMode="relative" ptsTypes="AAAAAA">
                                      <p:cBhvr>
                                        <p:cTn id="53" dur="4900" fill="hold"/>
                                        <p:tgtEl>
                                          <p:spTgt spid="56"/>
                                        </p:tgtEl>
                                        <p:attrNameLst>
                                          <p:attrName>ppt_x</p:attrName>
                                          <p:attrName>ppt_y</p:attrName>
                                        </p:attrNameLst>
                                      </p:cBhvr>
                                    </p:animMotion>
                                  </p:childTnLst>
                                  <p:subTnLst>
                                    <p:set>
                                      <p:cBhvr override="childStyle">
                                        <p:cTn dur="1" fill="hold" display="0" masterRel="sameClick" afterEffect="1">
                                          <p:stCondLst>
                                            <p:cond evt="end" delay="0">
                                              <p:tn val="52"/>
                                            </p:cond>
                                          </p:stCondLst>
                                        </p:cTn>
                                        <p:tgtEl>
                                          <p:spTgt spid="56"/>
                                        </p:tgtEl>
                                        <p:attrNameLst>
                                          <p:attrName>style.visibility</p:attrName>
                                        </p:attrNameLst>
                                      </p:cBhvr>
                                      <p:to>
                                        <p:strVal val="hidden"/>
                                      </p:to>
                                    </p:set>
                                  </p:subTnLst>
                                </p:cTn>
                              </p:par>
                              <p:par>
                                <p:cTn id="54" presetID="10" presetClass="entr" presetSubtype="0" fill="hold" nodeType="withEffect">
                                  <p:stCondLst>
                                    <p:cond delay="350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500"/>
                                        <p:tgtEl>
                                          <p:spTgt spid="59"/>
                                        </p:tgtEl>
                                      </p:cBhvr>
                                    </p:animEffect>
                                  </p:childTnLst>
                                </p:cTn>
                              </p:par>
                              <p:par>
                                <p:cTn id="57" presetID="0" presetClass="path" presetSubtype="0" repeatCount="indefinite" fill="hold" nodeType="withEffect">
                                  <p:stCondLst>
                                    <p:cond delay="3500"/>
                                  </p:stCondLst>
                                  <p:childTnLst>
                                    <p:animMotion origin="layout" path="M 8.33333E-7 -7.54106E-7 L 0.00104 -0.50752 L 0.42361 -0.50752 L 0.42466 0.41175 L 8.33333E-7 0.41175 L 0.00104 0.08397 " pathEditMode="relative" ptsTypes="AAAAAA">
                                      <p:cBhvr>
                                        <p:cTn id="58" dur="4900" fill="hold"/>
                                        <p:tgtEl>
                                          <p:spTgt spid="59"/>
                                        </p:tgtEl>
                                        <p:attrNameLst>
                                          <p:attrName>ppt_x</p:attrName>
                                          <p:attrName>ppt_y</p:attrName>
                                        </p:attrNameLst>
                                      </p:cBhvr>
                                    </p:animMotion>
                                  </p:childTnLst>
                                  <p:subTnLst>
                                    <p:set>
                                      <p:cBhvr override="childStyle">
                                        <p:cTn dur="1" fill="hold" display="0" masterRel="sameClick" afterEffect="1">
                                          <p:stCondLst>
                                            <p:cond evt="end" delay="0">
                                              <p:tn val="57"/>
                                            </p:cond>
                                          </p:stCondLst>
                                        </p:cTn>
                                        <p:tgtEl>
                                          <p:spTgt spid="59"/>
                                        </p:tgtEl>
                                        <p:attrNameLst>
                                          <p:attrName>style.visibility</p:attrName>
                                        </p:attrNameLst>
                                      </p:cBhvr>
                                      <p:to>
                                        <p:strVal val="hidden"/>
                                      </p:to>
                                    </p:set>
                                  </p:subTnLst>
                                </p:cTn>
                              </p:par>
                              <p:par>
                                <p:cTn id="59" presetID="10" presetClass="entr" presetSubtype="0" fill="hold" nodeType="withEffect">
                                  <p:stCondLst>
                                    <p:cond delay="4000"/>
                                  </p:stCondLst>
                                  <p:childTnLst>
                                    <p:set>
                                      <p:cBhvr>
                                        <p:cTn id="60" dur="1" fill="hold">
                                          <p:stCondLst>
                                            <p:cond delay="0"/>
                                          </p:stCondLst>
                                        </p:cTn>
                                        <p:tgtEl>
                                          <p:spTgt spid="62"/>
                                        </p:tgtEl>
                                        <p:attrNameLst>
                                          <p:attrName>style.visibility</p:attrName>
                                        </p:attrNameLst>
                                      </p:cBhvr>
                                      <p:to>
                                        <p:strVal val="visible"/>
                                      </p:to>
                                    </p:set>
                                    <p:animEffect transition="in" filter="fade">
                                      <p:cBhvr>
                                        <p:cTn id="61" dur="500"/>
                                        <p:tgtEl>
                                          <p:spTgt spid="62"/>
                                        </p:tgtEl>
                                      </p:cBhvr>
                                    </p:animEffect>
                                  </p:childTnLst>
                                </p:cTn>
                              </p:par>
                              <p:par>
                                <p:cTn id="62" presetID="0" presetClass="path" presetSubtype="0" repeatCount="indefinite" fill="hold" nodeType="withEffect">
                                  <p:stCondLst>
                                    <p:cond delay="4000"/>
                                  </p:stCondLst>
                                  <p:childTnLst>
                                    <p:animMotion origin="layout" path="M 8.33333E-7 -7.54106E-7 L 0.00104 -0.50752 L 0.42361 -0.50752 L 0.42466 0.41175 L 8.33333E-7 0.41175 L 0.00104 0.08397 " pathEditMode="relative" ptsTypes="AAAAAA">
                                      <p:cBhvr>
                                        <p:cTn id="63" dur="4900" fill="hold"/>
                                        <p:tgtEl>
                                          <p:spTgt spid="62"/>
                                        </p:tgtEl>
                                        <p:attrNameLst>
                                          <p:attrName>ppt_x</p:attrName>
                                          <p:attrName>ppt_y</p:attrName>
                                        </p:attrNameLst>
                                      </p:cBhvr>
                                    </p:animMotion>
                                  </p:childTnLst>
                                  <p:subTnLst>
                                    <p:set>
                                      <p:cBhvr override="childStyle">
                                        <p:cTn dur="1" fill="hold" display="0" masterRel="sameClick" afterEffect="1">
                                          <p:stCondLst>
                                            <p:cond evt="end" delay="0">
                                              <p:tn val="62"/>
                                            </p:cond>
                                          </p:stCondLst>
                                        </p:cTn>
                                        <p:tgtEl>
                                          <p:spTgt spid="62"/>
                                        </p:tgtEl>
                                        <p:attrNameLst>
                                          <p:attrName>style.visibility</p:attrName>
                                        </p:attrNameLst>
                                      </p:cBhvr>
                                      <p:to>
                                        <p:strVal val="hidden"/>
                                      </p:to>
                                    </p:set>
                                  </p:subTnLst>
                                </p:cTn>
                              </p:par>
                              <p:par>
                                <p:cTn id="64" presetID="10" presetClass="entr" presetSubtype="0" fill="hold" nodeType="withEffect">
                                  <p:stCondLst>
                                    <p:cond delay="4500"/>
                                  </p:stCondLst>
                                  <p:childTnLst>
                                    <p:set>
                                      <p:cBhvr>
                                        <p:cTn id="65" dur="1" fill="hold">
                                          <p:stCondLst>
                                            <p:cond delay="0"/>
                                          </p:stCondLst>
                                        </p:cTn>
                                        <p:tgtEl>
                                          <p:spTgt spid="65"/>
                                        </p:tgtEl>
                                        <p:attrNameLst>
                                          <p:attrName>style.visibility</p:attrName>
                                        </p:attrNameLst>
                                      </p:cBhvr>
                                      <p:to>
                                        <p:strVal val="visible"/>
                                      </p:to>
                                    </p:set>
                                    <p:animEffect transition="in" filter="fade">
                                      <p:cBhvr>
                                        <p:cTn id="66" dur="500"/>
                                        <p:tgtEl>
                                          <p:spTgt spid="65"/>
                                        </p:tgtEl>
                                      </p:cBhvr>
                                    </p:animEffect>
                                  </p:childTnLst>
                                </p:cTn>
                              </p:par>
                              <p:par>
                                <p:cTn id="67" presetID="0" presetClass="path" presetSubtype="0" repeatCount="indefinite" fill="hold" nodeType="withEffect">
                                  <p:stCondLst>
                                    <p:cond delay="4500"/>
                                  </p:stCondLst>
                                  <p:childTnLst>
                                    <p:animMotion origin="layout" path="M 8.33333E-7 -7.54106E-7 L 0.00104 -0.50752 L 0.42361 -0.50752 L 0.42466 0.41175 L 8.33333E-7 0.41175 L 0.00104 0.08397 " pathEditMode="relative" ptsTypes="AAAAAA">
                                      <p:cBhvr>
                                        <p:cTn id="68" dur="4900" fill="hold"/>
                                        <p:tgtEl>
                                          <p:spTgt spid="65"/>
                                        </p:tgtEl>
                                        <p:attrNameLst>
                                          <p:attrName>ppt_x</p:attrName>
                                          <p:attrName>ppt_y</p:attrName>
                                        </p:attrNameLst>
                                      </p:cBhvr>
                                    </p:animMotion>
                                  </p:childTnLst>
                                  <p:subTnLst>
                                    <p:set>
                                      <p:cBhvr override="childStyle">
                                        <p:cTn dur="1" fill="hold" display="0" masterRel="sameClick" afterEffect="1">
                                          <p:stCondLst>
                                            <p:cond evt="end" delay="0">
                                              <p:tn val="67"/>
                                            </p:cond>
                                          </p:stCondLst>
                                        </p:cTn>
                                        <p:tgtEl>
                                          <p:spTgt spid="65"/>
                                        </p:tgtEl>
                                        <p:attrNameLst>
                                          <p:attrName>style.visibility</p:attrName>
                                        </p:attrNameLst>
                                      </p:cBhvr>
                                      <p:to>
                                        <p:strVal val="hidden"/>
                                      </p:to>
                                    </p:set>
                                  </p:subTnLst>
                                </p:cTn>
                              </p:par>
                              <p:par>
                                <p:cTn id="69" presetID="10" presetClass="entr" presetSubtype="0" fill="hold" nodeType="withEffect">
                                  <p:stCondLst>
                                    <p:cond delay="500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500"/>
                                        <p:tgtEl>
                                          <p:spTgt spid="68"/>
                                        </p:tgtEl>
                                      </p:cBhvr>
                                    </p:animEffect>
                                  </p:childTnLst>
                                </p:cTn>
                              </p:par>
                              <p:par>
                                <p:cTn id="72" presetID="0" presetClass="path" presetSubtype="0" repeatCount="indefinite" fill="hold" nodeType="withEffect">
                                  <p:stCondLst>
                                    <p:cond delay="5000"/>
                                  </p:stCondLst>
                                  <p:childTnLst>
                                    <p:animMotion origin="layout" path="M 8.33333E-7 -7.54106E-7 L 0.00104 -0.50752 L 0.42361 -0.50752 L 0.42466 0.41175 L 8.33333E-7 0.41175 L 0.00104 0.08397 " pathEditMode="relative" ptsTypes="AAAAAA">
                                      <p:cBhvr>
                                        <p:cTn id="73" dur="4900" fill="hold"/>
                                        <p:tgtEl>
                                          <p:spTgt spid="68"/>
                                        </p:tgtEl>
                                        <p:attrNameLst>
                                          <p:attrName>ppt_x</p:attrName>
                                          <p:attrName>ppt_y</p:attrName>
                                        </p:attrNameLst>
                                      </p:cBhvr>
                                    </p:animMotion>
                                  </p:childTnLst>
                                  <p:subTnLst>
                                    <p:set>
                                      <p:cBhvr override="childStyle">
                                        <p:cTn dur="1" fill="hold" display="0" masterRel="sameClick" afterEffect="1">
                                          <p:stCondLst>
                                            <p:cond evt="end" delay="0">
                                              <p:tn val="72"/>
                                            </p:cond>
                                          </p:stCondLst>
                                        </p:cTn>
                                        <p:tgtEl>
                                          <p:spTgt spid="68"/>
                                        </p:tgtEl>
                                        <p:attrNameLst>
                                          <p:attrName>style.visibility</p:attrName>
                                        </p:attrNameLst>
                                      </p:cBhvr>
                                      <p:to>
                                        <p:strVal val="hidden"/>
                                      </p:to>
                                    </p:set>
                                  </p:subTnLst>
                                </p:cTn>
                              </p:par>
                              <p:par>
                                <p:cTn id="74" presetID="10" presetClass="entr" presetSubtype="0" fill="hold" nodeType="withEffect">
                                  <p:stCondLst>
                                    <p:cond delay="5500"/>
                                  </p:stCondLst>
                                  <p:childTnLst>
                                    <p:set>
                                      <p:cBhvr>
                                        <p:cTn id="75" dur="1" fill="hold">
                                          <p:stCondLst>
                                            <p:cond delay="0"/>
                                          </p:stCondLst>
                                        </p:cTn>
                                        <p:tgtEl>
                                          <p:spTgt spid="71"/>
                                        </p:tgtEl>
                                        <p:attrNameLst>
                                          <p:attrName>style.visibility</p:attrName>
                                        </p:attrNameLst>
                                      </p:cBhvr>
                                      <p:to>
                                        <p:strVal val="visible"/>
                                      </p:to>
                                    </p:set>
                                    <p:animEffect transition="in" filter="fade">
                                      <p:cBhvr>
                                        <p:cTn id="76" dur="500"/>
                                        <p:tgtEl>
                                          <p:spTgt spid="71"/>
                                        </p:tgtEl>
                                      </p:cBhvr>
                                    </p:animEffect>
                                  </p:childTnLst>
                                </p:cTn>
                              </p:par>
                              <p:par>
                                <p:cTn id="77" presetID="0" presetClass="path" presetSubtype="0" repeatCount="indefinite" fill="hold" nodeType="withEffect">
                                  <p:stCondLst>
                                    <p:cond delay="5400"/>
                                  </p:stCondLst>
                                  <p:childTnLst>
                                    <p:animMotion origin="layout" path="M 8.33333E-7 -7.54106E-7 L 0.00104 -0.50752 L 0.42361 -0.50752 L 0.42466 0.41175 L 8.33333E-7 0.41175 L 0.00104 0.08397 " pathEditMode="relative" ptsTypes="AAAAAA">
                                      <p:cBhvr>
                                        <p:cTn id="78" dur="4900" fill="hold"/>
                                        <p:tgtEl>
                                          <p:spTgt spid="71"/>
                                        </p:tgtEl>
                                        <p:attrNameLst>
                                          <p:attrName>ppt_x</p:attrName>
                                          <p:attrName>ppt_y</p:attrName>
                                        </p:attrNameLst>
                                      </p:cBhvr>
                                    </p:animMotion>
                                  </p:childTnLst>
                                  <p:subTnLst>
                                    <p:set>
                                      <p:cBhvr override="childStyle">
                                        <p:cTn dur="1" fill="hold" display="0" masterRel="sameClick" afterEffect="1">
                                          <p:stCondLst>
                                            <p:cond evt="end" delay="0">
                                              <p:tn val="77"/>
                                            </p:cond>
                                          </p:stCondLst>
                                        </p:cTn>
                                        <p:tgtEl>
                                          <p:spTgt spid="71"/>
                                        </p:tgtEl>
                                        <p:attrNameLst>
                                          <p:attrName>style.visibility</p:attrName>
                                        </p:attrNameLst>
                                      </p:cBhvr>
                                      <p:to>
                                        <p:strVal val="hidden"/>
                                      </p:to>
                                    </p:set>
                                  </p:subTnLst>
                                </p:cTn>
                              </p:par>
                              <p:par>
                                <p:cTn id="79" presetID="10" presetClass="entr" presetSubtype="0" fill="hold" nodeType="withEffect">
                                  <p:stCondLst>
                                    <p:cond delay="11200"/>
                                  </p:stCondLst>
                                  <p:iterate type="lt">
                                    <p:tmPct val="0"/>
                                  </p:iterate>
                                  <p:childTnLst>
                                    <p:set>
                                      <p:cBhvr>
                                        <p:cTn id="80" dur="1" fill="hold">
                                          <p:stCondLst>
                                            <p:cond delay="0"/>
                                          </p:stCondLst>
                                        </p:cTn>
                                        <p:tgtEl>
                                          <p:spTgt spid="44"/>
                                        </p:tgtEl>
                                        <p:attrNameLst>
                                          <p:attrName>style.visibility</p:attrName>
                                        </p:attrNameLst>
                                      </p:cBhvr>
                                      <p:to>
                                        <p:strVal val="visible"/>
                                      </p:to>
                                    </p:set>
                                    <p:animEffect transition="in" filter="fade">
                                      <p:cBhvr>
                                        <p:cTn id="81" dur="600"/>
                                        <p:tgtEl>
                                          <p:spTgt spid="44"/>
                                        </p:tgtEl>
                                      </p:cBhvr>
                                    </p:animEffect>
                                  </p:childTnLst>
                                </p:cTn>
                              </p:par>
                              <p:par>
                                <p:cTn id="82" presetID="34" presetClass="emph" presetSubtype="0" fill="hold" nodeType="withEffect">
                                  <p:stCondLst>
                                    <p:cond delay="11400"/>
                                  </p:stCondLst>
                                  <p:iterate type="lt">
                                    <p:tmPct val="10000"/>
                                  </p:iterate>
                                  <p:childTnLst>
                                    <p:animMotion origin="layout" path="M 0.0 0.0 L 0.0 -0.07213" pathEditMode="relative" ptsTypes="">
                                      <p:cBhvr>
                                        <p:cTn id="83" dur="250" accel="50000" decel="50000" autoRev="1" fill="hold">
                                          <p:stCondLst>
                                            <p:cond delay="0"/>
                                          </p:stCondLst>
                                        </p:cTn>
                                        <p:tgtEl>
                                          <p:spTgt spid="44"/>
                                        </p:tgtEl>
                                        <p:attrNameLst>
                                          <p:attrName>ppt_x</p:attrName>
                                          <p:attrName>ppt_y</p:attrName>
                                        </p:attrNameLst>
                                      </p:cBhvr>
                                    </p:animMotion>
                                    <p:animRot by="1500000">
                                      <p:cBhvr>
                                        <p:cTn id="84" dur="125" fill="hold">
                                          <p:stCondLst>
                                            <p:cond delay="0"/>
                                          </p:stCondLst>
                                        </p:cTn>
                                        <p:tgtEl>
                                          <p:spTgt spid="44"/>
                                        </p:tgtEl>
                                        <p:attrNameLst>
                                          <p:attrName>r</p:attrName>
                                        </p:attrNameLst>
                                      </p:cBhvr>
                                    </p:animRot>
                                    <p:animRot by="-1500000">
                                      <p:cBhvr>
                                        <p:cTn id="85" dur="125" fill="hold">
                                          <p:stCondLst>
                                            <p:cond delay="125"/>
                                          </p:stCondLst>
                                        </p:cTn>
                                        <p:tgtEl>
                                          <p:spTgt spid="44"/>
                                        </p:tgtEl>
                                        <p:attrNameLst>
                                          <p:attrName>r</p:attrName>
                                        </p:attrNameLst>
                                      </p:cBhvr>
                                    </p:animRot>
                                    <p:animRot by="-1500000">
                                      <p:cBhvr>
                                        <p:cTn id="86" dur="125" fill="hold">
                                          <p:stCondLst>
                                            <p:cond delay="250"/>
                                          </p:stCondLst>
                                        </p:cTn>
                                        <p:tgtEl>
                                          <p:spTgt spid="44"/>
                                        </p:tgtEl>
                                        <p:attrNameLst>
                                          <p:attrName>r</p:attrName>
                                        </p:attrNameLst>
                                      </p:cBhvr>
                                    </p:animRot>
                                    <p:animRot by="1500000">
                                      <p:cBhvr>
                                        <p:cTn id="87" dur="125" fill="hold">
                                          <p:stCondLst>
                                            <p:cond delay="375"/>
                                          </p:stCondLst>
                                        </p:cTn>
                                        <p:tgtEl>
                                          <p:spTgt spid="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9" grpId="0" autoUpdateAnimBg="0"/>
      <p:bldP spid="44" grpId="0"/>
      <p:bldP spid="44" grpId="1"/>
      <p:bldP spid="74" grpId="0" animBg="1"/>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sp>
        <p:nvSpPr>
          <p:cNvPr id="11266" name="AutoShape 2"/>
          <p:cNvSpPr>
            <a:spLocks noChangeArrowheads="1"/>
          </p:cNvSpPr>
          <p:nvPr/>
        </p:nvSpPr>
        <p:spPr bwMode="auto">
          <a:xfrm>
            <a:off x="4195763" y="665163"/>
            <a:ext cx="496887" cy="5380037"/>
          </a:xfrm>
          <a:prstGeom prst="can">
            <a:avLst>
              <a:gd name="adj" fmla="val 42358"/>
            </a:avLst>
          </a:prstGeom>
          <a:gradFill rotWithShape="0">
            <a:gsLst>
              <a:gs pos="0">
                <a:srgbClr val="FF0000">
                  <a:gamma/>
                  <a:shade val="46275"/>
                  <a:invGamma/>
                </a:srgbClr>
              </a:gs>
              <a:gs pos="50000">
                <a:srgbClr val="FF0000"/>
              </a:gs>
              <a:gs pos="100000">
                <a:srgbClr val="FF0000">
                  <a:gamma/>
                  <a:shade val="46275"/>
                  <a:invGamma/>
                </a:srgbClr>
              </a:gs>
            </a:gsLst>
            <a:lin ang="0" scaled="1"/>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11272" name="Group 8"/>
          <p:cNvGrpSpPr>
            <a:grpSpLocks/>
          </p:cNvGrpSpPr>
          <p:nvPr/>
        </p:nvGrpSpPr>
        <p:grpSpPr bwMode="auto">
          <a:xfrm rot="-5400000">
            <a:off x="4199732" y="4114006"/>
            <a:ext cx="527050" cy="2967037"/>
            <a:chOff x="1729" y="408"/>
            <a:chExt cx="428" cy="1860"/>
          </a:xfrm>
        </p:grpSpPr>
        <p:grpSp>
          <p:nvGrpSpPr>
            <p:cNvPr id="11273" name="Group 9"/>
            <p:cNvGrpSpPr>
              <a:grpSpLocks/>
            </p:cNvGrpSpPr>
            <p:nvPr/>
          </p:nvGrpSpPr>
          <p:grpSpPr bwMode="auto">
            <a:xfrm>
              <a:off x="1837" y="684"/>
              <a:ext cx="284" cy="1284"/>
              <a:chOff x="1837" y="684"/>
              <a:chExt cx="284" cy="1284"/>
            </a:xfrm>
          </p:grpSpPr>
          <p:sp>
            <p:nvSpPr>
              <p:cNvPr id="11274" name="Arc 10"/>
              <p:cNvSpPr>
                <a:spLocks/>
              </p:cNvSpPr>
              <p:nvPr/>
            </p:nvSpPr>
            <p:spPr bwMode="auto">
              <a:xfrm flipH="1" flipV="1">
                <a:off x="1839" y="1212"/>
                <a:ext cx="282" cy="756"/>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275" name="Arc 11"/>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1276" name="Group 12"/>
            <p:cNvGrpSpPr>
              <a:grpSpLocks/>
            </p:cNvGrpSpPr>
            <p:nvPr/>
          </p:nvGrpSpPr>
          <p:grpSpPr bwMode="auto">
            <a:xfrm>
              <a:off x="1729" y="408"/>
              <a:ext cx="428" cy="1860"/>
              <a:chOff x="1837" y="684"/>
              <a:chExt cx="284" cy="1284"/>
            </a:xfrm>
          </p:grpSpPr>
          <p:sp>
            <p:nvSpPr>
              <p:cNvPr id="11277" name="Arc 13"/>
              <p:cNvSpPr>
                <a:spLocks/>
              </p:cNvSpPr>
              <p:nvPr/>
            </p:nvSpPr>
            <p:spPr bwMode="auto">
              <a:xfrm flipH="1" flipV="1">
                <a:off x="1839" y="1212"/>
                <a:ext cx="282" cy="756"/>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278" name="Arc 14"/>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1279" name="Freeform 15"/>
            <p:cNvSpPr>
              <a:spLocks/>
            </p:cNvSpPr>
            <p:nvPr/>
          </p:nvSpPr>
          <p:spPr bwMode="auto">
            <a:xfrm rot="1730975" flipH="1" flipV="1">
              <a:off x="1760" y="195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280" name="Freeform 16"/>
            <p:cNvSpPr>
              <a:spLocks/>
            </p:cNvSpPr>
            <p:nvPr/>
          </p:nvSpPr>
          <p:spPr bwMode="auto">
            <a:xfrm rot="3424353" flipH="1" flipV="1">
              <a:off x="1739" y="66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281" name="Freeform 17"/>
            <p:cNvSpPr>
              <a:spLocks/>
            </p:cNvSpPr>
            <p:nvPr/>
          </p:nvSpPr>
          <p:spPr bwMode="auto">
            <a:xfrm rot="12372058" flipH="1" flipV="1">
              <a:off x="2024" y="555"/>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282" name="Freeform 18"/>
            <p:cNvSpPr>
              <a:spLocks/>
            </p:cNvSpPr>
            <p:nvPr/>
          </p:nvSpPr>
          <p:spPr bwMode="auto">
            <a:xfrm rot="14666928" flipH="1" flipV="1">
              <a:off x="2048" y="195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283" name="Freeform 19"/>
            <p:cNvSpPr>
              <a:spLocks/>
            </p:cNvSpPr>
            <p:nvPr/>
          </p:nvSpPr>
          <p:spPr bwMode="auto">
            <a:xfrm rot="2324203" flipH="1" flipV="1">
              <a:off x="1808" y="1575"/>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284" name="Freeform 20"/>
            <p:cNvSpPr>
              <a:spLocks/>
            </p:cNvSpPr>
            <p:nvPr/>
          </p:nvSpPr>
          <p:spPr bwMode="auto">
            <a:xfrm rot="24557294" flipH="1" flipV="1">
              <a:off x="1805" y="1002"/>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285" name="Freeform 21"/>
            <p:cNvSpPr>
              <a:spLocks/>
            </p:cNvSpPr>
            <p:nvPr/>
          </p:nvSpPr>
          <p:spPr bwMode="auto">
            <a:xfrm rot="12708018" flipH="1" flipV="1">
              <a:off x="2027" y="802"/>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286" name="Freeform 22"/>
            <p:cNvSpPr>
              <a:spLocks/>
            </p:cNvSpPr>
            <p:nvPr/>
          </p:nvSpPr>
          <p:spPr bwMode="auto">
            <a:xfrm rot="13623439" flipH="1" flipV="1">
              <a:off x="2045" y="1628"/>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1287" name="Group 23"/>
          <p:cNvGrpSpPr>
            <a:grpSpLocks/>
          </p:cNvGrpSpPr>
          <p:nvPr/>
        </p:nvGrpSpPr>
        <p:grpSpPr bwMode="auto">
          <a:xfrm rot="-5400000">
            <a:off x="4177509" y="-245269"/>
            <a:ext cx="527050" cy="2967037"/>
            <a:chOff x="1729" y="408"/>
            <a:chExt cx="428" cy="1860"/>
          </a:xfrm>
        </p:grpSpPr>
        <p:grpSp>
          <p:nvGrpSpPr>
            <p:cNvPr id="11288" name="Group 24"/>
            <p:cNvGrpSpPr>
              <a:grpSpLocks/>
            </p:cNvGrpSpPr>
            <p:nvPr/>
          </p:nvGrpSpPr>
          <p:grpSpPr bwMode="auto">
            <a:xfrm>
              <a:off x="1837" y="684"/>
              <a:ext cx="284" cy="1284"/>
              <a:chOff x="1837" y="684"/>
              <a:chExt cx="284" cy="1284"/>
            </a:xfrm>
          </p:grpSpPr>
          <p:sp>
            <p:nvSpPr>
              <p:cNvPr id="11289" name="Arc 25"/>
              <p:cNvSpPr>
                <a:spLocks/>
              </p:cNvSpPr>
              <p:nvPr/>
            </p:nvSpPr>
            <p:spPr bwMode="auto">
              <a:xfrm flipH="1" flipV="1">
                <a:off x="1839" y="1212"/>
                <a:ext cx="282" cy="756"/>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290" name="Arc 26"/>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1291" name="Group 27"/>
            <p:cNvGrpSpPr>
              <a:grpSpLocks/>
            </p:cNvGrpSpPr>
            <p:nvPr/>
          </p:nvGrpSpPr>
          <p:grpSpPr bwMode="auto">
            <a:xfrm>
              <a:off x="1729" y="408"/>
              <a:ext cx="428" cy="1860"/>
              <a:chOff x="1837" y="684"/>
              <a:chExt cx="284" cy="1284"/>
            </a:xfrm>
          </p:grpSpPr>
          <p:sp>
            <p:nvSpPr>
              <p:cNvPr id="11292" name="Arc 28"/>
              <p:cNvSpPr>
                <a:spLocks/>
              </p:cNvSpPr>
              <p:nvPr/>
            </p:nvSpPr>
            <p:spPr bwMode="auto">
              <a:xfrm flipH="1" flipV="1">
                <a:off x="1839" y="1212"/>
                <a:ext cx="282" cy="756"/>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293" name="Arc 29"/>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1294" name="Freeform 30"/>
            <p:cNvSpPr>
              <a:spLocks/>
            </p:cNvSpPr>
            <p:nvPr/>
          </p:nvSpPr>
          <p:spPr bwMode="auto">
            <a:xfrm rot="1730975" flipH="1" flipV="1">
              <a:off x="1760" y="195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295" name="Freeform 31"/>
            <p:cNvSpPr>
              <a:spLocks/>
            </p:cNvSpPr>
            <p:nvPr/>
          </p:nvSpPr>
          <p:spPr bwMode="auto">
            <a:xfrm rot="3424353" flipH="1" flipV="1">
              <a:off x="1739" y="66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296" name="Freeform 32"/>
            <p:cNvSpPr>
              <a:spLocks/>
            </p:cNvSpPr>
            <p:nvPr/>
          </p:nvSpPr>
          <p:spPr bwMode="auto">
            <a:xfrm rot="12372058" flipH="1" flipV="1">
              <a:off x="2024" y="555"/>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297" name="Freeform 33"/>
            <p:cNvSpPr>
              <a:spLocks/>
            </p:cNvSpPr>
            <p:nvPr/>
          </p:nvSpPr>
          <p:spPr bwMode="auto">
            <a:xfrm rot="14666928" flipH="1" flipV="1">
              <a:off x="2048" y="195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298" name="Freeform 34"/>
            <p:cNvSpPr>
              <a:spLocks/>
            </p:cNvSpPr>
            <p:nvPr/>
          </p:nvSpPr>
          <p:spPr bwMode="auto">
            <a:xfrm rot="2324203" flipH="1" flipV="1">
              <a:off x="1808" y="1575"/>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299" name="Freeform 35"/>
            <p:cNvSpPr>
              <a:spLocks/>
            </p:cNvSpPr>
            <p:nvPr/>
          </p:nvSpPr>
          <p:spPr bwMode="auto">
            <a:xfrm rot="24557294" flipH="1" flipV="1">
              <a:off x="1805" y="1002"/>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300" name="Freeform 36"/>
            <p:cNvSpPr>
              <a:spLocks/>
            </p:cNvSpPr>
            <p:nvPr/>
          </p:nvSpPr>
          <p:spPr bwMode="auto">
            <a:xfrm rot="12708018" flipH="1" flipV="1">
              <a:off x="2027" y="802"/>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301" name="Freeform 37"/>
            <p:cNvSpPr>
              <a:spLocks/>
            </p:cNvSpPr>
            <p:nvPr/>
          </p:nvSpPr>
          <p:spPr bwMode="auto">
            <a:xfrm rot="13623439" flipH="1" flipV="1">
              <a:off x="2045" y="1628"/>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1321" name="Line 57"/>
          <p:cNvSpPr>
            <a:spLocks noChangeShapeType="1"/>
          </p:cNvSpPr>
          <p:nvPr/>
        </p:nvSpPr>
        <p:spPr bwMode="auto">
          <a:xfrm>
            <a:off x="333375" y="4137025"/>
            <a:ext cx="566738" cy="0"/>
          </a:xfrm>
          <a:prstGeom prst="line">
            <a:avLst/>
          </a:pr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323" name="Line 59"/>
          <p:cNvSpPr>
            <a:spLocks noChangeShapeType="1"/>
          </p:cNvSpPr>
          <p:nvPr/>
        </p:nvSpPr>
        <p:spPr bwMode="auto">
          <a:xfrm flipV="1">
            <a:off x="4456113" y="231775"/>
            <a:ext cx="0" cy="465138"/>
          </a:xfrm>
          <a:prstGeom prst="line">
            <a:avLst/>
          </a:pr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324" name="Line 60"/>
          <p:cNvSpPr>
            <a:spLocks noChangeShapeType="1"/>
          </p:cNvSpPr>
          <p:nvPr/>
        </p:nvSpPr>
        <p:spPr bwMode="auto">
          <a:xfrm flipH="1">
            <a:off x="595313" y="246063"/>
            <a:ext cx="3860800" cy="0"/>
          </a:xfrm>
          <a:prstGeom prst="line">
            <a:avLst/>
          </a:pr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325" name="Line 61"/>
          <p:cNvSpPr>
            <a:spLocks noChangeShapeType="1"/>
          </p:cNvSpPr>
          <p:nvPr/>
        </p:nvSpPr>
        <p:spPr bwMode="auto">
          <a:xfrm>
            <a:off x="593558" y="240632"/>
            <a:ext cx="1755" cy="3618581"/>
          </a:xfrm>
          <a:prstGeom prst="line">
            <a:avLst/>
          </a:pr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326" name="Line 62"/>
          <p:cNvSpPr>
            <a:spLocks noChangeShapeType="1"/>
          </p:cNvSpPr>
          <p:nvPr/>
        </p:nvSpPr>
        <p:spPr bwMode="auto">
          <a:xfrm flipH="1">
            <a:off x="593558" y="4295775"/>
            <a:ext cx="1755" cy="2249404"/>
          </a:xfrm>
          <a:prstGeom prst="line">
            <a:avLst/>
          </a:pr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327" name="Line 63"/>
          <p:cNvSpPr>
            <a:spLocks noChangeShapeType="1"/>
          </p:cNvSpPr>
          <p:nvPr/>
        </p:nvSpPr>
        <p:spPr bwMode="auto">
          <a:xfrm>
            <a:off x="595313" y="6545263"/>
            <a:ext cx="3875087" cy="0"/>
          </a:xfrm>
          <a:prstGeom prst="line">
            <a:avLst/>
          </a:pr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328" name="Line 64"/>
          <p:cNvSpPr>
            <a:spLocks noChangeShapeType="1"/>
          </p:cNvSpPr>
          <p:nvPr/>
        </p:nvSpPr>
        <p:spPr bwMode="auto">
          <a:xfrm flipV="1">
            <a:off x="4470400" y="6022975"/>
            <a:ext cx="0" cy="522288"/>
          </a:xfrm>
          <a:prstGeom prst="line">
            <a:avLst/>
          </a:pr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329" name="Line 65"/>
          <p:cNvSpPr>
            <a:spLocks noChangeShapeType="1"/>
          </p:cNvSpPr>
          <p:nvPr/>
        </p:nvSpPr>
        <p:spPr bwMode="auto">
          <a:xfrm>
            <a:off x="333375" y="3875088"/>
            <a:ext cx="566738" cy="0"/>
          </a:xfrm>
          <a:prstGeom prst="line">
            <a:avLst/>
          </a:pr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330" name="Line 66"/>
          <p:cNvSpPr>
            <a:spLocks noChangeShapeType="1"/>
          </p:cNvSpPr>
          <p:nvPr/>
        </p:nvSpPr>
        <p:spPr bwMode="auto">
          <a:xfrm>
            <a:off x="522288" y="4019550"/>
            <a:ext cx="188912" cy="0"/>
          </a:xfrm>
          <a:prstGeom prst="line">
            <a:avLst/>
          </a:prstGeom>
          <a:noFill/>
          <a:ln w="76200">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331" name="Text Box 67"/>
          <p:cNvSpPr txBox="1">
            <a:spLocks noChangeArrowheads="1"/>
          </p:cNvSpPr>
          <p:nvPr/>
        </p:nvSpPr>
        <p:spPr bwMode="auto">
          <a:xfrm>
            <a:off x="6471869" y="824698"/>
            <a:ext cx="2351087" cy="3539430"/>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dirty="0">
                <a:ln w="11430"/>
                <a:solidFill>
                  <a:srgbClr val="000000"/>
                </a:solidFill>
                <a:effectLst>
                  <a:outerShdw blurRad="50800" dist="39000" dir="5460000" algn="tl">
                    <a:srgbClr val="000000">
                      <a:alpha val="38000"/>
                    </a:srgbClr>
                  </a:outerShdw>
                </a:effectLst>
                <a:uLnTx/>
                <a:uFillTx/>
                <a:latin typeface="Arial" charset="0"/>
                <a:ea typeface="+mn-ea"/>
                <a:cs typeface="+mn-cs"/>
              </a:rPr>
              <a:t>Grab the wire with the thumb of the right hand pointing in the direction of positive flow.</a:t>
            </a:r>
          </a:p>
        </p:txBody>
      </p:sp>
      <p:sp>
        <p:nvSpPr>
          <p:cNvPr id="11332" name="Text Box 68"/>
          <p:cNvSpPr txBox="1">
            <a:spLocks noChangeArrowheads="1"/>
          </p:cNvSpPr>
          <p:nvPr/>
        </p:nvSpPr>
        <p:spPr bwMode="auto">
          <a:xfrm>
            <a:off x="777149" y="1401841"/>
            <a:ext cx="2279650" cy="3539430"/>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dirty="0">
                <a:ln w="11430"/>
                <a:solidFill>
                  <a:srgbClr val="0000FF"/>
                </a:solidFill>
                <a:effectLst>
                  <a:outerShdw blurRad="50800" dist="39000" dir="5460000" algn="tl">
                    <a:srgbClr val="000000">
                      <a:alpha val="38000"/>
                    </a:srgbClr>
                  </a:outerShdw>
                </a:effectLst>
                <a:uLnTx/>
                <a:uFillTx/>
                <a:latin typeface="Arial" charset="0"/>
                <a:ea typeface="+mn-ea"/>
                <a:cs typeface="+mn-cs"/>
              </a:rPr>
              <a:t>The fingers curl around the wire in the direction of the magnetic field.</a:t>
            </a:r>
          </a:p>
        </p:txBody>
      </p:sp>
      <p:sp>
        <p:nvSpPr>
          <p:cNvPr id="95" name="TextBox 94"/>
          <p:cNvSpPr txBox="1"/>
          <p:nvPr/>
        </p:nvSpPr>
        <p:spPr>
          <a:xfrm>
            <a:off x="7368448" y="6046416"/>
            <a:ext cx="1566231" cy="64633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FF0066"/>
                </a:solidFill>
                <a:effectLst>
                  <a:outerShdw blurRad="50800" dist="39000" dir="5460000" algn="tl">
                    <a:srgbClr val="000000">
                      <a:alpha val="38000"/>
                    </a:srgbClr>
                  </a:outerShdw>
                </a:effectLst>
                <a:uLnTx/>
                <a:uFillTx/>
                <a:latin typeface="Comic Sans MS" pitchFamily="66" charset="0"/>
                <a:ea typeface="+mn-ea"/>
                <a:cs typeface="+mn-cs"/>
              </a:rPr>
              <a:t>CLICK</a:t>
            </a:r>
          </a:p>
        </p:txBody>
      </p:sp>
      <p:grpSp>
        <p:nvGrpSpPr>
          <p:cNvPr id="115" name="Group 114"/>
          <p:cNvGrpSpPr/>
          <p:nvPr/>
        </p:nvGrpSpPr>
        <p:grpSpPr>
          <a:xfrm>
            <a:off x="475488" y="3630168"/>
            <a:ext cx="228600" cy="228600"/>
            <a:chOff x="472900" y="3621971"/>
            <a:chExt cx="228600" cy="228600"/>
          </a:xfrm>
        </p:grpSpPr>
        <p:sp>
          <p:nvSpPr>
            <p:cNvPr id="116" name="Oval 36"/>
            <p:cNvSpPr>
              <a:spLocks noChangeArrowheads="1"/>
            </p:cNvSpPr>
            <p:nvPr/>
          </p:nvSpPr>
          <p:spPr bwMode="auto">
            <a:xfrm>
              <a:off x="472900" y="3621971"/>
              <a:ext cx="228600" cy="228600"/>
            </a:xfrm>
            <a:prstGeom prst="ellipse">
              <a:avLst/>
            </a:prstGeom>
            <a:gradFill rotWithShape="0">
              <a:gsLst>
                <a:gs pos="0">
                  <a:srgbClr val="FF0000"/>
                </a:gs>
                <a:gs pos="100000">
                  <a:srgbClr val="0000FF"/>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7" name="Plus 116"/>
            <p:cNvSpPr/>
            <p:nvPr/>
          </p:nvSpPr>
          <p:spPr bwMode="auto">
            <a:xfrm>
              <a:off x="488460" y="3641198"/>
              <a:ext cx="196012" cy="196012"/>
            </a:xfrm>
            <a:prstGeom prst="mathPlus">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18" name="Group 117"/>
          <p:cNvGrpSpPr/>
          <p:nvPr/>
        </p:nvGrpSpPr>
        <p:grpSpPr>
          <a:xfrm>
            <a:off x="475488" y="3630168"/>
            <a:ext cx="228600" cy="228600"/>
            <a:chOff x="472900" y="3621971"/>
            <a:chExt cx="228600" cy="228600"/>
          </a:xfrm>
        </p:grpSpPr>
        <p:sp>
          <p:nvSpPr>
            <p:cNvPr id="119" name="Oval 36"/>
            <p:cNvSpPr>
              <a:spLocks noChangeArrowheads="1"/>
            </p:cNvSpPr>
            <p:nvPr/>
          </p:nvSpPr>
          <p:spPr bwMode="auto">
            <a:xfrm>
              <a:off x="472900" y="3621971"/>
              <a:ext cx="228600" cy="228600"/>
            </a:xfrm>
            <a:prstGeom prst="ellipse">
              <a:avLst/>
            </a:prstGeom>
            <a:gradFill rotWithShape="0">
              <a:gsLst>
                <a:gs pos="0">
                  <a:srgbClr val="FF0000"/>
                </a:gs>
                <a:gs pos="100000">
                  <a:srgbClr val="0000FF"/>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0" name="Plus 119"/>
            <p:cNvSpPr/>
            <p:nvPr/>
          </p:nvSpPr>
          <p:spPr bwMode="auto">
            <a:xfrm>
              <a:off x="488460" y="3641198"/>
              <a:ext cx="196012" cy="196012"/>
            </a:xfrm>
            <a:prstGeom prst="mathPlus">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21" name="Group 120"/>
          <p:cNvGrpSpPr/>
          <p:nvPr/>
        </p:nvGrpSpPr>
        <p:grpSpPr>
          <a:xfrm>
            <a:off x="475488" y="3630168"/>
            <a:ext cx="228600" cy="228600"/>
            <a:chOff x="472900" y="3621971"/>
            <a:chExt cx="228600" cy="228600"/>
          </a:xfrm>
        </p:grpSpPr>
        <p:sp>
          <p:nvSpPr>
            <p:cNvPr id="122" name="Oval 36"/>
            <p:cNvSpPr>
              <a:spLocks noChangeArrowheads="1"/>
            </p:cNvSpPr>
            <p:nvPr/>
          </p:nvSpPr>
          <p:spPr bwMode="auto">
            <a:xfrm>
              <a:off x="472900" y="3621971"/>
              <a:ext cx="228600" cy="228600"/>
            </a:xfrm>
            <a:prstGeom prst="ellipse">
              <a:avLst/>
            </a:prstGeom>
            <a:gradFill rotWithShape="0">
              <a:gsLst>
                <a:gs pos="0">
                  <a:srgbClr val="FF0000"/>
                </a:gs>
                <a:gs pos="100000">
                  <a:srgbClr val="0000FF"/>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 name="Plus 122"/>
            <p:cNvSpPr/>
            <p:nvPr/>
          </p:nvSpPr>
          <p:spPr bwMode="auto">
            <a:xfrm>
              <a:off x="488460" y="3641198"/>
              <a:ext cx="196012" cy="196012"/>
            </a:xfrm>
            <a:prstGeom prst="mathPlus">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24" name="Group 123"/>
          <p:cNvGrpSpPr/>
          <p:nvPr/>
        </p:nvGrpSpPr>
        <p:grpSpPr>
          <a:xfrm>
            <a:off x="475488" y="3630168"/>
            <a:ext cx="228600" cy="228600"/>
            <a:chOff x="472900" y="3621971"/>
            <a:chExt cx="228600" cy="228600"/>
          </a:xfrm>
        </p:grpSpPr>
        <p:sp>
          <p:nvSpPr>
            <p:cNvPr id="125" name="Oval 36"/>
            <p:cNvSpPr>
              <a:spLocks noChangeArrowheads="1"/>
            </p:cNvSpPr>
            <p:nvPr/>
          </p:nvSpPr>
          <p:spPr bwMode="auto">
            <a:xfrm>
              <a:off x="472900" y="3621971"/>
              <a:ext cx="228600" cy="228600"/>
            </a:xfrm>
            <a:prstGeom prst="ellipse">
              <a:avLst/>
            </a:prstGeom>
            <a:gradFill rotWithShape="0">
              <a:gsLst>
                <a:gs pos="0">
                  <a:srgbClr val="FF0000"/>
                </a:gs>
                <a:gs pos="100000">
                  <a:srgbClr val="0000FF"/>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6" name="Plus 125"/>
            <p:cNvSpPr/>
            <p:nvPr/>
          </p:nvSpPr>
          <p:spPr bwMode="auto">
            <a:xfrm>
              <a:off x="488460" y="3641198"/>
              <a:ext cx="196012" cy="196012"/>
            </a:xfrm>
            <a:prstGeom prst="mathPlus">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27" name="Group 126"/>
          <p:cNvGrpSpPr/>
          <p:nvPr/>
        </p:nvGrpSpPr>
        <p:grpSpPr>
          <a:xfrm>
            <a:off x="475488" y="3630168"/>
            <a:ext cx="228600" cy="228600"/>
            <a:chOff x="472900" y="3621971"/>
            <a:chExt cx="228600" cy="228600"/>
          </a:xfrm>
        </p:grpSpPr>
        <p:sp>
          <p:nvSpPr>
            <p:cNvPr id="128" name="Oval 36"/>
            <p:cNvSpPr>
              <a:spLocks noChangeArrowheads="1"/>
            </p:cNvSpPr>
            <p:nvPr/>
          </p:nvSpPr>
          <p:spPr bwMode="auto">
            <a:xfrm>
              <a:off x="472900" y="3621971"/>
              <a:ext cx="228600" cy="228600"/>
            </a:xfrm>
            <a:prstGeom prst="ellipse">
              <a:avLst/>
            </a:prstGeom>
            <a:gradFill rotWithShape="0">
              <a:gsLst>
                <a:gs pos="0">
                  <a:srgbClr val="FF0000"/>
                </a:gs>
                <a:gs pos="100000">
                  <a:srgbClr val="0000FF"/>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9" name="Plus 128"/>
            <p:cNvSpPr/>
            <p:nvPr/>
          </p:nvSpPr>
          <p:spPr bwMode="auto">
            <a:xfrm>
              <a:off x="488460" y="3641198"/>
              <a:ext cx="196012" cy="196012"/>
            </a:xfrm>
            <a:prstGeom prst="mathPlus">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30" name="Group 129"/>
          <p:cNvGrpSpPr/>
          <p:nvPr/>
        </p:nvGrpSpPr>
        <p:grpSpPr>
          <a:xfrm>
            <a:off x="475488" y="3630168"/>
            <a:ext cx="228600" cy="228600"/>
            <a:chOff x="472900" y="3621971"/>
            <a:chExt cx="228600" cy="228600"/>
          </a:xfrm>
        </p:grpSpPr>
        <p:sp>
          <p:nvSpPr>
            <p:cNvPr id="131" name="Oval 36"/>
            <p:cNvSpPr>
              <a:spLocks noChangeArrowheads="1"/>
            </p:cNvSpPr>
            <p:nvPr/>
          </p:nvSpPr>
          <p:spPr bwMode="auto">
            <a:xfrm>
              <a:off x="472900" y="3621971"/>
              <a:ext cx="228600" cy="228600"/>
            </a:xfrm>
            <a:prstGeom prst="ellipse">
              <a:avLst/>
            </a:prstGeom>
            <a:gradFill rotWithShape="0">
              <a:gsLst>
                <a:gs pos="0">
                  <a:srgbClr val="FF0000"/>
                </a:gs>
                <a:gs pos="100000">
                  <a:srgbClr val="0000FF"/>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2" name="Plus 131"/>
            <p:cNvSpPr/>
            <p:nvPr/>
          </p:nvSpPr>
          <p:spPr bwMode="auto">
            <a:xfrm>
              <a:off x="488460" y="3641198"/>
              <a:ext cx="196012" cy="196012"/>
            </a:xfrm>
            <a:prstGeom prst="mathPlus">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33" name="Group 132"/>
          <p:cNvGrpSpPr/>
          <p:nvPr/>
        </p:nvGrpSpPr>
        <p:grpSpPr>
          <a:xfrm>
            <a:off x="475488" y="3630168"/>
            <a:ext cx="228600" cy="228600"/>
            <a:chOff x="472900" y="3621971"/>
            <a:chExt cx="228600" cy="228600"/>
          </a:xfrm>
        </p:grpSpPr>
        <p:sp>
          <p:nvSpPr>
            <p:cNvPr id="134" name="Oval 36"/>
            <p:cNvSpPr>
              <a:spLocks noChangeArrowheads="1"/>
            </p:cNvSpPr>
            <p:nvPr/>
          </p:nvSpPr>
          <p:spPr bwMode="auto">
            <a:xfrm>
              <a:off x="472900" y="3621971"/>
              <a:ext cx="228600" cy="228600"/>
            </a:xfrm>
            <a:prstGeom prst="ellipse">
              <a:avLst/>
            </a:prstGeom>
            <a:gradFill rotWithShape="0">
              <a:gsLst>
                <a:gs pos="0">
                  <a:srgbClr val="FF0000"/>
                </a:gs>
                <a:gs pos="100000">
                  <a:srgbClr val="0000FF"/>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5" name="Plus 134"/>
            <p:cNvSpPr/>
            <p:nvPr/>
          </p:nvSpPr>
          <p:spPr bwMode="auto">
            <a:xfrm>
              <a:off x="488460" y="3641198"/>
              <a:ext cx="196012" cy="196012"/>
            </a:xfrm>
            <a:prstGeom prst="mathPlus">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36" name="Group 135"/>
          <p:cNvGrpSpPr/>
          <p:nvPr/>
        </p:nvGrpSpPr>
        <p:grpSpPr>
          <a:xfrm>
            <a:off x="475488" y="3630168"/>
            <a:ext cx="228600" cy="228600"/>
            <a:chOff x="472900" y="3621971"/>
            <a:chExt cx="228600" cy="228600"/>
          </a:xfrm>
        </p:grpSpPr>
        <p:sp>
          <p:nvSpPr>
            <p:cNvPr id="137" name="Oval 36"/>
            <p:cNvSpPr>
              <a:spLocks noChangeArrowheads="1"/>
            </p:cNvSpPr>
            <p:nvPr/>
          </p:nvSpPr>
          <p:spPr bwMode="auto">
            <a:xfrm>
              <a:off x="472900" y="3621971"/>
              <a:ext cx="228600" cy="228600"/>
            </a:xfrm>
            <a:prstGeom prst="ellipse">
              <a:avLst/>
            </a:prstGeom>
            <a:gradFill rotWithShape="0">
              <a:gsLst>
                <a:gs pos="0">
                  <a:srgbClr val="FF0000"/>
                </a:gs>
                <a:gs pos="100000">
                  <a:srgbClr val="0000FF"/>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8" name="Plus 137"/>
            <p:cNvSpPr/>
            <p:nvPr/>
          </p:nvSpPr>
          <p:spPr bwMode="auto">
            <a:xfrm>
              <a:off x="488460" y="3641198"/>
              <a:ext cx="196012" cy="196012"/>
            </a:xfrm>
            <a:prstGeom prst="mathPlus">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39" name="Group 138"/>
          <p:cNvGrpSpPr/>
          <p:nvPr/>
        </p:nvGrpSpPr>
        <p:grpSpPr>
          <a:xfrm>
            <a:off x="475488" y="3630168"/>
            <a:ext cx="228600" cy="228600"/>
            <a:chOff x="472900" y="3621971"/>
            <a:chExt cx="228600" cy="228600"/>
          </a:xfrm>
        </p:grpSpPr>
        <p:sp>
          <p:nvSpPr>
            <p:cNvPr id="140" name="Oval 36"/>
            <p:cNvSpPr>
              <a:spLocks noChangeArrowheads="1"/>
            </p:cNvSpPr>
            <p:nvPr/>
          </p:nvSpPr>
          <p:spPr bwMode="auto">
            <a:xfrm>
              <a:off x="472900" y="3621971"/>
              <a:ext cx="228600" cy="228600"/>
            </a:xfrm>
            <a:prstGeom prst="ellipse">
              <a:avLst/>
            </a:prstGeom>
            <a:gradFill rotWithShape="0">
              <a:gsLst>
                <a:gs pos="0">
                  <a:srgbClr val="FF0000"/>
                </a:gs>
                <a:gs pos="100000">
                  <a:srgbClr val="0000FF"/>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1" name="Plus 140"/>
            <p:cNvSpPr/>
            <p:nvPr/>
          </p:nvSpPr>
          <p:spPr bwMode="auto">
            <a:xfrm>
              <a:off x="488460" y="3641198"/>
              <a:ext cx="196012" cy="196012"/>
            </a:xfrm>
            <a:prstGeom prst="mathPlus">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42" name="Group 141"/>
          <p:cNvGrpSpPr/>
          <p:nvPr/>
        </p:nvGrpSpPr>
        <p:grpSpPr>
          <a:xfrm>
            <a:off x="475488" y="3630168"/>
            <a:ext cx="228600" cy="228600"/>
            <a:chOff x="472900" y="3621971"/>
            <a:chExt cx="228600" cy="228600"/>
          </a:xfrm>
        </p:grpSpPr>
        <p:sp>
          <p:nvSpPr>
            <p:cNvPr id="143" name="Oval 36"/>
            <p:cNvSpPr>
              <a:spLocks noChangeArrowheads="1"/>
            </p:cNvSpPr>
            <p:nvPr/>
          </p:nvSpPr>
          <p:spPr bwMode="auto">
            <a:xfrm>
              <a:off x="472900" y="3621971"/>
              <a:ext cx="228600" cy="228600"/>
            </a:xfrm>
            <a:prstGeom prst="ellipse">
              <a:avLst/>
            </a:prstGeom>
            <a:gradFill rotWithShape="0">
              <a:gsLst>
                <a:gs pos="0">
                  <a:srgbClr val="FF0000"/>
                </a:gs>
                <a:gs pos="100000">
                  <a:srgbClr val="0000FF"/>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4" name="Plus 143"/>
            <p:cNvSpPr/>
            <p:nvPr/>
          </p:nvSpPr>
          <p:spPr bwMode="auto">
            <a:xfrm>
              <a:off x="488460" y="3641198"/>
              <a:ext cx="196012" cy="196012"/>
            </a:xfrm>
            <a:prstGeom prst="mathPlus">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96" name="Group 42"/>
          <p:cNvGrpSpPr>
            <a:grpSpLocks/>
          </p:cNvGrpSpPr>
          <p:nvPr/>
        </p:nvGrpSpPr>
        <p:grpSpPr bwMode="auto">
          <a:xfrm rot="16200000">
            <a:off x="3166279" y="1781744"/>
            <a:ext cx="2962226" cy="3204194"/>
            <a:chOff x="3465" y="244"/>
            <a:chExt cx="1971" cy="2132"/>
          </a:xfrm>
        </p:grpSpPr>
        <p:sp>
          <p:nvSpPr>
            <p:cNvPr id="97" name="Freeform 24"/>
            <p:cNvSpPr>
              <a:spLocks/>
            </p:cNvSpPr>
            <p:nvPr/>
          </p:nvSpPr>
          <p:spPr bwMode="auto">
            <a:xfrm>
              <a:off x="3465" y="244"/>
              <a:ext cx="1953" cy="2039"/>
            </a:xfrm>
            <a:custGeom>
              <a:avLst/>
              <a:gdLst/>
              <a:ahLst/>
              <a:cxnLst>
                <a:cxn ang="0">
                  <a:pos x="1751" y="2033"/>
                </a:cxn>
                <a:cxn ang="0">
                  <a:pos x="1410" y="2033"/>
                </a:cxn>
                <a:cxn ang="0">
                  <a:pos x="1147" y="2039"/>
                </a:cxn>
                <a:cxn ang="0">
                  <a:pos x="1102" y="1884"/>
                </a:cxn>
                <a:cxn ang="0">
                  <a:pos x="1012" y="1698"/>
                </a:cxn>
                <a:cxn ang="0">
                  <a:pos x="742" y="1562"/>
                </a:cxn>
                <a:cxn ang="0">
                  <a:pos x="588" y="1444"/>
                </a:cxn>
                <a:cxn ang="0">
                  <a:pos x="472" y="1326"/>
                </a:cxn>
                <a:cxn ang="0">
                  <a:pos x="382" y="1252"/>
                </a:cxn>
                <a:cxn ang="0">
                  <a:pos x="201" y="1174"/>
                </a:cxn>
                <a:cxn ang="0">
                  <a:pos x="0" y="1036"/>
                </a:cxn>
                <a:cxn ang="0">
                  <a:pos x="119" y="899"/>
                </a:cxn>
                <a:cxn ang="0">
                  <a:pos x="357" y="908"/>
                </a:cxn>
                <a:cxn ang="0">
                  <a:pos x="607" y="1016"/>
                </a:cxn>
                <a:cxn ang="0">
                  <a:pos x="713" y="1100"/>
                </a:cxn>
                <a:cxn ang="0">
                  <a:pos x="832" y="908"/>
                </a:cxn>
                <a:cxn ang="0">
                  <a:pos x="848" y="738"/>
                </a:cxn>
                <a:cxn ang="0">
                  <a:pos x="863" y="672"/>
                </a:cxn>
                <a:cxn ang="0">
                  <a:pos x="838" y="524"/>
                </a:cxn>
                <a:cxn ang="0">
                  <a:pos x="786" y="310"/>
                </a:cxn>
                <a:cxn ang="0">
                  <a:pos x="714" y="167"/>
                </a:cxn>
                <a:cxn ang="0">
                  <a:pos x="810" y="54"/>
                </a:cxn>
                <a:cxn ang="0">
                  <a:pos x="961" y="0"/>
                </a:cxn>
                <a:cxn ang="0">
                  <a:pos x="1070" y="93"/>
                </a:cxn>
                <a:cxn ang="0">
                  <a:pos x="1110" y="59"/>
                </a:cxn>
                <a:cxn ang="0">
                  <a:pos x="1260" y="26"/>
                </a:cxn>
                <a:cxn ang="0">
                  <a:pos x="1359" y="104"/>
                </a:cxn>
                <a:cxn ang="0">
                  <a:pos x="1395" y="224"/>
                </a:cxn>
                <a:cxn ang="0">
                  <a:pos x="1487" y="130"/>
                </a:cxn>
                <a:cxn ang="0">
                  <a:pos x="1609" y="217"/>
                </a:cxn>
                <a:cxn ang="0">
                  <a:pos x="1656" y="380"/>
                </a:cxn>
                <a:cxn ang="0">
                  <a:pos x="1789" y="347"/>
                </a:cxn>
                <a:cxn ang="0">
                  <a:pos x="1847" y="483"/>
                </a:cxn>
                <a:cxn ang="0">
                  <a:pos x="1902" y="710"/>
                </a:cxn>
                <a:cxn ang="0">
                  <a:pos x="1921" y="865"/>
                </a:cxn>
                <a:cxn ang="0">
                  <a:pos x="1953" y="1016"/>
                </a:cxn>
                <a:cxn ang="0">
                  <a:pos x="1931" y="1413"/>
                </a:cxn>
                <a:cxn ang="0">
                  <a:pos x="1873" y="1766"/>
                </a:cxn>
                <a:cxn ang="0">
                  <a:pos x="1886" y="2039"/>
                </a:cxn>
              </a:cxnLst>
              <a:rect l="0" t="0" r="r" b="b"/>
              <a:pathLst>
                <a:path w="1953" h="2039">
                  <a:moveTo>
                    <a:pt x="1886" y="2039"/>
                  </a:moveTo>
                  <a:lnTo>
                    <a:pt x="1751" y="2033"/>
                  </a:lnTo>
                  <a:lnTo>
                    <a:pt x="1603" y="2027"/>
                  </a:lnTo>
                  <a:lnTo>
                    <a:pt x="1410" y="2033"/>
                  </a:lnTo>
                  <a:lnTo>
                    <a:pt x="1295" y="2039"/>
                  </a:lnTo>
                  <a:lnTo>
                    <a:pt x="1147" y="2039"/>
                  </a:lnTo>
                  <a:lnTo>
                    <a:pt x="1108" y="2039"/>
                  </a:lnTo>
                  <a:lnTo>
                    <a:pt x="1102" y="1884"/>
                  </a:lnTo>
                  <a:lnTo>
                    <a:pt x="1070" y="1773"/>
                  </a:lnTo>
                  <a:lnTo>
                    <a:pt x="1012" y="1698"/>
                  </a:lnTo>
                  <a:lnTo>
                    <a:pt x="909" y="1624"/>
                  </a:lnTo>
                  <a:lnTo>
                    <a:pt x="742" y="1562"/>
                  </a:lnTo>
                  <a:lnTo>
                    <a:pt x="659" y="1512"/>
                  </a:lnTo>
                  <a:lnTo>
                    <a:pt x="588" y="1444"/>
                  </a:lnTo>
                  <a:lnTo>
                    <a:pt x="524" y="1382"/>
                  </a:lnTo>
                  <a:lnTo>
                    <a:pt x="472" y="1326"/>
                  </a:lnTo>
                  <a:lnTo>
                    <a:pt x="434" y="1289"/>
                  </a:lnTo>
                  <a:lnTo>
                    <a:pt x="382" y="1252"/>
                  </a:lnTo>
                  <a:lnTo>
                    <a:pt x="320" y="1228"/>
                  </a:lnTo>
                  <a:lnTo>
                    <a:pt x="201" y="1174"/>
                  </a:lnTo>
                  <a:lnTo>
                    <a:pt x="55" y="1119"/>
                  </a:lnTo>
                  <a:lnTo>
                    <a:pt x="0" y="1036"/>
                  </a:lnTo>
                  <a:lnTo>
                    <a:pt x="27" y="954"/>
                  </a:lnTo>
                  <a:lnTo>
                    <a:pt x="119" y="899"/>
                  </a:lnTo>
                  <a:lnTo>
                    <a:pt x="229" y="890"/>
                  </a:lnTo>
                  <a:lnTo>
                    <a:pt x="357" y="908"/>
                  </a:lnTo>
                  <a:lnTo>
                    <a:pt x="494" y="954"/>
                  </a:lnTo>
                  <a:lnTo>
                    <a:pt x="607" y="1016"/>
                  </a:lnTo>
                  <a:lnTo>
                    <a:pt x="649" y="1046"/>
                  </a:lnTo>
                  <a:lnTo>
                    <a:pt x="713" y="1100"/>
                  </a:lnTo>
                  <a:lnTo>
                    <a:pt x="795" y="1055"/>
                  </a:lnTo>
                  <a:lnTo>
                    <a:pt x="832" y="908"/>
                  </a:lnTo>
                  <a:lnTo>
                    <a:pt x="829" y="803"/>
                  </a:lnTo>
                  <a:lnTo>
                    <a:pt x="848" y="738"/>
                  </a:lnTo>
                  <a:lnTo>
                    <a:pt x="848" y="710"/>
                  </a:lnTo>
                  <a:lnTo>
                    <a:pt x="863" y="672"/>
                  </a:lnTo>
                  <a:lnTo>
                    <a:pt x="858" y="617"/>
                  </a:lnTo>
                  <a:lnTo>
                    <a:pt x="838" y="524"/>
                  </a:lnTo>
                  <a:lnTo>
                    <a:pt x="800" y="389"/>
                  </a:lnTo>
                  <a:lnTo>
                    <a:pt x="786" y="310"/>
                  </a:lnTo>
                  <a:lnTo>
                    <a:pt x="776" y="226"/>
                  </a:lnTo>
                  <a:lnTo>
                    <a:pt x="714" y="167"/>
                  </a:lnTo>
                  <a:lnTo>
                    <a:pt x="771" y="87"/>
                  </a:lnTo>
                  <a:lnTo>
                    <a:pt x="810" y="54"/>
                  </a:lnTo>
                  <a:lnTo>
                    <a:pt x="877" y="8"/>
                  </a:lnTo>
                  <a:lnTo>
                    <a:pt x="961" y="0"/>
                  </a:lnTo>
                  <a:lnTo>
                    <a:pt x="1006" y="19"/>
                  </a:lnTo>
                  <a:lnTo>
                    <a:pt x="1070" y="93"/>
                  </a:lnTo>
                  <a:lnTo>
                    <a:pt x="1095" y="173"/>
                  </a:lnTo>
                  <a:lnTo>
                    <a:pt x="1110" y="59"/>
                  </a:lnTo>
                  <a:lnTo>
                    <a:pt x="1173" y="23"/>
                  </a:lnTo>
                  <a:lnTo>
                    <a:pt x="1260" y="26"/>
                  </a:lnTo>
                  <a:lnTo>
                    <a:pt x="1311" y="50"/>
                  </a:lnTo>
                  <a:lnTo>
                    <a:pt x="1359" y="104"/>
                  </a:lnTo>
                  <a:lnTo>
                    <a:pt x="1377" y="167"/>
                  </a:lnTo>
                  <a:lnTo>
                    <a:pt x="1395" y="224"/>
                  </a:lnTo>
                  <a:lnTo>
                    <a:pt x="1436" y="161"/>
                  </a:lnTo>
                  <a:lnTo>
                    <a:pt x="1487" y="130"/>
                  </a:lnTo>
                  <a:lnTo>
                    <a:pt x="1564" y="149"/>
                  </a:lnTo>
                  <a:lnTo>
                    <a:pt x="1609" y="217"/>
                  </a:lnTo>
                  <a:lnTo>
                    <a:pt x="1641" y="291"/>
                  </a:lnTo>
                  <a:lnTo>
                    <a:pt x="1656" y="380"/>
                  </a:lnTo>
                  <a:lnTo>
                    <a:pt x="1712" y="335"/>
                  </a:lnTo>
                  <a:lnTo>
                    <a:pt x="1789" y="347"/>
                  </a:lnTo>
                  <a:lnTo>
                    <a:pt x="1821" y="378"/>
                  </a:lnTo>
                  <a:lnTo>
                    <a:pt x="1847" y="483"/>
                  </a:lnTo>
                  <a:lnTo>
                    <a:pt x="1882" y="638"/>
                  </a:lnTo>
                  <a:lnTo>
                    <a:pt x="1902" y="710"/>
                  </a:lnTo>
                  <a:lnTo>
                    <a:pt x="1914" y="799"/>
                  </a:lnTo>
                  <a:lnTo>
                    <a:pt x="1921" y="865"/>
                  </a:lnTo>
                  <a:lnTo>
                    <a:pt x="1931" y="914"/>
                  </a:lnTo>
                  <a:lnTo>
                    <a:pt x="1953" y="1016"/>
                  </a:lnTo>
                  <a:lnTo>
                    <a:pt x="1953" y="1171"/>
                  </a:lnTo>
                  <a:lnTo>
                    <a:pt x="1931" y="1413"/>
                  </a:lnTo>
                  <a:lnTo>
                    <a:pt x="1898" y="1568"/>
                  </a:lnTo>
                  <a:lnTo>
                    <a:pt x="1873" y="1766"/>
                  </a:lnTo>
                  <a:lnTo>
                    <a:pt x="1860" y="1896"/>
                  </a:lnTo>
                  <a:lnTo>
                    <a:pt x="1886" y="2039"/>
                  </a:lnTo>
                  <a:close/>
                </a:path>
              </a:pathLst>
            </a:custGeom>
            <a:solidFill>
              <a:srgbClr val="FFCC99"/>
            </a:solid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8" name="Freeform 25"/>
            <p:cNvSpPr>
              <a:spLocks/>
            </p:cNvSpPr>
            <p:nvPr/>
          </p:nvSpPr>
          <p:spPr bwMode="auto">
            <a:xfrm rot="20915850" flipH="1">
              <a:off x="3483" y="1231"/>
              <a:ext cx="328" cy="241"/>
            </a:xfrm>
            <a:custGeom>
              <a:avLst/>
              <a:gdLst/>
              <a:ahLst/>
              <a:cxnLst>
                <a:cxn ang="0">
                  <a:pos x="408" y="96"/>
                </a:cxn>
                <a:cxn ang="0">
                  <a:pos x="312" y="24"/>
                </a:cxn>
                <a:cxn ang="0">
                  <a:pos x="248" y="8"/>
                </a:cxn>
                <a:cxn ang="0">
                  <a:pos x="216" y="0"/>
                </a:cxn>
                <a:cxn ang="0">
                  <a:pos x="152" y="8"/>
                </a:cxn>
                <a:cxn ang="0">
                  <a:pos x="56" y="80"/>
                </a:cxn>
                <a:cxn ang="0">
                  <a:pos x="0" y="152"/>
                </a:cxn>
                <a:cxn ang="0">
                  <a:pos x="48" y="288"/>
                </a:cxn>
                <a:cxn ang="0">
                  <a:pos x="96" y="312"/>
                </a:cxn>
                <a:cxn ang="0">
                  <a:pos x="184" y="240"/>
                </a:cxn>
                <a:cxn ang="0">
                  <a:pos x="256" y="208"/>
                </a:cxn>
                <a:cxn ang="0">
                  <a:pos x="408" y="96"/>
                </a:cxn>
              </a:cxnLst>
              <a:rect l="0" t="0" r="r" b="b"/>
              <a:pathLst>
                <a:path w="408" h="312">
                  <a:moveTo>
                    <a:pt x="408" y="96"/>
                  </a:moveTo>
                  <a:cubicBezTo>
                    <a:pt x="378" y="76"/>
                    <a:pt x="347" y="33"/>
                    <a:pt x="312" y="24"/>
                  </a:cubicBezTo>
                  <a:cubicBezTo>
                    <a:pt x="291" y="19"/>
                    <a:pt x="269" y="13"/>
                    <a:pt x="248" y="8"/>
                  </a:cubicBezTo>
                  <a:cubicBezTo>
                    <a:pt x="237" y="5"/>
                    <a:pt x="216" y="0"/>
                    <a:pt x="216" y="0"/>
                  </a:cubicBezTo>
                  <a:cubicBezTo>
                    <a:pt x="195" y="3"/>
                    <a:pt x="173" y="2"/>
                    <a:pt x="152" y="8"/>
                  </a:cubicBezTo>
                  <a:cubicBezTo>
                    <a:pt x="112" y="19"/>
                    <a:pt x="97" y="66"/>
                    <a:pt x="56" y="80"/>
                  </a:cubicBezTo>
                  <a:cubicBezTo>
                    <a:pt x="39" y="106"/>
                    <a:pt x="17" y="126"/>
                    <a:pt x="0" y="152"/>
                  </a:cubicBezTo>
                  <a:cubicBezTo>
                    <a:pt x="4" y="182"/>
                    <a:pt x="18" y="264"/>
                    <a:pt x="48" y="288"/>
                  </a:cubicBezTo>
                  <a:cubicBezTo>
                    <a:pt x="62" y="299"/>
                    <a:pt x="81" y="302"/>
                    <a:pt x="96" y="312"/>
                  </a:cubicBezTo>
                  <a:cubicBezTo>
                    <a:pt x="133" y="300"/>
                    <a:pt x="151" y="262"/>
                    <a:pt x="184" y="240"/>
                  </a:cubicBezTo>
                  <a:cubicBezTo>
                    <a:pt x="205" y="226"/>
                    <a:pt x="234" y="220"/>
                    <a:pt x="256" y="208"/>
                  </a:cubicBezTo>
                  <a:cubicBezTo>
                    <a:pt x="310" y="178"/>
                    <a:pt x="364" y="140"/>
                    <a:pt x="408" y="96"/>
                  </a:cubicBezTo>
                  <a:close/>
                </a:path>
              </a:pathLst>
            </a:custGeom>
            <a:solidFill>
              <a:srgbClr val="FFCCCC"/>
            </a:solid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9" name="Freeform 26"/>
            <p:cNvSpPr>
              <a:spLocks/>
            </p:cNvSpPr>
            <p:nvPr/>
          </p:nvSpPr>
          <p:spPr bwMode="auto">
            <a:xfrm flipH="1">
              <a:off x="4910" y="455"/>
              <a:ext cx="144" cy="52"/>
            </a:xfrm>
            <a:custGeom>
              <a:avLst/>
              <a:gdLst/>
              <a:ahLst/>
              <a:cxnLst>
                <a:cxn ang="0">
                  <a:pos x="0" y="68"/>
                </a:cxn>
                <a:cxn ang="0">
                  <a:pos x="32" y="40"/>
                </a:cxn>
                <a:cxn ang="0">
                  <a:pos x="100" y="16"/>
                </a:cxn>
                <a:cxn ang="0">
                  <a:pos x="140" y="4"/>
                </a:cxn>
                <a:cxn ang="0">
                  <a:pos x="180" y="0"/>
                </a:cxn>
              </a:cxnLst>
              <a:rect l="0" t="0" r="r" b="b"/>
              <a:pathLst>
                <a:path w="180" h="68">
                  <a:moveTo>
                    <a:pt x="0" y="68"/>
                  </a:moveTo>
                  <a:cubicBezTo>
                    <a:pt x="18" y="62"/>
                    <a:pt x="16" y="49"/>
                    <a:pt x="32" y="40"/>
                  </a:cubicBezTo>
                  <a:cubicBezTo>
                    <a:pt x="51" y="29"/>
                    <a:pt x="79" y="21"/>
                    <a:pt x="100" y="16"/>
                  </a:cubicBezTo>
                  <a:cubicBezTo>
                    <a:pt x="119" y="3"/>
                    <a:pt x="109" y="8"/>
                    <a:pt x="140" y="4"/>
                  </a:cubicBezTo>
                  <a:cubicBezTo>
                    <a:pt x="153" y="2"/>
                    <a:pt x="180" y="0"/>
                    <a:pt x="180" y="0"/>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0" name="Freeform 27"/>
            <p:cNvSpPr>
              <a:spLocks/>
            </p:cNvSpPr>
            <p:nvPr/>
          </p:nvSpPr>
          <p:spPr bwMode="auto">
            <a:xfrm flipH="1">
              <a:off x="4638" y="393"/>
              <a:ext cx="183" cy="36"/>
            </a:xfrm>
            <a:custGeom>
              <a:avLst/>
              <a:gdLst/>
              <a:ahLst/>
              <a:cxnLst>
                <a:cxn ang="0">
                  <a:pos x="0" y="47"/>
                </a:cxn>
                <a:cxn ang="0">
                  <a:pos x="104" y="7"/>
                </a:cxn>
                <a:cxn ang="0">
                  <a:pos x="228" y="31"/>
                </a:cxn>
              </a:cxnLst>
              <a:rect l="0" t="0" r="r" b="b"/>
              <a:pathLst>
                <a:path w="228" h="47">
                  <a:moveTo>
                    <a:pt x="0" y="47"/>
                  </a:moveTo>
                  <a:cubicBezTo>
                    <a:pt x="38" y="39"/>
                    <a:pt x="65" y="15"/>
                    <a:pt x="104" y="7"/>
                  </a:cubicBezTo>
                  <a:cubicBezTo>
                    <a:pt x="146" y="9"/>
                    <a:pt x="197" y="0"/>
                    <a:pt x="228" y="31"/>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1" name="Freeform 28"/>
            <p:cNvSpPr>
              <a:spLocks/>
            </p:cNvSpPr>
            <p:nvPr/>
          </p:nvSpPr>
          <p:spPr bwMode="auto">
            <a:xfrm flipH="1">
              <a:off x="4265" y="318"/>
              <a:ext cx="205" cy="91"/>
            </a:xfrm>
            <a:custGeom>
              <a:avLst/>
              <a:gdLst/>
              <a:ahLst/>
              <a:cxnLst>
                <a:cxn ang="0">
                  <a:pos x="0" y="0"/>
                </a:cxn>
                <a:cxn ang="0">
                  <a:pos x="112" y="44"/>
                </a:cxn>
                <a:cxn ang="0">
                  <a:pos x="200" y="96"/>
                </a:cxn>
                <a:cxn ang="0">
                  <a:pos x="228" y="104"/>
                </a:cxn>
              </a:cxnLst>
              <a:rect l="0" t="0" r="r" b="b"/>
              <a:pathLst>
                <a:path w="255" h="117">
                  <a:moveTo>
                    <a:pt x="0" y="0"/>
                  </a:moveTo>
                  <a:cubicBezTo>
                    <a:pt x="27" y="27"/>
                    <a:pt x="75" y="37"/>
                    <a:pt x="112" y="44"/>
                  </a:cubicBezTo>
                  <a:cubicBezTo>
                    <a:pt x="137" y="63"/>
                    <a:pt x="170" y="85"/>
                    <a:pt x="200" y="96"/>
                  </a:cubicBezTo>
                  <a:cubicBezTo>
                    <a:pt x="255" y="117"/>
                    <a:pt x="200" y="90"/>
                    <a:pt x="228" y="104"/>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 name="Freeform 29"/>
            <p:cNvSpPr>
              <a:spLocks/>
            </p:cNvSpPr>
            <p:nvPr/>
          </p:nvSpPr>
          <p:spPr bwMode="auto">
            <a:xfrm flipH="1">
              <a:off x="4232" y="1363"/>
              <a:ext cx="127" cy="168"/>
            </a:xfrm>
            <a:custGeom>
              <a:avLst/>
              <a:gdLst/>
              <a:ahLst/>
              <a:cxnLst>
                <a:cxn ang="0">
                  <a:pos x="0" y="216"/>
                </a:cxn>
                <a:cxn ang="0">
                  <a:pos x="60" y="192"/>
                </a:cxn>
                <a:cxn ang="0">
                  <a:pos x="132" y="48"/>
                </a:cxn>
                <a:cxn ang="0">
                  <a:pos x="156" y="0"/>
                </a:cxn>
              </a:cxnLst>
              <a:rect l="0" t="0" r="r" b="b"/>
              <a:pathLst>
                <a:path w="158" h="216">
                  <a:moveTo>
                    <a:pt x="0" y="216"/>
                  </a:moveTo>
                  <a:cubicBezTo>
                    <a:pt x="20" y="208"/>
                    <a:pt x="44" y="206"/>
                    <a:pt x="60" y="192"/>
                  </a:cubicBezTo>
                  <a:cubicBezTo>
                    <a:pt x="153" y="110"/>
                    <a:pt x="72" y="138"/>
                    <a:pt x="132" y="48"/>
                  </a:cubicBezTo>
                  <a:cubicBezTo>
                    <a:pt x="158" y="9"/>
                    <a:pt x="156" y="26"/>
                    <a:pt x="156" y="0"/>
                  </a:cubicBezTo>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3" name="Freeform 30"/>
            <p:cNvSpPr>
              <a:spLocks/>
            </p:cNvSpPr>
            <p:nvPr/>
          </p:nvSpPr>
          <p:spPr bwMode="auto">
            <a:xfrm flipH="1">
              <a:off x="4237" y="1315"/>
              <a:ext cx="77" cy="37"/>
            </a:xfrm>
            <a:custGeom>
              <a:avLst/>
              <a:gdLst/>
              <a:ahLst/>
              <a:cxnLst>
                <a:cxn ang="0">
                  <a:pos x="228" y="0"/>
                </a:cxn>
                <a:cxn ang="0">
                  <a:pos x="108" y="36"/>
                </a:cxn>
                <a:cxn ang="0">
                  <a:pos x="36" y="48"/>
                </a:cxn>
                <a:cxn ang="0">
                  <a:pos x="0" y="60"/>
                </a:cxn>
              </a:cxnLst>
              <a:rect l="0" t="0" r="r" b="b"/>
              <a:pathLst>
                <a:path w="228" h="60">
                  <a:moveTo>
                    <a:pt x="228" y="0"/>
                  </a:moveTo>
                  <a:cubicBezTo>
                    <a:pt x="167" y="40"/>
                    <a:pt x="208" y="21"/>
                    <a:pt x="108" y="36"/>
                  </a:cubicBezTo>
                  <a:cubicBezTo>
                    <a:pt x="84" y="40"/>
                    <a:pt x="60" y="43"/>
                    <a:pt x="36" y="48"/>
                  </a:cubicBezTo>
                  <a:cubicBezTo>
                    <a:pt x="24" y="51"/>
                    <a:pt x="0" y="60"/>
                    <a:pt x="0" y="60"/>
                  </a:cubicBezTo>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4" name="Freeform 31"/>
            <p:cNvSpPr>
              <a:spLocks/>
            </p:cNvSpPr>
            <p:nvPr/>
          </p:nvSpPr>
          <p:spPr bwMode="auto">
            <a:xfrm>
              <a:off x="5124" y="609"/>
              <a:ext cx="90" cy="426"/>
            </a:xfrm>
            <a:custGeom>
              <a:avLst/>
              <a:gdLst/>
              <a:ahLst/>
              <a:cxnLst>
                <a:cxn ang="0">
                  <a:pos x="0" y="0"/>
                </a:cxn>
                <a:cxn ang="0">
                  <a:pos x="24" y="126"/>
                </a:cxn>
                <a:cxn ang="0">
                  <a:pos x="58" y="251"/>
                </a:cxn>
                <a:cxn ang="0">
                  <a:pos x="90" y="426"/>
                </a:cxn>
              </a:cxnLst>
              <a:rect l="0" t="0" r="r" b="b"/>
              <a:pathLst>
                <a:path w="90" h="426">
                  <a:moveTo>
                    <a:pt x="0" y="0"/>
                  </a:moveTo>
                  <a:cubicBezTo>
                    <a:pt x="3" y="40"/>
                    <a:pt x="19" y="86"/>
                    <a:pt x="24" y="126"/>
                  </a:cubicBezTo>
                  <a:cubicBezTo>
                    <a:pt x="29" y="172"/>
                    <a:pt x="43" y="208"/>
                    <a:pt x="58" y="251"/>
                  </a:cubicBezTo>
                  <a:cubicBezTo>
                    <a:pt x="63" y="290"/>
                    <a:pt x="90" y="386"/>
                    <a:pt x="90" y="426"/>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5" name="Freeform 32"/>
            <p:cNvSpPr>
              <a:spLocks/>
            </p:cNvSpPr>
            <p:nvPr/>
          </p:nvSpPr>
          <p:spPr bwMode="auto">
            <a:xfrm>
              <a:off x="4860" y="462"/>
              <a:ext cx="135" cy="447"/>
            </a:xfrm>
            <a:custGeom>
              <a:avLst/>
              <a:gdLst/>
              <a:ahLst/>
              <a:cxnLst>
                <a:cxn ang="0">
                  <a:pos x="0" y="0"/>
                </a:cxn>
                <a:cxn ang="0">
                  <a:pos x="30" y="120"/>
                </a:cxn>
                <a:cxn ang="0">
                  <a:pos x="63" y="201"/>
                </a:cxn>
                <a:cxn ang="0">
                  <a:pos x="101" y="321"/>
                </a:cxn>
                <a:cxn ang="0">
                  <a:pos x="110" y="349"/>
                </a:cxn>
                <a:cxn ang="0">
                  <a:pos x="129" y="423"/>
                </a:cxn>
                <a:cxn ang="0">
                  <a:pos x="135" y="447"/>
                </a:cxn>
              </a:cxnLst>
              <a:rect l="0" t="0" r="r" b="b"/>
              <a:pathLst>
                <a:path w="135" h="447">
                  <a:moveTo>
                    <a:pt x="0" y="0"/>
                  </a:moveTo>
                  <a:cubicBezTo>
                    <a:pt x="3" y="26"/>
                    <a:pt x="16" y="92"/>
                    <a:pt x="30" y="120"/>
                  </a:cubicBezTo>
                  <a:cubicBezTo>
                    <a:pt x="46" y="152"/>
                    <a:pt x="54" y="166"/>
                    <a:pt x="63" y="201"/>
                  </a:cubicBezTo>
                  <a:cubicBezTo>
                    <a:pt x="80" y="268"/>
                    <a:pt x="85" y="242"/>
                    <a:pt x="101" y="321"/>
                  </a:cubicBezTo>
                  <a:cubicBezTo>
                    <a:pt x="102" y="330"/>
                    <a:pt x="108" y="340"/>
                    <a:pt x="110" y="349"/>
                  </a:cubicBezTo>
                  <a:cubicBezTo>
                    <a:pt x="117" y="374"/>
                    <a:pt x="125" y="398"/>
                    <a:pt x="129" y="423"/>
                  </a:cubicBezTo>
                  <a:cubicBezTo>
                    <a:pt x="133" y="442"/>
                    <a:pt x="135" y="447"/>
                    <a:pt x="135" y="447"/>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6" name="Freeform 33"/>
            <p:cNvSpPr>
              <a:spLocks/>
            </p:cNvSpPr>
            <p:nvPr/>
          </p:nvSpPr>
          <p:spPr bwMode="auto">
            <a:xfrm flipH="1">
              <a:off x="4558" y="415"/>
              <a:ext cx="135" cy="502"/>
            </a:xfrm>
            <a:custGeom>
              <a:avLst/>
              <a:gdLst/>
              <a:ahLst/>
              <a:cxnLst>
                <a:cxn ang="0">
                  <a:pos x="168" y="0"/>
                </a:cxn>
                <a:cxn ang="0">
                  <a:pos x="120" y="204"/>
                </a:cxn>
                <a:cxn ang="0">
                  <a:pos x="84" y="396"/>
                </a:cxn>
                <a:cxn ang="0">
                  <a:pos x="48" y="480"/>
                </a:cxn>
                <a:cxn ang="0">
                  <a:pos x="0" y="648"/>
                </a:cxn>
              </a:cxnLst>
              <a:rect l="0" t="0" r="r" b="b"/>
              <a:pathLst>
                <a:path w="168" h="648">
                  <a:moveTo>
                    <a:pt x="168" y="0"/>
                  </a:moveTo>
                  <a:cubicBezTo>
                    <a:pt x="154" y="68"/>
                    <a:pt x="131" y="135"/>
                    <a:pt x="120" y="204"/>
                  </a:cubicBezTo>
                  <a:cubicBezTo>
                    <a:pt x="112" y="254"/>
                    <a:pt x="107" y="350"/>
                    <a:pt x="84" y="396"/>
                  </a:cubicBezTo>
                  <a:cubicBezTo>
                    <a:pt x="69" y="425"/>
                    <a:pt x="55" y="448"/>
                    <a:pt x="48" y="480"/>
                  </a:cubicBezTo>
                  <a:cubicBezTo>
                    <a:pt x="35" y="539"/>
                    <a:pt x="27" y="594"/>
                    <a:pt x="0" y="648"/>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7" name="Freeform 34"/>
            <p:cNvSpPr>
              <a:spLocks/>
            </p:cNvSpPr>
            <p:nvPr/>
          </p:nvSpPr>
          <p:spPr bwMode="auto">
            <a:xfrm flipH="1">
              <a:off x="4071" y="348"/>
              <a:ext cx="217" cy="503"/>
            </a:xfrm>
            <a:custGeom>
              <a:avLst/>
              <a:gdLst/>
              <a:ahLst/>
              <a:cxnLst>
                <a:cxn ang="0">
                  <a:pos x="56" y="0"/>
                </a:cxn>
                <a:cxn ang="0">
                  <a:pos x="96" y="40"/>
                </a:cxn>
                <a:cxn ang="0">
                  <a:pos x="156" y="112"/>
                </a:cxn>
                <a:cxn ang="0">
                  <a:pos x="172" y="152"/>
                </a:cxn>
                <a:cxn ang="0">
                  <a:pos x="200" y="252"/>
                </a:cxn>
                <a:cxn ang="0">
                  <a:pos x="212" y="364"/>
                </a:cxn>
                <a:cxn ang="0">
                  <a:pos x="200" y="464"/>
                </a:cxn>
                <a:cxn ang="0">
                  <a:pos x="108" y="496"/>
                </a:cxn>
                <a:cxn ang="0">
                  <a:pos x="52" y="488"/>
                </a:cxn>
                <a:cxn ang="0">
                  <a:pos x="8" y="452"/>
                </a:cxn>
                <a:cxn ang="0">
                  <a:pos x="4" y="412"/>
                </a:cxn>
                <a:cxn ang="0">
                  <a:pos x="16" y="376"/>
                </a:cxn>
                <a:cxn ang="0">
                  <a:pos x="60" y="184"/>
                </a:cxn>
                <a:cxn ang="0">
                  <a:pos x="60" y="32"/>
                </a:cxn>
              </a:cxnLst>
              <a:rect l="0" t="0" r="r" b="b"/>
              <a:pathLst>
                <a:path w="217" h="503">
                  <a:moveTo>
                    <a:pt x="56" y="0"/>
                  </a:moveTo>
                  <a:cubicBezTo>
                    <a:pt x="74" y="12"/>
                    <a:pt x="75" y="33"/>
                    <a:pt x="96" y="40"/>
                  </a:cubicBezTo>
                  <a:cubicBezTo>
                    <a:pt x="103" y="62"/>
                    <a:pt x="139" y="95"/>
                    <a:pt x="156" y="112"/>
                  </a:cubicBezTo>
                  <a:cubicBezTo>
                    <a:pt x="162" y="118"/>
                    <a:pt x="170" y="147"/>
                    <a:pt x="172" y="152"/>
                  </a:cubicBezTo>
                  <a:cubicBezTo>
                    <a:pt x="183" y="186"/>
                    <a:pt x="194" y="215"/>
                    <a:pt x="200" y="252"/>
                  </a:cubicBezTo>
                  <a:cubicBezTo>
                    <a:pt x="208" y="286"/>
                    <a:pt x="212" y="329"/>
                    <a:pt x="212" y="364"/>
                  </a:cubicBezTo>
                  <a:cubicBezTo>
                    <a:pt x="212" y="399"/>
                    <a:pt x="217" y="442"/>
                    <a:pt x="200" y="464"/>
                  </a:cubicBezTo>
                  <a:cubicBezTo>
                    <a:pt x="189" y="496"/>
                    <a:pt x="138" y="486"/>
                    <a:pt x="108" y="496"/>
                  </a:cubicBezTo>
                  <a:cubicBezTo>
                    <a:pt x="89" y="494"/>
                    <a:pt x="63" y="503"/>
                    <a:pt x="52" y="488"/>
                  </a:cubicBezTo>
                  <a:cubicBezTo>
                    <a:pt x="40" y="478"/>
                    <a:pt x="14" y="471"/>
                    <a:pt x="8" y="452"/>
                  </a:cubicBezTo>
                  <a:cubicBezTo>
                    <a:pt x="0" y="440"/>
                    <a:pt x="3" y="425"/>
                    <a:pt x="4" y="412"/>
                  </a:cubicBezTo>
                  <a:cubicBezTo>
                    <a:pt x="5" y="399"/>
                    <a:pt x="7" y="414"/>
                    <a:pt x="16" y="376"/>
                  </a:cubicBezTo>
                  <a:cubicBezTo>
                    <a:pt x="37" y="313"/>
                    <a:pt x="44" y="248"/>
                    <a:pt x="60" y="184"/>
                  </a:cubicBezTo>
                  <a:cubicBezTo>
                    <a:pt x="66" y="133"/>
                    <a:pt x="60" y="84"/>
                    <a:pt x="60" y="32"/>
                  </a:cubicBezTo>
                </a:path>
              </a:pathLst>
            </a:custGeom>
            <a:solidFill>
              <a:srgbClr val="FFCC99"/>
            </a:solid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8" name="Freeform 35"/>
            <p:cNvSpPr>
              <a:spLocks/>
            </p:cNvSpPr>
            <p:nvPr/>
          </p:nvSpPr>
          <p:spPr bwMode="auto">
            <a:xfrm>
              <a:off x="4085" y="357"/>
              <a:ext cx="207" cy="455"/>
            </a:xfrm>
            <a:custGeom>
              <a:avLst/>
              <a:gdLst/>
              <a:ahLst/>
              <a:cxnLst>
                <a:cxn ang="0">
                  <a:pos x="145" y="0"/>
                </a:cxn>
                <a:cxn ang="0">
                  <a:pos x="121" y="42"/>
                </a:cxn>
                <a:cxn ang="0">
                  <a:pos x="61" y="106"/>
                </a:cxn>
                <a:cxn ang="0">
                  <a:pos x="45" y="142"/>
                </a:cxn>
                <a:cxn ang="0">
                  <a:pos x="17" y="231"/>
                </a:cxn>
                <a:cxn ang="0">
                  <a:pos x="5" y="331"/>
                </a:cxn>
                <a:cxn ang="0">
                  <a:pos x="17" y="420"/>
                </a:cxn>
                <a:cxn ang="0">
                  <a:pos x="109" y="449"/>
                </a:cxn>
                <a:cxn ang="0">
                  <a:pos x="165" y="442"/>
                </a:cxn>
                <a:cxn ang="0">
                  <a:pos x="193" y="399"/>
                </a:cxn>
                <a:cxn ang="0">
                  <a:pos x="201" y="342"/>
                </a:cxn>
                <a:cxn ang="0">
                  <a:pos x="157" y="170"/>
                </a:cxn>
                <a:cxn ang="0">
                  <a:pos x="157" y="35"/>
                </a:cxn>
              </a:cxnLst>
              <a:rect l="0" t="0" r="r" b="b"/>
              <a:pathLst>
                <a:path w="207" h="455">
                  <a:moveTo>
                    <a:pt x="145" y="0"/>
                  </a:moveTo>
                  <a:cubicBezTo>
                    <a:pt x="127" y="11"/>
                    <a:pt x="142" y="35"/>
                    <a:pt x="121" y="42"/>
                  </a:cubicBezTo>
                  <a:cubicBezTo>
                    <a:pt x="114" y="61"/>
                    <a:pt x="78" y="91"/>
                    <a:pt x="61" y="106"/>
                  </a:cubicBezTo>
                  <a:cubicBezTo>
                    <a:pt x="55" y="111"/>
                    <a:pt x="47" y="137"/>
                    <a:pt x="45" y="142"/>
                  </a:cubicBezTo>
                  <a:cubicBezTo>
                    <a:pt x="34" y="172"/>
                    <a:pt x="23" y="198"/>
                    <a:pt x="17" y="231"/>
                  </a:cubicBezTo>
                  <a:cubicBezTo>
                    <a:pt x="9" y="261"/>
                    <a:pt x="5" y="300"/>
                    <a:pt x="5" y="331"/>
                  </a:cubicBezTo>
                  <a:cubicBezTo>
                    <a:pt x="5" y="362"/>
                    <a:pt x="0" y="401"/>
                    <a:pt x="17" y="420"/>
                  </a:cubicBezTo>
                  <a:cubicBezTo>
                    <a:pt x="28" y="449"/>
                    <a:pt x="79" y="440"/>
                    <a:pt x="109" y="449"/>
                  </a:cubicBezTo>
                  <a:cubicBezTo>
                    <a:pt x="128" y="447"/>
                    <a:pt x="154" y="455"/>
                    <a:pt x="165" y="442"/>
                  </a:cubicBezTo>
                  <a:cubicBezTo>
                    <a:pt x="177" y="433"/>
                    <a:pt x="187" y="416"/>
                    <a:pt x="193" y="399"/>
                  </a:cubicBezTo>
                  <a:cubicBezTo>
                    <a:pt x="199" y="382"/>
                    <a:pt x="207" y="380"/>
                    <a:pt x="201" y="342"/>
                  </a:cubicBezTo>
                  <a:cubicBezTo>
                    <a:pt x="180" y="285"/>
                    <a:pt x="173" y="227"/>
                    <a:pt x="157" y="170"/>
                  </a:cubicBezTo>
                  <a:cubicBezTo>
                    <a:pt x="151" y="125"/>
                    <a:pt x="157" y="81"/>
                    <a:pt x="157" y="35"/>
                  </a:cubicBezTo>
                </a:path>
              </a:pathLst>
            </a:custGeom>
            <a:solidFill>
              <a:srgbClr val="FFCC99"/>
            </a:solidFill>
            <a:ln w="28575" cmpd="sng">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9" name="Freeform 36"/>
            <p:cNvSpPr>
              <a:spLocks/>
            </p:cNvSpPr>
            <p:nvPr/>
          </p:nvSpPr>
          <p:spPr bwMode="auto">
            <a:xfrm flipH="1">
              <a:off x="4254" y="449"/>
              <a:ext cx="45" cy="294"/>
            </a:xfrm>
            <a:custGeom>
              <a:avLst/>
              <a:gdLst/>
              <a:ahLst/>
              <a:cxnLst>
                <a:cxn ang="0">
                  <a:pos x="45" y="0"/>
                </a:cxn>
                <a:cxn ang="0">
                  <a:pos x="36" y="135"/>
                </a:cxn>
                <a:cxn ang="0">
                  <a:pos x="18" y="198"/>
                </a:cxn>
                <a:cxn ang="0">
                  <a:pos x="6" y="252"/>
                </a:cxn>
                <a:cxn ang="0">
                  <a:pos x="3" y="276"/>
                </a:cxn>
                <a:cxn ang="0">
                  <a:pos x="0" y="294"/>
                </a:cxn>
              </a:cxnLst>
              <a:rect l="0" t="0" r="r" b="b"/>
              <a:pathLst>
                <a:path w="45" h="294">
                  <a:moveTo>
                    <a:pt x="45" y="0"/>
                  </a:moveTo>
                  <a:cubicBezTo>
                    <a:pt x="43" y="44"/>
                    <a:pt x="43" y="91"/>
                    <a:pt x="36" y="135"/>
                  </a:cubicBezTo>
                  <a:cubicBezTo>
                    <a:pt x="32" y="156"/>
                    <a:pt x="23" y="177"/>
                    <a:pt x="18" y="198"/>
                  </a:cubicBezTo>
                  <a:cubicBezTo>
                    <a:pt x="14" y="216"/>
                    <a:pt x="9" y="234"/>
                    <a:pt x="6" y="252"/>
                  </a:cubicBezTo>
                  <a:cubicBezTo>
                    <a:pt x="5" y="260"/>
                    <a:pt x="4" y="268"/>
                    <a:pt x="3" y="276"/>
                  </a:cubicBezTo>
                  <a:cubicBezTo>
                    <a:pt x="2" y="282"/>
                    <a:pt x="0" y="294"/>
                    <a:pt x="0" y="294"/>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0" name="Freeform 37"/>
            <p:cNvSpPr>
              <a:spLocks/>
            </p:cNvSpPr>
            <p:nvPr/>
          </p:nvSpPr>
          <p:spPr bwMode="auto">
            <a:xfrm flipH="1">
              <a:off x="4156" y="526"/>
              <a:ext cx="102" cy="42"/>
            </a:xfrm>
            <a:custGeom>
              <a:avLst/>
              <a:gdLst/>
              <a:ahLst/>
              <a:cxnLst>
                <a:cxn ang="0">
                  <a:pos x="102" y="0"/>
                </a:cxn>
                <a:cxn ang="0">
                  <a:pos x="36" y="24"/>
                </a:cxn>
                <a:cxn ang="0">
                  <a:pos x="9" y="36"/>
                </a:cxn>
                <a:cxn ang="0">
                  <a:pos x="0" y="42"/>
                </a:cxn>
              </a:cxnLst>
              <a:rect l="0" t="0" r="r" b="b"/>
              <a:pathLst>
                <a:path w="102" h="42">
                  <a:moveTo>
                    <a:pt x="102" y="0"/>
                  </a:moveTo>
                  <a:cubicBezTo>
                    <a:pt x="83" y="14"/>
                    <a:pt x="59" y="18"/>
                    <a:pt x="36" y="24"/>
                  </a:cubicBezTo>
                  <a:cubicBezTo>
                    <a:pt x="28" y="29"/>
                    <a:pt x="17" y="31"/>
                    <a:pt x="9" y="36"/>
                  </a:cubicBezTo>
                  <a:cubicBezTo>
                    <a:pt x="6" y="38"/>
                    <a:pt x="0" y="42"/>
                    <a:pt x="0" y="42"/>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1" name="Freeform 38"/>
            <p:cNvSpPr>
              <a:spLocks/>
            </p:cNvSpPr>
            <p:nvPr/>
          </p:nvSpPr>
          <p:spPr bwMode="auto">
            <a:xfrm flipH="1">
              <a:off x="5143" y="642"/>
              <a:ext cx="126" cy="32"/>
            </a:xfrm>
            <a:custGeom>
              <a:avLst/>
              <a:gdLst/>
              <a:ahLst/>
              <a:cxnLst>
                <a:cxn ang="0">
                  <a:pos x="0" y="41"/>
                </a:cxn>
                <a:cxn ang="0">
                  <a:pos x="72" y="5"/>
                </a:cxn>
                <a:cxn ang="0">
                  <a:pos x="156" y="1"/>
                </a:cxn>
              </a:cxnLst>
              <a:rect l="0" t="0" r="r" b="b"/>
              <a:pathLst>
                <a:path w="156" h="41">
                  <a:moveTo>
                    <a:pt x="0" y="41"/>
                  </a:moveTo>
                  <a:cubicBezTo>
                    <a:pt x="25" y="33"/>
                    <a:pt x="47" y="10"/>
                    <a:pt x="72" y="5"/>
                  </a:cubicBezTo>
                  <a:cubicBezTo>
                    <a:pt x="96" y="0"/>
                    <a:pt x="131" y="1"/>
                    <a:pt x="156" y="1"/>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2" name="Freeform 39"/>
            <p:cNvSpPr>
              <a:spLocks/>
            </p:cNvSpPr>
            <p:nvPr/>
          </p:nvSpPr>
          <p:spPr bwMode="auto">
            <a:xfrm flipH="1">
              <a:off x="3826" y="1360"/>
              <a:ext cx="70" cy="114"/>
            </a:xfrm>
            <a:custGeom>
              <a:avLst/>
              <a:gdLst/>
              <a:ahLst/>
              <a:cxnLst>
                <a:cxn ang="0">
                  <a:pos x="0" y="0"/>
                </a:cxn>
                <a:cxn ang="0">
                  <a:pos x="4" y="44"/>
                </a:cxn>
                <a:cxn ang="0">
                  <a:pos x="76" y="128"/>
                </a:cxn>
                <a:cxn ang="0">
                  <a:pos x="88" y="148"/>
                </a:cxn>
              </a:cxnLst>
              <a:rect l="0" t="0" r="r" b="b"/>
              <a:pathLst>
                <a:path w="88" h="148">
                  <a:moveTo>
                    <a:pt x="0" y="0"/>
                  </a:moveTo>
                  <a:cubicBezTo>
                    <a:pt x="1" y="15"/>
                    <a:pt x="0" y="30"/>
                    <a:pt x="4" y="44"/>
                  </a:cubicBezTo>
                  <a:cubicBezTo>
                    <a:pt x="13" y="74"/>
                    <a:pt x="52" y="112"/>
                    <a:pt x="76" y="128"/>
                  </a:cubicBezTo>
                  <a:cubicBezTo>
                    <a:pt x="86" y="142"/>
                    <a:pt x="82" y="136"/>
                    <a:pt x="88" y="148"/>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3" name="Freeform 40"/>
            <p:cNvSpPr>
              <a:spLocks/>
            </p:cNvSpPr>
            <p:nvPr/>
          </p:nvSpPr>
          <p:spPr bwMode="auto">
            <a:xfrm flipH="1">
              <a:off x="3865" y="1390"/>
              <a:ext cx="61" cy="90"/>
            </a:xfrm>
            <a:custGeom>
              <a:avLst/>
              <a:gdLst/>
              <a:ahLst/>
              <a:cxnLst>
                <a:cxn ang="0">
                  <a:pos x="0" y="0"/>
                </a:cxn>
                <a:cxn ang="0">
                  <a:pos x="32" y="64"/>
                </a:cxn>
                <a:cxn ang="0">
                  <a:pos x="64" y="108"/>
                </a:cxn>
                <a:cxn ang="0">
                  <a:pos x="76" y="116"/>
                </a:cxn>
              </a:cxnLst>
              <a:rect l="0" t="0" r="r" b="b"/>
              <a:pathLst>
                <a:path w="76" h="116">
                  <a:moveTo>
                    <a:pt x="0" y="0"/>
                  </a:moveTo>
                  <a:cubicBezTo>
                    <a:pt x="9" y="26"/>
                    <a:pt x="12" y="44"/>
                    <a:pt x="32" y="64"/>
                  </a:cubicBezTo>
                  <a:cubicBezTo>
                    <a:pt x="38" y="81"/>
                    <a:pt x="54" y="92"/>
                    <a:pt x="64" y="108"/>
                  </a:cubicBezTo>
                  <a:cubicBezTo>
                    <a:pt x="67" y="112"/>
                    <a:pt x="76" y="116"/>
                    <a:pt x="76" y="116"/>
                  </a:cubicBezTo>
                </a:path>
              </a:pathLst>
            </a:custGeom>
            <a:noFill/>
            <a:ln w="28575" cmpd="sng">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4" name="Freeform 10"/>
            <p:cNvSpPr>
              <a:spLocks/>
            </p:cNvSpPr>
            <p:nvPr/>
          </p:nvSpPr>
          <p:spPr bwMode="auto">
            <a:xfrm flipH="1">
              <a:off x="4488" y="2221"/>
              <a:ext cx="948" cy="155"/>
            </a:xfrm>
            <a:custGeom>
              <a:avLst/>
              <a:gdLst/>
              <a:ahLst/>
              <a:cxnLst>
                <a:cxn ang="0">
                  <a:pos x="4" y="8"/>
                </a:cxn>
                <a:cxn ang="0">
                  <a:pos x="1180" y="0"/>
                </a:cxn>
                <a:cxn ang="0">
                  <a:pos x="1140" y="200"/>
                </a:cxn>
                <a:cxn ang="0">
                  <a:pos x="0" y="96"/>
                </a:cxn>
                <a:cxn ang="0">
                  <a:pos x="4" y="8"/>
                </a:cxn>
              </a:cxnLst>
              <a:rect l="0" t="0" r="r" b="b"/>
              <a:pathLst>
                <a:path w="1180" h="200">
                  <a:moveTo>
                    <a:pt x="4" y="8"/>
                  </a:moveTo>
                  <a:lnTo>
                    <a:pt x="1180" y="0"/>
                  </a:lnTo>
                  <a:lnTo>
                    <a:pt x="1140" y="200"/>
                  </a:lnTo>
                  <a:lnTo>
                    <a:pt x="0" y="96"/>
                  </a:lnTo>
                  <a:lnTo>
                    <a:pt x="4" y="8"/>
                  </a:lnTo>
                  <a:close/>
                </a:path>
              </a:pathLst>
            </a:custGeom>
            <a:solidFill>
              <a:srgbClr val="3399FF"/>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1331"/>
                                        </p:tgtEl>
                                        <p:attrNameLst>
                                          <p:attrName>style.visibility</p:attrName>
                                        </p:attrNameLst>
                                      </p:cBhvr>
                                      <p:to>
                                        <p:strVal val="visible"/>
                                      </p:to>
                                    </p:set>
                                    <p:animEffect transition="in" filter="wipe(up)">
                                      <p:cBhvr>
                                        <p:cTn id="7" dur="1000"/>
                                        <p:tgtEl>
                                          <p:spTgt spid="11331"/>
                                        </p:tgtEl>
                                      </p:cBhvr>
                                    </p:animEffect>
                                  </p:childTnLst>
                                </p:cTn>
                              </p:par>
                              <p:par>
                                <p:cTn id="8" presetID="12" presetClass="entr" presetSubtype="2" fill="hold" nodeType="withEffect">
                                  <p:stCondLst>
                                    <p:cond delay="3600"/>
                                  </p:stCondLst>
                                  <p:childTnLst>
                                    <p:set>
                                      <p:cBhvr>
                                        <p:cTn id="9" dur="1" fill="hold">
                                          <p:stCondLst>
                                            <p:cond delay="0"/>
                                          </p:stCondLst>
                                        </p:cTn>
                                        <p:tgtEl>
                                          <p:spTgt spid="96"/>
                                        </p:tgtEl>
                                        <p:attrNameLst>
                                          <p:attrName>style.visibility</p:attrName>
                                        </p:attrNameLst>
                                      </p:cBhvr>
                                      <p:to>
                                        <p:strVal val="visible"/>
                                      </p:to>
                                    </p:set>
                                    <p:animEffect transition="in" filter="slide(fromRight)">
                                      <p:cBhvr>
                                        <p:cTn id="10" dur="1000"/>
                                        <p:tgtEl>
                                          <p:spTgt spid="96"/>
                                        </p:tgtEl>
                                      </p:cBhvr>
                                    </p:animEffect>
                                  </p:childTnLst>
                                </p:cTn>
                              </p:par>
                              <p:par>
                                <p:cTn id="11" presetID="22" presetClass="entr" presetSubtype="1" fill="hold" grpId="0" nodeType="withEffect">
                                  <p:stCondLst>
                                    <p:cond delay="7600"/>
                                  </p:stCondLst>
                                  <p:childTnLst>
                                    <p:set>
                                      <p:cBhvr>
                                        <p:cTn id="12" dur="1" fill="hold">
                                          <p:stCondLst>
                                            <p:cond delay="0"/>
                                          </p:stCondLst>
                                        </p:cTn>
                                        <p:tgtEl>
                                          <p:spTgt spid="11332"/>
                                        </p:tgtEl>
                                        <p:attrNameLst>
                                          <p:attrName>style.visibility</p:attrName>
                                        </p:attrNameLst>
                                      </p:cBhvr>
                                      <p:to>
                                        <p:strVal val="visible"/>
                                      </p:to>
                                    </p:set>
                                    <p:animEffect transition="in" filter="wipe(up)">
                                      <p:cBhvr>
                                        <p:cTn id="13" dur="1200"/>
                                        <p:tgtEl>
                                          <p:spTgt spid="11332"/>
                                        </p:tgtEl>
                                      </p:cBhvr>
                                    </p:animEffect>
                                  </p:childTnLst>
                                </p:cTn>
                              </p:par>
                              <p:par>
                                <p:cTn id="14" presetID="16" presetClass="entr" presetSubtype="37" fill="hold" nodeType="withEffect">
                                  <p:stCondLst>
                                    <p:cond delay="12000"/>
                                  </p:stCondLst>
                                  <p:childTnLst>
                                    <p:set>
                                      <p:cBhvr>
                                        <p:cTn id="15" dur="1" fill="hold">
                                          <p:stCondLst>
                                            <p:cond delay="0"/>
                                          </p:stCondLst>
                                        </p:cTn>
                                        <p:tgtEl>
                                          <p:spTgt spid="11272"/>
                                        </p:tgtEl>
                                        <p:attrNameLst>
                                          <p:attrName>style.visibility</p:attrName>
                                        </p:attrNameLst>
                                      </p:cBhvr>
                                      <p:to>
                                        <p:strVal val="visible"/>
                                      </p:to>
                                    </p:set>
                                    <p:animEffect transition="in" filter="barn(outVertical)">
                                      <p:cBhvr>
                                        <p:cTn id="16" dur="500"/>
                                        <p:tgtEl>
                                          <p:spTgt spid="11272"/>
                                        </p:tgtEl>
                                      </p:cBhvr>
                                    </p:animEffect>
                                  </p:childTnLst>
                                </p:cTn>
                              </p:par>
                              <p:par>
                                <p:cTn id="17" presetID="16" presetClass="entr" presetSubtype="37" fill="hold" nodeType="withEffect">
                                  <p:stCondLst>
                                    <p:cond delay="13600"/>
                                  </p:stCondLst>
                                  <p:childTnLst>
                                    <p:set>
                                      <p:cBhvr>
                                        <p:cTn id="18" dur="1" fill="hold">
                                          <p:stCondLst>
                                            <p:cond delay="0"/>
                                          </p:stCondLst>
                                        </p:cTn>
                                        <p:tgtEl>
                                          <p:spTgt spid="11287"/>
                                        </p:tgtEl>
                                        <p:attrNameLst>
                                          <p:attrName>style.visibility</p:attrName>
                                        </p:attrNameLst>
                                      </p:cBhvr>
                                      <p:to>
                                        <p:strVal val="visible"/>
                                      </p:to>
                                    </p:set>
                                    <p:animEffect transition="in" filter="barn(outVertical)">
                                      <p:cBhvr>
                                        <p:cTn id="19" dur="500"/>
                                        <p:tgtEl>
                                          <p:spTgt spid="11287"/>
                                        </p:tgtEl>
                                      </p:cBhvr>
                                    </p:animEffect>
                                  </p:childTnLst>
                                </p:cTn>
                              </p:par>
                              <p:par>
                                <p:cTn id="20" presetID="10" presetClass="entr" presetSubtype="0" fill="hold" grpId="0" nodeType="withEffect">
                                  <p:stCondLst>
                                    <p:cond delay="14600"/>
                                  </p:stCondLst>
                                  <p:iterate type="lt">
                                    <p:tmPct val="0"/>
                                  </p:iterate>
                                  <p:childTnLst>
                                    <p:set>
                                      <p:cBhvr>
                                        <p:cTn id="21" dur="1" fill="hold">
                                          <p:stCondLst>
                                            <p:cond delay="0"/>
                                          </p:stCondLst>
                                        </p:cTn>
                                        <p:tgtEl>
                                          <p:spTgt spid="95"/>
                                        </p:tgtEl>
                                        <p:attrNameLst>
                                          <p:attrName>style.visibility</p:attrName>
                                        </p:attrNameLst>
                                      </p:cBhvr>
                                      <p:to>
                                        <p:strVal val="visible"/>
                                      </p:to>
                                    </p:set>
                                    <p:animEffect transition="in" filter="fade">
                                      <p:cBhvr>
                                        <p:cTn id="22" dur="500"/>
                                        <p:tgtEl>
                                          <p:spTgt spid="95"/>
                                        </p:tgtEl>
                                      </p:cBhvr>
                                    </p:animEffect>
                                  </p:childTnLst>
                                </p:cTn>
                              </p:par>
                              <p:par>
                                <p:cTn id="23" presetID="34" presetClass="emph" presetSubtype="0" fill="hold" grpId="1" nodeType="withEffect">
                                  <p:stCondLst>
                                    <p:cond delay="14800"/>
                                  </p:stCondLst>
                                  <p:iterate type="lt">
                                    <p:tmPct val="10000"/>
                                  </p:iterate>
                                  <p:childTnLst>
                                    <p:animMotion origin="layout" path="M 0.0 0.0 L 0.0 -0.07213" pathEditMode="relative" ptsTypes="">
                                      <p:cBhvr>
                                        <p:cTn id="24" dur="250" accel="50000" decel="50000" autoRev="1" fill="hold">
                                          <p:stCondLst>
                                            <p:cond delay="0"/>
                                          </p:stCondLst>
                                        </p:cTn>
                                        <p:tgtEl>
                                          <p:spTgt spid="95"/>
                                        </p:tgtEl>
                                        <p:attrNameLst>
                                          <p:attrName>ppt_x</p:attrName>
                                          <p:attrName>ppt_y</p:attrName>
                                        </p:attrNameLst>
                                      </p:cBhvr>
                                    </p:animMotion>
                                    <p:animRot by="1500000">
                                      <p:cBhvr>
                                        <p:cTn id="25" dur="125" fill="hold">
                                          <p:stCondLst>
                                            <p:cond delay="0"/>
                                          </p:stCondLst>
                                        </p:cTn>
                                        <p:tgtEl>
                                          <p:spTgt spid="95"/>
                                        </p:tgtEl>
                                        <p:attrNameLst>
                                          <p:attrName>r</p:attrName>
                                        </p:attrNameLst>
                                      </p:cBhvr>
                                    </p:animRot>
                                    <p:animRot by="-1500000">
                                      <p:cBhvr>
                                        <p:cTn id="26" dur="125" fill="hold">
                                          <p:stCondLst>
                                            <p:cond delay="125"/>
                                          </p:stCondLst>
                                        </p:cTn>
                                        <p:tgtEl>
                                          <p:spTgt spid="95"/>
                                        </p:tgtEl>
                                        <p:attrNameLst>
                                          <p:attrName>r</p:attrName>
                                        </p:attrNameLst>
                                      </p:cBhvr>
                                    </p:animRot>
                                    <p:animRot by="-1500000">
                                      <p:cBhvr>
                                        <p:cTn id="27" dur="125" fill="hold">
                                          <p:stCondLst>
                                            <p:cond delay="250"/>
                                          </p:stCondLst>
                                        </p:cTn>
                                        <p:tgtEl>
                                          <p:spTgt spid="95"/>
                                        </p:tgtEl>
                                        <p:attrNameLst>
                                          <p:attrName>r</p:attrName>
                                        </p:attrNameLst>
                                      </p:cBhvr>
                                    </p:animRot>
                                    <p:animRot by="1500000">
                                      <p:cBhvr>
                                        <p:cTn id="28" dur="125" fill="hold">
                                          <p:stCondLst>
                                            <p:cond delay="375"/>
                                          </p:stCondLst>
                                        </p:cTn>
                                        <p:tgtEl>
                                          <p:spTgt spid="95"/>
                                        </p:tgtEl>
                                        <p:attrNameLst>
                                          <p:attrName>r</p:attrName>
                                        </p:attrNameLst>
                                      </p:cBhvr>
                                    </p:animRot>
                                  </p:childTnLst>
                                </p:cTn>
                              </p:par>
                              <p:par>
                                <p:cTn id="29" presetID="10" presetClass="entr" presetSubtype="0" fill="hold" nodeType="withEffect">
                                  <p:stCondLst>
                                    <p:cond delay="500"/>
                                  </p:stCondLst>
                                  <p:childTnLst>
                                    <p:set>
                                      <p:cBhvr>
                                        <p:cTn id="30" dur="1" fill="hold">
                                          <p:stCondLst>
                                            <p:cond delay="0"/>
                                          </p:stCondLst>
                                        </p:cTn>
                                        <p:tgtEl>
                                          <p:spTgt spid="115"/>
                                        </p:tgtEl>
                                        <p:attrNameLst>
                                          <p:attrName>style.visibility</p:attrName>
                                        </p:attrNameLst>
                                      </p:cBhvr>
                                      <p:to>
                                        <p:strVal val="visible"/>
                                      </p:to>
                                    </p:set>
                                    <p:animEffect transition="in" filter="fade">
                                      <p:cBhvr>
                                        <p:cTn id="31" dur="500"/>
                                        <p:tgtEl>
                                          <p:spTgt spid="115"/>
                                        </p:tgtEl>
                                      </p:cBhvr>
                                    </p:animEffect>
                                  </p:childTnLst>
                                </p:cTn>
                              </p:par>
                              <p:par>
                                <p:cTn id="32" presetID="0" presetClass="path" presetSubtype="0" repeatCount="indefinite" fill="hold" nodeType="withEffect">
                                  <p:stCondLst>
                                    <p:cond delay="1000"/>
                                  </p:stCondLst>
                                  <p:childTnLst>
                                    <p:animMotion origin="layout" path="M 8.33333E-7 -7.54106E-7 L 0.00104 -0.50752 L 0.42361 -0.50752 L 0.42466 0.41175 L 8.33333E-7 0.41175 L 0.00104 0.08397 " pathEditMode="relative" ptsTypes="AAAAAA">
                                      <p:cBhvr>
                                        <p:cTn id="33" dur="4900" fill="hold"/>
                                        <p:tgtEl>
                                          <p:spTgt spid="115"/>
                                        </p:tgtEl>
                                        <p:attrNameLst>
                                          <p:attrName>ppt_x</p:attrName>
                                          <p:attrName>ppt_y</p:attrName>
                                        </p:attrNameLst>
                                      </p:cBhvr>
                                    </p:animMotion>
                                  </p:childTnLst>
                                  <p:subTnLst>
                                    <p:set>
                                      <p:cBhvr override="childStyle">
                                        <p:cTn dur="1" fill="hold" display="0" masterRel="sameClick" afterEffect="1">
                                          <p:stCondLst>
                                            <p:cond evt="end" delay="0">
                                              <p:tn val="32"/>
                                            </p:cond>
                                          </p:stCondLst>
                                        </p:cTn>
                                        <p:tgtEl>
                                          <p:spTgt spid="115"/>
                                        </p:tgtEl>
                                        <p:attrNameLst>
                                          <p:attrName>style.visibility</p:attrName>
                                        </p:attrNameLst>
                                      </p:cBhvr>
                                      <p:to>
                                        <p:strVal val="hidden"/>
                                      </p:to>
                                    </p:set>
                                  </p:subTnLst>
                                </p:cTn>
                              </p:par>
                              <p:par>
                                <p:cTn id="34" presetID="10" presetClass="entr" presetSubtype="0" fill="hold" nodeType="withEffect">
                                  <p:stCondLst>
                                    <p:cond delay="1500"/>
                                  </p:stCondLst>
                                  <p:childTnLst>
                                    <p:set>
                                      <p:cBhvr>
                                        <p:cTn id="35" dur="1" fill="hold">
                                          <p:stCondLst>
                                            <p:cond delay="0"/>
                                          </p:stCondLst>
                                        </p:cTn>
                                        <p:tgtEl>
                                          <p:spTgt spid="118"/>
                                        </p:tgtEl>
                                        <p:attrNameLst>
                                          <p:attrName>style.visibility</p:attrName>
                                        </p:attrNameLst>
                                      </p:cBhvr>
                                      <p:to>
                                        <p:strVal val="visible"/>
                                      </p:to>
                                    </p:set>
                                    <p:animEffect transition="in" filter="fade">
                                      <p:cBhvr>
                                        <p:cTn id="36" dur="500"/>
                                        <p:tgtEl>
                                          <p:spTgt spid="118"/>
                                        </p:tgtEl>
                                      </p:cBhvr>
                                    </p:animEffect>
                                  </p:childTnLst>
                                </p:cTn>
                              </p:par>
                              <p:par>
                                <p:cTn id="37" presetID="0" presetClass="path" presetSubtype="0" repeatCount="indefinite" fill="hold" nodeType="withEffect">
                                  <p:stCondLst>
                                    <p:cond delay="1500"/>
                                  </p:stCondLst>
                                  <p:childTnLst>
                                    <p:animMotion origin="layout" path="M 8.33333E-7 -7.54106E-7 L 0.00104 -0.50752 L 0.42361 -0.50752 L 0.42466 0.41175 L 8.33333E-7 0.41175 L 0.00104 0.08397 " pathEditMode="relative" ptsTypes="AAAAAA">
                                      <p:cBhvr>
                                        <p:cTn id="38" dur="4900" fill="hold"/>
                                        <p:tgtEl>
                                          <p:spTgt spid="118"/>
                                        </p:tgtEl>
                                        <p:attrNameLst>
                                          <p:attrName>ppt_x</p:attrName>
                                          <p:attrName>ppt_y</p:attrName>
                                        </p:attrNameLst>
                                      </p:cBhvr>
                                    </p:animMotion>
                                  </p:childTnLst>
                                  <p:subTnLst>
                                    <p:set>
                                      <p:cBhvr override="childStyle">
                                        <p:cTn dur="1" fill="hold" display="0" masterRel="sameClick" afterEffect="1">
                                          <p:stCondLst>
                                            <p:cond evt="end" delay="0">
                                              <p:tn val="37"/>
                                            </p:cond>
                                          </p:stCondLst>
                                        </p:cTn>
                                        <p:tgtEl>
                                          <p:spTgt spid="118"/>
                                        </p:tgtEl>
                                        <p:attrNameLst>
                                          <p:attrName>style.visibility</p:attrName>
                                        </p:attrNameLst>
                                      </p:cBhvr>
                                      <p:to>
                                        <p:strVal val="hidden"/>
                                      </p:to>
                                    </p:set>
                                  </p:subTnLst>
                                </p:cTn>
                              </p:par>
                              <p:par>
                                <p:cTn id="39" presetID="10" presetClass="entr" presetSubtype="0" fill="hold" nodeType="withEffect">
                                  <p:stCondLst>
                                    <p:cond delay="2000"/>
                                  </p:stCondLst>
                                  <p:childTnLst>
                                    <p:set>
                                      <p:cBhvr>
                                        <p:cTn id="40" dur="1" fill="hold">
                                          <p:stCondLst>
                                            <p:cond delay="0"/>
                                          </p:stCondLst>
                                        </p:cTn>
                                        <p:tgtEl>
                                          <p:spTgt spid="121"/>
                                        </p:tgtEl>
                                        <p:attrNameLst>
                                          <p:attrName>style.visibility</p:attrName>
                                        </p:attrNameLst>
                                      </p:cBhvr>
                                      <p:to>
                                        <p:strVal val="visible"/>
                                      </p:to>
                                    </p:set>
                                    <p:animEffect transition="in" filter="fade">
                                      <p:cBhvr>
                                        <p:cTn id="41" dur="500"/>
                                        <p:tgtEl>
                                          <p:spTgt spid="121"/>
                                        </p:tgtEl>
                                      </p:cBhvr>
                                    </p:animEffect>
                                  </p:childTnLst>
                                </p:cTn>
                              </p:par>
                              <p:par>
                                <p:cTn id="42" presetID="0" presetClass="path" presetSubtype="0" repeatCount="indefinite" fill="hold" nodeType="withEffect">
                                  <p:stCondLst>
                                    <p:cond delay="2000"/>
                                  </p:stCondLst>
                                  <p:childTnLst>
                                    <p:animMotion origin="layout" path="M 8.33333E-7 -7.54106E-7 L 0.00104 -0.50752 L 0.42361 -0.50752 L 0.42466 0.41175 L 8.33333E-7 0.41175 L 0.00104 0.08397 " pathEditMode="relative" ptsTypes="AAAAAA">
                                      <p:cBhvr>
                                        <p:cTn id="43" dur="4900" fill="hold"/>
                                        <p:tgtEl>
                                          <p:spTgt spid="121"/>
                                        </p:tgtEl>
                                        <p:attrNameLst>
                                          <p:attrName>ppt_x</p:attrName>
                                          <p:attrName>ppt_y</p:attrName>
                                        </p:attrNameLst>
                                      </p:cBhvr>
                                    </p:animMotion>
                                  </p:childTnLst>
                                  <p:subTnLst>
                                    <p:set>
                                      <p:cBhvr override="childStyle">
                                        <p:cTn dur="1" fill="hold" display="0" masterRel="sameClick" afterEffect="1">
                                          <p:stCondLst>
                                            <p:cond evt="end" delay="0">
                                              <p:tn val="42"/>
                                            </p:cond>
                                          </p:stCondLst>
                                        </p:cTn>
                                        <p:tgtEl>
                                          <p:spTgt spid="121"/>
                                        </p:tgtEl>
                                        <p:attrNameLst>
                                          <p:attrName>style.visibility</p:attrName>
                                        </p:attrNameLst>
                                      </p:cBhvr>
                                      <p:to>
                                        <p:strVal val="hidden"/>
                                      </p:to>
                                    </p:set>
                                  </p:subTnLst>
                                </p:cTn>
                              </p:par>
                              <p:par>
                                <p:cTn id="44" presetID="10" presetClass="entr" presetSubtype="0" fill="hold" nodeType="withEffect">
                                  <p:stCondLst>
                                    <p:cond delay="2500"/>
                                  </p:stCondLst>
                                  <p:childTnLst>
                                    <p:set>
                                      <p:cBhvr>
                                        <p:cTn id="45" dur="1" fill="hold">
                                          <p:stCondLst>
                                            <p:cond delay="0"/>
                                          </p:stCondLst>
                                        </p:cTn>
                                        <p:tgtEl>
                                          <p:spTgt spid="124"/>
                                        </p:tgtEl>
                                        <p:attrNameLst>
                                          <p:attrName>style.visibility</p:attrName>
                                        </p:attrNameLst>
                                      </p:cBhvr>
                                      <p:to>
                                        <p:strVal val="visible"/>
                                      </p:to>
                                    </p:set>
                                    <p:animEffect transition="in" filter="fade">
                                      <p:cBhvr>
                                        <p:cTn id="46" dur="500"/>
                                        <p:tgtEl>
                                          <p:spTgt spid="124"/>
                                        </p:tgtEl>
                                      </p:cBhvr>
                                    </p:animEffect>
                                  </p:childTnLst>
                                </p:cTn>
                              </p:par>
                              <p:par>
                                <p:cTn id="47" presetID="0" presetClass="path" presetSubtype="0" repeatCount="indefinite" fill="hold" nodeType="withEffect">
                                  <p:stCondLst>
                                    <p:cond delay="2500"/>
                                  </p:stCondLst>
                                  <p:childTnLst>
                                    <p:animMotion origin="layout" path="M 8.33333E-7 -7.54106E-7 L 0.00104 -0.50752 L 0.42361 -0.50752 L 0.42466 0.41175 L 8.33333E-7 0.41175 L 0.00104 0.08397 " pathEditMode="relative" ptsTypes="AAAAAA">
                                      <p:cBhvr>
                                        <p:cTn id="48" dur="4900" fill="hold"/>
                                        <p:tgtEl>
                                          <p:spTgt spid="124"/>
                                        </p:tgtEl>
                                        <p:attrNameLst>
                                          <p:attrName>ppt_x</p:attrName>
                                          <p:attrName>ppt_y</p:attrName>
                                        </p:attrNameLst>
                                      </p:cBhvr>
                                    </p:animMotion>
                                  </p:childTnLst>
                                  <p:subTnLst>
                                    <p:set>
                                      <p:cBhvr override="childStyle">
                                        <p:cTn dur="1" fill="hold" display="0" masterRel="sameClick" afterEffect="1">
                                          <p:stCondLst>
                                            <p:cond evt="end" delay="0">
                                              <p:tn val="47"/>
                                            </p:cond>
                                          </p:stCondLst>
                                        </p:cTn>
                                        <p:tgtEl>
                                          <p:spTgt spid="124"/>
                                        </p:tgtEl>
                                        <p:attrNameLst>
                                          <p:attrName>style.visibility</p:attrName>
                                        </p:attrNameLst>
                                      </p:cBhvr>
                                      <p:to>
                                        <p:strVal val="hidden"/>
                                      </p:to>
                                    </p:set>
                                  </p:subTnLst>
                                </p:cTn>
                              </p:par>
                              <p:par>
                                <p:cTn id="49" presetID="10" presetClass="entr" presetSubtype="0" fill="hold" nodeType="withEffect">
                                  <p:stCondLst>
                                    <p:cond delay="3000"/>
                                  </p:stCondLst>
                                  <p:childTnLst>
                                    <p:set>
                                      <p:cBhvr>
                                        <p:cTn id="50" dur="1" fill="hold">
                                          <p:stCondLst>
                                            <p:cond delay="0"/>
                                          </p:stCondLst>
                                        </p:cTn>
                                        <p:tgtEl>
                                          <p:spTgt spid="127"/>
                                        </p:tgtEl>
                                        <p:attrNameLst>
                                          <p:attrName>style.visibility</p:attrName>
                                        </p:attrNameLst>
                                      </p:cBhvr>
                                      <p:to>
                                        <p:strVal val="visible"/>
                                      </p:to>
                                    </p:set>
                                    <p:animEffect transition="in" filter="fade">
                                      <p:cBhvr>
                                        <p:cTn id="51" dur="500"/>
                                        <p:tgtEl>
                                          <p:spTgt spid="127"/>
                                        </p:tgtEl>
                                      </p:cBhvr>
                                    </p:animEffect>
                                  </p:childTnLst>
                                </p:cTn>
                              </p:par>
                              <p:par>
                                <p:cTn id="52" presetID="0" presetClass="path" presetSubtype="0" repeatCount="indefinite" fill="hold" nodeType="withEffect">
                                  <p:stCondLst>
                                    <p:cond delay="3000"/>
                                  </p:stCondLst>
                                  <p:childTnLst>
                                    <p:animMotion origin="layout" path="M 8.33333E-7 -7.54106E-7 L 0.00104 -0.50752 L 0.42361 -0.50752 L 0.42466 0.41175 L 8.33333E-7 0.41175 L 0.00104 0.08397 " pathEditMode="relative" ptsTypes="AAAAAA">
                                      <p:cBhvr>
                                        <p:cTn id="53" dur="4900" fill="hold"/>
                                        <p:tgtEl>
                                          <p:spTgt spid="127"/>
                                        </p:tgtEl>
                                        <p:attrNameLst>
                                          <p:attrName>ppt_x</p:attrName>
                                          <p:attrName>ppt_y</p:attrName>
                                        </p:attrNameLst>
                                      </p:cBhvr>
                                    </p:animMotion>
                                  </p:childTnLst>
                                  <p:subTnLst>
                                    <p:set>
                                      <p:cBhvr override="childStyle">
                                        <p:cTn dur="1" fill="hold" display="0" masterRel="sameClick" afterEffect="1">
                                          <p:stCondLst>
                                            <p:cond evt="end" delay="0">
                                              <p:tn val="52"/>
                                            </p:cond>
                                          </p:stCondLst>
                                        </p:cTn>
                                        <p:tgtEl>
                                          <p:spTgt spid="127"/>
                                        </p:tgtEl>
                                        <p:attrNameLst>
                                          <p:attrName>style.visibility</p:attrName>
                                        </p:attrNameLst>
                                      </p:cBhvr>
                                      <p:to>
                                        <p:strVal val="hidden"/>
                                      </p:to>
                                    </p:set>
                                  </p:subTnLst>
                                </p:cTn>
                              </p:par>
                              <p:par>
                                <p:cTn id="54" presetID="10" presetClass="entr" presetSubtype="0" fill="hold" nodeType="withEffect">
                                  <p:stCondLst>
                                    <p:cond delay="3500"/>
                                  </p:stCondLst>
                                  <p:childTnLst>
                                    <p:set>
                                      <p:cBhvr>
                                        <p:cTn id="55" dur="1" fill="hold">
                                          <p:stCondLst>
                                            <p:cond delay="0"/>
                                          </p:stCondLst>
                                        </p:cTn>
                                        <p:tgtEl>
                                          <p:spTgt spid="130"/>
                                        </p:tgtEl>
                                        <p:attrNameLst>
                                          <p:attrName>style.visibility</p:attrName>
                                        </p:attrNameLst>
                                      </p:cBhvr>
                                      <p:to>
                                        <p:strVal val="visible"/>
                                      </p:to>
                                    </p:set>
                                    <p:animEffect transition="in" filter="fade">
                                      <p:cBhvr>
                                        <p:cTn id="56" dur="500"/>
                                        <p:tgtEl>
                                          <p:spTgt spid="130"/>
                                        </p:tgtEl>
                                      </p:cBhvr>
                                    </p:animEffect>
                                  </p:childTnLst>
                                </p:cTn>
                              </p:par>
                              <p:par>
                                <p:cTn id="57" presetID="0" presetClass="path" presetSubtype="0" repeatCount="indefinite" fill="hold" nodeType="withEffect">
                                  <p:stCondLst>
                                    <p:cond delay="3500"/>
                                  </p:stCondLst>
                                  <p:childTnLst>
                                    <p:animMotion origin="layout" path="M 8.33333E-7 -7.54106E-7 L 0.00104 -0.50752 L 0.42361 -0.50752 L 0.42466 0.41175 L 8.33333E-7 0.41175 L 0.00104 0.08397 " pathEditMode="relative" ptsTypes="AAAAAA">
                                      <p:cBhvr>
                                        <p:cTn id="58" dur="4900" fill="hold"/>
                                        <p:tgtEl>
                                          <p:spTgt spid="130"/>
                                        </p:tgtEl>
                                        <p:attrNameLst>
                                          <p:attrName>ppt_x</p:attrName>
                                          <p:attrName>ppt_y</p:attrName>
                                        </p:attrNameLst>
                                      </p:cBhvr>
                                    </p:animMotion>
                                  </p:childTnLst>
                                  <p:subTnLst>
                                    <p:set>
                                      <p:cBhvr override="childStyle">
                                        <p:cTn dur="1" fill="hold" display="0" masterRel="sameClick" afterEffect="1">
                                          <p:stCondLst>
                                            <p:cond evt="end" delay="0">
                                              <p:tn val="57"/>
                                            </p:cond>
                                          </p:stCondLst>
                                        </p:cTn>
                                        <p:tgtEl>
                                          <p:spTgt spid="130"/>
                                        </p:tgtEl>
                                        <p:attrNameLst>
                                          <p:attrName>style.visibility</p:attrName>
                                        </p:attrNameLst>
                                      </p:cBhvr>
                                      <p:to>
                                        <p:strVal val="hidden"/>
                                      </p:to>
                                    </p:set>
                                  </p:subTnLst>
                                </p:cTn>
                              </p:par>
                              <p:par>
                                <p:cTn id="59" presetID="10" presetClass="entr" presetSubtype="0" fill="hold" nodeType="withEffect">
                                  <p:stCondLst>
                                    <p:cond delay="4000"/>
                                  </p:stCondLst>
                                  <p:childTnLst>
                                    <p:set>
                                      <p:cBhvr>
                                        <p:cTn id="60" dur="1" fill="hold">
                                          <p:stCondLst>
                                            <p:cond delay="0"/>
                                          </p:stCondLst>
                                        </p:cTn>
                                        <p:tgtEl>
                                          <p:spTgt spid="133"/>
                                        </p:tgtEl>
                                        <p:attrNameLst>
                                          <p:attrName>style.visibility</p:attrName>
                                        </p:attrNameLst>
                                      </p:cBhvr>
                                      <p:to>
                                        <p:strVal val="visible"/>
                                      </p:to>
                                    </p:set>
                                    <p:animEffect transition="in" filter="fade">
                                      <p:cBhvr>
                                        <p:cTn id="61" dur="500"/>
                                        <p:tgtEl>
                                          <p:spTgt spid="133"/>
                                        </p:tgtEl>
                                      </p:cBhvr>
                                    </p:animEffect>
                                  </p:childTnLst>
                                </p:cTn>
                              </p:par>
                              <p:par>
                                <p:cTn id="62" presetID="0" presetClass="path" presetSubtype="0" repeatCount="indefinite" fill="hold" nodeType="withEffect">
                                  <p:stCondLst>
                                    <p:cond delay="4000"/>
                                  </p:stCondLst>
                                  <p:childTnLst>
                                    <p:animMotion origin="layout" path="M 8.33333E-7 -7.54106E-7 L 0.00104 -0.50752 L 0.42361 -0.50752 L 0.42466 0.41175 L 8.33333E-7 0.41175 L 0.00104 0.08397 " pathEditMode="relative" ptsTypes="AAAAAA">
                                      <p:cBhvr>
                                        <p:cTn id="63" dur="4900" fill="hold"/>
                                        <p:tgtEl>
                                          <p:spTgt spid="133"/>
                                        </p:tgtEl>
                                        <p:attrNameLst>
                                          <p:attrName>ppt_x</p:attrName>
                                          <p:attrName>ppt_y</p:attrName>
                                        </p:attrNameLst>
                                      </p:cBhvr>
                                    </p:animMotion>
                                  </p:childTnLst>
                                  <p:subTnLst>
                                    <p:set>
                                      <p:cBhvr override="childStyle">
                                        <p:cTn dur="1" fill="hold" display="0" masterRel="sameClick" afterEffect="1">
                                          <p:stCondLst>
                                            <p:cond evt="end" delay="0">
                                              <p:tn val="62"/>
                                            </p:cond>
                                          </p:stCondLst>
                                        </p:cTn>
                                        <p:tgtEl>
                                          <p:spTgt spid="133"/>
                                        </p:tgtEl>
                                        <p:attrNameLst>
                                          <p:attrName>style.visibility</p:attrName>
                                        </p:attrNameLst>
                                      </p:cBhvr>
                                      <p:to>
                                        <p:strVal val="hidden"/>
                                      </p:to>
                                    </p:set>
                                  </p:subTnLst>
                                </p:cTn>
                              </p:par>
                              <p:par>
                                <p:cTn id="64" presetID="10" presetClass="entr" presetSubtype="0" fill="hold" nodeType="withEffect">
                                  <p:stCondLst>
                                    <p:cond delay="4500"/>
                                  </p:stCondLst>
                                  <p:childTnLst>
                                    <p:set>
                                      <p:cBhvr>
                                        <p:cTn id="65" dur="1" fill="hold">
                                          <p:stCondLst>
                                            <p:cond delay="0"/>
                                          </p:stCondLst>
                                        </p:cTn>
                                        <p:tgtEl>
                                          <p:spTgt spid="136"/>
                                        </p:tgtEl>
                                        <p:attrNameLst>
                                          <p:attrName>style.visibility</p:attrName>
                                        </p:attrNameLst>
                                      </p:cBhvr>
                                      <p:to>
                                        <p:strVal val="visible"/>
                                      </p:to>
                                    </p:set>
                                    <p:animEffect transition="in" filter="fade">
                                      <p:cBhvr>
                                        <p:cTn id="66" dur="500"/>
                                        <p:tgtEl>
                                          <p:spTgt spid="136"/>
                                        </p:tgtEl>
                                      </p:cBhvr>
                                    </p:animEffect>
                                  </p:childTnLst>
                                </p:cTn>
                              </p:par>
                              <p:par>
                                <p:cTn id="67" presetID="0" presetClass="path" presetSubtype="0" repeatCount="indefinite" fill="hold" nodeType="withEffect">
                                  <p:stCondLst>
                                    <p:cond delay="4500"/>
                                  </p:stCondLst>
                                  <p:childTnLst>
                                    <p:animMotion origin="layout" path="M 8.33333E-7 -7.54106E-7 L 0.00104 -0.50752 L 0.42361 -0.50752 L 0.42466 0.41175 L 8.33333E-7 0.41175 L 0.00104 0.08397 " pathEditMode="relative" ptsTypes="AAAAAA">
                                      <p:cBhvr>
                                        <p:cTn id="68" dur="4900" fill="hold"/>
                                        <p:tgtEl>
                                          <p:spTgt spid="136"/>
                                        </p:tgtEl>
                                        <p:attrNameLst>
                                          <p:attrName>ppt_x</p:attrName>
                                          <p:attrName>ppt_y</p:attrName>
                                        </p:attrNameLst>
                                      </p:cBhvr>
                                    </p:animMotion>
                                  </p:childTnLst>
                                  <p:subTnLst>
                                    <p:set>
                                      <p:cBhvr override="childStyle">
                                        <p:cTn dur="1" fill="hold" display="0" masterRel="sameClick" afterEffect="1">
                                          <p:stCondLst>
                                            <p:cond evt="end" delay="0">
                                              <p:tn val="67"/>
                                            </p:cond>
                                          </p:stCondLst>
                                        </p:cTn>
                                        <p:tgtEl>
                                          <p:spTgt spid="136"/>
                                        </p:tgtEl>
                                        <p:attrNameLst>
                                          <p:attrName>style.visibility</p:attrName>
                                        </p:attrNameLst>
                                      </p:cBhvr>
                                      <p:to>
                                        <p:strVal val="hidden"/>
                                      </p:to>
                                    </p:set>
                                  </p:subTnLst>
                                </p:cTn>
                              </p:par>
                              <p:par>
                                <p:cTn id="69" presetID="10" presetClass="entr" presetSubtype="0" fill="hold" nodeType="withEffect">
                                  <p:stCondLst>
                                    <p:cond delay="5000"/>
                                  </p:stCondLst>
                                  <p:childTnLst>
                                    <p:set>
                                      <p:cBhvr>
                                        <p:cTn id="70" dur="1" fill="hold">
                                          <p:stCondLst>
                                            <p:cond delay="0"/>
                                          </p:stCondLst>
                                        </p:cTn>
                                        <p:tgtEl>
                                          <p:spTgt spid="139"/>
                                        </p:tgtEl>
                                        <p:attrNameLst>
                                          <p:attrName>style.visibility</p:attrName>
                                        </p:attrNameLst>
                                      </p:cBhvr>
                                      <p:to>
                                        <p:strVal val="visible"/>
                                      </p:to>
                                    </p:set>
                                    <p:animEffect transition="in" filter="fade">
                                      <p:cBhvr>
                                        <p:cTn id="71" dur="500"/>
                                        <p:tgtEl>
                                          <p:spTgt spid="139"/>
                                        </p:tgtEl>
                                      </p:cBhvr>
                                    </p:animEffect>
                                  </p:childTnLst>
                                </p:cTn>
                              </p:par>
                              <p:par>
                                <p:cTn id="72" presetID="0" presetClass="path" presetSubtype="0" repeatCount="indefinite" fill="hold" nodeType="withEffect">
                                  <p:stCondLst>
                                    <p:cond delay="5000"/>
                                  </p:stCondLst>
                                  <p:childTnLst>
                                    <p:animMotion origin="layout" path="M 8.33333E-7 -7.54106E-7 L 0.00104 -0.50752 L 0.42361 -0.50752 L 0.42466 0.41175 L 8.33333E-7 0.41175 L 0.00104 0.08397 " pathEditMode="relative" ptsTypes="AAAAAA">
                                      <p:cBhvr>
                                        <p:cTn id="73" dur="4900" fill="hold"/>
                                        <p:tgtEl>
                                          <p:spTgt spid="139"/>
                                        </p:tgtEl>
                                        <p:attrNameLst>
                                          <p:attrName>ppt_x</p:attrName>
                                          <p:attrName>ppt_y</p:attrName>
                                        </p:attrNameLst>
                                      </p:cBhvr>
                                    </p:animMotion>
                                  </p:childTnLst>
                                  <p:subTnLst>
                                    <p:set>
                                      <p:cBhvr override="childStyle">
                                        <p:cTn dur="1" fill="hold" display="0" masterRel="sameClick" afterEffect="1">
                                          <p:stCondLst>
                                            <p:cond evt="end" delay="0">
                                              <p:tn val="72"/>
                                            </p:cond>
                                          </p:stCondLst>
                                        </p:cTn>
                                        <p:tgtEl>
                                          <p:spTgt spid="139"/>
                                        </p:tgtEl>
                                        <p:attrNameLst>
                                          <p:attrName>style.visibility</p:attrName>
                                        </p:attrNameLst>
                                      </p:cBhvr>
                                      <p:to>
                                        <p:strVal val="hidden"/>
                                      </p:to>
                                    </p:set>
                                  </p:subTnLst>
                                </p:cTn>
                              </p:par>
                              <p:par>
                                <p:cTn id="74" presetID="10" presetClass="entr" presetSubtype="0" fill="hold" nodeType="withEffect">
                                  <p:stCondLst>
                                    <p:cond delay="5500"/>
                                  </p:stCondLst>
                                  <p:childTnLst>
                                    <p:set>
                                      <p:cBhvr>
                                        <p:cTn id="75" dur="1" fill="hold">
                                          <p:stCondLst>
                                            <p:cond delay="0"/>
                                          </p:stCondLst>
                                        </p:cTn>
                                        <p:tgtEl>
                                          <p:spTgt spid="142"/>
                                        </p:tgtEl>
                                        <p:attrNameLst>
                                          <p:attrName>style.visibility</p:attrName>
                                        </p:attrNameLst>
                                      </p:cBhvr>
                                      <p:to>
                                        <p:strVal val="visible"/>
                                      </p:to>
                                    </p:set>
                                    <p:animEffect transition="in" filter="fade">
                                      <p:cBhvr>
                                        <p:cTn id="76" dur="500"/>
                                        <p:tgtEl>
                                          <p:spTgt spid="142"/>
                                        </p:tgtEl>
                                      </p:cBhvr>
                                    </p:animEffect>
                                  </p:childTnLst>
                                </p:cTn>
                              </p:par>
                              <p:par>
                                <p:cTn id="77" presetID="0" presetClass="path" presetSubtype="0" repeatCount="indefinite" fill="hold" nodeType="withEffect">
                                  <p:stCondLst>
                                    <p:cond delay="5400"/>
                                  </p:stCondLst>
                                  <p:childTnLst>
                                    <p:animMotion origin="layout" path="M 8.33333E-7 -7.54106E-7 L 0.00104 -0.50752 L 0.42361 -0.50752 L 0.42466 0.41175 L 8.33333E-7 0.41175 L 0.00104 0.08397 " pathEditMode="relative" ptsTypes="AAAAAA">
                                      <p:cBhvr>
                                        <p:cTn id="78" dur="4900" fill="hold"/>
                                        <p:tgtEl>
                                          <p:spTgt spid="142"/>
                                        </p:tgtEl>
                                        <p:attrNameLst>
                                          <p:attrName>ppt_x</p:attrName>
                                          <p:attrName>ppt_y</p:attrName>
                                        </p:attrNameLst>
                                      </p:cBhvr>
                                    </p:animMotion>
                                  </p:childTnLst>
                                  <p:subTnLst>
                                    <p:set>
                                      <p:cBhvr override="childStyle">
                                        <p:cTn dur="1" fill="hold" display="0" masterRel="sameClick" afterEffect="1">
                                          <p:stCondLst>
                                            <p:cond evt="end" delay="0">
                                              <p:tn val="77"/>
                                            </p:cond>
                                          </p:stCondLst>
                                        </p:cTn>
                                        <p:tgtEl>
                                          <p:spTgt spid="14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2" grpId="0" autoUpdateAnimBg="0"/>
      <p:bldP spid="95" grpId="0"/>
      <p:bldP spid="95"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sp>
        <p:nvSpPr>
          <p:cNvPr id="12379" name="AutoShape 91"/>
          <p:cNvSpPr>
            <a:spLocks noChangeArrowheads="1"/>
          </p:cNvSpPr>
          <p:nvPr/>
        </p:nvSpPr>
        <p:spPr bwMode="auto">
          <a:xfrm>
            <a:off x="3876675" y="2486025"/>
            <a:ext cx="1420813" cy="290513"/>
          </a:xfrm>
          <a:prstGeom prst="rightArrow">
            <a:avLst>
              <a:gd name="adj1" fmla="val 50000"/>
              <a:gd name="adj2" fmla="val 122268"/>
            </a:avLst>
          </a:prstGeom>
          <a:solidFill>
            <a:srgbClr val="CC00CC"/>
          </a:solidFill>
          <a:ln w="9525">
            <a:solidFill>
              <a:schemeClr val="tx1"/>
            </a:solidFill>
            <a:miter lim="800000"/>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80" name="Text Box 92"/>
          <p:cNvSpPr txBox="1">
            <a:spLocks noChangeArrowheads="1"/>
          </p:cNvSpPr>
          <p:nvPr/>
        </p:nvSpPr>
        <p:spPr bwMode="auto">
          <a:xfrm>
            <a:off x="6297949" y="275609"/>
            <a:ext cx="2468562" cy="2677656"/>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dirty="0">
                <a:ln w="11430"/>
                <a:solidFill>
                  <a:sysClr val="windowText" lastClr="000000"/>
                </a:solidFill>
                <a:effectLst>
                  <a:outerShdw blurRad="50800" dist="39000" dir="5460000" algn="tl">
                    <a:srgbClr val="000000">
                      <a:alpha val="38000"/>
                    </a:srgbClr>
                  </a:outerShdw>
                </a:effectLst>
                <a:uLnTx/>
                <a:uFillTx/>
                <a:latin typeface="Arial" charset="0"/>
                <a:ea typeface="+mn-ea"/>
                <a:cs typeface="+mn-cs"/>
              </a:rPr>
              <a:t>Behind the wire the magnetic field is pointed to the right.</a:t>
            </a:r>
          </a:p>
        </p:txBody>
      </p:sp>
      <p:sp>
        <p:nvSpPr>
          <p:cNvPr id="12290" name="AutoShape 2"/>
          <p:cNvSpPr>
            <a:spLocks noChangeArrowheads="1"/>
          </p:cNvSpPr>
          <p:nvPr/>
        </p:nvSpPr>
        <p:spPr bwMode="auto">
          <a:xfrm>
            <a:off x="4195763" y="665163"/>
            <a:ext cx="496887" cy="5380037"/>
          </a:xfrm>
          <a:prstGeom prst="can">
            <a:avLst>
              <a:gd name="adj" fmla="val 42358"/>
            </a:avLst>
          </a:prstGeom>
          <a:gradFill rotWithShape="0">
            <a:gsLst>
              <a:gs pos="0">
                <a:srgbClr val="FF0000">
                  <a:gamma/>
                  <a:shade val="46275"/>
                  <a:invGamma/>
                </a:srgbClr>
              </a:gs>
              <a:gs pos="50000">
                <a:srgbClr val="FF0000"/>
              </a:gs>
              <a:gs pos="100000">
                <a:srgbClr val="FF0000">
                  <a:gamma/>
                  <a:shade val="46275"/>
                  <a:invGamma/>
                </a:srgbClr>
              </a:gs>
            </a:gsLst>
            <a:lin ang="0" scaled="1"/>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12296" name="Group 8"/>
          <p:cNvGrpSpPr>
            <a:grpSpLocks/>
          </p:cNvGrpSpPr>
          <p:nvPr/>
        </p:nvGrpSpPr>
        <p:grpSpPr bwMode="auto">
          <a:xfrm rot="-5400000">
            <a:off x="4237832" y="1754981"/>
            <a:ext cx="527050" cy="2967037"/>
            <a:chOff x="1729" y="408"/>
            <a:chExt cx="428" cy="1860"/>
          </a:xfrm>
        </p:grpSpPr>
        <p:grpSp>
          <p:nvGrpSpPr>
            <p:cNvPr id="12297" name="Group 9"/>
            <p:cNvGrpSpPr>
              <a:grpSpLocks/>
            </p:cNvGrpSpPr>
            <p:nvPr/>
          </p:nvGrpSpPr>
          <p:grpSpPr bwMode="auto">
            <a:xfrm>
              <a:off x="1837" y="684"/>
              <a:ext cx="284" cy="1284"/>
              <a:chOff x="1837" y="684"/>
              <a:chExt cx="284" cy="1284"/>
            </a:xfrm>
          </p:grpSpPr>
          <p:sp>
            <p:nvSpPr>
              <p:cNvPr id="12298" name="Arc 10"/>
              <p:cNvSpPr>
                <a:spLocks/>
              </p:cNvSpPr>
              <p:nvPr/>
            </p:nvSpPr>
            <p:spPr bwMode="auto">
              <a:xfrm flipH="1" flipV="1">
                <a:off x="1839" y="1212"/>
                <a:ext cx="282" cy="756"/>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299" name="Arc 11"/>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2300" name="Group 12"/>
            <p:cNvGrpSpPr>
              <a:grpSpLocks/>
            </p:cNvGrpSpPr>
            <p:nvPr/>
          </p:nvGrpSpPr>
          <p:grpSpPr bwMode="auto">
            <a:xfrm>
              <a:off x="1729" y="408"/>
              <a:ext cx="428" cy="1860"/>
              <a:chOff x="1837" y="684"/>
              <a:chExt cx="284" cy="1284"/>
            </a:xfrm>
          </p:grpSpPr>
          <p:sp>
            <p:nvSpPr>
              <p:cNvPr id="12301" name="Arc 13"/>
              <p:cNvSpPr>
                <a:spLocks/>
              </p:cNvSpPr>
              <p:nvPr/>
            </p:nvSpPr>
            <p:spPr bwMode="auto">
              <a:xfrm flipH="1" flipV="1">
                <a:off x="1839" y="1212"/>
                <a:ext cx="282" cy="756"/>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02" name="Arc 14"/>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2303" name="Freeform 15"/>
            <p:cNvSpPr>
              <a:spLocks/>
            </p:cNvSpPr>
            <p:nvPr/>
          </p:nvSpPr>
          <p:spPr bwMode="auto">
            <a:xfrm rot="1730975" flipH="1" flipV="1">
              <a:off x="1760" y="195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04" name="Freeform 16"/>
            <p:cNvSpPr>
              <a:spLocks/>
            </p:cNvSpPr>
            <p:nvPr/>
          </p:nvSpPr>
          <p:spPr bwMode="auto">
            <a:xfrm rot="3424353" flipH="1" flipV="1">
              <a:off x="1739" y="66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05" name="Freeform 17"/>
            <p:cNvSpPr>
              <a:spLocks/>
            </p:cNvSpPr>
            <p:nvPr/>
          </p:nvSpPr>
          <p:spPr bwMode="auto">
            <a:xfrm rot="12372058" flipH="1" flipV="1">
              <a:off x="2024" y="555"/>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06" name="Freeform 18"/>
            <p:cNvSpPr>
              <a:spLocks/>
            </p:cNvSpPr>
            <p:nvPr/>
          </p:nvSpPr>
          <p:spPr bwMode="auto">
            <a:xfrm rot="14666928" flipH="1" flipV="1">
              <a:off x="2048" y="195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07" name="Freeform 19"/>
            <p:cNvSpPr>
              <a:spLocks/>
            </p:cNvSpPr>
            <p:nvPr/>
          </p:nvSpPr>
          <p:spPr bwMode="auto">
            <a:xfrm rot="2324203" flipH="1" flipV="1">
              <a:off x="1808" y="1575"/>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08" name="Freeform 20"/>
            <p:cNvSpPr>
              <a:spLocks/>
            </p:cNvSpPr>
            <p:nvPr/>
          </p:nvSpPr>
          <p:spPr bwMode="auto">
            <a:xfrm rot="24557294" flipH="1" flipV="1">
              <a:off x="1805" y="1002"/>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09" name="Freeform 21"/>
            <p:cNvSpPr>
              <a:spLocks/>
            </p:cNvSpPr>
            <p:nvPr/>
          </p:nvSpPr>
          <p:spPr bwMode="auto">
            <a:xfrm rot="12708018" flipH="1" flipV="1">
              <a:off x="2027" y="802"/>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10" name="Freeform 22"/>
            <p:cNvSpPr>
              <a:spLocks/>
            </p:cNvSpPr>
            <p:nvPr/>
          </p:nvSpPr>
          <p:spPr bwMode="auto">
            <a:xfrm rot="13623439" flipH="1" flipV="1">
              <a:off x="2045" y="1628"/>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2311" name="Group 23"/>
          <p:cNvGrpSpPr>
            <a:grpSpLocks/>
          </p:cNvGrpSpPr>
          <p:nvPr/>
        </p:nvGrpSpPr>
        <p:grpSpPr bwMode="auto">
          <a:xfrm rot="-5400000">
            <a:off x="4199732" y="4114006"/>
            <a:ext cx="527050" cy="2967037"/>
            <a:chOff x="1729" y="408"/>
            <a:chExt cx="428" cy="1860"/>
          </a:xfrm>
        </p:grpSpPr>
        <p:grpSp>
          <p:nvGrpSpPr>
            <p:cNvPr id="12312" name="Group 24"/>
            <p:cNvGrpSpPr>
              <a:grpSpLocks/>
            </p:cNvGrpSpPr>
            <p:nvPr/>
          </p:nvGrpSpPr>
          <p:grpSpPr bwMode="auto">
            <a:xfrm>
              <a:off x="1837" y="684"/>
              <a:ext cx="284" cy="1284"/>
              <a:chOff x="1837" y="684"/>
              <a:chExt cx="284" cy="1284"/>
            </a:xfrm>
          </p:grpSpPr>
          <p:sp>
            <p:nvSpPr>
              <p:cNvPr id="12313" name="Arc 25"/>
              <p:cNvSpPr>
                <a:spLocks/>
              </p:cNvSpPr>
              <p:nvPr/>
            </p:nvSpPr>
            <p:spPr bwMode="auto">
              <a:xfrm flipH="1" flipV="1">
                <a:off x="1839" y="1212"/>
                <a:ext cx="282" cy="756"/>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14" name="Arc 26"/>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2315" name="Group 27"/>
            <p:cNvGrpSpPr>
              <a:grpSpLocks/>
            </p:cNvGrpSpPr>
            <p:nvPr/>
          </p:nvGrpSpPr>
          <p:grpSpPr bwMode="auto">
            <a:xfrm>
              <a:off x="1729" y="408"/>
              <a:ext cx="428" cy="1860"/>
              <a:chOff x="1837" y="684"/>
              <a:chExt cx="284" cy="1284"/>
            </a:xfrm>
          </p:grpSpPr>
          <p:sp>
            <p:nvSpPr>
              <p:cNvPr id="12316" name="Arc 28"/>
              <p:cNvSpPr>
                <a:spLocks/>
              </p:cNvSpPr>
              <p:nvPr/>
            </p:nvSpPr>
            <p:spPr bwMode="auto">
              <a:xfrm flipH="1" flipV="1">
                <a:off x="1839" y="1212"/>
                <a:ext cx="282" cy="756"/>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17" name="Arc 29"/>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2318" name="Freeform 30"/>
            <p:cNvSpPr>
              <a:spLocks/>
            </p:cNvSpPr>
            <p:nvPr/>
          </p:nvSpPr>
          <p:spPr bwMode="auto">
            <a:xfrm rot="1730975" flipH="1" flipV="1">
              <a:off x="1760" y="195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19" name="Freeform 31"/>
            <p:cNvSpPr>
              <a:spLocks/>
            </p:cNvSpPr>
            <p:nvPr/>
          </p:nvSpPr>
          <p:spPr bwMode="auto">
            <a:xfrm rot="3424353" flipH="1" flipV="1">
              <a:off x="1739" y="66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20" name="Freeform 32"/>
            <p:cNvSpPr>
              <a:spLocks/>
            </p:cNvSpPr>
            <p:nvPr/>
          </p:nvSpPr>
          <p:spPr bwMode="auto">
            <a:xfrm rot="12372058" flipH="1" flipV="1">
              <a:off x="2024" y="555"/>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21" name="Freeform 33"/>
            <p:cNvSpPr>
              <a:spLocks/>
            </p:cNvSpPr>
            <p:nvPr/>
          </p:nvSpPr>
          <p:spPr bwMode="auto">
            <a:xfrm rot="14666928" flipH="1" flipV="1">
              <a:off x="2048" y="195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22" name="Freeform 34"/>
            <p:cNvSpPr>
              <a:spLocks/>
            </p:cNvSpPr>
            <p:nvPr/>
          </p:nvSpPr>
          <p:spPr bwMode="auto">
            <a:xfrm rot="2324203" flipH="1" flipV="1">
              <a:off x="1808" y="1575"/>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23" name="Freeform 35"/>
            <p:cNvSpPr>
              <a:spLocks/>
            </p:cNvSpPr>
            <p:nvPr/>
          </p:nvSpPr>
          <p:spPr bwMode="auto">
            <a:xfrm rot="24557294" flipH="1" flipV="1">
              <a:off x="1805" y="1002"/>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24" name="Freeform 36"/>
            <p:cNvSpPr>
              <a:spLocks/>
            </p:cNvSpPr>
            <p:nvPr/>
          </p:nvSpPr>
          <p:spPr bwMode="auto">
            <a:xfrm rot="12708018" flipH="1" flipV="1">
              <a:off x="2027" y="802"/>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25" name="Freeform 37"/>
            <p:cNvSpPr>
              <a:spLocks/>
            </p:cNvSpPr>
            <p:nvPr/>
          </p:nvSpPr>
          <p:spPr bwMode="auto">
            <a:xfrm rot="13623439" flipH="1" flipV="1">
              <a:off x="2045" y="1628"/>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2326" name="Group 38"/>
          <p:cNvGrpSpPr>
            <a:grpSpLocks/>
          </p:cNvGrpSpPr>
          <p:nvPr/>
        </p:nvGrpSpPr>
        <p:grpSpPr bwMode="auto">
          <a:xfrm rot="-5400000">
            <a:off x="4177507" y="-245269"/>
            <a:ext cx="527050" cy="2967037"/>
            <a:chOff x="1729" y="408"/>
            <a:chExt cx="428" cy="1860"/>
          </a:xfrm>
        </p:grpSpPr>
        <p:grpSp>
          <p:nvGrpSpPr>
            <p:cNvPr id="12327" name="Group 39"/>
            <p:cNvGrpSpPr>
              <a:grpSpLocks/>
            </p:cNvGrpSpPr>
            <p:nvPr/>
          </p:nvGrpSpPr>
          <p:grpSpPr bwMode="auto">
            <a:xfrm>
              <a:off x="1837" y="684"/>
              <a:ext cx="284" cy="1284"/>
              <a:chOff x="1837" y="684"/>
              <a:chExt cx="284" cy="1284"/>
            </a:xfrm>
          </p:grpSpPr>
          <p:sp>
            <p:nvSpPr>
              <p:cNvPr id="12328" name="Arc 40"/>
              <p:cNvSpPr>
                <a:spLocks/>
              </p:cNvSpPr>
              <p:nvPr/>
            </p:nvSpPr>
            <p:spPr bwMode="auto">
              <a:xfrm flipH="1" flipV="1">
                <a:off x="1839" y="1212"/>
                <a:ext cx="282" cy="756"/>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29" name="Arc 41"/>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12330" name="Group 42"/>
            <p:cNvGrpSpPr>
              <a:grpSpLocks/>
            </p:cNvGrpSpPr>
            <p:nvPr/>
          </p:nvGrpSpPr>
          <p:grpSpPr bwMode="auto">
            <a:xfrm>
              <a:off x="1729" y="408"/>
              <a:ext cx="428" cy="1860"/>
              <a:chOff x="1837" y="684"/>
              <a:chExt cx="284" cy="1284"/>
            </a:xfrm>
          </p:grpSpPr>
          <p:sp>
            <p:nvSpPr>
              <p:cNvPr id="12331" name="Arc 43"/>
              <p:cNvSpPr>
                <a:spLocks/>
              </p:cNvSpPr>
              <p:nvPr/>
            </p:nvSpPr>
            <p:spPr bwMode="auto">
              <a:xfrm flipH="1" flipV="1">
                <a:off x="1839" y="1212"/>
                <a:ext cx="282" cy="756"/>
              </a:xfrm>
              <a:custGeom>
                <a:avLst/>
                <a:gdLst>
                  <a:gd name="G0" fmla="+- 19433 0 0"/>
                  <a:gd name="G1" fmla="+- 21600 0 0"/>
                  <a:gd name="G2" fmla="+- 21600 0 0"/>
                  <a:gd name="T0" fmla="*/ 0 w 40729"/>
                  <a:gd name="T1" fmla="*/ 12171 h 21600"/>
                  <a:gd name="T2" fmla="*/ 40729 w 40729"/>
                  <a:gd name="T3" fmla="*/ 17990 h 21600"/>
                  <a:gd name="T4" fmla="*/ 19433 w 40729"/>
                  <a:gd name="T5" fmla="*/ 21600 h 21600"/>
                </a:gdLst>
                <a:ahLst/>
                <a:cxnLst>
                  <a:cxn ang="0">
                    <a:pos x="T0" y="T1"/>
                  </a:cxn>
                  <a:cxn ang="0">
                    <a:pos x="T2" y="T3"/>
                  </a:cxn>
                  <a:cxn ang="0">
                    <a:pos x="T4" y="T5"/>
                  </a:cxn>
                </a:cxnLst>
                <a:rect l="0" t="0" r="r" b="b"/>
                <a:pathLst>
                  <a:path w="40729" h="21600" fill="none" extrusionOk="0">
                    <a:moveTo>
                      <a:pt x="-1" y="12170"/>
                    </a:moveTo>
                    <a:cubicBezTo>
                      <a:pt x="3611" y="4726"/>
                      <a:pt x="11158" y="-1"/>
                      <a:pt x="19433" y="0"/>
                    </a:cubicBezTo>
                    <a:cubicBezTo>
                      <a:pt x="29969" y="0"/>
                      <a:pt x="38968" y="7601"/>
                      <a:pt x="40729" y="17989"/>
                    </a:cubicBezTo>
                  </a:path>
                  <a:path w="40729" h="21600" stroke="0" extrusionOk="0">
                    <a:moveTo>
                      <a:pt x="-1" y="12170"/>
                    </a:moveTo>
                    <a:cubicBezTo>
                      <a:pt x="3611" y="4726"/>
                      <a:pt x="11158" y="-1"/>
                      <a:pt x="19433" y="0"/>
                    </a:cubicBezTo>
                    <a:cubicBezTo>
                      <a:pt x="29969" y="0"/>
                      <a:pt x="38968" y="7601"/>
                      <a:pt x="40729" y="17989"/>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32" name="Arc 44"/>
              <p:cNvSpPr>
                <a:spLocks/>
              </p:cNvSpPr>
              <p:nvPr/>
            </p:nvSpPr>
            <p:spPr bwMode="auto">
              <a:xfrm flipH="1">
                <a:off x="1837" y="684"/>
                <a:ext cx="284" cy="708"/>
              </a:xfrm>
              <a:custGeom>
                <a:avLst/>
                <a:gdLst>
                  <a:gd name="G0" fmla="+- 19433 0 0"/>
                  <a:gd name="G1" fmla="+- 21600 0 0"/>
                  <a:gd name="G2" fmla="+- 21600 0 0"/>
                  <a:gd name="T0" fmla="*/ 0 w 41033"/>
                  <a:gd name="T1" fmla="*/ 12171 h 21600"/>
                  <a:gd name="T2" fmla="*/ 41033 w 41033"/>
                  <a:gd name="T3" fmla="*/ 21600 h 21600"/>
                  <a:gd name="T4" fmla="*/ 19433 w 41033"/>
                  <a:gd name="T5" fmla="*/ 21600 h 21600"/>
                </a:gdLst>
                <a:ahLst/>
                <a:cxnLst>
                  <a:cxn ang="0">
                    <a:pos x="T0" y="T1"/>
                  </a:cxn>
                  <a:cxn ang="0">
                    <a:pos x="T2" y="T3"/>
                  </a:cxn>
                  <a:cxn ang="0">
                    <a:pos x="T4" y="T5"/>
                  </a:cxn>
                </a:cxnLst>
                <a:rect l="0" t="0" r="r" b="b"/>
                <a:pathLst>
                  <a:path w="41033" h="21600" fill="none" extrusionOk="0">
                    <a:moveTo>
                      <a:pt x="-1" y="12170"/>
                    </a:moveTo>
                    <a:cubicBezTo>
                      <a:pt x="3611" y="4726"/>
                      <a:pt x="11158" y="-1"/>
                      <a:pt x="19433" y="0"/>
                    </a:cubicBezTo>
                    <a:cubicBezTo>
                      <a:pt x="31362" y="0"/>
                      <a:pt x="41033" y="9670"/>
                      <a:pt x="41033" y="21600"/>
                    </a:cubicBezTo>
                  </a:path>
                  <a:path w="41033" h="21600" stroke="0" extrusionOk="0">
                    <a:moveTo>
                      <a:pt x="-1" y="12170"/>
                    </a:moveTo>
                    <a:cubicBezTo>
                      <a:pt x="3611" y="4726"/>
                      <a:pt x="11158" y="-1"/>
                      <a:pt x="19433" y="0"/>
                    </a:cubicBezTo>
                    <a:cubicBezTo>
                      <a:pt x="31362" y="0"/>
                      <a:pt x="41033" y="9670"/>
                      <a:pt x="41033" y="21600"/>
                    </a:cubicBezTo>
                    <a:lnTo>
                      <a:pt x="19433" y="21600"/>
                    </a:lnTo>
                    <a:close/>
                  </a:path>
                </a:pathLst>
              </a:custGeom>
              <a:no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2333" name="Freeform 45"/>
            <p:cNvSpPr>
              <a:spLocks/>
            </p:cNvSpPr>
            <p:nvPr/>
          </p:nvSpPr>
          <p:spPr bwMode="auto">
            <a:xfrm rot="1730975" flipH="1" flipV="1">
              <a:off x="1760" y="195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34" name="Freeform 46"/>
            <p:cNvSpPr>
              <a:spLocks/>
            </p:cNvSpPr>
            <p:nvPr/>
          </p:nvSpPr>
          <p:spPr bwMode="auto">
            <a:xfrm rot="3424353" flipH="1" flipV="1">
              <a:off x="1739" y="66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35" name="Freeform 47"/>
            <p:cNvSpPr>
              <a:spLocks/>
            </p:cNvSpPr>
            <p:nvPr/>
          </p:nvSpPr>
          <p:spPr bwMode="auto">
            <a:xfrm rot="12372058" flipH="1" flipV="1">
              <a:off x="2024" y="555"/>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36" name="Freeform 48"/>
            <p:cNvSpPr>
              <a:spLocks/>
            </p:cNvSpPr>
            <p:nvPr/>
          </p:nvSpPr>
          <p:spPr bwMode="auto">
            <a:xfrm rot="14666928" flipH="1" flipV="1">
              <a:off x="2048" y="1959"/>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37" name="Freeform 49"/>
            <p:cNvSpPr>
              <a:spLocks/>
            </p:cNvSpPr>
            <p:nvPr/>
          </p:nvSpPr>
          <p:spPr bwMode="auto">
            <a:xfrm rot="2324203" flipH="1" flipV="1">
              <a:off x="1808" y="1575"/>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38" name="Freeform 50"/>
            <p:cNvSpPr>
              <a:spLocks/>
            </p:cNvSpPr>
            <p:nvPr/>
          </p:nvSpPr>
          <p:spPr bwMode="auto">
            <a:xfrm rot="24557294" flipH="1" flipV="1">
              <a:off x="1805" y="1002"/>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39" name="Freeform 51"/>
            <p:cNvSpPr>
              <a:spLocks/>
            </p:cNvSpPr>
            <p:nvPr/>
          </p:nvSpPr>
          <p:spPr bwMode="auto">
            <a:xfrm rot="12708018" flipH="1" flipV="1">
              <a:off x="2027" y="802"/>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40" name="Freeform 52"/>
            <p:cNvSpPr>
              <a:spLocks/>
            </p:cNvSpPr>
            <p:nvPr/>
          </p:nvSpPr>
          <p:spPr bwMode="auto">
            <a:xfrm rot="13623439" flipH="1" flipV="1">
              <a:off x="2045" y="1628"/>
              <a:ext cx="104" cy="104"/>
            </a:xfrm>
            <a:custGeom>
              <a:avLst/>
              <a:gdLst/>
              <a:ahLst/>
              <a:cxnLst>
                <a:cxn ang="0">
                  <a:pos x="0" y="64"/>
                </a:cxn>
                <a:cxn ang="0">
                  <a:pos x="72" y="0"/>
                </a:cxn>
                <a:cxn ang="0">
                  <a:pos x="104" y="104"/>
                </a:cxn>
                <a:cxn ang="0">
                  <a:pos x="0" y="64"/>
                </a:cxn>
              </a:cxnLst>
              <a:rect l="0" t="0" r="r" b="b"/>
              <a:pathLst>
                <a:path w="104" h="104">
                  <a:moveTo>
                    <a:pt x="0" y="64"/>
                  </a:moveTo>
                  <a:lnTo>
                    <a:pt x="72" y="0"/>
                  </a:lnTo>
                  <a:lnTo>
                    <a:pt x="104" y="104"/>
                  </a:lnTo>
                  <a:lnTo>
                    <a:pt x="0" y="64"/>
                  </a:lnTo>
                  <a:close/>
                </a:path>
              </a:pathLst>
            </a:custGeom>
            <a:solidFill>
              <a:schemeClr val="tx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2342" name="Text Box 54"/>
          <p:cNvSpPr txBox="1">
            <a:spLocks noChangeArrowheads="1"/>
          </p:cNvSpPr>
          <p:nvPr/>
        </p:nvSpPr>
        <p:spPr bwMode="auto">
          <a:xfrm>
            <a:off x="208897" y="3964342"/>
            <a:ext cx="2468562" cy="2677656"/>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dirty="0">
                <a:ln w="11430"/>
                <a:solidFill>
                  <a:sysClr val="windowText" lastClr="000000"/>
                </a:solidFill>
                <a:effectLst>
                  <a:outerShdw blurRad="50800" dist="39000" dir="5460000" algn="tl">
                    <a:srgbClr val="000000">
                      <a:alpha val="38000"/>
                    </a:srgbClr>
                  </a:outerShdw>
                </a:effectLst>
                <a:uLnTx/>
                <a:uFillTx/>
                <a:latin typeface="Arial" charset="0"/>
                <a:ea typeface="+mn-ea"/>
                <a:cs typeface="+mn-cs"/>
              </a:rPr>
              <a:t>The magnetic field in front of the wire is pointed to the left.</a:t>
            </a:r>
          </a:p>
        </p:txBody>
      </p:sp>
      <p:sp>
        <p:nvSpPr>
          <p:cNvPr id="12378" name="Text Box 90"/>
          <p:cNvSpPr txBox="1">
            <a:spLocks noChangeArrowheads="1"/>
          </p:cNvSpPr>
          <p:nvPr/>
        </p:nvSpPr>
        <p:spPr bwMode="auto">
          <a:xfrm>
            <a:off x="167229" y="193040"/>
            <a:ext cx="2468563" cy="3539430"/>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dirty="0">
                <a:ln w="11430"/>
                <a:solidFill>
                  <a:sysClr val="windowText" lastClr="000000"/>
                </a:solidFill>
                <a:effectLst>
                  <a:outerShdw blurRad="50800" dist="39000" dir="5460000" algn="tl">
                    <a:srgbClr val="000000">
                      <a:alpha val="38000"/>
                    </a:srgbClr>
                  </a:outerShdw>
                </a:effectLst>
                <a:uLnTx/>
                <a:uFillTx/>
                <a:latin typeface="Arial" charset="0"/>
                <a:ea typeface="+mn-ea"/>
                <a:cs typeface="+mn-cs"/>
              </a:rPr>
              <a:t>The magnetic field on the left side of the wire is pointed back into the page.</a:t>
            </a:r>
          </a:p>
        </p:txBody>
      </p:sp>
      <p:sp>
        <p:nvSpPr>
          <p:cNvPr id="12385" name="Text Box 97"/>
          <p:cNvSpPr txBox="1">
            <a:spLocks noChangeArrowheads="1"/>
          </p:cNvSpPr>
          <p:nvPr/>
        </p:nvSpPr>
        <p:spPr bwMode="auto">
          <a:xfrm>
            <a:off x="6428834" y="3355004"/>
            <a:ext cx="2468562" cy="3108543"/>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dirty="0">
                <a:ln w="11430"/>
                <a:solidFill>
                  <a:sysClr val="windowText" lastClr="000000"/>
                </a:solidFill>
                <a:effectLst>
                  <a:outerShdw blurRad="50800" dist="39000" dir="5460000" algn="tl">
                    <a:srgbClr val="000000">
                      <a:alpha val="38000"/>
                    </a:srgbClr>
                  </a:outerShdw>
                </a:effectLst>
                <a:uLnTx/>
                <a:uFillTx/>
                <a:latin typeface="Arial" charset="0"/>
                <a:ea typeface="+mn-ea"/>
                <a:cs typeface="+mn-cs"/>
              </a:rPr>
              <a:t>And on the right side of the wire the magnetic field is pointed out of the page.</a:t>
            </a:r>
          </a:p>
        </p:txBody>
      </p:sp>
      <p:sp>
        <p:nvSpPr>
          <p:cNvPr id="81" name="Freeform 80"/>
          <p:cNvSpPr/>
          <p:nvPr/>
        </p:nvSpPr>
        <p:spPr bwMode="auto">
          <a:xfrm>
            <a:off x="5615755" y="2832410"/>
            <a:ext cx="1101740" cy="909939"/>
          </a:xfrm>
          <a:custGeom>
            <a:avLst/>
            <a:gdLst>
              <a:gd name="connsiteX0" fmla="*/ 660152 w 1101740"/>
              <a:gd name="connsiteY0" fmla="*/ 0 h 909939"/>
              <a:gd name="connsiteX1" fmla="*/ 285471 w 1101740"/>
              <a:gd name="connsiteY1" fmla="*/ 499574 h 909939"/>
              <a:gd name="connsiteX2" fmla="*/ 0 w 1101740"/>
              <a:gd name="connsiteY2" fmla="*/ 432667 h 909939"/>
              <a:gd name="connsiteX3" fmla="*/ 454970 w 1101740"/>
              <a:gd name="connsiteY3" fmla="*/ 909939 h 909939"/>
              <a:gd name="connsiteX4" fmla="*/ 1101740 w 1101740"/>
              <a:gd name="connsiteY4" fmla="*/ 704757 h 909939"/>
              <a:gd name="connsiteX5" fmla="*/ 843032 w 1101740"/>
              <a:gd name="connsiteY5" fmla="*/ 651231 h 909939"/>
              <a:gd name="connsiteX6" fmla="*/ 847493 w 1101740"/>
              <a:gd name="connsiteY6" fmla="*/ 62447 h 909939"/>
              <a:gd name="connsiteX7" fmla="*/ 660152 w 1101740"/>
              <a:gd name="connsiteY7" fmla="*/ 0 h 909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1740" h="909939">
                <a:moveTo>
                  <a:pt x="660152" y="0"/>
                </a:moveTo>
                <a:lnTo>
                  <a:pt x="285471" y="499574"/>
                </a:lnTo>
                <a:lnTo>
                  <a:pt x="0" y="432667"/>
                </a:lnTo>
                <a:lnTo>
                  <a:pt x="454970" y="909939"/>
                </a:lnTo>
                <a:lnTo>
                  <a:pt x="1101740" y="704757"/>
                </a:lnTo>
                <a:lnTo>
                  <a:pt x="843032" y="651231"/>
                </a:lnTo>
                <a:lnTo>
                  <a:pt x="847493" y="62447"/>
                </a:lnTo>
                <a:lnTo>
                  <a:pt x="660152" y="0"/>
                </a:lnTo>
                <a:close/>
              </a:path>
            </a:pathLst>
          </a:custGeom>
          <a:solidFill>
            <a:srgbClr val="FF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2" name="Freeform 81"/>
          <p:cNvSpPr/>
          <p:nvPr/>
        </p:nvSpPr>
        <p:spPr bwMode="auto">
          <a:xfrm>
            <a:off x="2141034" y="2752121"/>
            <a:ext cx="1199872" cy="856413"/>
          </a:xfrm>
          <a:custGeom>
            <a:avLst/>
            <a:gdLst>
              <a:gd name="connsiteX0" fmla="*/ 0 w 1199872"/>
              <a:gd name="connsiteY0" fmla="*/ 579863 h 856413"/>
              <a:gd name="connsiteX1" fmla="*/ 691376 w 1199872"/>
              <a:gd name="connsiteY1" fmla="*/ 129354 h 856413"/>
              <a:gd name="connsiteX2" fmla="*/ 450510 w 1199872"/>
              <a:gd name="connsiteY2" fmla="*/ 44605 h 856413"/>
              <a:gd name="connsiteX3" fmla="*/ 887637 w 1199872"/>
              <a:gd name="connsiteY3" fmla="*/ 0 h 856413"/>
              <a:gd name="connsiteX4" fmla="*/ 1199872 w 1199872"/>
              <a:gd name="connsiteY4" fmla="*/ 316694 h 856413"/>
              <a:gd name="connsiteX5" fmla="*/ 905479 w 1199872"/>
              <a:gd name="connsiteY5" fmla="*/ 218564 h 856413"/>
              <a:gd name="connsiteX6" fmla="*/ 767204 w 1199872"/>
              <a:gd name="connsiteY6" fmla="*/ 856413 h 856413"/>
              <a:gd name="connsiteX7" fmla="*/ 0 w 1199872"/>
              <a:gd name="connsiteY7" fmla="*/ 579863 h 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9872" h="856413">
                <a:moveTo>
                  <a:pt x="0" y="579863"/>
                </a:moveTo>
                <a:lnTo>
                  <a:pt x="691376" y="129354"/>
                </a:lnTo>
                <a:lnTo>
                  <a:pt x="450510" y="44605"/>
                </a:lnTo>
                <a:lnTo>
                  <a:pt x="887637" y="0"/>
                </a:lnTo>
                <a:lnTo>
                  <a:pt x="1199872" y="316694"/>
                </a:lnTo>
                <a:lnTo>
                  <a:pt x="905479" y="218564"/>
                </a:lnTo>
                <a:lnTo>
                  <a:pt x="767204" y="856413"/>
                </a:lnTo>
                <a:lnTo>
                  <a:pt x="0" y="579863"/>
                </a:lnTo>
                <a:close/>
              </a:path>
            </a:pathLst>
          </a:custGeom>
          <a:solidFill>
            <a:srgbClr val="FF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 name="TextBox 82"/>
          <p:cNvSpPr txBox="1"/>
          <p:nvPr/>
        </p:nvSpPr>
        <p:spPr>
          <a:xfrm>
            <a:off x="7368448" y="6046416"/>
            <a:ext cx="1566231" cy="64633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FF0066"/>
                </a:solidFill>
                <a:effectLst>
                  <a:outerShdw blurRad="50800" dist="39000" dir="5460000" algn="tl">
                    <a:srgbClr val="000000">
                      <a:alpha val="38000"/>
                    </a:srgbClr>
                  </a:outerShdw>
                </a:effectLst>
                <a:uLnTx/>
                <a:uFillTx/>
                <a:latin typeface="Comic Sans MS" pitchFamily="66" charset="0"/>
                <a:ea typeface="+mn-ea"/>
                <a:cs typeface="+mn-cs"/>
              </a:rPr>
              <a:t>CLICK</a:t>
            </a:r>
          </a:p>
        </p:txBody>
      </p:sp>
      <p:grpSp>
        <p:nvGrpSpPr>
          <p:cNvPr id="76" name="Group 75"/>
          <p:cNvGrpSpPr/>
          <p:nvPr/>
        </p:nvGrpSpPr>
        <p:grpSpPr>
          <a:xfrm>
            <a:off x="4343400" y="-521208"/>
            <a:ext cx="228600" cy="228600"/>
            <a:chOff x="472900" y="3621971"/>
            <a:chExt cx="228600" cy="228600"/>
          </a:xfrm>
        </p:grpSpPr>
        <p:sp>
          <p:nvSpPr>
            <p:cNvPr id="77" name="Oval 36"/>
            <p:cNvSpPr>
              <a:spLocks noChangeArrowheads="1"/>
            </p:cNvSpPr>
            <p:nvPr/>
          </p:nvSpPr>
          <p:spPr bwMode="auto">
            <a:xfrm>
              <a:off x="472900" y="3621971"/>
              <a:ext cx="228600" cy="228600"/>
            </a:xfrm>
            <a:prstGeom prst="ellipse">
              <a:avLst/>
            </a:prstGeom>
            <a:gradFill rotWithShape="0">
              <a:gsLst>
                <a:gs pos="0">
                  <a:srgbClr val="FF0000"/>
                </a:gs>
                <a:gs pos="100000">
                  <a:srgbClr val="0000FF"/>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8" name="Plus 77"/>
            <p:cNvSpPr/>
            <p:nvPr/>
          </p:nvSpPr>
          <p:spPr bwMode="auto">
            <a:xfrm>
              <a:off x="488460" y="3641198"/>
              <a:ext cx="196012" cy="196012"/>
            </a:xfrm>
            <a:prstGeom prst="mathPlus">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79" name="Group 78"/>
          <p:cNvGrpSpPr/>
          <p:nvPr/>
        </p:nvGrpSpPr>
        <p:grpSpPr>
          <a:xfrm>
            <a:off x="4343400" y="-521208"/>
            <a:ext cx="228600" cy="228600"/>
            <a:chOff x="472900" y="3621971"/>
            <a:chExt cx="228600" cy="228600"/>
          </a:xfrm>
        </p:grpSpPr>
        <p:sp>
          <p:nvSpPr>
            <p:cNvPr id="80" name="Oval 36"/>
            <p:cNvSpPr>
              <a:spLocks noChangeArrowheads="1"/>
            </p:cNvSpPr>
            <p:nvPr/>
          </p:nvSpPr>
          <p:spPr bwMode="auto">
            <a:xfrm>
              <a:off x="472900" y="3621971"/>
              <a:ext cx="228600" cy="228600"/>
            </a:xfrm>
            <a:prstGeom prst="ellipse">
              <a:avLst/>
            </a:prstGeom>
            <a:gradFill rotWithShape="0">
              <a:gsLst>
                <a:gs pos="0">
                  <a:srgbClr val="FF0000"/>
                </a:gs>
                <a:gs pos="100000">
                  <a:srgbClr val="0000FF"/>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4" name="Plus 83"/>
            <p:cNvSpPr/>
            <p:nvPr/>
          </p:nvSpPr>
          <p:spPr bwMode="auto">
            <a:xfrm>
              <a:off x="488460" y="3641198"/>
              <a:ext cx="196012" cy="196012"/>
            </a:xfrm>
            <a:prstGeom prst="mathPlus">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85" name="Group 84"/>
          <p:cNvGrpSpPr/>
          <p:nvPr/>
        </p:nvGrpSpPr>
        <p:grpSpPr>
          <a:xfrm>
            <a:off x="4343400" y="-521208"/>
            <a:ext cx="228600" cy="228600"/>
            <a:chOff x="472900" y="3621971"/>
            <a:chExt cx="228600" cy="228600"/>
          </a:xfrm>
        </p:grpSpPr>
        <p:sp>
          <p:nvSpPr>
            <p:cNvPr id="86" name="Oval 36"/>
            <p:cNvSpPr>
              <a:spLocks noChangeArrowheads="1"/>
            </p:cNvSpPr>
            <p:nvPr/>
          </p:nvSpPr>
          <p:spPr bwMode="auto">
            <a:xfrm>
              <a:off x="472900" y="3621971"/>
              <a:ext cx="228600" cy="228600"/>
            </a:xfrm>
            <a:prstGeom prst="ellipse">
              <a:avLst/>
            </a:prstGeom>
            <a:gradFill rotWithShape="0">
              <a:gsLst>
                <a:gs pos="0">
                  <a:srgbClr val="FF0000"/>
                </a:gs>
                <a:gs pos="100000">
                  <a:srgbClr val="0000FF"/>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7" name="Plus 86"/>
            <p:cNvSpPr/>
            <p:nvPr/>
          </p:nvSpPr>
          <p:spPr bwMode="auto">
            <a:xfrm>
              <a:off x="488460" y="3641198"/>
              <a:ext cx="196012" cy="196012"/>
            </a:xfrm>
            <a:prstGeom prst="mathPlus">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88" name="Group 87"/>
          <p:cNvGrpSpPr/>
          <p:nvPr/>
        </p:nvGrpSpPr>
        <p:grpSpPr>
          <a:xfrm>
            <a:off x="4343400" y="-521208"/>
            <a:ext cx="228600" cy="228600"/>
            <a:chOff x="472900" y="3621971"/>
            <a:chExt cx="228600" cy="228600"/>
          </a:xfrm>
        </p:grpSpPr>
        <p:sp>
          <p:nvSpPr>
            <p:cNvPr id="89" name="Oval 36"/>
            <p:cNvSpPr>
              <a:spLocks noChangeArrowheads="1"/>
            </p:cNvSpPr>
            <p:nvPr/>
          </p:nvSpPr>
          <p:spPr bwMode="auto">
            <a:xfrm>
              <a:off x="472900" y="3621971"/>
              <a:ext cx="228600" cy="228600"/>
            </a:xfrm>
            <a:prstGeom prst="ellipse">
              <a:avLst/>
            </a:prstGeom>
            <a:gradFill rotWithShape="0">
              <a:gsLst>
                <a:gs pos="0">
                  <a:srgbClr val="FF0000"/>
                </a:gs>
                <a:gs pos="100000">
                  <a:srgbClr val="0000FF"/>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0" name="Plus 89"/>
            <p:cNvSpPr/>
            <p:nvPr/>
          </p:nvSpPr>
          <p:spPr bwMode="auto">
            <a:xfrm>
              <a:off x="488460" y="3641198"/>
              <a:ext cx="196012" cy="196012"/>
            </a:xfrm>
            <a:prstGeom prst="mathPlus">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91" name="Group 90"/>
          <p:cNvGrpSpPr/>
          <p:nvPr/>
        </p:nvGrpSpPr>
        <p:grpSpPr>
          <a:xfrm>
            <a:off x="4343400" y="-521208"/>
            <a:ext cx="228600" cy="228600"/>
            <a:chOff x="472900" y="3621971"/>
            <a:chExt cx="228600" cy="228600"/>
          </a:xfrm>
        </p:grpSpPr>
        <p:sp>
          <p:nvSpPr>
            <p:cNvPr id="92" name="Oval 36"/>
            <p:cNvSpPr>
              <a:spLocks noChangeArrowheads="1"/>
            </p:cNvSpPr>
            <p:nvPr/>
          </p:nvSpPr>
          <p:spPr bwMode="auto">
            <a:xfrm>
              <a:off x="472900" y="3621971"/>
              <a:ext cx="228600" cy="228600"/>
            </a:xfrm>
            <a:prstGeom prst="ellipse">
              <a:avLst/>
            </a:prstGeom>
            <a:gradFill rotWithShape="0">
              <a:gsLst>
                <a:gs pos="0">
                  <a:srgbClr val="FF0000"/>
                </a:gs>
                <a:gs pos="100000">
                  <a:srgbClr val="0000FF"/>
                </a:gs>
              </a:gsLst>
              <a:path path="shape">
                <a:fillToRect l="50000" t="50000" r="50000" b="50000"/>
              </a:path>
            </a:gradFill>
            <a:ln w="9525">
              <a:solidFill>
                <a:schemeClr val="tx1"/>
              </a:solidFill>
              <a:round/>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3" name="Plus 92"/>
            <p:cNvSpPr/>
            <p:nvPr/>
          </p:nvSpPr>
          <p:spPr bwMode="auto">
            <a:xfrm>
              <a:off x="488460" y="3641198"/>
              <a:ext cx="196012" cy="196012"/>
            </a:xfrm>
            <a:prstGeom prst="mathPlus">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2373" name="Rectangle 85"/>
          <p:cNvSpPr>
            <a:spLocks noChangeArrowheads="1"/>
          </p:cNvSpPr>
          <p:nvPr/>
        </p:nvSpPr>
        <p:spPr bwMode="auto">
          <a:xfrm>
            <a:off x="4005263" y="-161925"/>
            <a:ext cx="914400" cy="820738"/>
          </a:xfrm>
          <a:prstGeom prst="rect">
            <a:avLst/>
          </a:prstGeom>
          <a:solidFill>
            <a:srgbClr val="99FFCC"/>
          </a:solidFill>
          <a:ln w="9525" algn="ctr">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41" name="AutoShape 53"/>
          <p:cNvSpPr>
            <a:spLocks noChangeArrowheads="1"/>
          </p:cNvSpPr>
          <p:nvPr/>
        </p:nvSpPr>
        <p:spPr bwMode="auto">
          <a:xfrm>
            <a:off x="3249613" y="3254375"/>
            <a:ext cx="2062162" cy="1162050"/>
          </a:xfrm>
          <a:prstGeom prst="leftArrow">
            <a:avLst>
              <a:gd name="adj1" fmla="val 50000"/>
              <a:gd name="adj2" fmla="val 44365"/>
            </a:avLst>
          </a:prstGeom>
          <a:solidFill>
            <a:srgbClr val="FF00FF"/>
          </a:solidFill>
          <a:ln w="9525">
            <a:solidFill>
              <a:schemeClr val="tx1"/>
            </a:solidFill>
            <a:miter lim="800000"/>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72" name="Rectangle 84"/>
          <p:cNvSpPr>
            <a:spLocks noChangeArrowheads="1"/>
          </p:cNvSpPr>
          <p:nvPr/>
        </p:nvSpPr>
        <p:spPr bwMode="auto">
          <a:xfrm>
            <a:off x="4005263" y="6037263"/>
            <a:ext cx="914400" cy="820737"/>
          </a:xfrm>
          <a:prstGeom prst="rect">
            <a:avLst/>
          </a:prstGeom>
          <a:solidFill>
            <a:srgbClr val="99FFCC"/>
          </a:solidFill>
          <a:ln w="9525" algn="ctr">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344" name="WordArt 56"/>
          <p:cNvSpPr>
            <a:spLocks noChangeArrowheads="1" noChangeShapeType="1" noTextEdit="1"/>
          </p:cNvSpPr>
          <p:nvPr/>
        </p:nvSpPr>
        <p:spPr bwMode="auto">
          <a:xfrm>
            <a:off x="3432298" y="6064358"/>
            <a:ext cx="2227096" cy="274657"/>
          </a:xfrm>
          <a:prstGeom prst="rect">
            <a:avLst/>
          </a:prstGeom>
        </p:spPr>
        <p:txBody>
          <a:bodyPr wrap="none" fromWordArt="1">
            <a:prstTxWarp prst="textSlantUp">
              <a:avLst>
                <a:gd name="adj" fmla="val 0"/>
              </a:avLst>
            </a:prstTxWarp>
            <a:scene3d>
              <a:camera prst="orthographicFront"/>
              <a:lightRig rig="threePt" dir="t"/>
            </a:scene3d>
            <a:sp3d extrusionH="57150">
              <a:bevelT w="38100" h="38100"/>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0070C0"/>
                  </a:solidFill>
                  <a:round/>
                  <a:headEnd/>
                  <a:tailEnd/>
                </a:ln>
                <a:solidFill>
                  <a:srgbClr val="00B0F0"/>
                </a:solidFill>
                <a:effectLst/>
                <a:uLnTx/>
                <a:uFillTx/>
                <a:latin typeface="Impact"/>
                <a:ea typeface="+mn-ea"/>
                <a:cs typeface="+mn-cs"/>
              </a:rPr>
              <a:t>Positive current flow</a:t>
            </a:r>
          </a:p>
        </p:txBody>
      </p:sp>
      <p:sp>
        <p:nvSpPr>
          <p:cNvPr id="12394" name="AutoShape 106"/>
          <p:cNvSpPr>
            <a:spLocks noChangeArrowheads="1"/>
          </p:cNvSpPr>
          <p:nvPr/>
        </p:nvSpPr>
        <p:spPr bwMode="auto">
          <a:xfrm rot="10800000">
            <a:off x="4252662" y="6361319"/>
            <a:ext cx="458394" cy="385013"/>
          </a:xfrm>
          <a:prstGeom prst="upArrow">
            <a:avLst>
              <a:gd name="adj1" fmla="val 50000"/>
              <a:gd name="adj2" fmla="val 32862"/>
            </a:avLst>
          </a:prstGeom>
          <a:solidFill>
            <a:srgbClr val="00B0F0"/>
          </a:solidFill>
          <a:ln w="9525" algn="ctr">
            <a:solidFill>
              <a:srgbClr val="0070C0"/>
            </a:solidFill>
            <a:miter lim="800000"/>
            <a:headEnd/>
            <a:tailEnd/>
          </a:ln>
          <a:effectLst/>
          <a:scene3d>
            <a:camera prst="orthographicFront"/>
            <a:lightRig rig="threePt" dir="t"/>
          </a:scene3d>
          <a:sp3d>
            <a:bevelT/>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fill="hold" nodeType="withEffect">
                                  <p:stCondLst>
                                    <p:cond delay="0"/>
                                  </p:stCondLst>
                                  <p:childTnLst>
                                    <p:animMotion origin="layout" path="M 3.61111E-6 7.77238E-7 L 0.00139 1.11797 " pathEditMode="relative" rAng="0" ptsTypes="AA">
                                      <p:cBhvr>
                                        <p:cTn id="6" dur="3000" fill="hold"/>
                                        <p:tgtEl>
                                          <p:spTgt spid="76"/>
                                        </p:tgtEl>
                                        <p:attrNameLst>
                                          <p:attrName>ppt_x</p:attrName>
                                          <p:attrName>ppt_y</p:attrName>
                                        </p:attrNameLst>
                                      </p:cBhvr>
                                      <p:rCtr x="100" y="55900"/>
                                    </p:animMotion>
                                  </p:childTnLst>
                                  <p:subTnLst>
                                    <p:set>
                                      <p:cBhvr override="childStyle">
                                        <p:cTn dur="1" fill="hold" display="0" masterRel="sameClick" afterEffect="1">
                                          <p:stCondLst>
                                            <p:cond evt="end" delay="0">
                                              <p:tn val="5"/>
                                            </p:cond>
                                          </p:stCondLst>
                                        </p:cTn>
                                        <p:tgtEl>
                                          <p:spTgt spid="76"/>
                                        </p:tgtEl>
                                        <p:attrNameLst>
                                          <p:attrName>style.visibility</p:attrName>
                                        </p:attrNameLst>
                                      </p:cBhvr>
                                      <p:to>
                                        <p:strVal val="hidden"/>
                                      </p:to>
                                    </p:set>
                                  </p:subTnLst>
                                </p:cTn>
                              </p:par>
                              <p:par>
                                <p:cTn id="7" presetID="42" presetClass="path" presetSubtype="0" repeatCount="indefinite" fill="hold" nodeType="withEffect">
                                  <p:stCondLst>
                                    <p:cond delay="600"/>
                                  </p:stCondLst>
                                  <p:childTnLst>
                                    <p:animMotion origin="layout" path="M 3.61111E-6 7.77238E-7 L 0.00139 1.11797 " pathEditMode="relative" rAng="0" ptsTypes="AA">
                                      <p:cBhvr>
                                        <p:cTn id="8" dur="3000" fill="hold"/>
                                        <p:tgtEl>
                                          <p:spTgt spid="79"/>
                                        </p:tgtEl>
                                        <p:attrNameLst>
                                          <p:attrName>ppt_x</p:attrName>
                                          <p:attrName>ppt_y</p:attrName>
                                        </p:attrNameLst>
                                      </p:cBhvr>
                                      <p:rCtr x="100" y="55900"/>
                                    </p:animMotion>
                                  </p:childTnLst>
                                  <p:subTnLst>
                                    <p:set>
                                      <p:cBhvr override="childStyle">
                                        <p:cTn dur="1" fill="hold" display="0" masterRel="sameClick" afterEffect="1">
                                          <p:stCondLst>
                                            <p:cond evt="end" delay="0">
                                              <p:tn val="7"/>
                                            </p:cond>
                                          </p:stCondLst>
                                        </p:cTn>
                                        <p:tgtEl>
                                          <p:spTgt spid="79"/>
                                        </p:tgtEl>
                                        <p:attrNameLst>
                                          <p:attrName>style.visibility</p:attrName>
                                        </p:attrNameLst>
                                      </p:cBhvr>
                                      <p:to>
                                        <p:strVal val="hidden"/>
                                      </p:to>
                                    </p:set>
                                  </p:subTnLst>
                                </p:cTn>
                              </p:par>
                              <p:par>
                                <p:cTn id="9" presetID="42" presetClass="path" presetSubtype="0" repeatCount="indefinite" fill="hold" nodeType="withEffect">
                                  <p:stCondLst>
                                    <p:cond delay="1200"/>
                                  </p:stCondLst>
                                  <p:childTnLst>
                                    <p:animMotion origin="layout" path="M 3.61111E-6 7.77238E-7 L 0.00139 1.11797 " pathEditMode="relative" rAng="0" ptsTypes="AA">
                                      <p:cBhvr>
                                        <p:cTn id="10" dur="3000" fill="hold"/>
                                        <p:tgtEl>
                                          <p:spTgt spid="85"/>
                                        </p:tgtEl>
                                        <p:attrNameLst>
                                          <p:attrName>ppt_x</p:attrName>
                                          <p:attrName>ppt_y</p:attrName>
                                        </p:attrNameLst>
                                      </p:cBhvr>
                                      <p:rCtr x="100" y="55900"/>
                                    </p:animMotion>
                                  </p:childTnLst>
                                  <p:subTnLst>
                                    <p:set>
                                      <p:cBhvr override="childStyle">
                                        <p:cTn dur="1" fill="hold" display="0" masterRel="sameClick" afterEffect="1">
                                          <p:stCondLst>
                                            <p:cond evt="end" delay="0">
                                              <p:tn val="9"/>
                                            </p:cond>
                                          </p:stCondLst>
                                        </p:cTn>
                                        <p:tgtEl>
                                          <p:spTgt spid="85"/>
                                        </p:tgtEl>
                                        <p:attrNameLst>
                                          <p:attrName>style.visibility</p:attrName>
                                        </p:attrNameLst>
                                      </p:cBhvr>
                                      <p:to>
                                        <p:strVal val="hidden"/>
                                      </p:to>
                                    </p:set>
                                  </p:subTnLst>
                                </p:cTn>
                              </p:par>
                              <p:par>
                                <p:cTn id="11" presetID="42" presetClass="path" presetSubtype="0" repeatCount="indefinite" fill="hold" nodeType="withEffect">
                                  <p:stCondLst>
                                    <p:cond delay="1800"/>
                                  </p:stCondLst>
                                  <p:childTnLst>
                                    <p:animMotion origin="layout" path="M 3.61111E-6 7.77238E-7 L 0.00139 1.11797 " pathEditMode="relative" rAng="0" ptsTypes="AA">
                                      <p:cBhvr>
                                        <p:cTn id="12" dur="3000" fill="hold"/>
                                        <p:tgtEl>
                                          <p:spTgt spid="88"/>
                                        </p:tgtEl>
                                        <p:attrNameLst>
                                          <p:attrName>ppt_x</p:attrName>
                                          <p:attrName>ppt_y</p:attrName>
                                        </p:attrNameLst>
                                      </p:cBhvr>
                                      <p:rCtr x="100" y="55900"/>
                                    </p:animMotion>
                                  </p:childTnLst>
                                  <p:subTnLst>
                                    <p:set>
                                      <p:cBhvr override="childStyle">
                                        <p:cTn dur="1" fill="hold" display="0" masterRel="sameClick" afterEffect="1">
                                          <p:stCondLst>
                                            <p:cond evt="end" delay="0">
                                              <p:tn val="11"/>
                                            </p:cond>
                                          </p:stCondLst>
                                        </p:cTn>
                                        <p:tgtEl>
                                          <p:spTgt spid="88"/>
                                        </p:tgtEl>
                                        <p:attrNameLst>
                                          <p:attrName>style.visibility</p:attrName>
                                        </p:attrNameLst>
                                      </p:cBhvr>
                                      <p:to>
                                        <p:strVal val="hidden"/>
                                      </p:to>
                                    </p:set>
                                  </p:subTnLst>
                                </p:cTn>
                              </p:par>
                              <p:par>
                                <p:cTn id="13" presetID="42" presetClass="path" presetSubtype="0" repeatCount="indefinite" fill="hold" nodeType="withEffect">
                                  <p:stCondLst>
                                    <p:cond delay="2400"/>
                                  </p:stCondLst>
                                  <p:childTnLst>
                                    <p:animMotion origin="layout" path="M 3.61111E-6 7.77238E-7 L 0.00139 1.11797 " pathEditMode="relative" rAng="0" ptsTypes="AA">
                                      <p:cBhvr>
                                        <p:cTn id="14" dur="3000" fill="hold"/>
                                        <p:tgtEl>
                                          <p:spTgt spid="91"/>
                                        </p:tgtEl>
                                        <p:attrNameLst>
                                          <p:attrName>ppt_x</p:attrName>
                                          <p:attrName>ppt_y</p:attrName>
                                        </p:attrNameLst>
                                      </p:cBhvr>
                                      <p:rCtr x="100" y="55900"/>
                                    </p:animMotion>
                                  </p:childTnLst>
                                  <p:subTnLst>
                                    <p:set>
                                      <p:cBhvr override="childStyle">
                                        <p:cTn dur="1" fill="hold" display="0" masterRel="sameClick" afterEffect="1">
                                          <p:stCondLst>
                                            <p:cond evt="end" delay="0">
                                              <p:tn val="13"/>
                                            </p:cond>
                                          </p:stCondLst>
                                        </p:cTn>
                                        <p:tgtEl>
                                          <p:spTgt spid="91"/>
                                        </p:tgtEl>
                                        <p:attrNameLst>
                                          <p:attrName>style.visibility</p:attrName>
                                        </p:attrNameLst>
                                      </p:cBhvr>
                                      <p:to>
                                        <p:strVal val="hidden"/>
                                      </p:to>
                                    </p:set>
                                  </p:subTnLst>
                                </p:cTn>
                              </p:par>
                              <p:par>
                                <p:cTn id="15" presetID="10" presetClass="entr" presetSubtype="0" fill="hold" grpId="0" nodeType="withEffect">
                                  <p:stCondLst>
                                    <p:cond delay="0"/>
                                  </p:stCondLst>
                                  <p:childTnLst>
                                    <p:set>
                                      <p:cBhvr>
                                        <p:cTn id="16" dur="1" fill="hold">
                                          <p:stCondLst>
                                            <p:cond delay="0"/>
                                          </p:stCondLst>
                                        </p:cTn>
                                        <p:tgtEl>
                                          <p:spTgt spid="12344"/>
                                        </p:tgtEl>
                                        <p:attrNameLst>
                                          <p:attrName>style.visibility</p:attrName>
                                        </p:attrNameLst>
                                      </p:cBhvr>
                                      <p:to>
                                        <p:strVal val="visible"/>
                                      </p:to>
                                    </p:set>
                                    <p:animEffect transition="in" filter="fade">
                                      <p:cBhvr>
                                        <p:cTn id="17" dur="2000"/>
                                        <p:tgtEl>
                                          <p:spTgt spid="12344"/>
                                        </p:tgtEl>
                                      </p:cBhvr>
                                    </p:animEffect>
                                  </p:childTnLst>
                                </p:cTn>
                              </p:par>
                              <p:par>
                                <p:cTn id="18" presetID="22" presetClass="entr" presetSubtype="1" fill="hold" grpId="0" nodeType="withEffect">
                                  <p:stCondLst>
                                    <p:cond delay="1200"/>
                                  </p:stCondLst>
                                  <p:childTnLst>
                                    <p:set>
                                      <p:cBhvr>
                                        <p:cTn id="19" dur="1" fill="hold">
                                          <p:stCondLst>
                                            <p:cond delay="0"/>
                                          </p:stCondLst>
                                        </p:cTn>
                                        <p:tgtEl>
                                          <p:spTgt spid="12394"/>
                                        </p:tgtEl>
                                        <p:attrNameLst>
                                          <p:attrName>style.visibility</p:attrName>
                                        </p:attrNameLst>
                                      </p:cBhvr>
                                      <p:to>
                                        <p:strVal val="visible"/>
                                      </p:to>
                                    </p:set>
                                    <p:animEffect transition="in" filter="wipe(up)">
                                      <p:cBhvr>
                                        <p:cTn id="20" dur="1000"/>
                                        <p:tgtEl>
                                          <p:spTgt spid="12394"/>
                                        </p:tgtEl>
                                      </p:cBhvr>
                                    </p:animEffect>
                                  </p:childTnLst>
                                </p:cTn>
                              </p:par>
                              <p:par>
                                <p:cTn id="21" presetID="23" presetClass="entr" presetSubtype="528" fill="hold" grpId="0" nodeType="withEffect">
                                  <p:stCondLst>
                                    <p:cond delay="4000"/>
                                  </p:stCondLst>
                                  <p:childTnLst>
                                    <p:set>
                                      <p:cBhvr>
                                        <p:cTn id="22" dur="1" fill="hold">
                                          <p:stCondLst>
                                            <p:cond delay="0"/>
                                          </p:stCondLst>
                                        </p:cTn>
                                        <p:tgtEl>
                                          <p:spTgt spid="12342"/>
                                        </p:tgtEl>
                                        <p:attrNameLst>
                                          <p:attrName>style.visibility</p:attrName>
                                        </p:attrNameLst>
                                      </p:cBhvr>
                                      <p:to>
                                        <p:strVal val="visible"/>
                                      </p:to>
                                    </p:set>
                                    <p:anim calcmode="lin" valueType="num">
                                      <p:cBhvr>
                                        <p:cTn id="23" dur="500" fill="hold"/>
                                        <p:tgtEl>
                                          <p:spTgt spid="12342"/>
                                        </p:tgtEl>
                                        <p:attrNameLst>
                                          <p:attrName>ppt_w</p:attrName>
                                        </p:attrNameLst>
                                      </p:cBhvr>
                                      <p:tavLst>
                                        <p:tav tm="0">
                                          <p:val>
                                            <p:fltVal val="0"/>
                                          </p:val>
                                        </p:tav>
                                        <p:tav tm="100000">
                                          <p:val>
                                            <p:strVal val="#ppt_w"/>
                                          </p:val>
                                        </p:tav>
                                      </p:tavLst>
                                    </p:anim>
                                    <p:anim calcmode="lin" valueType="num">
                                      <p:cBhvr>
                                        <p:cTn id="24" dur="500" fill="hold"/>
                                        <p:tgtEl>
                                          <p:spTgt spid="12342"/>
                                        </p:tgtEl>
                                        <p:attrNameLst>
                                          <p:attrName>ppt_h</p:attrName>
                                        </p:attrNameLst>
                                      </p:cBhvr>
                                      <p:tavLst>
                                        <p:tav tm="0">
                                          <p:val>
                                            <p:fltVal val="0"/>
                                          </p:val>
                                        </p:tav>
                                        <p:tav tm="100000">
                                          <p:val>
                                            <p:strVal val="#ppt_h"/>
                                          </p:val>
                                        </p:tav>
                                      </p:tavLst>
                                    </p:anim>
                                    <p:anim calcmode="lin" valueType="num">
                                      <p:cBhvr>
                                        <p:cTn id="25" dur="500" fill="hold"/>
                                        <p:tgtEl>
                                          <p:spTgt spid="12342"/>
                                        </p:tgtEl>
                                        <p:attrNameLst>
                                          <p:attrName>ppt_x</p:attrName>
                                        </p:attrNameLst>
                                      </p:cBhvr>
                                      <p:tavLst>
                                        <p:tav tm="0">
                                          <p:val>
                                            <p:fltVal val="0.5"/>
                                          </p:val>
                                        </p:tav>
                                        <p:tav tm="100000">
                                          <p:val>
                                            <p:strVal val="#ppt_x"/>
                                          </p:val>
                                        </p:tav>
                                      </p:tavLst>
                                    </p:anim>
                                    <p:anim calcmode="lin" valueType="num">
                                      <p:cBhvr>
                                        <p:cTn id="26" dur="500" fill="hold"/>
                                        <p:tgtEl>
                                          <p:spTgt spid="12342"/>
                                        </p:tgtEl>
                                        <p:attrNameLst>
                                          <p:attrName>ppt_y</p:attrName>
                                        </p:attrNameLst>
                                      </p:cBhvr>
                                      <p:tavLst>
                                        <p:tav tm="0">
                                          <p:val>
                                            <p:fltVal val="0.5"/>
                                          </p:val>
                                        </p:tav>
                                        <p:tav tm="100000">
                                          <p:val>
                                            <p:strVal val="#ppt_y"/>
                                          </p:val>
                                        </p:tav>
                                      </p:tavLst>
                                    </p:anim>
                                  </p:childTnLst>
                                </p:cTn>
                              </p:par>
                              <p:par>
                                <p:cTn id="27" presetID="22" presetClass="entr" presetSubtype="2" fill="hold" grpId="0" nodeType="withEffect">
                                  <p:stCondLst>
                                    <p:cond delay="7500"/>
                                  </p:stCondLst>
                                  <p:childTnLst>
                                    <p:set>
                                      <p:cBhvr>
                                        <p:cTn id="28" dur="1" fill="hold">
                                          <p:stCondLst>
                                            <p:cond delay="0"/>
                                          </p:stCondLst>
                                        </p:cTn>
                                        <p:tgtEl>
                                          <p:spTgt spid="12341"/>
                                        </p:tgtEl>
                                        <p:attrNameLst>
                                          <p:attrName>style.visibility</p:attrName>
                                        </p:attrNameLst>
                                      </p:cBhvr>
                                      <p:to>
                                        <p:strVal val="visible"/>
                                      </p:to>
                                    </p:set>
                                    <p:animEffect transition="in" filter="wipe(right)">
                                      <p:cBhvr>
                                        <p:cTn id="29" dur="500"/>
                                        <p:tgtEl>
                                          <p:spTgt spid="12341"/>
                                        </p:tgtEl>
                                      </p:cBhvr>
                                    </p:animEffect>
                                  </p:childTnLst>
                                </p:cTn>
                              </p:par>
                              <p:par>
                                <p:cTn id="30" presetID="10" presetClass="exit" presetSubtype="0" fill="hold" grpId="1" nodeType="withEffect">
                                  <p:stCondLst>
                                    <p:cond delay="10200"/>
                                  </p:stCondLst>
                                  <p:childTnLst>
                                    <p:animEffect transition="out" filter="fade">
                                      <p:cBhvr>
                                        <p:cTn id="31" dur="1300"/>
                                        <p:tgtEl>
                                          <p:spTgt spid="12342"/>
                                        </p:tgtEl>
                                      </p:cBhvr>
                                    </p:animEffect>
                                    <p:set>
                                      <p:cBhvr>
                                        <p:cTn id="32" dur="1" fill="hold">
                                          <p:stCondLst>
                                            <p:cond delay="1299"/>
                                          </p:stCondLst>
                                        </p:cTn>
                                        <p:tgtEl>
                                          <p:spTgt spid="12342"/>
                                        </p:tgtEl>
                                        <p:attrNameLst>
                                          <p:attrName>style.visibility</p:attrName>
                                        </p:attrNameLst>
                                      </p:cBhvr>
                                      <p:to>
                                        <p:strVal val="hidden"/>
                                      </p:to>
                                    </p:set>
                                  </p:childTnLst>
                                </p:cTn>
                              </p:par>
                              <p:par>
                                <p:cTn id="33" presetID="23" presetClass="entr" presetSubtype="528" fill="hold" grpId="0" nodeType="withEffect">
                                  <p:stCondLst>
                                    <p:cond delay="12500"/>
                                  </p:stCondLst>
                                  <p:childTnLst>
                                    <p:set>
                                      <p:cBhvr>
                                        <p:cTn id="34" dur="1" fill="hold">
                                          <p:stCondLst>
                                            <p:cond delay="0"/>
                                          </p:stCondLst>
                                        </p:cTn>
                                        <p:tgtEl>
                                          <p:spTgt spid="12378"/>
                                        </p:tgtEl>
                                        <p:attrNameLst>
                                          <p:attrName>style.visibility</p:attrName>
                                        </p:attrNameLst>
                                      </p:cBhvr>
                                      <p:to>
                                        <p:strVal val="visible"/>
                                      </p:to>
                                    </p:set>
                                    <p:anim calcmode="lin" valueType="num">
                                      <p:cBhvr>
                                        <p:cTn id="35" dur="500" fill="hold"/>
                                        <p:tgtEl>
                                          <p:spTgt spid="12378"/>
                                        </p:tgtEl>
                                        <p:attrNameLst>
                                          <p:attrName>ppt_w</p:attrName>
                                        </p:attrNameLst>
                                      </p:cBhvr>
                                      <p:tavLst>
                                        <p:tav tm="0">
                                          <p:val>
                                            <p:fltVal val="0"/>
                                          </p:val>
                                        </p:tav>
                                        <p:tav tm="100000">
                                          <p:val>
                                            <p:strVal val="#ppt_w"/>
                                          </p:val>
                                        </p:tav>
                                      </p:tavLst>
                                    </p:anim>
                                    <p:anim calcmode="lin" valueType="num">
                                      <p:cBhvr>
                                        <p:cTn id="36" dur="500" fill="hold"/>
                                        <p:tgtEl>
                                          <p:spTgt spid="12378"/>
                                        </p:tgtEl>
                                        <p:attrNameLst>
                                          <p:attrName>ppt_h</p:attrName>
                                        </p:attrNameLst>
                                      </p:cBhvr>
                                      <p:tavLst>
                                        <p:tav tm="0">
                                          <p:val>
                                            <p:fltVal val="0"/>
                                          </p:val>
                                        </p:tav>
                                        <p:tav tm="100000">
                                          <p:val>
                                            <p:strVal val="#ppt_h"/>
                                          </p:val>
                                        </p:tav>
                                      </p:tavLst>
                                    </p:anim>
                                    <p:anim calcmode="lin" valueType="num">
                                      <p:cBhvr>
                                        <p:cTn id="37" dur="500" fill="hold"/>
                                        <p:tgtEl>
                                          <p:spTgt spid="12378"/>
                                        </p:tgtEl>
                                        <p:attrNameLst>
                                          <p:attrName>ppt_x</p:attrName>
                                        </p:attrNameLst>
                                      </p:cBhvr>
                                      <p:tavLst>
                                        <p:tav tm="0">
                                          <p:val>
                                            <p:fltVal val="0.5"/>
                                          </p:val>
                                        </p:tav>
                                        <p:tav tm="100000">
                                          <p:val>
                                            <p:strVal val="#ppt_x"/>
                                          </p:val>
                                        </p:tav>
                                      </p:tavLst>
                                    </p:anim>
                                    <p:anim calcmode="lin" valueType="num">
                                      <p:cBhvr>
                                        <p:cTn id="38" dur="500" fill="hold"/>
                                        <p:tgtEl>
                                          <p:spTgt spid="12378"/>
                                        </p:tgtEl>
                                        <p:attrNameLst>
                                          <p:attrName>ppt_y</p:attrName>
                                        </p:attrNameLst>
                                      </p:cBhvr>
                                      <p:tavLst>
                                        <p:tav tm="0">
                                          <p:val>
                                            <p:fltVal val="0.5"/>
                                          </p:val>
                                        </p:tav>
                                        <p:tav tm="100000">
                                          <p:val>
                                            <p:strVal val="#ppt_y"/>
                                          </p:val>
                                        </p:tav>
                                      </p:tavLst>
                                    </p:anim>
                                  </p:childTnLst>
                                </p:cTn>
                              </p:par>
                              <p:par>
                                <p:cTn id="39" presetID="22" presetClass="entr" presetSubtype="4" fill="hold" grpId="0" nodeType="withEffect">
                                  <p:stCondLst>
                                    <p:cond delay="16000"/>
                                  </p:stCondLst>
                                  <p:childTnLst>
                                    <p:set>
                                      <p:cBhvr>
                                        <p:cTn id="40" dur="1" fill="hold">
                                          <p:stCondLst>
                                            <p:cond delay="0"/>
                                          </p:stCondLst>
                                        </p:cTn>
                                        <p:tgtEl>
                                          <p:spTgt spid="82"/>
                                        </p:tgtEl>
                                        <p:attrNameLst>
                                          <p:attrName>style.visibility</p:attrName>
                                        </p:attrNameLst>
                                      </p:cBhvr>
                                      <p:to>
                                        <p:strVal val="visible"/>
                                      </p:to>
                                    </p:set>
                                    <p:animEffect transition="in" filter="wipe(down)">
                                      <p:cBhvr>
                                        <p:cTn id="41" dur="500"/>
                                        <p:tgtEl>
                                          <p:spTgt spid="82"/>
                                        </p:tgtEl>
                                      </p:cBhvr>
                                    </p:animEffect>
                                  </p:childTnLst>
                                </p:cTn>
                              </p:par>
                              <p:par>
                                <p:cTn id="42" presetID="10" presetClass="exit" presetSubtype="0" fill="hold" grpId="1" nodeType="withEffect">
                                  <p:stCondLst>
                                    <p:cond delay="18100"/>
                                  </p:stCondLst>
                                  <p:childTnLst>
                                    <p:animEffect transition="out" filter="fade">
                                      <p:cBhvr>
                                        <p:cTn id="43" dur="1200"/>
                                        <p:tgtEl>
                                          <p:spTgt spid="12378"/>
                                        </p:tgtEl>
                                      </p:cBhvr>
                                    </p:animEffect>
                                    <p:set>
                                      <p:cBhvr>
                                        <p:cTn id="44" dur="1" fill="hold">
                                          <p:stCondLst>
                                            <p:cond delay="1199"/>
                                          </p:stCondLst>
                                        </p:cTn>
                                        <p:tgtEl>
                                          <p:spTgt spid="12378"/>
                                        </p:tgtEl>
                                        <p:attrNameLst>
                                          <p:attrName>style.visibility</p:attrName>
                                        </p:attrNameLst>
                                      </p:cBhvr>
                                      <p:to>
                                        <p:strVal val="hidden"/>
                                      </p:to>
                                    </p:set>
                                  </p:childTnLst>
                                </p:cTn>
                              </p:par>
                              <p:par>
                                <p:cTn id="45" presetID="23" presetClass="entr" presetSubtype="528" fill="hold" grpId="0" nodeType="withEffect">
                                  <p:stCondLst>
                                    <p:cond delay="20500"/>
                                  </p:stCondLst>
                                  <p:childTnLst>
                                    <p:set>
                                      <p:cBhvr>
                                        <p:cTn id="46" dur="1" fill="hold">
                                          <p:stCondLst>
                                            <p:cond delay="0"/>
                                          </p:stCondLst>
                                        </p:cTn>
                                        <p:tgtEl>
                                          <p:spTgt spid="12380"/>
                                        </p:tgtEl>
                                        <p:attrNameLst>
                                          <p:attrName>style.visibility</p:attrName>
                                        </p:attrNameLst>
                                      </p:cBhvr>
                                      <p:to>
                                        <p:strVal val="visible"/>
                                      </p:to>
                                    </p:set>
                                    <p:anim calcmode="lin" valueType="num">
                                      <p:cBhvr>
                                        <p:cTn id="47" dur="500" fill="hold"/>
                                        <p:tgtEl>
                                          <p:spTgt spid="12380"/>
                                        </p:tgtEl>
                                        <p:attrNameLst>
                                          <p:attrName>ppt_w</p:attrName>
                                        </p:attrNameLst>
                                      </p:cBhvr>
                                      <p:tavLst>
                                        <p:tav tm="0">
                                          <p:val>
                                            <p:fltVal val="0"/>
                                          </p:val>
                                        </p:tav>
                                        <p:tav tm="100000">
                                          <p:val>
                                            <p:strVal val="#ppt_w"/>
                                          </p:val>
                                        </p:tav>
                                      </p:tavLst>
                                    </p:anim>
                                    <p:anim calcmode="lin" valueType="num">
                                      <p:cBhvr>
                                        <p:cTn id="48" dur="500" fill="hold"/>
                                        <p:tgtEl>
                                          <p:spTgt spid="12380"/>
                                        </p:tgtEl>
                                        <p:attrNameLst>
                                          <p:attrName>ppt_h</p:attrName>
                                        </p:attrNameLst>
                                      </p:cBhvr>
                                      <p:tavLst>
                                        <p:tav tm="0">
                                          <p:val>
                                            <p:fltVal val="0"/>
                                          </p:val>
                                        </p:tav>
                                        <p:tav tm="100000">
                                          <p:val>
                                            <p:strVal val="#ppt_h"/>
                                          </p:val>
                                        </p:tav>
                                      </p:tavLst>
                                    </p:anim>
                                    <p:anim calcmode="lin" valueType="num">
                                      <p:cBhvr>
                                        <p:cTn id="49" dur="500" fill="hold"/>
                                        <p:tgtEl>
                                          <p:spTgt spid="12380"/>
                                        </p:tgtEl>
                                        <p:attrNameLst>
                                          <p:attrName>ppt_x</p:attrName>
                                        </p:attrNameLst>
                                      </p:cBhvr>
                                      <p:tavLst>
                                        <p:tav tm="0">
                                          <p:val>
                                            <p:fltVal val="0.5"/>
                                          </p:val>
                                        </p:tav>
                                        <p:tav tm="100000">
                                          <p:val>
                                            <p:strVal val="#ppt_x"/>
                                          </p:val>
                                        </p:tav>
                                      </p:tavLst>
                                    </p:anim>
                                    <p:anim calcmode="lin" valueType="num">
                                      <p:cBhvr>
                                        <p:cTn id="50" dur="500" fill="hold"/>
                                        <p:tgtEl>
                                          <p:spTgt spid="12380"/>
                                        </p:tgtEl>
                                        <p:attrNameLst>
                                          <p:attrName>ppt_y</p:attrName>
                                        </p:attrNameLst>
                                      </p:cBhvr>
                                      <p:tavLst>
                                        <p:tav tm="0">
                                          <p:val>
                                            <p:fltVal val="0.5"/>
                                          </p:val>
                                        </p:tav>
                                        <p:tav tm="100000">
                                          <p:val>
                                            <p:strVal val="#ppt_y"/>
                                          </p:val>
                                        </p:tav>
                                      </p:tavLst>
                                    </p:anim>
                                  </p:childTnLst>
                                </p:cTn>
                              </p:par>
                              <p:par>
                                <p:cTn id="51" presetID="22" presetClass="entr" presetSubtype="8" fill="hold" grpId="0" nodeType="withEffect">
                                  <p:stCondLst>
                                    <p:cond delay="24200"/>
                                  </p:stCondLst>
                                  <p:childTnLst>
                                    <p:set>
                                      <p:cBhvr>
                                        <p:cTn id="52" dur="1" fill="hold">
                                          <p:stCondLst>
                                            <p:cond delay="0"/>
                                          </p:stCondLst>
                                        </p:cTn>
                                        <p:tgtEl>
                                          <p:spTgt spid="12379"/>
                                        </p:tgtEl>
                                        <p:attrNameLst>
                                          <p:attrName>style.visibility</p:attrName>
                                        </p:attrNameLst>
                                      </p:cBhvr>
                                      <p:to>
                                        <p:strVal val="visible"/>
                                      </p:to>
                                    </p:set>
                                    <p:animEffect transition="in" filter="wipe(left)">
                                      <p:cBhvr>
                                        <p:cTn id="53" dur="500"/>
                                        <p:tgtEl>
                                          <p:spTgt spid="12379"/>
                                        </p:tgtEl>
                                      </p:cBhvr>
                                    </p:animEffect>
                                  </p:childTnLst>
                                </p:cTn>
                              </p:par>
                              <p:par>
                                <p:cTn id="54" presetID="10" presetClass="exit" presetSubtype="0" fill="hold" grpId="1" nodeType="withEffect">
                                  <p:stCondLst>
                                    <p:cond delay="25600"/>
                                  </p:stCondLst>
                                  <p:childTnLst>
                                    <p:animEffect transition="out" filter="fade">
                                      <p:cBhvr>
                                        <p:cTn id="55" dur="1300"/>
                                        <p:tgtEl>
                                          <p:spTgt spid="12380"/>
                                        </p:tgtEl>
                                      </p:cBhvr>
                                    </p:animEffect>
                                    <p:set>
                                      <p:cBhvr>
                                        <p:cTn id="56" dur="1" fill="hold">
                                          <p:stCondLst>
                                            <p:cond delay="1299"/>
                                          </p:stCondLst>
                                        </p:cTn>
                                        <p:tgtEl>
                                          <p:spTgt spid="12380"/>
                                        </p:tgtEl>
                                        <p:attrNameLst>
                                          <p:attrName>style.visibility</p:attrName>
                                        </p:attrNameLst>
                                      </p:cBhvr>
                                      <p:to>
                                        <p:strVal val="hidden"/>
                                      </p:to>
                                    </p:set>
                                  </p:childTnLst>
                                </p:cTn>
                              </p:par>
                              <p:par>
                                <p:cTn id="57" presetID="23" presetClass="entr" presetSubtype="528" fill="hold" grpId="0" nodeType="withEffect">
                                  <p:stCondLst>
                                    <p:cond delay="28000"/>
                                  </p:stCondLst>
                                  <p:childTnLst>
                                    <p:set>
                                      <p:cBhvr>
                                        <p:cTn id="58" dur="1" fill="hold">
                                          <p:stCondLst>
                                            <p:cond delay="0"/>
                                          </p:stCondLst>
                                        </p:cTn>
                                        <p:tgtEl>
                                          <p:spTgt spid="12385"/>
                                        </p:tgtEl>
                                        <p:attrNameLst>
                                          <p:attrName>style.visibility</p:attrName>
                                        </p:attrNameLst>
                                      </p:cBhvr>
                                      <p:to>
                                        <p:strVal val="visible"/>
                                      </p:to>
                                    </p:set>
                                    <p:anim calcmode="lin" valueType="num">
                                      <p:cBhvr>
                                        <p:cTn id="59" dur="500" fill="hold"/>
                                        <p:tgtEl>
                                          <p:spTgt spid="12385"/>
                                        </p:tgtEl>
                                        <p:attrNameLst>
                                          <p:attrName>ppt_w</p:attrName>
                                        </p:attrNameLst>
                                      </p:cBhvr>
                                      <p:tavLst>
                                        <p:tav tm="0">
                                          <p:val>
                                            <p:fltVal val="0"/>
                                          </p:val>
                                        </p:tav>
                                        <p:tav tm="100000">
                                          <p:val>
                                            <p:strVal val="#ppt_w"/>
                                          </p:val>
                                        </p:tav>
                                      </p:tavLst>
                                    </p:anim>
                                    <p:anim calcmode="lin" valueType="num">
                                      <p:cBhvr>
                                        <p:cTn id="60" dur="500" fill="hold"/>
                                        <p:tgtEl>
                                          <p:spTgt spid="12385"/>
                                        </p:tgtEl>
                                        <p:attrNameLst>
                                          <p:attrName>ppt_h</p:attrName>
                                        </p:attrNameLst>
                                      </p:cBhvr>
                                      <p:tavLst>
                                        <p:tav tm="0">
                                          <p:val>
                                            <p:fltVal val="0"/>
                                          </p:val>
                                        </p:tav>
                                        <p:tav tm="100000">
                                          <p:val>
                                            <p:strVal val="#ppt_h"/>
                                          </p:val>
                                        </p:tav>
                                      </p:tavLst>
                                    </p:anim>
                                    <p:anim calcmode="lin" valueType="num">
                                      <p:cBhvr>
                                        <p:cTn id="61" dur="500" fill="hold"/>
                                        <p:tgtEl>
                                          <p:spTgt spid="12385"/>
                                        </p:tgtEl>
                                        <p:attrNameLst>
                                          <p:attrName>ppt_x</p:attrName>
                                        </p:attrNameLst>
                                      </p:cBhvr>
                                      <p:tavLst>
                                        <p:tav tm="0">
                                          <p:val>
                                            <p:fltVal val="0.5"/>
                                          </p:val>
                                        </p:tav>
                                        <p:tav tm="100000">
                                          <p:val>
                                            <p:strVal val="#ppt_x"/>
                                          </p:val>
                                        </p:tav>
                                      </p:tavLst>
                                    </p:anim>
                                    <p:anim calcmode="lin" valueType="num">
                                      <p:cBhvr>
                                        <p:cTn id="62" dur="500" fill="hold"/>
                                        <p:tgtEl>
                                          <p:spTgt spid="12385"/>
                                        </p:tgtEl>
                                        <p:attrNameLst>
                                          <p:attrName>ppt_y</p:attrName>
                                        </p:attrNameLst>
                                      </p:cBhvr>
                                      <p:tavLst>
                                        <p:tav tm="0">
                                          <p:val>
                                            <p:fltVal val="0.5"/>
                                          </p:val>
                                        </p:tav>
                                        <p:tav tm="100000">
                                          <p:val>
                                            <p:strVal val="#ppt_y"/>
                                          </p:val>
                                        </p:tav>
                                      </p:tavLst>
                                    </p:anim>
                                  </p:childTnLst>
                                </p:cTn>
                              </p:par>
                              <p:par>
                                <p:cTn id="63" presetID="22" presetClass="entr" presetSubtype="1" fill="hold" grpId="0" nodeType="withEffect">
                                  <p:stCondLst>
                                    <p:cond delay="31700"/>
                                  </p:stCondLst>
                                  <p:childTnLst>
                                    <p:set>
                                      <p:cBhvr>
                                        <p:cTn id="64" dur="1" fill="hold">
                                          <p:stCondLst>
                                            <p:cond delay="0"/>
                                          </p:stCondLst>
                                        </p:cTn>
                                        <p:tgtEl>
                                          <p:spTgt spid="81"/>
                                        </p:tgtEl>
                                        <p:attrNameLst>
                                          <p:attrName>style.visibility</p:attrName>
                                        </p:attrNameLst>
                                      </p:cBhvr>
                                      <p:to>
                                        <p:strVal val="visible"/>
                                      </p:to>
                                    </p:set>
                                    <p:animEffect transition="in" filter="wipe(up)">
                                      <p:cBhvr>
                                        <p:cTn id="65" dur="500"/>
                                        <p:tgtEl>
                                          <p:spTgt spid="81"/>
                                        </p:tgtEl>
                                      </p:cBhvr>
                                    </p:animEffect>
                                  </p:childTnLst>
                                </p:cTn>
                              </p:par>
                              <p:par>
                                <p:cTn id="66" presetID="10" presetClass="exit" presetSubtype="0" fill="hold" grpId="1" nodeType="withEffect">
                                  <p:stCondLst>
                                    <p:cond delay="32700"/>
                                  </p:stCondLst>
                                  <p:childTnLst>
                                    <p:animEffect transition="out" filter="fade">
                                      <p:cBhvr>
                                        <p:cTn id="67" dur="1300"/>
                                        <p:tgtEl>
                                          <p:spTgt spid="12385"/>
                                        </p:tgtEl>
                                      </p:cBhvr>
                                    </p:animEffect>
                                    <p:set>
                                      <p:cBhvr>
                                        <p:cTn id="68" dur="1" fill="hold">
                                          <p:stCondLst>
                                            <p:cond delay="1299"/>
                                          </p:stCondLst>
                                        </p:cTn>
                                        <p:tgtEl>
                                          <p:spTgt spid="12385"/>
                                        </p:tgtEl>
                                        <p:attrNameLst>
                                          <p:attrName>style.visibility</p:attrName>
                                        </p:attrNameLst>
                                      </p:cBhvr>
                                      <p:to>
                                        <p:strVal val="hidden"/>
                                      </p:to>
                                    </p:set>
                                  </p:childTnLst>
                                </p:cTn>
                              </p:par>
                              <p:par>
                                <p:cTn id="69" presetID="10" presetClass="entr" presetSubtype="0" fill="hold" grpId="0" nodeType="withEffect">
                                  <p:stCondLst>
                                    <p:cond delay="36300"/>
                                  </p:stCondLst>
                                  <p:iterate type="lt">
                                    <p:tmPct val="0"/>
                                  </p:iterate>
                                  <p:childTnLst>
                                    <p:set>
                                      <p:cBhvr>
                                        <p:cTn id="70" dur="1" fill="hold">
                                          <p:stCondLst>
                                            <p:cond delay="0"/>
                                          </p:stCondLst>
                                        </p:cTn>
                                        <p:tgtEl>
                                          <p:spTgt spid="83"/>
                                        </p:tgtEl>
                                        <p:attrNameLst>
                                          <p:attrName>style.visibility</p:attrName>
                                        </p:attrNameLst>
                                      </p:cBhvr>
                                      <p:to>
                                        <p:strVal val="visible"/>
                                      </p:to>
                                    </p:set>
                                    <p:animEffect transition="in" filter="fade">
                                      <p:cBhvr>
                                        <p:cTn id="71" dur="500"/>
                                        <p:tgtEl>
                                          <p:spTgt spid="83"/>
                                        </p:tgtEl>
                                      </p:cBhvr>
                                    </p:animEffect>
                                  </p:childTnLst>
                                </p:cTn>
                              </p:par>
                              <p:par>
                                <p:cTn id="72" presetID="34" presetClass="emph" presetSubtype="0" fill="hold" grpId="1" nodeType="withEffect">
                                  <p:stCondLst>
                                    <p:cond delay="36500"/>
                                  </p:stCondLst>
                                  <p:iterate type="lt">
                                    <p:tmPct val="10000"/>
                                  </p:iterate>
                                  <p:childTnLst>
                                    <p:animMotion origin="layout" path="M 0.0 0.0 L 0.0 -0.07213" pathEditMode="relative" ptsTypes="">
                                      <p:cBhvr>
                                        <p:cTn id="73" dur="250" accel="50000" decel="50000" autoRev="1" fill="hold">
                                          <p:stCondLst>
                                            <p:cond delay="0"/>
                                          </p:stCondLst>
                                        </p:cTn>
                                        <p:tgtEl>
                                          <p:spTgt spid="83"/>
                                        </p:tgtEl>
                                        <p:attrNameLst>
                                          <p:attrName>ppt_x</p:attrName>
                                          <p:attrName>ppt_y</p:attrName>
                                        </p:attrNameLst>
                                      </p:cBhvr>
                                    </p:animMotion>
                                    <p:animRot by="1500000">
                                      <p:cBhvr>
                                        <p:cTn id="74" dur="125" fill="hold">
                                          <p:stCondLst>
                                            <p:cond delay="0"/>
                                          </p:stCondLst>
                                        </p:cTn>
                                        <p:tgtEl>
                                          <p:spTgt spid="83"/>
                                        </p:tgtEl>
                                        <p:attrNameLst>
                                          <p:attrName>r</p:attrName>
                                        </p:attrNameLst>
                                      </p:cBhvr>
                                    </p:animRot>
                                    <p:animRot by="-1500000">
                                      <p:cBhvr>
                                        <p:cTn id="75" dur="125" fill="hold">
                                          <p:stCondLst>
                                            <p:cond delay="125"/>
                                          </p:stCondLst>
                                        </p:cTn>
                                        <p:tgtEl>
                                          <p:spTgt spid="83"/>
                                        </p:tgtEl>
                                        <p:attrNameLst>
                                          <p:attrName>r</p:attrName>
                                        </p:attrNameLst>
                                      </p:cBhvr>
                                    </p:animRot>
                                    <p:animRot by="-1500000">
                                      <p:cBhvr>
                                        <p:cTn id="76" dur="125" fill="hold">
                                          <p:stCondLst>
                                            <p:cond delay="250"/>
                                          </p:stCondLst>
                                        </p:cTn>
                                        <p:tgtEl>
                                          <p:spTgt spid="83"/>
                                        </p:tgtEl>
                                        <p:attrNameLst>
                                          <p:attrName>r</p:attrName>
                                        </p:attrNameLst>
                                      </p:cBhvr>
                                    </p:animRot>
                                    <p:animRot by="1500000">
                                      <p:cBhvr>
                                        <p:cTn id="77" dur="125" fill="hold">
                                          <p:stCondLst>
                                            <p:cond delay="375"/>
                                          </p:stCondLst>
                                        </p:cTn>
                                        <p:tgtEl>
                                          <p:spTgt spid="8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79" grpId="0" animBg="1"/>
      <p:bldP spid="12380" grpId="0" autoUpdateAnimBg="0"/>
      <p:bldP spid="12380" grpId="1"/>
      <p:bldP spid="12342" grpId="0" autoUpdateAnimBg="0"/>
      <p:bldP spid="12342" grpId="1"/>
      <p:bldP spid="12378" grpId="0" autoUpdateAnimBg="0"/>
      <p:bldP spid="12378" grpId="1"/>
      <p:bldP spid="12385" grpId="0" autoUpdateAnimBg="0"/>
      <p:bldP spid="12385" grpId="1"/>
      <p:bldP spid="81" grpId="0" animBg="1"/>
      <p:bldP spid="82" grpId="0" animBg="1"/>
      <p:bldP spid="83" grpId="0"/>
      <p:bldP spid="83" grpId="1"/>
      <p:bldP spid="12341" grpId="0" animBg="1"/>
      <p:bldP spid="12344" grpId="0"/>
      <p:bldP spid="12394"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181</TotalTime>
  <Words>1854</Words>
  <Application>Microsoft Office PowerPoint</Application>
  <PresentationFormat>On-screen Show (4:3)</PresentationFormat>
  <Paragraphs>398</Paragraphs>
  <Slides>56</Slides>
  <Notes>2</Notes>
  <HiddenSlides>12</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56</vt:i4>
      </vt:variant>
    </vt:vector>
  </HeadingPairs>
  <TitlesOfParts>
    <vt:vector size="73" baseType="lpstr">
      <vt:lpstr>Aptos</vt:lpstr>
      <vt:lpstr>Aptos Display</vt:lpstr>
      <vt:lpstr>Arial</vt:lpstr>
      <vt:lpstr>Arial Black</vt:lpstr>
      <vt:lpstr>Calibri</vt:lpstr>
      <vt:lpstr>Calibri Light</vt:lpstr>
      <vt:lpstr>Calligrapher</vt:lpstr>
      <vt:lpstr>Century Gothic</vt:lpstr>
      <vt:lpstr>Comic Sans MS</vt:lpstr>
      <vt:lpstr>Impact</vt:lpstr>
      <vt:lpstr>Symbol</vt:lpstr>
      <vt:lpstr>Times New Roman</vt:lpstr>
      <vt:lpstr>Office Theme</vt:lpstr>
      <vt:lpstr>1_Office Theme</vt:lpstr>
      <vt:lpstr>Default Design</vt:lpstr>
      <vt:lpstr>3_Default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Standing Wave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Mirror Lab - Part 1</vt:lpstr>
      <vt:lpstr>Mirror Lab – Part 2</vt:lpstr>
      <vt:lpstr>Mirror Lab – Part 3</vt:lpstr>
      <vt:lpstr>Mirror Lab part 4 – Physics Mirror Race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Richard J. Terwilliger</dc:creator>
  <cp:lastModifiedBy>Richard J. Terwilliger</cp:lastModifiedBy>
  <cp:revision>23</cp:revision>
  <dcterms:created xsi:type="dcterms:W3CDTF">2025-03-20T14:13:21Z</dcterms:created>
  <dcterms:modified xsi:type="dcterms:W3CDTF">2025-04-02T18:23:15Z</dcterms:modified>
</cp:coreProperties>
</file>