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9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82B60-F221-4BAA-AE65-8B7E8BFF012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42CDE-7A37-479F-827D-FA06754B8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FE4FE-8A80-26A9-114D-B2E6D00A5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29158-97C6-0BE2-2C24-3EE889A9E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72BFD-4CD7-B98B-BCB4-1391C713D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FA0B-BD20-4E7B-A5F0-18B6718330A4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A86F5-CFEE-6C5B-2579-B42B415A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ACAF-CBAA-6062-52CF-8AB9894F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0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9DA7-39F5-1A6C-F127-9520BAF60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8BF163-987A-2BF3-3AD6-93779FA03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05E77-96B6-64AD-D140-AC6D2EB63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9EB0-4F33-489F-815F-41A35E6FF9E4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CE68A-8D26-287C-1C23-91B36153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FDCA6-5BC5-951B-9D21-2452C88BC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5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AD605D-736F-2F2B-CBDF-9BDEA6A61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241990-B1D6-7CD1-1A9A-4082F70B3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D1858-838C-3BF1-9022-88F4DA666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94A7C-B8AB-4C34-878A-EF7B5795C25E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D8BB8-0835-2CCE-BD33-46679CE8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EA3A5-C95D-744C-238A-AD5ECD9A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9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F89D4-D28C-9351-8A6A-6C7E1D0A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29F91-15AB-9322-65E1-764477176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94572-A6DF-C8DF-5311-14B11736B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F279-3E70-4690-94A5-5E899EF2DD2F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C6FF1-EB73-82A0-F64D-39E9E629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A49A6-EDF6-4864-AB45-848753D1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6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6AFDF-1494-A06B-1087-A829AB3F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9EE5E-3D44-78AA-AC18-C73D762AD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E85D3-B19F-86DB-6A6C-CA6EA38E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1D6F2-C5F7-4626-B566-7CF0FBC1F4AD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7FF39-FE91-D588-3C9D-228483678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74651-67A3-FF26-B689-E46D12B3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0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B7FEE-48CA-8A00-A54C-6D3A2CEED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07A17-EF91-763A-6A9F-148D75C98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D88B5-C6E4-0723-0608-9BB5AC469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F2FF3-90AC-1B8A-8A5C-F8E2F6556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CE95-23F8-48C0-8593-ECDD292C0F62}" type="datetime1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DE064-8C05-C24D-CB58-00A870E39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8D58C-B07B-9440-5CDF-53DA2DA5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2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D9F0D-4C76-EB58-7F70-AE52DC75B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993D6-259B-E296-7E50-1B344A7B5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A8D3F-FB03-654F-0713-B9D62A811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191FC-8BDB-7B8C-1863-A4A4E2DB8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F706B8-6DE7-F65D-5A8D-040A3B45E6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9036F-6DF7-BCAA-9BAB-56F337745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A4A96-FE40-4062-B973-154EDD99DC78}" type="datetime1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B1E75E-EDC2-0BBB-6A30-D329FE932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0A0940-DB8B-77E0-5EF7-AB517012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9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B2D44-6AF6-5A86-C88B-1F261E3E6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885231-78ED-842E-D954-D6ADC5E9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7B5B-1F03-487C-82A6-E5F6CC57844C}" type="datetime1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E942B-20D9-EEB8-BA1B-29F65BC0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A224E8-476E-A2B2-B538-46A37102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6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D006FC-8E97-D94E-B91B-59A82B07F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1008-473F-47B2-9CFE-2868E2995F1B}" type="datetime1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29AF93-3F55-A455-121F-D2B2684FF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BC74BA-69D7-9C77-0247-D6FC9A898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2752" y="6356349"/>
            <a:ext cx="2743200" cy="365125"/>
          </a:xfrm>
        </p:spPr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2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50AED-D39E-C67D-65B1-5FB524CB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088EA-7415-6053-D6FE-0153A74EC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F2AB0-BFFB-F10C-08FF-19FAAD9AF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B4D19-04EF-BA94-A906-2E93A425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6BFF-956F-4E23-870A-52E9757CFD81}" type="datetime1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10F5B-1E16-75E6-86A1-D44E3031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4099E-63CE-B0F4-22A5-2A4D27920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9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E7C8F-ACDC-43BF-6618-14D565A4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FFA8C9-2A7B-B93C-F279-6AF9F2C84F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BA23A-BBEF-CBA0-8387-34BFD88EE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105BC-0052-7701-EED6-F86111D1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C7EF-E517-4795-B0FD-6EAD83160664}" type="datetime1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A96E6-72FF-A872-D111-314D2FFC9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F7D31-1200-C061-64C3-038133C1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0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B909C7-53BE-2D8C-E30B-C5F997416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D1D57-DC81-AD4B-C4D2-8F188FC8F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ACD83-632A-7D0F-58AC-35AC6830A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7B8020-5BB0-4DFE-AD67-5CE8747C0E90}" type="datetime1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D1001-9933-E4C6-80F3-67AB9D972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BF1FE-EB54-4630-D27F-90802DFA9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7345" y="63854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C02765-5858-4BB2-9E97-54E03E6571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5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image" Target="../media/image38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8.bin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8.wmf"/><Relationship Id="rId2" Type="http://schemas.openxmlformats.org/officeDocument/2006/relationships/oleObject" Target="../embeddings/oleObject20.bin"/><Relationship Id="rId16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1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78E5B-F4FA-E82B-30CE-27F51E69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</a:rPr>
              <a:t>Bernoulli Equation for Gases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5191-9E7F-E5C1-222D-81903820E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6549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i="1"/>
              <a:t>Carl E. Mungan, Physics Dept, U.S. Naval Academy, Annapolis MD</a:t>
            </a:r>
            <a:endParaRPr lang="en-US"/>
          </a:p>
          <a:p>
            <a:pPr marL="0" indent="0" algn="ctr">
              <a:buNone/>
            </a:pPr>
            <a:endParaRPr lang="en-US" i="1"/>
          </a:p>
          <a:p>
            <a:pPr marL="0" indent="0" algn="ctr">
              <a:buNone/>
            </a:pPr>
            <a:r>
              <a:rPr lang="en-US">
                <a:solidFill>
                  <a:srgbClr val="0070C0"/>
                </a:solidFill>
              </a:rPr>
              <a:t>Spring Meeting of the Chesapeake Section </a:t>
            </a:r>
          </a:p>
          <a:p>
            <a:pPr marL="0" indent="0" algn="ctr">
              <a:buNone/>
            </a:pPr>
            <a:r>
              <a:rPr lang="en-US">
                <a:solidFill>
                  <a:srgbClr val="0070C0"/>
                </a:solidFill>
              </a:rPr>
              <a:t>of the American Association of Physics Teachers</a:t>
            </a:r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Saturday 5 April 2025			George Mason University</a:t>
            </a:r>
          </a:p>
        </p:txBody>
      </p:sp>
    </p:spTree>
    <p:extLst>
      <p:ext uri="{BB962C8B-B14F-4D97-AF65-F5344CB8AC3E}">
        <p14:creationId xmlns:p14="http://schemas.microsoft.com/office/powerpoint/2010/main" val="4081480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00A100-3507-929A-87B1-75178CE7C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7A95AF-D0FD-C9C1-7A4B-87B2AFA2C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13" y="278528"/>
            <a:ext cx="10667998" cy="6400800"/>
          </a:xfrm>
          <a:prstGeom prst="rect">
            <a:avLst/>
          </a:prstGeom>
        </p:spPr>
      </p:pic>
      <p:pic>
        <p:nvPicPr>
          <p:cNvPr id="14" name="Picture 13" descr="A diagram of a machine&#10;&#10;AI-generated content may be incorrect.">
            <a:extLst>
              <a:ext uri="{FF2B5EF4-FFF2-40B4-BE49-F238E27FC236}">
                <a16:creationId xmlns:a16="http://schemas.microsoft.com/office/drawing/2014/main" id="{8DCA8D4F-64FB-5C57-2B72-E1B9F20C4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690" y="157652"/>
            <a:ext cx="5154246" cy="23993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C8C1F7B-21CD-0205-7C9E-99E8AEF89378}"/>
              </a:ext>
            </a:extLst>
          </p:cNvPr>
          <p:cNvSpPr txBox="1"/>
          <p:nvPr/>
        </p:nvSpPr>
        <p:spPr>
          <a:xfrm>
            <a:off x="8291856" y="278528"/>
            <a:ext cx="3724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Experiment by Keith Atkin in</a:t>
            </a:r>
          </a:p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Physics Education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015035 (2024).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822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DE5185-F62D-BEE2-2A29-73EE17007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93CF65-EE7A-B3E8-80F8-D90886E122CC}"/>
              </a:ext>
            </a:extLst>
          </p:cNvPr>
          <p:cNvSpPr txBox="1"/>
          <p:nvPr/>
        </p:nvSpPr>
        <p:spPr>
          <a:xfrm>
            <a:off x="1008994" y="283780"/>
            <a:ext cx="899958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To improve the fit, adjust two parameters to match those used by Atkin:</a:t>
            </a:r>
          </a:p>
          <a:p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	M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30 g/mol (instead of 29.0 g/mol)</a:t>
            </a:r>
          </a:p>
          <a:p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	P</a:t>
            </a:r>
            <a:r>
              <a:rPr lang="en-US" sz="2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100 kPa (instead of 101.3 kPa)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and reduce the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hole diameter to: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0.38 mm (instead of 0.50 mm).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This corresponds to reducing the hole area to 58% of its actual area,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which is the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discharge coefficient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resulting from the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vena contracta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and flow losses at the hole.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A3185E-5BA0-EF68-7B7C-9E4AAFBCE561}"/>
              </a:ext>
            </a:extLst>
          </p:cNvPr>
          <p:cNvCxnSpPr/>
          <p:nvPr/>
        </p:nvCxnSpPr>
        <p:spPr>
          <a:xfrm>
            <a:off x="4698124" y="3649713"/>
            <a:ext cx="0" cy="859221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6F0F8F8-043B-EB48-F2E3-CECDE0594DE4}"/>
              </a:ext>
            </a:extLst>
          </p:cNvPr>
          <p:cNvCxnSpPr/>
          <p:nvPr/>
        </p:nvCxnSpPr>
        <p:spPr>
          <a:xfrm>
            <a:off x="4703379" y="5315604"/>
            <a:ext cx="0" cy="859221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8474889-13C5-E6AA-1BBE-F1709AB36B74}"/>
              </a:ext>
            </a:extLst>
          </p:cNvPr>
          <p:cNvSpPr/>
          <p:nvPr/>
        </p:nvSpPr>
        <p:spPr>
          <a:xfrm>
            <a:off x="4288217" y="3649713"/>
            <a:ext cx="3909849" cy="1068564"/>
          </a:xfrm>
          <a:custGeom>
            <a:avLst/>
            <a:gdLst>
              <a:gd name="connsiteX0" fmla="*/ 0 w 3909849"/>
              <a:gd name="connsiteY0" fmla="*/ 0 h 1068564"/>
              <a:gd name="connsiteX1" fmla="*/ 94594 w 3909849"/>
              <a:gd name="connsiteY1" fmla="*/ 462455 h 1068564"/>
              <a:gd name="connsiteX2" fmla="*/ 336331 w 3909849"/>
              <a:gd name="connsiteY2" fmla="*/ 861848 h 1068564"/>
              <a:gd name="connsiteX3" fmla="*/ 557049 w 3909849"/>
              <a:gd name="connsiteY3" fmla="*/ 987972 h 1068564"/>
              <a:gd name="connsiteX4" fmla="*/ 914400 w 3909849"/>
              <a:gd name="connsiteY4" fmla="*/ 1051034 h 1068564"/>
              <a:gd name="connsiteX5" fmla="*/ 1481959 w 3909849"/>
              <a:gd name="connsiteY5" fmla="*/ 1061544 h 1068564"/>
              <a:gd name="connsiteX6" fmla="*/ 2774731 w 3909849"/>
              <a:gd name="connsiteY6" fmla="*/ 956441 h 1068564"/>
              <a:gd name="connsiteX7" fmla="*/ 3909849 w 3909849"/>
              <a:gd name="connsiteY7" fmla="*/ 756744 h 1068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9849" h="1068564">
                <a:moveTo>
                  <a:pt x="0" y="0"/>
                </a:moveTo>
                <a:cubicBezTo>
                  <a:pt x="19269" y="159407"/>
                  <a:pt x="38539" y="318814"/>
                  <a:pt x="94594" y="462455"/>
                </a:cubicBezTo>
                <a:cubicBezTo>
                  <a:pt x="150649" y="606096"/>
                  <a:pt x="259255" y="774262"/>
                  <a:pt x="336331" y="861848"/>
                </a:cubicBezTo>
                <a:cubicBezTo>
                  <a:pt x="413407" y="949434"/>
                  <a:pt x="460704" y="956441"/>
                  <a:pt x="557049" y="987972"/>
                </a:cubicBezTo>
                <a:cubicBezTo>
                  <a:pt x="653394" y="1019503"/>
                  <a:pt x="760248" y="1038772"/>
                  <a:pt x="914400" y="1051034"/>
                </a:cubicBezTo>
                <a:cubicBezTo>
                  <a:pt x="1068552" y="1063296"/>
                  <a:pt x="1171904" y="1077310"/>
                  <a:pt x="1481959" y="1061544"/>
                </a:cubicBezTo>
                <a:cubicBezTo>
                  <a:pt x="1792014" y="1045779"/>
                  <a:pt x="2370083" y="1007241"/>
                  <a:pt x="2774731" y="956441"/>
                </a:cubicBezTo>
                <a:cubicBezTo>
                  <a:pt x="3179379" y="905641"/>
                  <a:pt x="3544614" y="831192"/>
                  <a:pt x="3909849" y="75674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315EBDE-1913-1145-6E8B-3277928F1CA9}"/>
              </a:ext>
            </a:extLst>
          </p:cNvPr>
          <p:cNvSpPr/>
          <p:nvPr/>
        </p:nvSpPr>
        <p:spPr>
          <a:xfrm flipV="1">
            <a:off x="4288216" y="5112527"/>
            <a:ext cx="3909849" cy="1068564"/>
          </a:xfrm>
          <a:custGeom>
            <a:avLst/>
            <a:gdLst>
              <a:gd name="connsiteX0" fmla="*/ 0 w 3909849"/>
              <a:gd name="connsiteY0" fmla="*/ 0 h 1068564"/>
              <a:gd name="connsiteX1" fmla="*/ 94594 w 3909849"/>
              <a:gd name="connsiteY1" fmla="*/ 462455 h 1068564"/>
              <a:gd name="connsiteX2" fmla="*/ 336331 w 3909849"/>
              <a:gd name="connsiteY2" fmla="*/ 861848 h 1068564"/>
              <a:gd name="connsiteX3" fmla="*/ 557049 w 3909849"/>
              <a:gd name="connsiteY3" fmla="*/ 987972 h 1068564"/>
              <a:gd name="connsiteX4" fmla="*/ 914400 w 3909849"/>
              <a:gd name="connsiteY4" fmla="*/ 1051034 h 1068564"/>
              <a:gd name="connsiteX5" fmla="*/ 1481959 w 3909849"/>
              <a:gd name="connsiteY5" fmla="*/ 1061544 h 1068564"/>
              <a:gd name="connsiteX6" fmla="*/ 2774731 w 3909849"/>
              <a:gd name="connsiteY6" fmla="*/ 956441 h 1068564"/>
              <a:gd name="connsiteX7" fmla="*/ 3909849 w 3909849"/>
              <a:gd name="connsiteY7" fmla="*/ 756744 h 1068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09849" h="1068564">
                <a:moveTo>
                  <a:pt x="0" y="0"/>
                </a:moveTo>
                <a:cubicBezTo>
                  <a:pt x="19269" y="159407"/>
                  <a:pt x="38539" y="318814"/>
                  <a:pt x="94594" y="462455"/>
                </a:cubicBezTo>
                <a:cubicBezTo>
                  <a:pt x="150649" y="606096"/>
                  <a:pt x="259255" y="774262"/>
                  <a:pt x="336331" y="861848"/>
                </a:cubicBezTo>
                <a:cubicBezTo>
                  <a:pt x="413407" y="949434"/>
                  <a:pt x="460704" y="956441"/>
                  <a:pt x="557049" y="987972"/>
                </a:cubicBezTo>
                <a:cubicBezTo>
                  <a:pt x="653394" y="1019503"/>
                  <a:pt x="760248" y="1038772"/>
                  <a:pt x="914400" y="1051034"/>
                </a:cubicBezTo>
                <a:cubicBezTo>
                  <a:pt x="1068552" y="1063296"/>
                  <a:pt x="1171904" y="1077310"/>
                  <a:pt x="1481959" y="1061544"/>
                </a:cubicBezTo>
                <a:cubicBezTo>
                  <a:pt x="1792014" y="1045779"/>
                  <a:pt x="2370083" y="1007241"/>
                  <a:pt x="2774731" y="956441"/>
                </a:cubicBezTo>
                <a:cubicBezTo>
                  <a:pt x="3179379" y="905641"/>
                  <a:pt x="3544614" y="831192"/>
                  <a:pt x="3909849" y="75674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925D105-3EEA-FCCB-6015-3A78C42E5DF0}"/>
              </a:ext>
            </a:extLst>
          </p:cNvPr>
          <p:cNvCxnSpPr>
            <a:cxnSpLocks/>
          </p:cNvCxnSpPr>
          <p:nvPr/>
        </p:nvCxnSpPr>
        <p:spPr>
          <a:xfrm flipH="1">
            <a:off x="4529952" y="4501051"/>
            <a:ext cx="1" cy="807682"/>
          </a:xfrm>
          <a:prstGeom prst="straightConnector1">
            <a:avLst/>
          </a:prstGeom>
          <a:ln w="22225">
            <a:solidFill>
              <a:srgbClr val="00B050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6C9525A-FB29-E169-4940-2D9FBF862F8C}"/>
              </a:ext>
            </a:extLst>
          </p:cNvPr>
          <p:cNvCxnSpPr>
            <a:cxnSpLocks/>
          </p:cNvCxnSpPr>
          <p:nvPr/>
        </p:nvCxnSpPr>
        <p:spPr>
          <a:xfrm>
            <a:off x="5481139" y="4708686"/>
            <a:ext cx="0" cy="403841"/>
          </a:xfrm>
          <a:prstGeom prst="straightConnector1">
            <a:avLst/>
          </a:prstGeom>
          <a:ln w="22225">
            <a:solidFill>
              <a:srgbClr val="00B050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28E1D66-8CE2-1F07-3D13-321DE63E3486}"/>
              </a:ext>
            </a:extLst>
          </p:cNvPr>
          <p:cNvSpPr txBox="1"/>
          <p:nvPr/>
        </p:nvSpPr>
        <p:spPr>
          <a:xfrm>
            <a:off x="3844981" y="4720226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1083C8-B5B8-CFBB-E138-BDDF3695EFEA}"/>
              </a:ext>
            </a:extLst>
          </p:cNvPr>
          <p:cNvSpPr txBox="1"/>
          <p:nvPr/>
        </p:nvSpPr>
        <p:spPr>
          <a:xfrm>
            <a:off x="5481139" y="4707767"/>
            <a:ext cx="920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aseline="-25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19618E8-F9B9-5C0A-7DAC-31DB0DA21560}"/>
              </a:ext>
            </a:extLst>
          </p:cNvPr>
          <p:cNvCxnSpPr>
            <a:cxnSpLocks/>
            <a:endCxn id="10" idx="4"/>
          </p:cNvCxnSpPr>
          <p:nvPr/>
        </p:nvCxnSpPr>
        <p:spPr>
          <a:xfrm>
            <a:off x="4973189" y="4565650"/>
            <a:ext cx="229428" cy="1350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DDB603D-900C-BBC4-50EE-CDA88D317097}"/>
              </a:ext>
            </a:extLst>
          </p:cNvPr>
          <p:cNvCxnSpPr>
            <a:cxnSpLocks/>
            <a:endCxn id="10" idx="4"/>
          </p:cNvCxnSpPr>
          <p:nvPr/>
        </p:nvCxnSpPr>
        <p:spPr>
          <a:xfrm flipV="1">
            <a:off x="4949094" y="4700747"/>
            <a:ext cx="253523" cy="931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BA78519-6932-70BC-041C-483A62847BD5}"/>
              </a:ext>
            </a:extLst>
          </p:cNvPr>
          <p:cNvCxnSpPr>
            <a:cxnSpLocks/>
          </p:cNvCxnSpPr>
          <p:nvPr/>
        </p:nvCxnSpPr>
        <p:spPr>
          <a:xfrm>
            <a:off x="5012267" y="5036899"/>
            <a:ext cx="230566" cy="881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1A9B0F2-C6A5-2D3A-A66A-EC393353BEB3}"/>
              </a:ext>
            </a:extLst>
          </p:cNvPr>
          <p:cNvCxnSpPr>
            <a:cxnSpLocks/>
          </p:cNvCxnSpPr>
          <p:nvPr/>
        </p:nvCxnSpPr>
        <p:spPr>
          <a:xfrm flipV="1">
            <a:off x="5035550" y="5125066"/>
            <a:ext cx="207283" cy="1390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59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536E14-5C24-F221-3B39-4724B176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167309-CF5D-8271-F6BF-AC97AC136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923" y="346009"/>
            <a:ext cx="10667998" cy="6400800"/>
          </a:xfrm>
          <a:prstGeom prst="rect">
            <a:avLst/>
          </a:prstGeom>
        </p:spPr>
      </p:pic>
      <p:pic>
        <p:nvPicPr>
          <p:cNvPr id="6" name="Picture 5" descr="A clear bottle with wires and wires on a table&#10;&#10;AI-generated content may be incorrect.">
            <a:extLst>
              <a:ext uri="{FF2B5EF4-FFF2-40B4-BE49-F238E27FC236}">
                <a16:creationId xmlns:a16="http://schemas.microsoft.com/office/drawing/2014/main" id="{F075CB68-ED02-B3A9-AB02-DD6DEB7AF7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768" y="278634"/>
            <a:ext cx="5129939" cy="2041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58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365A20-CA67-DFFE-78E6-EE579BE90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AF83BA-0343-5CFF-22F4-69324557E462}"/>
              </a:ext>
            </a:extLst>
          </p:cNvPr>
          <p:cNvSpPr txBox="1"/>
          <p:nvPr/>
        </p:nvSpPr>
        <p:spPr>
          <a:xfrm>
            <a:off x="539415" y="530729"/>
            <a:ext cx="11113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 Consider the depressurization of a spacecraft struck by a micrometeroid. </a:t>
            </a:r>
            <a:b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the crew only have seconds to survive?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Unfortunately, if we set the initial pressure </a:t>
            </a:r>
            <a:b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1 atm and the ambient surroundings to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0, our key equation fails: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F31C54B-B916-00EE-8079-17428FC9D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7906" y="26658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9166615-797C-2B09-6E1D-FE135B4DE8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063454"/>
              </p:ext>
            </p:extLst>
          </p:nvPr>
        </p:nvGraphicFramePr>
        <p:xfrm>
          <a:off x="3315147" y="1911613"/>
          <a:ext cx="40640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2000" imgH="609600" progId="Equation.DSMT4">
                  <p:embed/>
                </p:oleObj>
              </mc:Choice>
              <mc:Fallback>
                <p:oleObj name="Equation" r:id="rId2" imgW="2032000" imgH="609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147" y="1911613"/>
                        <a:ext cx="40640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AD61833-27E6-CE30-1764-5D7E469BB4E2}"/>
              </a:ext>
            </a:extLst>
          </p:cNvPr>
          <p:cNvSpPr txBox="1"/>
          <p:nvPr/>
        </p:nvSpPr>
        <p:spPr>
          <a:xfrm>
            <a:off x="473180" y="3491923"/>
            <a:ext cx="1118575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issues. First, heat cannot be transferred from vacuum and so the gas</a:t>
            </a:r>
            <a:b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expanding into the ambient surroundings cannot remain isothermal. Instead it must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cool down and we instead need the Bernoulli equation for an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adiabatic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gas. Secondly,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once the pressure inside the vessel gets sufficiently low (when the mean free path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becomes larger than the hole diameter) we need to model the flow as an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effusion process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(as described in standard thermodynamics textbooks). Such a lab experiment has been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performed and analyzed in AJP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39 (1969). The result is it takes a long </a:t>
            </a:r>
            <a:r>
              <a:rPr 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minutes for </a:t>
            </a:r>
          </a:p>
          <a:p>
            <a:r>
              <a:rPr lang="en-US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pressure to fall to 0.01 atm for a 3.5 L vessel with a 0.37 mm actual diameter hole.</a:t>
            </a:r>
          </a:p>
        </p:txBody>
      </p:sp>
    </p:spTree>
    <p:extLst>
      <p:ext uri="{BB962C8B-B14F-4D97-AF65-F5344CB8AC3E}">
        <p14:creationId xmlns:p14="http://schemas.microsoft.com/office/powerpoint/2010/main" val="304046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5BA8A8-2215-7028-9CF0-3282FEF8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91863B-7672-1BB6-155B-3A7F712BE3B4}"/>
              </a:ext>
            </a:extLst>
          </p:cNvPr>
          <p:cNvSpPr txBox="1"/>
          <p:nvPr/>
        </p:nvSpPr>
        <p:spPr>
          <a:xfrm>
            <a:off x="4491448" y="1469285"/>
            <a:ext cx="3984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Thoughts or questions?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5F93A-4B62-4F6E-8603-7AFE060CC52E}"/>
              </a:ext>
            </a:extLst>
          </p:cNvPr>
          <p:cNvSpPr txBox="1"/>
          <p:nvPr/>
        </p:nvSpPr>
        <p:spPr>
          <a:xfrm>
            <a:off x="3039433" y="3194849"/>
            <a:ext cx="4049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>
                <a:solidFill>
                  <a:srgbClr val="0070C0"/>
                </a:solidFill>
              </a:rPr>
              <a:t>email</a:t>
            </a:r>
            <a:r>
              <a:rPr lang="en-US" sz="2800">
                <a:solidFill>
                  <a:srgbClr val="0070C0"/>
                </a:solidFill>
              </a:rPr>
              <a:t>:  mungan@usna.edu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251F4D-E981-14FF-1966-142BEF3CF82A}"/>
              </a:ext>
            </a:extLst>
          </p:cNvPr>
          <p:cNvSpPr txBox="1"/>
          <p:nvPr/>
        </p:nvSpPr>
        <p:spPr>
          <a:xfrm>
            <a:off x="1630844" y="4957618"/>
            <a:ext cx="8824916" cy="1461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>
                <a:solidFill>
                  <a:srgbClr val="00B050"/>
                </a:solidFill>
              </a:rPr>
              <a:t>where you can find the paper:</a:t>
            </a:r>
          </a:p>
          <a:p>
            <a:pPr algn="ctr"/>
            <a:r>
              <a:rPr lang="en-US" sz="2800" i="1">
                <a:solidFill>
                  <a:srgbClr val="00B050"/>
                </a:solidFill>
              </a:rPr>
              <a:t>Comment on “The spacecraft decompression problem,”</a:t>
            </a:r>
          </a:p>
          <a:p>
            <a:pPr algn="ctr"/>
            <a:r>
              <a:rPr lang="en-US" sz="2800">
                <a:solidFill>
                  <a:srgbClr val="00B050"/>
                </a:solidFill>
              </a:rPr>
              <a:t>Physics Education </a:t>
            </a:r>
            <a:r>
              <a:rPr lang="en-US" sz="2800" b="1">
                <a:solidFill>
                  <a:srgbClr val="00B050"/>
                </a:solidFill>
              </a:rPr>
              <a:t>59</a:t>
            </a:r>
            <a:r>
              <a:rPr lang="en-US" sz="2800">
                <a:solidFill>
                  <a:srgbClr val="00B050"/>
                </a:solidFill>
              </a:rPr>
              <a:t>, 038003 (2024)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9EC09E-245C-23E4-0D49-A76434F18C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701" y="973882"/>
            <a:ext cx="1170848" cy="15140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F88A43F-C4B6-75A7-2052-E5DF26779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13" y="1169412"/>
            <a:ext cx="2252663" cy="11229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85E69DF-B01F-EBDC-D6CC-863876BC1E1C}"/>
              </a:ext>
            </a:extLst>
          </p:cNvPr>
          <p:cNvSpPr txBox="1"/>
          <p:nvPr/>
        </p:nvSpPr>
        <p:spPr>
          <a:xfrm>
            <a:off x="2100290" y="4053594"/>
            <a:ext cx="6985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u="sng">
                <a:solidFill>
                  <a:srgbClr val="FF0000"/>
                </a:solidFill>
              </a:rPr>
              <a:t>webpage</a:t>
            </a:r>
            <a:r>
              <a:rPr lang="en-US" sz="2800">
                <a:solidFill>
                  <a:srgbClr val="FF0000"/>
                </a:solidFill>
              </a:rPr>
              <a:t>:  usna.edu/Users/physics/mungan</a:t>
            </a:r>
          </a:p>
        </p:txBody>
      </p:sp>
    </p:spTree>
    <p:extLst>
      <p:ext uri="{BB962C8B-B14F-4D97-AF65-F5344CB8AC3E}">
        <p14:creationId xmlns:p14="http://schemas.microsoft.com/office/powerpoint/2010/main" val="404716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22880C-1FDC-79E3-5227-78FC432F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EA7958-8F1A-7B76-0547-A910B4D97D19}"/>
              </a:ext>
            </a:extLst>
          </p:cNvPr>
          <p:cNvSpPr txBox="1"/>
          <p:nvPr/>
        </p:nvSpPr>
        <p:spPr>
          <a:xfrm>
            <a:off x="4393464" y="1001027"/>
            <a:ext cx="3102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A79DC5-065E-D21C-D263-A24A1EE83EE9}"/>
              </a:ext>
            </a:extLst>
          </p:cNvPr>
          <p:cNvSpPr txBox="1"/>
          <p:nvPr/>
        </p:nvSpPr>
        <p:spPr>
          <a:xfrm>
            <a:off x="856960" y="2305615"/>
            <a:ext cx="996676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To show you a first-principles mathematical modification of the </a:t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Bernoulli equation to treat compressible fluids.</a:t>
            </a:r>
          </a:p>
          <a:p>
            <a:pPr marL="457200" indent="-457200">
              <a:buAutoNum type="arabicPeriod"/>
            </a:pP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To discuss that theory in light of two previous experiments about</a:t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gases escaping out of a small hole in a pressurized vessel.</a:t>
            </a:r>
          </a:p>
        </p:txBody>
      </p:sp>
    </p:spTree>
    <p:extLst>
      <p:ext uri="{BB962C8B-B14F-4D97-AF65-F5344CB8AC3E}">
        <p14:creationId xmlns:p14="http://schemas.microsoft.com/office/powerpoint/2010/main" val="424171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>
            <a:extLst>
              <a:ext uri="{FF2B5EF4-FFF2-40B4-BE49-F238E27FC236}">
                <a16:creationId xmlns:a16="http://schemas.microsoft.com/office/drawing/2014/main" id="{60B5B4C4-3C45-C3C6-6CB5-1BDE44435BB5}"/>
              </a:ext>
            </a:extLst>
          </p:cNvPr>
          <p:cNvSpPr/>
          <p:nvPr/>
        </p:nvSpPr>
        <p:spPr>
          <a:xfrm rot="20478672">
            <a:off x="5423116" y="1527108"/>
            <a:ext cx="1126156" cy="1126156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3D0335C-BBFE-AF54-D9ED-C26638173DA2}"/>
              </a:ext>
            </a:extLst>
          </p:cNvPr>
          <p:cNvCxnSpPr/>
          <p:nvPr/>
        </p:nvCxnSpPr>
        <p:spPr>
          <a:xfrm flipV="1">
            <a:off x="4643470" y="2366912"/>
            <a:ext cx="741145" cy="237365"/>
          </a:xfrm>
          <a:prstGeom prst="straightConnector1">
            <a:avLst/>
          </a:prstGeom>
          <a:ln w="47625">
            <a:solidFill>
              <a:srgbClr val="FF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EA25295-2510-627F-0497-A43B991FEE56}"/>
              </a:ext>
            </a:extLst>
          </p:cNvPr>
          <p:cNvCxnSpPr>
            <a:cxnSpLocks/>
          </p:cNvCxnSpPr>
          <p:nvPr/>
        </p:nvCxnSpPr>
        <p:spPr>
          <a:xfrm flipH="1">
            <a:off x="6543452" y="1560683"/>
            <a:ext cx="846426" cy="271083"/>
          </a:xfrm>
          <a:prstGeom prst="straightConnector1">
            <a:avLst/>
          </a:prstGeom>
          <a:ln w="47625">
            <a:solidFill>
              <a:srgbClr val="FF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0EA3709-B7AD-A10E-12E9-F41EE8776F3E}"/>
              </a:ext>
            </a:extLst>
          </p:cNvPr>
          <p:cNvSpPr txBox="1"/>
          <p:nvPr/>
        </p:nvSpPr>
        <p:spPr>
          <a:xfrm rot="20034993">
            <a:off x="6231652" y="176477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8B318EA-559E-E589-3B24-880270E9ACA8}"/>
              </a:ext>
            </a:extLst>
          </p:cNvPr>
          <p:cNvCxnSpPr>
            <a:cxnSpLocks/>
          </p:cNvCxnSpPr>
          <p:nvPr/>
        </p:nvCxnSpPr>
        <p:spPr>
          <a:xfrm flipV="1">
            <a:off x="5159141" y="1110282"/>
            <a:ext cx="1218713" cy="390314"/>
          </a:xfrm>
          <a:prstGeom prst="straightConnector1">
            <a:avLst/>
          </a:prstGeom>
          <a:ln w="31750">
            <a:solidFill>
              <a:srgbClr val="0070C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A63612-9720-A976-2E08-846F37DC2069}"/>
              </a:ext>
            </a:extLst>
          </p:cNvPr>
          <p:cNvCxnSpPr>
            <a:cxnSpLocks/>
          </p:cNvCxnSpPr>
          <p:nvPr/>
        </p:nvCxnSpPr>
        <p:spPr>
          <a:xfrm>
            <a:off x="5738674" y="3016687"/>
            <a:ext cx="80221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3C6C94-1B6C-E2F9-9627-020D50AC53A9}"/>
              </a:ext>
            </a:extLst>
          </p:cNvPr>
          <p:cNvCxnSpPr>
            <a:cxnSpLocks/>
          </p:cNvCxnSpPr>
          <p:nvPr/>
        </p:nvCxnSpPr>
        <p:spPr>
          <a:xfrm flipV="1">
            <a:off x="6540885" y="2749340"/>
            <a:ext cx="0" cy="26734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5DDE88A-1064-7D4B-C780-FA0C9BFF1837}"/>
              </a:ext>
            </a:extLst>
          </p:cNvPr>
          <p:cNvCxnSpPr>
            <a:cxnSpLocks/>
          </p:cNvCxnSpPr>
          <p:nvPr/>
        </p:nvCxnSpPr>
        <p:spPr>
          <a:xfrm flipV="1">
            <a:off x="5732322" y="2749340"/>
            <a:ext cx="800771" cy="256461"/>
          </a:xfrm>
          <a:prstGeom prst="straightConnector1">
            <a:avLst/>
          </a:prstGeom>
          <a:ln w="31750">
            <a:solidFill>
              <a:schemeClr val="tx1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9DECDEA-F9FC-447E-93CA-1CBB6CFA939B}"/>
              </a:ext>
            </a:extLst>
          </p:cNvPr>
          <p:cNvCxnSpPr>
            <a:cxnSpLocks/>
          </p:cNvCxnSpPr>
          <p:nvPr/>
        </p:nvCxnSpPr>
        <p:spPr>
          <a:xfrm flipV="1">
            <a:off x="6634693" y="2737345"/>
            <a:ext cx="0" cy="290990"/>
          </a:xfrm>
          <a:prstGeom prst="straightConnector1">
            <a:avLst/>
          </a:prstGeom>
          <a:ln w="3175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9D7695F-2983-2A06-AB9F-D18E6755BE0B}"/>
              </a:ext>
            </a:extLst>
          </p:cNvPr>
          <p:cNvSpPr txBox="1"/>
          <p:nvPr/>
        </p:nvSpPr>
        <p:spPr>
          <a:xfrm rot="20576135">
            <a:off x="5887915" y="25856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FD94A87-BC74-1F86-4113-49BB5CE618FB}"/>
              </a:ext>
            </a:extLst>
          </p:cNvPr>
          <p:cNvSpPr txBox="1"/>
          <p:nvPr/>
        </p:nvSpPr>
        <p:spPr>
          <a:xfrm>
            <a:off x="6608656" y="2719383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628F2C4-6494-3463-98A6-D787683FBB82}"/>
              </a:ext>
            </a:extLst>
          </p:cNvPr>
          <p:cNvCxnSpPr/>
          <p:nvPr/>
        </p:nvCxnSpPr>
        <p:spPr>
          <a:xfrm>
            <a:off x="5633544" y="2770360"/>
            <a:ext cx="0" cy="898194"/>
          </a:xfrm>
          <a:prstGeom prst="straightConnector1">
            <a:avLst/>
          </a:prstGeom>
          <a:ln w="47625">
            <a:solidFill>
              <a:srgbClr val="00B05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6418898-C536-509E-C75D-A303D7867383}"/>
              </a:ext>
            </a:extLst>
          </p:cNvPr>
          <p:cNvSpPr txBox="1"/>
          <p:nvPr/>
        </p:nvSpPr>
        <p:spPr>
          <a:xfrm rot="20392099">
            <a:off x="4187382" y="2428148"/>
            <a:ext cx="520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897C03-9E0D-7674-FB30-326CAE4AAFF7}"/>
              </a:ext>
            </a:extLst>
          </p:cNvPr>
          <p:cNvSpPr txBox="1"/>
          <p:nvPr/>
        </p:nvSpPr>
        <p:spPr>
          <a:xfrm rot="20392099">
            <a:off x="7295466" y="1117937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BF2D732-4FDB-51F1-C6E5-7E046DEFFC39}"/>
              </a:ext>
            </a:extLst>
          </p:cNvPr>
          <p:cNvSpPr txBox="1"/>
          <p:nvPr/>
        </p:nvSpPr>
        <p:spPr>
          <a:xfrm rot="20515071">
            <a:off x="4995990" y="894092"/>
            <a:ext cx="1287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u</a:t>
            </a: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dr/dt</a:t>
            </a:r>
            <a:endParaRPr lang="en-US" sz="2400" i="1">
              <a:solidFill>
                <a:srgbClr val="0070C0"/>
              </a:solidFill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8145CC-4D44-A782-0D9B-4FFEBA743181}"/>
              </a:ext>
            </a:extLst>
          </p:cNvPr>
          <p:cNvSpPr txBox="1"/>
          <p:nvPr/>
        </p:nvSpPr>
        <p:spPr>
          <a:xfrm rot="20393245">
            <a:off x="5584312" y="1912498"/>
            <a:ext cx="686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</a:p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Adr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C45EFB-CF5B-06C9-375F-4304AD471D2E}"/>
              </a:ext>
            </a:extLst>
          </p:cNvPr>
          <p:cNvSpPr txBox="1"/>
          <p:nvPr/>
        </p:nvSpPr>
        <p:spPr>
          <a:xfrm>
            <a:off x="4822594" y="2955687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>
                <a:solidFill>
                  <a:srgbClr val="00B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r</a:t>
            </a:r>
            <a:r>
              <a:rPr lang="en-US" sz="24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30D9BB-80AD-9480-E634-1EE43FBEFE7A}"/>
              </a:ext>
            </a:extLst>
          </p:cNvPr>
          <p:cNvSpPr txBox="1"/>
          <p:nvPr/>
        </p:nvSpPr>
        <p:spPr>
          <a:xfrm>
            <a:off x="2303936" y="288373"/>
            <a:ext cx="758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Push a block of fluid of volume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at speed </a:t>
            </a:r>
            <a:r>
              <a:rPr lang="en-US" i="1">
                <a:latin typeface="Symbol" panose="05050102010706020507" pitchFamily="18" charset="2"/>
                <a:cs typeface="Times New Roman" panose="02020603050405020304" pitchFamily="18" charset="0"/>
              </a:rPr>
              <a:t>u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through a distance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in a time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3" name="Rectangle 2">
            <a:extLst>
              <a:ext uri="{FF2B5EF4-FFF2-40B4-BE49-F238E27FC236}">
                <a16:creationId xmlns:a16="http://schemas.microsoft.com/office/drawing/2014/main" id="{BA5B926D-DFA0-9C16-D3A4-EC342A81D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38" y="40907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" name="Object 43">
            <a:extLst>
              <a:ext uri="{FF2B5EF4-FFF2-40B4-BE49-F238E27FC236}">
                <a16:creationId xmlns:a16="http://schemas.microsoft.com/office/drawing/2014/main" id="{764F2F61-2F3A-EE9E-CBD5-6A22D5CD89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407320"/>
              </p:ext>
            </p:extLst>
          </p:nvPr>
        </p:nvGraphicFramePr>
        <p:xfrm>
          <a:off x="2568097" y="3852709"/>
          <a:ext cx="64008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00400" imgH="558800" progId="Equation.DSMT4">
                  <p:embed/>
                </p:oleObj>
              </mc:Choice>
              <mc:Fallback>
                <p:oleObj name="Equation" r:id="rId2" imgW="3200400" imgH="558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097" y="3852709"/>
                        <a:ext cx="640080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4D05CC03-9121-2D76-7873-74AC133A3614}"/>
              </a:ext>
            </a:extLst>
          </p:cNvPr>
          <p:cNvSpPr txBox="1"/>
          <p:nvPr/>
        </p:nvSpPr>
        <p:spPr>
          <a:xfrm>
            <a:off x="6809993" y="3502846"/>
            <a:ext cx="23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to get component of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 direction of motion</a:t>
            </a:r>
          </a:p>
        </p:txBody>
      </p:sp>
      <p:sp>
        <p:nvSpPr>
          <p:cNvPr id="46" name="Rectangle 4">
            <a:extLst>
              <a:ext uri="{FF2B5EF4-FFF2-40B4-BE49-F238E27FC236}">
                <a16:creationId xmlns:a16="http://schemas.microsoft.com/office/drawing/2014/main" id="{93E59363-CF78-92E2-970B-8AE52315B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138" y="520881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" name="Rectangle 6">
            <a:extLst>
              <a:ext uri="{FF2B5EF4-FFF2-40B4-BE49-F238E27FC236}">
                <a16:creationId xmlns:a16="http://schemas.microsoft.com/office/drawing/2014/main" id="{B7030A3D-DB80-200D-372A-DFC2DA760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1645" y="5164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D8492F6A-D536-DBAC-3C2E-275A4FA2FF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305373"/>
              </p:ext>
            </p:extLst>
          </p:nvPr>
        </p:nvGraphicFramePr>
        <p:xfrm>
          <a:off x="2175538" y="4985198"/>
          <a:ext cx="7621311" cy="782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35400" imgH="393700" progId="Equation.DSMT4">
                  <p:embed/>
                </p:oleObj>
              </mc:Choice>
              <mc:Fallback>
                <p:oleObj name="Equation" r:id="rId4" imgW="3835400" imgH="393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5538" y="4985198"/>
                        <a:ext cx="7621311" cy="782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8">
            <a:extLst>
              <a:ext uri="{FF2B5EF4-FFF2-40B4-BE49-F238E27FC236}">
                <a16:creationId xmlns:a16="http://schemas.microsoft.com/office/drawing/2014/main" id="{A96B612E-2D11-4DC0-7932-AAFCD2EE9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594" y="59895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D63B4106-65FC-B95F-5386-0C58E52660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19246"/>
              </p:ext>
            </p:extLst>
          </p:nvPr>
        </p:nvGraphicFramePr>
        <p:xfrm>
          <a:off x="3372944" y="5813430"/>
          <a:ext cx="4521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60600" imgH="419100" progId="Equation.DSMT4">
                  <p:embed/>
                </p:oleObj>
              </mc:Choice>
              <mc:Fallback>
                <p:oleObj name="Equation" r:id="rId6" imgW="2260600" imgH="4191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2944" y="5813430"/>
                        <a:ext cx="4521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Slide Number Placeholder 52">
            <a:extLst>
              <a:ext uri="{FF2B5EF4-FFF2-40B4-BE49-F238E27FC236}">
                <a16:creationId xmlns:a16="http://schemas.microsoft.com/office/drawing/2014/main" id="{2C6BCF55-E1B3-9267-3E98-8D4FE84C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8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C477521-87E5-EC19-7071-C7C3C1C7B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938" y="7357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B63D384-7A5D-F2C9-D630-E1C0B7B54A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340624"/>
              </p:ext>
            </p:extLst>
          </p:nvPr>
        </p:nvGraphicFramePr>
        <p:xfrm>
          <a:off x="3352800" y="420415"/>
          <a:ext cx="5486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393700" progId="Equation.DSMT4">
                  <p:embed/>
                </p:oleObj>
              </mc:Choice>
              <mc:Fallback>
                <p:oleObj name="Equation" r:id="rId2" imgW="27432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20415"/>
                        <a:ext cx="5486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619CD327-576C-B3ED-0B34-C6D04CDF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9E64A4D-F78D-DA4B-9251-06617DAFC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B43F65E0-3B87-CF5A-811A-0BA549125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5A85902-51E6-87CA-4CEC-0ED9D22164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036021"/>
              </p:ext>
            </p:extLst>
          </p:nvPr>
        </p:nvGraphicFramePr>
        <p:xfrm>
          <a:off x="3492500" y="2438399"/>
          <a:ext cx="5207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03500" imgH="393700" progId="Equation.DSMT4">
                  <p:embed/>
                </p:oleObj>
              </mc:Choice>
              <mc:Fallback>
                <p:oleObj name="Equation" r:id="rId4" imgW="2603500" imgH="393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2438399"/>
                        <a:ext cx="5207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0">
            <a:extLst>
              <a:ext uri="{FF2B5EF4-FFF2-40B4-BE49-F238E27FC236}">
                <a16:creationId xmlns:a16="http://schemas.microsoft.com/office/drawing/2014/main" id="{0191BBE4-FA21-C4F9-895D-7A371DBE0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B4D359F-A8AA-B54A-3BEC-D3FEBA09B4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428882"/>
              </p:ext>
            </p:extLst>
          </p:nvPr>
        </p:nvGraphicFramePr>
        <p:xfrm>
          <a:off x="1310728" y="3637890"/>
          <a:ext cx="8813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06900" imgH="393700" progId="Equation.DSMT4">
                  <p:embed/>
                </p:oleObj>
              </mc:Choice>
              <mc:Fallback>
                <p:oleObj name="Equation" r:id="rId6" imgW="4406900" imgH="393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728" y="3637890"/>
                        <a:ext cx="8813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>
            <a:extLst>
              <a:ext uri="{FF2B5EF4-FFF2-40B4-BE49-F238E27FC236}">
                <a16:creationId xmlns:a16="http://schemas.microsoft.com/office/drawing/2014/main" id="{A9BDD241-8CAA-E8D6-C8B6-25E0E834D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926DE0-E88F-0366-D786-A4573E01A732}"/>
              </a:ext>
            </a:extLst>
          </p:cNvPr>
          <p:cNvSpPr txBox="1"/>
          <p:nvPr/>
        </p:nvSpPr>
        <p:spPr>
          <a:xfrm>
            <a:off x="9499796" y="4872515"/>
            <a:ext cx="24801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Bernoulli equation</a:t>
            </a:r>
          </a:p>
          <a:p>
            <a:pPr algn="ctr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isothermal gas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ECE061-D295-F995-61E0-4550775D5B15}"/>
              </a:ext>
            </a:extLst>
          </p:cNvPr>
          <p:cNvSpPr txBox="1"/>
          <p:nvPr/>
        </p:nvSpPr>
        <p:spPr>
          <a:xfrm>
            <a:off x="5640944" y="5739141"/>
            <a:ext cx="1845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extra factor due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to compressibility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FCA2A22E-E1A5-C737-AC62-E605AE36D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9543E618-2695-E49D-322B-405450D5E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7D901E92-EEF5-3615-A830-5F9FB7AAC8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97656"/>
              </p:ext>
            </p:extLst>
          </p:nvPr>
        </p:nvGraphicFramePr>
        <p:xfrm>
          <a:off x="3657600" y="1371330"/>
          <a:ext cx="5181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90800" imgH="393700" progId="Equation.DSMT4">
                  <p:embed/>
                </p:oleObj>
              </mc:Choice>
              <mc:Fallback>
                <p:oleObj name="Equation" r:id="rId8" imgW="2590800" imgH="3937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371330"/>
                        <a:ext cx="51816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8">
            <a:extLst>
              <a:ext uri="{FF2B5EF4-FFF2-40B4-BE49-F238E27FC236}">
                <a16:creationId xmlns:a16="http://schemas.microsoft.com/office/drawing/2014/main" id="{34FDC796-516F-89FF-5533-0DF5C2E08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Rectangle 20">
            <a:extLst>
              <a:ext uri="{FF2B5EF4-FFF2-40B4-BE49-F238E27FC236}">
                <a16:creationId xmlns:a16="http://schemas.microsoft.com/office/drawing/2014/main" id="{D0804984-BD19-95DF-FE0E-6FD7F6E08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9E52E22C-3E64-29B1-1328-F7163C7AD4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651150"/>
              </p:ext>
            </p:extLst>
          </p:nvPr>
        </p:nvGraphicFramePr>
        <p:xfrm>
          <a:off x="244694" y="107075"/>
          <a:ext cx="24574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38300" imgH="419100" progId="Equation.DSMT4">
                  <p:embed/>
                </p:oleObj>
              </mc:Choice>
              <mc:Fallback>
                <p:oleObj name="Equation" r:id="rId10" imgW="1638300" imgH="4191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94" y="107075"/>
                        <a:ext cx="24574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B878F10E-CBBF-A040-BC7D-A641F8EF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4</a:t>
            </a:fld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32734A1-B409-1E9D-8F57-4CECA9842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894" y="59536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5A16117-58B2-A828-103F-A6DAF37AA4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242218"/>
              </p:ext>
            </p:extLst>
          </p:nvPr>
        </p:nvGraphicFramePr>
        <p:xfrm>
          <a:off x="3965356" y="4839912"/>
          <a:ext cx="4953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476500" imgH="431800" progId="Equation.DSMT4">
                  <p:embed/>
                </p:oleObj>
              </mc:Choice>
              <mc:Fallback>
                <p:oleObj name="Equation" r:id="rId12" imgW="24765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5356" y="4839912"/>
                        <a:ext cx="4953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748FF26-62C9-9C82-9C5A-737A4D94DA63}"/>
              </a:ext>
            </a:extLst>
          </p:cNvPr>
          <p:cNvCxnSpPr/>
          <p:nvPr/>
        </p:nvCxnSpPr>
        <p:spPr>
          <a:xfrm flipH="1" flipV="1">
            <a:off x="6279930" y="5475888"/>
            <a:ext cx="193456" cy="3158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72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52EEAAD-A58E-74A6-7D75-8A054DBA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966013E-6F18-D2D8-0562-C775F3BDF1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323885"/>
              </p:ext>
            </p:extLst>
          </p:nvPr>
        </p:nvGraphicFramePr>
        <p:xfrm>
          <a:off x="210207" y="178676"/>
          <a:ext cx="32385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9000" imgH="393700" progId="Equation.DSMT4">
                  <p:embed/>
                </p:oleObj>
              </mc:Choice>
              <mc:Fallback>
                <p:oleObj name="Equation" r:id="rId2" imgW="21590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207" y="178676"/>
                        <a:ext cx="32385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37C8BB5A-3748-DF2A-9231-C91A49576B74}"/>
              </a:ext>
            </a:extLst>
          </p:cNvPr>
          <p:cNvGrpSpPr/>
          <p:nvPr/>
        </p:nvGrpSpPr>
        <p:grpSpPr>
          <a:xfrm>
            <a:off x="3163614" y="1053005"/>
            <a:ext cx="1097739" cy="1912874"/>
            <a:chOff x="2217683" y="947901"/>
            <a:chExt cx="1097739" cy="191287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CDBA8E69-4E30-272B-C0BC-4E11B3BE614F}"/>
                </a:ext>
              </a:extLst>
            </p:cNvPr>
            <p:cNvSpPr/>
            <p:nvPr/>
          </p:nvSpPr>
          <p:spPr>
            <a:xfrm>
              <a:off x="2217683" y="947901"/>
              <a:ext cx="1061545" cy="191287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A401872-BF0C-B8A0-2CC3-B2D06854DD8D}"/>
                </a:ext>
              </a:extLst>
            </p:cNvPr>
            <p:cNvSpPr/>
            <p:nvPr/>
          </p:nvSpPr>
          <p:spPr>
            <a:xfrm>
              <a:off x="3269703" y="1731963"/>
              <a:ext cx="45719" cy="134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EAB4311-6F89-E900-1936-CB47CD3E487D}"/>
              </a:ext>
            </a:extLst>
          </p:cNvPr>
          <p:cNvCxnSpPr/>
          <p:nvPr/>
        </p:nvCxnSpPr>
        <p:spPr>
          <a:xfrm>
            <a:off x="4215634" y="1866700"/>
            <a:ext cx="693683" cy="0"/>
          </a:xfrm>
          <a:prstGeom prst="straightConnector1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861094-B4F8-7028-E2BC-90C1D10C98FF}"/>
              </a:ext>
            </a:extLst>
          </p:cNvPr>
          <p:cNvCxnSpPr/>
          <p:nvPr/>
        </p:nvCxnSpPr>
        <p:spPr>
          <a:xfrm>
            <a:off x="4678089" y="1866700"/>
            <a:ext cx="64113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2827185-C4ED-E759-860A-81AB11CA805D}"/>
              </a:ext>
            </a:extLst>
          </p:cNvPr>
          <p:cNvCxnSpPr>
            <a:cxnSpLocks/>
          </p:cNvCxnSpPr>
          <p:nvPr/>
        </p:nvCxnSpPr>
        <p:spPr>
          <a:xfrm>
            <a:off x="4215634" y="1945015"/>
            <a:ext cx="883416" cy="0"/>
          </a:xfrm>
          <a:prstGeom prst="straightConnector1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08A1C0-AF97-A176-1CED-1C80718DEEBE}"/>
              </a:ext>
            </a:extLst>
          </p:cNvPr>
          <p:cNvCxnSpPr/>
          <p:nvPr/>
        </p:nvCxnSpPr>
        <p:spPr>
          <a:xfrm>
            <a:off x="4678089" y="1945015"/>
            <a:ext cx="64113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2352AF8-2BEC-1529-9C41-8FE2088E9363}"/>
              </a:ext>
            </a:extLst>
          </p:cNvPr>
          <p:cNvSpPr txBox="1"/>
          <p:nvPr/>
        </p:nvSpPr>
        <p:spPr>
          <a:xfrm>
            <a:off x="1277673" y="1621849"/>
            <a:ext cx="1819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bottle pressurized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F08452-3C7C-D553-1816-EF6AD983AFB2}"/>
              </a:ext>
            </a:extLst>
          </p:cNvPr>
          <p:cNvSpPr txBox="1"/>
          <p:nvPr/>
        </p:nvSpPr>
        <p:spPr>
          <a:xfrm>
            <a:off x="3525109" y="116018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2810BE-3538-E302-F17A-C26FDB3EF83C}"/>
              </a:ext>
            </a:extLst>
          </p:cNvPr>
          <p:cNvSpPr txBox="1"/>
          <p:nvPr/>
        </p:nvSpPr>
        <p:spPr>
          <a:xfrm>
            <a:off x="5989790" y="116018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BCAF17-6B01-CB69-282D-CC0461CE2197}"/>
              </a:ext>
            </a:extLst>
          </p:cNvPr>
          <p:cNvSpPr txBox="1"/>
          <p:nvPr/>
        </p:nvSpPr>
        <p:spPr>
          <a:xfrm>
            <a:off x="5534537" y="1621848"/>
            <a:ext cx="1249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atmosphere</a:t>
            </a:r>
          </a:p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F98535-4D99-E99E-19FF-F0F04D9B72A7}"/>
              </a:ext>
            </a:extLst>
          </p:cNvPr>
          <p:cNvSpPr txBox="1"/>
          <p:nvPr/>
        </p:nvSpPr>
        <p:spPr>
          <a:xfrm>
            <a:off x="4370586" y="1945013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u</a:t>
            </a:r>
            <a:r>
              <a:rPr lang="en-US" sz="20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6C6B05-7D5B-C7FB-675F-D1E92F1BFBF7}"/>
              </a:ext>
            </a:extLst>
          </p:cNvPr>
          <p:cNvSpPr txBox="1"/>
          <p:nvPr/>
        </p:nvSpPr>
        <p:spPr>
          <a:xfrm>
            <a:off x="3312710" y="2314345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Symbol" panose="05050102010706020507" pitchFamily="18" charset="2"/>
                <a:cs typeface="Times New Roman" panose="02020603050405020304" pitchFamily="18" charset="0"/>
              </a:rPr>
              <a:t>u</a:t>
            </a:r>
            <a:r>
              <a:rPr lang="en-US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≈ 0</a:t>
            </a:r>
            <a:endParaRPr lang="en-US" i="1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FB0DC9-1193-9633-3A65-9E9E9B820818}"/>
              </a:ext>
            </a:extLst>
          </p:cNvPr>
          <p:cNvSpPr txBox="1"/>
          <p:nvPr/>
        </p:nvSpPr>
        <p:spPr>
          <a:xfrm>
            <a:off x="4370586" y="1305691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544871AB-B470-940C-D2BF-93B0AA706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663" y="425929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DD75DF49-9CC2-1D50-7FB6-C804338C6B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31197"/>
              </p:ext>
            </p:extLst>
          </p:nvPr>
        </p:nvGraphicFramePr>
        <p:xfrm>
          <a:off x="5151569" y="2990872"/>
          <a:ext cx="4699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49500" imgH="393700" progId="Equation.DSMT4">
                  <p:embed/>
                </p:oleObj>
              </mc:Choice>
              <mc:Fallback>
                <p:oleObj name="Equation" r:id="rId4" imgW="23495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569" y="2990872"/>
                        <a:ext cx="4699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6">
            <a:extLst>
              <a:ext uri="{FF2B5EF4-FFF2-40B4-BE49-F238E27FC236}">
                <a16:creationId xmlns:a16="http://schemas.microsoft.com/office/drawing/2014/main" id="{AEA0F5BD-413C-8C29-C0EF-5187C5C15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4198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1ABD22E3-5FD8-462B-727F-D97A3F5B6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8344" y="43205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2BCD44E0-E9CA-D0DF-0314-E176F869DB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077307"/>
              </p:ext>
            </p:extLst>
          </p:nvPr>
        </p:nvGraphicFramePr>
        <p:xfrm>
          <a:off x="5534537" y="4249538"/>
          <a:ext cx="347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39900" imgH="482600" progId="Equation.DSMT4">
                  <p:embed/>
                </p:oleObj>
              </mc:Choice>
              <mc:Fallback>
                <p:oleObj name="Equation" r:id="rId6" imgW="1739900" imgH="482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537" y="4249538"/>
                        <a:ext cx="3479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EBD693D3-AC0E-1D4C-B5E9-5A1E0B54899A}"/>
              </a:ext>
            </a:extLst>
          </p:cNvPr>
          <p:cNvSpPr txBox="1"/>
          <p:nvPr/>
        </p:nvSpPr>
        <p:spPr>
          <a:xfrm>
            <a:off x="5235256" y="5600608"/>
            <a:ext cx="4078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Correctly implies </a:t>
            </a:r>
            <a:r>
              <a:rPr lang="en-US" sz="2000" i="1">
                <a:latin typeface="Symbol" panose="05050102010706020507" pitchFamily="18" charset="2"/>
                <a:cs typeface="Times New Roman" panose="02020603050405020304" pitchFamily="18" charset="0"/>
              </a:rPr>
              <a:t>u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→ 0 as 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018E76CA-F49B-DF74-5B07-27110F6FD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657" y="6393508"/>
            <a:ext cx="2743200" cy="365125"/>
          </a:xfrm>
        </p:spPr>
        <p:txBody>
          <a:bodyPr/>
          <a:lstStyle/>
          <a:p>
            <a:fld id="{6FC02765-5858-4BB2-9E97-54E03E6571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9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374DBC-D19C-2F13-28D8-E7005A409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6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5B8AAA-FF83-F873-DD8B-EE7581507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6918AFC-F25B-A60E-6D5C-FFC30D102E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162522"/>
              </p:ext>
            </p:extLst>
          </p:nvPr>
        </p:nvGraphicFramePr>
        <p:xfrm>
          <a:off x="189186" y="115614"/>
          <a:ext cx="2513510" cy="590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75673" imgH="393529" progId="Equation.DSMT4">
                  <p:embed/>
                </p:oleObj>
              </mc:Choice>
              <mc:Fallback>
                <p:oleObj name="Equation" r:id="rId2" imgW="1675673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186" y="115614"/>
                        <a:ext cx="2513510" cy="5902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515E548-470C-89D5-2E9B-7C8A760CC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338" y="174471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7717716-C969-664B-70EA-15081D2452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59568"/>
              </p:ext>
            </p:extLst>
          </p:nvPr>
        </p:nvGraphicFramePr>
        <p:xfrm>
          <a:off x="357352" y="705908"/>
          <a:ext cx="1618548" cy="590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79032" imgH="393529" progId="Equation.DSMT4">
                  <p:embed/>
                </p:oleObj>
              </mc:Choice>
              <mc:Fallback>
                <p:oleObj name="Equation" r:id="rId4" imgW="1079032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52" y="705908"/>
                        <a:ext cx="1618548" cy="5902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42765053-63D4-4034-36E1-270B4EF0283D}"/>
              </a:ext>
            </a:extLst>
          </p:cNvPr>
          <p:cNvGrpSpPr/>
          <p:nvPr/>
        </p:nvGrpSpPr>
        <p:grpSpPr>
          <a:xfrm>
            <a:off x="4498428" y="222688"/>
            <a:ext cx="1097739" cy="1912874"/>
            <a:chOff x="2217683" y="947901"/>
            <a:chExt cx="1097739" cy="1912874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05040FB-8A4E-8F77-0702-8533EE88FFD4}"/>
                </a:ext>
              </a:extLst>
            </p:cNvPr>
            <p:cNvSpPr/>
            <p:nvPr/>
          </p:nvSpPr>
          <p:spPr>
            <a:xfrm>
              <a:off x="2217683" y="947901"/>
              <a:ext cx="1061545" cy="191287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860432-0E7D-B9AE-0813-28EBACA4FC37}"/>
                </a:ext>
              </a:extLst>
            </p:cNvPr>
            <p:cNvSpPr/>
            <p:nvPr/>
          </p:nvSpPr>
          <p:spPr>
            <a:xfrm>
              <a:off x="3269703" y="1731963"/>
              <a:ext cx="45719" cy="134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E9D8EE5-F5E7-40C3-9AA9-62CDD5F55A38}"/>
              </a:ext>
            </a:extLst>
          </p:cNvPr>
          <p:cNvSpPr txBox="1"/>
          <p:nvPr/>
        </p:nvSpPr>
        <p:spPr>
          <a:xfrm>
            <a:off x="3407278" y="888369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initially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172193-6EDF-3EB1-02CD-AAD6A57E572D}"/>
              </a:ext>
            </a:extLst>
          </p:cNvPr>
          <p:cNvSpPr txBox="1"/>
          <p:nvPr/>
        </p:nvSpPr>
        <p:spPr>
          <a:xfrm>
            <a:off x="4820696" y="541522"/>
            <a:ext cx="4074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pPr algn="ctr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  <a:p>
            <a:pPr algn="ctr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05423D3-F313-7BFE-1DD4-0F9B1C4C88D0}"/>
              </a:ext>
            </a:extLst>
          </p:cNvPr>
          <p:cNvGrpSpPr/>
          <p:nvPr/>
        </p:nvGrpSpPr>
        <p:grpSpPr>
          <a:xfrm>
            <a:off x="4517608" y="2528503"/>
            <a:ext cx="1097739" cy="1912874"/>
            <a:chOff x="2217683" y="947901"/>
            <a:chExt cx="1097739" cy="1912874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C7E70529-E518-62C8-051A-17265465DA6E}"/>
                </a:ext>
              </a:extLst>
            </p:cNvPr>
            <p:cNvSpPr/>
            <p:nvPr/>
          </p:nvSpPr>
          <p:spPr>
            <a:xfrm>
              <a:off x="2217683" y="947901"/>
              <a:ext cx="1061545" cy="191287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381F95-2692-6B03-C803-17AA9A7DFA20}"/>
                </a:ext>
              </a:extLst>
            </p:cNvPr>
            <p:cNvSpPr/>
            <p:nvPr/>
          </p:nvSpPr>
          <p:spPr>
            <a:xfrm>
              <a:off x="3269703" y="1731963"/>
              <a:ext cx="45719" cy="134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B93AC24-4971-3A61-3273-2299DBD3F262}"/>
              </a:ext>
            </a:extLst>
          </p:cNvPr>
          <p:cNvSpPr txBox="1"/>
          <p:nvPr/>
        </p:nvSpPr>
        <p:spPr>
          <a:xfrm>
            <a:off x="3465967" y="2996096"/>
            <a:ext cx="827471" cy="10515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</a:p>
          <a:p>
            <a:pPr algn="ctr">
              <a:lnSpc>
                <a:spcPts val="1000"/>
              </a:lnSpc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&lt; 0</a:t>
            </a:r>
          </a:p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dP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&lt; 0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35106D-CB28-CB22-6026-BE685A2D2C83}"/>
              </a:ext>
            </a:extLst>
          </p:cNvPr>
          <p:cNvSpPr txBox="1"/>
          <p:nvPr/>
        </p:nvSpPr>
        <p:spPr>
          <a:xfrm>
            <a:off x="4488017" y="2847337"/>
            <a:ext cx="11112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</a:p>
          <a:p>
            <a:pPr algn="ctr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dP</a:t>
            </a:r>
          </a:p>
          <a:p>
            <a:pPr algn="ctr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5E6E040-5CCA-8701-21B2-A7101DC46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6317" y="9106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13FE00C1-2DBC-2E2C-BF35-6E6613EF9E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905922"/>
              </p:ext>
            </p:extLst>
          </p:nvPr>
        </p:nvGraphicFramePr>
        <p:xfrm>
          <a:off x="5882241" y="679335"/>
          <a:ext cx="5029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14600" imgH="393700" progId="Equation.DSMT4">
                  <p:embed/>
                </p:oleObj>
              </mc:Choice>
              <mc:Fallback>
                <p:oleObj name="Equation" r:id="rId6" imgW="2514600" imgH="393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2241" y="679335"/>
                        <a:ext cx="50292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ylinder 18">
            <a:extLst>
              <a:ext uri="{FF2B5EF4-FFF2-40B4-BE49-F238E27FC236}">
                <a16:creationId xmlns:a16="http://schemas.microsoft.com/office/drawing/2014/main" id="{9BE8218A-598D-DEB9-1A50-5AB8410D7F54}"/>
              </a:ext>
            </a:extLst>
          </p:cNvPr>
          <p:cNvSpPr/>
          <p:nvPr/>
        </p:nvSpPr>
        <p:spPr>
          <a:xfrm rot="5400000">
            <a:off x="5685181" y="3163583"/>
            <a:ext cx="182484" cy="432900"/>
          </a:xfrm>
          <a:prstGeom prst="ca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053898-73EB-CFE1-935D-23102487D62E}"/>
              </a:ext>
            </a:extLst>
          </p:cNvPr>
          <p:cNvSpPr txBox="1"/>
          <p:nvPr/>
        </p:nvSpPr>
        <p:spPr>
          <a:xfrm>
            <a:off x="5508096" y="3202688"/>
            <a:ext cx="50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-dm</a:t>
            </a:r>
            <a:endParaRPr lang="en-US" sz="1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56419F-0357-1980-4B05-FBBABF4FAF24}"/>
              </a:ext>
            </a:extLst>
          </p:cNvPr>
          <p:cNvSpPr txBox="1"/>
          <p:nvPr/>
        </p:nvSpPr>
        <p:spPr>
          <a:xfrm>
            <a:off x="5940317" y="3193837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E24B541-565D-8A16-720B-84C7EF7A24DD}"/>
              </a:ext>
            </a:extLst>
          </p:cNvPr>
          <p:cNvCxnSpPr>
            <a:cxnSpLocks/>
          </p:cNvCxnSpPr>
          <p:nvPr/>
        </p:nvCxnSpPr>
        <p:spPr>
          <a:xfrm>
            <a:off x="5578701" y="3573519"/>
            <a:ext cx="432386" cy="0"/>
          </a:xfrm>
          <a:prstGeom prst="straightConnector1">
            <a:avLst/>
          </a:prstGeom>
          <a:ln>
            <a:solidFill>
              <a:srgbClr val="00B050"/>
            </a:solidFill>
            <a:headEnd type="triangl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73D58EE-99C9-817A-2F4C-F6C77315DB0E}"/>
              </a:ext>
            </a:extLst>
          </p:cNvPr>
          <p:cNvSpPr txBox="1"/>
          <p:nvPr/>
        </p:nvSpPr>
        <p:spPr>
          <a:xfrm>
            <a:off x="5548608" y="3521881"/>
            <a:ext cx="463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rgbClr val="00B05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u</a:t>
            </a:r>
            <a:r>
              <a:rPr lang="en-US" sz="1600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F5134FF-6BCE-ACFD-A547-252303375699}"/>
              </a:ext>
            </a:extLst>
          </p:cNvPr>
          <p:cNvCxnSpPr>
            <a:cxnSpLocks/>
          </p:cNvCxnSpPr>
          <p:nvPr/>
        </p:nvCxnSpPr>
        <p:spPr>
          <a:xfrm flipH="1">
            <a:off x="5792046" y="2730293"/>
            <a:ext cx="180389" cy="48565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5C15BC3-4077-4782-E0B0-0E8EA2191177}"/>
              </a:ext>
            </a:extLst>
          </p:cNvPr>
          <p:cNvCxnSpPr>
            <a:cxnSpLocks/>
          </p:cNvCxnSpPr>
          <p:nvPr/>
        </p:nvCxnSpPr>
        <p:spPr>
          <a:xfrm flipH="1">
            <a:off x="6133143" y="2730293"/>
            <a:ext cx="436498" cy="50863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78DC63C-F709-8F52-718B-F3ED8A16D529}"/>
              </a:ext>
            </a:extLst>
          </p:cNvPr>
          <p:cNvSpPr txBox="1"/>
          <p:nvPr/>
        </p:nvSpPr>
        <p:spPr>
          <a:xfrm>
            <a:off x="5627007" y="2286049"/>
            <a:ext cx="768159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ejected</a:t>
            </a:r>
          </a:p>
          <a:p>
            <a:pPr algn="ctr">
              <a:lnSpc>
                <a:spcPts val="1600"/>
              </a:lnSpc>
            </a:pPr>
            <a:r>
              <a:rPr lang="en-US" sz="1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D00D97-A491-97D8-78ED-D338ADEADF2E}"/>
              </a:ext>
            </a:extLst>
          </p:cNvPr>
          <p:cNvSpPr txBox="1"/>
          <p:nvPr/>
        </p:nvSpPr>
        <p:spPr>
          <a:xfrm>
            <a:off x="6443020" y="2445882"/>
            <a:ext cx="750526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 of</a:t>
            </a:r>
          </a:p>
          <a:p>
            <a:pPr algn="ctr">
              <a:lnSpc>
                <a:spcPts val="1600"/>
              </a:lnSpc>
            </a:pPr>
            <a:r>
              <a:rPr lang="en-US" sz="1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hole</a:t>
            </a:r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84A5D5FF-FD7A-E426-4A9E-452035C80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4607" y="32470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A20F5D30-D6DF-33DF-251E-B6CDBF0FB2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342200"/>
              </p:ext>
            </p:extLst>
          </p:nvPr>
        </p:nvGraphicFramePr>
        <p:xfrm>
          <a:off x="7855993" y="3022776"/>
          <a:ext cx="1777228" cy="40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88614" imgH="203112" progId="Equation.DSMT4">
                  <p:embed/>
                </p:oleObj>
              </mc:Choice>
              <mc:Fallback>
                <p:oleObj name="Equation" r:id="rId8" imgW="888614" imgH="20311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5993" y="3022776"/>
                        <a:ext cx="1777228" cy="4062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10">
            <a:extLst>
              <a:ext uri="{FF2B5EF4-FFF2-40B4-BE49-F238E27FC236}">
                <a16:creationId xmlns:a16="http://schemas.microsoft.com/office/drawing/2014/main" id="{4C5E1B9B-69EF-5AB8-71AB-366C497D9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5333" y="378903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DCB099F7-8EB5-0854-96BE-76B3A2046F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665536"/>
              </p:ext>
            </p:extLst>
          </p:nvPr>
        </p:nvGraphicFramePr>
        <p:xfrm>
          <a:off x="7042760" y="3439242"/>
          <a:ext cx="3987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93900" imgH="393700" progId="Equation.DSMT4">
                  <p:embed/>
                </p:oleObj>
              </mc:Choice>
              <mc:Fallback>
                <p:oleObj name="Equation" r:id="rId10" imgW="1993900" imgH="393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2760" y="3439242"/>
                        <a:ext cx="3987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12">
            <a:extLst>
              <a:ext uri="{FF2B5EF4-FFF2-40B4-BE49-F238E27FC236}">
                <a16:creationId xmlns:a16="http://schemas.microsoft.com/office/drawing/2014/main" id="{416E9E44-80EF-26C8-58CC-1741170C5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378" y="52551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" name="Rectangle 14">
            <a:extLst>
              <a:ext uri="{FF2B5EF4-FFF2-40B4-BE49-F238E27FC236}">
                <a16:creationId xmlns:a16="http://schemas.microsoft.com/office/drawing/2014/main" id="{1266C789-F74C-35C4-E6D9-AC9F1F260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6889" y="50519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3BA24BE2-9066-B848-4F37-BCACB27B1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68600"/>
              </p:ext>
            </p:extLst>
          </p:nvPr>
        </p:nvGraphicFramePr>
        <p:xfrm>
          <a:off x="2910441" y="5047721"/>
          <a:ext cx="548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743200" imgH="203200" progId="Equation.DSMT4">
                  <p:embed/>
                </p:oleObj>
              </mc:Choice>
              <mc:Fallback>
                <p:oleObj name="Equation" r:id="rId12" imgW="2743200" imgH="203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0441" y="5047721"/>
                        <a:ext cx="5486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16">
            <a:extLst>
              <a:ext uri="{FF2B5EF4-FFF2-40B4-BE49-F238E27FC236}">
                <a16:creationId xmlns:a16="http://schemas.microsoft.com/office/drawing/2014/main" id="{A90D4912-1988-ADFF-230F-BBDF12B32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528" y="587338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C69B8221-0949-9D70-8903-FADB4FDC4A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113184"/>
              </p:ext>
            </p:extLst>
          </p:nvPr>
        </p:nvGraphicFramePr>
        <p:xfrm>
          <a:off x="5043618" y="5628663"/>
          <a:ext cx="3173622" cy="787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86811" imgH="393529" progId="Equation.DSMT4">
                  <p:embed/>
                </p:oleObj>
              </mc:Choice>
              <mc:Fallback>
                <p:oleObj name="Equation" r:id="rId14" imgW="1586811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618" y="5628663"/>
                        <a:ext cx="3173622" cy="7870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10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5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67B88F-0B93-C33C-98DC-FE9280E59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7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2F6C92-7CB3-6C0C-14C6-B5367F2A7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372" y="6936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B2898E3-1B19-EB36-0980-AA6D6EB88D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397461"/>
              </p:ext>
            </p:extLst>
          </p:nvPr>
        </p:nvGraphicFramePr>
        <p:xfrm>
          <a:off x="4603532" y="441435"/>
          <a:ext cx="2667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33500" imgH="393700" progId="Equation.DSMT4">
                  <p:embed/>
                </p:oleObj>
              </mc:Choice>
              <mc:Fallback>
                <p:oleObj name="Equation" r:id="rId2" imgW="13335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532" y="441435"/>
                        <a:ext cx="2667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8344306-4883-861B-72DA-C80569C3A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1D6CD20-FA64-3238-A118-F7F38AC940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471060"/>
              </p:ext>
            </p:extLst>
          </p:nvPr>
        </p:nvGraphicFramePr>
        <p:xfrm>
          <a:off x="115614" y="79485"/>
          <a:ext cx="2362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74800" imgH="482600" progId="Equation.DSMT4">
                  <p:embed/>
                </p:oleObj>
              </mc:Choice>
              <mc:Fallback>
                <p:oleObj name="Equation" r:id="rId4" imgW="15748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14" y="79485"/>
                        <a:ext cx="23622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05D4199-B6BC-50C2-C24D-C002FACE7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532" y="20883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35BF7CB-2ECC-3459-E129-5D641AE30C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377151"/>
              </p:ext>
            </p:extLst>
          </p:nvPr>
        </p:nvGraphicFramePr>
        <p:xfrm>
          <a:off x="3016470" y="1480260"/>
          <a:ext cx="5537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68600" imgH="495300" progId="Equation.DSMT4">
                  <p:embed/>
                </p:oleObj>
              </mc:Choice>
              <mc:Fallback>
                <p:oleObj name="Equation" r:id="rId6" imgW="2768600" imgH="495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470" y="1480260"/>
                        <a:ext cx="55372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5E46AB68-70D6-2B94-E973-4D36E9F2B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032" y="291831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1DF760D-FA32-B463-E3A0-E9BF068106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354495"/>
              </p:ext>
            </p:extLst>
          </p:nvPr>
        </p:nvGraphicFramePr>
        <p:xfrm>
          <a:off x="381439" y="2893737"/>
          <a:ext cx="4445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22500" imgH="444500" progId="Equation.DSMT4">
                  <p:embed/>
                </p:oleObj>
              </mc:Choice>
              <mc:Fallback>
                <p:oleObj name="Equation" r:id="rId8" imgW="2222500" imgH="4445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39" y="2893737"/>
                        <a:ext cx="44450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FAF98EC8-F28C-8BC5-5C50-811C04F90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910" y="36602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6BCC4D4-EE7B-543C-12AC-761010F583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440327"/>
              </p:ext>
            </p:extLst>
          </p:nvPr>
        </p:nvGraphicFramePr>
        <p:xfrm>
          <a:off x="5937032" y="2870200"/>
          <a:ext cx="37338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66900" imgH="558800" progId="Equation.DSMT4">
                  <p:embed/>
                </p:oleObj>
              </mc:Choice>
              <mc:Fallback>
                <p:oleObj name="Equation" r:id="rId10" imgW="1866900" imgH="558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032" y="2870200"/>
                        <a:ext cx="373380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0A383EC-0CA5-437F-F4A9-8A52D4E07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914" y="47716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C065D30-FD79-FDA5-795E-8046A24DA2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13241"/>
              </p:ext>
            </p:extLst>
          </p:nvPr>
        </p:nvGraphicFramePr>
        <p:xfrm>
          <a:off x="381439" y="4314497"/>
          <a:ext cx="4927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463800" imgH="457200" progId="Equation.DSMT4">
                  <p:embed/>
                </p:oleObj>
              </mc:Choice>
              <mc:Fallback>
                <p:oleObj name="Equation" r:id="rId12" imgW="246380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39" y="4314497"/>
                        <a:ext cx="4927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94E9F8A-E02B-83BC-3C8C-1AEC0596A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5770" y="452831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433714A4-C7D3-84AB-E91C-8195AAF0AE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189146"/>
              </p:ext>
            </p:extLst>
          </p:nvPr>
        </p:nvGraphicFramePr>
        <p:xfrm>
          <a:off x="5937032" y="4287016"/>
          <a:ext cx="4495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247900" imgH="482600" progId="Equation.DSMT4">
                  <p:embed/>
                </p:oleObj>
              </mc:Choice>
              <mc:Fallback>
                <p:oleObj name="Equation" r:id="rId14" imgW="2247900" imgH="482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032" y="4287016"/>
                        <a:ext cx="4495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42C10648-0ABA-88EC-F4E0-D1A8CC304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9241" y="56779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834032AC-2296-DDE4-0CF5-3189162526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164701"/>
              </p:ext>
            </p:extLst>
          </p:nvPr>
        </p:nvGraphicFramePr>
        <p:xfrm>
          <a:off x="5801272" y="5417369"/>
          <a:ext cx="4394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197100" imgH="609600" progId="Equation.DSMT4">
                  <p:embed/>
                </p:oleObj>
              </mc:Choice>
              <mc:Fallback>
                <p:oleObj name="Equation" r:id="rId16" imgW="2197100" imgH="609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1272" y="5417369"/>
                        <a:ext cx="43942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913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C6F0CB-910E-F8B5-5926-4DC803B6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8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5771AC-4392-3FE9-1497-0A51FAFDA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7777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389A39A-94E9-CA3B-A0D2-9E4401E1B3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609323"/>
              </p:ext>
            </p:extLst>
          </p:nvPr>
        </p:nvGraphicFramePr>
        <p:xfrm>
          <a:off x="740541" y="315309"/>
          <a:ext cx="5740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70200" imgH="609600" progId="Equation.DSMT4">
                  <p:embed/>
                </p:oleObj>
              </mc:Choice>
              <mc:Fallback>
                <p:oleObj name="Equation" r:id="rId2" imgW="2870200" imgH="609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541" y="315309"/>
                        <a:ext cx="57404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3FB1CF3-B81C-6A60-4630-A238D99F2DEE}"/>
              </a:ext>
            </a:extLst>
          </p:cNvPr>
          <p:cNvSpPr txBox="1"/>
          <p:nvPr/>
        </p:nvSpPr>
        <p:spPr>
          <a:xfrm>
            <a:off x="7025727" y="694076"/>
            <a:ext cx="4900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Correctly simplifies to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0.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7931AD0-7B45-D61C-5A68-DB69ACA83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276" y="28431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1568502-3C6B-D9B7-C7BC-CB3FDA8CA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144" y="20846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EEC19E8-3C0E-67D5-8B97-7338FA3A02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516705"/>
              </p:ext>
            </p:extLst>
          </p:nvPr>
        </p:nvGraphicFramePr>
        <p:xfrm>
          <a:off x="1702675" y="1639590"/>
          <a:ext cx="7162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81400" imgH="482600" progId="Equation.DSMT4">
                  <p:embed/>
                </p:oleObj>
              </mc:Choice>
              <mc:Fallback>
                <p:oleObj name="Equation" r:id="rId4" imgW="35814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675" y="1639590"/>
                        <a:ext cx="7162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8ECDC2C-A371-F9A6-CB84-500A081E0B50}"/>
              </a:ext>
            </a:extLst>
          </p:cNvPr>
          <p:cNvSpPr txBox="1"/>
          <p:nvPr/>
        </p:nvSpPr>
        <p:spPr>
          <a:xfrm>
            <a:off x="1051033" y="2749142"/>
            <a:ext cx="92510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Pump up a 2 L soda bottle to 3 atm in a room at 20°C and let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air flow out of a 0.5 mm diameter hole.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15960CFC-BE81-8FF6-F7BC-B5BFF0355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0759" y="405687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6AE7E142-3DF9-25CB-6D21-A458E1587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903" y="41244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1F17E880-8E99-911C-FA77-0D273AF5C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A90EEF-9E7F-D79E-475C-402C3C014A0E}"/>
              </a:ext>
            </a:extLst>
          </p:cNvPr>
          <p:cNvSpPr txBox="1"/>
          <p:nvPr/>
        </p:nvSpPr>
        <p:spPr>
          <a:xfrm>
            <a:off x="5737346" y="4074804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A50DB8-327E-13EA-35D8-FDE3E726EC4D}"/>
              </a:ext>
            </a:extLst>
          </p:cNvPr>
          <p:cNvSpPr txBox="1"/>
          <p:nvPr/>
        </p:nvSpPr>
        <p:spPr>
          <a:xfrm>
            <a:off x="4193033" y="4071367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684BA7-D291-935C-F514-DF12AC5C84AD}"/>
              </a:ext>
            </a:extLst>
          </p:cNvPr>
          <p:cNvSpPr txBox="1"/>
          <p:nvPr/>
        </p:nvSpPr>
        <p:spPr>
          <a:xfrm>
            <a:off x="7348470" y="4096075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endParaRPr lang="en-US" sz="20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19AC69D-7977-44B8-0099-EBDF21E24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633" y="40148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C7E6363-4428-FA49-5A3E-BE827B2C14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262301"/>
              </p:ext>
            </p:extLst>
          </p:nvPr>
        </p:nvGraphicFramePr>
        <p:xfrm>
          <a:off x="2965875" y="3686444"/>
          <a:ext cx="51054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403600" imgH="1981200" progId="Equation.DSMT4">
                  <p:embed/>
                </p:oleObj>
              </mc:Choice>
              <mc:Fallback>
                <p:oleObj name="Equation" r:id="rId6" imgW="3403600" imgH="198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875" y="3686444"/>
                        <a:ext cx="5105400" cy="297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505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20" grpId="0"/>
      <p:bldP spid="17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00A100-3507-929A-87B1-75178CE7C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02765-5858-4BB2-9E97-54E03E657185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AF651D-7DCD-478E-EEBB-69A0A04AC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981" y="239110"/>
            <a:ext cx="10644346" cy="6400800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BBEEC9D-4509-A989-1CE2-C02BAA2EB70E}"/>
              </a:ext>
            </a:extLst>
          </p:cNvPr>
          <p:cNvCxnSpPr/>
          <p:nvPr/>
        </p:nvCxnSpPr>
        <p:spPr>
          <a:xfrm flipH="1">
            <a:off x="10499833" y="4729653"/>
            <a:ext cx="94593" cy="588580"/>
          </a:xfrm>
          <a:prstGeom prst="straightConnector1">
            <a:avLst/>
          </a:prstGeom>
          <a:ln>
            <a:solidFill>
              <a:srgbClr val="0070C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5DDF267-C586-CDBC-3AAF-5AD34A938190}"/>
              </a:ext>
            </a:extLst>
          </p:cNvPr>
          <p:cNvSpPr txBox="1"/>
          <p:nvPr/>
        </p:nvSpPr>
        <p:spPr>
          <a:xfrm>
            <a:off x="10092758" y="4381341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52.1 s</a:t>
            </a:r>
          </a:p>
        </p:txBody>
      </p:sp>
    </p:spTree>
    <p:extLst>
      <p:ext uri="{BB962C8B-B14F-4D97-AF65-F5344CB8AC3E}">
        <p14:creationId xmlns:p14="http://schemas.microsoft.com/office/powerpoint/2010/main" val="380812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1545</TotalTime>
  <Words>602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Symbol</vt:lpstr>
      <vt:lpstr>Times New Roman</vt:lpstr>
      <vt:lpstr>Office Theme</vt:lpstr>
      <vt:lpstr>Equation</vt:lpstr>
      <vt:lpstr>MathType 7.0 Equation</vt:lpstr>
      <vt:lpstr>Bernoulli Equation for Gases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 States Naval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Mungan, Carl CIV USNA Annapolis</dc:creator>
  <cp:lastModifiedBy>Mungan, Carl CIV USNA Annapolis</cp:lastModifiedBy>
  <cp:revision>34</cp:revision>
  <dcterms:created xsi:type="dcterms:W3CDTF">2025-03-26T18:40:17Z</dcterms:created>
  <dcterms:modified xsi:type="dcterms:W3CDTF">2025-03-28T18:29:51Z</dcterms:modified>
</cp:coreProperties>
</file>