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3" r:id="rId4"/>
    <p:sldId id="260" r:id="rId5"/>
    <p:sldId id="275" r:id="rId6"/>
    <p:sldId id="268" r:id="rId7"/>
    <p:sldId id="278" r:id="rId8"/>
    <p:sldId id="279" r:id="rId9"/>
    <p:sldId id="280" r:id="rId10"/>
    <p:sldId id="269" r:id="rId11"/>
    <p:sldId id="277" r:id="rId12"/>
  </p:sldIdLst>
  <p:sldSz cx="12192000" cy="6858000"/>
  <p:notesSz cx="9290050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5688" cy="351418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2212" y="1"/>
            <a:ext cx="4025688" cy="351418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4682F82E-D9F9-4356-AE50-A160F53D0F89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0525" cy="236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70699"/>
            <a:ext cx="7432040" cy="2757845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633"/>
            <a:ext cx="4025688" cy="351417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2212" y="6652633"/>
            <a:ext cx="4025688" cy="351417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B22CFB37-5FAB-4E84-B407-41BF8AE56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8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2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2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6A3CC-D085-93AB-E098-B666A4BD7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2316F7-D3DB-FE0D-A30F-6438CF578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A3DC7-81FB-1915-89E0-CAEEA600F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78C42-4BCD-6072-5DAA-F66CF97D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2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5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0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8FEC9-210B-7B8B-0C6D-770734ACE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44FCA-E5DA-F814-39AD-7F1655ACC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89E45-C83F-C0BE-8738-B1E33F926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E3E7E-AD91-0793-0551-B83480284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7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7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ECA7C-05EB-79B9-169C-AA9F0B6F3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7231E-5BB1-5F4B-8CFC-0BA3012EB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8788A-591B-07C8-2A40-FD78B1793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41D7-DA81-3370-F1C1-6A059914C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895FB-F804-0943-6DF1-F772C44C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D1A05-B74F-F8AE-B510-2064C6CB7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4E3F8A-09E7-A72B-A48B-180A15E3A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7B889-DB14-17E6-9187-2F4AC5560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D4E26-3090-0E52-94C2-6BF5AB0A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0F619-4D3A-3882-4F57-B88E2606E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10EE9-5224-6D5B-5440-CB87219FA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BA3A-308E-694F-2C73-235CFDA9E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CFB37-5FAB-4E84-B407-41BF8AE56A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6BA4-B915-4C08-A530-E9A6CD95B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67FDF-F138-4A74-B81F-A6A0666B9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A9BD7-8D72-4D44-BDA7-B777DE65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8CE-82B6-455F-88EC-398DF01EB290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8F1F-6D91-48FD-9EEE-C9E12650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D268-FEEC-495C-ADB1-B45F180F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0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B1F9-4DF0-49CC-A9A9-CAEA1BD4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DE7D7-8073-42A1-9E15-85B025561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3ED3F-D2B4-4D2D-8469-858E3F3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AEA3-AA3A-4B51-8745-55F1CB0DE23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921D8-22D9-4B14-A63C-85A6861D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C2BD-6217-4918-A5E6-040EDE0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2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8D1E8-4F84-4AEF-A6E9-725AFE863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6C54D-ACDA-4BB8-B1CC-A562CFDD4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9D5C-E610-4539-B21E-60358232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202A-0C60-40DE-B2EA-55122942CC13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355F-4D63-4677-B40B-07F4B87D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7CF0-55F8-4613-856E-6AE7C5DF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4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0170-F0C8-47FB-AA63-EEF2AF3F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ABFE-3427-41F3-A9F2-B762F2452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5443-619A-41F5-ACF3-98A680D7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ED59-7559-4BF6-A662-6F11F60378D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F02-8A4B-4E8E-9445-79ABC728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BD3C1-250C-4BCC-8401-10325BC0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46DC-AC1E-4203-813A-732C3FFC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68F1-4C1D-498C-83C9-58FC99C06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ED580-F9B5-4465-8FDC-2F55D51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31D6-C334-4E37-951A-606AAB68CF4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078D4-2F10-4D3D-8F45-60729A38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F7C50-36FD-4E44-955A-23B42816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0AD4-5A89-49B4-9E09-02052C3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5EE7-7C1B-4D22-AA7F-8E863C984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3353D-85D9-4035-9559-543FD6A88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E7F9-4A14-47F8-BFDA-39E28BAD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75E1-0154-4B40-AA4E-48EF26FA8E8D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4AB92-3180-4C34-90ED-A703146A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DF58D-4ECF-4DDD-8206-EC9953AE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0F76-18B6-4E81-99E0-5D17A79E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1574C-290A-4068-9BE7-D67571728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4D956-EA75-476C-94B4-C8DA8369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E5AD0-5DE5-4359-87FB-FFBF7EB74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03E93-9F3E-44BF-8223-7F63F9F33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F638F-C02F-4EC3-B1A6-0D4B1D86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F0A0-3E20-42BC-A135-E3B951461BD6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7972E-FB5E-40DB-85F9-733E7EF6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3EB8A-B13C-4E15-A49F-27143692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9331-3FDD-411D-99AB-53459B90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45621-013B-486A-919E-58702B3A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E265-7AD4-4B19-BEA3-4DAAE5DAFABF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A45C7-A2DF-46A8-8381-CDD8F4F7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EA92-1B32-43EB-BB05-2D860BB6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0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72FCC-537B-4436-A7E7-E752952C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016B-D8B8-4688-8F9E-A10159E4908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98378-FC9A-4F9D-83B1-E4E2747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AC7B9-C0B9-4C6C-A95C-515E8493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3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ED8C-2247-46FC-BBF6-6F17EA70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F953A-F4DC-4B95-9BF1-9BD1FC05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17A10-1B77-445A-959D-7E030BC4A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6FEF8-EA2C-41F6-AF6C-F30A02C7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A1ED-1C9B-4E9A-9257-F62EA29815C3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B5D02-BDE9-4222-BE4F-3AF0D060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2DA85-4323-4182-97FA-FB2CB69B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5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4E03-A04C-462D-BB24-D53DDD8F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A6E12-99A3-4E4D-BA83-BC8297A46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82070-13C9-4114-ACC3-427C0D938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1EA3E-84AC-433F-8273-9DAA06F9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92E8-1EE1-43F3-B0DF-BB53FF3DA6E9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58DCF-C9E2-4EAA-8E84-19D7B657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54005-8A20-4CA0-8A81-E8F8F02B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6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45E40-653E-4099-9148-773D8DD2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A0D5F-89C8-4C2A-ADD4-BA30238F2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5DAA-DFFD-4E17-96DF-16066FC59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ACC3-5B3B-4B9D-9FDB-DA47DFB83F60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CBAF-0DFD-4EFB-8F9A-8085B49F2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6A828-15C7-43E4-ACE2-C823D016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57F6-E020-45DE-BD50-9621DE02C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e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e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3" Type="http://schemas.openxmlformats.org/officeDocument/2006/relationships/image" Target="../media/image1.e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5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e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A724CF-6DB0-433D-9E05-88F61F4FB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517" y="3946633"/>
            <a:ext cx="9144000" cy="1425814"/>
          </a:xfrm>
        </p:spPr>
        <p:txBody>
          <a:bodyPr>
            <a:normAutofit/>
          </a:bodyPr>
          <a:lstStyle/>
          <a:p>
            <a:r>
              <a:rPr lang="en-US" i="1" dirty="0"/>
              <a:t>Robert C. Hilborn</a:t>
            </a:r>
          </a:p>
          <a:p>
            <a:r>
              <a:rPr lang="en-US" dirty="0"/>
              <a:t>Department of Physics</a:t>
            </a:r>
          </a:p>
          <a:p>
            <a:r>
              <a:rPr lang="en-US" dirty="0"/>
              <a:t>University of Maryland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079D83-C7B6-E0A6-DCB2-B67AC4384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2F41B-1353-786C-FEC5-D4E550C093FF}"/>
              </a:ext>
            </a:extLst>
          </p:cNvPr>
          <p:cNvSpPr txBox="1"/>
          <p:nvPr/>
        </p:nvSpPr>
        <p:spPr>
          <a:xfrm>
            <a:off x="518870" y="1725468"/>
            <a:ext cx="10681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Improved Pedagogical Introduction to Quantum Entangled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63523-C3D0-A42B-330A-CF88DBA5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6" y="96251"/>
            <a:ext cx="2879434" cy="157489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091A92E-3F5C-2E3B-B7C6-6E15ADCBFE03}"/>
              </a:ext>
            </a:extLst>
          </p:cNvPr>
          <p:cNvSpPr txBox="1">
            <a:spLocks/>
          </p:cNvSpPr>
          <p:nvPr/>
        </p:nvSpPr>
        <p:spPr>
          <a:xfrm>
            <a:off x="2083838" y="6035381"/>
            <a:ext cx="6823680" cy="503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Supported in part by NSF 2120757 Robust Quantum Simulations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NSF - National Science Foundation - Home">
            <a:extLst>
              <a:ext uri="{FF2B5EF4-FFF2-40B4-BE49-F238E27FC236}">
                <a16:creationId xmlns:a16="http://schemas.microsoft.com/office/drawing/2014/main" id="{9D8C4DF9-C327-7F8D-A213-ABDB7C3B8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40069" cy="1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NSF - National Science Foundation - Home">
            <a:extLst>
              <a:ext uri="{FF2B5EF4-FFF2-40B4-BE49-F238E27FC236}">
                <a16:creationId xmlns:a16="http://schemas.microsoft.com/office/drawing/2014/main" id="{9A036E09-BF3B-5CB2-802F-7908952133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3C0A3-13B2-7A38-8B78-0908F21D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1" y="5727691"/>
            <a:ext cx="873252" cy="87325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77171-B3A3-4C9D-9AB4-CA888ACB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079D83-C7B6-E0A6-DCB2-B67AC4384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63523-C3D0-A42B-330A-CF88DBA5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96251"/>
            <a:ext cx="2402292" cy="1313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9B35EE-1D77-CE2B-CBBB-97EE7087A147}"/>
              </a:ext>
            </a:extLst>
          </p:cNvPr>
          <p:cNvSpPr txBox="1"/>
          <p:nvPr/>
        </p:nvSpPr>
        <p:spPr>
          <a:xfrm>
            <a:off x="4806517" y="225127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C4CA17-5D7C-796F-BAB1-464978DAFF71}"/>
              </a:ext>
            </a:extLst>
          </p:cNvPr>
          <p:cNvSpPr txBox="1"/>
          <p:nvPr/>
        </p:nvSpPr>
        <p:spPr>
          <a:xfrm>
            <a:off x="1338708" y="1462703"/>
            <a:ext cx="9839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composite system state vector contains all the information about measurement outcomes for the system:  both collective and individual.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 need to invoke “collapse of the state vector.”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Once the basics are in place, students are ready to learn about tensor products of operators, states after measurements, correlation functions, etc.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Applications: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Quantum State Teleportation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Bell’s Theorem:  (hidden variables vs quantum mechanics)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Entanglement Swapping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Superdense 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6111F-28B3-9638-4F7C-7F48937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1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87530-811C-4CCC-80BF-0B7483E4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D8D0BC-A312-9103-9DE3-040E0EC73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03B48-56A2-379C-3F86-B3D1FADF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96251"/>
            <a:ext cx="2402292" cy="13139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BD40DB-C35D-924B-BCC5-A894FF7FAACF}"/>
              </a:ext>
            </a:extLst>
          </p:cNvPr>
          <p:cNvSpPr txBox="1"/>
          <p:nvPr/>
        </p:nvSpPr>
        <p:spPr>
          <a:xfrm>
            <a:off x="401226" y="1302566"/>
            <a:ext cx="67563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Book: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Quantum Mechanics for Quantum Computing: A Linear Algebra Approach (fall 2025)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Based on 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Quantum Computing: From Alice to Bob,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Alice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Flarend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and Bob Hilborn (Oxford University Press, 2022)</a:t>
            </a: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30A6D-8F33-4971-FDE4-D530266F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580" y="2706635"/>
            <a:ext cx="2790825" cy="36671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7939D-9322-0926-0482-990E5C2B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4DF43-6291-BB94-141D-BF40499DA942}"/>
              </a:ext>
            </a:extLst>
          </p:cNvPr>
          <p:cNvSpPr txBox="1"/>
          <p:nvPr/>
        </p:nvSpPr>
        <p:spPr>
          <a:xfrm>
            <a:off x="905069" y="5728996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rhilborn@umd.edu</a:t>
            </a:r>
          </a:p>
        </p:txBody>
      </p:sp>
    </p:spTree>
    <p:extLst>
      <p:ext uri="{BB962C8B-B14F-4D97-AF65-F5344CB8AC3E}">
        <p14:creationId xmlns:p14="http://schemas.microsoft.com/office/powerpoint/2010/main" val="61705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079D83-C7B6-E0A6-DCB2-B67AC4384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63523-C3D0-A42B-330A-CF88DBA5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6" y="96251"/>
            <a:ext cx="2735309" cy="1496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62F41B-1353-786C-FEC5-D4E550C093FF}"/>
              </a:ext>
            </a:extLst>
          </p:cNvPr>
          <p:cNvSpPr txBox="1"/>
          <p:nvPr/>
        </p:nvSpPr>
        <p:spPr>
          <a:xfrm>
            <a:off x="476665" y="1592316"/>
            <a:ext cx="117153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200" dirty="0">
                <a:solidFill>
                  <a:srgbClr val="FF0000"/>
                </a:solidFill>
              </a:rPr>
              <a:t>Introduction and Overview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Entangled States – what’s the big deal?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Need pedagogy that diminishes student misconceptions and misunderstandings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Prepares for QIS and QC Applications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3C95D-0CEE-9E54-A1D7-C6C65EB9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8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62F41B-1353-786C-FEC5-D4E550C093FF}"/>
              </a:ext>
            </a:extLst>
          </p:cNvPr>
          <p:cNvSpPr txBox="1"/>
          <p:nvPr/>
        </p:nvSpPr>
        <p:spPr>
          <a:xfrm>
            <a:off x="310392" y="1507313"/>
            <a:ext cx="103629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				</a:t>
            </a:r>
            <a:r>
              <a:rPr lang="en-US" sz="3600" dirty="0">
                <a:solidFill>
                  <a:srgbClr val="FF0000"/>
                </a:solidFill>
              </a:rPr>
              <a:t>Multi-particle Quantum States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Example: two qubits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Two spin-1/2 systems (not necessarily of the same type of particle)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Four-dimensional Hilbert space = # of basis states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Use basis states for spin along z axis.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For the </a:t>
            </a:r>
            <a:r>
              <a:rPr lang="en-US" sz="2800" dirty="0">
                <a:solidFill>
                  <a:srgbClr val="FF0000"/>
                </a:solidFill>
              </a:rPr>
              <a:t>composite system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63523-C3D0-A42B-330A-CF88DBA5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6" y="96251"/>
            <a:ext cx="2965908" cy="16221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5C586-46B6-A5F9-0B3D-E3FD1208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D1B65F-C83C-775E-FC9D-D841AE348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21959"/>
              </p:ext>
            </p:extLst>
          </p:nvPr>
        </p:nvGraphicFramePr>
        <p:xfrm>
          <a:off x="3745048" y="4966734"/>
          <a:ext cx="30813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79360" progId="Equation.DSMT4">
                  <p:embed/>
                </p:oleObj>
              </mc:Choice>
              <mc:Fallback>
                <p:oleObj name="Equation" r:id="rId4" imgW="1320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5048" y="4966734"/>
                        <a:ext cx="3081338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5B17F7-FAC5-0BE7-84E0-CC5AE2D64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64264"/>
              </p:ext>
            </p:extLst>
          </p:nvPr>
        </p:nvGraphicFramePr>
        <p:xfrm>
          <a:off x="1374227" y="5800287"/>
          <a:ext cx="7822980" cy="65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279360" progId="Equation.DSMT4">
                  <p:embed/>
                </p:oleObj>
              </mc:Choice>
              <mc:Fallback>
                <p:oleObj name="Equation" r:id="rId6" imgW="33526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8D1B65F-C83C-775E-FC9D-D841AE348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4227" y="5800287"/>
                        <a:ext cx="7822980" cy="65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7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079D83-C7B6-E0A6-DCB2-B67AC4384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2F41B-1353-786C-FEC5-D4E550C093FF}"/>
              </a:ext>
            </a:extLst>
          </p:cNvPr>
          <p:cNvSpPr txBox="1"/>
          <p:nvPr/>
        </p:nvSpPr>
        <p:spPr>
          <a:xfrm>
            <a:off x="3633953" y="311577"/>
            <a:ext cx="7570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Most general superposition state of the two-qubit composite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63523-C3D0-A42B-330A-CF88DBA5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96251"/>
            <a:ext cx="2778548" cy="1519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06DF5-CD0D-4819-F5B1-E8955410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7590E74-5820-3AA2-C17F-FDAA10CEE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5911"/>
              </p:ext>
            </p:extLst>
          </p:nvPr>
        </p:nvGraphicFramePr>
        <p:xfrm>
          <a:off x="731637" y="1544097"/>
          <a:ext cx="10406499" cy="86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279360" progId="Equation.DSMT4">
                  <p:embed/>
                </p:oleObj>
              </mc:Choice>
              <mc:Fallback>
                <p:oleObj name="Equation" r:id="rId4" imgW="3352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637" y="1544097"/>
                        <a:ext cx="10406499" cy="867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DDA9BF-07B4-6149-2916-791D24896CBF}"/>
              </a:ext>
            </a:extLst>
          </p:cNvPr>
          <p:cNvSpPr txBox="1"/>
          <p:nvPr/>
        </p:nvSpPr>
        <p:spPr>
          <a:xfrm>
            <a:off x="662691" y="2716061"/>
            <a:ext cx="581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Product State – special case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Independent qubits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A0453EC-C33D-4272-4878-F48480BC7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5505"/>
              </p:ext>
            </p:extLst>
          </p:nvPr>
        </p:nvGraphicFramePr>
        <p:xfrm>
          <a:off x="5511137" y="2823831"/>
          <a:ext cx="4551922" cy="80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279360" progId="Equation.DSMT4">
                  <p:embed/>
                </p:oleObj>
              </mc:Choice>
              <mc:Fallback>
                <p:oleObj name="Equation" r:id="rId6" imgW="1574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1137" y="2823831"/>
                        <a:ext cx="4551922" cy="80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A76D25-780F-C5AB-E8B4-5E338CA02337}"/>
              </a:ext>
            </a:extLst>
          </p:cNvPr>
          <p:cNvSpPr txBox="1"/>
          <p:nvPr/>
        </p:nvSpPr>
        <p:spPr>
          <a:xfrm>
            <a:off x="602099" y="4795897"/>
            <a:ext cx="10602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Otherwise</a:t>
            </a:r>
            <a:r>
              <a:rPr lang="en-US" sz="3200" dirty="0"/>
              <a:t>, the composite state is said to be </a:t>
            </a:r>
            <a:r>
              <a:rPr lang="en-US" sz="3200" dirty="0">
                <a:solidFill>
                  <a:srgbClr val="FF0000"/>
                </a:solidFill>
              </a:rPr>
              <a:t>entangled</a:t>
            </a:r>
            <a:r>
              <a:rPr lang="en-US" sz="32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There are no quantum states describing the individual qubits.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Correlations among measurements on the individual qubits.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43BBDDB-13BD-9685-4AD7-E91D3B07B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54849"/>
              </p:ext>
            </p:extLst>
          </p:nvPr>
        </p:nvGraphicFramePr>
        <p:xfrm>
          <a:off x="1272945" y="3858462"/>
          <a:ext cx="9112618" cy="58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74760" imgH="253800" progId="Equation.DSMT4">
                  <p:embed/>
                </p:oleObj>
              </mc:Choice>
              <mc:Fallback>
                <p:oleObj name="Equation" r:id="rId8" imgW="397476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590E74-5820-3AA2-C17F-FDAA10CEE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2945" y="3858462"/>
                        <a:ext cx="9112618" cy="58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4D7759-C9DC-F420-8DFF-3D647C6455A4}"/>
              </a:ext>
            </a:extLst>
          </p:cNvPr>
          <p:cNvSpPr txBox="1"/>
          <p:nvPr/>
        </p:nvSpPr>
        <p:spPr>
          <a:xfrm>
            <a:off x="9502665" y="2423661"/>
            <a:ext cx="170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State coefficient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65A87D-48C4-757A-ADD8-91190171B0B8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9144000" y="2155371"/>
            <a:ext cx="358665" cy="45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03B35-CDEC-B942-9540-12D6B62F9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21776-0A15-BBF3-E39C-D2601BDD5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6DDB6-A6E5-10D5-57DE-1815B20D020C}"/>
              </a:ext>
            </a:extLst>
          </p:cNvPr>
          <p:cNvSpPr txBox="1"/>
          <p:nvPr/>
        </p:nvSpPr>
        <p:spPr>
          <a:xfrm>
            <a:off x="1032168" y="678531"/>
            <a:ext cx="98203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3200" dirty="0">
                <a:solidFill>
                  <a:srgbClr val="FF0000"/>
                </a:solidFill>
              </a:rPr>
              <a:t>Traditional Approach to Entanglement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Tensor product space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Need to define operators in that tensor space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Operate on both qubits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Operate on only one qubit, leave the other alone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Need to specify the state of the system after measurement on only one part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Need correlation functions (expectation values of various operators) to extract entanglement features</a:t>
            </a:r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FEE6E-E13C-C2DB-9D50-0BA437C5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2" y="342136"/>
            <a:ext cx="2351204" cy="1285981"/>
          </a:xfrm>
          <a:prstGeom prst="rect">
            <a:avLst/>
          </a:prstGeom>
        </p:spPr>
      </p:pic>
      <p:pic>
        <p:nvPicPr>
          <p:cNvPr id="8" name="Picture 7" descr="3D face graphic">
            <a:extLst>
              <a:ext uri="{FF2B5EF4-FFF2-40B4-BE49-F238E27FC236}">
                <a16:creationId xmlns:a16="http://schemas.microsoft.com/office/drawing/2014/main" id="{6ECA46D8-5ED6-32F5-90DE-48D1BC3B6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04" y="5325922"/>
            <a:ext cx="1424141" cy="949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CA66AC-65DB-BE09-76B6-2F96CF06DE3E}"/>
              </a:ext>
            </a:extLst>
          </p:cNvPr>
          <p:cNvSpPr txBox="1"/>
          <p:nvPr/>
        </p:nvSpPr>
        <p:spPr>
          <a:xfrm>
            <a:off x="4827806" y="5477469"/>
            <a:ext cx="210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Steep learning curve</a:t>
            </a:r>
          </a:p>
          <a:p>
            <a:r>
              <a:rPr lang="en-US" dirty="0">
                <a:solidFill>
                  <a:srgbClr val="FF0000"/>
                </a:solidFill>
              </a:rPr>
              <a:t>Too many new ideas</a:t>
            </a:r>
          </a:p>
        </p:txBody>
      </p:sp>
    </p:spTree>
    <p:extLst>
      <p:ext uri="{BB962C8B-B14F-4D97-AF65-F5344CB8AC3E}">
        <p14:creationId xmlns:p14="http://schemas.microsoft.com/office/powerpoint/2010/main" val="26574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079D83-C7B6-E0A6-DCB2-B67AC4384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63523-C3D0-A42B-330A-CF88DBA5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-30735"/>
            <a:ext cx="1220582" cy="667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9B35EE-1D77-CE2B-CBBB-97EE7087A147}"/>
              </a:ext>
            </a:extLst>
          </p:cNvPr>
          <p:cNvSpPr txBox="1"/>
          <p:nvPr/>
        </p:nvSpPr>
        <p:spPr>
          <a:xfrm>
            <a:off x="683941" y="636857"/>
            <a:ext cx="6690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Better Way:  Focus on Probabilities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EFDD094-8BB5-8BF0-51BB-BF883E9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481E156-125B-31E3-931D-40430037D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98569"/>
              </p:ext>
            </p:extLst>
          </p:nvPr>
        </p:nvGraphicFramePr>
        <p:xfrm>
          <a:off x="2185865" y="1628409"/>
          <a:ext cx="5310494" cy="63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279360" progId="Equation.DSMT4">
                  <p:embed/>
                </p:oleObj>
              </mc:Choice>
              <mc:Fallback>
                <p:oleObj name="Equation" r:id="rId4" imgW="232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5865" y="1628409"/>
                        <a:ext cx="5310494" cy="638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9030854-86AD-E8AB-AF09-C8951A76D2C0}"/>
              </a:ext>
            </a:extLst>
          </p:cNvPr>
          <p:cNvSpPr txBox="1"/>
          <p:nvPr/>
        </p:nvSpPr>
        <p:spPr>
          <a:xfrm>
            <a:off x="2829169" y="2266829"/>
            <a:ext cx="61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ECC7CC-D0C7-82FA-E773-A89D56341591}"/>
              </a:ext>
            </a:extLst>
          </p:cNvPr>
          <p:cNvSpPr txBox="1"/>
          <p:nvPr/>
        </p:nvSpPr>
        <p:spPr>
          <a:xfrm>
            <a:off x="4644189" y="2226665"/>
            <a:ext cx="61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CB113E-4766-877B-AE8B-EBDEEF9C7EFD}"/>
              </a:ext>
            </a:extLst>
          </p:cNvPr>
          <p:cNvSpPr txBox="1"/>
          <p:nvPr/>
        </p:nvSpPr>
        <p:spPr>
          <a:xfrm>
            <a:off x="6138254" y="2222581"/>
            <a:ext cx="12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91661-08FF-906D-B3D1-790EAD3A7561}"/>
              </a:ext>
            </a:extLst>
          </p:cNvPr>
          <p:cNvSpPr txBox="1"/>
          <p:nvPr/>
        </p:nvSpPr>
        <p:spPr>
          <a:xfrm>
            <a:off x="7834191" y="1303310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Entanglement correlation information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3A72BA-1FB1-D2B8-FD2D-C8C9038D5FDF}"/>
              </a:ext>
            </a:extLst>
          </p:cNvPr>
          <p:cNvCxnSpPr>
            <a:stCxn id="23" idx="1"/>
          </p:cNvCxnSpPr>
          <p:nvPr/>
        </p:nvCxnSpPr>
        <p:spPr>
          <a:xfrm flipH="1">
            <a:off x="7496359" y="1487976"/>
            <a:ext cx="337832" cy="247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F6B2FFB-1340-1966-98FF-5BF3BCF38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45900"/>
              </p:ext>
            </p:extLst>
          </p:nvPr>
        </p:nvGraphicFramePr>
        <p:xfrm>
          <a:off x="592321" y="4467412"/>
          <a:ext cx="48736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241200" progId="Equation.DSMT4">
                  <p:embed/>
                </p:oleObj>
              </mc:Choice>
              <mc:Fallback>
                <p:oleObj name="Equation" r:id="rId6" imgW="213336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481E156-125B-31E3-931D-40430037D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321" y="4467412"/>
                        <a:ext cx="487362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03D17BB-D0E2-D770-0CB7-02D6CACBD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19081"/>
              </p:ext>
            </p:extLst>
          </p:nvPr>
        </p:nvGraphicFramePr>
        <p:xfrm>
          <a:off x="592321" y="5237004"/>
          <a:ext cx="69040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22560" imgH="279360" progId="Equation.DSMT4">
                  <p:embed/>
                </p:oleObj>
              </mc:Choice>
              <mc:Fallback>
                <p:oleObj name="Equation" r:id="rId8" imgW="3022560" imgH="2793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F6B2FFB-1340-1966-98FF-5BF3BCF38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2321" y="5237004"/>
                        <a:ext cx="6904038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60AC0AE-2508-64B8-4A2B-6250B66B8F3C}"/>
              </a:ext>
            </a:extLst>
          </p:cNvPr>
          <p:cNvSpPr txBox="1"/>
          <p:nvPr/>
        </p:nvSpPr>
        <p:spPr>
          <a:xfrm>
            <a:off x="7665275" y="5237004"/>
            <a:ext cx="3572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Bayes’s</a:t>
            </a:r>
            <a:r>
              <a:rPr lang="en-US" sz="2800" dirty="0">
                <a:solidFill>
                  <a:srgbClr val="FF0000"/>
                </a:solidFill>
              </a:rPr>
              <a:t> Rule (Theorem)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CB284E2-5E46-09E1-890D-A3E5A53A0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89091"/>
              </p:ext>
            </p:extLst>
          </p:nvPr>
        </p:nvGraphicFramePr>
        <p:xfrm>
          <a:off x="573345" y="3652848"/>
          <a:ext cx="17414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41200" progId="Equation.DSMT4">
                  <p:embed/>
                </p:oleObj>
              </mc:Choice>
              <mc:Fallback>
                <p:oleObj name="Equation" r:id="rId10" imgW="761760" imgH="2412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F6B2FFB-1340-1966-98FF-5BF3BCF38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3345" y="3652848"/>
                        <a:ext cx="1741487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728983B-3EE5-F9CA-9F49-1CEF6A8D2E76}"/>
              </a:ext>
            </a:extLst>
          </p:cNvPr>
          <p:cNvSpPr txBox="1"/>
          <p:nvPr/>
        </p:nvSpPr>
        <p:spPr>
          <a:xfrm>
            <a:off x="2314832" y="3793266"/>
            <a:ext cx="501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read off from composite system state vector</a:t>
            </a:r>
          </a:p>
        </p:txBody>
      </p:sp>
    </p:spTree>
    <p:extLst>
      <p:ext uri="{BB962C8B-B14F-4D97-AF65-F5344CB8AC3E}">
        <p14:creationId xmlns:p14="http://schemas.microsoft.com/office/powerpoint/2010/main" val="273747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B4DA-2F20-0404-1890-275034632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35003B-C69D-2D21-4818-0E5EBBF18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12B5AF-7F40-7D45-9582-BCE5D7A3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96251"/>
            <a:ext cx="2778548" cy="1519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1B2C1-2896-1F9E-2515-83444BD6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3C1F4F-0F71-5A24-646A-A1B22D796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73030"/>
              </p:ext>
            </p:extLst>
          </p:nvPr>
        </p:nvGraphicFramePr>
        <p:xfrm>
          <a:off x="3743870" y="621408"/>
          <a:ext cx="7609930" cy="6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279360" progId="Equation.DSMT4">
                  <p:embed/>
                </p:oleObj>
              </mc:Choice>
              <mc:Fallback>
                <p:oleObj name="Equation" r:id="rId4" imgW="33526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590E74-5820-3AA2-C17F-FDAA10CEE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870" y="621408"/>
                        <a:ext cx="7609930" cy="63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127AF8-D0FF-569B-A107-3D3338CBE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3756"/>
              </p:ext>
            </p:extLst>
          </p:nvPr>
        </p:nvGraphicFramePr>
        <p:xfrm>
          <a:off x="989369" y="5840412"/>
          <a:ext cx="100726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4160" imgH="304560" progId="Equation.DSMT4">
                  <p:embed/>
                </p:oleObj>
              </mc:Choice>
              <mc:Fallback>
                <p:oleObj name="Equation" r:id="rId6" imgW="439416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43BBDDB-13BD-9685-4AD7-E91D3B07B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369" y="5840412"/>
                        <a:ext cx="10072688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3170FE1-485C-0F5B-7AAC-641CD1D11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89239"/>
              </p:ext>
            </p:extLst>
          </p:nvPr>
        </p:nvGraphicFramePr>
        <p:xfrm>
          <a:off x="1275668" y="1845157"/>
          <a:ext cx="2379749" cy="58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291960" progId="Equation.DSMT4">
                  <p:embed/>
                </p:oleObj>
              </mc:Choice>
              <mc:Fallback>
                <p:oleObj name="Equation" r:id="rId8" imgW="1193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5668" y="1845157"/>
                        <a:ext cx="2379749" cy="58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36916F-9DF2-9545-30DA-CB4822077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716093"/>
              </p:ext>
            </p:extLst>
          </p:nvPr>
        </p:nvGraphicFramePr>
        <p:xfrm>
          <a:off x="1275668" y="2738945"/>
          <a:ext cx="2662342" cy="60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291960" progId="Equation.DSMT4">
                  <p:embed/>
                </p:oleObj>
              </mc:Choice>
              <mc:Fallback>
                <p:oleObj name="Equation" r:id="rId10" imgW="1295280" imgH="291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3170FE1-485C-0F5B-7AAC-641CD1D11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75668" y="2738945"/>
                        <a:ext cx="2662342" cy="600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A132283-10C8-C4D8-0065-3A2555FE1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62873"/>
              </p:ext>
            </p:extLst>
          </p:nvPr>
        </p:nvGraphicFramePr>
        <p:xfrm>
          <a:off x="263091" y="4276712"/>
          <a:ext cx="503713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0880" imgH="558720" progId="Equation.DSMT4">
                  <p:embed/>
                </p:oleObj>
              </mc:Choice>
              <mc:Fallback>
                <p:oleObj name="Equation" r:id="rId12" imgW="2450880" imgH="558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636916F-9DF2-9545-30DA-CB4822077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3091" y="4276712"/>
                        <a:ext cx="5037138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F3D3DAF-A96F-CBBC-11F8-9ADDE16BC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68724"/>
              </p:ext>
            </p:extLst>
          </p:nvPr>
        </p:nvGraphicFramePr>
        <p:xfrm>
          <a:off x="6539273" y="4262974"/>
          <a:ext cx="503713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50880" imgH="558720" progId="Equation.DSMT4">
                  <p:embed/>
                </p:oleObj>
              </mc:Choice>
              <mc:Fallback>
                <p:oleObj name="Equation" r:id="rId14" imgW="2450880" imgH="558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A132283-10C8-C4D8-0065-3A2555FE1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39273" y="4262974"/>
                        <a:ext cx="5037138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0077D21-C326-C3A5-BCD0-4EE629A7C3D9}"/>
              </a:ext>
            </a:extLst>
          </p:cNvPr>
          <p:cNvSpPr/>
          <p:nvPr/>
        </p:nvSpPr>
        <p:spPr>
          <a:xfrm>
            <a:off x="3257146" y="387391"/>
            <a:ext cx="8711347" cy="1150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F706-1B93-893A-D30D-25C1B78FE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758CA1-3AAD-B626-04E0-23D1930C1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D079BA-4B01-B5A9-020F-7CC0FB09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96251"/>
            <a:ext cx="2778548" cy="1519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51C115-401F-44DE-0548-23B4B4A1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FAF4583-61E6-94B5-79F0-FD723121A5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3870" y="621408"/>
          <a:ext cx="7609930" cy="6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279360" progId="Equation.DSMT4">
                  <p:embed/>
                </p:oleObj>
              </mc:Choice>
              <mc:Fallback>
                <p:oleObj name="Equation" r:id="rId4" imgW="33526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E3C1F4F-0F71-5A24-646A-A1B22D796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3870" y="621408"/>
                        <a:ext cx="7609930" cy="63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CE77382-C8F0-3B9D-3EDF-02EB59B58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30116"/>
              </p:ext>
            </p:extLst>
          </p:nvPr>
        </p:nvGraphicFramePr>
        <p:xfrm>
          <a:off x="1492737" y="1832983"/>
          <a:ext cx="8412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70200" imgH="304560" progId="Equation.DSMT4">
                  <p:embed/>
                </p:oleObj>
              </mc:Choice>
              <mc:Fallback>
                <p:oleObj name="Equation" r:id="rId6" imgW="367020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127AF8-D0FF-569B-A107-3D3338CBE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2737" y="1832983"/>
                        <a:ext cx="841216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834B23-25C7-67AE-2B6B-9E433ADDBCEB}"/>
              </a:ext>
            </a:extLst>
          </p:cNvPr>
          <p:cNvSpPr txBox="1"/>
          <p:nvPr/>
        </p:nvSpPr>
        <p:spPr>
          <a:xfrm>
            <a:off x="223507" y="2665932"/>
            <a:ext cx="8059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Three equivalent statements:</a:t>
            </a:r>
          </a:p>
          <a:p>
            <a:r>
              <a:rPr lang="en-US" sz="2400" dirty="0"/>
              <a:t>     The two qubits are not independent.</a:t>
            </a:r>
          </a:p>
          <a:p>
            <a:r>
              <a:rPr lang="en-US" sz="2400" dirty="0"/>
              <a:t>     There are correlations among the measurements of A and B.</a:t>
            </a:r>
          </a:p>
          <a:p>
            <a:r>
              <a:rPr lang="en-US" sz="2400" dirty="0"/>
              <a:t>     The composite state is entangled.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C90E5-F98E-E6C0-C799-C8A0A265405A}"/>
              </a:ext>
            </a:extLst>
          </p:cNvPr>
          <p:cNvSpPr txBox="1"/>
          <p:nvPr/>
        </p:nvSpPr>
        <p:spPr>
          <a:xfrm>
            <a:off x="223507" y="4971355"/>
            <a:ext cx="113989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“Alice’s observations affect the probability of Bob’s measurement outcomes.”</a:t>
            </a:r>
          </a:p>
          <a:p>
            <a:endParaRPr lang="en-US" sz="2800" dirty="0"/>
          </a:p>
          <a:p>
            <a:r>
              <a:rPr lang="en-US" sz="2800" dirty="0"/>
              <a:t>“Spooky action at a distance”?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E24E3-3AC1-0445-3E8B-B3EBCD9CF4DF}"/>
              </a:ext>
            </a:extLst>
          </p:cNvPr>
          <p:cNvSpPr/>
          <p:nvPr/>
        </p:nvSpPr>
        <p:spPr>
          <a:xfrm>
            <a:off x="3257146" y="387391"/>
            <a:ext cx="8711347" cy="1150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19E1B-8E89-4807-EE2A-1F57A2805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7E8E6-765C-A5C9-F905-B4F9E6C96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" y="96252"/>
            <a:ext cx="9144000" cy="58227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CA2EF3-5A13-2E8B-40E2-28112E75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7" y="96251"/>
            <a:ext cx="2778548" cy="1519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04D54-A1D3-AAD2-597D-1A8A0912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7F6-E020-45DE-BD50-9621DE02C96F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1B7EEE0-43F6-3F0B-B8EA-858D8B9B1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92767"/>
              </p:ext>
            </p:extLst>
          </p:nvPr>
        </p:nvGraphicFramePr>
        <p:xfrm>
          <a:off x="6592051" y="582020"/>
          <a:ext cx="52482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419040" progId="Equation.DSMT4">
                  <p:embed/>
                </p:oleObj>
              </mc:Choice>
              <mc:Fallback>
                <p:oleObj name="Equation" r:id="rId4" imgW="231120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FAF4583-61E6-94B5-79F0-FD723121A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2051" y="582020"/>
                        <a:ext cx="52482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A513061-FF16-46C5-693A-2BDB43B9B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796241"/>
              </p:ext>
            </p:extLst>
          </p:nvPr>
        </p:nvGraphicFramePr>
        <p:xfrm>
          <a:off x="850576" y="4362580"/>
          <a:ext cx="48609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393480" progId="Equation.DSMT4">
                  <p:embed/>
                </p:oleObj>
              </mc:Choice>
              <mc:Fallback>
                <p:oleObj name="Equation" r:id="rId6" imgW="212076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CE77382-C8F0-3B9D-3EDF-02EB59B58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576" y="4362580"/>
                        <a:ext cx="4860925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5F1F1E-C9DF-E369-3808-3DA2C1D21D26}"/>
              </a:ext>
            </a:extLst>
          </p:cNvPr>
          <p:cNvSpPr txBox="1"/>
          <p:nvPr/>
        </p:nvSpPr>
        <p:spPr>
          <a:xfrm>
            <a:off x="7592996" y="1435563"/>
            <a:ext cx="271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an entangled state?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57148F-6D3D-874C-F1D8-B1513AB2A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60854"/>
              </p:ext>
            </p:extLst>
          </p:nvPr>
        </p:nvGraphicFramePr>
        <p:xfrm>
          <a:off x="961701" y="1981677"/>
          <a:ext cx="93440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76640" imgH="393480" progId="Equation.DSMT4">
                  <p:embed/>
                </p:oleObj>
              </mc:Choice>
              <mc:Fallback>
                <p:oleObj name="Equation" r:id="rId8" imgW="40766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A513061-FF16-46C5-693A-2BDB43B9B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1701" y="1981677"/>
                        <a:ext cx="93440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64FF27E-5DE0-4BDB-5D34-2E4780476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875435"/>
              </p:ext>
            </p:extLst>
          </p:nvPr>
        </p:nvGraphicFramePr>
        <p:xfrm>
          <a:off x="961701" y="3079401"/>
          <a:ext cx="81216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43120" imgH="393480" progId="Equation.DSMT4">
                  <p:embed/>
                </p:oleObj>
              </mc:Choice>
              <mc:Fallback>
                <p:oleObj name="Equation" r:id="rId10" imgW="35431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57148F-6D3D-874C-F1D8-B1513AB2A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1701" y="3079401"/>
                        <a:ext cx="81216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7397B62-9973-A36E-BF5F-F28EC2B281D4}"/>
              </a:ext>
            </a:extLst>
          </p:cNvPr>
          <p:cNvSpPr/>
          <p:nvPr/>
        </p:nvSpPr>
        <p:spPr>
          <a:xfrm>
            <a:off x="727069" y="4190590"/>
            <a:ext cx="2641281" cy="13984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F78295-7D16-E8E5-9DB8-6094D8094157}"/>
              </a:ext>
            </a:extLst>
          </p:cNvPr>
          <p:cNvSpPr/>
          <p:nvPr/>
        </p:nvSpPr>
        <p:spPr>
          <a:xfrm>
            <a:off x="3491857" y="4115000"/>
            <a:ext cx="2641281" cy="13984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23AC49-AD0A-EF03-B1AF-E60AE561155F}"/>
              </a:ext>
            </a:extLst>
          </p:cNvPr>
          <p:cNvSpPr/>
          <p:nvPr/>
        </p:nvSpPr>
        <p:spPr>
          <a:xfrm>
            <a:off x="6018953" y="311645"/>
            <a:ext cx="5768774" cy="15897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80DF3-5C7A-C8A9-31D3-E8273D949591}"/>
              </a:ext>
            </a:extLst>
          </p:cNvPr>
          <p:cNvSpPr txBox="1"/>
          <p:nvPr/>
        </p:nvSpPr>
        <p:spPr>
          <a:xfrm>
            <a:off x="3491857" y="643637"/>
            <a:ext cx="176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8426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451</Words>
  <Application>Microsoft Office PowerPoint</Application>
  <PresentationFormat>Widescreen</PresentationFormat>
  <Paragraphs>100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Light</vt:lpstr>
      <vt:lpstr>Times New Roman</vt:lpstr>
      <vt:lpstr>Arial</vt:lpstr>
      <vt:lpstr>Calibri</vt:lpstr>
      <vt:lpstr>Wingdings</vt:lpstr>
      <vt:lpstr>Office Theme</vt:lpstr>
      <vt:lpstr>Equation</vt:lpstr>
      <vt:lpstr>               </vt:lpstr>
      <vt:lpstr>               </vt:lpstr>
      <vt:lpstr>PowerPoint Presentation</vt:lpstr>
      <vt:lpstr>1</vt:lpstr>
      <vt:lpstr>1</vt:lpstr>
      <vt:lpstr>               </vt:lpstr>
      <vt:lpstr>1</vt:lpstr>
      <vt:lpstr>1</vt:lpstr>
      <vt:lpstr>1</vt:lpstr>
      <vt:lpstr>               </vt:lpstr>
      <vt:lpstr>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Hilborn</dc:creator>
  <cp:lastModifiedBy>Robert Hilborn</cp:lastModifiedBy>
  <cp:revision>215</cp:revision>
  <cp:lastPrinted>2025-03-07T14:21:48Z</cp:lastPrinted>
  <dcterms:created xsi:type="dcterms:W3CDTF">2022-03-16T12:48:11Z</dcterms:created>
  <dcterms:modified xsi:type="dcterms:W3CDTF">2025-04-02T21:02:39Z</dcterms:modified>
</cp:coreProperties>
</file>