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2" r:id="rId3"/>
    <p:sldId id="261" r:id="rId4"/>
    <p:sldId id="262" r:id="rId5"/>
    <p:sldId id="283" r:id="rId6"/>
    <p:sldId id="284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4D4D4D"/>
    <a:srgbClr val="2B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409F6-687F-47F3-8A60-06261B08290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768A2-2DFE-4449-8D7C-20A052C3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1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768A2-2DFE-4449-8D7C-20A052C36B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BCFF-638F-6216-99E5-EC7150FE2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D5D2C-0BB3-792B-D560-7EA02D956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DEA518-D3BE-DD3A-C741-93BE770874DB}"/>
              </a:ext>
            </a:extLst>
          </p:cNvPr>
          <p:cNvGrpSpPr/>
          <p:nvPr userDrawn="1"/>
        </p:nvGrpSpPr>
        <p:grpSpPr>
          <a:xfrm>
            <a:off x="0" y="0"/>
            <a:ext cx="675640" cy="6527800"/>
            <a:chOff x="0" y="0"/>
            <a:chExt cx="675640" cy="6527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7FB611-3FFC-43E4-9636-E8F2D73FAAC7}"/>
                </a:ext>
              </a:extLst>
            </p:cNvPr>
            <p:cNvSpPr/>
            <p:nvPr/>
          </p:nvSpPr>
          <p:spPr>
            <a:xfrm>
              <a:off x="0" y="0"/>
              <a:ext cx="228600" cy="6176963"/>
            </a:xfrm>
            <a:prstGeom prst="rect">
              <a:avLst/>
            </a:prstGeom>
            <a:solidFill>
              <a:srgbClr val="2B6F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09789D-B787-09F5-BE84-CB4D1A41CAFE}"/>
                </a:ext>
              </a:extLst>
            </p:cNvPr>
            <p:cNvSpPr/>
            <p:nvPr/>
          </p:nvSpPr>
          <p:spPr>
            <a:xfrm>
              <a:off x="223520" y="0"/>
              <a:ext cx="182880" cy="6527800"/>
            </a:xfrm>
            <a:prstGeom prst="rect">
              <a:avLst/>
            </a:prstGeom>
            <a:solidFill>
              <a:srgbClr val="7BAA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C4889D-2E21-91C2-39B5-280D7C051855}"/>
                </a:ext>
              </a:extLst>
            </p:cNvPr>
            <p:cNvSpPr/>
            <p:nvPr/>
          </p:nvSpPr>
          <p:spPr>
            <a:xfrm>
              <a:off x="401320" y="0"/>
              <a:ext cx="274320" cy="5537200"/>
            </a:xfrm>
            <a:prstGeom prst="rect">
              <a:avLst/>
            </a:prstGeom>
            <a:solidFill>
              <a:srgbClr val="DECF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64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F77A-2321-6518-EDDF-CBB5ED2A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98" y="18255"/>
            <a:ext cx="115138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93E0-0FAC-EF3C-CB0D-A7E97DCD2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66CE76-A1EE-FA8D-0547-1B8D71405601}"/>
              </a:ext>
            </a:extLst>
          </p:cNvPr>
          <p:cNvGrpSpPr/>
          <p:nvPr userDrawn="1"/>
        </p:nvGrpSpPr>
        <p:grpSpPr>
          <a:xfrm>
            <a:off x="0" y="0"/>
            <a:ext cx="12192000" cy="6527800"/>
            <a:chOff x="0" y="0"/>
            <a:chExt cx="12192000" cy="65278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ED5015-BC4D-F031-839D-5583811F7E6B}"/>
                </a:ext>
              </a:extLst>
            </p:cNvPr>
            <p:cNvCxnSpPr/>
            <p:nvPr/>
          </p:nvCxnSpPr>
          <p:spPr>
            <a:xfrm>
              <a:off x="0" y="1130300"/>
              <a:ext cx="12192000" cy="0"/>
            </a:xfrm>
            <a:prstGeom prst="line">
              <a:avLst/>
            </a:prstGeom>
            <a:ln>
              <a:gradFill flip="none" rotWithShape="1">
                <a:gsLst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1BA7E-28D0-BA36-6CD7-95A4F579E2D6}"/>
                </a:ext>
              </a:extLst>
            </p:cNvPr>
            <p:cNvSpPr/>
            <p:nvPr/>
          </p:nvSpPr>
          <p:spPr>
            <a:xfrm>
              <a:off x="0" y="0"/>
              <a:ext cx="228600" cy="6176963"/>
            </a:xfrm>
            <a:prstGeom prst="rect">
              <a:avLst/>
            </a:prstGeom>
            <a:solidFill>
              <a:srgbClr val="2B6F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B2013D-CA00-0010-CECF-8C465A01648F}"/>
                </a:ext>
              </a:extLst>
            </p:cNvPr>
            <p:cNvSpPr/>
            <p:nvPr/>
          </p:nvSpPr>
          <p:spPr>
            <a:xfrm>
              <a:off x="223520" y="0"/>
              <a:ext cx="182880" cy="6527800"/>
            </a:xfrm>
            <a:prstGeom prst="rect">
              <a:avLst/>
            </a:prstGeom>
            <a:solidFill>
              <a:srgbClr val="7BAA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5ACD22-2EEB-696B-2F59-051CDD0E3D52}"/>
                </a:ext>
              </a:extLst>
            </p:cNvPr>
            <p:cNvSpPr/>
            <p:nvPr/>
          </p:nvSpPr>
          <p:spPr>
            <a:xfrm>
              <a:off x="403879" y="0"/>
              <a:ext cx="274320" cy="5537200"/>
            </a:xfrm>
            <a:prstGeom prst="rect">
              <a:avLst/>
            </a:prstGeom>
            <a:solidFill>
              <a:srgbClr val="DECF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8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3E90-DEA2-DAE2-EA0A-B3E8024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98" y="-4763"/>
            <a:ext cx="115138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5E95-3611-FCBB-4E83-E33F589F5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D5A0F-87F6-88F9-22EA-AF28BFEF4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36A9E7-2777-254B-2D43-01C82BCA0839}"/>
              </a:ext>
            </a:extLst>
          </p:cNvPr>
          <p:cNvGrpSpPr/>
          <p:nvPr userDrawn="1"/>
        </p:nvGrpSpPr>
        <p:grpSpPr>
          <a:xfrm>
            <a:off x="0" y="0"/>
            <a:ext cx="12192000" cy="6527800"/>
            <a:chOff x="0" y="0"/>
            <a:chExt cx="12192000" cy="65278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550E4A-2CB3-37E4-C1E8-FEA3F2361B9E}"/>
                </a:ext>
              </a:extLst>
            </p:cNvPr>
            <p:cNvCxnSpPr/>
            <p:nvPr/>
          </p:nvCxnSpPr>
          <p:spPr>
            <a:xfrm>
              <a:off x="0" y="1130300"/>
              <a:ext cx="12192000" cy="0"/>
            </a:xfrm>
            <a:prstGeom prst="line">
              <a:avLst/>
            </a:prstGeom>
            <a:ln>
              <a:gradFill flip="none" rotWithShape="1">
                <a:gsLst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AD5874-4DEA-398A-EE23-3EA5F329D2C8}"/>
                </a:ext>
              </a:extLst>
            </p:cNvPr>
            <p:cNvSpPr/>
            <p:nvPr/>
          </p:nvSpPr>
          <p:spPr>
            <a:xfrm>
              <a:off x="0" y="0"/>
              <a:ext cx="228600" cy="6176963"/>
            </a:xfrm>
            <a:prstGeom prst="rect">
              <a:avLst/>
            </a:prstGeom>
            <a:solidFill>
              <a:srgbClr val="2B6F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0C5DFF-5E5C-E82C-F4DB-539228C3ECBE}"/>
                </a:ext>
              </a:extLst>
            </p:cNvPr>
            <p:cNvSpPr/>
            <p:nvPr/>
          </p:nvSpPr>
          <p:spPr>
            <a:xfrm>
              <a:off x="223520" y="0"/>
              <a:ext cx="182880" cy="6527800"/>
            </a:xfrm>
            <a:prstGeom prst="rect">
              <a:avLst/>
            </a:prstGeom>
            <a:solidFill>
              <a:srgbClr val="7BAA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7EF6C2-53DD-EDDD-407F-A8DBE814835A}"/>
                </a:ext>
              </a:extLst>
            </p:cNvPr>
            <p:cNvSpPr/>
            <p:nvPr/>
          </p:nvSpPr>
          <p:spPr>
            <a:xfrm>
              <a:off x="403879" y="0"/>
              <a:ext cx="274320" cy="5537200"/>
            </a:xfrm>
            <a:prstGeom prst="rect">
              <a:avLst/>
            </a:prstGeom>
            <a:solidFill>
              <a:srgbClr val="DECF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021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7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13167-82F6-ADA4-B9C0-93588A04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73AD5-9B8A-2FD3-A4A1-A16BDF53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C1DC4-646F-798F-B646-BDFAECA6C162}"/>
              </a:ext>
            </a:extLst>
          </p:cNvPr>
          <p:cNvGrpSpPr/>
          <p:nvPr userDrawn="1"/>
        </p:nvGrpSpPr>
        <p:grpSpPr>
          <a:xfrm>
            <a:off x="0" y="0"/>
            <a:ext cx="675640" cy="6527800"/>
            <a:chOff x="0" y="0"/>
            <a:chExt cx="675640" cy="6527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6F39AD-0706-14C0-CCB1-25AFFEC22E9F}"/>
                </a:ext>
              </a:extLst>
            </p:cNvPr>
            <p:cNvSpPr/>
            <p:nvPr/>
          </p:nvSpPr>
          <p:spPr>
            <a:xfrm>
              <a:off x="0" y="0"/>
              <a:ext cx="228600" cy="6176963"/>
            </a:xfrm>
            <a:prstGeom prst="rect">
              <a:avLst/>
            </a:prstGeom>
            <a:solidFill>
              <a:srgbClr val="2B6F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1ABB75-4600-7CF2-03F6-2CC1839268D1}"/>
                </a:ext>
              </a:extLst>
            </p:cNvPr>
            <p:cNvSpPr/>
            <p:nvPr/>
          </p:nvSpPr>
          <p:spPr>
            <a:xfrm>
              <a:off x="223520" y="0"/>
              <a:ext cx="182880" cy="6527800"/>
            </a:xfrm>
            <a:prstGeom prst="rect">
              <a:avLst/>
            </a:prstGeom>
            <a:solidFill>
              <a:srgbClr val="7BAA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A132C-E7FC-4B36-7338-B3C7A5774F3E}"/>
                </a:ext>
              </a:extLst>
            </p:cNvPr>
            <p:cNvSpPr/>
            <p:nvPr/>
          </p:nvSpPr>
          <p:spPr>
            <a:xfrm>
              <a:off x="401320" y="0"/>
              <a:ext cx="274320" cy="5537200"/>
            </a:xfrm>
            <a:prstGeom prst="rect">
              <a:avLst/>
            </a:prstGeom>
            <a:solidFill>
              <a:srgbClr val="DECF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03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065B-E9FB-DD99-14BA-B300F7138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none" bIns="274320">
            <a:noAutofit/>
          </a:bodyPr>
          <a:lstStyle/>
          <a:p>
            <a:r>
              <a:rPr lang="en-US" dirty="0"/>
              <a:t>Available Resources </a:t>
            </a:r>
            <a:br>
              <a:rPr lang="en-US" dirty="0"/>
            </a:br>
            <a:r>
              <a:rPr lang="en-US" sz="3100" dirty="0">
                <a:solidFill>
                  <a:srgbClr val="4D4D4D"/>
                </a:solidFill>
              </a:rPr>
              <a:t>from the </a:t>
            </a:r>
            <a:br>
              <a:rPr lang="en-US" dirty="0"/>
            </a:br>
            <a:r>
              <a:rPr lang="en-US" sz="3600" dirty="0"/>
              <a:t>Organization for Physics at Two-Year Colleges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206E1-51F6-7441-2BE3-33A3D3D51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tIns="274320">
            <a:noAutofit/>
          </a:bodyPr>
          <a:lstStyle/>
          <a:p>
            <a:r>
              <a:rPr lang="en-US" dirty="0"/>
              <a:t>Kris Lui     OPTYCs Director – AAPT</a:t>
            </a:r>
          </a:p>
          <a:p>
            <a:r>
              <a:rPr lang="en-US" dirty="0"/>
              <a:t>Chesapeake Section Meeting – 2025-Apr-05</a:t>
            </a:r>
          </a:p>
        </p:txBody>
      </p:sp>
      <p:pic>
        <p:nvPicPr>
          <p:cNvPr id="5" name="Graphic 4" descr="Flower without stem with solid fill">
            <a:extLst>
              <a:ext uri="{FF2B5EF4-FFF2-40B4-BE49-F238E27FC236}">
                <a16:creationId xmlns:a16="http://schemas.microsoft.com/office/drawing/2014/main" id="{D75A0260-B79E-FB83-ACC0-059F41194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1792" y="3940996"/>
            <a:ext cx="365760" cy="3657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3A02E2-DD90-7843-342F-F2C8B4B60972}"/>
              </a:ext>
            </a:extLst>
          </p:cNvPr>
          <p:cNvCxnSpPr/>
          <p:nvPr/>
        </p:nvCxnSpPr>
        <p:spPr>
          <a:xfrm>
            <a:off x="2451538" y="3602038"/>
            <a:ext cx="729155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3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17D5-46AC-8120-5DAA-F07E9070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72" y="18255"/>
            <a:ext cx="11127827" cy="1325563"/>
          </a:xfrm>
        </p:spPr>
        <p:txBody>
          <a:bodyPr/>
          <a:lstStyle/>
          <a:p>
            <a:r>
              <a:rPr lang="en-US" dirty="0"/>
              <a:t>What is OPTYCs?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A534-255E-C164-FC40-C8D7D16F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172" y="1825625"/>
            <a:ext cx="10289628" cy="4351338"/>
          </a:xfrm>
        </p:spPr>
        <p:txBody>
          <a:bodyPr/>
          <a:lstStyle/>
          <a:p>
            <a:r>
              <a:rPr lang="en-US" dirty="0"/>
              <a:t>To create and sustain a national community</a:t>
            </a:r>
          </a:p>
          <a:p>
            <a:r>
              <a:rPr lang="en-US" dirty="0"/>
              <a:t>To resurrect past successful initiatives for professional development</a:t>
            </a:r>
          </a:p>
          <a:p>
            <a:pPr>
              <a:spcAft>
                <a:spcPts val="1800"/>
              </a:spcAft>
            </a:pPr>
            <a:r>
              <a:rPr lang="en-US" dirty="0"/>
              <a:t>To develop new professional development programs</a:t>
            </a:r>
          </a:p>
          <a:p>
            <a:r>
              <a:rPr lang="en-US" dirty="0"/>
              <a:t>NSF IUSE grant: 4 years &amp; $3M</a:t>
            </a:r>
          </a:p>
          <a:p>
            <a:r>
              <a:rPr lang="en-US" dirty="0"/>
              <a:t>Started July 1, 2022</a:t>
            </a:r>
          </a:p>
          <a:p>
            <a:pPr>
              <a:spcAft>
                <a:spcPts val="1800"/>
              </a:spcAft>
            </a:pPr>
            <a:r>
              <a:rPr lang="en-US" dirty="0"/>
              <a:t>Administered under AAPT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1BAF-206A-D51F-BCE0-2463CFD6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90" y="18255"/>
            <a:ext cx="11135709" cy="1325563"/>
          </a:xfrm>
        </p:spPr>
        <p:txBody>
          <a:bodyPr/>
          <a:lstStyle/>
          <a:p>
            <a:r>
              <a:rPr lang="en-US" dirty="0"/>
              <a:t>Who is OPTYCs?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7D2D-F0C8-BC66-4D41-37CBA767317F}"/>
              </a:ext>
            </a:extLst>
          </p:cNvPr>
          <p:cNvSpPr/>
          <p:nvPr/>
        </p:nvSpPr>
        <p:spPr>
          <a:xfrm>
            <a:off x="8637304" y="0"/>
            <a:ext cx="1954495" cy="5618747"/>
          </a:xfrm>
          <a:prstGeom prst="rect">
            <a:avLst/>
          </a:prstGeom>
          <a:solidFill>
            <a:srgbClr val="DECF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1480D-E9E0-2908-848B-ECD32A6AC85B}"/>
              </a:ext>
            </a:extLst>
          </p:cNvPr>
          <p:cNvSpPr txBox="1"/>
          <p:nvPr/>
        </p:nvSpPr>
        <p:spPr>
          <a:xfrm>
            <a:off x="9012972" y="87043"/>
            <a:ext cx="120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Co-PIs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E52EBB-486F-737E-3D33-5766BAFD5F18}"/>
              </a:ext>
            </a:extLst>
          </p:cNvPr>
          <p:cNvSpPr txBox="1">
            <a:spLocks/>
          </p:cNvSpPr>
          <p:nvPr/>
        </p:nvSpPr>
        <p:spPr>
          <a:xfrm>
            <a:off x="1056290" y="1368596"/>
            <a:ext cx="11031706" cy="46281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co-PIs + 9 Program Coordinators</a:t>
            </a:r>
          </a:p>
          <a:p>
            <a:r>
              <a:rPr lang="en-US" dirty="0"/>
              <a:t>5 Advisory Board Members </a:t>
            </a:r>
          </a:p>
          <a:p>
            <a:r>
              <a:rPr lang="en-US" dirty="0"/>
              <a:t>External Evaluation Team (Goshen)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586ECD-B16A-ECBA-12F1-3DB69ED9E6C0}"/>
              </a:ext>
            </a:extLst>
          </p:cNvPr>
          <p:cNvGrpSpPr>
            <a:grpSpLocks noChangeAspect="1"/>
          </p:cNvGrpSpPr>
          <p:nvPr/>
        </p:nvGrpSpPr>
        <p:grpSpPr>
          <a:xfrm>
            <a:off x="1056290" y="2912839"/>
            <a:ext cx="6400800" cy="3335474"/>
            <a:chOff x="6840638" y="2978688"/>
            <a:chExt cx="5199738" cy="2709593"/>
          </a:xfrm>
        </p:grpSpPr>
        <p:pic>
          <p:nvPicPr>
            <p:cNvPr id="8" name="Picture 7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90463779-7076-620C-6DD9-9F8526D4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25"/>
            <a:stretch/>
          </p:blipFill>
          <p:spPr>
            <a:xfrm>
              <a:off x="6840638" y="3073690"/>
              <a:ext cx="5199738" cy="261459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0267D3-A060-E51A-78AC-75CA265DAFA1}"/>
                </a:ext>
              </a:extLst>
            </p:cNvPr>
            <p:cNvSpPr txBox="1"/>
            <p:nvPr/>
          </p:nvSpPr>
          <p:spPr>
            <a:xfrm>
              <a:off x="6840639" y="2978688"/>
              <a:ext cx="5199736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Some of the OPTYCs Team in Boston, MA. July 2024.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B9B75-1261-C38A-8316-9BD84E4B3269}"/>
              </a:ext>
            </a:extLst>
          </p:cNvPr>
          <p:cNvGrpSpPr/>
          <p:nvPr/>
        </p:nvGrpSpPr>
        <p:grpSpPr>
          <a:xfrm>
            <a:off x="8870358" y="581433"/>
            <a:ext cx="1495446" cy="4882368"/>
            <a:chOff x="8910316" y="135132"/>
            <a:chExt cx="1495446" cy="48823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441918-C7B4-B369-5AA1-09008030C9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15318" y="135132"/>
              <a:ext cx="1481329" cy="1608806"/>
              <a:chOff x="9031714" y="267280"/>
              <a:chExt cx="1828801" cy="1986180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7FDC1407-C5F0-6791-EDE6-C9D085A4F8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1714" y="267280"/>
                <a:ext cx="1828800" cy="1943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0574B2-6082-1663-3047-3F1F7257E486}"/>
                  </a:ext>
                </a:extLst>
              </p:cNvPr>
              <p:cNvSpPr txBox="1"/>
              <p:nvPr/>
            </p:nvSpPr>
            <p:spPr>
              <a:xfrm>
                <a:off x="9031715" y="1835492"/>
                <a:ext cx="1828800" cy="41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Sherry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Savrda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326AE0-75E9-48B4-CAA9-6C4CA1CFDA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10316" y="1792611"/>
              <a:ext cx="1491331" cy="1574327"/>
              <a:chOff x="9154798" y="2641167"/>
              <a:chExt cx="1841150" cy="1943613"/>
            </a:xfrm>
          </p:grpSpPr>
          <p:pic>
            <p:nvPicPr>
              <p:cNvPr id="16" name="Picture 15" descr="A person in a black shirt&#10;&#10;Description automatically generated">
                <a:extLst>
                  <a:ext uri="{FF2B5EF4-FFF2-40B4-BE49-F238E27FC236}">
                    <a16:creationId xmlns:a16="http://schemas.microsoft.com/office/drawing/2014/main" id="{1EB0A49C-D739-5436-31E6-B34E6B219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79" t="-575" r="19829" b="37136"/>
              <a:stretch/>
            </p:blipFill>
            <p:spPr>
              <a:xfrm>
                <a:off x="9167148" y="2641167"/>
                <a:ext cx="1828800" cy="194361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73933B-758C-A5D9-6B12-313AB060A7F0}"/>
                  </a:ext>
                </a:extLst>
              </p:cNvPr>
              <p:cNvSpPr txBox="1"/>
              <p:nvPr/>
            </p:nvSpPr>
            <p:spPr>
              <a:xfrm>
                <a:off x="9154798" y="4158323"/>
                <a:ext cx="1828801" cy="41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Dwain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Desbien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F9F2D8-E1C0-AE08-C3AB-B688047606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16205" y="3421763"/>
              <a:ext cx="1489557" cy="1595737"/>
              <a:chOff x="6828864" y="3779106"/>
              <a:chExt cx="1828800" cy="1959161"/>
            </a:xfrm>
          </p:grpSpPr>
          <p:pic>
            <p:nvPicPr>
              <p:cNvPr id="14" name="Picture 4" descr="Rachel Ivie  Photo courtesy of AIP">
                <a:extLst>
                  <a:ext uri="{FF2B5EF4-FFF2-40B4-BE49-F238E27FC236}">
                    <a16:creationId xmlns:a16="http://schemas.microsoft.com/office/drawing/2014/main" id="{22AA3423-157E-D5E9-5A4C-F5BA29345F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906"/>
              <a:stretch/>
            </p:blipFill>
            <p:spPr bwMode="auto">
              <a:xfrm>
                <a:off x="6828864" y="3779106"/>
                <a:ext cx="1828800" cy="1943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834664-A6E1-0C38-9FA0-0082577F2467}"/>
                  </a:ext>
                </a:extLst>
              </p:cNvPr>
              <p:cNvSpPr txBox="1"/>
              <p:nvPr/>
            </p:nvSpPr>
            <p:spPr>
              <a:xfrm>
                <a:off x="6828864" y="5322609"/>
                <a:ext cx="1828800" cy="415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Rachel Ivie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371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AA01B7-CF15-6655-E512-A924814E1A3E}"/>
              </a:ext>
            </a:extLst>
          </p:cNvPr>
          <p:cNvGrpSpPr/>
          <p:nvPr/>
        </p:nvGrpSpPr>
        <p:grpSpPr>
          <a:xfrm>
            <a:off x="760694" y="310311"/>
            <a:ext cx="11217276" cy="6336559"/>
            <a:chOff x="760694" y="310311"/>
            <a:chExt cx="11217276" cy="63365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DAC323-2595-04F3-B32D-87BD042514C2}"/>
                </a:ext>
              </a:extLst>
            </p:cNvPr>
            <p:cNvGrpSpPr/>
            <p:nvPr/>
          </p:nvGrpSpPr>
          <p:grpSpPr>
            <a:xfrm>
              <a:off x="5307908" y="310311"/>
              <a:ext cx="3574828" cy="2545561"/>
              <a:chOff x="6442709" y="1222663"/>
              <a:chExt cx="3574828" cy="254556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C22311C-D903-1D19-29A1-C35BABD2F1A7}"/>
                  </a:ext>
                </a:extLst>
              </p:cNvPr>
              <p:cNvSpPr/>
              <p:nvPr/>
            </p:nvSpPr>
            <p:spPr>
              <a:xfrm>
                <a:off x="6442709" y="1222663"/>
                <a:ext cx="3574828" cy="2545561"/>
              </a:xfrm>
              <a:prstGeom prst="roundRect">
                <a:avLst>
                  <a:gd name="adj" fmla="val 8138"/>
                </a:avLst>
              </a:prstGeom>
              <a:solidFill>
                <a:srgbClr val="B2B2B2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1A74251-5473-06FC-1B40-FE66B73E1D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2027" y="1358897"/>
                <a:ext cx="3196190" cy="5103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Events Archive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8C11672-1AFD-7B32-CBDB-20ED4B14D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38732" y="1814701"/>
                <a:ext cx="3196190" cy="18288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634360-C1AD-165F-012B-C85EB33307C9}"/>
                </a:ext>
              </a:extLst>
            </p:cNvPr>
            <p:cNvGrpSpPr/>
            <p:nvPr/>
          </p:nvGrpSpPr>
          <p:grpSpPr>
            <a:xfrm>
              <a:off x="8403142" y="3028121"/>
              <a:ext cx="3574828" cy="2545561"/>
              <a:chOff x="3981370" y="3898900"/>
              <a:chExt cx="3574828" cy="2545561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36CDCA9-CBD0-2C71-057F-38EB570337D0}"/>
                  </a:ext>
                </a:extLst>
              </p:cNvPr>
              <p:cNvSpPr/>
              <p:nvPr/>
            </p:nvSpPr>
            <p:spPr>
              <a:xfrm>
                <a:off x="3981370" y="3898900"/>
                <a:ext cx="3574828" cy="2545561"/>
              </a:xfrm>
              <a:prstGeom prst="roundRect">
                <a:avLst>
                  <a:gd name="adj" fmla="val 8138"/>
                </a:avLst>
              </a:prstGeom>
              <a:solidFill>
                <a:srgbClr val="B2B2B2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4A95069-8457-4890-E781-81941C891B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2906" y="4062806"/>
                <a:ext cx="3031756" cy="5103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Newsletter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66AFD13-233C-DA8D-638D-E59B76B06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0964" y="4478729"/>
                <a:ext cx="2615641" cy="18288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FD427D-69D2-7BC3-B0B7-5F6C607AA0B6}"/>
                </a:ext>
              </a:extLst>
            </p:cNvPr>
            <p:cNvGrpSpPr/>
            <p:nvPr/>
          </p:nvGrpSpPr>
          <p:grpSpPr>
            <a:xfrm>
              <a:off x="3688482" y="4101309"/>
              <a:ext cx="3574828" cy="2545561"/>
              <a:chOff x="8230122" y="3783303"/>
              <a:chExt cx="3574828" cy="254556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60A8F5E-F354-571A-3FD7-25F228019921}"/>
                  </a:ext>
                </a:extLst>
              </p:cNvPr>
              <p:cNvSpPr/>
              <p:nvPr/>
            </p:nvSpPr>
            <p:spPr>
              <a:xfrm>
                <a:off x="8230122" y="3783303"/>
                <a:ext cx="3574828" cy="2545561"/>
              </a:xfrm>
              <a:prstGeom prst="roundRect">
                <a:avLst>
                  <a:gd name="adj" fmla="val 8138"/>
                </a:avLst>
              </a:prstGeom>
              <a:solidFill>
                <a:srgbClr val="B2B2B2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03C7870-7DF5-929A-89BE-F4457FD21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9063" y="3932629"/>
                <a:ext cx="3056946" cy="5103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About OPTYCs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ABB46E5-BB82-C749-6DB3-4B8B15328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9682" y="4385246"/>
                <a:ext cx="2375708" cy="18288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21E894-13A5-0284-6D31-B7AA40998298}"/>
                </a:ext>
              </a:extLst>
            </p:cNvPr>
            <p:cNvGrpSpPr/>
            <p:nvPr/>
          </p:nvGrpSpPr>
          <p:grpSpPr>
            <a:xfrm>
              <a:off x="760694" y="883439"/>
              <a:ext cx="3574828" cy="2545561"/>
              <a:chOff x="889440" y="1251739"/>
              <a:chExt cx="3574828" cy="2545561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6303FD6-B4FA-8B28-EB2A-9E86D45F0D14}"/>
                  </a:ext>
                </a:extLst>
              </p:cNvPr>
              <p:cNvSpPr/>
              <p:nvPr/>
            </p:nvSpPr>
            <p:spPr>
              <a:xfrm>
                <a:off x="889440" y="1251739"/>
                <a:ext cx="3574828" cy="2545561"/>
              </a:xfrm>
              <a:prstGeom prst="roundRect">
                <a:avLst>
                  <a:gd name="adj" fmla="val 8138"/>
                </a:avLst>
              </a:prstGeom>
              <a:solidFill>
                <a:srgbClr val="B2B2B2"/>
              </a:solidFill>
              <a:ln w="3175"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CCD0AD1-6DC2-CB50-4B65-057FCD96FE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0882" y="1358897"/>
                <a:ext cx="2991945" cy="51038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Website Landing Page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CC7B6F-50EB-8EB0-CC2E-33689F209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338" y="1852210"/>
                <a:ext cx="2609032" cy="1828800"/>
              </a:xfrm>
              <a:prstGeom prst="rect">
                <a:avLst/>
              </a:prstGeom>
              <a:effectLst/>
            </p:spPr>
          </p:pic>
        </p:grp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A10B9F98-2F32-BD27-219C-2FC874FED8DF}"/>
                </a:ext>
              </a:extLst>
            </p:cNvPr>
            <p:cNvSpPr/>
            <p:nvPr/>
          </p:nvSpPr>
          <p:spPr>
            <a:xfrm rot="19482072">
              <a:off x="3522235" y="574448"/>
              <a:ext cx="2640644" cy="1669597"/>
            </a:xfrm>
            <a:prstGeom prst="arc">
              <a:avLst>
                <a:gd name="adj1" fmla="val 14086663"/>
                <a:gd name="adj2" fmla="val 0"/>
              </a:avLst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860E91C-6766-7FCE-CD54-DFFDB8503368}"/>
                </a:ext>
              </a:extLst>
            </p:cNvPr>
            <p:cNvSpPr/>
            <p:nvPr/>
          </p:nvSpPr>
          <p:spPr>
            <a:xfrm rot="579035">
              <a:off x="8372520" y="1630289"/>
              <a:ext cx="2033754" cy="2978276"/>
            </a:xfrm>
            <a:prstGeom prst="arc">
              <a:avLst>
                <a:gd name="adj1" fmla="val 13998969"/>
                <a:gd name="adj2" fmla="val 21252644"/>
              </a:avLst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82EBF23A-05AD-690A-5689-28F41A979D0F}"/>
                </a:ext>
              </a:extLst>
            </p:cNvPr>
            <p:cNvSpPr/>
            <p:nvPr/>
          </p:nvSpPr>
          <p:spPr>
            <a:xfrm rot="7472232">
              <a:off x="6280925" y="1904249"/>
              <a:ext cx="1780332" cy="3537289"/>
            </a:xfrm>
            <a:prstGeom prst="arc">
              <a:avLst>
                <a:gd name="adj1" fmla="val 16119500"/>
                <a:gd name="adj2" fmla="val 21252644"/>
              </a:avLst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04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18A9-F855-6373-586F-8923AFE8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8255"/>
            <a:ext cx="11119944" cy="1325563"/>
          </a:xfrm>
        </p:spPr>
        <p:txBody>
          <a:bodyPr/>
          <a:lstStyle/>
          <a:p>
            <a:r>
              <a:rPr lang="en-US" dirty="0"/>
              <a:t>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39C7-1AE8-D908-F6C2-9F993ECB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781" y="1457323"/>
            <a:ext cx="5148319" cy="12223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Survey results about TYC physics programs, courses, faculty and students (with AIP’s Statistical Research)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483E98-062C-310E-F758-372E10AA5A0B}"/>
              </a:ext>
            </a:extLst>
          </p:cNvPr>
          <p:cNvSpPr txBox="1">
            <a:spLocks/>
          </p:cNvSpPr>
          <p:nvPr/>
        </p:nvSpPr>
        <p:spPr>
          <a:xfrm>
            <a:off x="1810822" y="1428746"/>
            <a:ext cx="3157045" cy="1120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Guidelines for Physics Programs at Two-Year Colleges (2</a:t>
            </a:r>
            <a:r>
              <a:rPr lang="en-US" baseline="30000" dirty="0"/>
              <a:t>nd</a:t>
            </a:r>
            <a:r>
              <a:rPr lang="en-US" dirty="0"/>
              <a:t> Ed.)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E59D5-1B5E-A830-27E8-3E2269C1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547"/>
          <a:stretch/>
        </p:blipFill>
        <p:spPr>
          <a:xfrm>
            <a:off x="6319781" y="2793204"/>
            <a:ext cx="4713561" cy="1770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A1E55-F60A-8F4F-0319-024E964B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15" y="2679699"/>
            <a:ext cx="2522289" cy="33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563643-622E-B71B-41F1-42B4B3B9F2BF}"/>
              </a:ext>
            </a:extLst>
          </p:cNvPr>
          <p:cNvSpPr txBox="1">
            <a:spLocks/>
          </p:cNvSpPr>
          <p:nvPr/>
        </p:nvSpPr>
        <p:spPr>
          <a:xfrm>
            <a:off x="1066800" y="18255"/>
            <a:ext cx="11125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AAPT’s ComPADRE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87B01-2B2A-EBE0-CF84-41651492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43818"/>
            <a:ext cx="9144000" cy="46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609F53-5D37-6060-ADBD-3393F6B36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33844"/>
          <a:stretch/>
        </p:blipFill>
        <p:spPr>
          <a:xfrm>
            <a:off x="-436909" y="525483"/>
            <a:ext cx="9006093" cy="580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C17DEC-B401-3816-5CB5-89DC3FC97CFA}"/>
              </a:ext>
            </a:extLst>
          </p:cNvPr>
          <p:cNvSpPr txBox="1"/>
          <p:nvPr/>
        </p:nvSpPr>
        <p:spPr>
          <a:xfrm>
            <a:off x="7600359" y="1122433"/>
            <a:ext cx="40302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TYC faculty are 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embraced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within and empowered by an inclusive national physics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72F32-2F1F-4D16-FDA7-846C01BC52B9}"/>
              </a:ext>
            </a:extLst>
          </p:cNvPr>
          <p:cNvSpPr txBox="1"/>
          <p:nvPr/>
        </p:nvSpPr>
        <p:spPr>
          <a:xfrm>
            <a:off x="7600359" y="3795702"/>
            <a:ext cx="41278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TYC students experience excellent evidence-based physics instruction which prepares them for their future endeavors.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9271F7-77BB-BBF8-F3FC-3C80C47E97D7}"/>
              </a:ext>
            </a:extLst>
          </p:cNvPr>
          <p:cNvCxnSpPr/>
          <p:nvPr/>
        </p:nvCxnSpPr>
        <p:spPr>
          <a:xfrm>
            <a:off x="7120233" y="525727"/>
            <a:ext cx="0" cy="59171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A9F586-600F-CD5B-87DD-D7FCDBB60CDF}"/>
              </a:ext>
            </a:extLst>
          </p:cNvPr>
          <p:cNvCxnSpPr/>
          <p:nvPr/>
        </p:nvCxnSpPr>
        <p:spPr>
          <a:xfrm>
            <a:off x="7666354" y="3618314"/>
            <a:ext cx="35356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7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CDD3-DCBA-871A-80C1-671EA297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07" y="18255"/>
            <a:ext cx="1114359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You do not need to be TYC-affiliated to participate</a:t>
            </a:r>
          </a:p>
        </p:txBody>
      </p:sp>
      <p:pic>
        <p:nvPicPr>
          <p:cNvPr id="4" name="Picture 3" descr="A qr code with a black text&#10;&#10;Description automatically generated">
            <a:extLst>
              <a:ext uri="{FF2B5EF4-FFF2-40B4-BE49-F238E27FC236}">
                <a16:creationId xmlns:a16="http://schemas.microsoft.com/office/drawing/2014/main" id="{821FD16E-842D-616F-DA05-FBE939E6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9" y="1439309"/>
            <a:ext cx="3834257" cy="3834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29E10-25B5-0272-4C5C-D2E9A5DADDBE}"/>
              </a:ext>
            </a:extLst>
          </p:cNvPr>
          <p:cNvSpPr txBox="1"/>
          <p:nvPr/>
        </p:nvSpPr>
        <p:spPr>
          <a:xfrm>
            <a:off x="1052491" y="6028778"/>
            <a:ext cx="504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u="none" strike="noStrike" dirty="0">
                <a:solidFill>
                  <a:srgbClr val="333333"/>
                </a:solidFill>
                <a:effectLst/>
              </a:rPr>
              <a:t>This material is based upon work supported by the National Science Foundation under Grant No. 2212807.</a:t>
            </a:r>
            <a:endParaRPr lang="en-US" sz="1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F8E362-4E0B-F0CD-EA47-FED35E3C7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74119"/>
              </p:ext>
            </p:extLst>
          </p:nvPr>
        </p:nvGraphicFramePr>
        <p:xfrm>
          <a:off x="4412547" y="1958032"/>
          <a:ext cx="748253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845">
                  <a:extLst>
                    <a:ext uri="{9D8B030D-6E8A-4147-A177-3AD203B41FA5}">
                      <a16:colId xmlns:a16="http://schemas.microsoft.com/office/drawing/2014/main" val="925005820"/>
                    </a:ext>
                  </a:extLst>
                </a:gridCol>
                <a:gridCol w="5676691">
                  <a:extLst>
                    <a:ext uri="{9D8B030D-6E8A-4147-A177-3AD203B41FA5}">
                      <a16:colId xmlns:a16="http://schemas.microsoft.com/office/drawing/2014/main" val="3323378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7BAA26"/>
                          </a:solidFill>
                        </a:rPr>
                        <a:t>Email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7BAA26"/>
                          </a:solidFill>
                        </a:rPr>
                        <a:t>OPTYCs@aapt.org</a:t>
                      </a:r>
                    </a:p>
                  </a:txBody>
                  <a:tcPr marT="182880" marB="91440" anchor="ctr">
                    <a:lnL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67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5F9555"/>
                          </a:solidFill>
                        </a:rPr>
                        <a:t>Website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5F9555"/>
                          </a:solidFill>
                        </a:rPr>
                        <a:t>https://OPTYCs.aapt.org/</a:t>
                      </a:r>
                    </a:p>
                  </a:txBody>
                  <a:tcPr marT="182880" marB="91440" anchor="ctr">
                    <a:lnL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5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407E8A"/>
                          </a:solidFill>
                        </a:rPr>
                        <a:t>YouTube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407E8A"/>
                          </a:solidFill>
                        </a:rPr>
                        <a:t>https://www.youtube.com/@optycs5337</a:t>
                      </a:r>
                    </a:p>
                  </a:txBody>
                  <a:tcPr marT="182880" marB="91440" anchor="ctr">
                    <a:lnL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72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2B6FAC"/>
                          </a:solidFill>
                        </a:rPr>
                        <a:t>Newsletter</a:t>
                      </a:r>
                    </a:p>
                  </a:txBody>
                  <a:tcPr marT="182880" marB="91440" anchor="ctr">
                    <a:lnL w="12700" cmpd="sng">
                      <a:noFill/>
                    </a:lnL>
                    <a:lnR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2B6FAC"/>
                          </a:solidFill>
                        </a:rPr>
                        <a:t>https://optycs.aapt.org/spotlight/</a:t>
                      </a:r>
                    </a:p>
                  </a:txBody>
                  <a:tcPr marT="182880" marB="91440" anchor="ctr">
                    <a:lnL w="12700" cap="flat" cmpd="sng" algn="ctr">
                      <a:solidFill>
                        <a:srgbClr val="DECF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6785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AF2016-DCAE-745B-4EBF-9DAF4FC17EBB}"/>
              </a:ext>
            </a:extLst>
          </p:cNvPr>
          <p:cNvSpPr txBox="1"/>
          <p:nvPr/>
        </p:nvSpPr>
        <p:spPr>
          <a:xfrm>
            <a:off x="6096000" y="4950072"/>
            <a:ext cx="5657002" cy="646986"/>
          </a:xfrm>
          <a:prstGeom prst="roundRect">
            <a:avLst/>
          </a:prstGeom>
          <a:solidFill>
            <a:srgbClr val="DECF5C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Kris Lui – KLui@aapt.org</a:t>
            </a:r>
          </a:p>
        </p:txBody>
      </p:sp>
    </p:spTree>
    <p:extLst>
      <p:ext uri="{BB962C8B-B14F-4D97-AF65-F5344CB8AC3E}">
        <p14:creationId xmlns:p14="http://schemas.microsoft.com/office/powerpoint/2010/main" val="18735414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Template_Simple" id="{9C00460D-01D1-49C9-9FFA-5365171EEE99}" vid="{C4CCEA32-112F-4923-A0FA-BAA8DAB19B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247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Georgia</vt:lpstr>
      <vt:lpstr>1_Office Theme</vt:lpstr>
      <vt:lpstr>Available Resources  from the  Organization for Physics at Two-Year Colleges</vt:lpstr>
      <vt:lpstr>What is OPTYCs?</vt:lpstr>
      <vt:lpstr>Who is OPTYCs?</vt:lpstr>
      <vt:lpstr>PowerPoint Presentation</vt:lpstr>
      <vt:lpstr>Coming Soon</vt:lpstr>
      <vt:lpstr>PowerPoint Presentation</vt:lpstr>
      <vt:lpstr>PowerPoint Presentation</vt:lpstr>
      <vt:lpstr>You do not need to be TYC-affiliated to participate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 Lui</dc:creator>
  <cp:lastModifiedBy>K Lui</cp:lastModifiedBy>
  <cp:revision>3</cp:revision>
  <dcterms:created xsi:type="dcterms:W3CDTF">2024-11-25T20:53:58Z</dcterms:created>
  <dcterms:modified xsi:type="dcterms:W3CDTF">2025-04-01T19:25:10Z</dcterms:modified>
</cp:coreProperties>
</file>