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handoutMasterIdLst>
    <p:handoutMasterId r:id="rId21"/>
  </p:handoutMasterIdLst>
  <p:sldIdLst>
    <p:sldId id="256" r:id="rId5"/>
    <p:sldId id="278" r:id="rId6"/>
    <p:sldId id="257" r:id="rId7"/>
    <p:sldId id="258" r:id="rId8"/>
    <p:sldId id="286" r:id="rId9"/>
    <p:sldId id="280" r:id="rId10"/>
    <p:sldId id="282" r:id="rId11"/>
    <p:sldId id="281" r:id="rId12"/>
    <p:sldId id="284" r:id="rId13"/>
    <p:sldId id="283" r:id="rId14"/>
    <p:sldId id="271" r:id="rId15"/>
    <p:sldId id="287" r:id="rId16"/>
    <p:sldId id="288" r:id="rId17"/>
    <p:sldId id="289" r:id="rId18"/>
    <p:sldId id="29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90680" autoAdjust="0"/>
  </p:normalViewPr>
  <p:slideViewPr>
    <p:cSldViewPr snapToGrid="0">
      <p:cViewPr varScale="1">
        <p:scale>
          <a:sx n="115" d="100"/>
          <a:sy n="115" d="100"/>
        </p:scale>
        <p:origin x="1048" y="208"/>
      </p:cViewPr>
      <p:guideLst/>
    </p:cSldViewPr>
  </p:slideViewPr>
  <p:outlineViewPr>
    <p:cViewPr>
      <p:scale>
        <a:sx n="33" d="100"/>
        <a:sy n="33" d="100"/>
      </p:scale>
      <p:origin x="0" y="-288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03" y="29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4/4/25</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4/4/25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dirty="0"/>
          </a:p>
        </p:txBody>
      </p:sp>
    </p:spTree>
    <p:extLst>
      <p:ext uri="{BB962C8B-B14F-4D97-AF65-F5344CB8AC3E}">
        <p14:creationId xmlns:p14="http://schemas.microsoft.com/office/powerpoint/2010/main" val="177812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10</a:t>
            </a:fld>
            <a:endParaRPr lang="en-US" dirty="0"/>
          </a:p>
        </p:txBody>
      </p:sp>
    </p:spTree>
    <p:extLst>
      <p:ext uri="{BB962C8B-B14F-4D97-AF65-F5344CB8AC3E}">
        <p14:creationId xmlns:p14="http://schemas.microsoft.com/office/powerpoint/2010/main" val="840986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11</a:t>
            </a:fld>
            <a:endParaRPr lang="en-US" dirty="0"/>
          </a:p>
        </p:txBody>
      </p:sp>
    </p:spTree>
    <p:extLst>
      <p:ext uri="{BB962C8B-B14F-4D97-AF65-F5344CB8AC3E}">
        <p14:creationId xmlns:p14="http://schemas.microsoft.com/office/powerpoint/2010/main" val="702683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AC920-8F30-8020-9FA3-C80978C901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EF4F58-C8DD-1F7F-1B9D-634C90E594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4A007B-0BD1-E845-B06C-837DF47464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4391BE-2565-45B6-324A-365731A871EA}"/>
              </a:ext>
            </a:extLst>
          </p:cNvPr>
          <p:cNvSpPr>
            <a:spLocks noGrp="1"/>
          </p:cNvSpPr>
          <p:nvPr>
            <p:ph type="sldNum" sz="quarter" idx="5"/>
          </p:nvPr>
        </p:nvSpPr>
        <p:spPr/>
        <p:txBody>
          <a:bodyPr/>
          <a:lstStyle/>
          <a:p>
            <a:fld id="{22289C57-55D7-40A4-A101-E74FAC7A092B}" type="slidenum">
              <a:rPr lang="en-US" smtClean="0"/>
              <a:t>12</a:t>
            </a:fld>
            <a:endParaRPr lang="en-US" dirty="0"/>
          </a:p>
        </p:txBody>
      </p:sp>
    </p:spTree>
    <p:extLst>
      <p:ext uri="{BB962C8B-B14F-4D97-AF65-F5344CB8AC3E}">
        <p14:creationId xmlns:p14="http://schemas.microsoft.com/office/powerpoint/2010/main" val="2637602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91FC7-E7CA-2638-3968-7A624277FC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81B0BC-FF69-F46C-E9E3-0B63ACD1AF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ED15C9-E3DA-0CFF-9CE8-881A6029C9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684F2C-F45A-18EE-0494-9DDC9D3F9331}"/>
              </a:ext>
            </a:extLst>
          </p:cNvPr>
          <p:cNvSpPr>
            <a:spLocks noGrp="1"/>
          </p:cNvSpPr>
          <p:nvPr>
            <p:ph type="sldNum" sz="quarter" idx="5"/>
          </p:nvPr>
        </p:nvSpPr>
        <p:spPr/>
        <p:txBody>
          <a:bodyPr/>
          <a:lstStyle/>
          <a:p>
            <a:fld id="{22289C57-55D7-40A4-A101-E74FAC7A092B}" type="slidenum">
              <a:rPr lang="en-US" smtClean="0"/>
              <a:t>13</a:t>
            </a:fld>
            <a:endParaRPr lang="en-US" dirty="0"/>
          </a:p>
        </p:txBody>
      </p:sp>
    </p:spTree>
    <p:extLst>
      <p:ext uri="{BB962C8B-B14F-4D97-AF65-F5344CB8AC3E}">
        <p14:creationId xmlns:p14="http://schemas.microsoft.com/office/powerpoint/2010/main" val="384704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A4B2A-0745-40CA-DB06-5B5AC26BAC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00243E-A688-7404-69DD-F97987A68E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9932C2-5FD2-6D44-7A22-342725A63D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01ACCF-F5DB-6003-AE2C-EF92650073C4}"/>
              </a:ext>
            </a:extLst>
          </p:cNvPr>
          <p:cNvSpPr>
            <a:spLocks noGrp="1"/>
          </p:cNvSpPr>
          <p:nvPr>
            <p:ph type="sldNum" sz="quarter" idx="5"/>
          </p:nvPr>
        </p:nvSpPr>
        <p:spPr/>
        <p:txBody>
          <a:bodyPr/>
          <a:lstStyle/>
          <a:p>
            <a:fld id="{22289C57-55D7-40A4-A101-E74FAC7A092B}" type="slidenum">
              <a:rPr lang="en-US" smtClean="0"/>
              <a:t>14</a:t>
            </a:fld>
            <a:endParaRPr lang="en-US" dirty="0"/>
          </a:p>
        </p:txBody>
      </p:sp>
    </p:spTree>
    <p:extLst>
      <p:ext uri="{BB962C8B-B14F-4D97-AF65-F5344CB8AC3E}">
        <p14:creationId xmlns:p14="http://schemas.microsoft.com/office/powerpoint/2010/main" val="708087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9F8E6-67C0-F6E0-7E66-16EA99EC81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25E3D4-3C40-AE79-19E9-3C49EE1483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4170A9-AAA3-BD72-B127-2A7EF07D99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DE0001-B8A6-49A0-AF72-9C31565B475B}"/>
              </a:ext>
            </a:extLst>
          </p:cNvPr>
          <p:cNvSpPr>
            <a:spLocks noGrp="1"/>
          </p:cNvSpPr>
          <p:nvPr>
            <p:ph type="sldNum" sz="quarter" idx="5"/>
          </p:nvPr>
        </p:nvSpPr>
        <p:spPr/>
        <p:txBody>
          <a:bodyPr/>
          <a:lstStyle/>
          <a:p>
            <a:fld id="{22289C57-55D7-40A4-A101-E74FAC7A092B}" type="slidenum">
              <a:rPr lang="en-US" smtClean="0"/>
              <a:t>15</a:t>
            </a:fld>
            <a:endParaRPr lang="en-US" dirty="0"/>
          </a:p>
        </p:txBody>
      </p:sp>
    </p:spTree>
    <p:extLst>
      <p:ext uri="{BB962C8B-B14F-4D97-AF65-F5344CB8AC3E}">
        <p14:creationId xmlns:p14="http://schemas.microsoft.com/office/powerpoint/2010/main" val="2865199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dirty="0"/>
          </a:p>
        </p:txBody>
      </p:sp>
    </p:spTree>
    <p:extLst>
      <p:ext uri="{BB962C8B-B14F-4D97-AF65-F5344CB8AC3E}">
        <p14:creationId xmlns:p14="http://schemas.microsoft.com/office/powerpoint/2010/main" val="2182522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3</a:t>
            </a:fld>
            <a:endParaRPr lang="en-US" dirty="0"/>
          </a:p>
        </p:txBody>
      </p:sp>
    </p:spTree>
    <p:extLst>
      <p:ext uri="{BB962C8B-B14F-4D97-AF65-F5344CB8AC3E}">
        <p14:creationId xmlns:p14="http://schemas.microsoft.com/office/powerpoint/2010/main" val="4040438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4</a:t>
            </a:fld>
            <a:endParaRPr lang="en-US" dirty="0"/>
          </a:p>
        </p:txBody>
      </p:sp>
    </p:spTree>
    <p:extLst>
      <p:ext uri="{BB962C8B-B14F-4D97-AF65-F5344CB8AC3E}">
        <p14:creationId xmlns:p14="http://schemas.microsoft.com/office/powerpoint/2010/main" val="2843954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C1920-9C5B-85CF-6EA7-08CED68888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A4CE3F-48D9-51B6-6E7C-4191D1F71F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D101A5-CDB5-D4C2-842C-D491685790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64F452-788A-5AD0-7EA5-3F839B720E21}"/>
              </a:ext>
            </a:extLst>
          </p:cNvPr>
          <p:cNvSpPr>
            <a:spLocks noGrp="1"/>
          </p:cNvSpPr>
          <p:nvPr>
            <p:ph type="sldNum" sz="quarter" idx="5"/>
          </p:nvPr>
        </p:nvSpPr>
        <p:spPr/>
        <p:txBody>
          <a:bodyPr/>
          <a:lstStyle/>
          <a:p>
            <a:fld id="{22289C57-55D7-40A4-A101-E74FAC7A092B}" type="slidenum">
              <a:rPr lang="en-US" smtClean="0"/>
              <a:t>5</a:t>
            </a:fld>
            <a:endParaRPr lang="en-US" dirty="0"/>
          </a:p>
        </p:txBody>
      </p:sp>
    </p:spTree>
    <p:extLst>
      <p:ext uri="{BB962C8B-B14F-4D97-AF65-F5344CB8AC3E}">
        <p14:creationId xmlns:p14="http://schemas.microsoft.com/office/powerpoint/2010/main" val="179479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6</a:t>
            </a:fld>
            <a:endParaRPr lang="en-US" dirty="0"/>
          </a:p>
        </p:txBody>
      </p:sp>
    </p:spTree>
    <p:extLst>
      <p:ext uri="{BB962C8B-B14F-4D97-AF65-F5344CB8AC3E}">
        <p14:creationId xmlns:p14="http://schemas.microsoft.com/office/powerpoint/2010/main" val="2066144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7</a:t>
            </a:fld>
            <a:endParaRPr lang="en-US" dirty="0"/>
          </a:p>
        </p:txBody>
      </p:sp>
    </p:spTree>
    <p:extLst>
      <p:ext uri="{BB962C8B-B14F-4D97-AF65-F5344CB8AC3E}">
        <p14:creationId xmlns:p14="http://schemas.microsoft.com/office/powerpoint/2010/main" val="236659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8</a:t>
            </a:fld>
            <a:endParaRPr lang="en-US" dirty="0"/>
          </a:p>
        </p:txBody>
      </p:sp>
    </p:spTree>
    <p:extLst>
      <p:ext uri="{BB962C8B-B14F-4D97-AF65-F5344CB8AC3E}">
        <p14:creationId xmlns:p14="http://schemas.microsoft.com/office/powerpoint/2010/main" val="1025326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9</a:t>
            </a:fld>
            <a:endParaRPr lang="en-US" dirty="0"/>
          </a:p>
        </p:txBody>
      </p:sp>
    </p:spTree>
    <p:extLst>
      <p:ext uri="{BB962C8B-B14F-4D97-AF65-F5344CB8AC3E}">
        <p14:creationId xmlns:p14="http://schemas.microsoft.com/office/powerpoint/2010/main" val="5754654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41918" y="3329790"/>
            <a:ext cx="4941771" cy="3200400"/>
          </a:xfrm>
        </p:spPr>
        <p:txBody>
          <a:bodyPr anchor="ctr">
            <a:noAutofit/>
          </a:bodyPr>
          <a:lstStyle>
            <a:lvl1pPr algn="l">
              <a:defRPr sz="3600" spc="150" baseline="0"/>
            </a:lvl1pPr>
          </a:lstStyle>
          <a:p>
            <a:r>
              <a:rPr lang="en-US" dirty="0"/>
              <a:t>CLICK TO add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1" y="895350"/>
            <a:ext cx="3247662" cy="1917700"/>
          </a:xfrm>
        </p:spPr>
        <p:txBody>
          <a:bodyPr>
            <a:normAutofit/>
          </a:bodyPr>
          <a:lstStyle>
            <a:lvl1pPr algn="l">
              <a:defRPr lang="en-US" sz="24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A14C3057-3BCC-F9A2-98D8-17DDB36F1823}"/>
              </a:ext>
            </a:extLst>
          </p:cNvPr>
          <p:cNvSpPr>
            <a:spLocks noGrp="1"/>
          </p:cNvSpPr>
          <p:nvPr>
            <p:ph sz="half" idx="16" hasCustomPrompt="1"/>
          </p:nvPr>
        </p:nvSpPr>
        <p:spPr>
          <a:xfrm>
            <a:off x="838200" y="2813049"/>
            <a:ext cx="3247662" cy="323849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4216396" y="895927"/>
            <a:ext cx="7137404" cy="5115889"/>
          </a:xfrm>
        </p:spPr>
        <p:txBody>
          <a:bodyPr>
            <a:normAutofit/>
          </a:bodyPr>
          <a:lstStyle>
            <a:lvl1pPr marL="0" indent="0" algn="ctr">
              <a:buNone/>
              <a:defRPr sz="2000"/>
            </a:lvl1pPr>
          </a:lstStyle>
          <a:p>
            <a:r>
              <a:rPr lang="en-US"/>
              <a:t>Click icon to add table</a:t>
            </a:r>
            <a:endParaRPr lang="en-US" dirty="0"/>
          </a:p>
        </p:txBody>
      </p:sp>
      <p:sp>
        <p:nvSpPr>
          <p:cNvPr id="10" name="Footer Placeholder 4">
            <a:extLst>
              <a:ext uri="{FF2B5EF4-FFF2-40B4-BE49-F238E27FC236}">
                <a16:creationId xmlns:a16="http://schemas.microsoft.com/office/drawing/2014/main" id="{5F91997C-538B-C8B9-14D7-31A1932F69C3}"/>
              </a:ext>
            </a:extLst>
          </p:cNvPr>
          <p:cNvSpPr>
            <a:spLocks noGrp="1"/>
          </p:cNvSpPr>
          <p:nvPr>
            <p:ph type="ftr" sz="quarter" idx="11"/>
          </p:nvPr>
        </p:nvSpPr>
        <p:spPr>
          <a:xfrm>
            <a:off x="731615" y="6356349"/>
            <a:ext cx="3819228" cy="365125"/>
          </a:xfrm>
        </p:spPr>
        <p:txBody>
          <a:bodyPr/>
          <a:lstStyle>
            <a:lvl1pPr algn="l">
              <a:defRPr sz="900"/>
            </a:lvl1pPr>
          </a:lstStyle>
          <a:p>
            <a:r>
              <a:rPr lang="en-US" dirty="0"/>
              <a:t>PRESENTATION TITLE</a:t>
            </a:r>
          </a:p>
        </p:txBody>
      </p:sp>
      <p:sp>
        <p:nvSpPr>
          <p:cNvPr id="11" name="Slide Number Placeholder 5">
            <a:extLst>
              <a:ext uri="{FF2B5EF4-FFF2-40B4-BE49-F238E27FC236}">
                <a16:creationId xmlns:a16="http://schemas.microsoft.com/office/drawing/2014/main" id="{1F777EF4-982E-9337-7E82-31DC723C1273}"/>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grpSp>
        <p:nvGrpSpPr>
          <p:cNvPr id="14" name="Group 13">
            <a:extLst>
              <a:ext uri="{FF2B5EF4-FFF2-40B4-BE49-F238E27FC236}">
                <a16:creationId xmlns:a16="http://schemas.microsoft.com/office/drawing/2014/main" id="{E34303BA-AFB6-0E22-486F-785994E3B7B1}"/>
              </a:ext>
              <a:ext uri="{C183D7F6-B498-43B3-948B-1728B52AA6E4}">
                <adec:decorative xmlns:adec="http://schemas.microsoft.com/office/drawing/2017/decorative" val="1"/>
              </a:ext>
            </a:extLst>
          </p:cNvPr>
          <p:cNvGrpSpPr/>
          <p:nvPr userDrawn="1"/>
        </p:nvGrpSpPr>
        <p:grpSpPr>
          <a:xfrm>
            <a:off x="0" y="0"/>
            <a:ext cx="2327564" cy="1505528"/>
            <a:chOff x="0" y="0"/>
            <a:chExt cx="2238376" cy="3105150"/>
          </a:xfrm>
        </p:grpSpPr>
        <p:cxnSp>
          <p:nvCxnSpPr>
            <p:cNvPr id="15" name="Straight Connector 14">
              <a:extLst>
                <a:ext uri="{FF2B5EF4-FFF2-40B4-BE49-F238E27FC236}">
                  <a16:creationId xmlns:a16="http://schemas.microsoft.com/office/drawing/2014/main" id="{F66E3A08-02EB-7B54-5089-E7A7F19FD725}"/>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4F9BE5-00B2-ADDF-771C-AB098B36C820}"/>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08163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838200" y="337192"/>
            <a:ext cx="5655197" cy="199786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2705177"/>
            <a:ext cx="5733772" cy="448990"/>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199" y="3154166"/>
            <a:ext cx="5733773" cy="3032733"/>
          </a:xfrm>
        </p:spPr>
        <p:txBody>
          <a:bodyPr>
            <a:normAutofit/>
          </a:bodyPr>
          <a:lstStyle>
            <a:lvl1pPr marL="285750" indent="-285750">
              <a:lnSpc>
                <a:spcPct val="100000"/>
              </a:lnSpc>
              <a:buFont typeface="Arial" panose="020B0604020202020204" pitchFamily="34" charset="0"/>
              <a:buChar char="•"/>
              <a:defRPr sz="1800" spc="50" baseline="0"/>
            </a:lvl1pPr>
            <a:lvl2pPr marL="742950" indent="-285750">
              <a:lnSpc>
                <a:spcPct val="100000"/>
              </a:lnSpc>
              <a:buFont typeface="Arial" panose="020B0604020202020204" pitchFamily="34" charset="0"/>
              <a:buChar char="•"/>
              <a:defRPr sz="1800" spc="50" baseline="0"/>
            </a:lvl2pPr>
            <a:lvl3pPr marL="1200150" indent="-285750">
              <a:lnSpc>
                <a:spcPct val="100000"/>
              </a:lnSpc>
              <a:buFont typeface="Arial" panose="020B0604020202020204" pitchFamily="34" charset="0"/>
              <a:buChar char="•"/>
              <a:defRPr sz="1800" spc="50" baseline="0"/>
            </a:lvl3pPr>
            <a:lvl4pPr marL="1657350" indent="-285750">
              <a:lnSpc>
                <a:spcPct val="100000"/>
              </a:lnSpc>
              <a:buFont typeface="Arial" panose="020B0604020202020204" pitchFamily="34" charset="0"/>
              <a:buChar char="•"/>
              <a:defRPr sz="1800" spc="50" baseline="0"/>
            </a:lvl4pPr>
            <a:lvl5pPr marL="2114550" indent="-285750">
              <a:lnSpc>
                <a:spcPct val="100000"/>
              </a:lnSpc>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887108" y="2705177"/>
            <a:ext cx="3943627" cy="448989"/>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120DFF5-B64A-9744-4500-1D7BBA19BF1C}"/>
              </a:ext>
            </a:extLst>
          </p:cNvPr>
          <p:cNvSpPr>
            <a:spLocks noGrp="1"/>
          </p:cNvSpPr>
          <p:nvPr>
            <p:ph sz="half" idx="14" hasCustomPrompt="1"/>
          </p:nvPr>
        </p:nvSpPr>
        <p:spPr>
          <a:xfrm>
            <a:off x="7887107" y="3164867"/>
            <a:ext cx="3943627" cy="3032733"/>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843986" y="6356350"/>
            <a:ext cx="4114800" cy="365125"/>
          </a:xfrm>
        </p:spPr>
        <p:txBody>
          <a:bodyPr/>
          <a:lstStyle>
            <a:lvl1pPr algn="l">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3" name="Graphic 12">
            <a:extLst>
              <a:ext uri="{FF2B5EF4-FFF2-40B4-BE49-F238E27FC236}">
                <a16:creationId xmlns:a16="http://schemas.microsoft.com/office/drawing/2014/main" id="{E0588715-35AD-8BE1-A5FC-E28BDD3854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645" t="319" r="28732" b="73496"/>
          <a:stretch/>
        </p:blipFill>
        <p:spPr>
          <a:xfrm rot="10800000" flipH="1">
            <a:off x="6308436" y="-11"/>
            <a:ext cx="5883564" cy="236642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1" name="Straight Connector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0" y="353550"/>
            <a:ext cx="105156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dirty="0"/>
              <a:t>CLICK TO add title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570963"/>
          </a:xfrm>
        </p:spPr>
        <p:txBody>
          <a:bodyPr>
            <a:normAutofit/>
          </a:bodyPr>
          <a:lstStyle>
            <a:lvl1pPr marL="0" indent="0" algn="ctr">
              <a:buNone/>
              <a:defRPr sz="2000"/>
            </a:lvl1pPr>
          </a:lstStyle>
          <a:p>
            <a:r>
              <a:rPr lang="en-US"/>
              <a:t>Click icon to add table</a:t>
            </a:r>
            <a:endParaRPr lang="en-US" dirty="0"/>
          </a:p>
        </p:txBody>
      </p:sp>
      <p:sp>
        <p:nvSpPr>
          <p:cNvPr id="6" name="Footer Placeholder 4">
            <a:extLst>
              <a:ext uri="{FF2B5EF4-FFF2-40B4-BE49-F238E27FC236}">
                <a16:creationId xmlns:a16="http://schemas.microsoft.com/office/drawing/2014/main" id="{BFB554B2-4C33-2975-9F27-94B8AE71DF13}"/>
              </a:ext>
            </a:extLst>
          </p:cNvPr>
          <p:cNvSpPr>
            <a:spLocks noGrp="1"/>
          </p:cNvSpPr>
          <p:nvPr>
            <p:ph type="ftr" sz="quarter" idx="11"/>
          </p:nvPr>
        </p:nvSpPr>
        <p:spPr>
          <a:xfrm>
            <a:off x="838200" y="6356349"/>
            <a:ext cx="3819228" cy="365125"/>
          </a:xfrm>
        </p:spPr>
        <p:txBody>
          <a:bodyPr/>
          <a:lstStyle>
            <a:lvl1pPr algn="l">
              <a:defRPr sz="900"/>
            </a:lvl1pPr>
          </a:lstStyle>
          <a:p>
            <a:r>
              <a:rPr lang="en-US" dirty="0"/>
              <a:t>PRESENTATION TITLE</a:t>
            </a:r>
          </a:p>
        </p:txBody>
      </p:sp>
      <p:sp>
        <p:nvSpPr>
          <p:cNvPr id="7" name="Slide Number Placeholder 5">
            <a:extLst>
              <a:ext uri="{FF2B5EF4-FFF2-40B4-BE49-F238E27FC236}">
                <a16:creationId xmlns:a16="http://schemas.microsoft.com/office/drawing/2014/main" id="{503C6776-E983-2BA3-1054-75996FE0FD22}"/>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4267200" y="3238103"/>
            <a:ext cx="4179570" cy="2850181"/>
          </a:xfrm>
        </p:spPr>
        <p:txBody>
          <a:bodyPr>
            <a:normAutofit/>
          </a:bodyPr>
          <a:lstStyle>
            <a:lvl1pPr marL="0" indent="0" algn="l">
              <a:lnSpc>
                <a:spcPct val="150000"/>
              </a:lnSpc>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6" name="Graphic 5">
            <a:extLst>
              <a:ext uri="{FF2B5EF4-FFF2-40B4-BE49-F238E27FC236}">
                <a16:creationId xmlns:a16="http://schemas.microsoft.com/office/drawing/2014/main" id="{ED3361C9-310A-4255-A94E-B77588962D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4267200" y="6356350"/>
            <a:ext cx="4179570" cy="365125"/>
          </a:xfrm>
        </p:spPr>
        <p:txBody>
          <a:bodyPr/>
          <a:lstStyle>
            <a:lvl1pPr algn="l">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4229100" y="0"/>
            <a:ext cx="7962901"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dirty="0"/>
              <a:t>CLICK TO add title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hasCustomPrompt="1"/>
          </p:nvPr>
        </p:nvSpPr>
        <p:spPr>
          <a:xfrm>
            <a:off x="1333500" y="2674013"/>
            <a:ext cx="2895600" cy="3269589"/>
          </a:xfrm>
        </p:spPr>
        <p:txBody>
          <a:bodyPr>
            <a:normAutofit/>
          </a:bodyPr>
          <a:lstStyle>
            <a:lvl1pPr marL="0" indent="0">
              <a:lnSpc>
                <a:spcPct val="140000"/>
              </a:lnSpc>
              <a:spcBef>
                <a:spcPts val="1000"/>
              </a:spcBef>
              <a:buNone/>
              <a:defRPr sz="1800">
                <a:solidFill>
                  <a:schemeClr val="bg1"/>
                </a:solidFill>
              </a:defRPr>
            </a:lvl1pPr>
            <a:lvl2pPr marL="457200" indent="0">
              <a:lnSpc>
                <a:spcPct val="140000"/>
              </a:lnSpc>
              <a:spcBef>
                <a:spcPts val="1000"/>
              </a:spcBef>
              <a:buNone/>
              <a:defRPr sz="1800">
                <a:solidFill>
                  <a:schemeClr val="bg1"/>
                </a:solidFill>
              </a:defRPr>
            </a:lvl2pPr>
            <a:lvl3pPr marL="914400" indent="0">
              <a:lnSpc>
                <a:spcPct val="140000"/>
              </a:lnSpc>
              <a:spcBef>
                <a:spcPts val="1000"/>
              </a:spcBef>
              <a:buNone/>
              <a:defRPr sz="1800">
                <a:solidFill>
                  <a:schemeClr val="bg1"/>
                </a:solidFill>
              </a:defRPr>
            </a:lvl3pPr>
            <a:lvl4pPr marL="1371600" indent="0">
              <a:lnSpc>
                <a:spcPct val="140000"/>
              </a:lnSpc>
              <a:spcBef>
                <a:spcPts val="1000"/>
              </a:spcBef>
              <a:buNone/>
              <a:defRPr sz="1800">
                <a:solidFill>
                  <a:schemeClr val="bg1"/>
                </a:solidFill>
              </a:defRPr>
            </a:lvl4pPr>
            <a:lvl5pPr marL="1828800" indent="0">
              <a:lnSpc>
                <a:spcPct val="140000"/>
              </a:lnSpc>
              <a:spcBef>
                <a:spcPts val="1000"/>
              </a:spcBef>
              <a:buNone/>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018"/>
            <a:ext cx="4179570" cy="3377354"/>
          </a:xfrm>
        </p:spPr>
        <p:txBody>
          <a:bodyPr anchor="b">
            <a:noAutofit/>
          </a:bodyPr>
          <a:lstStyle>
            <a:lvl1pPr algn="l">
              <a:defRPr sz="3600" spc="150" baseline="0">
                <a:solidFill>
                  <a:schemeClr val="tx1"/>
                </a:solidFill>
              </a:defRPr>
            </a:lvl1pPr>
          </a:lstStyle>
          <a:p>
            <a:r>
              <a:rPr lang="en-US" dirty="0"/>
              <a:t>CLICK TO add title</a:t>
            </a:r>
          </a:p>
        </p:txBody>
      </p:sp>
      <p:grpSp>
        <p:nvGrpSpPr>
          <p:cNvPr id="4" name="Group 3">
            <a:extLst>
              <a:ext uri="{FF2B5EF4-FFF2-40B4-BE49-F238E27FC236}">
                <a16:creationId xmlns:a16="http://schemas.microsoft.com/office/drawing/2014/main" id="{4A96E214-6A61-C8A7-B1DB-C8C260C13441}"/>
              </a:ext>
              <a:ext uri="{C183D7F6-B498-43B3-948B-1728B52AA6E4}">
                <adec:decorative xmlns:adec="http://schemas.microsoft.com/office/drawing/2017/decorative" val="1"/>
              </a:ext>
            </a:extLst>
          </p:cNvPr>
          <p:cNvGrpSpPr/>
          <p:nvPr userDrawn="1"/>
        </p:nvGrpSpPr>
        <p:grpSpPr>
          <a:xfrm>
            <a:off x="0" y="0"/>
            <a:ext cx="6557818" cy="6858000"/>
            <a:chOff x="0" y="0"/>
            <a:chExt cx="4762501" cy="5186363"/>
          </a:xfrm>
        </p:grpSpPr>
        <p:cxnSp>
          <p:nvCxnSpPr>
            <p:cNvPr id="5" name="Straight Connector 4">
              <a:extLst>
                <a:ext uri="{FF2B5EF4-FFF2-40B4-BE49-F238E27FC236}">
                  <a16:creationId xmlns:a16="http://schemas.microsoft.com/office/drawing/2014/main" id="{A18BC1BC-99D6-D9F4-19F9-AAE722E2AE61}"/>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816F797-248B-2C75-29B9-DB65A809D47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250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680"/>
            <a:ext cx="4179570" cy="3376691"/>
          </a:xfrm>
        </p:spPr>
        <p:txBody>
          <a:bodyPr anchor="b">
            <a:noAutofit/>
          </a:bodyPr>
          <a:lstStyle>
            <a:lvl1pPr algn="l">
              <a:defRPr sz="3600" spc="150" baseline="0">
                <a:solidFill>
                  <a:schemeClr val="bg1"/>
                </a:solidFill>
              </a:defRPr>
            </a:lvl1pPr>
          </a:lstStyle>
          <a:p>
            <a:r>
              <a:rPr lang="en-US" dirty="0"/>
              <a:t>CLICK TO add title</a:t>
            </a:r>
          </a:p>
        </p:txBody>
      </p:sp>
      <p:cxnSp>
        <p:nvCxnSpPr>
          <p:cNvPr id="7" name="Straight Connector 6">
            <a:extLst>
              <a:ext uri="{FF2B5EF4-FFF2-40B4-BE49-F238E27FC236}">
                <a16:creationId xmlns:a16="http://schemas.microsoft.com/office/drawing/2014/main" id="{5D8E94DD-0F7B-3F92-58EA-5F06D557BF40}"/>
              </a:ext>
              <a:ext uri="{C183D7F6-B498-43B3-948B-1728B52AA6E4}">
                <adec:decorative xmlns:adec="http://schemas.microsoft.com/office/drawing/2017/decorative" val="1"/>
              </a:ext>
            </a:extLst>
          </p:cNvPr>
          <p:cNvCxnSpPr>
            <a:cxnSpLocks/>
          </p:cNvCxnSpPr>
          <p:nvPr userDrawn="1"/>
        </p:nvCxnSpPr>
        <p:spPr>
          <a:xfrm>
            <a:off x="3990667" y="0"/>
            <a:ext cx="1126278" cy="25122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419F5397-34DB-BC88-ADF5-AA470A06FE50}"/>
              </a:ext>
            </a:extLst>
          </p:cNvPr>
          <p:cNvSpPr>
            <a:spLocks noGrp="1"/>
          </p:cNvSpPr>
          <p:nvPr>
            <p:ph type="pic" sz="quarter" idx="10"/>
          </p:nvPr>
        </p:nvSpPr>
        <p:spPr>
          <a:xfrm>
            <a:off x="0" y="-5080"/>
            <a:ext cx="6576291"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p:spPr>
        <p:txBody>
          <a:bodyPr lIns="182880" tIns="182880" bIns="91440">
            <a:normAutofit/>
          </a:bodyPr>
          <a:lstStyle>
            <a:lvl1pPr marL="0" indent="0">
              <a:buNone/>
              <a:defRPr sz="20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75401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22318" y="268360"/>
            <a:ext cx="7288282" cy="212117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322388" y="2763078"/>
            <a:ext cx="7288212" cy="3407051"/>
          </a:xfrm>
        </p:spPr>
        <p:txBody>
          <a:bodyPr>
            <a:normAutofit/>
          </a:bodyPr>
          <a:lstStyle>
            <a:lvl1pPr marL="0" indent="0">
              <a:lnSpc>
                <a:spcPct val="100000"/>
              </a:lnSpc>
              <a:buFont typeface="Arial" panose="020B0604020202020204" pitchFamily="34" charset="0"/>
              <a:buNone/>
              <a:defRPr sz="1800" b="1"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9096374" y="-25401"/>
            <a:ext cx="3095625" cy="6883401"/>
            <a:chOff x="9096375" y="-25401"/>
            <a:chExt cx="3095625" cy="6883401"/>
          </a:xfrm>
        </p:grpSpPr>
        <p:cxnSp>
          <p:nvCxnSpPr>
            <p:cNvPr id="10" name="Straight Connector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25403"/>
            <a:ext cx="1210573" cy="204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459776D-4049-CB00-C321-0627C169BC51}"/>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16" name="Slide Number Placeholder 5">
            <a:extLst>
              <a:ext uri="{FF2B5EF4-FFF2-40B4-BE49-F238E27FC236}">
                <a16:creationId xmlns:a16="http://schemas.microsoft.com/office/drawing/2014/main" id="{EDE114AF-34C6-A062-7340-858BC27DA264}"/>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424973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06400"/>
            <a:ext cx="4179570" cy="3457971"/>
          </a:xfrm>
        </p:spPr>
        <p:txBody>
          <a:bodyPr anchor="b">
            <a:noAutofit/>
          </a:bodyPr>
          <a:lstStyle>
            <a:lvl1pPr algn="l">
              <a:defRPr sz="3600" spc="150" baseline="0">
                <a:solidFill>
                  <a:schemeClr val="bg1"/>
                </a:solidFill>
              </a:defRPr>
            </a:lvl1pPr>
          </a:lstStyle>
          <a:p>
            <a:r>
              <a:rPr lang="en-US" dirty="0"/>
              <a:t>CLICK TO add title</a:t>
            </a:r>
          </a:p>
        </p:txBody>
      </p:sp>
      <p:pic>
        <p:nvPicPr>
          <p:cNvPr id="4" name="Graphic 3">
            <a:extLst>
              <a:ext uri="{FF2B5EF4-FFF2-40B4-BE49-F238E27FC236}">
                <a16:creationId xmlns:a16="http://schemas.microsoft.com/office/drawing/2014/main" id="{5E045004-3604-59DC-13E0-7A0B2DF78C4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44032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5F7B05-9431-1FBA-415D-6CF2DF562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093633" cy="3912394"/>
          </a:xfrm>
          <a:prstGeom prst="rect">
            <a:avLst/>
          </a:prstGeom>
        </p:spPr>
      </p:pic>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568961"/>
            <a:ext cx="8420100"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97255"/>
            <a:ext cx="3924300"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2933700" y="3251596"/>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97255"/>
            <a:ext cx="3943627"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9" name="Content Placeholder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7410173" y="3251595"/>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4">
            <a:extLst>
              <a:ext uri="{FF2B5EF4-FFF2-40B4-BE49-F238E27FC236}">
                <a16:creationId xmlns:a16="http://schemas.microsoft.com/office/drawing/2014/main" id="{5F41582C-9AD2-F126-40F3-D43E77D158C8}"/>
              </a:ext>
            </a:extLst>
          </p:cNvPr>
          <p:cNvSpPr>
            <a:spLocks noGrp="1"/>
          </p:cNvSpPr>
          <p:nvPr>
            <p:ph type="ftr" sz="quarter" idx="11"/>
          </p:nvPr>
        </p:nvSpPr>
        <p:spPr>
          <a:xfrm>
            <a:off x="2969260" y="6356349"/>
            <a:ext cx="3819228" cy="365125"/>
          </a:xfrm>
        </p:spPr>
        <p:txBody>
          <a:bodyPr/>
          <a:lstStyle>
            <a:lvl1pPr algn="l">
              <a:defRPr sz="900"/>
            </a:lvl1pPr>
          </a:lstStyle>
          <a:p>
            <a:r>
              <a:rPr lang="en-US" dirty="0"/>
              <a:t>PRESENTATION TITLE</a:t>
            </a:r>
          </a:p>
        </p:txBody>
      </p:sp>
      <p:sp>
        <p:nvSpPr>
          <p:cNvPr id="14" name="Slide Number Placeholder 5">
            <a:extLst>
              <a:ext uri="{FF2B5EF4-FFF2-40B4-BE49-F238E27FC236}">
                <a16:creationId xmlns:a16="http://schemas.microsoft.com/office/drawing/2014/main" id="{341F76B1-7BEF-7A88-1394-1164BFF082E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401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341120" y="558801"/>
            <a:ext cx="9953308"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grpSp>
        <p:nvGrpSpPr>
          <p:cNvPr id="10" name="Group 9">
            <a:extLst>
              <a:ext uri="{FF2B5EF4-FFF2-40B4-BE49-F238E27FC236}">
                <a16:creationId xmlns:a16="http://schemas.microsoft.com/office/drawing/2014/main" id="{6A217F83-0BDB-C70B-29FE-2651DE191533}"/>
              </a:ext>
              <a:ext uri="{C183D7F6-B498-43B3-948B-1728B52AA6E4}">
                <adec:decorative xmlns:adec="http://schemas.microsoft.com/office/drawing/2017/decorative" val="1"/>
              </a:ext>
            </a:extLst>
          </p:cNvPr>
          <p:cNvGrpSpPr/>
          <p:nvPr userDrawn="1"/>
        </p:nvGrpSpPr>
        <p:grpSpPr>
          <a:xfrm>
            <a:off x="4429817" y="0"/>
            <a:ext cx="7762183" cy="2754814"/>
            <a:chOff x="7334250" y="0"/>
            <a:chExt cx="4857750" cy="1724025"/>
          </a:xfrm>
        </p:grpSpPr>
        <p:cxnSp>
          <p:nvCxnSpPr>
            <p:cNvPr id="11" name="Straight Connector 10">
              <a:extLst>
                <a:ext uri="{FF2B5EF4-FFF2-40B4-BE49-F238E27FC236}">
                  <a16:creationId xmlns:a16="http://schemas.microsoft.com/office/drawing/2014/main" id="{E0C62368-3F79-C078-7086-B23D2F5A09F8}"/>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9BDD71-BF2E-BDB0-A625-D8371AEA1CAB}"/>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 Placeholder 2">
            <a:extLst>
              <a:ext uri="{FF2B5EF4-FFF2-40B4-BE49-F238E27FC236}">
                <a16:creationId xmlns:a16="http://schemas.microsoft.com/office/drawing/2014/main" id="{83354B96-CD25-BE1C-8CA2-3825F820B759}"/>
              </a:ext>
            </a:extLst>
          </p:cNvPr>
          <p:cNvSpPr>
            <a:spLocks noGrp="1"/>
          </p:cNvSpPr>
          <p:nvPr>
            <p:ph type="body" idx="1" hasCustomPrompt="1"/>
          </p:nvPr>
        </p:nvSpPr>
        <p:spPr>
          <a:xfrm>
            <a:off x="1341120" y="2960877"/>
            <a:ext cx="2722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 name="Content Placeholder 3">
            <a:extLst>
              <a:ext uri="{FF2B5EF4-FFF2-40B4-BE49-F238E27FC236}">
                <a16:creationId xmlns:a16="http://schemas.microsoft.com/office/drawing/2014/main" id="{CDD81865-54C7-7674-4B2E-041D05C1D146}"/>
              </a:ext>
            </a:extLst>
          </p:cNvPr>
          <p:cNvSpPr>
            <a:spLocks noGrp="1"/>
          </p:cNvSpPr>
          <p:nvPr>
            <p:ph sz="half" idx="15" hasCustomPrompt="1"/>
          </p:nvPr>
        </p:nvSpPr>
        <p:spPr>
          <a:xfrm>
            <a:off x="1341120" y="3392035"/>
            <a:ext cx="2722880" cy="2907164"/>
          </a:xfrm>
        </p:spPr>
        <p:txBody>
          <a:bodyPr tIns="0">
            <a:normAutofit/>
          </a:bodyPr>
          <a:lstStyle>
            <a:lvl1pPr marL="283464" indent="-283464">
              <a:lnSpc>
                <a:spcPct val="100000"/>
              </a:lnSpc>
              <a:buFont typeface="+mj-lt"/>
              <a:buAutoNum type="arabicPeriod"/>
              <a:defRPr sz="1800" b="0" spc="50" baseline="0"/>
            </a:lvl1pPr>
            <a:lvl2pPr marL="566928" indent="-342900">
              <a:lnSpc>
                <a:spcPct val="100000"/>
              </a:lnSpc>
              <a:spcBef>
                <a:spcPts val="1000"/>
              </a:spcBef>
              <a:buFont typeface="+mj-lt"/>
              <a:buAutoNum type="alphaLcPeriod"/>
              <a:defRPr sz="1800" spc="50" baseline="0"/>
            </a:lvl2pPr>
            <a:lvl3pPr marL="850392" indent="-342900">
              <a:lnSpc>
                <a:spcPct val="100000"/>
              </a:lnSpc>
              <a:spcBef>
                <a:spcPts val="1000"/>
              </a:spcBef>
              <a:buFont typeface="+mj-lt"/>
              <a:buAutoNum type="arabicParenR"/>
              <a:defRPr sz="1800" spc="50" baseline="0"/>
            </a:lvl3pPr>
            <a:lvl4pPr marL="1042416" indent="-342900">
              <a:lnSpc>
                <a:spcPct val="100000"/>
              </a:lnSpc>
              <a:spcBef>
                <a:spcPts val="1000"/>
              </a:spcBef>
              <a:buFont typeface="+mj-lt"/>
              <a:buAutoNum type="alphaLcParenR"/>
              <a:defRPr sz="1800" spc="50" baseline="0"/>
            </a:lvl4pPr>
            <a:lvl5pPr marL="1074420" indent="-400050">
              <a:lnSpc>
                <a:spcPct val="100000"/>
              </a:lnSpc>
              <a:spcBef>
                <a:spcPts val="1000"/>
              </a:spcBef>
              <a:buFont typeface="+mj-lt"/>
              <a:buAutoNum type="romanLcPeriod"/>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7" name="Text Placeholder 2">
            <a:extLst>
              <a:ext uri="{FF2B5EF4-FFF2-40B4-BE49-F238E27FC236}">
                <a16:creationId xmlns:a16="http://schemas.microsoft.com/office/drawing/2014/main" id="{6F39BA57-7F1C-623F-BC7F-B689C5AC33EA}"/>
              </a:ext>
            </a:extLst>
          </p:cNvPr>
          <p:cNvSpPr>
            <a:spLocks noGrp="1"/>
          </p:cNvSpPr>
          <p:nvPr>
            <p:ph type="body" idx="10" hasCustomPrompt="1"/>
          </p:nvPr>
        </p:nvSpPr>
        <p:spPr>
          <a:xfrm>
            <a:off x="4754881" y="2960877"/>
            <a:ext cx="5516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3" name="Content Placeholder 3">
            <a:extLst>
              <a:ext uri="{FF2B5EF4-FFF2-40B4-BE49-F238E27FC236}">
                <a16:creationId xmlns:a16="http://schemas.microsoft.com/office/drawing/2014/main" id="{94BF07A4-5A33-0B3C-A378-AB2435F1D5FF}"/>
              </a:ext>
            </a:extLst>
          </p:cNvPr>
          <p:cNvSpPr>
            <a:spLocks noGrp="1"/>
          </p:cNvSpPr>
          <p:nvPr>
            <p:ph sz="half" idx="14" hasCustomPrompt="1"/>
          </p:nvPr>
        </p:nvSpPr>
        <p:spPr>
          <a:xfrm>
            <a:off x="4754881" y="3324859"/>
            <a:ext cx="5506720" cy="303148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a:extLst>
              <a:ext uri="{FF2B5EF4-FFF2-40B4-BE49-F238E27FC236}">
                <a16:creationId xmlns:a16="http://schemas.microsoft.com/office/drawing/2014/main" id="{63DC63A6-41FE-6C2D-9A53-0AE4A6DBF39B}"/>
              </a:ext>
            </a:extLst>
          </p:cNvPr>
          <p:cNvSpPr>
            <a:spLocks noGrp="1"/>
          </p:cNvSpPr>
          <p:nvPr>
            <p:ph type="ftr" sz="quarter" idx="12"/>
          </p:nvPr>
        </p:nvSpPr>
        <p:spPr>
          <a:xfrm>
            <a:off x="1333500" y="6356349"/>
            <a:ext cx="3819228" cy="365125"/>
          </a:xfrm>
        </p:spPr>
        <p:txBody>
          <a:bodyPr/>
          <a:lstStyle>
            <a:lvl1pPr algn="l">
              <a:defRPr sz="900"/>
            </a:lvl1pPr>
          </a:lstStyle>
          <a:p>
            <a:r>
              <a:rPr lang="en-US" dirty="0"/>
              <a:t>PRESENTATION TITLE</a:t>
            </a:r>
          </a:p>
        </p:txBody>
      </p:sp>
      <p:sp>
        <p:nvSpPr>
          <p:cNvPr id="20" name="Slide Number Placeholder 5">
            <a:extLst>
              <a:ext uri="{FF2B5EF4-FFF2-40B4-BE49-F238E27FC236}">
                <a16:creationId xmlns:a16="http://schemas.microsoft.com/office/drawing/2014/main" id="{0B5130EC-B05B-5489-FBEC-DBEB6D1E737D}"/>
              </a:ext>
            </a:extLst>
          </p:cNvPr>
          <p:cNvSpPr>
            <a:spLocks noGrp="1"/>
          </p:cNvSpPr>
          <p:nvPr>
            <p:ph type="sldNum" sz="quarter" idx="13"/>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11208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B2CC92D-F90A-CB67-4860-D6939AC29566}"/>
              </a:ext>
              <a:ext uri="{C183D7F6-B498-43B3-948B-1728B52AA6E4}">
                <adec:decorative xmlns:adec="http://schemas.microsoft.com/office/drawing/2017/decorative" val="1"/>
              </a:ext>
            </a:extLst>
          </p:cNvPr>
          <p:cNvCxnSpPr>
            <a:cxnSpLocks/>
          </p:cNvCxnSpPr>
          <p:nvPr userDrawn="1"/>
        </p:nvCxnSpPr>
        <p:spPr>
          <a:xfrm flipH="1" flipV="1">
            <a:off x="3094182" y="0"/>
            <a:ext cx="1745673" cy="3897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4" y="1671639"/>
            <a:ext cx="5884027"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13" name="Picture Placeholder 12">
            <a:extLst>
              <a:ext uri="{FF2B5EF4-FFF2-40B4-BE49-F238E27FC236}">
                <a16:creationId xmlns:a16="http://schemas.microsoft.com/office/drawing/2014/main" id="{4C376638-5C5B-8E5B-0C26-8F63B98EA417}"/>
              </a:ext>
            </a:extLst>
          </p:cNvPr>
          <p:cNvSpPr>
            <a:spLocks noGrp="1"/>
          </p:cNvSpPr>
          <p:nvPr>
            <p:ph type="pic" sz="quarter" idx="13"/>
          </p:nvPr>
        </p:nvSpPr>
        <p:spPr>
          <a:xfrm>
            <a:off x="-28230" y="-9144"/>
            <a:ext cx="5481955" cy="6876288"/>
          </a:xfrm>
          <a:custGeom>
            <a:avLst/>
            <a:gdLst>
              <a:gd name="connsiteX0" fmla="*/ 0 w 5476875"/>
              <a:gd name="connsiteY0" fmla="*/ 0 h 6858000"/>
              <a:gd name="connsiteX1" fmla="*/ 547687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0 w 5476875"/>
              <a:gd name="connsiteY0" fmla="*/ 0 h 6858000"/>
              <a:gd name="connsiteX1" fmla="*/ 252031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5080 w 5481955"/>
              <a:gd name="connsiteY0" fmla="*/ 0 h 6858000"/>
              <a:gd name="connsiteX1" fmla="*/ 2525395 w 5481955"/>
              <a:gd name="connsiteY1" fmla="*/ 0 h 6858000"/>
              <a:gd name="connsiteX2" fmla="*/ 5481955 w 5481955"/>
              <a:gd name="connsiteY2" fmla="*/ 6858000 h 6858000"/>
              <a:gd name="connsiteX3" fmla="*/ 5080 w 5481955"/>
              <a:gd name="connsiteY3" fmla="*/ 6858000 h 6858000"/>
              <a:gd name="connsiteX4" fmla="*/ 0 w 5481955"/>
              <a:gd name="connsiteY4" fmla="*/ 4805680 h 6858000"/>
              <a:gd name="connsiteX5" fmla="*/ 5080 w 5481955"/>
              <a:gd name="connsiteY5" fmla="*/ 0 h 685800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955" h="6863080">
                <a:moveTo>
                  <a:pt x="5080" y="0"/>
                </a:moveTo>
                <a:lnTo>
                  <a:pt x="2525395" y="0"/>
                </a:lnTo>
                <a:lnTo>
                  <a:pt x="5481955" y="6858000"/>
                </a:lnTo>
                <a:lnTo>
                  <a:pt x="899160" y="6863080"/>
                </a:lnTo>
                <a:cubicBezTo>
                  <a:pt x="506307" y="5933440"/>
                  <a:pt x="413173" y="5720080"/>
                  <a:pt x="0" y="4759960"/>
                </a:cubicBezTo>
                <a:cubicBezTo>
                  <a:pt x="1693" y="3158067"/>
                  <a:pt x="3387" y="1601893"/>
                  <a:pt x="5080" y="0"/>
                </a:cubicBezTo>
                <a:close/>
              </a:path>
            </a:pathLst>
          </a:custGeom>
        </p:spPr>
        <p:txBody>
          <a:bodyPr lIns="274320" tIns="91440" bIns="91440">
            <a:normAutofit/>
          </a:bodyPr>
          <a:lstStyle>
            <a:lvl1pPr marL="0" indent="0" algn="l">
              <a:buNone/>
              <a:defRPr sz="2000">
                <a:solidFill>
                  <a:schemeClr val="tx1"/>
                </a:solidFill>
              </a:defRPr>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04569D00-2037-2A8D-943B-22FAC1C0B690}"/>
              </a:ext>
            </a:extLst>
          </p:cNvPr>
          <p:cNvSpPr>
            <a:spLocks noGrp="1"/>
          </p:cNvSpPr>
          <p:nvPr>
            <p:ph type="ftr" sz="quarter" idx="11"/>
          </p:nvPr>
        </p:nvSpPr>
        <p:spPr>
          <a:xfrm>
            <a:off x="825500" y="6356349"/>
            <a:ext cx="3819228" cy="365125"/>
          </a:xfrm>
        </p:spPr>
        <p:txBody>
          <a:bodyPr/>
          <a:lstStyle>
            <a:lvl1pPr algn="l">
              <a:defRPr sz="900"/>
            </a:lvl1pPr>
          </a:lstStyle>
          <a:p>
            <a:r>
              <a:rPr lang="en-US" dirty="0"/>
              <a:t>PRESENTATION TITLE</a:t>
            </a:r>
          </a:p>
        </p:txBody>
      </p:sp>
      <p:sp>
        <p:nvSpPr>
          <p:cNvPr id="5" name="Slide Number Placeholder 5">
            <a:extLst>
              <a:ext uri="{FF2B5EF4-FFF2-40B4-BE49-F238E27FC236}">
                <a16:creationId xmlns:a16="http://schemas.microsoft.com/office/drawing/2014/main" id="{75967A9D-0B53-4F3F-0872-495C23A3323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
        <p:nvSpPr>
          <p:cNvPr id="8" name="Content Placeholder 3">
            <a:extLst>
              <a:ext uri="{FF2B5EF4-FFF2-40B4-BE49-F238E27FC236}">
                <a16:creationId xmlns:a16="http://schemas.microsoft.com/office/drawing/2014/main" id="{643B0E9A-A777-8745-6A36-0A79CB5E036B}"/>
              </a:ext>
            </a:extLst>
          </p:cNvPr>
          <p:cNvSpPr>
            <a:spLocks noGrp="1"/>
          </p:cNvSpPr>
          <p:nvPr>
            <p:ph sz="half" idx="14" hasCustomPrompt="1"/>
          </p:nvPr>
        </p:nvSpPr>
        <p:spPr>
          <a:xfrm>
            <a:off x="5453725" y="3660774"/>
            <a:ext cx="5907176" cy="2536826"/>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70" r:id="rId4"/>
    <p:sldLayoutId id="2147483651" r:id="rId5"/>
    <p:sldLayoutId id="2147483671" r:id="rId6"/>
    <p:sldLayoutId id="2147483672" r:id="rId7"/>
    <p:sldLayoutId id="2147483673" r:id="rId8"/>
    <p:sldLayoutId id="2147483664" r:id="rId9"/>
    <p:sldLayoutId id="2147483674" r:id="rId10"/>
    <p:sldLayoutId id="2147483653" r:id="rId11"/>
    <p:sldLayoutId id="2147483667" r:id="rId12"/>
    <p:sldLayoutId id="2147483665" r:id="rId13"/>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0" y="4077325"/>
            <a:ext cx="12192000" cy="2780675"/>
          </a:xfrm>
        </p:spPr>
        <p:txBody>
          <a:bodyPr anchor="ctr"/>
          <a:lstStyle/>
          <a:p>
            <a:pPr algn="ctr"/>
            <a:r>
              <a:rPr lang="en-US" dirty="0"/>
              <a:t>Is it possible to improve your evaluations and still sleep well at night?</a:t>
            </a:r>
          </a:p>
        </p:txBody>
      </p:sp>
      <p:sp>
        <p:nvSpPr>
          <p:cNvPr id="3" name="TextBox 2">
            <a:extLst>
              <a:ext uri="{FF2B5EF4-FFF2-40B4-BE49-F238E27FC236}">
                <a16:creationId xmlns:a16="http://schemas.microsoft.com/office/drawing/2014/main" id="{B27F3611-DF6B-92CA-E32A-07EF8A2EDA4D}"/>
              </a:ext>
            </a:extLst>
          </p:cNvPr>
          <p:cNvSpPr txBox="1"/>
          <p:nvPr/>
        </p:nvSpPr>
        <p:spPr>
          <a:xfrm>
            <a:off x="7978030" y="1394086"/>
            <a:ext cx="3422668" cy="2677656"/>
          </a:xfrm>
          <a:prstGeom prst="rect">
            <a:avLst/>
          </a:prstGeom>
          <a:noFill/>
        </p:spPr>
        <p:txBody>
          <a:bodyPr wrap="none" rtlCol="0">
            <a:spAutoFit/>
          </a:bodyPr>
          <a:lstStyle/>
          <a:p>
            <a:r>
              <a:rPr lang="en-US" sz="2800" dirty="0">
                <a:solidFill>
                  <a:schemeClr val="accent2">
                    <a:lumMod val="75000"/>
                  </a:schemeClr>
                </a:solidFill>
              </a:rPr>
              <a:t>Maxim Bychkov </a:t>
            </a:r>
          </a:p>
          <a:p>
            <a:r>
              <a:rPr lang="en-US" sz="2800" dirty="0">
                <a:solidFill>
                  <a:schemeClr val="accent2">
                    <a:lumMod val="75000"/>
                  </a:schemeClr>
                </a:solidFill>
              </a:rPr>
              <a:t>Elizabeth Larson</a:t>
            </a:r>
          </a:p>
          <a:p>
            <a:r>
              <a:rPr lang="en-US" sz="2800" dirty="0" err="1">
                <a:solidFill>
                  <a:schemeClr val="accent2">
                    <a:lumMod val="75000"/>
                  </a:schemeClr>
                </a:solidFill>
              </a:rPr>
              <a:t>Jongsoo</a:t>
            </a:r>
            <a:r>
              <a:rPr lang="en-US" sz="2800" dirty="0">
                <a:solidFill>
                  <a:schemeClr val="accent2">
                    <a:lumMod val="75000"/>
                  </a:schemeClr>
                </a:solidFill>
              </a:rPr>
              <a:t> Yoon</a:t>
            </a:r>
          </a:p>
          <a:p>
            <a:endParaRPr lang="en-US" sz="2800" dirty="0">
              <a:solidFill>
                <a:schemeClr val="accent2">
                  <a:lumMod val="75000"/>
                </a:schemeClr>
              </a:solidFill>
            </a:endParaRPr>
          </a:p>
          <a:p>
            <a:r>
              <a:rPr lang="en-US" sz="2800" dirty="0">
                <a:solidFill>
                  <a:schemeClr val="tx2">
                    <a:lumMod val="75000"/>
                  </a:schemeClr>
                </a:solidFill>
              </a:rPr>
              <a:t>University of Virginia</a:t>
            </a:r>
          </a:p>
          <a:p>
            <a:r>
              <a:rPr lang="en-US" sz="2800" dirty="0">
                <a:solidFill>
                  <a:schemeClr val="tx2">
                    <a:lumMod val="75000"/>
                  </a:schemeClr>
                </a:solidFill>
              </a:rPr>
              <a:t>Physics Department</a:t>
            </a:r>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74B0ADB-527F-A58C-9372-D8502ED6F918}"/>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10</a:t>
            </a:fld>
            <a:endParaRPr lang="en-US" dirty="0"/>
          </a:p>
        </p:txBody>
      </p:sp>
      <p:sp>
        <p:nvSpPr>
          <p:cNvPr id="12" name="TextBox 11">
            <a:extLst>
              <a:ext uri="{FF2B5EF4-FFF2-40B4-BE49-F238E27FC236}">
                <a16:creationId xmlns:a16="http://schemas.microsoft.com/office/drawing/2014/main" id="{04D37EAE-1DA1-A963-8C36-8D280DA508F8}"/>
              </a:ext>
            </a:extLst>
          </p:cNvPr>
          <p:cNvSpPr txBox="1"/>
          <p:nvPr/>
        </p:nvSpPr>
        <p:spPr>
          <a:xfrm>
            <a:off x="1979112" y="1526729"/>
            <a:ext cx="9732722" cy="4616648"/>
          </a:xfrm>
          <a:prstGeom prst="rect">
            <a:avLst/>
          </a:prstGeom>
          <a:noFill/>
        </p:spPr>
        <p:txBody>
          <a:bodyPr wrap="square" rtlCol="0">
            <a:spAutoFit/>
          </a:bodyPr>
          <a:lstStyle/>
          <a:p>
            <a:r>
              <a:rPr lang="en-US" sz="2000" dirty="0">
                <a:latin typeface="+mj-lt"/>
                <a:cs typeface="Arial" panose="020B0604020202020204" pitchFamily="34" charset="0"/>
              </a:rPr>
              <a:t>Instead of free response lab reports I wrote a series of “user-input” post-lab modules. </a:t>
            </a:r>
          </a:p>
          <a:p>
            <a:endParaRPr lang="en-US" sz="2000" dirty="0">
              <a:latin typeface="+mj-lt"/>
              <a:cs typeface="Arial" panose="020B0604020202020204" pitchFamily="34" charset="0"/>
            </a:endParaRPr>
          </a:p>
          <a:p>
            <a:pPr marL="342900" indent="-342900">
              <a:buAutoNum type="arabicPeriod"/>
            </a:pPr>
            <a:r>
              <a:rPr lang="en-US" sz="2000" dirty="0">
                <a:latin typeface="+mj-lt"/>
                <a:cs typeface="Arial" panose="020B0604020202020204" pitchFamily="34" charset="0"/>
              </a:rPr>
              <a:t>All answers are graded immediately by a computer so there is no grader subjectivity or delay. It also frees 7 GTAs to be in the classroom.</a:t>
            </a:r>
          </a:p>
          <a:p>
            <a:pPr marL="342900" indent="-342900">
              <a:buAutoNum type="arabicPeriod" startAt="2"/>
            </a:pPr>
            <a:endParaRPr lang="en-US" sz="2000" dirty="0">
              <a:latin typeface="+mj-lt"/>
              <a:cs typeface="Arial" panose="020B0604020202020204" pitchFamily="34" charset="0"/>
            </a:endParaRPr>
          </a:p>
          <a:p>
            <a:pPr marL="342900" indent="-342900">
              <a:buAutoNum type="arabicPeriod" startAt="2"/>
            </a:pPr>
            <a:r>
              <a:rPr lang="en-US" sz="2000" dirty="0">
                <a:latin typeface="+mj-lt"/>
                <a:cs typeface="Arial" panose="020B0604020202020204" pitchFamily="34" charset="0"/>
              </a:rPr>
              <a:t>Free response portions were replaced with Multiple Choice or Multi Select, but all options are common misconceptions from hundreds of actual reports.</a:t>
            </a:r>
          </a:p>
          <a:p>
            <a:pPr marL="342900" indent="-342900">
              <a:buAutoNum type="arabicPeriod" startAt="2"/>
            </a:pPr>
            <a:endParaRPr lang="en-US" sz="2000" dirty="0">
              <a:latin typeface="+mj-lt"/>
              <a:cs typeface="Arial" panose="020B0604020202020204" pitchFamily="34" charset="0"/>
            </a:endParaRPr>
          </a:p>
          <a:p>
            <a:pPr marL="342900" indent="-342900">
              <a:buAutoNum type="arabicPeriod" startAt="2"/>
            </a:pPr>
            <a:r>
              <a:rPr lang="en-US" sz="2000" dirty="0">
                <a:latin typeface="+mj-lt"/>
                <a:cs typeface="Arial" panose="020B0604020202020204" pitchFamily="34" charset="0"/>
              </a:rPr>
              <a:t>All analysis and conclusion questions are individualized based on the data entered by the students. </a:t>
            </a:r>
          </a:p>
          <a:p>
            <a:pPr marL="342900" indent="-342900">
              <a:buAutoNum type="arabicPeriod" startAt="2"/>
            </a:pPr>
            <a:endParaRPr lang="en-US" sz="2000" dirty="0">
              <a:latin typeface="+mj-lt"/>
              <a:cs typeface="Arial" panose="020B0604020202020204" pitchFamily="34" charset="0"/>
            </a:endParaRPr>
          </a:p>
          <a:p>
            <a:r>
              <a:rPr lang="en-US" sz="2000" dirty="0">
                <a:solidFill>
                  <a:schemeClr val="accent2">
                    <a:lumMod val="75000"/>
                  </a:schemeClr>
                </a:solidFill>
                <a:latin typeface="+mj-lt"/>
                <a:cs typeface="Arial" panose="020B0604020202020204" pitchFamily="34" charset="0"/>
              </a:rPr>
              <a:t>Show examples: “Ankle tackle” from </a:t>
            </a:r>
            <a:r>
              <a:rPr lang="en-US" sz="2000" dirty="0" err="1">
                <a:solidFill>
                  <a:schemeClr val="accent2">
                    <a:lumMod val="75000"/>
                  </a:schemeClr>
                </a:solidFill>
                <a:latin typeface="+mj-lt"/>
                <a:cs typeface="Arial" panose="020B0604020202020204" pitchFamily="34" charset="0"/>
              </a:rPr>
              <a:t>phys</a:t>
            </a:r>
            <a:r>
              <a:rPr lang="en-US" sz="2000" dirty="0">
                <a:solidFill>
                  <a:schemeClr val="accent2">
                    <a:lumMod val="75000"/>
                  </a:schemeClr>
                </a:solidFill>
                <a:latin typeface="+mj-lt"/>
                <a:cs typeface="Arial" panose="020B0604020202020204" pitchFamily="34" charset="0"/>
              </a:rPr>
              <a:t>-I and “Nervous breakdown” from </a:t>
            </a:r>
            <a:r>
              <a:rPr lang="en-US" sz="2000" dirty="0" err="1">
                <a:solidFill>
                  <a:schemeClr val="accent2">
                    <a:lumMod val="75000"/>
                  </a:schemeClr>
                </a:solidFill>
                <a:latin typeface="+mj-lt"/>
                <a:cs typeface="Arial" panose="020B0604020202020204" pitchFamily="34" charset="0"/>
              </a:rPr>
              <a:t>phys</a:t>
            </a:r>
            <a:r>
              <a:rPr lang="en-US" sz="2000" dirty="0">
                <a:solidFill>
                  <a:schemeClr val="accent2">
                    <a:lumMod val="75000"/>
                  </a:schemeClr>
                </a:solidFill>
                <a:latin typeface="+mj-lt"/>
                <a:cs typeface="Arial" panose="020B0604020202020204" pitchFamily="34" charset="0"/>
              </a:rPr>
              <a:t>-II</a:t>
            </a:r>
          </a:p>
          <a:p>
            <a:pPr marL="342900" indent="-342900">
              <a:buAutoNum type="arabicPeriod" startAt="2"/>
            </a:pPr>
            <a:endParaRPr lang="en-US" dirty="0">
              <a:latin typeface="+mj-lt"/>
              <a:cs typeface="Arial" panose="020B0604020202020204" pitchFamily="34" charset="0"/>
            </a:endParaRPr>
          </a:p>
          <a:p>
            <a:pPr marL="342900" indent="-342900">
              <a:buAutoNum type="arabicPeriod"/>
            </a:pPr>
            <a:endParaRPr lang="en-US" dirty="0">
              <a:latin typeface="+mj-lt"/>
              <a:cs typeface="Arial" panose="020B0604020202020204" pitchFamily="34" charset="0"/>
            </a:endParaRPr>
          </a:p>
          <a:p>
            <a:pPr marL="342900" indent="-342900">
              <a:buAutoNum type="arabicPeriod"/>
            </a:pPr>
            <a:endParaRPr lang="en-US" dirty="0">
              <a:latin typeface="+mj-lt"/>
              <a:cs typeface="Arial" panose="020B0604020202020204" pitchFamily="34" charset="0"/>
            </a:endParaRPr>
          </a:p>
        </p:txBody>
      </p:sp>
      <p:sp>
        <p:nvSpPr>
          <p:cNvPr id="13" name="TextBox 12">
            <a:extLst>
              <a:ext uri="{FF2B5EF4-FFF2-40B4-BE49-F238E27FC236}">
                <a16:creationId xmlns:a16="http://schemas.microsoft.com/office/drawing/2014/main" id="{5A010DED-8012-9CB4-42AB-FAC9DA8E08C3}"/>
              </a:ext>
            </a:extLst>
          </p:cNvPr>
          <p:cNvSpPr txBox="1"/>
          <p:nvPr/>
        </p:nvSpPr>
        <p:spPr>
          <a:xfrm>
            <a:off x="3106455" y="726510"/>
            <a:ext cx="7654211" cy="800219"/>
          </a:xfrm>
          <a:prstGeom prst="rect">
            <a:avLst/>
          </a:prstGeom>
          <a:noFill/>
        </p:spPr>
        <p:txBody>
          <a:bodyPr wrap="none" rtlCol="0">
            <a:spAutoFit/>
          </a:bodyPr>
          <a:lstStyle/>
          <a:p>
            <a:r>
              <a:rPr lang="en-US" sz="2800" dirty="0"/>
              <a:t>4. Implementation of the solution with examples</a:t>
            </a:r>
          </a:p>
          <a:p>
            <a:endParaRPr lang="en-US" dirty="0"/>
          </a:p>
        </p:txBody>
      </p:sp>
    </p:spTree>
    <p:extLst>
      <p:ext uri="{BB962C8B-B14F-4D97-AF65-F5344CB8AC3E}">
        <p14:creationId xmlns:p14="http://schemas.microsoft.com/office/powerpoint/2010/main" val="1658164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11</a:t>
            </a:fld>
            <a:endParaRPr lang="en-US" dirty="0"/>
          </a:p>
        </p:txBody>
      </p:sp>
      <p:sp>
        <p:nvSpPr>
          <p:cNvPr id="7" name="TextBox 6">
            <a:extLst>
              <a:ext uri="{FF2B5EF4-FFF2-40B4-BE49-F238E27FC236}">
                <a16:creationId xmlns:a16="http://schemas.microsoft.com/office/drawing/2014/main" id="{2DE20CC6-96B9-23E1-097A-6EF2C247107A}"/>
              </a:ext>
            </a:extLst>
          </p:cNvPr>
          <p:cNvSpPr txBox="1"/>
          <p:nvPr/>
        </p:nvSpPr>
        <p:spPr>
          <a:xfrm>
            <a:off x="3122341" y="1322191"/>
            <a:ext cx="8932127" cy="5355312"/>
          </a:xfrm>
          <a:prstGeom prst="rect">
            <a:avLst/>
          </a:prstGeom>
          <a:noFill/>
        </p:spPr>
        <p:txBody>
          <a:bodyPr wrap="square" rtlCol="0">
            <a:spAutoFit/>
          </a:bodyPr>
          <a:lstStyle/>
          <a:p>
            <a:r>
              <a:rPr lang="en-US" dirty="0">
                <a:solidFill>
                  <a:schemeClr val="accent3">
                    <a:lumMod val="20000"/>
                    <a:lumOff val="80000"/>
                  </a:schemeClr>
                </a:solidFill>
              </a:rPr>
              <a:t>You are working in a sports medicine clinic and have been closely following the conversation surrounding concussions in football and the changes to the sport necessary to prevent them. Not being a neurologist, you decide to focus on another angle of the question and try to determine which injuries may appear in higher numbers if the sport evolves to mainly consist of plays that have not come under recent scrutiny for producing head trauma.</a:t>
            </a:r>
          </a:p>
          <a:p>
            <a:endParaRPr lang="en-US" dirty="0">
              <a:solidFill>
                <a:schemeClr val="accent3">
                  <a:lumMod val="20000"/>
                  <a:lumOff val="80000"/>
                </a:schemeClr>
              </a:solidFill>
            </a:endParaRPr>
          </a:p>
          <a:p>
            <a:r>
              <a:rPr lang="en-US" dirty="0">
                <a:solidFill>
                  <a:schemeClr val="accent3">
                    <a:lumMod val="20000"/>
                    <a:lumOff val="80000"/>
                  </a:schemeClr>
                </a:solidFill>
              </a:rPr>
              <a:t>As a first step, you decide to investigate a move known as the “ankle tackle,” in which a defender brings a ball-carrying offensive player down by diving to the ground and pulling their feet out from under them. Your goal is to determine whether such a move is more likely to result in knee or ankle injuries, both of which already occur relatively often in football.</a:t>
            </a:r>
          </a:p>
          <a:p>
            <a:endParaRPr lang="en-US" dirty="0">
              <a:solidFill>
                <a:schemeClr val="accent3">
                  <a:lumMod val="20000"/>
                  <a:lumOff val="80000"/>
                </a:schemeClr>
              </a:solidFill>
            </a:endParaRPr>
          </a:p>
          <a:p>
            <a:r>
              <a:rPr lang="en-US" dirty="0">
                <a:solidFill>
                  <a:schemeClr val="accent3">
                    <a:lumMod val="20000"/>
                    <a:lumOff val="80000"/>
                  </a:schemeClr>
                </a:solidFill>
              </a:rPr>
              <a:t>Your question can be summarized as follows: if a strong force is applied to a player’s feet, does he experience more damaging (greater) tension in the tendons and ligaments of his knees or of his ankles? To simulate this situation, you decide to use a system of connected carts to represent the sections of the player’s leg, a hanging mass to represent force applied to the foot, and connecting strings serving as a model for connective tendons and ligaments.</a:t>
            </a:r>
          </a:p>
        </p:txBody>
      </p:sp>
      <p:sp>
        <p:nvSpPr>
          <p:cNvPr id="8" name="TextBox 7">
            <a:extLst>
              <a:ext uri="{FF2B5EF4-FFF2-40B4-BE49-F238E27FC236}">
                <a16:creationId xmlns:a16="http://schemas.microsoft.com/office/drawing/2014/main" id="{BCA2739F-B02A-E10B-1D11-3A8470A5232B}"/>
              </a:ext>
            </a:extLst>
          </p:cNvPr>
          <p:cNvSpPr txBox="1"/>
          <p:nvPr/>
        </p:nvSpPr>
        <p:spPr>
          <a:xfrm>
            <a:off x="4000500" y="289127"/>
            <a:ext cx="6277872" cy="523220"/>
          </a:xfrm>
          <a:prstGeom prst="rect">
            <a:avLst/>
          </a:prstGeom>
          <a:noFill/>
        </p:spPr>
        <p:txBody>
          <a:bodyPr wrap="none" rtlCol="0">
            <a:spAutoFit/>
          </a:bodyPr>
          <a:lstStyle/>
          <a:p>
            <a:r>
              <a:rPr lang="en-US" sz="2800" dirty="0">
                <a:solidFill>
                  <a:schemeClr val="accent2">
                    <a:lumMod val="75000"/>
                  </a:schemeClr>
                </a:solidFill>
              </a:rPr>
              <a:t>Ankle tackle problem (2030/1429 lab 6)</a:t>
            </a:r>
          </a:p>
        </p:txBody>
      </p:sp>
    </p:spTree>
    <p:extLst>
      <p:ext uri="{BB962C8B-B14F-4D97-AF65-F5344CB8AC3E}">
        <p14:creationId xmlns:p14="http://schemas.microsoft.com/office/powerpoint/2010/main" val="1969787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A3D8F-0B05-6D6F-EED6-01C070680499}"/>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88FDD48-5D60-F11B-3236-EAD3EA6CA10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12</a:t>
            </a:fld>
            <a:endParaRPr lang="en-US" dirty="0"/>
          </a:p>
        </p:txBody>
      </p:sp>
      <p:sp>
        <p:nvSpPr>
          <p:cNvPr id="7" name="TextBox 6">
            <a:extLst>
              <a:ext uri="{FF2B5EF4-FFF2-40B4-BE49-F238E27FC236}">
                <a16:creationId xmlns:a16="http://schemas.microsoft.com/office/drawing/2014/main" id="{32534907-BFCA-4E47-56A8-B70B6D622C21}"/>
              </a:ext>
            </a:extLst>
          </p:cNvPr>
          <p:cNvSpPr txBox="1"/>
          <p:nvPr/>
        </p:nvSpPr>
        <p:spPr>
          <a:xfrm>
            <a:off x="3367668" y="1322191"/>
            <a:ext cx="8694896" cy="3970318"/>
          </a:xfrm>
          <a:prstGeom prst="rect">
            <a:avLst/>
          </a:prstGeom>
          <a:noFill/>
        </p:spPr>
        <p:txBody>
          <a:bodyPr wrap="square" rtlCol="0">
            <a:spAutoFit/>
          </a:bodyPr>
          <a:lstStyle/>
          <a:p>
            <a:r>
              <a:rPr lang="en-US" dirty="0">
                <a:solidFill>
                  <a:schemeClr val="accent3">
                    <a:lumMod val="20000"/>
                    <a:lumOff val="80000"/>
                  </a:schemeClr>
                </a:solidFill>
              </a:rPr>
              <a:t>You are doing research on damaged nerve cells and hope to gain a better understanding of how the damage can most easily be diagnosed and therefore addressed. You know that on a simple level, the transmission mechanism for signals in nerve cells is electrical in nature, and you aim to gain a deeper understanding of how the transmission of electrical signals through conductors originates.</a:t>
            </a:r>
          </a:p>
          <a:p>
            <a:endParaRPr lang="en-US" dirty="0">
              <a:solidFill>
                <a:schemeClr val="accent3">
                  <a:lumMod val="20000"/>
                  <a:lumOff val="80000"/>
                </a:schemeClr>
              </a:solidFill>
            </a:endParaRPr>
          </a:p>
          <a:p>
            <a:r>
              <a:rPr lang="en-US" dirty="0">
                <a:solidFill>
                  <a:schemeClr val="accent3">
                    <a:lumMod val="20000"/>
                    <a:lumOff val="80000"/>
                  </a:schemeClr>
                </a:solidFill>
              </a:rPr>
              <a:t>Damage to the myelin sheath that insulates the axon can disrupt the transmission of signals and thus create major problems. Your goal is to determine a non-invasive method for diagnosing where along the axon the damage has occurred so that repair efforts can target the appropriate region with minimal disruption to healthy cells.</a:t>
            </a:r>
          </a:p>
          <a:p>
            <a:endParaRPr lang="en-US" dirty="0">
              <a:solidFill>
                <a:schemeClr val="accent3">
                  <a:lumMod val="20000"/>
                  <a:lumOff val="80000"/>
                </a:schemeClr>
              </a:solidFill>
            </a:endParaRPr>
          </a:p>
          <a:p>
            <a:r>
              <a:rPr lang="en-US" dirty="0">
                <a:solidFill>
                  <a:schemeClr val="accent3">
                    <a:lumMod val="20000"/>
                    <a:lumOff val="80000"/>
                  </a:schemeClr>
                </a:solidFill>
              </a:rPr>
              <a:t>You will model the damaged axon and electrical ground with which it has come in contact using highly-resistive wires. An electrical short will represent the region of damage that affects the transmission of the signal.</a:t>
            </a:r>
          </a:p>
        </p:txBody>
      </p:sp>
      <p:sp>
        <p:nvSpPr>
          <p:cNvPr id="8" name="TextBox 7">
            <a:extLst>
              <a:ext uri="{FF2B5EF4-FFF2-40B4-BE49-F238E27FC236}">
                <a16:creationId xmlns:a16="http://schemas.microsoft.com/office/drawing/2014/main" id="{5915FE11-033D-700F-710B-4A7C8A18AD69}"/>
              </a:ext>
            </a:extLst>
          </p:cNvPr>
          <p:cNvSpPr txBox="1"/>
          <p:nvPr/>
        </p:nvSpPr>
        <p:spPr>
          <a:xfrm>
            <a:off x="3581400" y="378027"/>
            <a:ext cx="7746160" cy="523220"/>
          </a:xfrm>
          <a:prstGeom prst="rect">
            <a:avLst/>
          </a:prstGeom>
          <a:noFill/>
        </p:spPr>
        <p:txBody>
          <a:bodyPr wrap="none" rtlCol="0">
            <a:spAutoFit/>
          </a:bodyPr>
          <a:lstStyle/>
          <a:p>
            <a:r>
              <a:rPr lang="en-US" sz="2800" dirty="0">
                <a:solidFill>
                  <a:schemeClr val="accent2">
                    <a:lumMod val="75000"/>
                  </a:schemeClr>
                </a:solidFill>
              </a:rPr>
              <a:t>Nervous breakdown problem (2040/2419 Lab 2C)</a:t>
            </a:r>
          </a:p>
        </p:txBody>
      </p:sp>
    </p:spTree>
    <p:extLst>
      <p:ext uri="{BB962C8B-B14F-4D97-AF65-F5344CB8AC3E}">
        <p14:creationId xmlns:p14="http://schemas.microsoft.com/office/powerpoint/2010/main" val="1408222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2F7B6-86E5-D8A8-D66A-79931D1985CE}"/>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D86CBD8-700C-7A94-EB8F-DC5FCF1E338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13</a:t>
            </a:fld>
            <a:endParaRPr lang="en-US" dirty="0"/>
          </a:p>
        </p:txBody>
      </p:sp>
      <p:sp>
        <p:nvSpPr>
          <p:cNvPr id="13" name="TextBox 12">
            <a:extLst>
              <a:ext uri="{FF2B5EF4-FFF2-40B4-BE49-F238E27FC236}">
                <a16:creationId xmlns:a16="http://schemas.microsoft.com/office/drawing/2014/main" id="{EFBE263E-D3EE-EF0D-5544-3A3B019AD27C}"/>
              </a:ext>
            </a:extLst>
          </p:cNvPr>
          <p:cNvSpPr txBox="1"/>
          <p:nvPr/>
        </p:nvSpPr>
        <p:spPr>
          <a:xfrm>
            <a:off x="2016690" y="-12526"/>
            <a:ext cx="8016657" cy="1384995"/>
          </a:xfrm>
          <a:prstGeom prst="rect">
            <a:avLst/>
          </a:prstGeom>
          <a:noFill/>
        </p:spPr>
        <p:txBody>
          <a:bodyPr wrap="square" rtlCol="0">
            <a:spAutoFit/>
          </a:bodyPr>
          <a:lstStyle/>
          <a:p>
            <a:pPr algn="ctr"/>
            <a:r>
              <a:rPr lang="en-US" sz="2800" dirty="0"/>
              <a:t>5. Results from students’ evaluations </a:t>
            </a:r>
            <a:r>
              <a:rPr lang="en-US" sz="2800" dirty="0" err="1"/>
              <a:t>phys</a:t>
            </a:r>
            <a:r>
              <a:rPr lang="en-US" sz="2800" dirty="0"/>
              <a:t>-I (implemented in Spring2024)</a:t>
            </a:r>
          </a:p>
          <a:p>
            <a:endParaRPr lang="en-US" sz="2800" dirty="0"/>
          </a:p>
        </p:txBody>
      </p:sp>
      <p:pic>
        <p:nvPicPr>
          <p:cNvPr id="3" name="Picture 2" descr="A graph with red and blue lines&#10;&#10;AI-generated content may be incorrect.">
            <a:extLst>
              <a:ext uri="{FF2B5EF4-FFF2-40B4-BE49-F238E27FC236}">
                <a16:creationId xmlns:a16="http://schemas.microsoft.com/office/drawing/2014/main" id="{1DF352C7-4E03-DBD8-9934-C2550F4EDB74}"/>
              </a:ext>
            </a:extLst>
          </p:cNvPr>
          <p:cNvPicPr>
            <a:picLocks noChangeAspect="1"/>
          </p:cNvPicPr>
          <p:nvPr/>
        </p:nvPicPr>
        <p:blipFill>
          <a:blip r:embed="rId3"/>
          <a:stretch>
            <a:fillRect/>
          </a:stretch>
        </p:blipFill>
        <p:spPr>
          <a:xfrm>
            <a:off x="474469" y="1023443"/>
            <a:ext cx="4222791" cy="2566136"/>
          </a:xfrm>
          <a:prstGeom prst="rect">
            <a:avLst/>
          </a:prstGeom>
        </p:spPr>
      </p:pic>
      <p:pic>
        <p:nvPicPr>
          <p:cNvPr id="6" name="Picture 5" descr="A graph with a line going up&#10;&#10;AI-generated content may be incorrect.">
            <a:extLst>
              <a:ext uri="{FF2B5EF4-FFF2-40B4-BE49-F238E27FC236}">
                <a16:creationId xmlns:a16="http://schemas.microsoft.com/office/drawing/2014/main" id="{877B34E3-9E3C-9A23-5101-8237C93E803B}"/>
              </a:ext>
            </a:extLst>
          </p:cNvPr>
          <p:cNvPicPr>
            <a:picLocks noChangeAspect="1"/>
          </p:cNvPicPr>
          <p:nvPr/>
        </p:nvPicPr>
        <p:blipFill>
          <a:blip r:embed="rId4"/>
          <a:stretch>
            <a:fillRect/>
          </a:stretch>
        </p:blipFill>
        <p:spPr>
          <a:xfrm>
            <a:off x="6535992" y="1023444"/>
            <a:ext cx="4824909" cy="2566136"/>
          </a:xfrm>
          <a:prstGeom prst="rect">
            <a:avLst/>
          </a:prstGeom>
        </p:spPr>
      </p:pic>
      <p:pic>
        <p:nvPicPr>
          <p:cNvPr id="8" name="Picture 7" descr="A graph with lines and dots&#10;&#10;AI-generated content may be incorrect.">
            <a:extLst>
              <a:ext uri="{FF2B5EF4-FFF2-40B4-BE49-F238E27FC236}">
                <a16:creationId xmlns:a16="http://schemas.microsoft.com/office/drawing/2014/main" id="{9946A270-2CF4-18B1-77AD-496748062D0C}"/>
              </a:ext>
            </a:extLst>
          </p:cNvPr>
          <p:cNvPicPr>
            <a:picLocks noChangeAspect="1"/>
          </p:cNvPicPr>
          <p:nvPr/>
        </p:nvPicPr>
        <p:blipFill>
          <a:blip r:embed="rId5"/>
          <a:stretch>
            <a:fillRect/>
          </a:stretch>
        </p:blipFill>
        <p:spPr>
          <a:xfrm>
            <a:off x="2780777" y="3849209"/>
            <a:ext cx="5173250" cy="2959551"/>
          </a:xfrm>
          <a:prstGeom prst="rect">
            <a:avLst/>
          </a:prstGeom>
        </p:spPr>
      </p:pic>
    </p:spTree>
    <p:extLst>
      <p:ext uri="{BB962C8B-B14F-4D97-AF65-F5344CB8AC3E}">
        <p14:creationId xmlns:p14="http://schemas.microsoft.com/office/powerpoint/2010/main" val="431836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8D9E5-3C99-6922-0DCF-FD75A71E744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38099-4E1A-E280-94BF-CE3DB52831A0}"/>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14</a:t>
            </a:fld>
            <a:endParaRPr lang="en-US" dirty="0"/>
          </a:p>
        </p:txBody>
      </p:sp>
      <p:sp>
        <p:nvSpPr>
          <p:cNvPr id="13" name="TextBox 12">
            <a:extLst>
              <a:ext uri="{FF2B5EF4-FFF2-40B4-BE49-F238E27FC236}">
                <a16:creationId xmlns:a16="http://schemas.microsoft.com/office/drawing/2014/main" id="{13A6849C-4CC2-60AA-2B57-F2F873EDEF84}"/>
              </a:ext>
            </a:extLst>
          </p:cNvPr>
          <p:cNvSpPr txBox="1"/>
          <p:nvPr/>
        </p:nvSpPr>
        <p:spPr>
          <a:xfrm>
            <a:off x="2087671" y="44670"/>
            <a:ext cx="8016657" cy="954107"/>
          </a:xfrm>
          <a:prstGeom prst="rect">
            <a:avLst/>
          </a:prstGeom>
          <a:noFill/>
        </p:spPr>
        <p:txBody>
          <a:bodyPr wrap="square" rtlCol="0">
            <a:spAutoFit/>
          </a:bodyPr>
          <a:lstStyle/>
          <a:p>
            <a:pPr algn="ctr"/>
            <a:r>
              <a:rPr lang="en-US" sz="2800" dirty="0"/>
              <a:t>5. Results from students’ evaluations </a:t>
            </a:r>
            <a:r>
              <a:rPr lang="en-US" sz="2800" dirty="0" err="1"/>
              <a:t>phys</a:t>
            </a:r>
            <a:r>
              <a:rPr lang="en-US" sz="2800" dirty="0"/>
              <a:t>-II (implemented in Fall 2024)</a:t>
            </a:r>
          </a:p>
        </p:txBody>
      </p:sp>
      <p:pic>
        <p:nvPicPr>
          <p:cNvPr id="4" name="Picture 3" descr="A graph with red and blue lines&#10;&#10;AI-generated content may be incorrect.">
            <a:extLst>
              <a:ext uri="{FF2B5EF4-FFF2-40B4-BE49-F238E27FC236}">
                <a16:creationId xmlns:a16="http://schemas.microsoft.com/office/drawing/2014/main" id="{58A88581-68BB-7FC5-D2DE-6918AE31EBDA}"/>
              </a:ext>
            </a:extLst>
          </p:cNvPr>
          <p:cNvPicPr>
            <a:picLocks noChangeAspect="1"/>
          </p:cNvPicPr>
          <p:nvPr/>
        </p:nvPicPr>
        <p:blipFill>
          <a:blip r:embed="rId3"/>
          <a:stretch>
            <a:fillRect/>
          </a:stretch>
        </p:blipFill>
        <p:spPr>
          <a:xfrm>
            <a:off x="992460" y="937412"/>
            <a:ext cx="4119684" cy="2746456"/>
          </a:xfrm>
          <a:prstGeom prst="rect">
            <a:avLst/>
          </a:prstGeom>
        </p:spPr>
      </p:pic>
      <p:pic>
        <p:nvPicPr>
          <p:cNvPr id="9" name="Picture 8" descr="A graph with lines and numbers&#10;&#10;AI-generated content may be incorrect.">
            <a:extLst>
              <a:ext uri="{FF2B5EF4-FFF2-40B4-BE49-F238E27FC236}">
                <a16:creationId xmlns:a16="http://schemas.microsoft.com/office/drawing/2014/main" id="{EA489519-15B0-FFC6-1DD2-A95E9AB1A585}"/>
              </a:ext>
            </a:extLst>
          </p:cNvPr>
          <p:cNvPicPr>
            <a:picLocks noChangeAspect="1"/>
          </p:cNvPicPr>
          <p:nvPr/>
        </p:nvPicPr>
        <p:blipFill>
          <a:blip r:embed="rId4"/>
          <a:stretch>
            <a:fillRect/>
          </a:stretch>
        </p:blipFill>
        <p:spPr>
          <a:xfrm>
            <a:off x="7079858" y="955367"/>
            <a:ext cx="4030728" cy="2687152"/>
          </a:xfrm>
          <a:prstGeom prst="rect">
            <a:avLst/>
          </a:prstGeom>
        </p:spPr>
      </p:pic>
      <p:pic>
        <p:nvPicPr>
          <p:cNvPr id="11" name="Picture 10" descr="A graph with green and orange lines and dots&#10;&#10;AI-generated content may be incorrect.">
            <a:extLst>
              <a:ext uri="{FF2B5EF4-FFF2-40B4-BE49-F238E27FC236}">
                <a16:creationId xmlns:a16="http://schemas.microsoft.com/office/drawing/2014/main" id="{ED9E5283-3A55-BCFE-D949-FC4E0E0B9A4B}"/>
              </a:ext>
            </a:extLst>
          </p:cNvPr>
          <p:cNvPicPr>
            <a:picLocks noChangeAspect="1"/>
          </p:cNvPicPr>
          <p:nvPr/>
        </p:nvPicPr>
        <p:blipFill>
          <a:blip r:embed="rId5"/>
          <a:stretch>
            <a:fillRect/>
          </a:stretch>
        </p:blipFill>
        <p:spPr>
          <a:xfrm>
            <a:off x="3657599" y="3740994"/>
            <a:ext cx="4608503" cy="3072336"/>
          </a:xfrm>
          <a:prstGeom prst="rect">
            <a:avLst/>
          </a:prstGeom>
        </p:spPr>
      </p:pic>
    </p:spTree>
    <p:extLst>
      <p:ext uri="{BB962C8B-B14F-4D97-AF65-F5344CB8AC3E}">
        <p14:creationId xmlns:p14="http://schemas.microsoft.com/office/powerpoint/2010/main" val="3018702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23491-B15D-38D8-9890-41E105EFC6CA}"/>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992F70E-6B08-B722-2B4A-8E287C5FB3B3}"/>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15</a:t>
            </a:fld>
            <a:endParaRPr lang="en-US" dirty="0"/>
          </a:p>
        </p:txBody>
      </p:sp>
      <p:sp>
        <p:nvSpPr>
          <p:cNvPr id="12" name="TextBox 11">
            <a:extLst>
              <a:ext uri="{FF2B5EF4-FFF2-40B4-BE49-F238E27FC236}">
                <a16:creationId xmlns:a16="http://schemas.microsoft.com/office/drawing/2014/main" id="{118F94D8-DE19-00C5-D0DF-4A99F1BE9B0C}"/>
              </a:ext>
            </a:extLst>
          </p:cNvPr>
          <p:cNvSpPr txBox="1"/>
          <p:nvPr/>
        </p:nvSpPr>
        <p:spPr>
          <a:xfrm>
            <a:off x="1945659" y="1292553"/>
            <a:ext cx="9732722" cy="5632311"/>
          </a:xfrm>
          <a:prstGeom prst="rect">
            <a:avLst/>
          </a:prstGeom>
          <a:noFill/>
        </p:spPr>
        <p:txBody>
          <a:bodyPr wrap="square" rtlCol="0">
            <a:spAutoFit/>
          </a:bodyPr>
          <a:lstStyle/>
          <a:p>
            <a:r>
              <a:rPr lang="en-US" i="1" dirty="0">
                <a:latin typeface="+mj-lt"/>
                <a:cs typeface="Arial" panose="020B0604020202020204" pitchFamily="34" charset="0"/>
              </a:rPr>
              <a:t>In my experience </a:t>
            </a:r>
            <a:r>
              <a:rPr lang="en-US" dirty="0">
                <a:latin typeface="+mj-lt"/>
                <a:cs typeface="Arial" panose="020B0604020202020204" pitchFamily="34" charset="0"/>
              </a:rPr>
              <a:t>the following factors influence the evaluations </a:t>
            </a:r>
            <a:r>
              <a:rPr lang="en-US" b="1" dirty="0">
                <a:latin typeface="+mj-lt"/>
                <a:cs typeface="Arial" panose="020B0604020202020204" pitchFamily="34" charset="0"/>
              </a:rPr>
              <a:t>negatively</a:t>
            </a:r>
          </a:p>
          <a:p>
            <a:endParaRPr lang="en-US" dirty="0">
              <a:latin typeface="+mj-lt"/>
              <a:cs typeface="Arial" panose="020B0604020202020204" pitchFamily="34" charset="0"/>
            </a:endParaRPr>
          </a:p>
          <a:p>
            <a:pPr marL="342900" indent="-342900">
              <a:buAutoNum type="arabicPeriod"/>
            </a:pPr>
            <a:r>
              <a:rPr lang="en-US" dirty="0">
                <a:latin typeface="+mj-lt"/>
                <a:cs typeface="Arial" panose="020B0604020202020204" pitchFamily="34" charset="0"/>
              </a:rPr>
              <a:t>High inquiry level of the assignments</a:t>
            </a:r>
          </a:p>
          <a:p>
            <a:pPr lvl="1"/>
            <a:r>
              <a:rPr lang="en-US" dirty="0">
                <a:latin typeface="+mj-lt"/>
                <a:cs typeface="Arial" panose="020B0604020202020204" pitchFamily="34" charset="0"/>
              </a:rPr>
              <a:t>	a. Even slightly open-ended problem statements</a:t>
            </a:r>
          </a:p>
          <a:p>
            <a:pPr lvl="1"/>
            <a:r>
              <a:rPr lang="en-US" dirty="0">
                <a:latin typeface="+mj-lt"/>
                <a:cs typeface="Arial" panose="020B0604020202020204" pitchFamily="34" charset="0"/>
              </a:rPr>
              <a:t>        b. Self-governed measurement plans</a:t>
            </a:r>
          </a:p>
          <a:p>
            <a:pPr lvl="1"/>
            <a:r>
              <a:rPr lang="en-US" dirty="0">
                <a:latin typeface="+mj-lt"/>
                <a:cs typeface="Arial" panose="020B0604020202020204" pitchFamily="34" charset="0"/>
              </a:rPr>
              <a:t>        c. Generic instead of specific rubrics </a:t>
            </a:r>
          </a:p>
          <a:p>
            <a:pPr lvl="1"/>
            <a:r>
              <a:rPr lang="en-US" dirty="0">
                <a:latin typeface="+mj-lt"/>
                <a:cs typeface="Arial" panose="020B0604020202020204" pitchFamily="34" charset="0"/>
              </a:rPr>
              <a:t>        e. Any perceived or actual subjectivity in grading</a:t>
            </a:r>
          </a:p>
          <a:p>
            <a:endParaRPr lang="en-US" dirty="0">
              <a:latin typeface="+mj-lt"/>
              <a:cs typeface="Arial" panose="020B0604020202020204" pitchFamily="34" charset="0"/>
            </a:endParaRPr>
          </a:p>
          <a:p>
            <a:pPr marL="342900" indent="-342900">
              <a:buAutoNum type="arabicPeriod" startAt="2"/>
            </a:pPr>
            <a:r>
              <a:rPr lang="en-US" dirty="0">
                <a:latin typeface="+mj-lt"/>
                <a:cs typeface="Arial" panose="020B0604020202020204" pitchFamily="34" charset="0"/>
              </a:rPr>
              <a:t>Truly collaborative/group work in and out of the class</a:t>
            </a:r>
          </a:p>
          <a:p>
            <a:pPr marL="342900" indent="-342900">
              <a:buAutoNum type="arabicPeriod" startAt="2"/>
            </a:pPr>
            <a:endParaRPr lang="en-US" dirty="0">
              <a:latin typeface="+mj-lt"/>
              <a:cs typeface="Arial" panose="020B0604020202020204" pitchFamily="34" charset="0"/>
            </a:endParaRPr>
          </a:p>
          <a:p>
            <a:pPr marL="342900" indent="-342900">
              <a:buAutoNum type="arabicPeriod" startAt="2"/>
            </a:pPr>
            <a:r>
              <a:rPr lang="en-US" dirty="0">
                <a:latin typeface="+mj-lt"/>
                <a:cs typeface="Arial" panose="020B0604020202020204" pitchFamily="34" charset="0"/>
              </a:rPr>
              <a:t>Any amount of work outside the class (for 1-credit class)</a:t>
            </a:r>
          </a:p>
          <a:p>
            <a:pPr marL="342900" indent="-342900">
              <a:buAutoNum type="arabicPeriod" startAt="2"/>
            </a:pPr>
            <a:endParaRPr lang="en-US" dirty="0">
              <a:latin typeface="+mj-lt"/>
              <a:cs typeface="Arial" panose="020B0604020202020204" pitchFamily="34" charset="0"/>
            </a:endParaRPr>
          </a:p>
          <a:p>
            <a:pPr marL="342900" indent="-342900">
              <a:buAutoNum type="arabicPeriod" startAt="2"/>
            </a:pPr>
            <a:r>
              <a:rPr lang="en-US" dirty="0">
                <a:latin typeface="+mj-lt"/>
                <a:cs typeface="Arial" panose="020B0604020202020204" pitchFamily="34" charset="0"/>
              </a:rPr>
              <a:t>Anything that resembles “grunt work” science: uncertainty calculations, data tabulation, lab journals (paper/electronic), proper graph/report formatting etc. = “busy work”</a:t>
            </a:r>
          </a:p>
          <a:p>
            <a:endParaRPr lang="en-US" dirty="0">
              <a:latin typeface="+mj-lt"/>
              <a:cs typeface="Arial" panose="020B0604020202020204" pitchFamily="34" charset="0"/>
            </a:endParaRPr>
          </a:p>
          <a:p>
            <a:r>
              <a:rPr lang="en-US" dirty="0">
                <a:latin typeface="+mj-lt"/>
                <a:cs typeface="Arial" panose="020B0604020202020204" pitchFamily="34" charset="0"/>
              </a:rPr>
              <a:t>All of which are </a:t>
            </a:r>
            <a:r>
              <a:rPr lang="en-US" i="1" dirty="0">
                <a:latin typeface="+mj-lt"/>
                <a:cs typeface="Arial" panose="020B0604020202020204" pitchFamily="34" charset="0"/>
              </a:rPr>
              <a:t>proven good pedagogical practices!! </a:t>
            </a:r>
            <a:r>
              <a:rPr lang="en-US" i="1" dirty="0">
                <a:solidFill>
                  <a:schemeClr val="accent2">
                    <a:lumMod val="75000"/>
                  </a:schemeClr>
                </a:solidFill>
                <a:latin typeface="+mj-lt"/>
                <a:cs typeface="Arial" panose="020B0604020202020204" pitchFamily="34" charset="0"/>
              </a:rPr>
              <a:t>PICK YOUR HILL TO DIE ON and carry on!</a:t>
            </a:r>
            <a:endParaRPr lang="en-US" dirty="0">
              <a:solidFill>
                <a:schemeClr val="accent2">
                  <a:lumMod val="75000"/>
                </a:schemeClr>
              </a:solidFill>
              <a:latin typeface="+mj-lt"/>
              <a:cs typeface="Arial" panose="020B0604020202020204" pitchFamily="34" charset="0"/>
            </a:endParaRPr>
          </a:p>
          <a:p>
            <a:pPr marL="342900" indent="-342900">
              <a:buAutoNum type="arabicPeriod" startAt="2"/>
            </a:pPr>
            <a:endParaRPr lang="en-US" dirty="0">
              <a:latin typeface="+mj-lt"/>
              <a:cs typeface="Arial" panose="020B0604020202020204" pitchFamily="34" charset="0"/>
            </a:endParaRPr>
          </a:p>
          <a:p>
            <a:endParaRPr lang="en-US" dirty="0">
              <a:latin typeface="+mj-lt"/>
              <a:cs typeface="Arial" panose="020B0604020202020204" pitchFamily="34" charset="0"/>
            </a:endParaRPr>
          </a:p>
          <a:p>
            <a:pPr marL="342900" indent="-342900">
              <a:buAutoNum type="arabicPeriod"/>
            </a:pPr>
            <a:endParaRPr lang="en-US" dirty="0">
              <a:latin typeface="+mj-lt"/>
              <a:cs typeface="Arial" panose="020B0604020202020204" pitchFamily="34" charset="0"/>
            </a:endParaRPr>
          </a:p>
          <a:p>
            <a:pPr marL="342900" indent="-342900">
              <a:buAutoNum type="arabicPeriod"/>
            </a:pPr>
            <a:endParaRPr lang="en-US" dirty="0">
              <a:latin typeface="+mj-lt"/>
              <a:cs typeface="Arial" panose="020B0604020202020204" pitchFamily="34" charset="0"/>
            </a:endParaRPr>
          </a:p>
        </p:txBody>
      </p:sp>
      <p:sp>
        <p:nvSpPr>
          <p:cNvPr id="13" name="TextBox 12">
            <a:extLst>
              <a:ext uri="{FF2B5EF4-FFF2-40B4-BE49-F238E27FC236}">
                <a16:creationId xmlns:a16="http://schemas.microsoft.com/office/drawing/2014/main" id="{76E7FE3B-A6B0-F234-4B36-73287C9777E4}"/>
              </a:ext>
            </a:extLst>
          </p:cNvPr>
          <p:cNvSpPr txBox="1"/>
          <p:nvPr/>
        </p:nvSpPr>
        <p:spPr>
          <a:xfrm>
            <a:off x="4585009" y="492334"/>
            <a:ext cx="3021981" cy="800219"/>
          </a:xfrm>
          <a:prstGeom prst="rect">
            <a:avLst/>
          </a:prstGeom>
          <a:noFill/>
        </p:spPr>
        <p:txBody>
          <a:bodyPr wrap="none" rtlCol="0">
            <a:spAutoFit/>
          </a:bodyPr>
          <a:lstStyle/>
          <a:p>
            <a:r>
              <a:rPr lang="en-US" sz="2800" dirty="0"/>
              <a:t>6. Lessons learned</a:t>
            </a:r>
          </a:p>
          <a:p>
            <a:endParaRPr lang="en-US" dirty="0"/>
          </a:p>
        </p:txBody>
      </p:sp>
    </p:spTree>
    <p:extLst>
      <p:ext uri="{BB962C8B-B14F-4D97-AF65-F5344CB8AC3E}">
        <p14:creationId xmlns:p14="http://schemas.microsoft.com/office/powerpoint/2010/main" val="4257210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8DBD1-DB29-D44F-FD5A-3071BB37EF37}"/>
              </a:ext>
            </a:extLst>
          </p:cNvPr>
          <p:cNvSpPr>
            <a:spLocks noGrp="1"/>
          </p:cNvSpPr>
          <p:nvPr>
            <p:ph type="ctrTitle"/>
          </p:nvPr>
        </p:nvSpPr>
        <p:spPr>
          <a:xfrm>
            <a:off x="5816184" y="479685"/>
            <a:ext cx="6375817" cy="2401301"/>
          </a:xfrm>
        </p:spPr>
        <p:txBody>
          <a:bodyPr/>
          <a:lstStyle/>
          <a:p>
            <a:r>
              <a:rPr lang="en-US" dirty="0"/>
              <a:t>The work is supported by The UVa </a:t>
            </a:r>
            <a:r>
              <a:rPr lang="en-US" dirty="0">
                <a:solidFill>
                  <a:schemeClr val="accent6">
                    <a:lumMod val="75000"/>
                  </a:schemeClr>
                </a:solidFill>
              </a:rPr>
              <a:t>LTI grant </a:t>
            </a:r>
            <a:br>
              <a:rPr lang="en-US" dirty="0"/>
            </a:br>
            <a:br>
              <a:rPr lang="en-US" dirty="0"/>
            </a:br>
            <a:endParaRPr lang="en-US" dirty="0">
              <a:solidFill>
                <a:schemeClr val="accent2">
                  <a:lumMod val="75000"/>
                </a:schemeClr>
              </a:solidFill>
            </a:endParaRPr>
          </a:p>
        </p:txBody>
      </p:sp>
      <p:sp>
        <p:nvSpPr>
          <p:cNvPr id="3" name="TextBox 2">
            <a:extLst>
              <a:ext uri="{FF2B5EF4-FFF2-40B4-BE49-F238E27FC236}">
                <a16:creationId xmlns:a16="http://schemas.microsoft.com/office/drawing/2014/main" id="{C6A3EF8B-B4C8-D21A-946E-372558226F72}"/>
              </a:ext>
            </a:extLst>
          </p:cNvPr>
          <p:cNvSpPr txBox="1"/>
          <p:nvPr/>
        </p:nvSpPr>
        <p:spPr>
          <a:xfrm>
            <a:off x="150312" y="4165872"/>
            <a:ext cx="8253063" cy="2308324"/>
          </a:xfrm>
          <a:prstGeom prst="rect">
            <a:avLst/>
          </a:prstGeom>
          <a:noFill/>
        </p:spPr>
        <p:txBody>
          <a:bodyPr wrap="square" rtlCol="0">
            <a:spAutoFit/>
          </a:bodyPr>
          <a:lstStyle/>
          <a:p>
            <a:r>
              <a:rPr lang="en-US" sz="2400" dirty="0"/>
              <a:t>The Learning Technology Incubator (</a:t>
            </a:r>
            <a:r>
              <a:rPr lang="en-US" sz="2400" dirty="0" err="1"/>
              <a:t>LTi</a:t>
            </a:r>
            <a:r>
              <a:rPr lang="en-US" sz="2400" dirty="0"/>
              <a:t>) program promotes innovative projects that seek to solve common instructional challenges and show potential to improve teaching and learning broadly across the curriculum. </a:t>
            </a:r>
            <a:r>
              <a:rPr lang="en-US" sz="2400" dirty="0" err="1"/>
              <a:t>LTi</a:t>
            </a:r>
            <a:r>
              <a:rPr lang="en-US" sz="2400" dirty="0"/>
              <a:t> is an initiative of A&amp;S Learning Design and Technology, a faculty support unit in the College and Graduate School of Arts &amp; Sciences. </a:t>
            </a:r>
          </a:p>
        </p:txBody>
      </p:sp>
    </p:spTree>
    <p:extLst>
      <p:ext uri="{BB962C8B-B14F-4D97-AF65-F5344CB8AC3E}">
        <p14:creationId xmlns:p14="http://schemas.microsoft.com/office/powerpoint/2010/main" val="608796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809469" y="1020445"/>
            <a:ext cx="4601979" cy="1325563"/>
          </a:xfrm>
        </p:spPr>
        <p:txBody>
          <a:bodyPr/>
          <a:lstStyle/>
          <a:p>
            <a:r>
              <a:rPr lang="en-US" dirty="0"/>
              <a:t>TOPICS to be covered</a:t>
            </a:r>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239843" y="2623279"/>
            <a:ext cx="5171605" cy="3320323"/>
          </a:xfrm>
        </p:spPr>
        <p:txBody>
          <a:bodyPr>
            <a:normAutofit/>
          </a:bodyPr>
          <a:lstStyle/>
          <a:p>
            <a:r>
              <a:rPr lang="en-US" dirty="0"/>
              <a:t>1. Overview of the courses</a:t>
            </a:r>
          </a:p>
          <a:p>
            <a:r>
              <a:rPr lang="en-US" dirty="0"/>
              <a:t>2. Learning objectives</a:t>
            </a:r>
          </a:p>
          <a:p>
            <a:r>
              <a:rPr lang="en-US" dirty="0"/>
              <a:t>3. Issues and proposed solution</a:t>
            </a:r>
          </a:p>
          <a:p>
            <a:r>
              <a:rPr lang="en-US" dirty="0"/>
              <a:t>4. Implementation of the solution with examples</a:t>
            </a:r>
          </a:p>
          <a:p>
            <a:r>
              <a:rPr lang="en-US" dirty="0"/>
              <a:t>5. Results from students’ evaluations</a:t>
            </a:r>
          </a:p>
          <a:p>
            <a:r>
              <a:rPr lang="en-US" dirty="0"/>
              <a:t>6. Lessons learned</a:t>
            </a:r>
          </a:p>
        </p:txBody>
      </p:sp>
      <p:sp>
        <p:nvSpPr>
          <p:cNvPr id="5" name="Slide Number Placeholder 5">
            <a:extLst>
              <a:ext uri="{FF2B5EF4-FFF2-40B4-BE49-F238E27FC236}">
                <a16:creationId xmlns:a16="http://schemas.microsoft.com/office/drawing/2014/main" id="{B02A8827-B1A1-2D2F-D6DD-E886B886C43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3</a:t>
            </a:fld>
            <a:endParaRPr lang="en-US" dirty="0"/>
          </a:p>
        </p:txBody>
      </p:sp>
    </p:spTree>
    <p:extLst>
      <p:ext uri="{BB962C8B-B14F-4D97-AF65-F5344CB8AC3E}">
        <p14:creationId xmlns:p14="http://schemas.microsoft.com/office/powerpoint/2010/main" val="1713219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268360"/>
            <a:ext cx="7288282" cy="2121177"/>
          </a:xfrm>
        </p:spPr>
        <p:txBody>
          <a:bodyPr/>
          <a:lstStyle/>
          <a:p>
            <a:r>
              <a:rPr lang="en-US" dirty="0"/>
              <a:t>1. Overview of the course(s)</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1322388" y="2763078"/>
            <a:ext cx="7288212" cy="3407051"/>
          </a:xfrm>
        </p:spPr>
        <p:txBody>
          <a:bodyPr>
            <a:normAutofit/>
          </a:bodyPr>
          <a:lstStyle/>
          <a:p>
            <a:r>
              <a:rPr lang="en-US" dirty="0"/>
              <a:t>PHYS1429/2030/2040/2419</a:t>
            </a:r>
          </a:p>
          <a:p>
            <a:pPr lvl="1"/>
            <a:r>
              <a:rPr lang="en-US" dirty="0"/>
              <a:t>1-credit introductory courses for engineers and pre-medical students. Run the same way. Separate grade from lecture</a:t>
            </a:r>
          </a:p>
          <a:p>
            <a:pPr lvl="1"/>
            <a:r>
              <a:rPr lang="en-US" dirty="0"/>
              <a:t>Large enrollment (~1200 in the Spring and ~800 in the Fall)</a:t>
            </a:r>
          </a:p>
          <a:p>
            <a:pPr lvl="1"/>
            <a:r>
              <a:rPr lang="en-US" dirty="0"/>
              <a:t>Split into ~35-50 sections of 26 students</a:t>
            </a:r>
          </a:p>
          <a:p>
            <a:pPr lvl="1"/>
            <a:r>
              <a:rPr lang="en-US" dirty="0"/>
              <a:t>Each section is led by 2 or 3 TA (grad and UG) ~40 TAs total</a:t>
            </a:r>
          </a:p>
          <a:p>
            <a:pPr lvl="1"/>
            <a:r>
              <a:rPr lang="en-US" dirty="0"/>
              <a:t>TAs are trained weekly for each experiment </a:t>
            </a:r>
          </a:p>
          <a:p>
            <a:pPr lvl="1"/>
            <a:r>
              <a:rPr lang="en-US" dirty="0"/>
              <a:t>3-4 graders per course (7 total) to ensure consistency. Trained weekly and checked weekly</a:t>
            </a:r>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4</a:t>
            </a:fld>
            <a:endParaRPr lang="en-US" dirty="0"/>
          </a:p>
        </p:txBody>
      </p:sp>
    </p:spTree>
    <p:extLst>
      <p:ext uri="{BB962C8B-B14F-4D97-AF65-F5344CB8AC3E}">
        <p14:creationId xmlns:p14="http://schemas.microsoft.com/office/powerpoint/2010/main" val="3571516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50F39-CA52-D593-FBBF-75F28924B6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4DD234-5CEB-2447-F433-AFEC94E0186E}"/>
              </a:ext>
            </a:extLst>
          </p:cNvPr>
          <p:cNvSpPr>
            <a:spLocks noGrp="1"/>
          </p:cNvSpPr>
          <p:nvPr>
            <p:ph type="title"/>
          </p:nvPr>
        </p:nvSpPr>
        <p:spPr>
          <a:xfrm>
            <a:off x="1427966" y="268361"/>
            <a:ext cx="9932935" cy="633514"/>
          </a:xfrm>
        </p:spPr>
        <p:txBody>
          <a:bodyPr/>
          <a:lstStyle/>
          <a:p>
            <a:r>
              <a:rPr lang="en-US" dirty="0"/>
              <a:t>Course evaluations are entirely student driven</a:t>
            </a:r>
          </a:p>
        </p:txBody>
      </p:sp>
      <p:sp>
        <p:nvSpPr>
          <p:cNvPr id="3" name="Text Placeholder 2">
            <a:extLst>
              <a:ext uri="{FF2B5EF4-FFF2-40B4-BE49-F238E27FC236}">
                <a16:creationId xmlns:a16="http://schemas.microsoft.com/office/drawing/2014/main" id="{6A2133C0-51FF-6327-5875-0B27B3350945}"/>
              </a:ext>
            </a:extLst>
          </p:cNvPr>
          <p:cNvSpPr>
            <a:spLocks noGrp="1"/>
          </p:cNvSpPr>
          <p:nvPr>
            <p:ph sz="half" idx="2"/>
          </p:nvPr>
        </p:nvSpPr>
        <p:spPr>
          <a:xfrm>
            <a:off x="400833" y="1716066"/>
            <a:ext cx="9507255" cy="4070959"/>
          </a:xfrm>
        </p:spPr>
        <p:txBody>
          <a:bodyPr>
            <a:normAutofit/>
          </a:bodyPr>
          <a:lstStyle/>
          <a:p>
            <a:pPr lvl="1"/>
            <a:r>
              <a:rPr lang="en-US" sz="1800" i="0" u="none" strike="noStrike" dirty="0">
                <a:effectLst/>
              </a:rPr>
              <a:t>The course Increased my enthusiasm</a:t>
            </a:r>
            <a:r>
              <a:rPr lang="en-US" dirty="0"/>
              <a:t> </a:t>
            </a:r>
            <a:r>
              <a:rPr lang="en-US" sz="1800" i="0" u="none" strike="noStrike" dirty="0">
                <a:effectLst/>
              </a:rPr>
              <a:t>for the topic = </a:t>
            </a:r>
            <a:r>
              <a:rPr lang="en-US" sz="1800" i="0" u="none" strike="noStrike" dirty="0">
                <a:solidFill>
                  <a:srgbClr val="FF0000"/>
                </a:solidFill>
                <a:effectLst/>
              </a:rPr>
              <a:t>Enthusiasm</a:t>
            </a:r>
            <a:endParaRPr lang="en-US" dirty="0"/>
          </a:p>
          <a:p>
            <a:pPr lvl="1"/>
            <a:r>
              <a:rPr lang="en-US" sz="1800" i="0" u="none" strike="noStrike" dirty="0">
                <a:effectLst/>
              </a:rPr>
              <a:t>I gained a deeper understanding of the subject matter = </a:t>
            </a:r>
            <a:r>
              <a:rPr lang="en-US" sz="1800" i="0" u="none" strike="noStrike" dirty="0">
                <a:solidFill>
                  <a:srgbClr val="FF0000"/>
                </a:solidFill>
                <a:effectLst/>
              </a:rPr>
              <a:t>Understanding</a:t>
            </a:r>
          </a:p>
          <a:p>
            <a:pPr marL="0" lvl="1" indent="0">
              <a:buNone/>
            </a:pPr>
            <a:endParaRPr lang="en-US" dirty="0"/>
          </a:p>
          <a:p>
            <a:pPr lvl="1"/>
            <a:r>
              <a:rPr lang="en-US" sz="1800" i="0" u="none" strike="noStrike" dirty="0">
                <a:effectLst/>
              </a:rPr>
              <a:t>Average time spent</a:t>
            </a:r>
            <a:r>
              <a:rPr lang="en-US" dirty="0"/>
              <a:t> o</a:t>
            </a:r>
            <a:r>
              <a:rPr lang="en-US" sz="1800" i="0" u="none" strike="noStrike" dirty="0">
                <a:effectLst/>
              </a:rPr>
              <a:t>utside the class = </a:t>
            </a:r>
            <a:r>
              <a:rPr lang="en-US" sz="1800" i="0" u="none" strike="noStrike" dirty="0">
                <a:solidFill>
                  <a:srgbClr val="FF0000"/>
                </a:solidFill>
                <a:effectLst/>
              </a:rPr>
              <a:t>Time</a:t>
            </a:r>
          </a:p>
          <a:p>
            <a:pPr lvl="1"/>
            <a:endParaRPr lang="en-US" sz="1800" i="0" u="none" strike="noStrike" dirty="0">
              <a:effectLst/>
            </a:endParaRPr>
          </a:p>
          <a:p>
            <a:pPr lvl="1"/>
            <a:r>
              <a:rPr lang="en-US" sz="1800" i="0" u="none" strike="noStrike" dirty="0">
                <a:effectLst/>
              </a:rPr>
              <a:t>The instructor fostered an environment where I felt valued as an individual and that I belonged in the class = </a:t>
            </a:r>
            <a:r>
              <a:rPr lang="en-US" sz="1800" i="0" u="none" strike="noStrike" dirty="0">
                <a:solidFill>
                  <a:srgbClr val="FF0000"/>
                </a:solidFill>
                <a:effectLst/>
              </a:rPr>
              <a:t>Belong</a:t>
            </a:r>
            <a:r>
              <a:rPr lang="en-US" dirty="0"/>
              <a:t> </a:t>
            </a:r>
          </a:p>
          <a:p>
            <a:pPr lvl="1"/>
            <a:r>
              <a:rPr lang="en-US" sz="1800" i="0" u="none" strike="noStrike" dirty="0">
                <a:effectLst/>
              </a:rPr>
              <a:t>The instructor created an environment that respected difference and welcomed diverse perspectives</a:t>
            </a:r>
            <a:r>
              <a:rPr lang="en-US" dirty="0"/>
              <a:t> = </a:t>
            </a:r>
            <a:r>
              <a:rPr lang="en-US" dirty="0">
                <a:solidFill>
                  <a:srgbClr val="FF0000"/>
                </a:solidFill>
                <a:cs typeface="Arial" panose="020B0604020202020204" pitchFamily="34" charset="0"/>
              </a:rPr>
              <a:t>Respect</a:t>
            </a:r>
          </a:p>
          <a:p>
            <a:pPr lvl="1"/>
            <a:r>
              <a:rPr lang="en-US" sz="1800" i="0" u="none" strike="noStrike" dirty="0">
                <a:effectLst/>
              </a:rPr>
              <a:t>Overall, the instructor was an effective teacher = </a:t>
            </a:r>
            <a:r>
              <a:rPr lang="en-US" sz="1800" i="0" u="none" strike="noStrike" dirty="0">
                <a:solidFill>
                  <a:srgbClr val="FF0000"/>
                </a:solidFill>
                <a:effectLst/>
              </a:rPr>
              <a:t>Effective</a:t>
            </a:r>
            <a:endParaRPr lang="en-US" dirty="0">
              <a:cs typeface="Arial" panose="020B0604020202020204" pitchFamily="34" charset="0"/>
            </a:endParaRPr>
          </a:p>
        </p:txBody>
      </p:sp>
      <p:sp>
        <p:nvSpPr>
          <p:cNvPr id="14" name="Slide Number Placeholder 5">
            <a:extLst>
              <a:ext uri="{FF2B5EF4-FFF2-40B4-BE49-F238E27FC236}">
                <a16:creationId xmlns:a16="http://schemas.microsoft.com/office/drawing/2014/main" id="{F9B8EE8A-C74E-00D3-E798-A3208A6383E1}"/>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5</a:t>
            </a:fld>
            <a:endParaRPr lang="en-US" dirty="0"/>
          </a:p>
        </p:txBody>
      </p:sp>
    </p:spTree>
    <p:extLst>
      <p:ext uri="{BB962C8B-B14F-4D97-AF65-F5344CB8AC3E}">
        <p14:creationId xmlns:p14="http://schemas.microsoft.com/office/powerpoint/2010/main" val="1562709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C97BE-403B-122E-90D1-2788978A0B6F}"/>
              </a:ext>
            </a:extLst>
          </p:cNvPr>
          <p:cNvSpPr>
            <a:spLocks noGrp="1"/>
          </p:cNvSpPr>
          <p:nvPr>
            <p:ph type="ctrTitle"/>
          </p:nvPr>
        </p:nvSpPr>
        <p:spPr>
          <a:xfrm>
            <a:off x="6095999" y="284813"/>
            <a:ext cx="5701259" cy="869430"/>
          </a:xfrm>
        </p:spPr>
        <p:txBody>
          <a:bodyPr/>
          <a:lstStyle/>
          <a:p>
            <a:r>
              <a:rPr lang="en-US" sz="2800" dirty="0"/>
              <a:t>2. Learning objectives</a:t>
            </a:r>
          </a:p>
        </p:txBody>
      </p:sp>
      <p:sp>
        <p:nvSpPr>
          <p:cNvPr id="3" name="TextBox 2">
            <a:extLst>
              <a:ext uri="{FF2B5EF4-FFF2-40B4-BE49-F238E27FC236}">
                <a16:creationId xmlns:a16="http://schemas.microsoft.com/office/drawing/2014/main" id="{FE2993AE-4F38-2618-11F6-89FB91098DB1}"/>
              </a:ext>
            </a:extLst>
          </p:cNvPr>
          <p:cNvSpPr txBox="1"/>
          <p:nvPr/>
        </p:nvSpPr>
        <p:spPr>
          <a:xfrm>
            <a:off x="5876693" y="1738857"/>
            <a:ext cx="6175398" cy="4247317"/>
          </a:xfrm>
          <a:prstGeom prst="rect">
            <a:avLst/>
          </a:prstGeom>
          <a:noFill/>
        </p:spPr>
        <p:txBody>
          <a:bodyPr wrap="square" rtlCol="0">
            <a:spAutoFit/>
          </a:bodyPr>
          <a:lstStyle/>
          <a:p>
            <a:r>
              <a:rPr lang="en-US" dirty="0">
                <a:solidFill>
                  <a:schemeClr val="accent3">
                    <a:lumMod val="40000"/>
                    <a:lumOff val="60000"/>
                  </a:schemeClr>
                </a:solidFill>
              </a:rPr>
              <a:t>1. Teach a systematic way of solving problems</a:t>
            </a:r>
          </a:p>
          <a:p>
            <a:endParaRPr lang="en-US" dirty="0">
              <a:solidFill>
                <a:schemeClr val="accent3">
                  <a:lumMod val="40000"/>
                  <a:lumOff val="60000"/>
                </a:schemeClr>
              </a:solidFill>
            </a:endParaRPr>
          </a:p>
          <a:p>
            <a:r>
              <a:rPr lang="en-US" dirty="0">
                <a:solidFill>
                  <a:schemeClr val="accent3">
                    <a:lumMod val="40000"/>
                    <a:lumOff val="60000"/>
                  </a:schemeClr>
                </a:solidFill>
              </a:rPr>
              <a:t>2. Provide practice in problem-solving in group setting</a:t>
            </a:r>
          </a:p>
          <a:p>
            <a:endParaRPr lang="en-US" dirty="0">
              <a:solidFill>
                <a:schemeClr val="accent3">
                  <a:lumMod val="40000"/>
                  <a:lumOff val="60000"/>
                </a:schemeClr>
              </a:solidFill>
            </a:endParaRPr>
          </a:p>
          <a:p>
            <a:r>
              <a:rPr lang="en-US" dirty="0">
                <a:solidFill>
                  <a:schemeClr val="accent3">
                    <a:lumMod val="40000"/>
                    <a:lumOff val="60000"/>
                  </a:schemeClr>
                </a:solidFill>
              </a:rPr>
              <a:t>3. Connect your pure mathematical skills to constructing realistic physical models</a:t>
            </a:r>
          </a:p>
          <a:p>
            <a:endParaRPr lang="en-US" dirty="0">
              <a:solidFill>
                <a:schemeClr val="accent3">
                  <a:lumMod val="40000"/>
                  <a:lumOff val="60000"/>
                </a:schemeClr>
              </a:solidFill>
            </a:endParaRPr>
          </a:p>
          <a:p>
            <a:r>
              <a:rPr lang="en-US" dirty="0">
                <a:solidFill>
                  <a:schemeClr val="accent3">
                    <a:lumMod val="40000"/>
                    <a:lumOff val="60000"/>
                  </a:schemeClr>
                </a:solidFill>
              </a:rPr>
              <a:t>4. Promote development of your oral and written communication skills</a:t>
            </a:r>
          </a:p>
          <a:p>
            <a:endParaRPr lang="en-US" dirty="0">
              <a:solidFill>
                <a:schemeClr val="accent3">
                  <a:lumMod val="40000"/>
                  <a:lumOff val="60000"/>
                </a:schemeClr>
              </a:solidFill>
            </a:endParaRPr>
          </a:p>
          <a:p>
            <a:r>
              <a:rPr lang="en-US" dirty="0">
                <a:solidFill>
                  <a:schemeClr val="accent3">
                    <a:lumMod val="40000"/>
                    <a:lumOff val="60000"/>
                  </a:schemeClr>
                </a:solidFill>
              </a:rPr>
              <a:t>5. Demonstrate the applicability of physical principles to life-science-based problems</a:t>
            </a:r>
          </a:p>
          <a:p>
            <a:endParaRPr lang="en-US" dirty="0">
              <a:solidFill>
                <a:schemeClr val="accent3">
                  <a:lumMod val="40000"/>
                  <a:lumOff val="60000"/>
                </a:schemeClr>
              </a:solidFill>
            </a:endParaRPr>
          </a:p>
          <a:p>
            <a:r>
              <a:rPr lang="en-US" dirty="0">
                <a:solidFill>
                  <a:schemeClr val="accent3">
                    <a:lumMod val="40000"/>
                    <a:lumOff val="60000"/>
                  </a:schemeClr>
                </a:solidFill>
              </a:rPr>
              <a:t>6. Inspire confidence in your ability to make measurements, and analyze and interpret data</a:t>
            </a:r>
          </a:p>
        </p:txBody>
      </p:sp>
      <p:sp>
        <p:nvSpPr>
          <p:cNvPr id="4" name="TextBox 3">
            <a:extLst>
              <a:ext uri="{FF2B5EF4-FFF2-40B4-BE49-F238E27FC236}">
                <a16:creationId xmlns:a16="http://schemas.microsoft.com/office/drawing/2014/main" id="{DBBAFCDE-7D3C-EE5D-E6BB-5D5EB66FD0E0}"/>
              </a:ext>
            </a:extLst>
          </p:cNvPr>
          <p:cNvSpPr txBox="1"/>
          <p:nvPr/>
        </p:nvSpPr>
        <p:spPr>
          <a:xfrm>
            <a:off x="105418" y="6201456"/>
            <a:ext cx="12192000" cy="369332"/>
          </a:xfrm>
          <a:prstGeom prst="rect">
            <a:avLst/>
          </a:prstGeom>
          <a:noFill/>
        </p:spPr>
        <p:txBody>
          <a:bodyPr wrap="square" rtlCol="0">
            <a:spAutoFit/>
          </a:bodyPr>
          <a:lstStyle/>
          <a:p>
            <a:r>
              <a:rPr lang="en-US" dirty="0">
                <a:solidFill>
                  <a:schemeClr val="accent2">
                    <a:lumMod val="75000"/>
                  </a:schemeClr>
                </a:solidFill>
              </a:rPr>
              <a:t>Each learning objective is supported by either an individual lab and/or a consistent requirement throughout the semester</a:t>
            </a:r>
          </a:p>
        </p:txBody>
      </p:sp>
    </p:spTree>
    <p:extLst>
      <p:ext uri="{BB962C8B-B14F-4D97-AF65-F5344CB8AC3E}">
        <p14:creationId xmlns:p14="http://schemas.microsoft.com/office/powerpoint/2010/main" val="334696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1341120" y="558801"/>
            <a:ext cx="9318529" cy="643698"/>
          </a:xfrm>
        </p:spPr>
        <p:txBody>
          <a:bodyPr/>
          <a:lstStyle/>
          <a:p>
            <a:r>
              <a:rPr lang="en-US" dirty="0"/>
              <a:t>3. Identifying the issue(s)</a:t>
            </a:r>
          </a:p>
        </p:txBody>
      </p:sp>
      <p:sp>
        <p:nvSpPr>
          <p:cNvPr id="36" name="Content Placeholder 35">
            <a:extLst>
              <a:ext uri="{FF2B5EF4-FFF2-40B4-BE49-F238E27FC236}">
                <a16:creationId xmlns:a16="http://schemas.microsoft.com/office/drawing/2014/main" id="{E71298F0-74F1-FECA-0F02-495F9A2EBA7B}"/>
              </a:ext>
            </a:extLst>
          </p:cNvPr>
          <p:cNvSpPr>
            <a:spLocks noGrp="1"/>
          </p:cNvSpPr>
          <p:nvPr>
            <p:ph sz="half" idx="15"/>
          </p:nvPr>
        </p:nvSpPr>
        <p:spPr>
          <a:xfrm>
            <a:off x="1428801" y="1575759"/>
            <a:ext cx="9756941" cy="4723439"/>
          </a:xfrm>
        </p:spPr>
        <p:txBody>
          <a:bodyPr>
            <a:normAutofit/>
          </a:bodyPr>
          <a:lstStyle/>
          <a:p>
            <a:pPr marL="0" indent="0">
              <a:buNone/>
            </a:pPr>
            <a:endParaRPr lang="en-US" sz="2800" dirty="0">
              <a:solidFill>
                <a:srgbClr val="FF0000"/>
              </a:solidFill>
            </a:endParaRPr>
          </a:p>
          <a:p>
            <a:pPr marL="0" indent="0">
              <a:buNone/>
            </a:pPr>
            <a:endParaRPr lang="en-US" sz="2800" dirty="0">
              <a:solidFill>
                <a:srgbClr val="FF0000"/>
              </a:solidFill>
            </a:endParaRPr>
          </a:p>
          <a:p>
            <a:pPr marL="0" indent="0">
              <a:buNone/>
            </a:pPr>
            <a:r>
              <a:rPr lang="en-US" sz="3200" dirty="0">
                <a:solidFill>
                  <a:srgbClr val="FF0000"/>
                </a:solidFill>
              </a:rPr>
              <a:t>Too many objectives for a 1-credit course!</a:t>
            </a:r>
          </a:p>
          <a:p>
            <a:pPr marL="0" indent="0">
              <a:buNone/>
            </a:pPr>
            <a:endParaRPr lang="en-US" sz="3200" dirty="0">
              <a:solidFill>
                <a:srgbClr val="FF0000"/>
              </a:solidFill>
            </a:endParaRPr>
          </a:p>
          <a:p>
            <a:pPr marL="0" indent="0">
              <a:buNone/>
            </a:pPr>
            <a:endParaRPr lang="en-US" sz="2800" dirty="0">
              <a:solidFill>
                <a:srgbClr val="FF0000"/>
              </a:solidFill>
            </a:endParaRPr>
          </a:p>
          <a:p>
            <a:pPr marL="0" indent="0">
              <a:buNone/>
            </a:pPr>
            <a:r>
              <a:rPr lang="en-US" sz="2800" dirty="0"/>
              <a:t>What things can be dropped? What needs to be preserved? Are there other things we need to be looking at? For example, should math prep be of greater concern?</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373350" y="6356349"/>
            <a:ext cx="987552" cy="365125"/>
          </a:xfrm>
        </p:spPr>
        <p:txBody>
          <a:bodyPr/>
          <a:lstStyle/>
          <a:p>
            <a:fld id="{A49DFD55-3C28-40EF-9E31-A92D2E4017FF}" type="slidenum">
              <a:rPr lang="en-US" smtClean="0"/>
              <a:pPr/>
              <a:t>7</a:t>
            </a:fld>
            <a:endParaRPr lang="en-US" dirty="0"/>
          </a:p>
        </p:txBody>
      </p:sp>
    </p:spTree>
    <p:extLst>
      <p:ext uri="{BB962C8B-B14F-4D97-AF65-F5344CB8AC3E}">
        <p14:creationId xmlns:p14="http://schemas.microsoft.com/office/powerpoint/2010/main" val="636929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8F44A959-C2BB-9170-C99C-1A2EDB71B994}"/>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8</a:t>
            </a:fld>
            <a:endParaRPr lang="en-US" dirty="0"/>
          </a:p>
        </p:txBody>
      </p:sp>
      <p:pic>
        <p:nvPicPr>
          <p:cNvPr id="15" name="Picture 14" descr="A graph of a number of students&#10;&#10;AI-generated content may be incorrect.">
            <a:extLst>
              <a:ext uri="{FF2B5EF4-FFF2-40B4-BE49-F238E27FC236}">
                <a16:creationId xmlns:a16="http://schemas.microsoft.com/office/drawing/2014/main" id="{0DEF421E-E7C7-5097-C6F5-ED8EAE5C340E}"/>
              </a:ext>
            </a:extLst>
          </p:cNvPr>
          <p:cNvPicPr>
            <a:picLocks noChangeAspect="1"/>
          </p:cNvPicPr>
          <p:nvPr/>
        </p:nvPicPr>
        <p:blipFill>
          <a:blip r:embed="rId3"/>
          <a:stretch>
            <a:fillRect/>
          </a:stretch>
        </p:blipFill>
        <p:spPr>
          <a:xfrm>
            <a:off x="952500" y="0"/>
            <a:ext cx="5143500" cy="3429000"/>
          </a:xfrm>
          <a:prstGeom prst="rect">
            <a:avLst/>
          </a:prstGeom>
        </p:spPr>
      </p:pic>
      <p:pic>
        <p:nvPicPr>
          <p:cNvPr id="17" name="Picture 16" descr="A graph of a number of students&#10;&#10;AI-generated content may be incorrect.">
            <a:extLst>
              <a:ext uri="{FF2B5EF4-FFF2-40B4-BE49-F238E27FC236}">
                <a16:creationId xmlns:a16="http://schemas.microsoft.com/office/drawing/2014/main" id="{B6FE60F9-4CE1-4500-DB13-BB563346C62A}"/>
              </a:ext>
            </a:extLst>
          </p:cNvPr>
          <p:cNvPicPr>
            <a:picLocks noChangeAspect="1"/>
          </p:cNvPicPr>
          <p:nvPr/>
        </p:nvPicPr>
        <p:blipFill>
          <a:blip r:embed="rId4"/>
          <a:stretch>
            <a:fillRect/>
          </a:stretch>
        </p:blipFill>
        <p:spPr>
          <a:xfrm>
            <a:off x="6551114" y="0"/>
            <a:ext cx="5143500" cy="3429000"/>
          </a:xfrm>
          <a:prstGeom prst="rect">
            <a:avLst/>
          </a:prstGeom>
        </p:spPr>
      </p:pic>
      <p:pic>
        <p:nvPicPr>
          <p:cNvPr id="19" name="Picture 18" descr="A graph of a number of students&#10;&#10;AI-generated content may be incorrect.">
            <a:extLst>
              <a:ext uri="{FF2B5EF4-FFF2-40B4-BE49-F238E27FC236}">
                <a16:creationId xmlns:a16="http://schemas.microsoft.com/office/drawing/2014/main" id="{8529EBDD-161F-FED4-366E-45EE8FD772F7}"/>
              </a:ext>
            </a:extLst>
          </p:cNvPr>
          <p:cNvPicPr>
            <a:picLocks noChangeAspect="1"/>
          </p:cNvPicPr>
          <p:nvPr/>
        </p:nvPicPr>
        <p:blipFill>
          <a:blip r:embed="rId5"/>
          <a:stretch>
            <a:fillRect/>
          </a:stretch>
        </p:blipFill>
        <p:spPr>
          <a:xfrm>
            <a:off x="952499" y="3429001"/>
            <a:ext cx="5143499" cy="3429000"/>
          </a:xfrm>
          <a:prstGeom prst="rect">
            <a:avLst/>
          </a:prstGeom>
        </p:spPr>
      </p:pic>
      <p:pic>
        <p:nvPicPr>
          <p:cNvPr id="24" name="Picture 23" descr="A graph with black dots&#10;&#10;AI-generated content may be incorrect.">
            <a:extLst>
              <a:ext uri="{FF2B5EF4-FFF2-40B4-BE49-F238E27FC236}">
                <a16:creationId xmlns:a16="http://schemas.microsoft.com/office/drawing/2014/main" id="{0B455690-7D4F-BCAC-5844-DBA9F1356DB3}"/>
              </a:ext>
            </a:extLst>
          </p:cNvPr>
          <p:cNvPicPr>
            <a:picLocks noChangeAspect="1"/>
          </p:cNvPicPr>
          <p:nvPr/>
        </p:nvPicPr>
        <p:blipFill>
          <a:blip r:embed="rId6"/>
          <a:stretch>
            <a:fillRect/>
          </a:stretch>
        </p:blipFill>
        <p:spPr>
          <a:xfrm>
            <a:off x="6551114" y="3429000"/>
            <a:ext cx="5189429" cy="3459619"/>
          </a:xfrm>
          <a:prstGeom prst="rect">
            <a:avLst/>
          </a:prstGeom>
        </p:spPr>
      </p:pic>
      <p:sp>
        <p:nvSpPr>
          <p:cNvPr id="2" name="TextBox 1">
            <a:extLst>
              <a:ext uri="{FF2B5EF4-FFF2-40B4-BE49-F238E27FC236}">
                <a16:creationId xmlns:a16="http://schemas.microsoft.com/office/drawing/2014/main" id="{E01C0F01-6FB0-705F-4614-97A17E0FEE10}"/>
              </a:ext>
            </a:extLst>
          </p:cNvPr>
          <p:cNvSpPr txBox="1"/>
          <p:nvPr/>
        </p:nvSpPr>
        <p:spPr>
          <a:xfrm>
            <a:off x="6926252" y="6002695"/>
            <a:ext cx="3447098" cy="646331"/>
          </a:xfrm>
          <a:prstGeom prst="rect">
            <a:avLst/>
          </a:prstGeom>
          <a:noFill/>
        </p:spPr>
        <p:txBody>
          <a:bodyPr wrap="none" rtlCol="0">
            <a:spAutoFit/>
          </a:bodyPr>
          <a:lstStyle/>
          <a:p>
            <a:r>
              <a:rPr lang="en-US" sz="1800" dirty="0">
                <a:solidFill>
                  <a:schemeClr val="accent2">
                    <a:lumMod val="75000"/>
                  </a:schemeClr>
                </a:solidFill>
              </a:rPr>
              <a:t>* </a:t>
            </a:r>
            <a:r>
              <a:rPr lang="en-US" sz="1800" dirty="0"/>
              <a:t>Data from </a:t>
            </a:r>
            <a:r>
              <a:rPr lang="en-US" sz="1800" dirty="0" err="1">
                <a:solidFill>
                  <a:schemeClr val="accent2">
                    <a:lumMod val="75000"/>
                  </a:schemeClr>
                </a:solidFill>
              </a:rPr>
              <a:t>Jency</a:t>
            </a:r>
            <a:r>
              <a:rPr lang="en-US" sz="1800" dirty="0">
                <a:solidFill>
                  <a:schemeClr val="accent2">
                    <a:lumMod val="75000"/>
                  </a:schemeClr>
                </a:solidFill>
              </a:rPr>
              <a:t> Sundararajan </a:t>
            </a:r>
            <a:br>
              <a:rPr lang="en-US" sz="1800" dirty="0">
                <a:solidFill>
                  <a:schemeClr val="accent2">
                    <a:lumMod val="75000"/>
                  </a:schemeClr>
                </a:solidFill>
              </a:rPr>
            </a:br>
            <a:r>
              <a:rPr lang="en-US" sz="1800" dirty="0"/>
              <a:t>and</a:t>
            </a:r>
            <a:r>
              <a:rPr lang="en-US" sz="1800" dirty="0">
                <a:solidFill>
                  <a:schemeClr val="accent2">
                    <a:lumMod val="75000"/>
                  </a:schemeClr>
                </a:solidFill>
              </a:rPr>
              <a:t> Rebecca Grouchy</a:t>
            </a:r>
            <a:endParaRPr lang="en-US" dirty="0"/>
          </a:p>
        </p:txBody>
      </p:sp>
    </p:spTree>
    <p:extLst>
      <p:ext uri="{BB962C8B-B14F-4D97-AF65-F5344CB8AC3E}">
        <p14:creationId xmlns:p14="http://schemas.microsoft.com/office/powerpoint/2010/main" val="103458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3">
            <a:extLst>
              <a:ext uri="{FF2B5EF4-FFF2-40B4-BE49-F238E27FC236}">
                <a16:creationId xmlns:a16="http://schemas.microsoft.com/office/drawing/2014/main" id="{33D8731E-4977-402E-8BFD-895B4D0544CC}"/>
              </a:ext>
            </a:extLst>
          </p:cNvPr>
          <p:cNvSpPr>
            <a:spLocks noGrp="1"/>
          </p:cNvSpPr>
          <p:nvPr>
            <p:ph sz="half" idx="2"/>
          </p:nvPr>
        </p:nvSpPr>
        <p:spPr>
          <a:xfrm>
            <a:off x="838198" y="1064712"/>
            <a:ext cx="10936267" cy="5523977"/>
          </a:xfrm>
        </p:spPr>
        <p:txBody>
          <a:bodyPr>
            <a:noAutofit/>
          </a:bodyPr>
          <a:lstStyle/>
          <a:p>
            <a:pPr marL="0" indent="0">
              <a:buNone/>
            </a:pPr>
            <a:r>
              <a:rPr lang="en-US" dirty="0">
                <a:solidFill>
                  <a:schemeClr val="accent2">
                    <a:lumMod val="75000"/>
                  </a:schemeClr>
                </a:solidFill>
              </a:rPr>
              <a:t>After a lot of soul searching, we decided to </a:t>
            </a:r>
            <a:r>
              <a:rPr lang="en-US" i="1" dirty="0">
                <a:solidFill>
                  <a:schemeClr val="accent2">
                    <a:lumMod val="75000"/>
                  </a:schemeClr>
                </a:solidFill>
              </a:rPr>
              <a:t>sacrifice</a:t>
            </a:r>
            <a:r>
              <a:rPr lang="en-US" dirty="0">
                <a:solidFill>
                  <a:schemeClr val="accent2">
                    <a:lumMod val="75000"/>
                  </a:schemeClr>
                </a:solidFill>
              </a:rPr>
              <a:t> one learning objective</a:t>
            </a:r>
          </a:p>
          <a:p>
            <a:pPr marL="0" indent="0">
              <a:buNone/>
            </a:pPr>
            <a:r>
              <a:rPr lang="en-US" dirty="0"/>
              <a:t>(4) - promote development of your oral and written communications skills </a:t>
            </a:r>
          </a:p>
          <a:p>
            <a:pPr marL="0" indent="0">
              <a:buNone/>
            </a:pPr>
            <a:r>
              <a:rPr lang="en-US" dirty="0">
                <a:solidFill>
                  <a:schemeClr val="accent2">
                    <a:lumMod val="75000"/>
                  </a:schemeClr>
                </a:solidFill>
              </a:rPr>
              <a:t>and to significantly ease up on goals</a:t>
            </a:r>
          </a:p>
          <a:p>
            <a:pPr marL="0" indent="0">
              <a:buNone/>
            </a:pPr>
            <a:r>
              <a:rPr lang="en-US" dirty="0"/>
              <a:t>(2) - </a:t>
            </a:r>
            <a:r>
              <a:rPr lang="en-US" sz="1800" dirty="0">
                <a:effectLst/>
                <a:latin typeface="NimbusRomNo9L"/>
                <a:ea typeface="Times New Roman" panose="02020603050405020304" pitchFamily="18" charset="0"/>
                <a:cs typeface="Arial" panose="020B0604020202020204" pitchFamily="34" charset="0"/>
              </a:rPr>
              <a:t>provide practice in problem-solving in a group setting and </a:t>
            </a:r>
          </a:p>
          <a:p>
            <a:pPr marL="0" indent="0">
              <a:buNone/>
            </a:pPr>
            <a:r>
              <a:rPr lang="en-US" sz="1800" dirty="0">
                <a:effectLst/>
                <a:latin typeface="NimbusRomNo9L"/>
                <a:ea typeface="Times New Roman" panose="02020603050405020304" pitchFamily="18" charset="0"/>
                <a:cs typeface="Arial" panose="020B0604020202020204" pitchFamily="34" charset="0"/>
              </a:rPr>
              <a:t>(6) -  inspire confidence in your ability to take measurements, and analyze and interpret data</a:t>
            </a:r>
          </a:p>
          <a:p>
            <a:pPr marL="0" indent="0">
              <a:buNone/>
            </a:pPr>
            <a:r>
              <a:rPr lang="en-US" dirty="0">
                <a:latin typeface="NimbusRomNo9L"/>
                <a:cs typeface="Arial" panose="020B0604020202020204" pitchFamily="34" charset="0"/>
              </a:rPr>
              <a:t>by </a:t>
            </a:r>
            <a:r>
              <a:rPr lang="en-US" b="1" dirty="0">
                <a:solidFill>
                  <a:srgbClr val="FF0000"/>
                </a:solidFill>
                <a:latin typeface="NimbusRomNo9L"/>
                <a:cs typeface="Arial" panose="020B0604020202020204" pitchFamily="34" charset="0"/>
              </a:rPr>
              <a:t>eliminating group free response lab reports </a:t>
            </a:r>
            <a:r>
              <a:rPr lang="en-US" dirty="0">
                <a:latin typeface="NimbusRomNo9L"/>
                <a:cs typeface="Arial" panose="020B0604020202020204" pitchFamily="34" charset="0"/>
              </a:rPr>
              <a:t>and providing a more “cookie-cutter” approach to data analysis with more structured steps</a:t>
            </a:r>
          </a:p>
          <a:p>
            <a:pPr marL="0" indent="0">
              <a:buNone/>
            </a:pPr>
            <a:r>
              <a:rPr lang="en-US" dirty="0">
                <a:solidFill>
                  <a:schemeClr val="accent2">
                    <a:lumMod val="75000"/>
                  </a:schemeClr>
                </a:solidFill>
                <a:latin typeface="NimbusRomNo9L"/>
                <a:cs typeface="Arial" panose="020B0604020202020204" pitchFamily="34" charset="0"/>
              </a:rPr>
              <a:t>We decided to </a:t>
            </a:r>
            <a:r>
              <a:rPr lang="en-US" i="1" dirty="0">
                <a:solidFill>
                  <a:schemeClr val="accent2">
                    <a:lumMod val="75000"/>
                  </a:schemeClr>
                </a:solidFill>
                <a:latin typeface="NimbusRomNo9L"/>
                <a:cs typeface="Arial" panose="020B0604020202020204" pitchFamily="34" charset="0"/>
              </a:rPr>
              <a:t>“double down” </a:t>
            </a:r>
            <a:r>
              <a:rPr lang="en-US" dirty="0">
                <a:solidFill>
                  <a:schemeClr val="accent2">
                    <a:lumMod val="75000"/>
                  </a:schemeClr>
                </a:solidFill>
                <a:latin typeface="NimbusRomNo9L"/>
                <a:cs typeface="Arial" panose="020B0604020202020204" pitchFamily="34" charset="0"/>
              </a:rPr>
              <a:t>on </a:t>
            </a:r>
          </a:p>
          <a:p>
            <a:pPr marL="342900" indent="-342900">
              <a:buAutoNum type="arabicParenBoth"/>
            </a:pPr>
            <a:r>
              <a:rPr lang="en-US" dirty="0">
                <a:latin typeface="NimbusRomNo9L"/>
                <a:cs typeface="Arial" panose="020B0604020202020204" pitchFamily="34" charset="0"/>
              </a:rPr>
              <a:t>- systematic problem solving </a:t>
            </a:r>
          </a:p>
          <a:p>
            <a:pPr marL="0" indent="0">
              <a:buNone/>
            </a:pPr>
            <a:r>
              <a:rPr lang="en-US" dirty="0">
                <a:latin typeface="NimbusRomNo9L"/>
                <a:cs typeface="Arial" panose="020B0604020202020204" pitchFamily="34" charset="0"/>
              </a:rPr>
              <a:t>(3) - connecting pure mathematical skills to physical models</a:t>
            </a:r>
          </a:p>
          <a:p>
            <a:pPr marL="0" indent="0">
              <a:buNone/>
            </a:pPr>
            <a:r>
              <a:rPr lang="en-US" dirty="0">
                <a:latin typeface="NimbusRomNo9L"/>
                <a:cs typeface="Arial" panose="020B0604020202020204" pitchFamily="34" charset="0"/>
              </a:rPr>
              <a:t>(5) - demonstrating the applicability of physical principles to life-science based problems and</a:t>
            </a:r>
          </a:p>
          <a:p>
            <a:pPr marL="0" indent="0">
              <a:buNone/>
            </a:pPr>
            <a:r>
              <a:rPr lang="en-US" dirty="0">
                <a:latin typeface="NimbusRomNo9L"/>
                <a:cs typeface="Arial" panose="020B0604020202020204" pitchFamily="34" charset="0"/>
              </a:rPr>
              <a:t>keeping thorough uncertainty analysis in (6) - </a:t>
            </a:r>
            <a:r>
              <a:rPr lang="en-US" sz="1800" dirty="0">
                <a:effectLst/>
                <a:latin typeface="NimbusRomNo9L"/>
                <a:ea typeface="Times New Roman" panose="02020603050405020304" pitchFamily="18" charset="0"/>
                <a:cs typeface="Arial" panose="020B0604020202020204" pitchFamily="34" charset="0"/>
              </a:rPr>
              <a:t>inspire confidence in your ability to take measurements, and analyze and interpret data</a:t>
            </a:r>
            <a:endParaRPr lang="en-US" dirty="0"/>
          </a:p>
          <a:p>
            <a:pPr marL="0" indent="0">
              <a:buNone/>
            </a:pPr>
            <a:r>
              <a:rPr lang="en-US" dirty="0"/>
              <a:t> </a:t>
            </a:r>
          </a:p>
        </p:txBody>
      </p:sp>
      <p:sp>
        <p:nvSpPr>
          <p:cNvPr id="9" name="Slide Number Placeholder 8">
            <a:extLst>
              <a:ext uri="{FF2B5EF4-FFF2-40B4-BE49-F238E27FC236}">
                <a16:creationId xmlns:a16="http://schemas.microsoft.com/office/drawing/2014/main" id="{C396FFDC-ADE8-4009-A466-A81787258E8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9</a:t>
            </a:fld>
            <a:endParaRPr lang="en-US" dirty="0"/>
          </a:p>
        </p:txBody>
      </p:sp>
    </p:spTree>
    <p:extLst>
      <p:ext uri="{BB962C8B-B14F-4D97-AF65-F5344CB8AC3E}">
        <p14:creationId xmlns:p14="http://schemas.microsoft.com/office/powerpoint/2010/main" val="2403577982"/>
      </p:ext>
    </p:extLst>
  </p:cSld>
  <p:clrMapOvr>
    <a:masterClrMapping/>
  </p:clrMapOvr>
</p:sld>
</file>

<file path=ppt/theme/theme1.xml><?xml version="1.0" encoding="utf-8"?>
<a:theme xmlns:a="http://schemas.openxmlformats.org/drawingml/2006/main" name="Custom">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stom" id="{F85C13B5-8B75-4CB8-BA5E-9CAC0747196D}" vid="{617487EE-AB70-4C55-8A81-E6744CC4A2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168DCE-134F-4610-A6AA-88CEBE8D71D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CABF691C-888B-4061-8A6F-D5CE84A0254B}">
  <ds:schemaRefs>
    <ds:schemaRef ds:uri="http://schemas.microsoft.com/sharepoint/v3/contenttype/forms"/>
  </ds:schemaRefs>
</ds:datastoreItem>
</file>

<file path=customXml/itemProps3.xml><?xml version="1.0" encoding="utf-8"?>
<ds:datastoreItem xmlns:ds="http://schemas.openxmlformats.org/officeDocument/2006/customXml" ds:itemID="{5EDE3176-A15D-46A3-BDDB-64A0D7363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{D22B8697-141E-46D4-B26C-280E54F53CEF}tf67328976_win32</Template>
  <TotalTime>382</TotalTime>
  <Words>1309</Words>
  <Application>Microsoft Macintosh PowerPoint</Application>
  <PresentationFormat>Widescreen</PresentationFormat>
  <Paragraphs>136</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NimbusRomNo9L</vt:lpstr>
      <vt:lpstr>Tenorite</vt:lpstr>
      <vt:lpstr>Custom</vt:lpstr>
      <vt:lpstr>Is it possible to improve your evaluations and still sleep well at night?</vt:lpstr>
      <vt:lpstr>The work is supported by The UVa LTI grant   </vt:lpstr>
      <vt:lpstr>TOPICS to be covered</vt:lpstr>
      <vt:lpstr>1. Overview of the course(s)</vt:lpstr>
      <vt:lpstr>Course evaluations are entirely student driven</vt:lpstr>
      <vt:lpstr>2. Learning objectives</vt:lpstr>
      <vt:lpstr>3. Identifying the issue(s)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it possible to improve your evaluations and still sleep well at night?</dc:title>
  <dc:creator>Bychkov, Maksim Alexandrovich (mab3ed)</dc:creator>
  <cp:lastModifiedBy>Bychkov, Maksim Alexandrovich (mab3ed)</cp:lastModifiedBy>
  <cp:revision>55</cp:revision>
  <dcterms:created xsi:type="dcterms:W3CDTF">2025-04-01T17:46:55Z</dcterms:created>
  <dcterms:modified xsi:type="dcterms:W3CDTF">2025-04-04T15:04:05Z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