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75" r:id="rId11"/>
    <p:sldId id="264" r:id="rId12"/>
    <p:sldId id="265" r:id="rId13"/>
    <p:sldId id="266" r:id="rId14"/>
    <p:sldId id="267" r:id="rId15"/>
    <p:sldId id="268" r:id="rId16"/>
    <p:sldId id="273" r:id="rId17"/>
    <p:sldId id="269" r:id="rId18"/>
    <p:sldId id="271" r:id="rId19"/>
    <p:sldId id="272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81" d="100"/>
          <a:sy n="81" d="100"/>
        </p:scale>
        <p:origin x="8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9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0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4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2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9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1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4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4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3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4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3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7A3415C-6EDE-4AE3-91B7-BA7460CDD9A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935D6CF5-C262-4BBC-A316-7C5F2B06A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7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Rocket launches as a capstone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8201614" cy="10698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Jeff Steele</a:t>
            </a:r>
          </a:p>
          <a:p>
            <a:r>
              <a:rPr lang="en-US" dirty="0" smtClean="0"/>
              <a:t>Central Virginia Governor’s School for Science &amp; Technology</a:t>
            </a:r>
          </a:p>
          <a:p>
            <a:r>
              <a:rPr lang="en-US" dirty="0" smtClean="0"/>
              <a:t>Lynchburg,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results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lh7-rt.googleusercontent.com/slidesz/AGV_vUejORn7HrlQ_SqD-MWegBoExFi92Aj1p16lBisMnc_HStNhoGZeMdz9R--RhLNs1qv6url1ZCPWelMF6eyn2MRM-tR3zxG0pHfx3BjCLdLateq5djbd__NfwvTs53vJLfEzBsl2RP6h4jCFygIPej4mUIFDGCX3=s2048?key=R5g48sLf6endz5kQnz42Z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0" y="1737908"/>
            <a:ext cx="4907903" cy="30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7-rt.googleusercontent.com/slidesz/AGV_vUdTxD_iPzlgo_qqeaJQ3dwKwWM6PGaM9Iw-NbBzZKNR3xp_uRgDnAPfybU6bkHVczXs2dOGNiNkQUbXjCa3nEjBMmR7NTm0fZ8VV94t3q83DOZxDGYwBagcioUrvmc2xN077buqIatX8agtRN3LBfssSHW_5XVP=s2048?key=R5g48sLf6endz5kQnz42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139" y="2735029"/>
            <a:ext cx="5474142" cy="338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4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Initial practice with creating a piecewise function from data</a:t>
                </a:r>
              </a:p>
              <a:p>
                <a:r>
                  <a:rPr lang="en-US" dirty="0" smtClean="0"/>
                  <a:t>Modeling the Drag Force with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r>
                  <a:rPr lang="en-US" dirty="0" smtClean="0"/>
                  <a:t>Model the Thrust with a piecewise function</a:t>
                </a:r>
              </a:p>
              <a:p>
                <a:r>
                  <a:rPr lang="en-US" dirty="0" smtClean="0"/>
                  <a:t>Model change of mass from mass difference of spent/unspent engine</a:t>
                </a:r>
              </a:p>
              <a:p>
                <a:r>
                  <a:rPr lang="en-US" dirty="0" smtClean="0"/>
                  <a:t>Use Euler’s Method to calculate maximum height (spreadsheet) with recursive equations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641" t="-1531" b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7436" y="4760545"/>
            <a:ext cx="4754562" cy="646703"/>
          </a:xfrm>
          <a:prstGeom prst="rect">
            <a:avLst/>
          </a:prstGeom>
        </p:spPr>
      </p:pic>
      <p:pic>
        <p:nvPicPr>
          <p:cNvPr id="6" name="Google Shape;423;g24142da214f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7436" y="5791199"/>
            <a:ext cx="4661653" cy="76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65" y="1870840"/>
            <a:ext cx="6770957" cy="25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modeling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70" y="1749139"/>
            <a:ext cx="9208420" cy="480984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86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Good weather is a must</a:t>
            </a:r>
          </a:p>
          <a:p>
            <a:r>
              <a:rPr lang="en-US" dirty="0" smtClean="0"/>
              <a:t>Clear area – do not launch on artificial turf</a:t>
            </a:r>
          </a:p>
          <a:p>
            <a:r>
              <a:rPr lang="en-US" dirty="0" smtClean="0"/>
              <a:t>Students press the button!</a:t>
            </a:r>
          </a:p>
          <a:p>
            <a:r>
              <a:rPr lang="en-US" dirty="0" smtClean="0"/>
              <a:t>Altimeter prepacked into rocket – students recover and record maximum altitude.  Mechanical backup</a:t>
            </a:r>
          </a:p>
          <a:p>
            <a:r>
              <a:rPr lang="en-US" dirty="0" smtClean="0"/>
              <a:t>Consider launching in waves – a lot of standing around with multiple groups otherwise</a:t>
            </a:r>
            <a:endParaRPr lang="en-US" dirty="0"/>
          </a:p>
        </p:txBody>
      </p:sp>
      <p:pic>
        <p:nvPicPr>
          <p:cNvPr id="7" name="IMG_1346 (1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2062" y="79775"/>
            <a:ext cx="3712307" cy="6597901"/>
          </a:xfrm>
        </p:spPr>
      </p:pic>
    </p:spTree>
    <p:extLst>
      <p:ext uri="{BB962C8B-B14F-4D97-AF65-F5344CB8AC3E}">
        <p14:creationId xmlns:p14="http://schemas.microsoft.com/office/powerpoint/2010/main" val="16833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Each team must present at least one topic from each group, each member presents two topics</a:t>
            </a:r>
          </a:p>
          <a:p>
            <a:r>
              <a:rPr lang="en-US" b="1" dirty="0"/>
              <a:t>Category 1 - Physics &amp; Mathematics</a:t>
            </a:r>
          </a:p>
          <a:p>
            <a:pPr lvl="1"/>
            <a:r>
              <a:rPr lang="en-US" dirty="0"/>
              <a:t>Drag Force</a:t>
            </a:r>
          </a:p>
          <a:p>
            <a:pPr lvl="1"/>
            <a:r>
              <a:rPr lang="en-US" dirty="0"/>
              <a:t>Impulse-Momentum Theorem</a:t>
            </a:r>
          </a:p>
          <a:p>
            <a:pPr lvl="1"/>
            <a:r>
              <a:rPr lang="en-US" dirty="0"/>
              <a:t>Numerical Modeling</a:t>
            </a:r>
          </a:p>
          <a:p>
            <a:endParaRPr lang="en-US" dirty="0"/>
          </a:p>
          <a:p>
            <a:r>
              <a:rPr lang="en-US" b="1" dirty="0"/>
              <a:t>Category 2 - Rocket Design and Physics</a:t>
            </a:r>
          </a:p>
          <a:p>
            <a:pPr lvl="1"/>
            <a:r>
              <a:rPr lang="en-US" dirty="0"/>
              <a:t>Center of Pressure</a:t>
            </a:r>
          </a:p>
          <a:p>
            <a:pPr lvl="1"/>
            <a:r>
              <a:rPr lang="en-US" dirty="0"/>
              <a:t>Fins</a:t>
            </a:r>
          </a:p>
          <a:p>
            <a:pPr lvl="1"/>
            <a:r>
              <a:rPr lang="en-US" dirty="0"/>
              <a:t>Nose/Rocket Shape</a:t>
            </a:r>
          </a:p>
          <a:p>
            <a:pPr lvl="1"/>
            <a:r>
              <a:rPr lang="en-US" dirty="0"/>
              <a:t>Weather Cocking</a:t>
            </a:r>
          </a:p>
          <a:p>
            <a:pPr lvl="1"/>
            <a:r>
              <a:rPr lang="en-US" dirty="0"/>
              <a:t>Model Rocket Motor function (emphasis on our motor - C11-3)</a:t>
            </a:r>
          </a:p>
          <a:p>
            <a:pPr lvl="1"/>
            <a:r>
              <a:rPr lang="en-US" dirty="0"/>
              <a:t>Rocket Guidance systems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Category 3 - Rockets in practice</a:t>
            </a:r>
            <a:endParaRPr lang="en-US" dirty="0"/>
          </a:p>
          <a:p>
            <a:pPr lvl="1"/>
            <a:r>
              <a:rPr lang="en-US" dirty="0"/>
              <a:t>Multi-stage Rockets</a:t>
            </a:r>
          </a:p>
          <a:p>
            <a:pPr lvl="1"/>
            <a:r>
              <a:rPr lang="en-US" dirty="0"/>
              <a:t>Solid Fuel Rocket Propellant</a:t>
            </a:r>
          </a:p>
          <a:p>
            <a:pPr lvl="1"/>
            <a:r>
              <a:rPr lang="en-US" dirty="0"/>
              <a:t>Liquid Fuel Rocket Propellant</a:t>
            </a:r>
          </a:p>
          <a:p>
            <a:pPr lvl="1"/>
            <a:r>
              <a:rPr lang="en-US" dirty="0"/>
              <a:t>Artemis (SLS Block II)</a:t>
            </a:r>
          </a:p>
          <a:p>
            <a:pPr lvl="1"/>
            <a:r>
              <a:rPr lang="en-US" dirty="0"/>
              <a:t>Apollo (Saturn V Rocket)</a:t>
            </a:r>
          </a:p>
          <a:p>
            <a:pPr lvl="1"/>
            <a:r>
              <a:rPr lang="en-US" dirty="0"/>
              <a:t>Parachutes for planetary entry</a:t>
            </a:r>
          </a:p>
          <a:p>
            <a:pPr lvl="1"/>
            <a:r>
              <a:rPr lang="en-US" dirty="0"/>
              <a:t>Robert Goddard</a:t>
            </a:r>
          </a:p>
          <a:p>
            <a:pPr lvl="1"/>
            <a:r>
              <a:rPr lang="en-US" dirty="0"/>
              <a:t>V2 Rocket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 minute time limit</a:t>
            </a:r>
          </a:p>
          <a:p>
            <a:r>
              <a:rPr lang="en-US" dirty="0" smtClean="0"/>
              <a:t>Each member presents their research</a:t>
            </a:r>
          </a:p>
          <a:p>
            <a:r>
              <a:rPr lang="en-US" dirty="0" smtClean="0"/>
              <a:t>Divided up into small groups of presentations (otherwise repetitive)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8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Odds and Ends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Grading is based on </a:t>
            </a:r>
          </a:p>
          <a:p>
            <a:pPr lvl="1"/>
            <a:r>
              <a:rPr lang="en-US" dirty="0" smtClean="0"/>
              <a:t>Correct development of model, not accuracy of prediction</a:t>
            </a:r>
          </a:p>
          <a:p>
            <a:pPr lvl="1"/>
            <a:r>
              <a:rPr lang="en-US" dirty="0" smtClean="0"/>
              <a:t>Creative Theme</a:t>
            </a:r>
          </a:p>
          <a:p>
            <a:pPr lvl="1"/>
            <a:r>
              <a:rPr lang="en-US" dirty="0" smtClean="0"/>
              <a:t>Individual Research</a:t>
            </a:r>
          </a:p>
          <a:p>
            <a:pPr lvl="1"/>
            <a:r>
              <a:rPr lang="en-US" dirty="0" smtClean="0"/>
              <a:t>Presentation</a:t>
            </a:r>
          </a:p>
          <a:p>
            <a:pPr lvl="1"/>
            <a:r>
              <a:rPr lang="en-US" dirty="0" smtClean="0"/>
              <a:t>Payload survival of second launch</a:t>
            </a:r>
          </a:p>
          <a:p>
            <a:pPr lvl="1"/>
            <a:r>
              <a:rPr lang="en-US" dirty="0" smtClean="0"/>
              <a:t>Team Grade</a:t>
            </a:r>
          </a:p>
        </p:txBody>
      </p:sp>
      <p:pic>
        <p:nvPicPr>
          <p:cNvPr id="4098" name="Picture 2" descr="https://lh7-rt.googleusercontent.com/slidesz/AGV_vUce-GddLbQ1uH7jJUp1CR7vNtMT0nyczjMyQl7BaYeiNdF34nF4husdssvjAEBcRZETVvWFevTcDkkv0Zqbx7epSM3FKin-q0NEYcKWE79cWD-ev8KKyQxAkB2snTlaL6oHC0yw-l2eTDJgm8pKbooecH-Wu3pJ=s2048?key=202_Dk8muOybied1v8uZ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734" y="1817225"/>
            <a:ext cx="3354096" cy="447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29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Areas for improvement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Improved Wind Tunnels</a:t>
            </a:r>
          </a:p>
          <a:p>
            <a:r>
              <a:rPr lang="en-US" dirty="0" smtClean="0"/>
              <a:t>Timing such that a research – test – build process is followed</a:t>
            </a:r>
          </a:p>
          <a:p>
            <a:r>
              <a:rPr lang="en-US" dirty="0" smtClean="0"/>
              <a:t>Student choice in fin and nose cone shape</a:t>
            </a:r>
          </a:p>
          <a:p>
            <a:r>
              <a:rPr lang="en-US" dirty="0" smtClean="0"/>
              <a:t>Additional Research topics</a:t>
            </a:r>
          </a:p>
          <a:p>
            <a:r>
              <a:rPr lang="en-US" dirty="0" smtClean="0"/>
              <a:t>Incorporation of </a:t>
            </a:r>
            <a:r>
              <a:rPr lang="en-US" dirty="0" err="1" smtClean="0"/>
              <a:t>OpenRocket</a:t>
            </a:r>
            <a:r>
              <a:rPr lang="en-US" dirty="0" smtClean="0"/>
              <a:t>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From Estes Rockets</a:t>
            </a:r>
          </a:p>
          <a:p>
            <a:pPr lvl="1"/>
            <a:r>
              <a:rPr lang="en-US" dirty="0" smtClean="0"/>
              <a:t>Green Eggs Rocket Kits</a:t>
            </a:r>
          </a:p>
          <a:p>
            <a:pPr lvl="1"/>
            <a:r>
              <a:rPr lang="en-US" dirty="0" smtClean="0"/>
              <a:t>C11-3 Engines (3 per group)</a:t>
            </a:r>
          </a:p>
          <a:p>
            <a:pPr lvl="1"/>
            <a:r>
              <a:rPr lang="en-US" dirty="0" smtClean="0"/>
              <a:t>Altimeters</a:t>
            </a:r>
          </a:p>
          <a:p>
            <a:pPr lvl="1"/>
            <a:r>
              <a:rPr lang="en-US" dirty="0" smtClean="0"/>
              <a:t>Construction tools (optional)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From Other Sources</a:t>
            </a:r>
          </a:p>
          <a:p>
            <a:pPr lvl="1"/>
            <a:r>
              <a:rPr lang="en-US" dirty="0" smtClean="0"/>
              <a:t>Construction tools</a:t>
            </a:r>
          </a:p>
          <a:p>
            <a:pPr lvl="1"/>
            <a:r>
              <a:rPr lang="en-US" dirty="0" smtClean="0"/>
              <a:t>Anemometers</a:t>
            </a:r>
          </a:p>
          <a:p>
            <a:pPr lvl="1"/>
            <a:r>
              <a:rPr lang="en-US" dirty="0" smtClean="0"/>
              <a:t>Pasco Rocket Engine Test Bracket</a:t>
            </a:r>
          </a:p>
          <a:p>
            <a:pPr lvl="1"/>
            <a:r>
              <a:rPr lang="en-US" dirty="0" smtClean="0"/>
              <a:t>Force Probes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Melisa </a:t>
            </a:r>
            <a:r>
              <a:rPr lang="en-US" dirty="0" err="1" smtClean="0"/>
              <a:t>Shifflett</a:t>
            </a:r>
            <a:r>
              <a:rPr lang="en-US" dirty="0" smtClean="0"/>
              <a:t> for assistance in the creation of the capstone project</a:t>
            </a:r>
          </a:p>
          <a:p>
            <a:r>
              <a:rPr lang="en-US" dirty="0" smtClean="0"/>
              <a:t>CVGS Foundation and Dr. Stephen Smith for funding support for the project</a:t>
            </a:r>
          </a:p>
          <a:p>
            <a:r>
              <a:rPr lang="en-US" dirty="0" smtClean="0"/>
              <a:t>My students for their hard work shown in this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Central Virginia Governor’s School (CVGS) is a half-day program for gifted Juniors and Seniors in the Lynchburg Area</a:t>
            </a:r>
          </a:p>
          <a:p>
            <a:r>
              <a:rPr lang="en-US" dirty="0" smtClean="0"/>
              <a:t>In the Junior year, students take physics, mathematics (pre-calculus or calculus), and research 4 days a week</a:t>
            </a:r>
          </a:p>
          <a:p>
            <a:r>
              <a:rPr lang="en-US" dirty="0" smtClean="0"/>
              <a:t>75 students in each year from 5 school divisions/10 High Schools</a:t>
            </a:r>
          </a:p>
          <a:p>
            <a:r>
              <a:rPr lang="en-US" dirty="0" smtClean="0"/>
              <a:t>Complete autonomy in our scheduling while students are on site (2 hours, </a:t>
            </a:r>
            <a:r>
              <a:rPr lang="en-US" dirty="0"/>
              <a:t>4</a:t>
            </a:r>
            <a:r>
              <a:rPr lang="en-US" dirty="0" smtClean="0"/>
              <a:t>0 minutes)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69" y="4756712"/>
            <a:ext cx="1143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 for capstone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25" y="2265495"/>
            <a:ext cx="10058400" cy="4050792"/>
          </a:xfrm>
        </p:spPr>
        <p:txBody>
          <a:bodyPr/>
          <a:lstStyle/>
          <a:p>
            <a:r>
              <a:rPr lang="en-US" dirty="0" smtClean="0"/>
              <a:t>Attendance can be spotty at the end of the year due to testing in base schools</a:t>
            </a:r>
          </a:p>
          <a:p>
            <a:r>
              <a:rPr lang="en-US" dirty="0" smtClean="0"/>
              <a:t>We wanted an advanced project that would be open ended, collaborative, and enjoyable for the students.</a:t>
            </a:r>
          </a:p>
          <a:p>
            <a:r>
              <a:rPr lang="en-US" dirty="0" smtClean="0"/>
              <a:t>An essential element of the design was to include aspects from each of the three junior courses (physics, mathematics, and research).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2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topics related to rocketry</a:t>
            </a:r>
          </a:p>
          <a:p>
            <a:r>
              <a:rPr lang="en-US" dirty="0" smtClean="0"/>
              <a:t>Perform Ground tests to gather data on rocket performance</a:t>
            </a:r>
          </a:p>
          <a:p>
            <a:r>
              <a:rPr lang="en-US" dirty="0" smtClean="0"/>
              <a:t>Build a mathematical model to predict maximum height</a:t>
            </a:r>
          </a:p>
          <a:p>
            <a:r>
              <a:rPr lang="en-US" dirty="0" smtClean="0"/>
              <a:t>Build and test a rocket</a:t>
            </a:r>
          </a:p>
          <a:p>
            <a:r>
              <a:rPr lang="en-US" dirty="0" smtClean="0"/>
              <a:t>Present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0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Teaming 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3-4 persons per team</a:t>
            </a:r>
          </a:p>
          <a:p>
            <a:r>
              <a:rPr lang="en-US" dirty="0" smtClean="0"/>
              <a:t>1 student, if possible, from calculus</a:t>
            </a:r>
          </a:p>
          <a:p>
            <a:r>
              <a:rPr lang="en-US" dirty="0" smtClean="0"/>
              <a:t>Grouping outside of normal peer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(12 days)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729047"/>
            <a:ext cx="10058400" cy="480475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Days 1-4</a:t>
            </a:r>
          </a:p>
          <a:p>
            <a:pPr lvl="1"/>
            <a:r>
              <a:rPr lang="en-US" dirty="0" smtClean="0"/>
              <a:t>Introduction of project</a:t>
            </a:r>
          </a:p>
          <a:p>
            <a:pPr lvl="1"/>
            <a:r>
              <a:rPr lang="en-US" dirty="0" smtClean="0"/>
              <a:t>Instruction in numerical modeling, Euler’s Method, Physics of Rocket flight</a:t>
            </a:r>
          </a:p>
          <a:p>
            <a:pPr lvl="1"/>
            <a:r>
              <a:rPr lang="en-US" dirty="0" smtClean="0"/>
              <a:t>Ground testing</a:t>
            </a:r>
          </a:p>
          <a:p>
            <a:pPr lvl="1"/>
            <a:r>
              <a:rPr lang="en-US" dirty="0" smtClean="0"/>
              <a:t>Beginning of mathematical model</a:t>
            </a:r>
          </a:p>
          <a:p>
            <a:pPr lvl="1"/>
            <a:r>
              <a:rPr lang="en-US" dirty="0" smtClean="0"/>
              <a:t>Rocket Construction</a:t>
            </a:r>
            <a:endParaRPr lang="en-US" dirty="0"/>
          </a:p>
          <a:p>
            <a:r>
              <a:rPr lang="en-US" dirty="0" smtClean="0"/>
              <a:t>Days 5-8</a:t>
            </a:r>
          </a:p>
          <a:p>
            <a:pPr lvl="1"/>
            <a:r>
              <a:rPr lang="en-US" dirty="0" smtClean="0"/>
              <a:t>Rocket Launch</a:t>
            </a:r>
          </a:p>
          <a:p>
            <a:pPr lvl="1"/>
            <a:r>
              <a:rPr lang="en-US" dirty="0" smtClean="0"/>
              <a:t>Completion of Mathematical Model</a:t>
            </a:r>
          </a:p>
          <a:p>
            <a:pPr lvl="1"/>
            <a:r>
              <a:rPr lang="en-US" dirty="0" smtClean="0"/>
              <a:t>Research Topics</a:t>
            </a:r>
          </a:p>
          <a:p>
            <a:pPr lvl="1"/>
            <a:r>
              <a:rPr lang="en-US" dirty="0" smtClean="0"/>
              <a:t>Preparation for second launch</a:t>
            </a:r>
          </a:p>
          <a:p>
            <a:r>
              <a:rPr lang="en-US" dirty="0" smtClean="0"/>
              <a:t>Days 9-12</a:t>
            </a:r>
          </a:p>
          <a:p>
            <a:pPr lvl="1"/>
            <a:r>
              <a:rPr lang="en-US" dirty="0" smtClean="0"/>
              <a:t>Preparation and rehearsal of presentation</a:t>
            </a:r>
          </a:p>
          <a:p>
            <a:pPr lvl="1"/>
            <a:r>
              <a:rPr lang="en-US" dirty="0" smtClean="0"/>
              <a:t>Second Launch</a:t>
            </a:r>
          </a:p>
          <a:p>
            <a:pPr lvl="1"/>
            <a:r>
              <a:rPr lang="en-US" dirty="0" smtClean="0"/>
              <a:t>Presentations</a:t>
            </a:r>
          </a:p>
          <a:p>
            <a:pPr lvl="1"/>
            <a:r>
              <a:rPr lang="en-US" dirty="0" smtClean="0"/>
              <a:t>End of year ceremony</a:t>
            </a:r>
          </a:p>
        </p:txBody>
      </p:sp>
    </p:spTree>
    <p:extLst>
      <p:ext uri="{BB962C8B-B14F-4D97-AF65-F5344CB8AC3E}">
        <p14:creationId xmlns:p14="http://schemas.microsoft.com/office/powerpoint/2010/main" val="18222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Testing - Drag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83672" y="1831886"/>
            <a:ext cx="4754880" cy="3977640"/>
          </a:xfrm>
        </p:spPr>
        <p:txBody>
          <a:bodyPr/>
          <a:lstStyle/>
          <a:p>
            <a:r>
              <a:rPr lang="en-US" dirty="0" smtClean="0"/>
              <a:t>Various ‘wind tunnels’ to gather data on drag</a:t>
            </a:r>
          </a:p>
          <a:p>
            <a:r>
              <a:rPr lang="en-US" dirty="0" err="1" smtClean="0"/>
              <a:t>Windspeed</a:t>
            </a:r>
            <a:r>
              <a:rPr lang="en-US" dirty="0" smtClean="0"/>
              <a:t> &amp; force is measured</a:t>
            </a:r>
          </a:p>
          <a:p>
            <a:pPr lvl="1"/>
            <a:r>
              <a:rPr lang="en-US" dirty="0" err="1" smtClean="0"/>
              <a:t>BTMeter</a:t>
            </a:r>
            <a:r>
              <a:rPr lang="en-US" dirty="0" smtClean="0"/>
              <a:t> BT-100 Anemometer from Amazon</a:t>
            </a:r>
          </a:p>
          <a:p>
            <a:r>
              <a:rPr lang="en-US" dirty="0" smtClean="0"/>
              <a:t>3D Printed part that inserts into the rocket engine cavity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82" y="4336822"/>
            <a:ext cx="3361570" cy="252117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921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Testing - Thrust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Pasco force plates for rocket engines</a:t>
            </a:r>
          </a:p>
          <a:p>
            <a:r>
              <a:rPr lang="en-US" dirty="0" smtClean="0"/>
              <a:t>Testing done outside</a:t>
            </a:r>
          </a:p>
          <a:p>
            <a:r>
              <a:rPr lang="en-US" dirty="0" smtClean="0"/>
              <a:t>Students press the red button – always!</a:t>
            </a:r>
          </a:p>
          <a:p>
            <a:r>
              <a:rPr lang="en-US" dirty="0" smtClean="0"/>
              <a:t>Force v. time graph produced</a:t>
            </a:r>
          </a:p>
          <a:p>
            <a:r>
              <a:rPr lang="en-US" dirty="0" smtClean="0"/>
              <a:t>Students receive instruction on creating a piecewise function that will model the thrust as a function of time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2294" y="2540000"/>
            <a:ext cx="36385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5323051" y="-5775228"/>
            <a:ext cx="5356728" cy="1606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Modeling Results</a:t>
            </a: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bel"/>
              </a:rPr>
              <a:t>Drag</a:t>
            </a: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bel"/>
              </a:rPr>
              <a:t>Thrust</a:t>
            </a: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bel"/>
              </a:rPr>
              <a:t>Mass</a:t>
            </a: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6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6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6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6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6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Predicted Max Height (ft) - 347.27</a:t>
            </a: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bel"/>
              </a:rPr>
              <a:t>Photos created by group members</a:t>
            </a:r>
            <a:endParaRPr kumimoji="0" lang="en-US" alt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s://lh7-rt.googleusercontent.com/slidesz/AGV_vUfE02pNcxZgZ51OI9BwR6lPfCYjMlut5zT843x0HUsB88rBVUBWppu0j_gYHnKMaoMgKA94CVcSanBhQWybIQQJ2sJODc2_MGGIi50cpXwmkxCTuKa8j8bM2SZRATwqbh_9Sylr35t048LOpK31LPiLJl8S1rns=s2048?key=Rv7OSUBdXI42uD8xvTeWZ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2" t="32653" r="10143" b="17443"/>
          <a:stretch/>
        </p:blipFill>
        <p:spPr bwMode="auto">
          <a:xfrm>
            <a:off x="742668" y="4052450"/>
            <a:ext cx="3780460" cy="257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7-rt.googleusercontent.com/slidesz/AGV_vUdKBYNYkeCBUYG9PJB3ix3nMQuiQKjihw0hmYlcTyU3cZh3zehdd0077I-ppjGbz8RTIhko1k8p7aCCG2QHAG_xa0sWdHyMJBUyMc1sOnK0mR3fE6wT9_GNdQHFU1sPnkIeS2AHqyKZyasfvnNgHGcMD3NMLAtk=s2048?key=Rv7OSUBdXI42uD8xvTeWZ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0" t="18095" r="17164" b="2616"/>
          <a:stretch/>
        </p:blipFill>
        <p:spPr bwMode="auto">
          <a:xfrm>
            <a:off x="4981762" y="2192579"/>
            <a:ext cx="2782365" cy="361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7-rt.googleusercontent.com/slidesz/AGV_vUeLqz3AVWFgTw5Rb2aq5_EaB49L69Y4-nLUqlr65oBW8xZVIBPwsBOjaB8rA2ZCbbLubTki5LB2XPmIQHbIskZjGRBggKI-4icmSEnGlf5W3Nc6D5UMstzzM_ONA2vE5OiRPWjwfPApyefKWgzeabdu5b5zJBo=s2048?key=Rv7OSUBdXI42uD8xvTeWZ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7" t="31702" r="23193" b="30992"/>
          <a:stretch/>
        </p:blipFill>
        <p:spPr bwMode="auto">
          <a:xfrm>
            <a:off x="8014349" y="2909104"/>
            <a:ext cx="3460941" cy="204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7-rt.googleusercontent.com/slidesz/AGV_vUfE02pNcxZgZ51OI9BwR6lPfCYjMlut5zT843x0HUsB88rBVUBWppu0j_gYHnKMaoMgKA94CVcSanBhQWybIQQJ2sJODc2_MGGIi50cpXwmkxCTuKa8j8bM2SZRATwqbh_9Sylr35t048LOpK31LPiLJl8S1rns=s2048?key=Rv7OSUBdXI42uD8xvTeWZ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30533" r="54196" b="26934"/>
          <a:stretch/>
        </p:blipFill>
        <p:spPr bwMode="auto">
          <a:xfrm>
            <a:off x="923236" y="1899559"/>
            <a:ext cx="3474944" cy="19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7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9506</TotalTime>
  <Words>745</Words>
  <Application>Microsoft Office PowerPoint</Application>
  <PresentationFormat>Widescreen</PresentationFormat>
  <Paragraphs>142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Abel</vt:lpstr>
      <vt:lpstr>Arial</vt:lpstr>
      <vt:lpstr>Cambria Math</vt:lpstr>
      <vt:lpstr>Rockwell</vt:lpstr>
      <vt:lpstr>Rockwell Condensed</vt:lpstr>
      <vt:lpstr>Times New Roman</vt:lpstr>
      <vt:lpstr>Wingdings</vt:lpstr>
      <vt:lpstr>Wood Type</vt:lpstr>
      <vt:lpstr>Rocket launches as a capstone project</vt:lpstr>
      <vt:lpstr>School Description</vt:lpstr>
      <vt:lpstr>Rationale for capstone</vt:lpstr>
      <vt:lpstr>Project Goals</vt:lpstr>
      <vt:lpstr>Teaming demographics</vt:lpstr>
      <vt:lpstr>Timeline (12 days)</vt:lpstr>
      <vt:lpstr>Ground Testing - Drag</vt:lpstr>
      <vt:lpstr>Ground Testing - Thrust</vt:lpstr>
      <vt:lpstr>Sample results</vt:lpstr>
      <vt:lpstr>Sample results</vt:lpstr>
      <vt:lpstr>Mathematical Modeling</vt:lpstr>
      <vt:lpstr>Mathematical modeling</vt:lpstr>
      <vt:lpstr>Launch day</vt:lpstr>
      <vt:lpstr>Research topics</vt:lpstr>
      <vt:lpstr>presentations</vt:lpstr>
      <vt:lpstr>Odds and Ends</vt:lpstr>
      <vt:lpstr>Potential Areas for improvement</vt:lpstr>
      <vt:lpstr>Equipment List</vt:lpstr>
      <vt:lpstr>Acknowledgements</vt:lpstr>
      <vt:lpstr>Thank You!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Rocket launches as a capstone project</dc:title>
  <dc:creator>Jeff Steele</dc:creator>
  <cp:lastModifiedBy>Jeff Steele</cp:lastModifiedBy>
  <cp:revision>19</cp:revision>
  <dcterms:created xsi:type="dcterms:W3CDTF">2025-03-26T11:40:12Z</dcterms:created>
  <dcterms:modified xsi:type="dcterms:W3CDTF">2025-04-02T16:51:37Z</dcterms:modified>
</cp:coreProperties>
</file>