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Montserrat Thin" panose="000003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DC6BAE-215E-41E0-BD74-6A1099E4676F}">
  <a:tblStyle styleId="{1CDC6BAE-215E-41E0-BD74-6A1099E467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734cad6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4734cad6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85290b4e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85290b4e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36461b13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436461b1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436461b13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436461b1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436461b13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436461b13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43c75c380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43c75c380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3c75c380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3c75c380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43c75c380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43c75c380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43c75c3808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43c75c380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43c75c3808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43c75c380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972d038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3972d038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3c75c3808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43c75c380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43c75c380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43c75c380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47b76de1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47b76de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7b76de1c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47b76de1c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85290b4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385290b4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85290b4e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85290b4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36461b1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436461b1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3c75c38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3c75c38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734cad68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734cad6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110275" y="0"/>
            <a:ext cx="8834700" cy="4839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Quantum Education Experiment:  Light Polarization for Level 1 English Learners in Active Physics</a:t>
            </a:r>
            <a:endParaRPr/>
          </a:p>
          <a:p>
            <a:pPr marL="0" lvl="0" indent="0" algn="l" rtl="0">
              <a:spcBef>
                <a:spcPts val="0"/>
              </a:spcBef>
              <a:spcAft>
                <a:spcPts val="0"/>
              </a:spcAft>
              <a:buNone/>
            </a:pPr>
            <a:endParaRPr/>
          </a:p>
          <a:p>
            <a:pPr marL="0" lvl="0" indent="0" algn="ctr" rtl="0">
              <a:spcBef>
                <a:spcPts val="0"/>
              </a:spcBef>
              <a:spcAft>
                <a:spcPts val="0"/>
              </a:spcAft>
              <a:buNone/>
            </a:pPr>
            <a:r>
              <a:rPr lang="en" sz="2755"/>
              <a:t>Russell Youmans </a:t>
            </a:r>
            <a:endParaRPr sz="2755"/>
          </a:p>
          <a:p>
            <a:pPr marL="0" lvl="0" indent="0" algn="ctr" rtl="0">
              <a:spcBef>
                <a:spcPts val="0"/>
              </a:spcBef>
              <a:spcAft>
                <a:spcPts val="0"/>
              </a:spcAft>
              <a:buNone/>
            </a:pPr>
            <a:r>
              <a:rPr lang="en" sz="2755"/>
              <a:t>Annandale High School </a:t>
            </a:r>
            <a:endParaRPr sz="2755"/>
          </a:p>
          <a:p>
            <a:pPr marL="0" lvl="0" indent="0" algn="ctr" rtl="0">
              <a:spcBef>
                <a:spcPts val="0"/>
              </a:spcBef>
              <a:spcAft>
                <a:spcPts val="0"/>
              </a:spcAft>
              <a:buNone/>
            </a:pPr>
            <a:r>
              <a:rPr lang="en" sz="2755"/>
              <a:t>Fairfax County Public Schools</a:t>
            </a:r>
            <a:endParaRPr sz="2755"/>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4" title="ThreeFilters_50percent.jpg"/>
          <p:cNvPicPr preferRelativeResize="0"/>
          <p:nvPr/>
        </p:nvPicPr>
        <p:blipFill>
          <a:blip r:embed="rId3">
            <a:alphaModFix/>
          </a:blip>
          <a:stretch>
            <a:fillRect/>
          </a:stretch>
        </p:blipFill>
        <p:spPr>
          <a:xfrm>
            <a:off x="152400" y="152400"/>
            <a:ext cx="4628426" cy="4838702"/>
          </a:xfrm>
          <a:prstGeom prst="rect">
            <a:avLst/>
          </a:prstGeom>
          <a:noFill/>
          <a:ln>
            <a:noFill/>
          </a:ln>
        </p:spPr>
      </p:pic>
      <p:sp>
        <p:nvSpPr>
          <p:cNvPr id="176" name="Google Shape;176;p34"/>
          <p:cNvSpPr txBox="1"/>
          <p:nvPr/>
        </p:nvSpPr>
        <p:spPr>
          <a:xfrm>
            <a:off x="5162175" y="387750"/>
            <a:ext cx="3779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Three filters, about 50% light passes through.  The approximate orientation of the filters is shown by the arrows.</a:t>
            </a:r>
            <a:endParaRPr sz="1800">
              <a:solidFill>
                <a:schemeClr val="dk2"/>
              </a:solidFill>
            </a:endParaRPr>
          </a:p>
        </p:txBody>
      </p:sp>
      <p:cxnSp>
        <p:nvCxnSpPr>
          <p:cNvPr id="177" name="Google Shape;177;p34"/>
          <p:cNvCxnSpPr>
            <a:cxnSpLocks/>
          </p:cNvCxnSpPr>
          <p:nvPr/>
        </p:nvCxnSpPr>
        <p:spPr>
          <a:xfrm flipV="1">
            <a:off x="5795265" y="2799584"/>
            <a:ext cx="1765824" cy="53216"/>
          </a:xfrm>
          <a:prstGeom prst="straightConnector1">
            <a:avLst/>
          </a:prstGeom>
          <a:noFill/>
          <a:ln w="38100" cap="flat" cmpd="sng">
            <a:solidFill>
              <a:srgbClr val="FF0000"/>
            </a:solidFill>
            <a:prstDash val="solid"/>
            <a:round/>
            <a:headEnd type="none" w="med" len="med"/>
            <a:tailEnd type="triangle" w="med" len="med"/>
          </a:ln>
        </p:spPr>
      </p:cxnSp>
      <p:cxnSp>
        <p:nvCxnSpPr>
          <p:cNvPr id="178" name="Google Shape;178;p34"/>
          <p:cNvCxnSpPr/>
          <p:nvPr/>
        </p:nvCxnSpPr>
        <p:spPr>
          <a:xfrm rot="-5400000" flipH="1">
            <a:off x="5992225" y="2258500"/>
            <a:ext cx="1310400" cy="1188600"/>
          </a:xfrm>
          <a:prstGeom prst="straightConnector1">
            <a:avLst/>
          </a:prstGeom>
          <a:noFill/>
          <a:ln w="38100" cap="flat" cmpd="sng">
            <a:solidFill>
              <a:srgbClr val="00FF00"/>
            </a:solidFill>
            <a:prstDash val="solid"/>
            <a:round/>
            <a:headEnd type="none" w="med" len="med"/>
            <a:tailEnd type="triangle" w="med" len="med"/>
          </a:ln>
        </p:spPr>
      </p:cxnSp>
      <p:cxnSp>
        <p:nvCxnSpPr>
          <p:cNvPr id="179" name="Google Shape;179;p34"/>
          <p:cNvCxnSpPr/>
          <p:nvPr/>
        </p:nvCxnSpPr>
        <p:spPr>
          <a:xfrm rot="-5400000" flipH="1">
            <a:off x="5688331" y="2787284"/>
            <a:ext cx="1881600" cy="24600"/>
          </a:xfrm>
          <a:prstGeom prst="straightConnector1">
            <a:avLst/>
          </a:prstGeom>
          <a:noFill/>
          <a:ln w="38100" cap="flat" cmpd="sng">
            <a:solidFill>
              <a:srgbClr val="4A86E8"/>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0" y="119675"/>
            <a:ext cx="9025800" cy="4861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a:p>
            <a:pPr marL="457200" lvl="0" indent="-388620" algn="l" rtl="0">
              <a:spcBef>
                <a:spcPts val="0"/>
              </a:spcBef>
              <a:spcAft>
                <a:spcPts val="0"/>
              </a:spcAft>
              <a:buSzPct val="100000"/>
              <a:buAutoNum type="arabicParenR"/>
            </a:pPr>
            <a:r>
              <a:rPr lang="en"/>
              <a:t>Students were engaged</a:t>
            </a:r>
            <a:endParaRPr/>
          </a:p>
          <a:p>
            <a:pPr marL="457200" lvl="0" indent="-388620" algn="l" rtl="0">
              <a:spcBef>
                <a:spcPts val="0"/>
              </a:spcBef>
              <a:spcAft>
                <a:spcPts val="0"/>
              </a:spcAft>
              <a:buSzPct val="100000"/>
              <a:buAutoNum type="arabicParenR"/>
            </a:pPr>
            <a:r>
              <a:rPr lang="en"/>
              <a:t>Students master, at least in the short term, written and spoken vocabulary.</a:t>
            </a:r>
            <a:endParaRPr/>
          </a:p>
          <a:p>
            <a:pPr marL="457200" lvl="0" indent="-388620" algn="l" rtl="0">
              <a:spcBef>
                <a:spcPts val="0"/>
              </a:spcBef>
              <a:spcAft>
                <a:spcPts val="0"/>
              </a:spcAft>
              <a:buSzPct val="100000"/>
              <a:buAutoNum type="arabicParenR"/>
            </a:pPr>
            <a:r>
              <a:rPr lang="en"/>
              <a:t>Students are intrigued and puzzled by light polarization.</a:t>
            </a:r>
            <a:endParaRPr/>
          </a:p>
          <a:p>
            <a:pPr marL="457200" lvl="0" indent="-388620" algn="l" rtl="0">
              <a:spcBef>
                <a:spcPts val="0"/>
              </a:spcBef>
              <a:spcAft>
                <a:spcPts val="0"/>
              </a:spcAft>
              <a:buSzPct val="100000"/>
              <a:buAutoNum type="arabicParenR"/>
            </a:pPr>
            <a:r>
              <a:rPr lang="en"/>
              <a:t>No “full” understanding of quantum states, the act of measurement, light polarization states.</a:t>
            </a:r>
            <a:endParaRPr/>
          </a:p>
          <a:p>
            <a:pPr marL="457200" lvl="0" indent="-388620" algn="l" rtl="0">
              <a:spcBef>
                <a:spcPts val="0"/>
              </a:spcBef>
              <a:spcAft>
                <a:spcPts val="0"/>
              </a:spcAft>
              <a:buSzPct val="100000"/>
              <a:buAutoNum type="arabicParenR"/>
            </a:pPr>
            <a:r>
              <a:rPr lang="en"/>
              <a:t>Statistics/Measurement Example:</a:t>
            </a:r>
            <a:endParaRPr/>
          </a:p>
          <a:p>
            <a:pPr marL="457200" lvl="0" indent="0" algn="l" rtl="0">
              <a:spcBef>
                <a:spcPts val="0"/>
              </a:spcBef>
              <a:spcAft>
                <a:spcPts val="0"/>
              </a:spcAft>
              <a:buNone/>
            </a:pPr>
            <a:r>
              <a:rPr lang="en"/>
              <a:t>95% of the students were intrigued and puzzled by how light passes through 2 and 3 polarization filters. </a:t>
            </a:r>
            <a:r>
              <a:rPr lang="en" sz="2355"/>
              <a:t> (In other words, 3 students out of 75 were on their cell phone, everyone else was engaged/writing/discussing/experimenting) </a:t>
            </a:r>
            <a:endParaRPr sz="2355"/>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311700" y="445025"/>
            <a:ext cx="8520600" cy="3852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ambient light level is probably very important for student observations:</a:t>
            </a:r>
            <a:endParaRPr/>
          </a:p>
          <a:p>
            <a:pPr marL="457200" lvl="0" indent="-388620" algn="l" rtl="0">
              <a:spcBef>
                <a:spcPts val="0"/>
              </a:spcBef>
              <a:spcAft>
                <a:spcPts val="0"/>
              </a:spcAft>
              <a:buSzPct val="100000"/>
              <a:buAutoNum type="arabicParenR"/>
            </a:pPr>
            <a:r>
              <a:rPr lang="en"/>
              <a:t>Darkened room, blinds down</a:t>
            </a:r>
            <a:endParaRPr/>
          </a:p>
          <a:p>
            <a:pPr marL="457200" lvl="0" indent="-388620" algn="l" rtl="0">
              <a:spcBef>
                <a:spcPts val="0"/>
              </a:spcBef>
              <a:spcAft>
                <a:spcPts val="0"/>
              </a:spcAft>
              <a:buSzPct val="100000"/>
              <a:buAutoNum type="arabicParenR"/>
            </a:pPr>
            <a:r>
              <a:rPr lang="en"/>
              <a:t>Manilla folder to limit initial brightness</a:t>
            </a:r>
            <a:endParaRPr/>
          </a:p>
          <a:p>
            <a:pPr marL="457200" lvl="0" indent="-388620" algn="l" rtl="0">
              <a:spcBef>
                <a:spcPts val="0"/>
              </a:spcBef>
              <a:spcAft>
                <a:spcPts val="0"/>
              </a:spcAft>
              <a:buSzPct val="100000"/>
              <a:buAutoNum type="arabicParenR"/>
            </a:pPr>
            <a:r>
              <a:rPr lang="en"/>
              <a:t>Green Manilla, greenish tinge to initial light seems to help students.</a:t>
            </a:r>
            <a:endParaRPr/>
          </a:p>
          <a:p>
            <a:pPr marL="457200" lvl="0" indent="-388620" algn="l" rtl="0">
              <a:spcBef>
                <a:spcPts val="0"/>
              </a:spcBef>
              <a:spcAft>
                <a:spcPts val="0"/>
              </a:spcAft>
              <a:buSzPct val="100000"/>
              <a:buAutoNum type="arabicParenR"/>
            </a:pPr>
            <a:r>
              <a:rPr lang="en"/>
              <a:t>With good conditions, it is possible (to fool ourselves?) that we can clearly see a ~25%, ~50%, ~75% reduction in brightness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74750" y="107450"/>
            <a:ext cx="8955600" cy="4835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t>Mis-using Quantum Terminology One: Student Engagement</a:t>
            </a:r>
            <a:endParaRPr u="sng"/>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577"/>
              <a:t>This proposed basis seems orthogonal, but it probably is not complete.  </a:t>
            </a:r>
            <a:endParaRPr sz="2577"/>
          </a:p>
          <a:p>
            <a:pPr marL="0" lvl="0" indent="0" algn="l" rtl="0">
              <a:spcBef>
                <a:spcPts val="0"/>
              </a:spcBef>
              <a:spcAft>
                <a:spcPts val="0"/>
              </a:spcAft>
              <a:buNone/>
            </a:pPr>
            <a:endParaRPr sz="2577"/>
          </a:p>
          <a:p>
            <a:pPr marL="0" lvl="0" indent="0" algn="l" rtl="0">
              <a:spcBef>
                <a:spcPts val="0"/>
              </a:spcBef>
              <a:spcAft>
                <a:spcPts val="0"/>
              </a:spcAft>
              <a:buNone/>
            </a:pPr>
            <a:r>
              <a:rPr lang="en" sz="2577"/>
              <a:t>In this basis, about 50% of the students were found in the “engaged” state, 5% of the students were found in the “disengaged” state, and about 45% were in a mixed state.  (Mixed state students are observed to do the lab/activities/questions, but nothing extra.  They are minimally involved with learning.)</a:t>
            </a:r>
            <a:endParaRPr sz="2577"/>
          </a:p>
          <a:p>
            <a:pPr marL="0" lvl="0" indent="0" algn="l" rtl="0">
              <a:spcBef>
                <a:spcPts val="0"/>
              </a:spcBef>
              <a:spcAft>
                <a:spcPts val="0"/>
              </a:spcAft>
              <a:buNone/>
            </a:pPr>
            <a:endParaRPr/>
          </a:p>
          <a:p>
            <a:pPr marL="0" lvl="0" indent="0" algn="l" rtl="0">
              <a:spcBef>
                <a:spcPts val="0"/>
              </a:spcBef>
              <a:spcAft>
                <a:spcPts val="0"/>
              </a:spcAft>
              <a:buNone/>
            </a:pPr>
            <a:endParaRPr sz="2400"/>
          </a:p>
        </p:txBody>
      </p:sp>
      <p:graphicFrame>
        <p:nvGraphicFramePr>
          <p:cNvPr id="195" name="Google Shape;195;p37"/>
          <p:cNvGraphicFramePr/>
          <p:nvPr/>
        </p:nvGraphicFramePr>
        <p:xfrm>
          <a:off x="812350" y="696450"/>
          <a:ext cx="7239000" cy="1188630"/>
        </p:xfrm>
        <a:graphic>
          <a:graphicData uri="http://schemas.openxmlformats.org/drawingml/2006/table">
            <a:tbl>
              <a:tblPr>
                <a:noFill/>
                <a:tableStyleId>{1CDC6BAE-215E-41E0-BD74-6A1099E4676F}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6850">
                <a:tc>
                  <a:txBody>
                    <a:bodyPr/>
                    <a:lstStyle/>
                    <a:p>
                      <a:pPr marL="0" lvl="0" indent="0" algn="l" rtl="0">
                        <a:spcBef>
                          <a:spcPts val="0"/>
                        </a:spcBef>
                        <a:spcAft>
                          <a:spcPts val="0"/>
                        </a:spcAft>
                        <a:buNone/>
                      </a:pPr>
                      <a:r>
                        <a:rPr lang="en"/>
                        <a:t>Basis State Label</a:t>
                      </a:r>
                      <a:endParaRPr/>
                    </a:p>
                  </a:txBody>
                  <a:tcPr marL="91425" marR="91425" marT="91425" marB="91425"/>
                </a:tc>
                <a:tc>
                  <a:txBody>
                    <a:bodyPr/>
                    <a:lstStyle/>
                    <a:p>
                      <a:pPr marL="0" lvl="0" indent="0" algn="l" rtl="0">
                        <a:spcBef>
                          <a:spcPts val="0"/>
                        </a:spcBef>
                        <a:spcAft>
                          <a:spcPts val="0"/>
                        </a:spcAft>
                        <a:buNone/>
                      </a:pPr>
                      <a:r>
                        <a:rPr lang="en"/>
                        <a:t>Observation/Measurement</a:t>
                      </a:r>
                      <a:endParaRPr/>
                    </a:p>
                  </a:txBody>
                  <a:tcPr marL="91425" marR="91425" marT="91425" marB="91425"/>
                </a:tc>
                <a:extLst>
                  <a:ext uri="{0D108BD9-81ED-4DB2-BD59-A6C34878D82A}">
                    <a16:rowId xmlns:a16="http://schemas.microsoft.com/office/drawing/2014/main" val="10000"/>
                  </a:ext>
                </a:extLst>
              </a:tr>
              <a:tr h="386850">
                <a:tc>
                  <a:txBody>
                    <a:bodyPr/>
                    <a:lstStyle/>
                    <a:p>
                      <a:pPr marL="0" lvl="0" indent="0" algn="l" rtl="0">
                        <a:spcBef>
                          <a:spcPts val="0"/>
                        </a:spcBef>
                        <a:spcAft>
                          <a:spcPts val="0"/>
                        </a:spcAft>
                        <a:buNone/>
                      </a:pPr>
                      <a:r>
                        <a:rPr lang="en" b="1"/>
                        <a:t>Engaged</a:t>
                      </a:r>
                      <a:endParaRPr b="1"/>
                    </a:p>
                  </a:txBody>
                  <a:tcPr marL="91425" marR="91425" marT="91425" marB="91425"/>
                </a:tc>
                <a:tc>
                  <a:txBody>
                    <a:bodyPr/>
                    <a:lstStyle/>
                    <a:p>
                      <a:pPr marL="0" lvl="0" indent="0" algn="l" rtl="0">
                        <a:spcBef>
                          <a:spcPts val="0"/>
                        </a:spcBef>
                        <a:spcAft>
                          <a:spcPts val="0"/>
                        </a:spcAft>
                        <a:buNone/>
                      </a:pPr>
                      <a:r>
                        <a:rPr lang="en"/>
                        <a:t>Doing more than required</a:t>
                      </a:r>
                      <a:endParaRPr/>
                    </a:p>
                  </a:txBody>
                  <a:tcPr marL="91425" marR="91425" marT="91425" marB="91425"/>
                </a:tc>
                <a:extLst>
                  <a:ext uri="{0D108BD9-81ED-4DB2-BD59-A6C34878D82A}">
                    <a16:rowId xmlns:a16="http://schemas.microsoft.com/office/drawing/2014/main" val="10001"/>
                  </a:ext>
                </a:extLst>
              </a:tr>
              <a:tr h="386850">
                <a:tc>
                  <a:txBody>
                    <a:bodyPr/>
                    <a:lstStyle/>
                    <a:p>
                      <a:pPr marL="0" lvl="0" indent="0" algn="l" rtl="0">
                        <a:spcBef>
                          <a:spcPts val="0"/>
                        </a:spcBef>
                        <a:spcAft>
                          <a:spcPts val="0"/>
                        </a:spcAft>
                        <a:buNone/>
                      </a:pPr>
                      <a:r>
                        <a:rPr lang="en" b="1"/>
                        <a:t>Disengaged</a:t>
                      </a:r>
                      <a:endParaRPr b="1"/>
                    </a:p>
                  </a:txBody>
                  <a:tcPr marL="91425" marR="91425" marT="91425" marB="91425"/>
                </a:tc>
                <a:tc>
                  <a:txBody>
                    <a:bodyPr/>
                    <a:lstStyle/>
                    <a:p>
                      <a:pPr marL="0" lvl="0" indent="0" algn="l" rtl="0">
                        <a:spcBef>
                          <a:spcPts val="0"/>
                        </a:spcBef>
                        <a:spcAft>
                          <a:spcPts val="0"/>
                        </a:spcAft>
                        <a:buNone/>
                      </a:pPr>
                      <a:r>
                        <a:rPr lang="en"/>
                        <a:t>On cell phone</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169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2672"/>
              <a:buFont typeface="Arial"/>
              <a:buNone/>
            </a:pPr>
            <a:r>
              <a:rPr lang="en" sz="2577" u="sng"/>
              <a:t>Mis-using Quantum Terminology Two</a:t>
            </a:r>
            <a:r>
              <a:rPr lang="en" sz="2577"/>
              <a:t>:</a:t>
            </a:r>
            <a:endParaRPr sz="2577"/>
          </a:p>
          <a:p>
            <a:pPr marL="0" lvl="0" indent="0" algn="l" rtl="0">
              <a:spcBef>
                <a:spcPts val="0"/>
              </a:spcBef>
              <a:spcAft>
                <a:spcPts val="0"/>
              </a:spcAft>
              <a:buClr>
                <a:schemeClr val="dk1"/>
              </a:buClr>
              <a:buSzPct val="42672"/>
              <a:buFont typeface="Arial"/>
              <a:buNone/>
            </a:pPr>
            <a:endParaRPr sz="2577"/>
          </a:p>
          <a:p>
            <a:pPr marL="0" lvl="0" indent="0" algn="l" rtl="0">
              <a:spcBef>
                <a:spcPts val="0"/>
              </a:spcBef>
              <a:spcAft>
                <a:spcPts val="0"/>
              </a:spcAft>
              <a:buClr>
                <a:schemeClr val="dk1"/>
              </a:buClr>
              <a:buSzPct val="42672"/>
              <a:buFont typeface="Arial"/>
              <a:buNone/>
            </a:pPr>
            <a:r>
              <a:rPr lang="en" sz="2577"/>
              <a:t>About 50% of the students were observed to be </a:t>
            </a:r>
            <a:r>
              <a:rPr lang="en" sz="2577" b="1"/>
              <a:t>entangled</a:t>
            </a:r>
            <a:r>
              <a:rPr lang="en" sz="2577"/>
              <a:t> with independent learning.</a:t>
            </a:r>
            <a:endParaRPr sz="2577"/>
          </a:p>
          <a:p>
            <a:pPr marL="0" lvl="0" indent="0" algn="l" rtl="0">
              <a:spcBef>
                <a:spcPts val="0"/>
              </a:spcBef>
              <a:spcAft>
                <a:spcPts val="0"/>
              </a:spcAft>
              <a:buNone/>
            </a:pPr>
            <a:endParaRPr/>
          </a:p>
        </p:txBody>
      </p:sp>
      <p:pic>
        <p:nvPicPr>
          <p:cNvPr id="201" name="Google Shape;201;p38" title="StudentEntanglement.png"/>
          <p:cNvPicPr preferRelativeResize="0"/>
          <p:nvPr/>
        </p:nvPicPr>
        <p:blipFill>
          <a:blip r:embed="rId3">
            <a:alphaModFix/>
          </a:blip>
          <a:stretch>
            <a:fillRect/>
          </a:stretch>
        </p:blipFill>
        <p:spPr>
          <a:xfrm>
            <a:off x="152400" y="2292125"/>
            <a:ext cx="8839199" cy="25744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title="LabWriteUpPageOne.png"/>
          <p:cNvPicPr preferRelativeResize="0"/>
          <p:nvPr/>
        </p:nvPicPr>
        <p:blipFill>
          <a:blip r:embed="rId3">
            <a:alphaModFix/>
          </a:blip>
          <a:stretch>
            <a:fillRect/>
          </a:stretch>
        </p:blipFill>
        <p:spPr>
          <a:xfrm>
            <a:off x="2138385" y="0"/>
            <a:ext cx="486723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0" title="LabWriteUpPageTwo.png"/>
          <p:cNvPicPr preferRelativeResize="0"/>
          <p:nvPr/>
        </p:nvPicPr>
        <p:blipFill>
          <a:blip r:embed="rId3">
            <a:alphaModFix/>
          </a:blip>
          <a:stretch>
            <a:fillRect/>
          </a:stretch>
        </p:blipFill>
        <p:spPr>
          <a:xfrm>
            <a:off x="2172246" y="0"/>
            <a:ext cx="4799508"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185575" y="122675"/>
            <a:ext cx="8704500" cy="4791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Direct Instruction over three days:  </a:t>
            </a:r>
            <a:endParaRPr/>
          </a:p>
          <a:p>
            <a:pPr marL="0" lvl="0" indent="0" algn="l" rtl="0">
              <a:spcBef>
                <a:spcPts val="0"/>
              </a:spcBef>
              <a:spcAft>
                <a:spcPts val="0"/>
              </a:spcAft>
              <a:buNone/>
            </a:pPr>
            <a:r>
              <a:rPr lang="en"/>
              <a:t>Day 1, Day 2, and Day 3</a:t>
            </a:r>
            <a:endParaRPr/>
          </a:p>
          <a:p>
            <a:pPr marL="0" lvl="0" indent="0" algn="l" rtl="0">
              <a:spcBef>
                <a:spcPts val="0"/>
              </a:spcBef>
              <a:spcAft>
                <a:spcPts val="0"/>
              </a:spcAft>
              <a:buNone/>
            </a:pPr>
            <a:endParaRPr/>
          </a:p>
          <a:p>
            <a:pPr marL="0" lvl="0" indent="0" algn="l" rtl="0">
              <a:spcBef>
                <a:spcPts val="0"/>
              </a:spcBef>
              <a:spcAft>
                <a:spcPts val="0"/>
              </a:spcAft>
              <a:buNone/>
            </a:pPr>
            <a:r>
              <a:rPr lang="en"/>
              <a:t>Each day the “direct instruction” slides presentation builds on the previous day.  In addition to the “direct instruction”, students</a:t>
            </a:r>
            <a:endParaRPr/>
          </a:p>
          <a:p>
            <a:pPr marL="0" lvl="0" indent="0" algn="l" rtl="0">
              <a:spcBef>
                <a:spcPts val="0"/>
              </a:spcBef>
              <a:spcAft>
                <a:spcPts val="0"/>
              </a:spcAft>
              <a:buNone/>
            </a:pPr>
            <a:r>
              <a:rPr lang="en"/>
              <a:t>a) come to the front of the room and write-things/draw on the whiteboard, </a:t>
            </a:r>
            <a:endParaRPr/>
          </a:p>
          <a:p>
            <a:pPr marL="0" lvl="0" indent="0" algn="l" rtl="0">
              <a:spcBef>
                <a:spcPts val="0"/>
              </a:spcBef>
              <a:spcAft>
                <a:spcPts val="0"/>
              </a:spcAft>
              <a:buNone/>
            </a:pPr>
            <a:r>
              <a:rPr lang="en"/>
              <a:t>b) students had some short written classwork/notes, and</a:t>
            </a:r>
            <a:endParaRPr/>
          </a:p>
          <a:p>
            <a:pPr marL="0" lvl="0" indent="0" algn="l" rtl="0">
              <a:spcBef>
                <a:spcPts val="0"/>
              </a:spcBef>
              <a:spcAft>
                <a:spcPts val="0"/>
              </a:spcAft>
              <a:buNone/>
            </a:pPr>
            <a:r>
              <a:rPr lang="en"/>
              <a:t>c) students did the one or more parts of the lab: day 1: one polarization filter, day 2 two polarization filters, day 3, three polarization filters.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ctrTitle"/>
          </p:nvPr>
        </p:nvSpPr>
        <p:spPr>
          <a:xfrm>
            <a:off x="362533" y="358300"/>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Light</a:t>
            </a:r>
            <a:endParaRPr/>
          </a:p>
        </p:txBody>
      </p:sp>
      <p:pic>
        <p:nvPicPr>
          <p:cNvPr id="222" name="Google Shape;222;p42" title="a cat sitting on a couch in front of a lamp with a rainbow of lights coming out of it (Provided by Tenor)"/>
          <p:cNvPicPr preferRelativeResize="0"/>
          <p:nvPr/>
        </p:nvPicPr>
        <p:blipFill>
          <a:blip r:embed="rId3">
            <a:alphaModFix/>
          </a:blip>
          <a:stretch>
            <a:fillRect/>
          </a:stretch>
        </p:blipFill>
        <p:spPr>
          <a:xfrm>
            <a:off x="5962725" y="149200"/>
            <a:ext cx="2667000" cy="4743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3"/>
          <p:cNvSpPr txBox="1">
            <a:spLocks noGrp="1"/>
          </p:cNvSpPr>
          <p:nvPr>
            <p:ph type="ctrTitle"/>
          </p:nvPr>
        </p:nvSpPr>
        <p:spPr>
          <a:xfrm>
            <a:off x="362533" y="358300"/>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Light</a:t>
            </a:r>
            <a:endParaRPr/>
          </a:p>
        </p:txBody>
      </p:sp>
      <p:pic>
        <p:nvPicPr>
          <p:cNvPr id="228" name="Google Shape;228;p43" title="a cat sitting on a couch in front of a lamp with a rainbow of lights coming out of it (Provided by Tenor)"/>
          <p:cNvPicPr preferRelativeResize="0"/>
          <p:nvPr/>
        </p:nvPicPr>
        <p:blipFill>
          <a:blip r:embed="rId3">
            <a:alphaModFix/>
          </a:blip>
          <a:stretch>
            <a:fillRect/>
          </a:stretch>
        </p:blipFill>
        <p:spPr>
          <a:xfrm>
            <a:off x="5678125" y="200025"/>
            <a:ext cx="2667000" cy="4743450"/>
          </a:xfrm>
          <a:prstGeom prst="rect">
            <a:avLst/>
          </a:prstGeom>
          <a:noFill/>
          <a:ln>
            <a:noFill/>
          </a:ln>
        </p:spPr>
      </p:pic>
      <p:pic>
        <p:nvPicPr>
          <p:cNvPr id="229" name="Google Shape;229;p43" title="Commentary: We all need a little light &gt; Eglin Air Force Base ..."/>
          <p:cNvPicPr preferRelativeResize="0"/>
          <p:nvPr/>
        </p:nvPicPr>
        <p:blipFill>
          <a:blip r:embed="rId4">
            <a:alphaModFix/>
          </a:blip>
          <a:stretch>
            <a:fillRect/>
          </a:stretch>
        </p:blipFill>
        <p:spPr>
          <a:xfrm>
            <a:off x="152400" y="1680799"/>
            <a:ext cx="4941327" cy="331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6"/>
          <p:cNvSpPr txBox="1">
            <a:spLocks noGrp="1"/>
          </p:cNvSpPr>
          <p:nvPr>
            <p:ph type="ctrTitle"/>
          </p:nvPr>
        </p:nvSpPr>
        <p:spPr>
          <a:xfrm>
            <a:off x="190675" y="260475"/>
            <a:ext cx="8532300" cy="4700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t>ABSTRACT</a:t>
            </a: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Clr>
                <a:schemeClr val="dk1"/>
              </a:buClr>
              <a:buSzPts val="1100"/>
              <a:buFont typeface="Arial"/>
              <a:buNone/>
            </a:pPr>
            <a:r>
              <a:rPr lang="en" sz="1700"/>
              <a:t>Quantum Education Experiment: Active Physics for Level 1 English Learners</a:t>
            </a:r>
            <a:endParaRPr sz="1700"/>
          </a:p>
          <a:p>
            <a:pPr marL="0" lvl="0" indent="0" algn="l" rtl="0">
              <a:lnSpc>
                <a:spcPct val="115000"/>
              </a:lnSpc>
              <a:spcBef>
                <a:spcPts val="0"/>
              </a:spcBef>
              <a:spcAft>
                <a:spcPts val="0"/>
              </a:spcAft>
              <a:buClr>
                <a:schemeClr val="dk1"/>
              </a:buClr>
              <a:buSzPts val="1100"/>
              <a:buFont typeface="Arial"/>
              <a:buNone/>
            </a:pPr>
            <a:endParaRPr sz="1700"/>
          </a:p>
          <a:p>
            <a:pPr marL="0" lvl="0" indent="0" algn="l" rtl="0">
              <a:lnSpc>
                <a:spcPct val="115000"/>
              </a:lnSpc>
              <a:spcBef>
                <a:spcPts val="0"/>
              </a:spcBef>
              <a:spcAft>
                <a:spcPts val="0"/>
              </a:spcAft>
              <a:buClr>
                <a:schemeClr val="dk1"/>
              </a:buClr>
              <a:buSzPts val="1100"/>
              <a:buFont typeface="Arial"/>
              <a:buNone/>
            </a:pPr>
            <a:r>
              <a:rPr lang="en" sz="1700"/>
              <a:t>A Light Polarization Experiment was done in 5 Active Physics classes for level 1 English Learners.  The purposes were to encourage experimentation, scientific thought, and public speaking, and it was the first “experiment” of the year.  Of the approximate 75 total students, ~95% were intrigued and puzzled by how light passed through 2 and 3 polarization filters.  About 50% continued experimentation without directions (trying 4 polarization filters, for example), about 50% seemed to master, in the short term, both verbally and written, the words: “prediction”, “observation”, “measure”: understanding the features of “quantum measurement” was not accomplished.  </a:t>
            </a:r>
            <a:endParaRPr sz="1700"/>
          </a:p>
          <a:p>
            <a:pPr marL="0" lvl="0" indent="0" algn="ctr" rtl="0">
              <a:spcBef>
                <a:spcPts val="0"/>
              </a:spcBef>
              <a:spcAft>
                <a:spcPts val="0"/>
              </a:spcAft>
              <a:buNone/>
            </a:pPr>
            <a:endParaRPr sz="5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ctrTitle"/>
          </p:nvPr>
        </p:nvSpPr>
        <p:spPr>
          <a:xfrm>
            <a:off x="362533" y="358300"/>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Light</a:t>
            </a:r>
            <a:endParaRPr/>
          </a:p>
        </p:txBody>
      </p:sp>
      <p:pic>
        <p:nvPicPr>
          <p:cNvPr id="235" name="Google Shape;235;p44" title="a cat sitting on a couch in front of a lamp with a rainbow of lights coming out of it (Provided by Tenor)"/>
          <p:cNvPicPr preferRelativeResize="0"/>
          <p:nvPr/>
        </p:nvPicPr>
        <p:blipFill>
          <a:blip r:embed="rId3">
            <a:alphaModFix/>
          </a:blip>
          <a:stretch>
            <a:fillRect/>
          </a:stretch>
        </p:blipFill>
        <p:spPr>
          <a:xfrm>
            <a:off x="6338850" y="200025"/>
            <a:ext cx="2667000" cy="4743450"/>
          </a:xfrm>
          <a:prstGeom prst="rect">
            <a:avLst/>
          </a:prstGeom>
          <a:noFill/>
          <a:ln>
            <a:noFill/>
          </a:ln>
        </p:spPr>
      </p:pic>
      <p:pic>
        <p:nvPicPr>
          <p:cNvPr id="236" name="Google Shape;236;p44" title="Commentary: We all need a little light &gt; Eglin Air Force Base ..."/>
          <p:cNvPicPr preferRelativeResize="0"/>
          <p:nvPr/>
        </p:nvPicPr>
        <p:blipFill>
          <a:blip r:embed="rId4">
            <a:alphaModFix/>
          </a:blip>
          <a:stretch>
            <a:fillRect/>
          </a:stretch>
        </p:blipFill>
        <p:spPr>
          <a:xfrm>
            <a:off x="2392565" y="200025"/>
            <a:ext cx="3301586" cy="2211801"/>
          </a:xfrm>
          <a:prstGeom prst="rect">
            <a:avLst/>
          </a:prstGeom>
          <a:noFill/>
          <a:ln>
            <a:noFill/>
          </a:ln>
        </p:spPr>
      </p:pic>
      <p:pic>
        <p:nvPicPr>
          <p:cNvPr id="237" name="Google Shape;237;p44" title="Rainbow | Some weeks ago, we had a wonderful rainbow over Bo… | Flickr"/>
          <p:cNvPicPr preferRelativeResize="0"/>
          <p:nvPr/>
        </p:nvPicPr>
        <p:blipFill>
          <a:blip r:embed="rId5">
            <a:alphaModFix/>
          </a:blip>
          <a:stretch>
            <a:fillRect/>
          </a:stretch>
        </p:blipFill>
        <p:spPr>
          <a:xfrm>
            <a:off x="91400" y="2577438"/>
            <a:ext cx="5602750" cy="2566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p:nvPr/>
        </p:nvSpPr>
        <p:spPr>
          <a:xfrm>
            <a:off x="453125" y="513875"/>
            <a:ext cx="8072700" cy="267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Thanks to:</a:t>
            </a:r>
            <a:endParaRPr sz="1800">
              <a:solidFill>
                <a:schemeClr val="dk1"/>
              </a:solidFill>
            </a:endParaRPr>
          </a:p>
          <a:p>
            <a:pPr marL="0" lvl="0" indent="0" algn="l" rtl="0">
              <a:spcBef>
                <a:spcPts val="0"/>
              </a:spcBef>
              <a:spcAft>
                <a:spcPts val="0"/>
              </a:spcAft>
              <a:buNone/>
            </a:pPr>
            <a:r>
              <a:rPr lang="en" sz="1800">
                <a:solidFill>
                  <a:schemeClr val="dk1"/>
                </a:solidFill>
              </a:rPr>
              <a:t>Annandale High School Physics Teachers, Mr. D. Tyndall and Ms. N. Saqib.</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Thanks also to: </a:t>
            </a:r>
            <a:endParaRPr sz="1800">
              <a:solidFill>
                <a:schemeClr val="dk1"/>
              </a:solidFill>
            </a:endParaRPr>
          </a:p>
          <a:p>
            <a:pPr marL="0" lvl="0" indent="0" algn="l" rtl="0">
              <a:spcBef>
                <a:spcPts val="0"/>
              </a:spcBef>
              <a:spcAft>
                <a:spcPts val="0"/>
              </a:spcAft>
              <a:buNone/>
            </a:pPr>
            <a:r>
              <a:rPr lang="en" sz="1800">
                <a:solidFill>
                  <a:schemeClr val="dk1"/>
                </a:solidFill>
              </a:rPr>
              <a:t>Dr. N. Holincheck and Dr. J. Rosenberg, at GMU, and the other staff and participants of “Building Quantum in Your Classroom Summer 2024”</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Inspiration and supplies (~100 polarizing filters) came from GMU!  Sincere thanks to Drs Holincheck and Rosenberg!</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7"/>
          <p:cNvSpPr txBox="1">
            <a:spLocks noGrp="1"/>
          </p:cNvSpPr>
          <p:nvPr>
            <p:ph type="ctrTitle"/>
          </p:nvPr>
        </p:nvSpPr>
        <p:spPr>
          <a:xfrm>
            <a:off x="311700" y="85875"/>
            <a:ext cx="8520600" cy="98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500"/>
              <a:t>Teaching Approach Alpha</a:t>
            </a:r>
            <a:endParaRPr sz="4500"/>
          </a:p>
        </p:txBody>
      </p:sp>
      <p:sp>
        <p:nvSpPr>
          <p:cNvPr id="110" name="Google Shape;110;p27"/>
          <p:cNvSpPr txBox="1"/>
          <p:nvPr/>
        </p:nvSpPr>
        <p:spPr>
          <a:xfrm>
            <a:off x="2586900" y="1074375"/>
            <a:ext cx="31815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Students Follow Directions</a:t>
            </a:r>
            <a:endParaRPr sz="1800">
              <a:solidFill>
                <a:schemeClr val="dk2"/>
              </a:solidFill>
            </a:endParaRPr>
          </a:p>
        </p:txBody>
      </p:sp>
      <p:cxnSp>
        <p:nvCxnSpPr>
          <p:cNvPr id="111" name="Google Shape;111;p27"/>
          <p:cNvCxnSpPr>
            <a:stCxn id="110" idx="2"/>
            <a:endCxn id="112" idx="0"/>
          </p:cNvCxnSpPr>
          <p:nvPr/>
        </p:nvCxnSpPr>
        <p:spPr>
          <a:xfrm>
            <a:off x="4177650" y="1536075"/>
            <a:ext cx="0" cy="527700"/>
          </a:xfrm>
          <a:prstGeom prst="straightConnector1">
            <a:avLst/>
          </a:prstGeom>
          <a:noFill/>
          <a:ln w="38100" cap="flat" cmpd="sng">
            <a:solidFill>
              <a:schemeClr val="dk2"/>
            </a:solidFill>
            <a:prstDash val="solid"/>
            <a:round/>
            <a:headEnd type="none" w="med" len="med"/>
            <a:tailEnd type="triangle" w="med" len="med"/>
          </a:ln>
        </p:spPr>
      </p:cxnSp>
      <p:sp>
        <p:nvSpPr>
          <p:cNvPr id="112" name="Google Shape;112;p27"/>
          <p:cNvSpPr txBox="1"/>
          <p:nvPr/>
        </p:nvSpPr>
        <p:spPr>
          <a:xfrm>
            <a:off x="2012400" y="2063775"/>
            <a:ext cx="4330500" cy="7389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Students do something, worksheet, classwork, solve problems</a:t>
            </a:r>
            <a:endParaRPr sz="1800">
              <a:solidFill>
                <a:schemeClr val="dk2"/>
              </a:solidFill>
            </a:endParaRPr>
          </a:p>
        </p:txBody>
      </p:sp>
      <p:cxnSp>
        <p:nvCxnSpPr>
          <p:cNvPr id="113" name="Google Shape;113;p27"/>
          <p:cNvCxnSpPr>
            <a:stCxn id="112" idx="2"/>
          </p:cNvCxnSpPr>
          <p:nvPr/>
        </p:nvCxnSpPr>
        <p:spPr>
          <a:xfrm>
            <a:off x="4177650" y="2802675"/>
            <a:ext cx="6900" cy="461400"/>
          </a:xfrm>
          <a:prstGeom prst="straightConnector1">
            <a:avLst/>
          </a:prstGeom>
          <a:noFill/>
          <a:ln w="38100" cap="flat" cmpd="sng">
            <a:solidFill>
              <a:schemeClr val="dk2"/>
            </a:solidFill>
            <a:prstDash val="solid"/>
            <a:round/>
            <a:headEnd type="none" w="med" len="med"/>
            <a:tailEnd type="triangle" w="med" len="med"/>
          </a:ln>
        </p:spPr>
      </p:cxnSp>
      <p:sp>
        <p:nvSpPr>
          <p:cNvPr id="114" name="Google Shape;114;p27"/>
          <p:cNvSpPr txBox="1"/>
          <p:nvPr/>
        </p:nvSpPr>
        <p:spPr>
          <a:xfrm>
            <a:off x="2592130" y="3279525"/>
            <a:ext cx="31815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Show Academic Mastery</a:t>
            </a:r>
            <a:endParaRPr sz="1800">
              <a:solidFill>
                <a:schemeClr val="dk2"/>
              </a:solidFill>
            </a:endParaRPr>
          </a:p>
        </p:txBody>
      </p:sp>
      <p:cxnSp>
        <p:nvCxnSpPr>
          <p:cNvPr id="115" name="Google Shape;115;p27"/>
          <p:cNvCxnSpPr>
            <a:stCxn id="114" idx="2"/>
          </p:cNvCxnSpPr>
          <p:nvPr/>
        </p:nvCxnSpPr>
        <p:spPr>
          <a:xfrm>
            <a:off x="4182880" y="3741225"/>
            <a:ext cx="12300" cy="332400"/>
          </a:xfrm>
          <a:prstGeom prst="straightConnector1">
            <a:avLst/>
          </a:prstGeom>
          <a:noFill/>
          <a:ln w="38100" cap="flat" cmpd="sng">
            <a:solidFill>
              <a:schemeClr val="dk2"/>
            </a:solidFill>
            <a:prstDash val="solid"/>
            <a:round/>
            <a:headEnd type="none" w="med" len="med"/>
            <a:tailEnd type="triangle" w="med" len="med"/>
          </a:ln>
        </p:spPr>
      </p:cxnSp>
      <p:sp>
        <p:nvSpPr>
          <p:cNvPr id="116" name="Google Shape;116;p27"/>
          <p:cNvSpPr/>
          <p:nvPr/>
        </p:nvSpPr>
        <p:spPr>
          <a:xfrm rot="2820864">
            <a:off x="3877765" y="4204186"/>
            <a:ext cx="615563" cy="588178"/>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7"/>
          <p:cNvSpPr txBox="1"/>
          <p:nvPr/>
        </p:nvSpPr>
        <p:spPr>
          <a:xfrm>
            <a:off x="4014720" y="4243625"/>
            <a:ext cx="32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a:t>
            </a:r>
            <a:endParaRPr sz="2400">
              <a:solidFill>
                <a:schemeClr val="dk2"/>
              </a:solidFill>
            </a:endParaRPr>
          </a:p>
        </p:txBody>
      </p:sp>
      <p:cxnSp>
        <p:nvCxnSpPr>
          <p:cNvPr id="118" name="Google Shape;118;p27"/>
          <p:cNvCxnSpPr/>
          <p:nvPr/>
        </p:nvCxnSpPr>
        <p:spPr>
          <a:xfrm rot="10800000">
            <a:off x="1280150" y="4424025"/>
            <a:ext cx="2452500" cy="56100"/>
          </a:xfrm>
          <a:prstGeom prst="straightConnector1">
            <a:avLst/>
          </a:prstGeom>
          <a:noFill/>
          <a:ln w="38100" cap="flat" cmpd="sng">
            <a:solidFill>
              <a:schemeClr val="dk2"/>
            </a:solidFill>
            <a:prstDash val="solid"/>
            <a:round/>
            <a:headEnd type="none" w="med" len="med"/>
            <a:tailEnd type="none" w="med" len="med"/>
          </a:ln>
        </p:spPr>
      </p:cxnSp>
      <p:cxnSp>
        <p:nvCxnSpPr>
          <p:cNvPr id="119" name="Google Shape;119;p27"/>
          <p:cNvCxnSpPr/>
          <p:nvPr/>
        </p:nvCxnSpPr>
        <p:spPr>
          <a:xfrm rot="10800000">
            <a:off x="1238125" y="1200875"/>
            <a:ext cx="27900" cy="3223200"/>
          </a:xfrm>
          <a:prstGeom prst="straightConnector1">
            <a:avLst/>
          </a:prstGeom>
          <a:noFill/>
          <a:ln w="38100" cap="flat" cmpd="sng">
            <a:solidFill>
              <a:schemeClr val="dk2"/>
            </a:solidFill>
            <a:prstDash val="solid"/>
            <a:round/>
            <a:headEnd type="none" w="med" len="med"/>
            <a:tailEnd type="none" w="med" len="med"/>
          </a:ln>
        </p:spPr>
      </p:cxnSp>
      <p:cxnSp>
        <p:nvCxnSpPr>
          <p:cNvPr id="120" name="Google Shape;120;p27"/>
          <p:cNvCxnSpPr/>
          <p:nvPr/>
        </p:nvCxnSpPr>
        <p:spPr>
          <a:xfrm>
            <a:off x="1238000" y="1200625"/>
            <a:ext cx="1107000" cy="28200"/>
          </a:xfrm>
          <a:prstGeom prst="straightConnector1">
            <a:avLst/>
          </a:prstGeom>
          <a:noFill/>
          <a:ln w="38100" cap="flat" cmpd="sng">
            <a:solidFill>
              <a:schemeClr val="dk2"/>
            </a:solidFill>
            <a:prstDash val="solid"/>
            <a:round/>
            <a:headEnd type="none" w="med" len="med"/>
            <a:tailEnd type="triangle" w="med" len="med"/>
          </a:ln>
        </p:spPr>
      </p:cxnSp>
      <p:cxnSp>
        <p:nvCxnSpPr>
          <p:cNvPr id="121" name="Google Shape;121;p27"/>
          <p:cNvCxnSpPr/>
          <p:nvPr/>
        </p:nvCxnSpPr>
        <p:spPr>
          <a:xfrm>
            <a:off x="4671650" y="4508150"/>
            <a:ext cx="967200" cy="0"/>
          </a:xfrm>
          <a:prstGeom prst="straightConnector1">
            <a:avLst/>
          </a:prstGeom>
          <a:noFill/>
          <a:ln w="38100" cap="flat" cmpd="sng">
            <a:solidFill>
              <a:schemeClr val="dk2"/>
            </a:solidFill>
            <a:prstDash val="solid"/>
            <a:round/>
            <a:headEnd type="none" w="med" len="med"/>
            <a:tailEnd type="triangle" w="med" len="med"/>
          </a:ln>
        </p:spPr>
      </p:cxnSp>
      <p:sp>
        <p:nvSpPr>
          <p:cNvPr id="122" name="Google Shape;122;p27"/>
          <p:cNvSpPr txBox="1"/>
          <p:nvPr/>
        </p:nvSpPr>
        <p:spPr>
          <a:xfrm>
            <a:off x="5640130" y="4270125"/>
            <a:ext cx="3181500" cy="4617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Exit Course/Final Exam/</a:t>
            </a:r>
            <a:r>
              <a:rPr lang="en" sz="1800" b="1">
                <a:solidFill>
                  <a:schemeClr val="dk2"/>
                </a:solidFill>
              </a:rPr>
              <a:t>SOL</a:t>
            </a:r>
            <a:endParaRPr sz="1800" b="1">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311700" y="85875"/>
            <a:ext cx="8520600" cy="98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500"/>
              <a:t>Teaching Approach Beta</a:t>
            </a:r>
            <a:endParaRPr sz="4500"/>
          </a:p>
        </p:txBody>
      </p:sp>
      <p:sp>
        <p:nvSpPr>
          <p:cNvPr id="128" name="Google Shape;128;p28"/>
          <p:cNvSpPr txBox="1"/>
          <p:nvPr/>
        </p:nvSpPr>
        <p:spPr>
          <a:xfrm>
            <a:off x="2586900" y="1074375"/>
            <a:ext cx="31815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Students Follow Directions</a:t>
            </a:r>
            <a:endParaRPr sz="1800">
              <a:solidFill>
                <a:schemeClr val="dk2"/>
              </a:solidFill>
            </a:endParaRPr>
          </a:p>
        </p:txBody>
      </p:sp>
      <p:cxnSp>
        <p:nvCxnSpPr>
          <p:cNvPr id="129" name="Google Shape;129;p28"/>
          <p:cNvCxnSpPr>
            <a:stCxn id="128" idx="2"/>
            <a:endCxn id="130" idx="0"/>
          </p:cNvCxnSpPr>
          <p:nvPr/>
        </p:nvCxnSpPr>
        <p:spPr>
          <a:xfrm>
            <a:off x="4177650" y="1536075"/>
            <a:ext cx="0" cy="527700"/>
          </a:xfrm>
          <a:prstGeom prst="straightConnector1">
            <a:avLst/>
          </a:prstGeom>
          <a:noFill/>
          <a:ln w="38100" cap="flat" cmpd="sng">
            <a:solidFill>
              <a:schemeClr val="dk2"/>
            </a:solidFill>
            <a:prstDash val="solid"/>
            <a:round/>
            <a:headEnd type="none" w="med" len="med"/>
            <a:tailEnd type="triangle" w="med" len="med"/>
          </a:ln>
        </p:spPr>
      </p:cxnSp>
      <p:pic>
        <p:nvPicPr>
          <p:cNvPr id="131" name="Google Shape;131;p28" descr="Public Domain Clip Art Image | Three Circular Interlocking Arrows ..."/>
          <p:cNvPicPr preferRelativeResize="0"/>
          <p:nvPr/>
        </p:nvPicPr>
        <p:blipFill>
          <a:blip r:embed="rId3">
            <a:alphaModFix/>
          </a:blip>
          <a:stretch>
            <a:fillRect/>
          </a:stretch>
        </p:blipFill>
        <p:spPr>
          <a:xfrm>
            <a:off x="3032814" y="2063775"/>
            <a:ext cx="2289675" cy="2416351"/>
          </a:xfrm>
          <a:prstGeom prst="rect">
            <a:avLst/>
          </a:prstGeom>
          <a:noFill/>
          <a:ln>
            <a:noFill/>
          </a:ln>
        </p:spPr>
      </p:pic>
      <p:sp>
        <p:nvSpPr>
          <p:cNvPr id="132" name="Google Shape;132;p28"/>
          <p:cNvSpPr txBox="1"/>
          <p:nvPr/>
        </p:nvSpPr>
        <p:spPr>
          <a:xfrm>
            <a:off x="4804575" y="2110050"/>
            <a:ext cx="15630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Experiment</a:t>
            </a:r>
            <a:endParaRPr sz="1800">
              <a:solidFill>
                <a:schemeClr val="dk2"/>
              </a:solidFill>
            </a:endParaRPr>
          </a:p>
        </p:txBody>
      </p:sp>
      <p:sp>
        <p:nvSpPr>
          <p:cNvPr id="133" name="Google Shape;133;p28"/>
          <p:cNvSpPr txBox="1"/>
          <p:nvPr/>
        </p:nvSpPr>
        <p:spPr>
          <a:xfrm>
            <a:off x="5253900" y="3041100"/>
            <a:ext cx="15630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observe</a:t>
            </a:r>
            <a:endParaRPr sz="1800">
              <a:solidFill>
                <a:schemeClr val="dk2"/>
              </a:solidFill>
            </a:endParaRPr>
          </a:p>
        </p:txBody>
      </p:sp>
      <p:sp>
        <p:nvSpPr>
          <p:cNvPr id="134" name="Google Shape;134;p28"/>
          <p:cNvSpPr txBox="1"/>
          <p:nvPr/>
        </p:nvSpPr>
        <p:spPr>
          <a:xfrm>
            <a:off x="4872900" y="3817575"/>
            <a:ext cx="15630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measure</a:t>
            </a:r>
            <a:endParaRPr sz="1800">
              <a:solidFill>
                <a:schemeClr val="dk2"/>
              </a:solidFill>
            </a:endParaRPr>
          </a:p>
        </p:txBody>
      </p:sp>
      <p:sp>
        <p:nvSpPr>
          <p:cNvPr id="135" name="Google Shape;135;p28"/>
          <p:cNvSpPr txBox="1"/>
          <p:nvPr/>
        </p:nvSpPr>
        <p:spPr>
          <a:xfrm>
            <a:off x="1686475" y="3665175"/>
            <a:ext cx="19479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Become curious</a:t>
            </a:r>
            <a:endParaRPr sz="1800">
              <a:solidFill>
                <a:schemeClr val="dk2"/>
              </a:solidFill>
            </a:endParaRPr>
          </a:p>
        </p:txBody>
      </p:sp>
      <p:sp>
        <p:nvSpPr>
          <p:cNvPr id="136" name="Google Shape;136;p28"/>
          <p:cNvSpPr txBox="1"/>
          <p:nvPr/>
        </p:nvSpPr>
        <p:spPr>
          <a:xfrm>
            <a:off x="1009400" y="2369775"/>
            <a:ext cx="2289600" cy="4617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Predict, hypothesize</a:t>
            </a:r>
            <a:endParaRPr sz="1800">
              <a:solidFill>
                <a:schemeClr val="dk2"/>
              </a:solidFill>
            </a:endParaRPr>
          </a:p>
        </p:txBody>
      </p:sp>
      <p:sp>
        <p:nvSpPr>
          <p:cNvPr id="137" name="Google Shape;137;p28"/>
          <p:cNvSpPr txBox="1"/>
          <p:nvPr/>
        </p:nvSpPr>
        <p:spPr>
          <a:xfrm>
            <a:off x="6578625" y="170550"/>
            <a:ext cx="7989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0">
                <a:solidFill>
                  <a:schemeClr val="dk2"/>
                </a:solidFill>
                <a:latin typeface="Montserrat Thin"/>
                <a:ea typeface="Montserrat Thin"/>
                <a:cs typeface="Montserrat Thin"/>
                <a:sym typeface="Montserrat Thin"/>
              </a:rPr>
              <a:t>}</a:t>
            </a:r>
            <a:endParaRPr sz="30000">
              <a:solidFill>
                <a:schemeClr val="dk2"/>
              </a:solidFill>
              <a:latin typeface="Montserrat Thin"/>
              <a:ea typeface="Montserrat Thin"/>
              <a:cs typeface="Montserrat Thin"/>
              <a:sym typeface="Montserrat Thin"/>
            </a:endParaRPr>
          </a:p>
        </p:txBody>
      </p:sp>
      <p:sp>
        <p:nvSpPr>
          <p:cNvPr id="138" name="Google Shape;138;p28"/>
          <p:cNvSpPr txBox="1"/>
          <p:nvPr/>
        </p:nvSpPr>
        <p:spPr>
          <a:xfrm rot="-5400000">
            <a:off x="6945875" y="2638425"/>
            <a:ext cx="2515200" cy="4617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Explain/Understand</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3406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Goals: </a:t>
            </a:r>
            <a:endParaRPr/>
          </a:p>
          <a:p>
            <a:pPr marL="457200" lvl="0" indent="-388620" algn="l" rtl="0">
              <a:spcBef>
                <a:spcPts val="0"/>
              </a:spcBef>
              <a:spcAft>
                <a:spcPts val="0"/>
              </a:spcAft>
              <a:buSzPct val="100000"/>
              <a:buAutoNum type="arabicParenR"/>
            </a:pPr>
            <a:r>
              <a:rPr lang="en"/>
              <a:t>Have students perform an experiment with puzzling results</a:t>
            </a:r>
            <a:endParaRPr/>
          </a:p>
          <a:p>
            <a:pPr marL="457200" lvl="0" indent="-388620" algn="l" rtl="0">
              <a:spcBef>
                <a:spcPts val="0"/>
              </a:spcBef>
              <a:spcAft>
                <a:spcPts val="0"/>
              </a:spcAft>
              <a:buSzPct val="100000"/>
              <a:buAutoNum type="arabicParenR"/>
            </a:pPr>
            <a:r>
              <a:rPr lang="en"/>
              <a:t>Introduce “quantum science” early in the science curriculum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130425" y="180200"/>
            <a:ext cx="8701800" cy="476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Background/Class Makeup</a:t>
            </a:r>
            <a:endParaRPr/>
          </a:p>
          <a:p>
            <a:pPr marL="457200" lvl="0" indent="-388620" algn="l" rtl="0">
              <a:spcBef>
                <a:spcPts val="0"/>
              </a:spcBef>
              <a:spcAft>
                <a:spcPts val="0"/>
              </a:spcAft>
              <a:buSzPct val="100000"/>
              <a:buAutoNum type="arabicParenR"/>
            </a:pPr>
            <a:r>
              <a:rPr lang="en"/>
              <a:t>~15 students per class, 5 classes total, no team teacher, many students brand new to the country  (USA).   </a:t>
            </a:r>
            <a:endParaRPr/>
          </a:p>
          <a:p>
            <a:pPr marL="457200" lvl="0" indent="-388620" algn="l" rtl="0">
              <a:spcBef>
                <a:spcPts val="0"/>
              </a:spcBef>
              <a:spcAft>
                <a:spcPts val="0"/>
              </a:spcAft>
              <a:buSzPct val="100000"/>
              <a:buAutoNum type="arabicParenR"/>
            </a:pPr>
            <a:r>
              <a:rPr lang="en"/>
              <a:t>~50 different native languages are spoken by Annandale High School students.</a:t>
            </a:r>
            <a:endParaRPr/>
          </a:p>
          <a:p>
            <a:pPr marL="457200" lvl="0" indent="-388620" algn="l" rtl="0">
              <a:spcBef>
                <a:spcPts val="0"/>
              </a:spcBef>
              <a:spcAft>
                <a:spcPts val="0"/>
              </a:spcAft>
              <a:buSzPct val="100000"/>
              <a:buAutoNum type="arabicParenR"/>
            </a:pPr>
            <a:r>
              <a:rPr lang="en"/>
              <a:t>While special education students are supposed to be “filtered out” into special education classes, the process of assigning students the correct class is complex: there is a very wide range of student needs and abilities.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88750" y="121450"/>
            <a:ext cx="2704800" cy="473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Equipment:</a:t>
            </a:r>
            <a:endParaRPr/>
          </a:p>
          <a:p>
            <a:pPr marL="0" lvl="0" indent="0" algn="l" rtl="0">
              <a:spcBef>
                <a:spcPts val="0"/>
              </a:spcBef>
              <a:spcAft>
                <a:spcPts val="0"/>
              </a:spcAft>
              <a:buNone/>
            </a:pPr>
            <a:endParaRPr/>
          </a:p>
          <a:p>
            <a:pPr marL="0" lvl="0" indent="0" algn="l" rtl="0">
              <a:spcBef>
                <a:spcPts val="0"/>
              </a:spcBef>
              <a:spcAft>
                <a:spcPts val="0"/>
              </a:spcAft>
              <a:buNone/>
            </a:pPr>
            <a:r>
              <a:rPr lang="en"/>
              <a:t>Flashlight, 2 D batteries, ruler, manilla folders, polarization filters</a:t>
            </a:r>
            <a:endParaRPr/>
          </a:p>
        </p:txBody>
      </p:sp>
      <p:pic>
        <p:nvPicPr>
          <p:cNvPr id="154" name="Google Shape;154;p31" title="SideAngledViewTwo.jpg"/>
          <p:cNvPicPr preferRelativeResize="0"/>
          <p:nvPr/>
        </p:nvPicPr>
        <p:blipFill>
          <a:blip r:embed="rId3">
            <a:alphaModFix/>
          </a:blip>
          <a:stretch>
            <a:fillRect/>
          </a:stretch>
        </p:blipFill>
        <p:spPr>
          <a:xfrm>
            <a:off x="2645338" y="10300"/>
            <a:ext cx="5924163" cy="5122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0" y="0"/>
            <a:ext cx="5176200" cy="5082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Shine light from a flashlight through:</a:t>
            </a:r>
            <a:endParaRPr/>
          </a:p>
          <a:p>
            <a:pPr marL="457200" lvl="0" indent="-388620" algn="l" rtl="0">
              <a:spcBef>
                <a:spcPts val="0"/>
              </a:spcBef>
              <a:spcAft>
                <a:spcPts val="0"/>
              </a:spcAft>
              <a:buSzPct val="100000"/>
              <a:buAutoNum type="arabicParenR"/>
            </a:pPr>
            <a:r>
              <a:rPr lang="en"/>
              <a:t>3 inch x 3 inch green manilla folder</a:t>
            </a:r>
            <a:endParaRPr/>
          </a:p>
          <a:p>
            <a:pPr marL="457200" lvl="0" indent="-388620" algn="l" rtl="0">
              <a:spcBef>
                <a:spcPts val="0"/>
              </a:spcBef>
              <a:spcAft>
                <a:spcPts val="0"/>
              </a:spcAft>
              <a:buSzPct val="100000"/>
              <a:buAutoNum type="arabicParenR"/>
            </a:pPr>
            <a:r>
              <a:rPr lang="en"/>
              <a:t>One polarization filter  (rotate)</a:t>
            </a:r>
            <a:endParaRPr/>
          </a:p>
          <a:p>
            <a:pPr marL="457200" lvl="0" indent="-388620" algn="l" rtl="0">
              <a:spcBef>
                <a:spcPts val="0"/>
              </a:spcBef>
              <a:spcAft>
                <a:spcPts val="0"/>
              </a:spcAft>
              <a:buSzPct val="100000"/>
              <a:buAutoNum type="arabicParenR"/>
            </a:pPr>
            <a:r>
              <a:rPr lang="en"/>
              <a:t>Write down observations, make predictions</a:t>
            </a:r>
            <a:endParaRPr/>
          </a:p>
          <a:p>
            <a:pPr marL="457200" lvl="0" indent="-388620" algn="l" rtl="0">
              <a:spcBef>
                <a:spcPts val="0"/>
              </a:spcBef>
              <a:spcAft>
                <a:spcPts val="0"/>
              </a:spcAft>
              <a:buSzPct val="100000"/>
              <a:buAutoNum type="arabicParenR"/>
            </a:pPr>
            <a:r>
              <a:rPr lang="en"/>
              <a:t>Two polarization filters (rotate)</a:t>
            </a:r>
            <a:endParaRPr/>
          </a:p>
          <a:p>
            <a:pPr marL="457200" lvl="0" indent="-388620" algn="l" rtl="0">
              <a:spcBef>
                <a:spcPts val="0"/>
              </a:spcBef>
              <a:spcAft>
                <a:spcPts val="0"/>
              </a:spcAft>
              <a:buSzPct val="100000"/>
              <a:buAutoNum type="arabicParenR"/>
            </a:pPr>
            <a:r>
              <a:rPr lang="en"/>
              <a:t>Write down observations, make predictions</a:t>
            </a:r>
            <a:endParaRPr/>
          </a:p>
          <a:p>
            <a:pPr marL="457200" lvl="0" indent="-388620" algn="l" rtl="0">
              <a:spcBef>
                <a:spcPts val="0"/>
              </a:spcBef>
              <a:spcAft>
                <a:spcPts val="0"/>
              </a:spcAft>
              <a:buSzPct val="100000"/>
              <a:buAutoNum type="arabicParenR"/>
            </a:pPr>
            <a:r>
              <a:rPr lang="en"/>
              <a:t>Three polarization filters (rotate)</a:t>
            </a:r>
            <a:endParaRPr/>
          </a:p>
          <a:p>
            <a:pPr marL="457200" lvl="0" indent="-388620" algn="l" rtl="0">
              <a:spcBef>
                <a:spcPts val="0"/>
              </a:spcBef>
              <a:spcAft>
                <a:spcPts val="0"/>
              </a:spcAft>
              <a:buSzPct val="100000"/>
              <a:buAutoNum type="arabicParenR"/>
            </a:pPr>
            <a:r>
              <a:rPr lang="en"/>
              <a:t>Write down observations.</a:t>
            </a:r>
            <a:endParaRPr/>
          </a:p>
        </p:txBody>
      </p:sp>
      <p:pic>
        <p:nvPicPr>
          <p:cNvPr id="160" name="Google Shape;160;p32" title="SideViewone.jpg"/>
          <p:cNvPicPr preferRelativeResize="0"/>
          <p:nvPr/>
        </p:nvPicPr>
        <p:blipFill>
          <a:blip r:embed="rId3">
            <a:alphaModFix/>
          </a:blip>
          <a:stretch>
            <a:fillRect/>
          </a:stretch>
        </p:blipFill>
        <p:spPr>
          <a:xfrm>
            <a:off x="5176200" y="718646"/>
            <a:ext cx="3967801" cy="3511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3" title="ThreeFilters_ZeroPercent.jpg"/>
          <p:cNvPicPr preferRelativeResize="0"/>
          <p:nvPr/>
        </p:nvPicPr>
        <p:blipFill>
          <a:blip r:embed="rId3">
            <a:alphaModFix/>
          </a:blip>
          <a:stretch>
            <a:fillRect/>
          </a:stretch>
        </p:blipFill>
        <p:spPr>
          <a:xfrm>
            <a:off x="152400" y="152400"/>
            <a:ext cx="4524470" cy="4838702"/>
          </a:xfrm>
          <a:prstGeom prst="rect">
            <a:avLst/>
          </a:prstGeom>
          <a:noFill/>
          <a:ln>
            <a:noFill/>
          </a:ln>
        </p:spPr>
      </p:pic>
      <p:cxnSp>
        <p:nvCxnSpPr>
          <p:cNvPr id="166" name="Google Shape;166;p33"/>
          <p:cNvCxnSpPr/>
          <p:nvPr/>
        </p:nvCxnSpPr>
        <p:spPr>
          <a:xfrm rot="10800000">
            <a:off x="6647775" y="1374350"/>
            <a:ext cx="0" cy="1835700"/>
          </a:xfrm>
          <a:prstGeom prst="straightConnector1">
            <a:avLst/>
          </a:prstGeom>
          <a:noFill/>
          <a:ln w="38100" cap="flat" cmpd="sng">
            <a:solidFill>
              <a:srgbClr val="FF0000"/>
            </a:solidFill>
            <a:prstDash val="solid"/>
            <a:round/>
            <a:headEnd type="none" w="med" len="med"/>
            <a:tailEnd type="triangle" w="med" len="med"/>
          </a:ln>
        </p:spPr>
      </p:cxnSp>
      <p:cxnSp>
        <p:nvCxnSpPr>
          <p:cNvPr id="167" name="Google Shape;167;p33"/>
          <p:cNvCxnSpPr/>
          <p:nvPr/>
        </p:nvCxnSpPr>
        <p:spPr>
          <a:xfrm rot="10800000">
            <a:off x="6465500" y="1416225"/>
            <a:ext cx="14100" cy="1765800"/>
          </a:xfrm>
          <a:prstGeom prst="straightConnector1">
            <a:avLst/>
          </a:prstGeom>
          <a:noFill/>
          <a:ln w="38100" cap="flat" cmpd="sng">
            <a:solidFill>
              <a:srgbClr val="00FF00"/>
            </a:solidFill>
            <a:prstDash val="solid"/>
            <a:round/>
            <a:headEnd type="none" w="med" len="med"/>
            <a:tailEnd type="triangle" w="med" len="med"/>
          </a:ln>
        </p:spPr>
      </p:cxnSp>
      <p:cxnSp>
        <p:nvCxnSpPr>
          <p:cNvPr id="168" name="Google Shape;168;p33"/>
          <p:cNvCxnSpPr/>
          <p:nvPr/>
        </p:nvCxnSpPr>
        <p:spPr>
          <a:xfrm rot="10800000" flipH="1">
            <a:off x="5649175" y="2279900"/>
            <a:ext cx="1881600" cy="24600"/>
          </a:xfrm>
          <a:prstGeom prst="straightConnector1">
            <a:avLst/>
          </a:prstGeom>
          <a:noFill/>
          <a:ln w="38100" cap="flat" cmpd="sng">
            <a:solidFill>
              <a:srgbClr val="4A86E8"/>
            </a:solidFill>
            <a:prstDash val="solid"/>
            <a:round/>
            <a:headEnd type="none" w="med" len="med"/>
            <a:tailEnd type="triangle" w="med" len="med"/>
          </a:ln>
        </p:spPr>
      </p:cxnSp>
      <p:sp>
        <p:nvSpPr>
          <p:cNvPr id="169" name="Google Shape;169;p33"/>
          <p:cNvSpPr txBox="1"/>
          <p:nvPr/>
        </p:nvSpPr>
        <p:spPr>
          <a:xfrm>
            <a:off x="5008000" y="152400"/>
            <a:ext cx="3779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Three filters, about 0% light passes through.  The approximate orientation of the filters is shown by the arrows.</a:t>
            </a:r>
            <a:endParaRPr sz="1800">
              <a:solidFill>
                <a:schemeClr val="dk2"/>
              </a:solidFill>
            </a:endParaRPr>
          </a:p>
        </p:txBody>
      </p:sp>
      <p:sp>
        <p:nvSpPr>
          <p:cNvPr id="170" name="Google Shape;170;p33"/>
          <p:cNvSpPr txBox="1"/>
          <p:nvPr/>
        </p:nvSpPr>
        <p:spPr>
          <a:xfrm>
            <a:off x="4825825" y="3330900"/>
            <a:ext cx="4260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To the human eye, 0% of the light is passing through.  My cell phone camera’s “low light” mode is automatic, and my cell phone can detect the light that is passing through as a dark purple</a:t>
            </a:r>
            <a:endParaRPr sz="18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924</Words>
  <Application>Microsoft Office PowerPoint</Application>
  <PresentationFormat>On-screen Show (16:9)</PresentationFormat>
  <Paragraphs>96</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Montserrat Thin</vt:lpstr>
      <vt:lpstr>Arial</vt:lpstr>
      <vt:lpstr>Simple Light</vt:lpstr>
      <vt:lpstr>Simple Light</vt:lpstr>
      <vt:lpstr>Quantum Education Experiment:  Light Polarization for Level 1 English Learners in Active Physics  Russell Youmans  Annandale High School  Fairfax County Public Schools</vt:lpstr>
      <vt:lpstr>ABSTRACT   Quantum Education Experiment: Active Physics for Level 1 English Learners  A Light Polarization Experiment was done in 5 Active Physics classes for level 1 English Learners.  The purposes were to encourage experimentation, scientific thought, and public speaking, and it was the first “experiment” of the year.  Of the approximate 75 total students, ~95% were intrigued and puzzled by how light passed through 2 and 3 polarization filters.  About 50% continued experimentation without directions (trying 4 polarization filters, for example), about 50% seemed to master, in the short term, both verbally and written, the words: “prediction”, “observation”, “measure”: understanding the features of “quantum measurement” was not accomplished.   </vt:lpstr>
      <vt:lpstr>Teaching Approach Alpha</vt:lpstr>
      <vt:lpstr>Teaching Approach Beta</vt:lpstr>
      <vt:lpstr>Goals:  Have students perform an experiment with puzzling results Introduce “quantum science” early in the science curriculum    </vt:lpstr>
      <vt:lpstr>Background/Class Makeup ~15 students per class, 5 classes total, no team teacher, many students brand new to the country  (USA).    ~50 different native languages are spoken by Annandale High School students. While special education students are supposed to be “filtered out” into special education classes, the process of assigning students the correct class is complex: there is a very wide range of student needs and abilities.  </vt:lpstr>
      <vt:lpstr>Equipment:  Flashlight, 2 D batteries, ruler, manilla folders, polarization filters</vt:lpstr>
      <vt:lpstr>Shine light from a flashlight through: 3 inch x 3 inch green manilla folder One polarization filter  (rotate) Write down observations, make predictions Two polarization filters (rotate) Write down observations, make predictions Three polarization filters (rotate) Write down observations.</vt:lpstr>
      <vt:lpstr>PowerPoint Presentation</vt:lpstr>
      <vt:lpstr>PowerPoint Presentation</vt:lpstr>
      <vt:lpstr>Results Students were engaged Students master, at least in the short term, written and spoken vocabulary. Students are intrigued and puzzled by light polarization. No “full” understanding of quantum states, the act of measurement, light polarization states. Statistics/Measurement Example: 95% of the students were intrigued and puzzled by how light passes through 2 and 3 polarization filters.  (In other words, 3 students out of 75 were on their cell phone, everyone else was engaged/writing/discussing/experimenting)    </vt:lpstr>
      <vt:lpstr>The ambient light level is probably very important for student observations: Darkened room, blinds down Manilla folder to limit initial brightness Green Manilla, greenish tinge to initial light seems to help students. With good conditions, it is possible (to fool ourselves?) that we can clearly see a ~25%, ~50%, ~75% reduction in brightness</vt:lpstr>
      <vt:lpstr>Mis-using Quantum Terminology One: Student Engagement     This proposed basis seems orthogonal, but it probably is not complete.    In this basis, about 50% of the students were found in the “engaged” state, 5% of the students were found in the “disengaged” state, and about 45% were in a mixed state.  (Mixed state students are observed to do the lab/activities/questions, but nothing extra.  They are minimally involved with learning.)  </vt:lpstr>
      <vt:lpstr>Mis-using Quantum Terminology Two:  About 50% of the students were observed to be entangled with independent learning. </vt:lpstr>
      <vt:lpstr>PowerPoint Presentation</vt:lpstr>
      <vt:lpstr>PowerPoint Presentation</vt:lpstr>
      <vt:lpstr>Direct Instruction over three days:   Day 1, Day 2, and Day 3  Each day the “direct instruction” slides presentation builds on the previous day.  In addition to the “direct instruction”, students a) come to the front of the room and write-things/draw on the whiteboard,  b) students had some short written classwork/notes, and c) students did the one or more parts of the lab: day 1: one polarization filter, day 2 two polarization filters, day 3, three polarization filters.</vt:lpstr>
      <vt:lpstr>Light</vt:lpstr>
      <vt:lpstr>Light</vt:lpstr>
      <vt:lpstr>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Education Experiment:  Light Polarization for Level 1 English Learners in Active Physics  Russell Youmans  Annandale High School  Fairfax County Public Schools</dc:title>
  <cp:lastModifiedBy>Youmans, Russell</cp:lastModifiedBy>
  <cp:revision>1</cp:revision>
  <dcterms:modified xsi:type="dcterms:W3CDTF">2025-04-05T01:57:11Z</dcterms:modified>
</cp:coreProperties>
</file>