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82" r:id="rId2"/>
    <p:sldId id="415" r:id="rId3"/>
    <p:sldId id="290" r:id="rId4"/>
    <p:sldId id="450" r:id="rId5"/>
    <p:sldId id="433" r:id="rId6"/>
    <p:sldId id="465" r:id="rId7"/>
    <p:sldId id="451" r:id="rId8"/>
    <p:sldId id="452" r:id="rId9"/>
    <p:sldId id="470" r:id="rId10"/>
    <p:sldId id="466" r:id="rId11"/>
    <p:sldId id="469" r:id="rId12"/>
    <p:sldId id="467" r:id="rId13"/>
    <p:sldId id="471" r:id="rId14"/>
    <p:sldId id="468" r:id="rId15"/>
    <p:sldId id="474" r:id="rId16"/>
    <p:sldId id="475" r:id="rId17"/>
    <p:sldId id="477" r:id="rId18"/>
    <p:sldId id="472" r:id="rId19"/>
    <p:sldId id="370" r:id="rId20"/>
    <p:sldId id="473" r:id="rId21"/>
    <p:sldId id="414" r:id="rId2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CC981C-0B7C-4712-B62F-B9543961F32A}">
          <p14:sldIdLst>
            <p14:sldId id="382"/>
            <p14:sldId id="415"/>
            <p14:sldId id="290"/>
            <p14:sldId id="450"/>
            <p14:sldId id="433"/>
            <p14:sldId id="465"/>
            <p14:sldId id="451"/>
            <p14:sldId id="452"/>
            <p14:sldId id="470"/>
            <p14:sldId id="466"/>
            <p14:sldId id="469"/>
            <p14:sldId id="467"/>
            <p14:sldId id="471"/>
            <p14:sldId id="468"/>
            <p14:sldId id="474"/>
            <p14:sldId id="475"/>
            <p14:sldId id="477"/>
            <p14:sldId id="472"/>
            <p14:sldId id="370"/>
            <p14:sldId id="473"/>
            <p14:sldId id="414"/>
          </p14:sldIdLst>
        </p14:section>
        <p14:section name="Untitled Section" id="{626CD4BC-F5F7-44C3-953A-EB30E325E9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75061" autoAdjust="0"/>
  </p:normalViewPr>
  <p:slideViewPr>
    <p:cSldViewPr snapToGrid="0">
      <p:cViewPr>
        <p:scale>
          <a:sx n="150" d="100"/>
          <a:sy n="150" d="100"/>
        </p:scale>
        <p:origin x="708" y="-2166"/>
      </p:cViewPr>
      <p:guideLst/>
    </p:cSldViewPr>
  </p:slideViewPr>
  <p:notesTextViewPr>
    <p:cViewPr>
      <p:scale>
        <a:sx n="300" d="100"/>
        <a:sy n="300" d="100"/>
      </p:scale>
      <p:origin x="0" y="-22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McIntyre" userId="9b6229533040377e" providerId="LiveId" clId="{2E88FB7D-A9FC-4CA9-B208-4BEC676D9FD1}"/>
    <pc:docChg chg="custSel modSld">
      <pc:chgData name="Lewis McIntyre" userId="9b6229533040377e" providerId="LiveId" clId="{2E88FB7D-A9FC-4CA9-B208-4BEC676D9FD1}" dt="2025-04-01T23:19:13.994" v="585" actId="20577"/>
      <pc:docMkLst>
        <pc:docMk/>
      </pc:docMkLst>
      <pc:sldChg chg="modSp mod modNotesTx">
        <pc:chgData name="Lewis McIntyre" userId="9b6229533040377e" providerId="LiveId" clId="{2E88FB7D-A9FC-4CA9-B208-4BEC676D9FD1}" dt="2025-04-01T23:19:13.994" v="585" actId="20577"/>
        <pc:sldMkLst>
          <pc:docMk/>
          <pc:sldMk cId="1025694957" sldId="452"/>
        </pc:sldMkLst>
        <pc:spChg chg="mod">
          <ac:chgData name="Lewis McIntyre" userId="9b6229533040377e" providerId="LiveId" clId="{2E88FB7D-A9FC-4CA9-B208-4BEC676D9FD1}" dt="2025-03-31T19:53:53.447" v="2" actId="20577"/>
          <ac:spMkLst>
            <pc:docMk/>
            <pc:sldMk cId="1025694957" sldId="452"/>
            <ac:spMk id="3" creationId="{13F2CE55-5C7B-B8D2-1D90-33E024179712}"/>
          </ac:spMkLst>
        </pc:spChg>
        <pc:spChg chg="mod">
          <ac:chgData name="Lewis McIntyre" userId="9b6229533040377e" providerId="LiveId" clId="{2E88FB7D-A9FC-4CA9-B208-4BEC676D9FD1}" dt="2025-04-01T23:17:01.249" v="454" actId="20577"/>
          <ac:spMkLst>
            <pc:docMk/>
            <pc:sldMk cId="1025694957" sldId="452"/>
            <ac:spMk id="33" creationId="{6E91E7D2-0EC8-AE50-743F-071A6867A8F7}"/>
          </ac:spMkLst>
        </pc:spChg>
      </pc:sldChg>
      <pc:sldChg chg="delSp mod">
        <pc:chgData name="Lewis McIntyre" userId="9b6229533040377e" providerId="LiveId" clId="{2E88FB7D-A9FC-4CA9-B208-4BEC676D9FD1}" dt="2025-03-31T19:53:23.482" v="1" actId="478"/>
        <pc:sldMkLst>
          <pc:docMk/>
          <pc:sldMk cId="1067191973" sldId="475"/>
        </pc:sldMkLst>
        <pc:spChg chg="del">
          <ac:chgData name="Lewis McIntyre" userId="9b6229533040377e" providerId="LiveId" clId="{2E88FB7D-A9FC-4CA9-B208-4BEC676D9FD1}" dt="2025-03-31T19:53:23.482" v="1" actId="478"/>
          <ac:spMkLst>
            <pc:docMk/>
            <pc:sldMk cId="1067191973" sldId="475"/>
            <ac:spMk id="82" creationId="{28F6047A-ED67-D8B3-7AF2-43E9B97D057D}"/>
          </ac:spMkLst>
        </pc:spChg>
        <pc:cxnChg chg="del">
          <ac:chgData name="Lewis McIntyre" userId="9b6229533040377e" providerId="LiveId" clId="{2E88FB7D-A9FC-4CA9-B208-4BEC676D9FD1}" dt="2025-03-31T19:53:20.949" v="0" actId="478"/>
          <ac:cxnSpMkLst>
            <pc:docMk/>
            <pc:sldMk cId="1067191973" sldId="475"/>
            <ac:cxnSpMk id="101" creationId="{686602E7-2AA8-68B9-7D57-D385B8E85668}"/>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Distance in Light Years vs. Redshift </a:t>
            </a:r>
            <a:r>
              <a:rPr lang="en-US" i="1" dirty="0"/>
              <a:t>z</a:t>
            </a:r>
            <a:r>
              <a:rPr lang="en-US" dirty="0"/>
              <a:t> </a:t>
            </a:r>
          </a:p>
        </c:rich>
      </c:tx>
      <c:layout>
        <c:manualLayout>
          <c:xMode val="edge"/>
          <c:yMode val="edge"/>
          <c:x val="0.33559428832844135"/>
          <c:y val="1.9863438857852266E-2"/>
        </c:manualLayout>
      </c:layout>
      <c:overlay val="0"/>
      <c:spPr>
        <a:noFill/>
        <a:ln>
          <a:noFill/>
        </a:ln>
        <a:effectLst/>
      </c:spPr>
    </c:title>
    <c:autoTitleDeleted val="0"/>
    <c:plotArea>
      <c:layout/>
      <c:scatterChart>
        <c:scatterStyle val="smoothMarker"/>
        <c:varyColors val="0"/>
        <c:ser>
          <c:idx val="2"/>
          <c:order val="0"/>
          <c:tx>
            <c:strRef>
              <c:f>Sheet2!$C$1</c:f>
              <c:strCache>
                <c:ptCount val="1"/>
                <c:pt idx="0">
                  <c:v>Measured Distance, 
Gly</c:v>
                </c:pt>
              </c:strCache>
            </c:strRef>
          </c:tx>
          <c:spPr>
            <a:ln>
              <a:noFill/>
            </a:ln>
          </c:spPr>
          <c:xVal>
            <c:numRef>
              <c:f>Sheet2!$B$2:$B$16</c:f>
              <c:numCache>
                <c:formatCode>0.000</c:formatCode>
                <c:ptCount val="15"/>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pt idx="14" formatCode="General">
                  <c:v>3.1300000000000001E-2</c:v>
                </c:pt>
              </c:numCache>
            </c:numRef>
          </c:xVal>
          <c:yVal>
            <c:numRef>
              <c:f>Sheet2!$C$2:$C$16</c:f>
              <c:numCache>
                <c:formatCode>0.000</c:formatCode>
                <c:ptCount val="15"/>
                <c:pt idx="0">
                  <c:v>13.37</c:v>
                </c:pt>
                <c:pt idx="1">
                  <c:v>13.3</c:v>
                </c:pt>
                <c:pt idx="2">
                  <c:v>13.27</c:v>
                </c:pt>
                <c:pt idx="3">
                  <c:v>13.14</c:v>
                </c:pt>
                <c:pt idx="4">
                  <c:v>13.1</c:v>
                </c:pt>
                <c:pt idx="5">
                  <c:v>13</c:v>
                </c:pt>
                <c:pt idx="6">
                  <c:v>12.5</c:v>
                </c:pt>
                <c:pt idx="7">
                  <c:v>12.1</c:v>
                </c:pt>
                <c:pt idx="8">
                  <c:v>11.1</c:v>
                </c:pt>
                <c:pt idx="9">
                  <c:v>10.5</c:v>
                </c:pt>
                <c:pt idx="10">
                  <c:v>9</c:v>
                </c:pt>
                <c:pt idx="11">
                  <c:v>6.4</c:v>
                </c:pt>
                <c:pt idx="12" formatCode="General">
                  <c:v>1.1539999999999999</c:v>
                </c:pt>
                <c:pt idx="13" formatCode="General">
                  <c:v>0.61199999999999999</c:v>
                </c:pt>
                <c:pt idx="14" formatCode="General">
                  <c:v>0.42</c:v>
                </c:pt>
              </c:numCache>
            </c:numRef>
          </c:yVal>
          <c:smooth val="1"/>
          <c:extLst>
            <c:ext xmlns:c16="http://schemas.microsoft.com/office/drawing/2014/chart" uri="{C3380CC4-5D6E-409C-BE32-E72D297353CC}">
              <c16:uniqueId val="{00000000-EF75-408E-8242-A264368DF02C}"/>
            </c:ext>
          </c:extLst>
        </c:ser>
        <c:ser>
          <c:idx val="0"/>
          <c:order val="1"/>
          <c:tx>
            <c:strRef>
              <c:f>Sheet2!$C$1</c:f>
              <c:strCache>
                <c:ptCount val="1"/>
                <c:pt idx="0">
                  <c:v>Measured Distance, 
Gly</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UDFj-39546284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75-408E-8242-A264368DF02C}"/>
                </c:ext>
              </c:extLst>
            </c:dLbl>
            <c:dLbl>
              <c:idx val="1"/>
              <c:tx>
                <c:rich>
                  <a:bodyPr/>
                  <a:lstStyle/>
                  <a:p>
                    <a:r>
                      <a:rPr lang="en-US"/>
                      <a:t>MACS0647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75-408E-8242-A264368DF02C}"/>
                </c:ext>
              </c:extLst>
            </c:dLbl>
            <c:dLbl>
              <c:idx val="2"/>
              <c:tx>
                <c:rich>
                  <a:bodyPr/>
                  <a:lstStyle/>
                  <a:p>
                    <a:r>
                      <a:rPr lang="en-US"/>
                      <a:t>SPT0615-1D</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75-408E-8242-A264368DF02C}"/>
                </c:ext>
              </c:extLst>
            </c:dLbl>
            <c:dLbl>
              <c:idx val="3"/>
              <c:tx>
                <c:rich>
                  <a:bodyPr/>
                  <a:lstStyle/>
                  <a:p>
                    <a:r>
                      <a:rPr lang="en-US"/>
                      <a:t>GRB 090428=9B</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75-408E-8242-A264368DF02C}"/>
                </c:ext>
              </c:extLst>
            </c:dLbl>
            <c:dLbl>
              <c:idx val="4"/>
              <c:tx>
                <c:rich>
                  <a:bodyPr rot="5400000" spcFirstLastPara="1" vertOverflow="ellipsis" horzOverflow="clip"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a:t>UDFy-334365</a:t>
                    </a:r>
                  </a:p>
                </c:rich>
              </c:tx>
              <c:spPr>
                <a:noFill/>
                <a:ln>
                  <a:noFill/>
                </a:ln>
                <a:effectLst/>
              </c:sp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EF75-408E-8242-A264368DF02C}"/>
                </c:ext>
              </c:extLst>
            </c:dLbl>
            <c:dLbl>
              <c:idx val="5"/>
              <c:tx>
                <c:rich>
                  <a:bodyPr/>
                  <a:lstStyle/>
                  <a:p>
                    <a:r>
                      <a:rPr lang="en-US"/>
                      <a:t>B0RG-58</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75-408E-8242-A264368DF02C}"/>
                </c:ext>
              </c:extLst>
            </c:dLbl>
            <c:dLbl>
              <c:idx val="6"/>
              <c:tx>
                <c:rich>
                  <a:bodyPr/>
                  <a:lstStyle/>
                  <a:p>
                    <a:r>
                      <a:rPr lang="en-US"/>
                      <a:t>QUASAR</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75-408E-8242-A264368DF02C}"/>
                </c:ext>
              </c:extLst>
            </c:dLbl>
            <c:dLbl>
              <c:idx val="7"/>
              <c:tx>
                <c:rich>
                  <a:bodyPr/>
                  <a:lstStyle/>
                  <a:p>
                    <a:r>
                      <a:rPr lang="en-US"/>
                      <a:t>QUASAR</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75-408E-8242-A264368DF02C}"/>
                </c:ext>
              </c:extLst>
            </c:dLbl>
            <c:dLbl>
              <c:idx val="8"/>
              <c:tx>
                <c:rich>
                  <a:bodyPr/>
                  <a:lstStyle/>
                  <a:p>
                    <a:r>
                      <a:rPr lang="en-US"/>
                      <a:t>CLJ1001+0220</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F75-408E-8242-A264368DF02C}"/>
                </c:ext>
              </c:extLst>
            </c:dLbl>
            <c:dLbl>
              <c:idx val="9"/>
              <c:layout>
                <c:manualLayout>
                  <c:x val="-3.0534728719081073E-2"/>
                  <c:y val="5.64320305032293E-2"/>
                </c:manualLayout>
              </c:layout>
              <c:tx>
                <c:rich>
                  <a:bodyPr/>
                  <a:lstStyle/>
                  <a:p>
                    <a:r>
                      <a:rPr lang="en-US"/>
                      <a:t>IC1101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F75-408E-8242-A264368DF02C}"/>
                </c:ext>
              </c:extLst>
            </c:dLbl>
            <c:dLbl>
              <c:idx val="10"/>
              <c:tx>
                <c:rich>
                  <a:bodyPr/>
                  <a:lstStyle/>
                  <a:p>
                    <a:r>
                      <a:rPr lang="en-US"/>
                      <a:t>MACS J1149</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F75-408E-8242-A264368DF02C}"/>
                </c:ext>
              </c:extLst>
            </c:dLbl>
            <c:dLbl>
              <c:idx val="11"/>
              <c:tx>
                <c:rich>
                  <a:bodyPr/>
                  <a:lstStyle/>
                  <a:p>
                    <a:r>
                      <a:rPr lang="en-US"/>
                      <a:t>3C147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F75-408E-8242-A264368DF02C}"/>
                </c:ext>
              </c:extLst>
            </c:dLbl>
            <c:dLbl>
              <c:idx val="12"/>
              <c:layout>
                <c:manualLayout>
                  <c:x val="3.4818116714239532E-2"/>
                  <c:y val="-2.3606406741056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1C1101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F75-408E-8242-A264368DF02C}"/>
                </c:ext>
              </c:extLst>
            </c:dLbl>
            <c:dLbl>
              <c:idx val="13"/>
              <c:layout>
                <c:manualLayout>
                  <c:x val="3.7262357707163379E-2"/>
                  <c:y val="-1.864054702659374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Hoag’s Object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F75-408E-8242-A264368DF02C}"/>
                </c:ext>
              </c:extLst>
            </c:dLbl>
            <c:dLbl>
              <c:idx val="14"/>
              <c:layout>
                <c:manualLayout>
                  <c:x val="4.0390986178105853E-2"/>
                  <c:y val="-3.7429678832044525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UGC 10214</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F75-408E-8242-A264368DF02C}"/>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Sheet2!$B$2:$B$16</c:f>
              <c:numCache>
                <c:formatCode>0.000</c:formatCode>
                <c:ptCount val="15"/>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pt idx="14" formatCode="General">
                  <c:v>3.1300000000000001E-2</c:v>
                </c:pt>
              </c:numCache>
            </c:numRef>
          </c:xVal>
          <c:yVal>
            <c:numRef>
              <c:f>Sheet2!$C$2:$C$16</c:f>
              <c:numCache>
                <c:formatCode>0.000</c:formatCode>
                <c:ptCount val="15"/>
                <c:pt idx="0">
                  <c:v>13.37</c:v>
                </c:pt>
                <c:pt idx="1">
                  <c:v>13.3</c:v>
                </c:pt>
                <c:pt idx="2">
                  <c:v>13.27</c:v>
                </c:pt>
                <c:pt idx="3">
                  <c:v>13.14</c:v>
                </c:pt>
                <c:pt idx="4">
                  <c:v>13.1</c:v>
                </c:pt>
                <c:pt idx="5">
                  <c:v>13</c:v>
                </c:pt>
                <c:pt idx="6">
                  <c:v>12.5</c:v>
                </c:pt>
                <c:pt idx="7">
                  <c:v>12.1</c:v>
                </c:pt>
                <c:pt idx="8">
                  <c:v>11.1</c:v>
                </c:pt>
                <c:pt idx="9">
                  <c:v>10.5</c:v>
                </c:pt>
                <c:pt idx="10">
                  <c:v>9</c:v>
                </c:pt>
                <c:pt idx="11">
                  <c:v>6.4</c:v>
                </c:pt>
                <c:pt idx="12" formatCode="General">
                  <c:v>1.1539999999999999</c:v>
                </c:pt>
                <c:pt idx="13" formatCode="General">
                  <c:v>0.61199999999999999</c:v>
                </c:pt>
                <c:pt idx="14" formatCode="General">
                  <c:v>0.42</c:v>
                </c:pt>
              </c:numCache>
            </c:numRef>
          </c:yVal>
          <c:smooth val="1"/>
          <c:extLst>
            <c:ext xmlns:c16="http://schemas.microsoft.com/office/drawing/2014/chart" uri="{C3380CC4-5D6E-409C-BE32-E72D297353CC}">
              <c16:uniqueId val="{00000010-EF75-408E-8242-A264368DF02C}"/>
            </c:ext>
          </c:extLst>
        </c:ser>
        <c:dLbls>
          <c:showLegendKey val="0"/>
          <c:showVal val="0"/>
          <c:showCatName val="0"/>
          <c:showSerName val="0"/>
          <c:showPercent val="0"/>
          <c:showBubbleSize val="0"/>
        </c:dLbls>
        <c:axId val="440378360"/>
        <c:axId val="440382952"/>
      </c:scatterChart>
      <c:valAx>
        <c:axId val="440378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Redshift</a:t>
                </a:r>
                <a:r>
                  <a:rPr lang="en-US" sz="1200" baseline="0" dirty="0"/>
                  <a:t> </a:t>
                </a:r>
                <a:r>
                  <a:rPr lang="en-US" sz="1200" i="1" dirty="0"/>
                  <a:t>z=</a:t>
                </a:r>
                <a:r>
                  <a:rPr lang="el-GR" sz="1200" i="1" dirty="0"/>
                  <a:t>λ</a:t>
                </a:r>
                <a:r>
                  <a:rPr lang="en-US" sz="1200" i="1" dirty="0"/>
                  <a:t>/</a:t>
                </a:r>
                <a:r>
                  <a:rPr lang="el-GR" sz="1200" i="1" dirty="0"/>
                  <a:t>λ</a:t>
                </a:r>
                <a:r>
                  <a:rPr lang="en-US" sz="1200" i="1" baseline="-25000" dirty="0"/>
                  <a:t>0</a:t>
                </a:r>
                <a:r>
                  <a:rPr lang="en-US" sz="1200" i="1" dirty="0"/>
                  <a:t>-1</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82952"/>
        <c:crosses val="autoZero"/>
        <c:crossBetween val="midCat"/>
      </c:valAx>
      <c:valAx>
        <c:axId val="440382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Billions of Light Years</a:t>
                </a:r>
              </a:p>
            </c:rich>
          </c:tx>
          <c:layout>
            <c:manualLayout>
              <c:xMode val="edge"/>
              <c:yMode val="edge"/>
              <c:x val="1.3888888888888888E-2"/>
              <c:y val="0.24157407407407408"/>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78360"/>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Comparison,</a:t>
            </a:r>
            <a:r>
              <a:rPr lang="en-US" baseline="0"/>
              <a:t> Light Distance Estimations</a:t>
            </a:r>
          </a:p>
          <a:p>
            <a:pPr>
              <a:defRPr sz="1400" b="0" i="0" u="none" strike="noStrike" kern="1200" spc="0" baseline="0">
                <a:solidFill>
                  <a:schemeClr val="tx1">
                    <a:lumMod val="65000"/>
                    <a:lumOff val="35000"/>
                  </a:schemeClr>
                </a:solidFill>
                <a:latin typeface="+mn-lt"/>
                <a:ea typeface="+mn-ea"/>
                <a:cs typeface="+mn-cs"/>
              </a:defRPr>
            </a:pPr>
            <a:r>
              <a:rPr lang="en-US" baseline="0"/>
              <a:t>Velocity Triangle vs.  Measured Distances</a:t>
            </a:r>
            <a:endParaRPr lang="en-US"/>
          </a:p>
        </c:rich>
      </c:tx>
      <c:overlay val="0"/>
      <c:spPr>
        <a:noFill/>
        <a:ln>
          <a:noFill/>
        </a:ln>
        <a:effectLst/>
      </c:spPr>
    </c:title>
    <c:autoTitleDeleted val="0"/>
    <c:plotArea>
      <c:layout/>
      <c:scatterChart>
        <c:scatterStyle val="smoothMarker"/>
        <c:varyColors val="0"/>
        <c:ser>
          <c:idx val="2"/>
          <c:order val="0"/>
          <c:tx>
            <c:strRef>
              <c:f>Sheet2!$C$1</c:f>
              <c:strCache>
                <c:ptCount val="1"/>
                <c:pt idx="0">
                  <c:v>Measured Distance, 
Gly</c:v>
                </c:pt>
              </c:strCache>
            </c:strRef>
          </c:tx>
          <c:spPr>
            <a:ln>
              <a:noFill/>
            </a:ln>
          </c:spPr>
          <c:xVal>
            <c:numRef>
              <c:f>Sheet2!$B$2:$B$16</c:f>
              <c:numCache>
                <c:formatCode>0.000</c:formatCode>
                <c:ptCount val="15"/>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pt idx="14" formatCode="General">
                  <c:v>3.1300000000000001E-2</c:v>
                </c:pt>
              </c:numCache>
            </c:numRef>
          </c:xVal>
          <c:yVal>
            <c:numRef>
              <c:f>Sheet2!$C$2:$C$16</c:f>
              <c:numCache>
                <c:formatCode>0.000</c:formatCode>
                <c:ptCount val="15"/>
                <c:pt idx="0">
                  <c:v>13.37</c:v>
                </c:pt>
                <c:pt idx="1">
                  <c:v>13.3</c:v>
                </c:pt>
                <c:pt idx="2">
                  <c:v>13.27</c:v>
                </c:pt>
                <c:pt idx="3">
                  <c:v>13.14</c:v>
                </c:pt>
                <c:pt idx="4">
                  <c:v>13.1</c:v>
                </c:pt>
                <c:pt idx="5">
                  <c:v>13</c:v>
                </c:pt>
                <c:pt idx="6">
                  <c:v>12.5</c:v>
                </c:pt>
                <c:pt idx="7">
                  <c:v>12.1</c:v>
                </c:pt>
                <c:pt idx="8">
                  <c:v>11.1</c:v>
                </c:pt>
                <c:pt idx="9">
                  <c:v>10.5</c:v>
                </c:pt>
                <c:pt idx="10">
                  <c:v>9</c:v>
                </c:pt>
                <c:pt idx="11">
                  <c:v>6.4</c:v>
                </c:pt>
                <c:pt idx="12" formatCode="General">
                  <c:v>1.1539999999999999</c:v>
                </c:pt>
                <c:pt idx="13" formatCode="General">
                  <c:v>0.61199999999999999</c:v>
                </c:pt>
                <c:pt idx="14" formatCode="General">
                  <c:v>0.42</c:v>
                </c:pt>
              </c:numCache>
            </c:numRef>
          </c:yVal>
          <c:smooth val="1"/>
          <c:extLst>
            <c:ext xmlns:c16="http://schemas.microsoft.com/office/drawing/2014/chart" uri="{C3380CC4-5D6E-409C-BE32-E72D297353CC}">
              <c16:uniqueId val="{00000000-6978-4CD0-8764-D01BD672F742}"/>
            </c:ext>
          </c:extLst>
        </c:ser>
        <c:ser>
          <c:idx val="3"/>
          <c:order val="1"/>
          <c:tx>
            <c:strRef>
              <c:f>Sheet2!$E$1</c:f>
              <c:strCache>
                <c:ptCount val="1"/>
                <c:pt idx="0">
                  <c:v>Velocity Triangle
Distance</c:v>
                </c:pt>
              </c:strCache>
            </c:strRef>
          </c:tx>
          <c:spPr>
            <a:ln w="9525">
              <a:solidFill>
                <a:schemeClr val="tx1"/>
              </a:solidFill>
            </a:ln>
          </c:spPr>
          <c:xVal>
            <c:numRef>
              <c:f>Sheet2!$B$2:$B$15</c:f>
              <c:numCache>
                <c:formatCode>0.000</c:formatCode>
                <c:ptCount val="14"/>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numCache>
            </c:numRef>
          </c:xVal>
          <c:yVal>
            <c:numRef>
              <c:f>Sheet2!$E$2:$E$15</c:f>
              <c:numCache>
                <c:formatCode>0.000</c:formatCode>
                <c:ptCount val="14"/>
                <c:pt idx="0">
                  <c:v>13.717072291328646</c:v>
                </c:pt>
                <c:pt idx="1">
                  <c:v>13.699189129958361</c:v>
                </c:pt>
                <c:pt idx="2">
                  <c:v>13.683848160929214</c:v>
                </c:pt>
                <c:pt idx="3">
                  <c:v>13.672411242603552</c:v>
                </c:pt>
                <c:pt idx="4">
                  <c:v>13.650260416666669</c:v>
                </c:pt>
                <c:pt idx="5">
                  <c:v>13.62962962962963</c:v>
                </c:pt>
                <c:pt idx="6">
                  <c:v>13.416666666666668</c:v>
                </c:pt>
                <c:pt idx="7">
                  <c:v>13.289644970414201</c:v>
                </c:pt>
                <c:pt idx="8">
                  <c:v>12.677321869216785</c:v>
                </c:pt>
                <c:pt idx="9">
                  <c:v>12.264825009340873</c:v>
                </c:pt>
                <c:pt idx="10">
                  <c:v>11.574229447912131</c:v>
                </c:pt>
                <c:pt idx="11">
                  <c:v>8.0187450906463074</c:v>
                </c:pt>
                <c:pt idx="12">
                  <c:v>1.924782717944659</c:v>
                </c:pt>
                <c:pt idx="13">
                  <c:v>1.0555883674973139</c:v>
                </c:pt>
              </c:numCache>
            </c:numRef>
          </c:yVal>
          <c:smooth val="1"/>
          <c:extLst>
            <c:ext xmlns:c16="http://schemas.microsoft.com/office/drawing/2014/chart" uri="{C3380CC4-5D6E-409C-BE32-E72D297353CC}">
              <c16:uniqueId val="{00000001-6978-4CD0-8764-D01BD672F742}"/>
            </c:ext>
          </c:extLst>
        </c:ser>
        <c:ser>
          <c:idx val="0"/>
          <c:order val="2"/>
          <c:tx>
            <c:strRef>
              <c:f>Sheet2!$C$1</c:f>
              <c:strCache>
                <c:ptCount val="1"/>
                <c:pt idx="0">
                  <c:v>Measured Distance, 
Gly</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UDFj-39546284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978-4CD0-8764-D01BD672F742}"/>
                </c:ext>
              </c:extLst>
            </c:dLbl>
            <c:dLbl>
              <c:idx val="1"/>
              <c:tx>
                <c:rich>
                  <a:bodyPr/>
                  <a:lstStyle/>
                  <a:p>
                    <a:r>
                      <a:rPr lang="en-US"/>
                      <a:t>MACS0647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978-4CD0-8764-D01BD672F742}"/>
                </c:ext>
              </c:extLst>
            </c:dLbl>
            <c:dLbl>
              <c:idx val="2"/>
              <c:tx>
                <c:rich>
                  <a:bodyPr/>
                  <a:lstStyle/>
                  <a:p>
                    <a:r>
                      <a:rPr lang="en-US"/>
                      <a:t>SPT0615-1D</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978-4CD0-8764-D01BD672F742}"/>
                </c:ext>
              </c:extLst>
            </c:dLbl>
            <c:dLbl>
              <c:idx val="3"/>
              <c:tx>
                <c:rich>
                  <a:bodyPr/>
                  <a:lstStyle/>
                  <a:p>
                    <a:r>
                      <a:rPr lang="en-US"/>
                      <a:t>GRB 090428=9B</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978-4CD0-8764-D01BD672F742}"/>
                </c:ext>
              </c:extLst>
            </c:dLbl>
            <c:dLbl>
              <c:idx val="4"/>
              <c:tx>
                <c:rich>
                  <a:bodyPr rot="540000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a:t>UDFy-33436598</a:t>
                    </a:r>
                  </a:p>
                </c:rich>
              </c:tx>
              <c:spPr>
                <a:noFill/>
                <a:ln>
                  <a:noFill/>
                </a:ln>
                <a:effectLst/>
              </c:sp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6-6978-4CD0-8764-D01BD672F742}"/>
                </c:ext>
              </c:extLst>
            </c:dLbl>
            <c:dLbl>
              <c:idx val="5"/>
              <c:tx>
                <c:rich>
                  <a:bodyPr/>
                  <a:lstStyle/>
                  <a:p>
                    <a:r>
                      <a:rPr lang="en-US"/>
                      <a:t>B0RG-58</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978-4CD0-8764-D01BD672F742}"/>
                </c:ext>
              </c:extLst>
            </c:dLbl>
            <c:dLbl>
              <c:idx val="6"/>
              <c:tx>
                <c:rich>
                  <a:bodyPr/>
                  <a:lstStyle/>
                  <a:p>
                    <a:r>
                      <a:rPr lang="en-US"/>
                      <a:t>QUASAR</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978-4CD0-8764-D01BD672F742}"/>
                </c:ext>
              </c:extLst>
            </c:dLbl>
            <c:dLbl>
              <c:idx val="7"/>
              <c:tx>
                <c:rich>
                  <a:bodyPr/>
                  <a:lstStyle/>
                  <a:p>
                    <a:r>
                      <a:rPr lang="en-US"/>
                      <a:t>QUASAR</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978-4CD0-8764-D01BD672F742}"/>
                </c:ext>
              </c:extLst>
            </c:dLbl>
            <c:dLbl>
              <c:idx val="8"/>
              <c:tx>
                <c:rich>
                  <a:bodyPr/>
                  <a:lstStyle/>
                  <a:p>
                    <a:r>
                      <a:rPr lang="en-US"/>
                      <a:t>CLJ1001+0220</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978-4CD0-8764-D01BD672F742}"/>
                </c:ext>
              </c:extLst>
            </c:dLbl>
            <c:dLbl>
              <c:idx val="9"/>
              <c:layout>
                <c:manualLayout>
                  <c:x val="-3.0534728719081073E-2"/>
                  <c:y val="5.64320305032293E-2"/>
                </c:manualLayout>
              </c:layout>
              <c:tx>
                <c:rich>
                  <a:bodyPr/>
                  <a:lstStyle/>
                  <a:p>
                    <a:r>
                      <a:rPr lang="en-US"/>
                      <a:t>IC1101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978-4CD0-8764-D01BD672F742}"/>
                </c:ext>
              </c:extLst>
            </c:dLbl>
            <c:dLbl>
              <c:idx val="10"/>
              <c:tx>
                <c:rich>
                  <a:bodyPr/>
                  <a:lstStyle/>
                  <a:p>
                    <a:r>
                      <a:rPr lang="en-US"/>
                      <a:t>MACS J1149</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978-4CD0-8764-D01BD672F742}"/>
                </c:ext>
              </c:extLst>
            </c:dLbl>
            <c:dLbl>
              <c:idx val="11"/>
              <c:tx>
                <c:rich>
                  <a:bodyPr/>
                  <a:lstStyle/>
                  <a:p>
                    <a:r>
                      <a:rPr lang="en-US"/>
                      <a:t>3C147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978-4CD0-8764-D01BD672F742}"/>
                </c:ext>
              </c:extLst>
            </c:dLbl>
            <c:dLbl>
              <c:idx val="12"/>
              <c:layout>
                <c:manualLayout>
                  <c:x val="3.4818116714239532E-2"/>
                  <c:y val="-2.3606406741056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en-US" dirty="0"/>
                      <a:t>1C1101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978-4CD0-8764-D01BD672F742}"/>
                </c:ext>
              </c:extLst>
            </c:dLbl>
            <c:dLbl>
              <c:idx val="13"/>
              <c:layout>
                <c:manualLayout>
                  <c:x val="3.7262357707163379E-2"/>
                  <c:y val="-1.864054702659374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en-US" dirty="0"/>
                      <a:t>Hoag’s Object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978-4CD0-8764-D01BD672F742}"/>
                </c:ext>
              </c:extLst>
            </c:dLbl>
            <c:dLbl>
              <c:idx val="14"/>
              <c:layout>
                <c:manualLayout>
                  <c:x val="4.0390986178105853E-2"/>
                  <c:y val="-3.7429678832044525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en-US" dirty="0"/>
                      <a:t>UGC 10214</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6978-4CD0-8764-D01BD672F74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Sheet2!$B$2:$B$16</c:f>
              <c:numCache>
                <c:formatCode>0.000</c:formatCode>
                <c:ptCount val="15"/>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pt idx="14" formatCode="General">
                  <c:v>3.1300000000000001E-2</c:v>
                </c:pt>
              </c:numCache>
            </c:numRef>
          </c:xVal>
          <c:yVal>
            <c:numRef>
              <c:f>Sheet2!$C$2:$C$16</c:f>
              <c:numCache>
                <c:formatCode>0.000</c:formatCode>
                <c:ptCount val="15"/>
                <c:pt idx="0">
                  <c:v>13.37</c:v>
                </c:pt>
                <c:pt idx="1">
                  <c:v>13.3</c:v>
                </c:pt>
                <c:pt idx="2">
                  <c:v>13.27</c:v>
                </c:pt>
                <c:pt idx="3">
                  <c:v>13.14</c:v>
                </c:pt>
                <c:pt idx="4">
                  <c:v>13.1</c:v>
                </c:pt>
                <c:pt idx="5">
                  <c:v>13</c:v>
                </c:pt>
                <c:pt idx="6">
                  <c:v>12.5</c:v>
                </c:pt>
                <c:pt idx="7">
                  <c:v>12.1</c:v>
                </c:pt>
                <c:pt idx="8">
                  <c:v>11.1</c:v>
                </c:pt>
                <c:pt idx="9">
                  <c:v>10.5</c:v>
                </c:pt>
                <c:pt idx="10">
                  <c:v>9</c:v>
                </c:pt>
                <c:pt idx="11">
                  <c:v>6.4</c:v>
                </c:pt>
                <c:pt idx="12" formatCode="General">
                  <c:v>1.1539999999999999</c:v>
                </c:pt>
                <c:pt idx="13" formatCode="General">
                  <c:v>0.61199999999999999</c:v>
                </c:pt>
                <c:pt idx="14" formatCode="General">
                  <c:v>0.42</c:v>
                </c:pt>
              </c:numCache>
            </c:numRef>
          </c:yVal>
          <c:smooth val="1"/>
          <c:extLst>
            <c:ext xmlns:c16="http://schemas.microsoft.com/office/drawing/2014/chart" uri="{C3380CC4-5D6E-409C-BE32-E72D297353CC}">
              <c16:uniqueId val="{00000011-6978-4CD0-8764-D01BD672F742}"/>
            </c:ext>
          </c:extLst>
        </c:ser>
        <c:ser>
          <c:idx val="1"/>
          <c:order val="3"/>
          <c:tx>
            <c:strRef>
              <c:f>Sheet2!$E$1</c:f>
              <c:strCache>
                <c:ptCount val="1"/>
                <c:pt idx="0">
                  <c:v>Velocity Triangle
Distance</c:v>
                </c:pt>
              </c:strCache>
            </c:strRef>
          </c:tx>
          <c:spPr>
            <a:ln w="9525" cap="rnd">
              <a:solidFill>
                <a:schemeClr val="tx1"/>
              </a:solidFill>
              <a:round/>
            </a:ln>
            <a:effectLst/>
          </c:spPr>
          <c:marker>
            <c:symbol val="circle"/>
            <c:size val="5"/>
            <c:spPr>
              <a:solidFill>
                <a:schemeClr val="accent2"/>
              </a:solidFill>
              <a:ln w="9525">
                <a:solidFill>
                  <a:schemeClr val="accent2"/>
                </a:solidFill>
              </a:ln>
              <a:effectLst/>
            </c:spPr>
          </c:marker>
          <c:xVal>
            <c:numRef>
              <c:f>Sheet2!$B$2:$B$16</c:f>
              <c:numCache>
                <c:formatCode>0.000</c:formatCode>
                <c:ptCount val="15"/>
                <c:pt idx="0">
                  <c:v>11.9</c:v>
                </c:pt>
                <c:pt idx="1">
                  <c:v>10.7</c:v>
                </c:pt>
                <c:pt idx="2">
                  <c:v>9.9</c:v>
                </c:pt>
                <c:pt idx="3">
                  <c:v>9.4</c:v>
                </c:pt>
                <c:pt idx="4">
                  <c:v>8.6</c:v>
                </c:pt>
                <c:pt idx="5">
                  <c:v>8</c:v>
                </c:pt>
                <c:pt idx="6">
                  <c:v>5</c:v>
                </c:pt>
                <c:pt idx="7">
                  <c:v>4.2</c:v>
                </c:pt>
                <c:pt idx="8">
                  <c:v>2.5059999999999998</c:v>
                </c:pt>
                <c:pt idx="9">
                  <c:v>1.9982</c:v>
                </c:pt>
                <c:pt idx="10">
                  <c:v>1.49</c:v>
                </c:pt>
                <c:pt idx="11">
                  <c:v>0.54500000000000004</c:v>
                </c:pt>
                <c:pt idx="12" formatCode="General">
                  <c:v>7.8E-2</c:v>
                </c:pt>
                <c:pt idx="13" formatCode="General">
                  <c:v>4.0590000000000001E-2</c:v>
                </c:pt>
                <c:pt idx="14" formatCode="General">
                  <c:v>3.1300000000000001E-2</c:v>
                </c:pt>
              </c:numCache>
            </c:numRef>
          </c:xVal>
          <c:yVal>
            <c:numRef>
              <c:f>Sheet2!$E$2:$E$16</c:f>
              <c:numCache>
                <c:formatCode>0.000</c:formatCode>
                <c:ptCount val="15"/>
                <c:pt idx="0">
                  <c:v>13.717072291328646</c:v>
                </c:pt>
                <c:pt idx="1">
                  <c:v>13.699189129958361</c:v>
                </c:pt>
                <c:pt idx="2">
                  <c:v>13.683848160929214</c:v>
                </c:pt>
                <c:pt idx="3">
                  <c:v>13.672411242603552</c:v>
                </c:pt>
                <c:pt idx="4">
                  <c:v>13.650260416666669</c:v>
                </c:pt>
                <c:pt idx="5">
                  <c:v>13.62962962962963</c:v>
                </c:pt>
                <c:pt idx="6">
                  <c:v>13.416666666666668</c:v>
                </c:pt>
                <c:pt idx="7">
                  <c:v>13.289644970414201</c:v>
                </c:pt>
                <c:pt idx="8">
                  <c:v>12.677321869216785</c:v>
                </c:pt>
                <c:pt idx="9">
                  <c:v>12.264825009340873</c:v>
                </c:pt>
                <c:pt idx="10">
                  <c:v>11.574229447912131</c:v>
                </c:pt>
                <c:pt idx="11">
                  <c:v>8.0187450906463074</c:v>
                </c:pt>
                <c:pt idx="12">
                  <c:v>1.924782717944659</c:v>
                </c:pt>
                <c:pt idx="13">
                  <c:v>1.0555883674973139</c:v>
                </c:pt>
                <c:pt idx="14">
                  <c:v>0.82494967725455837</c:v>
                </c:pt>
              </c:numCache>
            </c:numRef>
          </c:yVal>
          <c:smooth val="1"/>
          <c:extLst>
            <c:ext xmlns:c16="http://schemas.microsoft.com/office/drawing/2014/chart" uri="{C3380CC4-5D6E-409C-BE32-E72D297353CC}">
              <c16:uniqueId val="{00000012-6978-4CD0-8764-D01BD672F742}"/>
            </c:ext>
          </c:extLst>
        </c:ser>
        <c:dLbls>
          <c:showLegendKey val="0"/>
          <c:showVal val="0"/>
          <c:showCatName val="0"/>
          <c:showSerName val="0"/>
          <c:showPercent val="0"/>
          <c:showBubbleSize val="0"/>
        </c:dLbls>
        <c:axId val="440378360"/>
        <c:axId val="440382952"/>
      </c:scatterChart>
      <c:valAx>
        <c:axId val="440378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Redshift</a:t>
                </a:r>
                <a:r>
                  <a:rPr lang="en-US" baseline="0" dirty="0"/>
                  <a:t> </a:t>
                </a:r>
                <a:r>
                  <a:rPr lang="en-US" dirty="0"/>
                  <a:t>z=</a:t>
                </a:r>
                <a:r>
                  <a:rPr lang="el-GR" dirty="0"/>
                  <a:t>λ</a:t>
                </a:r>
                <a:r>
                  <a:rPr lang="en-US" dirty="0"/>
                  <a:t>/</a:t>
                </a:r>
                <a:r>
                  <a:rPr lang="el-GR" dirty="0"/>
                  <a:t>λ</a:t>
                </a:r>
                <a:r>
                  <a:rPr lang="en-US" baseline="-25000" dirty="0"/>
                  <a:t>0</a:t>
                </a:r>
                <a:r>
                  <a:rPr lang="en-US" dirty="0"/>
                  <a:t>-1</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82952"/>
        <c:crosses val="autoZero"/>
        <c:crossBetween val="midCat"/>
      </c:valAx>
      <c:valAx>
        <c:axId val="440382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Billions of Light Years</a:t>
                </a:r>
              </a:p>
            </c:rich>
          </c:tx>
          <c:layout>
            <c:manualLayout>
              <c:xMode val="edge"/>
              <c:yMode val="edge"/>
              <c:x val="1.3888888888888888E-2"/>
              <c:y val="0.24157407407407408"/>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78360"/>
        <c:crosses val="autoZero"/>
        <c:crossBetween val="midCat"/>
      </c:valAx>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8C5154B-2859-4A98-A2E2-64D601E8B3EB}" type="datetimeFigureOut">
              <a:rPr lang="en-US" smtClean="0"/>
              <a:t>3/31/2025</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DD3A7C9-A238-422E-8B3F-F286236C02A4}" type="slidenum">
              <a:rPr lang="en-US" smtClean="0"/>
              <a:t>‹#›</a:t>
            </a:fld>
            <a:endParaRPr lang="en-US"/>
          </a:p>
        </p:txBody>
      </p:sp>
    </p:spTree>
    <p:extLst>
      <p:ext uri="{BB962C8B-B14F-4D97-AF65-F5344CB8AC3E}">
        <p14:creationId xmlns:p14="http://schemas.microsoft.com/office/powerpoint/2010/main" val="400781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My name is Lewis McIntyre.  I am going to talk to you about the accelerating universe, using the velocity triangle to analyze it. How is the universe accelerating, you say?  Well … let’s get into it.</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1</a:t>
            </a:fld>
            <a:endParaRPr lang="en-US"/>
          </a:p>
        </p:txBody>
      </p:sp>
    </p:spTree>
    <p:extLst>
      <p:ext uri="{BB962C8B-B14F-4D97-AF65-F5344CB8AC3E}">
        <p14:creationId xmlns:p14="http://schemas.microsoft.com/office/powerpoint/2010/main" val="160910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A440-F00D-2F6D-3D75-DECD53727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47E92-ADC3-CBE4-638A-5F580584D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30A5C-B62B-1F38-7A41-496E99D6B7C2}"/>
              </a:ext>
            </a:extLst>
          </p:cNvPr>
          <p:cNvSpPr>
            <a:spLocks noGrp="1"/>
          </p:cNvSpPr>
          <p:nvPr>
            <p:ph type="body" idx="1"/>
          </p:nvPr>
        </p:nvSpPr>
        <p:spPr/>
        <p:txBody>
          <a:bodyPr/>
          <a:lstStyle/>
          <a:p>
            <a:endParaRPr lang="en-US" dirty="0"/>
          </a:p>
          <a:p>
            <a:r>
              <a:rPr lang="en-US" dirty="0"/>
              <a:t>We can now define the Hubble parameter as shown, such that when multiplied by distance, will yield the velocity as v/c. </a:t>
            </a:r>
            <a:endParaRPr lang="en-US" i="0" dirty="0"/>
          </a:p>
        </p:txBody>
      </p:sp>
      <p:sp>
        <p:nvSpPr>
          <p:cNvPr id="4" name="Slide Number Placeholder 3">
            <a:extLst>
              <a:ext uri="{FF2B5EF4-FFF2-40B4-BE49-F238E27FC236}">
                <a16:creationId xmlns:a16="http://schemas.microsoft.com/office/drawing/2014/main" id="{369759C4-19D6-B2CB-3051-01F1AC2F0184}"/>
              </a:ext>
            </a:extLst>
          </p:cNvPr>
          <p:cNvSpPr>
            <a:spLocks noGrp="1"/>
          </p:cNvSpPr>
          <p:nvPr>
            <p:ph type="sldNum" sz="quarter" idx="5"/>
          </p:nvPr>
        </p:nvSpPr>
        <p:spPr/>
        <p:txBody>
          <a:bodyPr/>
          <a:lstStyle/>
          <a:p>
            <a:fld id="{ADA1FA87-72BC-42B6-A36D-0CB87CF64D1E}" type="slidenum">
              <a:rPr lang="en-US" smtClean="0"/>
              <a:t>10</a:t>
            </a:fld>
            <a:endParaRPr lang="en-US"/>
          </a:p>
        </p:txBody>
      </p:sp>
    </p:spTree>
    <p:extLst>
      <p:ext uri="{BB962C8B-B14F-4D97-AF65-F5344CB8AC3E}">
        <p14:creationId xmlns:p14="http://schemas.microsoft.com/office/powerpoint/2010/main" val="153664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i="0" dirty="0"/>
          </a:p>
          <a:p>
            <a:endParaRPr lang="en-US" i="0" dirty="0"/>
          </a:p>
          <a:p>
            <a:r>
              <a:rPr lang="en-US" i="0" dirty="0"/>
              <a:t>So, we have developed a very simple model of the Hubble Factor and the expanding universe.  As the Hubble Factor is expressed as kilometers per second per megaparsec, and our expression is percentage of the speed of light per light year, we must do some unit conversion, multiplying by the speed of light, and again by light years per megaparsec, to find that the initial value of our expression for the Hubble parameter is 37.5 km per second per megaparsec for values of r very much less than the age of the universe, doubling to 71 as r approaches 13.8 billion light years.  This compares favorably with recent measurements that give a range 65 to 75 for the more distant bodies. The Hubble factor increases with increasing distance, giving rise to the apparent acceleration of the universe. That is not acceleration, just the geometry of the time speed distance solution. </a:t>
            </a:r>
          </a:p>
          <a:p>
            <a:endParaRPr lang="en-US" dirty="0"/>
          </a:p>
        </p:txBody>
      </p:sp>
      <p:sp>
        <p:nvSpPr>
          <p:cNvPr id="4" name="Slide Number Placeholder 3"/>
          <p:cNvSpPr>
            <a:spLocks noGrp="1"/>
          </p:cNvSpPr>
          <p:nvPr>
            <p:ph type="sldNum" sz="quarter" idx="5"/>
          </p:nvPr>
        </p:nvSpPr>
        <p:spPr/>
        <p:txBody>
          <a:bodyPr/>
          <a:lstStyle/>
          <a:p>
            <a:fld id="{ADA1FA87-72BC-42B6-A36D-0CB87CF64D1E}" type="slidenum">
              <a:rPr lang="en-US" smtClean="0"/>
              <a:t>11</a:t>
            </a:fld>
            <a:endParaRPr lang="en-US"/>
          </a:p>
        </p:txBody>
      </p:sp>
    </p:spTree>
    <p:extLst>
      <p:ext uri="{BB962C8B-B14F-4D97-AF65-F5344CB8AC3E}">
        <p14:creationId xmlns:p14="http://schemas.microsoft.com/office/powerpoint/2010/main" val="188061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219C6-78C6-DB79-3B3D-ED23D3344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34CD0-6B10-0B48-831A-A3C8C28BD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76E73-F7F9-7D0A-CFCA-1CD7B79B16E4}"/>
              </a:ext>
            </a:extLst>
          </p:cNvPr>
          <p:cNvSpPr>
            <a:spLocks noGrp="1"/>
          </p:cNvSpPr>
          <p:nvPr>
            <p:ph type="body" idx="1"/>
          </p:nvPr>
        </p:nvSpPr>
        <p:spPr/>
        <p:txBody>
          <a:bodyPr/>
          <a:lstStyle/>
          <a:p>
            <a:endParaRPr lang="en-US" dirty="0"/>
          </a:p>
          <a:p>
            <a:r>
              <a:rPr lang="en-US" dirty="0"/>
              <a:t>We now want to determine the redshift.  Here we are determining the emitter’s clock interval  and comparing it with our observed interval.  We must therefore use the relativistic Doppler shift shown.  Plugging the definition of v/c we have just derived, we express this in terms of </a:t>
            </a:r>
            <a:r>
              <a:rPr lang="en-US" dirty="0" err="1"/>
              <a:t>cT</a:t>
            </a:r>
            <a:r>
              <a:rPr lang="en-US" dirty="0"/>
              <a:t> and r as shown.  Z is the change of wavelength divided by the base wavelength, which is the Doppler shift minus one.</a:t>
            </a:r>
            <a:endParaRPr lang="en-US" i="0" dirty="0"/>
          </a:p>
        </p:txBody>
      </p:sp>
      <p:sp>
        <p:nvSpPr>
          <p:cNvPr id="4" name="Slide Number Placeholder 3">
            <a:extLst>
              <a:ext uri="{FF2B5EF4-FFF2-40B4-BE49-F238E27FC236}">
                <a16:creationId xmlns:a16="http://schemas.microsoft.com/office/drawing/2014/main" id="{2F072026-3B69-1E51-C29C-2B569FD98F11}"/>
              </a:ext>
            </a:extLst>
          </p:cNvPr>
          <p:cNvSpPr>
            <a:spLocks noGrp="1"/>
          </p:cNvSpPr>
          <p:nvPr>
            <p:ph type="sldNum" sz="quarter" idx="5"/>
          </p:nvPr>
        </p:nvSpPr>
        <p:spPr/>
        <p:txBody>
          <a:bodyPr/>
          <a:lstStyle/>
          <a:p>
            <a:fld id="{ADA1FA87-72BC-42B6-A36D-0CB87CF64D1E}" type="slidenum">
              <a:rPr lang="en-US" smtClean="0"/>
              <a:t>12</a:t>
            </a:fld>
            <a:endParaRPr lang="en-US"/>
          </a:p>
        </p:txBody>
      </p:sp>
    </p:spTree>
    <p:extLst>
      <p:ext uri="{BB962C8B-B14F-4D97-AF65-F5344CB8AC3E}">
        <p14:creationId xmlns:p14="http://schemas.microsoft.com/office/powerpoint/2010/main" val="101379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6B29A-4619-8F8C-C744-831AB9219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613FD-F1EA-19D9-6CA7-DE0B800A7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E2D07-49B5-CE5D-FB0E-6C367177A8AB}"/>
              </a:ext>
            </a:extLst>
          </p:cNvPr>
          <p:cNvSpPr>
            <a:spLocks noGrp="1"/>
          </p:cNvSpPr>
          <p:nvPr>
            <p:ph type="body" idx="1"/>
          </p:nvPr>
        </p:nvSpPr>
        <p:spPr/>
        <p:txBody>
          <a:bodyPr/>
          <a:lstStyle/>
          <a:p>
            <a:endParaRPr lang="en-US" dirty="0"/>
          </a:p>
          <a:p>
            <a:r>
              <a:rPr lang="en-US" dirty="0"/>
              <a:t>Let’s see how this predicted redshift compares with those of our sample galaxies.  Redshift is not subject to anything but measurement error, while distance estimation, especially at distance of billions of light years, is much less precise.  Therefore, I have taken observed redshift as the independent variable, and calculated the predicted distance.  As you can see, my model consistently understates the red shift for any given distance.  That is because my model does not account for the gravitational redshift experienced by light in escaping a massive body.</a:t>
            </a:r>
            <a:endParaRPr lang="en-US" i="0" dirty="0"/>
          </a:p>
        </p:txBody>
      </p:sp>
      <p:sp>
        <p:nvSpPr>
          <p:cNvPr id="4" name="Slide Number Placeholder 3">
            <a:extLst>
              <a:ext uri="{FF2B5EF4-FFF2-40B4-BE49-F238E27FC236}">
                <a16:creationId xmlns:a16="http://schemas.microsoft.com/office/drawing/2014/main" id="{FB3F33A5-1AE2-6248-8546-73F76949E68E}"/>
              </a:ext>
            </a:extLst>
          </p:cNvPr>
          <p:cNvSpPr>
            <a:spLocks noGrp="1"/>
          </p:cNvSpPr>
          <p:nvPr>
            <p:ph type="sldNum" sz="quarter" idx="5"/>
          </p:nvPr>
        </p:nvSpPr>
        <p:spPr/>
        <p:txBody>
          <a:bodyPr/>
          <a:lstStyle/>
          <a:p>
            <a:fld id="{ADA1FA87-72BC-42B6-A36D-0CB87CF64D1E}" type="slidenum">
              <a:rPr lang="en-US" smtClean="0"/>
              <a:t>13</a:t>
            </a:fld>
            <a:endParaRPr lang="en-US"/>
          </a:p>
        </p:txBody>
      </p:sp>
    </p:spTree>
    <p:extLst>
      <p:ext uri="{BB962C8B-B14F-4D97-AF65-F5344CB8AC3E}">
        <p14:creationId xmlns:p14="http://schemas.microsoft.com/office/powerpoint/2010/main" val="134062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592A-9A89-565E-3E7C-9B8698922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010AE-F0DD-BAD8-C6F7-681670C9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4EC39-ACDF-0C6C-1AF2-2C3DEE6F371D}"/>
              </a:ext>
            </a:extLst>
          </p:cNvPr>
          <p:cNvSpPr>
            <a:spLocks noGrp="1"/>
          </p:cNvSpPr>
          <p:nvPr>
            <p:ph type="body" idx="1"/>
          </p:nvPr>
        </p:nvSpPr>
        <p:spPr/>
        <p:txBody>
          <a:bodyPr/>
          <a:lstStyle/>
          <a:p>
            <a:endParaRPr lang="en-US" dirty="0"/>
          </a:p>
          <a:p>
            <a:r>
              <a:rPr lang="en-US" dirty="0"/>
              <a:t>We know what time the light left the emitter, by our clock. What time did it actually leave the emitter, by its clock?  Again, we are determining the proper time of the emitter’s clock from our measurement,  using the invariant </a:t>
            </a:r>
            <a:r>
              <a:rPr lang="en-US" dirty="0" err="1"/>
              <a:t>ct</a:t>
            </a:r>
            <a:r>
              <a:rPr lang="en-US" dirty="0"/>
              <a:t> squared  less r squared.  This is also the time of observation on Earth, c capital  T, divided by the relativistic Doppler shift.</a:t>
            </a:r>
            <a:endParaRPr lang="en-US" i="0" dirty="0"/>
          </a:p>
        </p:txBody>
      </p:sp>
      <p:sp>
        <p:nvSpPr>
          <p:cNvPr id="4" name="Slide Number Placeholder 3">
            <a:extLst>
              <a:ext uri="{FF2B5EF4-FFF2-40B4-BE49-F238E27FC236}">
                <a16:creationId xmlns:a16="http://schemas.microsoft.com/office/drawing/2014/main" id="{F1816DEF-B0B1-D195-F7DE-85E227F76743}"/>
              </a:ext>
            </a:extLst>
          </p:cNvPr>
          <p:cNvSpPr>
            <a:spLocks noGrp="1"/>
          </p:cNvSpPr>
          <p:nvPr>
            <p:ph type="sldNum" sz="quarter" idx="5"/>
          </p:nvPr>
        </p:nvSpPr>
        <p:spPr/>
        <p:txBody>
          <a:bodyPr/>
          <a:lstStyle/>
          <a:p>
            <a:fld id="{ADA1FA87-72BC-42B6-A36D-0CB87CF64D1E}" type="slidenum">
              <a:rPr lang="en-US" smtClean="0"/>
              <a:t>14</a:t>
            </a:fld>
            <a:endParaRPr lang="en-US"/>
          </a:p>
        </p:txBody>
      </p:sp>
    </p:spTree>
    <p:extLst>
      <p:ext uri="{BB962C8B-B14F-4D97-AF65-F5344CB8AC3E}">
        <p14:creationId xmlns:p14="http://schemas.microsoft.com/office/powerpoint/2010/main" val="300740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demonstrate this with three emitters from our selection, identifiers as shown, at 6.4 billion light years, 11.1 billion years, and 13.4 billion years distance. </a:t>
            </a:r>
          </a:p>
        </p:txBody>
      </p:sp>
      <p:sp>
        <p:nvSpPr>
          <p:cNvPr id="4" name="Slide Number Placeholder 3"/>
          <p:cNvSpPr>
            <a:spLocks noGrp="1"/>
          </p:cNvSpPr>
          <p:nvPr>
            <p:ph type="sldNum" sz="quarter" idx="5"/>
          </p:nvPr>
        </p:nvSpPr>
        <p:spPr/>
        <p:txBody>
          <a:bodyPr/>
          <a:lstStyle/>
          <a:p>
            <a:fld id="{8DD3A7C9-A238-422E-8B3F-F286236C02A4}" type="slidenum">
              <a:rPr lang="en-US" smtClean="0"/>
              <a:t>15</a:t>
            </a:fld>
            <a:endParaRPr lang="en-US"/>
          </a:p>
        </p:txBody>
      </p:sp>
    </p:spTree>
    <p:extLst>
      <p:ext uri="{BB962C8B-B14F-4D97-AF65-F5344CB8AC3E}">
        <p14:creationId xmlns:p14="http://schemas.microsoft.com/office/powerpoint/2010/main" val="297319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this by drawing a circle about the time of B1’s emission, as measured by our clock.</a:t>
            </a:r>
          </a:p>
        </p:txBody>
      </p:sp>
      <p:sp>
        <p:nvSpPr>
          <p:cNvPr id="4" name="Slide Number Placeholder 3"/>
          <p:cNvSpPr>
            <a:spLocks noGrp="1"/>
          </p:cNvSpPr>
          <p:nvPr>
            <p:ph type="sldNum" sz="quarter" idx="5"/>
          </p:nvPr>
        </p:nvSpPr>
        <p:spPr/>
        <p:txBody>
          <a:bodyPr/>
          <a:lstStyle/>
          <a:p>
            <a:fld id="{8DD3A7C9-A238-422E-8B3F-F286236C02A4}" type="slidenum">
              <a:rPr lang="en-US" smtClean="0"/>
              <a:t>16</a:t>
            </a:fld>
            <a:endParaRPr lang="en-US"/>
          </a:p>
        </p:txBody>
      </p:sp>
    </p:spTree>
    <p:extLst>
      <p:ext uri="{BB962C8B-B14F-4D97-AF65-F5344CB8AC3E}">
        <p14:creationId xmlns:p14="http://schemas.microsoft.com/office/powerpoint/2010/main" val="345812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B459-75C2-506E-F216-6E6C3DF5C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3805-98D2-8340-30AE-A538F4C78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A7D57-5E4A-8822-DC5C-83D41C4C2EA7}"/>
              </a:ext>
            </a:extLst>
          </p:cNvPr>
          <p:cNvSpPr>
            <a:spLocks noGrp="1"/>
          </p:cNvSpPr>
          <p:nvPr>
            <p:ph type="body" idx="1"/>
          </p:nvPr>
        </p:nvSpPr>
        <p:spPr/>
        <p:txBody>
          <a:bodyPr/>
          <a:lstStyle/>
          <a:p>
            <a:r>
              <a:rPr lang="en-US" dirty="0"/>
              <a:t>Next, we draw a line from O tangent to that circle. That tangency is the time light we now see actually left that body, the age of the universe as measured from O by the emitter at time of emission. The red line from O to C1 is the time vector </a:t>
            </a:r>
            <a:r>
              <a:rPr lang="en-US" i="1" dirty="0" err="1"/>
              <a:t>ct</a:t>
            </a:r>
            <a:r>
              <a:rPr lang="en-US" i="1" dirty="0"/>
              <a:t> </a:t>
            </a:r>
            <a:r>
              <a:rPr lang="en-US" dirty="0"/>
              <a:t>for 3C147.  This is 20.2 billion years, vs our measurement of 21.4 billion years.</a:t>
            </a:r>
          </a:p>
        </p:txBody>
      </p:sp>
      <p:sp>
        <p:nvSpPr>
          <p:cNvPr id="4" name="Slide Number Placeholder 3">
            <a:extLst>
              <a:ext uri="{FF2B5EF4-FFF2-40B4-BE49-F238E27FC236}">
                <a16:creationId xmlns:a16="http://schemas.microsoft.com/office/drawing/2014/main" id="{4DEF60EF-16A5-D8C8-9137-FDF692DB0F23}"/>
              </a:ext>
            </a:extLst>
          </p:cNvPr>
          <p:cNvSpPr>
            <a:spLocks noGrp="1"/>
          </p:cNvSpPr>
          <p:nvPr>
            <p:ph type="sldNum" sz="quarter" idx="5"/>
          </p:nvPr>
        </p:nvSpPr>
        <p:spPr/>
        <p:txBody>
          <a:bodyPr/>
          <a:lstStyle/>
          <a:p>
            <a:fld id="{8DD3A7C9-A238-422E-8B3F-F286236C02A4}" type="slidenum">
              <a:rPr lang="en-US" smtClean="0"/>
              <a:t>17</a:t>
            </a:fld>
            <a:endParaRPr lang="en-US"/>
          </a:p>
        </p:txBody>
      </p:sp>
    </p:spTree>
    <p:extLst>
      <p:ext uri="{BB962C8B-B14F-4D97-AF65-F5344CB8AC3E}">
        <p14:creationId xmlns:p14="http://schemas.microsoft.com/office/powerpoint/2010/main" val="187786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bodies at that distance, regardless of direction, map to a circle about our timeline, all expanding with each tick of our clock by the Hubble factor.  In the four-dimensional </a:t>
            </a:r>
            <a:r>
              <a:rPr lang="en-US" i="1" dirty="0" err="1"/>
              <a:t>ct</a:t>
            </a:r>
            <a:r>
              <a:rPr lang="en-US" i="1" dirty="0"/>
              <a:t>-x-y-z</a:t>
            </a:r>
            <a:r>
              <a:rPr lang="en-US" dirty="0"/>
              <a:t> universe, this maps to an expanding sphere surrounding us.</a:t>
            </a:r>
          </a:p>
        </p:txBody>
      </p:sp>
      <p:sp>
        <p:nvSpPr>
          <p:cNvPr id="4" name="Slide Number Placeholder 3"/>
          <p:cNvSpPr>
            <a:spLocks noGrp="1"/>
          </p:cNvSpPr>
          <p:nvPr>
            <p:ph type="sldNum" sz="quarter" idx="5"/>
          </p:nvPr>
        </p:nvSpPr>
        <p:spPr/>
        <p:txBody>
          <a:bodyPr/>
          <a:lstStyle/>
          <a:p>
            <a:fld id="{8DD3A7C9-A238-422E-8B3F-F286236C02A4}" type="slidenum">
              <a:rPr lang="en-US" smtClean="0"/>
              <a:t>18</a:t>
            </a:fld>
            <a:endParaRPr lang="en-US"/>
          </a:p>
        </p:txBody>
      </p:sp>
    </p:spTree>
    <p:extLst>
      <p:ext uri="{BB962C8B-B14F-4D97-AF65-F5344CB8AC3E}">
        <p14:creationId xmlns:p14="http://schemas.microsoft.com/office/powerpoint/2010/main" val="421529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repeat this process for B2 at 11.1 billion light years, to determine its measurement of the age of the universe at its emission to be 12.2 billion years.</a:t>
            </a:r>
          </a:p>
        </p:txBody>
      </p:sp>
      <p:sp>
        <p:nvSpPr>
          <p:cNvPr id="4" name="Slide Number Placeholder 3"/>
          <p:cNvSpPr>
            <a:spLocks noGrp="1"/>
          </p:cNvSpPr>
          <p:nvPr>
            <p:ph type="sldNum" sz="quarter" idx="5"/>
          </p:nvPr>
        </p:nvSpPr>
        <p:spPr/>
        <p:txBody>
          <a:bodyPr/>
          <a:lstStyle/>
          <a:p>
            <a:fld id="{8DD3A7C9-A238-422E-8B3F-F286236C02A4}" type="slidenum">
              <a:rPr lang="en-US" smtClean="0"/>
              <a:t>19</a:t>
            </a:fld>
            <a:endParaRPr lang="en-US"/>
          </a:p>
        </p:txBody>
      </p:sp>
    </p:spTree>
    <p:extLst>
      <p:ext uri="{BB962C8B-B14F-4D97-AF65-F5344CB8AC3E}">
        <p14:creationId xmlns:p14="http://schemas.microsoft.com/office/powerpoint/2010/main" val="42177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Times New Roman" panose="02020603050405020304" pitchFamily="18" charset="0"/>
                <a:cs typeface="Times New Roman" panose="02020603050405020304" pitchFamily="18" charset="0"/>
              </a:rPr>
              <a:t>The accelerating universe, or “Hubble Tension”,  means that the universe today is expanding faster than it was for the oldest bodies we can observe.</a:t>
            </a:r>
          </a:p>
        </p:txBody>
      </p:sp>
      <p:sp>
        <p:nvSpPr>
          <p:cNvPr id="4" name="Slide Number Placeholder 3"/>
          <p:cNvSpPr>
            <a:spLocks noGrp="1"/>
          </p:cNvSpPr>
          <p:nvPr>
            <p:ph type="sldNum" sz="quarter" idx="5"/>
          </p:nvPr>
        </p:nvSpPr>
        <p:spPr/>
        <p:txBody>
          <a:bodyPr/>
          <a:lstStyle/>
          <a:p>
            <a:fld id="{ADA1FA87-72BC-42B6-A36D-0CB87CF64D1E}" type="slidenum">
              <a:rPr lang="en-US" smtClean="0"/>
              <a:t>2</a:t>
            </a:fld>
            <a:endParaRPr lang="en-US"/>
          </a:p>
        </p:txBody>
      </p:sp>
    </p:spTree>
    <p:extLst>
      <p:ext uri="{BB962C8B-B14F-4D97-AF65-F5344CB8AC3E}">
        <p14:creationId xmlns:p14="http://schemas.microsoft.com/office/powerpoint/2010/main" val="91800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for B3 to determine the age of the universe at its emission to be 4.87 billion years, vs. our measurement of 15.4 billion years.  Note that this is quite long enough for galactic formations, vs. the 200-million-year figure given for this body by the Dark Energy Cold Dark Matter model</a:t>
            </a:r>
          </a:p>
          <a:p>
            <a:endParaRPr lang="en-US" dirty="0"/>
          </a:p>
        </p:txBody>
      </p:sp>
      <p:sp>
        <p:nvSpPr>
          <p:cNvPr id="4" name="Slide Number Placeholder 3"/>
          <p:cNvSpPr>
            <a:spLocks noGrp="1"/>
          </p:cNvSpPr>
          <p:nvPr>
            <p:ph type="sldNum" sz="quarter" idx="5"/>
          </p:nvPr>
        </p:nvSpPr>
        <p:spPr/>
        <p:txBody>
          <a:bodyPr/>
          <a:lstStyle/>
          <a:p>
            <a:fld id="{8DD3A7C9-A238-422E-8B3F-F286236C02A4}" type="slidenum">
              <a:rPr lang="en-US" smtClean="0"/>
              <a:t>20</a:t>
            </a:fld>
            <a:endParaRPr lang="en-US"/>
          </a:p>
        </p:txBody>
      </p:sp>
    </p:spTree>
    <p:extLst>
      <p:ext uri="{BB962C8B-B14F-4D97-AF65-F5344CB8AC3E}">
        <p14:creationId xmlns:p14="http://schemas.microsoft.com/office/powerpoint/2010/main" val="39411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the velocity triangle provides a simple model with excellent results without invoking general relativity or dark matter and energy to explain the changes in velocity over time. The universe is expanding, but in the direction of time, not space. The Big Bang maps to a sphere surrounding us, rather than a point behind us.  Therefore, if mass is uniformly distributed around us, except for the nearby galaxies, gravity will have no effect on our trajectories, as we are being attracted equally in all direction.</a:t>
            </a:r>
          </a:p>
          <a:p>
            <a:endParaRPr lang="en-US" dirty="0"/>
          </a:p>
          <a:p>
            <a:r>
              <a:rPr lang="en-US" dirty="0"/>
              <a:t>If you want to learn more, see my You Tube videos on my channel Lew McIntyre or buy my book </a:t>
            </a:r>
            <a:r>
              <a:rPr lang="en-US" i="1" dirty="0"/>
              <a:t>Riding on a Light Beam. </a:t>
            </a:r>
            <a:r>
              <a:rPr lang="en-US" i="0" dirty="0"/>
              <a:t>It is available on Amazon, or you can buy a signed copy any time today.  </a:t>
            </a:r>
          </a:p>
          <a:p>
            <a:endParaRPr lang="en-US" i="0" dirty="0"/>
          </a:p>
          <a:p>
            <a:r>
              <a:rPr lang="en-US" i="0" dirty="0"/>
              <a:t>And thank you for choosing to hear my presentation. </a:t>
            </a:r>
          </a:p>
        </p:txBody>
      </p:sp>
      <p:sp>
        <p:nvSpPr>
          <p:cNvPr id="4" name="Slide Number Placeholder 3"/>
          <p:cNvSpPr>
            <a:spLocks noGrp="1"/>
          </p:cNvSpPr>
          <p:nvPr>
            <p:ph type="sldNum" sz="quarter" idx="5"/>
          </p:nvPr>
        </p:nvSpPr>
        <p:spPr/>
        <p:txBody>
          <a:bodyPr/>
          <a:lstStyle/>
          <a:p>
            <a:fld id="{706FA6C2-41B6-476C-AED0-2B2EF9D28742}" type="slidenum">
              <a:rPr lang="en-US" smtClean="0"/>
              <a:t>21</a:t>
            </a:fld>
            <a:endParaRPr lang="en-US"/>
          </a:p>
        </p:txBody>
      </p:sp>
    </p:spTree>
    <p:extLst>
      <p:ext uri="{BB962C8B-B14F-4D97-AF65-F5344CB8AC3E}">
        <p14:creationId xmlns:p14="http://schemas.microsoft.com/office/powerpoint/2010/main" val="427379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Hubble Expansion was developed by Edwin Hubble in the 1920’s  He used Cepheid Variable stars as standard candles to measure the distances to galaxies up to 326 million light years away.  He observed that each galaxy had a down Doppler shift to the red end of the spectrum due to a receding velocity proportional to their distance.  This proportionality H</a:t>
            </a:r>
            <a:r>
              <a:rPr lang="en-US" baseline="-25000" dirty="0"/>
              <a:t>0</a:t>
            </a:r>
            <a:r>
              <a:rPr lang="en-US" baseline="0" dirty="0"/>
              <a:t> is the Hubble parameter, now taken to be between 67 to 76 kilometers per second per Megaparsec, a Megaparsec being equal to 3.26 million light years.  It was initially assumed to be a constant, but as we gained the ability to measure galaxies at much greater distances, H</a:t>
            </a:r>
            <a:r>
              <a:rPr lang="en-US" baseline="-25000" dirty="0"/>
              <a:t>0</a:t>
            </a:r>
            <a:r>
              <a:rPr lang="en-US" baseline="0" dirty="0"/>
              <a:t> was determined to be itself a function of distance, increasing for the more distant galaxies. Hence the apparently accelerating universe: we are receding faster from the most distant galaxies than just a linear constant times distance.</a:t>
            </a:r>
          </a:p>
          <a:p>
            <a:endParaRPr lang="en-US" baseline="0" dirty="0"/>
          </a:p>
        </p:txBody>
      </p:sp>
      <p:sp>
        <p:nvSpPr>
          <p:cNvPr id="4" name="Slide Number Placeholder 3"/>
          <p:cNvSpPr>
            <a:spLocks noGrp="1"/>
          </p:cNvSpPr>
          <p:nvPr>
            <p:ph type="sldNum" sz="quarter" idx="5"/>
          </p:nvPr>
        </p:nvSpPr>
        <p:spPr/>
        <p:txBody>
          <a:bodyPr/>
          <a:lstStyle/>
          <a:p>
            <a:fld id="{ADA1FA87-72BC-42B6-A36D-0CB87CF64D1E}" type="slidenum">
              <a:rPr lang="en-US" smtClean="0"/>
              <a:t>3</a:t>
            </a:fld>
            <a:endParaRPr lang="en-US"/>
          </a:p>
        </p:txBody>
      </p:sp>
    </p:spTree>
    <p:extLst>
      <p:ext uri="{BB962C8B-B14F-4D97-AF65-F5344CB8AC3E}">
        <p14:creationId xmlns:p14="http://schemas.microsoft.com/office/powerpoint/2010/main" val="351057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CA7CF-3801-7B56-3483-CCA88B774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98C12-DA4D-DF13-2145-DF2AC9F10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780F8-7C5D-6FF8-AC05-E8785E55E42F}"/>
              </a:ext>
            </a:extLst>
          </p:cNvPr>
          <p:cNvSpPr>
            <a:spLocks noGrp="1"/>
          </p:cNvSpPr>
          <p:nvPr>
            <p:ph type="body" idx="1"/>
          </p:nvPr>
        </p:nvSpPr>
        <p:spPr/>
        <p:txBody>
          <a:bodyPr/>
          <a:lstStyle/>
          <a:p>
            <a:r>
              <a:rPr lang="en-US" baseline="0" dirty="0"/>
              <a:t>At around 1998, we began to extend the range of observable galaxies to about 13.7 billion light years, using the Hubble and James Webb Telescopes,  with supernova 1A stars replacing Cepheid variables as the standard candle for determining distance.</a:t>
            </a:r>
          </a:p>
          <a:p>
            <a:endParaRPr lang="en-US" baseline="0" dirty="0"/>
          </a:p>
          <a:p>
            <a:r>
              <a:rPr lang="en-US" baseline="0" dirty="0"/>
              <a:t>An explanation for the apparent acceleration is currently based on Friedmann’s derivation, based on Einstein’s  General Field Theory, augmented by dark energy and cold dark matter, both by definition unobservable. Needless to say, this is very </a:t>
            </a:r>
            <a:r>
              <a:rPr lang="en-US" baseline="0" dirty="0" err="1"/>
              <a:t>abtruse</a:t>
            </a:r>
            <a:r>
              <a:rPr lang="en-US" baseline="0" dirty="0"/>
              <a:t> math, not comprehensible by most of us here. </a:t>
            </a:r>
          </a:p>
        </p:txBody>
      </p:sp>
      <p:sp>
        <p:nvSpPr>
          <p:cNvPr id="4" name="Slide Number Placeholder 3">
            <a:extLst>
              <a:ext uri="{FF2B5EF4-FFF2-40B4-BE49-F238E27FC236}">
                <a16:creationId xmlns:a16="http://schemas.microsoft.com/office/drawing/2014/main" id="{1E7D465D-4AE8-6145-6050-BB68792974DB}"/>
              </a:ext>
            </a:extLst>
          </p:cNvPr>
          <p:cNvSpPr>
            <a:spLocks noGrp="1"/>
          </p:cNvSpPr>
          <p:nvPr>
            <p:ph type="sldNum" sz="quarter" idx="5"/>
          </p:nvPr>
        </p:nvSpPr>
        <p:spPr/>
        <p:txBody>
          <a:bodyPr/>
          <a:lstStyle/>
          <a:p>
            <a:fld id="{ADA1FA87-72BC-42B6-A36D-0CB87CF64D1E}" type="slidenum">
              <a:rPr lang="en-US" smtClean="0"/>
              <a:t>4</a:t>
            </a:fld>
            <a:endParaRPr lang="en-US"/>
          </a:p>
        </p:txBody>
      </p:sp>
    </p:spTree>
    <p:extLst>
      <p:ext uri="{BB962C8B-B14F-4D97-AF65-F5344CB8AC3E}">
        <p14:creationId xmlns:p14="http://schemas.microsoft.com/office/powerpoint/2010/main" val="234119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My father was a cab driver in western North Carolina who left the eighth grade in 1916. But he left me with a very powerful paradigm for problem solving that I have carried with me all my life; “Always go from the simple to the complex.” So, let’s try that approach to explain the expanding universe.</a:t>
            </a:r>
            <a:endParaRPr lang="en-US" dirty="0"/>
          </a:p>
        </p:txBody>
      </p:sp>
      <p:sp>
        <p:nvSpPr>
          <p:cNvPr id="4" name="Slide Number Placeholder 3"/>
          <p:cNvSpPr>
            <a:spLocks noGrp="1"/>
          </p:cNvSpPr>
          <p:nvPr>
            <p:ph type="sldNum" sz="quarter" idx="5"/>
          </p:nvPr>
        </p:nvSpPr>
        <p:spPr/>
        <p:txBody>
          <a:bodyPr/>
          <a:lstStyle/>
          <a:p>
            <a:fld id="{ADA1FA87-72BC-42B6-A36D-0CB87CF64D1E}" type="slidenum">
              <a:rPr lang="en-US" smtClean="0"/>
              <a:t>5</a:t>
            </a:fld>
            <a:endParaRPr lang="en-US"/>
          </a:p>
        </p:txBody>
      </p:sp>
    </p:spTree>
    <p:extLst>
      <p:ext uri="{BB962C8B-B14F-4D97-AF65-F5344CB8AC3E}">
        <p14:creationId xmlns:p14="http://schemas.microsoft.com/office/powerpoint/2010/main" val="328305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033C0-3413-1FD3-62CA-A648C2A04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C74A8-92E5-B91B-415B-A6D56D763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DDE8A-032D-C616-BD4C-6BB48BDD3090}"/>
              </a:ext>
            </a:extLst>
          </p:cNvPr>
          <p:cNvSpPr>
            <a:spLocks noGrp="1"/>
          </p:cNvSpPr>
          <p:nvPr>
            <p:ph type="body" idx="1"/>
          </p:nvPr>
        </p:nvSpPr>
        <p:spPr/>
        <p:txBody>
          <a:bodyPr/>
          <a:lstStyle/>
          <a:p>
            <a:r>
              <a:rPr lang="en-US" dirty="0"/>
              <a:t>This is the set of galaxies I used for analysis, ranging from 420 million to 13.37 billion light years distance, with redshift z varying from 0.031 to 11.3. </a:t>
            </a:r>
            <a:endParaRPr lang="en-US" baseline="0" dirty="0"/>
          </a:p>
          <a:p>
            <a:endParaRPr lang="en-US" baseline="0" dirty="0"/>
          </a:p>
        </p:txBody>
      </p:sp>
      <p:sp>
        <p:nvSpPr>
          <p:cNvPr id="4" name="Slide Number Placeholder 3">
            <a:extLst>
              <a:ext uri="{FF2B5EF4-FFF2-40B4-BE49-F238E27FC236}">
                <a16:creationId xmlns:a16="http://schemas.microsoft.com/office/drawing/2014/main" id="{D9548960-0ECA-A552-59CF-F09915898BA3}"/>
              </a:ext>
            </a:extLst>
          </p:cNvPr>
          <p:cNvSpPr>
            <a:spLocks noGrp="1"/>
          </p:cNvSpPr>
          <p:nvPr>
            <p:ph type="sldNum" sz="quarter" idx="5"/>
          </p:nvPr>
        </p:nvSpPr>
        <p:spPr/>
        <p:txBody>
          <a:bodyPr/>
          <a:lstStyle/>
          <a:p>
            <a:fld id="{ADA1FA87-72BC-42B6-A36D-0CB87CF64D1E}" type="slidenum">
              <a:rPr lang="en-US" smtClean="0"/>
              <a:t>6</a:t>
            </a:fld>
            <a:endParaRPr lang="en-US"/>
          </a:p>
        </p:txBody>
      </p:sp>
    </p:spTree>
    <p:extLst>
      <p:ext uri="{BB962C8B-B14F-4D97-AF65-F5344CB8AC3E}">
        <p14:creationId xmlns:p14="http://schemas.microsoft.com/office/powerpoint/2010/main" val="154326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5E501-3CD5-BE34-1D32-0A74D8E4E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E64C4-4C8B-BAB4-DC08-95D09AB85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BB90C-2E2C-99B4-93E6-F7F807859CB9}"/>
              </a:ext>
            </a:extLst>
          </p:cNvPr>
          <p:cNvSpPr>
            <a:spLocks noGrp="1"/>
          </p:cNvSpPr>
          <p:nvPr>
            <p:ph type="body" idx="1"/>
          </p:nvPr>
        </p:nvSpPr>
        <p:spPr/>
        <p:txBody>
          <a:bodyPr/>
          <a:lstStyle/>
          <a:p>
            <a:r>
              <a:rPr lang="en-US" baseline="0" dirty="0"/>
              <a:t>We are going to reduce this problem to a high-school time speed distance problem.  What about relativity, you say? You can’t do that!  But yes, you can. Relativity involves determining a moving body’s clock and ruler and comparing it to your own. In a time-speed-distance problem, you don’t know or care about the other body’s clock and ruler, at least not yet.  Therefore, relativity doesn’t apply.</a:t>
            </a:r>
          </a:p>
          <a:p>
            <a:endParaRPr lang="en-US" baseline="0" dirty="0"/>
          </a:p>
          <a:p>
            <a:endParaRPr lang="en-US" baseline="0" dirty="0"/>
          </a:p>
        </p:txBody>
      </p:sp>
      <p:sp>
        <p:nvSpPr>
          <p:cNvPr id="4" name="Slide Number Placeholder 3">
            <a:extLst>
              <a:ext uri="{FF2B5EF4-FFF2-40B4-BE49-F238E27FC236}">
                <a16:creationId xmlns:a16="http://schemas.microsoft.com/office/drawing/2014/main" id="{F5E9B8C9-C86B-9802-AE4C-C735BDA6C255}"/>
              </a:ext>
            </a:extLst>
          </p:cNvPr>
          <p:cNvSpPr>
            <a:spLocks noGrp="1"/>
          </p:cNvSpPr>
          <p:nvPr>
            <p:ph type="sldNum" sz="quarter" idx="5"/>
          </p:nvPr>
        </p:nvSpPr>
        <p:spPr/>
        <p:txBody>
          <a:bodyPr/>
          <a:lstStyle/>
          <a:p>
            <a:fld id="{ADA1FA87-72BC-42B6-A36D-0CB87CF64D1E}" type="slidenum">
              <a:rPr lang="en-US" smtClean="0"/>
              <a:t>7</a:t>
            </a:fld>
            <a:endParaRPr lang="en-US"/>
          </a:p>
        </p:txBody>
      </p:sp>
    </p:spTree>
    <p:extLst>
      <p:ext uri="{BB962C8B-B14F-4D97-AF65-F5344CB8AC3E}">
        <p14:creationId xmlns:p14="http://schemas.microsoft.com/office/powerpoint/2010/main" val="177099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i="0" dirty="0"/>
              <a:t>We begin with all points in the universe being collocated at O, the quintessential t=0, the time of the “Big Bang.” We observe some star at A, c cap T, the age of the universe as measured on Earth, and determine its distance to be r, some distance from our timeline OA. We compute, due to the speed of light, that this light left that star at </a:t>
            </a:r>
            <a:r>
              <a:rPr lang="en-US" i="0" dirty="0" err="1"/>
              <a:t>ct</a:t>
            </a:r>
            <a:r>
              <a:rPr lang="en-US" i="0" dirty="0"/>
              <a:t>=c cap T –r, locating the star at B.  It therefore has a velocity v equal to r over c cap T minus r.</a:t>
            </a:r>
          </a:p>
          <a:p>
            <a:endParaRPr lang="en-US" i="0" dirty="0"/>
          </a:p>
          <a:p>
            <a:r>
              <a:rPr lang="en-US" i="0" dirty="0"/>
              <a:t>This has an interesting implication: the Age of the universe is twice the age of the most distant </a:t>
            </a:r>
            <a:r>
              <a:rPr lang="en-US" i="0"/>
              <a:t>observable bodies, </a:t>
            </a:r>
            <a:r>
              <a:rPr lang="en-US" i="0" dirty="0"/>
              <a:t>which are receding with a velocity v over c approaching the unity, the speed of light.  By our ruler and clock, if the body reached a distance of 13.8 billion light years 13.8 billion years ago, it had to travel an additional 13.8 billion years to get there from O, traveling at near the speed of light.  And if we traveled in time back 13.8 billion years, we would find that body at half that distance, 6.9 billion light years, traveling at near the speed of light. The universe thus must be twice the age of the most distant observable bodies, about 27.6 billion years</a:t>
            </a:r>
          </a:p>
        </p:txBody>
      </p:sp>
      <p:sp>
        <p:nvSpPr>
          <p:cNvPr id="4" name="Slide Number Placeholder 3"/>
          <p:cNvSpPr>
            <a:spLocks noGrp="1"/>
          </p:cNvSpPr>
          <p:nvPr>
            <p:ph type="sldNum" sz="quarter" idx="5"/>
          </p:nvPr>
        </p:nvSpPr>
        <p:spPr/>
        <p:txBody>
          <a:bodyPr/>
          <a:lstStyle/>
          <a:p>
            <a:fld id="{ADA1FA87-72BC-42B6-A36D-0CB87CF64D1E}" type="slidenum">
              <a:rPr lang="en-US" smtClean="0"/>
              <a:t>8</a:t>
            </a:fld>
            <a:endParaRPr lang="en-US"/>
          </a:p>
        </p:txBody>
      </p:sp>
    </p:spTree>
    <p:extLst>
      <p:ext uri="{BB962C8B-B14F-4D97-AF65-F5344CB8AC3E}">
        <p14:creationId xmlns:p14="http://schemas.microsoft.com/office/powerpoint/2010/main" val="367878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D2C4-EED9-CA9F-20F9-28B49F1A9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3A0F1-51F2-D848-6ED4-7C1E85635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C7F69-BCF0-9751-5FE5-7FDCC90B6F4D}"/>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seems that others are coming to that same conclusion, most notably Rajendra Gupta, though using “tired light” losing energy through transmission, and unobservable dark matter and energy. Our simple time speed distance solution shows that the age of the universe has to be twice the most observable 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nearby star Methuselah at about 200 light years has an estimated age of 14-15 billion years.</a:t>
            </a:r>
          </a:p>
          <a:p>
            <a:endParaRPr lang="en-US" i="0" dirty="0"/>
          </a:p>
        </p:txBody>
      </p:sp>
      <p:sp>
        <p:nvSpPr>
          <p:cNvPr id="4" name="Slide Number Placeholder 3">
            <a:extLst>
              <a:ext uri="{FF2B5EF4-FFF2-40B4-BE49-F238E27FC236}">
                <a16:creationId xmlns:a16="http://schemas.microsoft.com/office/drawing/2014/main" id="{58AF777F-7927-3843-D28A-24E82475EEF3}"/>
              </a:ext>
            </a:extLst>
          </p:cNvPr>
          <p:cNvSpPr>
            <a:spLocks noGrp="1"/>
          </p:cNvSpPr>
          <p:nvPr>
            <p:ph type="sldNum" sz="quarter" idx="5"/>
          </p:nvPr>
        </p:nvSpPr>
        <p:spPr/>
        <p:txBody>
          <a:bodyPr/>
          <a:lstStyle/>
          <a:p>
            <a:fld id="{ADA1FA87-72BC-42B6-A36D-0CB87CF64D1E}" type="slidenum">
              <a:rPr lang="en-US" smtClean="0"/>
              <a:t>9</a:t>
            </a:fld>
            <a:endParaRPr lang="en-US"/>
          </a:p>
        </p:txBody>
      </p:sp>
    </p:spTree>
    <p:extLst>
      <p:ext uri="{BB962C8B-B14F-4D97-AF65-F5344CB8AC3E}">
        <p14:creationId xmlns:p14="http://schemas.microsoft.com/office/powerpoint/2010/main" val="25745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195229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81494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14739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6257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CBAA1-A7C3-4E01-8967-3348FAD4F2C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85143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7CBAA1-A7C3-4E01-8967-3348FAD4F2C1}"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407846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CBAA1-A7C3-4E01-8967-3348FAD4F2C1}"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7932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7CBAA1-A7C3-4E01-8967-3348FAD4F2C1}"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29123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CBAA1-A7C3-4E01-8967-3348FAD4F2C1}"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3411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CBAA1-A7C3-4E01-8967-3348FAD4F2C1}"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17600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CBAA1-A7C3-4E01-8967-3348FAD4F2C1}"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104555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BAA1-A7C3-4E01-8967-3348FAD4F2C1}" type="datetimeFigureOut">
              <a:rPr lang="en-US" smtClean="0"/>
              <a:t>3/31/2025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14559-60AE-49F7-A5A5-F83FB3549284}" type="slidenum">
              <a:rPr lang="en-US" smtClean="0"/>
              <a:t>‹#›</a:t>
            </a:fld>
            <a:endParaRPr lang="en-US"/>
          </a:p>
        </p:txBody>
      </p:sp>
    </p:spTree>
    <p:extLst>
      <p:ext uri="{BB962C8B-B14F-4D97-AF65-F5344CB8AC3E}">
        <p14:creationId xmlns:p14="http://schemas.microsoft.com/office/powerpoint/2010/main" val="294707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1</a:t>
            </a:fld>
            <a:endParaRPr lang="en-US"/>
          </a:p>
        </p:txBody>
      </p:sp>
      <p:pic>
        <p:nvPicPr>
          <p:cNvPr id="5" name="Picture 4">
            <a:extLst>
              <a:ext uri="{FF2B5EF4-FFF2-40B4-BE49-F238E27FC236}">
                <a16:creationId xmlns:a16="http://schemas.microsoft.com/office/drawing/2014/main" id="{C7DEF69E-1692-B6AD-102D-D123A307FCE3}"/>
              </a:ext>
            </a:extLst>
          </p:cNvPr>
          <p:cNvPicPr>
            <a:picLocks noChangeAspect="1"/>
          </p:cNvPicPr>
          <p:nvPr/>
        </p:nvPicPr>
        <p:blipFill>
          <a:blip r:embed="rId3"/>
          <a:stretch>
            <a:fillRect/>
          </a:stretch>
        </p:blipFill>
        <p:spPr>
          <a:xfrm>
            <a:off x="3563689" y="2506379"/>
            <a:ext cx="1877887" cy="674068"/>
          </a:xfrm>
          <a:prstGeom prst="rect">
            <a:avLst/>
          </a:prstGeom>
          <a:ln>
            <a:noFill/>
          </a:ln>
        </p:spPr>
      </p:pic>
      <p:sp>
        <p:nvSpPr>
          <p:cNvPr id="7" name="TextBox 6">
            <a:extLst>
              <a:ext uri="{FF2B5EF4-FFF2-40B4-BE49-F238E27FC236}">
                <a16:creationId xmlns:a16="http://schemas.microsoft.com/office/drawing/2014/main" id="{76DB4471-FA9A-C08F-087E-B7F074C4C1BB}"/>
              </a:ext>
            </a:extLst>
          </p:cNvPr>
          <p:cNvSpPr txBox="1"/>
          <p:nvPr/>
        </p:nvSpPr>
        <p:spPr>
          <a:xfrm>
            <a:off x="1635761" y="782121"/>
            <a:ext cx="6229351" cy="5570756"/>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The Velocity Triangle and the Accelerating Universe</a:t>
            </a: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chemeClr val="bg1"/>
                </a:solidFill>
                <a:latin typeface="Century Gothic" panose="020B0502020202020204" pitchFamily="34" charset="0"/>
              </a:rPr>
              <a:t>CS-AAPT Spring 2025</a:t>
            </a:r>
          </a:p>
          <a:p>
            <a:pPr algn="ctr"/>
            <a:endParaRPr lang="en-US" sz="1800" dirty="0">
              <a:solidFill>
                <a:schemeClr val="bg1"/>
              </a:solidFill>
              <a:latin typeface="Century Gothic" panose="020B0502020202020204" pitchFamily="34" charset="0"/>
            </a:endParaRPr>
          </a:p>
          <a:p>
            <a:pPr algn="ctr"/>
            <a:r>
              <a:rPr lang="en-US" sz="1800" dirty="0">
                <a:solidFill>
                  <a:schemeClr val="bg1"/>
                </a:solidFill>
                <a:latin typeface="Century Gothic" panose="020B0502020202020204" pitchFamily="34" charset="0"/>
              </a:rPr>
              <a:t>Lewis F. McIntyre</a:t>
            </a:r>
          </a:p>
          <a:p>
            <a:pPr algn="ctr"/>
            <a:endParaRPr lang="en-US" dirty="0">
              <a:solidFill>
                <a:schemeClr val="bg1"/>
              </a:solidFill>
              <a:latin typeface="Century Gothic" panose="020B0502020202020204" pitchFamily="34" charset="0"/>
            </a:endParaRPr>
          </a:p>
          <a:p>
            <a:pPr algn="ctr"/>
            <a:r>
              <a:rPr lang="en-US" dirty="0">
                <a:solidFill>
                  <a:schemeClr val="bg1"/>
                </a:solidFill>
              </a:rPr>
              <a:t>www.Lewis-McIntyre.com/light-beam</a:t>
            </a:r>
          </a:p>
          <a:p>
            <a:pPr algn="ctr"/>
            <a:r>
              <a:rPr lang="en-US" dirty="0">
                <a:solidFill>
                  <a:schemeClr val="bg1"/>
                </a:solidFill>
              </a:rPr>
              <a:t>mcintyrel@verizon.net</a:t>
            </a:r>
          </a:p>
          <a:p>
            <a:pPr algn="ctr"/>
            <a:endParaRPr lang="en-US" sz="1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4"/>
          <a:stretch>
            <a:fillRect/>
          </a:stretch>
        </p:blipFill>
        <p:spPr>
          <a:xfrm>
            <a:off x="556011" y="4064860"/>
            <a:ext cx="1443198" cy="2474053"/>
          </a:xfrm>
          <a:prstGeom prst="rect">
            <a:avLst/>
          </a:prstGeom>
        </p:spPr>
      </p:pic>
      <p:grpSp>
        <p:nvGrpSpPr>
          <p:cNvPr id="8" name="Group 7">
            <a:extLst>
              <a:ext uri="{FF2B5EF4-FFF2-40B4-BE49-F238E27FC236}">
                <a16:creationId xmlns:a16="http://schemas.microsoft.com/office/drawing/2014/main" id="{4D649010-32F4-DA80-055A-325B8ADD7447}"/>
              </a:ext>
            </a:extLst>
          </p:cNvPr>
          <p:cNvGrpSpPr/>
          <p:nvPr/>
        </p:nvGrpSpPr>
        <p:grpSpPr>
          <a:xfrm>
            <a:off x="7481186" y="4964686"/>
            <a:ext cx="897610" cy="1453803"/>
            <a:chOff x="738390" y="3465632"/>
            <a:chExt cx="1849739" cy="2995906"/>
          </a:xfrm>
        </p:grpSpPr>
        <p:cxnSp>
          <p:nvCxnSpPr>
            <p:cNvPr id="9" name="Straight Connector 8">
              <a:extLst>
                <a:ext uri="{FF2B5EF4-FFF2-40B4-BE49-F238E27FC236}">
                  <a16:creationId xmlns:a16="http://schemas.microsoft.com/office/drawing/2014/main" id="{955AF35B-E6DD-B26F-C13E-8FEAF880D8B6}"/>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371DD0-3708-BE55-3335-53A881F1A065}"/>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09E05C9-E68F-78CD-B347-5645D795A298}"/>
                </a:ext>
              </a:extLst>
            </p:cNvPr>
            <p:cNvGrpSpPr/>
            <p:nvPr/>
          </p:nvGrpSpPr>
          <p:grpSpPr>
            <a:xfrm>
              <a:off x="738390" y="3465632"/>
              <a:ext cx="1828803" cy="2747289"/>
              <a:chOff x="5977598" y="2223794"/>
              <a:chExt cx="1828803" cy="2747289"/>
            </a:xfrm>
          </p:grpSpPr>
          <p:sp>
            <p:nvSpPr>
              <p:cNvPr id="17" name="Oval 16">
                <a:extLst>
                  <a:ext uri="{FF2B5EF4-FFF2-40B4-BE49-F238E27FC236}">
                    <a16:creationId xmlns:a16="http://schemas.microsoft.com/office/drawing/2014/main" id="{2D965347-D688-2BFB-FC12-7777B38C67A5}"/>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A3316D-20B8-A10D-645F-3683AC5AE4D9}"/>
                  </a:ext>
                </a:extLst>
              </p:cNvPr>
              <p:cNvGrpSpPr/>
              <p:nvPr/>
            </p:nvGrpSpPr>
            <p:grpSpPr>
              <a:xfrm>
                <a:off x="6890035" y="2227883"/>
                <a:ext cx="916366" cy="2743200"/>
                <a:chOff x="4570035" y="2208361"/>
                <a:chExt cx="916366" cy="2743200"/>
              </a:xfrm>
            </p:grpSpPr>
            <p:cxnSp>
              <p:nvCxnSpPr>
                <p:cNvPr id="22" name="Straight Connector 21">
                  <a:extLst>
                    <a:ext uri="{FF2B5EF4-FFF2-40B4-BE49-F238E27FC236}">
                      <a16:creationId xmlns:a16="http://schemas.microsoft.com/office/drawing/2014/main" id="{7340217C-5BF2-58C1-B9FB-F5705433C28D}"/>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745A44-A6A2-30F0-52DA-73EF5FAC9F39}"/>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5F8429-8C6D-1F16-C2AE-F8250ABB4042}"/>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4C238DB5-E2B1-7295-2CFD-17B1FF37F715}"/>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A7B456F-B764-3164-A265-A5E7BB97AB5A}"/>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2C4D572-E4CB-46A8-A070-7B99D316F86F}"/>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2" name="Straight Connector 11">
              <a:extLst>
                <a:ext uri="{FF2B5EF4-FFF2-40B4-BE49-F238E27FC236}">
                  <a16:creationId xmlns:a16="http://schemas.microsoft.com/office/drawing/2014/main" id="{5B1A37B7-9051-148D-B44A-68EAF37E5169}"/>
                </a:ext>
              </a:extLst>
            </p:cNvPr>
            <p:cNvCxnSpPr>
              <a:cxnSpLocks/>
              <a:stCxn id="17"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7C1B15-CDEC-66CA-F71B-A792DE611DE0}"/>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D3D73F-2F58-1809-E76C-4A3915DDB341}"/>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5DA2B89-09ED-4FE5-DC44-18A62BB61407}"/>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68A58A7-621F-BEFF-565E-4EAC27D54411}"/>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7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B4241-F8DD-8263-B91E-9B6E1884497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73D0E67-2DB9-0004-4B2E-A29F94E8527B}"/>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ECD3902-628A-9F13-DD84-6A73E41351B9}"/>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2E4D33A3-9B7D-B637-88A6-C766EE55E7CB}"/>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564D8B5F-5F61-208E-2D92-04A66D9347CF}"/>
              </a:ext>
            </a:extLst>
          </p:cNvPr>
          <p:cNvSpPr>
            <a:spLocks noGrp="1"/>
          </p:cNvSpPr>
          <p:nvPr>
            <p:ph type="title"/>
          </p:nvPr>
        </p:nvSpPr>
        <p:spPr>
          <a:effectLst>
            <a:outerShdw blurRad="50800" dist="63500" dir="2700000" algn="tl" rotWithShape="0">
              <a:prstClr val="black">
                <a:alpha val="90000"/>
              </a:prstClr>
            </a:outerShdw>
          </a:effectLst>
        </p:spPr>
        <p:txBody>
          <a:bodyPr/>
          <a:lstStyle/>
          <a:p>
            <a:pPr algn="ctr"/>
            <a:r>
              <a:rPr lang="en-US" dirty="0">
                <a:solidFill>
                  <a:schemeClr val="bg1"/>
                </a:solidFill>
              </a:rPr>
              <a:t>HUBBLE PARAMETER</a:t>
            </a:r>
          </a:p>
        </p:txBody>
      </p:sp>
      <p:sp>
        <p:nvSpPr>
          <p:cNvPr id="3" name="Content Placeholder 2">
            <a:extLst>
              <a:ext uri="{FF2B5EF4-FFF2-40B4-BE49-F238E27FC236}">
                <a16:creationId xmlns:a16="http://schemas.microsoft.com/office/drawing/2014/main" id="{3E020641-F2FB-46E3-F1E9-7314265DF80E}"/>
              </a:ext>
            </a:extLst>
          </p:cNvPr>
          <p:cNvSpPr>
            <a:spLocks noGrp="1"/>
          </p:cNvSpPr>
          <p:nvPr>
            <p:ph idx="1"/>
          </p:nvPr>
        </p:nvSpPr>
        <p:spPr>
          <a:xfrm>
            <a:off x="5551805" y="1475522"/>
            <a:ext cx="3539589" cy="5382478"/>
          </a:xfrm>
        </p:spPr>
        <p:txBody>
          <a:bodyPr>
            <a:noAutofit/>
          </a:bodyPr>
          <a:lstStyle/>
          <a:p>
            <a:r>
              <a:rPr lang="en-US" sz="1800" dirty="0">
                <a:latin typeface="Times New Roman" panose="02020603050405020304" pitchFamily="18" charset="0"/>
                <a:cs typeface="Times New Roman" panose="02020603050405020304" pitchFamily="18" charset="0"/>
              </a:rPr>
              <a:t>HUBBLE PARAMETER</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H(r)=1/(</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pPr marL="0" indent="0">
              <a:buNone/>
            </a:pPr>
            <a:r>
              <a:rPr lang="en-US" sz="1800" i="1" dirty="0">
                <a:latin typeface="Times New Roman" panose="02020603050405020304" pitchFamily="18" charset="0"/>
                <a:cs typeface="Times New Roman" panose="02020603050405020304" pitchFamily="18" charset="0"/>
              </a:rPr>
              <a:t>	v/c=</a:t>
            </a:r>
            <a:r>
              <a:rPr lang="en-US" sz="1800" i="1" dirty="0" err="1">
                <a:latin typeface="Times New Roman" panose="02020603050405020304" pitchFamily="18" charset="0"/>
                <a:cs typeface="Times New Roman" panose="02020603050405020304" pitchFamily="18" charset="0"/>
              </a:rPr>
              <a:t>r·H</a:t>
            </a:r>
            <a:r>
              <a:rPr lang="en-US" sz="1800" i="1" dirty="0">
                <a:latin typeface="Times New Roman" panose="02020603050405020304" pitchFamily="18" charset="0"/>
                <a:cs typeface="Times New Roman" panose="02020603050405020304" pitchFamily="18" charset="0"/>
              </a:rPr>
              <a:t>(r)</a:t>
            </a:r>
            <a:br>
              <a:rPr lang="en-US" sz="1800" i="1" dirty="0">
                <a:latin typeface="Times New Roman" panose="02020603050405020304" pitchFamily="18" charset="0"/>
                <a:cs typeface="Times New Roman" panose="02020603050405020304" pitchFamily="18" charset="0"/>
              </a:rPr>
            </a:br>
            <a:br>
              <a:rPr lang="en-US" sz="1800" i="1" dirty="0">
                <a:latin typeface="Times New Roman" panose="02020603050405020304" pitchFamily="18" charset="0"/>
                <a:cs typeface="Times New Roman" panose="02020603050405020304" pitchFamily="18" charset="0"/>
              </a:rPr>
            </a:br>
            <a:r>
              <a:rPr lang="en-US" sz="1800" i="1" dirty="0">
                <a:latin typeface="Times New Roman" panose="02020603050405020304" pitchFamily="18" charset="0"/>
                <a:cs typeface="Times New Roman" panose="02020603050405020304" pitchFamily="18" charset="0"/>
              </a:rPr>
              <a:t>	</a:t>
            </a:r>
          </a:p>
          <a:p>
            <a:pPr marL="0" indent="0">
              <a:buNone/>
            </a:pPr>
            <a:endParaRPr lang="en-US" sz="1800" i="1" dirty="0">
              <a:latin typeface="Times New Roman" panose="02020603050405020304" pitchFamily="18" charset="0"/>
              <a:cs typeface="Times New Roman" panose="02020603050405020304" pitchFamily="18" charset="0"/>
            </a:endParaRPr>
          </a:p>
          <a:p>
            <a:endParaRPr lang="en-US" sz="1800" i="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D26FECD0-3BAA-218F-E91E-1F95091320FA}"/>
              </a:ext>
            </a:extLst>
          </p:cNvPr>
          <p:cNvGrpSpPr/>
          <p:nvPr/>
        </p:nvGrpSpPr>
        <p:grpSpPr>
          <a:xfrm>
            <a:off x="729954" y="1736726"/>
            <a:ext cx="4742085" cy="4282586"/>
            <a:chOff x="2934609" y="1279948"/>
            <a:chExt cx="6322780" cy="5710115"/>
          </a:xfrm>
        </p:grpSpPr>
        <p:sp>
          <p:nvSpPr>
            <p:cNvPr id="30" name="TextBox 29">
              <a:extLst>
                <a:ext uri="{FF2B5EF4-FFF2-40B4-BE49-F238E27FC236}">
                  <a16:creationId xmlns:a16="http://schemas.microsoft.com/office/drawing/2014/main" id="{69DA6BFB-9CEA-7155-5EE7-B14426022C79}"/>
                </a:ext>
              </a:extLst>
            </p:cNvPr>
            <p:cNvSpPr txBox="1"/>
            <p:nvPr/>
          </p:nvSpPr>
          <p:spPr>
            <a:xfrm>
              <a:off x="5921512" y="6312955"/>
              <a:ext cx="1654299" cy="677108"/>
            </a:xfrm>
            <a:prstGeom prst="rect">
              <a:avLst/>
            </a:prstGeom>
            <a:noFill/>
          </p:spPr>
          <p:txBody>
            <a:bodyPr wrap="none" rtlCol="0">
              <a:spAutoFit/>
            </a:bodyPr>
            <a:lstStyle/>
            <a:p>
              <a:pPr algn="ctr"/>
              <a:r>
                <a:rPr lang="en-US" sz="1350" dirty="0"/>
                <a:t>O</a:t>
              </a:r>
            </a:p>
            <a:p>
              <a:pPr algn="ctr"/>
              <a:r>
                <a:rPr lang="en-US" sz="1350" dirty="0"/>
                <a:t>“The Big Bang”</a:t>
              </a:r>
            </a:p>
          </p:txBody>
        </p:sp>
        <p:grpSp>
          <p:nvGrpSpPr>
            <p:cNvPr id="31" name="Group 30">
              <a:extLst>
                <a:ext uri="{FF2B5EF4-FFF2-40B4-BE49-F238E27FC236}">
                  <a16:creationId xmlns:a16="http://schemas.microsoft.com/office/drawing/2014/main" id="{DBC2B37D-7279-984A-FBB9-95BECF2A5ED6}"/>
                </a:ext>
              </a:extLst>
            </p:cNvPr>
            <p:cNvGrpSpPr/>
            <p:nvPr/>
          </p:nvGrpSpPr>
          <p:grpSpPr>
            <a:xfrm>
              <a:off x="6765588" y="1929152"/>
              <a:ext cx="1866" cy="4239478"/>
              <a:chOff x="7477663" y="842228"/>
              <a:chExt cx="1866" cy="4239478"/>
            </a:xfrm>
          </p:grpSpPr>
          <p:cxnSp>
            <p:nvCxnSpPr>
              <p:cNvPr id="57" name="Straight Connector 56">
                <a:extLst>
                  <a:ext uri="{FF2B5EF4-FFF2-40B4-BE49-F238E27FC236}">
                    <a16:creationId xmlns:a16="http://schemas.microsoft.com/office/drawing/2014/main" id="{DE3F0EAA-C43E-0273-2B87-C14F028E12CB}"/>
                  </a:ext>
                </a:extLst>
              </p:cNvPr>
              <p:cNvCxnSpPr/>
              <p:nvPr/>
            </p:nvCxnSpPr>
            <p:spPr>
              <a:xfrm>
                <a:off x="7477665" y="842228"/>
                <a:ext cx="0" cy="2826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C3A8524-1986-E666-1F26-737EB8FD97EE}"/>
                  </a:ext>
                </a:extLst>
              </p:cNvPr>
              <p:cNvCxnSpPr/>
              <p:nvPr/>
            </p:nvCxnSpPr>
            <p:spPr>
              <a:xfrm rot="16200000">
                <a:off x="6771861" y="4374038"/>
                <a:ext cx="1413470" cy="18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C6CDEE0-27C5-131D-7A42-B0CC9147C78C}"/>
                </a:ext>
              </a:extLst>
            </p:cNvPr>
            <p:cNvCxnSpPr/>
            <p:nvPr/>
          </p:nvCxnSpPr>
          <p:spPr>
            <a:xfrm flipV="1">
              <a:off x="5341128" y="3349965"/>
              <a:ext cx="1412040" cy="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7C12ED-F044-2297-C8E7-290BECC5B138}"/>
                </a:ext>
              </a:extLst>
            </p:cNvPr>
            <p:cNvSpPr txBox="1"/>
            <p:nvPr/>
          </p:nvSpPr>
          <p:spPr>
            <a:xfrm flipH="1">
              <a:off x="2934609" y="3060507"/>
              <a:ext cx="1050583" cy="677108"/>
            </a:xfrm>
            <a:prstGeom prst="rect">
              <a:avLst/>
            </a:prstGeom>
            <a:noFill/>
          </p:spPr>
          <p:txBody>
            <a:bodyPr wrap="square" rtlCol="0">
              <a:spAutoFit/>
            </a:bodyPr>
            <a:lstStyle/>
            <a:p>
              <a:r>
                <a:rPr lang="en-US" sz="1350" dirty="0"/>
                <a:t>B</a:t>
              </a:r>
            </a:p>
            <a:p>
              <a:r>
                <a:rPr lang="en-US" sz="1350" i="1" dirty="0" err="1"/>
                <a:t>ct</a:t>
              </a:r>
              <a:r>
                <a:rPr lang="en-US" sz="1350" i="1" dirty="0"/>
                <a:t> , </a:t>
              </a:r>
              <a:r>
                <a:rPr lang="en-US" sz="1350" i="1" dirty="0" err="1"/>
                <a:t>cT</a:t>
              </a:r>
              <a:r>
                <a:rPr lang="en-US" sz="1350" i="1" dirty="0"/>
                <a:t>-r</a:t>
              </a:r>
              <a:endParaRPr lang="en-US" sz="1350" i="1" baseline="-25000" dirty="0"/>
            </a:p>
          </p:txBody>
        </p:sp>
        <p:cxnSp>
          <p:nvCxnSpPr>
            <p:cNvPr id="34" name="Straight Connector 33">
              <a:extLst>
                <a:ext uri="{FF2B5EF4-FFF2-40B4-BE49-F238E27FC236}">
                  <a16:creationId xmlns:a16="http://schemas.microsoft.com/office/drawing/2014/main" id="{EE5521B2-84ED-9E79-6309-6343198BCDEF}"/>
                </a:ext>
              </a:extLst>
            </p:cNvPr>
            <p:cNvCxnSpPr>
              <a:cxnSpLocks/>
            </p:cNvCxnSpPr>
            <p:nvPr/>
          </p:nvCxnSpPr>
          <p:spPr>
            <a:xfrm flipH="1">
              <a:off x="5361836" y="1927514"/>
              <a:ext cx="1397974" cy="1433299"/>
            </a:xfrm>
            <a:prstGeom prst="line">
              <a:avLst/>
            </a:prstGeom>
            <a:ln w="127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4DD18B1-A128-6204-B8E9-D7AFF974C86B}"/>
                </a:ext>
              </a:extLst>
            </p:cNvPr>
            <p:cNvSpPr txBox="1"/>
            <p:nvPr/>
          </p:nvSpPr>
          <p:spPr>
            <a:xfrm flipH="1">
              <a:off x="5777489" y="2983736"/>
              <a:ext cx="971172" cy="400109"/>
            </a:xfrm>
            <a:prstGeom prst="rect">
              <a:avLst/>
            </a:prstGeom>
            <a:noFill/>
          </p:spPr>
          <p:txBody>
            <a:bodyPr wrap="square" rtlCol="0">
              <a:spAutoFit/>
            </a:bodyPr>
            <a:lstStyle/>
            <a:p>
              <a:pPr algn="ctr"/>
              <a:r>
                <a:rPr lang="en-US" sz="1350" i="1" dirty="0"/>
                <a:t>r=v t</a:t>
              </a:r>
            </a:p>
          </p:txBody>
        </p:sp>
        <p:sp>
          <p:nvSpPr>
            <p:cNvPr id="36" name="Right Brace 35">
              <a:extLst>
                <a:ext uri="{FF2B5EF4-FFF2-40B4-BE49-F238E27FC236}">
                  <a16:creationId xmlns:a16="http://schemas.microsoft.com/office/drawing/2014/main" id="{D0B5893B-4799-E41C-BBB0-36ECDB7FA694}"/>
                </a:ext>
              </a:extLst>
            </p:cNvPr>
            <p:cNvSpPr/>
            <p:nvPr/>
          </p:nvSpPr>
          <p:spPr>
            <a:xfrm>
              <a:off x="6776877" y="3348015"/>
              <a:ext cx="340766" cy="2803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Right Brace 36">
              <a:extLst>
                <a:ext uri="{FF2B5EF4-FFF2-40B4-BE49-F238E27FC236}">
                  <a16:creationId xmlns:a16="http://schemas.microsoft.com/office/drawing/2014/main" id="{AEE1F891-6A06-C6BE-CB59-8C3F52A31633}"/>
                </a:ext>
              </a:extLst>
            </p:cNvPr>
            <p:cNvSpPr/>
            <p:nvPr/>
          </p:nvSpPr>
          <p:spPr>
            <a:xfrm>
              <a:off x="8417821" y="1963411"/>
              <a:ext cx="213790" cy="4205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TextBox 37">
              <a:extLst>
                <a:ext uri="{FF2B5EF4-FFF2-40B4-BE49-F238E27FC236}">
                  <a16:creationId xmlns:a16="http://schemas.microsoft.com/office/drawing/2014/main" id="{A28C7AF0-9DD5-7F17-F42D-8E42E4CFF1C3}"/>
                </a:ext>
              </a:extLst>
            </p:cNvPr>
            <p:cNvSpPr txBox="1"/>
            <p:nvPr/>
          </p:nvSpPr>
          <p:spPr>
            <a:xfrm flipH="1">
              <a:off x="6486832" y="1279948"/>
              <a:ext cx="637017" cy="954108"/>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39" name="TextBox 38">
              <a:extLst>
                <a:ext uri="{FF2B5EF4-FFF2-40B4-BE49-F238E27FC236}">
                  <a16:creationId xmlns:a16="http://schemas.microsoft.com/office/drawing/2014/main" id="{1E4D5D63-04D4-FED1-99E0-94E284BAFF33}"/>
                </a:ext>
              </a:extLst>
            </p:cNvPr>
            <p:cNvSpPr txBox="1"/>
            <p:nvPr/>
          </p:nvSpPr>
          <p:spPr>
            <a:xfrm flipH="1">
              <a:off x="8463540" y="3881353"/>
              <a:ext cx="637017" cy="400109"/>
            </a:xfrm>
            <a:prstGeom prst="rect">
              <a:avLst/>
            </a:prstGeom>
            <a:noFill/>
          </p:spPr>
          <p:txBody>
            <a:bodyPr wrap="square" rtlCol="0">
              <a:spAutoFit/>
            </a:bodyPr>
            <a:lstStyle/>
            <a:p>
              <a:pPr algn="ctr"/>
              <a:r>
                <a:rPr lang="en-US" sz="1350" i="1" dirty="0" err="1"/>
                <a:t>cT</a:t>
              </a:r>
              <a:endParaRPr lang="en-US" sz="1350" i="1" dirty="0"/>
            </a:p>
          </p:txBody>
        </p:sp>
        <p:sp>
          <p:nvSpPr>
            <p:cNvPr id="40" name="TextBox 39">
              <a:extLst>
                <a:ext uri="{FF2B5EF4-FFF2-40B4-BE49-F238E27FC236}">
                  <a16:creationId xmlns:a16="http://schemas.microsoft.com/office/drawing/2014/main" id="{C37B5E6D-A1A1-7720-0E00-695FE6651AA7}"/>
                </a:ext>
              </a:extLst>
            </p:cNvPr>
            <p:cNvSpPr txBox="1"/>
            <p:nvPr/>
          </p:nvSpPr>
          <p:spPr>
            <a:xfrm flipH="1">
              <a:off x="7028463" y="4605833"/>
              <a:ext cx="637017" cy="400109"/>
            </a:xfrm>
            <a:prstGeom prst="rect">
              <a:avLst/>
            </a:prstGeom>
            <a:noFill/>
          </p:spPr>
          <p:txBody>
            <a:bodyPr wrap="square" rtlCol="0">
              <a:spAutoFit/>
            </a:bodyPr>
            <a:lstStyle/>
            <a:p>
              <a:pPr algn="ctr"/>
              <a:r>
                <a:rPr lang="en-US" sz="1350" i="1" dirty="0" err="1"/>
                <a:t>cT</a:t>
              </a:r>
              <a:r>
                <a:rPr lang="en-US" sz="1350" i="1" dirty="0"/>
                <a:t>-r</a:t>
              </a:r>
            </a:p>
          </p:txBody>
        </p:sp>
        <p:cxnSp>
          <p:nvCxnSpPr>
            <p:cNvPr id="42" name="Straight Arrow Connector 41">
              <a:extLst>
                <a:ext uri="{FF2B5EF4-FFF2-40B4-BE49-F238E27FC236}">
                  <a16:creationId xmlns:a16="http://schemas.microsoft.com/office/drawing/2014/main" id="{FAC8BCA0-1D5C-9757-3249-FA53A9D4EB35}"/>
                </a:ext>
              </a:extLst>
            </p:cNvPr>
            <p:cNvCxnSpPr>
              <a:cxnSpLocks/>
              <a:stCxn id="33" idx="1"/>
            </p:cNvCxnSpPr>
            <p:nvPr/>
          </p:nvCxnSpPr>
          <p:spPr>
            <a:xfrm>
              <a:off x="3985192" y="3399061"/>
              <a:ext cx="1244460" cy="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1552DB-F544-92A9-B11F-032579961DFC}"/>
                </a:ext>
              </a:extLst>
            </p:cNvPr>
            <p:cNvCxnSpPr>
              <a:cxnSpLocks/>
            </p:cNvCxnSpPr>
            <p:nvPr/>
          </p:nvCxnSpPr>
          <p:spPr>
            <a:xfrm>
              <a:off x="5361836" y="3360813"/>
              <a:ext cx="1386825" cy="2779732"/>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EBA1985-A441-34A2-0407-64ABFFD341B9}"/>
                </a:ext>
              </a:extLst>
            </p:cNvPr>
            <p:cNvSpPr txBox="1"/>
            <p:nvPr/>
          </p:nvSpPr>
          <p:spPr>
            <a:xfrm flipH="1">
              <a:off x="6855092" y="3115861"/>
              <a:ext cx="537513" cy="400109"/>
            </a:xfrm>
            <a:prstGeom prst="rect">
              <a:avLst/>
            </a:prstGeom>
            <a:noFill/>
          </p:spPr>
          <p:txBody>
            <a:bodyPr wrap="square" rtlCol="0">
              <a:spAutoFit/>
            </a:bodyPr>
            <a:lstStyle/>
            <a:p>
              <a:endParaRPr lang="en-US" sz="1350" i="1" dirty="0"/>
            </a:p>
          </p:txBody>
        </p:sp>
        <p:cxnSp>
          <p:nvCxnSpPr>
            <p:cNvPr id="49" name="Straight Connector 48">
              <a:extLst>
                <a:ext uri="{FF2B5EF4-FFF2-40B4-BE49-F238E27FC236}">
                  <a16:creationId xmlns:a16="http://schemas.microsoft.com/office/drawing/2014/main" id="{C4E05E3C-2168-FA74-483F-21ADFABB5E23}"/>
                </a:ext>
              </a:extLst>
            </p:cNvPr>
            <p:cNvCxnSpPr>
              <a:cxnSpLocks/>
              <a:endCxn id="37" idx="0"/>
            </p:cNvCxnSpPr>
            <p:nvPr/>
          </p:nvCxnSpPr>
          <p:spPr>
            <a:xfrm flipV="1">
              <a:off x="6773715" y="1963411"/>
              <a:ext cx="1644106" cy="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AE8490-55C9-86FD-CD71-9CB67272D788}"/>
                </a:ext>
              </a:extLst>
            </p:cNvPr>
            <p:cNvCxnSpPr>
              <a:cxnSpLocks/>
            </p:cNvCxnSpPr>
            <p:nvPr/>
          </p:nvCxnSpPr>
          <p:spPr>
            <a:xfrm flipV="1">
              <a:off x="4291698" y="6181619"/>
              <a:ext cx="4965691" cy="24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C94B7C6-E043-2464-F905-EEBBCBC67CAB}"/>
                </a:ext>
              </a:extLst>
            </p:cNvPr>
            <p:cNvSpPr txBox="1"/>
            <p:nvPr/>
          </p:nvSpPr>
          <p:spPr>
            <a:xfrm rot="3745330">
              <a:off x="5788032" y="5056300"/>
              <a:ext cx="1259319" cy="307776"/>
            </a:xfrm>
            <a:prstGeom prst="rect">
              <a:avLst/>
            </a:prstGeom>
            <a:noFill/>
            <a:ln>
              <a:noFill/>
            </a:ln>
          </p:spPr>
          <p:txBody>
            <a:bodyPr wrap="none" rtlCol="0">
              <a:spAutoFit/>
            </a:bodyPr>
            <a:lstStyle/>
            <a:p>
              <a:pPr algn="l"/>
              <a:r>
                <a:rPr lang="en-US" sz="900" dirty="0">
                  <a:latin typeface="Cambria Math" panose="02040503050406030204" pitchFamily="18" charset="0"/>
                </a:rPr>
                <a:t>Worldline r=</a:t>
              </a:r>
              <a:r>
                <a:rPr lang="en-US" sz="900" dirty="0" err="1">
                  <a:latin typeface="Cambria Math" panose="02040503050406030204" pitchFamily="18" charset="0"/>
                </a:rPr>
                <a:t>vt</a:t>
              </a:r>
              <a:endParaRPr lang="en-US" sz="900" dirty="0">
                <a:latin typeface="Cambria Math" panose="02040503050406030204" pitchFamily="18" charset="0"/>
              </a:endParaRPr>
            </a:p>
          </p:txBody>
        </p:sp>
      </p:grpSp>
      <p:sp>
        <p:nvSpPr>
          <p:cNvPr id="59" name="Star: 5 Points 58">
            <a:extLst>
              <a:ext uri="{FF2B5EF4-FFF2-40B4-BE49-F238E27FC236}">
                <a16:creationId xmlns:a16="http://schemas.microsoft.com/office/drawing/2014/main" id="{D55F2D76-6C4F-2ADB-7B64-8D5C008980F2}"/>
              </a:ext>
            </a:extLst>
          </p:cNvPr>
          <p:cNvSpPr/>
          <p:nvPr/>
        </p:nvSpPr>
        <p:spPr>
          <a:xfrm>
            <a:off x="2422955" y="3184536"/>
            <a:ext cx="253508" cy="20647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0116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90E5F5-B910-2508-47EA-92A315E9F608}"/>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D0E265-50B7-7FC5-5762-4B286B222A78}"/>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3C7465A5-2D48-36E9-C833-165D34B26608}"/>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D7D9D4CA-F87D-4179-CE83-ABC2A2B6C30E}"/>
              </a:ext>
            </a:extLst>
          </p:cNvPr>
          <p:cNvSpPr>
            <a:spLocks noGrp="1"/>
          </p:cNvSpPr>
          <p:nvPr>
            <p:ph type="title" idx="4294967295"/>
          </p:nvPr>
        </p:nvSpPr>
        <p:spPr>
          <a:xfrm>
            <a:off x="441960" y="0"/>
            <a:ext cx="7886700" cy="1325563"/>
          </a:xfrm>
          <a:effectLst>
            <a:outerShdw blurRad="50800" dist="63500" dir="2700000" algn="tl" rotWithShape="0">
              <a:prstClr val="black">
                <a:alpha val="90000"/>
              </a:prstClr>
            </a:outerShdw>
          </a:effectLst>
        </p:spPr>
        <p:txBody>
          <a:bodyPr>
            <a:normAutofit/>
          </a:bodyPr>
          <a:lstStyle/>
          <a:p>
            <a:pPr algn="ctr"/>
            <a:r>
              <a:rPr lang="en-US" sz="3600" dirty="0">
                <a:solidFill>
                  <a:schemeClr val="bg1"/>
                </a:solidFill>
              </a:rPr>
              <a:t>VALIDATING THE HUBBLE MODEL</a:t>
            </a:r>
          </a:p>
        </p:txBody>
      </p:sp>
      <p:sp>
        <p:nvSpPr>
          <p:cNvPr id="6" name="TextBox 5">
            <a:extLst>
              <a:ext uri="{FF2B5EF4-FFF2-40B4-BE49-F238E27FC236}">
                <a16:creationId xmlns:a16="http://schemas.microsoft.com/office/drawing/2014/main" id="{F4ACC1D6-75B4-BD8D-85FE-CABC4A2D1F0F}"/>
              </a:ext>
            </a:extLst>
          </p:cNvPr>
          <p:cNvSpPr txBox="1"/>
          <p:nvPr/>
        </p:nvSpPr>
        <p:spPr>
          <a:xfrm>
            <a:off x="5112749" y="2551837"/>
            <a:ext cx="3396120" cy="3970318"/>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HUBBLE PARAMETER</a:t>
            </a:r>
            <a:br>
              <a:rPr lang="en-US" sz="1800" dirty="0">
                <a:latin typeface="Times New Roman" panose="02020603050405020304" pitchFamily="18" charset="0"/>
                <a:cs typeface="Times New Roman" panose="02020603050405020304" pitchFamily="18" charset="0"/>
              </a:rPr>
            </a:br>
            <a:r>
              <a:rPr lang="en-US" sz="1800" i="1" dirty="0">
                <a:latin typeface="Times New Roman" panose="02020603050405020304" pitchFamily="18" charset="0"/>
                <a:cs typeface="Times New Roman" panose="02020603050405020304" pitchFamily="18" charset="0"/>
              </a:rPr>
              <a:t>H(r)=1/(</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r>
              <a:rPr lang="en-US" i="1" dirty="0">
                <a:latin typeface="Times New Roman" panose="02020603050405020304" pitchFamily="18" charset="0"/>
                <a:cs typeface="Times New Roman" panose="02020603050405020304" pitchFamily="18" charset="0"/>
              </a:rPr>
              <a:t>(percent of c per light year)</a:t>
            </a:r>
          </a:p>
          <a:p>
            <a:endParaRPr lang="en-US" sz="1800" i="1" dirty="0">
              <a:latin typeface="Times New Roman" panose="02020603050405020304" pitchFamily="18" charset="0"/>
              <a:cs typeface="Times New Roman" panose="02020603050405020304" pitchFamily="18" charset="0"/>
            </a:endParaRPr>
          </a:p>
          <a:p>
            <a:r>
              <a:rPr lang="en-US" i="1" dirty="0" err="1">
                <a:latin typeface="Times New Roman" panose="02020603050405020304" pitchFamily="18" charset="0"/>
                <a:cs typeface="Times New Roman" panose="02020603050405020304" pitchFamily="18" charset="0"/>
              </a:rPr>
              <a:t>cT</a:t>
            </a:r>
            <a:r>
              <a:rPr lang="en-US" i="1" dirty="0">
                <a:latin typeface="Times New Roman" panose="02020603050405020304" pitchFamily="18" charset="0"/>
                <a:cs typeface="Times New Roman" panose="02020603050405020304" pitchFamily="18" charset="0"/>
              </a:rPr>
              <a:t>=27.6 x 10</a:t>
            </a:r>
            <a:r>
              <a:rPr lang="en-US" i="1" baseline="30000" dirty="0">
                <a:latin typeface="Times New Roman" panose="02020603050405020304" pitchFamily="18" charset="0"/>
                <a:cs typeface="Times New Roman" panose="02020603050405020304" pitchFamily="18" charset="0"/>
              </a:rPr>
              <a:t>9</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light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years</a:t>
            </a:r>
          </a:p>
          <a:p>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Multiply by </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c=300x10</a:t>
            </a:r>
            <a:r>
              <a:rPr lang="en-US" i="1"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km/sec </a:t>
            </a:r>
          </a:p>
          <a:p>
            <a:r>
              <a:rPr lang="en-US" i="1" dirty="0">
                <a:latin typeface="Times New Roman" panose="02020603050405020304" pitchFamily="18" charset="0"/>
                <a:cs typeface="Times New Roman" panose="02020603050405020304" pitchFamily="18" charset="0"/>
              </a:rPr>
              <a:t>3.26x10</a:t>
            </a:r>
            <a:r>
              <a:rPr lang="en-US" i="1" baseline="30000" dirty="0">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light-years/megaparsec </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for conventional Hubble units</a:t>
            </a:r>
          </a:p>
          <a:p>
            <a:r>
              <a:rPr lang="en-US" dirty="0">
                <a:latin typeface="Times New Roman" panose="02020603050405020304" pitchFamily="18" charset="0"/>
                <a:cs typeface="Times New Roman" panose="02020603050405020304" pitchFamily="18" charset="0"/>
              </a:rPr>
              <a:t>(kilometers per second per megaparsec)</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9A781EF-DDD5-B87E-5DD5-447641754ADB}"/>
              </a:ext>
            </a:extLst>
          </p:cNvPr>
          <p:cNvPicPr>
            <a:picLocks noChangeAspect="1"/>
          </p:cNvPicPr>
          <p:nvPr/>
        </p:nvPicPr>
        <p:blipFill>
          <a:blip r:embed="rId5"/>
          <a:stretch>
            <a:fillRect/>
          </a:stretch>
        </p:blipFill>
        <p:spPr>
          <a:xfrm>
            <a:off x="635131" y="2163643"/>
            <a:ext cx="4572396" cy="2755631"/>
          </a:xfrm>
          <a:prstGeom prst="rect">
            <a:avLst/>
          </a:prstGeom>
        </p:spPr>
      </p:pic>
      <p:cxnSp>
        <p:nvCxnSpPr>
          <p:cNvPr id="3" name="Straight Arrow Connector 2">
            <a:extLst>
              <a:ext uri="{FF2B5EF4-FFF2-40B4-BE49-F238E27FC236}">
                <a16:creationId xmlns:a16="http://schemas.microsoft.com/office/drawing/2014/main" id="{BBACF34E-8C4A-694B-EE1E-006E98F19D63}"/>
              </a:ext>
            </a:extLst>
          </p:cNvPr>
          <p:cNvCxnSpPr/>
          <p:nvPr/>
        </p:nvCxnSpPr>
        <p:spPr>
          <a:xfrm flipV="1">
            <a:off x="2959768" y="3308684"/>
            <a:ext cx="0" cy="312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7D105D-D84A-EBF9-AD04-8FD9BA25B492}"/>
              </a:ext>
            </a:extLst>
          </p:cNvPr>
          <p:cNvSpPr txBox="1"/>
          <p:nvPr/>
        </p:nvSpPr>
        <p:spPr>
          <a:xfrm>
            <a:off x="2376237" y="3621505"/>
            <a:ext cx="1167061" cy="584775"/>
          </a:xfrm>
          <a:prstGeom prst="rect">
            <a:avLst/>
          </a:prstGeom>
          <a:noFill/>
        </p:spPr>
        <p:txBody>
          <a:bodyPr wrap="square" rtlCol="0">
            <a:spAutoFit/>
          </a:bodyPr>
          <a:lstStyle/>
          <a:p>
            <a:pPr algn="ctr"/>
            <a:r>
              <a:rPr lang="en-US" sz="1600" dirty="0"/>
              <a:t>1970s Estimate</a:t>
            </a:r>
          </a:p>
        </p:txBody>
      </p:sp>
      <p:sp>
        <p:nvSpPr>
          <p:cNvPr id="8" name="TextBox 7">
            <a:extLst>
              <a:ext uri="{FF2B5EF4-FFF2-40B4-BE49-F238E27FC236}">
                <a16:creationId xmlns:a16="http://schemas.microsoft.com/office/drawing/2014/main" id="{57CCE399-0948-36F5-0BF8-EC9458797B1D}"/>
              </a:ext>
            </a:extLst>
          </p:cNvPr>
          <p:cNvSpPr txBox="1"/>
          <p:nvPr/>
        </p:nvSpPr>
        <p:spPr>
          <a:xfrm>
            <a:off x="3494175" y="3172706"/>
            <a:ext cx="1167061" cy="584775"/>
          </a:xfrm>
          <a:prstGeom prst="rect">
            <a:avLst/>
          </a:prstGeom>
          <a:noFill/>
        </p:spPr>
        <p:txBody>
          <a:bodyPr wrap="square" rtlCol="0">
            <a:spAutoFit/>
          </a:bodyPr>
          <a:lstStyle/>
          <a:p>
            <a:pPr algn="ctr"/>
            <a:r>
              <a:rPr lang="en-US" sz="1600" dirty="0"/>
              <a:t>Current</a:t>
            </a:r>
          </a:p>
          <a:p>
            <a:pPr algn="ctr"/>
            <a:r>
              <a:rPr lang="en-US" sz="1600" dirty="0"/>
              <a:t>Estimate</a:t>
            </a:r>
          </a:p>
        </p:txBody>
      </p:sp>
      <p:cxnSp>
        <p:nvCxnSpPr>
          <p:cNvPr id="9" name="Straight Arrow Connector 8">
            <a:extLst>
              <a:ext uri="{FF2B5EF4-FFF2-40B4-BE49-F238E27FC236}">
                <a16:creationId xmlns:a16="http://schemas.microsoft.com/office/drawing/2014/main" id="{C5A25B7F-B0F4-8FDD-3D70-04D9E20162A1}"/>
              </a:ext>
            </a:extLst>
          </p:cNvPr>
          <p:cNvCxnSpPr>
            <a:cxnSpLocks/>
          </p:cNvCxnSpPr>
          <p:nvPr/>
        </p:nvCxnSpPr>
        <p:spPr>
          <a:xfrm flipV="1">
            <a:off x="4077705" y="2719137"/>
            <a:ext cx="307605" cy="453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11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3795-40FC-75A0-776E-3F4F1BD4C77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43E79D8-534B-9221-13FD-C032061D8705}"/>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A41FE7D-F96A-B0A3-0A38-FF0D1EA0E6A5}"/>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1AF440FD-230C-0B51-D970-86E9910853B1}"/>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52A7EEF9-7C4F-793C-A6D9-CE11E0528C1F}"/>
              </a:ext>
            </a:extLst>
          </p:cNvPr>
          <p:cNvSpPr>
            <a:spLocks noGrp="1"/>
          </p:cNvSpPr>
          <p:nvPr>
            <p:ph type="title"/>
          </p:nvPr>
        </p:nvSpPr>
        <p:spPr>
          <a:effectLst>
            <a:outerShdw blurRad="50800" dist="63500" dir="2700000" algn="tl" rotWithShape="0">
              <a:prstClr val="black">
                <a:alpha val="90000"/>
              </a:prstClr>
            </a:outerShdw>
          </a:effectLst>
        </p:spPr>
        <p:txBody>
          <a:bodyPr/>
          <a:lstStyle/>
          <a:p>
            <a:pPr algn="ctr"/>
            <a:r>
              <a:rPr lang="en-US" dirty="0">
                <a:solidFill>
                  <a:schemeClr val="bg1"/>
                </a:solidFill>
              </a:rPr>
              <a:t>REDSHIFT vs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40BADE-90AD-EEAB-CAD6-98D56EB71A71}"/>
                  </a:ext>
                </a:extLst>
              </p:cNvPr>
              <p:cNvSpPr>
                <a:spLocks noGrp="1"/>
              </p:cNvSpPr>
              <p:nvPr>
                <p:ph idx="1"/>
              </p:nvPr>
            </p:nvSpPr>
            <p:spPr>
              <a:xfrm>
                <a:off x="5551805" y="1475522"/>
                <a:ext cx="3539589" cy="5382478"/>
              </a:xfrm>
            </p:spPr>
            <p:txBody>
              <a:bodyPr>
                <a:noAutofit/>
              </a:bodyPr>
              <a:lstStyle/>
              <a:p>
                <a:r>
                  <a:rPr lang="en-US" sz="1800" dirty="0">
                    <a:latin typeface="Times New Roman" panose="02020603050405020304" pitchFamily="18" charset="0"/>
                    <a:cs typeface="Times New Roman" panose="02020603050405020304" pitchFamily="18" charset="0"/>
                  </a:rPr>
                  <a:t>HUBBLE PARAMETER</a:t>
                </a:r>
                <a:br>
                  <a:rPr lang="en-US" sz="1800" dirty="0">
                    <a:latin typeface="Times New Roman" panose="02020603050405020304" pitchFamily="18" charset="0"/>
                    <a:cs typeface="Times New Roman" panose="02020603050405020304" pitchFamily="18" charset="0"/>
                  </a:rPr>
                </a:br>
                <a:r>
                  <a:rPr lang="en-US" sz="1800" i="1" dirty="0">
                    <a:latin typeface="Times New Roman" panose="02020603050405020304" pitchFamily="18" charset="0"/>
                    <a:cs typeface="Times New Roman" panose="02020603050405020304" pitchFamily="18" charset="0"/>
                  </a:rPr>
                  <a:t>H(r)=1/(</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r>
                  <a:rPr lang="en-US" sz="1800" i="1" dirty="0">
                    <a:latin typeface="Times New Roman" panose="02020603050405020304" pitchFamily="18" charset="0"/>
                    <a:cs typeface="Times New Roman" panose="02020603050405020304" pitchFamily="18" charset="0"/>
                  </a:rPr>
                  <a:t>v/c=</a:t>
                </a:r>
                <a:r>
                  <a:rPr lang="en-US" sz="1800" i="1" dirty="0" err="1">
                    <a:latin typeface="Times New Roman" panose="02020603050405020304" pitchFamily="18" charset="0"/>
                    <a:cs typeface="Times New Roman" panose="02020603050405020304" pitchFamily="18" charset="0"/>
                  </a:rPr>
                  <a:t>r·H</a:t>
                </a:r>
                <a:r>
                  <a:rPr lang="en-US" sz="1800" i="1" dirty="0">
                    <a:latin typeface="Times New Roman" panose="02020603050405020304" pitchFamily="18" charset="0"/>
                    <a:cs typeface="Times New Roman" panose="02020603050405020304" pitchFamily="18" charset="0"/>
                  </a:rPr>
                  <a:t>(r)</a:t>
                </a:r>
              </a:p>
              <a:p>
                <a:r>
                  <a:rPr lang="en-US" sz="1800" dirty="0">
                    <a:latin typeface="Times New Roman" panose="02020603050405020304" pitchFamily="18" charset="0"/>
                    <a:cs typeface="Times New Roman" panose="02020603050405020304" pitchFamily="18" charset="0"/>
                  </a:rPr>
                  <a:t>RELATIVISTIC DOPPLER SHIFT</a:t>
                </a:r>
                <a:br>
                  <a:rPr lang="en-US" sz="1800" dirty="0">
                    <a:latin typeface="Times New Roman" panose="02020603050405020304" pitchFamily="18" charset="0"/>
                    <a:cs typeface="Times New Roman" panose="02020603050405020304" pitchFamily="18" charset="0"/>
                  </a:rPr>
                </a:br>
                <a14:m>
                  <m:oMath xmlns:m="http://schemas.openxmlformats.org/officeDocument/2006/math">
                    <m:f>
                      <m:fPr>
                        <m:type m:val="skw"/>
                        <m:ctrlPr>
                          <a:rPr lang="en-US" sz="1800" i="1" smtClean="0">
                            <a:latin typeface="Cambria Math" panose="02040503050406030204" pitchFamily="18" charset="0"/>
                            <a:cs typeface="Times New Roman" panose="02020603050405020304" pitchFamily="18" charset="0"/>
                          </a:rPr>
                        </m:ctrlPr>
                      </m:fPr>
                      <m:num>
                        <m:r>
                          <m:rPr>
                            <m:sty m:val="p"/>
                          </m:rPr>
                          <a:rPr lang="el-GR" sz="1800" i="1">
                            <a:latin typeface="Cambria Math" panose="02040503050406030204" pitchFamily="18" charset="0"/>
                            <a:cs typeface="Times New Roman" panose="02020603050405020304" pitchFamily="18" charset="0"/>
                          </a:rPr>
                          <m:t>λ</m:t>
                        </m:r>
                      </m:num>
                      <m:den>
                        <m:sSub>
                          <m:sSubPr>
                            <m:ctrlPr>
                              <a:rPr lang="en-US" sz="1800" i="1">
                                <a:latin typeface="Cambria Math" panose="02040503050406030204" pitchFamily="18" charset="0"/>
                                <a:cs typeface="Times New Roman" panose="02020603050405020304" pitchFamily="18" charset="0"/>
                              </a:rPr>
                            </m:ctrlPr>
                          </m:sSubPr>
                          <m:e>
                            <m:r>
                              <m:rPr>
                                <m:sty m:val="p"/>
                              </m:rPr>
                              <a:rPr lang="el-GR" sz="1800" i="1">
                                <a:latin typeface="Cambria Math" panose="02040503050406030204" pitchFamily="18" charset="0"/>
                                <a:cs typeface="Times New Roman" panose="02020603050405020304" pitchFamily="18" charset="0"/>
                              </a:rPr>
                              <m:t>λ</m:t>
                            </m:r>
                          </m:e>
                          <m:sub>
                            <m:r>
                              <a:rPr lang="en-US" sz="1800" i="1">
                                <a:latin typeface="Cambria Math" panose="02040503050406030204" pitchFamily="18" charset="0"/>
                                <a:cs typeface="Times New Roman" panose="02020603050405020304" pitchFamily="18" charset="0"/>
                              </a:rPr>
                              <m:t>0</m:t>
                            </m:r>
                          </m:sub>
                        </m:sSub>
                      </m:den>
                    </m:f>
                    <m:r>
                      <a:rPr lang="en-US" sz="1800" b="0" i="1" smtClean="0">
                        <a:latin typeface="Cambria Math" panose="02040503050406030204" pitchFamily="18" charset="0"/>
                        <a:cs typeface="Times New Roman" panose="02020603050405020304" pitchFamily="18" charset="0"/>
                      </a:rPr>
                      <m:t>=</m:t>
                    </m:r>
                    <m:rad>
                      <m:radPr>
                        <m:degHide m:val="on"/>
                        <m:ctrlPr>
                          <a:rPr lang="en-US" sz="1800" b="0" i="1" smtClean="0">
                            <a:latin typeface="Cambria Math" panose="02040503050406030204" pitchFamily="18" charset="0"/>
                            <a:cs typeface="Times New Roman" panose="02020603050405020304" pitchFamily="18" charset="0"/>
                          </a:rPr>
                        </m:ctrlPr>
                      </m:radPr>
                      <m:deg/>
                      <m:e>
                        <m:f>
                          <m:fPr>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m:t>
                            </m:r>
                            <m:f>
                              <m:fPr>
                                <m:type m:val="skw"/>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𝑣</m:t>
                                </m:r>
                              </m:num>
                              <m:den>
                                <m:r>
                                  <a:rPr lang="en-US" sz="1800" b="0" i="1" smtClean="0">
                                    <a:latin typeface="Cambria Math" panose="02040503050406030204" pitchFamily="18" charset="0"/>
                                    <a:cs typeface="Times New Roman" panose="02020603050405020304" pitchFamily="18" charset="0"/>
                                  </a:rPr>
                                  <m:t>𝑐</m:t>
                                </m:r>
                              </m:den>
                            </m:f>
                          </m:num>
                          <m:den>
                            <m:r>
                              <a:rPr lang="en-US" sz="1800" b="0" i="1" smtClean="0">
                                <a:latin typeface="Cambria Math" panose="02040503050406030204" pitchFamily="18" charset="0"/>
                                <a:cs typeface="Times New Roman" panose="02020603050405020304" pitchFamily="18" charset="0"/>
                              </a:rPr>
                              <m:t>1−</m:t>
                            </m:r>
                            <m:f>
                              <m:fPr>
                                <m:type m:val="skw"/>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𝑣</m:t>
                                </m:r>
                              </m:num>
                              <m:den>
                                <m:r>
                                  <a:rPr lang="en-US" sz="1800" b="0" i="1" smtClean="0">
                                    <a:latin typeface="Cambria Math" panose="02040503050406030204" pitchFamily="18" charset="0"/>
                                    <a:cs typeface="Times New Roman" panose="02020603050405020304" pitchFamily="18" charset="0"/>
                                  </a:rPr>
                                  <m:t>𝑐</m:t>
                                </m:r>
                              </m:den>
                            </m:f>
                          </m:den>
                        </m:f>
                      </m:e>
                    </m:rad>
                  </m:oMath>
                </a14:m>
                <a:br>
                  <a:rPr lang="en-US" sz="1800" b="0" dirty="0">
                    <a:latin typeface="Times New Roman" panose="02020603050405020304" pitchFamily="18" charset="0"/>
                    <a:cs typeface="Times New Roman" panose="02020603050405020304" pitchFamily="18" charset="0"/>
                  </a:rPr>
                </a:br>
                <a14:m>
                  <m:oMath xmlns:m="http://schemas.openxmlformats.org/officeDocument/2006/math">
                    <m:r>
                      <a:rPr lang="en-US" sz="1800" b="0" i="0"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m:t>
                    </m:r>
                    <m:f>
                      <m:fPr>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m:t>
                        </m:r>
                      </m:num>
                      <m:den>
                        <m:rad>
                          <m:radPr>
                            <m:degHide m:val="on"/>
                            <m:ctrlPr>
                              <a:rPr lang="en-US" sz="1800" b="0" i="1" smtClean="0">
                                <a:latin typeface="Cambria Math" panose="02040503050406030204" pitchFamily="18" charset="0"/>
                                <a:cs typeface="Times New Roman" panose="02020603050405020304" pitchFamily="18" charset="0"/>
                              </a:rPr>
                            </m:ctrlPr>
                          </m:radPr>
                          <m:deg/>
                          <m:e>
                            <m:r>
                              <a:rPr lang="en-US" sz="1800" b="0" i="1" smtClean="0">
                                <a:latin typeface="Cambria Math" panose="02040503050406030204" pitchFamily="18" charset="0"/>
                                <a:cs typeface="Times New Roman" panose="02020603050405020304" pitchFamily="18" charset="0"/>
                              </a:rPr>
                              <m:t>1−</m:t>
                            </m:r>
                            <m:f>
                              <m:fPr>
                                <m:type m:val="skw"/>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2</m:t>
                                </m:r>
                                <m:r>
                                  <a:rPr lang="en-US" sz="1800" b="0" i="1" smtClean="0">
                                    <a:latin typeface="Cambria Math" panose="02040503050406030204" pitchFamily="18" charset="0"/>
                                    <a:cs typeface="Times New Roman" panose="02020603050405020304" pitchFamily="18" charset="0"/>
                                  </a:rPr>
                                  <m:t>𝑟</m:t>
                                </m:r>
                              </m:num>
                              <m:den>
                                <m:r>
                                  <a:rPr lang="en-US" sz="1800" b="0" i="1" smtClean="0">
                                    <a:latin typeface="Cambria Math" panose="02040503050406030204" pitchFamily="18" charset="0"/>
                                    <a:cs typeface="Times New Roman" panose="02020603050405020304" pitchFamily="18" charset="0"/>
                                  </a:rPr>
                                  <m:t>𝑐𝑇</m:t>
                                </m:r>
                              </m:den>
                            </m:f>
                          </m:e>
                        </m:rad>
                      </m:den>
                    </m:f>
                  </m:oMath>
                </a14:m>
                <a:endParaRPr lang="en-US" sz="1800" b="0" i="1" dirty="0">
                  <a:latin typeface="Cambria Math" panose="02040503050406030204" pitchFamily="18" charset="0"/>
                  <a:cs typeface="Times New Roman" panose="02020603050405020304" pitchFamily="18" charset="0"/>
                </a:endParaRPr>
              </a:p>
              <a:p>
                <a:pPr marL="0" indent="0">
                  <a:buNone/>
                </a:pPr>
                <a:br>
                  <a:rPr lang="en-US" sz="1800" b="0" i="1" dirty="0">
                    <a:latin typeface="Cambria Math" panose="02040503050406030204" pitchFamily="18" charset="0"/>
                    <a:cs typeface="Times New Roman" panose="02020603050405020304" pitchFamily="18" charset="0"/>
                  </a:rPr>
                </a:br>
                <a:br>
                  <a:rPr lang="en-US" sz="1800" b="0" i="1" dirty="0">
                    <a:latin typeface="Cambria Math" panose="020405030504060302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cs typeface="Times New Roman" panose="02020603050405020304" pitchFamily="18" charset="0"/>
                        </a:rPr>
                        <m:t>𝑧</m:t>
                      </m:r>
                      <m:r>
                        <a:rPr lang="en-US" sz="1800" b="0" i="1" smtClean="0">
                          <a:latin typeface="Cambria Math" panose="02040503050406030204" pitchFamily="18" charset="0"/>
                          <a:cs typeface="Times New Roman" panose="02020603050405020304" pitchFamily="18" charset="0"/>
                        </a:rPr>
                        <m:t>=</m:t>
                      </m:r>
                      <m:f>
                        <m:fPr>
                          <m:ctrlPr>
                            <a:rPr lang="en-US" sz="1800" b="0" i="1" smtClean="0">
                              <a:latin typeface="Cambria Math" panose="02040503050406030204" pitchFamily="18" charset="0"/>
                              <a:cs typeface="Times New Roman" panose="02020603050405020304" pitchFamily="18" charset="0"/>
                            </a:rPr>
                          </m:ctrlPr>
                        </m:fPr>
                        <m:num>
                          <m:r>
                            <m:rPr>
                              <m:sty m:val="p"/>
                            </m:rPr>
                            <a:rPr lang="el-GR" sz="1800" b="0" i="1" smtClean="0">
                              <a:latin typeface="Cambria Math" panose="02040503050406030204" pitchFamily="18" charset="0"/>
                              <a:cs typeface="Times New Roman" panose="02020603050405020304" pitchFamily="18" charset="0"/>
                            </a:rPr>
                            <m:t>λ</m:t>
                          </m:r>
                          <m:r>
                            <a:rPr lang="en-US" sz="1800" b="0" i="1" smtClean="0">
                              <a:latin typeface="Cambria Math" panose="02040503050406030204" pitchFamily="18" charset="0"/>
                              <a:cs typeface="Times New Roman" panose="02020603050405020304" pitchFamily="18" charset="0"/>
                            </a:rPr>
                            <m:t>−</m:t>
                          </m:r>
                          <m:sSub>
                            <m:sSubPr>
                              <m:ctrlPr>
                                <a:rPr lang="en-US" sz="1800" b="0" i="1" smtClean="0">
                                  <a:latin typeface="Cambria Math" panose="02040503050406030204" pitchFamily="18" charset="0"/>
                                  <a:cs typeface="Times New Roman" panose="02020603050405020304" pitchFamily="18" charset="0"/>
                                </a:rPr>
                              </m:ctrlPr>
                            </m:sSubPr>
                            <m:e>
                              <m:r>
                                <m:rPr>
                                  <m:sty m:val="p"/>
                                </m:rPr>
                                <a:rPr lang="el-GR" sz="1800" b="0" i="1" smtClean="0">
                                  <a:latin typeface="Cambria Math" panose="02040503050406030204" pitchFamily="18" charset="0"/>
                                  <a:cs typeface="Times New Roman" panose="02020603050405020304" pitchFamily="18" charset="0"/>
                                </a:rPr>
                                <m:t>λ</m:t>
                              </m:r>
                            </m:e>
                            <m:sub>
                              <m:r>
                                <a:rPr lang="en-US" sz="1800" b="0" i="1" smtClean="0">
                                  <a:latin typeface="Cambria Math" panose="02040503050406030204" pitchFamily="18" charset="0"/>
                                  <a:cs typeface="Times New Roman" panose="02020603050405020304" pitchFamily="18" charset="0"/>
                                </a:rPr>
                                <m:t>0</m:t>
                              </m:r>
                            </m:sub>
                          </m:sSub>
                        </m:num>
                        <m:den>
                          <m:sSub>
                            <m:sSubPr>
                              <m:ctrlPr>
                                <a:rPr lang="en-US" sz="1800" i="1">
                                  <a:latin typeface="Cambria Math" panose="02040503050406030204" pitchFamily="18" charset="0"/>
                                  <a:cs typeface="Times New Roman" panose="02020603050405020304" pitchFamily="18" charset="0"/>
                                </a:rPr>
                              </m:ctrlPr>
                            </m:sSubPr>
                            <m:e>
                              <m:r>
                                <m:rPr>
                                  <m:sty m:val="p"/>
                                </m:rPr>
                                <a:rPr lang="el-GR" sz="1800" i="1">
                                  <a:latin typeface="Cambria Math" panose="02040503050406030204" pitchFamily="18" charset="0"/>
                                  <a:cs typeface="Times New Roman" panose="02020603050405020304" pitchFamily="18" charset="0"/>
                                </a:rPr>
                                <m:t>λ</m:t>
                              </m:r>
                            </m:e>
                            <m:sub>
                              <m:r>
                                <a:rPr lang="en-US" sz="1800" i="1">
                                  <a:latin typeface="Cambria Math" panose="02040503050406030204" pitchFamily="18" charset="0"/>
                                  <a:cs typeface="Times New Roman" panose="02020603050405020304" pitchFamily="18" charset="0"/>
                                </a:rPr>
                                <m:t>0</m:t>
                              </m:r>
                            </m:sub>
                          </m:sSub>
                        </m:den>
                      </m:f>
                      <m:r>
                        <a:rPr lang="en-US" sz="1800" b="0" i="1" smtClean="0">
                          <a:latin typeface="Cambria Math" panose="02040503050406030204" pitchFamily="18" charset="0"/>
                          <a:cs typeface="Times New Roman" panose="02020603050405020304" pitchFamily="18" charset="0"/>
                        </a:rPr>
                        <m:t>=</m:t>
                      </m:r>
                      <m:f>
                        <m:fPr>
                          <m:type m:val="skw"/>
                          <m:ctrlPr>
                            <a:rPr lang="en-US" sz="1800" i="1">
                              <a:latin typeface="Cambria Math" panose="02040503050406030204" pitchFamily="18" charset="0"/>
                              <a:cs typeface="Times New Roman" panose="02020603050405020304" pitchFamily="18" charset="0"/>
                            </a:rPr>
                          </m:ctrlPr>
                        </m:fPr>
                        <m:num>
                          <m:r>
                            <m:rPr>
                              <m:sty m:val="p"/>
                            </m:rPr>
                            <a:rPr lang="el-GR" sz="1800" i="1">
                              <a:latin typeface="Cambria Math" panose="02040503050406030204" pitchFamily="18" charset="0"/>
                              <a:cs typeface="Times New Roman" panose="02020603050405020304" pitchFamily="18" charset="0"/>
                            </a:rPr>
                            <m:t>λ</m:t>
                          </m:r>
                        </m:num>
                        <m:den>
                          <m:sSub>
                            <m:sSubPr>
                              <m:ctrlPr>
                                <a:rPr lang="en-US" sz="1800" i="1">
                                  <a:latin typeface="Cambria Math" panose="02040503050406030204" pitchFamily="18" charset="0"/>
                                  <a:cs typeface="Times New Roman" panose="02020603050405020304" pitchFamily="18" charset="0"/>
                                </a:rPr>
                              </m:ctrlPr>
                            </m:sSubPr>
                            <m:e>
                              <m:r>
                                <m:rPr>
                                  <m:sty m:val="p"/>
                                </m:rPr>
                                <a:rPr lang="el-GR" sz="1800" i="1">
                                  <a:latin typeface="Cambria Math" panose="02040503050406030204" pitchFamily="18" charset="0"/>
                                  <a:cs typeface="Times New Roman" panose="02020603050405020304" pitchFamily="18" charset="0"/>
                                </a:rPr>
                                <m:t>λ</m:t>
                              </m:r>
                            </m:e>
                            <m:sub>
                              <m:r>
                                <a:rPr lang="en-US" sz="1800" i="1">
                                  <a:latin typeface="Cambria Math" panose="02040503050406030204" pitchFamily="18" charset="0"/>
                                  <a:cs typeface="Times New Roman" panose="02020603050405020304" pitchFamily="18" charset="0"/>
                                </a:rPr>
                                <m:t>0</m:t>
                              </m:r>
                            </m:sub>
                          </m:sSub>
                        </m:den>
                      </m:f>
                      <m:r>
                        <a:rPr lang="en-US" sz="1800" b="0" i="1" smtClean="0">
                          <a:latin typeface="Cambria Math" panose="02040503050406030204" pitchFamily="18" charset="0"/>
                          <a:cs typeface="Times New Roman" panose="02020603050405020304" pitchFamily="18" charset="0"/>
                        </a:rPr>
                        <m:t>−1</m:t>
                      </m:r>
                    </m:oMath>
                  </m:oMathPara>
                </a14:m>
                <a:endParaRPr lang="en-US" sz="1800" b="0" i="1" dirty="0">
                  <a:latin typeface="Cambria Math" panose="02040503050406030204" pitchFamily="18" charset="0"/>
                  <a:cs typeface="Times New Roman" panose="02020603050405020304" pitchFamily="18" charset="0"/>
                </a:endParaRPr>
              </a:p>
              <a:p>
                <a:pPr marL="0" indent="0">
                  <a:buNone/>
                </a:pPr>
                <a:endParaRPr lang="en-US" sz="1800" b="0" i="1" dirty="0">
                  <a:latin typeface="Cambria Math" panose="02040503050406030204" pitchFamily="18" charset="0"/>
                  <a:cs typeface="Times New Roman" panose="02020603050405020304" pitchFamily="18" charset="0"/>
                </a:endParaRPr>
              </a:p>
              <a:p>
                <a:pPr marL="0" indent="0" algn="ctr">
                  <a:buNone/>
                </a:pPr>
                <a:br>
                  <a:rPr lang="en-US" sz="1800" i="1" dirty="0">
                    <a:latin typeface="Times New Roman" panose="02020603050405020304" pitchFamily="18" charset="0"/>
                    <a:cs typeface="Times New Roman" panose="02020603050405020304" pitchFamily="18" charset="0"/>
                  </a:rPr>
                </a:br>
                <a:endParaRPr lang="en-US" sz="1800" i="1" dirty="0">
                  <a:latin typeface="Times New Roman" panose="02020603050405020304" pitchFamily="18" charset="0"/>
                  <a:cs typeface="Times New Roman" panose="02020603050405020304" pitchFamily="18" charset="0"/>
                </a:endParaRPr>
              </a:p>
              <a:p>
                <a:pPr marL="0" indent="0">
                  <a:buNone/>
                </a:pPr>
                <a:endParaRPr lang="en-US" sz="1800" i="1" dirty="0">
                  <a:latin typeface="Times New Roman" panose="02020603050405020304" pitchFamily="18" charset="0"/>
                  <a:cs typeface="Times New Roman" panose="02020603050405020304" pitchFamily="18" charset="0"/>
                </a:endParaRPr>
              </a:p>
              <a:p>
                <a:endParaRPr lang="en-US" sz="1800" i="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2340BADE-90AD-EEAB-CAD6-98D56EB71A71}"/>
                  </a:ext>
                </a:extLst>
              </p:cNvPr>
              <p:cNvSpPr>
                <a:spLocks noGrp="1" noRot="1" noChangeAspect="1" noMove="1" noResize="1" noEditPoints="1" noAdjustHandles="1" noChangeArrowheads="1" noChangeShapeType="1" noTextEdit="1"/>
              </p:cNvSpPr>
              <p:nvPr>
                <p:ph idx="1"/>
              </p:nvPr>
            </p:nvSpPr>
            <p:spPr>
              <a:xfrm>
                <a:off x="5551805" y="1475522"/>
                <a:ext cx="3539589" cy="5382478"/>
              </a:xfrm>
              <a:blipFill>
                <a:blip r:embed="rId5"/>
                <a:stretch>
                  <a:fillRect l="-1207" t="-1019"/>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1FBD6F9D-1F02-8B66-46AB-4A1E7959FE32}"/>
              </a:ext>
            </a:extLst>
          </p:cNvPr>
          <p:cNvGrpSpPr/>
          <p:nvPr/>
        </p:nvGrpSpPr>
        <p:grpSpPr>
          <a:xfrm>
            <a:off x="729954" y="1736726"/>
            <a:ext cx="4742085" cy="4282586"/>
            <a:chOff x="2934609" y="1279948"/>
            <a:chExt cx="6322780" cy="5710115"/>
          </a:xfrm>
        </p:grpSpPr>
        <p:sp>
          <p:nvSpPr>
            <p:cNvPr id="30" name="TextBox 29">
              <a:extLst>
                <a:ext uri="{FF2B5EF4-FFF2-40B4-BE49-F238E27FC236}">
                  <a16:creationId xmlns:a16="http://schemas.microsoft.com/office/drawing/2014/main" id="{869E905A-733E-6BC4-4F17-A4D64CE5BC3B}"/>
                </a:ext>
              </a:extLst>
            </p:cNvPr>
            <p:cNvSpPr txBox="1"/>
            <p:nvPr/>
          </p:nvSpPr>
          <p:spPr>
            <a:xfrm>
              <a:off x="5921512" y="6312955"/>
              <a:ext cx="1654299" cy="677108"/>
            </a:xfrm>
            <a:prstGeom prst="rect">
              <a:avLst/>
            </a:prstGeom>
            <a:noFill/>
          </p:spPr>
          <p:txBody>
            <a:bodyPr wrap="none" rtlCol="0">
              <a:spAutoFit/>
            </a:bodyPr>
            <a:lstStyle/>
            <a:p>
              <a:pPr algn="ctr"/>
              <a:r>
                <a:rPr lang="en-US" sz="1350" dirty="0"/>
                <a:t>O</a:t>
              </a:r>
            </a:p>
            <a:p>
              <a:pPr algn="ctr"/>
              <a:r>
                <a:rPr lang="en-US" sz="1350" dirty="0"/>
                <a:t>“The Big Bang”</a:t>
              </a:r>
            </a:p>
          </p:txBody>
        </p:sp>
        <p:grpSp>
          <p:nvGrpSpPr>
            <p:cNvPr id="31" name="Group 30">
              <a:extLst>
                <a:ext uri="{FF2B5EF4-FFF2-40B4-BE49-F238E27FC236}">
                  <a16:creationId xmlns:a16="http://schemas.microsoft.com/office/drawing/2014/main" id="{1174AA14-2DBD-DC85-151A-F184C48867B2}"/>
                </a:ext>
              </a:extLst>
            </p:cNvPr>
            <p:cNvGrpSpPr/>
            <p:nvPr/>
          </p:nvGrpSpPr>
          <p:grpSpPr>
            <a:xfrm>
              <a:off x="6765588" y="1929152"/>
              <a:ext cx="1866" cy="4239478"/>
              <a:chOff x="7477663" y="842228"/>
              <a:chExt cx="1866" cy="4239478"/>
            </a:xfrm>
          </p:grpSpPr>
          <p:cxnSp>
            <p:nvCxnSpPr>
              <p:cNvPr id="57" name="Straight Connector 56">
                <a:extLst>
                  <a:ext uri="{FF2B5EF4-FFF2-40B4-BE49-F238E27FC236}">
                    <a16:creationId xmlns:a16="http://schemas.microsoft.com/office/drawing/2014/main" id="{EBA79ECB-7FBE-398D-856F-2125D84BF47A}"/>
                  </a:ext>
                </a:extLst>
              </p:cNvPr>
              <p:cNvCxnSpPr/>
              <p:nvPr/>
            </p:nvCxnSpPr>
            <p:spPr>
              <a:xfrm>
                <a:off x="7477665" y="842228"/>
                <a:ext cx="0" cy="2826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557D9F-79E8-1F9A-5786-18E8E6953A00}"/>
                  </a:ext>
                </a:extLst>
              </p:cNvPr>
              <p:cNvCxnSpPr/>
              <p:nvPr/>
            </p:nvCxnSpPr>
            <p:spPr>
              <a:xfrm rot="16200000">
                <a:off x="6771861" y="4374038"/>
                <a:ext cx="1413470" cy="18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77506C2C-F9DC-A56A-4B4C-F5C38598B233}"/>
                </a:ext>
              </a:extLst>
            </p:cNvPr>
            <p:cNvCxnSpPr/>
            <p:nvPr/>
          </p:nvCxnSpPr>
          <p:spPr>
            <a:xfrm flipV="1">
              <a:off x="5341128" y="3349965"/>
              <a:ext cx="1412040" cy="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14EBFF3-4D47-DE5F-7989-88DC061A4E7F}"/>
                </a:ext>
              </a:extLst>
            </p:cNvPr>
            <p:cNvSpPr txBox="1"/>
            <p:nvPr/>
          </p:nvSpPr>
          <p:spPr>
            <a:xfrm flipH="1">
              <a:off x="2934609" y="3060507"/>
              <a:ext cx="1050583" cy="677108"/>
            </a:xfrm>
            <a:prstGeom prst="rect">
              <a:avLst/>
            </a:prstGeom>
            <a:noFill/>
          </p:spPr>
          <p:txBody>
            <a:bodyPr wrap="square" rtlCol="0">
              <a:spAutoFit/>
            </a:bodyPr>
            <a:lstStyle/>
            <a:p>
              <a:r>
                <a:rPr lang="en-US" sz="1350" dirty="0"/>
                <a:t>B</a:t>
              </a:r>
            </a:p>
            <a:p>
              <a:r>
                <a:rPr lang="en-US" sz="1350" i="1" dirty="0" err="1"/>
                <a:t>ct</a:t>
              </a:r>
              <a:r>
                <a:rPr lang="en-US" sz="1350" i="1" dirty="0"/>
                <a:t> , </a:t>
              </a:r>
              <a:r>
                <a:rPr lang="en-US" sz="1350" i="1" dirty="0" err="1"/>
                <a:t>cT</a:t>
              </a:r>
              <a:r>
                <a:rPr lang="en-US" sz="1350" i="1" dirty="0"/>
                <a:t>-r</a:t>
              </a:r>
              <a:endParaRPr lang="en-US" sz="1350" i="1" baseline="-25000" dirty="0"/>
            </a:p>
          </p:txBody>
        </p:sp>
        <p:cxnSp>
          <p:nvCxnSpPr>
            <p:cNvPr id="34" name="Straight Connector 33">
              <a:extLst>
                <a:ext uri="{FF2B5EF4-FFF2-40B4-BE49-F238E27FC236}">
                  <a16:creationId xmlns:a16="http://schemas.microsoft.com/office/drawing/2014/main" id="{9119D667-5DA6-9F3D-9C9B-A3DD699B926B}"/>
                </a:ext>
              </a:extLst>
            </p:cNvPr>
            <p:cNvCxnSpPr>
              <a:cxnSpLocks/>
            </p:cNvCxnSpPr>
            <p:nvPr/>
          </p:nvCxnSpPr>
          <p:spPr>
            <a:xfrm flipH="1">
              <a:off x="5361836" y="1927514"/>
              <a:ext cx="1397974" cy="1433299"/>
            </a:xfrm>
            <a:prstGeom prst="line">
              <a:avLst/>
            </a:prstGeom>
            <a:ln w="127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429D37-E0EA-B4A4-F8EB-E851916EB8C8}"/>
                </a:ext>
              </a:extLst>
            </p:cNvPr>
            <p:cNvSpPr txBox="1"/>
            <p:nvPr/>
          </p:nvSpPr>
          <p:spPr>
            <a:xfrm flipH="1">
              <a:off x="5777489" y="2983736"/>
              <a:ext cx="971172" cy="400109"/>
            </a:xfrm>
            <a:prstGeom prst="rect">
              <a:avLst/>
            </a:prstGeom>
            <a:noFill/>
          </p:spPr>
          <p:txBody>
            <a:bodyPr wrap="square" rtlCol="0">
              <a:spAutoFit/>
            </a:bodyPr>
            <a:lstStyle/>
            <a:p>
              <a:pPr algn="ctr"/>
              <a:r>
                <a:rPr lang="en-US" sz="1350" i="1" dirty="0"/>
                <a:t>r=v t</a:t>
              </a:r>
            </a:p>
          </p:txBody>
        </p:sp>
        <p:sp>
          <p:nvSpPr>
            <p:cNvPr id="36" name="Right Brace 35">
              <a:extLst>
                <a:ext uri="{FF2B5EF4-FFF2-40B4-BE49-F238E27FC236}">
                  <a16:creationId xmlns:a16="http://schemas.microsoft.com/office/drawing/2014/main" id="{03A9EEC2-8B43-389E-B562-C1456273A70C}"/>
                </a:ext>
              </a:extLst>
            </p:cNvPr>
            <p:cNvSpPr/>
            <p:nvPr/>
          </p:nvSpPr>
          <p:spPr>
            <a:xfrm>
              <a:off x="6776877" y="3348015"/>
              <a:ext cx="340766" cy="2803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Right Brace 36">
              <a:extLst>
                <a:ext uri="{FF2B5EF4-FFF2-40B4-BE49-F238E27FC236}">
                  <a16:creationId xmlns:a16="http://schemas.microsoft.com/office/drawing/2014/main" id="{0EE989E5-6BA7-C0CA-A5E2-C23F55C39D02}"/>
                </a:ext>
              </a:extLst>
            </p:cNvPr>
            <p:cNvSpPr/>
            <p:nvPr/>
          </p:nvSpPr>
          <p:spPr>
            <a:xfrm>
              <a:off x="8417821" y="1963411"/>
              <a:ext cx="213790" cy="4205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TextBox 37">
              <a:extLst>
                <a:ext uri="{FF2B5EF4-FFF2-40B4-BE49-F238E27FC236}">
                  <a16:creationId xmlns:a16="http://schemas.microsoft.com/office/drawing/2014/main" id="{A437265E-253F-F78E-1908-49C0AA03989E}"/>
                </a:ext>
              </a:extLst>
            </p:cNvPr>
            <p:cNvSpPr txBox="1"/>
            <p:nvPr/>
          </p:nvSpPr>
          <p:spPr>
            <a:xfrm flipH="1">
              <a:off x="6486832" y="1279948"/>
              <a:ext cx="637017" cy="954108"/>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39" name="TextBox 38">
              <a:extLst>
                <a:ext uri="{FF2B5EF4-FFF2-40B4-BE49-F238E27FC236}">
                  <a16:creationId xmlns:a16="http://schemas.microsoft.com/office/drawing/2014/main" id="{3E75C273-C621-0867-9ABA-A94528A1EA26}"/>
                </a:ext>
              </a:extLst>
            </p:cNvPr>
            <p:cNvSpPr txBox="1"/>
            <p:nvPr/>
          </p:nvSpPr>
          <p:spPr>
            <a:xfrm flipH="1">
              <a:off x="8463540" y="3881353"/>
              <a:ext cx="637017" cy="400109"/>
            </a:xfrm>
            <a:prstGeom prst="rect">
              <a:avLst/>
            </a:prstGeom>
            <a:noFill/>
          </p:spPr>
          <p:txBody>
            <a:bodyPr wrap="square" rtlCol="0">
              <a:spAutoFit/>
            </a:bodyPr>
            <a:lstStyle/>
            <a:p>
              <a:pPr algn="ctr"/>
              <a:r>
                <a:rPr lang="en-US" sz="1350" i="1" dirty="0" err="1"/>
                <a:t>cT</a:t>
              </a:r>
              <a:endParaRPr lang="en-US" sz="1350" i="1" dirty="0"/>
            </a:p>
          </p:txBody>
        </p:sp>
        <p:sp>
          <p:nvSpPr>
            <p:cNvPr id="40" name="TextBox 39">
              <a:extLst>
                <a:ext uri="{FF2B5EF4-FFF2-40B4-BE49-F238E27FC236}">
                  <a16:creationId xmlns:a16="http://schemas.microsoft.com/office/drawing/2014/main" id="{DA57D0F0-8CF0-81DB-BF6C-AED4AB0A0B3A}"/>
                </a:ext>
              </a:extLst>
            </p:cNvPr>
            <p:cNvSpPr txBox="1"/>
            <p:nvPr/>
          </p:nvSpPr>
          <p:spPr>
            <a:xfrm flipH="1">
              <a:off x="7028463" y="4605833"/>
              <a:ext cx="637017" cy="400109"/>
            </a:xfrm>
            <a:prstGeom prst="rect">
              <a:avLst/>
            </a:prstGeom>
            <a:noFill/>
          </p:spPr>
          <p:txBody>
            <a:bodyPr wrap="square" rtlCol="0">
              <a:spAutoFit/>
            </a:bodyPr>
            <a:lstStyle/>
            <a:p>
              <a:pPr algn="ctr"/>
              <a:r>
                <a:rPr lang="en-US" sz="1350" i="1" dirty="0" err="1"/>
                <a:t>cT</a:t>
              </a:r>
              <a:r>
                <a:rPr lang="en-US" sz="1350" i="1" dirty="0"/>
                <a:t>-r</a:t>
              </a:r>
            </a:p>
          </p:txBody>
        </p:sp>
        <p:cxnSp>
          <p:nvCxnSpPr>
            <p:cNvPr id="42" name="Straight Arrow Connector 41">
              <a:extLst>
                <a:ext uri="{FF2B5EF4-FFF2-40B4-BE49-F238E27FC236}">
                  <a16:creationId xmlns:a16="http://schemas.microsoft.com/office/drawing/2014/main" id="{0592CBBA-D166-7940-3541-9DEDC87EC724}"/>
                </a:ext>
              </a:extLst>
            </p:cNvPr>
            <p:cNvCxnSpPr>
              <a:cxnSpLocks/>
              <a:stCxn id="33" idx="1"/>
            </p:cNvCxnSpPr>
            <p:nvPr/>
          </p:nvCxnSpPr>
          <p:spPr>
            <a:xfrm>
              <a:off x="3985192" y="3399061"/>
              <a:ext cx="1244460" cy="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0B9410-DC55-A338-442E-850F75E2CB64}"/>
                </a:ext>
              </a:extLst>
            </p:cNvPr>
            <p:cNvCxnSpPr>
              <a:cxnSpLocks/>
            </p:cNvCxnSpPr>
            <p:nvPr/>
          </p:nvCxnSpPr>
          <p:spPr>
            <a:xfrm>
              <a:off x="5361836" y="3360813"/>
              <a:ext cx="1386825" cy="2779732"/>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C5E0BF7-0D14-8A3A-2296-B673428739CD}"/>
                </a:ext>
              </a:extLst>
            </p:cNvPr>
            <p:cNvSpPr txBox="1"/>
            <p:nvPr/>
          </p:nvSpPr>
          <p:spPr>
            <a:xfrm flipH="1">
              <a:off x="6855092" y="3115861"/>
              <a:ext cx="537513" cy="400109"/>
            </a:xfrm>
            <a:prstGeom prst="rect">
              <a:avLst/>
            </a:prstGeom>
            <a:noFill/>
          </p:spPr>
          <p:txBody>
            <a:bodyPr wrap="square" rtlCol="0">
              <a:spAutoFit/>
            </a:bodyPr>
            <a:lstStyle/>
            <a:p>
              <a:endParaRPr lang="en-US" sz="1350" i="1" dirty="0"/>
            </a:p>
          </p:txBody>
        </p:sp>
        <p:cxnSp>
          <p:nvCxnSpPr>
            <p:cNvPr id="49" name="Straight Connector 48">
              <a:extLst>
                <a:ext uri="{FF2B5EF4-FFF2-40B4-BE49-F238E27FC236}">
                  <a16:creationId xmlns:a16="http://schemas.microsoft.com/office/drawing/2014/main" id="{C335035B-DF7D-763F-2057-4E648403BCEF}"/>
                </a:ext>
              </a:extLst>
            </p:cNvPr>
            <p:cNvCxnSpPr>
              <a:cxnSpLocks/>
              <a:endCxn id="37" idx="0"/>
            </p:cNvCxnSpPr>
            <p:nvPr/>
          </p:nvCxnSpPr>
          <p:spPr>
            <a:xfrm flipV="1">
              <a:off x="6773715" y="1963411"/>
              <a:ext cx="1644106" cy="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5EF598F-4818-2C3A-9400-2DF4AA8E6652}"/>
                </a:ext>
              </a:extLst>
            </p:cNvPr>
            <p:cNvCxnSpPr>
              <a:cxnSpLocks/>
            </p:cNvCxnSpPr>
            <p:nvPr/>
          </p:nvCxnSpPr>
          <p:spPr>
            <a:xfrm flipV="1">
              <a:off x="4291698" y="6181619"/>
              <a:ext cx="4965691" cy="24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03839C8-FA70-8517-D9BC-97A4184CD0CE}"/>
                </a:ext>
              </a:extLst>
            </p:cNvPr>
            <p:cNvSpPr txBox="1"/>
            <p:nvPr/>
          </p:nvSpPr>
          <p:spPr>
            <a:xfrm rot="3745330">
              <a:off x="5788032" y="5056300"/>
              <a:ext cx="1259319" cy="307776"/>
            </a:xfrm>
            <a:prstGeom prst="rect">
              <a:avLst/>
            </a:prstGeom>
            <a:noFill/>
            <a:ln>
              <a:noFill/>
            </a:ln>
          </p:spPr>
          <p:txBody>
            <a:bodyPr wrap="none" rtlCol="0">
              <a:spAutoFit/>
            </a:bodyPr>
            <a:lstStyle/>
            <a:p>
              <a:pPr algn="l"/>
              <a:r>
                <a:rPr lang="en-US" sz="900" dirty="0">
                  <a:latin typeface="Cambria Math" panose="02040503050406030204" pitchFamily="18" charset="0"/>
                </a:rPr>
                <a:t>Worldline r=</a:t>
              </a:r>
              <a:r>
                <a:rPr lang="en-US" sz="900" dirty="0" err="1">
                  <a:latin typeface="Cambria Math" panose="02040503050406030204" pitchFamily="18" charset="0"/>
                </a:rPr>
                <a:t>vt</a:t>
              </a:r>
              <a:endParaRPr lang="en-US" sz="900" dirty="0">
                <a:latin typeface="Cambria Math" panose="02040503050406030204" pitchFamily="18" charset="0"/>
              </a:endParaRPr>
            </a:p>
          </p:txBody>
        </p:sp>
      </p:grpSp>
      <p:sp>
        <p:nvSpPr>
          <p:cNvPr id="59" name="Star: 5 Points 58">
            <a:extLst>
              <a:ext uri="{FF2B5EF4-FFF2-40B4-BE49-F238E27FC236}">
                <a16:creationId xmlns:a16="http://schemas.microsoft.com/office/drawing/2014/main" id="{AEE69791-BF03-C250-A9BE-B937B74564F4}"/>
              </a:ext>
            </a:extLst>
          </p:cNvPr>
          <p:cNvSpPr/>
          <p:nvPr/>
        </p:nvSpPr>
        <p:spPr>
          <a:xfrm>
            <a:off x="2422955" y="3184536"/>
            <a:ext cx="253508" cy="20647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2908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CD37-708F-1A7C-CEA0-1FB9BB279A7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027AC39-5BB6-9F07-FE74-C298061E9457}"/>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5D5AA1-015D-33A7-E130-70545CD2CF03}"/>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85234B24-529E-2B22-2993-B7A273BFFCEA}"/>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48CD0914-E72A-8119-DE22-289113F0AE95}"/>
              </a:ext>
            </a:extLst>
          </p:cNvPr>
          <p:cNvSpPr>
            <a:spLocks noGrp="1"/>
          </p:cNvSpPr>
          <p:nvPr>
            <p:ph type="title"/>
          </p:nvPr>
        </p:nvSpPr>
        <p:spPr>
          <a:effectLst>
            <a:outerShdw blurRad="50800" dist="63500" dir="2700000" algn="tl" rotWithShape="0">
              <a:prstClr val="black">
                <a:alpha val="90000"/>
              </a:prstClr>
            </a:outerShdw>
          </a:effectLst>
        </p:spPr>
        <p:txBody>
          <a:bodyPr/>
          <a:lstStyle/>
          <a:p>
            <a:pPr algn="ctr"/>
            <a:r>
              <a:rPr lang="en-US" dirty="0">
                <a:solidFill>
                  <a:schemeClr val="bg1"/>
                </a:solidFill>
              </a:rPr>
              <a:t>REDSHIFT vs DISTANCE</a:t>
            </a:r>
          </a:p>
        </p:txBody>
      </p:sp>
      <p:graphicFrame>
        <p:nvGraphicFramePr>
          <p:cNvPr id="7" name="Chart 6">
            <a:extLst>
              <a:ext uri="{FF2B5EF4-FFF2-40B4-BE49-F238E27FC236}">
                <a16:creationId xmlns:a16="http://schemas.microsoft.com/office/drawing/2014/main" id="{E90F3628-9425-C0A6-253B-307AD75A2E76}"/>
              </a:ext>
            </a:extLst>
          </p:cNvPr>
          <p:cNvGraphicFramePr>
            <a:graphicFrameLocks/>
          </p:cNvGraphicFramePr>
          <p:nvPr>
            <p:extLst>
              <p:ext uri="{D42A27DB-BD31-4B8C-83A1-F6EECF244321}">
                <p14:modId xmlns:p14="http://schemas.microsoft.com/office/powerpoint/2010/main" val="1171763955"/>
              </p:ext>
            </p:extLst>
          </p:nvPr>
        </p:nvGraphicFramePr>
        <p:xfrm>
          <a:off x="3513414" y="1304988"/>
          <a:ext cx="5195887" cy="5114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1BB50214-A76A-F055-7B8E-09823992BBEC}"/>
              </a:ext>
            </a:extLst>
          </p:cNvPr>
          <p:cNvGraphicFramePr>
            <a:graphicFrameLocks noGrp="1"/>
          </p:cNvGraphicFramePr>
          <p:nvPr>
            <p:extLst>
              <p:ext uri="{D42A27DB-BD31-4B8C-83A1-F6EECF244321}">
                <p14:modId xmlns:p14="http://schemas.microsoft.com/office/powerpoint/2010/main" val="2844072033"/>
              </p:ext>
            </p:extLst>
          </p:nvPr>
        </p:nvGraphicFramePr>
        <p:xfrm>
          <a:off x="604494" y="1859280"/>
          <a:ext cx="2908921" cy="3407291"/>
        </p:xfrm>
        <a:graphic>
          <a:graphicData uri="http://schemas.openxmlformats.org/drawingml/2006/table">
            <a:tbl>
              <a:tblPr/>
              <a:tblGrid>
                <a:gridCol w="1053078">
                  <a:extLst>
                    <a:ext uri="{9D8B030D-6E8A-4147-A177-3AD203B41FA5}">
                      <a16:colId xmlns:a16="http://schemas.microsoft.com/office/drawing/2014/main" val="4143604405"/>
                    </a:ext>
                  </a:extLst>
                </a:gridCol>
                <a:gridCol w="422688">
                  <a:extLst>
                    <a:ext uri="{9D8B030D-6E8A-4147-A177-3AD203B41FA5}">
                      <a16:colId xmlns:a16="http://schemas.microsoft.com/office/drawing/2014/main" val="413143925"/>
                    </a:ext>
                  </a:extLst>
                </a:gridCol>
                <a:gridCol w="761633">
                  <a:extLst>
                    <a:ext uri="{9D8B030D-6E8A-4147-A177-3AD203B41FA5}">
                      <a16:colId xmlns:a16="http://schemas.microsoft.com/office/drawing/2014/main" val="1260087352"/>
                    </a:ext>
                  </a:extLst>
                </a:gridCol>
                <a:gridCol w="671522">
                  <a:extLst>
                    <a:ext uri="{9D8B030D-6E8A-4147-A177-3AD203B41FA5}">
                      <a16:colId xmlns:a16="http://schemas.microsoft.com/office/drawing/2014/main" val="970626101"/>
                    </a:ext>
                  </a:extLst>
                </a:gridCol>
              </a:tblGrid>
              <a:tr h="576461">
                <a:tc>
                  <a:txBody>
                    <a:bodyPr/>
                    <a:lstStyle/>
                    <a:p>
                      <a:pPr algn="l" fontAlgn="b"/>
                      <a:r>
                        <a:rPr lang="en-US" sz="1100" b="0" i="0" u="none" strike="noStrike" dirty="0">
                          <a:solidFill>
                            <a:schemeClr val="bg1"/>
                          </a:solidFill>
                          <a:effectLst/>
                          <a:latin typeface="Calibri" panose="020F0502020204030204" pitchFamily="34" charset="0"/>
                        </a:rPr>
                        <a:t>Galaxy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100" b="0" i="0" u="none" strike="noStrike" dirty="0">
                          <a:solidFill>
                            <a:schemeClr val="bg1"/>
                          </a:solidFill>
                          <a:effectLst/>
                          <a:latin typeface="Calibri" panose="020F0502020204030204" pitchFamily="34" charset="0"/>
                        </a:rPr>
                        <a:t>Redshift z</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100" b="0" i="0" u="none" strike="noStrike" dirty="0">
                          <a:solidFill>
                            <a:schemeClr val="bg1"/>
                          </a:solidFill>
                          <a:effectLst/>
                          <a:latin typeface="Calibri" panose="020F0502020204030204" pitchFamily="34" charset="0"/>
                        </a:rPr>
                        <a:t>Measured Distance, </a:t>
                      </a:r>
                      <a:br>
                        <a:rPr lang="en-US" sz="1100" b="0" i="0" u="none" strike="noStrike" dirty="0">
                          <a:solidFill>
                            <a:schemeClr val="bg1"/>
                          </a:solidFill>
                          <a:effectLst/>
                          <a:latin typeface="Calibri" panose="020F0502020204030204" pitchFamily="34" charset="0"/>
                        </a:rPr>
                      </a:br>
                      <a:r>
                        <a:rPr lang="en-US" sz="1100" b="0" i="0" u="none" strike="noStrike" dirty="0" err="1">
                          <a:solidFill>
                            <a:schemeClr val="bg1"/>
                          </a:solidFill>
                          <a:effectLst/>
                          <a:latin typeface="Calibri" panose="020F0502020204030204" pitchFamily="34" charset="0"/>
                        </a:rPr>
                        <a:t>Gly</a:t>
                      </a:r>
                      <a:endParaRPr lang="en-US" sz="1100" b="0"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100" b="0" i="0" u="none" strike="noStrike" dirty="0">
                          <a:solidFill>
                            <a:schemeClr val="bg1"/>
                          </a:solidFill>
                          <a:effectLst/>
                          <a:latin typeface="Calibri" panose="020F0502020204030204" pitchFamily="34" charset="0"/>
                        </a:rPr>
                        <a:t>Velocity Triangle Distance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25005659"/>
                  </a:ext>
                </a:extLst>
              </a:tr>
              <a:tr h="190500">
                <a:tc>
                  <a:txBody>
                    <a:bodyPr/>
                    <a:lstStyle/>
                    <a:p>
                      <a:pPr algn="l" fontAlgn="b"/>
                      <a:r>
                        <a:rPr lang="en-US" sz="1100" b="0" i="0" u="none" strike="noStrike" dirty="0">
                          <a:solidFill>
                            <a:srgbClr val="000000"/>
                          </a:solidFill>
                          <a:effectLst/>
                          <a:latin typeface="Calibri" panose="020F0502020204030204" pitchFamily="34" charset="0"/>
                        </a:rPr>
                        <a:t>UDFj-39546284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13.370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0263501"/>
                  </a:ext>
                </a:extLst>
              </a:tr>
              <a:tr h="190500">
                <a:tc>
                  <a:txBody>
                    <a:bodyPr/>
                    <a:lstStyle/>
                    <a:p>
                      <a:pPr algn="l" fontAlgn="b"/>
                      <a:r>
                        <a:rPr lang="en-US" sz="1100" b="0" i="0" u="none" strike="noStrike" dirty="0">
                          <a:solidFill>
                            <a:srgbClr val="000000"/>
                          </a:solidFill>
                          <a:effectLst/>
                          <a:latin typeface="Calibri" panose="020F0502020204030204" pitchFamily="34" charset="0"/>
                        </a:rPr>
                        <a:t>MACS0647-JD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419214"/>
                  </a:ext>
                </a:extLst>
              </a:tr>
              <a:tr h="190500">
                <a:tc>
                  <a:txBody>
                    <a:bodyPr/>
                    <a:lstStyle/>
                    <a:p>
                      <a:pPr algn="l" fontAlgn="b"/>
                      <a:r>
                        <a:rPr lang="en-US" sz="1100" b="0" i="0" u="none" strike="noStrike">
                          <a:solidFill>
                            <a:srgbClr val="000000"/>
                          </a:solidFill>
                          <a:effectLst/>
                          <a:latin typeface="Calibri" panose="020F0502020204030204" pitchFamily="34" charset="0"/>
                        </a:rPr>
                        <a:t>SPT0615-JD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9.900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13.270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599062"/>
                  </a:ext>
                </a:extLst>
              </a:tr>
              <a:tr h="190500">
                <a:tc>
                  <a:txBody>
                    <a:bodyPr/>
                    <a:lstStyle/>
                    <a:p>
                      <a:pPr algn="l" fontAlgn="b"/>
                      <a:r>
                        <a:rPr lang="en-US" sz="1100" b="0" i="0" u="none" strike="noStrike" dirty="0">
                          <a:solidFill>
                            <a:srgbClr val="000000"/>
                          </a:solidFill>
                          <a:effectLst/>
                          <a:latin typeface="Calibri" panose="020F0502020204030204" pitchFamily="34" charset="0"/>
                        </a:rPr>
                        <a:t>GRB 090429B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9.400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13.140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13.672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187112"/>
                  </a:ext>
                </a:extLst>
              </a:tr>
              <a:tr h="190500">
                <a:tc>
                  <a:txBody>
                    <a:bodyPr/>
                    <a:lstStyle/>
                    <a:p>
                      <a:pPr algn="l" fontAlgn="b"/>
                      <a:r>
                        <a:rPr lang="en-US" sz="1100" b="0" i="0" u="none" strike="noStrike" dirty="0">
                          <a:solidFill>
                            <a:srgbClr val="000000"/>
                          </a:solidFill>
                          <a:effectLst/>
                          <a:latin typeface="Calibri" panose="020F0502020204030204" pitchFamily="34" charset="0"/>
                        </a:rPr>
                        <a:t>UDFy-33436598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8.600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13.100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039193"/>
                  </a:ext>
                </a:extLst>
              </a:tr>
              <a:tr h="190500">
                <a:tc>
                  <a:txBody>
                    <a:bodyPr/>
                    <a:lstStyle/>
                    <a:p>
                      <a:pPr algn="l" fontAlgn="b"/>
                      <a:r>
                        <a:rPr lang="en-US" sz="1100" b="0" i="0" u="none" strike="noStrike" dirty="0">
                          <a:solidFill>
                            <a:srgbClr val="000000"/>
                          </a:solidFill>
                          <a:effectLst/>
                          <a:latin typeface="Calibri" panose="020F0502020204030204" pitchFamily="34" charset="0"/>
                        </a:rPr>
                        <a:t>BoRG-58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985465"/>
                  </a:ext>
                </a:extLst>
              </a:tr>
              <a:tr h="190500">
                <a:tc>
                  <a:txBody>
                    <a:bodyPr/>
                    <a:lstStyle/>
                    <a:p>
                      <a:pPr algn="l" fontAlgn="b"/>
                      <a:r>
                        <a:rPr lang="en-US" sz="1100" b="0" i="0" u="none" strike="noStrike" dirty="0">
                          <a:solidFill>
                            <a:srgbClr val="000000"/>
                          </a:solidFill>
                          <a:effectLst/>
                          <a:latin typeface="Calibri" panose="020F0502020204030204" pitchFamily="34" charset="0"/>
                        </a:rPr>
                        <a:t>Quasar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92541"/>
                  </a:ext>
                </a:extLst>
              </a:tr>
              <a:tr h="190500">
                <a:tc>
                  <a:txBody>
                    <a:bodyPr/>
                    <a:lstStyle/>
                    <a:p>
                      <a:pPr algn="l" fontAlgn="b"/>
                      <a:r>
                        <a:rPr lang="en-US" sz="1100" b="0" i="0" u="none" strike="noStrike" dirty="0">
                          <a:solidFill>
                            <a:srgbClr val="000000"/>
                          </a:solidFill>
                          <a:effectLst/>
                          <a:latin typeface="Calibri" panose="020F0502020204030204" pitchFamily="34" charset="0"/>
                        </a:rPr>
                        <a:t>Quasar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4.200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13.290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7140398"/>
                  </a:ext>
                </a:extLst>
              </a:tr>
              <a:tr h="190500">
                <a:tc>
                  <a:txBody>
                    <a:bodyPr/>
                    <a:lstStyle/>
                    <a:p>
                      <a:pPr algn="l" fontAlgn="b"/>
                      <a:r>
                        <a:rPr lang="en-US" sz="1100" b="0" i="0" u="none" strike="noStrike" dirty="0">
                          <a:solidFill>
                            <a:srgbClr val="000000"/>
                          </a:solidFill>
                          <a:effectLst/>
                          <a:latin typeface="Calibri" panose="020F0502020204030204" pitchFamily="34" charset="0"/>
                        </a:rPr>
                        <a:t>CL J1001+0220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11.100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12.667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823909"/>
                  </a:ext>
                </a:extLst>
              </a:tr>
              <a:tr h="0">
                <a:tc>
                  <a:txBody>
                    <a:bodyPr/>
                    <a:lstStyle/>
                    <a:p>
                      <a:pPr algn="l" fontAlgn="b"/>
                      <a:r>
                        <a:rPr lang="en-US" sz="1100" b="0" i="0" u="none" strike="noStrike" dirty="0">
                          <a:solidFill>
                            <a:srgbClr val="000000"/>
                          </a:solidFill>
                          <a:effectLst/>
                          <a:latin typeface="Calibri" panose="020F0502020204030204" pitchFamily="34" charset="0"/>
                        </a:rPr>
                        <a:t>DE516C2nm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1.998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10.500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12.265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20616"/>
                  </a:ext>
                </a:extLst>
              </a:tr>
              <a:tr h="0">
                <a:tc>
                  <a:txBody>
                    <a:bodyPr/>
                    <a:lstStyle/>
                    <a:p>
                      <a:pPr algn="l" fontAlgn="b"/>
                      <a:r>
                        <a:rPr lang="en-US" sz="1100" b="0" i="0" u="none" strike="noStrike" dirty="0">
                          <a:solidFill>
                            <a:srgbClr val="000000"/>
                          </a:solidFill>
                          <a:effectLst/>
                          <a:latin typeface="Calibri" panose="020F0502020204030204" pitchFamily="34" charset="0"/>
                        </a:rPr>
                        <a:t>MACS J1149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1.490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9.000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11.574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683032"/>
                  </a:ext>
                </a:extLst>
              </a:tr>
              <a:tr h="190500">
                <a:tc>
                  <a:txBody>
                    <a:bodyPr/>
                    <a:lstStyle/>
                    <a:p>
                      <a:pPr algn="l" fontAlgn="b"/>
                      <a:r>
                        <a:rPr lang="en-US" sz="1100" b="0" i="0" u="none" strike="noStrike" dirty="0">
                          <a:solidFill>
                            <a:srgbClr val="000000"/>
                          </a:solidFill>
                          <a:effectLst/>
                          <a:latin typeface="Calibri" panose="020F0502020204030204" pitchFamily="34" charset="0"/>
                        </a:rPr>
                        <a:t>3C 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0.545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6.400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8.019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99755"/>
                  </a:ext>
                </a:extLst>
              </a:tr>
              <a:tr h="190500">
                <a:tc>
                  <a:txBody>
                    <a:bodyPr/>
                    <a:lstStyle/>
                    <a:p>
                      <a:pPr algn="l" fontAlgn="b"/>
                      <a:r>
                        <a:rPr lang="en-US" sz="1100" b="0" i="0" u="none" strike="noStrike" dirty="0">
                          <a:solidFill>
                            <a:srgbClr val="000000"/>
                          </a:solidFill>
                          <a:effectLst/>
                          <a:latin typeface="Calibri" panose="020F0502020204030204" pitchFamily="34" charset="0"/>
                        </a:rPr>
                        <a:t>1C101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0.078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929830"/>
                  </a:ext>
                </a:extLst>
              </a:tr>
              <a:tr h="190500">
                <a:tc>
                  <a:txBody>
                    <a:bodyPr/>
                    <a:lstStyle/>
                    <a:p>
                      <a:pPr algn="l" fontAlgn="b"/>
                      <a:r>
                        <a:rPr lang="en-US" sz="1100" b="0" i="0" u="none" strike="noStrike" dirty="0">
                          <a:solidFill>
                            <a:srgbClr val="000000"/>
                          </a:solidFill>
                          <a:effectLst/>
                          <a:latin typeface="Calibri" panose="020F0502020204030204" pitchFamily="34" charset="0"/>
                        </a:rPr>
                        <a:t>Hoag’s Object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0.041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0.612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1.056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946445"/>
                  </a:ext>
                </a:extLst>
              </a:tr>
              <a:tr h="190500">
                <a:tc>
                  <a:txBody>
                    <a:bodyPr/>
                    <a:lstStyle/>
                    <a:p>
                      <a:pPr algn="l" fontAlgn="b"/>
                      <a:r>
                        <a:rPr lang="en-US" sz="1100" b="0" i="0" u="none" strike="noStrike" dirty="0">
                          <a:solidFill>
                            <a:srgbClr val="000000"/>
                          </a:solidFill>
                          <a:effectLst/>
                          <a:latin typeface="Calibri" panose="020F0502020204030204" pitchFamily="34" charset="0"/>
                        </a:rPr>
                        <a:t>UGC 10214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Calibri" panose="020F0502020204030204" pitchFamily="34" charset="0"/>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0.4200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0.825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583377"/>
                  </a:ext>
                </a:extLst>
              </a:tr>
            </a:tbl>
          </a:graphicData>
        </a:graphic>
      </p:graphicFrame>
    </p:spTree>
    <p:extLst>
      <p:ext uri="{BB962C8B-B14F-4D97-AF65-F5344CB8AC3E}">
        <p14:creationId xmlns:p14="http://schemas.microsoft.com/office/powerpoint/2010/main" val="418325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F0EDC-5880-203D-E921-DDCBFA68AFC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1E949FF-0743-5F42-6475-62945EC548C9}"/>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0FDE220-2B28-F96D-4EE1-7D0825DFA74B}"/>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81D20BF8-857C-542A-A789-D633802773BD}"/>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1627F178-1636-C3B0-B87F-D17249C0FC11}"/>
              </a:ext>
            </a:extLst>
          </p:cNvPr>
          <p:cNvSpPr>
            <a:spLocks noGrp="1"/>
          </p:cNvSpPr>
          <p:nvPr>
            <p:ph type="title"/>
          </p:nvPr>
        </p:nvSpPr>
        <p:spPr>
          <a:effectLst>
            <a:outerShdw blurRad="50800" dist="63500" dir="2700000" algn="tl" rotWithShape="0">
              <a:prstClr val="black">
                <a:alpha val="90000"/>
              </a:prstClr>
            </a:outerShdw>
          </a:effectLst>
        </p:spPr>
        <p:txBody>
          <a:bodyPr/>
          <a:lstStyle/>
          <a:p>
            <a:pPr algn="ctr"/>
            <a:r>
              <a:rPr lang="en-US" dirty="0">
                <a:solidFill>
                  <a:schemeClr val="bg1"/>
                </a:solidFill>
              </a:rPr>
              <a:t>GALACTIC 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BCB273-9075-73C9-3096-F82F55A2450D}"/>
                  </a:ext>
                </a:extLst>
              </p:cNvPr>
              <p:cNvSpPr>
                <a:spLocks noGrp="1"/>
              </p:cNvSpPr>
              <p:nvPr>
                <p:ph idx="1"/>
              </p:nvPr>
            </p:nvSpPr>
            <p:spPr>
              <a:xfrm>
                <a:off x="5551805" y="1475522"/>
                <a:ext cx="3539589" cy="5382478"/>
              </a:xfrm>
            </p:spPr>
            <p:txBody>
              <a:bodyPr>
                <a:noAutofit/>
              </a:bodyPr>
              <a:lstStyle/>
              <a:p>
                <a:r>
                  <a:rPr lang="en-US" sz="1800" dirty="0">
                    <a:latin typeface="Times New Roman" panose="02020603050405020304" pitchFamily="18" charset="0"/>
                    <a:cs typeface="Times New Roman" panose="02020603050405020304" pitchFamily="18" charset="0"/>
                  </a:rPr>
                  <a:t>HUBBLE PARAMETER</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H(r)=1/(</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pPr marL="0" indent="0">
                  <a:buNone/>
                </a:pPr>
                <a:r>
                  <a:rPr lang="en-US" sz="1800" i="1" dirty="0">
                    <a:latin typeface="Times New Roman" panose="02020603050405020304" pitchFamily="18" charset="0"/>
                    <a:cs typeface="Times New Roman" panose="02020603050405020304" pitchFamily="18" charset="0"/>
                  </a:rPr>
                  <a:t>	v/c=</a:t>
                </a:r>
                <a:r>
                  <a:rPr lang="en-US" sz="1800" i="1" dirty="0" err="1">
                    <a:latin typeface="Times New Roman" panose="02020603050405020304" pitchFamily="18" charset="0"/>
                    <a:cs typeface="Times New Roman" panose="02020603050405020304" pitchFamily="18" charset="0"/>
                  </a:rPr>
                  <a:t>r·H</a:t>
                </a:r>
                <a:r>
                  <a:rPr lang="en-US" sz="1800" i="1" dirty="0">
                    <a:latin typeface="Times New Roman" panose="02020603050405020304" pitchFamily="18" charset="0"/>
                    <a:cs typeface="Times New Roman" panose="02020603050405020304" pitchFamily="18" charset="0"/>
                  </a:rPr>
                  <a:t>(r)</a:t>
                </a:r>
              </a:p>
              <a:p>
                <a:r>
                  <a:rPr lang="en-US" sz="1800" dirty="0">
                    <a:latin typeface="Times New Roman" panose="02020603050405020304" pitchFamily="18" charset="0"/>
                    <a:cs typeface="Times New Roman" panose="02020603050405020304" pitchFamily="18" charset="0"/>
                  </a:rPr>
                  <a:t>RELATIVISTIC DOPPLER SHIFT</a:t>
                </a:r>
              </a:p>
              <a:p>
                <a:pPr marL="0" indent="0">
                  <a:buNone/>
                </a:pPr>
                <a:br>
                  <a:rPr lang="en-US" sz="18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
                        <m:fPr>
                          <m:type m:val="skw"/>
                          <m:ctrlPr>
                            <a:rPr lang="en-US" sz="1800" i="1">
                              <a:latin typeface="Cambria Math" panose="02040503050406030204" pitchFamily="18" charset="0"/>
                              <a:cs typeface="Times New Roman" panose="02020603050405020304" pitchFamily="18" charset="0"/>
                            </a:rPr>
                          </m:ctrlPr>
                        </m:fPr>
                        <m:num>
                          <m:r>
                            <m:rPr>
                              <m:sty m:val="p"/>
                            </m:rPr>
                            <a:rPr lang="el-GR" sz="1800" i="1">
                              <a:latin typeface="Cambria Math" panose="02040503050406030204" pitchFamily="18" charset="0"/>
                              <a:cs typeface="Times New Roman" panose="02020603050405020304" pitchFamily="18" charset="0"/>
                            </a:rPr>
                            <m:t>λ</m:t>
                          </m:r>
                        </m:num>
                        <m:den>
                          <m:sSub>
                            <m:sSubPr>
                              <m:ctrlPr>
                                <a:rPr lang="en-US" sz="1800" i="1">
                                  <a:latin typeface="Cambria Math" panose="02040503050406030204" pitchFamily="18" charset="0"/>
                                  <a:cs typeface="Times New Roman" panose="02020603050405020304" pitchFamily="18" charset="0"/>
                                </a:rPr>
                              </m:ctrlPr>
                            </m:sSubPr>
                            <m:e>
                              <m:r>
                                <m:rPr>
                                  <m:sty m:val="p"/>
                                </m:rPr>
                                <a:rPr lang="el-GR" sz="1800" i="1">
                                  <a:latin typeface="Cambria Math" panose="02040503050406030204" pitchFamily="18" charset="0"/>
                                  <a:cs typeface="Times New Roman" panose="02020603050405020304" pitchFamily="18" charset="0"/>
                                </a:rPr>
                                <m:t>λ</m:t>
                              </m:r>
                            </m:e>
                            <m:sub>
                              <m:r>
                                <a:rPr lang="en-US" sz="1800" i="1">
                                  <a:latin typeface="Cambria Math" panose="02040503050406030204" pitchFamily="18" charset="0"/>
                                  <a:cs typeface="Times New Roman" panose="02020603050405020304" pitchFamily="18" charset="0"/>
                                </a:rPr>
                                <m:t>0</m:t>
                              </m:r>
                            </m:sub>
                          </m:sSub>
                        </m:den>
                      </m:f>
                      <m:r>
                        <a:rPr lang="en-US" sz="1800" i="1">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i="1">
                              <a:latin typeface="Cambria Math" panose="02040503050406030204" pitchFamily="18" charset="0"/>
                              <a:cs typeface="Times New Roman" panose="02020603050405020304" pitchFamily="18" charset="0"/>
                            </a:rPr>
                            <m:t>1</m:t>
                          </m:r>
                        </m:num>
                        <m:den>
                          <m:rad>
                            <m:radPr>
                              <m:degHide m:val="on"/>
                              <m:ctrlPr>
                                <a:rPr lang="en-US" sz="1800" i="1">
                                  <a:latin typeface="Cambria Math" panose="02040503050406030204" pitchFamily="18" charset="0"/>
                                  <a:cs typeface="Times New Roman" panose="02020603050405020304" pitchFamily="18" charset="0"/>
                                </a:rPr>
                              </m:ctrlPr>
                            </m:radPr>
                            <m:deg/>
                            <m:e>
                              <m:r>
                                <a:rPr lang="en-US" sz="1800" i="1">
                                  <a:latin typeface="Cambria Math" panose="02040503050406030204" pitchFamily="18" charset="0"/>
                                  <a:cs typeface="Times New Roman" panose="02020603050405020304" pitchFamily="18" charset="0"/>
                                </a:rPr>
                                <m:t>1−</m:t>
                              </m:r>
                              <m:f>
                                <m:fPr>
                                  <m:type m:val="skw"/>
                                  <m:ctrlPr>
                                    <a:rPr lang="en-US" sz="1800" i="1">
                                      <a:latin typeface="Cambria Math" panose="02040503050406030204" pitchFamily="18" charset="0"/>
                                      <a:cs typeface="Times New Roman" panose="02020603050405020304" pitchFamily="18" charset="0"/>
                                    </a:rPr>
                                  </m:ctrlPr>
                                </m:fPr>
                                <m:num>
                                  <m:r>
                                    <a:rPr lang="en-US" sz="1800" i="1">
                                      <a:latin typeface="Cambria Math" panose="02040503050406030204" pitchFamily="18" charset="0"/>
                                      <a:cs typeface="Times New Roman" panose="02020603050405020304" pitchFamily="18" charset="0"/>
                                    </a:rPr>
                                    <m:t>2</m:t>
                                  </m:r>
                                  <m:r>
                                    <a:rPr lang="en-US" sz="1800" i="1">
                                      <a:latin typeface="Cambria Math" panose="02040503050406030204" pitchFamily="18" charset="0"/>
                                      <a:cs typeface="Times New Roman" panose="02020603050405020304" pitchFamily="18" charset="0"/>
                                    </a:rPr>
                                    <m:t>𝑟</m:t>
                                  </m:r>
                                </m:num>
                                <m:den>
                                  <m:r>
                                    <a:rPr lang="en-US" sz="1800" i="1">
                                      <a:latin typeface="Cambria Math" panose="02040503050406030204" pitchFamily="18" charset="0"/>
                                      <a:cs typeface="Times New Roman" panose="02020603050405020304" pitchFamily="18" charset="0"/>
                                    </a:rPr>
                                    <m:t>𝑐𝑇</m:t>
                                  </m:r>
                                </m:den>
                              </m:f>
                            </m:e>
                          </m:rad>
                        </m:den>
                      </m:f>
                    </m:oMath>
                  </m:oMathPara>
                </a14:m>
                <a:br>
                  <a:rPr lang="en-US" sz="1800" b="0" i="1" dirty="0">
                    <a:latin typeface="Cambria Math" panose="02040503050406030204" pitchFamily="18" charset="0"/>
                    <a:cs typeface="Times New Roman" panose="02020603050405020304" pitchFamily="18" charset="0"/>
                  </a:rPr>
                </a:br>
                <a:endParaRPr lang="en-US" sz="1800" b="0" i="1" dirty="0">
                  <a:latin typeface="Cambria Math" panose="020405030504060302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PROPER TIME OF TRANSMISSION AT C</a:t>
                </a:r>
              </a:p>
              <a:p>
                <a:pPr marL="0" indent="0">
                  <a:buNone/>
                </a:pPr>
                <a:br>
                  <a:rPr lang="en-US" sz="18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cs typeface="Times New Roman" panose="02020603050405020304" pitchFamily="18" charset="0"/>
                        </a:rPr>
                        <m:t>𝑐</m:t>
                      </m:r>
                      <m:r>
                        <a:rPr lang="el-GR" sz="1800" b="0" i="1" smtClean="0">
                          <a:latin typeface="Cambria Math" panose="02040503050406030204" pitchFamily="18" charset="0"/>
                          <a:cs typeface="Times New Roman" panose="02020603050405020304" pitchFamily="18" charset="0"/>
                        </a:rPr>
                        <m:t>𝜏</m:t>
                      </m:r>
                      <m:r>
                        <a:rPr lang="en-US" sz="1800" b="0" i="1" smtClean="0">
                          <a:latin typeface="Cambria Math" panose="02040503050406030204" pitchFamily="18" charset="0"/>
                          <a:cs typeface="Times New Roman" panose="02020603050405020304" pitchFamily="18" charset="0"/>
                        </a:rPr>
                        <m:t>=</m:t>
                      </m:r>
                      <m:rad>
                        <m:radPr>
                          <m:degHide m:val="on"/>
                          <m:ctrlPr>
                            <a:rPr lang="en-US" sz="1800" b="0" i="1" smtClean="0">
                              <a:latin typeface="Cambria Math" panose="02040503050406030204" pitchFamily="18" charset="0"/>
                              <a:cs typeface="Times New Roman" panose="02020603050405020304" pitchFamily="18" charset="0"/>
                            </a:rPr>
                          </m:ctrlPr>
                        </m:radPr>
                        <m:deg/>
                        <m:e>
                          <m:sSup>
                            <m:sSupPr>
                              <m:ctrlPr>
                                <a:rPr lang="en-US" sz="1800" b="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𝑐𝑇</m:t>
                              </m:r>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𝑟</m:t>
                              </m:r>
                              <m:r>
                                <a:rPr lang="en-US" sz="1800" b="0" i="1" smtClean="0">
                                  <a:latin typeface="Cambria Math" panose="02040503050406030204" pitchFamily="18" charset="0"/>
                                  <a:cs typeface="Times New Roman" panose="02020603050405020304" pitchFamily="18" charset="0"/>
                                </a:rPr>
                                <m:t>)</m:t>
                              </m:r>
                            </m:e>
                            <m:sup>
                              <m:r>
                                <a:rPr lang="en-US" sz="1800" b="0" i="1" smtClean="0">
                                  <a:latin typeface="Cambria Math" panose="02040503050406030204" pitchFamily="18" charset="0"/>
                                  <a:cs typeface="Times New Roman" panose="02020603050405020304" pitchFamily="18" charset="0"/>
                                </a:rPr>
                                <m:t>2</m:t>
                              </m:r>
                            </m:sup>
                          </m:sSup>
                          <m:r>
                            <a:rPr lang="en-US" sz="1800" b="0" i="1" smtClean="0">
                              <a:latin typeface="Cambria Math" panose="02040503050406030204" pitchFamily="18" charset="0"/>
                              <a:cs typeface="Times New Roman" panose="02020603050405020304" pitchFamily="18" charset="0"/>
                            </a:rPr>
                            <m:t>−</m:t>
                          </m:r>
                          <m:sSup>
                            <m:sSupPr>
                              <m:ctrlPr>
                                <a:rPr lang="en-US" sz="1800" b="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𝑟</m:t>
                              </m:r>
                            </m:e>
                            <m:sup>
                              <m:r>
                                <a:rPr lang="en-US" sz="1800" b="0" i="1" smtClean="0">
                                  <a:latin typeface="Cambria Math" panose="02040503050406030204" pitchFamily="18" charset="0"/>
                                  <a:cs typeface="Times New Roman" panose="02020603050405020304" pitchFamily="18" charset="0"/>
                                </a:rPr>
                                <m:t>2</m:t>
                              </m:r>
                            </m:sup>
                          </m:sSup>
                        </m:e>
                      </m:rad>
                    </m:oMath>
                  </m:oMathPara>
                </a14:m>
                <a:br>
                  <a:rPr lang="en-US" sz="1800" b="0" dirty="0">
                    <a:latin typeface="Times New Roman" panose="02020603050405020304" pitchFamily="18" charset="0"/>
                    <a:cs typeface="Times New Roman" panose="02020603050405020304" pitchFamily="18" charset="0"/>
                  </a:rPr>
                </a:br>
                <a:br>
                  <a:rPr lang="en-US" sz="1800" b="0" i="1" dirty="0">
                    <a:latin typeface="Cambria Math" panose="02040503050406030204" pitchFamily="18" charset="0"/>
                    <a:cs typeface="Times New Roman" panose="02020603050405020304" pitchFamily="18" charset="0"/>
                  </a:rPr>
                </a:br>
                <a:r>
                  <a:rPr lang="en-US" sz="1800" b="0" i="1" dirty="0">
                    <a:latin typeface="Cambria Math" panose="02040503050406030204" pitchFamily="18" charset="0"/>
                    <a:cs typeface="Times New Roman" panose="02020603050405020304" pitchFamily="18" charset="0"/>
                  </a:rPr>
                  <a:t>          </a:t>
                </a:r>
                <a14:m>
                  <m:oMath xmlns:m="http://schemas.openxmlformats.org/officeDocument/2006/math">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𝑐𝑇</m:t>
                    </m:r>
                    <m:rad>
                      <m:radPr>
                        <m:degHide m:val="on"/>
                        <m:ctrlPr>
                          <a:rPr lang="en-US" sz="1800" b="0" i="1" smtClean="0">
                            <a:latin typeface="Cambria Math" panose="02040503050406030204" pitchFamily="18" charset="0"/>
                            <a:cs typeface="Times New Roman" panose="02020603050405020304" pitchFamily="18" charset="0"/>
                          </a:rPr>
                        </m:ctrlPr>
                      </m:radPr>
                      <m:deg/>
                      <m:e>
                        <m:r>
                          <a:rPr lang="en-US" sz="1800" b="0" i="1" smtClean="0">
                            <a:latin typeface="Cambria Math" panose="02040503050406030204" pitchFamily="18" charset="0"/>
                            <a:cs typeface="Times New Roman" panose="02020603050405020304" pitchFamily="18" charset="0"/>
                          </a:rPr>
                          <m:t>1−</m:t>
                        </m:r>
                        <m:f>
                          <m:fPr>
                            <m:type m:val="skw"/>
                            <m:ctrlPr>
                              <a:rPr lang="en-US" sz="1800" b="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2</m:t>
                            </m:r>
                            <m:r>
                              <a:rPr lang="en-US" sz="1800" b="0" i="1" smtClean="0">
                                <a:latin typeface="Cambria Math" panose="02040503050406030204" pitchFamily="18" charset="0"/>
                                <a:cs typeface="Times New Roman" panose="02020603050405020304" pitchFamily="18" charset="0"/>
                              </a:rPr>
                              <m:t>𝑟</m:t>
                            </m:r>
                          </m:num>
                          <m:den>
                            <m:r>
                              <a:rPr lang="en-US" sz="1800" b="0" i="1" smtClean="0">
                                <a:latin typeface="Cambria Math" panose="02040503050406030204" pitchFamily="18" charset="0"/>
                                <a:cs typeface="Times New Roman" panose="02020603050405020304" pitchFamily="18" charset="0"/>
                              </a:rPr>
                              <m:t>𝑐𝑇</m:t>
                            </m:r>
                          </m:den>
                        </m:f>
                      </m:e>
                    </m:rad>
                  </m:oMath>
                </a14:m>
                <a:endParaRPr lang="en-US" sz="1800" b="0" i="1" dirty="0">
                  <a:latin typeface="Cambria Math" panose="02040503050406030204" pitchFamily="18" charset="0"/>
                  <a:cs typeface="Times New Roman" panose="02020603050405020304" pitchFamily="18" charset="0"/>
                </a:endParaRPr>
              </a:p>
              <a:p>
                <a:pPr marL="0" indent="0">
                  <a:buNone/>
                </a:pPr>
                <a:br>
                  <a:rPr lang="en-US" sz="1800" b="0" i="1" dirty="0">
                    <a:latin typeface="Cambria Math" panose="020405030504060302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i="1" dirty="0">
                  <a:latin typeface="Times New Roman" panose="02020603050405020304" pitchFamily="18" charset="0"/>
                  <a:cs typeface="Times New Roman" panose="02020603050405020304" pitchFamily="18" charset="0"/>
                </a:endParaRPr>
              </a:p>
              <a:p>
                <a:endParaRPr lang="en-US" sz="1800" i="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28BCB273-9075-73C9-3096-F82F55A2450D}"/>
                  </a:ext>
                </a:extLst>
              </p:cNvPr>
              <p:cNvSpPr>
                <a:spLocks noGrp="1" noRot="1" noChangeAspect="1" noMove="1" noResize="1" noEditPoints="1" noAdjustHandles="1" noChangeArrowheads="1" noChangeShapeType="1" noTextEdit="1"/>
              </p:cNvSpPr>
              <p:nvPr>
                <p:ph idx="1"/>
              </p:nvPr>
            </p:nvSpPr>
            <p:spPr>
              <a:xfrm>
                <a:off x="5551805" y="1475522"/>
                <a:ext cx="3539589" cy="5382478"/>
              </a:xfrm>
              <a:blipFill>
                <a:blip r:embed="rId5"/>
                <a:stretch>
                  <a:fillRect l="-1207" t="-1019" b="-3964"/>
                </a:stretch>
              </a:blipFill>
            </p:spPr>
            <p:txBody>
              <a:bodyPr/>
              <a:lstStyle/>
              <a:p>
                <a:r>
                  <a:rPr lang="en-US">
                    <a:noFill/>
                  </a:rPr>
                  <a:t> </a:t>
                </a:r>
              </a:p>
            </p:txBody>
          </p:sp>
        </mc:Fallback>
      </mc:AlternateContent>
      <p:sp>
        <p:nvSpPr>
          <p:cNvPr id="59" name="Star: 5 Points 58">
            <a:extLst>
              <a:ext uri="{FF2B5EF4-FFF2-40B4-BE49-F238E27FC236}">
                <a16:creationId xmlns:a16="http://schemas.microsoft.com/office/drawing/2014/main" id="{1AE847F6-E850-6DEF-B982-45A0A29AE6BF}"/>
              </a:ext>
            </a:extLst>
          </p:cNvPr>
          <p:cNvSpPr/>
          <p:nvPr/>
        </p:nvSpPr>
        <p:spPr>
          <a:xfrm>
            <a:off x="2422955" y="3184536"/>
            <a:ext cx="253508" cy="206479"/>
          </a:xfrm>
          <a:prstGeom prst="star5">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5CA3461A-E0FB-EFA4-06AD-8C7333978348}"/>
              </a:ext>
            </a:extLst>
          </p:cNvPr>
          <p:cNvGrpSpPr/>
          <p:nvPr/>
        </p:nvGrpSpPr>
        <p:grpSpPr>
          <a:xfrm>
            <a:off x="729954" y="1738817"/>
            <a:ext cx="4742085" cy="5538200"/>
            <a:chOff x="2934609" y="1279948"/>
            <a:chExt cx="6322780" cy="7384267"/>
          </a:xfrm>
        </p:grpSpPr>
        <p:sp>
          <p:nvSpPr>
            <p:cNvPr id="8" name="TextBox 7">
              <a:extLst>
                <a:ext uri="{FF2B5EF4-FFF2-40B4-BE49-F238E27FC236}">
                  <a16:creationId xmlns:a16="http://schemas.microsoft.com/office/drawing/2014/main" id="{3F189E10-A5E5-3052-5B9C-F63CC5A2AE8B}"/>
                </a:ext>
              </a:extLst>
            </p:cNvPr>
            <p:cNvSpPr txBox="1"/>
            <p:nvPr/>
          </p:nvSpPr>
          <p:spPr>
            <a:xfrm>
              <a:off x="5921512" y="6312955"/>
              <a:ext cx="1654299" cy="677108"/>
            </a:xfrm>
            <a:prstGeom prst="rect">
              <a:avLst/>
            </a:prstGeom>
            <a:noFill/>
          </p:spPr>
          <p:txBody>
            <a:bodyPr wrap="none" rtlCol="0">
              <a:spAutoFit/>
            </a:bodyPr>
            <a:lstStyle/>
            <a:p>
              <a:pPr algn="ctr"/>
              <a:r>
                <a:rPr lang="en-US" sz="1350" dirty="0"/>
                <a:t>O</a:t>
              </a:r>
            </a:p>
            <a:p>
              <a:pPr algn="ctr"/>
              <a:r>
                <a:rPr lang="en-US" sz="1350" dirty="0"/>
                <a:t>“The Big Bang”</a:t>
              </a:r>
            </a:p>
          </p:txBody>
        </p:sp>
        <p:grpSp>
          <p:nvGrpSpPr>
            <p:cNvPr id="9" name="Group 8">
              <a:extLst>
                <a:ext uri="{FF2B5EF4-FFF2-40B4-BE49-F238E27FC236}">
                  <a16:creationId xmlns:a16="http://schemas.microsoft.com/office/drawing/2014/main" id="{BA000D1C-0080-82DC-B24A-231F5D7E5CB6}"/>
                </a:ext>
              </a:extLst>
            </p:cNvPr>
            <p:cNvGrpSpPr/>
            <p:nvPr/>
          </p:nvGrpSpPr>
          <p:grpSpPr>
            <a:xfrm>
              <a:off x="6765588" y="1929152"/>
              <a:ext cx="1866" cy="4239478"/>
              <a:chOff x="7477663" y="842228"/>
              <a:chExt cx="1866" cy="4239478"/>
            </a:xfrm>
          </p:grpSpPr>
          <p:cxnSp>
            <p:nvCxnSpPr>
              <p:cNvPr id="53" name="Straight Connector 52">
                <a:extLst>
                  <a:ext uri="{FF2B5EF4-FFF2-40B4-BE49-F238E27FC236}">
                    <a16:creationId xmlns:a16="http://schemas.microsoft.com/office/drawing/2014/main" id="{303B0199-AF4E-36F4-9E00-2969237CF6C8}"/>
                  </a:ext>
                </a:extLst>
              </p:cNvPr>
              <p:cNvCxnSpPr/>
              <p:nvPr/>
            </p:nvCxnSpPr>
            <p:spPr>
              <a:xfrm>
                <a:off x="7477665" y="842228"/>
                <a:ext cx="0" cy="2826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F158C97-3007-4AD6-DFE1-FC9E937E0AA6}"/>
                  </a:ext>
                </a:extLst>
              </p:cNvPr>
              <p:cNvCxnSpPr/>
              <p:nvPr/>
            </p:nvCxnSpPr>
            <p:spPr>
              <a:xfrm rot="16200000">
                <a:off x="6771861" y="4374038"/>
                <a:ext cx="1413470" cy="18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D6559713-CD1E-5343-169F-31C4D60EB5C2}"/>
                </a:ext>
              </a:extLst>
            </p:cNvPr>
            <p:cNvCxnSpPr/>
            <p:nvPr/>
          </p:nvCxnSpPr>
          <p:spPr>
            <a:xfrm flipV="1">
              <a:off x="5341128" y="3349965"/>
              <a:ext cx="1412040" cy="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6FA5E1-8D16-CA51-704B-81E15C7A6774}"/>
                </a:ext>
              </a:extLst>
            </p:cNvPr>
            <p:cNvSpPr txBox="1"/>
            <p:nvPr/>
          </p:nvSpPr>
          <p:spPr>
            <a:xfrm flipH="1">
              <a:off x="2934609" y="3060507"/>
              <a:ext cx="1050583" cy="677108"/>
            </a:xfrm>
            <a:prstGeom prst="rect">
              <a:avLst/>
            </a:prstGeom>
            <a:noFill/>
          </p:spPr>
          <p:txBody>
            <a:bodyPr wrap="square" rtlCol="0">
              <a:spAutoFit/>
            </a:bodyPr>
            <a:lstStyle/>
            <a:p>
              <a:r>
                <a:rPr lang="en-US" sz="1350" dirty="0"/>
                <a:t>B</a:t>
              </a:r>
            </a:p>
            <a:p>
              <a:r>
                <a:rPr lang="en-US" sz="1350" i="1" dirty="0" err="1"/>
                <a:t>ct</a:t>
              </a:r>
              <a:r>
                <a:rPr lang="en-US" sz="1350" i="1" dirty="0"/>
                <a:t> , </a:t>
              </a:r>
              <a:r>
                <a:rPr lang="en-US" sz="1350" i="1" dirty="0" err="1"/>
                <a:t>cT</a:t>
              </a:r>
              <a:r>
                <a:rPr lang="en-US" sz="1350" i="1" dirty="0"/>
                <a:t>-r</a:t>
              </a:r>
              <a:endParaRPr lang="en-US" sz="1350" i="1" baseline="-25000" dirty="0"/>
            </a:p>
          </p:txBody>
        </p:sp>
        <p:cxnSp>
          <p:nvCxnSpPr>
            <p:cNvPr id="15" name="Straight Connector 14">
              <a:extLst>
                <a:ext uri="{FF2B5EF4-FFF2-40B4-BE49-F238E27FC236}">
                  <a16:creationId xmlns:a16="http://schemas.microsoft.com/office/drawing/2014/main" id="{D703676A-AA45-2B67-326F-6BD64C16EED4}"/>
                </a:ext>
              </a:extLst>
            </p:cNvPr>
            <p:cNvCxnSpPr>
              <a:cxnSpLocks/>
            </p:cNvCxnSpPr>
            <p:nvPr/>
          </p:nvCxnSpPr>
          <p:spPr>
            <a:xfrm flipH="1">
              <a:off x="5361836" y="1927514"/>
              <a:ext cx="1397974" cy="1433299"/>
            </a:xfrm>
            <a:prstGeom prst="line">
              <a:avLst/>
            </a:prstGeom>
            <a:ln w="127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26BA5F-D0AB-D9A6-D8C2-54180700F38F}"/>
                </a:ext>
              </a:extLst>
            </p:cNvPr>
            <p:cNvSpPr txBox="1"/>
            <p:nvPr/>
          </p:nvSpPr>
          <p:spPr>
            <a:xfrm flipH="1">
              <a:off x="5777489" y="2983736"/>
              <a:ext cx="971172" cy="400109"/>
            </a:xfrm>
            <a:prstGeom prst="rect">
              <a:avLst/>
            </a:prstGeom>
            <a:noFill/>
          </p:spPr>
          <p:txBody>
            <a:bodyPr wrap="square" rtlCol="0">
              <a:spAutoFit/>
            </a:bodyPr>
            <a:lstStyle/>
            <a:p>
              <a:pPr algn="ctr"/>
              <a:r>
                <a:rPr lang="en-US" sz="1350" i="1" dirty="0"/>
                <a:t>r=v t</a:t>
              </a:r>
            </a:p>
          </p:txBody>
        </p:sp>
        <p:sp>
          <p:nvSpPr>
            <p:cNvPr id="17" name="Right Brace 16">
              <a:extLst>
                <a:ext uri="{FF2B5EF4-FFF2-40B4-BE49-F238E27FC236}">
                  <a16:creationId xmlns:a16="http://schemas.microsoft.com/office/drawing/2014/main" id="{021AEE7F-116A-C452-1CB9-358A10414954}"/>
                </a:ext>
              </a:extLst>
            </p:cNvPr>
            <p:cNvSpPr/>
            <p:nvPr/>
          </p:nvSpPr>
          <p:spPr>
            <a:xfrm>
              <a:off x="6776877" y="3348015"/>
              <a:ext cx="340766" cy="2803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Right Brace 17">
              <a:extLst>
                <a:ext uri="{FF2B5EF4-FFF2-40B4-BE49-F238E27FC236}">
                  <a16:creationId xmlns:a16="http://schemas.microsoft.com/office/drawing/2014/main" id="{FB306370-CD0C-DA4E-0E0E-0F842D270DB6}"/>
                </a:ext>
              </a:extLst>
            </p:cNvPr>
            <p:cNvSpPr/>
            <p:nvPr/>
          </p:nvSpPr>
          <p:spPr>
            <a:xfrm>
              <a:off x="8417821" y="1963411"/>
              <a:ext cx="213790" cy="4205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TextBox 18">
              <a:extLst>
                <a:ext uri="{FF2B5EF4-FFF2-40B4-BE49-F238E27FC236}">
                  <a16:creationId xmlns:a16="http://schemas.microsoft.com/office/drawing/2014/main" id="{2D434E1A-907F-088B-EA91-84E3E6680DD7}"/>
                </a:ext>
              </a:extLst>
            </p:cNvPr>
            <p:cNvSpPr txBox="1"/>
            <p:nvPr/>
          </p:nvSpPr>
          <p:spPr>
            <a:xfrm flipH="1">
              <a:off x="6486832" y="1279948"/>
              <a:ext cx="637017" cy="954108"/>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20" name="TextBox 19">
              <a:extLst>
                <a:ext uri="{FF2B5EF4-FFF2-40B4-BE49-F238E27FC236}">
                  <a16:creationId xmlns:a16="http://schemas.microsoft.com/office/drawing/2014/main" id="{DC350C47-2FD0-5DAF-11E6-CFA4B5C0B04E}"/>
                </a:ext>
              </a:extLst>
            </p:cNvPr>
            <p:cNvSpPr txBox="1"/>
            <p:nvPr/>
          </p:nvSpPr>
          <p:spPr>
            <a:xfrm flipH="1">
              <a:off x="8463540" y="3881353"/>
              <a:ext cx="637017" cy="400109"/>
            </a:xfrm>
            <a:prstGeom prst="rect">
              <a:avLst/>
            </a:prstGeom>
            <a:noFill/>
          </p:spPr>
          <p:txBody>
            <a:bodyPr wrap="square" rtlCol="0">
              <a:spAutoFit/>
            </a:bodyPr>
            <a:lstStyle/>
            <a:p>
              <a:pPr algn="ctr"/>
              <a:r>
                <a:rPr lang="en-US" sz="1350" i="1" dirty="0" err="1"/>
                <a:t>cT</a:t>
              </a:r>
              <a:endParaRPr lang="en-US" sz="1350" i="1" dirty="0"/>
            </a:p>
          </p:txBody>
        </p:sp>
        <p:sp>
          <p:nvSpPr>
            <p:cNvPr id="21" name="TextBox 20">
              <a:extLst>
                <a:ext uri="{FF2B5EF4-FFF2-40B4-BE49-F238E27FC236}">
                  <a16:creationId xmlns:a16="http://schemas.microsoft.com/office/drawing/2014/main" id="{0BE03DD2-BAA3-D16C-43AD-054C56D91C96}"/>
                </a:ext>
              </a:extLst>
            </p:cNvPr>
            <p:cNvSpPr txBox="1"/>
            <p:nvPr/>
          </p:nvSpPr>
          <p:spPr>
            <a:xfrm flipH="1">
              <a:off x="7028463" y="4605833"/>
              <a:ext cx="637017" cy="400109"/>
            </a:xfrm>
            <a:prstGeom prst="rect">
              <a:avLst/>
            </a:prstGeom>
            <a:noFill/>
          </p:spPr>
          <p:txBody>
            <a:bodyPr wrap="square" rtlCol="0">
              <a:spAutoFit/>
            </a:bodyPr>
            <a:lstStyle/>
            <a:p>
              <a:pPr algn="ctr"/>
              <a:r>
                <a:rPr lang="en-US" sz="1350" i="1" dirty="0" err="1"/>
                <a:t>cT</a:t>
              </a:r>
              <a:r>
                <a:rPr lang="en-US" sz="1350" i="1" dirty="0"/>
                <a:t>-r</a:t>
              </a:r>
            </a:p>
          </p:txBody>
        </p:sp>
        <p:sp>
          <p:nvSpPr>
            <p:cNvPr id="22" name="TextBox 21">
              <a:extLst>
                <a:ext uri="{FF2B5EF4-FFF2-40B4-BE49-F238E27FC236}">
                  <a16:creationId xmlns:a16="http://schemas.microsoft.com/office/drawing/2014/main" id="{07848A7B-EC31-E3DF-7048-35164B98A7AD}"/>
                </a:ext>
              </a:extLst>
            </p:cNvPr>
            <p:cNvSpPr txBox="1"/>
            <p:nvPr/>
          </p:nvSpPr>
          <p:spPr>
            <a:xfrm flipH="1">
              <a:off x="2950618" y="3898592"/>
              <a:ext cx="1475988" cy="677108"/>
            </a:xfrm>
            <a:prstGeom prst="rect">
              <a:avLst/>
            </a:prstGeom>
            <a:noFill/>
          </p:spPr>
          <p:txBody>
            <a:bodyPr wrap="square" rtlCol="0">
              <a:spAutoFit/>
            </a:bodyPr>
            <a:lstStyle/>
            <a:p>
              <a:r>
                <a:rPr lang="en-US" sz="1350" i="1" dirty="0"/>
                <a:t>C</a:t>
              </a:r>
            </a:p>
            <a:p>
              <a:r>
                <a:rPr lang="en-US" sz="1350" i="1" dirty="0"/>
                <a:t>(c</a:t>
              </a:r>
              <a:r>
                <a:rPr lang="el-GR" sz="1350" i="1" dirty="0"/>
                <a:t>τ</a:t>
              </a:r>
              <a:r>
                <a:rPr lang="en-US" sz="1350" i="1" dirty="0"/>
                <a:t>)</a:t>
              </a:r>
              <a:r>
                <a:rPr lang="en-US" sz="1350" i="1" baseline="30000" dirty="0"/>
                <a:t>2</a:t>
              </a:r>
              <a:r>
                <a:rPr lang="en-US" sz="1350" i="1" dirty="0"/>
                <a:t>=(</a:t>
              </a:r>
              <a:r>
                <a:rPr lang="en-US" sz="1350" i="1" dirty="0" err="1"/>
                <a:t>ct</a:t>
              </a:r>
              <a:r>
                <a:rPr lang="en-US" sz="1350" i="1" dirty="0"/>
                <a:t>)</a:t>
              </a:r>
              <a:r>
                <a:rPr lang="en-US" sz="1350" i="1" baseline="30000" dirty="0"/>
                <a:t>2</a:t>
              </a:r>
              <a:r>
                <a:rPr lang="en-US" sz="1350" i="1" dirty="0"/>
                <a:t>-r</a:t>
              </a:r>
              <a:r>
                <a:rPr lang="en-US" sz="1350" i="1" baseline="30000" dirty="0"/>
                <a:t>2</a:t>
              </a:r>
              <a:endParaRPr lang="en-US" sz="1350" i="1" dirty="0"/>
            </a:p>
          </p:txBody>
        </p:sp>
        <p:cxnSp>
          <p:nvCxnSpPr>
            <p:cNvPr id="23" name="Straight Arrow Connector 22">
              <a:extLst>
                <a:ext uri="{FF2B5EF4-FFF2-40B4-BE49-F238E27FC236}">
                  <a16:creationId xmlns:a16="http://schemas.microsoft.com/office/drawing/2014/main" id="{E13154A4-2A76-B788-CC8A-B4056E10B7A0}"/>
                </a:ext>
              </a:extLst>
            </p:cNvPr>
            <p:cNvCxnSpPr>
              <a:cxnSpLocks/>
              <a:stCxn id="13" idx="1"/>
              <a:endCxn id="25" idx="2"/>
            </p:cNvCxnSpPr>
            <p:nvPr/>
          </p:nvCxnSpPr>
          <p:spPr>
            <a:xfrm flipV="1">
              <a:off x="3985192" y="3374912"/>
              <a:ext cx="1380348" cy="24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ADC3C5-292D-859C-FA96-5AC18C977CA3}"/>
                </a:ext>
              </a:extLst>
            </p:cNvPr>
            <p:cNvCxnSpPr>
              <a:cxnSpLocks/>
              <a:stCxn id="22" idx="1"/>
              <a:endCxn id="45" idx="1"/>
            </p:cNvCxnSpPr>
            <p:nvPr/>
          </p:nvCxnSpPr>
          <p:spPr>
            <a:xfrm flipV="1">
              <a:off x="4426606" y="3989540"/>
              <a:ext cx="928049" cy="247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6BC59A2-BE19-58DC-541A-F658057C6DBC}"/>
                </a:ext>
              </a:extLst>
            </p:cNvPr>
            <p:cNvSpPr/>
            <p:nvPr/>
          </p:nvSpPr>
          <p:spPr>
            <a:xfrm>
              <a:off x="5365539" y="1966736"/>
              <a:ext cx="2816352" cy="28163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 name="Straight Connector 25">
              <a:extLst>
                <a:ext uri="{FF2B5EF4-FFF2-40B4-BE49-F238E27FC236}">
                  <a16:creationId xmlns:a16="http://schemas.microsoft.com/office/drawing/2014/main" id="{80F27087-B7AF-D12A-6DB1-B76ACF2D6897}"/>
                </a:ext>
              </a:extLst>
            </p:cNvPr>
            <p:cNvCxnSpPr>
              <a:cxnSpLocks/>
            </p:cNvCxnSpPr>
            <p:nvPr/>
          </p:nvCxnSpPr>
          <p:spPr>
            <a:xfrm>
              <a:off x="5526006" y="4014291"/>
              <a:ext cx="1240515" cy="215202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FDC268-D1CB-302B-93D3-07D1AA335666}"/>
                </a:ext>
              </a:extLst>
            </p:cNvPr>
            <p:cNvCxnSpPr/>
            <p:nvPr/>
          </p:nvCxnSpPr>
          <p:spPr>
            <a:xfrm flipV="1">
              <a:off x="5531786" y="3340985"/>
              <a:ext cx="1228024" cy="673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8FD6F40-920C-52DA-43FD-31808ACC8DF5}"/>
                </a:ext>
              </a:extLst>
            </p:cNvPr>
            <p:cNvCxnSpPr>
              <a:cxnSpLocks/>
              <a:stCxn id="25" idx="0"/>
              <a:endCxn id="18" idx="0"/>
            </p:cNvCxnSpPr>
            <p:nvPr/>
          </p:nvCxnSpPr>
          <p:spPr>
            <a:xfrm flipV="1">
              <a:off x="6773715" y="1963411"/>
              <a:ext cx="1644106" cy="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C08FB4-414A-A35F-D160-9A9AEB3B3BF2}"/>
                </a:ext>
              </a:extLst>
            </p:cNvPr>
            <p:cNvCxnSpPr>
              <a:cxnSpLocks/>
              <a:endCxn id="51" idx="2"/>
            </p:cNvCxnSpPr>
            <p:nvPr/>
          </p:nvCxnSpPr>
          <p:spPr>
            <a:xfrm flipV="1">
              <a:off x="4291698" y="6181619"/>
              <a:ext cx="4965691" cy="24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508E460-3FD3-E1A4-D6E1-95C832950465}"/>
                </a:ext>
              </a:extLst>
            </p:cNvPr>
            <p:cNvGrpSpPr>
              <a:grpSpLocks noChangeAspect="1"/>
            </p:cNvGrpSpPr>
            <p:nvPr/>
          </p:nvGrpSpPr>
          <p:grpSpPr>
            <a:xfrm>
              <a:off x="4292631" y="3699023"/>
              <a:ext cx="4964758" cy="4965192"/>
              <a:chOff x="3790023" y="3135081"/>
              <a:chExt cx="6034513" cy="6062472"/>
            </a:xfrm>
          </p:grpSpPr>
          <p:sp>
            <p:nvSpPr>
              <p:cNvPr id="51" name="Arc 50">
                <a:extLst>
                  <a:ext uri="{FF2B5EF4-FFF2-40B4-BE49-F238E27FC236}">
                    <a16:creationId xmlns:a16="http://schemas.microsoft.com/office/drawing/2014/main" id="{F76D6795-FAE0-0E62-6574-2D2FA8EE4019}"/>
                  </a:ext>
                </a:extLst>
              </p:cNvPr>
              <p:cNvSpPr/>
              <p:nvPr/>
            </p:nvSpPr>
            <p:spPr>
              <a:xfrm>
                <a:off x="3796193" y="3135081"/>
                <a:ext cx="6028343" cy="6062472"/>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2" name="Arc 51">
                <a:extLst>
                  <a:ext uri="{FF2B5EF4-FFF2-40B4-BE49-F238E27FC236}">
                    <a16:creationId xmlns:a16="http://schemas.microsoft.com/office/drawing/2014/main" id="{9A369A73-193B-5580-3328-72DEE527BC39}"/>
                  </a:ext>
                </a:extLst>
              </p:cNvPr>
              <p:cNvSpPr/>
              <p:nvPr/>
            </p:nvSpPr>
            <p:spPr>
              <a:xfrm flipH="1">
                <a:off x="3790023" y="3135081"/>
                <a:ext cx="6028343" cy="6062472"/>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45" name="Star: 5 Points 44">
              <a:extLst>
                <a:ext uri="{FF2B5EF4-FFF2-40B4-BE49-F238E27FC236}">
                  <a16:creationId xmlns:a16="http://schemas.microsoft.com/office/drawing/2014/main" id="{CDAA6845-16AD-280A-0121-B0BA51DDFCE4}"/>
                </a:ext>
              </a:extLst>
            </p:cNvPr>
            <p:cNvSpPr/>
            <p:nvPr/>
          </p:nvSpPr>
          <p:spPr>
            <a:xfrm>
              <a:off x="5354656" y="3884383"/>
              <a:ext cx="338011" cy="275306"/>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a:extLst>
                <a:ext uri="{FF2B5EF4-FFF2-40B4-BE49-F238E27FC236}">
                  <a16:creationId xmlns:a16="http://schemas.microsoft.com/office/drawing/2014/main" id="{448ACAE1-0E9E-8085-F824-98BCCF72B9D0}"/>
                </a:ext>
              </a:extLst>
            </p:cNvPr>
            <p:cNvSpPr txBox="1"/>
            <p:nvPr/>
          </p:nvSpPr>
          <p:spPr>
            <a:xfrm rot="17874298" flipH="1">
              <a:off x="3604845" y="4617738"/>
              <a:ext cx="2090725" cy="769441"/>
            </a:xfrm>
            <a:prstGeom prst="rect">
              <a:avLst/>
            </a:prstGeom>
            <a:noFill/>
          </p:spPr>
          <p:txBody>
            <a:bodyPr wrap="square" rtlCol="0">
              <a:spAutoFit/>
            </a:bodyPr>
            <a:lstStyle/>
            <a:p>
              <a:pPr algn="ctr"/>
              <a:r>
                <a:rPr lang="en-US" sz="1350" i="1" dirty="0"/>
                <a:t>c</a:t>
              </a:r>
              <a:r>
                <a:rPr lang="el-GR" sz="1350" i="1" dirty="0"/>
                <a:t>τ</a:t>
              </a:r>
              <a:endParaRPr lang="en-US" sz="1350" i="1" dirty="0"/>
            </a:p>
            <a:p>
              <a:pPr algn="ctr"/>
              <a:r>
                <a:rPr lang="en-US" sz="900" i="1" dirty="0"/>
                <a:t>Age of Universe</a:t>
              </a:r>
            </a:p>
            <a:p>
              <a:pPr algn="ctr"/>
              <a:r>
                <a:rPr lang="en-US" sz="900" i="1" dirty="0"/>
                <a:t>At Time of Emission</a:t>
              </a:r>
            </a:p>
          </p:txBody>
        </p:sp>
        <p:sp>
          <p:nvSpPr>
            <p:cNvPr id="47" name="TextBox 46">
              <a:extLst>
                <a:ext uri="{FF2B5EF4-FFF2-40B4-BE49-F238E27FC236}">
                  <a16:creationId xmlns:a16="http://schemas.microsoft.com/office/drawing/2014/main" id="{DA54D857-994B-016C-B1AA-3D4FF6CC4C62}"/>
                </a:ext>
              </a:extLst>
            </p:cNvPr>
            <p:cNvSpPr txBox="1"/>
            <p:nvPr/>
          </p:nvSpPr>
          <p:spPr>
            <a:xfrm rot="3745330">
              <a:off x="6002834" y="5056300"/>
              <a:ext cx="829715" cy="307776"/>
            </a:xfrm>
            <a:prstGeom prst="rect">
              <a:avLst/>
            </a:prstGeom>
            <a:noFill/>
            <a:ln>
              <a:noFill/>
            </a:ln>
          </p:spPr>
          <p:txBody>
            <a:bodyPr wrap="none" rtlCol="0">
              <a:spAutoFit/>
            </a:bodyPr>
            <a:lstStyle/>
            <a:p>
              <a:pPr algn="l"/>
              <a:r>
                <a:rPr lang="en-US" sz="900" dirty="0">
                  <a:latin typeface="Cambria Math" panose="02040503050406030204" pitchFamily="18" charset="0"/>
                </a:rPr>
                <a:t>Timeline</a:t>
              </a:r>
            </a:p>
          </p:txBody>
        </p:sp>
      </p:grpSp>
    </p:spTree>
    <p:extLst>
      <p:ext uri="{BB962C8B-B14F-4D97-AF65-F5344CB8AC3E}">
        <p14:creationId xmlns:p14="http://schemas.microsoft.com/office/powerpoint/2010/main" val="202460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91651-DAC6-6303-F2D2-EC049FF9571A}"/>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C02EA2E2-47C8-B306-FBC5-2EEDD28D56BC}"/>
              </a:ext>
            </a:extLst>
          </p:cNvPr>
          <p:cNvSpPr txBox="1"/>
          <p:nvPr/>
        </p:nvSpPr>
        <p:spPr>
          <a:xfrm>
            <a:off x="4529285" y="575752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5" name="Group 4">
            <a:extLst>
              <a:ext uri="{FF2B5EF4-FFF2-40B4-BE49-F238E27FC236}">
                <a16:creationId xmlns:a16="http://schemas.microsoft.com/office/drawing/2014/main" id="{2C54BB32-8537-B61D-6929-56A0D97FC42E}"/>
              </a:ext>
            </a:extLst>
          </p:cNvPr>
          <p:cNvGrpSpPr/>
          <p:nvPr/>
        </p:nvGrpSpPr>
        <p:grpSpPr>
          <a:xfrm>
            <a:off x="5136686" y="2119743"/>
            <a:ext cx="1400" cy="3657600"/>
            <a:chOff x="7477663" y="842228"/>
            <a:chExt cx="1866" cy="4239478"/>
          </a:xfrm>
        </p:grpSpPr>
        <p:cxnSp>
          <p:nvCxnSpPr>
            <p:cNvPr id="17" name="Straight Connector 16">
              <a:extLst>
                <a:ext uri="{FF2B5EF4-FFF2-40B4-BE49-F238E27FC236}">
                  <a16:creationId xmlns:a16="http://schemas.microsoft.com/office/drawing/2014/main" id="{43F05241-C25E-0E08-B392-F99DAC43C2EA}"/>
                </a:ext>
              </a:extLst>
            </p:cNvPr>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4F94D2-A002-2EC7-0ED9-3C959E7D0929}"/>
                </a:ext>
              </a:extLst>
            </p:cNvPr>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3D677C95-50DD-D4C9-6486-8E4F3EE188CD}"/>
              </a:ext>
            </a:extLst>
          </p:cNvPr>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16C27B-6591-ADBB-578A-4AC50381A532}"/>
              </a:ext>
            </a:extLst>
          </p:cNvPr>
          <p:cNvCxnSpPr>
            <a:cxnSpLocks/>
          </p:cNvCxnSpPr>
          <p:nvPr/>
        </p:nvCxnSpPr>
        <p:spPr>
          <a:xfrm flipH="1">
            <a:off x="3393577" y="2123685"/>
            <a:ext cx="1734521" cy="172306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224EF38-B73D-3101-65DC-70D402E0A6E6}"/>
              </a:ext>
            </a:extLst>
          </p:cNvPr>
          <p:cNvSpPr txBox="1"/>
          <p:nvPr/>
        </p:nvSpPr>
        <p:spPr>
          <a:xfrm flipH="1">
            <a:off x="5968711" y="2356036"/>
            <a:ext cx="1690150" cy="646331"/>
          </a:xfrm>
          <a:prstGeom prst="rect">
            <a:avLst/>
          </a:prstGeom>
          <a:noFill/>
        </p:spPr>
        <p:txBody>
          <a:bodyPr wrap="square" rtlCol="0">
            <a:spAutoFit/>
          </a:bodyPr>
          <a:lstStyle/>
          <a:p>
            <a:pPr algn="ctr"/>
            <a:r>
              <a:rPr lang="en-US" sz="1200" dirty="0"/>
              <a:t>Limit of the Observable Universe</a:t>
            </a:r>
          </a:p>
          <a:p>
            <a:pPr algn="ctr"/>
            <a:r>
              <a:rPr lang="en-US" sz="1200" dirty="0"/>
              <a:t>~13.8 </a:t>
            </a:r>
            <a:r>
              <a:rPr lang="en-US" sz="1200" dirty="0" err="1"/>
              <a:t>Gly</a:t>
            </a:r>
            <a:endParaRPr lang="en-US" sz="1200" dirty="0"/>
          </a:p>
        </p:txBody>
      </p:sp>
      <p:sp>
        <p:nvSpPr>
          <p:cNvPr id="69" name="TextBox 68">
            <a:extLst>
              <a:ext uri="{FF2B5EF4-FFF2-40B4-BE49-F238E27FC236}">
                <a16:creationId xmlns:a16="http://schemas.microsoft.com/office/drawing/2014/main" id="{B8B59B67-56FB-7070-4CC3-5F21AA2E4D31}"/>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ADF776DC-EC4B-8447-91AD-885C4B77DB6A}"/>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cxnSp>
        <p:nvCxnSpPr>
          <p:cNvPr id="85" name="Straight Arrow Connector 84">
            <a:extLst>
              <a:ext uri="{FF2B5EF4-FFF2-40B4-BE49-F238E27FC236}">
                <a16:creationId xmlns:a16="http://schemas.microsoft.com/office/drawing/2014/main" id="{CD422A0F-E2E5-1361-D117-373383B85870}"/>
              </a:ext>
            </a:extLst>
          </p:cNvPr>
          <p:cNvCxnSpPr>
            <a:cxnSpLocks/>
            <a:stCxn id="61" idx="2"/>
          </p:cNvCxnSpPr>
          <p:nvPr/>
        </p:nvCxnSpPr>
        <p:spPr>
          <a:xfrm>
            <a:off x="6813786" y="3002367"/>
            <a:ext cx="0" cy="946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36BE3A-6F7C-89F8-2888-FA849D653FD9}"/>
              </a:ext>
            </a:extLst>
          </p:cNvPr>
          <p:cNvCxnSpPr>
            <a:cxnSpLocks/>
          </p:cNvCxnSpPr>
          <p:nvPr/>
        </p:nvCxnSpPr>
        <p:spPr>
          <a:xfrm flipV="1">
            <a:off x="5127571" y="2127016"/>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0FD64F-10C0-D53A-8460-6165C833BF89}"/>
              </a:ext>
            </a:extLst>
          </p:cNvPr>
          <p:cNvCxnSpPr>
            <a:cxnSpLocks/>
          </p:cNvCxnSpPr>
          <p:nvPr/>
        </p:nvCxnSpPr>
        <p:spPr>
          <a:xfrm rot="16200000">
            <a:off x="5137386" y="2119744"/>
            <a:ext cx="0" cy="3657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60081ABB-DC33-E89A-58E0-2F2B7B39DC8B}"/>
              </a:ext>
            </a:extLst>
          </p:cNvPr>
          <p:cNvSpPr/>
          <p:nvPr/>
        </p:nvSpPr>
        <p:spPr>
          <a:xfrm>
            <a:off x="589868" y="4072364"/>
            <a:ext cx="1590128" cy="507831"/>
          </a:xfrm>
          <a:prstGeom prst="rect">
            <a:avLst/>
          </a:prstGeom>
        </p:spPr>
        <p:txBody>
          <a:bodyPr wrap="square">
            <a:spAutoFit/>
          </a:bodyPr>
          <a:lstStyle/>
          <a:p>
            <a:r>
              <a:rPr lang="en-US" sz="1350" b="1" dirty="0"/>
              <a:t>B</a:t>
            </a:r>
            <a:r>
              <a:rPr lang="en-US" sz="1350" b="1" baseline="-25000" dirty="0"/>
              <a:t>3</a:t>
            </a:r>
            <a:r>
              <a:rPr lang="en-US" sz="1350" dirty="0"/>
              <a:t>: UDFj-39546284</a:t>
            </a:r>
          </a:p>
          <a:p>
            <a:r>
              <a:rPr lang="en-US" sz="1350" i="1" dirty="0"/>
              <a:t>r=</a:t>
            </a:r>
            <a:r>
              <a:rPr lang="en-US" sz="1350" dirty="0"/>
              <a:t>13.37 Gly</a:t>
            </a:r>
          </a:p>
        </p:txBody>
      </p:sp>
      <p:sp>
        <p:nvSpPr>
          <p:cNvPr id="58" name="Rectangle 57">
            <a:extLst>
              <a:ext uri="{FF2B5EF4-FFF2-40B4-BE49-F238E27FC236}">
                <a16:creationId xmlns:a16="http://schemas.microsoft.com/office/drawing/2014/main" id="{D31AAEB3-5D99-40CF-27C2-9162912F61C3}"/>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2" name="Rectangle 91">
            <a:extLst>
              <a:ext uri="{FF2B5EF4-FFF2-40B4-BE49-F238E27FC236}">
                <a16:creationId xmlns:a16="http://schemas.microsoft.com/office/drawing/2014/main" id="{30247CAD-50A4-78AE-7BA9-53473C19A284}"/>
              </a:ext>
            </a:extLst>
          </p:cNvPr>
          <p:cNvSpPr/>
          <p:nvPr/>
        </p:nvSpPr>
        <p:spPr>
          <a:xfrm>
            <a:off x="582898" y="3310960"/>
            <a:ext cx="1446290" cy="715581"/>
          </a:xfrm>
          <a:prstGeom prst="rect">
            <a:avLst/>
          </a:prstGeom>
        </p:spPr>
        <p:txBody>
          <a:bodyPr wrap="square">
            <a:spAutoFit/>
          </a:bodyPr>
          <a:lstStyle/>
          <a:p>
            <a:r>
              <a:rPr lang="en-US" sz="1350" b="1" dirty="0"/>
              <a:t>B</a:t>
            </a:r>
            <a:r>
              <a:rPr lang="en-US" sz="1350" b="1" baseline="-25000" dirty="0"/>
              <a:t>2</a:t>
            </a:r>
            <a:r>
              <a:rPr lang="en-US" sz="1350" dirty="0"/>
              <a:t>: CL J1001+0220</a:t>
            </a:r>
          </a:p>
          <a:p>
            <a:r>
              <a:rPr lang="en-US" sz="1350" i="1" dirty="0"/>
              <a:t>r=</a:t>
            </a:r>
            <a:r>
              <a:rPr lang="en-US" sz="1350" dirty="0"/>
              <a:t>11.1 Gly</a:t>
            </a:r>
          </a:p>
        </p:txBody>
      </p:sp>
      <p:sp>
        <p:nvSpPr>
          <p:cNvPr id="95" name="Rectangle 94">
            <a:extLst>
              <a:ext uri="{FF2B5EF4-FFF2-40B4-BE49-F238E27FC236}">
                <a16:creationId xmlns:a16="http://schemas.microsoft.com/office/drawing/2014/main" id="{9F599F9B-E72D-5829-5067-1EFD04ABF6AD}"/>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r=</a:t>
            </a:r>
            <a:r>
              <a:rPr lang="en-US" sz="1350" dirty="0"/>
              <a:t>6.4 Gly</a:t>
            </a:r>
          </a:p>
        </p:txBody>
      </p:sp>
      <p:cxnSp>
        <p:nvCxnSpPr>
          <p:cNvPr id="100" name="Straight Arrow Connector 99">
            <a:extLst>
              <a:ext uri="{FF2B5EF4-FFF2-40B4-BE49-F238E27FC236}">
                <a16:creationId xmlns:a16="http://schemas.microsoft.com/office/drawing/2014/main" id="{0DF2D0AA-7730-0E5A-C8BD-AE4246A42666}"/>
              </a:ext>
            </a:extLst>
          </p:cNvPr>
          <p:cNvCxnSpPr>
            <a:cxnSpLocks/>
            <a:stCxn id="88" idx="3"/>
            <a:endCxn id="12" idx="1"/>
          </p:cNvCxnSpPr>
          <p:nvPr/>
        </p:nvCxnSpPr>
        <p:spPr>
          <a:xfrm flipV="1">
            <a:off x="2179996" y="3869798"/>
            <a:ext cx="1064940" cy="456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87B8ACB-1DF9-178F-5249-4A7A41813A54}"/>
              </a:ext>
            </a:extLst>
          </p:cNvPr>
          <p:cNvCxnSpPr>
            <a:cxnSpLocks/>
            <a:stCxn id="92" idx="3"/>
            <a:endCxn id="7" idx="1"/>
          </p:cNvCxnSpPr>
          <p:nvPr/>
        </p:nvCxnSpPr>
        <p:spPr>
          <a:xfrm flipV="1">
            <a:off x="2029188" y="3606250"/>
            <a:ext cx="1506381" cy="62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D02F16-7E69-BFF0-390C-A06430A40C4C}"/>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08751629-97F3-D032-C002-5654685CEEFA}"/>
              </a:ext>
            </a:extLst>
          </p:cNvPr>
          <p:cNvSpPr/>
          <p:nvPr/>
        </p:nvSpPr>
        <p:spPr>
          <a:xfrm>
            <a:off x="3535569" y="3527382"/>
            <a:ext cx="205740" cy="206479"/>
          </a:xfrm>
          <a:prstGeom prst="star5">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C0539F16-5CFA-3DA9-38FC-D8D4BF2A6294}"/>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43BBE3-3C8E-05ED-65A8-0FF858E703A6}"/>
              </a:ext>
            </a:extLst>
          </p:cNvPr>
          <p:cNvCxnSpPr>
            <a:cxnSpLocks/>
          </p:cNvCxnSpPr>
          <p:nvPr/>
        </p:nvCxnSpPr>
        <p:spPr>
          <a:xfrm rot="16200000" flipV="1">
            <a:off x="4211390" y="3027581"/>
            <a:ext cx="0" cy="17647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A3FD28-CC64-EFA5-0577-053B3F549CCC}"/>
              </a:ext>
            </a:extLst>
          </p:cNvPr>
          <p:cNvCxnSpPr>
            <a:cxnSpLocks/>
          </p:cNvCxnSpPr>
          <p:nvPr/>
        </p:nvCxnSpPr>
        <p:spPr>
          <a:xfrm rot="16200000" flipV="1">
            <a:off x="4386898" y="2894529"/>
            <a:ext cx="0" cy="147218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Star: 5 Points 1">
            <a:extLst>
              <a:ext uri="{FF2B5EF4-FFF2-40B4-BE49-F238E27FC236}">
                <a16:creationId xmlns:a16="http://schemas.microsoft.com/office/drawing/2014/main" id="{D5B05C45-8C8D-2FE0-BD6B-741C4240B729}"/>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tar: 5 Points 11">
            <a:extLst>
              <a:ext uri="{FF2B5EF4-FFF2-40B4-BE49-F238E27FC236}">
                <a16:creationId xmlns:a16="http://schemas.microsoft.com/office/drawing/2014/main" id="{B6A37827-7D72-3D5B-662D-CCB33D8F04A6}"/>
              </a:ext>
            </a:extLst>
          </p:cNvPr>
          <p:cNvSpPr/>
          <p:nvPr/>
        </p:nvSpPr>
        <p:spPr>
          <a:xfrm>
            <a:off x="3244936" y="3790930"/>
            <a:ext cx="205740" cy="206479"/>
          </a:xfrm>
          <a:prstGeom prst="star5">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114">
            <a:extLst>
              <a:ext uri="{FF2B5EF4-FFF2-40B4-BE49-F238E27FC236}">
                <a16:creationId xmlns:a16="http://schemas.microsoft.com/office/drawing/2014/main" id="{3F4FA654-9642-28E3-C8C8-C452C110D2FB}"/>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4088F731-7BD7-2F75-CBEA-2F231834C6F7}"/>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17" name="Picture 116">
            <a:extLst>
              <a:ext uri="{FF2B5EF4-FFF2-40B4-BE49-F238E27FC236}">
                <a16:creationId xmlns:a16="http://schemas.microsoft.com/office/drawing/2014/main" id="{D70298A1-1AA4-34CC-8069-E5770575FEAA}"/>
              </a:ext>
            </a:extLst>
          </p:cNvPr>
          <p:cNvPicPr>
            <a:picLocks noChangeAspect="1"/>
          </p:cNvPicPr>
          <p:nvPr/>
        </p:nvPicPr>
        <p:blipFill>
          <a:blip r:embed="rId4"/>
          <a:stretch>
            <a:fillRect/>
          </a:stretch>
        </p:blipFill>
        <p:spPr>
          <a:xfrm>
            <a:off x="338940" y="127017"/>
            <a:ext cx="782028" cy="1070387"/>
          </a:xfrm>
          <a:prstGeom prst="rect">
            <a:avLst/>
          </a:prstGeom>
        </p:spPr>
      </p:pic>
      <p:sp>
        <p:nvSpPr>
          <p:cNvPr id="121" name="Title 3">
            <a:extLst>
              <a:ext uri="{FF2B5EF4-FFF2-40B4-BE49-F238E27FC236}">
                <a16:creationId xmlns:a16="http://schemas.microsoft.com/office/drawing/2014/main" id="{5F5DBF91-7FC9-0C8F-D9E7-261DAB559770}"/>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6" name="TextBox 5">
            <a:extLst>
              <a:ext uri="{FF2B5EF4-FFF2-40B4-BE49-F238E27FC236}">
                <a16:creationId xmlns:a16="http://schemas.microsoft.com/office/drawing/2014/main" id="{DCB6E96E-7629-C94B-E4D2-4CB09316803A}"/>
              </a:ext>
            </a:extLst>
          </p:cNvPr>
          <p:cNvSpPr txBox="1"/>
          <p:nvPr/>
        </p:nvSpPr>
        <p:spPr>
          <a:xfrm flipH="1">
            <a:off x="5027617" y="2801174"/>
            <a:ext cx="1229102" cy="300082"/>
          </a:xfrm>
          <a:prstGeom prst="rect">
            <a:avLst/>
          </a:prstGeom>
          <a:noFill/>
        </p:spPr>
        <p:txBody>
          <a:bodyPr wrap="square" rtlCol="0">
            <a:spAutoFit/>
          </a:bodyPr>
          <a:lstStyle/>
          <a:p>
            <a:pPr algn="ctr"/>
            <a:r>
              <a:rPr lang="en-US" sz="1350" i="1" dirty="0" err="1"/>
              <a:t>cT</a:t>
            </a:r>
            <a:r>
              <a:rPr lang="en-US" sz="1350" i="1" dirty="0"/>
              <a:t>-r=21.2 Gy</a:t>
            </a:r>
          </a:p>
        </p:txBody>
      </p:sp>
      <p:sp>
        <p:nvSpPr>
          <p:cNvPr id="9" name="TextBox 8">
            <a:extLst>
              <a:ext uri="{FF2B5EF4-FFF2-40B4-BE49-F238E27FC236}">
                <a16:creationId xmlns:a16="http://schemas.microsoft.com/office/drawing/2014/main" id="{CE153660-2F04-9589-9485-ADBD69ED0A9D}"/>
              </a:ext>
            </a:extLst>
          </p:cNvPr>
          <p:cNvSpPr txBox="1"/>
          <p:nvPr/>
        </p:nvSpPr>
        <p:spPr>
          <a:xfrm flipH="1">
            <a:off x="5027617" y="3412117"/>
            <a:ext cx="1229102" cy="300082"/>
          </a:xfrm>
          <a:prstGeom prst="rect">
            <a:avLst/>
          </a:prstGeom>
          <a:noFill/>
        </p:spPr>
        <p:txBody>
          <a:bodyPr wrap="square" rtlCol="0">
            <a:spAutoFit/>
          </a:bodyPr>
          <a:lstStyle/>
          <a:p>
            <a:pPr algn="ctr"/>
            <a:r>
              <a:rPr lang="en-US" sz="1350" i="1" dirty="0" err="1"/>
              <a:t>cT</a:t>
            </a:r>
            <a:r>
              <a:rPr lang="en-US" sz="1350" i="1" dirty="0"/>
              <a:t>-r=16.5 Gy</a:t>
            </a:r>
          </a:p>
        </p:txBody>
      </p:sp>
      <p:sp>
        <p:nvSpPr>
          <p:cNvPr id="13" name="TextBox 12">
            <a:extLst>
              <a:ext uri="{FF2B5EF4-FFF2-40B4-BE49-F238E27FC236}">
                <a16:creationId xmlns:a16="http://schemas.microsoft.com/office/drawing/2014/main" id="{B8DD8CC0-339B-EC54-F70C-F05DEAE7ED41}"/>
              </a:ext>
            </a:extLst>
          </p:cNvPr>
          <p:cNvSpPr txBox="1"/>
          <p:nvPr/>
        </p:nvSpPr>
        <p:spPr>
          <a:xfrm flipH="1">
            <a:off x="5036302" y="3718141"/>
            <a:ext cx="1229102" cy="300082"/>
          </a:xfrm>
          <a:prstGeom prst="rect">
            <a:avLst/>
          </a:prstGeom>
          <a:noFill/>
        </p:spPr>
        <p:txBody>
          <a:bodyPr wrap="square" rtlCol="0">
            <a:spAutoFit/>
          </a:bodyPr>
          <a:lstStyle/>
          <a:p>
            <a:pPr algn="ctr"/>
            <a:r>
              <a:rPr lang="en-US" sz="1350" i="1" dirty="0" err="1"/>
              <a:t>cT</a:t>
            </a:r>
            <a:r>
              <a:rPr lang="en-US" sz="1350" i="1" dirty="0"/>
              <a:t>-r=13.23 Gy</a:t>
            </a:r>
          </a:p>
        </p:txBody>
      </p:sp>
      <p:sp>
        <p:nvSpPr>
          <p:cNvPr id="14" name="Right Brace 13">
            <a:extLst>
              <a:ext uri="{FF2B5EF4-FFF2-40B4-BE49-F238E27FC236}">
                <a16:creationId xmlns:a16="http://schemas.microsoft.com/office/drawing/2014/main" id="{06FEA689-5241-528D-29D0-FA5ADB0F5B45}"/>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76216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528F3-D9FF-3B60-89A0-87FB4F8FF03D}"/>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C7146EB2-4DA7-A157-6D6C-5EA178797700}"/>
              </a:ext>
            </a:extLst>
          </p:cNvPr>
          <p:cNvSpPr txBox="1"/>
          <p:nvPr/>
        </p:nvSpPr>
        <p:spPr>
          <a:xfrm>
            <a:off x="4529285" y="575752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5" name="Group 4">
            <a:extLst>
              <a:ext uri="{FF2B5EF4-FFF2-40B4-BE49-F238E27FC236}">
                <a16:creationId xmlns:a16="http://schemas.microsoft.com/office/drawing/2014/main" id="{F8DE84BA-E1FA-F307-98B9-BF5F7CB2C25B}"/>
              </a:ext>
            </a:extLst>
          </p:cNvPr>
          <p:cNvGrpSpPr/>
          <p:nvPr/>
        </p:nvGrpSpPr>
        <p:grpSpPr>
          <a:xfrm>
            <a:off x="5142631" y="2119743"/>
            <a:ext cx="1400" cy="3657600"/>
            <a:chOff x="7477663" y="842228"/>
            <a:chExt cx="1866" cy="4239478"/>
          </a:xfrm>
        </p:grpSpPr>
        <p:cxnSp>
          <p:nvCxnSpPr>
            <p:cNvPr id="17" name="Straight Connector 16">
              <a:extLst>
                <a:ext uri="{FF2B5EF4-FFF2-40B4-BE49-F238E27FC236}">
                  <a16:creationId xmlns:a16="http://schemas.microsoft.com/office/drawing/2014/main" id="{C57D04D7-BF9F-CF15-B45D-CBFFDE44179F}"/>
                </a:ext>
              </a:extLst>
            </p:cNvPr>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4A87F1-5934-D070-42AF-15F249DCD624}"/>
                </a:ext>
              </a:extLst>
            </p:cNvPr>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A2781745-2E12-6DE0-EC73-E4BFE25E2535}"/>
              </a:ext>
            </a:extLst>
          </p:cNvPr>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378018-413D-C4F7-8573-085F035CB049}"/>
              </a:ext>
            </a:extLst>
          </p:cNvPr>
          <p:cNvCxnSpPr>
            <a:cxnSpLocks/>
            <a:endCxn id="2" idx="2"/>
          </p:cNvCxnSpPr>
          <p:nvPr/>
        </p:nvCxnSpPr>
        <p:spPr>
          <a:xfrm flipH="1">
            <a:off x="4203546" y="2123685"/>
            <a:ext cx="924552" cy="97221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7A05CC4-001B-7B9B-5D76-A8DC61996884}"/>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B3B9AE0D-F980-1A58-9620-1F41CD9D6AA8}"/>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cxnSp>
        <p:nvCxnSpPr>
          <p:cNvPr id="46" name="Straight Connector 45">
            <a:extLst>
              <a:ext uri="{FF2B5EF4-FFF2-40B4-BE49-F238E27FC236}">
                <a16:creationId xmlns:a16="http://schemas.microsoft.com/office/drawing/2014/main" id="{F2BE573F-2B01-7EEA-94BA-4E159BB6CBB9}"/>
              </a:ext>
            </a:extLst>
          </p:cNvPr>
          <p:cNvCxnSpPr>
            <a:cxnSpLocks/>
          </p:cNvCxnSpPr>
          <p:nvPr/>
        </p:nvCxnSpPr>
        <p:spPr>
          <a:xfrm flipV="1">
            <a:off x="5147356" y="2125624"/>
            <a:ext cx="0" cy="8877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5165744B-9BE9-7D79-C900-87C395E0FBB6}"/>
              </a:ext>
            </a:extLst>
          </p:cNvPr>
          <p:cNvSpPr/>
          <p:nvPr/>
        </p:nvSpPr>
        <p:spPr>
          <a:xfrm flipH="1" flipV="1">
            <a:off x="4260837" y="2135469"/>
            <a:ext cx="1682496" cy="168249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8" name="Rectangle 57">
            <a:extLst>
              <a:ext uri="{FF2B5EF4-FFF2-40B4-BE49-F238E27FC236}">
                <a16:creationId xmlns:a16="http://schemas.microsoft.com/office/drawing/2014/main" id="{A0A67BCC-A6E7-43CD-40FA-16A3378B5074}"/>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5" name="Rectangle 94">
            <a:extLst>
              <a:ext uri="{FF2B5EF4-FFF2-40B4-BE49-F238E27FC236}">
                <a16:creationId xmlns:a16="http://schemas.microsoft.com/office/drawing/2014/main" id="{D552C1F2-98D9-2C1C-CCA7-4272C4FCB074}"/>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r=</a:t>
            </a:r>
            <a:r>
              <a:rPr lang="en-US" sz="1350" dirty="0"/>
              <a:t>6.4 Gly</a:t>
            </a:r>
          </a:p>
        </p:txBody>
      </p:sp>
      <p:cxnSp>
        <p:nvCxnSpPr>
          <p:cNvPr id="108" name="Straight Arrow Connector 107">
            <a:extLst>
              <a:ext uri="{FF2B5EF4-FFF2-40B4-BE49-F238E27FC236}">
                <a16:creationId xmlns:a16="http://schemas.microsoft.com/office/drawing/2014/main" id="{CB80F30B-D622-31F6-5854-DFB34AD9344D}"/>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980F45-73B7-15D8-0610-589AA3FDC5F7}"/>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tar: 5 Points 1">
            <a:extLst>
              <a:ext uri="{FF2B5EF4-FFF2-40B4-BE49-F238E27FC236}">
                <a16:creationId xmlns:a16="http://schemas.microsoft.com/office/drawing/2014/main" id="{69238C28-C1A0-2807-0C49-30344138E0A6}"/>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73545A2F-3D20-A8F6-7209-8A62F2D3E0F1}"/>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42F308-445A-B200-FE85-CF9F3A746277}"/>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9" name="Picture 8">
            <a:extLst>
              <a:ext uri="{FF2B5EF4-FFF2-40B4-BE49-F238E27FC236}">
                <a16:creationId xmlns:a16="http://schemas.microsoft.com/office/drawing/2014/main" id="{163760C5-71FF-CBD2-E33D-0A25A9CE82C7}"/>
              </a:ext>
            </a:extLst>
          </p:cNvPr>
          <p:cNvPicPr>
            <a:picLocks noChangeAspect="1"/>
          </p:cNvPicPr>
          <p:nvPr/>
        </p:nvPicPr>
        <p:blipFill>
          <a:blip r:embed="rId4"/>
          <a:stretch>
            <a:fillRect/>
          </a:stretch>
        </p:blipFill>
        <p:spPr>
          <a:xfrm>
            <a:off x="338940" y="127017"/>
            <a:ext cx="782028" cy="1070387"/>
          </a:xfrm>
          <a:prstGeom prst="rect">
            <a:avLst/>
          </a:prstGeom>
        </p:spPr>
      </p:pic>
      <p:sp>
        <p:nvSpPr>
          <p:cNvPr id="13" name="Title 3">
            <a:extLst>
              <a:ext uri="{FF2B5EF4-FFF2-40B4-BE49-F238E27FC236}">
                <a16:creationId xmlns:a16="http://schemas.microsoft.com/office/drawing/2014/main" id="{015FFB64-99DD-C94B-F353-1CE248099C7D}"/>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4" name="TextBox 3">
            <a:extLst>
              <a:ext uri="{FF2B5EF4-FFF2-40B4-BE49-F238E27FC236}">
                <a16:creationId xmlns:a16="http://schemas.microsoft.com/office/drawing/2014/main" id="{8444923F-FB25-E181-E29B-C9EE90BEB6A1}"/>
              </a:ext>
            </a:extLst>
          </p:cNvPr>
          <p:cNvSpPr txBox="1"/>
          <p:nvPr/>
        </p:nvSpPr>
        <p:spPr>
          <a:xfrm flipH="1">
            <a:off x="5027617" y="2801174"/>
            <a:ext cx="1229102" cy="300082"/>
          </a:xfrm>
          <a:prstGeom prst="rect">
            <a:avLst/>
          </a:prstGeom>
          <a:noFill/>
        </p:spPr>
        <p:txBody>
          <a:bodyPr wrap="square" rtlCol="0">
            <a:spAutoFit/>
          </a:bodyPr>
          <a:lstStyle/>
          <a:p>
            <a:pPr algn="ctr"/>
            <a:r>
              <a:rPr lang="en-US" sz="1350" i="1" dirty="0" err="1"/>
              <a:t>cT</a:t>
            </a:r>
            <a:r>
              <a:rPr lang="en-US" sz="1350" i="1" dirty="0"/>
              <a:t>-r=21.2 Gy</a:t>
            </a:r>
          </a:p>
        </p:txBody>
      </p:sp>
      <p:sp>
        <p:nvSpPr>
          <p:cNvPr id="8" name="Right Brace 7">
            <a:extLst>
              <a:ext uri="{FF2B5EF4-FFF2-40B4-BE49-F238E27FC236}">
                <a16:creationId xmlns:a16="http://schemas.microsoft.com/office/drawing/2014/main" id="{55EDAC74-0BB7-B6EE-CA57-E923A149D680}"/>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106719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FA20-3699-FE5A-9EFF-E1169BD0836A}"/>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6B87AE30-BA58-1A63-8C02-74C994BD1224}"/>
              </a:ext>
            </a:extLst>
          </p:cNvPr>
          <p:cNvSpPr txBox="1"/>
          <p:nvPr/>
        </p:nvSpPr>
        <p:spPr>
          <a:xfrm>
            <a:off x="4529285" y="575752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76" name="Group 75">
            <a:extLst>
              <a:ext uri="{FF2B5EF4-FFF2-40B4-BE49-F238E27FC236}">
                <a16:creationId xmlns:a16="http://schemas.microsoft.com/office/drawing/2014/main" id="{47E87AA0-635B-C3CE-9C9E-F11B07CC1C79}"/>
              </a:ext>
            </a:extLst>
          </p:cNvPr>
          <p:cNvGrpSpPr/>
          <p:nvPr/>
        </p:nvGrpSpPr>
        <p:grpSpPr>
          <a:xfrm>
            <a:off x="2435491" y="3101784"/>
            <a:ext cx="5434293" cy="5349239"/>
            <a:chOff x="7404776" y="874469"/>
            <a:chExt cx="1890377" cy="1850315"/>
          </a:xfrm>
        </p:grpSpPr>
        <p:sp>
          <p:nvSpPr>
            <p:cNvPr id="79" name="Arc 78">
              <a:extLst>
                <a:ext uri="{FF2B5EF4-FFF2-40B4-BE49-F238E27FC236}">
                  <a16:creationId xmlns:a16="http://schemas.microsoft.com/office/drawing/2014/main" id="{27072A80-0A88-FD1B-DAAF-1549209C01FD}"/>
                </a:ext>
              </a:extLst>
            </p:cNvPr>
            <p:cNvSpPr/>
            <p:nvPr/>
          </p:nvSpPr>
          <p:spPr>
            <a:xfrm flipH="1">
              <a:off x="7404776" y="874469"/>
              <a:ext cx="1860790" cy="1850315"/>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0" name="Arc 79">
              <a:extLst>
                <a:ext uri="{FF2B5EF4-FFF2-40B4-BE49-F238E27FC236}">
                  <a16:creationId xmlns:a16="http://schemas.microsoft.com/office/drawing/2014/main" id="{5B717A49-31CA-7267-9B28-495E8C58B605}"/>
                </a:ext>
              </a:extLst>
            </p:cNvPr>
            <p:cNvSpPr/>
            <p:nvPr/>
          </p:nvSpPr>
          <p:spPr>
            <a:xfrm>
              <a:off x="7434363" y="874469"/>
              <a:ext cx="1860790" cy="1850315"/>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id="{6C74CFEE-FEEA-5A5A-EEDF-B00DD7B0330D}"/>
              </a:ext>
            </a:extLst>
          </p:cNvPr>
          <p:cNvGrpSpPr/>
          <p:nvPr/>
        </p:nvGrpSpPr>
        <p:grpSpPr>
          <a:xfrm>
            <a:off x="5142631" y="2119743"/>
            <a:ext cx="1400" cy="3657600"/>
            <a:chOff x="7477663" y="842228"/>
            <a:chExt cx="1866" cy="4239478"/>
          </a:xfrm>
        </p:grpSpPr>
        <p:cxnSp>
          <p:nvCxnSpPr>
            <p:cNvPr id="17" name="Straight Connector 16">
              <a:extLst>
                <a:ext uri="{FF2B5EF4-FFF2-40B4-BE49-F238E27FC236}">
                  <a16:creationId xmlns:a16="http://schemas.microsoft.com/office/drawing/2014/main" id="{6879C896-8A26-80C9-7388-410E13F6A138}"/>
                </a:ext>
              </a:extLst>
            </p:cNvPr>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1EC858-5521-EF4D-0E36-B824D041B097}"/>
                </a:ext>
              </a:extLst>
            </p:cNvPr>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A20BDC2-50DE-C5C0-2A2B-1A1FD60D016E}"/>
              </a:ext>
            </a:extLst>
          </p:cNvPr>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8D6C41-A233-0ECD-9CCD-13553BD2DC46}"/>
              </a:ext>
            </a:extLst>
          </p:cNvPr>
          <p:cNvCxnSpPr>
            <a:cxnSpLocks/>
            <a:endCxn id="2" idx="2"/>
          </p:cNvCxnSpPr>
          <p:nvPr/>
        </p:nvCxnSpPr>
        <p:spPr>
          <a:xfrm flipH="1">
            <a:off x="4203546" y="2123685"/>
            <a:ext cx="924552" cy="97221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C220A31-EAA0-3776-DEF3-04C66427764E}"/>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F6DE0847-1C35-B212-391F-082D08259B89}"/>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sp>
        <p:nvSpPr>
          <p:cNvPr id="49" name="Arc 48">
            <a:extLst>
              <a:ext uri="{FF2B5EF4-FFF2-40B4-BE49-F238E27FC236}">
                <a16:creationId xmlns:a16="http://schemas.microsoft.com/office/drawing/2014/main" id="{7A383A74-B5BD-EAE4-8585-451B7DCDA197}"/>
              </a:ext>
            </a:extLst>
          </p:cNvPr>
          <p:cNvSpPr/>
          <p:nvPr/>
        </p:nvSpPr>
        <p:spPr>
          <a:xfrm flipH="1" flipV="1">
            <a:off x="4260837" y="2135469"/>
            <a:ext cx="1682496" cy="168249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7436C72A-49FA-805F-A47F-5F442EB86C58}"/>
              </a:ext>
            </a:extLst>
          </p:cNvPr>
          <p:cNvCxnSpPr>
            <a:cxnSpLocks/>
          </p:cNvCxnSpPr>
          <p:nvPr/>
        </p:nvCxnSpPr>
        <p:spPr>
          <a:xfrm flipH="1" flipV="1">
            <a:off x="4299231" y="3228535"/>
            <a:ext cx="839356" cy="25106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551B38E6-11C4-6BE6-6A2E-BA4816220B1A}"/>
              </a:ext>
            </a:extLst>
          </p:cNvPr>
          <p:cNvSpPr/>
          <p:nvPr/>
        </p:nvSpPr>
        <p:spPr>
          <a:xfrm>
            <a:off x="1503207" y="3022083"/>
            <a:ext cx="1174552" cy="300082"/>
          </a:xfrm>
          <a:prstGeom prst="rect">
            <a:avLst/>
          </a:prstGeom>
        </p:spPr>
        <p:txBody>
          <a:bodyPr wrap="none">
            <a:spAutoFit/>
          </a:bodyPr>
          <a:lstStyle/>
          <a:p>
            <a:r>
              <a:rPr lang="en-US" sz="1350" b="1" dirty="0"/>
              <a:t>C</a:t>
            </a:r>
            <a:r>
              <a:rPr lang="en-US" sz="1350" b="1" baseline="-25000" dirty="0"/>
              <a:t>1</a:t>
            </a:r>
            <a:r>
              <a:rPr lang="en-US" sz="1350" dirty="0"/>
              <a:t>: </a:t>
            </a:r>
            <a:r>
              <a:rPr lang="en-US" sz="1350" i="1" dirty="0"/>
              <a:t>c</a:t>
            </a:r>
            <a:r>
              <a:rPr lang="el-GR" sz="1350" i="1" dirty="0"/>
              <a:t>τ</a:t>
            </a:r>
            <a:r>
              <a:rPr lang="en-US" sz="1350" i="1" dirty="0"/>
              <a:t>=20.2 Gy</a:t>
            </a:r>
          </a:p>
        </p:txBody>
      </p:sp>
      <p:cxnSp>
        <p:nvCxnSpPr>
          <p:cNvPr id="55" name="Straight Arrow Connector 54">
            <a:extLst>
              <a:ext uri="{FF2B5EF4-FFF2-40B4-BE49-F238E27FC236}">
                <a16:creationId xmlns:a16="http://schemas.microsoft.com/office/drawing/2014/main" id="{4BC7D0EB-7013-28C6-0A88-A1C8F46C31D1}"/>
              </a:ext>
            </a:extLst>
          </p:cNvPr>
          <p:cNvCxnSpPr>
            <a:cxnSpLocks/>
            <a:stCxn id="86" idx="3"/>
            <a:endCxn id="82" idx="1"/>
          </p:cNvCxnSpPr>
          <p:nvPr/>
        </p:nvCxnSpPr>
        <p:spPr>
          <a:xfrm>
            <a:off x="2677759" y="3172124"/>
            <a:ext cx="1514903" cy="32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7A859750-F15E-D217-D756-AF95631E2334}"/>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5" name="Rectangle 94">
            <a:extLst>
              <a:ext uri="{FF2B5EF4-FFF2-40B4-BE49-F238E27FC236}">
                <a16:creationId xmlns:a16="http://schemas.microsoft.com/office/drawing/2014/main" id="{3B37CB65-14E8-952A-51A6-BC802B5D2BC5}"/>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r=</a:t>
            </a:r>
            <a:r>
              <a:rPr lang="en-US" sz="1350" dirty="0"/>
              <a:t>6.4 Gly</a:t>
            </a:r>
          </a:p>
        </p:txBody>
      </p:sp>
      <p:cxnSp>
        <p:nvCxnSpPr>
          <p:cNvPr id="108" name="Straight Arrow Connector 107">
            <a:extLst>
              <a:ext uri="{FF2B5EF4-FFF2-40B4-BE49-F238E27FC236}">
                <a16:creationId xmlns:a16="http://schemas.microsoft.com/office/drawing/2014/main" id="{3C8A8A8C-6893-B52D-4C64-8D379A9B4301}"/>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DDA4317C-910E-CBCC-025D-E8BF99AA04C7}"/>
              </a:ext>
            </a:extLst>
          </p:cNvPr>
          <p:cNvSpPr/>
          <p:nvPr/>
        </p:nvSpPr>
        <p:spPr>
          <a:xfrm rot="1800000">
            <a:off x="6096676" y="3180071"/>
            <a:ext cx="686406" cy="230832"/>
          </a:xfrm>
          <a:prstGeom prst="rect">
            <a:avLst/>
          </a:prstGeom>
        </p:spPr>
        <p:txBody>
          <a:bodyPr wrap="none">
            <a:spAutoFit/>
          </a:bodyPr>
          <a:lstStyle/>
          <a:p>
            <a:r>
              <a:rPr lang="en-US" sz="900" i="1" dirty="0">
                <a:solidFill>
                  <a:srgbClr val="FF0000"/>
                </a:solidFill>
              </a:rPr>
              <a:t>c</a:t>
            </a:r>
            <a:r>
              <a:rPr lang="el-GR" sz="900" i="1" dirty="0">
                <a:solidFill>
                  <a:srgbClr val="FF0000"/>
                </a:solidFill>
              </a:rPr>
              <a:t>τ</a:t>
            </a:r>
            <a:r>
              <a:rPr lang="en-US" sz="900" i="1" dirty="0">
                <a:solidFill>
                  <a:srgbClr val="FF0000"/>
                </a:solidFill>
              </a:rPr>
              <a:t>=20.2 Gy</a:t>
            </a:r>
          </a:p>
        </p:txBody>
      </p:sp>
      <p:cxnSp>
        <p:nvCxnSpPr>
          <p:cNvPr id="11" name="Straight Connector 10">
            <a:extLst>
              <a:ext uri="{FF2B5EF4-FFF2-40B4-BE49-F238E27FC236}">
                <a16:creationId xmlns:a16="http://schemas.microsoft.com/office/drawing/2014/main" id="{15CC4981-C06F-C7A2-06D6-5E2C1FB112EE}"/>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659AA2-9B31-F5CA-FE61-E9FBE23C1FCF}"/>
              </a:ext>
            </a:extLst>
          </p:cNvPr>
          <p:cNvCxnSpPr>
            <a:cxnSpLocks/>
          </p:cNvCxnSpPr>
          <p:nvPr/>
        </p:nvCxnSpPr>
        <p:spPr>
          <a:xfrm flipH="1">
            <a:off x="4284146" y="3013358"/>
            <a:ext cx="840088" cy="21540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2" name="Star: 5 Points 81">
            <a:extLst>
              <a:ext uri="{FF2B5EF4-FFF2-40B4-BE49-F238E27FC236}">
                <a16:creationId xmlns:a16="http://schemas.microsoft.com/office/drawing/2014/main" id="{D5EF9BEC-9E16-7C0D-D0E6-F22E9C0791A3}"/>
              </a:ext>
            </a:extLst>
          </p:cNvPr>
          <p:cNvSpPr/>
          <p:nvPr/>
        </p:nvSpPr>
        <p:spPr>
          <a:xfrm>
            <a:off x="4192662" y="3125295"/>
            <a:ext cx="205740" cy="206479"/>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tar: 5 Points 1">
            <a:extLst>
              <a:ext uri="{FF2B5EF4-FFF2-40B4-BE49-F238E27FC236}">
                <a16:creationId xmlns:a16="http://schemas.microsoft.com/office/drawing/2014/main" id="{3F1CF057-A533-12A5-D450-33F335067A44}"/>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B59B4844-28BE-C4EE-7534-95A54282D1C1}"/>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38BF84-1283-9714-020D-FED79AAEB666}"/>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9" name="Picture 8">
            <a:extLst>
              <a:ext uri="{FF2B5EF4-FFF2-40B4-BE49-F238E27FC236}">
                <a16:creationId xmlns:a16="http://schemas.microsoft.com/office/drawing/2014/main" id="{A2ADC944-BC94-29BB-C9E4-542CFB21C29F}"/>
              </a:ext>
            </a:extLst>
          </p:cNvPr>
          <p:cNvPicPr>
            <a:picLocks noChangeAspect="1"/>
          </p:cNvPicPr>
          <p:nvPr/>
        </p:nvPicPr>
        <p:blipFill>
          <a:blip r:embed="rId4"/>
          <a:stretch>
            <a:fillRect/>
          </a:stretch>
        </p:blipFill>
        <p:spPr>
          <a:xfrm>
            <a:off x="338940" y="127017"/>
            <a:ext cx="782028" cy="1070387"/>
          </a:xfrm>
          <a:prstGeom prst="rect">
            <a:avLst/>
          </a:prstGeom>
        </p:spPr>
      </p:pic>
      <p:sp>
        <p:nvSpPr>
          <p:cNvPr id="13" name="Title 3">
            <a:extLst>
              <a:ext uri="{FF2B5EF4-FFF2-40B4-BE49-F238E27FC236}">
                <a16:creationId xmlns:a16="http://schemas.microsoft.com/office/drawing/2014/main" id="{1D41C2CB-1939-DC35-BB34-1BE67CF77409}"/>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14" name="TextBox 13">
            <a:extLst>
              <a:ext uri="{FF2B5EF4-FFF2-40B4-BE49-F238E27FC236}">
                <a16:creationId xmlns:a16="http://schemas.microsoft.com/office/drawing/2014/main" id="{856F2507-C107-5CF1-3DCE-B094265A3844}"/>
              </a:ext>
            </a:extLst>
          </p:cNvPr>
          <p:cNvSpPr txBox="1"/>
          <p:nvPr/>
        </p:nvSpPr>
        <p:spPr>
          <a:xfrm flipH="1">
            <a:off x="5027617" y="2801174"/>
            <a:ext cx="1229102" cy="300082"/>
          </a:xfrm>
          <a:prstGeom prst="rect">
            <a:avLst/>
          </a:prstGeom>
          <a:noFill/>
        </p:spPr>
        <p:txBody>
          <a:bodyPr wrap="square" rtlCol="0">
            <a:spAutoFit/>
          </a:bodyPr>
          <a:lstStyle/>
          <a:p>
            <a:pPr algn="ctr"/>
            <a:r>
              <a:rPr lang="en-US" sz="1350" i="1" dirty="0" err="1"/>
              <a:t>cT</a:t>
            </a:r>
            <a:r>
              <a:rPr lang="en-US" sz="1350" i="1" dirty="0"/>
              <a:t>-r=21.2 Gy</a:t>
            </a:r>
          </a:p>
        </p:txBody>
      </p:sp>
      <p:sp>
        <p:nvSpPr>
          <p:cNvPr id="15" name="Right Brace 14">
            <a:extLst>
              <a:ext uri="{FF2B5EF4-FFF2-40B4-BE49-F238E27FC236}">
                <a16:creationId xmlns:a16="http://schemas.microsoft.com/office/drawing/2014/main" id="{55616C1B-1CAC-0F43-9A9C-1CA7CE7FFFA7}"/>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3D2A8257-6B1D-4595-0F1A-F0BF8DD0EA48}"/>
              </a:ext>
            </a:extLst>
          </p:cNvPr>
          <p:cNvCxnSpPr>
            <a:cxnSpLocks/>
          </p:cNvCxnSpPr>
          <p:nvPr/>
        </p:nvCxnSpPr>
        <p:spPr>
          <a:xfrm flipV="1">
            <a:off x="5147356" y="2125624"/>
            <a:ext cx="0" cy="8877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94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0885-6DA0-3FA4-8BE6-C6BD025EBB6F}"/>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5FBAB3EC-D20F-4FB6-C4E1-2A6515F5991D}"/>
              </a:ext>
            </a:extLst>
          </p:cNvPr>
          <p:cNvSpPr txBox="1"/>
          <p:nvPr/>
        </p:nvSpPr>
        <p:spPr>
          <a:xfrm>
            <a:off x="4529285" y="575752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76" name="Group 75">
            <a:extLst>
              <a:ext uri="{FF2B5EF4-FFF2-40B4-BE49-F238E27FC236}">
                <a16:creationId xmlns:a16="http://schemas.microsoft.com/office/drawing/2014/main" id="{F21E6450-0D60-B100-FCE2-1232235DA898}"/>
              </a:ext>
            </a:extLst>
          </p:cNvPr>
          <p:cNvGrpSpPr/>
          <p:nvPr/>
        </p:nvGrpSpPr>
        <p:grpSpPr>
          <a:xfrm>
            <a:off x="2435491" y="3101784"/>
            <a:ext cx="5434293" cy="5349239"/>
            <a:chOff x="7404776" y="874469"/>
            <a:chExt cx="1890377" cy="1850315"/>
          </a:xfrm>
        </p:grpSpPr>
        <p:sp>
          <p:nvSpPr>
            <p:cNvPr id="79" name="Arc 78">
              <a:extLst>
                <a:ext uri="{FF2B5EF4-FFF2-40B4-BE49-F238E27FC236}">
                  <a16:creationId xmlns:a16="http://schemas.microsoft.com/office/drawing/2014/main" id="{13F0A178-F00E-6778-63D5-0C0EBC57B7A1}"/>
                </a:ext>
              </a:extLst>
            </p:cNvPr>
            <p:cNvSpPr/>
            <p:nvPr/>
          </p:nvSpPr>
          <p:spPr>
            <a:xfrm flipH="1">
              <a:off x="7404776" y="874469"/>
              <a:ext cx="1860790" cy="1850315"/>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0" name="Arc 79">
              <a:extLst>
                <a:ext uri="{FF2B5EF4-FFF2-40B4-BE49-F238E27FC236}">
                  <a16:creationId xmlns:a16="http://schemas.microsoft.com/office/drawing/2014/main" id="{55BF5B2A-2015-8B7A-D7AD-1D235BA0BE40}"/>
                </a:ext>
              </a:extLst>
            </p:cNvPr>
            <p:cNvSpPr/>
            <p:nvPr/>
          </p:nvSpPr>
          <p:spPr>
            <a:xfrm>
              <a:off x="7434363" y="874469"/>
              <a:ext cx="1860790" cy="1850315"/>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id="{E8600F83-25C7-ACD8-26CB-9555FB9E63B0}"/>
              </a:ext>
            </a:extLst>
          </p:cNvPr>
          <p:cNvGrpSpPr/>
          <p:nvPr/>
        </p:nvGrpSpPr>
        <p:grpSpPr>
          <a:xfrm>
            <a:off x="5142631" y="2119743"/>
            <a:ext cx="1400" cy="3657600"/>
            <a:chOff x="7477663" y="842228"/>
            <a:chExt cx="1866" cy="4239478"/>
          </a:xfrm>
        </p:grpSpPr>
        <p:cxnSp>
          <p:nvCxnSpPr>
            <p:cNvPr id="17" name="Straight Connector 16">
              <a:extLst>
                <a:ext uri="{FF2B5EF4-FFF2-40B4-BE49-F238E27FC236}">
                  <a16:creationId xmlns:a16="http://schemas.microsoft.com/office/drawing/2014/main" id="{9BC9F4F3-7BA4-F309-D828-9B3531B8F104}"/>
                </a:ext>
              </a:extLst>
            </p:cNvPr>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A8D15E-3406-5501-8D44-A0DBC535ED0A}"/>
                </a:ext>
              </a:extLst>
            </p:cNvPr>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880216A-1398-32A0-B68E-37AC9331C7A7}"/>
              </a:ext>
            </a:extLst>
          </p:cNvPr>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7482DC-B98D-5BA1-50D9-A2EFBD942DC1}"/>
              </a:ext>
            </a:extLst>
          </p:cNvPr>
          <p:cNvCxnSpPr>
            <a:cxnSpLocks/>
            <a:endCxn id="2" idx="2"/>
          </p:cNvCxnSpPr>
          <p:nvPr/>
        </p:nvCxnSpPr>
        <p:spPr>
          <a:xfrm flipH="1">
            <a:off x="4203546" y="2123685"/>
            <a:ext cx="924552" cy="97221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1331E18-5ACD-7E2F-956F-87E00CEFF61B}"/>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7DC7AF44-2769-B052-EEFD-8384A9BC10C0}"/>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sp>
        <p:nvSpPr>
          <p:cNvPr id="49" name="Arc 48">
            <a:extLst>
              <a:ext uri="{FF2B5EF4-FFF2-40B4-BE49-F238E27FC236}">
                <a16:creationId xmlns:a16="http://schemas.microsoft.com/office/drawing/2014/main" id="{A467BA86-7DE8-1DB3-0446-5B5F86B69A44}"/>
              </a:ext>
            </a:extLst>
          </p:cNvPr>
          <p:cNvSpPr/>
          <p:nvPr/>
        </p:nvSpPr>
        <p:spPr>
          <a:xfrm flipH="1" flipV="1">
            <a:off x="4260837" y="2135469"/>
            <a:ext cx="1682496" cy="168249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C06ACB65-B12A-3AD5-9633-2C0985154E30}"/>
              </a:ext>
            </a:extLst>
          </p:cNvPr>
          <p:cNvCxnSpPr>
            <a:cxnSpLocks/>
          </p:cNvCxnSpPr>
          <p:nvPr/>
        </p:nvCxnSpPr>
        <p:spPr>
          <a:xfrm flipH="1" flipV="1">
            <a:off x="4299231" y="3228535"/>
            <a:ext cx="839356" cy="25106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821F40F-A4E6-93CE-CF43-620E965598DA}"/>
              </a:ext>
            </a:extLst>
          </p:cNvPr>
          <p:cNvSpPr/>
          <p:nvPr/>
        </p:nvSpPr>
        <p:spPr>
          <a:xfrm>
            <a:off x="1503207" y="3022083"/>
            <a:ext cx="1174552" cy="300082"/>
          </a:xfrm>
          <a:prstGeom prst="rect">
            <a:avLst/>
          </a:prstGeom>
        </p:spPr>
        <p:txBody>
          <a:bodyPr wrap="none">
            <a:spAutoFit/>
          </a:bodyPr>
          <a:lstStyle/>
          <a:p>
            <a:r>
              <a:rPr lang="en-US" sz="1350" b="1" dirty="0"/>
              <a:t>C</a:t>
            </a:r>
            <a:r>
              <a:rPr lang="en-US" sz="1350" b="1" baseline="-25000" dirty="0"/>
              <a:t>1</a:t>
            </a:r>
            <a:r>
              <a:rPr lang="en-US" sz="1350" dirty="0"/>
              <a:t>: </a:t>
            </a:r>
            <a:r>
              <a:rPr lang="en-US" sz="1350" i="1" dirty="0"/>
              <a:t>c</a:t>
            </a:r>
            <a:r>
              <a:rPr lang="el-GR" sz="1350" i="1" dirty="0"/>
              <a:t>τ</a:t>
            </a:r>
            <a:r>
              <a:rPr lang="en-US" sz="1350" i="1" dirty="0"/>
              <a:t>=20.2 Gy</a:t>
            </a:r>
          </a:p>
        </p:txBody>
      </p:sp>
      <p:cxnSp>
        <p:nvCxnSpPr>
          <p:cNvPr id="55" name="Straight Arrow Connector 54">
            <a:extLst>
              <a:ext uri="{FF2B5EF4-FFF2-40B4-BE49-F238E27FC236}">
                <a16:creationId xmlns:a16="http://schemas.microsoft.com/office/drawing/2014/main" id="{6840B177-10FE-C9E4-1E74-C9E4A46F5C7B}"/>
              </a:ext>
            </a:extLst>
          </p:cNvPr>
          <p:cNvCxnSpPr>
            <a:cxnSpLocks/>
            <a:stCxn id="86" idx="3"/>
            <a:endCxn id="82" idx="1"/>
          </p:cNvCxnSpPr>
          <p:nvPr/>
        </p:nvCxnSpPr>
        <p:spPr>
          <a:xfrm>
            <a:off x="2677759" y="3172124"/>
            <a:ext cx="1514903" cy="32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2B99CCB-170B-3ECD-0B9B-B4FC26230658}"/>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5" name="Rectangle 94">
            <a:extLst>
              <a:ext uri="{FF2B5EF4-FFF2-40B4-BE49-F238E27FC236}">
                <a16:creationId xmlns:a16="http://schemas.microsoft.com/office/drawing/2014/main" id="{24B4D6BA-F9CC-3C36-24C0-B2E39FAC0319}"/>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r=</a:t>
            </a:r>
            <a:r>
              <a:rPr lang="en-US" sz="1350" dirty="0"/>
              <a:t>6.4 Gly</a:t>
            </a:r>
          </a:p>
        </p:txBody>
      </p:sp>
      <p:cxnSp>
        <p:nvCxnSpPr>
          <p:cNvPr id="108" name="Straight Arrow Connector 107">
            <a:extLst>
              <a:ext uri="{FF2B5EF4-FFF2-40B4-BE49-F238E27FC236}">
                <a16:creationId xmlns:a16="http://schemas.microsoft.com/office/drawing/2014/main" id="{36051B4A-08BC-5D20-AD63-5EA4E444ADE8}"/>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C077CBDB-8F6F-A457-14F2-836D4DDD3385}"/>
              </a:ext>
            </a:extLst>
          </p:cNvPr>
          <p:cNvSpPr/>
          <p:nvPr/>
        </p:nvSpPr>
        <p:spPr>
          <a:xfrm rot="1800000">
            <a:off x="6096676" y="3180071"/>
            <a:ext cx="686406" cy="230832"/>
          </a:xfrm>
          <a:prstGeom prst="rect">
            <a:avLst/>
          </a:prstGeom>
        </p:spPr>
        <p:txBody>
          <a:bodyPr wrap="none">
            <a:spAutoFit/>
          </a:bodyPr>
          <a:lstStyle/>
          <a:p>
            <a:r>
              <a:rPr lang="en-US" sz="900" i="1" dirty="0">
                <a:solidFill>
                  <a:srgbClr val="FF0000"/>
                </a:solidFill>
              </a:rPr>
              <a:t>c</a:t>
            </a:r>
            <a:r>
              <a:rPr lang="el-GR" sz="900" i="1" dirty="0">
                <a:solidFill>
                  <a:srgbClr val="FF0000"/>
                </a:solidFill>
              </a:rPr>
              <a:t>τ</a:t>
            </a:r>
            <a:r>
              <a:rPr lang="en-US" sz="900" i="1" dirty="0">
                <a:solidFill>
                  <a:srgbClr val="FF0000"/>
                </a:solidFill>
              </a:rPr>
              <a:t>=20.2 Gy</a:t>
            </a:r>
          </a:p>
        </p:txBody>
      </p:sp>
      <p:cxnSp>
        <p:nvCxnSpPr>
          <p:cNvPr id="11" name="Straight Connector 10">
            <a:extLst>
              <a:ext uri="{FF2B5EF4-FFF2-40B4-BE49-F238E27FC236}">
                <a16:creationId xmlns:a16="http://schemas.microsoft.com/office/drawing/2014/main" id="{FED09774-1605-D794-1D25-5B2AE170E893}"/>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C83210-4B0A-2C7A-0202-A8420C54CC6A}"/>
              </a:ext>
            </a:extLst>
          </p:cNvPr>
          <p:cNvCxnSpPr>
            <a:cxnSpLocks/>
          </p:cNvCxnSpPr>
          <p:nvPr/>
        </p:nvCxnSpPr>
        <p:spPr>
          <a:xfrm flipH="1">
            <a:off x="4284146" y="3013358"/>
            <a:ext cx="840088" cy="21540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2" name="Star: 5 Points 81">
            <a:extLst>
              <a:ext uri="{FF2B5EF4-FFF2-40B4-BE49-F238E27FC236}">
                <a16:creationId xmlns:a16="http://schemas.microsoft.com/office/drawing/2014/main" id="{0FA3B742-2282-CF2E-AF91-5D8AE448DC08}"/>
              </a:ext>
            </a:extLst>
          </p:cNvPr>
          <p:cNvSpPr/>
          <p:nvPr/>
        </p:nvSpPr>
        <p:spPr>
          <a:xfrm>
            <a:off x="4192662" y="3125295"/>
            <a:ext cx="205740" cy="206479"/>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C4B40D4-B0A8-31B8-F4C3-3589AF2D5B21}"/>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F5A8B7-E34A-7659-5E34-709C0A9179DE}"/>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9" name="Picture 8">
            <a:extLst>
              <a:ext uri="{FF2B5EF4-FFF2-40B4-BE49-F238E27FC236}">
                <a16:creationId xmlns:a16="http://schemas.microsoft.com/office/drawing/2014/main" id="{A8BD6A08-9DFD-313A-445E-091FDA20368C}"/>
              </a:ext>
            </a:extLst>
          </p:cNvPr>
          <p:cNvPicPr>
            <a:picLocks noChangeAspect="1"/>
          </p:cNvPicPr>
          <p:nvPr/>
        </p:nvPicPr>
        <p:blipFill>
          <a:blip r:embed="rId4"/>
          <a:stretch>
            <a:fillRect/>
          </a:stretch>
        </p:blipFill>
        <p:spPr>
          <a:xfrm>
            <a:off x="338940" y="127017"/>
            <a:ext cx="782028" cy="1070387"/>
          </a:xfrm>
          <a:prstGeom prst="rect">
            <a:avLst/>
          </a:prstGeom>
        </p:spPr>
      </p:pic>
      <p:sp>
        <p:nvSpPr>
          <p:cNvPr id="13" name="Title 3">
            <a:extLst>
              <a:ext uri="{FF2B5EF4-FFF2-40B4-BE49-F238E27FC236}">
                <a16:creationId xmlns:a16="http://schemas.microsoft.com/office/drawing/2014/main" id="{BE369159-B049-FFC4-73BD-1FDCF6A84A88}"/>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14" name="TextBox 13">
            <a:extLst>
              <a:ext uri="{FF2B5EF4-FFF2-40B4-BE49-F238E27FC236}">
                <a16:creationId xmlns:a16="http://schemas.microsoft.com/office/drawing/2014/main" id="{8617C109-A2AB-1753-CEB5-37D101283D6D}"/>
              </a:ext>
            </a:extLst>
          </p:cNvPr>
          <p:cNvSpPr txBox="1"/>
          <p:nvPr/>
        </p:nvSpPr>
        <p:spPr>
          <a:xfrm flipH="1">
            <a:off x="5027617" y="2801174"/>
            <a:ext cx="1229102" cy="300082"/>
          </a:xfrm>
          <a:prstGeom prst="rect">
            <a:avLst/>
          </a:prstGeom>
          <a:noFill/>
        </p:spPr>
        <p:txBody>
          <a:bodyPr wrap="square" rtlCol="0">
            <a:spAutoFit/>
          </a:bodyPr>
          <a:lstStyle/>
          <a:p>
            <a:pPr algn="ctr"/>
            <a:r>
              <a:rPr lang="en-US" sz="1350" i="1" dirty="0" err="1"/>
              <a:t>cT</a:t>
            </a:r>
            <a:r>
              <a:rPr lang="en-US" sz="1350" i="1" dirty="0"/>
              <a:t>-r=21.2 Gy</a:t>
            </a:r>
          </a:p>
        </p:txBody>
      </p:sp>
      <p:sp>
        <p:nvSpPr>
          <p:cNvPr id="15" name="Right Brace 14">
            <a:extLst>
              <a:ext uri="{FF2B5EF4-FFF2-40B4-BE49-F238E27FC236}">
                <a16:creationId xmlns:a16="http://schemas.microsoft.com/office/drawing/2014/main" id="{D92B6BD3-1325-5CE8-87DD-4224B3F60890}"/>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2E4E1C41-79B3-CFC3-5D50-CB662686878B}"/>
              </a:ext>
            </a:extLst>
          </p:cNvPr>
          <p:cNvCxnSpPr>
            <a:cxnSpLocks/>
          </p:cNvCxnSpPr>
          <p:nvPr/>
        </p:nvCxnSpPr>
        <p:spPr>
          <a:xfrm flipV="1">
            <a:off x="5147356" y="2125624"/>
            <a:ext cx="0" cy="8877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8F9EB5D-1699-9734-D36C-A64D6BCD34DF}"/>
              </a:ext>
            </a:extLst>
          </p:cNvPr>
          <p:cNvSpPr/>
          <p:nvPr/>
        </p:nvSpPr>
        <p:spPr>
          <a:xfrm>
            <a:off x="4266694" y="2879106"/>
            <a:ext cx="1793688" cy="2325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AADAC5C0-4273-4132-E44A-E57635B77BBB}"/>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6871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29285" y="575752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10" name="Group 9">
            <a:extLst>
              <a:ext uri="{FF2B5EF4-FFF2-40B4-BE49-F238E27FC236}">
                <a16:creationId xmlns:a16="http://schemas.microsoft.com/office/drawing/2014/main" id="{3C48B97A-91D9-4DAB-B0B5-0A232EEC02C1}"/>
              </a:ext>
            </a:extLst>
          </p:cNvPr>
          <p:cNvGrpSpPr/>
          <p:nvPr/>
        </p:nvGrpSpPr>
        <p:grpSpPr>
          <a:xfrm>
            <a:off x="3544655" y="4157915"/>
            <a:ext cx="3234479" cy="3236976"/>
            <a:chOff x="7560463" y="932385"/>
            <a:chExt cx="2015690" cy="2017246"/>
          </a:xfrm>
        </p:grpSpPr>
        <p:sp>
          <p:nvSpPr>
            <p:cNvPr id="39" name="Arc 38">
              <a:extLst>
                <a:ext uri="{FF2B5EF4-FFF2-40B4-BE49-F238E27FC236}">
                  <a16:creationId xmlns:a16="http://schemas.microsoft.com/office/drawing/2014/main" id="{56527F65-10B8-4C79-9427-057E69ECF12A}"/>
                </a:ext>
              </a:extLst>
            </p:cNvPr>
            <p:cNvSpPr/>
            <p:nvPr/>
          </p:nvSpPr>
          <p:spPr>
            <a:xfrm flipH="1">
              <a:off x="7560463" y="932385"/>
              <a:ext cx="2011547" cy="2017246"/>
            </a:xfrm>
            <a:prstGeom prst="arc">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0" name="Arc 39">
              <a:extLst>
                <a:ext uri="{FF2B5EF4-FFF2-40B4-BE49-F238E27FC236}">
                  <a16:creationId xmlns:a16="http://schemas.microsoft.com/office/drawing/2014/main" id="{EA4428DB-BBD3-47F8-9A25-70C9FD1C3874}"/>
                </a:ext>
              </a:extLst>
            </p:cNvPr>
            <p:cNvSpPr/>
            <p:nvPr/>
          </p:nvSpPr>
          <p:spPr>
            <a:xfrm>
              <a:off x="7564605" y="933322"/>
              <a:ext cx="2011548" cy="2011547"/>
            </a:xfrm>
            <a:prstGeom prst="arc">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5" name="Group 4"/>
          <p:cNvGrpSpPr/>
          <p:nvPr/>
        </p:nvGrpSpPr>
        <p:grpSpPr>
          <a:xfrm>
            <a:off x="5142631" y="2119743"/>
            <a:ext cx="1400" cy="3657600"/>
            <a:chOff x="7477663" y="842228"/>
            <a:chExt cx="1866" cy="4239478"/>
          </a:xfrm>
        </p:grpSpPr>
        <p:cxnSp>
          <p:nvCxnSpPr>
            <p:cNvPr id="17" name="Straight Connector 16"/>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B023669-07C3-4EB0-A1F3-BE6CA445412F}"/>
              </a:ext>
            </a:extLst>
          </p:cNvPr>
          <p:cNvCxnSpPr>
            <a:cxnSpLocks/>
          </p:cNvCxnSpPr>
          <p:nvPr/>
        </p:nvCxnSpPr>
        <p:spPr>
          <a:xfrm flipH="1">
            <a:off x="3393577" y="2123685"/>
            <a:ext cx="1734521" cy="172306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6D63440-02AA-4596-8316-9B2FB3AB1F52}"/>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1E1372DF-789A-407A-AEC9-B9C1DB31A4CF}"/>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cxnSp>
        <p:nvCxnSpPr>
          <p:cNvPr id="46" name="Straight Connector 45">
            <a:extLst>
              <a:ext uri="{FF2B5EF4-FFF2-40B4-BE49-F238E27FC236}">
                <a16:creationId xmlns:a16="http://schemas.microsoft.com/office/drawing/2014/main" id="{4D2EE80B-9603-4DAC-9EF4-A32AE6C8D8A8}"/>
              </a:ext>
            </a:extLst>
          </p:cNvPr>
          <p:cNvCxnSpPr>
            <a:cxnSpLocks/>
          </p:cNvCxnSpPr>
          <p:nvPr/>
        </p:nvCxnSpPr>
        <p:spPr>
          <a:xfrm flipV="1">
            <a:off x="5148390" y="2180356"/>
            <a:ext cx="4581" cy="145026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3ACBCC02-E72C-4C33-AD23-5FC6C9D5A206}"/>
              </a:ext>
            </a:extLst>
          </p:cNvPr>
          <p:cNvSpPr>
            <a:spLocks/>
          </p:cNvSpPr>
          <p:nvPr/>
        </p:nvSpPr>
        <p:spPr>
          <a:xfrm flipH="1" flipV="1">
            <a:off x="3658205" y="2160692"/>
            <a:ext cx="2944368" cy="2944368"/>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0" name="Straight Connector 49">
            <a:extLst>
              <a:ext uri="{FF2B5EF4-FFF2-40B4-BE49-F238E27FC236}">
                <a16:creationId xmlns:a16="http://schemas.microsoft.com/office/drawing/2014/main" id="{C0715503-80C1-4A93-A203-6DD39F016EA2}"/>
              </a:ext>
            </a:extLst>
          </p:cNvPr>
          <p:cNvCxnSpPr>
            <a:cxnSpLocks/>
            <a:endCxn id="81" idx="3"/>
          </p:cNvCxnSpPr>
          <p:nvPr/>
        </p:nvCxnSpPr>
        <p:spPr>
          <a:xfrm flipH="1" flipV="1">
            <a:off x="4089312" y="4700426"/>
            <a:ext cx="1060335" cy="10670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B05F55FE-FE89-41AC-9A59-33607B341692}"/>
              </a:ext>
            </a:extLst>
          </p:cNvPr>
          <p:cNvSpPr/>
          <p:nvPr/>
        </p:nvSpPr>
        <p:spPr>
          <a:xfrm>
            <a:off x="1490570" y="4515633"/>
            <a:ext cx="1174552" cy="300082"/>
          </a:xfrm>
          <a:prstGeom prst="rect">
            <a:avLst/>
          </a:prstGeom>
        </p:spPr>
        <p:txBody>
          <a:bodyPr wrap="none">
            <a:spAutoFit/>
          </a:bodyPr>
          <a:lstStyle/>
          <a:p>
            <a:r>
              <a:rPr lang="en-US" sz="1350" b="1" dirty="0"/>
              <a:t>C</a:t>
            </a:r>
            <a:r>
              <a:rPr lang="en-US" sz="1350" b="1" baseline="-25000" dirty="0"/>
              <a:t>2</a:t>
            </a:r>
            <a:r>
              <a:rPr lang="en-US" sz="1350" dirty="0"/>
              <a:t>: </a:t>
            </a:r>
            <a:r>
              <a:rPr lang="en-US" sz="1350" i="1" dirty="0"/>
              <a:t>c</a:t>
            </a:r>
            <a:r>
              <a:rPr lang="el-GR" sz="1350" i="1" dirty="0"/>
              <a:t>τ</a:t>
            </a:r>
            <a:r>
              <a:rPr lang="en-US" sz="1350" i="1" dirty="0"/>
              <a:t>=12.2 Gy</a:t>
            </a:r>
          </a:p>
        </p:txBody>
      </p:sp>
      <p:sp>
        <p:nvSpPr>
          <p:cNvPr id="86" name="Rectangle 85">
            <a:extLst>
              <a:ext uri="{FF2B5EF4-FFF2-40B4-BE49-F238E27FC236}">
                <a16:creationId xmlns:a16="http://schemas.microsoft.com/office/drawing/2014/main" id="{E5EB5298-ED6F-4AF2-8DF6-4FBD0EE72C14}"/>
              </a:ext>
            </a:extLst>
          </p:cNvPr>
          <p:cNvSpPr/>
          <p:nvPr/>
        </p:nvSpPr>
        <p:spPr>
          <a:xfrm>
            <a:off x="1503207" y="3022083"/>
            <a:ext cx="1174552" cy="300082"/>
          </a:xfrm>
          <a:prstGeom prst="rect">
            <a:avLst/>
          </a:prstGeom>
        </p:spPr>
        <p:txBody>
          <a:bodyPr wrap="none">
            <a:spAutoFit/>
          </a:bodyPr>
          <a:lstStyle/>
          <a:p>
            <a:r>
              <a:rPr lang="en-US" sz="1350" b="1" dirty="0"/>
              <a:t>C</a:t>
            </a:r>
            <a:r>
              <a:rPr lang="en-US" sz="1350" b="1" baseline="-25000" dirty="0"/>
              <a:t>1</a:t>
            </a:r>
            <a:r>
              <a:rPr lang="en-US" sz="1350" dirty="0"/>
              <a:t>: </a:t>
            </a:r>
            <a:r>
              <a:rPr lang="en-US" sz="1350" i="1" dirty="0"/>
              <a:t>c</a:t>
            </a:r>
            <a:r>
              <a:rPr lang="el-GR" sz="1350" i="1" dirty="0"/>
              <a:t>τ</a:t>
            </a:r>
            <a:r>
              <a:rPr lang="en-US" sz="1350" i="1" dirty="0"/>
              <a:t>=20.2 Gy</a:t>
            </a:r>
          </a:p>
        </p:txBody>
      </p:sp>
      <p:cxnSp>
        <p:nvCxnSpPr>
          <p:cNvPr id="55" name="Straight Arrow Connector 54">
            <a:extLst>
              <a:ext uri="{FF2B5EF4-FFF2-40B4-BE49-F238E27FC236}">
                <a16:creationId xmlns:a16="http://schemas.microsoft.com/office/drawing/2014/main" id="{5E1A396F-E47D-49E6-ABD7-43B69AAB5AC5}"/>
              </a:ext>
            </a:extLst>
          </p:cNvPr>
          <p:cNvCxnSpPr>
            <a:cxnSpLocks/>
            <a:stCxn id="86" idx="3"/>
            <a:endCxn id="82" idx="1"/>
          </p:cNvCxnSpPr>
          <p:nvPr/>
        </p:nvCxnSpPr>
        <p:spPr>
          <a:xfrm>
            <a:off x="2677759" y="3172124"/>
            <a:ext cx="1514903" cy="32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7BB3123F-7620-4AAA-B0BB-B4666F5C7887}"/>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2" name="Rectangle 91">
            <a:extLst>
              <a:ext uri="{FF2B5EF4-FFF2-40B4-BE49-F238E27FC236}">
                <a16:creationId xmlns:a16="http://schemas.microsoft.com/office/drawing/2014/main" id="{5C5D67BB-BAFE-44BA-B8DA-1DC52A4CDE7F}"/>
              </a:ext>
            </a:extLst>
          </p:cNvPr>
          <p:cNvSpPr/>
          <p:nvPr/>
        </p:nvSpPr>
        <p:spPr>
          <a:xfrm>
            <a:off x="582898" y="3310960"/>
            <a:ext cx="1446290" cy="715581"/>
          </a:xfrm>
          <a:prstGeom prst="rect">
            <a:avLst/>
          </a:prstGeom>
        </p:spPr>
        <p:txBody>
          <a:bodyPr wrap="square">
            <a:spAutoFit/>
          </a:bodyPr>
          <a:lstStyle/>
          <a:p>
            <a:r>
              <a:rPr lang="en-US" sz="1350" b="1" dirty="0"/>
              <a:t>B</a:t>
            </a:r>
            <a:r>
              <a:rPr lang="en-US" sz="1350" b="1" baseline="-25000" dirty="0"/>
              <a:t>2</a:t>
            </a:r>
            <a:r>
              <a:rPr lang="en-US" sz="1350" dirty="0"/>
              <a:t>: CL J1001+0220</a:t>
            </a:r>
          </a:p>
          <a:p>
            <a:r>
              <a:rPr lang="en-US" sz="1350" i="1" dirty="0"/>
              <a:t>x=</a:t>
            </a:r>
            <a:r>
              <a:rPr lang="en-US" sz="1350" dirty="0"/>
              <a:t>11.1 Gly</a:t>
            </a:r>
          </a:p>
        </p:txBody>
      </p:sp>
      <p:sp>
        <p:nvSpPr>
          <p:cNvPr id="95" name="Rectangle 94">
            <a:extLst>
              <a:ext uri="{FF2B5EF4-FFF2-40B4-BE49-F238E27FC236}">
                <a16:creationId xmlns:a16="http://schemas.microsoft.com/office/drawing/2014/main" id="{B4306CEF-1767-4CEF-BF1A-B8AF52571EA1}"/>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x=</a:t>
            </a:r>
            <a:r>
              <a:rPr lang="en-US" sz="1350" dirty="0"/>
              <a:t>6.4 Gly</a:t>
            </a:r>
          </a:p>
        </p:txBody>
      </p:sp>
      <p:cxnSp>
        <p:nvCxnSpPr>
          <p:cNvPr id="103" name="Straight Arrow Connector 102">
            <a:extLst>
              <a:ext uri="{FF2B5EF4-FFF2-40B4-BE49-F238E27FC236}">
                <a16:creationId xmlns:a16="http://schemas.microsoft.com/office/drawing/2014/main" id="{85C259DB-6C31-411D-9159-0AB2F6B26E18}"/>
              </a:ext>
            </a:extLst>
          </p:cNvPr>
          <p:cNvCxnSpPr>
            <a:cxnSpLocks/>
            <a:stCxn id="92" idx="3"/>
            <a:endCxn id="7" idx="1"/>
          </p:cNvCxnSpPr>
          <p:nvPr/>
        </p:nvCxnSpPr>
        <p:spPr>
          <a:xfrm flipV="1">
            <a:off x="2029188" y="3606250"/>
            <a:ext cx="1506381" cy="62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5995243-21F8-48BB-9EC4-89B3B9740B61}"/>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F8E51F7-AF95-4664-8771-787C20DE66C6}"/>
              </a:ext>
            </a:extLst>
          </p:cNvPr>
          <p:cNvCxnSpPr>
            <a:cxnSpLocks/>
            <a:stCxn id="84" idx="3"/>
            <a:endCxn id="81" idx="1"/>
          </p:cNvCxnSpPr>
          <p:nvPr/>
        </p:nvCxnSpPr>
        <p:spPr>
          <a:xfrm flipV="1">
            <a:off x="2665122" y="4572816"/>
            <a:ext cx="1257743" cy="92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9E64D14D-F8C2-47E7-8EF7-86502551F226}"/>
              </a:ext>
            </a:extLst>
          </p:cNvPr>
          <p:cNvSpPr/>
          <p:nvPr/>
        </p:nvSpPr>
        <p:spPr>
          <a:xfrm rot="1800000">
            <a:off x="5657345" y="4119345"/>
            <a:ext cx="530915" cy="230832"/>
          </a:xfrm>
          <a:prstGeom prst="rect">
            <a:avLst/>
          </a:prstGeom>
        </p:spPr>
        <p:txBody>
          <a:bodyPr wrap="none">
            <a:spAutoFit/>
          </a:bodyPr>
          <a:lstStyle/>
          <a:p>
            <a:r>
              <a:rPr lang="en-US" sz="900" i="1" dirty="0" err="1">
                <a:solidFill>
                  <a:srgbClr val="00B050"/>
                </a:solidFill>
              </a:rPr>
              <a:t>ct</a:t>
            </a:r>
            <a:r>
              <a:rPr lang="en-US" sz="900" i="1" dirty="0">
                <a:solidFill>
                  <a:srgbClr val="00B050"/>
                </a:solidFill>
              </a:rPr>
              <a:t>=12.2</a:t>
            </a:r>
          </a:p>
        </p:txBody>
      </p:sp>
      <p:sp>
        <p:nvSpPr>
          <p:cNvPr id="7" name="Star: 5 Points 6">
            <a:extLst>
              <a:ext uri="{FF2B5EF4-FFF2-40B4-BE49-F238E27FC236}">
                <a16:creationId xmlns:a16="http://schemas.microsoft.com/office/drawing/2014/main" id="{4D59D628-46EB-4D77-AC82-7C736C3A1384}"/>
              </a:ext>
            </a:extLst>
          </p:cNvPr>
          <p:cNvSpPr/>
          <p:nvPr/>
        </p:nvSpPr>
        <p:spPr>
          <a:xfrm>
            <a:off x="3535569" y="3527382"/>
            <a:ext cx="205740" cy="206479"/>
          </a:xfrm>
          <a:prstGeom prst="star5">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76A9C753-4D0F-8DE4-0365-63E60F4B37E0}"/>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95C4CA-6D5C-8DB3-34EE-DDCBAD1053E4}"/>
              </a:ext>
            </a:extLst>
          </p:cNvPr>
          <p:cNvCxnSpPr>
            <a:cxnSpLocks/>
          </p:cNvCxnSpPr>
          <p:nvPr/>
        </p:nvCxnSpPr>
        <p:spPr>
          <a:xfrm rot="16200000" flipV="1">
            <a:off x="4386898" y="2894529"/>
            <a:ext cx="0" cy="147218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AAF4C1D-3BB9-4AD6-2579-C5690F271216}"/>
              </a:ext>
            </a:extLst>
          </p:cNvPr>
          <p:cNvCxnSpPr>
            <a:cxnSpLocks/>
          </p:cNvCxnSpPr>
          <p:nvPr/>
        </p:nvCxnSpPr>
        <p:spPr>
          <a:xfrm rot="13740000" flipV="1">
            <a:off x="4574845" y="3390102"/>
            <a:ext cx="0" cy="1472184"/>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81" name="Star: 5 Points 80">
            <a:extLst>
              <a:ext uri="{FF2B5EF4-FFF2-40B4-BE49-F238E27FC236}">
                <a16:creationId xmlns:a16="http://schemas.microsoft.com/office/drawing/2014/main" id="{476B7B8C-94F2-4C8B-B15C-03CAAA1AE7CB}"/>
              </a:ext>
            </a:extLst>
          </p:cNvPr>
          <p:cNvSpPr/>
          <p:nvPr/>
        </p:nvSpPr>
        <p:spPr>
          <a:xfrm>
            <a:off x="3922865" y="4493948"/>
            <a:ext cx="205740" cy="206479"/>
          </a:xfrm>
          <a:prstGeom prst="star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Star: 5 Points 81">
            <a:extLst>
              <a:ext uri="{FF2B5EF4-FFF2-40B4-BE49-F238E27FC236}">
                <a16:creationId xmlns:a16="http://schemas.microsoft.com/office/drawing/2014/main" id="{E31D7703-3F7F-4B44-815B-34DE7A47E9A9}"/>
              </a:ext>
            </a:extLst>
          </p:cNvPr>
          <p:cNvSpPr/>
          <p:nvPr/>
        </p:nvSpPr>
        <p:spPr>
          <a:xfrm>
            <a:off x="4192662" y="3125295"/>
            <a:ext cx="205740" cy="206479"/>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tar: 5 Points 1">
            <a:extLst>
              <a:ext uri="{FF2B5EF4-FFF2-40B4-BE49-F238E27FC236}">
                <a16:creationId xmlns:a16="http://schemas.microsoft.com/office/drawing/2014/main" id="{D9CD7479-6E5F-4223-ACEE-FA24A5B4EF2B}"/>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114">
            <a:extLst>
              <a:ext uri="{FF2B5EF4-FFF2-40B4-BE49-F238E27FC236}">
                <a16:creationId xmlns:a16="http://schemas.microsoft.com/office/drawing/2014/main" id="{12E1274D-3726-87C1-E727-B30961C2E21B}"/>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F1635714-FEDE-3565-6C25-8F5FFCC591D1}"/>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17" name="Picture 116">
            <a:extLst>
              <a:ext uri="{FF2B5EF4-FFF2-40B4-BE49-F238E27FC236}">
                <a16:creationId xmlns:a16="http://schemas.microsoft.com/office/drawing/2014/main" id="{C8920178-1F0E-9AA8-BFC7-20E3EB3145D5}"/>
              </a:ext>
            </a:extLst>
          </p:cNvPr>
          <p:cNvPicPr>
            <a:picLocks noChangeAspect="1"/>
          </p:cNvPicPr>
          <p:nvPr/>
        </p:nvPicPr>
        <p:blipFill>
          <a:blip r:embed="rId4"/>
          <a:stretch>
            <a:fillRect/>
          </a:stretch>
        </p:blipFill>
        <p:spPr>
          <a:xfrm>
            <a:off x="338940" y="127017"/>
            <a:ext cx="782028" cy="1070387"/>
          </a:xfrm>
          <a:prstGeom prst="rect">
            <a:avLst/>
          </a:prstGeom>
        </p:spPr>
      </p:pic>
      <p:sp>
        <p:nvSpPr>
          <p:cNvPr id="121" name="Title 3">
            <a:extLst>
              <a:ext uri="{FF2B5EF4-FFF2-40B4-BE49-F238E27FC236}">
                <a16:creationId xmlns:a16="http://schemas.microsoft.com/office/drawing/2014/main" id="{D5A4BFB4-A2FC-5BA7-F7D5-EDC83D9AB8F1}"/>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122" name="Oval 121">
            <a:extLst>
              <a:ext uri="{FF2B5EF4-FFF2-40B4-BE49-F238E27FC236}">
                <a16:creationId xmlns:a16="http://schemas.microsoft.com/office/drawing/2014/main" id="{21E91085-EEBD-D5F6-2BEC-99B58B13BE40}"/>
              </a:ext>
            </a:extLst>
          </p:cNvPr>
          <p:cNvSpPr/>
          <p:nvPr/>
        </p:nvSpPr>
        <p:spPr>
          <a:xfrm>
            <a:off x="3620623" y="3511061"/>
            <a:ext cx="3138918" cy="232519"/>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Brace 122">
            <a:extLst>
              <a:ext uri="{FF2B5EF4-FFF2-40B4-BE49-F238E27FC236}">
                <a16:creationId xmlns:a16="http://schemas.microsoft.com/office/drawing/2014/main" id="{4C729C7D-7FB9-7938-6480-F95EE11E37EB}"/>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TextBox 3">
            <a:extLst>
              <a:ext uri="{FF2B5EF4-FFF2-40B4-BE49-F238E27FC236}">
                <a16:creationId xmlns:a16="http://schemas.microsoft.com/office/drawing/2014/main" id="{237E446E-199E-6567-FC1B-E7C0C44805C5}"/>
              </a:ext>
            </a:extLst>
          </p:cNvPr>
          <p:cNvSpPr txBox="1"/>
          <p:nvPr/>
        </p:nvSpPr>
        <p:spPr>
          <a:xfrm flipH="1">
            <a:off x="5078939" y="3466996"/>
            <a:ext cx="1229102" cy="300082"/>
          </a:xfrm>
          <a:prstGeom prst="rect">
            <a:avLst/>
          </a:prstGeom>
          <a:noFill/>
        </p:spPr>
        <p:txBody>
          <a:bodyPr wrap="square" rtlCol="0">
            <a:spAutoFit/>
          </a:bodyPr>
          <a:lstStyle/>
          <a:p>
            <a:pPr algn="ctr"/>
            <a:r>
              <a:rPr lang="en-US" sz="1350" i="1" dirty="0" err="1"/>
              <a:t>cT</a:t>
            </a:r>
            <a:r>
              <a:rPr lang="en-US" sz="1350" i="1" dirty="0"/>
              <a:t>-r=16.5 Gy</a:t>
            </a:r>
          </a:p>
        </p:txBody>
      </p:sp>
    </p:spTree>
    <p:extLst>
      <p:ext uri="{BB962C8B-B14F-4D97-AF65-F5344CB8AC3E}">
        <p14:creationId xmlns:p14="http://schemas.microsoft.com/office/powerpoint/2010/main" val="362075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2</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1131570" y="2594742"/>
            <a:ext cx="7258050" cy="1323439"/>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What is the Accelerating Universe?</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060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A3DA-397C-B577-BEBE-4544DC525A11}"/>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70A871F8-5EC6-6772-5BAA-436A3B3623E6}"/>
              </a:ext>
            </a:extLst>
          </p:cNvPr>
          <p:cNvSpPr txBox="1"/>
          <p:nvPr/>
        </p:nvSpPr>
        <p:spPr>
          <a:xfrm>
            <a:off x="4496252" y="5767497"/>
            <a:ext cx="1240724" cy="507831"/>
          </a:xfrm>
          <a:prstGeom prst="rect">
            <a:avLst/>
          </a:prstGeom>
          <a:noFill/>
        </p:spPr>
        <p:txBody>
          <a:bodyPr wrap="none" rtlCol="0">
            <a:spAutoFit/>
          </a:bodyPr>
          <a:lstStyle/>
          <a:p>
            <a:pPr algn="ctr"/>
            <a:r>
              <a:rPr lang="en-US" sz="1350" b="1" dirty="0"/>
              <a:t>O</a:t>
            </a:r>
          </a:p>
          <a:p>
            <a:pPr algn="ctr"/>
            <a:r>
              <a:rPr lang="en-US" sz="1350" dirty="0"/>
              <a:t>“The Big Bang”</a:t>
            </a:r>
          </a:p>
        </p:txBody>
      </p:sp>
      <p:grpSp>
        <p:nvGrpSpPr>
          <p:cNvPr id="72" name="Group 71">
            <a:extLst>
              <a:ext uri="{FF2B5EF4-FFF2-40B4-BE49-F238E27FC236}">
                <a16:creationId xmlns:a16="http://schemas.microsoft.com/office/drawing/2014/main" id="{01804E32-EA60-2FC7-11C8-026B4AAD8F24}"/>
              </a:ext>
            </a:extLst>
          </p:cNvPr>
          <p:cNvGrpSpPr/>
          <p:nvPr/>
        </p:nvGrpSpPr>
        <p:grpSpPr>
          <a:xfrm>
            <a:off x="4840837" y="5458615"/>
            <a:ext cx="649224" cy="649224"/>
            <a:chOff x="7560463" y="932385"/>
            <a:chExt cx="1581672" cy="1572768"/>
          </a:xfrm>
        </p:grpSpPr>
        <p:sp>
          <p:nvSpPr>
            <p:cNvPr id="74" name="Arc 73">
              <a:extLst>
                <a:ext uri="{FF2B5EF4-FFF2-40B4-BE49-F238E27FC236}">
                  <a16:creationId xmlns:a16="http://schemas.microsoft.com/office/drawing/2014/main" id="{6A3551B7-2008-7CB2-F0AF-D0F476E4B1D5}"/>
                </a:ext>
              </a:extLst>
            </p:cNvPr>
            <p:cNvSpPr/>
            <p:nvPr/>
          </p:nvSpPr>
          <p:spPr>
            <a:xfrm flipH="1">
              <a:off x="7560463" y="932385"/>
              <a:ext cx="1572768" cy="1572768"/>
            </a:xfrm>
            <a:prstGeom prst="arc">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5" name="Arc 74">
              <a:extLst>
                <a:ext uri="{FF2B5EF4-FFF2-40B4-BE49-F238E27FC236}">
                  <a16:creationId xmlns:a16="http://schemas.microsoft.com/office/drawing/2014/main" id="{40FC5D74-D345-2559-B4FC-3D72DC186917}"/>
                </a:ext>
              </a:extLst>
            </p:cNvPr>
            <p:cNvSpPr/>
            <p:nvPr/>
          </p:nvSpPr>
          <p:spPr>
            <a:xfrm>
              <a:off x="7569367" y="932385"/>
              <a:ext cx="1572768" cy="1572768"/>
            </a:xfrm>
            <a:prstGeom prst="arc">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id="{1099D2BB-C944-9303-E819-A594CC8B7289}"/>
              </a:ext>
            </a:extLst>
          </p:cNvPr>
          <p:cNvGrpSpPr/>
          <p:nvPr/>
        </p:nvGrpSpPr>
        <p:grpSpPr>
          <a:xfrm>
            <a:off x="5132927" y="2119743"/>
            <a:ext cx="1400" cy="3657600"/>
            <a:chOff x="7477663" y="842228"/>
            <a:chExt cx="1866" cy="4239478"/>
          </a:xfrm>
        </p:grpSpPr>
        <p:cxnSp>
          <p:nvCxnSpPr>
            <p:cNvPr id="17" name="Straight Connector 16">
              <a:extLst>
                <a:ext uri="{FF2B5EF4-FFF2-40B4-BE49-F238E27FC236}">
                  <a16:creationId xmlns:a16="http://schemas.microsoft.com/office/drawing/2014/main" id="{F6BA62E4-AE62-D120-81D4-B19E970398AC}"/>
                </a:ext>
              </a:extLst>
            </p:cNvPr>
            <p:cNvCxnSpPr/>
            <p:nvPr/>
          </p:nvCxnSpPr>
          <p:spPr>
            <a:xfrm>
              <a:off x="7477665" y="842228"/>
              <a:ext cx="0" cy="2826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874612-7D80-E763-8F92-D0C3007D1DD6}"/>
                </a:ext>
              </a:extLst>
            </p:cNvPr>
            <p:cNvCxnSpPr/>
            <p:nvPr/>
          </p:nvCxnSpPr>
          <p:spPr>
            <a:xfrm rot="16200000">
              <a:off x="6771861" y="4374038"/>
              <a:ext cx="1413470" cy="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B118D57B-080C-BD0A-A8DB-E7AC4FDF76EF}"/>
              </a:ext>
            </a:extLst>
          </p:cNvPr>
          <p:cNvCxnSpPr>
            <a:cxnSpLocks/>
          </p:cNvCxnSpPr>
          <p:nvPr/>
        </p:nvCxnSpPr>
        <p:spPr>
          <a:xfrm>
            <a:off x="2908640" y="5767497"/>
            <a:ext cx="45468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D457AB-8B0C-069A-B87A-D22A4C281D1E}"/>
              </a:ext>
            </a:extLst>
          </p:cNvPr>
          <p:cNvCxnSpPr>
            <a:cxnSpLocks/>
          </p:cNvCxnSpPr>
          <p:nvPr/>
        </p:nvCxnSpPr>
        <p:spPr>
          <a:xfrm flipH="1">
            <a:off x="3393577" y="2123685"/>
            <a:ext cx="1734521" cy="1723064"/>
          </a:xfrm>
          <a:prstGeom prst="line">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C5359C-E88B-3E3B-EAEC-1ED5D9EFEAFA}"/>
              </a:ext>
            </a:extLst>
          </p:cNvPr>
          <p:cNvSpPr txBox="1"/>
          <p:nvPr/>
        </p:nvSpPr>
        <p:spPr>
          <a:xfrm flipH="1">
            <a:off x="6099741" y="2389605"/>
            <a:ext cx="1690150" cy="507831"/>
          </a:xfrm>
          <a:prstGeom prst="rect">
            <a:avLst/>
          </a:prstGeom>
          <a:noFill/>
        </p:spPr>
        <p:txBody>
          <a:bodyPr wrap="square" rtlCol="0">
            <a:spAutoFit/>
          </a:bodyPr>
          <a:lstStyle/>
          <a:p>
            <a:pPr algn="ctr"/>
            <a:r>
              <a:rPr lang="en-US" sz="900" dirty="0"/>
              <a:t>Limit of the Observable Universe</a:t>
            </a:r>
          </a:p>
          <a:p>
            <a:pPr algn="ctr"/>
            <a:r>
              <a:rPr lang="en-US" sz="900" dirty="0"/>
              <a:t>~13.8 </a:t>
            </a:r>
            <a:r>
              <a:rPr lang="en-US" sz="900" dirty="0" err="1"/>
              <a:t>Gly</a:t>
            </a:r>
            <a:endParaRPr lang="en-US" sz="900" dirty="0"/>
          </a:p>
        </p:txBody>
      </p:sp>
      <p:sp>
        <p:nvSpPr>
          <p:cNvPr id="68" name="Right Brace 67">
            <a:extLst>
              <a:ext uri="{FF2B5EF4-FFF2-40B4-BE49-F238E27FC236}">
                <a16:creationId xmlns:a16="http://schemas.microsoft.com/office/drawing/2014/main" id="{63DDF92F-6965-6456-9A97-994007F6D291}"/>
              </a:ext>
            </a:extLst>
          </p:cNvPr>
          <p:cNvSpPr/>
          <p:nvPr/>
        </p:nvSpPr>
        <p:spPr>
          <a:xfrm>
            <a:off x="7797869" y="2101926"/>
            <a:ext cx="152085" cy="3663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9" name="TextBox 68">
            <a:extLst>
              <a:ext uri="{FF2B5EF4-FFF2-40B4-BE49-F238E27FC236}">
                <a16:creationId xmlns:a16="http://schemas.microsoft.com/office/drawing/2014/main" id="{3849213F-1012-93B5-1E73-5F06ADA17B32}"/>
              </a:ext>
            </a:extLst>
          </p:cNvPr>
          <p:cNvSpPr txBox="1"/>
          <p:nvPr/>
        </p:nvSpPr>
        <p:spPr>
          <a:xfrm>
            <a:off x="4884592" y="1637135"/>
            <a:ext cx="510066" cy="507831"/>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70" name="TextBox 69">
            <a:extLst>
              <a:ext uri="{FF2B5EF4-FFF2-40B4-BE49-F238E27FC236}">
                <a16:creationId xmlns:a16="http://schemas.microsoft.com/office/drawing/2014/main" id="{D9883D11-C438-C1A6-77D4-849C013EDBD4}"/>
              </a:ext>
            </a:extLst>
          </p:cNvPr>
          <p:cNvSpPr txBox="1"/>
          <p:nvPr/>
        </p:nvSpPr>
        <p:spPr>
          <a:xfrm flipH="1">
            <a:off x="7874666" y="3657312"/>
            <a:ext cx="904313" cy="507831"/>
          </a:xfrm>
          <a:prstGeom prst="rect">
            <a:avLst/>
          </a:prstGeom>
          <a:noFill/>
        </p:spPr>
        <p:txBody>
          <a:bodyPr wrap="square" rtlCol="0">
            <a:spAutoFit/>
          </a:bodyPr>
          <a:lstStyle/>
          <a:p>
            <a:pPr algn="ctr"/>
            <a:r>
              <a:rPr lang="en-US" sz="1350" i="1" dirty="0" err="1"/>
              <a:t>cT</a:t>
            </a:r>
            <a:r>
              <a:rPr lang="en-US" sz="1350" i="1" dirty="0"/>
              <a:t>=27.6 </a:t>
            </a:r>
            <a:r>
              <a:rPr lang="en-US" sz="1350" i="1" dirty="0" err="1"/>
              <a:t>Gy</a:t>
            </a:r>
            <a:endParaRPr lang="en-US" sz="1350" i="1" dirty="0"/>
          </a:p>
        </p:txBody>
      </p:sp>
      <p:cxnSp>
        <p:nvCxnSpPr>
          <p:cNvPr id="85" name="Straight Arrow Connector 84">
            <a:extLst>
              <a:ext uri="{FF2B5EF4-FFF2-40B4-BE49-F238E27FC236}">
                <a16:creationId xmlns:a16="http://schemas.microsoft.com/office/drawing/2014/main" id="{1E2CFD89-6FA6-4BC8-20B5-6E65087B2116}"/>
              </a:ext>
            </a:extLst>
          </p:cNvPr>
          <p:cNvCxnSpPr>
            <a:cxnSpLocks/>
            <a:stCxn id="61" idx="2"/>
          </p:cNvCxnSpPr>
          <p:nvPr/>
        </p:nvCxnSpPr>
        <p:spPr>
          <a:xfrm>
            <a:off x="6944816" y="2897436"/>
            <a:ext cx="14363" cy="1066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Arc 3">
            <a:extLst>
              <a:ext uri="{FF2B5EF4-FFF2-40B4-BE49-F238E27FC236}">
                <a16:creationId xmlns:a16="http://schemas.microsoft.com/office/drawing/2014/main" id="{F0F1C636-24B2-9ED7-DED9-EDF84EDFB30F}"/>
              </a:ext>
            </a:extLst>
          </p:cNvPr>
          <p:cNvSpPr>
            <a:spLocks noChangeAspect="1"/>
          </p:cNvSpPr>
          <p:nvPr/>
        </p:nvSpPr>
        <p:spPr>
          <a:xfrm flipH="1" flipV="1">
            <a:off x="3355415" y="2210638"/>
            <a:ext cx="3529584" cy="3529584"/>
          </a:xfrm>
          <a:prstGeom prst="arc">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31378421-0130-3D0F-71AD-09B17495EBD0}"/>
              </a:ext>
            </a:extLst>
          </p:cNvPr>
          <p:cNvCxnSpPr>
            <a:cxnSpLocks/>
            <a:endCxn id="41" idx="1"/>
          </p:cNvCxnSpPr>
          <p:nvPr/>
        </p:nvCxnSpPr>
        <p:spPr>
          <a:xfrm flipH="1" flipV="1">
            <a:off x="4745109" y="5689461"/>
            <a:ext cx="400631" cy="761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879B9F-1E80-1D07-3BD5-E8DC767E7135}"/>
              </a:ext>
            </a:extLst>
          </p:cNvPr>
          <p:cNvCxnSpPr>
            <a:cxnSpLocks/>
          </p:cNvCxnSpPr>
          <p:nvPr/>
        </p:nvCxnSpPr>
        <p:spPr>
          <a:xfrm flipH="1" flipV="1">
            <a:off x="5125697" y="2168777"/>
            <a:ext cx="12943" cy="17650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FB15AAE-1DFF-2155-C7E2-88321318D525}"/>
              </a:ext>
            </a:extLst>
          </p:cNvPr>
          <p:cNvCxnSpPr>
            <a:cxnSpLocks/>
          </p:cNvCxnSpPr>
          <p:nvPr/>
        </p:nvCxnSpPr>
        <p:spPr>
          <a:xfrm rot="16200000">
            <a:off x="5133627" y="2119744"/>
            <a:ext cx="0" cy="3657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576BA512-408D-9803-7168-0E5285FABBE7}"/>
              </a:ext>
            </a:extLst>
          </p:cNvPr>
          <p:cNvSpPr/>
          <p:nvPr/>
        </p:nvSpPr>
        <p:spPr>
          <a:xfrm>
            <a:off x="1503207" y="5092898"/>
            <a:ext cx="1174552" cy="300082"/>
          </a:xfrm>
          <a:prstGeom prst="rect">
            <a:avLst/>
          </a:prstGeom>
        </p:spPr>
        <p:txBody>
          <a:bodyPr wrap="none">
            <a:spAutoFit/>
          </a:bodyPr>
          <a:lstStyle/>
          <a:p>
            <a:r>
              <a:rPr lang="en-US" sz="1350" b="1" dirty="0"/>
              <a:t>C</a:t>
            </a:r>
            <a:r>
              <a:rPr lang="en-US" sz="1350" b="1" baseline="-25000" dirty="0"/>
              <a:t>3</a:t>
            </a:r>
            <a:r>
              <a:rPr lang="en-US" sz="1350" dirty="0"/>
              <a:t>: </a:t>
            </a:r>
            <a:r>
              <a:rPr lang="en-US" sz="1350" i="1" dirty="0"/>
              <a:t>c</a:t>
            </a:r>
            <a:r>
              <a:rPr lang="el-GR" sz="1350" i="1" dirty="0"/>
              <a:t>τ</a:t>
            </a:r>
            <a:r>
              <a:rPr lang="en-US" sz="1350" i="1" dirty="0"/>
              <a:t>=4.87 Gy</a:t>
            </a:r>
          </a:p>
        </p:txBody>
      </p:sp>
      <p:sp>
        <p:nvSpPr>
          <p:cNvPr id="88" name="Rectangle 87">
            <a:extLst>
              <a:ext uri="{FF2B5EF4-FFF2-40B4-BE49-F238E27FC236}">
                <a16:creationId xmlns:a16="http://schemas.microsoft.com/office/drawing/2014/main" id="{913880AC-2A4A-E807-D44C-F9F38033725F}"/>
              </a:ext>
            </a:extLst>
          </p:cNvPr>
          <p:cNvSpPr/>
          <p:nvPr/>
        </p:nvSpPr>
        <p:spPr>
          <a:xfrm>
            <a:off x="589868" y="4072364"/>
            <a:ext cx="1590128" cy="507831"/>
          </a:xfrm>
          <a:prstGeom prst="rect">
            <a:avLst/>
          </a:prstGeom>
        </p:spPr>
        <p:txBody>
          <a:bodyPr wrap="square">
            <a:spAutoFit/>
          </a:bodyPr>
          <a:lstStyle/>
          <a:p>
            <a:r>
              <a:rPr lang="en-US" sz="1350" b="1" dirty="0"/>
              <a:t>B</a:t>
            </a:r>
            <a:r>
              <a:rPr lang="en-US" sz="1350" b="1" baseline="-25000" dirty="0"/>
              <a:t>3</a:t>
            </a:r>
            <a:r>
              <a:rPr lang="en-US" sz="1350" dirty="0"/>
              <a:t>: UDFj-39546284</a:t>
            </a:r>
          </a:p>
          <a:p>
            <a:r>
              <a:rPr lang="en-US" sz="1350" i="1" dirty="0"/>
              <a:t>x=</a:t>
            </a:r>
            <a:r>
              <a:rPr lang="en-US" sz="1350" dirty="0"/>
              <a:t>13.37 Gly</a:t>
            </a:r>
          </a:p>
        </p:txBody>
      </p:sp>
      <p:sp>
        <p:nvSpPr>
          <p:cNvPr id="58" name="Rectangle 57">
            <a:extLst>
              <a:ext uri="{FF2B5EF4-FFF2-40B4-BE49-F238E27FC236}">
                <a16:creationId xmlns:a16="http://schemas.microsoft.com/office/drawing/2014/main" id="{C6EF435E-F7C0-12A2-2EAC-CFFDF007F8AD}"/>
              </a:ext>
            </a:extLst>
          </p:cNvPr>
          <p:cNvSpPr/>
          <p:nvPr/>
        </p:nvSpPr>
        <p:spPr>
          <a:xfrm>
            <a:off x="2448630" y="4665522"/>
            <a:ext cx="223138" cy="300082"/>
          </a:xfrm>
          <a:prstGeom prst="rect">
            <a:avLst/>
          </a:prstGeom>
        </p:spPr>
        <p:txBody>
          <a:bodyPr wrap="none">
            <a:spAutoFit/>
          </a:bodyPr>
          <a:lstStyle/>
          <a:p>
            <a:r>
              <a:rPr lang="en-US" sz="1350" dirty="0"/>
              <a:t> </a:t>
            </a:r>
          </a:p>
        </p:txBody>
      </p:sp>
      <p:sp>
        <p:nvSpPr>
          <p:cNvPr id="92" name="Rectangle 91">
            <a:extLst>
              <a:ext uri="{FF2B5EF4-FFF2-40B4-BE49-F238E27FC236}">
                <a16:creationId xmlns:a16="http://schemas.microsoft.com/office/drawing/2014/main" id="{D4B459BA-1625-7C48-E0FE-152FA7020680}"/>
              </a:ext>
            </a:extLst>
          </p:cNvPr>
          <p:cNvSpPr/>
          <p:nvPr/>
        </p:nvSpPr>
        <p:spPr>
          <a:xfrm>
            <a:off x="582898" y="3310960"/>
            <a:ext cx="1446290" cy="715581"/>
          </a:xfrm>
          <a:prstGeom prst="rect">
            <a:avLst/>
          </a:prstGeom>
        </p:spPr>
        <p:txBody>
          <a:bodyPr wrap="square">
            <a:spAutoFit/>
          </a:bodyPr>
          <a:lstStyle/>
          <a:p>
            <a:r>
              <a:rPr lang="en-US" sz="1350" b="1" dirty="0"/>
              <a:t>B</a:t>
            </a:r>
            <a:r>
              <a:rPr lang="en-US" sz="1350" b="1" baseline="-25000" dirty="0"/>
              <a:t>2</a:t>
            </a:r>
            <a:r>
              <a:rPr lang="en-US" sz="1350" dirty="0"/>
              <a:t>: CL J1001+0220</a:t>
            </a:r>
          </a:p>
          <a:p>
            <a:r>
              <a:rPr lang="en-US" sz="1350" i="1" dirty="0"/>
              <a:t>x=</a:t>
            </a:r>
            <a:r>
              <a:rPr lang="en-US" sz="1350" dirty="0"/>
              <a:t>11.1 Gly</a:t>
            </a:r>
          </a:p>
        </p:txBody>
      </p:sp>
      <p:sp>
        <p:nvSpPr>
          <p:cNvPr id="95" name="Rectangle 94">
            <a:extLst>
              <a:ext uri="{FF2B5EF4-FFF2-40B4-BE49-F238E27FC236}">
                <a16:creationId xmlns:a16="http://schemas.microsoft.com/office/drawing/2014/main" id="{354AE6F2-4C8C-26E7-4A34-295D95DCAC45}"/>
              </a:ext>
            </a:extLst>
          </p:cNvPr>
          <p:cNvSpPr/>
          <p:nvPr/>
        </p:nvSpPr>
        <p:spPr>
          <a:xfrm>
            <a:off x="587455" y="2600980"/>
            <a:ext cx="1131908" cy="507831"/>
          </a:xfrm>
          <a:prstGeom prst="rect">
            <a:avLst/>
          </a:prstGeom>
        </p:spPr>
        <p:txBody>
          <a:bodyPr wrap="square">
            <a:spAutoFit/>
          </a:bodyPr>
          <a:lstStyle/>
          <a:p>
            <a:r>
              <a:rPr lang="en-US" sz="1350" b="1" dirty="0"/>
              <a:t>B</a:t>
            </a:r>
            <a:r>
              <a:rPr lang="en-US" sz="1350" b="1" baseline="-25000" dirty="0"/>
              <a:t>1</a:t>
            </a:r>
            <a:r>
              <a:rPr lang="en-US" sz="1350" dirty="0"/>
              <a:t>: 3C147</a:t>
            </a:r>
          </a:p>
          <a:p>
            <a:r>
              <a:rPr lang="en-US" sz="1350" i="1" dirty="0"/>
              <a:t>x=</a:t>
            </a:r>
            <a:r>
              <a:rPr lang="en-US" sz="1350" dirty="0"/>
              <a:t>6.4 Gly</a:t>
            </a:r>
          </a:p>
        </p:txBody>
      </p:sp>
      <p:cxnSp>
        <p:nvCxnSpPr>
          <p:cNvPr id="100" name="Straight Arrow Connector 99">
            <a:extLst>
              <a:ext uri="{FF2B5EF4-FFF2-40B4-BE49-F238E27FC236}">
                <a16:creationId xmlns:a16="http://schemas.microsoft.com/office/drawing/2014/main" id="{38C49C0C-2FC4-A275-9F06-F76562A302EA}"/>
              </a:ext>
            </a:extLst>
          </p:cNvPr>
          <p:cNvCxnSpPr>
            <a:cxnSpLocks/>
            <a:stCxn id="88" idx="3"/>
          </p:cNvCxnSpPr>
          <p:nvPr/>
        </p:nvCxnSpPr>
        <p:spPr>
          <a:xfrm flipV="1">
            <a:off x="2179996" y="3924601"/>
            <a:ext cx="1061358" cy="401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33FB61D-F5D6-7E61-3D8F-CAAC909032FB}"/>
              </a:ext>
            </a:extLst>
          </p:cNvPr>
          <p:cNvCxnSpPr>
            <a:cxnSpLocks/>
            <a:stCxn id="92" idx="3"/>
            <a:endCxn id="7" idx="1"/>
          </p:cNvCxnSpPr>
          <p:nvPr/>
        </p:nvCxnSpPr>
        <p:spPr>
          <a:xfrm flipV="1">
            <a:off x="2029188" y="3606250"/>
            <a:ext cx="1506381" cy="62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E3BB71D-4DC4-0064-6B69-AF9EA986241D}"/>
              </a:ext>
            </a:extLst>
          </p:cNvPr>
          <p:cNvCxnSpPr>
            <a:cxnSpLocks/>
            <a:stCxn id="95" idx="3"/>
            <a:endCxn id="2" idx="1"/>
          </p:cNvCxnSpPr>
          <p:nvPr/>
        </p:nvCxnSpPr>
        <p:spPr>
          <a:xfrm>
            <a:off x="1719363" y="2854896"/>
            <a:ext cx="2444890" cy="11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D97FFBD-6B37-4895-6EEC-AA78442D8CDA}"/>
              </a:ext>
            </a:extLst>
          </p:cNvPr>
          <p:cNvCxnSpPr>
            <a:cxnSpLocks/>
            <a:stCxn id="52" idx="3"/>
            <a:endCxn id="41" idx="1"/>
          </p:cNvCxnSpPr>
          <p:nvPr/>
        </p:nvCxnSpPr>
        <p:spPr>
          <a:xfrm>
            <a:off x="2677759" y="5242939"/>
            <a:ext cx="2067350" cy="446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BB0F9B88-2868-2DD7-E200-F170707772A9}"/>
              </a:ext>
            </a:extLst>
          </p:cNvPr>
          <p:cNvSpPr/>
          <p:nvPr/>
        </p:nvSpPr>
        <p:spPr>
          <a:xfrm rot="1800000">
            <a:off x="5091881" y="5384422"/>
            <a:ext cx="686406" cy="230832"/>
          </a:xfrm>
          <a:prstGeom prst="rect">
            <a:avLst/>
          </a:prstGeom>
        </p:spPr>
        <p:txBody>
          <a:bodyPr wrap="none">
            <a:spAutoFit/>
          </a:bodyPr>
          <a:lstStyle/>
          <a:p>
            <a:r>
              <a:rPr lang="en-US" sz="900" i="1" dirty="0">
                <a:solidFill>
                  <a:srgbClr val="0070C0"/>
                </a:solidFill>
              </a:rPr>
              <a:t>c</a:t>
            </a:r>
            <a:r>
              <a:rPr lang="el-GR" sz="900" i="1" dirty="0">
                <a:solidFill>
                  <a:srgbClr val="0070C0"/>
                </a:solidFill>
              </a:rPr>
              <a:t>τ</a:t>
            </a:r>
            <a:r>
              <a:rPr lang="en-US" sz="900" i="1" dirty="0">
                <a:solidFill>
                  <a:srgbClr val="0070C0"/>
                </a:solidFill>
              </a:rPr>
              <a:t>=4.87 Gy</a:t>
            </a:r>
          </a:p>
        </p:txBody>
      </p:sp>
      <p:sp>
        <p:nvSpPr>
          <p:cNvPr id="120" name="Rectangle 119">
            <a:extLst>
              <a:ext uri="{FF2B5EF4-FFF2-40B4-BE49-F238E27FC236}">
                <a16:creationId xmlns:a16="http://schemas.microsoft.com/office/drawing/2014/main" id="{25384B7F-EDAE-66B9-BD88-4EADA61A3CED}"/>
              </a:ext>
            </a:extLst>
          </p:cNvPr>
          <p:cNvSpPr/>
          <p:nvPr/>
        </p:nvSpPr>
        <p:spPr>
          <a:xfrm rot="1800000">
            <a:off x="6096676" y="3180071"/>
            <a:ext cx="686406" cy="230832"/>
          </a:xfrm>
          <a:prstGeom prst="rect">
            <a:avLst/>
          </a:prstGeom>
        </p:spPr>
        <p:txBody>
          <a:bodyPr wrap="none">
            <a:spAutoFit/>
          </a:bodyPr>
          <a:lstStyle/>
          <a:p>
            <a:r>
              <a:rPr lang="en-US" sz="900" i="1" dirty="0">
                <a:solidFill>
                  <a:srgbClr val="FF0000"/>
                </a:solidFill>
              </a:rPr>
              <a:t>c</a:t>
            </a:r>
            <a:r>
              <a:rPr lang="el-GR" sz="900" i="1" dirty="0">
                <a:solidFill>
                  <a:srgbClr val="FF0000"/>
                </a:solidFill>
              </a:rPr>
              <a:t>τ</a:t>
            </a:r>
            <a:r>
              <a:rPr lang="en-US" sz="900" i="1" dirty="0">
                <a:solidFill>
                  <a:srgbClr val="FF0000"/>
                </a:solidFill>
              </a:rPr>
              <a:t>=20.2 Gy</a:t>
            </a:r>
          </a:p>
        </p:txBody>
      </p:sp>
      <p:sp>
        <p:nvSpPr>
          <p:cNvPr id="7" name="Star: 5 Points 6">
            <a:extLst>
              <a:ext uri="{FF2B5EF4-FFF2-40B4-BE49-F238E27FC236}">
                <a16:creationId xmlns:a16="http://schemas.microsoft.com/office/drawing/2014/main" id="{F6854FBA-E90F-A554-9639-59734E471B1D}"/>
              </a:ext>
            </a:extLst>
          </p:cNvPr>
          <p:cNvSpPr/>
          <p:nvPr/>
        </p:nvSpPr>
        <p:spPr>
          <a:xfrm>
            <a:off x="3535569" y="3527382"/>
            <a:ext cx="205740" cy="206479"/>
          </a:xfrm>
          <a:prstGeom prst="star5">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4FBAA8F7-BBF1-9640-75C4-C9148FA6AEF5}"/>
              </a:ext>
            </a:extLst>
          </p:cNvPr>
          <p:cNvCxnSpPr>
            <a:cxnSpLocks/>
          </p:cNvCxnSpPr>
          <p:nvPr/>
        </p:nvCxnSpPr>
        <p:spPr>
          <a:xfrm rot="16200000" flipV="1">
            <a:off x="4702366" y="2583394"/>
            <a:ext cx="0" cy="8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0C33D2-2A75-2094-5BAC-AA0813923F58}"/>
              </a:ext>
            </a:extLst>
          </p:cNvPr>
          <p:cNvCxnSpPr>
            <a:cxnSpLocks/>
          </p:cNvCxnSpPr>
          <p:nvPr/>
        </p:nvCxnSpPr>
        <p:spPr>
          <a:xfrm rot="16200000" flipV="1">
            <a:off x="4211390" y="3027581"/>
            <a:ext cx="0" cy="17647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48BB31-B26E-C54B-6678-4BB0F1535F79}"/>
              </a:ext>
            </a:extLst>
          </p:cNvPr>
          <p:cNvCxnSpPr>
            <a:cxnSpLocks/>
          </p:cNvCxnSpPr>
          <p:nvPr/>
        </p:nvCxnSpPr>
        <p:spPr>
          <a:xfrm rot="16200000" flipV="1">
            <a:off x="4386898" y="2894529"/>
            <a:ext cx="0" cy="147218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9F6F51-13E1-C21E-B3E7-8FD0A486D90F}"/>
              </a:ext>
            </a:extLst>
          </p:cNvPr>
          <p:cNvCxnSpPr>
            <a:cxnSpLocks/>
          </p:cNvCxnSpPr>
          <p:nvPr/>
        </p:nvCxnSpPr>
        <p:spPr>
          <a:xfrm rot="11280000" flipV="1">
            <a:off x="4994455" y="3885014"/>
            <a:ext cx="0" cy="17647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82" name="Star: 5 Points 81">
            <a:extLst>
              <a:ext uri="{FF2B5EF4-FFF2-40B4-BE49-F238E27FC236}">
                <a16:creationId xmlns:a16="http://schemas.microsoft.com/office/drawing/2014/main" id="{DA25A645-6A13-FF28-9BBF-B897A5B8A049}"/>
              </a:ext>
            </a:extLst>
          </p:cNvPr>
          <p:cNvSpPr/>
          <p:nvPr/>
        </p:nvSpPr>
        <p:spPr>
          <a:xfrm>
            <a:off x="4192662" y="3125295"/>
            <a:ext cx="205740" cy="206479"/>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Star: 5 Points 40">
            <a:extLst>
              <a:ext uri="{FF2B5EF4-FFF2-40B4-BE49-F238E27FC236}">
                <a16:creationId xmlns:a16="http://schemas.microsoft.com/office/drawing/2014/main" id="{830EF1C2-F7AF-6C22-2BEA-6321946268C0}"/>
              </a:ext>
            </a:extLst>
          </p:cNvPr>
          <p:cNvSpPr/>
          <p:nvPr/>
        </p:nvSpPr>
        <p:spPr>
          <a:xfrm>
            <a:off x="4745109" y="5610593"/>
            <a:ext cx="205740" cy="206479"/>
          </a:xfrm>
          <a:prstGeom prst="star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tar: 5 Points 1">
            <a:extLst>
              <a:ext uri="{FF2B5EF4-FFF2-40B4-BE49-F238E27FC236}">
                <a16:creationId xmlns:a16="http://schemas.microsoft.com/office/drawing/2014/main" id="{196DA7CD-64EA-4804-78B3-C821DA29A51B}"/>
              </a:ext>
            </a:extLst>
          </p:cNvPr>
          <p:cNvSpPr/>
          <p:nvPr/>
        </p:nvSpPr>
        <p:spPr>
          <a:xfrm>
            <a:off x="4164253" y="2889421"/>
            <a:ext cx="205740" cy="206479"/>
          </a:xfrm>
          <a:prstGeom prst="star5">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tar: 5 Points 11">
            <a:extLst>
              <a:ext uri="{FF2B5EF4-FFF2-40B4-BE49-F238E27FC236}">
                <a16:creationId xmlns:a16="http://schemas.microsoft.com/office/drawing/2014/main" id="{8604448B-6F7E-D64D-9DC3-006231EE681E}"/>
              </a:ext>
            </a:extLst>
          </p:cNvPr>
          <p:cNvSpPr/>
          <p:nvPr/>
        </p:nvSpPr>
        <p:spPr>
          <a:xfrm>
            <a:off x="3244936" y="3790930"/>
            <a:ext cx="205740" cy="206479"/>
          </a:xfrm>
          <a:prstGeom prst="star5">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847A2A0C-899A-18A4-57B2-22F1D2137109}"/>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D71261-4BBB-321A-ED15-A16320F592EF}"/>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9" name="Picture 8">
            <a:extLst>
              <a:ext uri="{FF2B5EF4-FFF2-40B4-BE49-F238E27FC236}">
                <a16:creationId xmlns:a16="http://schemas.microsoft.com/office/drawing/2014/main" id="{A221BCEB-F3EF-3F0C-C65C-C8D77F7F4AD0}"/>
              </a:ext>
            </a:extLst>
          </p:cNvPr>
          <p:cNvPicPr>
            <a:picLocks noChangeAspect="1"/>
          </p:cNvPicPr>
          <p:nvPr/>
        </p:nvPicPr>
        <p:blipFill>
          <a:blip r:embed="rId4"/>
          <a:stretch>
            <a:fillRect/>
          </a:stretch>
        </p:blipFill>
        <p:spPr>
          <a:xfrm>
            <a:off x="338940" y="127017"/>
            <a:ext cx="782028" cy="1070387"/>
          </a:xfrm>
          <a:prstGeom prst="rect">
            <a:avLst/>
          </a:prstGeom>
        </p:spPr>
      </p:pic>
      <p:sp>
        <p:nvSpPr>
          <p:cNvPr id="13" name="Title 3">
            <a:extLst>
              <a:ext uri="{FF2B5EF4-FFF2-40B4-BE49-F238E27FC236}">
                <a16:creationId xmlns:a16="http://schemas.microsoft.com/office/drawing/2014/main" id="{D300BCDB-ECF8-B0AC-9981-F062F876B3D5}"/>
              </a:ext>
            </a:extLst>
          </p:cNvPr>
          <p:cNvSpPr txBox="1">
            <a:spLocks/>
          </p:cNvSpPr>
          <p:nvPr/>
        </p:nvSpPr>
        <p:spPr>
          <a:xfrm>
            <a:off x="628650" y="365126"/>
            <a:ext cx="7886700" cy="1325563"/>
          </a:xfrm>
          <a:prstGeom prst="rect">
            <a:avLst/>
          </a:prstGeom>
          <a:effectLst>
            <a:outerShdw blurRad="50800" dist="63500" dir="2700000" algn="tl" rotWithShape="0">
              <a:prstClr val="black">
                <a:alpha val="9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GALACTIC AGES</a:t>
            </a:r>
            <a:endParaRPr lang="en-US" dirty="0">
              <a:solidFill>
                <a:schemeClr val="bg1"/>
              </a:solidFill>
            </a:endParaRPr>
          </a:p>
        </p:txBody>
      </p:sp>
      <p:sp>
        <p:nvSpPr>
          <p:cNvPr id="19" name="TextBox 18">
            <a:extLst>
              <a:ext uri="{FF2B5EF4-FFF2-40B4-BE49-F238E27FC236}">
                <a16:creationId xmlns:a16="http://schemas.microsoft.com/office/drawing/2014/main" id="{883A511A-6773-3E58-4F63-0049A6DA37C0}"/>
              </a:ext>
            </a:extLst>
          </p:cNvPr>
          <p:cNvSpPr txBox="1"/>
          <p:nvPr/>
        </p:nvSpPr>
        <p:spPr>
          <a:xfrm flipH="1">
            <a:off x="5036302" y="3718141"/>
            <a:ext cx="1229102" cy="300082"/>
          </a:xfrm>
          <a:prstGeom prst="rect">
            <a:avLst/>
          </a:prstGeom>
          <a:noFill/>
        </p:spPr>
        <p:txBody>
          <a:bodyPr wrap="square" rtlCol="0">
            <a:spAutoFit/>
          </a:bodyPr>
          <a:lstStyle/>
          <a:p>
            <a:pPr algn="ctr"/>
            <a:r>
              <a:rPr lang="en-US" sz="1350" i="1" dirty="0" err="1"/>
              <a:t>cT</a:t>
            </a:r>
            <a:r>
              <a:rPr lang="en-US" sz="1350" i="1" dirty="0"/>
              <a:t>-r=14.23 Gy</a:t>
            </a:r>
          </a:p>
        </p:txBody>
      </p:sp>
      <p:sp>
        <p:nvSpPr>
          <p:cNvPr id="24" name="Oval 23">
            <a:extLst>
              <a:ext uri="{FF2B5EF4-FFF2-40B4-BE49-F238E27FC236}">
                <a16:creationId xmlns:a16="http://schemas.microsoft.com/office/drawing/2014/main" id="{5ACF3F49-7CCA-A2EF-211E-B25076076FD9}"/>
              </a:ext>
            </a:extLst>
          </p:cNvPr>
          <p:cNvSpPr/>
          <p:nvPr/>
        </p:nvSpPr>
        <p:spPr>
          <a:xfrm>
            <a:off x="3366161" y="3800336"/>
            <a:ext cx="3529584" cy="23251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96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3728F8-6724-47CF-B4B8-0EE6C56901AF}"/>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509833-3DD0-45B7-A31A-FED10E02A30B}"/>
              </a:ext>
            </a:extLst>
          </p:cNvPr>
          <p:cNvSpPr>
            <a:spLocks noGrp="1"/>
          </p:cNvSpPr>
          <p:nvPr>
            <p:ph type="title"/>
          </p:nvPr>
        </p:nvSpPr>
        <p:spPr>
          <a:xfrm>
            <a:off x="559923" y="150641"/>
            <a:ext cx="7886700" cy="1325563"/>
          </a:xfrm>
        </p:spPr>
        <p:txBody>
          <a:bodyPr/>
          <a:lstStyle/>
          <a:p>
            <a:pPr algn="ctr"/>
            <a:r>
              <a:rPr lang="en-US" dirty="0">
                <a:solidFill>
                  <a:schemeClr val="bg1"/>
                </a:solidFill>
              </a:rPr>
              <a:t>SUMMARY</a:t>
            </a:r>
          </a:p>
        </p:txBody>
      </p:sp>
      <p:sp>
        <p:nvSpPr>
          <p:cNvPr id="21" name="Content Placeholder 20">
            <a:extLst>
              <a:ext uri="{FF2B5EF4-FFF2-40B4-BE49-F238E27FC236}">
                <a16:creationId xmlns:a16="http://schemas.microsoft.com/office/drawing/2014/main" id="{44903EA3-A486-4A71-810B-464FA5BEF846}"/>
              </a:ext>
            </a:extLst>
          </p:cNvPr>
          <p:cNvSpPr>
            <a:spLocks noGrp="1"/>
          </p:cNvSpPr>
          <p:nvPr>
            <p:ph idx="1"/>
          </p:nvPr>
        </p:nvSpPr>
        <p:spPr>
          <a:xfrm>
            <a:off x="559923" y="1790472"/>
            <a:ext cx="5955177" cy="4087813"/>
          </a:xfrm>
        </p:spPr>
        <p:txBody>
          <a:bodyPr>
            <a:noAutofit/>
          </a:bodyPr>
          <a:lstStyle/>
          <a:p>
            <a:r>
              <a:rPr lang="en-US" sz="2000" b="1" dirty="0">
                <a:latin typeface="Times New Roman" panose="02020603050405020304" pitchFamily="18" charset="0"/>
                <a:cs typeface="Times New Roman" panose="02020603050405020304" pitchFamily="18" charset="0"/>
              </a:rPr>
              <a:t>SIMPLE MODEL: SURPRISINGLY GOOD RESULTS WITHOUT INVOKING GENERAL RELATIVITY AND DARK MATTER /ENERGY.</a:t>
            </a:r>
          </a:p>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UNIVERSE EXPANDING IN THE DIRECTION OF LOCAL TIME</a:t>
            </a:r>
          </a:p>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BIG BANG MAPS TO A SPHERE SURROUNDING US, RATHER THAN A POINT BEHIND US, AS IT DOES FOR ALL OTHER BODIES IN THE UNIVERSE.</a:t>
            </a:r>
          </a:p>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MATTER EQUALLY DISTRIBUTED AROUND US: GRAVITY DOES NOT ACT TO SLOW EXPANSION.</a:t>
            </a:r>
            <a:endParaRPr lang="en-US" sz="2000" dirty="0">
              <a:latin typeface="Times New Roman" panose="02020603050405020304" pitchFamily="18" charset="0"/>
              <a:ea typeface="Times New Roman" panose="02020603050405020304" pitchFamily="18" charset="0"/>
            </a:endParaRPr>
          </a:p>
          <a:p>
            <a:pPr marL="0" indent="0">
              <a:buNone/>
            </a:pPr>
            <a:endParaRPr lang="en-US" sz="2000" b="1" dirty="0"/>
          </a:p>
          <a:p>
            <a:pPr marL="0" indent="0">
              <a:buNone/>
            </a:pPr>
            <a:endParaRPr lang="en-US" sz="2000" b="1" dirty="0"/>
          </a:p>
          <a:p>
            <a:pPr marL="0" indent="0">
              <a:buNone/>
            </a:pPr>
            <a:endParaRPr lang="en-US" sz="2000" dirty="0"/>
          </a:p>
          <a:p>
            <a:endParaRPr lang="en-US" sz="2000" dirty="0"/>
          </a:p>
          <a:p>
            <a:pPr lvl="1"/>
            <a:endParaRPr lang="en-US" sz="2000" dirty="0"/>
          </a:p>
          <a:p>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037E8E20-BE83-4C14-B6A2-601EBCE64C94}"/>
              </a:ext>
            </a:extLst>
          </p:cNvPr>
          <p:cNvSpPr>
            <a:spLocks noGrp="1"/>
          </p:cNvSpPr>
          <p:nvPr>
            <p:ph type="sldNum" sz="quarter" idx="12"/>
          </p:nvPr>
        </p:nvSpPr>
        <p:spPr/>
        <p:txBody>
          <a:bodyPr/>
          <a:lstStyle/>
          <a:p>
            <a:fld id="{148C923D-C71C-435D-9174-1991698F01A9}" type="slidenum">
              <a:rPr lang="en-US" smtClean="0"/>
              <a:t>21</a:t>
            </a:fld>
            <a:endParaRPr lang="en-US"/>
          </a:p>
        </p:txBody>
      </p:sp>
      <p:pic>
        <p:nvPicPr>
          <p:cNvPr id="4" name="Picture 3">
            <a:extLst>
              <a:ext uri="{FF2B5EF4-FFF2-40B4-BE49-F238E27FC236}">
                <a16:creationId xmlns:a16="http://schemas.microsoft.com/office/drawing/2014/main" id="{304B7981-2329-7AD2-74FF-CEF3CBDFE6A5}"/>
              </a:ext>
            </a:extLst>
          </p:cNvPr>
          <p:cNvPicPr>
            <a:picLocks noChangeAspect="1"/>
          </p:cNvPicPr>
          <p:nvPr/>
        </p:nvPicPr>
        <p:blipFill>
          <a:blip r:embed="rId3"/>
          <a:stretch>
            <a:fillRect/>
          </a:stretch>
        </p:blipFill>
        <p:spPr>
          <a:xfrm>
            <a:off x="6992177" y="2423753"/>
            <a:ext cx="1911076" cy="2899115"/>
          </a:xfrm>
          <a:prstGeom prst="rect">
            <a:avLst/>
          </a:prstGeom>
        </p:spPr>
      </p:pic>
      <p:sp>
        <p:nvSpPr>
          <p:cNvPr id="6" name="TextBox 5">
            <a:extLst>
              <a:ext uri="{FF2B5EF4-FFF2-40B4-BE49-F238E27FC236}">
                <a16:creationId xmlns:a16="http://schemas.microsoft.com/office/drawing/2014/main" id="{7F68EEFB-7049-2A46-34DB-FE2FA191754E}"/>
              </a:ext>
            </a:extLst>
          </p:cNvPr>
          <p:cNvSpPr txBox="1"/>
          <p:nvPr/>
        </p:nvSpPr>
        <p:spPr>
          <a:xfrm>
            <a:off x="6457950" y="5636035"/>
            <a:ext cx="2686050" cy="369332"/>
          </a:xfrm>
          <a:prstGeom prst="rect">
            <a:avLst/>
          </a:prstGeom>
          <a:noFill/>
        </p:spPr>
        <p:txBody>
          <a:bodyPr wrap="square">
            <a:spAutoFit/>
          </a:bodyPr>
          <a:lstStyle/>
          <a:p>
            <a:pPr marL="0" indent="0">
              <a:buNone/>
            </a:pPr>
            <a:r>
              <a:rPr lang="en-US" sz="1800" i="1" dirty="0">
                <a:solidFill>
                  <a:srgbClr val="0070C0"/>
                </a:solidFill>
              </a:rPr>
              <a:t>www.lewis-mcintyre.com</a:t>
            </a:r>
          </a:p>
        </p:txBody>
      </p:sp>
    </p:spTree>
    <p:extLst>
      <p:ext uri="{BB962C8B-B14F-4D97-AF65-F5344CB8AC3E}">
        <p14:creationId xmlns:p14="http://schemas.microsoft.com/office/powerpoint/2010/main" val="384977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90E5F5-B910-2508-47EA-92A315E9F608}"/>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D0E265-50B7-7FC5-5762-4B286B222A78}"/>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3C7465A5-2D48-36E9-C833-165D34B26608}"/>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D7D9D4CA-F87D-4179-CE83-ABC2A2B6C30E}"/>
              </a:ext>
            </a:extLst>
          </p:cNvPr>
          <p:cNvSpPr>
            <a:spLocks noGrp="1"/>
          </p:cNvSpPr>
          <p:nvPr>
            <p:ph type="title"/>
          </p:nvPr>
        </p:nvSpPr>
        <p:spPr>
          <a:xfrm>
            <a:off x="1651425" y="-20575"/>
            <a:ext cx="5841150" cy="1325563"/>
          </a:xfrm>
          <a:effectLst>
            <a:outerShdw blurRad="50800" dist="63500" dir="2700000" algn="tl" rotWithShape="0">
              <a:prstClr val="black">
                <a:alpha val="90000"/>
              </a:prstClr>
            </a:outerShdw>
          </a:effectLst>
        </p:spPr>
        <p:txBody>
          <a:bodyPr/>
          <a:lstStyle/>
          <a:p>
            <a:pPr algn="ctr"/>
            <a:r>
              <a:rPr lang="en-US" dirty="0">
                <a:solidFill>
                  <a:schemeClr val="bg1"/>
                </a:solidFill>
              </a:rPr>
              <a:t>HUBBLE EXPANSION</a:t>
            </a:r>
          </a:p>
        </p:txBody>
      </p:sp>
      <p:sp>
        <p:nvSpPr>
          <p:cNvPr id="3" name="Content Placeholder 2">
            <a:extLst>
              <a:ext uri="{FF2B5EF4-FFF2-40B4-BE49-F238E27FC236}">
                <a16:creationId xmlns:a16="http://schemas.microsoft.com/office/drawing/2014/main" id="{13F2CE55-5C7B-B8D2-1D90-33E024179712}"/>
              </a:ext>
            </a:extLst>
          </p:cNvPr>
          <p:cNvSpPr>
            <a:spLocks noGrp="1"/>
          </p:cNvSpPr>
          <p:nvPr>
            <p:ph idx="1"/>
          </p:nvPr>
        </p:nvSpPr>
        <p:spPr>
          <a:xfrm>
            <a:off x="1506435" y="1869222"/>
            <a:ext cx="6353650" cy="4351338"/>
          </a:xfrm>
        </p:spPr>
        <p:txBody>
          <a:bodyPr>
            <a:noAutofit/>
          </a:bodyPr>
          <a:lstStyle/>
          <a:p>
            <a:r>
              <a:rPr lang="en-US" sz="2000" dirty="0">
                <a:latin typeface="Times New Roman" panose="02020603050405020304" pitchFamily="18" charset="0"/>
                <a:cs typeface="Times New Roman" panose="02020603050405020304" pitchFamily="18" charset="0"/>
              </a:rPr>
              <a:t>DEVELOPED BY EDWIN HUBBLE IN THE 1920’s</a:t>
            </a:r>
          </a:p>
          <a:p>
            <a:pPr lvl="1"/>
            <a:r>
              <a:rPr lang="en-US" sz="1600" dirty="0">
                <a:latin typeface="Times New Roman" panose="02020603050405020304" pitchFamily="18" charset="0"/>
                <a:cs typeface="Times New Roman" panose="02020603050405020304" pitchFamily="18" charset="0"/>
              </a:rPr>
              <a:t>Used Cepheid Variable Stars</a:t>
            </a:r>
          </a:p>
          <a:p>
            <a:pPr lvl="1"/>
            <a:r>
              <a:rPr lang="en-US" sz="1600" dirty="0">
                <a:latin typeface="Times New Roman" panose="02020603050405020304" pitchFamily="18" charset="0"/>
                <a:cs typeface="Times New Roman" panose="02020603050405020304" pitchFamily="18" charset="0"/>
              </a:rPr>
              <a:t>Measured Distances to 46 Galaxies Up To ~326 Million Light Years </a:t>
            </a:r>
          </a:p>
          <a:p>
            <a:pPr lvl="1"/>
            <a:r>
              <a:rPr lang="en-US" sz="1600" dirty="0">
                <a:latin typeface="Times New Roman" panose="02020603050405020304" pitchFamily="18" charset="0"/>
                <a:cs typeface="Times New Roman" panose="02020603050405020304" pitchFamily="18" charset="0"/>
              </a:rPr>
              <a:t>Observed Doppler Shift of Characteristic Spectra due to Velocity Proportional To Distance </a:t>
            </a:r>
            <a:r>
              <a:rPr lang="en-US" sz="1600" i="1" dirty="0">
                <a:latin typeface="Times New Roman" panose="02020603050405020304" pitchFamily="18" charset="0"/>
                <a:cs typeface="Times New Roman" panose="02020603050405020304" pitchFamily="18" charset="0"/>
              </a:rPr>
              <a:t>(V=h</a:t>
            </a:r>
            <a:r>
              <a:rPr lang="en-US" sz="1600" i="1" baseline="-25000" dirty="0">
                <a:latin typeface="Times New Roman" panose="02020603050405020304" pitchFamily="18" charset="0"/>
                <a:cs typeface="Times New Roman" panose="02020603050405020304" pitchFamily="18" charset="0"/>
              </a:rPr>
              <a:t>0</a:t>
            </a:r>
            <a:r>
              <a:rPr lang="en-US" sz="1600" i="1" dirty="0">
                <a:latin typeface="Times New Roman" panose="02020603050405020304" pitchFamily="18" charset="0"/>
                <a:cs typeface="Times New Roman" panose="02020603050405020304" pitchFamily="18" charset="0"/>
              </a:rPr>
              <a:t>s)</a:t>
            </a:r>
          </a:p>
          <a:p>
            <a:pPr lvl="1"/>
            <a:r>
              <a:rPr lang="en-US" sz="1600" dirty="0">
                <a:latin typeface="Times New Roman" panose="02020603050405020304" pitchFamily="18" charset="0"/>
                <a:cs typeface="Times New Roman" panose="02020603050405020304" pitchFamily="18" charset="0"/>
              </a:rPr>
              <a:t>Hubble Factor H Was Determined to be ~1/T, the Age of the Universe</a:t>
            </a:r>
          </a:p>
          <a:p>
            <a:r>
              <a:rPr lang="en-US" sz="2000" dirty="0">
                <a:latin typeface="Times New Roman" panose="02020603050405020304" pitchFamily="18" charset="0"/>
                <a:cs typeface="Times New Roman" panose="02020603050405020304" pitchFamily="18" charset="0"/>
              </a:rPr>
              <a:t>ESTIMATES VARIED FROM 50-75 km/Mpc TO ABOUT 1975, NOW ABOUT 67 TO 75</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 </a:t>
            </a: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9F11814A-68F3-C3C4-FF97-F8ED8701A405}"/>
              </a:ext>
            </a:extLst>
          </p:cNvPr>
          <p:cNvSpPr txBox="1"/>
          <p:nvPr/>
        </p:nvSpPr>
        <p:spPr>
          <a:xfrm>
            <a:off x="2817149" y="5081786"/>
            <a:ext cx="328936" cy="369332"/>
          </a:xfrm>
          <a:prstGeom prst="rect">
            <a:avLst/>
          </a:prstGeom>
          <a:noFill/>
          <a:ln>
            <a:noFill/>
          </a:ln>
        </p:spPr>
        <p:txBody>
          <a:bodyPr wrap="square" rtlCol="0">
            <a:spAutoFit/>
          </a:bodyPr>
          <a:lstStyle/>
          <a:p>
            <a:pPr algn="l"/>
            <a:endParaRPr lang="en-US" b="0" dirty="0">
              <a:latin typeface="Cambria Math" panose="02040503050406030204" pitchFamily="18" charset="0"/>
            </a:endParaRPr>
          </a:p>
        </p:txBody>
      </p:sp>
    </p:spTree>
    <p:extLst>
      <p:ext uri="{BB962C8B-B14F-4D97-AF65-F5344CB8AC3E}">
        <p14:creationId xmlns:p14="http://schemas.microsoft.com/office/powerpoint/2010/main" val="211599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1EF2-650B-1D7D-59DA-D7AEB7DA18C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E017584-AD6D-20BA-2749-27CA5BC643BC}"/>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97EEA17-CDF9-6751-630B-8322587EDA50}"/>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BCE7F6F9-D562-3E79-FDBE-EBF98A5DE758}"/>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3D0B2F63-B25E-B4E9-B684-CE78D3CBD464}"/>
              </a:ext>
            </a:extLst>
          </p:cNvPr>
          <p:cNvSpPr>
            <a:spLocks noGrp="1"/>
          </p:cNvSpPr>
          <p:nvPr>
            <p:ph type="title"/>
          </p:nvPr>
        </p:nvSpPr>
        <p:spPr>
          <a:xfrm>
            <a:off x="1651425" y="-20575"/>
            <a:ext cx="5841150" cy="1325563"/>
          </a:xfrm>
          <a:effectLst>
            <a:outerShdw blurRad="50800" dist="63500" dir="2700000" algn="tl" rotWithShape="0">
              <a:prstClr val="black">
                <a:alpha val="90000"/>
              </a:prstClr>
            </a:outerShdw>
          </a:effectLst>
        </p:spPr>
        <p:txBody>
          <a:bodyPr/>
          <a:lstStyle/>
          <a:p>
            <a:pPr algn="ctr"/>
            <a:r>
              <a:rPr lang="en-US" dirty="0">
                <a:solidFill>
                  <a:schemeClr val="bg1"/>
                </a:solidFill>
              </a:rPr>
              <a:t>EXPANDING UNIVERSE</a:t>
            </a:r>
          </a:p>
        </p:txBody>
      </p:sp>
      <p:sp>
        <p:nvSpPr>
          <p:cNvPr id="3" name="Content Placeholder 2">
            <a:extLst>
              <a:ext uri="{FF2B5EF4-FFF2-40B4-BE49-F238E27FC236}">
                <a16:creationId xmlns:a16="http://schemas.microsoft.com/office/drawing/2014/main" id="{2F4ADAAE-0293-57C5-B262-3B35F1847D4D}"/>
              </a:ext>
            </a:extLst>
          </p:cNvPr>
          <p:cNvSpPr>
            <a:spLocks noGrp="1"/>
          </p:cNvSpPr>
          <p:nvPr>
            <p:ph idx="1"/>
          </p:nvPr>
        </p:nvSpPr>
        <p:spPr>
          <a:xfrm>
            <a:off x="1566592" y="2735496"/>
            <a:ext cx="6353650" cy="4351338"/>
          </a:xfrm>
        </p:spPr>
        <p:txBody>
          <a:bodyPr>
            <a:noAutofit/>
          </a:bodyPr>
          <a:lstStyle/>
          <a:p>
            <a:r>
              <a:rPr lang="en-US" sz="2000" dirty="0">
                <a:latin typeface="Times New Roman" panose="02020603050405020304" pitchFamily="18" charset="0"/>
                <a:cs typeface="Times New Roman" panose="02020603050405020304" pitchFamily="18" charset="0"/>
              </a:rPr>
              <a:t>SUPERNOVA COSMOLOGY PROJECT &amp; HIGH-Z SUPERNOVA SEARCH TIME, @1998</a:t>
            </a:r>
          </a:p>
          <a:p>
            <a:pPr lvl="1"/>
            <a:r>
              <a:rPr lang="en-US" sz="1600" dirty="0">
                <a:latin typeface="Times New Roman" panose="02020603050405020304" pitchFamily="18" charset="0"/>
                <a:cs typeface="Times New Roman" panose="02020603050405020304" pitchFamily="18" charset="0"/>
              </a:rPr>
              <a:t>Determined that the Most Distant Bodies are Receding at an Accelerating Rate, Rather than Proportional To Distance</a:t>
            </a:r>
          </a:p>
          <a:p>
            <a:pPr lvl="1"/>
            <a:r>
              <a:rPr lang="en-US" sz="1600" dirty="0">
                <a:latin typeface="Times New Roman" panose="02020603050405020304" pitchFamily="18" charset="0"/>
                <a:cs typeface="Times New Roman" panose="02020603050405020304" pitchFamily="18" charset="0"/>
              </a:rPr>
              <a:t>Compatible with Friedmann’s 1922 Derivation of Expanding Universe from the Einstein General Field Equations</a:t>
            </a:r>
          </a:p>
          <a:p>
            <a:pPr lvl="1"/>
            <a:r>
              <a:rPr lang="en-US" sz="1600" dirty="0">
                <a:latin typeface="Times New Roman" panose="02020603050405020304" pitchFamily="18" charset="0"/>
                <a:cs typeface="Times New Roman" panose="02020603050405020304" pitchFamily="18" charset="0"/>
              </a:rPr>
              <a:t>Augmented by Dark Energy (</a:t>
            </a:r>
            <a:r>
              <a:rPr lang="el-GR" sz="1600" dirty="0">
                <a:latin typeface="Times New Roman" panose="02020603050405020304" pitchFamily="18" charset="0"/>
                <a:cs typeface="Times New Roman" panose="02020603050405020304" pitchFamily="18" charset="0"/>
              </a:rPr>
              <a:t>λ</a:t>
            </a:r>
            <a:r>
              <a:rPr lang="en-US" sz="1600" dirty="0">
                <a:latin typeface="Times New Roman" panose="02020603050405020304" pitchFamily="18" charset="0"/>
                <a:cs typeface="Times New Roman" panose="02020603050405020304" pitchFamily="18" charset="0"/>
              </a:rPr>
              <a:t>) and Cold Dark Matter (CDM) (Both by Definition Unobservable) in the </a:t>
            </a:r>
            <a:r>
              <a:rPr lang="el-GR" sz="1600" dirty="0">
                <a:latin typeface="Times New Roman" panose="02020603050405020304" pitchFamily="18" charset="0"/>
                <a:cs typeface="Times New Roman" panose="02020603050405020304" pitchFamily="18" charset="0"/>
              </a:rPr>
              <a:t>λ </a:t>
            </a:r>
            <a:r>
              <a:rPr lang="en-US" sz="1600" dirty="0">
                <a:latin typeface="Times New Roman" panose="02020603050405020304" pitchFamily="18" charset="0"/>
                <a:cs typeface="Times New Roman" panose="02020603050405020304" pitchFamily="18" charset="0"/>
              </a:rPr>
              <a:t>CDM Model to Account for the Redshifts Observed.</a:t>
            </a:r>
          </a:p>
          <a:p>
            <a:pPr lvl="1"/>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 </a:t>
            </a: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499336CB-E4FA-4B9F-F461-E9D3D5E54DB2}"/>
              </a:ext>
            </a:extLst>
          </p:cNvPr>
          <p:cNvSpPr txBox="1"/>
          <p:nvPr/>
        </p:nvSpPr>
        <p:spPr>
          <a:xfrm>
            <a:off x="2817149" y="5081786"/>
            <a:ext cx="328936" cy="369332"/>
          </a:xfrm>
          <a:prstGeom prst="rect">
            <a:avLst/>
          </a:prstGeom>
          <a:noFill/>
          <a:ln>
            <a:noFill/>
          </a:ln>
        </p:spPr>
        <p:txBody>
          <a:bodyPr wrap="square" rtlCol="0">
            <a:spAutoFit/>
          </a:bodyPr>
          <a:lstStyle/>
          <a:p>
            <a:pPr algn="l"/>
            <a:endParaRPr lang="en-US" b="0" dirty="0">
              <a:latin typeface="Cambria Math" panose="02040503050406030204" pitchFamily="18" charset="0"/>
            </a:endParaRPr>
          </a:p>
        </p:txBody>
      </p:sp>
    </p:spTree>
    <p:extLst>
      <p:ext uri="{BB962C8B-B14F-4D97-AF65-F5344CB8AC3E}">
        <p14:creationId xmlns:p14="http://schemas.microsoft.com/office/powerpoint/2010/main" val="383100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5</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2211956" y="2606172"/>
            <a:ext cx="5200650" cy="1938992"/>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LET’s GO FROM THE SIMPLE TO THE COMPLEX</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978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FE22-F244-2E89-2AD5-B0CE7260B71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431C1FF-C764-C272-5D47-0A4D6FF95597}"/>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88C269-CFCF-14BE-6A84-25A6704BB661}"/>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1C918B56-189B-4F28-E984-0B6A1B5354BE}"/>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8A4C3EA3-9B4A-8217-434D-0D205F2E4FB1}"/>
              </a:ext>
            </a:extLst>
          </p:cNvPr>
          <p:cNvSpPr>
            <a:spLocks noGrp="1"/>
          </p:cNvSpPr>
          <p:nvPr>
            <p:ph type="title"/>
          </p:nvPr>
        </p:nvSpPr>
        <p:spPr>
          <a:xfrm>
            <a:off x="1651425" y="-20575"/>
            <a:ext cx="5841150" cy="1325563"/>
          </a:xfrm>
          <a:effectLst>
            <a:outerShdw blurRad="50800" dist="63500" dir="2700000" algn="tl" rotWithShape="0">
              <a:prstClr val="black">
                <a:alpha val="90000"/>
              </a:prstClr>
            </a:outerShdw>
          </a:effectLst>
        </p:spPr>
        <p:txBody>
          <a:bodyPr/>
          <a:lstStyle/>
          <a:p>
            <a:pPr algn="ctr"/>
            <a:r>
              <a:rPr lang="en-US" dirty="0">
                <a:solidFill>
                  <a:schemeClr val="bg1"/>
                </a:solidFill>
              </a:rPr>
              <a:t>EXPANDING UNIVERSE</a:t>
            </a:r>
          </a:p>
        </p:txBody>
      </p:sp>
      <p:sp>
        <p:nvSpPr>
          <p:cNvPr id="59" name="TextBox 58">
            <a:extLst>
              <a:ext uri="{FF2B5EF4-FFF2-40B4-BE49-F238E27FC236}">
                <a16:creationId xmlns:a16="http://schemas.microsoft.com/office/drawing/2014/main" id="{7A84D7C3-4AE9-0A00-1473-55891EC2EF13}"/>
              </a:ext>
            </a:extLst>
          </p:cNvPr>
          <p:cNvSpPr txBox="1"/>
          <p:nvPr/>
        </p:nvSpPr>
        <p:spPr>
          <a:xfrm>
            <a:off x="2817149" y="5081786"/>
            <a:ext cx="328936" cy="369332"/>
          </a:xfrm>
          <a:prstGeom prst="rect">
            <a:avLst/>
          </a:prstGeom>
          <a:noFill/>
          <a:ln>
            <a:noFill/>
          </a:ln>
        </p:spPr>
        <p:txBody>
          <a:bodyPr wrap="square" rtlCol="0">
            <a:spAutoFit/>
          </a:bodyPr>
          <a:lstStyle/>
          <a:p>
            <a:pPr algn="l"/>
            <a:endParaRPr lang="en-US" b="0" dirty="0">
              <a:latin typeface="Cambria Math" panose="02040503050406030204" pitchFamily="18" charset="0"/>
            </a:endParaRPr>
          </a:p>
        </p:txBody>
      </p:sp>
      <p:graphicFrame>
        <p:nvGraphicFramePr>
          <p:cNvPr id="2" name="Table 1">
            <a:extLst>
              <a:ext uri="{FF2B5EF4-FFF2-40B4-BE49-F238E27FC236}">
                <a16:creationId xmlns:a16="http://schemas.microsoft.com/office/drawing/2014/main" id="{4CEA1B4B-5E1C-0D61-17FE-74DA46F36320}"/>
              </a:ext>
            </a:extLst>
          </p:cNvPr>
          <p:cNvGraphicFramePr>
            <a:graphicFrameLocks noGrp="1"/>
          </p:cNvGraphicFramePr>
          <p:nvPr>
            <p:extLst>
              <p:ext uri="{D42A27DB-BD31-4B8C-83A1-F6EECF244321}">
                <p14:modId xmlns:p14="http://schemas.microsoft.com/office/powerpoint/2010/main" val="1016790292"/>
              </p:ext>
            </p:extLst>
          </p:nvPr>
        </p:nvGraphicFramePr>
        <p:xfrm>
          <a:off x="207264" y="1859280"/>
          <a:ext cx="2573387" cy="3992880"/>
        </p:xfrm>
        <a:graphic>
          <a:graphicData uri="http://schemas.openxmlformats.org/drawingml/2006/table">
            <a:tbl>
              <a:tblPr/>
              <a:tblGrid>
                <a:gridCol w="1211217">
                  <a:extLst>
                    <a:ext uri="{9D8B030D-6E8A-4147-A177-3AD203B41FA5}">
                      <a16:colId xmlns:a16="http://schemas.microsoft.com/office/drawing/2014/main" val="4143604405"/>
                    </a:ext>
                  </a:extLst>
                </a:gridCol>
                <a:gridCol w="589806">
                  <a:extLst>
                    <a:ext uri="{9D8B030D-6E8A-4147-A177-3AD203B41FA5}">
                      <a16:colId xmlns:a16="http://schemas.microsoft.com/office/drawing/2014/main" val="413143925"/>
                    </a:ext>
                  </a:extLst>
                </a:gridCol>
                <a:gridCol w="772364">
                  <a:extLst>
                    <a:ext uri="{9D8B030D-6E8A-4147-A177-3AD203B41FA5}">
                      <a16:colId xmlns:a16="http://schemas.microsoft.com/office/drawing/2014/main" val="1260087352"/>
                    </a:ext>
                  </a:extLst>
                </a:gridCol>
              </a:tblGrid>
              <a:tr h="576461">
                <a:tc>
                  <a:txBody>
                    <a:bodyPr/>
                    <a:lstStyle/>
                    <a:p>
                      <a:pPr algn="l" fontAlgn="b"/>
                      <a:r>
                        <a:rPr lang="en-US" sz="1400" b="0" i="0" u="none" strike="noStrike" dirty="0">
                          <a:solidFill>
                            <a:schemeClr val="bg1"/>
                          </a:solidFill>
                          <a:effectLst/>
                          <a:latin typeface="Calibri" panose="020F0502020204030204" pitchFamily="34" charset="0"/>
                        </a:rPr>
                        <a:t>Galaxy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b="0" i="0" u="none" strike="noStrike" dirty="0">
                          <a:solidFill>
                            <a:schemeClr val="bg1"/>
                          </a:solidFill>
                          <a:effectLst/>
                          <a:latin typeface="Calibri" panose="020F0502020204030204" pitchFamily="34" charset="0"/>
                        </a:rPr>
                        <a:t>Redshift z</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b="0" i="0" u="none" strike="noStrike" dirty="0">
                          <a:solidFill>
                            <a:schemeClr val="bg1"/>
                          </a:solidFill>
                          <a:effectLst/>
                          <a:latin typeface="Calibri" panose="020F0502020204030204" pitchFamily="34" charset="0"/>
                        </a:rPr>
                        <a:t>Measured Distance, </a:t>
                      </a:r>
                      <a:br>
                        <a:rPr lang="en-US" sz="1400" b="0" i="0" u="none" strike="noStrike" dirty="0">
                          <a:solidFill>
                            <a:schemeClr val="bg1"/>
                          </a:solidFill>
                          <a:effectLst/>
                          <a:latin typeface="Calibri" panose="020F0502020204030204" pitchFamily="34" charset="0"/>
                        </a:rPr>
                      </a:br>
                      <a:r>
                        <a:rPr lang="en-US" sz="1400" b="0" i="0" u="none" strike="noStrike" dirty="0" err="1">
                          <a:solidFill>
                            <a:schemeClr val="bg1"/>
                          </a:solidFill>
                          <a:effectLst/>
                          <a:latin typeface="Calibri" panose="020F0502020204030204" pitchFamily="34" charset="0"/>
                        </a:rPr>
                        <a:t>Gly</a:t>
                      </a:r>
                      <a:endParaRPr lang="en-US" sz="1400" b="0"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25005659"/>
                  </a:ext>
                </a:extLst>
              </a:tr>
              <a:tr h="190500">
                <a:tc>
                  <a:txBody>
                    <a:bodyPr/>
                    <a:lstStyle/>
                    <a:p>
                      <a:pPr algn="l" fontAlgn="b"/>
                      <a:r>
                        <a:rPr lang="en-US" sz="1400" b="0" i="0" u="none" strike="noStrike" dirty="0">
                          <a:solidFill>
                            <a:srgbClr val="000000"/>
                          </a:solidFill>
                          <a:effectLst/>
                          <a:latin typeface="Calibri" panose="020F0502020204030204" pitchFamily="34" charset="0"/>
                        </a:rPr>
                        <a:t>UDFj-39546284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13.370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0263501"/>
                  </a:ext>
                </a:extLst>
              </a:tr>
              <a:tr h="190500">
                <a:tc>
                  <a:txBody>
                    <a:bodyPr/>
                    <a:lstStyle/>
                    <a:p>
                      <a:pPr algn="l" fontAlgn="b"/>
                      <a:r>
                        <a:rPr lang="en-US" sz="1400" b="0" i="0" u="none" strike="noStrike" dirty="0">
                          <a:solidFill>
                            <a:srgbClr val="000000"/>
                          </a:solidFill>
                          <a:effectLst/>
                          <a:latin typeface="Calibri" panose="020F0502020204030204" pitchFamily="34" charset="0"/>
                        </a:rPr>
                        <a:t>MACS0647-JD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419214"/>
                  </a:ext>
                </a:extLst>
              </a:tr>
              <a:tr h="190500">
                <a:tc>
                  <a:txBody>
                    <a:bodyPr/>
                    <a:lstStyle/>
                    <a:p>
                      <a:pPr algn="l" fontAlgn="b"/>
                      <a:r>
                        <a:rPr lang="en-US" sz="1400" b="0" i="0" u="none" strike="noStrike" dirty="0">
                          <a:solidFill>
                            <a:srgbClr val="000000"/>
                          </a:solidFill>
                          <a:effectLst/>
                          <a:latin typeface="Calibri" panose="020F0502020204030204" pitchFamily="34" charset="0"/>
                        </a:rPr>
                        <a:t>SPT0615-JD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9.900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13.270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599062"/>
                  </a:ext>
                </a:extLst>
              </a:tr>
              <a:tr h="190500">
                <a:tc>
                  <a:txBody>
                    <a:bodyPr/>
                    <a:lstStyle/>
                    <a:p>
                      <a:pPr algn="l" fontAlgn="b"/>
                      <a:r>
                        <a:rPr lang="en-US" sz="1400" b="0" i="0" u="none" strike="noStrike" dirty="0">
                          <a:solidFill>
                            <a:srgbClr val="000000"/>
                          </a:solidFill>
                          <a:effectLst/>
                          <a:latin typeface="Calibri" panose="020F0502020204030204" pitchFamily="34" charset="0"/>
                        </a:rPr>
                        <a:t>GRB 090429B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9.400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13.140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187112"/>
                  </a:ext>
                </a:extLst>
              </a:tr>
              <a:tr h="190500">
                <a:tc>
                  <a:txBody>
                    <a:bodyPr/>
                    <a:lstStyle/>
                    <a:p>
                      <a:pPr algn="l" fontAlgn="b"/>
                      <a:r>
                        <a:rPr lang="en-US" sz="1400" b="0" i="0" u="none" strike="noStrike" dirty="0">
                          <a:solidFill>
                            <a:srgbClr val="000000"/>
                          </a:solidFill>
                          <a:effectLst/>
                          <a:latin typeface="Calibri" panose="020F0502020204030204" pitchFamily="34" charset="0"/>
                        </a:rPr>
                        <a:t>UDFy-33436598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8.600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13.100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039193"/>
                  </a:ext>
                </a:extLst>
              </a:tr>
              <a:tr h="190500">
                <a:tc>
                  <a:txBody>
                    <a:bodyPr/>
                    <a:lstStyle/>
                    <a:p>
                      <a:pPr algn="l" fontAlgn="b"/>
                      <a:r>
                        <a:rPr lang="en-US" sz="1400" b="0" i="0" u="none" strike="noStrike" dirty="0">
                          <a:solidFill>
                            <a:srgbClr val="000000"/>
                          </a:solidFill>
                          <a:effectLst/>
                          <a:latin typeface="Calibri" panose="020F0502020204030204" pitchFamily="34" charset="0"/>
                        </a:rPr>
                        <a:t>BoRG-58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13.000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985465"/>
                  </a:ext>
                </a:extLst>
              </a:tr>
              <a:tr h="190500">
                <a:tc>
                  <a:txBody>
                    <a:bodyPr/>
                    <a:lstStyle/>
                    <a:p>
                      <a:pPr algn="l" fontAlgn="b"/>
                      <a:r>
                        <a:rPr lang="en-US" sz="1400" b="0" i="0" u="none" strike="noStrike" dirty="0">
                          <a:solidFill>
                            <a:srgbClr val="000000"/>
                          </a:solidFill>
                          <a:effectLst/>
                          <a:latin typeface="Calibri" panose="020F0502020204030204" pitchFamily="34" charset="0"/>
                        </a:rPr>
                        <a:t>Quasar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12.500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92541"/>
                  </a:ext>
                </a:extLst>
              </a:tr>
              <a:tr h="190500">
                <a:tc>
                  <a:txBody>
                    <a:bodyPr/>
                    <a:lstStyle/>
                    <a:p>
                      <a:pPr algn="l" fontAlgn="b"/>
                      <a:r>
                        <a:rPr lang="en-US" sz="1400" b="0" i="0" u="none" strike="noStrike" dirty="0">
                          <a:solidFill>
                            <a:srgbClr val="000000"/>
                          </a:solidFill>
                          <a:effectLst/>
                          <a:latin typeface="Calibri" panose="020F0502020204030204" pitchFamily="34" charset="0"/>
                        </a:rPr>
                        <a:t>Quasar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4.200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12.100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7140398"/>
                  </a:ext>
                </a:extLst>
              </a:tr>
              <a:tr h="190500">
                <a:tc>
                  <a:txBody>
                    <a:bodyPr/>
                    <a:lstStyle/>
                    <a:p>
                      <a:pPr algn="l" fontAlgn="b"/>
                      <a:r>
                        <a:rPr lang="en-US" sz="1400" b="0" i="0" u="none" strike="noStrike" dirty="0">
                          <a:solidFill>
                            <a:srgbClr val="000000"/>
                          </a:solidFill>
                          <a:effectLst/>
                          <a:latin typeface="Calibri" panose="020F0502020204030204" pitchFamily="34" charset="0"/>
                        </a:rPr>
                        <a:t>CL J1001+0220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11.100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823909"/>
                  </a:ext>
                </a:extLst>
              </a:tr>
              <a:tr h="0">
                <a:tc>
                  <a:txBody>
                    <a:bodyPr/>
                    <a:lstStyle/>
                    <a:p>
                      <a:pPr algn="l" fontAlgn="b"/>
                      <a:r>
                        <a:rPr lang="en-US" sz="1400" b="0" i="0" u="none" strike="noStrike" dirty="0">
                          <a:solidFill>
                            <a:srgbClr val="000000"/>
                          </a:solidFill>
                          <a:effectLst/>
                          <a:latin typeface="Calibri" panose="020F0502020204030204" pitchFamily="34" charset="0"/>
                        </a:rPr>
                        <a:t>DE516C2nm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1.998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10.500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20616"/>
                  </a:ext>
                </a:extLst>
              </a:tr>
              <a:tr h="0">
                <a:tc>
                  <a:txBody>
                    <a:bodyPr/>
                    <a:lstStyle/>
                    <a:p>
                      <a:pPr algn="l" fontAlgn="b"/>
                      <a:r>
                        <a:rPr lang="en-US" sz="1400" b="0" i="0" u="none" strike="noStrike" dirty="0">
                          <a:solidFill>
                            <a:srgbClr val="000000"/>
                          </a:solidFill>
                          <a:effectLst/>
                          <a:latin typeface="Calibri" panose="020F0502020204030204" pitchFamily="34" charset="0"/>
                        </a:rPr>
                        <a:t>MACS J1149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1.490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9.000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683032"/>
                  </a:ext>
                </a:extLst>
              </a:tr>
              <a:tr h="190500">
                <a:tc>
                  <a:txBody>
                    <a:bodyPr/>
                    <a:lstStyle/>
                    <a:p>
                      <a:pPr algn="l" fontAlgn="b"/>
                      <a:r>
                        <a:rPr lang="en-US" sz="1400" b="0" i="0" u="none" strike="noStrike" dirty="0">
                          <a:solidFill>
                            <a:srgbClr val="000000"/>
                          </a:solidFill>
                          <a:effectLst/>
                          <a:latin typeface="Calibri" panose="020F0502020204030204" pitchFamily="34" charset="0"/>
                        </a:rPr>
                        <a:t>3C 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0.545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Calibri" panose="020F0502020204030204" pitchFamily="34" charset="0"/>
                        </a:rPr>
                        <a:t>6.400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99755"/>
                  </a:ext>
                </a:extLst>
              </a:tr>
              <a:tr h="190500">
                <a:tc>
                  <a:txBody>
                    <a:bodyPr/>
                    <a:lstStyle/>
                    <a:p>
                      <a:pPr algn="l" fontAlgn="b"/>
                      <a:r>
                        <a:rPr lang="en-US" sz="1400" b="0" i="0" u="none" strike="noStrike" dirty="0">
                          <a:solidFill>
                            <a:srgbClr val="000000"/>
                          </a:solidFill>
                          <a:effectLst/>
                          <a:latin typeface="Calibri" panose="020F0502020204030204" pitchFamily="34" charset="0"/>
                        </a:rPr>
                        <a:t>1C101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0.078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1.154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458791"/>
                  </a:ext>
                </a:extLst>
              </a:tr>
              <a:tr h="190500">
                <a:tc>
                  <a:txBody>
                    <a:bodyPr/>
                    <a:lstStyle/>
                    <a:p>
                      <a:pPr algn="l" fontAlgn="b"/>
                      <a:r>
                        <a:rPr lang="en-US" sz="1400" b="0" i="0" u="none" strike="noStrike" dirty="0">
                          <a:solidFill>
                            <a:srgbClr val="000000"/>
                          </a:solidFill>
                          <a:effectLst/>
                          <a:latin typeface="Calibri" panose="020F0502020204030204" pitchFamily="34" charset="0"/>
                        </a:rPr>
                        <a:t>Hoag’s Object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0.041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0.612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946445"/>
                  </a:ext>
                </a:extLst>
              </a:tr>
              <a:tr h="190500">
                <a:tc>
                  <a:txBody>
                    <a:bodyPr/>
                    <a:lstStyle/>
                    <a:p>
                      <a:pPr algn="l" fontAlgn="b"/>
                      <a:r>
                        <a:rPr lang="en-US" sz="1400" b="0" i="0" u="none" strike="noStrike" dirty="0">
                          <a:solidFill>
                            <a:srgbClr val="000000"/>
                          </a:solidFill>
                          <a:effectLst/>
                          <a:latin typeface="Calibri" panose="020F0502020204030204" pitchFamily="34" charset="0"/>
                        </a:rPr>
                        <a:t>UGC 10214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Calibri" panose="020F0502020204030204" pitchFamily="34" charset="0"/>
                        </a:rPr>
                        <a:t>0.4200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583377"/>
                  </a:ext>
                </a:extLst>
              </a:tr>
            </a:tbl>
          </a:graphicData>
        </a:graphic>
      </p:graphicFrame>
      <p:graphicFrame>
        <p:nvGraphicFramePr>
          <p:cNvPr id="3" name="Chart 2">
            <a:extLst>
              <a:ext uri="{FF2B5EF4-FFF2-40B4-BE49-F238E27FC236}">
                <a16:creationId xmlns:a16="http://schemas.microsoft.com/office/drawing/2014/main" id="{11BD8EED-0096-FA92-693C-05E803976C86}"/>
              </a:ext>
            </a:extLst>
          </p:cNvPr>
          <p:cNvGraphicFramePr>
            <a:graphicFrameLocks/>
          </p:cNvGraphicFramePr>
          <p:nvPr>
            <p:extLst>
              <p:ext uri="{D42A27DB-BD31-4B8C-83A1-F6EECF244321}">
                <p14:modId xmlns:p14="http://schemas.microsoft.com/office/powerpoint/2010/main" val="4213864552"/>
              </p:ext>
            </p:extLst>
          </p:nvPr>
        </p:nvGraphicFramePr>
        <p:xfrm>
          <a:off x="3281578" y="1304988"/>
          <a:ext cx="5195887" cy="5114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857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726C6-9038-C6F1-F01B-3C1C1D2082F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060AE77-7C10-D34E-521A-BCEB758999E7}"/>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F8F1B32-762D-9A82-8940-78BB50E1393C}"/>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0F88044C-B745-7AB3-FBD7-5B6736B4DE1F}"/>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F4D88A8F-DCCF-BCC7-2727-4D4E5411E62C}"/>
              </a:ext>
            </a:extLst>
          </p:cNvPr>
          <p:cNvSpPr>
            <a:spLocks noGrp="1"/>
          </p:cNvSpPr>
          <p:nvPr>
            <p:ph type="title"/>
          </p:nvPr>
        </p:nvSpPr>
        <p:spPr>
          <a:xfrm>
            <a:off x="1651425" y="-20575"/>
            <a:ext cx="5841150" cy="1325563"/>
          </a:xfrm>
          <a:effectLst>
            <a:outerShdw blurRad="50800" dist="63500" dir="2700000" algn="tl" rotWithShape="0">
              <a:prstClr val="black">
                <a:alpha val="90000"/>
              </a:prstClr>
            </a:outerShdw>
          </a:effectLst>
        </p:spPr>
        <p:txBody>
          <a:bodyPr/>
          <a:lstStyle/>
          <a:p>
            <a:pPr algn="ctr"/>
            <a:r>
              <a:rPr lang="en-US" dirty="0">
                <a:solidFill>
                  <a:schemeClr val="bg1"/>
                </a:solidFill>
              </a:rPr>
              <a:t>TIME-SPEED DISTANCE SOLUTION</a:t>
            </a:r>
          </a:p>
        </p:txBody>
      </p:sp>
      <p:sp>
        <p:nvSpPr>
          <p:cNvPr id="3" name="Content Placeholder 2">
            <a:extLst>
              <a:ext uri="{FF2B5EF4-FFF2-40B4-BE49-F238E27FC236}">
                <a16:creationId xmlns:a16="http://schemas.microsoft.com/office/drawing/2014/main" id="{FBCF2BF7-544B-3B07-80A9-59F33B55E62C}"/>
              </a:ext>
            </a:extLst>
          </p:cNvPr>
          <p:cNvSpPr>
            <a:spLocks noGrp="1"/>
          </p:cNvSpPr>
          <p:nvPr>
            <p:ph idx="1"/>
          </p:nvPr>
        </p:nvSpPr>
        <p:spPr>
          <a:xfrm>
            <a:off x="1517129" y="2563712"/>
            <a:ext cx="6353650" cy="2046388"/>
          </a:xfrm>
        </p:spPr>
        <p:txBody>
          <a:bodyPr>
            <a:noAutofit/>
          </a:bodyPr>
          <a:lstStyle/>
          <a:p>
            <a:r>
              <a:rPr lang="en-US" sz="2000" dirty="0">
                <a:latin typeface="Times New Roman" panose="02020603050405020304" pitchFamily="18" charset="0"/>
                <a:cs typeface="Times New Roman" panose="02020603050405020304" pitchFamily="18" charset="0"/>
              </a:rPr>
              <a:t>RESTRICT OURSELVES TO MEASUREMENTS USING OUR OWN RULERS AND CLOCKS</a:t>
            </a:r>
          </a:p>
          <a:p>
            <a:endParaRPr lang="en-US" sz="20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NEITHER SPECIAL NOR GENERAL RELATIVITY AFFECT OUR OWN MEASUREMENTS</a:t>
            </a: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 </a:t>
            </a: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9F481649-E28B-2DF7-06EF-1F6467E5CC3B}"/>
              </a:ext>
            </a:extLst>
          </p:cNvPr>
          <p:cNvSpPr txBox="1"/>
          <p:nvPr/>
        </p:nvSpPr>
        <p:spPr>
          <a:xfrm>
            <a:off x="2817149" y="5081786"/>
            <a:ext cx="328936" cy="369332"/>
          </a:xfrm>
          <a:prstGeom prst="rect">
            <a:avLst/>
          </a:prstGeom>
          <a:noFill/>
          <a:ln>
            <a:noFill/>
          </a:ln>
        </p:spPr>
        <p:txBody>
          <a:bodyPr wrap="square" rtlCol="0">
            <a:spAutoFit/>
          </a:bodyPr>
          <a:lstStyle/>
          <a:p>
            <a:pPr algn="l"/>
            <a:endParaRPr lang="en-US" b="0" dirty="0">
              <a:latin typeface="Cambria Math" panose="02040503050406030204" pitchFamily="18" charset="0"/>
            </a:endParaRPr>
          </a:p>
        </p:txBody>
      </p:sp>
    </p:spTree>
    <p:extLst>
      <p:ext uri="{BB962C8B-B14F-4D97-AF65-F5344CB8AC3E}">
        <p14:creationId xmlns:p14="http://schemas.microsoft.com/office/powerpoint/2010/main" val="30587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90E5F5-B910-2508-47EA-92A315E9F608}"/>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D0E265-50B7-7FC5-5762-4B286B222A78}"/>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3C7465A5-2D48-36E9-C833-165D34B26608}"/>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D7D9D4CA-F87D-4179-CE83-ABC2A2B6C30E}"/>
              </a:ext>
            </a:extLst>
          </p:cNvPr>
          <p:cNvSpPr>
            <a:spLocks noGrp="1"/>
          </p:cNvSpPr>
          <p:nvPr>
            <p:ph type="title"/>
          </p:nvPr>
        </p:nvSpPr>
        <p:spPr>
          <a:xfrm>
            <a:off x="628650" y="60147"/>
            <a:ext cx="7886700" cy="1325563"/>
          </a:xfrm>
          <a:effectLst>
            <a:outerShdw blurRad="50800" dist="63500" dir="2700000" algn="tl" rotWithShape="0">
              <a:prstClr val="black">
                <a:alpha val="90000"/>
              </a:prstClr>
            </a:outerShdw>
          </a:effectLst>
        </p:spPr>
        <p:txBody>
          <a:bodyPr/>
          <a:lstStyle/>
          <a:p>
            <a:pPr algn="ctr"/>
            <a:r>
              <a:rPr lang="en-US" dirty="0">
                <a:solidFill>
                  <a:schemeClr val="bg1"/>
                </a:solidFill>
              </a:rPr>
              <a:t>TIME-SPEED DISTANCE </a:t>
            </a:r>
            <a:br>
              <a:rPr lang="en-US" dirty="0">
                <a:solidFill>
                  <a:schemeClr val="bg1"/>
                </a:solidFill>
              </a:rPr>
            </a:br>
            <a:r>
              <a:rPr lang="en-US" dirty="0">
                <a:solidFill>
                  <a:schemeClr val="bg1"/>
                </a:solidFill>
              </a:rPr>
              <a:t>SOLUTION</a:t>
            </a:r>
          </a:p>
        </p:txBody>
      </p:sp>
      <p:sp>
        <p:nvSpPr>
          <p:cNvPr id="3" name="Content Placeholder 2">
            <a:extLst>
              <a:ext uri="{FF2B5EF4-FFF2-40B4-BE49-F238E27FC236}">
                <a16:creationId xmlns:a16="http://schemas.microsoft.com/office/drawing/2014/main" id="{13F2CE55-5C7B-B8D2-1D90-33E024179712}"/>
              </a:ext>
            </a:extLst>
          </p:cNvPr>
          <p:cNvSpPr>
            <a:spLocks noGrp="1"/>
          </p:cNvSpPr>
          <p:nvPr>
            <p:ph idx="1"/>
          </p:nvPr>
        </p:nvSpPr>
        <p:spPr>
          <a:xfrm>
            <a:off x="5551805" y="1475522"/>
            <a:ext cx="3539589" cy="5382478"/>
          </a:xfrm>
        </p:spPr>
        <p:txBody>
          <a:bodyPr>
            <a:noAutofit/>
          </a:bodyPr>
          <a:lstStyle/>
          <a:p>
            <a:r>
              <a:rPr lang="en-US" sz="1800" i="1" dirty="0" err="1">
                <a:latin typeface="Times New Roman" panose="02020603050405020304" pitchFamily="18" charset="0"/>
                <a:cs typeface="Times New Roman" panose="02020603050405020304" pitchFamily="18" charset="0"/>
              </a:rPr>
              <a:t>cT</a:t>
            </a:r>
            <a:r>
              <a:rPr lang="en-US" sz="1800" dirty="0">
                <a:latin typeface="Times New Roman" panose="02020603050405020304" pitchFamily="18" charset="0"/>
                <a:cs typeface="Times New Roman" panose="02020603050405020304" pitchFamily="18" charset="0"/>
              </a:rPr>
              <a:t>=AGE OF THE UNIVERSE, MEASURED ON EARTH</a:t>
            </a:r>
          </a:p>
          <a:p>
            <a:r>
              <a:rPr lang="en-US" sz="1800" dirty="0">
                <a:latin typeface="Times New Roman" panose="02020603050405020304" pitchFamily="18" charset="0"/>
                <a:cs typeface="Times New Roman" panose="02020603050405020304" pitchFamily="18" charset="0"/>
              </a:rPr>
              <a:t>STAR OBSERVED AT A.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@TIME=</a:t>
            </a:r>
            <a:r>
              <a:rPr lang="en-US" sz="1800" i="1" dirty="0">
                <a:latin typeface="Times New Roman" panose="02020603050405020304" pitchFamily="18" charset="0"/>
                <a:cs typeface="Times New Roman" panose="02020603050405020304" pitchFamily="18" charset="0"/>
              </a:rPr>
              <a:t>cT</a:t>
            </a:r>
          </a:p>
          <a:p>
            <a:r>
              <a:rPr lang="en-US" sz="1800" dirty="0">
                <a:latin typeface="Times New Roman" panose="02020603050405020304" pitchFamily="18" charset="0"/>
                <a:cs typeface="Times New Roman" panose="02020603050405020304" pitchFamily="18" charset="0"/>
              </a:rPr>
              <a:t>STAR MEASURED AT B</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br>
              <a:rPr lang="en-US" sz="1800" i="1" dirty="0">
                <a:latin typeface="Times New Roman" panose="02020603050405020304" pitchFamily="18" charset="0"/>
                <a:cs typeface="Times New Roman" panose="02020603050405020304" pitchFamily="18" charset="0"/>
              </a:rPr>
            </a:b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RADIUS</a:t>
            </a:r>
            <a:r>
              <a:rPr lang="en-US" sz="1800" i="1" dirty="0">
                <a:latin typeface="Times New Roman" panose="02020603050405020304" pitchFamily="18" charset="0"/>
                <a:cs typeface="Times New Roman" panose="02020603050405020304" pitchFamily="18" charset="0"/>
              </a:rPr>
              <a:t> r, </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r>
              <a:rPr lang="en-US" sz="1800" dirty="0">
                <a:latin typeface="Times New Roman" panose="02020603050405020304" pitchFamily="18" charset="0"/>
                <a:cs typeface="Times New Roman" panose="02020603050405020304" pitchFamily="18" charset="0"/>
              </a:rPr>
              <a:t>VELOCITY </a:t>
            </a:r>
            <a:r>
              <a:rPr lang="en-US" sz="1800" i="1" dirty="0">
                <a:latin typeface="Times New Roman" panose="02020603050405020304" pitchFamily="18" charset="0"/>
                <a:cs typeface="Times New Roman" panose="02020603050405020304" pitchFamily="18" charset="0"/>
              </a:rPr>
              <a:t>v/c=r/(</a:t>
            </a:r>
            <a:r>
              <a:rPr lang="en-US" sz="1800" i="1" dirty="0" err="1">
                <a:latin typeface="Times New Roman" panose="02020603050405020304" pitchFamily="18" charset="0"/>
                <a:cs typeface="Times New Roman" panose="02020603050405020304" pitchFamily="18" charset="0"/>
              </a:rPr>
              <a:t>cT</a:t>
            </a:r>
            <a:r>
              <a:rPr lang="en-US" sz="1800" i="1" dirty="0">
                <a:latin typeface="Times New Roman" panose="02020603050405020304" pitchFamily="18" charset="0"/>
                <a:cs typeface="Times New Roman" panose="02020603050405020304" pitchFamily="18" charset="0"/>
              </a:rPr>
              <a:t>-r)</a:t>
            </a:r>
          </a:p>
          <a:p>
            <a:endParaRPr lang="en-US" sz="1800" i="1" dirty="0">
              <a:latin typeface="Times New Roman" panose="02020603050405020304" pitchFamily="18" charset="0"/>
              <a:cs typeface="Times New Roman" panose="02020603050405020304" pitchFamily="18" charset="0"/>
            </a:endParaRPr>
          </a:p>
          <a:p>
            <a:pPr marL="457200" lvl="1" indent="0">
              <a:buNone/>
            </a:pPr>
            <a:r>
              <a:rPr lang="en-US" sz="1600" i="1" dirty="0">
                <a:latin typeface="Times New Roman" panose="02020603050405020304" pitchFamily="18" charset="0"/>
                <a:cs typeface="Times New Roman" panose="02020603050405020304" pitchFamily="18" charset="0"/>
              </a:rPr>
              <a:t>VELOCITY TENDS TO c </a:t>
            </a:r>
            <a:br>
              <a:rPr lang="en-US" sz="1600" i="1" dirty="0">
                <a:latin typeface="Times New Roman" panose="02020603050405020304" pitchFamily="18" charset="0"/>
                <a:cs typeface="Times New Roman" panose="02020603050405020304" pitchFamily="18" charset="0"/>
              </a:rPr>
            </a:br>
            <a:r>
              <a:rPr lang="en-US" sz="1600" i="1" dirty="0">
                <a:latin typeface="Times New Roman" panose="02020603050405020304" pitchFamily="18" charset="0"/>
                <a:cs typeface="Times New Roman" panose="02020603050405020304" pitchFamily="18" charset="0"/>
              </a:rPr>
              <a:t>AS r TENDS TO </a:t>
            </a:r>
            <a:r>
              <a:rPr lang="en-US" sz="1600" i="1" dirty="0" err="1">
                <a:latin typeface="Times New Roman" panose="02020603050405020304" pitchFamily="18" charset="0"/>
                <a:cs typeface="Times New Roman" panose="02020603050405020304" pitchFamily="18" charset="0"/>
              </a:rPr>
              <a:t>cT</a:t>
            </a:r>
            <a:r>
              <a:rPr lang="en-US" sz="1600" i="1" dirty="0">
                <a:latin typeface="Times New Roman" panose="02020603050405020304" pitchFamily="18" charset="0"/>
                <a:cs typeface="Times New Roman" panose="02020603050405020304" pitchFamily="18" charset="0"/>
              </a:rPr>
              <a:t>/2</a:t>
            </a:r>
          </a:p>
          <a:p>
            <a:pPr marL="457200" lvl="1" indent="0">
              <a:buNone/>
            </a:pPr>
            <a:endParaRPr lang="en-US" sz="1600" i="1" dirty="0">
              <a:latin typeface="Times New Roman" panose="02020603050405020304" pitchFamily="18" charset="0"/>
              <a:cs typeface="Times New Roman" panose="02020603050405020304" pitchFamily="18" charset="0"/>
            </a:endParaRPr>
          </a:p>
          <a:p>
            <a:pPr marL="457200" lvl="1" indent="0">
              <a:buNone/>
            </a:pPr>
            <a:r>
              <a:rPr lang="en-US" sz="1600" i="1" dirty="0">
                <a:latin typeface="Times New Roman" panose="02020603050405020304" pitchFamily="18" charset="0"/>
                <a:cs typeface="Times New Roman" panose="02020603050405020304" pitchFamily="18" charset="0"/>
              </a:rPr>
              <a:t>THEREFORE, THE AGE  OF THE UNIVERSE IS </a:t>
            </a:r>
            <a:r>
              <a:rPr lang="en-US" sz="1600" i="1" u="sng" dirty="0">
                <a:latin typeface="Times New Roman" panose="02020603050405020304" pitchFamily="18" charset="0"/>
                <a:cs typeface="Times New Roman" panose="02020603050405020304" pitchFamily="18" charset="0"/>
              </a:rPr>
              <a:t>TWICE</a:t>
            </a:r>
            <a:r>
              <a:rPr lang="en-US" sz="1600" u="sng"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 DISTANCE TO THE MOST REMOTE OBSERVABLE BODY: @27.6gy</a:t>
            </a:r>
          </a:p>
          <a:p>
            <a:endParaRPr lang="en-US"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39B2B355-2FFF-C8DD-E984-DEF79440AB63}"/>
              </a:ext>
            </a:extLst>
          </p:cNvPr>
          <p:cNvGrpSpPr/>
          <p:nvPr/>
        </p:nvGrpSpPr>
        <p:grpSpPr>
          <a:xfrm>
            <a:off x="729954" y="1736726"/>
            <a:ext cx="4742085" cy="4282586"/>
            <a:chOff x="2934609" y="1279948"/>
            <a:chExt cx="6322780" cy="5710115"/>
          </a:xfrm>
        </p:grpSpPr>
        <p:sp>
          <p:nvSpPr>
            <p:cNvPr id="30" name="TextBox 29">
              <a:extLst>
                <a:ext uri="{FF2B5EF4-FFF2-40B4-BE49-F238E27FC236}">
                  <a16:creationId xmlns:a16="http://schemas.microsoft.com/office/drawing/2014/main" id="{2BF7042C-A1C7-B7A4-F46F-6B175411720D}"/>
                </a:ext>
              </a:extLst>
            </p:cNvPr>
            <p:cNvSpPr txBox="1"/>
            <p:nvPr/>
          </p:nvSpPr>
          <p:spPr>
            <a:xfrm>
              <a:off x="5921512" y="6312955"/>
              <a:ext cx="1654299" cy="677108"/>
            </a:xfrm>
            <a:prstGeom prst="rect">
              <a:avLst/>
            </a:prstGeom>
            <a:noFill/>
          </p:spPr>
          <p:txBody>
            <a:bodyPr wrap="none" rtlCol="0">
              <a:spAutoFit/>
            </a:bodyPr>
            <a:lstStyle/>
            <a:p>
              <a:pPr algn="ctr"/>
              <a:r>
                <a:rPr lang="en-US" sz="1350" dirty="0"/>
                <a:t>O</a:t>
              </a:r>
            </a:p>
            <a:p>
              <a:pPr algn="ctr"/>
              <a:r>
                <a:rPr lang="en-US" sz="1350" dirty="0"/>
                <a:t>“The Big Bang”</a:t>
              </a:r>
            </a:p>
          </p:txBody>
        </p:sp>
        <p:grpSp>
          <p:nvGrpSpPr>
            <p:cNvPr id="31" name="Group 30">
              <a:extLst>
                <a:ext uri="{FF2B5EF4-FFF2-40B4-BE49-F238E27FC236}">
                  <a16:creationId xmlns:a16="http://schemas.microsoft.com/office/drawing/2014/main" id="{5E79FF6D-3D68-9888-2445-F8EDAA54B6C8}"/>
                </a:ext>
              </a:extLst>
            </p:cNvPr>
            <p:cNvGrpSpPr/>
            <p:nvPr/>
          </p:nvGrpSpPr>
          <p:grpSpPr>
            <a:xfrm>
              <a:off x="6765588" y="1929152"/>
              <a:ext cx="1866" cy="4239478"/>
              <a:chOff x="7477663" y="842228"/>
              <a:chExt cx="1866" cy="4239478"/>
            </a:xfrm>
          </p:grpSpPr>
          <p:cxnSp>
            <p:nvCxnSpPr>
              <p:cNvPr id="57" name="Straight Connector 56">
                <a:extLst>
                  <a:ext uri="{FF2B5EF4-FFF2-40B4-BE49-F238E27FC236}">
                    <a16:creationId xmlns:a16="http://schemas.microsoft.com/office/drawing/2014/main" id="{10F1CC6B-079C-2F1F-3B59-301288F7EDFB}"/>
                  </a:ext>
                </a:extLst>
              </p:cNvPr>
              <p:cNvCxnSpPr/>
              <p:nvPr/>
            </p:nvCxnSpPr>
            <p:spPr>
              <a:xfrm>
                <a:off x="7477665" y="842228"/>
                <a:ext cx="0" cy="2826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515F47-A520-47D2-2B7B-F45CD9D0C977}"/>
                  </a:ext>
                </a:extLst>
              </p:cNvPr>
              <p:cNvCxnSpPr/>
              <p:nvPr/>
            </p:nvCxnSpPr>
            <p:spPr>
              <a:xfrm rot="16200000">
                <a:off x="6771861" y="4374038"/>
                <a:ext cx="1413470" cy="18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235D3646-639B-76D3-3535-1034AA23138D}"/>
                </a:ext>
              </a:extLst>
            </p:cNvPr>
            <p:cNvCxnSpPr/>
            <p:nvPr/>
          </p:nvCxnSpPr>
          <p:spPr>
            <a:xfrm flipV="1">
              <a:off x="5341128" y="3349965"/>
              <a:ext cx="1412040" cy="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E91E7D2-0EC8-AE50-743F-071A6867A8F7}"/>
                </a:ext>
              </a:extLst>
            </p:cNvPr>
            <p:cNvSpPr txBox="1"/>
            <p:nvPr/>
          </p:nvSpPr>
          <p:spPr>
            <a:xfrm flipH="1">
              <a:off x="2934609" y="3060507"/>
              <a:ext cx="1050583" cy="677108"/>
            </a:xfrm>
            <a:prstGeom prst="rect">
              <a:avLst/>
            </a:prstGeom>
            <a:noFill/>
          </p:spPr>
          <p:txBody>
            <a:bodyPr wrap="square" rtlCol="0">
              <a:spAutoFit/>
            </a:bodyPr>
            <a:lstStyle/>
            <a:p>
              <a:r>
                <a:rPr lang="en-US" sz="1350" dirty="0"/>
                <a:t>B</a:t>
              </a:r>
            </a:p>
            <a:p>
              <a:r>
                <a:rPr lang="en-US" sz="1350" i="1" dirty="0"/>
                <a:t>r , </a:t>
              </a:r>
              <a:r>
                <a:rPr lang="en-US" sz="1350" i="1" dirty="0" err="1"/>
                <a:t>cT</a:t>
              </a:r>
              <a:r>
                <a:rPr lang="en-US" sz="1350" i="1" dirty="0"/>
                <a:t>-r</a:t>
              </a:r>
              <a:endParaRPr lang="en-US" sz="1350" i="1" baseline="-25000" dirty="0"/>
            </a:p>
          </p:txBody>
        </p:sp>
        <p:cxnSp>
          <p:nvCxnSpPr>
            <p:cNvPr id="34" name="Straight Connector 33">
              <a:extLst>
                <a:ext uri="{FF2B5EF4-FFF2-40B4-BE49-F238E27FC236}">
                  <a16:creationId xmlns:a16="http://schemas.microsoft.com/office/drawing/2014/main" id="{CFAA597A-8728-84AC-7AC2-FADEC3E61DCC}"/>
                </a:ext>
              </a:extLst>
            </p:cNvPr>
            <p:cNvCxnSpPr>
              <a:cxnSpLocks/>
            </p:cNvCxnSpPr>
            <p:nvPr/>
          </p:nvCxnSpPr>
          <p:spPr>
            <a:xfrm flipH="1">
              <a:off x="5361836" y="1927514"/>
              <a:ext cx="1397974" cy="1433299"/>
            </a:xfrm>
            <a:prstGeom prst="line">
              <a:avLst/>
            </a:prstGeom>
            <a:ln w="127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4A3D787-DB6F-BEF0-3735-B6AC24E94085}"/>
                </a:ext>
              </a:extLst>
            </p:cNvPr>
            <p:cNvSpPr txBox="1"/>
            <p:nvPr/>
          </p:nvSpPr>
          <p:spPr>
            <a:xfrm flipH="1">
              <a:off x="5777489" y="2983736"/>
              <a:ext cx="971172" cy="400109"/>
            </a:xfrm>
            <a:prstGeom prst="rect">
              <a:avLst/>
            </a:prstGeom>
            <a:noFill/>
          </p:spPr>
          <p:txBody>
            <a:bodyPr wrap="square" rtlCol="0">
              <a:spAutoFit/>
            </a:bodyPr>
            <a:lstStyle/>
            <a:p>
              <a:pPr algn="ctr"/>
              <a:r>
                <a:rPr lang="en-US" sz="1350" i="1" dirty="0"/>
                <a:t>r=v t</a:t>
              </a:r>
            </a:p>
          </p:txBody>
        </p:sp>
        <p:sp>
          <p:nvSpPr>
            <p:cNvPr id="36" name="Right Brace 35">
              <a:extLst>
                <a:ext uri="{FF2B5EF4-FFF2-40B4-BE49-F238E27FC236}">
                  <a16:creationId xmlns:a16="http://schemas.microsoft.com/office/drawing/2014/main" id="{40A639C3-8A50-2FE5-D382-2EDCAA07B7EC}"/>
                </a:ext>
              </a:extLst>
            </p:cNvPr>
            <p:cNvSpPr/>
            <p:nvPr/>
          </p:nvSpPr>
          <p:spPr>
            <a:xfrm>
              <a:off x="6776877" y="3348015"/>
              <a:ext cx="340766" cy="2803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Right Brace 36">
              <a:extLst>
                <a:ext uri="{FF2B5EF4-FFF2-40B4-BE49-F238E27FC236}">
                  <a16:creationId xmlns:a16="http://schemas.microsoft.com/office/drawing/2014/main" id="{5507C8A4-D3B3-BA9F-EF12-765CE6D360D8}"/>
                </a:ext>
              </a:extLst>
            </p:cNvPr>
            <p:cNvSpPr/>
            <p:nvPr/>
          </p:nvSpPr>
          <p:spPr>
            <a:xfrm>
              <a:off x="8417821" y="1963411"/>
              <a:ext cx="213790" cy="4205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TextBox 37">
              <a:extLst>
                <a:ext uri="{FF2B5EF4-FFF2-40B4-BE49-F238E27FC236}">
                  <a16:creationId xmlns:a16="http://schemas.microsoft.com/office/drawing/2014/main" id="{AB09766A-0B97-80F2-99C3-A77BFA4D1726}"/>
                </a:ext>
              </a:extLst>
            </p:cNvPr>
            <p:cNvSpPr txBox="1"/>
            <p:nvPr/>
          </p:nvSpPr>
          <p:spPr>
            <a:xfrm flipH="1">
              <a:off x="6486832" y="1279948"/>
              <a:ext cx="637017" cy="954108"/>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39" name="TextBox 38">
              <a:extLst>
                <a:ext uri="{FF2B5EF4-FFF2-40B4-BE49-F238E27FC236}">
                  <a16:creationId xmlns:a16="http://schemas.microsoft.com/office/drawing/2014/main" id="{8EE330DC-B066-09CB-A1DA-D433BDCCDF38}"/>
                </a:ext>
              </a:extLst>
            </p:cNvPr>
            <p:cNvSpPr txBox="1"/>
            <p:nvPr/>
          </p:nvSpPr>
          <p:spPr>
            <a:xfrm flipH="1">
              <a:off x="8463540" y="3881353"/>
              <a:ext cx="637017" cy="400109"/>
            </a:xfrm>
            <a:prstGeom prst="rect">
              <a:avLst/>
            </a:prstGeom>
            <a:noFill/>
          </p:spPr>
          <p:txBody>
            <a:bodyPr wrap="square" rtlCol="0">
              <a:spAutoFit/>
            </a:bodyPr>
            <a:lstStyle/>
            <a:p>
              <a:pPr algn="ctr"/>
              <a:r>
                <a:rPr lang="en-US" sz="1350" i="1" dirty="0" err="1"/>
                <a:t>cT</a:t>
              </a:r>
              <a:endParaRPr lang="en-US" sz="1350" i="1" dirty="0"/>
            </a:p>
          </p:txBody>
        </p:sp>
        <p:sp>
          <p:nvSpPr>
            <p:cNvPr id="40" name="TextBox 39">
              <a:extLst>
                <a:ext uri="{FF2B5EF4-FFF2-40B4-BE49-F238E27FC236}">
                  <a16:creationId xmlns:a16="http://schemas.microsoft.com/office/drawing/2014/main" id="{849AF1FF-BFB8-C0B4-C328-77113C59FB04}"/>
                </a:ext>
              </a:extLst>
            </p:cNvPr>
            <p:cNvSpPr txBox="1"/>
            <p:nvPr/>
          </p:nvSpPr>
          <p:spPr>
            <a:xfrm flipH="1">
              <a:off x="7028463" y="4605833"/>
              <a:ext cx="637017" cy="400109"/>
            </a:xfrm>
            <a:prstGeom prst="rect">
              <a:avLst/>
            </a:prstGeom>
            <a:noFill/>
          </p:spPr>
          <p:txBody>
            <a:bodyPr wrap="square" rtlCol="0">
              <a:spAutoFit/>
            </a:bodyPr>
            <a:lstStyle/>
            <a:p>
              <a:pPr algn="ctr"/>
              <a:r>
                <a:rPr lang="en-US" sz="1350" i="1" dirty="0" err="1"/>
                <a:t>cT</a:t>
              </a:r>
              <a:r>
                <a:rPr lang="en-US" sz="1350" i="1" dirty="0"/>
                <a:t>-r</a:t>
              </a:r>
            </a:p>
          </p:txBody>
        </p:sp>
        <p:cxnSp>
          <p:nvCxnSpPr>
            <p:cNvPr id="42" name="Straight Arrow Connector 41">
              <a:extLst>
                <a:ext uri="{FF2B5EF4-FFF2-40B4-BE49-F238E27FC236}">
                  <a16:creationId xmlns:a16="http://schemas.microsoft.com/office/drawing/2014/main" id="{AB2CDC52-C33B-56AE-3E45-F3494BD9E48D}"/>
                </a:ext>
              </a:extLst>
            </p:cNvPr>
            <p:cNvCxnSpPr>
              <a:cxnSpLocks/>
              <a:stCxn id="33" idx="1"/>
            </p:cNvCxnSpPr>
            <p:nvPr/>
          </p:nvCxnSpPr>
          <p:spPr>
            <a:xfrm>
              <a:off x="3985192" y="3399061"/>
              <a:ext cx="1244460" cy="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A83D76-8654-0DAD-F65A-AF1B6C5E1B63}"/>
                </a:ext>
              </a:extLst>
            </p:cNvPr>
            <p:cNvCxnSpPr>
              <a:cxnSpLocks/>
            </p:cNvCxnSpPr>
            <p:nvPr/>
          </p:nvCxnSpPr>
          <p:spPr>
            <a:xfrm>
              <a:off x="5361836" y="3360813"/>
              <a:ext cx="1386825" cy="2779732"/>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4382BF0-C3EC-86E3-336E-E486981697F1}"/>
                </a:ext>
              </a:extLst>
            </p:cNvPr>
            <p:cNvSpPr txBox="1"/>
            <p:nvPr/>
          </p:nvSpPr>
          <p:spPr>
            <a:xfrm flipH="1">
              <a:off x="6855092" y="3115861"/>
              <a:ext cx="537513" cy="400109"/>
            </a:xfrm>
            <a:prstGeom prst="rect">
              <a:avLst/>
            </a:prstGeom>
            <a:noFill/>
          </p:spPr>
          <p:txBody>
            <a:bodyPr wrap="square" rtlCol="0">
              <a:spAutoFit/>
            </a:bodyPr>
            <a:lstStyle/>
            <a:p>
              <a:endParaRPr lang="en-US" sz="1350" i="1" dirty="0"/>
            </a:p>
          </p:txBody>
        </p:sp>
        <p:cxnSp>
          <p:nvCxnSpPr>
            <p:cNvPr id="49" name="Straight Connector 48">
              <a:extLst>
                <a:ext uri="{FF2B5EF4-FFF2-40B4-BE49-F238E27FC236}">
                  <a16:creationId xmlns:a16="http://schemas.microsoft.com/office/drawing/2014/main" id="{945A1888-A795-5B13-3151-80668AF8340E}"/>
                </a:ext>
              </a:extLst>
            </p:cNvPr>
            <p:cNvCxnSpPr>
              <a:cxnSpLocks/>
              <a:endCxn id="37" idx="0"/>
            </p:cNvCxnSpPr>
            <p:nvPr/>
          </p:nvCxnSpPr>
          <p:spPr>
            <a:xfrm flipV="1">
              <a:off x="6773715" y="1963411"/>
              <a:ext cx="1644106" cy="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921DF2-BACF-4A01-3169-5C580D11C82B}"/>
                </a:ext>
              </a:extLst>
            </p:cNvPr>
            <p:cNvCxnSpPr>
              <a:cxnSpLocks/>
            </p:cNvCxnSpPr>
            <p:nvPr/>
          </p:nvCxnSpPr>
          <p:spPr>
            <a:xfrm flipV="1">
              <a:off x="4291698" y="6181619"/>
              <a:ext cx="4965691" cy="24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CCBCF09-1B4E-D1A5-0CAD-C54BBAE38126}"/>
                </a:ext>
              </a:extLst>
            </p:cNvPr>
            <p:cNvSpPr txBox="1"/>
            <p:nvPr/>
          </p:nvSpPr>
          <p:spPr>
            <a:xfrm rot="3745330">
              <a:off x="5788032" y="5056300"/>
              <a:ext cx="1259319" cy="307776"/>
            </a:xfrm>
            <a:prstGeom prst="rect">
              <a:avLst/>
            </a:prstGeom>
            <a:noFill/>
            <a:ln>
              <a:noFill/>
            </a:ln>
          </p:spPr>
          <p:txBody>
            <a:bodyPr wrap="none" rtlCol="0">
              <a:spAutoFit/>
            </a:bodyPr>
            <a:lstStyle/>
            <a:p>
              <a:pPr algn="l"/>
              <a:r>
                <a:rPr lang="en-US" sz="900" dirty="0">
                  <a:latin typeface="Cambria Math" panose="02040503050406030204" pitchFamily="18" charset="0"/>
                </a:rPr>
                <a:t>Worldline r=</a:t>
              </a:r>
              <a:r>
                <a:rPr lang="en-US" sz="900" dirty="0" err="1">
                  <a:latin typeface="Cambria Math" panose="02040503050406030204" pitchFamily="18" charset="0"/>
                </a:rPr>
                <a:t>vt</a:t>
              </a:r>
              <a:endParaRPr lang="en-US" sz="900" dirty="0">
                <a:latin typeface="Cambria Math" panose="02040503050406030204" pitchFamily="18" charset="0"/>
              </a:endParaRPr>
            </a:p>
          </p:txBody>
        </p:sp>
      </p:grpSp>
      <p:sp>
        <p:nvSpPr>
          <p:cNvPr id="59" name="Star: 5 Points 58">
            <a:extLst>
              <a:ext uri="{FF2B5EF4-FFF2-40B4-BE49-F238E27FC236}">
                <a16:creationId xmlns:a16="http://schemas.microsoft.com/office/drawing/2014/main" id="{18665762-8C4D-4CBF-2C29-663130AD7F3E}"/>
              </a:ext>
            </a:extLst>
          </p:cNvPr>
          <p:cNvSpPr/>
          <p:nvPr/>
        </p:nvSpPr>
        <p:spPr>
          <a:xfrm>
            <a:off x="2422955" y="3184536"/>
            <a:ext cx="253508" cy="20647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569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98D8-3BAD-36B5-04FF-647B848A65A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E72BB71-D993-04E5-6EF0-897F94EA2A48}"/>
              </a:ext>
            </a:extLst>
          </p:cNvPr>
          <p:cNvSpPr/>
          <p:nvPr/>
        </p:nvSpPr>
        <p:spPr>
          <a:xfrm>
            <a:off x="0" y="-66612"/>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F5D6C5-9BA3-BC90-CAEB-0DA90B0D7E33}"/>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4" name="Picture 13">
            <a:extLst>
              <a:ext uri="{FF2B5EF4-FFF2-40B4-BE49-F238E27FC236}">
                <a16:creationId xmlns:a16="http://schemas.microsoft.com/office/drawing/2014/main" id="{48C99E7D-759D-2BF8-744D-08F74106A390}"/>
              </a:ext>
            </a:extLst>
          </p:cNvPr>
          <p:cNvPicPr>
            <a:picLocks noChangeAspect="1"/>
          </p:cNvPicPr>
          <p:nvPr/>
        </p:nvPicPr>
        <p:blipFill>
          <a:blip r:embed="rId4"/>
          <a:stretch>
            <a:fillRect/>
          </a:stretch>
        </p:blipFill>
        <p:spPr>
          <a:xfrm>
            <a:off x="338940" y="127017"/>
            <a:ext cx="782028" cy="1070387"/>
          </a:xfrm>
          <a:prstGeom prst="rect">
            <a:avLst/>
          </a:prstGeom>
        </p:spPr>
      </p:pic>
      <p:sp>
        <p:nvSpPr>
          <p:cNvPr id="4" name="Title 3">
            <a:extLst>
              <a:ext uri="{FF2B5EF4-FFF2-40B4-BE49-F238E27FC236}">
                <a16:creationId xmlns:a16="http://schemas.microsoft.com/office/drawing/2014/main" id="{69C17858-1AD5-584C-2C59-5DE9662DE7E4}"/>
              </a:ext>
            </a:extLst>
          </p:cNvPr>
          <p:cNvSpPr>
            <a:spLocks noGrp="1"/>
          </p:cNvSpPr>
          <p:nvPr>
            <p:ph type="title"/>
          </p:nvPr>
        </p:nvSpPr>
        <p:spPr>
          <a:effectLst>
            <a:outerShdw blurRad="50800" dist="63500" dir="2700000" algn="tl" rotWithShape="0">
              <a:prstClr val="black">
                <a:alpha val="90000"/>
              </a:prstClr>
            </a:outerShdw>
          </a:effectLst>
        </p:spPr>
        <p:txBody>
          <a:bodyPr/>
          <a:lstStyle/>
          <a:p>
            <a:pPr algn="ctr"/>
            <a:r>
              <a:rPr lang="en-US" dirty="0">
                <a:solidFill>
                  <a:schemeClr val="bg1"/>
                </a:solidFill>
              </a:rPr>
              <a:t>AGE OF UNIVERSE</a:t>
            </a:r>
          </a:p>
        </p:txBody>
      </p:sp>
      <p:sp>
        <p:nvSpPr>
          <p:cNvPr id="3" name="Content Placeholder 2">
            <a:extLst>
              <a:ext uri="{FF2B5EF4-FFF2-40B4-BE49-F238E27FC236}">
                <a16:creationId xmlns:a16="http://schemas.microsoft.com/office/drawing/2014/main" id="{BCD457B4-FD69-A13A-5F37-75AFEFAE8FA5}"/>
              </a:ext>
            </a:extLst>
          </p:cNvPr>
          <p:cNvSpPr>
            <a:spLocks noGrp="1"/>
          </p:cNvSpPr>
          <p:nvPr>
            <p:ph idx="1"/>
          </p:nvPr>
        </p:nvSpPr>
        <p:spPr>
          <a:xfrm>
            <a:off x="5551805" y="1475522"/>
            <a:ext cx="3539589" cy="5382478"/>
          </a:xfrm>
        </p:spPr>
        <p:txBody>
          <a:bodyPr>
            <a:noAutofit/>
          </a:bodyPr>
          <a:lstStyle/>
          <a:p>
            <a:r>
              <a:rPr lang="en-US" sz="1800" i="1" dirty="0" err="1">
                <a:latin typeface="Times New Roman" panose="02020603050405020304" pitchFamily="18" charset="0"/>
                <a:cs typeface="Times New Roman" panose="02020603050405020304" pitchFamily="18" charset="0"/>
              </a:rPr>
              <a:t>cT</a:t>
            </a:r>
            <a:r>
              <a:rPr lang="en-US" sz="1800" dirty="0">
                <a:latin typeface="Times New Roman" panose="02020603050405020304" pitchFamily="18" charset="0"/>
                <a:cs typeface="Times New Roman" panose="02020603050405020304" pitchFamily="18" charset="0"/>
              </a:rPr>
              <a:t>=27.6 YEARS, AS MEASURED ON EARTH</a:t>
            </a:r>
          </a:p>
          <a:p>
            <a:r>
              <a:rPr lang="en-US" sz="1600" dirty="0">
                <a:latin typeface="Times New Roman" panose="02020603050405020304" pitchFamily="18" charset="0"/>
                <a:cs typeface="Times New Roman" panose="02020603050405020304" pitchFamily="18" charset="0"/>
              </a:rPr>
              <a:t>MONTHLY NOTICES OF THE ROYAL ASTRONOMICAL SOCIETY.</a:t>
            </a:r>
          </a:p>
          <a:p>
            <a:pPr lvl="1"/>
            <a:r>
              <a:rPr lang="en-US" sz="1600" dirty="0">
                <a:latin typeface="Times New Roman" panose="02020603050405020304" pitchFamily="18" charset="0"/>
                <a:cs typeface="Times New Roman" panose="02020603050405020304" pitchFamily="18" charset="0"/>
              </a:rPr>
              <a:t>Rajendra Gupta, University of Ottawa</a:t>
            </a:r>
          </a:p>
          <a:p>
            <a:pPr lvl="1"/>
            <a:r>
              <a:rPr lang="en-US" sz="1600" dirty="0">
                <a:latin typeface="Times New Roman" panose="02020603050405020304" pitchFamily="18" charset="0"/>
                <a:cs typeface="Times New Roman" panose="02020603050405020304" pitchFamily="18" charset="0"/>
              </a:rPr>
              <a:t>“Tired Light” Losing Energy in Transit</a:t>
            </a:r>
          </a:p>
          <a:p>
            <a:pPr lvl="1"/>
            <a:r>
              <a:rPr lang="en-US" sz="1600" dirty="0">
                <a:latin typeface="Times New Roman" panose="02020603050405020304" pitchFamily="18" charset="0"/>
                <a:cs typeface="Times New Roman" panose="02020603050405020304" pitchFamily="18" charset="0"/>
              </a:rPr>
              <a:t>Time-Varying Coupling Constants</a:t>
            </a:r>
          </a:p>
          <a:p>
            <a:r>
              <a:rPr lang="en-US" sz="1600" dirty="0">
                <a:latin typeface="Times New Roman" panose="02020603050405020304" pitchFamily="18" charset="0"/>
                <a:cs typeface="Times New Roman" panose="02020603050405020304" pitchFamily="18" charset="0"/>
              </a:rPr>
              <a:t>“Methuselah Star” HD 140283 </a:t>
            </a:r>
          </a:p>
          <a:p>
            <a:pPr lvl="1"/>
            <a:r>
              <a:rPr lang="en-US" sz="1600" dirty="0">
                <a:latin typeface="Times New Roman" panose="02020603050405020304" pitchFamily="18" charset="0"/>
                <a:cs typeface="Times New Roman" panose="02020603050405020304" pitchFamily="18" charset="0"/>
              </a:rPr>
              <a:t>@200 </a:t>
            </a:r>
            <a:r>
              <a:rPr lang="en-US" sz="1600" dirty="0" err="1">
                <a:latin typeface="Times New Roman" panose="02020603050405020304" pitchFamily="18" charset="0"/>
                <a:cs typeface="Times New Roman" panose="02020603050405020304" pitchFamily="18" charset="0"/>
              </a:rPr>
              <a:t>ly</a:t>
            </a:r>
            <a:r>
              <a:rPr lang="en-US" sz="1600" dirty="0">
                <a:latin typeface="Times New Roman" panose="02020603050405020304" pitchFamily="18" charset="0"/>
                <a:cs typeface="Times New Roman" panose="02020603050405020304" pitchFamily="18" charset="0"/>
              </a:rPr>
              <a:t> from Earth</a:t>
            </a:r>
          </a:p>
          <a:p>
            <a:pPr lvl="1"/>
            <a:r>
              <a:rPr lang="en-US" sz="1600" dirty="0">
                <a:latin typeface="Times New Roman" panose="02020603050405020304" pitchFamily="18" charset="0"/>
                <a:cs typeface="Times New Roman" panose="02020603050405020304" pitchFamily="18" charset="0"/>
              </a:rPr>
              <a:t>Estimated 14-15 Billion Years Old.</a:t>
            </a:r>
          </a:p>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5EC2A8A3-A28D-1986-01EB-837074B4BF03}"/>
              </a:ext>
            </a:extLst>
          </p:cNvPr>
          <p:cNvGrpSpPr/>
          <p:nvPr/>
        </p:nvGrpSpPr>
        <p:grpSpPr>
          <a:xfrm>
            <a:off x="729954" y="1736726"/>
            <a:ext cx="4742085" cy="4282586"/>
            <a:chOff x="2934609" y="1279948"/>
            <a:chExt cx="6322780" cy="5710115"/>
          </a:xfrm>
        </p:grpSpPr>
        <p:sp>
          <p:nvSpPr>
            <p:cNvPr id="30" name="TextBox 29">
              <a:extLst>
                <a:ext uri="{FF2B5EF4-FFF2-40B4-BE49-F238E27FC236}">
                  <a16:creationId xmlns:a16="http://schemas.microsoft.com/office/drawing/2014/main" id="{0671ABCB-FECD-737C-6E9F-3FB7B6DA1FF6}"/>
                </a:ext>
              </a:extLst>
            </p:cNvPr>
            <p:cNvSpPr txBox="1"/>
            <p:nvPr/>
          </p:nvSpPr>
          <p:spPr>
            <a:xfrm>
              <a:off x="5921512" y="6312955"/>
              <a:ext cx="1654299" cy="677108"/>
            </a:xfrm>
            <a:prstGeom prst="rect">
              <a:avLst/>
            </a:prstGeom>
            <a:noFill/>
          </p:spPr>
          <p:txBody>
            <a:bodyPr wrap="none" rtlCol="0">
              <a:spAutoFit/>
            </a:bodyPr>
            <a:lstStyle/>
            <a:p>
              <a:pPr algn="ctr"/>
              <a:r>
                <a:rPr lang="en-US" sz="1350" dirty="0"/>
                <a:t>O</a:t>
              </a:r>
            </a:p>
            <a:p>
              <a:pPr algn="ctr"/>
              <a:r>
                <a:rPr lang="en-US" sz="1350" dirty="0"/>
                <a:t>“The Big Bang”</a:t>
              </a:r>
            </a:p>
          </p:txBody>
        </p:sp>
        <p:grpSp>
          <p:nvGrpSpPr>
            <p:cNvPr id="31" name="Group 30">
              <a:extLst>
                <a:ext uri="{FF2B5EF4-FFF2-40B4-BE49-F238E27FC236}">
                  <a16:creationId xmlns:a16="http://schemas.microsoft.com/office/drawing/2014/main" id="{CBA232E0-1430-8CD6-6531-6CFF6D816B8E}"/>
                </a:ext>
              </a:extLst>
            </p:cNvPr>
            <p:cNvGrpSpPr/>
            <p:nvPr/>
          </p:nvGrpSpPr>
          <p:grpSpPr>
            <a:xfrm>
              <a:off x="6765588" y="1929152"/>
              <a:ext cx="1866" cy="4239478"/>
              <a:chOff x="7477663" y="842228"/>
              <a:chExt cx="1866" cy="4239478"/>
            </a:xfrm>
          </p:grpSpPr>
          <p:cxnSp>
            <p:nvCxnSpPr>
              <p:cNvPr id="57" name="Straight Connector 56">
                <a:extLst>
                  <a:ext uri="{FF2B5EF4-FFF2-40B4-BE49-F238E27FC236}">
                    <a16:creationId xmlns:a16="http://schemas.microsoft.com/office/drawing/2014/main" id="{27CFE3CE-16BC-0CA3-6D36-4643C5D781D4}"/>
                  </a:ext>
                </a:extLst>
              </p:cNvPr>
              <p:cNvCxnSpPr/>
              <p:nvPr/>
            </p:nvCxnSpPr>
            <p:spPr>
              <a:xfrm>
                <a:off x="7477665" y="842228"/>
                <a:ext cx="0" cy="2826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56ECC8-8DCF-62B0-F9A0-F38D9087DAF5}"/>
                  </a:ext>
                </a:extLst>
              </p:cNvPr>
              <p:cNvCxnSpPr/>
              <p:nvPr/>
            </p:nvCxnSpPr>
            <p:spPr>
              <a:xfrm rot="16200000">
                <a:off x="6771861" y="4374038"/>
                <a:ext cx="1413470" cy="18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4AA0078-B4CC-171B-78F2-9F673B809764}"/>
                </a:ext>
              </a:extLst>
            </p:cNvPr>
            <p:cNvCxnSpPr/>
            <p:nvPr/>
          </p:nvCxnSpPr>
          <p:spPr>
            <a:xfrm flipV="1">
              <a:off x="5341128" y="3349965"/>
              <a:ext cx="1412040" cy="1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20060F6-030C-BFE8-3B4E-37B1423BF567}"/>
                </a:ext>
              </a:extLst>
            </p:cNvPr>
            <p:cNvSpPr txBox="1"/>
            <p:nvPr/>
          </p:nvSpPr>
          <p:spPr>
            <a:xfrm flipH="1">
              <a:off x="2934609" y="3060507"/>
              <a:ext cx="1050583" cy="677108"/>
            </a:xfrm>
            <a:prstGeom prst="rect">
              <a:avLst/>
            </a:prstGeom>
            <a:noFill/>
          </p:spPr>
          <p:txBody>
            <a:bodyPr wrap="square" rtlCol="0">
              <a:spAutoFit/>
            </a:bodyPr>
            <a:lstStyle/>
            <a:p>
              <a:r>
                <a:rPr lang="en-US" sz="1350" dirty="0"/>
                <a:t>B</a:t>
              </a:r>
            </a:p>
            <a:p>
              <a:r>
                <a:rPr lang="en-US" sz="1350" i="1" dirty="0" err="1"/>
                <a:t>ct</a:t>
              </a:r>
              <a:r>
                <a:rPr lang="en-US" sz="1350" i="1" dirty="0"/>
                <a:t> , </a:t>
              </a:r>
              <a:r>
                <a:rPr lang="en-US" sz="1350" i="1" dirty="0" err="1"/>
                <a:t>cT</a:t>
              </a:r>
              <a:r>
                <a:rPr lang="en-US" sz="1350" i="1" dirty="0"/>
                <a:t>-r</a:t>
              </a:r>
              <a:endParaRPr lang="en-US" sz="1350" i="1" baseline="-25000" dirty="0"/>
            </a:p>
          </p:txBody>
        </p:sp>
        <p:cxnSp>
          <p:nvCxnSpPr>
            <p:cNvPr id="34" name="Straight Connector 33">
              <a:extLst>
                <a:ext uri="{FF2B5EF4-FFF2-40B4-BE49-F238E27FC236}">
                  <a16:creationId xmlns:a16="http://schemas.microsoft.com/office/drawing/2014/main" id="{FBA650CC-9446-C690-3E36-4821D52815C0}"/>
                </a:ext>
              </a:extLst>
            </p:cNvPr>
            <p:cNvCxnSpPr>
              <a:cxnSpLocks/>
            </p:cNvCxnSpPr>
            <p:nvPr/>
          </p:nvCxnSpPr>
          <p:spPr>
            <a:xfrm flipH="1">
              <a:off x="5361836" y="1927514"/>
              <a:ext cx="1397974" cy="1433299"/>
            </a:xfrm>
            <a:prstGeom prst="line">
              <a:avLst/>
            </a:prstGeom>
            <a:ln w="127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16CE15-4734-810E-94FD-F3886F4D8DAB}"/>
                </a:ext>
              </a:extLst>
            </p:cNvPr>
            <p:cNvSpPr txBox="1"/>
            <p:nvPr/>
          </p:nvSpPr>
          <p:spPr>
            <a:xfrm flipH="1">
              <a:off x="5777489" y="2983736"/>
              <a:ext cx="971172" cy="400109"/>
            </a:xfrm>
            <a:prstGeom prst="rect">
              <a:avLst/>
            </a:prstGeom>
            <a:noFill/>
          </p:spPr>
          <p:txBody>
            <a:bodyPr wrap="square" rtlCol="0">
              <a:spAutoFit/>
            </a:bodyPr>
            <a:lstStyle/>
            <a:p>
              <a:pPr algn="ctr"/>
              <a:r>
                <a:rPr lang="en-US" sz="1350" i="1" dirty="0"/>
                <a:t>r=v t</a:t>
              </a:r>
            </a:p>
          </p:txBody>
        </p:sp>
        <p:sp>
          <p:nvSpPr>
            <p:cNvPr id="36" name="Right Brace 35">
              <a:extLst>
                <a:ext uri="{FF2B5EF4-FFF2-40B4-BE49-F238E27FC236}">
                  <a16:creationId xmlns:a16="http://schemas.microsoft.com/office/drawing/2014/main" id="{298F5A89-5959-5ED9-166D-DB09B3EA4567}"/>
                </a:ext>
              </a:extLst>
            </p:cNvPr>
            <p:cNvSpPr/>
            <p:nvPr/>
          </p:nvSpPr>
          <p:spPr>
            <a:xfrm>
              <a:off x="6776877" y="3348015"/>
              <a:ext cx="340766" cy="2803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Right Brace 36">
              <a:extLst>
                <a:ext uri="{FF2B5EF4-FFF2-40B4-BE49-F238E27FC236}">
                  <a16:creationId xmlns:a16="http://schemas.microsoft.com/office/drawing/2014/main" id="{6F380A96-A9B8-866A-D46B-F2475BC0DA95}"/>
                </a:ext>
              </a:extLst>
            </p:cNvPr>
            <p:cNvSpPr/>
            <p:nvPr/>
          </p:nvSpPr>
          <p:spPr>
            <a:xfrm>
              <a:off x="8417821" y="1963411"/>
              <a:ext cx="213790" cy="4205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TextBox 37">
              <a:extLst>
                <a:ext uri="{FF2B5EF4-FFF2-40B4-BE49-F238E27FC236}">
                  <a16:creationId xmlns:a16="http://schemas.microsoft.com/office/drawing/2014/main" id="{A6E8F9FC-19D6-6940-EDF2-B41C4EC6C250}"/>
                </a:ext>
              </a:extLst>
            </p:cNvPr>
            <p:cNvSpPr txBox="1"/>
            <p:nvPr/>
          </p:nvSpPr>
          <p:spPr>
            <a:xfrm flipH="1">
              <a:off x="6486832" y="1279948"/>
              <a:ext cx="637017" cy="954108"/>
            </a:xfrm>
            <a:prstGeom prst="rect">
              <a:avLst/>
            </a:prstGeom>
            <a:noFill/>
          </p:spPr>
          <p:txBody>
            <a:bodyPr wrap="square" rtlCol="0">
              <a:spAutoFit/>
            </a:bodyPr>
            <a:lstStyle/>
            <a:p>
              <a:pPr algn="ctr"/>
              <a:r>
                <a:rPr lang="en-US" sz="1350" b="1" dirty="0"/>
                <a:t>A</a:t>
              </a:r>
            </a:p>
            <a:p>
              <a:pPr algn="ctr"/>
              <a:r>
                <a:rPr lang="en-US" sz="1350" i="1" dirty="0" err="1"/>
                <a:t>cT</a:t>
              </a:r>
              <a:r>
                <a:rPr lang="en-US" sz="1350" i="1" dirty="0"/>
                <a:t>, 0</a:t>
              </a:r>
            </a:p>
          </p:txBody>
        </p:sp>
        <p:sp>
          <p:nvSpPr>
            <p:cNvPr id="39" name="TextBox 38">
              <a:extLst>
                <a:ext uri="{FF2B5EF4-FFF2-40B4-BE49-F238E27FC236}">
                  <a16:creationId xmlns:a16="http://schemas.microsoft.com/office/drawing/2014/main" id="{AF5F5591-3FFB-B836-E371-A5F98491E151}"/>
                </a:ext>
              </a:extLst>
            </p:cNvPr>
            <p:cNvSpPr txBox="1"/>
            <p:nvPr/>
          </p:nvSpPr>
          <p:spPr>
            <a:xfrm flipH="1">
              <a:off x="8463540" y="3881353"/>
              <a:ext cx="637017" cy="400109"/>
            </a:xfrm>
            <a:prstGeom prst="rect">
              <a:avLst/>
            </a:prstGeom>
            <a:noFill/>
          </p:spPr>
          <p:txBody>
            <a:bodyPr wrap="square" rtlCol="0">
              <a:spAutoFit/>
            </a:bodyPr>
            <a:lstStyle/>
            <a:p>
              <a:pPr algn="ctr"/>
              <a:r>
                <a:rPr lang="en-US" sz="1350" i="1" dirty="0" err="1"/>
                <a:t>cT</a:t>
              </a:r>
              <a:endParaRPr lang="en-US" sz="1350" i="1" dirty="0"/>
            </a:p>
          </p:txBody>
        </p:sp>
        <p:sp>
          <p:nvSpPr>
            <p:cNvPr id="40" name="TextBox 39">
              <a:extLst>
                <a:ext uri="{FF2B5EF4-FFF2-40B4-BE49-F238E27FC236}">
                  <a16:creationId xmlns:a16="http://schemas.microsoft.com/office/drawing/2014/main" id="{AC456DB7-ECD2-45ED-3A1E-750AB8469AAD}"/>
                </a:ext>
              </a:extLst>
            </p:cNvPr>
            <p:cNvSpPr txBox="1"/>
            <p:nvPr/>
          </p:nvSpPr>
          <p:spPr>
            <a:xfrm flipH="1">
              <a:off x="7028463" y="4605833"/>
              <a:ext cx="637017" cy="400109"/>
            </a:xfrm>
            <a:prstGeom prst="rect">
              <a:avLst/>
            </a:prstGeom>
            <a:noFill/>
          </p:spPr>
          <p:txBody>
            <a:bodyPr wrap="square" rtlCol="0">
              <a:spAutoFit/>
            </a:bodyPr>
            <a:lstStyle/>
            <a:p>
              <a:pPr algn="ctr"/>
              <a:r>
                <a:rPr lang="en-US" sz="1350" i="1" dirty="0" err="1"/>
                <a:t>cT</a:t>
              </a:r>
              <a:r>
                <a:rPr lang="en-US" sz="1350" i="1" dirty="0"/>
                <a:t>-r</a:t>
              </a:r>
            </a:p>
          </p:txBody>
        </p:sp>
        <p:cxnSp>
          <p:nvCxnSpPr>
            <p:cNvPr id="42" name="Straight Arrow Connector 41">
              <a:extLst>
                <a:ext uri="{FF2B5EF4-FFF2-40B4-BE49-F238E27FC236}">
                  <a16:creationId xmlns:a16="http://schemas.microsoft.com/office/drawing/2014/main" id="{4113B58F-1BD7-1304-3A30-1B67C535DCA8}"/>
                </a:ext>
              </a:extLst>
            </p:cNvPr>
            <p:cNvCxnSpPr>
              <a:cxnSpLocks/>
              <a:stCxn id="33" idx="1"/>
            </p:cNvCxnSpPr>
            <p:nvPr/>
          </p:nvCxnSpPr>
          <p:spPr>
            <a:xfrm>
              <a:off x="3985192" y="3399061"/>
              <a:ext cx="1244460" cy="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AD30F2-8DC5-57DE-0B03-4342BD983142}"/>
                </a:ext>
              </a:extLst>
            </p:cNvPr>
            <p:cNvCxnSpPr>
              <a:cxnSpLocks/>
            </p:cNvCxnSpPr>
            <p:nvPr/>
          </p:nvCxnSpPr>
          <p:spPr>
            <a:xfrm>
              <a:off x="5361836" y="3360813"/>
              <a:ext cx="1386825" cy="2779732"/>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29F3DEF-DF8A-7145-EFA7-A8D0BF819F2B}"/>
                </a:ext>
              </a:extLst>
            </p:cNvPr>
            <p:cNvSpPr txBox="1"/>
            <p:nvPr/>
          </p:nvSpPr>
          <p:spPr>
            <a:xfrm flipH="1">
              <a:off x="6855092" y="3115861"/>
              <a:ext cx="537513" cy="400109"/>
            </a:xfrm>
            <a:prstGeom prst="rect">
              <a:avLst/>
            </a:prstGeom>
            <a:noFill/>
          </p:spPr>
          <p:txBody>
            <a:bodyPr wrap="square" rtlCol="0">
              <a:spAutoFit/>
            </a:bodyPr>
            <a:lstStyle/>
            <a:p>
              <a:endParaRPr lang="en-US" sz="1350" i="1" dirty="0"/>
            </a:p>
          </p:txBody>
        </p:sp>
        <p:cxnSp>
          <p:nvCxnSpPr>
            <p:cNvPr id="49" name="Straight Connector 48">
              <a:extLst>
                <a:ext uri="{FF2B5EF4-FFF2-40B4-BE49-F238E27FC236}">
                  <a16:creationId xmlns:a16="http://schemas.microsoft.com/office/drawing/2014/main" id="{0E206263-EDF5-FB6A-662B-58E91C4E5225}"/>
                </a:ext>
              </a:extLst>
            </p:cNvPr>
            <p:cNvCxnSpPr>
              <a:cxnSpLocks/>
              <a:endCxn id="37" idx="0"/>
            </p:cNvCxnSpPr>
            <p:nvPr/>
          </p:nvCxnSpPr>
          <p:spPr>
            <a:xfrm flipV="1">
              <a:off x="6773715" y="1963411"/>
              <a:ext cx="1644106" cy="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6045C6-5032-D716-3DF6-30B099624FA6}"/>
                </a:ext>
              </a:extLst>
            </p:cNvPr>
            <p:cNvCxnSpPr>
              <a:cxnSpLocks/>
            </p:cNvCxnSpPr>
            <p:nvPr/>
          </p:nvCxnSpPr>
          <p:spPr>
            <a:xfrm flipV="1">
              <a:off x="4291698" y="6181619"/>
              <a:ext cx="4965691" cy="24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6E1509B-2D66-435D-8C29-F84ABA877968}"/>
                </a:ext>
              </a:extLst>
            </p:cNvPr>
            <p:cNvSpPr txBox="1"/>
            <p:nvPr/>
          </p:nvSpPr>
          <p:spPr>
            <a:xfrm rot="3745330">
              <a:off x="5788032" y="5056300"/>
              <a:ext cx="1259319" cy="307776"/>
            </a:xfrm>
            <a:prstGeom prst="rect">
              <a:avLst/>
            </a:prstGeom>
            <a:noFill/>
            <a:ln>
              <a:noFill/>
            </a:ln>
          </p:spPr>
          <p:txBody>
            <a:bodyPr wrap="none" rtlCol="0">
              <a:spAutoFit/>
            </a:bodyPr>
            <a:lstStyle/>
            <a:p>
              <a:pPr algn="l"/>
              <a:r>
                <a:rPr lang="en-US" sz="900" dirty="0">
                  <a:latin typeface="Cambria Math" panose="02040503050406030204" pitchFamily="18" charset="0"/>
                </a:rPr>
                <a:t>Worldline r=</a:t>
              </a:r>
              <a:r>
                <a:rPr lang="en-US" sz="900" dirty="0" err="1">
                  <a:latin typeface="Cambria Math" panose="02040503050406030204" pitchFamily="18" charset="0"/>
                </a:rPr>
                <a:t>vt</a:t>
              </a:r>
              <a:endParaRPr lang="en-US" sz="900" dirty="0">
                <a:latin typeface="Cambria Math" panose="02040503050406030204" pitchFamily="18" charset="0"/>
              </a:endParaRPr>
            </a:p>
          </p:txBody>
        </p:sp>
      </p:grpSp>
      <p:sp>
        <p:nvSpPr>
          <p:cNvPr id="59" name="Star: 5 Points 58">
            <a:extLst>
              <a:ext uri="{FF2B5EF4-FFF2-40B4-BE49-F238E27FC236}">
                <a16:creationId xmlns:a16="http://schemas.microsoft.com/office/drawing/2014/main" id="{E33ED5C9-295A-2369-EF2C-763A5A6D093A}"/>
              </a:ext>
            </a:extLst>
          </p:cNvPr>
          <p:cNvSpPr/>
          <p:nvPr/>
        </p:nvSpPr>
        <p:spPr>
          <a:xfrm>
            <a:off x="2422955" y="3184536"/>
            <a:ext cx="253508" cy="20647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9210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98186</TotalTime>
  <Words>2987</Words>
  <Application>Microsoft Office PowerPoint</Application>
  <PresentationFormat>On-screen Show (4:3)</PresentationFormat>
  <Paragraphs>498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Century Gothic</vt:lpstr>
      <vt:lpstr>Times New Roman</vt:lpstr>
      <vt:lpstr>Office Theme</vt:lpstr>
      <vt:lpstr>PowerPoint Presentation</vt:lpstr>
      <vt:lpstr>PowerPoint Presentation</vt:lpstr>
      <vt:lpstr>HUBBLE EXPANSION</vt:lpstr>
      <vt:lpstr>EXPANDING UNIVERSE</vt:lpstr>
      <vt:lpstr>PowerPoint Presentation</vt:lpstr>
      <vt:lpstr>EXPANDING UNIVERSE</vt:lpstr>
      <vt:lpstr>TIME-SPEED DISTANCE SOLUTION</vt:lpstr>
      <vt:lpstr>TIME-SPEED DISTANCE  SOLUTION</vt:lpstr>
      <vt:lpstr>AGE OF UNIVERSE</vt:lpstr>
      <vt:lpstr>HUBBLE PARAMETER</vt:lpstr>
      <vt:lpstr>VALIDATING THE HUBBLE MODEL</vt:lpstr>
      <vt:lpstr>REDSHIFT vs DISTANCE</vt:lpstr>
      <vt:lpstr>REDSHIFT vs DISTANCE</vt:lpstr>
      <vt:lpstr>GALACTIC AGES</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McIntyre</dc:creator>
  <cp:lastModifiedBy>Lewis McIntyre</cp:lastModifiedBy>
  <cp:revision>18</cp:revision>
  <cp:lastPrinted>2023-07-12T23:33:33Z</cp:lastPrinted>
  <dcterms:created xsi:type="dcterms:W3CDTF">2020-11-09T21:24:43Z</dcterms:created>
  <dcterms:modified xsi:type="dcterms:W3CDTF">2025-04-01T23:19:15Z</dcterms:modified>
</cp:coreProperties>
</file>