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9" r:id="rId2"/>
    <p:sldId id="296" r:id="rId3"/>
    <p:sldId id="351" r:id="rId4"/>
    <p:sldId id="349" r:id="rId5"/>
    <p:sldId id="352" r:id="rId6"/>
    <p:sldId id="353" r:id="rId7"/>
    <p:sldId id="355" r:id="rId8"/>
    <p:sldId id="354" r:id="rId9"/>
    <p:sldId id="356" r:id="rId10"/>
    <p:sldId id="357" r:id="rId11"/>
    <p:sldId id="358" r:id="rId12"/>
    <p:sldId id="359" r:id="rId13"/>
    <p:sldId id="360" r:id="rId14"/>
    <p:sldId id="350" r:id="rId15"/>
    <p:sldId id="361" r:id="rId16"/>
    <p:sldId id="362" r:id="rId17"/>
    <p:sldId id="363" r:id="rId18"/>
    <p:sldId id="364" r:id="rId19"/>
    <p:sldId id="372" r:id="rId20"/>
    <p:sldId id="365" r:id="rId21"/>
    <p:sldId id="366" r:id="rId22"/>
    <p:sldId id="367" r:id="rId23"/>
    <p:sldId id="368" r:id="rId24"/>
    <p:sldId id="375" r:id="rId25"/>
    <p:sldId id="371" r:id="rId26"/>
    <p:sldId id="369" r:id="rId27"/>
    <p:sldId id="370" r:id="rId28"/>
    <p:sldId id="373" r:id="rId29"/>
    <p:sldId id="374" r:id="rId30"/>
    <p:sldId id="376" r:id="rId31"/>
    <p:sldId id="377" r:id="rId32"/>
    <p:sldId id="378" r:id="rId33"/>
    <p:sldId id="379" r:id="rId34"/>
    <p:sldId id="380" r:id="rId35"/>
    <p:sldId id="348" r:id="rId36"/>
    <p:sldId id="381" r:id="rId37"/>
  </p:sldIdLst>
  <p:sldSz cx="23409275" cy="13166725"/>
  <p:notesSz cx="6858000" cy="9144000"/>
  <p:defaultTextStyle>
    <a:defPPr>
      <a:defRPr lang="en-US"/>
    </a:defPPr>
    <a:lvl1pPr marL="0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5022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90044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35066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80088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25110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70132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15154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60176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7">
          <p15:clr>
            <a:srgbClr val="A4A3A4"/>
          </p15:clr>
        </p15:guide>
        <p15:guide id="2" pos="73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77" autoAdjust="0"/>
  </p:normalViewPr>
  <p:slideViewPr>
    <p:cSldViewPr snapToGrid="0" snapToObjects="1">
      <p:cViewPr>
        <p:scale>
          <a:sx n="53" d="100"/>
          <a:sy n="53" d="100"/>
        </p:scale>
        <p:origin x="48" y="327"/>
      </p:cViewPr>
      <p:guideLst>
        <p:guide orient="horz" pos="4147"/>
        <p:guide pos="73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D237F-6480-2D42-907C-D318FEB0713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0DBE-7F3F-A549-9A31-F981A9F4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0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E67C55-62CB-4086-945A-9D2DFDD98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64627" y="11540359"/>
            <a:ext cx="12191999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Pivoting the undergraduate quantum mechanics class to support training in quantum sensing 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Teaching quantum at all levels, 3/17/2022</a:t>
            </a:r>
          </a:p>
        </p:txBody>
      </p:sp>
    </p:spTree>
    <p:extLst>
      <p:ext uri="{BB962C8B-B14F-4D97-AF65-F5344CB8AC3E}">
        <p14:creationId xmlns:p14="http://schemas.microsoft.com/office/powerpoint/2010/main" val="86110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1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449405" y="1011887"/>
            <a:ext cx="13484718" cy="215696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5252" y="1011887"/>
            <a:ext cx="40063999" cy="21569657"/>
          </a:xfrm>
        </p:spPr>
        <p:txBody>
          <a:bodyPr vert="eaVert"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Andalus" panose="02020603050405020304" pitchFamily="18" charset="-78"/>
                <a:ea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1B3D5D-EC2E-4EFF-A0C1-C142DAB81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6" y="11540359"/>
            <a:ext cx="10993216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b="1" i="1" dirty="0">
                <a:latin typeface="Palatino Linotype" panose="02040502050505030304" pitchFamily="18" charset="0"/>
                <a:ea typeface="Adobe Caslon Pro" charset="0"/>
                <a:cs typeface="Andalus" panose="02020603050405020304" pitchFamily="18" charset="-78"/>
              </a:rPr>
              <a:t>Focus on conceptual ideas for teachers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Quantum mechanics for everyone on edX</a:t>
            </a:r>
          </a:p>
        </p:txBody>
      </p:sp>
    </p:spTree>
    <p:extLst>
      <p:ext uri="{BB962C8B-B14F-4D97-AF65-F5344CB8AC3E}">
        <p14:creationId xmlns:p14="http://schemas.microsoft.com/office/powerpoint/2010/main" val="187082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171" y="360031"/>
            <a:ext cx="19897884" cy="2615058"/>
          </a:xfrm>
        </p:spPr>
        <p:txBody>
          <a:bodyPr anchor="t"/>
          <a:lstStyle>
            <a:lvl1pPr algn="l">
              <a:defRPr sz="9100" b="0" i="1" cap="all"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220" y="2898558"/>
            <a:ext cx="19897884" cy="2880220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1045022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900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350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8008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251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701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31515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601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C4BA3D-7D10-4AE3-A5F5-19A8A5643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6" y="11540359"/>
            <a:ext cx="10993216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b="1" i="1" dirty="0">
                <a:latin typeface="Palatino Linotype" panose="02040502050505030304" pitchFamily="18" charset="0"/>
                <a:ea typeface="Adobe Caslon Pro" charset="0"/>
                <a:cs typeface="Andalus" panose="02020603050405020304" pitchFamily="18" charset="-78"/>
              </a:rPr>
              <a:t>The reality of quantum measurements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Science, not science fiction</a:t>
            </a:r>
          </a:p>
        </p:txBody>
      </p:sp>
    </p:spTree>
    <p:extLst>
      <p:ext uri="{BB962C8B-B14F-4D97-AF65-F5344CB8AC3E}">
        <p14:creationId xmlns:p14="http://schemas.microsoft.com/office/powerpoint/2010/main" val="145300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5251" y="5897598"/>
            <a:ext cx="26774358" cy="16683947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59764" y="5897598"/>
            <a:ext cx="26774358" cy="16683947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64" y="527280"/>
            <a:ext cx="21068348" cy="21944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64" y="2947275"/>
            <a:ext cx="10343162" cy="1228284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5022" indent="0">
              <a:buNone/>
              <a:defRPr sz="4600" b="1"/>
            </a:lvl2pPr>
            <a:lvl3pPr marL="2090044" indent="0">
              <a:buNone/>
              <a:defRPr sz="4100" b="1"/>
            </a:lvl3pPr>
            <a:lvl4pPr marL="3135066" indent="0">
              <a:buNone/>
              <a:defRPr sz="3700" b="1"/>
            </a:lvl4pPr>
            <a:lvl5pPr marL="4180088" indent="0">
              <a:buNone/>
              <a:defRPr sz="3700" b="1"/>
            </a:lvl5pPr>
            <a:lvl6pPr marL="5225110" indent="0">
              <a:buNone/>
              <a:defRPr sz="3700" b="1"/>
            </a:lvl6pPr>
            <a:lvl7pPr marL="6270132" indent="0">
              <a:buNone/>
              <a:defRPr sz="3700" b="1"/>
            </a:lvl7pPr>
            <a:lvl8pPr marL="7315154" indent="0">
              <a:buNone/>
              <a:defRPr sz="3700" b="1"/>
            </a:lvl8pPr>
            <a:lvl9pPr marL="8360176" indent="0">
              <a:buNone/>
              <a:defRPr sz="3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64" y="4175559"/>
            <a:ext cx="10343162" cy="7586107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91588" y="2947275"/>
            <a:ext cx="10347225" cy="1228284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5022" indent="0">
              <a:buNone/>
              <a:defRPr sz="4600" b="1"/>
            </a:lvl2pPr>
            <a:lvl3pPr marL="2090044" indent="0">
              <a:buNone/>
              <a:defRPr sz="4100" b="1"/>
            </a:lvl3pPr>
            <a:lvl4pPr marL="3135066" indent="0">
              <a:buNone/>
              <a:defRPr sz="3700" b="1"/>
            </a:lvl4pPr>
            <a:lvl5pPr marL="4180088" indent="0">
              <a:buNone/>
              <a:defRPr sz="3700" b="1"/>
            </a:lvl5pPr>
            <a:lvl6pPr marL="5225110" indent="0">
              <a:buNone/>
              <a:defRPr sz="3700" b="1"/>
            </a:lvl6pPr>
            <a:lvl7pPr marL="6270132" indent="0">
              <a:buNone/>
              <a:defRPr sz="3700" b="1"/>
            </a:lvl7pPr>
            <a:lvl8pPr marL="7315154" indent="0">
              <a:buNone/>
              <a:defRPr sz="3700" b="1"/>
            </a:lvl8pPr>
            <a:lvl9pPr marL="8360176" indent="0">
              <a:buNone/>
              <a:defRPr sz="3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91588" y="4175559"/>
            <a:ext cx="10347225" cy="7586107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53BF4E-BA3E-43EE-BDA6-EBFC6BDEC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6" y="11540359"/>
            <a:ext cx="10993216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Pivoting the undergraduate quantum mechanics class to support training in quantum sensing 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Teaching quantum at all levels, 3/17/2022</a:t>
            </a:r>
          </a:p>
        </p:txBody>
      </p:sp>
    </p:spTree>
    <p:extLst>
      <p:ext uri="{BB962C8B-B14F-4D97-AF65-F5344CB8AC3E}">
        <p14:creationId xmlns:p14="http://schemas.microsoft.com/office/powerpoint/2010/main" val="14987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922E36-36DB-4846-9B2A-5F4022ED8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6" y="11540359"/>
            <a:ext cx="10993216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b="1" i="1" dirty="0">
                <a:latin typeface="Palatino Linotype" panose="02040502050505030304" pitchFamily="18" charset="0"/>
                <a:ea typeface="Adobe Caslon Pro" charset="0"/>
                <a:cs typeface="Andalus" panose="02020603050405020304" pitchFamily="18" charset="-78"/>
              </a:rPr>
              <a:t>The reality of quantum measurements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Science, not science fiction</a:t>
            </a:r>
          </a:p>
        </p:txBody>
      </p:sp>
    </p:spTree>
    <p:extLst>
      <p:ext uri="{BB962C8B-B14F-4D97-AF65-F5344CB8AC3E}">
        <p14:creationId xmlns:p14="http://schemas.microsoft.com/office/powerpoint/2010/main" val="152461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65" y="524231"/>
            <a:ext cx="7701490" cy="2231028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2376" y="524232"/>
            <a:ext cx="13086435" cy="11237435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465" y="2755260"/>
            <a:ext cx="7701490" cy="9006407"/>
          </a:xfrm>
        </p:spPr>
        <p:txBody>
          <a:bodyPr/>
          <a:lstStyle>
            <a:lvl1pPr marL="0" indent="0">
              <a:buNone/>
              <a:defRPr sz="3200"/>
            </a:lvl1pPr>
            <a:lvl2pPr marL="1045022" indent="0">
              <a:buNone/>
              <a:defRPr sz="2700"/>
            </a:lvl2pPr>
            <a:lvl3pPr marL="2090044" indent="0">
              <a:buNone/>
              <a:defRPr sz="2300"/>
            </a:lvl3pPr>
            <a:lvl4pPr marL="3135066" indent="0">
              <a:buNone/>
              <a:defRPr sz="2100"/>
            </a:lvl4pPr>
            <a:lvl5pPr marL="4180088" indent="0">
              <a:buNone/>
              <a:defRPr sz="2100"/>
            </a:lvl5pPr>
            <a:lvl6pPr marL="5225110" indent="0">
              <a:buNone/>
              <a:defRPr sz="2100"/>
            </a:lvl6pPr>
            <a:lvl7pPr marL="6270132" indent="0">
              <a:buNone/>
              <a:defRPr sz="2100"/>
            </a:lvl7pPr>
            <a:lvl8pPr marL="7315154" indent="0">
              <a:buNone/>
              <a:defRPr sz="2100"/>
            </a:lvl8pPr>
            <a:lvl9pPr marL="8360176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3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382" y="9216708"/>
            <a:ext cx="14045565" cy="1088084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8382" y="1176471"/>
            <a:ext cx="14045565" cy="7900035"/>
          </a:xfrm>
        </p:spPr>
        <p:txBody>
          <a:bodyPr/>
          <a:lstStyle>
            <a:lvl1pPr marL="0" indent="0">
              <a:buNone/>
              <a:defRPr sz="7300"/>
            </a:lvl1pPr>
            <a:lvl2pPr marL="1045022" indent="0">
              <a:buNone/>
              <a:defRPr sz="6400"/>
            </a:lvl2pPr>
            <a:lvl3pPr marL="2090044" indent="0">
              <a:buNone/>
              <a:defRPr sz="5500"/>
            </a:lvl3pPr>
            <a:lvl4pPr marL="3135066" indent="0">
              <a:buNone/>
              <a:defRPr sz="4600"/>
            </a:lvl4pPr>
            <a:lvl5pPr marL="4180088" indent="0">
              <a:buNone/>
              <a:defRPr sz="4600"/>
            </a:lvl5pPr>
            <a:lvl6pPr marL="5225110" indent="0">
              <a:buNone/>
              <a:defRPr sz="4600"/>
            </a:lvl6pPr>
            <a:lvl7pPr marL="6270132" indent="0">
              <a:buNone/>
              <a:defRPr sz="4600"/>
            </a:lvl7pPr>
            <a:lvl8pPr marL="7315154" indent="0">
              <a:buNone/>
              <a:defRPr sz="4600"/>
            </a:lvl8pPr>
            <a:lvl9pPr marL="8360176" indent="0">
              <a:buNone/>
              <a:defRPr sz="4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8382" y="10304792"/>
            <a:ext cx="14045565" cy="1545261"/>
          </a:xfrm>
        </p:spPr>
        <p:txBody>
          <a:bodyPr/>
          <a:lstStyle>
            <a:lvl1pPr marL="0" indent="0">
              <a:buNone/>
              <a:defRPr sz="3200"/>
            </a:lvl1pPr>
            <a:lvl2pPr marL="1045022" indent="0">
              <a:buNone/>
              <a:defRPr sz="2700"/>
            </a:lvl2pPr>
            <a:lvl3pPr marL="2090044" indent="0">
              <a:buNone/>
              <a:defRPr sz="2300"/>
            </a:lvl3pPr>
            <a:lvl4pPr marL="3135066" indent="0">
              <a:buNone/>
              <a:defRPr sz="2100"/>
            </a:lvl4pPr>
            <a:lvl5pPr marL="4180088" indent="0">
              <a:buNone/>
              <a:defRPr sz="2100"/>
            </a:lvl5pPr>
            <a:lvl6pPr marL="5225110" indent="0">
              <a:buNone/>
              <a:defRPr sz="2100"/>
            </a:lvl6pPr>
            <a:lvl7pPr marL="6270132" indent="0">
              <a:buNone/>
              <a:defRPr sz="2100"/>
            </a:lvl7pPr>
            <a:lvl8pPr marL="7315154" indent="0">
              <a:buNone/>
              <a:defRPr sz="2100"/>
            </a:lvl8pPr>
            <a:lvl9pPr marL="8360176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-Banner-v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" y="0"/>
            <a:ext cx="23407511" cy="131667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0464" y="527280"/>
            <a:ext cx="21068348" cy="2194454"/>
          </a:xfrm>
          <a:prstGeom prst="rect">
            <a:avLst/>
          </a:prstGeom>
        </p:spPr>
        <p:txBody>
          <a:bodyPr vert="horz" lIns="209004" tIns="104502" rIns="209004" bIns="10450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64" y="3072237"/>
            <a:ext cx="21068348" cy="8689430"/>
          </a:xfrm>
          <a:prstGeom prst="rect">
            <a:avLst/>
          </a:prstGeom>
        </p:spPr>
        <p:txBody>
          <a:bodyPr vert="horz" lIns="209004" tIns="104502" rIns="209004" bIns="10450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07326" y="11540359"/>
            <a:ext cx="10993216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Pivoting the undergraduate quantum mechanics class to support training in quantum sensing 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Teaching quantum at all levels, 3/17/2022</a:t>
            </a:r>
          </a:p>
        </p:txBody>
      </p:sp>
    </p:spTree>
    <p:extLst>
      <p:ext uri="{BB962C8B-B14F-4D97-AF65-F5344CB8AC3E}">
        <p14:creationId xmlns:p14="http://schemas.microsoft.com/office/powerpoint/2010/main" val="396183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045022" rtl="0" eaLnBrk="1" latinLnBrk="0" hangingPunct="1">
        <a:spcBef>
          <a:spcPct val="0"/>
        </a:spcBef>
        <a:buNone/>
        <a:defRPr sz="10100" kern="1200">
          <a:solidFill>
            <a:schemeClr val="tx1"/>
          </a:solidFill>
          <a:latin typeface="Andalus" panose="02020603050405020304" pitchFamily="18" charset="-78"/>
          <a:ea typeface="Andalus" panose="02020603050405020304" pitchFamily="18" charset="-78"/>
          <a:cs typeface="Andalus" panose="02020603050405020304" pitchFamily="18" charset="-78"/>
        </a:defRPr>
      </a:lvl1pPr>
    </p:titleStyle>
    <p:bodyStyle>
      <a:lvl1pPr marL="783767" indent="-783767" algn="l" defTabSz="1045022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Andalus" panose="02020603050405020304" pitchFamily="18" charset="-78"/>
          <a:ea typeface="Andalus" panose="02020603050405020304" pitchFamily="18" charset="-78"/>
          <a:cs typeface="Andalus" panose="02020603050405020304" pitchFamily="18" charset="-78"/>
        </a:defRPr>
      </a:lvl1pPr>
      <a:lvl2pPr marL="1698161" indent="-653139" algn="l" defTabSz="1045022" rtl="0" eaLnBrk="1" latinLnBrk="0" hangingPunct="1">
        <a:spcBef>
          <a:spcPct val="20000"/>
        </a:spcBef>
        <a:buFont typeface="Arial"/>
        <a:buChar char="–"/>
        <a:defRPr sz="6400" b="0" i="0" kern="1200">
          <a:solidFill>
            <a:schemeClr val="tx1"/>
          </a:solidFill>
          <a:latin typeface="Calibri Light" panose="020F0302020204030204" pitchFamily="34" charset="0"/>
          <a:ea typeface="Open Sans Light" charset="0"/>
          <a:cs typeface="Calibri Light" panose="020F0302020204030204" pitchFamily="34" charset="0"/>
        </a:defRPr>
      </a:lvl2pPr>
      <a:lvl3pPr marL="2612555" indent="-522511" algn="l" defTabSz="1045022" rtl="0" eaLnBrk="1" latinLnBrk="0" hangingPunct="1">
        <a:spcBef>
          <a:spcPct val="20000"/>
        </a:spcBef>
        <a:buFont typeface="Arial"/>
        <a:buChar char="•"/>
        <a:defRPr sz="5500" b="0" i="1" kern="1200">
          <a:solidFill>
            <a:schemeClr val="tx1"/>
          </a:solidFill>
          <a:latin typeface="Calibri Light" panose="020F0302020204030204" pitchFamily="34" charset="0"/>
          <a:ea typeface="Open Sans Light" charset="0"/>
          <a:cs typeface="Calibri Light" panose="020F0302020204030204" pitchFamily="34" charset="0"/>
        </a:defRPr>
      </a:lvl3pPr>
      <a:lvl4pPr marL="3657577" indent="-522511" algn="l" defTabSz="1045022" rtl="0" eaLnBrk="1" latinLnBrk="0" hangingPunct="1">
        <a:spcBef>
          <a:spcPct val="20000"/>
        </a:spcBef>
        <a:buFont typeface="Arial"/>
        <a:buChar char="–"/>
        <a:defRPr sz="4600" kern="1200">
          <a:solidFill>
            <a:schemeClr val="tx1"/>
          </a:solidFill>
          <a:latin typeface="Andalus" panose="02020603050405020304" pitchFamily="18" charset="-78"/>
          <a:ea typeface="Andalus" panose="02020603050405020304" pitchFamily="18" charset="-78"/>
          <a:cs typeface="Andalus" panose="02020603050405020304" pitchFamily="18" charset="-78"/>
        </a:defRPr>
      </a:lvl4pPr>
      <a:lvl5pPr marL="4702599" indent="-522511" algn="l" defTabSz="1045022" rtl="0" eaLnBrk="1" latinLnBrk="0" hangingPunct="1">
        <a:spcBef>
          <a:spcPct val="20000"/>
        </a:spcBef>
        <a:buFont typeface="Arial"/>
        <a:buChar char="»"/>
        <a:defRPr sz="4600" b="0" i="1" kern="1200">
          <a:solidFill>
            <a:schemeClr val="tx1"/>
          </a:solidFill>
          <a:latin typeface="Andalus" panose="02020603050405020304" pitchFamily="18" charset="-78"/>
          <a:ea typeface="Andalus" panose="02020603050405020304" pitchFamily="18" charset="-78"/>
          <a:cs typeface="Andalus" panose="02020603050405020304" pitchFamily="18" charset="-78"/>
        </a:defRPr>
      </a:lvl5pPr>
      <a:lvl6pPr marL="5747621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92643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37665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82687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5022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90044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35066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80088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25110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70132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15154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60176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jpg"/><Relationship Id="rId7" Type="http://schemas.openxmlformats.org/officeDocument/2006/relationships/hyperlink" Target="https://www.edx.org/course/quantum-mechanics-for-everyon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dx.org/course/quantum-mechanics" TargetMode="External"/><Relationship Id="rId11" Type="http://schemas.openxmlformats.org/officeDocument/2006/relationships/image" Target="../media/image34.jpeg"/><Relationship Id="rId5" Type="http://schemas.openxmlformats.org/officeDocument/2006/relationships/hyperlink" Target="https://quantum.georgetown.domains/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0.png"/><Relationship Id="rId9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mper 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17" y="0"/>
            <a:ext cx="23407511" cy="13166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BC943A-C75D-4311-BCD5-0B7A214A3A78}"/>
              </a:ext>
            </a:extLst>
          </p:cNvPr>
          <p:cNvSpPr txBox="1"/>
          <p:nvPr/>
        </p:nvSpPr>
        <p:spPr>
          <a:xfrm>
            <a:off x="4901133" y="7937368"/>
            <a:ext cx="1282930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latin typeface="Palatino Linotype" panose="02040502050505030304" pitchFamily="18" charset="0"/>
              </a:rPr>
              <a:t>James Freericks, Department of Physics</a:t>
            </a:r>
          </a:p>
          <a:p>
            <a:pPr algn="ctr"/>
            <a:r>
              <a:rPr lang="en-US" sz="5400" i="1" dirty="0">
                <a:latin typeface="Palatino Linotype" panose="02040502050505030304" pitchFamily="18" charset="0"/>
              </a:rPr>
              <a:t>Georgetown University</a:t>
            </a:r>
          </a:p>
          <a:p>
            <a:pPr algn="ctr"/>
            <a:r>
              <a:rPr lang="en-US" sz="5400" i="1" dirty="0">
                <a:latin typeface="Palatino Linotype" panose="02040502050505030304" pitchFamily="18" charset="0"/>
              </a:rPr>
              <a:t>Work funded by the AFOSR and Georgetown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49B374-9AD4-4992-9ED9-D7DCE8741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154999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030" y="498343"/>
            <a:ext cx="2106834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They involve state preparation followed by measurement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A3F4A-67F3-4BF2-8D10-37AF7D40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153" y="3241141"/>
            <a:ext cx="14888574" cy="73785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A69798-3921-4E23-828A-B35CDA7F6E73}"/>
              </a:ext>
            </a:extLst>
          </p:cNvPr>
          <p:cNvSpPr/>
          <p:nvPr/>
        </p:nvSpPr>
        <p:spPr>
          <a:xfrm>
            <a:off x="6400800" y="6311590"/>
            <a:ext cx="4393579" cy="3166947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AF841F-400B-470E-A6FE-C078272D9957}"/>
              </a:ext>
            </a:extLst>
          </p:cNvPr>
          <p:cNvSpPr txBox="1"/>
          <p:nvPr/>
        </p:nvSpPr>
        <p:spPr>
          <a:xfrm>
            <a:off x="19458879" y="6244682"/>
            <a:ext cx="36980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Z-analyzer</a:t>
            </a:r>
          </a:p>
        </p:txBody>
      </p:sp>
    </p:spTree>
    <p:extLst>
      <p:ext uri="{BB962C8B-B14F-4D97-AF65-F5344CB8AC3E}">
        <p14:creationId xmlns:p14="http://schemas.microsoft.com/office/powerpoint/2010/main" val="245961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030" y="498343"/>
            <a:ext cx="2106834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They involve state preparation followed by measurement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A3F4A-67F3-4BF2-8D10-37AF7D40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153" y="3241141"/>
            <a:ext cx="14888574" cy="73785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A69798-3921-4E23-828A-B35CDA7F6E73}"/>
              </a:ext>
            </a:extLst>
          </p:cNvPr>
          <p:cNvSpPr/>
          <p:nvPr/>
        </p:nvSpPr>
        <p:spPr>
          <a:xfrm>
            <a:off x="10203365" y="5441795"/>
            <a:ext cx="3746811" cy="2877015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5ECD8-85F7-4F80-88BF-93BA183BE6B6}"/>
              </a:ext>
            </a:extLst>
          </p:cNvPr>
          <p:cNvSpPr txBox="1"/>
          <p:nvPr/>
        </p:nvSpPr>
        <p:spPr>
          <a:xfrm>
            <a:off x="19458879" y="6244682"/>
            <a:ext cx="37413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X-analyzer</a:t>
            </a:r>
          </a:p>
        </p:txBody>
      </p:sp>
    </p:spTree>
    <p:extLst>
      <p:ext uri="{BB962C8B-B14F-4D97-AF65-F5344CB8AC3E}">
        <p14:creationId xmlns:p14="http://schemas.microsoft.com/office/powerpoint/2010/main" val="2351759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030" y="498343"/>
            <a:ext cx="2106834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They involve state preparation followed by measurement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A3F4A-67F3-4BF2-8D10-37AF7D40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153" y="3241141"/>
            <a:ext cx="14888574" cy="73785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A69798-3921-4E23-828A-B35CDA7F6E73}"/>
              </a:ext>
            </a:extLst>
          </p:cNvPr>
          <p:cNvSpPr/>
          <p:nvPr/>
        </p:nvSpPr>
        <p:spPr>
          <a:xfrm>
            <a:off x="13504123" y="5229918"/>
            <a:ext cx="3557243" cy="2877015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607C0-399F-4D8D-A26A-FBD669B553E0}"/>
              </a:ext>
            </a:extLst>
          </p:cNvPr>
          <p:cNvSpPr txBox="1"/>
          <p:nvPr/>
        </p:nvSpPr>
        <p:spPr>
          <a:xfrm>
            <a:off x="19458879" y="6244682"/>
            <a:ext cx="36980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Z-analyzer</a:t>
            </a:r>
          </a:p>
        </p:txBody>
      </p:sp>
    </p:spTree>
    <p:extLst>
      <p:ext uri="{BB962C8B-B14F-4D97-AF65-F5344CB8AC3E}">
        <p14:creationId xmlns:p14="http://schemas.microsoft.com/office/powerpoint/2010/main" val="1017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030" y="498343"/>
            <a:ext cx="2106834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They involve state preparation followed by measurement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A3F4A-67F3-4BF2-8D10-37AF7D40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153" y="3241141"/>
            <a:ext cx="14888574" cy="73785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A69798-3921-4E23-828A-B35CDA7F6E73}"/>
              </a:ext>
            </a:extLst>
          </p:cNvPr>
          <p:cNvSpPr/>
          <p:nvPr/>
        </p:nvSpPr>
        <p:spPr>
          <a:xfrm>
            <a:off x="16024302" y="4527391"/>
            <a:ext cx="2018371" cy="3189253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33329-52F4-4DF7-9EC4-7F2662E9E71F}"/>
              </a:ext>
            </a:extLst>
          </p:cNvPr>
          <p:cNvSpPr txBox="1"/>
          <p:nvPr/>
        </p:nvSpPr>
        <p:spPr>
          <a:xfrm>
            <a:off x="19458879" y="6244682"/>
            <a:ext cx="31924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92151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9B94-DC07-4B42-A455-6201C802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 and state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BCF968-59E9-4C58-9E39-6924F5DF5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795E3-4DAD-4A3E-94EC-B4E2FBA5A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3" y="3408409"/>
            <a:ext cx="7838166" cy="38844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21AC25-4386-49EF-90FF-CA2897F88F59}"/>
              </a:ext>
            </a:extLst>
          </p:cNvPr>
          <p:cNvSpPr/>
          <p:nvPr/>
        </p:nvSpPr>
        <p:spPr>
          <a:xfrm>
            <a:off x="836341" y="5652012"/>
            <a:ext cx="1237786" cy="1183686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EEE31-D61A-4B7D-8008-28A8DB2A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310" y="3133022"/>
            <a:ext cx="14068212" cy="52526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AC6FD1-6663-41FD-A7F1-50FD1644E1F1}"/>
              </a:ext>
            </a:extLst>
          </p:cNvPr>
          <p:cNvSpPr/>
          <p:nvPr/>
        </p:nvSpPr>
        <p:spPr>
          <a:xfrm>
            <a:off x="11296185" y="3579541"/>
            <a:ext cx="1996069" cy="1282391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2DE7C5-44D4-49E6-8905-0E3AFA70018E}"/>
                  </a:ext>
                </a:extLst>
              </p:cNvPr>
              <p:cNvSpPr txBox="1"/>
              <p:nvPr/>
            </p:nvSpPr>
            <p:spPr>
              <a:xfrm>
                <a:off x="1081669" y="8353664"/>
                <a:ext cx="21789482" cy="2283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nary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maximally</m:t>
                          </m:r>
                          <m: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mixed</m:t>
                          </m:r>
                          <m: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2DE7C5-44D4-49E6-8905-0E3AFA700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69" y="8353664"/>
                <a:ext cx="21789482" cy="2283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59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9B94-DC07-4B42-A455-6201C802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 and state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BCF968-59E9-4C58-9E39-6924F5DF5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795E3-4DAD-4A3E-94EC-B4E2FBA5A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3" y="3408409"/>
            <a:ext cx="7838166" cy="38844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21AC25-4386-49EF-90FF-CA2897F88F59}"/>
              </a:ext>
            </a:extLst>
          </p:cNvPr>
          <p:cNvSpPr/>
          <p:nvPr/>
        </p:nvSpPr>
        <p:spPr>
          <a:xfrm>
            <a:off x="1873403" y="5029200"/>
            <a:ext cx="2375211" cy="1806498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EEE31-D61A-4B7D-8008-28A8DB2A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310" y="3133022"/>
            <a:ext cx="14068212" cy="52526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AC6FD1-6663-41FD-A7F1-50FD1644E1F1}"/>
              </a:ext>
            </a:extLst>
          </p:cNvPr>
          <p:cNvSpPr/>
          <p:nvPr/>
        </p:nvSpPr>
        <p:spPr>
          <a:xfrm>
            <a:off x="13292255" y="3746809"/>
            <a:ext cx="646770" cy="1471962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8A871E-C62A-4D53-9DED-160E9CE89B4B}"/>
              </a:ext>
            </a:extLst>
          </p:cNvPr>
          <p:cNvSpPr/>
          <p:nvPr/>
        </p:nvSpPr>
        <p:spPr>
          <a:xfrm>
            <a:off x="14120415" y="4482789"/>
            <a:ext cx="1613955" cy="3356517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26D9E6-112F-4C46-BAE2-779527B45543}"/>
                  </a:ext>
                </a:extLst>
              </p:cNvPr>
              <p:cNvSpPr txBox="1"/>
              <p:nvPr/>
            </p:nvSpPr>
            <p:spPr>
              <a:xfrm>
                <a:off x="1081669" y="8353664"/>
                <a:ext cx="21789482" cy="2283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nary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</m:e>
                          </m:d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⊗|</m:t>
                          </m:r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26D9E6-112F-4C46-BAE2-779527B45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69" y="8353664"/>
                <a:ext cx="21789482" cy="2283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93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9B94-DC07-4B42-A455-6201C802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 and state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BCF968-59E9-4C58-9E39-6924F5DF5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795E3-4DAD-4A3E-94EC-B4E2FBA5A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3" y="3408409"/>
            <a:ext cx="7838166" cy="38844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21AC25-4386-49EF-90FF-CA2897F88F59}"/>
              </a:ext>
            </a:extLst>
          </p:cNvPr>
          <p:cNvSpPr/>
          <p:nvPr/>
        </p:nvSpPr>
        <p:spPr>
          <a:xfrm>
            <a:off x="4003287" y="4482789"/>
            <a:ext cx="1851103" cy="163923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EEE31-D61A-4B7D-8008-28A8DB2A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310" y="3133022"/>
            <a:ext cx="14068212" cy="52526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AC6FD1-6663-41FD-A7F1-50FD1644E1F1}"/>
              </a:ext>
            </a:extLst>
          </p:cNvPr>
          <p:cNvSpPr/>
          <p:nvPr/>
        </p:nvSpPr>
        <p:spPr>
          <a:xfrm>
            <a:off x="16514957" y="3746808"/>
            <a:ext cx="646770" cy="1471962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8A871E-C62A-4D53-9DED-160E9CE89B4B}"/>
              </a:ext>
            </a:extLst>
          </p:cNvPr>
          <p:cNvSpPr/>
          <p:nvPr/>
        </p:nvSpPr>
        <p:spPr>
          <a:xfrm>
            <a:off x="17343118" y="4482789"/>
            <a:ext cx="1613955" cy="3356517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6BD19-B2AA-472C-B9A7-6F8F5C84B207}"/>
              </a:ext>
            </a:extLst>
          </p:cNvPr>
          <p:cNvSpPr/>
          <p:nvPr/>
        </p:nvSpPr>
        <p:spPr>
          <a:xfrm>
            <a:off x="15454106" y="3133022"/>
            <a:ext cx="971639" cy="1349767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46CEE4-B8C3-4F4F-86E9-C81A85CABE78}"/>
                  </a:ext>
                </a:extLst>
              </p:cNvPr>
              <p:cNvSpPr txBox="1"/>
              <p:nvPr/>
            </p:nvSpPr>
            <p:spPr>
              <a:xfrm>
                <a:off x="1081669" y="8353664"/>
                <a:ext cx="21789482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6600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𝑢𝑝</m:t>
                          </m:r>
                        </m:e>
                      </m:d>
                      <m:r>
                        <a:rPr lang="en-US" sz="6600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e>
                      </m:d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⊗|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46CEE4-B8C3-4F4F-86E9-C81A85CAB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69" y="8353664"/>
                <a:ext cx="21789482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650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9B94-DC07-4B42-A455-6201C802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 and state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BCF968-59E9-4C58-9E39-6924F5DF5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795E3-4DAD-4A3E-94EC-B4E2FBA5A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3" y="3408409"/>
            <a:ext cx="7838166" cy="38844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21AC25-4386-49EF-90FF-CA2897F88F59}"/>
              </a:ext>
            </a:extLst>
          </p:cNvPr>
          <p:cNvSpPr/>
          <p:nvPr/>
        </p:nvSpPr>
        <p:spPr>
          <a:xfrm>
            <a:off x="5854389" y="4482789"/>
            <a:ext cx="1686235" cy="155002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EEE31-D61A-4B7D-8008-28A8DB2A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310" y="3133022"/>
            <a:ext cx="14068212" cy="52526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AC6FD1-6663-41FD-A7F1-50FD1644E1F1}"/>
              </a:ext>
            </a:extLst>
          </p:cNvPr>
          <p:cNvSpPr/>
          <p:nvPr/>
        </p:nvSpPr>
        <p:spPr>
          <a:xfrm>
            <a:off x="19693055" y="3746808"/>
            <a:ext cx="646770" cy="1471962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6BD19-B2AA-472C-B9A7-6F8F5C84B207}"/>
              </a:ext>
            </a:extLst>
          </p:cNvPr>
          <p:cNvSpPr/>
          <p:nvPr/>
        </p:nvSpPr>
        <p:spPr>
          <a:xfrm>
            <a:off x="18540025" y="3071924"/>
            <a:ext cx="971639" cy="1349767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1880F4-1C5D-4E88-90ED-629BA53EE1D2}"/>
                  </a:ext>
                </a:extLst>
              </p:cNvPr>
              <p:cNvSpPr txBox="1"/>
              <p:nvPr/>
            </p:nvSpPr>
            <p:spPr>
              <a:xfrm>
                <a:off x="157549" y="8108338"/>
                <a:ext cx="23094175" cy="30902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e>
                      </m:d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⟩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6600" i="1">
                                          <a:latin typeface="Cambria Math" panose="02040503050406030204" pitchFamily="18" charset="0"/>
                                        </a:rPr>
                                        <m:t>↑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</m:e>
                              </m:d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⊗|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𝑑𝑜𝑤𝑛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⟩)⊗|</m:t>
                      </m:r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1880F4-1C5D-4E88-90ED-629BA53EE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9" y="8108338"/>
                <a:ext cx="23094175" cy="3090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692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9B94-DC07-4B42-A455-6201C802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circuit and state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BCF968-59E9-4C58-9E39-6924F5DF5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795E3-4DAD-4A3E-94EC-B4E2FBA5A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3" y="3408409"/>
            <a:ext cx="7838166" cy="38844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21AC25-4386-49EF-90FF-CA2897F88F59}"/>
              </a:ext>
            </a:extLst>
          </p:cNvPr>
          <p:cNvSpPr/>
          <p:nvPr/>
        </p:nvSpPr>
        <p:spPr>
          <a:xfrm>
            <a:off x="7002966" y="4248615"/>
            <a:ext cx="1326995" cy="147196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EEE31-D61A-4B7D-8008-28A8DB2A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310" y="3133022"/>
            <a:ext cx="14068212" cy="5252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33B77F-72F3-4E89-8491-EE4BA7DF2012}"/>
              </a:ext>
            </a:extLst>
          </p:cNvPr>
          <p:cNvSpPr/>
          <p:nvPr/>
        </p:nvSpPr>
        <p:spPr>
          <a:xfrm>
            <a:off x="20217162" y="3408409"/>
            <a:ext cx="2330604" cy="4375142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A3CDC-063D-42F0-9498-BC365A054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919" y="7103327"/>
            <a:ext cx="5540104" cy="41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59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95" y="4380320"/>
            <a:ext cx="21068348" cy="2194454"/>
          </a:xfrm>
        </p:spPr>
        <p:txBody>
          <a:bodyPr>
            <a:normAutofit/>
          </a:bodyPr>
          <a:lstStyle/>
          <a:p>
            <a:r>
              <a:rPr lang="en-US" dirty="0"/>
              <a:t>Analyzer loop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278036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922" y="397789"/>
            <a:ext cx="21068348" cy="2194454"/>
          </a:xfrm>
        </p:spPr>
        <p:txBody>
          <a:bodyPr/>
          <a:lstStyle/>
          <a:p>
            <a:r>
              <a:rPr lang="en-US" dirty="0"/>
              <a:t>Spins first protocol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C162-B8B5-4002-95DA-935467481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946" y="3510737"/>
            <a:ext cx="5441293" cy="7235762"/>
          </a:xfrm>
          <a:prstGeom prst="rect">
            <a:avLst/>
          </a:prstGeom>
        </p:spPr>
      </p:pic>
      <p:pic>
        <p:nvPicPr>
          <p:cNvPr id="1028" name="Picture 4" descr="https://dealoox.us/wp-content/uploads/2024/09/quantum-mechanics-a-paradigms-approach--david-mcintyre-corinne-a-manogue-janet-tate--9780321765796-1-tyu3j.jpg">
            <a:extLst>
              <a:ext uri="{FF2B5EF4-FFF2-40B4-BE49-F238E27FC236}">
                <a16:creationId xmlns:a16="http://schemas.microsoft.com/office/drawing/2014/main" id="{4E6C6910-35B0-4C75-BF2B-2447D400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752" y="3510737"/>
            <a:ext cx="5855165" cy="72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3" y="399335"/>
            <a:ext cx="21068348" cy="2194454"/>
          </a:xfrm>
        </p:spPr>
        <p:txBody>
          <a:bodyPr>
            <a:normAutofit/>
          </a:bodyPr>
          <a:lstStyle/>
          <a:p>
            <a:r>
              <a:rPr lang="en-US" dirty="0"/>
              <a:t>Analyzer loop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864D5-DE2F-4D61-9F4C-61456962D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3" y="3485454"/>
            <a:ext cx="10583370" cy="5244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7F6298-BB6B-4FB9-834B-55EA92FC6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272" y="3485454"/>
            <a:ext cx="10583369" cy="52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3" y="399335"/>
            <a:ext cx="2106834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Analyzer loop </a:t>
            </a:r>
            <a:r>
              <a:rPr lang="en-US"/>
              <a:t>with parity-check </a:t>
            </a:r>
            <a:r>
              <a:rPr lang="en-US" dirty="0"/>
              <a:t>detectors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5236-9413-48BF-9740-0B5F7A85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58" y="2839514"/>
            <a:ext cx="15108758" cy="74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5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3" y="399335"/>
            <a:ext cx="21068348" cy="2194454"/>
          </a:xfrm>
        </p:spPr>
        <p:txBody>
          <a:bodyPr>
            <a:normAutofit/>
          </a:bodyPr>
          <a:lstStyle/>
          <a:p>
            <a:r>
              <a:rPr lang="en-US" dirty="0"/>
              <a:t>Parity detection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5236-9413-48BF-9740-0B5F7A85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6" y="2672247"/>
            <a:ext cx="9213047" cy="4565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DD3AE-C974-4968-9DAE-F56B4A141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622" y="3365238"/>
            <a:ext cx="13173407" cy="304671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2033CC-5599-40E4-9196-B3BC551D7F61}"/>
              </a:ext>
            </a:extLst>
          </p:cNvPr>
          <p:cNvSpPr/>
          <p:nvPr/>
        </p:nvSpPr>
        <p:spPr>
          <a:xfrm>
            <a:off x="327346" y="4304371"/>
            <a:ext cx="1122314" cy="1293542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A9AA4-3BE0-4F87-A5F2-6C76E7FFBF0E}"/>
                  </a:ext>
                </a:extLst>
              </p:cNvPr>
              <p:cNvSpPr txBox="1"/>
              <p:nvPr/>
            </p:nvSpPr>
            <p:spPr>
              <a:xfrm>
                <a:off x="157549" y="8616169"/>
                <a:ext cx="23094175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𝑐𝑒𝑛𝑡𝑒𝑟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e>
                      </m:d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A9AA4-3BE0-4F87-A5F2-6C76E7FFB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9" y="8616169"/>
                <a:ext cx="23094175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EF75582-0CA9-41EB-A003-E48707AF0B60}"/>
              </a:ext>
            </a:extLst>
          </p:cNvPr>
          <p:cNvSpPr/>
          <p:nvPr/>
        </p:nvSpPr>
        <p:spPr>
          <a:xfrm>
            <a:off x="11948185" y="3683546"/>
            <a:ext cx="942625" cy="1434864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7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3" y="399335"/>
            <a:ext cx="21068348" cy="2194454"/>
          </a:xfrm>
        </p:spPr>
        <p:txBody>
          <a:bodyPr>
            <a:normAutofit/>
          </a:bodyPr>
          <a:lstStyle/>
          <a:p>
            <a:r>
              <a:rPr lang="en-US" dirty="0"/>
              <a:t>Parity detection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5236-9413-48BF-9740-0B5F7A85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6" y="2672247"/>
            <a:ext cx="9213047" cy="4565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DD3AE-C974-4968-9DAE-F56B4A141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622" y="3365238"/>
            <a:ext cx="13173407" cy="304671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2033CC-5599-40E4-9196-B3BC551D7F61}"/>
              </a:ext>
            </a:extLst>
          </p:cNvPr>
          <p:cNvSpPr/>
          <p:nvPr/>
        </p:nvSpPr>
        <p:spPr>
          <a:xfrm>
            <a:off x="1252897" y="4098525"/>
            <a:ext cx="4646097" cy="1967737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ABC096-9842-4707-9CFD-29A107E29752}"/>
                  </a:ext>
                </a:extLst>
              </p:cNvPr>
              <p:cNvSpPr txBox="1"/>
              <p:nvPr/>
            </p:nvSpPr>
            <p:spPr>
              <a:xfrm>
                <a:off x="-165836" y="7612111"/>
                <a:ext cx="23094175" cy="2104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𝑐𝑒𝑛𝑡𝑒𝑟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e>
                          </m:d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e>
                          </m:d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⊗|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𝑟𝑖𝑔h𝑡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⟩)⊗|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ABC096-9842-4707-9CFD-29A107E29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836" y="7612111"/>
                <a:ext cx="23094175" cy="2104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4B164E1-3EC7-4F92-BBC6-61877C2D6B5E}"/>
              </a:ext>
            </a:extLst>
          </p:cNvPr>
          <p:cNvSpPr/>
          <p:nvPr/>
        </p:nvSpPr>
        <p:spPr>
          <a:xfrm>
            <a:off x="14083991" y="3408409"/>
            <a:ext cx="5419491" cy="3003542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F33487-AB1D-456C-ACDB-90B689BBBF1E}"/>
              </a:ext>
            </a:extLst>
          </p:cNvPr>
          <p:cNvSpPr/>
          <p:nvPr/>
        </p:nvSpPr>
        <p:spPr>
          <a:xfrm>
            <a:off x="12918689" y="3709492"/>
            <a:ext cx="1165302" cy="1275103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4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3" y="399335"/>
            <a:ext cx="21068348" cy="2194454"/>
          </a:xfrm>
        </p:spPr>
        <p:txBody>
          <a:bodyPr>
            <a:normAutofit/>
          </a:bodyPr>
          <a:lstStyle/>
          <a:p>
            <a:r>
              <a:rPr lang="en-US" dirty="0"/>
              <a:t>Parity detection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5236-9413-48BF-9740-0B5F7A85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6" y="2672247"/>
            <a:ext cx="9213047" cy="4565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DD3AE-C974-4968-9DAE-F56B4A141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622" y="3365238"/>
            <a:ext cx="13173407" cy="304671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2033CC-5599-40E4-9196-B3BC551D7F61}"/>
              </a:ext>
            </a:extLst>
          </p:cNvPr>
          <p:cNvSpPr/>
          <p:nvPr/>
        </p:nvSpPr>
        <p:spPr>
          <a:xfrm>
            <a:off x="1252897" y="4098525"/>
            <a:ext cx="4646097" cy="1967737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ABC096-9842-4707-9CFD-29A107E29752}"/>
                  </a:ext>
                </a:extLst>
              </p:cNvPr>
              <p:cNvSpPr txBox="1"/>
              <p:nvPr/>
            </p:nvSpPr>
            <p:spPr>
              <a:xfrm>
                <a:off x="-165836" y="7612111"/>
                <a:ext cx="23094175" cy="2104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𝑐𝑒𝑛𝑡𝑒𝑟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e>
                          </m:d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e>
                          </m:d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⊗|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𝑟𝑖𝑔h𝑡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⟩)⊗|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ABC096-9842-4707-9CFD-29A107E29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836" y="7612111"/>
                <a:ext cx="23094175" cy="2104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5D9AF87-E700-4AB5-9C0E-AACEAA8F3B72}"/>
              </a:ext>
            </a:extLst>
          </p:cNvPr>
          <p:cNvSpPr/>
          <p:nvPr/>
        </p:nvSpPr>
        <p:spPr>
          <a:xfrm>
            <a:off x="14083991" y="3408409"/>
            <a:ext cx="5419491" cy="3003542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0A9E7-080C-40D6-9FB2-EA705E5169BE}"/>
              </a:ext>
            </a:extLst>
          </p:cNvPr>
          <p:cNvSpPr/>
          <p:nvPr/>
        </p:nvSpPr>
        <p:spPr>
          <a:xfrm>
            <a:off x="12918689" y="3709492"/>
            <a:ext cx="1165302" cy="1275103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98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3" y="399335"/>
            <a:ext cx="21068348" cy="2194454"/>
          </a:xfrm>
        </p:spPr>
        <p:txBody>
          <a:bodyPr>
            <a:normAutofit/>
          </a:bodyPr>
          <a:lstStyle/>
          <a:p>
            <a:r>
              <a:rPr lang="en-US" dirty="0"/>
              <a:t>Parity detection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5236-9413-48BF-9740-0B5F7A85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6" y="2672247"/>
            <a:ext cx="9213047" cy="4565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DD3AE-C974-4968-9DAE-F56B4A141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622" y="3365238"/>
            <a:ext cx="13173407" cy="304671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2033CC-5599-40E4-9196-B3BC551D7F61}"/>
              </a:ext>
            </a:extLst>
          </p:cNvPr>
          <p:cNvSpPr/>
          <p:nvPr/>
        </p:nvSpPr>
        <p:spPr>
          <a:xfrm>
            <a:off x="1252897" y="4098525"/>
            <a:ext cx="4646097" cy="1967737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ABC096-9842-4707-9CFD-29A107E29752}"/>
                  </a:ext>
                </a:extLst>
              </p:cNvPr>
              <p:cNvSpPr txBox="1"/>
              <p:nvPr/>
            </p:nvSpPr>
            <p:spPr>
              <a:xfrm>
                <a:off x="-165836" y="7968609"/>
                <a:ext cx="23094175" cy="2893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𝑐𝑒𝑛𝑡𝑒𝑟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e>
                      </m:d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e>
                          </m:d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e>
                          </m:d>
                        </m:e>
                      </m:d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ABC096-9842-4707-9CFD-29A107E29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836" y="7968609"/>
                <a:ext cx="23094175" cy="2893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259A232-07ED-4A6B-8BA4-C1D12B417EE3}"/>
              </a:ext>
            </a:extLst>
          </p:cNvPr>
          <p:cNvSpPr/>
          <p:nvPr/>
        </p:nvSpPr>
        <p:spPr>
          <a:xfrm>
            <a:off x="17680260" y="5082393"/>
            <a:ext cx="1165302" cy="1275103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D1AB0-9037-4801-9ACE-1EEAAF5AA2D1}"/>
              </a:ext>
            </a:extLst>
          </p:cNvPr>
          <p:cNvSpPr txBox="1"/>
          <p:nvPr/>
        </p:nvSpPr>
        <p:spPr>
          <a:xfrm>
            <a:off x="16672622" y="6674633"/>
            <a:ext cx="318057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Post-selection</a:t>
            </a:r>
          </a:p>
        </p:txBody>
      </p:sp>
    </p:spTree>
    <p:extLst>
      <p:ext uri="{BB962C8B-B14F-4D97-AF65-F5344CB8AC3E}">
        <p14:creationId xmlns:p14="http://schemas.microsoft.com/office/powerpoint/2010/main" val="2172618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3" y="399335"/>
            <a:ext cx="21068348" cy="2194454"/>
          </a:xfrm>
        </p:spPr>
        <p:txBody>
          <a:bodyPr>
            <a:normAutofit/>
          </a:bodyPr>
          <a:lstStyle/>
          <a:p>
            <a:r>
              <a:rPr lang="en-US" dirty="0"/>
              <a:t>Parity detection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5236-9413-48BF-9740-0B5F7A85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6" y="2672247"/>
            <a:ext cx="9213047" cy="4565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DD3AE-C974-4968-9DAE-F56B4A141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622" y="3365238"/>
            <a:ext cx="13173407" cy="304671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2033CC-5599-40E4-9196-B3BC551D7F61}"/>
              </a:ext>
            </a:extLst>
          </p:cNvPr>
          <p:cNvSpPr/>
          <p:nvPr/>
        </p:nvSpPr>
        <p:spPr>
          <a:xfrm>
            <a:off x="5698273" y="3971308"/>
            <a:ext cx="2352907" cy="1967737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9D697F-E0A5-44B1-88FB-4548EE4B6D28}"/>
                  </a:ext>
                </a:extLst>
              </p:cNvPr>
              <p:cNvSpPr txBox="1"/>
              <p:nvPr/>
            </p:nvSpPr>
            <p:spPr>
              <a:xfrm>
                <a:off x="-126091" y="8014545"/>
                <a:ext cx="23661456" cy="20980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6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6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4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6400" i="1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6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400" i="1">
                                  <a:latin typeface="Cambria Math" panose="02040503050406030204" pitchFamily="18" charset="0"/>
                                </a:rPr>
                                <m:t>𝑟𝑖𝑔h𝑡</m:t>
                              </m:r>
                            </m:e>
                          </m:d>
                          <m:r>
                            <a:rPr lang="en-US" sz="6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6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6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400" b="0" i="1" smtClean="0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6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6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400" b="0" i="1" smtClean="0">
                                  <a:latin typeface="Cambria Math" panose="02040503050406030204" pitchFamily="18" charset="0"/>
                                </a:rPr>
                                <m:t>𝑙𝑒𝑓𝑡</m:t>
                              </m:r>
                            </m:e>
                          </m:d>
                        </m:e>
                      </m:d>
                      <m:r>
                        <a:rPr lang="en-US" sz="64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6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64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6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6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6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6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4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  <m:sub>
                          <m:r>
                            <a:rPr lang="en-US" sz="6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64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6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400" b="0" i="1" smtClean="0">
                              <a:latin typeface="Cambria Math" panose="02040503050406030204" pitchFamily="18" charset="0"/>
                            </a:rPr>
                            <m:t>𝑢𝑝</m:t>
                          </m:r>
                        </m:e>
                      </m:d>
                      <m:r>
                        <a:rPr lang="en-US" sz="6400" b="0" i="1" smtClean="0">
                          <a:latin typeface="Cambria Math" panose="02040503050406030204" pitchFamily="18" charset="0"/>
                        </a:rPr>
                        <m:t>⊗|</m:t>
                      </m:r>
                      <m:sSub>
                        <m:sSubPr>
                          <m:ctrlPr>
                            <a:rPr lang="en-US" sz="6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6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6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9D697F-E0A5-44B1-88FB-4548EE4B6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091" y="8014545"/>
                <a:ext cx="23661456" cy="20980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7FC299-3407-4431-AEDA-03989FAEFC14}"/>
              </a:ext>
            </a:extLst>
          </p:cNvPr>
          <p:cNvSpPr/>
          <p:nvPr/>
        </p:nvSpPr>
        <p:spPr>
          <a:xfrm>
            <a:off x="20808176" y="3709492"/>
            <a:ext cx="587920" cy="1631942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BA6367-214C-4680-ADB7-C809AC9FB62D}"/>
              </a:ext>
            </a:extLst>
          </p:cNvPr>
          <p:cNvSpPr/>
          <p:nvPr/>
        </p:nvSpPr>
        <p:spPr>
          <a:xfrm>
            <a:off x="19452710" y="3709492"/>
            <a:ext cx="1165302" cy="1275103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3" y="399335"/>
            <a:ext cx="21068348" cy="2194454"/>
          </a:xfrm>
        </p:spPr>
        <p:txBody>
          <a:bodyPr>
            <a:normAutofit/>
          </a:bodyPr>
          <a:lstStyle/>
          <a:p>
            <a:r>
              <a:rPr lang="en-US" dirty="0"/>
              <a:t>Parity detection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5236-9413-48BF-9740-0B5F7A85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6" y="2672247"/>
            <a:ext cx="9213047" cy="4565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DD3AE-C974-4968-9DAE-F56B4A141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622" y="3365238"/>
            <a:ext cx="13173407" cy="304671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2033CC-5599-40E4-9196-B3BC551D7F61}"/>
              </a:ext>
            </a:extLst>
          </p:cNvPr>
          <p:cNvSpPr/>
          <p:nvPr/>
        </p:nvSpPr>
        <p:spPr>
          <a:xfrm>
            <a:off x="7794702" y="4017387"/>
            <a:ext cx="1605776" cy="1967737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7AB22-0EF4-4F86-8E78-52F440C8E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622" y="6754774"/>
            <a:ext cx="5596724" cy="43111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1DA094-7B46-4114-8CF3-D8591F9882A3}"/>
              </a:ext>
            </a:extLst>
          </p:cNvPr>
          <p:cNvSpPr/>
          <p:nvPr/>
        </p:nvSpPr>
        <p:spPr>
          <a:xfrm>
            <a:off x="21588761" y="3453406"/>
            <a:ext cx="1820514" cy="3046712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6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95" y="524107"/>
            <a:ext cx="21068348" cy="10203365"/>
          </a:xfrm>
        </p:spPr>
        <p:txBody>
          <a:bodyPr>
            <a:normAutofit/>
          </a:bodyPr>
          <a:lstStyle/>
          <a:p>
            <a:r>
              <a:rPr lang="en-US" dirty="0"/>
              <a:t>Parity detection: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Preserves the superposition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corrects errors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1862066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95" y="524107"/>
            <a:ext cx="21068348" cy="10203365"/>
          </a:xfrm>
        </p:spPr>
        <p:txBody>
          <a:bodyPr>
            <a:normAutofit/>
          </a:bodyPr>
          <a:lstStyle/>
          <a:p>
            <a:r>
              <a:rPr lang="en-US" dirty="0"/>
              <a:t>Additional experiments: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(1) Delayed choice experiments</a:t>
            </a:r>
            <a:br>
              <a:rPr lang="en-US" dirty="0"/>
            </a:br>
            <a:r>
              <a:rPr lang="en-US" dirty="0"/>
              <a:t>(2) Watched versus unwatched</a:t>
            </a:r>
            <a:br>
              <a:rPr lang="en-US" dirty="0"/>
            </a:br>
            <a:r>
              <a:rPr lang="en-US" dirty="0"/>
              <a:t>(3) Bell experiments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371113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66" y="378688"/>
            <a:ext cx="21068348" cy="2194454"/>
          </a:xfrm>
        </p:spPr>
        <p:txBody>
          <a:bodyPr/>
          <a:lstStyle/>
          <a:p>
            <a:r>
              <a:rPr lang="en-US" dirty="0"/>
              <a:t>Stern-Gerlach analyzer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95DB0-EF45-48A9-B9DC-B15E36E92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4" y="3526203"/>
            <a:ext cx="10434874" cy="51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F10B4-49FE-47D6-BD7B-6E11F2373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134" y="3526203"/>
            <a:ext cx="10434875" cy="51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6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" y="2619155"/>
            <a:ext cx="14340467" cy="6133170"/>
          </a:xfrm>
        </p:spPr>
        <p:txBody>
          <a:bodyPr>
            <a:normAutofit fontScale="90000"/>
          </a:bodyPr>
          <a:lstStyle/>
          <a:p>
            <a:r>
              <a:rPr lang="en-US" dirty="0"/>
              <a:t>This talk is a partial summary of the undergraduate thesis work of Kyla Fraser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B0188-12B8-4EB7-8904-3C9BB60B1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448" y="243945"/>
            <a:ext cx="8162693" cy="108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50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" y="932507"/>
            <a:ext cx="22833642" cy="9379390"/>
          </a:xfrm>
        </p:spPr>
        <p:txBody>
          <a:bodyPr>
            <a:normAutofit/>
          </a:bodyPr>
          <a:lstStyle/>
          <a:p>
            <a:r>
              <a:rPr lang="en-US" dirty="0"/>
              <a:t>What are other experiments we can try: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Two and three slit experiments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Mach-Zehnder interferometer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Decoherence channels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2459685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" y="932507"/>
            <a:ext cx="22833642" cy="9379390"/>
          </a:xfrm>
        </p:spPr>
        <p:txBody>
          <a:bodyPr>
            <a:normAutofit/>
          </a:bodyPr>
          <a:lstStyle/>
          <a:p>
            <a:r>
              <a:rPr lang="en-US" dirty="0"/>
              <a:t>What are other experiments we can try: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Two and three slit experiments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Mach-Zehnder interferometer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Decoherence channels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1703256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" y="932507"/>
            <a:ext cx="22833642" cy="9379390"/>
          </a:xfrm>
        </p:spPr>
        <p:txBody>
          <a:bodyPr>
            <a:normAutofit/>
          </a:bodyPr>
          <a:lstStyle/>
          <a:p>
            <a:r>
              <a:rPr lang="en-US" dirty="0"/>
              <a:t>What are other experiments we can try: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Two and three slit experiments</a:t>
            </a:r>
            <a:br>
              <a:rPr lang="en-US" dirty="0"/>
            </a:br>
            <a:r>
              <a:rPr lang="en-US" dirty="0"/>
              <a:t>Mach-Zehnder interferometer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Decoherence channels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3837577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" y="932507"/>
            <a:ext cx="22833642" cy="9379390"/>
          </a:xfrm>
        </p:spPr>
        <p:txBody>
          <a:bodyPr>
            <a:normAutofit/>
          </a:bodyPr>
          <a:lstStyle/>
          <a:p>
            <a:r>
              <a:rPr lang="en-US" dirty="0"/>
              <a:t>What are other experiments we can try: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Two and three slit experiments</a:t>
            </a:r>
            <a:br>
              <a:rPr lang="en-US" dirty="0"/>
            </a:br>
            <a:r>
              <a:rPr lang="en-US" dirty="0"/>
              <a:t>Mach-Zehnder interferometer</a:t>
            </a:r>
            <a:br>
              <a:rPr lang="en-US" dirty="0"/>
            </a:br>
            <a:r>
              <a:rPr lang="en-US" dirty="0"/>
              <a:t>Decoherence channels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1181505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35EF-F494-4DCD-B733-D575D90E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527280"/>
            <a:ext cx="7049709" cy="2194454"/>
          </a:xfrm>
        </p:spPr>
        <p:txBody>
          <a:bodyPr/>
          <a:lstStyle/>
          <a:p>
            <a:r>
              <a:rPr lang="en-US" dirty="0"/>
              <a:t>Thanks to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A603E1-F429-4727-A652-A785D0F3C748}"/>
              </a:ext>
            </a:extLst>
          </p:cNvPr>
          <p:cNvSpPr txBox="1">
            <a:spLocks/>
          </p:cNvSpPr>
          <p:nvPr/>
        </p:nvSpPr>
        <p:spPr>
          <a:xfrm>
            <a:off x="-5652971" y="3296994"/>
            <a:ext cx="21068348" cy="2194454"/>
          </a:xfrm>
          <a:prstGeom prst="rect">
            <a:avLst/>
          </a:prstGeom>
        </p:spPr>
        <p:txBody>
          <a:bodyPr vert="horz" lIns="209004" tIns="104502" rIns="209004" bIns="104502" rtlCol="0" anchor="ctr">
            <a:normAutofit/>
          </a:bodyPr>
          <a:lstStyle>
            <a:lvl1pPr algn="ctr" defTabSz="1045022" rtl="0" eaLnBrk="1" latinLnBrk="0" hangingPunct="1">
              <a:spcBef>
                <a:spcPct val="0"/>
              </a:spcBef>
              <a:buNone/>
              <a:defRPr sz="10100" i="1" kern="1200">
                <a:solidFill>
                  <a:schemeClr val="tx1"/>
                </a:solidFill>
                <a:latin typeface="Adobe Caslon Pro" panose="0205050205050A020403"/>
                <a:ea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en-US" dirty="0">
                <a:latin typeface="Palatino Linotype" panose="02040502050505030304" pitchFamily="18" charset="0"/>
              </a:rPr>
              <a:t>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FFF25-B493-4D68-B559-447F6F2E2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065" y="0"/>
            <a:ext cx="3494357" cy="3494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54A88-631E-4834-B600-2325C0166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8206" y="582694"/>
            <a:ext cx="2802879" cy="2139040"/>
          </a:xfrm>
          <a:prstGeom prst="rect">
            <a:avLst/>
          </a:prstGeom>
        </p:spPr>
      </p:pic>
      <p:pic>
        <p:nvPicPr>
          <p:cNvPr id="17412" name="Picture 4" descr="See the source image">
            <a:extLst>
              <a:ext uri="{FF2B5EF4-FFF2-40B4-BE49-F238E27FC236}">
                <a16:creationId xmlns:a16="http://schemas.microsoft.com/office/drawing/2014/main" id="{2555D7BB-CF34-46D7-92B1-D14701A5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54" y="1104240"/>
            <a:ext cx="35528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F80C0-36F7-4E66-9D43-45FF9283BAA0}"/>
              </a:ext>
            </a:extLst>
          </p:cNvPr>
          <p:cNvSpPr txBox="1"/>
          <p:nvPr/>
        </p:nvSpPr>
        <p:spPr>
          <a:xfrm>
            <a:off x="213122" y="5743741"/>
            <a:ext cx="215465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https://quantum.georgetown.domains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 Light" panose="020F0302020204030204" pitchFamily="34" charset="0"/>
            </a:endParaRPr>
          </a:p>
          <a:p>
            <a:endParaRPr lang="en-US" sz="4800" dirty="0">
              <a:latin typeface="Calibri Light" panose="020F0302020204030204" pitchFamily="34" charset="0"/>
            </a:endParaRPr>
          </a:p>
          <a:p>
            <a:r>
              <a:rPr lang="en-US" sz="4800" dirty="0">
                <a:hlinkClick r:id="rId6"/>
              </a:rPr>
              <a:t>https://www.edx.org/course/quantum-mechanics</a:t>
            </a:r>
            <a:endParaRPr lang="en-US" sz="4800" dirty="0"/>
          </a:p>
          <a:p>
            <a:endParaRPr lang="en-US" sz="4800" dirty="0">
              <a:latin typeface="Calibri Light" panose="020F0302020204030204" pitchFamily="34" charset="0"/>
            </a:endParaRPr>
          </a:p>
          <a:p>
            <a:endParaRPr lang="en-US" sz="4800" dirty="0">
              <a:latin typeface="Calibri Light" panose="020F0302020204030204" pitchFamily="34" charset="0"/>
            </a:endParaRPr>
          </a:p>
          <a:p>
            <a:r>
              <a:rPr lang="en-US" sz="4800" dirty="0">
                <a:hlinkClick r:id="rId7"/>
              </a:rPr>
              <a:t>https://www.edx.org/course/quantum-mechanics-for-everyone</a:t>
            </a:r>
            <a:endParaRPr lang="en-US" sz="4800" dirty="0">
              <a:latin typeface="Calibri Light" panose="020F0302020204030204" pitchFamily="34" charset="0"/>
            </a:endParaRPr>
          </a:p>
          <a:p>
            <a:endParaRPr lang="en-US" sz="4800" dirty="0">
              <a:latin typeface="Calibri Light" panose="020F0302020204030204" pitchFamily="34" charset="0"/>
            </a:endParaRPr>
          </a:p>
        </p:txBody>
      </p:sp>
      <p:pic>
        <p:nvPicPr>
          <p:cNvPr id="17414" name="Picture 6" descr="https://qmwc.github.io/Resources/qmwc.png">
            <a:extLst>
              <a:ext uri="{FF2B5EF4-FFF2-40B4-BE49-F238E27FC236}">
                <a16:creationId xmlns:a16="http://schemas.microsoft.com/office/drawing/2014/main" id="{F270A5BD-FE81-4B82-9C01-40EC0A4F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400" y="3856271"/>
            <a:ext cx="8011245" cy="29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prod-discovery.edx-cdn.org/media/course/image/28261d5d-ee03-44e3-a149-03ae789bcdc3-052ba7d535c2.small.jpg">
            <a:extLst>
              <a:ext uri="{FF2B5EF4-FFF2-40B4-BE49-F238E27FC236}">
                <a16:creationId xmlns:a16="http://schemas.microsoft.com/office/drawing/2014/main" id="{AD69DBED-1CB0-4057-8C35-00F55B08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739" y="7992485"/>
            <a:ext cx="5519536" cy="32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prod-discovery.edx-cdn.org/media/course/image/3ff88479-164d-412c-854e-652555aa3232-e82125238702.small.jpeg">
            <a:extLst>
              <a:ext uri="{FF2B5EF4-FFF2-40B4-BE49-F238E27FC236}">
                <a16:creationId xmlns:a16="http://schemas.microsoft.com/office/drawing/2014/main" id="{1DF1E0D6-923C-4482-8209-B3F06768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626" y="6769127"/>
            <a:ext cx="4991139" cy="29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ir foirce office of research">
            <a:extLst>
              <a:ext uri="{FF2B5EF4-FFF2-40B4-BE49-F238E27FC236}">
                <a16:creationId xmlns:a16="http://schemas.microsoft.com/office/drawing/2014/main" id="{20C3F866-FA11-47F2-8F2E-148A3A73A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1036791"/>
            <a:ext cx="41148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2F3B71-DB30-4517-8DC1-947B2C2C8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14891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35EF-F494-4DCD-B733-D575D90E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527280"/>
            <a:ext cx="21761964" cy="2194454"/>
          </a:xfrm>
        </p:spPr>
        <p:txBody>
          <a:bodyPr>
            <a:normAutofit fontScale="90000"/>
          </a:bodyPr>
          <a:lstStyle/>
          <a:p>
            <a:r>
              <a:rPr lang="en-US" i="0" dirty="0"/>
              <a:t>To be released this summer: </a:t>
            </a:r>
            <a:br>
              <a:rPr lang="en-US" i="0" dirty="0"/>
            </a:br>
            <a:r>
              <a:rPr lang="en-US" dirty="0"/>
              <a:t>Quantum Mechanics Done Right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2F3B71-DB30-4517-8DC1-947B2C2C8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BB92DB-C8DC-460B-AD6A-BD7AEFBAA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833" y="3524679"/>
            <a:ext cx="5807068" cy="7434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0EDEC1-C598-4D83-8359-4661C151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6735" y="3524679"/>
            <a:ext cx="5912667" cy="7536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A5CC8-FE2B-4857-A2F8-0E6E0BFD91CB}"/>
              </a:ext>
            </a:extLst>
          </p:cNvPr>
          <p:cNvSpPr txBox="1"/>
          <p:nvPr/>
        </p:nvSpPr>
        <p:spPr>
          <a:xfrm>
            <a:off x="18441909" y="5685576"/>
            <a:ext cx="40016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Both will be open access for the electronic versions</a:t>
            </a:r>
          </a:p>
        </p:txBody>
      </p:sp>
    </p:spTree>
    <p:extLst>
      <p:ext uri="{BB962C8B-B14F-4D97-AF65-F5344CB8AC3E}">
        <p14:creationId xmlns:p14="http://schemas.microsoft.com/office/powerpoint/2010/main" val="3567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95" y="-149060"/>
            <a:ext cx="21068348" cy="2194454"/>
          </a:xfrm>
        </p:spPr>
        <p:txBody>
          <a:bodyPr/>
          <a:lstStyle/>
          <a:p>
            <a:r>
              <a:rPr lang="en-US" dirty="0"/>
              <a:t>Repeated experiments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1C451-E187-4E0F-8577-514EE8501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62" y="2348644"/>
            <a:ext cx="7894026" cy="3912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52BC71-1FC0-488F-BD59-C512F89A0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8820" y="2290685"/>
            <a:ext cx="8010976" cy="3970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03C0F5-9229-4B28-9E54-48E6B67B2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61" y="7022453"/>
            <a:ext cx="7894025" cy="3912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2F360F-EA83-44B2-8A62-508185734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1671" y="6925902"/>
            <a:ext cx="7970635" cy="395013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B0FFD5-A7D0-48C7-859C-80446032F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1440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95" y="4380320"/>
            <a:ext cx="21068348" cy="2194454"/>
          </a:xfrm>
        </p:spPr>
        <p:txBody>
          <a:bodyPr/>
          <a:lstStyle/>
          <a:p>
            <a:r>
              <a:rPr lang="en-US" dirty="0"/>
              <a:t>Actual demonstrations are challenging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</a:t>
            </a:r>
            <a:r>
              <a:rPr lang="en-US" sz="3600" i="1" dirty="0" err="1">
                <a:latin typeface="Palatino Linotype" panose="02040502050505030304" pitchFamily="18" charset="0"/>
                <a:cs typeface="Calibri Light" panose="020F0302020204030204" pitchFamily="34" charset="0"/>
              </a:rPr>
              <a:t>instruction</a:t>
            </a:r>
            <a:r>
              <a:rPr lang="en-US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CSAAPT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227096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95" y="4380320"/>
            <a:ext cx="2106834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Use quantum computers to illustrate them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324522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95" y="4380320"/>
            <a:ext cx="21068348" cy="2194454"/>
          </a:xfrm>
        </p:spPr>
        <p:txBody>
          <a:bodyPr>
            <a:normAutofit/>
          </a:bodyPr>
          <a:lstStyle/>
          <a:p>
            <a:r>
              <a:rPr lang="en-US" dirty="0"/>
              <a:t>They are real single quanta experiments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</p:spTree>
    <p:extLst>
      <p:ext uri="{BB962C8B-B14F-4D97-AF65-F5344CB8AC3E}">
        <p14:creationId xmlns:p14="http://schemas.microsoft.com/office/powerpoint/2010/main" val="197530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030" y="498343"/>
            <a:ext cx="2106834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They involve state preparation followed by measurement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A3F4A-67F3-4BF2-8D10-37AF7D40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153" y="3241141"/>
            <a:ext cx="14888574" cy="73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8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B847-43B6-4BDF-AE10-85BF5B2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030" y="498343"/>
            <a:ext cx="2106834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They involve state preparation followed by measurement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B5D59C-3026-4234-8D60-CFDEDAE6F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40624" y="11541125"/>
            <a:ext cx="11145727" cy="149701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3600" i="1" dirty="0">
                <a:latin typeface="Palatino Linotype" panose="02040502050505030304" pitchFamily="18" charset="0"/>
                <a:cs typeface="Calibri Light" panose="020F0302020204030204" pitchFamily="34" charset="0"/>
              </a:rPr>
              <a:t>How to use quantum computing to illustrate important single quantum experiments for quantum instruction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CSAAPT Spring Meeting 2025, April 5,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A3F4A-67F3-4BF2-8D10-37AF7D40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153" y="3241141"/>
            <a:ext cx="14888574" cy="73785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81DD49-8F27-408B-9AFC-391D866D7563}"/>
              </a:ext>
            </a:extLst>
          </p:cNvPr>
          <p:cNvSpPr/>
          <p:nvPr/>
        </p:nvSpPr>
        <p:spPr>
          <a:xfrm>
            <a:off x="4427145" y="7659232"/>
            <a:ext cx="2037029" cy="209135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00C49-4076-4046-A11D-15D3C37A1226}"/>
              </a:ext>
            </a:extLst>
          </p:cNvPr>
          <p:cNvSpPr txBox="1"/>
          <p:nvPr/>
        </p:nvSpPr>
        <p:spPr>
          <a:xfrm>
            <a:off x="19458879" y="6244682"/>
            <a:ext cx="25255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7681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D9F05C6-E01D-4D31-BA1E-912EB029F42F}">
  <we:reference id="wa200000729" version="3.13.175.0" store="en-US" storeType="OMEX"/>
  <we:alternateReferences>
    <we:reference id="wa200000729" version="3.13.175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109761</TotalTime>
  <Words>1258</Words>
  <Application>Microsoft Office PowerPoint</Application>
  <PresentationFormat>Custom</PresentationFormat>
  <Paragraphs>133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Adobe Caslon Pro</vt:lpstr>
      <vt:lpstr>Andalus</vt:lpstr>
      <vt:lpstr>Arial</vt:lpstr>
      <vt:lpstr>Calibri</vt:lpstr>
      <vt:lpstr>Calibri Light</vt:lpstr>
      <vt:lpstr>Cambria Math</vt:lpstr>
      <vt:lpstr>Open Sans Light</vt:lpstr>
      <vt:lpstr>Palatino Linotype</vt:lpstr>
      <vt:lpstr>Office Theme</vt:lpstr>
      <vt:lpstr>PowerPoint Presentation</vt:lpstr>
      <vt:lpstr>Spins first protocol</vt:lpstr>
      <vt:lpstr>Stern-Gerlach analyzer</vt:lpstr>
      <vt:lpstr>Repeated experiments</vt:lpstr>
      <vt:lpstr>Actual demonstrations are challenging</vt:lpstr>
      <vt:lpstr>Use quantum computers to illustrate them</vt:lpstr>
      <vt:lpstr>They are real single quanta experiments</vt:lpstr>
      <vt:lpstr>They involve state preparation followed by measurement</vt:lpstr>
      <vt:lpstr>They involve state preparation followed by measurement</vt:lpstr>
      <vt:lpstr>They involve state preparation followed by measurement</vt:lpstr>
      <vt:lpstr>They involve state preparation followed by measurement</vt:lpstr>
      <vt:lpstr>They involve state preparation followed by measurement</vt:lpstr>
      <vt:lpstr>They involve state preparation followed by measurement</vt:lpstr>
      <vt:lpstr>Quantum circuit and state</vt:lpstr>
      <vt:lpstr>Quantum circuit and state</vt:lpstr>
      <vt:lpstr>Quantum circuit and state</vt:lpstr>
      <vt:lpstr>Quantum circuit and state</vt:lpstr>
      <vt:lpstr>Quantum circuit and state</vt:lpstr>
      <vt:lpstr>Analyzer loop</vt:lpstr>
      <vt:lpstr>Analyzer loop</vt:lpstr>
      <vt:lpstr>Analyzer loop with parity-check detectors</vt:lpstr>
      <vt:lpstr>Parity detection</vt:lpstr>
      <vt:lpstr>Parity detection</vt:lpstr>
      <vt:lpstr>Parity detection</vt:lpstr>
      <vt:lpstr>Parity detection</vt:lpstr>
      <vt:lpstr>Parity detection</vt:lpstr>
      <vt:lpstr>Parity detection</vt:lpstr>
      <vt:lpstr>Parity detection:  Preserves the superposition and corrects errors</vt:lpstr>
      <vt:lpstr>Additional experiments:  (1) Delayed choice experiments (2) Watched versus unwatched (3) Bell experiments</vt:lpstr>
      <vt:lpstr>This talk is a partial summary of the undergraduate thesis work of Kyla Fraser</vt:lpstr>
      <vt:lpstr>What are other experiments we can try:  Two and three slit experiments Mach-Zehnder interferometer Decoherence channels</vt:lpstr>
      <vt:lpstr>What are other experiments we can try:  Two and three slit experiments Mach-Zehnder interferometer Decoherence channels</vt:lpstr>
      <vt:lpstr>What are other experiments we can try:  Two and three slit experiments Mach-Zehnder interferometer Decoherence channels</vt:lpstr>
      <vt:lpstr>What are other experiments we can try:  Two and three slit experiments Mach-Zehnder interferometer Decoherence channels</vt:lpstr>
      <vt:lpstr>Thanks to</vt:lpstr>
      <vt:lpstr>To be released this summer:  Quantum Mechanics Done Right</vt:lpstr>
    </vt:vector>
  </TitlesOfParts>
  <Company>CNDLS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Walter</dc:creator>
  <cp:lastModifiedBy>freericks</cp:lastModifiedBy>
  <cp:revision>199</cp:revision>
  <dcterms:created xsi:type="dcterms:W3CDTF">2016-05-26T15:47:15Z</dcterms:created>
  <dcterms:modified xsi:type="dcterms:W3CDTF">2025-04-03T03:48:06Z</dcterms:modified>
</cp:coreProperties>
</file>