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29"/>
  </p:notesMasterIdLst>
  <p:sldIdLst>
    <p:sldId id="262" r:id="rId2"/>
    <p:sldId id="597" r:id="rId3"/>
    <p:sldId id="617" r:id="rId4"/>
    <p:sldId id="618" r:id="rId5"/>
    <p:sldId id="616" r:id="rId6"/>
    <p:sldId id="524" r:id="rId7"/>
    <p:sldId id="596" r:id="rId8"/>
    <p:sldId id="598" r:id="rId9"/>
    <p:sldId id="388" r:id="rId10"/>
    <p:sldId id="526" r:id="rId11"/>
    <p:sldId id="609" r:id="rId12"/>
    <p:sldId id="582" r:id="rId13"/>
    <p:sldId id="610" r:id="rId14"/>
    <p:sldId id="533" r:id="rId15"/>
    <p:sldId id="535" r:id="rId16"/>
    <p:sldId id="536" r:id="rId17"/>
    <p:sldId id="600" r:id="rId18"/>
    <p:sldId id="510" r:id="rId19"/>
    <p:sldId id="612" r:id="rId20"/>
    <p:sldId id="601" r:id="rId21"/>
    <p:sldId id="602" r:id="rId22"/>
    <p:sldId id="604" r:id="rId23"/>
    <p:sldId id="577" r:id="rId24"/>
    <p:sldId id="605" r:id="rId25"/>
    <p:sldId id="606" r:id="rId26"/>
    <p:sldId id="625" r:id="rId27"/>
    <p:sldId id="382" r:id="rId28"/>
  </p:sldIdLst>
  <p:sldSz cx="9144000" cy="6858000" type="screen4x3"/>
  <p:notesSz cx="6858000" cy="9144000"/>
  <p:embeddedFontLst>
    <p:embeddedFont>
      <p:font typeface="Arial Nova Light" panose="020B030402020202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Times" panose="02020603050405020304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0"/>
    <a:srgbClr val="2A3674"/>
    <a:srgbClr val="7D9A61"/>
    <a:srgbClr val="DFD692"/>
    <a:srgbClr val="674A71"/>
    <a:srgbClr val="468294"/>
    <a:srgbClr val="58708B"/>
    <a:srgbClr val="FF6600"/>
    <a:srgbClr val="FFF2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9086" autoAdjust="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01DCA-A316-453B-8AF9-00F10975BCD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D074A-9455-4784-BED0-F32AF143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</a:p>
        </p:txBody>
      </p:sp>
      <p:sp>
        <p:nvSpPr>
          <p:cNvPr id="2" name="AutoShape 2" descr="Virginia Tech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AutoShape 4" descr="Virginia Tech log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AutoShape 6" descr="Virginia Tech logo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AutoShape 10" descr="Virginia Tech logo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AutoShape 12" descr="https://www.assets.cms.vt.edu/images/HorizontalStacked/HorizontalStacked_RGB_maroon.svg"/>
          <p:cNvSpPr>
            <a:spLocks noChangeAspect="1" noChangeArrowheads="1"/>
          </p:cNvSpPr>
          <p:nvPr userDrawn="1"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AutoShape 14" descr="https://www.assets.cms.vt.edu/images/HorizontalStacked/HorizontalStacked_RGB_whiteorange.svg"/>
          <p:cNvSpPr>
            <a:spLocks noChangeAspect="1" noChangeArrowheads="1"/>
          </p:cNvSpPr>
          <p:nvPr userDrawn="1"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AutoShape 16" descr="http://cnp.phys.vt.edu/internal/CNP_Logo.gif"/>
          <p:cNvSpPr>
            <a:spLocks noChangeAspect="1" noChangeArrowheads="1"/>
          </p:cNvSpPr>
          <p:nvPr userDrawn="1"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AutoShape 18" descr="http://cnp.phys.vt.edu/internal/CNP_Logo.gif"/>
          <p:cNvSpPr>
            <a:spLocks noChangeAspect="1" noChangeArrowheads="1"/>
          </p:cNvSpPr>
          <p:nvPr userDrawn="1"/>
        </p:nvSpPr>
        <p:spPr bwMode="auto">
          <a:xfrm>
            <a:off x="307975" y="-1219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1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16688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</a:p>
        </p:txBody>
      </p:sp>
    </p:spTree>
    <p:extLst>
      <p:ext uri="{BB962C8B-B14F-4D97-AF65-F5344CB8AC3E}">
        <p14:creationId xmlns:p14="http://schemas.microsoft.com/office/powerpoint/2010/main" val="109263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89160-0DE0-4F75-9320-410865B23BB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Jonathan Link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3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Jonathan Link</a:t>
            </a:r>
          </a:p>
        </p:txBody>
      </p:sp>
    </p:spTree>
    <p:extLst>
      <p:ext uri="{BB962C8B-B14F-4D97-AF65-F5344CB8AC3E}">
        <p14:creationId xmlns:p14="http://schemas.microsoft.com/office/powerpoint/2010/main" val="68627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85598"/>
            <a:ext cx="9144000" cy="3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16688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jmlink\Desktop\CNP_Logo_White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99" y="6465379"/>
            <a:ext cx="1479669" cy="4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jmlink\Desktop\VT_Logo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" y="6478030"/>
            <a:ext cx="1620268" cy="3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80" y="6018462"/>
            <a:ext cx="9144000" cy="864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775291"/>
            <a:ext cx="914002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CHANDLER: A Technology for Surface-level Reactor Neutrino Detection</a:t>
            </a:r>
            <a:endParaRPr lang="en-US" sz="4800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ts val="48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7294C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Jonathan Link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6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Center for Neutrino Physics, Virginia Tech</a:t>
            </a:r>
            <a:endParaRPr lang="en-US" sz="24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A72D106-8678-B4D1-2628-F26A3258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" y="4996581"/>
            <a:ext cx="91400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WIN2023 AT SYSU ZHUHAI CAMPUS, CHINA</a:t>
            </a:r>
            <a:endParaRPr lang="en-US" sz="32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July 3 - July 8, 2023</a:t>
            </a:r>
          </a:p>
        </p:txBody>
      </p:sp>
    </p:spTree>
    <p:extLst>
      <p:ext uri="{BB962C8B-B14F-4D97-AF65-F5344CB8AC3E}">
        <p14:creationId xmlns:p14="http://schemas.microsoft.com/office/powerpoint/2010/main" val="168896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14" y="-24383"/>
            <a:ext cx="9147313" cy="685800"/>
          </a:xfrm>
        </p:spPr>
        <p:txBody>
          <a:bodyPr/>
          <a:lstStyle/>
          <a:p>
            <a:r>
              <a:rPr lang="en-US" sz="4000" dirty="0"/>
              <a:t>The Mobile Neutrino Lab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1797" y="749309"/>
            <a:ext cx="4311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solidFill>
                  <a:srgbClr val="2A3674"/>
                </a:solidFill>
              </a:rPr>
              <a:t>The </a:t>
            </a:r>
            <a:r>
              <a:rPr lang="en-US" sz="2000" dirty="0" err="1">
                <a:solidFill>
                  <a:srgbClr val="2A3674"/>
                </a:solidFill>
              </a:rPr>
              <a:t>MiniCHANDLER</a:t>
            </a:r>
            <a:r>
              <a:rPr lang="en-US" sz="2000" dirty="0">
                <a:solidFill>
                  <a:srgbClr val="2A3674"/>
                </a:solidFill>
              </a:rPr>
              <a:t> prototype was installed in our Mobile Neutrino Lab and deployed to the North Anna Nuclear Generating Station.</a:t>
            </a: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77137-08A9-4030-AD3E-F737C3B1E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60" y="2139604"/>
            <a:ext cx="5610902" cy="31567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231E83-EE0A-4279-BE05-4A18F76DF80A}"/>
              </a:ext>
            </a:extLst>
          </p:cNvPr>
          <p:cNvGrpSpPr/>
          <p:nvPr/>
        </p:nvGrpSpPr>
        <p:grpSpPr>
          <a:xfrm>
            <a:off x="-10821" y="693013"/>
            <a:ext cx="4582821" cy="5795491"/>
            <a:chOff x="-10821" y="693013"/>
            <a:chExt cx="4582821" cy="579549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3013"/>
              <a:ext cx="4572000" cy="579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E01D652-E4BF-4B7C-88B4-77FEF58F0F54}"/>
                </a:ext>
              </a:extLst>
            </p:cNvPr>
            <p:cNvSpPr/>
            <p:nvPr/>
          </p:nvSpPr>
          <p:spPr>
            <a:xfrm>
              <a:off x="-10821" y="4728909"/>
              <a:ext cx="627635" cy="1758461"/>
            </a:xfrm>
            <a:custGeom>
              <a:avLst/>
              <a:gdLst>
                <a:gd name="connsiteX0" fmla="*/ 0 w 627635"/>
                <a:gd name="connsiteY0" fmla="*/ 0 h 1758461"/>
                <a:gd name="connsiteX1" fmla="*/ 21642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340871 w 627635"/>
                <a:gd name="connsiteY4" fmla="*/ 595171 h 1758461"/>
                <a:gd name="connsiteX5" fmla="*/ 205604 w 627635"/>
                <a:gd name="connsiteY5" fmla="*/ 205605 h 1758461"/>
                <a:gd name="connsiteX6" fmla="*/ 108213 w 627635"/>
                <a:gd name="connsiteY6" fmla="*/ 54106 h 1758461"/>
                <a:gd name="connsiteX7" fmla="*/ 0 w 627635"/>
                <a:gd name="connsiteY7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340871 w 627635"/>
                <a:gd name="connsiteY4" fmla="*/ 595171 h 1758461"/>
                <a:gd name="connsiteX5" fmla="*/ 205604 w 627635"/>
                <a:gd name="connsiteY5" fmla="*/ 205605 h 1758461"/>
                <a:gd name="connsiteX6" fmla="*/ 108213 w 627635"/>
                <a:gd name="connsiteY6" fmla="*/ 54106 h 1758461"/>
                <a:gd name="connsiteX7" fmla="*/ 0 w 627635"/>
                <a:gd name="connsiteY7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362513 w 627635"/>
                <a:gd name="connsiteY4" fmla="*/ 611403 h 1758461"/>
                <a:gd name="connsiteX5" fmla="*/ 205604 w 627635"/>
                <a:gd name="connsiteY5" fmla="*/ 205605 h 1758461"/>
                <a:gd name="connsiteX6" fmla="*/ 108213 w 627635"/>
                <a:gd name="connsiteY6" fmla="*/ 54106 h 1758461"/>
                <a:gd name="connsiteX7" fmla="*/ 0 w 627635"/>
                <a:gd name="connsiteY7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459905 w 627635"/>
                <a:gd name="connsiteY4" fmla="*/ 941453 h 1758461"/>
                <a:gd name="connsiteX5" fmla="*/ 362513 w 627635"/>
                <a:gd name="connsiteY5" fmla="*/ 611403 h 1758461"/>
                <a:gd name="connsiteX6" fmla="*/ 205604 w 627635"/>
                <a:gd name="connsiteY6" fmla="*/ 205605 h 1758461"/>
                <a:gd name="connsiteX7" fmla="*/ 108213 w 627635"/>
                <a:gd name="connsiteY7" fmla="*/ 54106 h 1758461"/>
                <a:gd name="connsiteX8" fmla="*/ 0 w 627635"/>
                <a:gd name="connsiteY8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486959 w 627635"/>
                <a:gd name="connsiteY4" fmla="*/ 936042 h 1758461"/>
                <a:gd name="connsiteX5" fmla="*/ 362513 w 627635"/>
                <a:gd name="connsiteY5" fmla="*/ 611403 h 1758461"/>
                <a:gd name="connsiteX6" fmla="*/ 205604 w 627635"/>
                <a:gd name="connsiteY6" fmla="*/ 205605 h 1758461"/>
                <a:gd name="connsiteX7" fmla="*/ 108213 w 627635"/>
                <a:gd name="connsiteY7" fmla="*/ 54106 h 1758461"/>
                <a:gd name="connsiteX8" fmla="*/ 0 w 627635"/>
                <a:gd name="connsiteY8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486959 w 627635"/>
                <a:gd name="connsiteY4" fmla="*/ 936042 h 1758461"/>
                <a:gd name="connsiteX5" fmla="*/ 362513 w 627635"/>
                <a:gd name="connsiteY5" fmla="*/ 611403 h 1758461"/>
                <a:gd name="connsiteX6" fmla="*/ 330049 w 627635"/>
                <a:gd name="connsiteY6" fmla="*/ 443673 h 1758461"/>
                <a:gd name="connsiteX7" fmla="*/ 205604 w 627635"/>
                <a:gd name="connsiteY7" fmla="*/ 205605 h 1758461"/>
                <a:gd name="connsiteX8" fmla="*/ 108213 w 627635"/>
                <a:gd name="connsiteY8" fmla="*/ 54106 h 1758461"/>
                <a:gd name="connsiteX9" fmla="*/ 0 w 627635"/>
                <a:gd name="connsiteY9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486959 w 627635"/>
                <a:gd name="connsiteY4" fmla="*/ 936042 h 1758461"/>
                <a:gd name="connsiteX5" fmla="*/ 422030 w 627635"/>
                <a:gd name="connsiteY5" fmla="*/ 660099 h 1758461"/>
                <a:gd name="connsiteX6" fmla="*/ 330049 w 627635"/>
                <a:gd name="connsiteY6" fmla="*/ 443673 h 1758461"/>
                <a:gd name="connsiteX7" fmla="*/ 205604 w 627635"/>
                <a:gd name="connsiteY7" fmla="*/ 205605 h 1758461"/>
                <a:gd name="connsiteX8" fmla="*/ 108213 w 627635"/>
                <a:gd name="connsiteY8" fmla="*/ 54106 h 1758461"/>
                <a:gd name="connsiteX9" fmla="*/ 0 w 627635"/>
                <a:gd name="connsiteY9" fmla="*/ 0 h 17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7635" h="1758461">
                  <a:moveTo>
                    <a:pt x="0" y="0"/>
                  </a:moveTo>
                  <a:lnTo>
                    <a:pt x="10821" y="1742229"/>
                  </a:lnTo>
                  <a:lnTo>
                    <a:pt x="627635" y="1758461"/>
                  </a:lnTo>
                  <a:lnTo>
                    <a:pt x="535654" y="1141647"/>
                  </a:lnTo>
                  <a:lnTo>
                    <a:pt x="486959" y="936042"/>
                  </a:lnTo>
                  <a:lnTo>
                    <a:pt x="422030" y="660099"/>
                  </a:lnTo>
                  <a:cubicBezTo>
                    <a:pt x="402191" y="609600"/>
                    <a:pt x="349888" y="494172"/>
                    <a:pt x="330049" y="443673"/>
                  </a:cubicBezTo>
                  <a:lnTo>
                    <a:pt x="205604" y="205605"/>
                  </a:lnTo>
                  <a:lnTo>
                    <a:pt x="108213" y="5410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1C3">
                    <a:alpha val="70000"/>
                  </a:srgbClr>
                </a:gs>
                <a:gs pos="61000">
                  <a:srgbClr val="E4E1C2">
                    <a:alpha val="70000"/>
                  </a:srgbClr>
                </a:gs>
                <a:gs pos="80000">
                  <a:srgbClr val="BAB595">
                    <a:alpha val="70000"/>
                  </a:srgbClr>
                </a:gs>
                <a:gs pos="100000">
                  <a:srgbClr val="7C715D">
                    <a:alpha val="7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291D44-F18E-4488-AEB2-2F68B675F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516688"/>
            <a:ext cx="39624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</a:p>
        </p:txBody>
      </p:sp>
    </p:spTree>
    <p:extLst>
      <p:ext uri="{BB962C8B-B14F-4D97-AF65-F5344CB8AC3E}">
        <p14:creationId xmlns:p14="http://schemas.microsoft.com/office/powerpoint/2010/main" val="28242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EB52C-A6FB-4B58-95B2-0A948BA97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04" y="685800"/>
            <a:ext cx="10249815" cy="580348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678DCD-68E7-4253-AE5C-098881D94C25}"/>
              </a:ext>
            </a:extLst>
          </p:cNvPr>
          <p:cNvSpPr/>
          <p:nvPr/>
        </p:nvSpPr>
        <p:spPr>
          <a:xfrm rot="21334983">
            <a:off x="2607468" y="4156648"/>
            <a:ext cx="255062" cy="196276"/>
          </a:xfrm>
          <a:custGeom>
            <a:avLst/>
            <a:gdLst>
              <a:gd name="connsiteX0" fmla="*/ 0 w 307182"/>
              <a:gd name="connsiteY0" fmla="*/ 116682 h 173832"/>
              <a:gd name="connsiteX1" fmla="*/ 0 w 307182"/>
              <a:gd name="connsiteY1" fmla="*/ 116682 h 173832"/>
              <a:gd name="connsiteX2" fmla="*/ 19050 w 307182"/>
              <a:gd name="connsiteY2" fmla="*/ 83344 h 173832"/>
              <a:gd name="connsiteX3" fmla="*/ 21432 w 307182"/>
              <a:gd name="connsiteY3" fmla="*/ 76200 h 173832"/>
              <a:gd name="connsiteX4" fmla="*/ 28575 w 307182"/>
              <a:gd name="connsiteY4" fmla="*/ 61913 h 173832"/>
              <a:gd name="connsiteX5" fmla="*/ 59532 w 307182"/>
              <a:gd name="connsiteY5" fmla="*/ 0 h 173832"/>
              <a:gd name="connsiteX6" fmla="*/ 280988 w 307182"/>
              <a:gd name="connsiteY6" fmla="*/ 76200 h 173832"/>
              <a:gd name="connsiteX7" fmla="*/ 307182 w 307182"/>
              <a:gd name="connsiteY7" fmla="*/ 138113 h 173832"/>
              <a:gd name="connsiteX8" fmla="*/ 276225 w 307182"/>
              <a:gd name="connsiteY8" fmla="*/ 173832 h 173832"/>
              <a:gd name="connsiteX9" fmla="*/ 0 w 307182"/>
              <a:gd name="connsiteY9" fmla="*/ 116682 h 173832"/>
              <a:gd name="connsiteX0" fmla="*/ 0 w 307182"/>
              <a:gd name="connsiteY0" fmla="*/ 116682 h 173832"/>
              <a:gd name="connsiteX1" fmla="*/ 0 w 307182"/>
              <a:gd name="connsiteY1" fmla="*/ 116682 h 173832"/>
              <a:gd name="connsiteX2" fmla="*/ 19050 w 307182"/>
              <a:gd name="connsiteY2" fmla="*/ 83344 h 173832"/>
              <a:gd name="connsiteX3" fmla="*/ 21432 w 307182"/>
              <a:gd name="connsiteY3" fmla="*/ 76200 h 173832"/>
              <a:gd name="connsiteX4" fmla="*/ 59532 w 307182"/>
              <a:gd name="connsiteY4" fmla="*/ 0 h 173832"/>
              <a:gd name="connsiteX5" fmla="*/ 280988 w 307182"/>
              <a:gd name="connsiteY5" fmla="*/ 76200 h 173832"/>
              <a:gd name="connsiteX6" fmla="*/ 307182 w 307182"/>
              <a:gd name="connsiteY6" fmla="*/ 138113 h 173832"/>
              <a:gd name="connsiteX7" fmla="*/ 276225 w 307182"/>
              <a:gd name="connsiteY7" fmla="*/ 173832 h 173832"/>
              <a:gd name="connsiteX8" fmla="*/ 0 w 307182"/>
              <a:gd name="connsiteY8" fmla="*/ 116682 h 173832"/>
              <a:gd name="connsiteX0" fmla="*/ 0 w 307182"/>
              <a:gd name="connsiteY0" fmla="*/ 116682 h 173832"/>
              <a:gd name="connsiteX1" fmla="*/ 0 w 307182"/>
              <a:gd name="connsiteY1" fmla="*/ 116682 h 173832"/>
              <a:gd name="connsiteX2" fmla="*/ 19050 w 307182"/>
              <a:gd name="connsiteY2" fmla="*/ 83344 h 173832"/>
              <a:gd name="connsiteX3" fmla="*/ 59532 w 307182"/>
              <a:gd name="connsiteY3" fmla="*/ 0 h 173832"/>
              <a:gd name="connsiteX4" fmla="*/ 280988 w 307182"/>
              <a:gd name="connsiteY4" fmla="*/ 76200 h 173832"/>
              <a:gd name="connsiteX5" fmla="*/ 307182 w 307182"/>
              <a:gd name="connsiteY5" fmla="*/ 138113 h 173832"/>
              <a:gd name="connsiteX6" fmla="*/ 276225 w 307182"/>
              <a:gd name="connsiteY6" fmla="*/ 173832 h 173832"/>
              <a:gd name="connsiteX7" fmla="*/ 0 w 307182"/>
              <a:gd name="connsiteY7" fmla="*/ 116682 h 173832"/>
              <a:gd name="connsiteX0" fmla="*/ 0 w 307182"/>
              <a:gd name="connsiteY0" fmla="*/ 116682 h 173832"/>
              <a:gd name="connsiteX1" fmla="*/ 0 w 307182"/>
              <a:gd name="connsiteY1" fmla="*/ 116682 h 173832"/>
              <a:gd name="connsiteX2" fmla="*/ 59532 w 307182"/>
              <a:gd name="connsiteY2" fmla="*/ 0 h 173832"/>
              <a:gd name="connsiteX3" fmla="*/ 280988 w 307182"/>
              <a:gd name="connsiteY3" fmla="*/ 76200 h 173832"/>
              <a:gd name="connsiteX4" fmla="*/ 307182 w 307182"/>
              <a:gd name="connsiteY4" fmla="*/ 138113 h 173832"/>
              <a:gd name="connsiteX5" fmla="*/ 276225 w 307182"/>
              <a:gd name="connsiteY5" fmla="*/ 173832 h 173832"/>
              <a:gd name="connsiteX6" fmla="*/ 0 w 307182"/>
              <a:gd name="connsiteY6" fmla="*/ 116682 h 173832"/>
              <a:gd name="connsiteX0" fmla="*/ 0 w 307182"/>
              <a:gd name="connsiteY0" fmla="*/ 116682 h 173832"/>
              <a:gd name="connsiteX1" fmla="*/ 0 w 307182"/>
              <a:gd name="connsiteY1" fmla="*/ 116682 h 173832"/>
              <a:gd name="connsiteX2" fmla="*/ 59532 w 307182"/>
              <a:gd name="connsiteY2" fmla="*/ 0 h 173832"/>
              <a:gd name="connsiteX3" fmla="*/ 280988 w 307182"/>
              <a:gd name="connsiteY3" fmla="*/ 76200 h 173832"/>
              <a:gd name="connsiteX4" fmla="*/ 307182 w 307182"/>
              <a:gd name="connsiteY4" fmla="*/ 138113 h 173832"/>
              <a:gd name="connsiteX5" fmla="*/ 276225 w 307182"/>
              <a:gd name="connsiteY5" fmla="*/ 173832 h 173832"/>
              <a:gd name="connsiteX6" fmla="*/ 0 w 307182"/>
              <a:gd name="connsiteY6" fmla="*/ 116682 h 173832"/>
              <a:gd name="connsiteX0" fmla="*/ 0 w 307182"/>
              <a:gd name="connsiteY0" fmla="*/ 116682 h 197644"/>
              <a:gd name="connsiteX1" fmla="*/ 0 w 307182"/>
              <a:gd name="connsiteY1" fmla="*/ 116682 h 197644"/>
              <a:gd name="connsiteX2" fmla="*/ 59532 w 307182"/>
              <a:gd name="connsiteY2" fmla="*/ 0 h 197644"/>
              <a:gd name="connsiteX3" fmla="*/ 280988 w 307182"/>
              <a:gd name="connsiteY3" fmla="*/ 76200 h 197644"/>
              <a:gd name="connsiteX4" fmla="*/ 307182 w 307182"/>
              <a:gd name="connsiteY4" fmla="*/ 138113 h 197644"/>
              <a:gd name="connsiteX5" fmla="*/ 257175 w 307182"/>
              <a:gd name="connsiteY5" fmla="*/ 197644 h 197644"/>
              <a:gd name="connsiteX6" fmla="*/ 0 w 307182"/>
              <a:gd name="connsiteY6" fmla="*/ 116682 h 197644"/>
              <a:gd name="connsiteX0" fmla="*/ 0 w 307182"/>
              <a:gd name="connsiteY0" fmla="*/ 116682 h 197644"/>
              <a:gd name="connsiteX1" fmla="*/ 0 w 307182"/>
              <a:gd name="connsiteY1" fmla="*/ 116682 h 197644"/>
              <a:gd name="connsiteX2" fmla="*/ 59532 w 307182"/>
              <a:gd name="connsiteY2" fmla="*/ 0 h 197644"/>
              <a:gd name="connsiteX3" fmla="*/ 290513 w 307182"/>
              <a:gd name="connsiteY3" fmla="*/ 71438 h 197644"/>
              <a:gd name="connsiteX4" fmla="*/ 307182 w 307182"/>
              <a:gd name="connsiteY4" fmla="*/ 138113 h 197644"/>
              <a:gd name="connsiteX5" fmla="*/ 257175 w 307182"/>
              <a:gd name="connsiteY5" fmla="*/ 197644 h 197644"/>
              <a:gd name="connsiteX6" fmla="*/ 0 w 307182"/>
              <a:gd name="connsiteY6" fmla="*/ 116682 h 197644"/>
              <a:gd name="connsiteX0" fmla="*/ 0 w 307182"/>
              <a:gd name="connsiteY0" fmla="*/ 114301 h 195263"/>
              <a:gd name="connsiteX1" fmla="*/ 0 w 307182"/>
              <a:gd name="connsiteY1" fmla="*/ 114301 h 195263"/>
              <a:gd name="connsiteX2" fmla="*/ 47625 w 307182"/>
              <a:gd name="connsiteY2" fmla="*/ 0 h 195263"/>
              <a:gd name="connsiteX3" fmla="*/ 290513 w 307182"/>
              <a:gd name="connsiteY3" fmla="*/ 69057 h 195263"/>
              <a:gd name="connsiteX4" fmla="*/ 307182 w 307182"/>
              <a:gd name="connsiteY4" fmla="*/ 135732 h 195263"/>
              <a:gd name="connsiteX5" fmla="*/ 257175 w 307182"/>
              <a:gd name="connsiteY5" fmla="*/ 195263 h 195263"/>
              <a:gd name="connsiteX6" fmla="*/ 0 w 307182"/>
              <a:gd name="connsiteY6" fmla="*/ 114301 h 195263"/>
              <a:gd name="connsiteX0" fmla="*/ 0 w 307182"/>
              <a:gd name="connsiteY0" fmla="*/ 121444 h 202406"/>
              <a:gd name="connsiteX1" fmla="*/ 0 w 307182"/>
              <a:gd name="connsiteY1" fmla="*/ 121444 h 202406"/>
              <a:gd name="connsiteX2" fmla="*/ 38100 w 307182"/>
              <a:gd name="connsiteY2" fmla="*/ 0 h 202406"/>
              <a:gd name="connsiteX3" fmla="*/ 290513 w 307182"/>
              <a:gd name="connsiteY3" fmla="*/ 76200 h 202406"/>
              <a:gd name="connsiteX4" fmla="*/ 307182 w 307182"/>
              <a:gd name="connsiteY4" fmla="*/ 142875 h 202406"/>
              <a:gd name="connsiteX5" fmla="*/ 257175 w 307182"/>
              <a:gd name="connsiteY5" fmla="*/ 202406 h 202406"/>
              <a:gd name="connsiteX6" fmla="*/ 0 w 307182"/>
              <a:gd name="connsiteY6" fmla="*/ 121444 h 202406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0 w 307182"/>
              <a:gd name="connsiteY6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126207 w 307182"/>
              <a:gd name="connsiteY6" fmla="*/ 159544 h 200024"/>
              <a:gd name="connsiteX7" fmla="*/ 0 w 307182"/>
              <a:gd name="connsiteY7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95251 w 307182"/>
              <a:gd name="connsiteY6" fmla="*/ 166688 h 200024"/>
              <a:gd name="connsiteX7" fmla="*/ 0 w 307182"/>
              <a:gd name="connsiteY7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169069 w 307182"/>
              <a:gd name="connsiteY6" fmla="*/ 178594 h 200024"/>
              <a:gd name="connsiteX7" fmla="*/ 95251 w 307182"/>
              <a:gd name="connsiteY7" fmla="*/ 166688 h 200024"/>
              <a:gd name="connsiteX8" fmla="*/ 0 w 307182"/>
              <a:gd name="connsiteY8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154781 w 307182"/>
              <a:gd name="connsiteY6" fmla="*/ 185738 h 200024"/>
              <a:gd name="connsiteX7" fmla="*/ 95251 w 307182"/>
              <a:gd name="connsiteY7" fmla="*/ 166688 h 200024"/>
              <a:gd name="connsiteX8" fmla="*/ 0 w 307182"/>
              <a:gd name="connsiteY8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154781 w 307182"/>
              <a:gd name="connsiteY6" fmla="*/ 185738 h 200024"/>
              <a:gd name="connsiteX7" fmla="*/ 95251 w 307182"/>
              <a:gd name="connsiteY7" fmla="*/ 166688 h 200024"/>
              <a:gd name="connsiteX8" fmla="*/ 64294 w 307182"/>
              <a:gd name="connsiteY8" fmla="*/ 152400 h 200024"/>
              <a:gd name="connsiteX9" fmla="*/ 0 w 307182"/>
              <a:gd name="connsiteY9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154781 w 307182"/>
              <a:gd name="connsiteY6" fmla="*/ 185738 h 200024"/>
              <a:gd name="connsiteX7" fmla="*/ 95251 w 307182"/>
              <a:gd name="connsiteY7" fmla="*/ 166688 h 200024"/>
              <a:gd name="connsiteX8" fmla="*/ 97631 w 307182"/>
              <a:gd name="connsiteY8" fmla="*/ 152400 h 200024"/>
              <a:gd name="connsiteX9" fmla="*/ 0 w 307182"/>
              <a:gd name="connsiteY9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185738 w 307182"/>
              <a:gd name="connsiteY6" fmla="*/ 192881 h 200024"/>
              <a:gd name="connsiteX7" fmla="*/ 154781 w 307182"/>
              <a:gd name="connsiteY7" fmla="*/ 185738 h 200024"/>
              <a:gd name="connsiteX8" fmla="*/ 95251 w 307182"/>
              <a:gd name="connsiteY8" fmla="*/ 166688 h 200024"/>
              <a:gd name="connsiteX9" fmla="*/ 97631 w 307182"/>
              <a:gd name="connsiteY9" fmla="*/ 152400 h 200024"/>
              <a:gd name="connsiteX10" fmla="*/ 0 w 307182"/>
              <a:gd name="connsiteY10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164307 w 307182"/>
              <a:gd name="connsiteY6" fmla="*/ 171450 h 200024"/>
              <a:gd name="connsiteX7" fmla="*/ 154781 w 307182"/>
              <a:gd name="connsiteY7" fmla="*/ 185738 h 200024"/>
              <a:gd name="connsiteX8" fmla="*/ 95251 w 307182"/>
              <a:gd name="connsiteY8" fmla="*/ 166688 h 200024"/>
              <a:gd name="connsiteX9" fmla="*/ 97631 w 307182"/>
              <a:gd name="connsiteY9" fmla="*/ 152400 h 200024"/>
              <a:gd name="connsiteX10" fmla="*/ 0 w 307182"/>
              <a:gd name="connsiteY10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164307 w 307182"/>
              <a:gd name="connsiteY6" fmla="*/ 171450 h 200024"/>
              <a:gd name="connsiteX7" fmla="*/ 154781 w 307182"/>
              <a:gd name="connsiteY7" fmla="*/ 185738 h 200024"/>
              <a:gd name="connsiteX8" fmla="*/ 95251 w 307182"/>
              <a:gd name="connsiteY8" fmla="*/ 166688 h 200024"/>
              <a:gd name="connsiteX9" fmla="*/ 90487 w 307182"/>
              <a:gd name="connsiteY9" fmla="*/ 157163 h 200024"/>
              <a:gd name="connsiteX10" fmla="*/ 0 w 307182"/>
              <a:gd name="connsiteY10" fmla="*/ 121444 h 200024"/>
              <a:gd name="connsiteX0" fmla="*/ 0 w 307182"/>
              <a:gd name="connsiteY0" fmla="*/ 121444 h 200024"/>
              <a:gd name="connsiteX1" fmla="*/ 0 w 307182"/>
              <a:gd name="connsiteY1" fmla="*/ 121444 h 200024"/>
              <a:gd name="connsiteX2" fmla="*/ 38100 w 307182"/>
              <a:gd name="connsiteY2" fmla="*/ 0 h 200024"/>
              <a:gd name="connsiteX3" fmla="*/ 290513 w 307182"/>
              <a:gd name="connsiteY3" fmla="*/ 76200 h 200024"/>
              <a:gd name="connsiteX4" fmla="*/ 307182 w 307182"/>
              <a:gd name="connsiteY4" fmla="*/ 142875 h 200024"/>
              <a:gd name="connsiteX5" fmla="*/ 252413 w 307182"/>
              <a:gd name="connsiteY5" fmla="*/ 200024 h 200024"/>
              <a:gd name="connsiteX6" fmla="*/ 164307 w 307182"/>
              <a:gd name="connsiteY6" fmla="*/ 178594 h 200024"/>
              <a:gd name="connsiteX7" fmla="*/ 154781 w 307182"/>
              <a:gd name="connsiteY7" fmla="*/ 185738 h 200024"/>
              <a:gd name="connsiteX8" fmla="*/ 95251 w 307182"/>
              <a:gd name="connsiteY8" fmla="*/ 166688 h 200024"/>
              <a:gd name="connsiteX9" fmla="*/ 90487 w 307182"/>
              <a:gd name="connsiteY9" fmla="*/ 157163 h 200024"/>
              <a:gd name="connsiteX10" fmla="*/ 0 w 307182"/>
              <a:gd name="connsiteY10" fmla="*/ 121444 h 200024"/>
              <a:gd name="connsiteX0" fmla="*/ 0 w 307182"/>
              <a:gd name="connsiteY0" fmla="*/ 121444 h 204786"/>
              <a:gd name="connsiteX1" fmla="*/ 0 w 307182"/>
              <a:gd name="connsiteY1" fmla="*/ 121444 h 204786"/>
              <a:gd name="connsiteX2" fmla="*/ 38100 w 307182"/>
              <a:gd name="connsiteY2" fmla="*/ 0 h 204786"/>
              <a:gd name="connsiteX3" fmla="*/ 290513 w 307182"/>
              <a:gd name="connsiteY3" fmla="*/ 76200 h 204786"/>
              <a:gd name="connsiteX4" fmla="*/ 307182 w 307182"/>
              <a:gd name="connsiteY4" fmla="*/ 142875 h 204786"/>
              <a:gd name="connsiteX5" fmla="*/ 269082 w 307182"/>
              <a:gd name="connsiteY5" fmla="*/ 204786 h 204786"/>
              <a:gd name="connsiteX6" fmla="*/ 164307 w 307182"/>
              <a:gd name="connsiteY6" fmla="*/ 178594 h 204786"/>
              <a:gd name="connsiteX7" fmla="*/ 154781 w 307182"/>
              <a:gd name="connsiteY7" fmla="*/ 185738 h 204786"/>
              <a:gd name="connsiteX8" fmla="*/ 95251 w 307182"/>
              <a:gd name="connsiteY8" fmla="*/ 166688 h 204786"/>
              <a:gd name="connsiteX9" fmla="*/ 90487 w 307182"/>
              <a:gd name="connsiteY9" fmla="*/ 157163 h 204786"/>
              <a:gd name="connsiteX10" fmla="*/ 0 w 307182"/>
              <a:gd name="connsiteY10" fmla="*/ 121444 h 204786"/>
              <a:gd name="connsiteX0" fmla="*/ 0 w 307182"/>
              <a:gd name="connsiteY0" fmla="*/ 121444 h 204786"/>
              <a:gd name="connsiteX1" fmla="*/ 0 w 307182"/>
              <a:gd name="connsiteY1" fmla="*/ 121444 h 204786"/>
              <a:gd name="connsiteX2" fmla="*/ 38100 w 307182"/>
              <a:gd name="connsiteY2" fmla="*/ 0 h 204786"/>
              <a:gd name="connsiteX3" fmla="*/ 290513 w 307182"/>
              <a:gd name="connsiteY3" fmla="*/ 76200 h 204786"/>
              <a:gd name="connsiteX4" fmla="*/ 307182 w 307182"/>
              <a:gd name="connsiteY4" fmla="*/ 142875 h 204786"/>
              <a:gd name="connsiteX5" fmla="*/ 269082 w 307182"/>
              <a:gd name="connsiteY5" fmla="*/ 204786 h 204786"/>
              <a:gd name="connsiteX6" fmla="*/ 164307 w 307182"/>
              <a:gd name="connsiteY6" fmla="*/ 178594 h 204786"/>
              <a:gd name="connsiteX7" fmla="*/ 154781 w 307182"/>
              <a:gd name="connsiteY7" fmla="*/ 185738 h 204786"/>
              <a:gd name="connsiteX8" fmla="*/ 95251 w 307182"/>
              <a:gd name="connsiteY8" fmla="*/ 166688 h 204786"/>
              <a:gd name="connsiteX9" fmla="*/ 90487 w 307182"/>
              <a:gd name="connsiteY9" fmla="*/ 157163 h 204786"/>
              <a:gd name="connsiteX10" fmla="*/ 0 w 307182"/>
              <a:gd name="connsiteY10" fmla="*/ 121444 h 20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182" h="204786">
                <a:moveTo>
                  <a:pt x="0" y="121444"/>
                </a:moveTo>
                <a:lnTo>
                  <a:pt x="0" y="121444"/>
                </a:lnTo>
                <a:lnTo>
                  <a:pt x="38100" y="0"/>
                </a:lnTo>
                <a:lnTo>
                  <a:pt x="290513" y="76200"/>
                </a:lnTo>
                <a:lnTo>
                  <a:pt x="307182" y="142875"/>
                </a:lnTo>
                <a:lnTo>
                  <a:pt x="269082" y="204786"/>
                </a:lnTo>
                <a:lnTo>
                  <a:pt x="164307" y="178594"/>
                </a:lnTo>
                <a:lnTo>
                  <a:pt x="154781" y="185738"/>
                </a:lnTo>
                <a:lnTo>
                  <a:pt x="95251" y="166688"/>
                </a:lnTo>
                <a:lnTo>
                  <a:pt x="90487" y="157163"/>
                </a:lnTo>
                <a:lnTo>
                  <a:pt x="0" y="121444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4C9404-8D23-4DB2-ACB7-D9C0465AE273}"/>
              </a:ext>
            </a:extLst>
          </p:cNvPr>
          <p:cNvSpPr txBox="1">
            <a:spLocks/>
          </p:cNvSpPr>
          <p:nvPr/>
        </p:nvSpPr>
        <p:spPr>
          <a:xfrm>
            <a:off x="-3314" y="1"/>
            <a:ext cx="9147313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Mobile Neutrino Lab at North Anna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AF17-A4BE-425B-B539-F1B81D9FC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223" y="6163147"/>
            <a:ext cx="1304222" cy="299971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3C2E910-227B-463B-81EF-D64BCFEDCF08}"/>
              </a:ext>
            </a:extLst>
          </p:cNvPr>
          <p:cNvSpPr txBox="1">
            <a:spLocks/>
          </p:cNvSpPr>
          <p:nvPr/>
        </p:nvSpPr>
        <p:spPr>
          <a:xfrm>
            <a:off x="2743200" y="6516688"/>
            <a:ext cx="39624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Jonathan Link</a:t>
            </a:r>
            <a:endParaRPr lang="en-US" sz="1600" i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8014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14" y="-24383"/>
            <a:ext cx="9147313" cy="685800"/>
          </a:xfrm>
        </p:spPr>
        <p:txBody>
          <a:bodyPr/>
          <a:lstStyle/>
          <a:p>
            <a:r>
              <a:rPr lang="en-US" sz="4000" dirty="0"/>
              <a:t>The Mobile Neutrino Lab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1797" y="749309"/>
            <a:ext cx="431152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solidFill>
                  <a:srgbClr val="2A3674"/>
                </a:solidFill>
              </a:rPr>
              <a:t>The </a:t>
            </a:r>
            <a:r>
              <a:rPr lang="en-US" sz="2000" dirty="0" err="1">
                <a:solidFill>
                  <a:srgbClr val="2A3674"/>
                </a:solidFill>
              </a:rPr>
              <a:t>MiniCHANDLER</a:t>
            </a:r>
            <a:r>
              <a:rPr lang="en-US" sz="2000" dirty="0">
                <a:solidFill>
                  <a:srgbClr val="2A3674"/>
                </a:solidFill>
              </a:rPr>
              <a:t> prototype was installed in our Mobile Neutrino Lab and deployed to the North Anna Nuclear Generating Station.</a:t>
            </a: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24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400" dirty="0" err="1">
                <a:solidFill>
                  <a:srgbClr val="660000"/>
                </a:solidFill>
              </a:rPr>
              <a:t>MiniCHANDLER</a:t>
            </a:r>
            <a:r>
              <a:rPr lang="en-US" sz="1400" dirty="0">
                <a:solidFill>
                  <a:srgbClr val="660000"/>
                </a:solidFill>
              </a:rPr>
              <a:t> would become:</a:t>
            </a:r>
          </a:p>
          <a:p>
            <a:pPr marL="365760" lvl="1" indent="-182880"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660000"/>
                </a:solidFill>
              </a:rPr>
              <a:t>The first demonstrated mobile neutrino detector,</a:t>
            </a:r>
          </a:p>
          <a:p>
            <a:pPr marL="365760" lvl="1" indent="-182880"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660000"/>
                </a:solidFill>
              </a:rPr>
              <a:t>The first unshielded reactor neutrino detector, and </a:t>
            </a:r>
          </a:p>
          <a:p>
            <a:pPr marL="365760" lvl="1" indent="-182880"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660000"/>
                </a:solidFill>
              </a:rPr>
              <a:t>One of the world’s smallest neutrino detectors.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77137-08A9-4030-AD3E-F737C3B1E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60" y="2139604"/>
            <a:ext cx="5610902" cy="31567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231E83-EE0A-4279-BE05-4A18F76DF80A}"/>
              </a:ext>
            </a:extLst>
          </p:cNvPr>
          <p:cNvGrpSpPr/>
          <p:nvPr/>
        </p:nvGrpSpPr>
        <p:grpSpPr>
          <a:xfrm>
            <a:off x="-10821" y="693013"/>
            <a:ext cx="4582821" cy="5795491"/>
            <a:chOff x="-10821" y="693013"/>
            <a:chExt cx="4582821" cy="579549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3013"/>
              <a:ext cx="4572000" cy="579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E01D652-E4BF-4B7C-88B4-77FEF58F0F54}"/>
                </a:ext>
              </a:extLst>
            </p:cNvPr>
            <p:cNvSpPr/>
            <p:nvPr/>
          </p:nvSpPr>
          <p:spPr>
            <a:xfrm>
              <a:off x="-10821" y="4728909"/>
              <a:ext cx="627635" cy="1758461"/>
            </a:xfrm>
            <a:custGeom>
              <a:avLst/>
              <a:gdLst>
                <a:gd name="connsiteX0" fmla="*/ 0 w 627635"/>
                <a:gd name="connsiteY0" fmla="*/ 0 h 1758461"/>
                <a:gd name="connsiteX1" fmla="*/ 21642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340871 w 627635"/>
                <a:gd name="connsiteY4" fmla="*/ 595171 h 1758461"/>
                <a:gd name="connsiteX5" fmla="*/ 205604 w 627635"/>
                <a:gd name="connsiteY5" fmla="*/ 205605 h 1758461"/>
                <a:gd name="connsiteX6" fmla="*/ 108213 w 627635"/>
                <a:gd name="connsiteY6" fmla="*/ 54106 h 1758461"/>
                <a:gd name="connsiteX7" fmla="*/ 0 w 627635"/>
                <a:gd name="connsiteY7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340871 w 627635"/>
                <a:gd name="connsiteY4" fmla="*/ 595171 h 1758461"/>
                <a:gd name="connsiteX5" fmla="*/ 205604 w 627635"/>
                <a:gd name="connsiteY5" fmla="*/ 205605 h 1758461"/>
                <a:gd name="connsiteX6" fmla="*/ 108213 w 627635"/>
                <a:gd name="connsiteY6" fmla="*/ 54106 h 1758461"/>
                <a:gd name="connsiteX7" fmla="*/ 0 w 627635"/>
                <a:gd name="connsiteY7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362513 w 627635"/>
                <a:gd name="connsiteY4" fmla="*/ 611403 h 1758461"/>
                <a:gd name="connsiteX5" fmla="*/ 205604 w 627635"/>
                <a:gd name="connsiteY5" fmla="*/ 205605 h 1758461"/>
                <a:gd name="connsiteX6" fmla="*/ 108213 w 627635"/>
                <a:gd name="connsiteY6" fmla="*/ 54106 h 1758461"/>
                <a:gd name="connsiteX7" fmla="*/ 0 w 627635"/>
                <a:gd name="connsiteY7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459905 w 627635"/>
                <a:gd name="connsiteY4" fmla="*/ 941453 h 1758461"/>
                <a:gd name="connsiteX5" fmla="*/ 362513 w 627635"/>
                <a:gd name="connsiteY5" fmla="*/ 611403 h 1758461"/>
                <a:gd name="connsiteX6" fmla="*/ 205604 w 627635"/>
                <a:gd name="connsiteY6" fmla="*/ 205605 h 1758461"/>
                <a:gd name="connsiteX7" fmla="*/ 108213 w 627635"/>
                <a:gd name="connsiteY7" fmla="*/ 54106 h 1758461"/>
                <a:gd name="connsiteX8" fmla="*/ 0 w 627635"/>
                <a:gd name="connsiteY8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486959 w 627635"/>
                <a:gd name="connsiteY4" fmla="*/ 936042 h 1758461"/>
                <a:gd name="connsiteX5" fmla="*/ 362513 w 627635"/>
                <a:gd name="connsiteY5" fmla="*/ 611403 h 1758461"/>
                <a:gd name="connsiteX6" fmla="*/ 205604 w 627635"/>
                <a:gd name="connsiteY6" fmla="*/ 205605 h 1758461"/>
                <a:gd name="connsiteX7" fmla="*/ 108213 w 627635"/>
                <a:gd name="connsiteY7" fmla="*/ 54106 h 1758461"/>
                <a:gd name="connsiteX8" fmla="*/ 0 w 627635"/>
                <a:gd name="connsiteY8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486959 w 627635"/>
                <a:gd name="connsiteY4" fmla="*/ 936042 h 1758461"/>
                <a:gd name="connsiteX5" fmla="*/ 362513 w 627635"/>
                <a:gd name="connsiteY5" fmla="*/ 611403 h 1758461"/>
                <a:gd name="connsiteX6" fmla="*/ 330049 w 627635"/>
                <a:gd name="connsiteY6" fmla="*/ 443673 h 1758461"/>
                <a:gd name="connsiteX7" fmla="*/ 205604 w 627635"/>
                <a:gd name="connsiteY7" fmla="*/ 205605 h 1758461"/>
                <a:gd name="connsiteX8" fmla="*/ 108213 w 627635"/>
                <a:gd name="connsiteY8" fmla="*/ 54106 h 1758461"/>
                <a:gd name="connsiteX9" fmla="*/ 0 w 627635"/>
                <a:gd name="connsiteY9" fmla="*/ 0 h 1758461"/>
                <a:gd name="connsiteX0" fmla="*/ 0 w 627635"/>
                <a:gd name="connsiteY0" fmla="*/ 0 h 1758461"/>
                <a:gd name="connsiteX1" fmla="*/ 10821 w 627635"/>
                <a:gd name="connsiteY1" fmla="*/ 1742229 h 1758461"/>
                <a:gd name="connsiteX2" fmla="*/ 627635 w 627635"/>
                <a:gd name="connsiteY2" fmla="*/ 1758461 h 1758461"/>
                <a:gd name="connsiteX3" fmla="*/ 535654 w 627635"/>
                <a:gd name="connsiteY3" fmla="*/ 1141647 h 1758461"/>
                <a:gd name="connsiteX4" fmla="*/ 486959 w 627635"/>
                <a:gd name="connsiteY4" fmla="*/ 936042 h 1758461"/>
                <a:gd name="connsiteX5" fmla="*/ 422030 w 627635"/>
                <a:gd name="connsiteY5" fmla="*/ 660099 h 1758461"/>
                <a:gd name="connsiteX6" fmla="*/ 330049 w 627635"/>
                <a:gd name="connsiteY6" fmla="*/ 443673 h 1758461"/>
                <a:gd name="connsiteX7" fmla="*/ 205604 w 627635"/>
                <a:gd name="connsiteY7" fmla="*/ 205605 h 1758461"/>
                <a:gd name="connsiteX8" fmla="*/ 108213 w 627635"/>
                <a:gd name="connsiteY8" fmla="*/ 54106 h 1758461"/>
                <a:gd name="connsiteX9" fmla="*/ 0 w 627635"/>
                <a:gd name="connsiteY9" fmla="*/ 0 h 17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7635" h="1758461">
                  <a:moveTo>
                    <a:pt x="0" y="0"/>
                  </a:moveTo>
                  <a:lnTo>
                    <a:pt x="10821" y="1742229"/>
                  </a:lnTo>
                  <a:lnTo>
                    <a:pt x="627635" y="1758461"/>
                  </a:lnTo>
                  <a:lnTo>
                    <a:pt x="535654" y="1141647"/>
                  </a:lnTo>
                  <a:lnTo>
                    <a:pt x="486959" y="936042"/>
                  </a:lnTo>
                  <a:lnTo>
                    <a:pt x="422030" y="660099"/>
                  </a:lnTo>
                  <a:cubicBezTo>
                    <a:pt x="402191" y="609600"/>
                    <a:pt x="349888" y="494172"/>
                    <a:pt x="330049" y="443673"/>
                  </a:cubicBezTo>
                  <a:lnTo>
                    <a:pt x="205604" y="205605"/>
                  </a:lnTo>
                  <a:lnTo>
                    <a:pt x="108213" y="5410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1C3">
                    <a:alpha val="70000"/>
                  </a:srgbClr>
                </a:gs>
                <a:gs pos="61000">
                  <a:srgbClr val="E4E1C2">
                    <a:alpha val="70000"/>
                  </a:srgbClr>
                </a:gs>
                <a:gs pos="80000">
                  <a:srgbClr val="BAB595">
                    <a:alpha val="70000"/>
                  </a:srgbClr>
                </a:gs>
                <a:gs pos="100000">
                  <a:srgbClr val="7C715D">
                    <a:alpha val="7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291D44-F18E-4488-AEB2-2F68B675F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516688"/>
            <a:ext cx="39624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</a:p>
        </p:txBody>
      </p:sp>
    </p:spTree>
    <p:extLst>
      <p:ext uri="{BB962C8B-B14F-4D97-AF65-F5344CB8AC3E}">
        <p14:creationId xmlns:p14="http://schemas.microsoft.com/office/powerpoint/2010/main" val="78290411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84739-AC73-4C5D-875E-6CA79336D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DB52C-1596-46DD-AC25-AF686A06E779}"/>
              </a:ext>
            </a:extLst>
          </p:cNvPr>
          <p:cNvSpPr txBox="1"/>
          <p:nvPr/>
        </p:nvSpPr>
        <p:spPr>
          <a:xfrm>
            <a:off x="806278" y="2644170"/>
            <a:ext cx="7531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MiniCHANDLER</a:t>
            </a:r>
            <a:r>
              <a:rPr 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Analysis</a:t>
            </a:r>
          </a:p>
          <a:p>
            <a:pPr algn="ctr"/>
            <a:r>
              <a:rPr lang="en-US" dirty="0">
                <a:solidFill>
                  <a:srgbClr val="660000"/>
                </a:solidFill>
              </a:rPr>
              <a:t>Phys. Rev. Applied 13, 034028 (2020)</a:t>
            </a:r>
          </a:p>
        </p:txBody>
      </p:sp>
    </p:spTree>
    <p:extLst>
      <p:ext uri="{BB962C8B-B14F-4D97-AF65-F5344CB8AC3E}">
        <p14:creationId xmlns:p14="http://schemas.microsoft.com/office/powerpoint/2010/main" val="136931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CF305DC-61A0-4015-BDA6-250B65EEF78D}"/>
              </a:ext>
            </a:extLst>
          </p:cNvPr>
          <p:cNvGrpSpPr/>
          <p:nvPr/>
        </p:nvGrpSpPr>
        <p:grpSpPr>
          <a:xfrm>
            <a:off x="382519" y="3731600"/>
            <a:ext cx="5070324" cy="1967433"/>
            <a:chOff x="382519" y="3731600"/>
            <a:chExt cx="5070324" cy="196743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62A8AC-F4A0-48E9-B6AE-3720ADDE9B8C}"/>
                </a:ext>
              </a:extLst>
            </p:cNvPr>
            <p:cNvSpPr/>
            <p:nvPr/>
          </p:nvSpPr>
          <p:spPr>
            <a:xfrm>
              <a:off x="382519" y="4081112"/>
              <a:ext cx="772513" cy="1617921"/>
            </a:xfrm>
            <a:custGeom>
              <a:avLst/>
              <a:gdLst>
                <a:gd name="connsiteX0" fmla="*/ 0 w 1016356"/>
                <a:gd name="connsiteY0" fmla="*/ 0 h 933651"/>
                <a:gd name="connsiteX1" fmla="*/ 972152 w 1016356"/>
                <a:gd name="connsiteY1" fmla="*/ 500514 h 933651"/>
                <a:gd name="connsiteX2" fmla="*/ 760396 w 1016356"/>
                <a:gd name="connsiteY2" fmla="*/ 933651 h 933651"/>
                <a:gd name="connsiteX0" fmla="*/ 0 w 1107804"/>
                <a:gd name="connsiteY0" fmla="*/ 0 h 933651"/>
                <a:gd name="connsiteX1" fmla="*/ 972152 w 1107804"/>
                <a:gd name="connsiteY1" fmla="*/ 500514 h 933651"/>
                <a:gd name="connsiteX2" fmla="*/ 1078030 w 1107804"/>
                <a:gd name="connsiteY2" fmla="*/ 866274 h 933651"/>
                <a:gd name="connsiteX3" fmla="*/ 760396 w 1107804"/>
                <a:gd name="connsiteY3" fmla="*/ 933651 h 933651"/>
                <a:gd name="connsiteX0" fmla="*/ 0 w 1107804"/>
                <a:gd name="connsiteY0" fmla="*/ 0 h 933651"/>
                <a:gd name="connsiteX1" fmla="*/ 972152 w 1107804"/>
                <a:gd name="connsiteY1" fmla="*/ 500514 h 933651"/>
                <a:gd name="connsiteX2" fmla="*/ 1078030 w 1107804"/>
                <a:gd name="connsiteY2" fmla="*/ 866274 h 933651"/>
                <a:gd name="connsiteX3" fmla="*/ 702644 w 1107804"/>
                <a:gd name="connsiteY3" fmla="*/ 933651 h 933651"/>
                <a:gd name="connsiteX0" fmla="*/ 0 w 1107804"/>
                <a:gd name="connsiteY0" fmla="*/ 0 h 972152"/>
                <a:gd name="connsiteX1" fmla="*/ 972152 w 1107804"/>
                <a:gd name="connsiteY1" fmla="*/ 500514 h 972152"/>
                <a:gd name="connsiteX2" fmla="*/ 1078030 w 1107804"/>
                <a:gd name="connsiteY2" fmla="*/ 866274 h 972152"/>
                <a:gd name="connsiteX3" fmla="*/ 837398 w 1107804"/>
                <a:gd name="connsiteY3" fmla="*/ 972152 h 972152"/>
                <a:gd name="connsiteX0" fmla="*/ 0 w 1107804"/>
                <a:gd name="connsiteY0" fmla="*/ 0 h 897288"/>
                <a:gd name="connsiteX1" fmla="*/ 972152 w 1107804"/>
                <a:gd name="connsiteY1" fmla="*/ 500514 h 897288"/>
                <a:gd name="connsiteX2" fmla="*/ 1078030 w 1107804"/>
                <a:gd name="connsiteY2" fmla="*/ 866274 h 897288"/>
                <a:gd name="connsiteX3" fmla="*/ 856649 w 1107804"/>
                <a:gd name="connsiteY3" fmla="*/ 895150 h 897288"/>
                <a:gd name="connsiteX0" fmla="*/ 0 w 1107804"/>
                <a:gd name="connsiteY0" fmla="*/ 0 h 914401"/>
                <a:gd name="connsiteX1" fmla="*/ 972152 w 1107804"/>
                <a:gd name="connsiteY1" fmla="*/ 500514 h 914401"/>
                <a:gd name="connsiteX2" fmla="*/ 1078030 w 1107804"/>
                <a:gd name="connsiteY2" fmla="*/ 866274 h 914401"/>
                <a:gd name="connsiteX3" fmla="*/ 981777 w 1107804"/>
                <a:gd name="connsiteY3" fmla="*/ 914401 h 914401"/>
                <a:gd name="connsiteX0" fmla="*/ 0 w 1180396"/>
                <a:gd name="connsiteY0" fmla="*/ 0 h 1328288"/>
                <a:gd name="connsiteX1" fmla="*/ 972152 w 1180396"/>
                <a:gd name="connsiteY1" fmla="*/ 500514 h 1328288"/>
                <a:gd name="connsiteX2" fmla="*/ 1078030 w 1180396"/>
                <a:gd name="connsiteY2" fmla="*/ 866274 h 1328288"/>
                <a:gd name="connsiteX3" fmla="*/ 1174282 w 1180396"/>
                <a:gd name="connsiteY3" fmla="*/ 1328288 h 1328288"/>
                <a:gd name="connsiteX0" fmla="*/ 0 w 1107804"/>
                <a:gd name="connsiteY0" fmla="*/ 0 h 1001029"/>
                <a:gd name="connsiteX1" fmla="*/ 972152 w 1107804"/>
                <a:gd name="connsiteY1" fmla="*/ 500514 h 1001029"/>
                <a:gd name="connsiteX2" fmla="*/ 1078030 w 1107804"/>
                <a:gd name="connsiteY2" fmla="*/ 866274 h 1001029"/>
                <a:gd name="connsiteX3" fmla="*/ 683394 w 1107804"/>
                <a:gd name="connsiteY3" fmla="*/ 1001029 h 1001029"/>
                <a:gd name="connsiteX0" fmla="*/ 0 w 1107804"/>
                <a:gd name="connsiteY0" fmla="*/ 0 h 1001029"/>
                <a:gd name="connsiteX1" fmla="*/ 972152 w 1107804"/>
                <a:gd name="connsiteY1" fmla="*/ 500514 h 1001029"/>
                <a:gd name="connsiteX2" fmla="*/ 1078030 w 1107804"/>
                <a:gd name="connsiteY2" fmla="*/ 866274 h 1001029"/>
                <a:gd name="connsiteX3" fmla="*/ 683394 w 1107804"/>
                <a:gd name="connsiteY3" fmla="*/ 1001029 h 1001029"/>
                <a:gd name="connsiteX0" fmla="*/ 0 w 1107804"/>
                <a:gd name="connsiteY0" fmla="*/ 0 h 943277"/>
                <a:gd name="connsiteX1" fmla="*/ 972152 w 1107804"/>
                <a:gd name="connsiteY1" fmla="*/ 500514 h 943277"/>
                <a:gd name="connsiteX2" fmla="*/ 1078030 w 1107804"/>
                <a:gd name="connsiteY2" fmla="*/ 866274 h 943277"/>
                <a:gd name="connsiteX3" fmla="*/ 693020 w 1107804"/>
                <a:gd name="connsiteY3" fmla="*/ 943277 h 943277"/>
                <a:gd name="connsiteX0" fmla="*/ 0 w 1121436"/>
                <a:gd name="connsiteY0" fmla="*/ 0 h 943277"/>
                <a:gd name="connsiteX1" fmla="*/ 972152 w 1121436"/>
                <a:gd name="connsiteY1" fmla="*/ 500514 h 943277"/>
                <a:gd name="connsiteX2" fmla="*/ 1097281 w 1121436"/>
                <a:gd name="connsiteY2" fmla="*/ 789272 h 943277"/>
                <a:gd name="connsiteX3" fmla="*/ 693020 w 1121436"/>
                <a:gd name="connsiteY3" fmla="*/ 943277 h 943277"/>
                <a:gd name="connsiteX0" fmla="*/ 0 w 1102189"/>
                <a:gd name="connsiteY0" fmla="*/ 0 h 943277"/>
                <a:gd name="connsiteX1" fmla="*/ 789272 w 1102189"/>
                <a:gd name="connsiteY1" fmla="*/ 356135 h 943277"/>
                <a:gd name="connsiteX2" fmla="*/ 1097281 w 1102189"/>
                <a:gd name="connsiteY2" fmla="*/ 789272 h 943277"/>
                <a:gd name="connsiteX3" fmla="*/ 693020 w 1102189"/>
                <a:gd name="connsiteY3" fmla="*/ 943277 h 943277"/>
                <a:gd name="connsiteX0" fmla="*/ 0 w 1382732"/>
                <a:gd name="connsiteY0" fmla="*/ 0 h 1270536"/>
                <a:gd name="connsiteX1" fmla="*/ 1068405 w 1382732"/>
                <a:gd name="connsiteY1" fmla="*/ 683394 h 1270536"/>
                <a:gd name="connsiteX2" fmla="*/ 1376414 w 1382732"/>
                <a:gd name="connsiteY2" fmla="*/ 1116531 h 1270536"/>
                <a:gd name="connsiteX3" fmla="*/ 972153 w 1382732"/>
                <a:gd name="connsiteY3" fmla="*/ 1270536 h 1270536"/>
                <a:gd name="connsiteX0" fmla="*/ 0 w 1382732"/>
                <a:gd name="connsiteY0" fmla="*/ 0 h 1270536"/>
                <a:gd name="connsiteX1" fmla="*/ 1068405 w 1382732"/>
                <a:gd name="connsiteY1" fmla="*/ 683394 h 1270536"/>
                <a:gd name="connsiteX2" fmla="*/ 1376414 w 1382732"/>
                <a:gd name="connsiteY2" fmla="*/ 1116531 h 1270536"/>
                <a:gd name="connsiteX3" fmla="*/ 972153 w 1382732"/>
                <a:gd name="connsiteY3" fmla="*/ 1270536 h 1270536"/>
                <a:gd name="connsiteX0" fmla="*/ 0 w 1421485"/>
                <a:gd name="connsiteY0" fmla="*/ 0 h 1299412"/>
                <a:gd name="connsiteX1" fmla="*/ 1106906 w 1421485"/>
                <a:gd name="connsiteY1" fmla="*/ 712270 h 1299412"/>
                <a:gd name="connsiteX2" fmla="*/ 1414915 w 1421485"/>
                <a:gd name="connsiteY2" fmla="*/ 1145407 h 1299412"/>
                <a:gd name="connsiteX3" fmla="*/ 1010654 w 1421485"/>
                <a:gd name="connsiteY3" fmla="*/ 1299412 h 1299412"/>
                <a:gd name="connsiteX0" fmla="*/ 0 w 1440869"/>
                <a:gd name="connsiteY0" fmla="*/ 0 h 1328287"/>
                <a:gd name="connsiteX1" fmla="*/ 1126157 w 1440869"/>
                <a:gd name="connsiteY1" fmla="*/ 741145 h 1328287"/>
                <a:gd name="connsiteX2" fmla="*/ 1434166 w 1440869"/>
                <a:gd name="connsiteY2" fmla="*/ 1174282 h 1328287"/>
                <a:gd name="connsiteX3" fmla="*/ 1029905 w 1440869"/>
                <a:gd name="connsiteY3" fmla="*/ 1328287 h 1328287"/>
                <a:gd name="connsiteX0" fmla="*/ 0 w 1460257"/>
                <a:gd name="connsiteY0" fmla="*/ 0 h 1347538"/>
                <a:gd name="connsiteX1" fmla="*/ 1145408 w 1460257"/>
                <a:gd name="connsiteY1" fmla="*/ 760396 h 1347538"/>
                <a:gd name="connsiteX2" fmla="*/ 1453417 w 1460257"/>
                <a:gd name="connsiteY2" fmla="*/ 1193533 h 1347538"/>
                <a:gd name="connsiteX3" fmla="*/ 1049156 w 1460257"/>
                <a:gd name="connsiteY3" fmla="*/ 1347538 h 1347538"/>
                <a:gd name="connsiteX0" fmla="*/ 0 w 1460257"/>
                <a:gd name="connsiteY0" fmla="*/ 0 h 1357163"/>
                <a:gd name="connsiteX1" fmla="*/ 1145408 w 1460257"/>
                <a:gd name="connsiteY1" fmla="*/ 770021 h 1357163"/>
                <a:gd name="connsiteX2" fmla="*/ 1453417 w 1460257"/>
                <a:gd name="connsiteY2" fmla="*/ 1203158 h 1357163"/>
                <a:gd name="connsiteX3" fmla="*/ 1049156 w 1460257"/>
                <a:gd name="connsiteY3" fmla="*/ 1357163 h 1357163"/>
                <a:gd name="connsiteX0" fmla="*/ 788653 w 2242529"/>
                <a:gd name="connsiteY0" fmla="*/ 0 h 1357163"/>
                <a:gd name="connsiteX1" fmla="*/ 28259 w 2242529"/>
                <a:gd name="connsiteY1" fmla="*/ 818147 h 1357163"/>
                <a:gd name="connsiteX2" fmla="*/ 2242070 w 2242529"/>
                <a:gd name="connsiteY2" fmla="*/ 1203158 h 1357163"/>
                <a:gd name="connsiteX3" fmla="*/ 1837809 w 2242529"/>
                <a:gd name="connsiteY3" fmla="*/ 1357163 h 1357163"/>
                <a:gd name="connsiteX0" fmla="*/ 815181 w 2269057"/>
                <a:gd name="connsiteY0" fmla="*/ 0 h 1357163"/>
                <a:gd name="connsiteX1" fmla="*/ 54787 w 2269057"/>
                <a:gd name="connsiteY1" fmla="*/ 818147 h 1357163"/>
                <a:gd name="connsiteX2" fmla="*/ 2268598 w 2269057"/>
                <a:gd name="connsiteY2" fmla="*/ 1203158 h 1357163"/>
                <a:gd name="connsiteX3" fmla="*/ 1864337 w 2269057"/>
                <a:gd name="connsiteY3" fmla="*/ 1357163 h 1357163"/>
                <a:gd name="connsiteX0" fmla="*/ 760969 w 1855758"/>
                <a:gd name="connsiteY0" fmla="*/ 0 h 1357163"/>
                <a:gd name="connsiteX1" fmla="*/ 575 w 1855758"/>
                <a:gd name="connsiteY1" fmla="*/ 818147 h 1357163"/>
                <a:gd name="connsiteX2" fmla="*/ 866849 w 1855758"/>
                <a:gd name="connsiteY2" fmla="*/ 1068404 h 1357163"/>
                <a:gd name="connsiteX3" fmla="*/ 1810125 w 1855758"/>
                <a:gd name="connsiteY3" fmla="*/ 1357163 h 1357163"/>
                <a:gd name="connsiteX0" fmla="*/ 793820 w 1842976"/>
                <a:gd name="connsiteY0" fmla="*/ 0 h 1357163"/>
                <a:gd name="connsiteX1" fmla="*/ 33426 w 1842976"/>
                <a:gd name="connsiteY1" fmla="*/ 818147 h 1357163"/>
                <a:gd name="connsiteX2" fmla="*/ 1842976 w 1842976"/>
                <a:gd name="connsiteY2" fmla="*/ 1357163 h 1357163"/>
                <a:gd name="connsiteX0" fmla="*/ 773475 w 773475"/>
                <a:gd name="connsiteY0" fmla="*/ 0 h 962527"/>
                <a:gd name="connsiteX1" fmla="*/ 13081 w 773475"/>
                <a:gd name="connsiteY1" fmla="*/ 818147 h 962527"/>
                <a:gd name="connsiteX2" fmla="*/ 446218 w 773475"/>
                <a:gd name="connsiteY2" fmla="*/ 962527 h 962527"/>
                <a:gd name="connsiteX0" fmla="*/ 769153 w 769153"/>
                <a:gd name="connsiteY0" fmla="*/ 0 h 962527"/>
                <a:gd name="connsiteX1" fmla="*/ 8759 w 769153"/>
                <a:gd name="connsiteY1" fmla="*/ 818147 h 962527"/>
                <a:gd name="connsiteX2" fmla="*/ 441896 w 769153"/>
                <a:gd name="connsiteY2" fmla="*/ 962527 h 962527"/>
                <a:gd name="connsiteX0" fmla="*/ 750580 w 750580"/>
                <a:gd name="connsiteY0" fmla="*/ 0 h 962527"/>
                <a:gd name="connsiteX1" fmla="*/ 9436 w 750580"/>
                <a:gd name="connsiteY1" fmla="*/ 693018 h 962527"/>
                <a:gd name="connsiteX2" fmla="*/ 423323 w 750580"/>
                <a:gd name="connsiteY2" fmla="*/ 962527 h 962527"/>
                <a:gd name="connsiteX0" fmla="*/ 743692 w 743692"/>
                <a:gd name="connsiteY0" fmla="*/ 0 h 962527"/>
                <a:gd name="connsiteX1" fmla="*/ 266077 w 743692"/>
                <a:gd name="connsiteY1" fmla="*/ 222122 h 962527"/>
                <a:gd name="connsiteX2" fmla="*/ 2548 w 743692"/>
                <a:gd name="connsiteY2" fmla="*/ 693018 h 962527"/>
                <a:gd name="connsiteX3" fmla="*/ 416435 w 743692"/>
                <a:gd name="connsiteY3" fmla="*/ 962527 h 962527"/>
                <a:gd name="connsiteX0" fmla="*/ 743692 w 743692"/>
                <a:gd name="connsiteY0" fmla="*/ 0 h 962527"/>
                <a:gd name="connsiteX1" fmla="*/ 266077 w 743692"/>
                <a:gd name="connsiteY1" fmla="*/ 222122 h 962527"/>
                <a:gd name="connsiteX2" fmla="*/ 2548 w 743692"/>
                <a:gd name="connsiteY2" fmla="*/ 693018 h 962527"/>
                <a:gd name="connsiteX3" fmla="*/ 416435 w 743692"/>
                <a:gd name="connsiteY3" fmla="*/ 962527 h 962527"/>
                <a:gd name="connsiteX0" fmla="*/ 754315 w 754315"/>
                <a:gd name="connsiteY0" fmla="*/ 0 h 962527"/>
                <a:gd name="connsiteX1" fmla="*/ 276700 w 754315"/>
                <a:gd name="connsiteY1" fmla="*/ 222122 h 962527"/>
                <a:gd name="connsiteX2" fmla="*/ 13171 w 754315"/>
                <a:gd name="connsiteY2" fmla="*/ 693018 h 962527"/>
                <a:gd name="connsiteX3" fmla="*/ 80036 w 754315"/>
                <a:gd name="connsiteY3" fmla="*/ 888487 h 962527"/>
                <a:gd name="connsiteX4" fmla="*/ 427058 w 754315"/>
                <a:gd name="connsiteY4" fmla="*/ 962527 h 962527"/>
                <a:gd name="connsiteX0" fmla="*/ 751624 w 751624"/>
                <a:gd name="connsiteY0" fmla="*/ 0 h 962527"/>
                <a:gd name="connsiteX1" fmla="*/ 236549 w 751624"/>
                <a:gd name="connsiteY1" fmla="*/ 256294 h 962527"/>
                <a:gd name="connsiteX2" fmla="*/ 10480 w 751624"/>
                <a:gd name="connsiteY2" fmla="*/ 693018 h 962527"/>
                <a:gd name="connsiteX3" fmla="*/ 77345 w 751624"/>
                <a:gd name="connsiteY3" fmla="*/ 888487 h 962527"/>
                <a:gd name="connsiteX4" fmla="*/ 424367 w 751624"/>
                <a:gd name="connsiteY4" fmla="*/ 962527 h 962527"/>
                <a:gd name="connsiteX0" fmla="*/ 751624 w 751624"/>
                <a:gd name="connsiteY0" fmla="*/ 0 h 962527"/>
                <a:gd name="connsiteX1" fmla="*/ 236549 w 751624"/>
                <a:gd name="connsiteY1" fmla="*/ 256294 h 962527"/>
                <a:gd name="connsiteX2" fmla="*/ 10480 w 751624"/>
                <a:gd name="connsiteY2" fmla="*/ 693018 h 962527"/>
                <a:gd name="connsiteX3" fmla="*/ 77345 w 751624"/>
                <a:gd name="connsiteY3" fmla="*/ 888487 h 962527"/>
                <a:gd name="connsiteX4" fmla="*/ 424367 w 751624"/>
                <a:gd name="connsiteY4" fmla="*/ 962527 h 962527"/>
                <a:gd name="connsiteX0" fmla="*/ 751624 w 751624"/>
                <a:gd name="connsiteY0" fmla="*/ 0 h 962527"/>
                <a:gd name="connsiteX1" fmla="*/ 236549 w 751624"/>
                <a:gd name="connsiteY1" fmla="*/ 256294 h 962527"/>
                <a:gd name="connsiteX2" fmla="*/ 10480 w 751624"/>
                <a:gd name="connsiteY2" fmla="*/ 693018 h 962527"/>
                <a:gd name="connsiteX3" fmla="*/ 77345 w 751624"/>
                <a:gd name="connsiteY3" fmla="*/ 888487 h 962527"/>
                <a:gd name="connsiteX4" fmla="*/ 237066 w 751624"/>
                <a:gd name="connsiteY4" fmla="*/ 962527 h 962527"/>
                <a:gd name="connsiteX0" fmla="*/ 751624 w 751624"/>
                <a:gd name="connsiteY0" fmla="*/ 0 h 956832"/>
                <a:gd name="connsiteX1" fmla="*/ 236549 w 751624"/>
                <a:gd name="connsiteY1" fmla="*/ 256294 h 956832"/>
                <a:gd name="connsiteX2" fmla="*/ 10480 w 751624"/>
                <a:gd name="connsiteY2" fmla="*/ 693018 h 956832"/>
                <a:gd name="connsiteX3" fmla="*/ 77345 w 751624"/>
                <a:gd name="connsiteY3" fmla="*/ 888487 h 956832"/>
                <a:gd name="connsiteX4" fmla="*/ 452461 w 751624"/>
                <a:gd name="connsiteY4" fmla="*/ 956832 h 956832"/>
                <a:gd name="connsiteX0" fmla="*/ 751624 w 751624"/>
                <a:gd name="connsiteY0" fmla="*/ 0 h 957351"/>
                <a:gd name="connsiteX1" fmla="*/ 236549 w 751624"/>
                <a:gd name="connsiteY1" fmla="*/ 256294 h 957351"/>
                <a:gd name="connsiteX2" fmla="*/ 10480 w 751624"/>
                <a:gd name="connsiteY2" fmla="*/ 693018 h 957351"/>
                <a:gd name="connsiteX3" fmla="*/ 77345 w 751624"/>
                <a:gd name="connsiteY3" fmla="*/ 888487 h 957351"/>
                <a:gd name="connsiteX4" fmla="*/ 452461 w 751624"/>
                <a:gd name="connsiteY4" fmla="*/ 956832 h 9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624" h="957351">
                  <a:moveTo>
                    <a:pt x="751624" y="0"/>
                  </a:moveTo>
                  <a:cubicBezTo>
                    <a:pt x="686069" y="44614"/>
                    <a:pt x="500547" y="4101"/>
                    <a:pt x="236549" y="256294"/>
                  </a:cubicBezTo>
                  <a:cubicBezTo>
                    <a:pt x="113025" y="371797"/>
                    <a:pt x="37014" y="587653"/>
                    <a:pt x="10480" y="693018"/>
                  </a:cubicBezTo>
                  <a:cubicBezTo>
                    <a:pt x="-16054" y="798384"/>
                    <a:pt x="8364" y="843569"/>
                    <a:pt x="77345" y="888487"/>
                  </a:cubicBezTo>
                  <a:cubicBezTo>
                    <a:pt x="146326" y="933405"/>
                    <a:pt x="251027" y="961579"/>
                    <a:pt x="452461" y="956832"/>
                  </a:cubicBezTo>
                </a:path>
              </a:pathLst>
            </a:custGeom>
            <a:noFill/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B4CD056-CBB6-49B6-9E54-A82ADB4D8216}"/>
                </a:ext>
              </a:extLst>
            </p:cNvPr>
            <p:cNvSpPr/>
            <p:nvPr/>
          </p:nvSpPr>
          <p:spPr>
            <a:xfrm>
              <a:off x="382519" y="3731600"/>
              <a:ext cx="5070324" cy="418658"/>
            </a:xfrm>
            <a:prstGeom prst="roundRect">
              <a:avLst>
                <a:gd name="adj" fmla="val 3735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849D0E-D966-46F5-A485-A93ACD5724F2}"/>
              </a:ext>
            </a:extLst>
          </p:cNvPr>
          <p:cNvGrpSpPr/>
          <p:nvPr/>
        </p:nvGrpSpPr>
        <p:grpSpPr>
          <a:xfrm>
            <a:off x="4572000" y="3373166"/>
            <a:ext cx="4251580" cy="1757099"/>
            <a:chOff x="4572000" y="3373166"/>
            <a:chExt cx="4251580" cy="175709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E4DDA85-4D8D-4882-90BA-AFB81D9C1ED9}"/>
                </a:ext>
              </a:extLst>
            </p:cNvPr>
            <p:cNvSpPr/>
            <p:nvPr/>
          </p:nvSpPr>
          <p:spPr>
            <a:xfrm>
              <a:off x="7199697" y="3800213"/>
              <a:ext cx="484818" cy="744897"/>
            </a:xfrm>
            <a:custGeom>
              <a:avLst/>
              <a:gdLst>
                <a:gd name="connsiteX0" fmla="*/ 192505 w 475876"/>
                <a:gd name="connsiteY0" fmla="*/ 0 h 693019"/>
                <a:gd name="connsiteX1" fmla="*/ 471638 w 475876"/>
                <a:gd name="connsiteY1" fmla="*/ 375385 h 693019"/>
                <a:gd name="connsiteX2" fmla="*/ 0 w 475876"/>
                <a:gd name="connsiteY2" fmla="*/ 693019 h 693019"/>
                <a:gd name="connsiteX0" fmla="*/ 192505 w 473091"/>
                <a:gd name="connsiteY0" fmla="*/ 0 h 693019"/>
                <a:gd name="connsiteX1" fmla="*/ 471638 w 473091"/>
                <a:gd name="connsiteY1" fmla="*/ 375385 h 693019"/>
                <a:gd name="connsiteX2" fmla="*/ 288758 w 473091"/>
                <a:gd name="connsiteY2" fmla="*/ 664143 h 693019"/>
                <a:gd name="connsiteX3" fmla="*/ 0 w 473091"/>
                <a:gd name="connsiteY3" fmla="*/ 693019 h 693019"/>
                <a:gd name="connsiteX0" fmla="*/ 202131 w 482717"/>
                <a:gd name="connsiteY0" fmla="*/ 0 h 693019"/>
                <a:gd name="connsiteX1" fmla="*/ 481264 w 482717"/>
                <a:gd name="connsiteY1" fmla="*/ 375385 h 693019"/>
                <a:gd name="connsiteX2" fmla="*/ 298384 w 482717"/>
                <a:gd name="connsiteY2" fmla="*/ 664143 h 693019"/>
                <a:gd name="connsiteX3" fmla="*/ 0 w 482717"/>
                <a:gd name="connsiteY3" fmla="*/ 693019 h 693019"/>
                <a:gd name="connsiteX0" fmla="*/ 202131 w 482717"/>
                <a:gd name="connsiteY0" fmla="*/ 0 h 699748"/>
                <a:gd name="connsiteX1" fmla="*/ 481264 w 482717"/>
                <a:gd name="connsiteY1" fmla="*/ 375385 h 699748"/>
                <a:gd name="connsiteX2" fmla="*/ 298384 w 482717"/>
                <a:gd name="connsiteY2" fmla="*/ 664143 h 699748"/>
                <a:gd name="connsiteX3" fmla="*/ 0 w 482717"/>
                <a:gd name="connsiteY3" fmla="*/ 693019 h 699748"/>
                <a:gd name="connsiteX0" fmla="*/ 202131 w 482717"/>
                <a:gd name="connsiteY0" fmla="*/ 0 h 699748"/>
                <a:gd name="connsiteX1" fmla="*/ 481264 w 482717"/>
                <a:gd name="connsiteY1" fmla="*/ 375385 h 699748"/>
                <a:gd name="connsiteX2" fmla="*/ 298384 w 482717"/>
                <a:gd name="connsiteY2" fmla="*/ 664143 h 699748"/>
                <a:gd name="connsiteX3" fmla="*/ 0 w 482717"/>
                <a:gd name="connsiteY3" fmla="*/ 693019 h 699748"/>
                <a:gd name="connsiteX0" fmla="*/ 202131 w 484818"/>
                <a:gd name="connsiteY0" fmla="*/ 0 h 696240"/>
                <a:gd name="connsiteX1" fmla="*/ 481264 w 484818"/>
                <a:gd name="connsiteY1" fmla="*/ 375385 h 696240"/>
                <a:gd name="connsiteX2" fmla="*/ 336885 w 484818"/>
                <a:gd name="connsiteY2" fmla="*/ 654518 h 696240"/>
                <a:gd name="connsiteX3" fmla="*/ 0 w 484818"/>
                <a:gd name="connsiteY3" fmla="*/ 693019 h 6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818" h="696240">
                  <a:moveTo>
                    <a:pt x="202131" y="0"/>
                  </a:moveTo>
                  <a:cubicBezTo>
                    <a:pt x="357739" y="129941"/>
                    <a:pt x="458805" y="266299"/>
                    <a:pt x="481264" y="375385"/>
                  </a:cubicBezTo>
                  <a:cubicBezTo>
                    <a:pt x="503723" y="484471"/>
                    <a:pt x="415491" y="601579"/>
                    <a:pt x="336885" y="654518"/>
                  </a:cubicBezTo>
                  <a:cubicBezTo>
                    <a:pt x="258279" y="707457"/>
                    <a:pt x="189297" y="696228"/>
                    <a:pt x="0" y="693019"/>
                  </a:cubicBezTo>
                </a:path>
              </a:pathLst>
            </a:custGeom>
            <a:noFill/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DA297F-5BA9-4635-B7A3-59688420B65E}"/>
                </a:ext>
              </a:extLst>
            </p:cNvPr>
            <p:cNvSpPr/>
            <p:nvPr/>
          </p:nvSpPr>
          <p:spPr>
            <a:xfrm>
              <a:off x="7363323" y="3773102"/>
              <a:ext cx="1460257" cy="1357163"/>
            </a:xfrm>
            <a:custGeom>
              <a:avLst/>
              <a:gdLst>
                <a:gd name="connsiteX0" fmla="*/ 0 w 1016356"/>
                <a:gd name="connsiteY0" fmla="*/ 0 h 933651"/>
                <a:gd name="connsiteX1" fmla="*/ 972152 w 1016356"/>
                <a:gd name="connsiteY1" fmla="*/ 500514 h 933651"/>
                <a:gd name="connsiteX2" fmla="*/ 760396 w 1016356"/>
                <a:gd name="connsiteY2" fmla="*/ 933651 h 933651"/>
                <a:gd name="connsiteX0" fmla="*/ 0 w 1107804"/>
                <a:gd name="connsiteY0" fmla="*/ 0 h 933651"/>
                <a:gd name="connsiteX1" fmla="*/ 972152 w 1107804"/>
                <a:gd name="connsiteY1" fmla="*/ 500514 h 933651"/>
                <a:gd name="connsiteX2" fmla="*/ 1078030 w 1107804"/>
                <a:gd name="connsiteY2" fmla="*/ 866274 h 933651"/>
                <a:gd name="connsiteX3" fmla="*/ 760396 w 1107804"/>
                <a:gd name="connsiteY3" fmla="*/ 933651 h 933651"/>
                <a:gd name="connsiteX0" fmla="*/ 0 w 1107804"/>
                <a:gd name="connsiteY0" fmla="*/ 0 h 933651"/>
                <a:gd name="connsiteX1" fmla="*/ 972152 w 1107804"/>
                <a:gd name="connsiteY1" fmla="*/ 500514 h 933651"/>
                <a:gd name="connsiteX2" fmla="*/ 1078030 w 1107804"/>
                <a:gd name="connsiteY2" fmla="*/ 866274 h 933651"/>
                <a:gd name="connsiteX3" fmla="*/ 702644 w 1107804"/>
                <a:gd name="connsiteY3" fmla="*/ 933651 h 933651"/>
                <a:gd name="connsiteX0" fmla="*/ 0 w 1107804"/>
                <a:gd name="connsiteY0" fmla="*/ 0 h 972152"/>
                <a:gd name="connsiteX1" fmla="*/ 972152 w 1107804"/>
                <a:gd name="connsiteY1" fmla="*/ 500514 h 972152"/>
                <a:gd name="connsiteX2" fmla="*/ 1078030 w 1107804"/>
                <a:gd name="connsiteY2" fmla="*/ 866274 h 972152"/>
                <a:gd name="connsiteX3" fmla="*/ 837398 w 1107804"/>
                <a:gd name="connsiteY3" fmla="*/ 972152 h 972152"/>
                <a:gd name="connsiteX0" fmla="*/ 0 w 1107804"/>
                <a:gd name="connsiteY0" fmla="*/ 0 h 897288"/>
                <a:gd name="connsiteX1" fmla="*/ 972152 w 1107804"/>
                <a:gd name="connsiteY1" fmla="*/ 500514 h 897288"/>
                <a:gd name="connsiteX2" fmla="*/ 1078030 w 1107804"/>
                <a:gd name="connsiteY2" fmla="*/ 866274 h 897288"/>
                <a:gd name="connsiteX3" fmla="*/ 856649 w 1107804"/>
                <a:gd name="connsiteY3" fmla="*/ 895150 h 897288"/>
                <a:gd name="connsiteX0" fmla="*/ 0 w 1107804"/>
                <a:gd name="connsiteY0" fmla="*/ 0 h 914401"/>
                <a:gd name="connsiteX1" fmla="*/ 972152 w 1107804"/>
                <a:gd name="connsiteY1" fmla="*/ 500514 h 914401"/>
                <a:gd name="connsiteX2" fmla="*/ 1078030 w 1107804"/>
                <a:gd name="connsiteY2" fmla="*/ 866274 h 914401"/>
                <a:gd name="connsiteX3" fmla="*/ 981777 w 1107804"/>
                <a:gd name="connsiteY3" fmla="*/ 914401 h 914401"/>
                <a:gd name="connsiteX0" fmla="*/ 0 w 1180396"/>
                <a:gd name="connsiteY0" fmla="*/ 0 h 1328288"/>
                <a:gd name="connsiteX1" fmla="*/ 972152 w 1180396"/>
                <a:gd name="connsiteY1" fmla="*/ 500514 h 1328288"/>
                <a:gd name="connsiteX2" fmla="*/ 1078030 w 1180396"/>
                <a:gd name="connsiteY2" fmla="*/ 866274 h 1328288"/>
                <a:gd name="connsiteX3" fmla="*/ 1174282 w 1180396"/>
                <a:gd name="connsiteY3" fmla="*/ 1328288 h 1328288"/>
                <a:gd name="connsiteX0" fmla="*/ 0 w 1107804"/>
                <a:gd name="connsiteY0" fmla="*/ 0 h 1001029"/>
                <a:gd name="connsiteX1" fmla="*/ 972152 w 1107804"/>
                <a:gd name="connsiteY1" fmla="*/ 500514 h 1001029"/>
                <a:gd name="connsiteX2" fmla="*/ 1078030 w 1107804"/>
                <a:gd name="connsiteY2" fmla="*/ 866274 h 1001029"/>
                <a:gd name="connsiteX3" fmla="*/ 683394 w 1107804"/>
                <a:gd name="connsiteY3" fmla="*/ 1001029 h 1001029"/>
                <a:gd name="connsiteX0" fmla="*/ 0 w 1107804"/>
                <a:gd name="connsiteY0" fmla="*/ 0 h 1001029"/>
                <a:gd name="connsiteX1" fmla="*/ 972152 w 1107804"/>
                <a:gd name="connsiteY1" fmla="*/ 500514 h 1001029"/>
                <a:gd name="connsiteX2" fmla="*/ 1078030 w 1107804"/>
                <a:gd name="connsiteY2" fmla="*/ 866274 h 1001029"/>
                <a:gd name="connsiteX3" fmla="*/ 683394 w 1107804"/>
                <a:gd name="connsiteY3" fmla="*/ 1001029 h 1001029"/>
                <a:gd name="connsiteX0" fmla="*/ 0 w 1107804"/>
                <a:gd name="connsiteY0" fmla="*/ 0 h 943277"/>
                <a:gd name="connsiteX1" fmla="*/ 972152 w 1107804"/>
                <a:gd name="connsiteY1" fmla="*/ 500514 h 943277"/>
                <a:gd name="connsiteX2" fmla="*/ 1078030 w 1107804"/>
                <a:gd name="connsiteY2" fmla="*/ 866274 h 943277"/>
                <a:gd name="connsiteX3" fmla="*/ 693020 w 1107804"/>
                <a:gd name="connsiteY3" fmla="*/ 943277 h 943277"/>
                <a:gd name="connsiteX0" fmla="*/ 0 w 1121436"/>
                <a:gd name="connsiteY0" fmla="*/ 0 h 943277"/>
                <a:gd name="connsiteX1" fmla="*/ 972152 w 1121436"/>
                <a:gd name="connsiteY1" fmla="*/ 500514 h 943277"/>
                <a:gd name="connsiteX2" fmla="*/ 1097281 w 1121436"/>
                <a:gd name="connsiteY2" fmla="*/ 789272 h 943277"/>
                <a:gd name="connsiteX3" fmla="*/ 693020 w 1121436"/>
                <a:gd name="connsiteY3" fmla="*/ 943277 h 943277"/>
                <a:gd name="connsiteX0" fmla="*/ 0 w 1102189"/>
                <a:gd name="connsiteY0" fmla="*/ 0 h 943277"/>
                <a:gd name="connsiteX1" fmla="*/ 789272 w 1102189"/>
                <a:gd name="connsiteY1" fmla="*/ 356135 h 943277"/>
                <a:gd name="connsiteX2" fmla="*/ 1097281 w 1102189"/>
                <a:gd name="connsiteY2" fmla="*/ 789272 h 943277"/>
                <a:gd name="connsiteX3" fmla="*/ 693020 w 1102189"/>
                <a:gd name="connsiteY3" fmla="*/ 943277 h 943277"/>
                <a:gd name="connsiteX0" fmla="*/ 0 w 1382732"/>
                <a:gd name="connsiteY0" fmla="*/ 0 h 1270536"/>
                <a:gd name="connsiteX1" fmla="*/ 1068405 w 1382732"/>
                <a:gd name="connsiteY1" fmla="*/ 683394 h 1270536"/>
                <a:gd name="connsiteX2" fmla="*/ 1376414 w 1382732"/>
                <a:gd name="connsiteY2" fmla="*/ 1116531 h 1270536"/>
                <a:gd name="connsiteX3" fmla="*/ 972153 w 1382732"/>
                <a:gd name="connsiteY3" fmla="*/ 1270536 h 1270536"/>
                <a:gd name="connsiteX0" fmla="*/ 0 w 1382732"/>
                <a:gd name="connsiteY0" fmla="*/ 0 h 1270536"/>
                <a:gd name="connsiteX1" fmla="*/ 1068405 w 1382732"/>
                <a:gd name="connsiteY1" fmla="*/ 683394 h 1270536"/>
                <a:gd name="connsiteX2" fmla="*/ 1376414 w 1382732"/>
                <a:gd name="connsiteY2" fmla="*/ 1116531 h 1270536"/>
                <a:gd name="connsiteX3" fmla="*/ 972153 w 1382732"/>
                <a:gd name="connsiteY3" fmla="*/ 1270536 h 1270536"/>
                <a:gd name="connsiteX0" fmla="*/ 0 w 1421485"/>
                <a:gd name="connsiteY0" fmla="*/ 0 h 1299412"/>
                <a:gd name="connsiteX1" fmla="*/ 1106906 w 1421485"/>
                <a:gd name="connsiteY1" fmla="*/ 712270 h 1299412"/>
                <a:gd name="connsiteX2" fmla="*/ 1414915 w 1421485"/>
                <a:gd name="connsiteY2" fmla="*/ 1145407 h 1299412"/>
                <a:gd name="connsiteX3" fmla="*/ 1010654 w 1421485"/>
                <a:gd name="connsiteY3" fmla="*/ 1299412 h 1299412"/>
                <a:gd name="connsiteX0" fmla="*/ 0 w 1440869"/>
                <a:gd name="connsiteY0" fmla="*/ 0 h 1328287"/>
                <a:gd name="connsiteX1" fmla="*/ 1126157 w 1440869"/>
                <a:gd name="connsiteY1" fmla="*/ 741145 h 1328287"/>
                <a:gd name="connsiteX2" fmla="*/ 1434166 w 1440869"/>
                <a:gd name="connsiteY2" fmla="*/ 1174282 h 1328287"/>
                <a:gd name="connsiteX3" fmla="*/ 1029905 w 1440869"/>
                <a:gd name="connsiteY3" fmla="*/ 1328287 h 1328287"/>
                <a:gd name="connsiteX0" fmla="*/ 0 w 1460257"/>
                <a:gd name="connsiteY0" fmla="*/ 0 h 1347538"/>
                <a:gd name="connsiteX1" fmla="*/ 1145408 w 1460257"/>
                <a:gd name="connsiteY1" fmla="*/ 760396 h 1347538"/>
                <a:gd name="connsiteX2" fmla="*/ 1453417 w 1460257"/>
                <a:gd name="connsiteY2" fmla="*/ 1193533 h 1347538"/>
                <a:gd name="connsiteX3" fmla="*/ 1049156 w 1460257"/>
                <a:gd name="connsiteY3" fmla="*/ 1347538 h 1347538"/>
                <a:gd name="connsiteX0" fmla="*/ 0 w 1460257"/>
                <a:gd name="connsiteY0" fmla="*/ 0 h 1357163"/>
                <a:gd name="connsiteX1" fmla="*/ 1145408 w 1460257"/>
                <a:gd name="connsiteY1" fmla="*/ 770021 h 1357163"/>
                <a:gd name="connsiteX2" fmla="*/ 1453417 w 1460257"/>
                <a:gd name="connsiteY2" fmla="*/ 1203158 h 1357163"/>
                <a:gd name="connsiteX3" fmla="*/ 1049156 w 1460257"/>
                <a:gd name="connsiteY3" fmla="*/ 1357163 h 13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257" h="1357163">
                  <a:moveTo>
                    <a:pt x="0" y="0"/>
                  </a:moveTo>
                  <a:cubicBezTo>
                    <a:pt x="403458" y="287956"/>
                    <a:pt x="903172" y="569495"/>
                    <a:pt x="1145408" y="770021"/>
                  </a:cubicBezTo>
                  <a:cubicBezTo>
                    <a:pt x="1387644" y="970547"/>
                    <a:pt x="1488710" y="1130969"/>
                    <a:pt x="1453417" y="1203158"/>
                  </a:cubicBezTo>
                  <a:cubicBezTo>
                    <a:pt x="1418124" y="1275347"/>
                    <a:pt x="1349143" y="1357163"/>
                    <a:pt x="1049156" y="1357163"/>
                  </a:cubicBezTo>
                </a:path>
              </a:pathLst>
            </a:custGeom>
            <a:noFill/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C4A776E-D813-4959-8510-E8C30B6D18E5}"/>
                </a:ext>
              </a:extLst>
            </p:cNvPr>
            <p:cNvSpPr/>
            <p:nvPr/>
          </p:nvSpPr>
          <p:spPr>
            <a:xfrm>
              <a:off x="4572000" y="3373166"/>
              <a:ext cx="3580598" cy="418658"/>
            </a:xfrm>
            <a:prstGeom prst="roundRect">
              <a:avLst>
                <a:gd name="adj" fmla="val 3735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B3CA5-07EE-482E-8915-BA306FEF2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C4E443-A3DB-45BC-ABD6-EF2DEB470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</p:spPr>
        <p:txBody>
          <a:bodyPr/>
          <a:lstStyle/>
          <a:p>
            <a:r>
              <a:rPr lang="en-US" dirty="0"/>
              <a:t>The IBD Event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05EC6-6369-4F38-8AB4-37398D1393A1}"/>
              </a:ext>
            </a:extLst>
          </p:cNvPr>
          <p:cNvSpPr txBox="1"/>
          <p:nvPr/>
        </p:nvSpPr>
        <p:spPr>
          <a:xfrm>
            <a:off x="316871" y="805758"/>
            <a:ext cx="849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A3674"/>
                </a:solidFill>
              </a:rPr>
              <a:t>The inverse beta decay candidates include all positron-like events in the 1000 </a:t>
            </a:r>
            <a:r>
              <a:rPr lang="el-GR" sz="2400" dirty="0">
                <a:solidFill>
                  <a:srgbClr val="2A3674"/>
                </a:solidFill>
              </a:rPr>
              <a:t>μ</a:t>
            </a:r>
            <a:r>
              <a:rPr lang="en-US" sz="2400" dirty="0">
                <a:solidFill>
                  <a:srgbClr val="2A3674"/>
                </a:solidFill>
              </a:rPr>
              <a:t>s preceding a neutron.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660000"/>
                </a:solidFill>
              </a:rPr>
              <a:t>The positron candidate energy is reconstructed from the pattern of PMT light collected in each detector plane.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A3674"/>
                </a:solidFill>
              </a:rPr>
              <a:t>We apply a spatial separation cut between the positron and neutron.</a:t>
            </a:r>
          </a:p>
          <a:p>
            <a:pPr>
              <a:spcAft>
                <a:spcPts val="1800"/>
              </a:spcAft>
            </a:pPr>
            <a:r>
              <a:rPr lang="en-US" sz="2400" u="sng" dirty="0">
                <a:solidFill>
                  <a:srgbClr val="660000"/>
                </a:solidFill>
              </a:rPr>
              <a:t>Topological selections</a:t>
            </a:r>
            <a:r>
              <a:rPr lang="en-US" sz="2400" dirty="0">
                <a:solidFill>
                  <a:srgbClr val="660000"/>
                </a:solidFill>
              </a:rPr>
              <a:t> are used to reject multiple proton recoils and tag evidence of the annihilation gammas: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2A3674"/>
                </a:solidFill>
              </a:rPr>
              <a:t>Total energy outside the primary cube &lt;1 MeV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2A3674"/>
                </a:solidFill>
              </a:rPr>
              <a:t>No single cube outside the primary cube with E&gt;511 keV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2A3674"/>
                </a:solidFill>
              </a:rPr>
              <a:t>At least one cube outside the primary with energy &gt;100 keV</a:t>
            </a:r>
          </a:p>
        </p:txBody>
      </p:sp>
    </p:spTree>
    <p:extLst>
      <p:ext uri="{BB962C8B-B14F-4D97-AF65-F5344CB8AC3E}">
        <p14:creationId xmlns:p14="http://schemas.microsoft.com/office/powerpoint/2010/main" val="34323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B3CA5-07EE-482E-8915-BA306FEF2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05EC6-6369-4F38-8AB4-37398D1393A1}"/>
              </a:ext>
            </a:extLst>
          </p:cNvPr>
          <p:cNvSpPr txBox="1"/>
          <p:nvPr/>
        </p:nvSpPr>
        <p:spPr>
          <a:xfrm>
            <a:off x="316871" y="697786"/>
            <a:ext cx="849215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A3674"/>
                </a:solidFill>
              </a:rPr>
              <a:t>We then sorted our IBD candidates into energy bins of 1 MeV.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660000"/>
                </a:solidFill>
              </a:rPr>
              <a:t>In each bin, the positron-neutron </a:t>
            </a:r>
            <a:r>
              <a:rPr lang="el-GR" sz="2400" dirty="0">
                <a:solidFill>
                  <a:srgbClr val="660000"/>
                </a:solidFill>
              </a:rPr>
              <a:t>Δ</a:t>
            </a:r>
            <a:r>
              <a:rPr lang="en-US" sz="2400" i="1" dirty="0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 distribution was fitted with an exponential plus flat distribution,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2A3674"/>
                </a:solidFill>
              </a:rPr>
              <a:t>This is how we extracted the time-correlated event rate as a function of the positron candidate energy.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D0A80-8981-4DBF-AF65-13E9620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35" y="2315827"/>
            <a:ext cx="5080161" cy="336620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7EB3B33-D202-4351-AE74-F50B09C80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</p:spPr>
        <p:txBody>
          <a:bodyPr/>
          <a:lstStyle/>
          <a:p>
            <a:r>
              <a:rPr lang="en-US" dirty="0"/>
              <a:t>Fitting </a:t>
            </a:r>
            <a:r>
              <a:rPr lang="el-GR" dirty="0"/>
              <a:t>Δ</a:t>
            </a:r>
            <a:r>
              <a:rPr lang="en-US" i="1" dirty="0"/>
              <a:t>t</a:t>
            </a:r>
            <a:r>
              <a:rPr lang="en-US" dirty="0"/>
              <a:t> for Correlated Events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37D0C-7DE1-4BC9-97BE-8BCDE8482D7E}"/>
              </a:ext>
            </a:extLst>
          </p:cNvPr>
          <p:cNvSpPr txBox="1"/>
          <p:nvPr/>
        </p:nvSpPr>
        <p:spPr>
          <a:xfrm>
            <a:off x="3632408" y="2154683"/>
            <a:ext cx="2320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Phys. Rev. Applied 13, 034028 (2020)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3BC95-760E-4786-9331-A890E0AC8615}"/>
              </a:ext>
            </a:extLst>
          </p:cNvPr>
          <p:cNvSpPr txBox="1"/>
          <p:nvPr/>
        </p:nvSpPr>
        <p:spPr>
          <a:xfrm>
            <a:off x="3676405" y="4903992"/>
            <a:ext cx="2232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Random Coincident Events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0E6756-5C6C-4422-91D2-B5E8D86CD740}"/>
              </a:ext>
            </a:extLst>
          </p:cNvPr>
          <p:cNvGrpSpPr/>
          <p:nvPr/>
        </p:nvGrpSpPr>
        <p:grpSpPr>
          <a:xfrm>
            <a:off x="3038318" y="4044089"/>
            <a:ext cx="2037022" cy="555982"/>
            <a:chOff x="3038318" y="4044089"/>
            <a:chExt cx="2037022" cy="55598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E75729-D492-4F5E-897F-333BF43CB12D}"/>
                </a:ext>
              </a:extLst>
            </p:cNvPr>
            <p:cNvSpPr txBox="1"/>
            <p:nvPr/>
          </p:nvSpPr>
          <p:spPr>
            <a:xfrm>
              <a:off x="3607241" y="4044089"/>
              <a:ext cx="1468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6600"/>
                  </a:solidFill>
                </a:rPr>
                <a:t>Correlated Events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9CA27-0CA6-470D-8632-E2A007E6D616}"/>
                </a:ext>
              </a:extLst>
            </p:cNvPr>
            <p:cNvSpPr/>
            <p:nvPr/>
          </p:nvSpPr>
          <p:spPr>
            <a:xfrm>
              <a:off x="3038318" y="4214462"/>
              <a:ext cx="636060" cy="385609"/>
            </a:xfrm>
            <a:custGeom>
              <a:avLst/>
              <a:gdLst>
                <a:gd name="connsiteX0" fmla="*/ 192505 w 475876"/>
                <a:gd name="connsiteY0" fmla="*/ 0 h 693019"/>
                <a:gd name="connsiteX1" fmla="*/ 471638 w 475876"/>
                <a:gd name="connsiteY1" fmla="*/ 375385 h 693019"/>
                <a:gd name="connsiteX2" fmla="*/ 0 w 475876"/>
                <a:gd name="connsiteY2" fmla="*/ 693019 h 693019"/>
                <a:gd name="connsiteX0" fmla="*/ 192505 w 473091"/>
                <a:gd name="connsiteY0" fmla="*/ 0 h 693019"/>
                <a:gd name="connsiteX1" fmla="*/ 471638 w 473091"/>
                <a:gd name="connsiteY1" fmla="*/ 375385 h 693019"/>
                <a:gd name="connsiteX2" fmla="*/ 288758 w 473091"/>
                <a:gd name="connsiteY2" fmla="*/ 664143 h 693019"/>
                <a:gd name="connsiteX3" fmla="*/ 0 w 473091"/>
                <a:gd name="connsiteY3" fmla="*/ 693019 h 693019"/>
                <a:gd name="connsiteX0" fmla="*/ 202131 w 482717"/>
                <a:gd name="connsiteY0" fmla="*/ 0 h 693019"/>
                <a:gd name="connsiteX1" fmla="*/ 481264 w 482717"/>
                <a:gd name="connsiteY1" fmla="*/ 375385 h 693019"/>
                <a:gd name="connsiteX2" fmla="*/ 298384 w 482717"/>
                <a:gd name="connsiteY2" fmla="*/ 664143 h 693019"/>
                <a:gd name="connsiteX3" fmla="*/ 0 w 482717"/>
                <a:gd name="connsiteY3" fmla="*/ 693019 h 693019"/>
                <a:gd name="connsiteX0" fmla="*/ 202131 w 482717"/>
                <a:gd name="connsiteY0" fmla="*/ 0 h 699748"/>
                <a:gd name="connsiteX1" fmla="*/ 481264 w 482717"/>
                <a:gd name="connsiteY1" fmla="*/ 375385 h 699748"/>
                <a:gd name="connsiteX2" fmla="*/ 298384 w 482717"/>
                <a:gd name="connsiteY2" fmla="*/ 664143 h 699748"/>
                <a:gd name="connsiteX3" fmla="*/ 0 w 482717"/>
                <a:gd name="connsiteY3" fmla="*/ 693019 h 699748"/>
                <a:gd name="connsiteX0" fmla="*/ 202131 w 482717"/>
                <a:gd name="connsiteY0" fmla="*/ 0 h 699748"/>
                <a:gd name="connsiteX1" fmla="*/ 481264 w 482717"/>
                <a:gd name="connsiteY1" fmla="*/ 375385 h 699748"/>
                <a:gd name="connsiteX2" fmla="*/ 298384 w 482717"/>
                <a:gd name="connsiteY2" fmla="*/ 664143 h 699748"/>
                <a:gd name="connsiteX3" fmla="*/ 0 w 482717"/>
                <a:gd name="connsiteY3" fmla="*/ 693019 h 699748"/>
                <a:gd name="connsiteX0" fmla="*/ 202131 w 484818"/>
                <a:gd name="connsiteY0" fmla="*/ 0 h 696240"/>
                <a:gd name="connsiteX1" fmla="*/ 481264 w 484818"/>
                <a:gd name="connsiteY1" fmla="*/ 375385 h 696240"/>
                <a:gd name="connsiteX2" fmla="*/ 336885 w 484818"/>
                <a:gd name="connsiteY2" fmla="*/ 654518 h 696240"/>
                <a:gd name="connsiteX3" fmla="*/ 0 w 484818"/>
                <a:gd name="connsiteY3" fmla="*/ 693019 h 696240"/>
                <a:gd name="connsiteX0" fmla="*/ 202131 w 348691"/>
                <a:gd name="connsiteY0" fmla="*/ 0 h 696240"/>
                <a:gd name="connsiteX1" fmla="*/ 54235 w 348691"/>
                <a:gd name="connsiteY1" fmla="*/ 406749 h 696240"/>
                <a:gd name="connsiteX2" fmla="*/ 336885 w 348691"/>
                <a:gd name="connsiteY2" fmla="*/ 654518 h 696240"/>
                <a:gd name="connsiteX3" fmla="*/ 0 w 348691"/>
                <a:gd name="connsiteY3" fmla="*/ 693019 h 696240"/>
                <a:gd name="connsiteX0" fmla="*/ 149012 w 509253"/>
                <a:gd name="connsiteY0" fmla="*/ 0 h 678585"/>
                <a:gd name="connsiteX1" fmla="*/ 1116 w 509253"/>
                <a:gd name="connsiteY1" fmla="*/ 406749 h 678585"/>
                <a:gd name="connsiteX2" fmla="*/ 283766 w 509253"/>
                <a:gd name="connsiteY2" fmla="*/ 654518 h 678585"/>
                <a:gd name="connsiteX3" fmla="*/ 462027 w 509253"/>
                <a:gd name="connsiteY3" fmla="*/ 653814 h 678585"/>
                <a:gd name="connsiteX0" fmla="*/ 317361 w 463921"/>
                <a:gd name="connsiteY0" fmla="*/ 0 h 709490"/>
                <a:gd name="connsiteX1" fmla="*/ 169465 w 463921"/>
                <a:gd name="connsiteY1" fmla="*/ 406749 h 709490"/>
                <a:gd name="connsiteX2" fmla="*/ 452115 w 463921"/>
                <a:gd name="connsiteY2" fmla="*/ 654518 h 709490"/>
                <a:gd name="connsiteX3" fmla="*/ 0 w 463921"/>
                <a:gd name="connsiteY3" fmla="*/ 708701 h 709490"/>
                <a:gd name="connsiteX0" fmla="*/ 317361 w 463921"/>
                <a:gd name="connsiteY0" fmla="*/ 0 h 709490"/>
                <a:gd name="connsiteX1" fmla="*/ 169465 w 463921"/>
                <a:gd name="connsiteY1" fmla="*/ 406749 h 709490"/>
                <a:gd name="connsiteX2" fmla="*/ 452115 w 463921"/>
                <a:gd name="connsiteY2" fmla="*/ 654518 h 709490"/>
                <a:gd name="connsiteX3" fmla="*/ 0 w 463921"/>
                <a:gd name="connsiteY3" fmla="*/ 708701 h 709490"/>
                <a:gd name="connsiteX0" fmla="*/ 324139 w 463889"/>
                <a:gd name="connsiteY0" fmla="*/ 0 h 591875"/>
                <a:gd name="connsiteX1" fmla="*/ 169465 w 463889"/>
                <a:gd name="connsiteY1" fmla="*/ 289134 h 591875"/>
                <a:gd name="connsiteX2" fmla="*/ 452115 w 463889"/>
                <a:gd name="connsiteY2" fmla="*/ 536903 h 591875"/>
                <a:gd name="connsiteX3" fmla="*/ 0 w 463889"/>
                <a:gd name="connsiteY3" fmla="*/ 591086 h 591875"/>
                <a:gd name="connsiteX0" fmla="*/ 324139 w 452115"/>
                <a:gd name="connsiteY0" fmla="*/ 0 h 591875"/>
                <a:gd name="connsiteX1" fmla="*/ 169465 w 452115"/>
                <a:gd name="connsiteY1" fmla="*/ 289134 h 591875"/>
                <a:gd name="connsiteX2" fmla="*/ 452115 w 452115"/>
                <a:gd name="connsiteY2" fmla="*/ 536903 h 591875"/>
                <a:gd name="connsiteX3" fmla="*/ 0 w 452115"/>
                <a:gd name="connsiteY3" fmla="*/ 591086 h 591875"/>
                <a:gd name="connsiteX0" fmla="*/ 324139 w 452115"/>
                <a:gd name="connsiteY0" fmla="*/ 0 h 591875"/>
                <a:gd name="connsiteX1" fmla="*/ 149130 w 452115"/>
                <a:gd name="connsiteY1" fmla="*/ 289134 h 591875"/>
                <a:gd name="connsiteX2" fmla="*/ 452115 w 452115"/>
                <a:gd name="connsiteY2" fmla="*/ 536903 h 591875"/>
                <a:gd name="connsiteX3" fmla="*/ 0 w 452115"/>
                <a:gd name="connsiteY3" fmla="*/ 591086 h 591875"/>
                <a:gd name="connsiteX0" fmla="*/ 371587 w 452115"/>
                <a:gd name="connsiteY0" fmla="*/ 0 h 450736"/>
                <a:gd name="connsiteX1" fmla="*/ 149130 w 452115"/>
                <a:gd name="connsiteY1" fmla="*/ 147995 h 450736"/>
                <a:gd name="connsiteX2" fmla="*/ 452115 w 452115"/>
                <a:gd name="connsiteY2" fmla="*/ 395764 h 450736"/>
                <a:gd name="connsiteX3" fmla="*/ 0 w 452115"/>
                <a:gd name="connsiteY3" fmla="*/ 449947 h 450736"/>
                <a:gd name="connsiteX0" fmla="*/ 371587 w 452115"/>
                <a:gd name="connsiteY0" fmla="*/ 0 h 450736"/>
                <a:gd name="connsiteX1" fmla="*/ 149130 w 452115"/>
                <a:gd name="connsiteY1" fmla="*/ 147995 h 450736"/>
                <a:gd name="connsiteX2" fmla="*/ 452115 w 452115"/>
                <a:gd name="connsiteY2" fmla="*/ 395764 h 450736"/>
                <a:gd name="connsiteX3" fmla="*/ 0 w 452115"/>
                <a:gd name="connsiteY3" fmla="*/ 449947 h 450736"/>
                <a:gd name="connsiteX0" fmla="*/ 371587 w 452115"/>
                <a:gd name="connsiteY0" fmla="*/ 0 h 450736"/>
                <a:gd name="connsiteX1" fmla="*/ 122017 w 452115"/>
                <a:gd name="connsiteY1" fmla="*/ 195041 h 450736"/>
                <a:gd name="connsiteX2" fmla="*/ 452115 w 452115"/>
                <a:gd name="connsiteY2" fmla="*/ 395764 h 450736"/>
                <a:gd name="connsiteX3" fmla="*/ 0 w 452115"/>
                <a:gd name="connsiteY3" fmla="*/ 449947 h 450736"/>
                <a:gd name="connsiteX0" fmla="*/ 371587 w 452115"/>
                <a:gd name="connsiteY0" fmla="*/ 0 h 450736"/>
                <a:gd name="connsiteX1" fmla="*/ 122017 w 452115"/>
                <a:gd name="connsiteY1" fmla="*/ 195041 h 450736"/>
                <a:gd name="connsiteX2" fmla="*/ 452115 w 452115"/>
                <a:gd name="connsiteY2" fmla="*/ 395764 h 450736"/>
                <a:gd name="connsiteX3" fmla="*/ 0 w 452115"/>
                <a:gd name="connsiteY3" fmla="*/ 449947 h 450736"/>
                <a:gd name="connsiteX0" fmla="*/ 371587 w 452115"/>
                <a:gd name="connsiteY0" fmla="*/ 0 h 450736"/>
                <a:gd name="connsiteX1" fmla="*/ 122017 w 452115"/>
                <a:gd name="connsiteY1" fmla="*/ 195041 h 450736"/>
                <a:gd name="connsiteX2" fmla="*/ 452115 w 452115"/>
                <a:gd name="connsiteY2" fmla="*/ 395764 h 450736"/>
                <a:gd name="connsiteX3" fmla="*/ 0 w 452115"/>
                <a:gd name="connsiteY3" fmla="*/ 449947 h 450736"/>
                <a:gd name="connsiteX0" fmla="*/ 337696 w 452115"/>
                <a:gd name="connsiteY0" fmla="*/ 0 h 380168"/>
                <a:gd name="connsiteX1" fmla="*/ 122017 w 452115"/>
                <a:gd name="connsiteY1" fmla="*/ 124473 h 380168"/>
                <a:gd name="connsiteX2" fmla="*/ 452115 w 452115"/>
                <a:gd name="connsiteY2" fmla="*/ 325196 h 380168"/>
                <a:gd name="connsiteX3" fmla="*/ 0 w 452115"/>
                <a:gd name="connsiteY3" fmla="*/ 379379 h 380168"/>
                <a:gd name="connsiteX0" fmla="*/ 337696 w 452115"/>
                <a:gd name="connsiteY0" fmla="*/ 0 h 380168"/>
                <a:gd name="connsiteX1" fmla="*/ 122017 w 452115"/>
                <a:gd name="connsiteY1" fmla="*/ 124473 h 380168"/>
                <a:gd name="connsiteX2" fmla="*/ 452115 w 452115"/>
                <a:gd name="connsiteY2" fmla="*/ 325196 h 380168"/>
                <a:gd name="connsiteX3" fmla="*/ 0 w 452115"/>
                <a:gd name="connsiteY3" fmla="*/ 379379 h 380168"/>
                <a:gd name="connsiteX0" fmla="*/ 337696 w 452115"/>
                <a:gd name="connsiteY0" fmla="*/ 0 h 380168"/>
                <a:gd name="connsiteX1" fmla="*/ 122017 w 452115"/>
                <a:gd name="connsiteY1" fmla="*/ 124473 h 380168"/>
                <a:gd name="connsiteX2" fmla="*/ 452115 w 452115"/>
                <a:gd name="connsiteY2" fmla="*/ 325196 h 380168"/>
                <a:gd name="connsiteX3" fmla="*/ 0 w 452115"/>
                <a:gd name="connsiteY3" fmla="*/ 379379 h 380168"/>
                <a:gd name="connsiteX0" fmla="*/ 337696 w 452115"/>
                <a:gd name="connsiteY0" fmla="*/ 0 h 380168"/>
                <a:gd name="connsiteX1" fmla="*/ 122017 w 452115"/>
                <a:gd name="connsiteY1" fmla="*/ 124473 h 380168"/>
                <a:gd name="connsiteX2" fmla="*/ 452115 w 452115"/>
                <a:gd name="connsiteY2" fmla="*/ 325196 h 380168"/>
                <a:gd name="connsiteX3" fmla="*/ 0 w 452115"/>
                <a:gd name="connsiteY3" fmla="*/ 379379 h 380168"/>
                <a:gd name="connsiteX0" fmla="*/ 337696 w 452115"/>
                <a:gd name="connsiteY0" fmla="*/ 0 h 383815"/>
                <a:gd name="connsiteX1" fmla="*/ 122017 w 452115"/>
                <a:gd name="connsiteY1" fmla="*/ 124473 h 383815"/>
                <a:gd name="connsiteX2" fmla="*/ 452115 w 452115"/>
                <a:gd name="connsiteY2" fmla="*/ 325196 h 383815"/>
                <a:gd name="connsiteX3" fmla="*/ 0 w 452115"/>
                <a:gd name="connsiteY3" fmla="*/ 379379 h 383815"/>
                <a:gd name="connsiteX0" fmla="*/ 581713 w 581713"/>
                <a:gd name="connsiteY0" fmla="*/ 0 h 423019"/>
                <a:gd name="connsiteX1" fmla="*/ 122017 w 581713"/>
                <a:gd name="connsiteY1" fmla="*/ 163677 h 423019"/>
                <a:gd name="connsiteX2" fmla="*/ 452115 w 581713"/>
                <a:gd name="connsiteY2" fmla="*/ 364400 h 423019"/>
                <a:gd name="connsiteX3" fmla="*/ 0 w 581713"/>
                <a:gd name="connsiteY3" fmla="*/ 418583 h 423019"/>
                <a:gd name="connsiteX0" fmla="*/ 581713 w 581713"/>
                <a:gd name="connsiteY0" fmla="*/ 0 h 423019"/>
                <a:gd name="connsiteX1" fmla="*/ 122017 w 581713"/>
                <a:gd name="connsiteY1" fmla="*/ 163677 h 423019"/>
                <a:gd name="connsiteX2" fmla="*/ 452115 w 581713"/>
                <a:gd name="connsiteY2" fmla="*/ 364400 h 423019"/>
                <a:gd name="connsiteX3" fmla="*/ 0 w 581713"/>
                <a:gd name="connsiteY3" fmla="*/ 418583 h 423019"/>
                <a:gd name="connsiteX0" fmla="*/ 581713 w 581713"/>
                <a:gd name="connsiteY0" fmla="*/ 0 h 423019"/>
                <a:gd name="connsiteX1" fmla="*/ 122017 w 581713"/>
                <a:gd name="connsiteY1" fmla="*/ 163677 h 423019"/>
                <a:gd name="connsiteX2" fmla="*/ 452115 w 581713"/>
                <a:gd name="connsiteY2" fmla="*/ 364400 h 423019"/>
                <a:gd name="connsiteX3" fmla="*/ 0 w 581713"/>
                <a:gd name="connsiteY3" fmla="*/ 418583 h 423019"/>
                <a:gd name="connsiteX0" fmla="*/ 581713 w 581713"/>
                <a:gd name="connsiteY0" fmla="*/ 0 h 423019"/>
                <a:gd name="connsiteX1" fmla="*/ 223691 w 581713"/>
                <a:gd name="connsiteY1" fmla="*/ 171518 h 423019"/>
                <a:gd name="connsiteX2" fmla="*/ 452115 w 581713"/>
                <a:gd name="connsiteY2" fmla="*/ 364400 h 423019"/>
                <a:gd name="connsiteX3" fmla="*/ 0 w 581713"/>
                <a:gd name="connsiteY3" fmla="*/ 418583 h 423019"/>
                <a:gd name="connsiteX0" fmla="*/ 513931 w 513931"/>
                <a:gd name="connsiteY0" fmla="*/ 0 h 360291"/>
                <a:gd name="connsiteX1" fmla="*/ 223691 w 513931"/>
                <a:gd name="connsiteY1" fmla="*/ 108790 h 360291"/>
                <a:gd name="connsiteX2" fmla="*/ 452115 w 513931"/>
                <a:gd name="connsiteY2" fmla="*/ 301672 h 360291"/>
                <a:gd name="connsiteX3" fmla="*/ 0 w 513931"/>
                <a:gd name="connsiteY3" fmla="*/ 355855 h 360291"/>
                <a:gd name="connsiteX0" fmla="*/ 513931 w 513931"/>
                <a:gd name="connsiteY0" fmla="*/ 130 h 360421"/>
                <a:gd name="connsiteX1" fmla="*/ 223691 w 513931"/>
                <a:gd name="connsiteY1" fmla="*/ 108920 h 360421"/>
                <a:gd name="connsiteX2" fmla="*/ 452115 w 513931"/>
                <a:gd name="connsiteY2" fmla="*/ 301802 h 360421"/>
                <a:gd name="connsiteX3" fmla="*/ 0 w 513931"/>
                <a:gd name="connsiteY3" fmla="*/ 355985 h 36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931" h="360421">
                  <a:moveTo>
                    <a:pt x="513931" y="130"/>
                  </a:moveTo>
                  <a:cubicBezTo>
                    <a:pt x="384854" y="-3226"/>
                    <a:pt x="233994" y="58641"/>
                    <a:pt x="223691" y="108920"/>
                  </a:cubicBezTo>
                  <a:cubicBezTo>
                    <a:pt x="213388" y="159199"/>
                    <a:pt x="449382" y="186135"/>
                    <a:pt x="452115" y="301802"/>
                  </a:cubicBezTo>
                  <a:cubicBezTo>
                    <a:pt x="420956" y="378264"/>
                    <a:pt x="189297" y="359194"/>
                    <a:pt x="0" y="355985"/>
                  </a:cubicBezTo>
                </a:path>
              </a:pathLst>
            </a:custGeom>
            <a:noFill/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94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69ADCF6-7E45-4409-BB4D-2734B47E81A6}"/>
              </a:ext>
            </a:extLst>
          </p:cNvPr>
          <p:cNvSpPr txBox="1"/>
          <p:nvPr/>
        </p:nvSpPr>
        <p:spPr>
          <a:xfrm>
            <a:off x="334978" y="4797849"/>
            <a:ext cx="850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660000"/>
                </a:solidFill>
              </a:rPr>
              <a:t>The fast neutron rate is inversely correlated with atmospheric pressure.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A15CB-15AB-4021-8EA1-7A40E830813E}"/>
              </a:ext>
            </a:extLst>
          </p:cNvPr>
          <p:cNvSpPr txBox="1"/>
          <p:nvPr/>
        </p:nvSpPr>
        <p:spPr>
          <a:xfrm>
            <a:off x="324265" y="3904439"/>
            <a:ext cx="849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A3674"/>
                </a:solidFill>
              </a:rPr>
              <a:t>Most of the time correlated events are fast neutrons, </a:t>
            </a:r>
          </a:p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2A3674"/>
                </a:solidFill>
              </a:rPr>
              <a:t>and their rate is independent of the reactor power.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BB3BA8-F61A-40DD-9CC1-34602A9B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5" y="992255"/>
            <a:ext cx="8126349" cy="2728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43852-BA1C-42C1-B1D3-552055C39C6F}"/>
              </a:ext>
            </a:extLst>
          </p:cNvPr>
          <p:cNvSpPr txBox="1"/>
          <p:nvPr/>
        </p:nvSpPr>
        <p:spPr>
          <a:xfrm>
            <a:off x="324266" y="5370634"/>
            <a:ext cx="849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000" dirty="0">
                <a:solidFill>
                  <a:srgbClr val="2A3674"/>
                </a:solidFill>
              </a:rPr>
              <a:t>After a pressure correction, we found that the average correlated rate in the reactor-off period was lower than in reactor-on by about 4 events/hour.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FACF30-40FF-4DC7-9BEA-BE09A74DE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7" y="989498"/>
            <a:ext cx="8126349" cy="3777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0B80A-51D3-41F3-B80F-61CDEAC28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Correlated Fast Neutrons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A894D-0FF1-4C66-96D2-4C7BA1258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263AC-E9F6-4B2B-BBE2-9804AE21E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6" y="989498"/>
            <a:ext cx="8126349" cy="4385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41A2F7-1A04-4B47-A7B5-DD2B16858A39}"/>
              </a:ext>
            </a:extLst>
          </p:cNvPr>
          <p:cNvSpPr txBox="1"/>
          <p:nvPr/>
        </p:nvSpPr>
        <p:spPr>
          <a:xfrm>
            <a:off x="6568580" y="2074506"/>
            <a:ext cx="173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No topological selections applied.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1F76D1-9A2A-4F31-8438-1E0ED927210F}"/>
              </a:ext>
            </a:extLst>
          </p:cNvPr>
          <p:cNvSpPr/>
          <p:nvPr/>
        </p:nvSpPr>
        <p:spPr>
          <a:xfrm>
            <a:off x="6620719" y="2856984"/>
            <a:ext cx="1654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Random events with </a:t>
            </a:r>
            <a:r>
              <a:rPr lang="el-GR" sz="1600" dirty="0">
                <a:solidFill>
                  <a:srgbClr val="0000FF"/>
                </a:solidFill>
              </a:rPr>
              <a:t>Δ</a:t>
            </a:r>
            <a:r>
              <a:rPr lang="en-US" sz="1600" i="1" dirty="0">
                <a:solidFill>
                  <a:srgbClr val="0000FF"/>
                </a:solidFill>
              </a:rPr>
              <a:t>t </a:t>
            </a:r>
            <a:r>
              <a:rPr lang="en-US" sz="1600" dirty="0">
                <a:solidFill>
                  <a:srgbClr val="0000FF"/>
                </a:solidFill>
              </a:rPr>
              <a:t>&lt; 500 </a:t>
            </a:r>
            <a:r>
              <a:rPr lang="el-GR" sz="1600" dirty="0">
                <a:solidFill>
                  <a:srgbClr val="0000FF"/>
                </a:solidFill>
              </a:rPr>
              <a:t>μ</a:t>
            </a:r>
            <a:r>
              <a:rPr lang="en-US" sz="1600" dirty="0">
                <a:solidFill>
                  <a:srgbClr val="0000FF"/>
                </a:solidFill>
              </a:rPr>
              <a:t>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3B3D1-FFE1-4EE0-9269-B6799EAD9E27}"/>
              </a:ext>
            </a:extLst>
          </p:cNvPr>
          <p:cNvSpPr txBox="1"/>
          <p:nvPr/>
        </p:nvSpPr>
        <p:spPr>
          <a:xfrm>
            <a:off x="4434542" y="2343320"/>
            <a:ext cx="1260091" cy="3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Reactor-off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08A151-6422-47E4-8A0D-81EE3BE4932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802456" y="2525615"/>
            <a:ext cx="632086" cy="2082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E41E7C-6484-4981-8353-99DE831FA9D6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694633" y="2525615"/>
            <a:ext cx="633739" cy="2082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284C39-149C-49FF-986F-10B91849DA4D}"/>
              </a:ext>
            </a:extLst>
          </p:cNvPr>
          <p:cNvSpPr/>
          <p:nvPr/>
        </p:nvSpPr>
        <p:spPr>
          <a:xfrm>
            <a:off x="349123" y="6087038"/>
            <a:ext cx="8492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60000"/>
                </a:solidFill>
              </a:rPr>
              <a:t>Which is consistent with the expected inverse beta decay rate.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26ABCA-8F15-4BF9-B5EB-ECBD616A1583}"/>
              </a:ext>
            </a:extLst>
          </p:cNvPr>
          <p:cNvSpPr txBox="1"/>
          <p:nvPr/>
        </p:nvSpPr>
        <p:spPr>
          <a:xfrm>
            <a:off x="3410254" y="850564"/>
            <a:ext cx="2320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Phys. Rev. Applied 13, 034028 (2020) </a:t>
            </a:r>
          </a:p>
        </p:txBody>
      </p:sp>
    </p:spTree>
    <p:extLst>
      <p:ext uri="{BB962C8B-B14F-4D97-AF65-F5344CB8AC3E}">
        <p14:creationId xmlns:p14="http://schemas.microsoft.com/office/powerpoint/2010/main" val="13045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05EC6-6369-4F38-8AB4-37398D1393A1}"/>
              </a:ext>
            </a:extLst>
          </p:cNvPr>
          <p:cNvSpPr txBox="1"/>
          <p:nvPr/>
        </p:nvSpPr>
        <p:spPr>
          <a:xfrm>
            <a:off x="316871" y="671160"/>
            <a:ext cx="8583848" cy="588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A3674"/>
                </a:solidFill>
              </a:rPr>
              <a:t>To further eliminate the correlated background, we performed a reactor-off subtraction.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660000"/>
                </a:solidFill>
              </a:rPr>
              <a:t>We used energy bins beyond the signal region (from </a:t>
            </a:r>
            <a:r>
              <a:rPr lang="en-US" sz="2400" dirty="0">
                <a:solidFill>
                  <a:srgbClr val="00B050"/>
                </a:solidFill>
              </a:rPr>
              <a:t>8 to 20 MeV</a:t>
            </a:r>
            <a:r>
              <a:rPr lang="en-US" sz="2400" dirty="0">
                <a:solidFill>
                  <a:srgbClr val="660000"/>
                </a:solidFill>
              </a:rPr>
              <a:t>) to scale the reactor-off absolute rate to match the reactor-on rate.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1600"/>
              </a:spcAft>
            </a:pPr>
            <a:endParaRPr lang="en-US" sz="2400" dirty="0">
              <a:solidFill>
                <a:srgbClr val="66000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660000"/>
                </a:solidFill>
              </a:rPr>
              <a:t>We fit this excess to the inverse beta decay spectrum from Monte Carlo (</a:t>
            </a:r>
            <a:r>
              <a:rPr lang="en-US" sz="2400" dirty="0"/>
              <a:t>black </a:t>
            </a:r>
            <a:r>
              <a:rPr lang="en-US" sz="2400" dirty="0">
                <a:solidFill>
                  <a:srgbClr val="660000"/>
                </a:solidFill>
              </a:rPr>
              <a:t>histogram).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A1257-B66C-4A2F-B206-2957A8DC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36" y="2441039"/>
            <a:ext cx="5176180" cy="33103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A7FA6E-C97B-44BE-A777-EB7DE2000790}"/>
              </a:ext>
            </a:extLst>
          </p:cNvPr>
          <p:cNvSpPr/>
          <p:nvPr/>
        </p:nvSpPr>
        <p:spPr>
          <a:xfrm>
            <a:off x="3625479" y="2565498"/>
            <a:ext cx="1944397" cy="55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823B4-E187-4410-96C9-784CABF8D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8" y="2441450"/>
            <a:ext cx="5173750" cy="33104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B3CA5-07EE-482E-8915-BA306FEF2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DBCCB1-CE6F-4FAA-A1BA-F8E3FB31C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</p:spPr>
        <p:txBody>
          <a:bodyPr/>
          <a:lstStyle/>
          <a:p>
            <a:r>
              <a:rPr lang="en-US" dirty="0"/>
              <a:t>The IBD Analysis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86FBB-A152-4989-AC08-F9088B3EC9BE}"/>
              </a:ext>
            </a:extLst>
          </p:cNvPr>
          <p:cNvSpPr txBox="1"/>
          <p:nvPr/>
        </p:nvSpPr>
        <p:spPr>
          <a:xfrm>
            <a:off x="2401144" y="2485111"/>
            <a:ext cx="2275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Phys. Rev. Applied 13, 034028 (2020)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E0001-50B2-4718-991D-B65D288EAB60}"/>
              </a:ext>
            </a:extLst>
          </p:cNvPr>
          <p:cNvSpPr txBox="1"/>
          <p:nvPr/>
        </p:nvSpPr>
        <p:spPr>
          <a:xfrm>
            <a:off x="6045775" y="3149176"/>
            <a:ext cx="251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A3674"/>
                </a:solidFill>
              </a:rPr>
              <a:t>The excess below</a:t>
            </a:r>
            <a:r>
              <a:rPr lang="en-US" sz="2400" dirty="0">
                <a:solidFill>
                  <a:srgbClr val="0000FF"/>
                </a:solidFill>
              </a:rPr>
              <a:t> 8 MeV </a:t>
            </a:r>
            <a:r>
              <a:rPr lang="en-US" sz="2400" dirty="0">
                <a:solidFill>
                  <a:srgbClr val="2A3674"/>
                </a:solidFill>
              </a:rPr>
              <a:t>are neutrino events. </a:t>
            </a:r>
          </a:p>
        </p:txBody>
      </p:sp>
    </p:spTree>
    <p:extLst>
      <p:ext uri="{BB962C8B-B14F-4D97-AF65-F5344CB8AC3E}">
        <p14:creationId xmlns:p14="http://schemas.microsoft.com/office/powerpoint/2010/main" val="2242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70AD-D8AB-4235-AF9F-5399C93F0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Topological Selection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C5836-AE1F-4F44-9AC0-2E67C427C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9A3FA-4344-4BB0-B4EC-A3D963FC741D}"/>
              </a:ext>
            </a:extLst>
          </p:cNvPr>
          <p:cNvSpPr txBox="1"/>
          <p:nvPr/>
        </p:nvSpPr>
        <p:spPr>
          <a:xfrm>
            <a:off x="257387" y="658764"/>
            <a:ext cx="8622453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300" dirty="0">
                <a:solidFill>
                  <a:srgbClr val="2A3674"/>
                </a:solidFill>
              </a:rPr>
              <a:t>The topological selections were essential to extracting a significant signal in </a:t>
            </a:r>
            <a:r>
              <a:rPr lang="en-US" sz="2300" dirty="0" err="1">
                <a:solidFill>
                  <a:srgbClr val="2A3674"/>
                </a:solidFill>
              </a:rPr>
              <a:t>MiniCHANDLER</a:t>
            </a:r>
            <a:r>
              <a:rPr lang="en-US" sz="2300" dirty="0">
                <a:solidFill>
                  <a:srgbClr val="2A3674"/>
                </a:solidFill>
              </a:rPr>
              <a:t>:</a:t>
            </a:r>
          </a:p>
          <a:p>
            <a:pPr>
              <a:spcAft>
                <a:spcPts val="1800"/>
              </a:spcAft>
            </a:pPr>
            <a:endParaRPr lang="en-US" sz="2300" dirty="0">
              <a:solidFill>
                <a:srgbClr val="2A3674"/>
              </a:solidFill>
            </a:endParaRPr>
          </a:p>
          <a:p>
            <a:pPr>
              <a:spcAft>
                <a:spcPts val="1800"/>
              </a:spcAft>
            </a:pPr>
            <a:endParaRPr lang="en-US" sz="2300" dirty="0">
              <a:solidFill>
                <a:srgbClr val="2A3674"/>
              </a:solidFill>
            </a:endParaRPr>
          </a:p>
          <a:p>
            <a:pPr>
              <a:spcAft>
                <a:spcPts val="1800"/>
              </a:spcAft>
            </a:pPr>
            <a:endParaRPr lang="en-US" sz="2300" dirty="0">
              <a:solidFill>
                <a:srgbClr val="2A3674"/>
              </a:solidFill>
            </a:endParaRPr>
          </a:p>
          <a:p>
            <a:pPr>
              <a:spcAft>
                <a:spcPts val="1800"/>
              </a:spcAft>
            </a:pPr>
            <a:endParaRPr lang="en-US" sz="2300" dirty="0">
              <a:solidFill>
                <a:srgbClr val="2A3674"/>
              </a:solidFill>
            </a:endParaRPr>
          </a:p>
          <a:p>
            <a:pPr>
              <a:spcAft>
                <a:spcPts val="1800"/>
              </a:spcAft>
            </a:pPr>
            <a:endParaRPr lang="en-US" sz="2300" dirty="0">
              <a:solidFill>
                <a:srgbClr val="2A3674"/>
              </a:solidFill>
            </a:endParaRPr>
          </a:p>
          <a:p>
            <a:pPr>
              <a:spcAft>
                <a:spcPts val="1800"/>
              </a:spcAft>
            </a:pPr>
            <a:endParaRPr lang="en-US" sz="2300" dirty="0">
              <a:solidFill>
                <a:srgbClr val="2A3674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300" dirty="0">
                <a:solidFill>
                  <a:srgbClr val="660000"/>
                </a:solidFill>
              </a:rPr>
              <a:t>These selections will improve dramatically with the improved optics.</a:t>
            </a:r>
          </a:p>
          <a:p>
            <a:pPr>
              <a:spcAft>
                <a:spcPts val="1800"/>
              </a:spcAft>
            </a:pPr>
            <a:r>
              <a:rPr lang="en-US" sz="2300" dirty="0">
                <a:solidFill>
                  <a:srgbClr val="2A3674"/>
                </a:solidFill>
              </a:rPr>
              <a:t>And, a larger detector will better contain the annihilation gammas and multiple proton recoils.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0E2FB6-9D42-4B0B-A9D1-E1D86A0FD849}"/>
              </a:ext>
            </a:extLst>
          </p:cNvPr>
          <p:cNvGrpSpPr/>
          <p:nvPr/>
        </p:nvGrpSpPr>
        <p:grpSpPr>
          <a:xfrm>
            <a:off x="1914529" y="1546773"/>
            <a:ext cx="5409060" cy="3534172"/>
            <a:chOff x="1914529" y="1546773"/>
            <a:chExt cx="5409060" cy="35341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78DE39-98D6-400E-953A-90DCE8370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0089" y="1546773"/>
              <a:ext cx="5343500" cy="353417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3FBDC4-6F0F-4D61-8CEE-336773A11E72}"/>
                </a:ext>
              </a:extLst>
            </p:cNvPr>
            <p:cNvSpPr/>
            <p:nvPr/>
          </p:nvSpPr>
          <p:spPr>
            <a:xfrm>
              <a:off x="1941620" y="2905760"/>
              <a:ext cx="261611" cy="298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154FD3-BA7E-4E1D-8AD2-5785A7E02BD6}"/>
                </a:ext>
              </a:extLst>
            </p:cNvPr>
            <p:cNvSpPr txBox="1"/>
            <p:nvPr/>
          </p:nvSpPr>
          <p:spPr>
            <a:xfrm rot="16200000">
              <a:off x="1247410" y="2909097"/>
              <a:ext cx="159584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9144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Signal Significance [</a:t>
              </a:r>
              <a:r>
                <a:rPr lang="el-GR" sz="11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Δ</a:t>
              </a:r>
              <a:r>
                <a:rPr lang="el-GR" sz="110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χ</a:t>
              </a:r>
              <a:r>
                <a:rPr lang="en-US" sz="1100" baseline="30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2</a:t>
              </a:r>
              <a:r>
                <a:rPr lang="en-US" sz="11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01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84739-AC73-4C5D-875E-6CA79336D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DB52C-1596-46DD-AC25-AF686A06E779}"/>
              </a:ext>
            </a:extLst>
          </p:cNvPr>
          <p:cNvSpPr txBox="1"/>
          <p:nvPr/>
        </p:nvSpPr>
        <p:spPr>
          <a:xfrm>
            <a:off x="806278" y="2644170"/>
            <a:ext cx="7531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CHANDLER 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287743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19BB434-846C-4113-8C09-F64FAAE2620D}"/>
              </a:ext>
            </a:extLst>
          </p:cNvPr>
          <p:cNvGrpSpPr/>
          <p:nvPr/>
        </p:nvGrpSpPr>
        <p:grpSpPr>
          <a:xfrm>
            <a:off x="5439742" y="3328332"/>
            <a:ext cx="3452799" cy="2346428"/>
            <a:chOff x="6064269" y="3366474"/>
            <a:chExt cx="4603732" cy="31285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CFA0F0-4CF3-47B3-92B8-380D3E93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270" y="3366474"/>
              <a:ext cx="4603731" cy="31285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B9DFB-D8FD-4AB2-8909-533E62521F6D}"/>
                </a:ext>
              </a:extLst>
            </p:cNvPr>
            <p:cNvSpPr txBox="1"/>
            <p:nvPr/>
          </p:nvSpPr>
          <p:spPr>
            <a:xfrm>
              <a:off x="6064269" y="6149709"/>
              <a:ext cx="4603731" cy="338555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lIns="137160" tIns="0" rIns="137160" bIns="0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bg1"/>
                  </a:solidFill>
                </a:rPr>
                <a:t>The </a:t>
              </a:r>
              <a:r>
                <a:rPr lang="en-US" sz="825" dirty="0" err="1">
                  <a:solidFill>
                    <a:schemeClr val="bg1"/>
                  </a:solidFill>
                </a:rPr>
                <a:t>MiniCHANDLER</a:t>
              </a:r>
              <a:r>
                <a:rPr lang="en-US" sz="825" dirty="0">
                  <a:solidFill>
                    <a:schemeClr val="bg1"/>
                  </a:solidFill>
                </a:rPr>
                <a:t> Prototype, open during assembly to show the cubes and </a:t>
              </a:r>
              <a:r>
                <a:rPr lang="en-US" sz="825" baseline="30000" dirty="0">
                  <a:solidFill>
                    <a:schemeClr val="bg1"/>
                  </a:solidFill>
                </a:rPr>
                <a:t>6</a:t>
              </a:r>
              <a:r>
                <a:rPr lang="en-US" sz="825" dirty="0">
                  <a:solidFill>
                    <a:schemeClr val="bg1"/>
                  </a:solidFill>
                </a:rPr>
                <a:t>Li-doped  ZnS sheets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CCCE62A-7BF4-4BC7-B711-F9E560A7BD31}"/>
              </a:ext>
            </a:extLst>
          </p:cNvPr>
          <p:cNvSpPr txBox="1"/>
          <p:nvPr/>
        </p:nvSpPr>
        <p:spPr>
          <a:xfrm>
            <a:off x="227901" y="2078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CHANDLER</a:t>
            </a:r>
            <a:r>
              <a:rPr lang="en-US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Reactor Neutrino Detector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CE1987-372A-4B48-8531-D10DB16D7D24}"/>
              </a:ext>
            </a:extLst>
          </p:cNvPr>
          <p:cNvSpPr txBox="1">
            <a:spLocks/>
          </p:cNvSpPr>
          <p:nvPr/>
        </p:nvSpPr>
        <p:spPr>
          <a:xfrm>
            <a:off x="451490" y="959243"/>
            <a:ext cx="8237705" cy="2241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2A3674"/>
                </a:solidFill>
                <a:latin typeface="+mn-lt"/>
              </a:rPr>
              <a:t>CHANDLER was designed, from the start, to be a robust, mobile detector technology, suitable for a wide range of applications.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8A0000"/>
                </a:solidFill>
                <a:latin typeface="+mn-lt"/>
              </a:rPr>
              <a:t>It uses a highly-segmented array of plastic scintillating cubes as the neutrino target and positron detector,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2A3674"/>
                </a:solidFill>
                <a:latin typeface="+mn-lt"/>
              </a:rPr>
              <a:t>And thin sheets of lithium-6 doped zinc sulfide (ZnS) scintillator to tag the neutron capture.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6E4C7CE-D174-4AD6-85AC-07B2DBF0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516688"/>
            <a:ext cx="39624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90197-4F23-43BB-AE6A-2752441F39D9}"/>
              </a:ext>
            </a:extLst>
          </p:cNvPr>
          <p:cNvSpPr txBox="1"/>
          <p:nvPr/>
        </p:nvSpPr>
        <p:spPr>
          <a:xfrm>
            <a:off x="451490" y="6157133"/>
            <a:ext cx="8306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arbon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ydrogen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nti-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eutrino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etector with a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ithium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nhanced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aghavan optical lattice </a:t>
            </a:r>
          </a:p>
        </p:txBody>
      </p:sp>
    </p:spTree>
    <p:extLst>
      <p:ext uri="{BB962C8B-B14F-4D97-AF65-F5344CB8AC3E}">
        <p14:creationId xmlns:p14="http://schemas.microsoft.com/office/powerpoint/2010/main" val="6705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Jonathan Link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558" y="638582"/>
            <a:ext cx="83946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A3674"/>
                </a:solidFill>
              </a:rPr>
              <a:t>Going from </a:t>
            </a:r>
            <a:r>
              <a:rPr lang="en-US" sz="2400" dirty="0" err="1">
                <a:solidFill>
                  <a:srgbClr val="2A3674"/>
                </a:solidFill>
              </a:rPr>
              <a:t>MiniCHANDLER</a:t>
            </a:r>
            <a:r>
              <a:rPr lang="en-US" sz="2400" dirty="0">
                <a:solidFill>
                  <a:srgbClr val="2A3674"/>
                </a:solidFill>
              </a:rPr>
              <a:t> to full CHANDLER, there are several known enhancements: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660000"/>
                </a:solidFill>
              </a:rPr>
              <a:t>New optics</a:t>
            </a:r>
            <a:r>
              <a:rPr lang="en-US" sz="2400" dirty="0">
                <a:solidFill>
                  <a:srgbClr val="660000"/>
                </a:solidFill>
              </a:rPr>
              <a:t>: improves energy resolution, pattern recognition and background rejection.</a:t>
            </a:r>
            <a:endParaRPr lang="en-US" sz="2400" u="sng" dirty="0">
              <a:solidFill>
                <a:srgbClr val="66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50D7DC-14C7-4B0C-BD9F-A3220D1F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</p:spPr>
        <p:txBody>
          <a:bodyPr/>
          <a:lstStyle/>
          <a:p>
            <a:r>
              <a:rPr lang="en-US" dirty="0"/>
              <a:t>Future Upgrades</a:t>
            </a:r>
          </a:p>
        </p:txBody>
      </p:sp>
    </p:spTree>
    <p:extLst>
      <p:ext uri="{BB962C8B-B14F-4D97-AF65-F5344CB8AC3E}">
        <p14:creationId xmlns:p14="http://schemas.microsoft.com/office/powerpoint/2010/main" val="33335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E5C53C6-5A75-4BDA-9F90-F9171E9F5A58}"/>
              </a:ext>
            </a:extLst>
          </p:cNvPr>
          <p:cNvGrpSpPr/>
          <p:nvPr/>
        </p:nvGrpSpPr>
        <p:grpSpPr>
          <a:xfrm>
            <a:off x="-13672" y="1738701"/>
            <a:ext cx="9355448" cy="3462847"/>
            <a:chOff x="-13672" y="1793781"/>
            <a:chExt cx="9355448" cy="3462847"/>
          </a:xfrm>
        </p:grpSpPr>
        <p:pic>
          <p:nvPicPr>
            <p:cNvPr id="8" name="Picture 2" descr="h_t_yPulseH_excess.png (796×572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72" y="1793781"/>
              <a:ext cx="4818928" cy="346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6572A5-ED21-44AB-A55C-4844991B3C7F}"/>
                </a:ext>
              </a:extLst>
            </p:cNvPr>
            <p:cNvGrpSpPr/>
            <p:nvPr/>
          </p:nvGrpSpPr>
          <p:grpSpPr>
            <a:xfrm>
              <a:off x="1051561" y="2553175"/>
              <a:ext cx="1584330" cy="523220"/>
              <a:chOff x="1051561" y="2276338"/>
              <a:chExt cx="1584330" cy="52322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377012" y="2276338"/>
                <a:ext cx="12588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511 keV </a:t>
                </a:r>
              </a:p>
              <a:p>
                <a:pPr algn="ctr"/>
                <a:r>
                  <a:rPr lang="en-US" sz="1400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Compton Edge </a:t>
                </a:r>
              </a:p>
            </p:txBody>
          </p:sp>
          <p:cxnSp>
            <p:nvCxnSpPr>
              <p:cNvPr id="13" name="Straight Arrow Connector 12"/>
              <p:cNvCxnSpPr>
                <a:cxnSpLocks/>
              </p:cNvCxnSpPr>
              <p:nvPr/>
            </p:nvCxnSpPr>
            <p:spPr>
              <a:xfrm flipH="1">
                <a:off x="1051561" y="2539609"/>
                <a:ext cx="337622" cy="1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223FEA8-FBF5-4E50-9230-2F6690A8F346}"/>
                </a:ext>
              </a:extLst>
            </p:cNvPr>
            <p:cNvGrpSpPr/>
            <p:nvPr/>
          </p:nvGrpSpPr>
          <p:grpSpPr>
            <a:xfrm>
              <a:off x="2006451" y="3480194"/>
              <a:ext cx="1258879" cy="789612"/>
              <a:chOff x="2006451" y="3203357"/>
              <a:chExt cx="1258879" cy="78961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06451" y="3203357"/>
                <a:ext cx="12588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1273 keV Compton Edge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2278507" y="3726577"/>
                <a:ext cx="243669" cy="266392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 descr="h_t_xPulseH_excess.png (796×57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848" y="1793781"/>
              <a:ext cx="4818928" cy="346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F7797C6-CA52-4B50-BA33-7B614C872F6B}"/>
                </a:ext>
              </a:extLst>
            </p:cNvPr>
            <p:cNvGrpSpPr/>
            <p:nvPr/>
          </p:nvGrpSpPr>
          <p:grpSpPr>
            <a:xfrm>
              <a:off x="5665107" y="2375229"/>
              <a:ext cx="1584330" cy="523220"/>
              <a:chOff x="1051561" y="2276338"/>
              <a:chExt cx="1584330" cy="52322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45F244-201F-49EC-941E-53D159DC7445}"/>
                  </a:ext>
                </a:extLst>
              </p:cNvPr>
              <p:cNvSpPr/>
              <p:nvPr/>
            </p:nvSpPr>
            <p:spPr>
              <a:xfrm>
                <a:off x="1377012" y="2276338"/>
                <a:ext cx="12588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511 keV </a:t>
                </a:r>
              </a:p>
              <a:p>
                <a:pPr algn="ctr"/>
                <a:r>
                  <a:rPr lang="en-US" sz="1400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Compton Edge 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45B7AA0-4B1E-453F-A3D9-F5C5F758B5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1561" y="2539609"/>
                <a:ext cx="337622" cy="1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ECB9F8A-572D-4CCD-8EA9-E363930D7025}"/>
                </a:ext>
              </a:extLst>
            </p:cNvPr>
            <p:cNvGrpSpPr/>
            <p:nvPr/>
          </p:nvGrpSpPr>
          <p:grpSpPr>
            <a:xfrm>
              <a:off x="6880903" y="3441716"/>
              <a:ext cx="1258879" cy="778140"/>
              <a:chOff x="2006451" y="3237541"/>
              <a:chExt cx="1258879" cy="77814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2460EFB-3C91-4BEC-B8EE-97844746C89E}"/>
                  </a:ext>
                </a:extLst>
              </p:cNvPr>
              <p:cNvSpPr/>
              <p:nvPr/>
            </p:nvSpPr>
            <p:spPr>
              <a:xfrm>
                <a:off x="2006451" y="3237541"/>
                <a:ext cx="12588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1273 keV Compton Edge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7750966-27BD-4F24-82AC-FE18DC5DC9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63097" y="3760761"/>
                <a:ext cx="259080" cy="254920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EF9F00-9023-4F88-9671-992DD82C0D37}"/>
              </a:ext>
            </a:extLst>
          </p:cNvPr>
          <p:cNvSpPr txBox="1"/>
          <p:nvPr/>
        </p:nvSpPr>
        <p:spPr>
          <a:xfrm>
            <a:off x="2860782" y="1737724"/>
            <a:ext cx="174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(As used in the original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MiniCHANDLER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103" y="680507"/>
            <a:ext cx="855749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2A3674"/>
                </a:solidFill>
              </a:rPr>
              <a:t>We rebuilt our </a:t>
            </a:r>
            <a:r>
              <a:rPr lang="en-US" sz="2000" dirty="0" err="1">
                <a:solidFill>
                  <a:srgbClr val="2A3674"/>
                </a:solidFill>
              </a:rPr>
              <a:t>MicroCHANDLER</a:t>
            </a:r>
            <a:r>
              <a:rPr lang="en-US" sz="2000" dirty="0">
                <a:solidFill>
                  <a:srgbClr val="2A3674"/>
                </a:solidFill>
              </a:rPr>
              <a:t> prototype with half new optics.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60000"/>
                </a:solidFill>
              </a:rPr>
              <a:t>We used a </a:t>
            </a:r>
            <a:r>
              <a:rPr lang="en-US" sz="2000" baseline="30000" dirty="0">
                <a:solidFill>
                  <a:srgbClr val="660000"/>
                </a:solidFill>
              </a:rPr>
              <a:t>22</a:t>
            </a:r>
            <a:r>
              <a:rPr lang="en-US" sz="2000" dirty="0">
                <a:solidFill>
                  <a:srgbClr val="660000"/>
                </a:solidFill>
              </a:rPr>
              <a:t>Na source to compare the energy response in the new and old optics.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660000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endParaRPr lang="en-US" sz="2000" dirty="0">
              <a:solidFill>
                <a:srgbClr val="2A3674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2A3674"/>
                </a:solidFill>
              </a:rPr>
              <a:t>The new light collection improves the energy resolution by at least a factor of 2.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660000"/>
                </a:solidFill>
              </a:rPr>
              <a:t>The annihilation gamma Compton edge and continuum are now distinct features.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Jonathan Link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MiniCHANDLER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Upgrades: New Optics</a:t>
            </a:r>
          </a:p>
        </p:txBody>
      </p:sp>
      <p:pic>
        <p:nvPicPr>
          <p:cNvPr id="33" name="Picture 2" descr="C:\Users\jmlink\Pictures\2016-11-18\008.JPG">
            <a:extLst>
              <a:ext uri="{FF2B5EF4-FFF2-40B4-BE49-F238E27FC236}">
                <a16:creationId xmlns:a16="http://schemas.microsoft.com/office/drawing/2014/main" id="{F1FF5543-0665-4A73-A3C2-36886F388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17286" r="3714" b="9856"/>
          <a:stretch/>
        </p:blipFill>
        <p:spPr bwMode="auto">
          <a:xfrm>
            <a:off x="2591714" y="1483781"/>
            <a:ext cx="4028283" cy="44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jmlink\Pictures\2016-11-18\008.JPG">
            <a:extLst>
              <a:ext uri="{FF2B5EF4-FFF2-40B4-BE49-F238E27FC236}">
                <a16:creationId xmlns:a16="http://schemas.microsoft.com/office/drawing/2014/main" id="{C9B52D4A-7C09-4350-A45F-361E62117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17286" r="3714" b="9856"/>
          <a:stretch/>
        </p:blipFill>
        <p:spPr bwMode="auto">
          <a:xfrm>
            <a:off x="2581743" y="1490899"/>
            <a:ext cx="4028283" cy="44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00E7091C-0798-4954-8E34-4BED1EC60FC0}"/>
              </a:ext>
            </a:extLst>
          </p:cNvPr>
          <p:cNvSpPr/>
          <p:nvPr/>
        </p:nvSpPr>
        <p:spPr>
          <a:xfrm>
            <a:off x="3726823" y="2594052"/>
            <a:ext cx="575715" cy="836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2BD7F6F-2CCC-4FCD-9BA3-7FD88D9D77D9}"/>
              </a:ext>
            </a:extLst>
          </p:cNvPr>
          <p:cNvSpPr/>
          <p:nvPr/>
        </p:nvSpPr>
        <p:spPr>
          <a:xfrm rot="16200000">
            <a:off x="7717860" y="2097914"/>
            <a:ext cx="675954" cy="836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43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39548 -0.1354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67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9791 -0.1354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67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Jonathan Link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558" y="638582"/>
            <a:ext cx="83946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A3674"/>
                </a:solidFill>
              </a:rPr>
              <a:t>Going from </a:t>
            </a:r>
            <a:r>
              <a:rPr lang="en-US" sz="2400" dirty="0" err="1">
                <a:solidFill>
                  <a:srgbClr val="2A3674"/>
                </a:solidFill>
              </a:rPr>
              <a:t>MiniCHANDLER</a:t>
            </a:r>
            <a:r>
              <a:rPr lang="en-US" sz="2400" dirty="0">
                <a:solidFill>
                  <a:srgbClr val="2A3674"/>
                </a:solidFill>
              </a:rPr>
              <a:t> to full CHANDLER, there are several known enhancements: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660000"/>
                </a:solidFill>
              </a:rPr>
              <a:t>New optics</a:t>
            </a:r>
            <a:r>
              <a:rPr lang="en-US" sz="2400" dirty="0">
                <a:solidFill>
                  <a:srgbClr val="660000"/>
                </a:solidFill>
              </a:rPr>
              <a:t>: improves energy resolution, pattern recognition and background rejection.</a:t>
            </a:r>
            <a:endParaRPr lang="en-US" sz="2400" u="sng" dirty="0">
              <a:solidFill>
                <a:srgbClr val="660000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2A3674"/>
                </a:solidFill>
              </a:rPr>
              <a:t>Larger detector</a:t>
            </a:r>
            <a:r>
              <a:rPr lang="en-US" sz="2400" dirty="0">
                <a:solidFill>
                  <a:srgbClr val="2A3674"/>
                </a:solidFill>
              </a:rPr>
              <a:t>: faster event accumulation and better detection efficiency from neutron and annihilation gamma containment.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8A0000"/>
                </a:solidFill>
              </a:rPr>
              <a:t>PMTs on four sides</a:t>
            </a:r>
            <a:r>
              <a:rPr lang="en-US" sz="2400" dirty="0">
                <a:solidFill>
                  <a:srgbClr val="8A0000"/>
                </a:solidFill>
              </a:rPr>
              <a:t>: improves the pattern recognition and the energy resolution.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2A3674"/>
                </a:solidFill>
              </a:rPr>
              <a:t>Half cubes</a:t>
            </a:r>
            <a:r>
              <a:rPr lang="en-US" sz="2400" dirty="0">
                <a:solidFill>
                  <a:srgbClr val="2A3674"/>
                </a:solidFill>
              </a:rPr>
              <a:t>: increases </a:t>
            </a:r>
            <a:r>
              <a:rPr lang="en-US" sz="2400" baseline="30000" dirty="0">
                <a:solidFill>
                  <a:srgbClr val="2A3674"/>
                </a:solidFill>
              </a:rPr>
              <a:t>6</a:t>
            </a:r>
            <a:r>
              <a:rPr lang="en-US" sz="2400" dirty="0">
                <a:solidFill>
                  <a:srgbClr val="2A3674"/>
                </a:solidFill>
              </a:rPr>
              <a:t>Li tagging efficiency and lowers the random coincident background rate.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50D7DC-14C7-4B0C-BD9F-A3220D1F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</p:spPr>
        <p:txBody>
          <a:bodyPr/>
          <a:lstStyle/>
          <a:p>
            <a:r>
              <a:rPr lang="en-US" dirty="0"/>
              <a:t>Future Upgrades</a:t>
            </a:r>
          </a:p>
        </p:txBody>
      </p:sp>
    </p:spTree>
    <p:extLst>
      <p:ext uri="{BB962C8B-B14F-4D97-AF65-F5344CB8AC3E}">
        <p14:creationId xmlns:p14="http://schemas.microsoft.com/office/powerpoint/2010/main" val="252937043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0A7DDA-3739-4857-B68C-0F07BD39A129}"/>
              </a:ext>
            </a:extLst>
          </p:cNvPr>
          <p:cNvSpPr/>
          <p:nvPr/>
        </p:nvSpPr>
        <p:spPr>
          <a:xfrm>
            <a:off x="356457" y="761267"/>
            <a:ext cx="845801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half cubes upgrade doubles the effective </a:t>
            </a:r>
            <a:r>
              <a:rPr lang="en-US" altLang="en-US" baseline="30000" dirty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dirty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density in the detector.  </a:t>
            </a: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2A36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2A36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2A36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2A36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2A36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opposing PMTs are offset by a half-cube to take advantage of the extra spatial information.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Half Cubes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Jonathan Link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43191"/>
              </p:ext>
            </p:extLst>
          </p:nvPr>
        </p:nvGraphicFramePr>
        <p:xfrm>
          <a:off x="928282" y="3591700"/>
          <a:ext cx="2793689" cy="1021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3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2A3674"/>
                          </a:solidFill>
                        </a:rPr>
                        <a:t>Configuration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30000" dirty="0">
                          <a:solidFill>
                            <a:srgbClr val="2A3674"/>
                          </a:solidFill>
                        </a:rPr>
                        <a:t>6</a:t>
                      </a:r>
                      <a:r>
                        <a:rPr lang="en-US" sz="1600" b="0" baseline="0" dirty="0">
                          <a:solidFill>
                            <a:srgbClr val="2A3674"/>
                          </a:solidFill>
                        </a:rPr>
                        <a:t>Li Capture </a:t>
                      </a:r>
                      <a:endParaRPr lang="en-US" sz="1600" b="0" baseline="30000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Full Cubes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Half Cubes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8">
            <a:extLst>
              <a:ext uri="{FF2B5EF4-FFF2-40B4-BE49-F238E27FC236}">
                <a16:creationId xmlns:a16="http://schemas.microsoft.com/office/drawing/2014/main" id="{5DE7DCF5-C83C-4666-8F77-57D712EC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56" y="4758039"/>
            <a:ext cx="84580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1800" dirty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half cubes upgrade increases the </a:t>
            </a:r>
            <a:r>
              <a:rPr lang="en-US" altLang="en-US" sz="1800" baseline="30000" dirty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1800" dirty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capture efficiency by 35%, but it only increases the cost of the detector by only 12%.</a:t>
            </a:r>
          </a:p>
          <a:p>
            <a:pPr>
              <a:spcAft>
                <a:spcPts val="600"/>
              </a:spcAft>
            </a:pPr>
            <a:r>
              <a:rPr lang="en-US" altLang="en-US" sz="1800" dirty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cubes lowers the capture time and capture spatial separation, which reduces the random coincident background rate.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C4402-4960-4BC9-8044-A19299469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4" y="1164319"/>
            <a:ext cx="8207535" cy="159143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BEF540-9077-48FB-B16C-D901274AA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58382"/>
              </p:ext>
            </p:extLst>
          </p:nvPr>
        </p:nvGraphicFramePr>
        <p:xfrm>
          <a:off x="3721971" y="3591962"/>
          <a:ext cx="2053193" cy="1021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3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3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2A3674"/>
                          </a:solidFill>
                        </a:rPr>
                        <a:t>Time to 90% Capture</a:t>
                      </a:r>
                      <a:r>
                        <a:rPr lang="en-US" sz="1600" b="0" baseline="0" dirty="0">
                          <a:solidFill>
                            <a:srgbClr val="2A3674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229 </a:t>
                      </a:r>
                      <a:r>
                        <a:rPr lang="el-GR" sz="1600" dirty="0">
                          <a:solidFill>
                            <a:srgbClr val="660000"/>
                          </a:solidFill>
                        </a:rPr>
                        <a:t>μ</a:t>
                      </a:r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120 </a:t>
                      </a:r>
                      <a:r>
                        <a:rPr lang="el-GR" sz="1600" dirty="0">
                          <a:solidFill>
                            <a:srgbClr val="660000"/>
                          </a:solidFill>
                        </a:rPr>
                        <a:t>μ</a:t>
                      </a:r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CEA3056-9596-4BE6-86BF-DD0ED8C06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01144"/>
              </p:ext>
            </p:extLst>
          </p:nvPr>
        </p:nvGraphicFramePr>
        <p:xfrm>
          <a:off x="5775164" y="3592746"/>
          <a:ext cx="2271975" cy="1021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53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2A3674"/>
                          </a:solidFill>
                        </a:rPr>
                        <a:t>Volume for 90% Capture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37 cubes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660000"/>
                          </a:solidFill>
                        </a:rPr>
                        <a:t>24.5 cubes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982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Jonathan Link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558" y="638582"/>
            <a:ext cx="83946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A3674"/>
                </a:solidFill>
              </a:rPr>
              <a:t>Going from </a:t>
            </a:r>
            <a:r>
              <a:rPr lang="en-US" sz="2400" dirty="0" err="1">
                <a:solidFill>
                  <a:srgbClr val="2A3674"/>
                </a:solidFill>
              </a:rPr>
              <a:t>MiniCHANDLER</a:t>
            </a:r>
            <a:r>
              <a:rPr lang="en-US" sz="2400" dirty="0">
                <a:solidFill>
                  <a:srgbClr val="2A3674"/>
                </a:solidFill>
              </a:rPr>
              <a:t> to full CHANDLER, there are several known enhancements: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660000"/>
                </a:solidFill>
              </a:rPr>
              <a:t>New optics</a:t>
            </a:r>
            <a:r>
              <a:rPr lang="en-US" sz="2400" dirty="0">
                <a:solidFill>
                  <a:srgbClr val="660000"/>
                </a:solidFill>
              </a:rPr>
              <a:t>: improves energy resolution, pattern recognition and background rejection.</a:t>
            </a:r>
            <a:endParaRPr lang="en-US" sz="2400" u="sng" dirty="0">
              <a:solidFill>
                <a:srgbClr val="660000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2A3674"/>
                </a:solidFill>
              </a:rPr>
              <a:t>Larger detector</a:t>
            </a:r>
            <a:r>
              <a:rPr lang="en-US" sz="2400" dirty="0">
                <a:solidFill>
                  <a:srgbClr val="2A3674"/>
                </a:solidFill>
              </a:rPr>
              <a:t>: faster event accumulation and better detection efficiency from neutron and annihilation gamma containment.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8A0000"/>
                </a:solidFill>
              </a:rPr>
              <a:t>PMTs on four sides</a:t>
            </a:r>
            <a:r>
              <a:rPr lang="en-US" sz="2400" dirty="0">
                <a:solidFill>
                  <a:srgbClr val="8A0000"/>
                </a:solidFill>
              </a:rPr>
              <a:t>: improves the pattern recognition and the energy resolution.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2A3674"/>
                </a:solidFill>
              </a:rPr>
              <a:t>Half cubes</a:t>
            </a:r>
            <a:r>
              <a:rPr lang="en-US" sz="2400" dirty="0">
                <a:solidFill>
                  <a:srgbClr val="2A3674"/>
                </a:solidFill>
              </a:rPr>
              <a:t>: increases </a:t>
            </a:r>
            <a:r>
              <a:rPr lang="en-US" sz="2400" baseline="30000" dirty="0">
                <a:solidFill>
                  <a:srgbClr val="2A3674"/>
                </a:solidFill>
              </a:rPr>
              <a:t>6</a:t>
            </a:r>
            <a:r>
              <a:rPr lang="en-US" sz="2400" dirty="0">
                <a:solidFill>
                  <a:srgbClr val="2A3674"/>
                </a:solidFill>
              </a:rPr>
              <a:t>Li tagging efficiency and lowers the random coincident background rate.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u="sng" dirty="0">
                <a:solidFill>
                  <a:srgbClr val="8A0000"/>
                </a:solidFill>
              </a:rPr>
              <a:t>Electronics upgrade</a:t>
            </a:r>
            <a:r>
              <a:rPr lang="en-US" sz="2400" dirty="0">
                <a:solidFill>
                  <a:srgbClr val="8A0000"/>
                </a:solidFill>
              </a:rPr>
              <a:t>: lowers cost, improves data quality and pattern recognition.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50D7DC-14C7-4B0C-BD9F-A3220D1F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</p:spPr>
        <p:txBody>
          <a:bodyPr/>
          <a:lstStyle/>
          <a:p>
            <a:r>
              <a:rPr lang="en-US" dirty="0"/>
              <a:t>Future Upgrades</a:t>
            </a:r>
          </a:p>
        </p:txBody>
      </p:sp>
    </p:spTree>
    <p:extLst>
      <p:ext uri="{BB962C8B-B14F-4D97-AF65-F5344CB8AC3E}">
        <p14:creationId xmlns:p14="http://schemas.microsoft.com/office/powerpoint/2010/main" val="40432833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A7154-C6C7-43E1-8EED-2FDAB8C77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Electronics Upgrade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F0C5F-E4C9-402D-93D3-7601AAE2F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Jonathan Link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792C45-7CE9-4F56-BAE1-F5F4C01A33DD}"/>
              </a:ext>
            </a:extLst>
          </p:cNvPr>
          <p:cNvGrpSpPr/>
          <p:nvPr/>
        </p:nvGrpSpPr>
        <p:grpSpPr>
          <a:xfrm>
            <a:off x="-3314" y="765628"/>
            <a:ext cx="3090064" cy="5726029"/>
            <a:chOff x="-3314" y="758855"/>
            <a:chExt cx="3090064" cy="572602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984C79-84AD-475B-AFE1-DF78BBCC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314" y="1169437"/>
              <a:ext cx="3090064" cy="53154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1DE912-E8D0-4D54-A8B0-19F9403C04CB}"/>
                </a:ext>
              </a:extLst>
            </p:cNvPr>
            <p:cNvSpPr txBox="1"/>
            <p:nvPr/>
          </p:nvSpPr>
          <p:spPr>
            <a:xfrm>
              <a:off x="107342" y="4951187"/>
              <a:ext cx="1566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PMT High Voltage Power Supply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228D90-2FFE-46E3-825A-CF212F2A6BB6}"/>
                </a:ext>
              </a:extLst>
            </p:cNvPr>
            <p:cNvSpPr txBox="1"/>
            <p:nvPr/>
          </p:nvSpPr>
          <p:spPr>
            <a:xfrm>
              <a:off x="695089" y="3425441"/>
              <a:ext cx="1566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Data Acquisition Electronics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EF795A-1F97-409F-BF12-B1CE3C0CFCA2}"/>
                </a:ext>
              </a:extLst>
            </p:cNvPr>
            <p:cNvSpPr txBox="1"/>
            <p:nvPr/>
          </p:nvSpPr>
          <p:spPr>
            <a:xfrm>
              <a:off x="52014" y="758855"/>
              <a:ext cx="2979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A0000"/>
                  </a:solidFill>
                </a:rPr>
                <a:t>Old Electronics</a:t>
              </a:r>
            </a:p>
          </p:txBody>
        </p:sp>
      </p:grpSp>
      <p:sp>
        <p:nvSpPr>
          <p:cNvPr id="15" name="Text Box 44">
            <a:extLst>
              <a:ext uri="{FF2B5EF4-FFF2-40B4-BE49-F238E27FC236}">
                <a16:creationId xmlns:a16="http://schemas.microsoft.com/office/drawing/2014/main" id="{2AEE9DA4-26F7-4214-8ECD-FE67C1C0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450" y="685801"/>
            <a:ext cx="5573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rgbClr val="2A3674"/>
                </a:solidFill>
              </a:rPr>
              <a:t>We are pursuing a major upgrade to our electronics.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3A382-6DEB-4B0C-87E5-05F248E56C25}"/>
              </a:ext>
            </a:extLst>
          </p:cNvPr>
          <p:cNvSpPr txBox="1"/>
          <p:nvPr/>
        </p:nvSpPr>
        <p:spPr>
          <a:xfrm>
            <a:off x="3355450" y="3858964"/>
            <a:ext cx="557386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8A0000"/>
                </a:solidFill>
              </a:rPr>
              <a:t>This base puts the high voltage, ADC and a fully programmable trigger, all at the PMT.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3674"/>
                </a:solidFill>
              </a:rPr>
              <a:t>Uses power over Ethernet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3674"/>
                </a:solidFill>
              </a:rPr>
              <a:t>No channel-to-channel crosstalk 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3674"/>
                </a:solidFill>
              </a:rPr>
              <a:t>No signal attenuation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3674"/>
                </a:solidFill>
              </a:rPr>
              <a:t>ADC dynamic range goes from 12 bits to 14 bits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3674"/>
                </a:solidFill>
              </a:rPr>
              <a:t>Dynamic trigger threshold for superimposed hits</a:t>
            </a: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3674"/>
                </a:solidFill>
              </a:rPr>
              <a:t>On-board, programmable neutron/positron ID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E6E1A1-895B-4327-B2A3-FBA60658A716}"/>
              </a:ext>
            </a:extLst>
          </p:cNvPr>
          <p:cNvGrpSpPr/>
          <p:nvPr/>
        </p:nvGrpSpPr>
        <p:grpSpPr>
          <a:xfrm>
            <a:off x="3811128" y="1189756"/>
            <a:ext cx="4791695" cy="2496068"/>
            <a:chOff x="3811128" y="1189756"/>
            <a:chExt cx="4791695" cy="24960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FBE877-E212-431F-94BB-49C1F0FC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1128" y="1201241"/>
              <a:ext cx="4791695" cy="248458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623A37-B8AB-4571-8A1A-4E2113F4813B}"/>
                </a:ext>
              </a:extLst>
            </p:cNvPr>
            <p:cNvSpPr txBox="1"/>
            <p:nvPr/>
          </p:nvSpPr>
          <p:spPr>
            <a:xfrm>
              <a:off x="6528021" y="3086887"/>
              <a:ext cx="1963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All-in-one PMT Base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36C260-52BE-4BE8-976A-81DF64E52BCE}"/>
                </a:ext>
              </a:extLst>
            </p:cNvPr>
            <p:cNvSpPr txBox="1"/>
            <p:nvPr/>
          </p:nvSpPr>
          <p:spPr>
            <a:xfrm>
              <a:off x="3813391" y="1189756"/>
              <a:ext cx="1767836" cy="30777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</p:spPr>
          <p:txBody>
            <a:bodyPr wrap="square" lIns="18288" tIns="0" rIns="18288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A0000"/>
                  </a:solidFill>
                </a:rPr>
                <a:t>New Electronics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779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CA1A-03C5-4E98-8B54-854892CD9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D3D55-E89C-4B88-BE0E-BA9D9FED6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531AC-C55E-41A1-8819-CA8FEE89978A}"/>
              </a:ext>
            </a:extLst>
          </p:cNvPr>
          <p:cNvSpPr txBox="1"/>
          <p:nvPr/>
        </p:nvSpPr>
        <p:spPr>
          <a:xfrm>
            <a:off x="278558" y="714083"/>
            <a:ext cx="839466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A3674"/>
                </a:solidFill>
              </a:rPr>
              <a:t>We’re upgrading </a:t>
            </a:r>
            <a:r>
              <a:rPr lang="en-US" sz="2400" dirty="0" err="1">
                <a:solidFill>
                  <a:srgbClr val="2A3674"/>
                </a:solidFill>
              </a:rPr>
              <a:t>MiniCHANDLER</a:t>
            </a:r>
            <a:r>
              <a:rPr lang="en-US" sz="2400" dirty="0">
                <a:solidFill>
                  <a:srgbClr val="2A3674"/>
                </a:solidFill>
              </a:rPr>
              <a:t> for a redeployment at North Anna this spring.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660000"/>
                </a:solidFill>
              </a:rPr>
              <a:t>This upgrade includes new PMTs and light guides, a new voltage-divider base, and one plane of half cubes.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A3674"/>
                </a:solidFill>
              </a:rPr>
              <a:t>Unfortunately, we will not have the all-in-one base for this deployment; a consequence of the global semiconductor crisis.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8A0000"/>
                </a:solidFill>
              </a:rPr>
              <a:t>This deployment will test improved topological selection criteria based on better energy resolution.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A3674"/>
                </a:solidFill>
              </a:rPr>
              <a:t>CHANDLER is one of two technologies selected for the Mobile Antineutrino Demonstrator project, a collaboration with Livermore National Lab.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8A0000"/>
                </a:solidFill>
              </a:rPr>
              <a:t>We </a:t>
            </a:r>
            <a:r>
              <a:rPr lang="en-US" sz="2400">
                <a:solidFill>
                  <a:srgbClr val="8A0000"/>
                </a:solidFill>
              </a:rPr>
              <a:t>are approved </a:t>
            </a:r>
            <a:r>
              <a:rPr lang="en-US" sz="2400" dirty="0">
                <a:solidFill>
                  <a:srgbClr val="8A0000"/>
                </a:solidFill>
              </a:rPr>
              <a:t>to build a 650 kg </a:t>
            </a:r>
            <a:r>
              <a:rPr lang="en-US" sz="2400">
                <a:solidFill>
                  <a:srgbClr val="8A0000"/>
                </a:solidFill>
              </a:rPr>
              <a:t>CANDLER detector in 2024.</a:t>
            </a:r>
            <a:endParaRPr lang="en-US" sz="2400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Jonathan Link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4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7CA881-8681-45FB-8F2A-79FBE620C2B9}"/>
              </a:ext>
            </a:extLst>
          </p:cNvPr>
          <p:cNvGrpSpPr/>
          <p:nvPr/>
        </p:nvGrpSpPr>
        <p:grpSpPr>
          <a:xfrm>
            <a:off x="207788" y="2195843"/>
            <a:ext cx="8766991" cy="2937960"/>
            <a:chOff x="207788" y="2195843"/>
            <a:chExt cx="8766991" cy="2937960"/>
          </a:xfrm>
        </p:grpSpPr>
        <p:pic>
          <p:nvPicPr>
            <p:cNvPr id="8" name="Picture 7" descr="run2493_evt1416_ch05.png (696×472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535" y="2195844"/>
              <a:ext cx="4332244" cy="293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run2493_evt1426_ch05.png (696×47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88" y="2195843"/>
              <a:ext cx="4332244" cy="293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8" y="2195843"/>
            <a:ext cx="84391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Neutron Identification in CHANDLER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Jonathan Link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655" y="719116"/>
            <a:ext cx="855749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60000"/>
                </a:solidFill>
              </a:rPr>
              <a:t>The positron signal is formed in the cubes and gives short duration light pulse of about 10 ns,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2A3674"/>
                </a:solidFill>
              </a:rPr>
              <a:t>Neutron capture light comes from the ZnS, which releases its scintillation light over much longer time scale (~200 ns)..</a:t>
            </a:r>
            <a:endParaRPr lang="en-US" sz="2000" dirty="0">
              <a:solidFill>
                <a:srgbClr val="660000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660000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660000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660000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660000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660000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660000"/>
              </a:solidFill>
            </a:endParaRPr>
          </a:p>
          <a:p>
            <a:endParaRPr lang="en-US" sz="2000" dirty="0">
              <a:solidFill>
                <a:srgbClr val="66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60000"/>
                </a:solidFill>
              </a:rPr>
              <a:t>For each hit cell, we can compute a simple neutron ID variable as the ratio of the pulse integral to the pulse height.    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2A3674"/>
                </a:solidFill>
              </a:rPr>
              <a:t>Higher neutron ID means more neutron-like.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543050" y="2604150"/>
            <a:ext cx="0" cy="2057400"/>
          </a:xfrm>
          <a:prstGeom prst="straightConnector1">
            <a:avLst/>
          </a:prstGeom>
          <a:ln w="25400">
            <a:solidFill>
              <a:srgbClr val="7294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989864" y="2604150"/>
            <a:ext cx="0" cy="2057400"/>
          </a:xfrm>
          <a:prstGeom prst="straightConnector1">
            <a:avLst/>
          </a:prstGeom>
          <a:ln w="25400">
            <a:solidFill>
              <a:srgbClr val="7294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2797" y="5647905"/>
            <a:ext cx="144911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dirty="0">
                <a:solidFill>
                  <a:srgbClr val="FFF200"/>
                </a:solidFill>
              </a:rPr>
              <a:t>pulse integral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2766" y="5643215"/>
            <a:ext cx="124393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7294C4"/>
                </a:solidFill>
              </a:rPr>
              <a:t>pulse height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5586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Neutron Identification in </a:t>
            </a:r>
            <a:r>
              <a:rPr lang="en-US" dirty="0" err="1"/>
              <a:t>MicroCHANDLER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Jonathan Link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655" y="775607"/>
            <a:ext cx="855749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2A3674"/>
                </a:solidFill>
              </a:rPr>
              <a:t>The </a:t>
            </a:r>
            <a:r>
              <a:rPr lang="en-US" sz="2000" i="1" dirty="0">
                <a:solidFill>
                  <a:srgbClr val="2A3674"/>
                </a:solidFill>
              </a:rPr>
              <a:t>x</a:t>
            </a:r>
            <a:r>
              <a:rPr lang="en-US" sz="2000" dirty="0">
                <a:solidFill>
                  <a:srgbClr val="2A3674"/>
                </a:solidFill>
              </a:rPr>
              <a:t> and </a:t>
            </a:r>
            <a:r>
              <a:rPr lang="en-US" sz="2000" i="1" dirty="0">
                <a:solidFill>
                  <a:srgbClr val="2A3674"/>
                </a:solidFill>
              </a:rPr>
              <a:t>y</a:t>
            </a:r>
            <a:r>
              <a:rPr lang="en-US" sz="2000" dirty="0">
                <a:solidFill>
                  <a:srgbClr val="2A3674"/>
                </a:solidFill>
              </a:rPr>
              <a:t> neutron IDs show a clear neutron/positron separation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2A3674"/>
              </a:solidFill>
            </a:endParaRPr>
          </a:p>
          <a:p>
            <a:endParaRPr lang="en-US" sz="2000" dirty="0">
              <a:solidFill>
                <a:srgbClr val="2A3674"/>
              </a:solidFill>
            </a:endParaRPr>
          </a:p>
          <a:p>
            <a:endParaRPr lang="en-US" sz="2000" dirty="0">
              <a:solidFill>
                <a:srgbClr val="660000"/>
              </a:solidFill>
            </a:endParaRPr>
          </a:p>
          <a:p>
            <a:endParaRPr lang="en-US" sz="2000" dirty="0">
              <a:solidFill>
                <a:srgbClr val="660000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solidFill>
                  <a:srgbClr val="660000"/>
                </a:solidFill>
              </a:rPr>
              <a:t>When the source is removed the events in the neutron region mostly go away.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2A3674"/>
                </a:solidFill>
              </a:rPr>
              <a:t>The neutrons candidates that remain are consistent with the cosmic ray flux.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7" y="1305349"/>
            <a:ext cx="4491523" cy="42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286123"/>
            <a:ext cx="4461827" cy="423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1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26302 -2.59259E-6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19BB434-846C-4113-8C09-F64FAAE2620D}"/>
              </a:ext>
            </a:extLst>
          </p:cNvPr>
          <p:cNvGrpSpPr/>
          <p:nvPr/>
        </p:nvGrpSpPr>
        <p:grpSpPr>
          <a:xfrm>
            <a:off x="5439742" y="3328332"/>
            <a:ext cx="3452799" cy="2346428"/>
            <a:chOff x="6064269" y="3366474"/>
            <a:chExt cx="4603732" cy="31285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CFA0F0-4CF3-47B3-92B8-380D3E93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270" y="3366474"/>
              <a:ext cx="4603731" cy="31285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B9DFB-D8FD-4AB2-8909-533E62521F6D}"/>
                </a:ext>
              </a:extLst>
            </p:cNvPr>
            <p:cNvSpPr txBox="1"/>
            <p:nvPr/>
          </p:nvSpPr>
          <p:spPr>
            <a:xfrm>
              <a:off x="6064269" y="6149709"/>
              <a:ext cx="4603731" cy="338555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lIns="137160" tIns="0" rIns="137160" bIns="0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bg1"/>
                  </a:solidFill>
                </a:rPr>
                <a:t>The </a:t>
              </a:r>
              <a:r>
                <a:rPr lang="en-US" sz="825" dirty="0" err="1">
                  <a:solidFill>
                    <a:schemeClr val="bg1"/>
                  </a:solidFill>
                </a:rPr>
                <a:t>MiniCHANDLER</a:t>
              </a:r>
              <a:r>
                <a:rPr lang="en-US" sz="825" dirty="0">
                  <a:solidFill>
                    <a:schemeClr val="bg1"/>
                  </a:solidFill>
                </a:rPr>
                <a:t> Prototype, open during assembly to show the cubes and </a:t>
              </a:r>
              <a:r>
                <a:rPr lang="en-US" sz="825" baseline="30000" dirty="0">
                  <a:solidFill>
                    <a:schemeClr val="bg1"/>
                  </a:solidFill>
                </a:rPr>
                <a:t>6</a:t>
              </a:r>
              <a:r>
                <a:rPr lang="en-US" sz="825" dirty="0">
                  <a:solidFill>
                    <a:schemeClr val="bg1"/>
                  </a:solidFill>
                </a:rPr>
                <a:t>Li-doped  ZnS sheets 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AC9AA5-B660-408E-BEE9-C733A7B07A0B}"/>
              </a:ext>
            </a:extLst>
          </p:cNvPr>
          <p:cNvSpPr txBox="1">
            <a:spLocks/>
          </p:cNvSpPr>
          <p:nvPr/>
        </p:nvSpPr>
        <p:spPr>
          <a:xfrm>
            <a:off x="451490" y="3319467"/>
            <a:ext cx="4850476" cy="2346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8A0000"/>
                </a:solidFill>
                <a:latin typeface="+mn-lt"/>
              </a:rPr>
              <a:t>Light is transported along the rows and columns of cubes by total internal reflection, and readout by photomultiplier tubes.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CE62A-7BF4-4BC7-B711-F9E560A7BD31}"/>
              </a:ext>
            </a:extLst>
          </p:cNvPr>
          <p:cNvSpPr txBox="1"/>
          <p:nvPr/>
        </p:nvSpPr>
        <p:spPr>
          <a:xfrm>
            <a:off x="227901" y="2078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CHANDLER</a:t>
            </a:r>
            <a:r>
              <a:rPr lang="en-US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Reactor Neutrino Detector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CE1987-372A-4B48-8531-D10DB16D7D24}"/>
              </a:ext>
            </a:extLst>
          </p:cNvPr>
          <p:cNvSpPr txBox="1">
            <a:spLocks/>
          </p:cNvSpPr>
          <p:nvPr/>
        </p:nvSpPr>
        <p:spPr>
          <a:xfrm>
            <a:off x="451490" y="959243"/>
            <a:ext cx="8237705" cy="2241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2A3674"/>
                </a:solidFill>
                <a:latin typeface="+mn-lt"/>
              </a:rPr>
              <a:t>CHANDLER was designed, from the start, to be a robust, mobile detector technology, suitable for a wide range of applications.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8A0000"/>
                </a:solidFill>
                <a:latin typeface="+mn-lt"/>
              </a:rPr>
              <a:t>It uses a highly-segmented array of plastic scintillating cubes as the neutrino target and positron detector,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2A3674"/>
                </a:solidFill>
                <a:latin typeface="+mn-lt"/>
              </a:rPr>
              <a:t>And thin sheets of lithium-6 doped zinc sulfide (ZnS) scintillator to tag the neutron capture.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EDE-891D-4443-A458-7DD7DF6AEB65}"/>
              </a:ext>
            </a:extLst>
          </p:cNvPr>
          <p:cNvSpPr txBox="1"/>
          <p:nvPr/>
        </p:nvSpPr>
        <p:spPr>
          <a:xfrm>
            <a:off x="451490" y="6157133"/>
            <a:ext cx="8306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arbon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ydrogen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nti-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eutrino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etector with a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ithium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nhanced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aghavan optical lattice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E6A4041-E969-41FA-AD1A-4B37A0BE6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516688"/>
            <a:ext cx="39624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</a:p>
        </p:txBody>
      </p:sp>
    </p:spTree>
    <p:extLst>
      <p:ext uri="{BB962C8B-B14F-4D97-AF65-F5344CB8AC3E}">
        <p14:creationId xmlns:p14="http://schemas.microsoft.com/office/powerpoint/2010/main" val="620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Parallelogram 1132">
            <a:extLst>
              <a:ext uri="{FF2B5EF4-FFF2-40B4-BE49-F238E27FC236}">
                <a16:creationId xmlns:a16="http://schemas.microsoft.com/office/drawing/2014/main" id="{7D869513-8E08-40B6-9587-9B4FE0C2C710}"/>
              </a:ext>
            </a:extLst>
          </p:cNvPr>
          <p:cNvSpPr/>
          <p:nvPr/>
        </p:nvSpPr>
        <p:spPr>
          <a:xfrm rot="10800000">
            <a:off x="1485232" y="2989266"/>
            <a:ext cx="6254496" cy="1536192"/>
          </a:xfrm>
          <a:prstGeom prst="parallelogram">
            <a:avLst>
              <a:gd name="adj" fmla="val 100583"/>
            </a:avLst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7" name="Can 1146"/>
          <p:cNvSpPr/>
          <p:nvPr/>
        </p:nvSpPr>
        <p:spPr>
          <a:xfrm rot="13297881">
            <a:off x="5808468" y="2355934"/>
            <a:ext cx="240030" cy="625123"/>
          </a:xfrm>
          <a:prstGeom prst="can">
            <a:avLst>
              <a:gd name="adj" fmla="val 9105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" name="Can 1145"/>
          <p:cNvSpPr/>
          <p:nvPr/>
        </p:nvSpPr>
        <p:spPr>
          <a:xfrm rot="5400000">
            <a:off x="2224337" y="3107215"/>
            <a:ext cx="240030" cy="462602"/>
          </a:xfrm>
          <a:prstGeom prst="can">
            <a:avLst>
              <a:gd name="adj" fmla="val 4534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19746575">
            <a:off x="5084301" y="3902450"/>
            <a:ext cx="1825892" cy="789344"/>
          </a:xfrm>
          <a:prstGeom prst="triangle">
            <a:avLst>
              <a:gd name="adj" fmla="val 255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76" name="Group 3075"/>
          <p:cNvGrpSpPr/>
          <p:nvPr/>
        </p:nvGrpSpPr>
        <p:grpSpPr>
          <a:xfrm>
            <a:off x="1492454" y="2973640"/>
            <a:ext cx="6251231" cy="1552236"/>
            <a:chOff x="475933" y="1855624"/>
            <a:chExt cx="8334974" cy="2069648"/>
          </a:xfrm>
        </p:grpSpPr>
        <p:sp>
          <p:nvSpPr>
            <p:cNvPr id="3072" name="Flowchart: Data 3071"/>
            <p:cNvSpPr/>
            <p:nvPr/>
          </p:nvSpPr>
          <p:spPr>
            <a:xfrm>
              <a:off x="475933" y="2374160"/>
              <a:ext cx="7822447" cy="155111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7" name="Flowchart: Data 1136"/>
            <p:cNvSpPr/>
            <p:nvPr/>
          </p:nvSpPr>
          <p:spPr>
            <a:xfrm>
              <a:off x="988460" y="1855624"/>
              <a:ext cx="7822447" cy="155111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2" name="Group 311"/>
          <p:cNvGrpSpPr>
            <a:grpSpLocks noChangeAspect="1"/>
          </p:cNvGrpSpPr>
          <p:nvPr/>
        </p:nvGrpSpPr>
        <p:grpSpPr>
          <a:xfrm>
            <a:off x="2942764" y="2685576"/>
            <a:ext cx="390050" cy="391766"/>
            <a:chOff x="4708405" y="1817659"/>
            <a:chExt cx="3824021" cy="3840838"/>
          </a:xfrm>
        </p:grpSpPr>
        <p:sp>
          <p:nvSpPr>
            <p:cNvPr id="334" name="Cube 33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5" name="Cube 33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2" name="Group 351"/>
          <p:cNvGrpSpPr>
            <a:grpSpLocks noChangeAspect="1"/>
          </p:cNvGrpSpPr>
          <p:nvPr/>
        </p:nvGrpSpPr>
        <p:grpSpPr>
          <a:xfrm>
            <a:off x="3237037" y="2686006"/>
            <a:ext cx="390050" cy="391766"/>
            <a:chOff x="4708405" y="1817659"/>
            <a:chExt cx="3824021" cy="3840838"/>
          </a:xfrm>
        </p:grpSpPr>
        <p:sp>
          <p:nvSpPr>
            <p:cNvPr id="353" name="Cube 35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4" name="Cube 35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5" name="Group 354"/>
          <p:cNvGrpSpPr>
            <a:grpSpLocks noChangeAspect="1"/>
          </p:cNvGrpSpPr>
          <p:nvPr/>
        </p:nvGrpSpPr>
        <p:grpSpPr>
          <a:xfrm>
            <a:off x="3528551" y="2685577"/>
            <a:ext cx="390050" cy="391766"/>
            <a:chOff x="4708405" y="1817659"/>
            <a:chExt cx="3824021" cy="3840838"/>
          </a:xfrm>
        </p:grpSpPr>
        <p:sp>
          <p:nvSpPr>
            <p:cNvPr id="356" name="Cube 35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7" name="Cube 35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8" name="Group 357"/>
          <p:cNvGrpSpPr>
            <a:grpSpLocks noChangeAspect="1"/>
          </p:cNvGrpSpPr>
          <p:nvPr/>
        </p:nvGrpSpPr>
        <p:grpSpPr>
          <a:xfrm>
            <a:off x="3822824" y="2686006"/>
            <a:ext cx="390050" cy="391766"/>
            <a:chOff x="4708405" y="1817659"/>
            <a:chExt cx="3824021" cy="3840838"/>
          </a:xfrm>
        </p:grpSpPr>
        <p:sp>
          <p:nvSpPr>
            <p:cNvPr id="359" name="Cube 35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0" name="Cube 35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61" name="Group 360"/>
          <p:cNvGrpSpPr>
            <a:grpSpLocks noChangeAspect="1"/>
          </p:cNvGrpSpPr>
          <p:nvPr/>
        </p:nvGrpSpPr>
        <p:grpSpPr>
          <a:xfrm>
            <a:off x="4114291" y="2685577"/>
            <a:ext cx="390050" cy="391766"/>
            <a:chOff x="4708405" y="1817659"/>
            <a:chExt cx="3824021" cy="3840838"/>
          </a:xfrm>
        </p:grpSpPr>
        <p:sp>
          <p:nvSpPr>
            <p:cNvPr id="362" name="Cube 36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3" name="Cube 36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64" name="Group 363"/>
          <p:cNvGrpSpPr>
            <a:grpSpLocks noChangeAspect="1"/>
          </p:cNvGrpSpPr>
          <p:nvPr/>
        </p:nvGrpSpPr>
        <p:grpSpPr>
          <a:xfrm>
            <a:off x="4408564" y="2686007"/>
            <a:ext cx="390050" cy="391766"/>
            <a:chOff x="4708405" y="1817659"/>
            <a:chExt cx="3824021" cy="3840838"/>
          </a:xfrm>
        </p:grpSpPr>
        <p:sp>
          <p:nvSpPr>
            <p:cNvPr id="365" name="Cube 36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6" name="Cube 36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67" name="Group 366"/>
          <p:cNvGrpSpPr>
            <a:grpSpLocks noChangeAspect="1"/>
          </p:cNvGrpSpPr>
          <p:nvPr/>
        </p:nvGrpSpPr>
        <p:grpSpPr>
          <a:xfrm>
            <a:off x="4700079" y="2685578"/>
            <a:ext cx="390050" cy="391766"/>
            <a:chOff x="4708405" y="1817659"/>
            <a:chExt cx="3824021" cy="3840838"/>
          </a:xfrm>
        </p:grpSpPr>
        <p:sp>
          <p:nvSpPr>
            <p:cNvPr id="368" name="Cube 36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9" name="Cube 36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0" name="Group 369"/>
          <p:cNvGrpSpPr>
            <a:grpSpLocks noChangeAspect="1"/>
          </p:cNvGrpSpPr>
          <p:nvPr/>
        </p:nvGrpSpPr>
        <p:grpSpPr>
          <a:xfrm>
            <a:off x="4994352" y="2686008"/>
            <a:ext cx="390050" cy="391766"/>
            <a:chOff x="4708405" y="1817659"/>
            <a:chExt cx="3824021" cy="3840838"/>
          </a:xfrm>
        </p:grpSpPr>
        <p:sp>
          <p:nvSpPr>
            <p:cNvPr id="371" name="Cube 37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2" name="Cube 37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3" name="Group 372"/>
          <p:cNvGrpSpPr>
            <a:grpSpLocks noChangeAspect="1"/>
          </p:cNvGrpSpPr>
          <p:nvPr/>
        </p:nvGrpSpPr>
        <p:grpSpPr>
          <a:xfrm>
            <a:off x="5285915" y="2685608"/>
            <a:ext cx="390050" cy="391766"/>
            <a:chOff x="4708405" y="1817659"/>
            <a:chExt cx="3824021" cy="3840838"/>
          </a:xfrm>
        </p:grpSpPr>
        <p:sp>
          <p:nvSpPr>
            <p:cNvPr id="374" name="Cube 37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5" name="Cube 37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6" name="Group 375"/>
          <p:cNvGrpSpPr>
            <a:grpSpLocks noChangeAspect="1"/>
          </p:cNvGrpSpPr>
          <p:nvPr/>
        </p:nvGrpSpPr>
        <p:grpSpPr>
          <a:xfrm>
            <a:off x="5580188" y="2686038"/>
            <a:ext cx="390050" cy="391766"/>
            <a:chOff x="4708405" y="1817659"/>
            <a:chExt cx="3824021" cy="3840838"/>
          </a:xfrm>
        </p:grpSpPr>
        <p:sp>
          <p:nvSpPr>
            <p:cNvPr id="377" name="Cube 37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8" name="Cube 37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9" name="Group 378"/>
          <p:cNvGrpSpPr>
            <a:grpSpLocks noChangeAspect="1"/>
          </p:cNvGrpSpPr>
          <p:nvPr/>
        </p:nvGrpSpPr>
        <p:grpSpPr>
          <a:xfrm>
            <a:off x="5871703" y="2685609"/>
            <a:ext cx="390050" cy="391766"/>
            <a:chOff x="4708405" y="1817659"/>
            <a:chExt cx="3824021" cy="3840838"/>
          </a:xfrm>
        </p:grpSpPr>
        <p:sp>
          <p:nvSpPr>
            <p:cNvPr id="380" name="Cube 37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1" name="Cube 38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82" name="Group 381"/>
          <p:cNvGrpSpPr>
            <a:grpSpLocks noChangeAspect="1"/>
          </p:cNvGrpSpPr>
          <p:nvPr/>
        </p:nvGrpSpPr>
        <p:grpSpPr>
          <a:xfrm>
            <a:off x="6165976" y="2686039"/>
            <a:ext cx="390050" cy="391766"/>
            <a:chOff x="4708405" y="1817659"/>
            <a:chExt cx="3824021" cy="3840838"/>
          </a:xfrm>
        </p:grpSpPr>
        <p:sp>
          <p:nvSpPr>
            <p:cNvPr id="383" name="Cube 38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4" name="Cube 38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85" name="Group 384"/>
          <p:cNvGrpSpPr>
            <a:grpSpLocks noChangeAspect="1"/>
          </p:cNvGrpSpPr>
          <p:nvPr/>
        </p:nvGrpSpPr>
        <p:grpSpPr>
          <a:xfrm>
            <a:off x="6457443" y="2685610"/>
            <a:ext cx="390050" cy="391766"/>
            <a:chOff x="4708405" y="1817659"/>
            <a:chExt cx="3824021" cy="3840838"/>
          </a:xfrm>
        </p:grpSpPr>
        <p:sp>
          <p:nvSpPr>
            <p:cNvPr id="386" name="Cube 38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7" name="Cube 38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88" name="Group 387"/>
          <p:cNvGrpSpPr>
            <a:grpSpLocks noChangeAspect="1"/>
          </p:cNvGrpSpPr>
          <p:nvPr/>
        </p:nvGrpSpPr>
        <p:grpSpPr>
          <a:xfrm>
            <a:off x="6751716" y="2686039"/>
            <a:ext cx="390050" cy="391766"/>
            <a:chOff x="4708405" y="1817659"/>
            <a:chExt cx="3824021" cy="3840838"/>
          </a:xfrm>
        </p:grpSpPr>
        <p:sp>
          <p:nvSpPr>
            <p:cNvPr id="389" name="Cube 38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0" name="Cube 38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91" name="Group 390"/>
          <p:cNvGrpSpPr>
            <a:grpSpLocks noChangeAspect="1"/>
          </p:cNvGrpSpPr>
          <p:nvPr/>
        </p:nvGrpSpPr>
        <p:grpSpPr>
          <a:xfrm>
            <a:off x="7043230" y="2685610"/>
            <a:ext cx="390050" cy="391766"/>
            <a:chOff x="4708405" y="1817659"/>
            <a:chExt cx="3824021" cy="3840838"/>
          </a:xfrm>
        </p:grpSpPr>
        <p:sp>
          <p:nvSpPr>
            <p:cNvPr id="392" name="Cube 39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3" name="Cube 39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94" name="Group 393"/>
          <p:cNvGrpSpPr>
            <a:grpSpLocks noChangeAspect="1"/>
          </p:cNvGrpSpPr>
          <p:nvPr/>
        </p:nvGrpSpPr>
        <p:grpSpPr>
          <a:xfrm>
            <a:off x="7337503" y="2686040"/>
            <a:ext cx="390050" cy="391766"/>
            <a:chOff x="4708405" y="1817659"/>
            <a:chExt cx="3824021" cy="3840838"/>
          </a:xfrm>
        </p:grpSpPr>
        <p:sp>
          <p:nvSpPr>
            <p:cNvPr id="395" name="Cube 39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6" name="Cube 39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99" name="Group 398"/>
          <p:cNvGrpSpPr>
            <a:grpSpLocks noChangeAspect="1"/>
          </p:cNvGrpSpPr>
          <p:nvPr/>
        </p:nvGrpSpPr>
        <p:grpSpPr>
          <a:xfrm>
            <a:off x="2847902" y="2782093"/>
            <a:ext cx="390050" cy="391766"/>
            <a:chOff x="4708405" y="1817659"/>
            <a:chExt cx="3824021" cy="3840838"/>
          </a:xfrm>
        </p:grpSpPr>
        <p:sp>
          <p:nvSpPr>
            <p:cNvPr id="445" name="Cube 44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6" name="Cube 44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0" name="Group 399"/>
          <p:cNvGrpSpPr>
            <a:grpSpLocks noChangeAspect="1"/>
          </p:cNvGrpSpPr>
          <p:nvPr/>
        </p:nvGrpSpPr>
        <p:grpSpPr>
          <a:xfrm>
            <a:off x="3142175" y="2782523"/>
            <a:ext cx="390050" cy="391766"/>
            <a:chOff x="4708405" y="1817659"/>
            <a:chExt cx="3824021" cy="3840838"/>
          </a:xfrm>
        </p:grpSpPr>
        <p:sp>
          <p:nvSpPr>
            <p:cNvPr id="443" name="Cube 44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4" name="Cube 44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1" name="Group 400"/>
          <p:cNvGrpSpPr>
            <a:grpSpLocks noChangeAspect="1"/>
          </p:cNvGrpSpPr>
          <p:nvPr/>
        </p:nvGrpSpPr>
        <p:grpSpPr>
          <a:xfrm>
            <a:off x="3433690" y="2782094"/>
            <a:ext cx="390050" cy="391766"/>
            <a:chOff x="4708405" y="1817659"/>
            <a:chExt cx="3824021" cy="3840838"/>
          </a:xfrm>
        </p:grpSpPr>
        <p:sp>
          <p:nvSpPr>
            <p:cNvPr id="441" name="Cube 44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2" name="Cube 44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2" name="Group 401"/>
          <p:cNvGrpSpPr>
            <a:grpSpLocks noChangeAspect="1"/>
          </p:cNvGrpSpPr>
          <p:nvPr/>
        </p:nvGrpSpPr>
        <p:grpSpPr>
          <a:xfrm>
            <a:off x="3727963" y="2782524"/>
            <a:ext cx="390050" cy="391766"/>
            <a:chOff x="4708405" y="1817659"/>
            <a:chExt cx="3824021" cy="3840838"/>
          </a:xfrm>
        </p:grpSpPr>
        <p:sp>
          <p:nvSpPr>
            <p:cNvPr id="439" name="Cube 43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0" name="Cube 43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3" name="Group 402"/>
          <p:cNvGrpSpPr>
            <a:grpSpLocks noChangeAspect="1"/>
          </p:cNvGrpSpPr>
          <p:nvPr/>
        </p:nvGrpSpPr>
        <p:grpSpPr>
          <a:xfrm>
            <a:off x="4019430" y="2782095"/>
            <a:ext cx="390050" cy="391766"/>
            <a:chOff x="4708405" y="1817659"/>
            <a:chExt cx="3824021" cy="3840838"/>
          </a:xfrm>
        </p:grpSpPr>
        <p:sp>
          <p:nvSpPr>
            <p:cNvPr id="437" name="Cube 43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8" name="Cube 43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4" name="Group 403"/>
          <p:cNvGrpSpPr>
            <a:grpSpLocks noChangeAspect="1"/>
          </p:cNvGrpSpPr>
          <p:nvPr/>
        </p:nvGrpSpPr>
        <p:grpSpPr>
          <a:xfrm>
            <a:off x="4313703" y="2782525"/>
            <a:ext cx="390050" cy="391766"/>
            <a:chOff x="4708405" y="1817659"/>
            <a:chExt cx="3824021" cy="3840838"/>
          </a:xfrm>
        </p:grpSpPr>
        <p:sp>
          <p:nvSpPr>
            <p:cNvPr id="435" name="Cube 43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6" name="Cube 43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5" name="Group 404"/>
          <p:cNvGrpSpPr>
            <a:grpSpLocks noChangeAspect="1"/>
          </p:cNvGrpSpPr>
          <p:nvPr/>
        </p:nvGrpSpPr>
        <p:grpSpPr>
          <a:xfrm>
            <a:off x="4605217" y="2782096"/>
            <a:ext cx="390050" cy="391766"/>
            <a:chOff x="4708405" y="1817659"/>
            <a:chExt cx="3824021" cy="3840838"/>
          </a:xfrm>
        </p:grpSpPr>
        <p:sp>
          <p:nvSpPr>
            <p:cNvPr id="433" name="Cube 43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4" name="Cube 43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6" name="Group 405"/>
          <p:cNvGrpSpPr>
            <a:grpSpLocks noChangeAspect="1"/>
          </p:cNvGrpSpPr>
          <p:nvPr/>
        </p:nvGrpSpPr>
        <p:grpSpPr>
          <a:xfrm>
            <a:off x="4899490" y="2782525"/>
            <a:ext cx="390050" cy="391766"/>
            <a:chOff x="4708405" y="1817659"/>
            <a:chExt cx="3824021" cy="3840838"/>
          </a:xfrm>
        </p:grpSpPr>
        <p:sp>
          <p:nvSpPr>
            <p:cNvPr id="431" name="Cube 43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2" name="Cube 43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7" name="Group 406"/>
          <p:cNvGrpSpPr>
            <a:grpSpLocks noChangeAspect="1"/>
          </p:cNvGrpSpPr>
          <p:nvPr/>
        </p:nvGrpSpPr>
        <p:grpSpPr>
          <a:xfrm>
            <a:off x="5191054" y="2782126"/>
            <a:ext cx="390050" cy="391766"/>
            <a:chOff x="4708405" y="1817659"/>
            <a:chExt cx="3824021" cy="3840838"/>
          </a:xfrm>
        </p:grpSpPr>
        <p:sp>
          <p:nvSpPr>
            <p:cNvPr id="429" name="Cube 42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0" name="Cube 42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8" name="Group 407"/>
          <p:cNvGrpSpPr>
            <a:grpSpLocks noChangeAspect="1"/>
          </p:cNvGrpSpPr>
          <p:nvPr/>
        </p:nvGrpSpPr>
        <p:grpSpPr>
          <a:xfrm>
            <a:off x="5485327" y="2782555"/>
            <a:ext cx="390050" cy="391766"/>
            <a:chOff x="4708405" y="1817659"/>
            <a:chExt cx="3824021" cy="3840838"/>
          </a:xfrm>
        </p:grpSpPr>
        <p:sp>
          <p:nvSpPr>
            <p:cNvPr id="427" name="Cube 42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8" name="Cube 42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9" name="Group 408"/>
          <p:cNvGrpSpPr>
            <a:grpSpLocks noChangeAspect="1"/>
          </p:cNvGrpSpPr>
          <p:nvPr/>
        </p:nvGrpSpPr>
        <p:grpSpPr>
          <a:xfrm>
            <a:off x="5776841" y="2782126"/>
            <a:ext cx="390050" cy="391766"/>
            <a:chOff x="4708405" y="1817659"/>
            <a:chExt cx="3824021" cy="3840838"/>
          </a:xfrm>
        </p:grpSpPr>
        <p:sp>
          <p:nvSpPr>
            <p:cNvPr id="425" name="Cube 42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6" name="Cube 42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0" name="Group 409"/>
          <p:cNvGrpSpPr>
            <a:grpSpLocks noChangeAspect="1"/>
          </p:cNvGrpSpPr>
          <p:nvPr/>
        </p:nvGrpSpPr>
        <p:grpSpPr>
          <a:xfrm>
            <a:off x="6071114" y="2782556"/>
            <a:ext cx="390050" cy="391766"/>
            <a:chOff x="4708405" y="1817659"/>
            <a:chExt cx="3824021" cy="3840838"/>
          </a:xfrm>
        </p:grpSpPr>
        <p:sp>
          <p:nvSpPr>
            <p:cNvPr id="423" name="Cube 42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4" name="Cube 42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1" name="Group 410"/>
          <p:cNvGrpSpPr>
            <a:grpSpLocks noChangeAspect="1"/>
          </p:cNvGrpSpPr>
          <p:nvPr/>
        </p:nvGrpSpPr>
        <p:grpSpPr>
          <a:xfrm>
            <a:off x="6362581" y="2782127"/>
            <a:ext cx="390050" cy="391766"/>
            <a:chOff x="4708405" y="1817659"/>
            <a:chExt cx="3824021" cy="3840838"/>
          </a:xfrm>
        </p:grpSpPr>
        <p:sp>
          <p:nvSpPr>
            <p:cNvPr id="421" name="Cube 42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2" name="Cube 42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2" name="Group 411"/>
          <p:cNvGrpSpPr>
            <a:grpSpLocks noChangeAspect="1"/>
          </p:cNvGrpSpPr>
          <p:nvPr/>
        </p:nvGrpSpPr>
        <p:grpSpPr>
          <a:xfrm>
            <a:off x="6656854" y="2782557"/>
            <a:ext cx="390050" cy="391766"/>
            <a:chOff x="4708405" y="1817659"/>
            <a:chExt cx="3824021" cy="3840838"/>
          </a:xfrm>
        </p:grpSpPr>
        <p:sp>
          <p:nvSpPr>
            <p:cNvPr id="419" name="Cube 41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0" name="Cube 41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3" name="Group 412"/>
          <p:cNvGrpSpPr>
            <a:grpSpLocks noChangeAspect="1"/>
          </p:cNvGrpSpPr>
          <p:nvPr/>
        </p:nvGrpSpPr>
        <p:grpSpPr>
          <a:xfrm>
            <a:off x="6948369" y="2782128"/>
            <a:ext cx="390050" cy="391766"/>
            <a:chOff x="4708405" y="1817659"/>
            <a:chExt cx="3824021" cy="3840838"/>
          </a:xfrm>
        </p:grpSpPr>
        <p:sp>
          <p:nvSpPr>
            <p:cNvPr id="417" name="Cube 41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8" name="Cube 41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4" name="Group 413"/>
          <p:cNvGrpSpPr>
            <a:grpSpLocks noChangeAspect="1"/>
          </p:cNvGrpSpPr>
          <p:nvPr/>
        </p:nvGrpSpPr>
        <p:grpSpPr>
          <a:xfrm>
            <a:off x="7242642" y="2782558"/>
            <a:ext cx="390050" cy="391766"/>
            <a:chOff x="4708405" y="1817659"/>
            <a:chExt cx="3824021" cy="3840838"/>
          </a:xfrm>
        </p:grpSpPr>
        <p:sp>
          <p:nvSpPr>
            <p:cNvPr id="415" name="Cube 41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6" name="Cube 41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8" name="Group 447"/>
          <p:cNvGrpSpPr>
            <a:grpSpLocks noChangeAspect="1"/>
          </p:cNvGrpSpPr>
          <p:nvPr/>
        </p:nvGrpSpPr>
        <p:grpSpPr>
          <a:xfrm>
            <a:off x="2748502" y="2876377"/>
            <a:ext cx="390050" cy="391766"/>
            <a:chOff x="4708405" y="1817659"/>
            <a:chExt cx="3824021" cy="3840838"/>
          </a:xfrm>
        </p:grpSpPr>
        <p:sp>
          <p:nvSpPr>
            <p:cNvPr id="494" name="Cube 49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5" name="Cube 49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9" name="Group 448"/>
          <p:cNvGrpSpPr>
            <a:grpSpLocks noChangeAspect="1"/>
          </p:cNvGrpSpPr>
          <p:nvPr/>
        </p:nvGrpSpPr>
        <p:grpSpPr>
          <a:xfrm>
            <a:off x="3042775" y="2876807"/>
            <a:ext cx="390050" cy="391766"/>
            <a:chOff x="4708405" y="1817659"/>
            <a:chExt cx="3824021" cy="3840838"/>
          </a:xfrm>
        </p:grpSpPr>
        <p:sp>
          <p:nvSpPr>
            <p:cNvPr id="492" name="Cube 49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3" name="Cube 49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0" name="Group 449"/>
          <p:cNvGrpSpPr>
            <a:grpSpLocks noChangeAspect="1"/>
          </p:cNvGrpSpPr>
          <p:nvPr/>
        </p:nvGrpSpPr>
        <p:grpSpPr>
          <a:xfrm>
            <a:off x="3334289" y="2876378"/>
            <a:ext cx="390050" cy="391766"/>
            <a:chOff x="4708405" y="1817659"/>
            <a:chExt cx="3824021" cy="3840838"/>
          </a:xfrm>
        </p:grpSpPr>
        <p:sp>
          <p:nvSpPr>
            <p:cNvPr id="490" name="Cube 48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1" name="Cube 49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1" name="Group 450"/>
          <p:cNvGrpSpPr>
            <a:grpSpLocks noChangeAspect="1"/>
          </p:cNvGrpSpPr>
          <p:nvPr/>
        </p:nvGrpSpPr>
        <p:grpSpPr>
          <a:xfrm>
            <a:off x="3628562" y="2876808"/>
            <a:ext cx="390050" cy="391766"/>
            <a:chOff x="4708405" y="1817659"/>
            <a:chExt cx="3824021" cy="3840838"/>
          </a:xfrm>
        </p:grpSpPr>
        <p:sp>
          <p:nvSpPr>
            <p:cNvPr id="488" name="Cube 48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9" name="Cube 48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2" name="Group 451"/>
          <p:cNvGrpSpPr>
            <a:grpSpLocks noChangeAspect="1"/>
          </p:cNvGrpSpPr>
          <p:nvPr/>
        </p:nvGrpSpPr>
        <p:grpSpPr>
          <a:xfrm>
            <a:off x="3920029" y="2876379"/>
            <a:ext cx="390050" cy="391766"/>
            <a:chOff x="4708405" y="1817659"/>
            <a:chExt cx="3824021" cy="3840838"/>
          </a:xfrm>
        </p:grpSpPr>
        <p:sp>
          <p:nvSpPr>
            <p:cNvPr id="486" name="Cube 48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7" name="Cube 48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3" name="Group 452"/>
          <p:cNvGrpSpPr>
            <a:grpSpLocks noChangeAspect="1"/>
          </p:cNvGrpSpPr>
          <p:nvPr/>
        </p:nvGrpSpPr>
        <p:grpSpPr>
          <a:xfrm>
            <a:off x="4214302" y="2876809"/>
            <a:ext cx="390050" cy="391766"/>
            <a:chOff x="4708405" y="1817659"/>
            <a:chExt cx="3824021" cy="3840838"/>
          </a:xfrm>
        </p:grpSpPr>
        <p:sp>
          <p:nvSpPr>
            <p:cNvPr id="484" name="Cube 48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5" name="Cube 48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4" name="Group 453"/>
          <p:cNvGrpSpPr>
            <a:grpSpLocks noChangeAspect="1"/>
          </p:cNvGrpSpPr>
          <p:nvPr/>
        </p:nvGrpSpPr>
        <p:grpSpPr>
          <a:xfrm>
            <a:off x="4505817" y="2876380"/>
            <a:ext cx="390050" cy="391766"/>
            <a:chOff x="4708405" y="1817659"/>
            <a:chExt cx="3824021" cy="3840838"/>
          </a:xfrm>
        </p:grpSpPr>
        <p:sp>
          <p:nvSpPr>
            <p:cNvPr id="482" name="Cube 48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3" name="Cube 48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5" name="Group 454"/>
          <p:cNvGrpSpPr>
            <a:grpSpLocks noChangeAspect="1"/>
          </p:cNvGrpSpPr>
          <p:nvPr/>
        </p:nvGrpSpPr>
        <p:grpSpPr>
          <a:xfrm>
            <a:off x="4800090" y="2876809"/>
            <a:ext cx="390050" cy="391766"/>
            <a:chOff x="4708405" y="1817659"/>
            <a:chExt cx="3824021" cy="3840838"/>
          </a:xfrm>
        </p:grpSpPr>
        <p:sp>
          <p:nvSpPr>
            <p:cNvPr id="480" name="Cube 47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1" name="Cube 48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6" name="Group 455"/>
          <p:cNvGrpSpPr>
            <a:grpSpLocks noChangeAspect="1"/>
          </p:cNvGrpSpPr>
          <p:nvPr/>
        </p:nvGrpSpPr>
        <p:grpSpPr>
          <a:xfrm>
            <a:off x="5091653" y="2876410"/>
            <a:ext cx="390050" cy="391766"/>
            <a:chOff x="4708405" y="1817659"/>
            <a:chExt cx="3824021" cy="3840838"/>
          </a:xfrm>
        </p:grpSpPr>
        <p:sp>
          <p:nvSpPr>
            <p:cNvPr id="478" name="Cube 47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9" name="Cube 47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7" name="Group 456"/>
          <p:cNvGrpSpPr>
            <a:grpSpLocks noChangeAspect="1"/>
          </p:cNvGrpSpPr>
          <p:nvPr/>
        </p:nvGrpSpPr>
        <p:grpSpPr>
          <a:xfrm>
            <a:off x="5385926" y="2876839"/>
            <a:ext cx="390050" cy="391766"/>
            <a:chOff x="4708405" y="1817659"/>
            <a:chExt cx="3824021" cy="3840838"/>
          </a:xfrm>
        </p:grpSpPr>
        <p:sp>
          <p:nvSpPr>
            <p:cNvPr id="476" name="Cube 47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7" name="Cube 47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8" name="Group 457"/>
          <p:cNvGrpSpPr>
            <a:grpSpLocks noChangeAspect="1"/>
          </p:cNvGrpSpPr>
          <p:nvPr/>
        </p:nvGrpSpPr>
        <p:grpSpPr>
          <a:xfrm>
            <a:off x="5677441" y="2876410"/>
            <a:ext cx="390050" cy="391766"/>
            <a:chOff x="4708405" y="1817659"/>
            <a:chExt cx="3824021" cy="3840838"/>
          </a:xfrm>
        </p:grpSpPr>
        <p:sp>
          <p:nvSpPr>
            <p:cNvPr id="474" name="Cube 47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5" name="Cube 47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9" name="Group 458"/>
          <p:cNvGrpSpPr>
            <a:grpSpLocks noChangeAspect="1"/>
          </p:cNvGrpSpPr>
          <p:nvPr/>
        </p:nvGrpSpPr>
        <p:grpSpPr>
          <a:xfrm>
            <a:off x="5971714" y="2876840"/>
            <a:ext cx="390050" cy="391766"/>
            <a:chOff x="4708405" y="1817659"/>
            <a:chExt cx="3824021" cy="3840838"/>
          </a:xfrm>
        </p:grpSpPr>
        <p:sp>
          <p:nvSpPr>
            <p:cNvPr id="472" name="Cube 47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3" name="Cube 47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0" name="Group 459"/>
          <p:cNvGrpSpPr>
            <a:grpSpLocks noChangeAspect="1"/>
          </p:cNvGrpSpPr>
          <p:nvPr/>
        </p:nvGrpSpPr>
        <p:grpSpPr>
          <a:xfrm>
            <a:off x="6263181" y="2876411"/>
            <a:ext cx="390050" cy="391766"/>
            <a:chOff x="4708405" y="1817659"/>
            <a:chExt cx="3824021" cy="3840838"/>
          </a:xfrm>
        </p:grpSpPr>
        <p:sp>
          <p:nvSpPr>
            <p:cNvPr id="470" name="Cube 46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1" name="Cube 47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1" name="Group 460"/>
          <p:cNvGrpSpPr>
            <a:grpSpLocks noChangeAspect="1"/>
          </p:cNvGrpSpPr>
          <p:nvPr/>
        </p:nvGrpSpPr>
        <p:grpSpPr>
          <a:xfrm>
            <a:off x="6557454" y="2876841"/>
            <a:ext cx="390050" cy="391766"/>
            <a:chOff x="4708405" y="1817659"/>
            <a:chExt cx="3824021" cy="3840838"/>
          </a:xfrm>
        </p:grpSpPr>
        <p:sp>
          <p:nvSpPr>
            <p:cNvPr id="468" name="Cube 46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9" name="Cube 46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2" name="Group 461"/>
          <p:cNvGrpSpPr>
            <a:grpSpLocks noChangeAspect="1"/>
          </p:cNvGrpSpPr>
          <p:nvPr/>
        </p:nvGrpSpPr>
        <p:grpSpPr>
          <a:xfrm>
            <a:off x="6848968" y="2876412"/>
            <a:ext cx="390050" cy="391766"/>
            <a:chOff x="4708405" y="1817659"/>
            <a:chExt cx="3824021" cy="3840838"/>
          </a:xfrm>
        </p:grpSpPr>
        <p:sp>
          <p:nvSpPr>
            <p:cNvPr id="466" name="Cube 46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7" name="Cube 46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3" name="Group 462"/>
          <p:cNvGrpSpPr>
            <a:grpSpLocks noChangeAspect="1"/>
          </p:cNvGrpSpPr>
          <p:nvPr/>
        </p:nvGrpSpPr>
        <p:grpSpPr>
          <a:xfrm>
            <a:off x="7143241" y="2876842"/>
            <a:ext cx="390050" cy="391766"/>
            <a:chOff x="4708405" y="1817659"/>
            <a:chExt cx="3824021" cy="3840838"/>
          </a:xfrm>
        </p:grpSpPr>
        <p:sp>
          <p:nvSpPr>
            <p:cNvPr id="464" name="Cube 46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5" name="Cube 46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97" name="Group 496"/>
          <p:cNvGrpSpPr>
            <a:grpSpLocks noChangeAspect="1"/>
          </p:cNvGrpSpPr>
          <p:nvPr/>
        </p:nvGrpSpPr>
        <p:grpSpPr>
          <a:xfrm>
            <a:off x="2653640" y="2972895"/>
            <a:ext cx="390050" cy="391766"/>
            <a:chOff x="4708405" y="1817659"/>
            <a:chExt cx="3824021" cy="3840838"/>
          </a:xfrm>
        </p:grpSpPr>
        <p:sp>
          <p:nvSpPr>
            <p:cNvPr id="543" name="Cube 54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4" name="Cube 54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98" name="Group 497"/>
          <p:cNvGrpSpPr>
            <a:grpSpLocks noChangeAspect="1"/>
          </p:cNvGrpSpPr>
          <p:nvPr/>
        </p:nvGrpSpPr>
        <p:grpSpPr>
          <a:xfrm>
            <a:off x="2947913" y="2973325"/>
            <a:ext cx="390050" cy="391766"/>
            <a:chOff x="4708405" y="1817659"/>
            <a:chExt cx="3824021" cy="3840838"/>
          </a:xfrm>
        </p:grpSpPr>
        <p:sp>
          <p:nvSpPr>
            <p:cNvPr id="541" name="Cube 54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2" name="Cube 54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99" name="Group 498"/>
          <p:cNvGrpSpPr>
            <a:grpSpLocks noChangeAspect="1"/>
          </p:cNvGrpSpPr>
          <p:nvPr/>
        </p:nvGrpSpPr>
        <p:grpSpPr>
          <a:xfrm>
            <a:off x="3239428" y="2972896"/>
            <a:ext cx="390050" cy="391766"/>
            <a:chOff x="4708405" y="1817659"/>
            <a:chExt cx="3824021" cy="3840838"/>
          </a:xfrm>
        </p:grpSpPr>
        <p:sp>
          <p:nvSpPr>
            <p:cNvPr id="539" name="Cube 53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0" name="Cube 53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0" name="Group 499"/>
          <p:cNvGrpSpPr>
            <a:grpSpLocks noChangeAspect="1"/>
          </p:cNvGrpSpPr>
          <p:nvPr/>
        </p:nvGrpSpPr>
        <p:grpSpPr>
          <a:xfrm>
            <a:off x="3533701" y="2973325"/>
            <a:ext cx="390050" cy="391766"/>
            <a:chOff x="4708405" y="1817659"/>
            <a:chExt cx="3824021" cy="3840838"/>
          </a:xfrm>
        </p:grpSpPr>
        <p:sp>
          <p:nvSpPr>
            <p:cNvPr id="537" name="Cube 53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8" name="Cube 53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1" name="Group 500"/>
          <p:cNvGrpSpPr>
            <a:grpSpLocks noChangeAspect="1"/>
          </p:cNvGrpSpPr>
          <p:nvPr/>
        </p:nvGrpSpPr>
        <p:grpSpPr>
          <a:xfrm>
            <a:off x="3825168" y="2972896"/>
            <a:ext cx="390050" cy="391766"/>
            <a:chOff x="4708405" y="1817659"/>
            <a:chExt cx="3824021" cy="3840838"/>
          </a:xfrm>
        </p:grpSpPr>
        <p:sp>
          <p:nvSpPr>
            <p:cNvPr id="535" name="Cube 53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6" name="Cube 53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2" name="Group 501"/>
          <p:cNvGrpSpPr>
            <a:grpSpLocks noChangeAspect="1"/>
          </p:cNvGrpSpPr>
          <p:nvPr/>
        </p:nvGrpSpPr>
        <p:grpSpPr>
          <a:xfrm>
            <a:off x="4119441" y="2973326"/>
            <a:ext cx="390050" cy="391766"/>
            <a:chOff x="4708405" y="1817659"/>
            <a:chExt cx="3824021" cy="3840838"/>
          </a:xfrm>
        </p:grpSpPr>
        <p:sp>
          <p:nvSpPr>
            <p:cNvPr id="533" name="Cube 53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4" name="Cube 53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3" name="Group 502"/>
          <p:cNvGrpSpPr>
            <a:grpSpLocks noChangeAspect="1"/>
          </p:cNvGrpSpPr>
          <p:nvPr/>
        </p:nvGrpSpPr>
        <p:grpSpPr>
          <a:xfrm>
            <a:off x="4410955" y="2972897"/>
            <a:ext cx="390050" cy="391766"/>
            <a:chOff x="4708405" y="1817659"/>
            <a:chExt cx="3824021" cy="3840838"/>
          </a:xfrm>
        </p:grpSpPr>
        <p:sp>
          <p:nvSpPr>
            <p:cNvPr id="531" name="Cube 53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2" name="Cube 53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4" name="Group 503"/>
          <p:cNvGrpSpPr>
            <a:grpSpLocks noChangeAspect="1"/>
          </p:cNvGrpSpPr>
          <p:nvPr/>
        </p:nvGrpSpPr>
        <p:grpSpPr>
          <a:xfrm>
            <a:off x="4705228" y="2973327"/>
            <a:ext cx="390050" cy="391766"/>
            <a:chOff x="4708405" y="1817659"/>
            <a:chExt cx="3824021" cy="3840838"/>
          </a:xfrm>
        </p:grpSpPr>
        <p:sp>
          <p:nvSpPr>
            <p:cNvPr id="529" name="Cube 52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0" name="Cube 52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5" name="Group 504"/>
          <p:cNvGrpSpPr>
            <a:grpSpLocks noChangeAspect="1"/>
          </p:cNvGrpSpPr>
          <p:nvPr/>
        </p:nvGrpSpPr>
        <p:grpSpPr>
          <a:xfrm>
            <a:off x="4996792" y="2972927"/>
            <a:ext cx="390050" cy="391766"/>
            <a:chOff x="4708405" y="1817659"/>
            <a:chExt cx="3824021" cy="3840838"/>
          </a:xfrm>
        </p:grpSpPr>
        <p:sp>
          <p:nvSpPr>
            <p:cNvPr id="527" name="Cube 52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8" name="Cube 52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6" name="Group 505"/>
          <p:cNvGrpSpPr>
            <a:grpSpLocks noChangeAspect="1"/>
          </p:cNvGrpSpPr>
          <p:nvPr/>
        </p:nvGrpSpPr>
        <p:grpSpPr>
          <a:xfrm>
            <a:off x="5291065" y="2973357"/>
            <a:ext cx="390050" cy="391766"/>
            <a:chOff x="4708405" y="1817659"/>
            <a:chExt cx="3824021" cy="3840838"/>
          </a:xfrm>
        </p:grpSpPr>
        <p:sp>
          <p:nvSpPr>
            <p:cNvPr id="525" name="Cube 52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6" name="Cube 52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7" name="Group 506"/>
          <p:cNvGrpSpPr>
            <a:grpSpLocks noChangeAspect="1"/>
          </p:cNvGrpSpPr>
          <p:nvPr/>
        </p:nvGrpSpPr>
        <p:grpSpPr>
          <a:xfrm>
            <a:off x="5582579" y="2972928"/>
            <a:ext cx="390050" cy="391766"/>
            <a:chOff x="4708405" y="1817659"/>
            <a:chExt cx="3824021" cy="3840838"/>
          </a:xfrm>
        </p:grpSpPr>
        <p:sp>
          <p:nvSpPr>
            <p:cNvPr id="523" name="Cube 52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4" name="Cube 52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8" name="Group 507"/>
          <p:cNvGrpSpPr>
            <a:grpSpLocks noChangeAspect="1"/>
          </p:cNvGrpSpPr>
          <p:nvPr/>
        </p:nvGrpSpPr>
        <p:grpSpPr>
          <a:xfrm>
            <a:off x="5876852" y="2973358"/>
            <a:ext cx="390050" cy="391766"/>
            <a:chOff x="4708405" y="1817659"/>
            <a:chExt cx="3824021" cy="3840838"/>
          </a:xfrm>
        </p:grpSpPr>
        <p:sp>
          <p:nvSpPr>
            <p:cNvPr id="521" name="Cube 52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2" name="Cube 52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9" name="Group 508"/>
          <p:cNvGrpSpPr>
            <a:grpSpLocks noChangeAspect="1"/>
          </p:cNvGrpSpPr>
          <p:nvPr/>
        </p:nvGrpSpPr>
        <p:grpSpPr>
          <a:xfrm>
            <a:off x="6168319" y="2972929"/>
            <a:ext cx="390050" cy="391766"/>
            <a:chOff x="4708405" y="1817659"/>
            <a:chExt cx="3824021" cy="3840838"/>
          </a:xfrm>
        </p:grpSpPr>
        <p:sp>
          <p:nvSpPr>
            <p:cNvPr id="519" name="Cube 51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0" name="Cube 51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0" name="Group 509"/>
          <p:cNvGrpSpPr>
            <a:grpSpLocks noChangeAspect="1"/>
          </p:cNvGrpSpPr>
          <p:nvPr/>
        </p:nvGrpSpPr>
        <p:grpSpPr>
          <a:xfrm>
            <a:off x="6462592" y="2973358"/>
            <a:ext cx="390050" cy="391766"/>
            <a:chOff x="4708405" y="1817659"/>
            <a:chExt cx="3824021" cy="3840838"/>
          </a:xfrm>
        </p:grpSpPr>
        <p:sp>
          <p:nvSpPr>
            <p:cNvPr id="517" name="Cube 51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8" name="Cube 51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1" name="Group 510"/>
          <p:cNvGrpSpPr>
            <a:grpSpLocks noChangeAspect="1"/>
          </p:cNvGrpSpPr>
          <p:nvPr/>
        </p:nvGrpSpPr>
        <p:grpSpPr>
          <a:xfrm>
            <a:off x="6754107" y="2972929"/>
            <a:ext cx="390050" cy="391766"/>
            <a:chOff x="4708405" y="1817659"/>
            <a:chExt cx="3824021" cy="3840838"/>
          </a:xfrm>
        </p:grpSpPr>
        <p:sp>
          <p:nvSpPr>
            <p:cNvPr id="515" name="Cube 51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6" name="Cube 51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2" name="Group 511"/>
          <p:cNvGrpSpPr>
            <a:grpSpLocks noChangeAspect="1"/>
          </p:cNvGrpSpPr>
          <p:nvPr/>
        </p:nvGrpSpPr>
        <p:grpSpPr>
          <a:xfrm>
            <a:off x="7048380" y="2973359"/>
            <a:ext cx="390050" cy="391766"/>
            <a:chOff x="4708405" y="1817659"/>
            <a:chExt cx="3824021" cy="3840838"/>
          </a:xfrm>
        </p:grpSpPr>
        <p:sp>
          <p:nvSpPr>
            <p:cNvPr id="513" name="Cube 51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4" name="Cube 51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46" name="Group 545"/>
          <p:cNvGrpSpPr>
            <a:grpSpLocks noChangeAspect="1"/>
          </p:cNvGrpSpPr>
          <p:nvPr/>
        </p:nvGrpSpPr>
        <p:grpSpPr>
          <a:xfrm>
            <a:off x="2557049" y="3070671"/>
            <a:ext cx="390050" cy="391766"/>
            <a:chOff x="4708405" y="1817659"/>
            <a:chExt cx="3824021" cy="3840838"/>
          </a:xfrm>
        </p:grpSpPr>
        <p:sp>
          <p:nvSpPr>
            <p:cNvPr id="592" name="Cube 59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3" name="Cube 59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47" name="Group 546"/>
          <p:cNvGrpSpPr>
            <a:grpSpLocks noChangeAspect="1"/>
          </p:cNvGrpSpPr>
          <p:nvPr/>
        </p:nvGrpSpPr>
        <p:grpSpPr>
          <a:xfrm>
            <a:off x="2851322" y="3071101"/>
            <a:ext cx="390050" cy="391766"/>
            <a:chOff x="4708405" y="1817659"/>
            <a:chExt cx="3824021" cy="3840838"/>
          </a:xfrm>
        </p:grpSpPr>
        <p:sp>
          <p:nvSpPr>
            <p:cNvPr id="590" name="Cube 58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1" name="Cube 59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48" name="Group 547"/>
          <p:cNvGrpSpPr>
            <a:grpSpLocks noChangeAspect="1"/>
          </p:cNvGrpSpPr>
          <p:nvPr/>
        </p:nvGrpSpPr>
        <p:grpSpPr>
          <a:xfrm>
            <a:off x="3142837" y="3070672"/>
            <a:ext cx="390050" cy="391766"/>
            <a:chOff x="4708405" y="1817659"/>
            <a:chExt cx="3824021" cy="3840838"/>
          </a:xfrm>
        </p:grpSpPr>
        <p:sp>
          <p:nvSpPr>
            <p:cNvPr id="588" name="Cube 58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9" name="Cube 58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49" name="Group 548"/>
          <p:cNvGrpSpPr>
            <a:grpSpLocks noChangeAspect="1"/>
          </p:cNvGrpSpPr>
          <p:nvPr/>
        </p:nvGrpSpPr>
        <p:grpSpPr>
          <a:xfrm>
            <a:off x="3437110" y="3071101"/>
            <a:ext cx="390050" cy="391766"/>
            <a:chOff x="4708405" y="1817659"/>
            <a:chExt cx="3824021" cy="3840838"/>
          </a:xfrm>
        </p:grpSpPr>
        <p:sp>
          <p:nvSpPr>
            <p:cNvPr id="586" name="Cube 58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7" name="Cube 58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0" name="Group 549"/>
          <p:cNvGrpSpPr>
            <a:grpSpLocks noChangeAspect="1"/>
          </p:cNvGrpSpPr>
          <p:nvPr/>
        </p:nvGrpSpPr>
        <p:grpSpPr>
          <a:xfrm>
            <a:off x="3728577" y="3070672"/>
            <a:ext cx="390050" cy="391766"/>
            <a:chOff x="4708405" y="1817659"/>
            <a:chExt cx="3824021" cy="3840838"/>
          </a:xfrm>
        </p:grpSpPr>
        <p:sp>
          <p:nvSpPr>
            <p:cNvPr id="584" name="Cube 58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5" name="Cube 58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1" name="Group 550"/>
          <p:cNvGrpSpPr>
            <a:grpSpLocks noChangeAspect="1"/>
          </p:cNvGrpSpPr>
          <p:nvPr/>
        </p:nvGrpSpPr>
        <p:grpSpPr>
          <a:xfrm>
            <a:off x="4022850" y="3071102"/>
            <a:ext cx="390050" cy="391766"/>
            <a:chOff x="4708405" y="1817659"/>
            <a:chExt cx="3824021" cy="3840838"/>
          </a:xfrm>
        </p:grpSpPr>
        <p:sp>
          <p:nvSpPr>
            <p:cNvPr id="582" name="Cube 58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3" name="Cube 58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2" name="Group 551"/>
          <p:cNvGrpSpPr>
            <a:grpSpLocks noChangeAspect="1"/>
          </p:cNvGrpSpPr>
          <p:nvPr/>
        </p:nvGrpSpPr>
        <p:grpSpPr>
          <a:xfrm>
            <a:off x="4314364" y="3070673"/>
            <a:ext cx="390050" cy="391766"/>
            <a:chOff x="4708405" y="1817659"/>
            <a:chExt cx="3824021" cy="3840838"/>
          </a:xfrm>
        </p:grpSpPr>
        <p:sp>
          <p:nvSpPr>
            <p:cNvPr id="580" name="Cube 57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1" name="Cube 58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3" name="Group 552"/>
          <p:cNvGrpSpPr>
            <a:grpSpLocks noChangeAspect="1"/>
          </p:cNvGrpSpPr>
          <p:nvPr/>
        </p:nvGrpSpPr>
        <p:grpSpPr>
          <a:xfrm>
            <a:off x="4608637" y="3071103"/>
            <a:ext cx="390050" cy="391766"/>
            <a:chOff x="4708405" y="1817659"/>
            <a:chExt cx="3824021" cy="3840838"/>
          </a:xfrm>
        </p:grpSpPr>
        <p:sp>
          <p:nvSpPr>
            <p:cNvPr id="578" name="Cube 57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9" name="Cube 57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4" name="Group 553"/>
          <p:cNvGrpSpPr>
            <a:grpSpLocks noChangeAspect="1"/>
          </p:cNvGrpSpPr>
          <p:nvPr/>
        </p:nvGrpSpPr>
        <p:grpSpPr>
          <a:xfrm>
            <a:off x="4900201" y="3070703"/>
            <a:ext cx="390050" cy="391766"/>
            <a:chOff x="4708405" y="1817659"/>
            <a:chExt cx="3824021" cy="3840838"/>
          </a:xfrm>
        </p:grpSpPr>
        <p:sp>
          <p:nvSpPr>
            <p:cNvPr id="576" name="Cube 57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7" name="Cube 57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5" name="Group 554"/>
          <p:cNvGrpSpPr>
            <a:grpSpLocks noChangeAspect="1"/>
          </p:cNvGrpSpPr>
          <p:nvPr/>
        </p:nvGrpSpPr>
        <p:grpSpPr>
          <a:xfrm>
            <a:off x="5194474" y="3071133"/>
            <a:ext cx="390050" cy="391766"/>
            <a:chOff x="4708405" y="1817659"/>
            <a:chExt cx="3824021" cy="3840838"/>
          </a:xfrm>
        </p:grpSpPr>
        <p:sp>
          <p:nvSpPr>
            <p:cNvPr id="574" name="Cube 57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5" name="Cube 57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6" name="Group 555"/>
          <p:cNvGrpSpPr>
            <a:grpSpLocks noChangeAspect="1"/>
          </p:cNvGrpSpPr>
          <p:nvPr/>
        </p:nvGrpSpPr>
        <p:grpSpPr>
          <a:xfrm>
            <a:off x="5485988" y="3070704"/>
            <a:ext cx="390050" cy="391766"/>
            <a:chOff x="4708405" y="1817659"/>
            <a:chExt cx="3824021" cy="3840838"/>
          </a:xfrm>
        </p:grpSpPr>
        <p:sp>
          <p:nvSpPr>
            <p:cNvPr id="572" name="Cube 57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3" name="Cube 57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7" name="Group 556"/>
          <p:cNvGrpSpPr>
            <a:grpSpLocks noChangeAspect="1"/>
          </p:cNvGrpSpPr>
          <p:nvPr/>
        </p:nvGrpSpPr>
        <p:grpSpPr>
          <a:xfrm>
            <a:off x="5780261" y="3071134"/>
            <a:ext cx="390050" cy="391766"/>
            <a:chOff x="4708405" y="1817659"/>
            <a:chExt cx="3824021" cy="3840838"/>
          </a:xfrm>
        </p:grpSpPr>
        <p:sp>
          <p:nvSpPr>
            <p:cNvPr id="570" name="Cube 56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1" name="Cube 57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8" name="Group 557"/>
          <p:cNvGrpSpPr>
            <a:grpSpLocks noChangeAspect="1"/>
          </p:cNvGrpSpPr>
          <p:nvPr/>
        </p:nvGrpSpPr>
        <p:grpSpPr>
          <a:xfrm>
            <a:off x="6071728" y="3070705"/>
            <a:ext cx="390050" cy="391766"/>
            <a:chOff x="4708405" y="1817659"/>
            <a:chExt cx="3824021" cy="3840838"/>
          </a:xfrm>
        </p:grpSpPr>
        <p:sp>
          <p:nvSpPr>
            <p:cNvPr id="568" name="Cube 56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9" name="Cube 56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9" name="Group 558"/>
          <p:cNvGrpSpPr>
            <a:grpSpLocks noChangeAspect="1"/>
          </p:cNvGrpSpPr>
          <p:nvPr/>
        </p:nvGrpSpPr>
        <p:grpSpPr>
          <a:xfrm>
            <a:off x="6366001" y="3071134"/>
            <a:ext cx="390050" cy="391766"/>
            <a:chOff x="4708405" y="1817659"/>
            <a:chExt cx="3824021" cy="3840838"/>
          </a:xfrm>
        </p:grpSpPr>
        <p:sp>
          <p:nvSpPr>
            <p:cNvPr id="566" name="Cube 56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7" name="Cube 56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60" name="Group 559"/>
          <p:cNvGrpSpPr>
            <a:grpSpLocks noChangeAspect="1"/>
          </p:cNvGrpSpPr>
          <p:nvPr/>
        </p:nvGrpSpPr>
        <p:grpSpPr>
          <a:xfrm>
            <a:off x="6657516" y="3070705"/>
            <a:ext cx="390050" cy="391766"/>
            <a:chOff x="4708405" y="1817659"/>
            <a:chExt cx="3824021" cy="3840838"/>
          </a:xfrm>
        </p:grpSpPr>
        <p:sp>
          <p:nvSpPr>
            <p:cNvPr id="564" name="Cube 56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5" name="Cube 56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61" name="Group 560"/>
          <p:cNvGrpSpPr>
            <a:grpSpLocks noChangeAspect="1"/>
          </p:cNvGrpSpPr>
          <p:nvPr/>
        </p:nvGrpSpPr>
        <p:grpSpPr>
          <a:xfrm>
            <a:off x="6951789" y="3071135"/>
            <a:ext cx="390050" cy="391766"/>
            <a:chOff x="4708405" y="1817659"/>
            <a:chExt cx="3824021" cy="3840838"/>
          </a:xfrm>
        </p:grpSpPr>
        <p:sp>
          <p:nvSpPr>
            <p:cNvPr id="562" name="Cube 56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3" name="Cube 56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95" name="Group 594"/>
          <p:cNvGrpSpPr>
            <a:grpSpLocks noChangeAspect="1"/>
          </p:cNvGrpSpPr>
          <p:nvPr/>
        </p:nvGrpSpPr>
        <p:grpSpPr>
          <a:xfrm>
            <a:off x="2462188" y="3167188"/>
            <a:ext cx="390050" cy="391766"/>
            <a:chOff x="4708405" y="1817659"/>
            <a:chExt cx="3824021" cy="3840838"/>
          </a:xfrm>
        </p:grpSpPr>
        <p:sp>
          <p:nvSpPr>
            <p:cNvPr id="641" name="Cube 64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2" name="Cube 64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96" name="Group 595"/>
          <p:cNvGrpSpPr>
            <a:grpSpLocks noChangeAspect="1"/>
          </p:cNvGrpSpPr>
          <p:nvPr/>
        </p:nvGrpSpPr>
        <p:grpSpPr>
          <a:xfrm>
            <a:off x="2756461" y="3167618"/>
            <a:ext cx="390050" cy="391766"/>
            <a:chOff x="4708405" y="1817659"/>
            <a:chExt cx="3824021" cy="3840838"/>
          </a:xfrm>
        </p:grpSpPr>
        <p:sp>
          <p:nvSpPr>
            <p:cNvPr id="639" name="Cube 63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0" name="Cube 63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97" name="Group 596"/>
          <p:cNvGrpSpPr>
            <a:grpSpLocks noChangeAspect="1"/>
          </p:cNvGrpSpPr>
          <p:nvPr/>
        </p:nvGrpSpPr>
        <p:grpSpPr>
          <a:xfrm>
            <a:off x="3047975" y="3167189"/>
            <a:ext cx="390050" cy="391766"/>
            <a:chOff x="4708405" y="1817659"/>
            <a:chExt cx="3824021" cy="3840838"/>
          </a:xfrm>
        </p:grpSpPr>
        <p:sp>
          <p:nvSpPr>
            <p:cNvPr id="637" name="Cube 63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8" name="Cube 63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98" name="Group 597"/>
          <p:cNvGrpSpPr>
            <a:grpSpLocks noChangeAspect="1"/>
          </p:cNvGrpSpPr>
          <p:nvPr/>
        </p:nvGrpSpPr>
        <p:grpSpPr>
          <a:xfrm>
            <a:off x="3342248" y="3167619"/>
            <a:ext cx="390050" cy="391766"/>
            <a:chOff x="4708405" y="1817659"/>
            <a:chExt cx="3824021" cy="3840838"/>
          </a:xfrm>
        </p:grpSpPr>
        <p:sp>
          <p:nvSpPr>
            <p:cNvPr id="635" name="Cube 63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6" name="Cube 63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99" name="Group 598"/>
          <p:cNvGrpSpPr>
            <a:grpSpLocks noChangeAspect="1"/>
          </p:cNvGrpSpPr>
          <p:nvPr/>
        </p:nvGrpSpPr>
        <p:grpSpPr>
          <a:xfrm>
            <a:off x="3633715" y="3167190"/>
            <a:ext cx="390050" cy="391766"/>
            <a:chOff x="4708405" y="1817659"/>
            <a:chExt cx="3824021" cy="3840838"/>
          </a:xfrm>
        </p:grpSpPr>
        <p:sp>
          <p:nvSpPr>
            <p:cNvPr id="633" name="Cube 63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4" name="Cube 63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0" name="Group 599"/>
          <p:cNvGrpSpPr>
            <a:grpSpLocks noChangeAspect="1"/>
          </p:cNvGrpSpPr>
          <p:nvPr/>
        </p:nvGrpSpPr>
        <p:grpSpPr>
          <a:xfrm>
            <a:off x="3927988" y="3167620"/>
            <a:ext cx="390050" cy="391766"/>
            <a:chOff x="4708405" y="1817659"/>
            <a:chExt cx="3824021" cy="3840838"/>
          </a:xfrm>
        </p:grpSpPr>
        <p:sp>
          <p:nvSpPr>
            <p:cNvPr id="631" name="Cube 63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2" name="Cube 63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1" name="Group 600"/>
          <p:cNvGrpSpPr>
            <a:grpSpLocks noChangeAspect="1"/>
          </p:cNvGrpSpPr>
          <p:nvPr/>
        </p:nvGrpSpPr>
        <p:grpSpPr>
          <a:xfrm>
            <a:off x="4219503" y="3167191"/>
            <a:ext cx="390050" cy="391766"/>
            <a:chOff x="4708405" y="1817659"/>
            <a:chExt cx="3824021" cy="3840838"/>
          </a:xfrm>
        </p:grpSpPr>
        <p:sp>
          <p:nvSpPr>
            <p:cNvPr id="629" name="Cube 62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0" name="Cube 62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2" name="Group 601"/>
          <p:cNvGrpSpPr>
            <a:grpSpLocks noChangeAspect="1"/>
          </p:cNvGrpSpPr>
          <p:nvPr/>
        </p:nvGrpSpPr>
        <p:grpSpPr>
          <a:xfrm>
            <a:off x="4513776" y="3167620"/>
            <a:ext cx="390050" cy="391766"/>
            <a:chOff x="4708405" y="1817659"/>
            <a:chExt cx="3824021" cy="3840838"/>
          </a:xfrm>
        </p:grpSpPr>
        <p:sp>
          <p:nvSpPr>
            <p:cNvPr id="627" name="Cube 62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8" name="Cube 62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3" name="Group 602"/>
          <p:cNvGrpSpPr>
            <a:grpSpLocks noChangeAspect="1"/>
          </p:cNvGrpSpPr>
          <p:nvPr/>
        </p:nvGrpSpPr>
        <p:grpSpPr>
          <a:xfrm>
            <a:off x="4805339" y="3167221"/>
            <a:ext cx="390050" cy="391766"/>
            <a:chOff x="4708405" y="1817659"/>
            <a:chExt cx="3824021" cy="3840838"/>
          </a:xfrm>
        </p:grpSpPr>
        <p:sp>
          <p:nvSpPr>
            <p:cNvPr id="625" name="Cube 62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6" name="Cube 62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4" name="Group 603"/>
          <p:cNvGrpSpPr>
            <a:grpSpLocks noChangeAspect="1"/>
          </p:cNvGrpSpPr>
          <p:nvPr/>
        </p:nvGrpSpPr>
        <p:grpSpPr>
          <a:xfrm>
            <a:off x="5099612" y="3167650"/>
            <a:ext cx="390050" cy="391766"/>
            <a:chOff x="4708405" y="1817659"/>
            <a:chExt cx="3824021" cy="3840838"/>
          </a:xfrm>
        </p:grpSpPr>
        <p:sp>
          <p:nvSpPr>
            <p:cNvPr id="623" name="Cube 62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4" name="Cube 62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34" name="Group 1133">
            <a:extLst>
              <a:ext uri="{FF2B5EF4-FFF2-40B4-BE49-F238E27FC236}">
                <a16:creationId xmlns:a16="http://schemas.microsoft.com/office/drawing/2014/main" id="{81181A02-A5FC-4CE4-BA7C-8EE6F1C3EAC6}"/>
              </a:ext>
            </a:extLst>
          </p:cNvPr>
          <p:cNvGrpSpPr>
            <a:grpSpLocks noChangeAspect="1"/>
          </p:cNvGrpSpPr>
          <p:nvPr/>
        </p:nvGrpSpPr>
        <p:grpSpPr>
          <a:xfrm>
            <a:off x="5099643" y="3173332"/>
            <a:ext cx="390050" cy="391766"/>
            <a:chOff x="4708405" y="1817659"/>
            <a:chExt cx="3824021" cy="3840838"/>
          </a:xfrm>
        </p:grpSpPr>
        <p:sp>
          <p:nvSpPr>
            <p:cNvPr id="1135" name="Cube 1134">
              <a:extLst>
                <a:ext uri="{FF2B5EF4-FFF2-40B4-BE49-F238E27FC236}">
                  <a16:creationId xmlns:a16="http://schemas.microsoft.com/office/drawing/2014/main" id="{6328DEEE-FCA9-452E-8FE1-F130750E3FF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6" name="Cube 1135">
              <a:extLst>
                <a:ext uri="{FF2B5EF4-FFF2-40B4-BE49-F238E27FC236}">
                  <a16:creationId xmlns:a16="http://schemas.microsoft.com/office/drawing/2014/main" id="{C1A0D849-E480-4BE2-A616-80DEFAA00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FFFF00"/>
            </a:solidFill>
            <a:ln w="158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5" name="Group 604"/>
          <p:cNvGrpSpPr>
            <a:grpSpLocks noChangeAspect="1"/>
          </p:cNvGrpSpPr>
          <p:nvPr/>
        </p:nvGrpSpPr>
        <p:grpSpPr>
          <a:xfrm>
            <a:off x="5391127" y="3167221"/>
            <a:ext cx="390050" cy="391766"/>
            <a:chOff x="4708405" y="1817659"/>
            <a:chExt cx="3824021" cy="3840838"/>
          </a:xfrm>
        </p:grpSpPr>
        <p:sp>
          <p:nvSpPr>
            <p:cNvPr id="621" name="Cube 62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2" name="Cube 62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6" name="Group 605"/>
          <p:cNvGrpSpPr>
            <a:grpSpLocks noChangeAspect="1"/>
          </p:cNvGrpSpPr>
          <p:nvPr/>
        </p:nvGrpSpPr>
        <p:grpSpPr>
          <a:xfrm>
            <a:off x="5685400" y="3167651"/>
            <a:ext cx="390050" cy="391766"/>
            <a:chOff x="4708405" y="1817659"/>
            <a:chExt cx="3824021" cy="3840838"/>
          </a:xfrm>
        </p:grpSpPr>
        <p:sp>
          <p:nvSpPr>
            <p:cNvPr id="619" name="Cube 61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0" name="Cube 61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7" name="Group 606"/>
          <p:cNvGrpSpPr>
            <a:grpSpLocks noChangeAspect="1"/>
          </p:cNvGrpSpPr>
          <p:nvPr/>
        </p:nvGrpSpPr>
        <p:grpSpPr>
          <a:xfrm>
            <a:off x="5976867" y="3167222"/>
            <a:ext cx="390050" cy="391766"/>
            <a:chOff x="4708405" y="1817659"/>
            <a:chExt cx="3824021" cy="3840838"/>
          </a:xfrm>
        </p:grpSpPr>
        <p:sp>
          <p:nvSpPr>
            <p:cNvPr id="617" name="Cube 61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8" name="Cube 61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8" name="Group 607"/>
          <p:cNvGrpSpPr>
            <a:grpSpLocks noChangeAspect="1"/>
          </p:cNvGrpSpPr>
          <p:nvPr/>
        </p:nvGrpSpPr>
        <p:grpSpPr>
          <a:xfrm>
            <a:off x="6271140" y="3167652"/>
            <a:ext cx="390050" cy="391766"/>
            <a:chOff x="4708405" y="1817659"/>
            <a:chExt cx="3824021" cy="3840838"/>
          </a:xfrm>
        </p:grpSpPr>
        <p:sp>
          <p:nvSpPr>
            <p:cNvPr id="615" name="Cube 61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6" name="Cube 61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9" name="Group 608"/>
          <p:cNvGrpSpPr>
            <a:grpSpLocks noChangeAspect="1"/>
          </p:cNvGrpSpPr>
          <p:nvPr/>
        </p:nvGrpSpPr>
        <p:grpSpPr>
          <a:xfrm>
            <a:off x="6562654" y="3167223"/>
            <a:ext cx="390050" cy="391766"/>
            <a:chOff x="4708405" y="1817659"/>
            <a:chExt cx="3824021" cy="3840838"/>
          </a:xfrm>
        </p:grpSpPr>
        <p:sp>
          <p:nvSpPr>
            <p:cNvPr id="613" name="Cube 61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4" name="Cube 61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10" name="Group 609"/>
          <p:cNvGrpSpPr>
            <a:grpSpLocks noChangeAspect="1"/>
          </p:cNvGrpSpPr>
          <p:nvPr/>
        </p:nvGrpSpPr>
        <p:grpSpPr>
          <a:xfrm>
            <a:off x="6856927" y="3167653"/>
            <a:ext cx="390050" cy="391766"/>
            <a:chOff x="4708405" y="1817659"/>
            <a:chExt cx="3824021" cy="3840838"/>
          </a:xfrm>
        </p:grpSpPr>
        <p:sp>
          <p:nvSpPr>
            <p:cNvPr id="611" name="Cube 61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2" name="Cube 61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44" name="Group 643"/>
          <p:cNvGrpSpPr>
            <a:grpSpLocks noChangeAspect="1"/>
          </p:cNvGrpSpPr>
          <p:nvPr/>
        </p:nvGrpSpPr>
        <p:grpSpPr>
          <a:xfrm>
            <a:off x="2362787" y="3261472"/>
            <a:ext cx="390050" cy="391766"/>
            <a:chOff x="4708405" y="1817659"/>
            <a:chExt cx="3824021" cy="3840838"/>
          </a:xfrm>
        </p:grpSpPr>
        <p:sp>
          <p:nvSpPr>
            <p:cNvPr id="690" name="Cube 68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1" name="Cube 69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45" name="Group 644"/>
          <p:cNvGrpSpPr>
            <a:grpSpLocks noChangeAspect="1"/>
          </p:cNvGrpSpPr>
          <p:nvPr/>
        </p:nvGrpSpPr>
        <p:grpSpPr>
          <a:xfrm>
            <a:off x="2657060" y="3261902"/>
            <a:ext cx="390050" cy="391766"/>
            <a:chOff x="4708405" y="1817659"/>
            <a:chExt cx="3824021" cy="3840838"/>
          </a:xfrm>
        </p:grpSpPr>
        <p:sp>
          <p:nvSpPr>
            <p:cNvPr id="688" name="Cube 68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9" name="Cube 68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46" name="Group 645"/>
          <p:cNvGrpSpPr>
            <a:grpSpLocks noChangeAspect="1"/>
          </p:cNvGrpSpPr>
          <p:nvPr/>
        </p:nvGrpSpPr>
        <p:grpSpPr>
          <a:xfrm>
            <a:off x="2948575" y="3261473"/>
            <a:ext cx="390050" cy="391766"/>
            <a:chOff x="4708405" y="1817659"/>
            <a:chExt cx="3824021" cy="3840838"/>
          </a:xfrm>
        </p:grpSpPr>
        <p:sp>
          <p:nvSpPr>
            <p:cNvPr id="686" name="Cube 68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7" name="Cube 68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47" name="Group 646"/>
          <p:cNvGrpSpPr>
            <a:grpSpLocks noChangeAspect="1"/>
          </p:cNvGrpSpPr>
          <p:nvPr/>
        </p:nvGrpSpPr>
        <p:grpSpPr>
          <a:xfrm>
            <a:off x="3242848" y="3261903"/>
            <a:ext cx="390050" cy="391766"/>
            <a:chOff x="4708405" y="1817659"/>
            <a:chExt cx="3824021" cy="3840838"/>
          </a:xfrm>
        </p:grpSpPr>
        <p:sp>
          <p:nvSpPr>
            <p:cNvPr id="684" name="Cube 68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5" name="Cube 68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48" name="Group 647"/>
          <p:cNvGrpSpPr>
            <a:grpSpLocks noChangeAspect="1"/>
          </p:cNvGrpSpPr>
          <p:nvPr/>
        </p:nvGrpSpPr>
        <p:grpSpPr>
          <a:xfrm>
            <a:off x="3534315" y="3261474"/>
            <a:ext cx="390050" cy="391766"/>
            <a:chOff x="4708405" y="1817659"/>
            <a:chExt cx="3824021" cy="3840838"/>
          </a:xfrm>
        </p:grpSpPr>
        <p:sp>
          <p:nvSpPr>
            <p:cNvPr id="682" name="Cube 68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3" name="Cube 68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49" name="Group 648"/>
          <p:cNvGrpSpPr>
            <a:grpSpLocks noChangeAspect="1"/>
          </p:cNvGrpSpPr>
          <p:nvPr/>
        </p:nvGrpSpPr>
        <p:grpSpPr>
          <a:xfrm>
            <a:off x="3828588" y="3261904"/>
            <a:ext cx="390050" cy="391766"/>
            <a:chOff x="4708405" y="1817659"/>
            <a:chExt cx="3824021" cy="3840838"/>
          </a:xfrm>
        </p:grpSpPr>
        <p:sp>
          <p:nvSpPr>
            <p:cNvPr id="680" name="Cube 67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1" name="Cube 68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0" name="Group 649"/>
          <p:cNvGrpSpPr>
            <a:grpSpLocks noChangeAspect="1"/>
          </p:cNvGrpSpPr>
          <p:nvPr/>
        </p:nvGrpSpPr>
        <p:grpSpPr>
          <a:xfrm>
            <a:off x="4120102" y="3261475"/>
            <a:ext cx="390050" cy="391766"/>
            <a:chOff x="4708405" y="1817659"/>
            <a:chExt cx="3824021" cy="3840838"/>
          </a:xfrm>
        </p:grpSpPr>
        <p:sp>
          <p:nvSpPr>
            <p:cNvPr id="678" name="Cube 67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9" name="Cube 67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1" name="Group 650"/>
          <p:cNvGrpSpPr>
            <a:grpSpLocks noChangeAspect="1"/>
          </p:cNvGrpSpPr>
          <p:nvPr/>
        </p:nvGrpSpPr>
        <p:grpSpPr>
          <a:xfrm>
            <a:off x="4414375" y="3261904"/>
            <a:ext cx="390050" cy="391766"/>
            <a:chOff x="4708405" y="1817659"/>
            <a:chExt cx="3824021" cy="3840838"/>
          </a:xfrm>
        </p:grpSpPr>
        <p:sp>
          <p:nvSpPr>
            <p:cNvPr id="676" name="Cube 67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7" name="Cube 67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2" name="Group 651"/>
          <p:cNvGrpSpPr>
            <a:grpSpLocks noChangeAspect="1"/>
          </p:cNvGrpSpPr>
          <p:nvPr/>
        </p:nvGrpSpPr>
        <p:grpSpPr>
          <a:xfrm>
            <a:off x="4705939" y="3261505"/>
            <a:ext cx="390050" cy="391766"/>
            <a:chOff x="4708405" y="1817659"/>
            <a:chExt cx="3824021" cy="3840838"/>
          </a:xfrm>
        </p:grpSpPr>
        <p:sp>
          <p:nvSpPr>
            <p:cNvPr id="674" name="Cube 67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5" name="Cube 67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3" name="Group 652"/>
          <p:cNvGrpSpPr>
            <a:grpSpLocks noChangeAspect="1"/>
          </p:cNvGrpSpPr>
          <p:nvPr/>
        </p:nvGrpSpPr>
        <p:grpSpPr>
          <a:xfrm>
            <a:off x="5000212" y="3261934"/>
            <a:ext cx="390050" cy="391766"/>
            <a:chOff x="4708405" y="1817659"/>
            <a:chExt cx="3824021" cy="3840838"/>
          </a:xfrm>
        </p:grpSpPr>
        <p:sp>
          <p:nvSpPr>
            <p:cNvPr id="672" name="Cube 67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3" name="Cube 67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4" name="Group 653"/>
          <p:cNvGrpSpPr>
            <a:grpSpLocks noChangeAspect="1"/>
          </p:cNvGrpSpPr>
          <p:nvPr/>
        </p:nvGrpSpPr>
        <p:grpSpPr>
          <a:xfrm>
            <a:off x="5291726" y="3261505"/>
            <a:ext cx="390050" cy="391766"/>
            <a:chOff x="4708405" y="1817659"/>
            <a:chExt cx="3824021" cy="3840838"/>
          </a:xfrm>
        </p:grpSpPr>
        <p:sp>
          <p:nvSpPr>
            <p:cNvPr id="670" name="Cube 66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1" name="Cube 67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5" name="Group 654"/>
          <p:cNvGrpSpPr>
            <a:grpSpLocks noChangeAspect="1"/>
          </p:cNvGrpSpPr>
          <p:nvPr/>
        </p:nvGrpSpPr>
        <p:grpSpPr>
          <a:xfrm>
            <a:off x="5585999" y="3261935"/>
            <a:ext cx="390050" cy="391766"/>
            <a:chOff x="4708405" y="1817659"/>
            <a:chExt cx="3824021" cy="3840838"/>
          </a:xfrm>
        </p:grpSpPr>
        <p:sp>
          <p:nvSpPr>
            <p:cNvPr id="668" name="Cube 66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9" name="Cube 66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6" name="Group 655"/>
          <p:cNvGrpSpPr>
            <a:grpSpLocks noChangeAspect="1"/>
          </p:cNvGrpSpPr>
          <p:nvPr/>
        </p:nvGrpSpPr>
        <p:grpSpPr>
          <a:xfrm>
            <a:off x="5877466" y="3261506"/>
            <a:ext cx="390050" cy="391766"/>
            <a:chOff x="4708405" y="1817659"/>
            <a:chExt cx="3824021" cy="3840838"/>
          </a:xfrm>
        </p:grpSpPr>
        <p:sp>
          <p:nvSpPr>
            <p:cNvPr id="666" name="Cube 66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7" name="Cube 66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7" name="Group 656"/>
          <p:cNvGrpSpPr>
            <a:grpSpLocks noChangeAspect="1"/>
          </p:cNvGrpSpPr>
          <p:nvPr/>
        </p:nvGrpSpPr>
        <p:grpSpPr>
          <a:xfrm>
            <a:off x="6171739" y="3261936"/>
            <a:ext cx="390050" cy="391766"/>
            <a:chOff x="4708405" y="1817659"/>
            <a:chExt cx="3824021" cy="3840838"/>
          </a:xfrm>
        </p:grpSpPr>
        <p:sp>
          <p:nvSpPr>
            <p:cNvPr id="664" name="Cube 66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5" name="Cube 66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8" name="Group 657"/>
          <p:cNvGrpSpPr>
            <a:grpSpLocks noChangeAspect="1"/>
          </p:cNvGrpSpPr>
          <p:nvPr/>
        </p:nvGrpSpPr>
        <p:grpSpPr>
          <a:xfrm>
            <a:off x="6463254" y="3261507"/>
            <a:ext cx="390050" cy="391766"/>
            <a:chOff x="4708405" y="1817659"/>
            <a:chExt cx="3824021" cy="3840838"/>
          </a:xfrm>
        </p:grpSpPr>
        <p:sp>
          <p:nvSpPr>
            <p:cNvPr id="662" name="Cube 66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3" name="Cube 66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59" name="Group 658"/>
          <p:cNvGrpSpPr>
            <a:grpSpLocks noChangeAspect="1"/>
          </p:cNvGrpSpPr>
          <p:nvPr/>
        </p:nvGrpSpPr>
        <p:grpSpPr>
          <a:xfrm>
            <a:off x="6757527" y="3261937"/>
            <a:ext cx="390050" cy="391766"/>
            <a:chOff x="4708405" y="1817659"/>
            <a:chExt cx="3824021" cy="3840838"/>
          </a:xfrm>
        </p:grpSpPr>
        <p:sp>
          <p:nvSpPr>
            <p:cNvPr id="660" name="Cube 65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1" name="Cube 66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93" name="Group 692"/>
          <p:cNvGrpSpPr>
            <a:grpSpLocks noChangeAspect="1"/>
          </p:cNvGrpSpPr>
          <p:nvPr/>
        </p:nvGrpSpPr>
        <p:grpSpPr>
          <a:xfrm>
            <a:off x="2267926" y="3357990"/>
            <a:ext cx="390050" cy="391766"/>
            <a:chOff x="4708405" y="1817659"/>
            <a:chExt cx="3824021" cy="3840838"/>
          </a:xfrm>
        </p:grpSpPr>
        <p:sp>
          <p:nvSpPr>
            <p:cNvPr id="739" name="Cube 73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0" name="Cube 73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94" name="Group 693"/>
          <p:cNvGrpSpPr>
            <a:grpSpLocks noChangeAspect="1"/>
          </p:cNvGrpSpPr>
          <p:nvPr/>
        </p:nvGrpSpPr>
        <p:grpSpPr>
          <a:xfrm>
            <a:off x="2562199" y="3358420"/>
            <a:ext cx="390050" cy="391766"/>
            <a:chOff x="4708405" y="1817659"/>
            <a:chExt cx="3824021" cy="3840838"/>
          </a:xfrm>
        </p:grpSpPr>
        <p:sp>
          <p:nvSpPr>
            <p:cNvPr id="737" name="Cube 73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8" name="Cube 73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95" name="Group 694"/>
          <p:cNvGrpSpPr>
            <a:grpSpLocks noChangeAspect="1"/>
          </p:cNvGrpSpPr>
          <p:nvPr/>
        </p:nvGrpSpPr>
        <p:grpSpPr>
          <a:xfrm>
            <a:off x="2853713" y="3357991"/>
            <a:ext cx="390050" cy="391766"/>
            <a:chOff x="4708405" y="1817659"/>
            <a:chExt cx="3824021" cy="3840838"/>
          </a:xfrm>
        </p:grpSpPr>
        <p:sp>
          <p:nvSpPr>
            <p:cNvPr id="735" name="Cube 73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6" name="Cube 73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96" name="Group 695"/>
          <p:cNvGrpSpPr>
            <a:grpSpLocks noChangeAspect="1"/>
          </p:cNvGrpSpPr>
          <p:nvPr/>
        </p:nvGrpSpPr>
        <p:grpSpPr>
          <a:xfrm>
            <a:off x="3147986" y="3358420"/>
            <a:ext cx="390050" cy="391766"/>
            <a:chOff x="4708405" y="1817659"/>
            <a:chExt cx="3824021" cy="3840838"/>
          </a:xfrm>
        </p:grpSpPr>
        <p:sp>
          <p:nvSpPr>
            <p:cNvPr id="733" name="Cube 73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4" name="Cube 73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97" name="Group 696"/>
          <p:cNvGrpSpPr>
            <a:grpSpLocks noChangeAspect="1"/>
          </p:cNvGrpSpPr>
          <p:nvPr/>
        </p:nvGrpSpPr>
        <p:grpSpPr>
          <a:xfrm>
            <a:off x="3439453" y="3357991"/>
            <a:ext cx="390050" cy="391766"/>
            <a:chOff x="4708405" y="1817659"/>
            <a:chExt cx="3824021" cy="3840838"/>
          </a:xfrm>
        </p:grpSpPr>
        <p:sp>
          <p:nvSpPr>
            <p:cNvPr id="731" name="Cube 73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2" name="Cube 73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98" name="Group 697"/>
          <p:cNvGrpSpPr>
            <a:grpSpLocks noChangeAspect="1"/>
          </p:cNvGrpSpPr>
          <p:nvPr/>
        </p:nvGrpSpPr>
        <p:grpSpPr>
          <a:xfrm>
            <a:off x="3733726" y="3358421"/>
            <a:ext cx="390050" cy="391766"/>
            <a:chOff x="4708405" y="1817659"/>
            <a:chExt cx="3824021" cy="3840838"/>
          </a:xfrm>
        </p:grpSpPr>
        <p:sp>
          <p:nvSpPr>
            <p:cNvPr id="729" name="Cube 72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0" name="Cube 72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99" name="Group 698"/>
          <p:cNvGrpSpPr>
            <a:grpSpLocks noChangeAspect="1"/>
          </p:cNvGrpSpPr>
          <p:nvPr/>
        </p:nvGrpSpPr>
        <p:grpSpPr>
          <a:xfrm>
            <a:off x="4025241" y="3357992"/>
            <a:ext cx="390050" cy="391766"/>
            <a:chOff x="4708405" y="1817659"/>
            <a:chExt cx="3824021" cy="3840838"/>
          </a:xfrm>
        </p:grpSpPr>
        <p:sp>
          <p:nvSpPr>
            <p:cNvPr id="727" name="Cube 72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8" name="Cube 72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0" name="Group 699"/>
          <p:cNvGrpSpPr>
            <a:grpSpLocks noChangeAspect="1"/>
          </p:cNvGrpSpPr>
          <p:nvPr/>
        </p:nvGrpSpPr>
        <p:grpSpPr>
          <a:xfrm>
            <a:off x="4319514" y="3358422"/>
            <a:ext cx="390050" cy="391766"/>
            <a:chOff x="4708405" y="1817659"/>
            <a:chExt cx="3824021" cy="3840838"/>
          </a:xfrm>
        </p:grpSpPr>
        <p:sp>
          <p:nvSpPr>
            <p:cNvPr id="725" name="Cube 72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6" name="Cube 72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1" name="Group 700"/>
          <p:cNvGrpSpPr>
            <a:grpSpLocks noChangeAspect="1"/>
          </p:cNvGrpSpPr>
          <p:nvPr/>
        </p:nvGrpSpPr>
        <p:grpSpPr>
          <a:xfrm>
            <a:off x="4611077" y="3358022"/>
            <a:ext cx="390050" cy="391766"/>
            <a:chOff x="4708405" y="1817659"/>
            <a:chExt cx="3824021" cy="3840838"/>
          </a:xfrm>
        </p:grpSpPr>
        <p:sp>
          <p:nvSpPr>
            <p:cNvPr id="723" name="Cube 72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4" name="Cube 72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2" name="Group 701"/>
          <p:cNvGrpSpPr>
            <a:grpSpLocks noChangeAspect="1"/>
          </p:cNvGrpSpPr>
          <p:nvPr/>
        </p:nvGrpSpPr>
        <p:grpSpPr>
          <a:xfrm>
            <a:off x="4905350" y="3358452"/>
            <a:ext cx="390050" cy="391766"/>
            <a:chOff x="4708405" y="1817659"/>
            <a:chExt cx="3824021" cy="3840838"/>
          </a:xfrm>
        </p:grpSpPr>
        <p:sp>
          <p:nvSpPr>
            <p:cNvPr id="721" name="Cube 72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2" name="Cube 72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3" name="Group 702"/>
          <p:cNvGrpSpPr>
            <a:grpSpLocks noChangeAspect="1"/>
          </p:cNvGrpSpPr>
          <p:nvPr/>
        </p:nvGrpSpPr>
        <p:grpSpPr>
          <a:xfrm>
            <a:off x="5196865" y="3358023"/>
            <a:ext cx="390050" cy="391766"/>
            <a:chOff x="4708405" y="1817659"/>
            <a:chExt cx="3824021" cy="3840838"/>
          </a:xfrm>
        </p:grpSpPr>
        <p:sp>
          <p:nvSpPr>
            <p:cNvPr id="719" name="Cube 71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0" name="Cube 71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4" name="Group 703"/>
          <p:cNvGrpSpPr>
            <a:grpSpLocks noChangeAspect="1"/>
          </p:cNvGrpSpPr>
          <p:nvPr/>
        </p:nvGrpSpPr>
        <p:grpSpPr>
          <a:xfrm>
            <a:off x="5491138" y="3358453"/>
            <a:ext cx="390050" cy="391766"/>
            <a:chOff x="4708405" y="1817659"/>
            <a:chExt cx="3824021" cy="3840838"/>
          </a:xfrm>
        </p:grpSpPr>
        <p:sp>
          <p:nvSpPr>
            <p:cNvPr id="717" name="Cube 71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8" name="Cube 71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5" name="Group 704"/>
          <p:cNvGrpSpPr>
            <a:grpSpLocks noChangeAspect="1"/>
          </p:cNvGrpSpPr>
          <p:nvPr/>
        </p:nvGrpSpPr>
        <p:grpSpPr>
          <a:xfrm>
            <a:off x="5782605" y="3358024"/>
            <a:ext cx="390050" cy="391766"/>
            <a:chOff x="4708405" y="1817659"/>
            <a:chExt cx="3824021" cy="3840838"/>
          </a:xfrm>
        </p:grpSpPr>
        <p:sp>
          <p:nvSpPr>
            <p:cNvPr id="715" name="Cube 71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6" name="Cube 71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6" name="Group 705"/>
          <p:cNvGrpSpPr>
            <a:grpSpLocks noChangeAspect="1"/>
          </p:cNvGrpSpPr>
          <p:nvPr/>
        </p:nvGrpSpPr>
        <p:grpSpPr>
          <a:xfrm>
            <a:off x="6076878" y="3358453"/>
            <a:ext cx="390050" cy="391766"/>
            <a:chOff x="4708405" y="1817659"/>
            <a:chExt cx="3824021" cy="3840838"/>
          </a:xfrm>
        </p:grpSpPr>
        <p:sp>
          <p:nvSpPr>
            <p:cNvPr id="713" name="Cube 71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4" name="Cube 71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7" name="Group 706"/>
          <p:cNvGrpSpPr>
            <a:grpSpLocks noChangeAspect="1"/>
          </p:cNvGrpSpPr>
          <p:nvPr/>
        </p:nvGrpSpPr>
        <p:grpSpPr>
          <a:xfrm>
            <a:off x="6368392" y="3358024"/>
            <a:ext cx="390050" cy="391766"/>
            <a:chOff x="4708405" y="1817659"/>
            <a:chExt cx="3824021" cy="3840838"/>
          </a:xfrm>
        </p:grpSpPr>
        <p:sp>
          <p:nvSpPr>
            <p:cNvPr id="711" name="Cube 71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2" name="Cube 71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8" name="Group 707"/>
          <p:cNvGrpSpPr>
            <a:grpSpLocks noChangeAspect="1"/>
          </p:cNvGrpSpPr>
          <p:nvPr/>
        </p:nvGrpSpPr>
        <p:grpSpPr>
          <a:xfrm>
            <a:off x="6662665" y="3358454"/>
            <a:ext cx="390050" cy="391766"/>
            <a:chOff x="4708405" y="1817659"/>
            <a:chExt cx="3824021" cy="3840838"/>
          </a:xfrm>
        </p:grpSpPr>
        <p:sp>
          <p:nvSpPr>
            <p:cNvPr id="709" name="Cube 70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0" name="Cube 70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42" name="Group 741"/>
          <p:cNvGrpSpPr>
            <a:grpSpLocks noChangeAspect="1"/>
          </p:cNvGrpSpPr>
          <p:nvPr/>
        </p:nvGrpSpPr>
        <p:grpSpPr>
          <a:xfrm>
            <a:off x="2171335" y="3455922"/>
            <a:ext cx="390050" cy="391766"/>
            <a:chOff x="4708405" y="1817659"/>
            <a:chExt cx="3824021" cy="3840838"/>
          </a:xfrm>
        </p:grpSpPr>
        <p:sp>
          <p:nvSpPr>
            <p:cNvPr id="788" name="Cube 78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9" name="Cube 78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43" name="Group 742"/>
          <p:cNvGrpSpPr>
            <a:grpSpLocks noChangeAspect="1"/>
          </p:cNvGrpSpPr>
          <p:nvPr/>
        </p:nvGrpSpPr>
        <p:grpSpPr>
          <a:xfrm>
            <a:off x="2465608" y="3456352"/>
            <a:ext cx="390050" cy="391766"/>
            <a:chOff x="4708405" y="1817659"/>
            <a:chExt cx="3824021" cy="3840838"/>
          </a:xfrm>
        </p:grpSpPr>
        <p:sp>
          <p:nvSpPr>
            <p:cNvPr id="786" name="Cube 78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7" name="Cube 78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44" name="Group 743"/>
          <p:cNvGrpSpPr>
            <a:grpSpLocks noChangeAspect="1"/>
          </p:cNvGrpSpPr>
          <p:nvPr/>
        </p:nvGrpSpPr>
        <p:grpSpPr>
          <a:xfrm>
            <a:off x="2757122" y="3455923"/>
            <a:ext cx="390050" cy="391766"/>
            <a:chOff x="4708405" y="1817659"/>
            <a:chExt cx="3824021" cy="3840838"/>
          </a:xfrm>
        </p:grpSpPr>
        <p:sp>
          <p:nvSpPr>
            <p:cNvPr id="784" name="Cube 78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5" name="Cube 78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45" name="Group 744"/>
          <p:cNvGrpSpPr>
            <a:grpSpLocks noChangeAspect="1"/>
          </p:cNvGrpSpPr>
          <p:nvPr/>
        </p:nvGrpSpPr>
        <p:grpSpPr>
          <a:xfrm>
            <a:off x="3051395" y="3456352"/>
            <a:ext cx="390050" cy="391766"/>
            <a:chOff x="4708405" y="1817659"/>
            <a:chExt cx="3824021" cy="3840838"/>
          </a:xfrm>
        </p:grpSpPr>
        <p:sp>
          <p:nvSpPr>
            <p:cNvPr id="782" name="Cube 78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3" name="Cube 78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46" name="Group 745"/>
          <p:cNvGrpSpPr>
            <a:grpSpLocks noChangeAspect="1"/>
          </p:cNvGrpSpPr>
          <p:nvPr/>
        </p:nvGrpSpPr>
        <p:grpSpPr>
          <a:xfrm>
            <a:off x="3342862" y="3455923"/>
            <a:ext cx="390050" cy="391766"/>
            <a:chOff x="4708405" y="1817659"/>
            <a:chExt cx="3824021" cy="3840838"/>
          </a:xfrm>
        </p:grpSpPr>
        <p:sp>
          <p:nvSpPr>
            <p:cNvPr id="780" name="Cube 77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1" name="Cube 78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47" name="Group 746"/>
          <p:cNvGrpSpPr>
            <a:grpSpLocks noChangeAspect="1"/>
          </p:cNvGrpSpPr>
          <p:nvPr/>
        </p:nvGrpSpPr>
        <p:grpSpPr>
          <a:xfrm>
            <a:off x="3637135" y="3456353"/>
            <a:ext cx="390050" cy="391766"/>
            <a:chOff x="4708405" y="1817659"/>
            <a:chExt cx="3824021" cy="3840838"/>
          </a:xfrm>
        </p:grpSpPr>
        <p:sp>
          <p:nvSpPr>
            <p:cNvPr id="778" name="Cube 77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9" name="Cube 77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48" name="Group 747"/>
          <p:cNvGrpSpPr>
            <a:grpSpLocks noChangeAspect="1"/>
          </p:cNvGrpSpPr>
          <p:nvPr/>
        </p:nvGrpSpPr>
        <p:grpSpPr>
          <a:xfrm>
            <a:off x="3928650" y="3455924"/>
            <a:ext cx="390050" cy="391766"/>
            <a:chOff x="4708405" y="1817659"/>
            <a:chExt cx="3824021" cy="3840838"/>
          </a:xfrm>
        </p:grpSpPr>
        <p:sp>
          <p:nvSpPr>
            <p:cNvPr id="776" name="Cube 77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7" name="Cube 77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49" name="Group 748"/>
          <p:cNvGrpSpPr>
            <a:grpSpLocks noChangeAspect="1"/>
          </p:cNvGrpSpPr>
          <p:nvPr/>
        </p:nvGrpSpPr>
        <p:grpSpPr>
          <a:xfrm>
            <a:off x="4222923" y="3456354"/>
            <a:ext cx="390050" cy="391766"/>
            <a:chOff x="4708405" y="1817659"/>
            <a:chExt cx="3824021" cy="3840838"/>
          </a:xfrm>
        </p:grpSpPr>
        <p:sp>
          <p:nvSpPr>
            <p:cNvPr id="774" name="Cube 77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5" name="Cube 77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50" name="Group 749"/>
          <p:cNvGrpSpPr>
            <a:grpSpLocks noChangeAspect="1"/>
          </p:cNvGrpSpPr>
          <p:nvPr/>
        </p:nvGrpSpPr>
        <p:grpSpPr>
          <a:xfrm>
            <a:off x="4514486" y="3455954"/>
            <a:ext cx="390050" cy="391766"/>
            <a:chOff x="4708405" y="1817659"/>
            <a:chExt cx="3824021" cy="3840838"/>
          </a:xfrm>
        </p:grpSpPr>
        <p:sp>
          <p:nvSpPr>
            <p:cNvPr id="772" name="Cube 77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3" name="Cube 77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51" name="Group 750"/>
          <p:cNvGrpSpPr>
            <a:grpSpLocks noChangeAspect="1"/>
          </p:cNvGrpSpPr>
          <p:nvPr/>
        </p:nvGrpSpPr>
        <p:grpSpPr>
          <a:xfrm>
            <a:off x="4808759" y="3456384"/>
            <a:ext cx="390050" cy="391766"/>
            <a:chOff x="4708405" y="1817659"/>
            <a:chExt cx="3824021" cy="3840838"/>
          </a:xfrm>
        </p:grpSpPr>
        <p:sp>
          <p:nvSpPr>
            <p:cNvPr id="770" name="Cube 76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1" name="Cube 77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52" name="Group 751"/>
          <p:cNvGrpSpPr>
            <a:grpSpLocks noChangeAspect="1"/>
          </p:cNvGrpSpPr>
          <p:nvPr/>
        </p:nvGrpSpPr>
        <p:grpSpPr>
          <a:xfrm>
            <a:off x="5100274" y="3455955"/>
            <a:ext cx="390050" cy="391766"/>
            <a:chOff x="4708405" y="1817659"/>
            <a:chExt cx="3824021" cy="3840838"/>
          </a:xfrm>
        </p:grpSpPr>
        <p:sp>
          <p:nvSpPr>
            <p:cNvPr id="768" name="Cube 76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9" name="Cube 76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53" name="Group 752"/>
          <p:cNvGrpSpPr>
            <a:grpSpLocks noChangeAspect="1"/>
          </p:cNvGrpSpPr>
          <p:nvPr/>
        </p:nvGrpSpPr>
        <p:grpSpPr>
          <a:xfrm>
            <a:off x="5394547" y="3456385"/>
            <a:ext cx="390050" cy="391766"/>
            <a:chOff x="4708405" y="1817659"/>
            <a:chExt cx="3824021" cy="3840838"/>
          </a:xfrm>
        </p:grpSpPr>
        <p:sp>
          <p:nvSpPr>
            <p:cNvPr id="766" name="Cube 76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7" name="Cube 76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54" name="Group 753"/>
          <p:cNvGrpSpPr>
            <a:grpSpLocks noChangeAspect="1"/>
          </p:cNvGrpSpPr>
          <p:nvPr/>
        </p:nvGrpSpPr>
        <p:grpSpPr>
          <a:xfrm>
            <a:off x="5686014" y="3455956"/>
            <a:ext cx="390050" cy="391766"/>
            <a:chOff x="4708405" y="1817659"/>
            <a:chExt cx="3824021" cy="3840838"/>
          </a:xfrm>
        </p:grpSpPr>
        <p:sp>
          <p:nvSpPr>
            <p:cNvPr id="764" name="Cube 76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5" name="Cube 76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55" name="Group 754"/>
          <p:cNvGrpSpPr>
            <a:grpSpLocks noChangeAspect="1"/>
          </p:cNvGrpSpPr>
          <p:nvPr/>
        </p:nvGrpSpPr>
        <p:grpSpPr>
          <a:xfrm>
            <a:off x="5980287" y="3456385"/>
            <a:ext cx="390050" cy="391766"/>
            <a:chOff x="4708405" y="1817659"/>
            <a:chExt cx="3824021" cy="3840838"/>
          </a:xfrm>
        </p:grpSpPr>
        <p:sp>
          <p:nvSpPr>
            <p:cNvPr id="762" name="Cube 76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3" name="Cube 76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56" name="Group 755"/>
          <p:cNvGrpSpPr>
            <a:grpSpLocks noChangeAspect="1"/>
          </p:cNvGrpSpPr>
          <p:nvPr/>
        </p:nvGrpSpPr>
        <p:grpSpPr>
          <a:xfrm>
            <a:off x="6271801" y="3455956"/>
            <a:ext cx="390050" cy="391766"/>
            <a:chOff x="4708405" y="1817659"/>
            <a:chExt cx="3824021" cy="3840838"/>
          </a:xfrm>
        </p:grpSpPr>
        <p:sp>
          <p:nvSpPr>
            <p:cNvPr id="760" name="Cube 75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1" name="Cube 76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57" name="Group 756"/>
          <p:cNvGrpSpPr>
            <a:grpSpLocks noChangeAspect="1"/>
          </p:cNvGrpSpPr>
          <p:nvPr/>
        </p:nvGrpSpPr>
        <p:grpSpPr>
          <a:xfrm>
            <a:off x="6566074" y="3456386"/>
            <a:ext cx="390050" cy="391766"/>
            <a:chOff x="4708405" y="1817659"/>
            <a:chExt cx="3824021" cy="3840838"/>
          </a:xfrm>
        </p:grpSpPr>
        <p:sp>
          <p:nvSpPr>
            <p:cNvPr id="758" name="Cube 75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9" name="Cube 75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1" name="Group 790"/>
          <p:cNvGrpSpPr>
            <a:grpSpLocks noChangeAspect="1"/>
          </p:cNvGrpSpPr>
          <p:nvPr/>
        </p:nvGrpSpPr>
        <p:grpSpPr>
          <a:xfrm>
            <a:off x="2076473" y="3552439"/>
            <a:ext cx="390050" cy="391766"/>
            <a:chOff x="4708405" y="1817659"/>
            <a:chExt cx="3824021" cy="3840838"/>
          </a:xfrm>
        </p:grpSpPr>
        <p:sp>
          <p:nvSpPr>
            <p:cNvPr id="837" name="Cube 83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8" name="Cube 83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2" name="Group 791"/>
          <p:cNvGrpSpPr>
            <a:grpSpLocks noChangeAspect="1"/>
          </p:cNvGrpSpPr>
          <p:nvPr/>
        </p:nvGrpSpPr>
        <p:grpSpPr>
          <a:xfrm>
            <a:off x="2370746" y="3552869"/>
            <a:ext cx="390050" cy="391766"/>
            <a:chOff x="4708405" y="1817659"/>
            <a:chExt cx="3824021" cy="3840838"/>
          </a:xfrm>
        </p:grpSpPr>
        <p:sp>
          <p:nvSpPr>
            <p:cNvPr id="835" name="Cube 83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6" name="Cube 83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3" name="Group 792"/>
          <p:cNvGrpSpPr>
            <a:grpSpLocks noChangeAspect="1"/>
          </p:cNvGrpSpPr>
          <p:nvPr/>
        </p:nvGrpSpPr>
        <p:grpSpPr>
          <a:xfrm>
            <a:off x="2662261" y="3552440"/>
            <a:ext cx="390050" cy="391766"/>
            <a:chOff x="4708405" y="1817659"/>
            <a:chExt cx="3824021" cy="3840838"/>
          </a:xfrm>
        </p:grpSpPr>
        <p:sp>
          <p:nvSpPr>
            <p:cNvPr id="833" name="Cube 83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4" name="Cube 83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4" name="Group 793"/>
          <p:cNvGrpSpPr>
            <a:grpSpLocks noChangeAspect="1"/>
          </p:cNvGrpSpPr>
          <p:nvPr/>
        </p:nvGrpSpPr>
        <p:grpSpPr>
          <a:xfrm>
            <a:off x="2956534" y="3552870"/>
            <a:ext cx="390050" cy="391766"/>
            <a:chOff x="4708405" y="1817659"/>
            <a:chExt cx="3824021" cy="3840838"/>
          </a:xfrm>
        </p:grpSpPr>
        <p:sp>
          <p:nvSpPr>
            <p:cNvPr id="831" name="Cube 83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2" name="Cube 83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5" name="Group 794"/>
          <p:cNvGrpSpPr>
            <a:grpSpLocks noChangeAspect="1"/>
          </p:cNvGrpSpPr>
          <p:nvPr/>
        </p:nvGrpSpPr>
        <p:grpSpPr>
          <a:xfrm>
            <a:off x="3248001" y="3552441"/>
            <a:ext cx="390050" cy="391766"/>
            <a:chOff x="4708405" y="1817659"/>
            <a:chExt cx="3824021" cy="3840838"/>
          </a:xfrm>
        </p:grpSpPr>
        <p:sp>
          <p:nvSpPr>
            <p:cNvPr id="829" name="Cube 82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0" name="Cube 82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6" name="Group 795"/>
          <p:cNvGrpSpPr>
            <a:grpSpLocks noChangeAspect="1"/>
          </p:cNvGrpSpPr>
          <p:nvPr/>
        </p:nvGrpSpPr>
        <p:grpSpPr>
          <a:xfrm>
            <a:off x="3542274" y="3552871"/>
            <a:ext cx="390050" cy="391766"/>
            <a:chOff x="4708405" y="1817659"/>
            <a:chExt cx="3824021" cy="3840838"/>
          </a:xfrm>
        </p:grpSpPr>
        <p:sp>
          <p:nvSpPr>
            <p:cNvPr id="827" name="Cube 82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8" name="Cube 82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7" name="Group 796"/>
          <p:cNvGrpSpPr>
            <a:grpSpLocks noChangeAspect="1"/>
          </p:cNvGrpSpPr>
          <p:nvPr/>
        </p:nvGrpSpPr>
        <p:grpSpPr>
          <a:xfrm>
            <a:off x="3833788" y="3552442"/>
            <a:ext cx="390050" cy="391766"/>
            <a:chOff x="4708405" y="1817659"/>
            <a:chExt cx="3824021" cy="3840838"/>
          </a:xfrm>
        </p:grpSpPr>
        <p:sp>
          <p:nvSpPr>
            <p:cNvPr id="825" name="Cube 82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6" name="Cube 82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8" name="Group 797"/>
          <p:cNvGrpSpPr>
            <a:grpSpLocks noChangeAspect="1"/>
          </p:cNvGrpSpPr>
          <p:nvPr/>
        </p:nvGrpSpPr>
        <p:grpSpPr>
          <a:xfrm>
            <a:off x="4128061" y="3552871"/>
            <a:ext cx="390050" cy="391766"/>
            <a:chOff x="4708405" y="1817659"/>
            <a:chExt cx="3824021" cy="3840838"/>
          </a:xfrm>
        </p:grpSpPr>
        <p:sp>
          <p:nvSpPr>
            <p:cNvPr id="823" name="Cube 82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4" name="Cube 82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9" name="Group 798"/>
          <p:cNvGrpSpPr>
            <a:grpSpLocks noChangeAspect="1"/>
          </p:cNvGrpSpPr>
          <p:nvPr/>
        </p:nvGrpSpPr>
        <p:grpSpPr>
          <a:xfrm>
            <a:off x="4419625" y="3552472"/>
            <a:ext cx="390050" cy="391766"/>
            <a:chOff x="4708405" y="1817659"/>
            <a:chExt cx="3824021" cy="3840838"/>
          </a:xfrm>
        </p:grpSpPr>
        <p:sp>
          <p:nvSpPr>
            <p:cNvPr id="821" name="Cube 82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2" name="Cube 82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00" name="Group 799"/>
          <p:cNvGrpSpPr>
            <a:grpSpLocks noChangeAspect="1"/>
          </p:cNvGrpSpPr>
          <p:nvPr/>
        </p:nvGrpSpPr>
        <p:grpSpPr>
          <a:xfrm>
            <a:off x="4713898" y="3552901"/>
            <a:ext cx="390050" cy="391766"/>
            <a:chOff x="4708405" y="1817659"/>
            <a:chExt cx="3824021" cy="3840838"/>
          </a:xfrm>
        </p:grpSpPr>
        <p:sp>
          <p:nvSpPr>
            <p:cNvPr id="819" name="Cube 81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0" name="Cube 81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01" name="Group 800"/>
          <p:cNvGrpSpPr>
            <a:grpSpLocks noChangeAspect="1"/>
          </p:cNvGrpSpPr>
          <p:nvPr/>
        </p:nvGrpSpPr>
        <p:grpSpPr>
          <a:xfrm>
            <a:off x="5005412" y="3552472"/>
            <a:ext cx="390050" cy="391766"/>
            <a:chOff x="4708405" y="1817659"/>
            <a:chExt cx="3824021" cy="3840838"/>
          </a:xfrm>
        </p:grpSpPr>
        <p:sp>
          <p:nvSpPr>
            <p:cNvPr id="817" name="Cube 81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8" name="Cube 81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02" name="Group 801"/>
          <p:cNvGrpSpPr>
            <a:grpSpLocks noChangeAspect="1"/>
          </p:cNvGrpSpPr>
          <p:nvPr/>
        </p:nvGrpSpPr>
        <p:grpSpPr>
          <a:xfrm>
            <a:off x="5299685" y="3552902"/>
            <a:ext cx="390050" cy="391766"/>
            <a:chOff x="4708405" y="1817659"/>
            <a:chExt cx="3824021" cy="3840838"/>
          </a:xfrm>
        </p:grpSpPr>
        <p:sp>
          <p:nvSpPr>
            <p:cNvPr id="815" name="Cube 81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6" name="Cube 81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03" name="Group 802"/>
          <p:cNvGrpSpPr>
            <a:grpSpLocks noChangeAspect="1"/>
          </p:cNvGrpSpPr>
          <p:nvPr/>
        </p:nvGrpSpPr>
        <p:grpSpPr>
          <a:xfrm>
            <a:off x="5591152" y="3552473"/>
            <a:ext cx="390050" cy="391766"/>
            <a:chOff x="4708405" y="1817659"/>
            <a:chExt cx="3824021" cy="3840838"/>
          </a:xfrm>
        </p:grpSpPr>
        <p:sp>
          <p:nvSpPr>
            <p:cNvPr id="813" name="Cube 81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4" name="Cube 81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04" name="Group 803"/>
          <p:cNvGrpSpPr>
            <a:grpSpLocks noChangeAspect="1"/>
          </p:cNvGrpSpPr>
          <p:nvPr/>
        </p:nvGrpSpPr>
        <p:grpSpPr>
          <a:xfrm>
            <a:off x="5885425" y="3552903"/>
            <a:ext cx="390050" cy="391766"/>
            <a:chOff x="4708405" y="1817659"/>
            <a:chExt cx="3824021" cy="3840838"/>
          </a:xfrm>
        </p:grpSpPr>
        <p:sp>
          <p:nvSpPr>
            <p:cNvPr id="811" name="Cube 81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2" name="Cube 81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05" name="Group 804"/>
          <p:cNvGrpSpPr>
            <a:grpSpLocks noChangeAspect="1"/>
          </p:cNvGrpSpPr>
          <p:nvPr/>
        </p:nvGrpSpPr>
        <p:grpSpPr>
          <a:xfrm>
            <a:off x="6176940" y="3552474"/>
            <a:ext cx="390050" cy="391766"/>
            <a:chOff x="4708405" y="1817659"/>
            <a:chExt cx="3824021" cy="3840838"/>
          </a:xfrm>
        </p:grpSpPr>
        <p:sp>
          <p:nvSpPr>
            <p:cNvPr id="809" name="Cube 80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0" name="Cube 80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06" name="Group 805"/>
          <p:cNvGrpSpPr>
            <a:grpSpLocks noChangeAspect="1"/>
          </p:cNvGrpSpPr>
          <p:nvPr/>
        </p:nvGrpSpPr>
        <p:grpSpPr>
          <a:xfrm>
            <a:off x="6471213" y="3552904"/>
            <a:ext cx="390050" cy="391766"/>
            <a:chOff x="4708405" y="1817659"/>
            <a:chExt cx="3824021" cy="3840838"/>
          </a:xfrm>
        </p:grpSpPr>
        <p:sp>
          <p:nvSpPr>
            <p:cNvPr id="807" name="Cube 80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8" name="Cube 80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0" name="Group 839"/>
          <p:cNvGrpSpPr>
            <a:grpSpLocks noChangeAspect="1"/>
          </p:cNvGrpSpPr>
          <p:nvPr/>
        </p:nvGrpSpPr>
        <p:grpSpPr>
          <a:xfrm>
            <a:off x="1977073" y="3646723"/>
            <a:ext cx="390050" cy="391766"/>
            <a:chOff x="4708405" y="1817659"/>
            <a:chExt cx="3824021" cy="3840838"/>
          </a:xfrm>
        </p:grpSpPr>
        <p:sp>
          <p:nvSpPr>
            <p:cNvPr id="886" name="Cube 88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7" name="Cube 88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1" name="Group 840"/>
          <p:cNvGrpSpPr>
            <a:grpSpLocks noChangeAspect="1"/>
          </p:cNvGrpSpPr>
          <p:nvPr/>
        </p:nvGrpSpPr>
        <p:grpSpPr>
          <a:xfrm>
            <a:off x="2271346" y="3647153"/>
            <a:ext cx="390050" cy="391766"/>
            <a:chOff x="4708405" y="1817659"/>
            <a:chExt cx="3824021" cy="3840838"/>
          </a:xfrm>
        </p:grpSpPr>
        <p:sp>
          <p:nvSpPr>
            <p:cNvPr id="884" name="Cube 88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5" name="Cube 88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2" name="Group 841"/>
          <p:cNvGrpSpPr>
            <a:grpSpLocks noChangeAspect="1"/>
          </p:cNvGrpSpPr>
          <p:nvPr/>
        </p:nvGrpSpPr>
        <p:grpSpPr>
          <a:xfrm>
            <a:off x="2562860" y="3646724"/>
            <a:ext cx="390050" cy="391766"/>
            <a:chOff x="4708405" y="1817659"/>
            <a:chExt cx="3824021" cy="3840838"/>
          </a:xfrm>
        </p:grpSpPr>
        <p:sp>
          <p:nvSpPr>
            <p:cNvPr id="882" name="Cube 88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3" name="Cube 88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3" name="Group 842"/>
          <p:cNvGrpSpPr>
            <a:grpSpLocks noChangeAspect="1"/>
          </p:cNvGrpSpPr>
          <p:nvPr/>
        </p:nvGrpSpPr>
        <p:grpSpPr>
          <a:xfrm>
            <a:off x="2857133" y="3647154"/>
            <a:ext cx="390050" cy="391766"/>
            <a:chOff x="4708405" y="1817659"/>
            <a:chExt cx="3824021" cy="3840838"/>
          </a:xfrm>
        </p:grpSpPr>
        <p:sp>
          <p:nvSpPr>
            <p:cNvPr id="880" name="Cube 87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1" name="Cube 88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4" name="Group 843"/>
          <p:cNvGrpSpPr>
            <a:grpSpLocks noChangeAspect="1"/>
          </p:cNvGrpSpPr>
          <p:nvPr/>
        </p:nvGrpSpPr>
        <p:grpSpPr>
          <a:xfrm>
            <a:off x="3148600" y="3646725"/>
            <a:ext cx="390050" cy="391766"/>
            <a:chOff x="4708405" y="1817659"/>
            <a:chExt cx="3824021" cy="3840838"/>
          </a:xfrm>
        </p:grpSpPr>
        <p:sp>
          <p:nvSpPr>
            <p:cNvPr id="878" name="Cube 87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9" name="Cube 87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5" name="Group 844"/>
          <p:cNvGrpSpPr>
            <a:grpSpLocks noChangeAspect="1"/>
          </p:cNvGrpSpPr>
          <p:nvPr/>
        </p:nvGrpSpPr>
        <p:grpSpPr>
          <a:xfrm>
            <a:off x="3442873" y="3647155"/>
            <a:ext cx="390050" cy="391766"/>
            <a:chOff x="4708405" y="1817659"/>
            <a:chExt cx="3824021" cy="3840838"/>
          </a:xfrm>
        </p:grpSpPr>
        <p:sp>
          <p:nvSpPr>
            <p:cNvPr id="876" name="Cube 87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7" name="Cube 87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6" name="Group 845"/>
          <p:cNvGrpSpPr>
            <a:grpSpLocks noChangeAspect="1"/>
          </p:cNvGrpSpPr>
          <p:nvPr/>
        </p:nvGrpSpPr>
        <p:grpSpPr>
          <a:xfrm>
            <a:off x="3734388" y="3646726"/>
            <a:ext cx="390050" cy="391766"/>
            <a:chOff x="4708405" y="1817659"/>
            <a:chExt cx="3824021" cy="3840838"/>
          </a:xfrm>
        </p:grpSpPr>
        <p:sp>
          <p:nvSpPr>
            <p:cNvPr id="874" name="Cube 87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5" name="Cube 87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7" name="Group 846"/>
          <p:cNvGrpSpPr>
            <a:grpSpLocks noChangeAspect="1"/>
          </p:cNvGrpSpPr>
          <p:nvPr/>
        </p:nvGrpSpPr>
        <p:grpSpPr>
          <a:xfrm>
            <a:off x="4028661" y="3647155"/>
            <a:ext cx="390050" cy="391766"/>
            <a:chOff x="4708405" y="1817659"/>
            <a:chExt cx="3824021" cy="3840838"/>
          </a:xfrm>
        </p:grpSpPr>
        <p:sp>
          <p:nvSpPr>
            <p:cNvPr id="872" name="Cube 87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3" name="Cube 87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8" name="Group 847"/>
          <p:cNvGrpSpPr>
            <a:grpSpLocks noChangeAspect="1"/>
          </p:cNvGrpSpPr>
          <p:nvPr/>
        </p:nvGrpSpPr>
        <p:grpSpPr>
          <a:xfrm>
            <a:off x="4320224" y="3646756"/>
            <a:ext cx="390050" cy="391766"/>
            <a:chOff x="4708405" y="1817659"/>
            <a:chExt cx="3824021" cy="3840838"/>
          </a:xfrm>
        </p:grpSpPr>
        <p:sp>
          <p:nvSpPr>
            <p:cNvPr id="870" name="Cube 86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1" name="Cube 87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9" name="Group 848"/>
          <p:cNvGrpSpPr>
            <a:grpSpLocks noChangeAspect="1"/>
          </p:cNvGrpSpPr>
          <p:nvPr/>
        </p:nvGrpSpPr>
        <p:grpSpPr>
          <a:xfrm>
            <a:off x="4614497" y="3647185"/>
            <a:ext cx="390050" cy="391766"/>
            <a:chOff x="4708405" y="1817659"/>
            <a:chExt cx="3824021" cy="3840838"/>
          </a:xfrm>
        </p:grpSpPr>
        <p:sp>
          <p:nvSpPr>
            <p:cNvPr id="868" name="Cube 86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9" name="Cube 86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50" name="Group 849"/>
          <p:cNvGrpSpPr>
            <a:grpSpLocks noChangeAspect="1"/>
          </p:cNvGrpSpPr>
          <p:nvPr/>
        </p:nvGrpSpPr>
        <p:grpSpPr>
          <a:xfrm>
            <a:off x="4906012" y="3646756"/>
            <a:ext cx="390050" cy="391766"/>
            <a:chOff x="4708405" y="1817659"/>
            <a:chExt cx="3824021" cy="3840838"/>
          </a:xfrm>
        </p:grpSpPr>
        <p:sp>
          <p:nvSpPr>
            <p:cNvPr id="866" name="Cube 86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7" name="Cube 86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51" name="Group 850"/>
          <p:cNvGrpSpPr>
            <a:grpSpLocks noChangeAspect="1"/>
          </p:cNvGrpSpPr>
          <p:nvPr/>
        </p:nvGrpSpPr>
        <p:grpSpPr>
          <a:xfrm>
            <a:off x="5200285" y="3647186"/>
            <a:ext cx="390050" cy="391766"/>
            <a:chOff x="4708405" y="1817659"/>
            <a:chExt cx="3824021" cy="3840838"/>
          </a:xfrm>
        </p:grpSpPr>
        <p:sp>
          <p:nvSpPr>
            <p:cNvPr id="864" name="Cube 86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5" name="Cube 86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52" name="Group 851"/>
          <p:cNvGrpSpPr>
            <a:grpSpLocks noChangeAspect="1"/>
          </p:cNvGrpSpPr>
          <p:nvPr/>
        </p:nvGrpSpPr>
        <p:grpSpPr>
          <a:xfrm>
            <a:off x="5491752" y="3646757"/>
            <a:ext cx="390050" cy="391766"/>
            <a:chOff x="4708405" y="1817659"/>
            <a:chExt cx="3824021" cy="3840838"/>
          </a:xfrm>
        </p:grpSpPr>
        <p:sp>
          <p:nvSpPr>
            <p:cNvPr id="862" name="Cube 86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3" name="Cube 86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53" name="Group 852"/>
          <p:cNvGrpSpPr>
            <a:grpSpLocks noChangeAspect="1"/>
          </p:cNvGrpSpPr>
          <p:nvPr/>
        </p:nvGrpSpPr>
        <p:grpSpPr>
          <a:xfrm>
            <a:off x="5786025" y="3647187"/>
            <a:ext cx="390050" cy="391766"/>
            <a:chOff x="4708405" y="1817659"/>
            <a:chExt cx="3824021" cy="3840838"/>
          </a:xfrm>
        </p:grpSpPr>
        <p:sp>
          <p:nvSpPr>
            <p:cNvPr id="860" name="Cube 85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1" name="Cube 86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54" name="Group 853"/>
          <p:cNvGrpSpPr>
            <a:grpSpLocks noChangeAspect="1"/>
          </p:cNvGrpSpPr>
          <p:nvPr/>
        </p:nvGrpSpPr>
        <p:grpSpPr>
          <a:xfrm>
            <a:off x="6077539" y="3646758"/>
            <a:ext cx="390050" cy="391766"/>
            <a:chOff x="4708405" y="1817659"/>
            <a:chExt cx="3824021" cy="3840838"/>
          </a:xfrm>
        </p:grpSpPr>
        <p:sp>
          <p:nvSpPr>
            <p:cNvPr id="858" name="Cube 85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9" name="Cube 85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55" name="Group 854"/>
          <p:cNvGrpSpPr>
            <a:grpSpLocks noChangeAspect="1"/>
          </p:cNvGrpSpPr>
          <p:nvPr/>
        </p:nvGrpSpPr>
        <p:grpSpPr>
          <a:xfrm>
            <a:off x="6371812" y="3647188"/>
            <a:ext cx="390050" cy="391766"/>
            <a:chOff x="4708405" y="1817659"/>
            <a:chExt cx="3824021" cy="3840838"/>
          </a:xfrm>
        </p:grpSpPr>
        <p:sp>
          <p:nvSpPr>
            <p:cNvPr id="856" name="Cube 85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7" name="Cube 85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89" name="Group 888"/>
          <p:cNvGrpSpPr>
            <a:grpSpLocks noChangeAspect="1"/>
          </p:cNvGrpSpPr>
          <p:nvPr/>
        </p:nvGrpSpPr>
        <p:grpSpPr>
          <a:xfrm>
            <a:off x="1882211" y="3743241"/>
            <a:ext cx="390050" cy="391766"/>
            <a:chOff x="4708405" y="1817659"/>
            <a:chExt cx="3824021" cy="3840838"/>
          </a:xfrm>
        </p:grpSpPr>
        <p:sp>
          <p:nvSpPr>
            <p:cNvPr id="935" name="Cube 93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6" name="Cube 93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0" name="Group 889"/>
          <p:cNvGrpSpPr>
            <a:grpSpLocks noChangeAspect="1"/>
          </p:cNvGrpSpPr>
          <p:nvPr/>
        </p:nvGrpSpPr>
        <p:grpSpPr>
          <a:xfrm>
            <a:off x="2176484" y="3743671"/>
            <a:ext cx="390050" cy="391766"/>
            <a:chOff x="4708405" y="1817659"/>
            <a:chExt cx="3824021" cy="3840838"/>
          </a:xfrm>
        </p:grpSpPr>
        <p:sp>
          <p:nvSpPr>
            <p:cNvPr id="933" name="Cube 93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4" name="Cube 93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1" name="Group 890"/>
          <p:cNvGrpSpPr>
            <a:grpSpLocks noChangeAspect="1"/>
          </p:cNvGrpSpPr>
          <p:nvPr/>
        </p:nvGrpSpPr>
        <p:grpSpPr>
          <a:xfrm>
            <a:off x="2467999" y="3743242"/>
            <a:ext cx="390050" cy="391766"/>
            <a:chOff x="4708405" y="1817659"/>
            <a:chExt cx="3824021" cy="3840838"/>
          </a:xfrm>
        </p:grpSpPr>
        <p:sp>
          <p:nvSpPr>
            <p:cNvPr id="931" name="Cube 93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2" name="Cube 93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2" name="Group 891"/>
          <p:cNvGrpSpPr>
            <a:grpSpLocks noChangeAspect="1"/>
          </p:cNvGrpSpPr>
          <p:nvPr/>
        </p:nvGrpSpPr>
        <p:grpSpPr>
          <a:xfrm>
            <a:off x="2762272" y="3743671"/>
            <a:ext cx="390050" cy="391766"/>
            <a:chOff x="4708405" y="1817659"/>
            <a:chExt cx="3824021" cy="3840838"/>
          </a:xfrm>
        </p:grpSpPr>
        <p:sp>
          <p:nvSpPr>
            <p:cNvPr id="929" name="Cube 92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0" name="Cube 92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3" name="Group 892"/>
          <p:cNvGrpSpPr>
            <a:grpSpLocks noChangeAspect="1"/>
          </p:cNvGrpSpPr>
          <p:nvPr/>
        </p:nvGrpSpPr>
        <p:grpSpPr>
          <a:xfrm>
            <a:off x="3053739" y="3743242"/>
            <a:ext cx="390050" cy="391766"/>
            <a:chOff x="4708405" y="1817659"/>
            <a:chExt cx="3824021" cy="3840838"/>
          </a:xfrm>
        </p:grpSpPr>
        <p:sp>
          <p:nvSpPr>
            <p:cNvPr id="927" name="Cube 92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8" name="Cube 92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4" name="Group 893"/>
          <p:cNvGrpSpPr>
            <a:grpSpLocks noChangeAspect="1"/>
          </p:cNvGrpSpPr>
          <p:nvPr/>
        </p:nvGrpSpPr>
        <p:grpSpPr>
          <a:xfrm>
            <a:off x="3348012" y="3743672"/>
            <a:ext cx="390050" cy="391766"/>
            <a:chOff x="4708405" y="1817659"/>
            <a:chExt cx="3824021" cy="3840838"/>
          </a:xfrm>
        </p:grpSpPr>
        <p:sp>
          <p:nvSpPr>
            <p:cNvPr id="925" name="Cube 92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6" name="Cube 92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5" name="Group 894"/>
          <p:cNvGrpSpPr>
            <a:grpSpLocks noChangeAspect="1"/>
          </p:cNvGrpSpPr>
          <p:nvPr/>
        </p:nvGrpSpPr>
        <p:grpSpPr>
          <a:xfrm>
            <a:off x="3639526" y="3743243"/>
            <a:ext cx="390050" cy="391766"/>
            <a:chOff x="4708405" y="1817659"/>
            <a:chExt cx="3824021" cy="3840838"/>
          </a:xfrm>
        </p:grpSpPr>
        <p:sp>
          <p:nvSpPr>
            <p:cNvPr id="923" name="Cube 92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4" name="Cube 92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6" name="Group 895"/>
          <p:cNvGrpSpPr>
            <a:grpSpLocks noChangeAspect="1"/>
          </p:cNvGrpSpPr>
          <p:nvPr/>
        </p:nvGrpSpPr>
        <p:grpSpPr>
          <a:xfrm>
            <a:off x="3933799" y="3743673"/>
            <a:ext cx="390050" cy="391766"/>
            <a:chOff x="4708405" y="1817659"/>
            <a:chExt cx="3824021" cy="3840838"/>
          </a:xfrm>
        </p:grpSpPr>
        <p:sp>
          <p:nvSpPr>
            <p:cNvPr id="921" name="Cube 92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2" name="Cube 92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7" name="Group 896"/>
          <p:cNvGrpSpPr>
            <a:grpSpLocks noChangeAspect="1"/>
          </p:cNvGrpSpPr>
          <p:nvPr/>
        </p:nvGrpSpPr>
        <p:grpSpPr>
          <a:xfrm>
            <a:off x="4225363" y="3743273"/>
            <a:ext cx="390050" cy="391766"/>
            <a:chOff x="4708405" y="1817659"/>
            <a:chExt cx="3824021" cy="3840838"/>
          </a:xfrm>
        </p:grpSpPr>
        <p:sp>
          <p:nvSpPr>
            <p:cNvPr id="919" name="Cube 91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0" name="Cube 91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8" name="Group 897"/>
          <p:cNvGrpSpPr>
            <a:grpSpLocks noChangeAspect="1"/>
          </p:cNvGrpSpPr>
          <p:nvPr/>
        </p:nvGrpSpPr>
        <p:grpSpPr>
          <a:xfrm>
            <a:off x="4519636" y="3743703"/>
            <a:ext cx="390050" cy="391766"/>
            <a:chOff x="4708405" y="1817659"/>
            <a:chExt cx="3824021" cy="3840838"/>
          </a:xfrm>
        </p:grpSpPr>
        <p:sp>
          <p:nvSpPr>
            <p:cNvPr id="917" name="Cube 91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8" name="Cube 91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9" name="Group 898"/>
          <p:cNvGrpSpPr>
            <a:grpSpLocks noChangeAspect="1"/>
          </p:cNvGrpSpPr>
          <p:nvPr/>
        </p:nvGrpSpPr>
        <p:grpSpPr>
          <a:xfrm>
            <a:off x="4811150" y="3743274"/>
            <a:ext cx="390050" cy="391766"/>
            <a:chOff x="4708405" y="1817659"/>
            <a:chExt cx="3824021" cy="3840838"/>
          </a:xfrm>
        </p:grpSpPr>
        <p:sp>
          <p:nvSpPr>
            <p:cNvPr id="915" name="Cube 91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6" name="Cube 91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00" name="Group 899"/>
          <p:cNvGrpSpPr>
            <a:grpSpLocks noChangeAspect="1"/>
          </p:cNvGrpSpPr>
          <p:nvPr/>
        </p:nvGrpSpPr>
        <p:grpSpPr>
          <a:xfrm>
            <a:off x="5105423" y="3743704"/>
            <a:ext cx="390050" cy="391766"/>
            <a:chOff x="4708405" y="1817659"/>
            <a:chExt cx="3824021" cy="3840838"/>
          </a:xfrm>
        </p:grpSpPr>
        <p:sp>
          <p:nvSpPr>
            <p:cNvPr id="913" name="Cube 91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4" name="Cube 91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01" name="Group 900"/>
          <p:cNvGrpSpPr>
            <a:grpSpLocks noChangeAspect="1"/>
          </p:cNvGrpSpPr>
          <p:nvPr/>
        </p:nvGrpSpPr>
        <p:grpSpPr>
          <a:xfrm>
            <a:off x="5396890" y="3743275"/>
            <a:ext cx="390050" cy="391766"/>
            <a:chOff x="4708405" y="1817659"/>
            <a:chExt cx="3824021" cy="3840838"/>
          </a:xfrm>
        </p:grpSpPr>
        <p:sp>
          <p:nvSpPr>
            <p:cNvPr id="911" name="Cube 91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2" name="Cube 91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02" name="Group 901"/>
          <p:cNvGrpSpPr>
            <a:grpSpLocks noChangeAspect="1"/>
          </p:cNvGrpSpPr>
          <p:nvPr/>
        </p:nvGrpSpPr>
        <p:grpSpPr>
          <a:xfrm>
            <a:off x="5691163" y="3743704"/>
            <a:ext cx="390050" cy="391766"/>
            <a:chOff x="4708405" y="1817659"/>
            <a:chExt cx="3824021" cy="3840838"/>
          </a:xfrm>
        </p:grpSpPr>
        <p:sp>
          <p:nvSpPr>
            <p:cNvPr id="909" name="Cube 90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0" name="Cube 90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03" name="Group 902"/>
          <p:cNvGrpSpPr>
            <a:grpSpLocks noChangeAspect="1"/>
          </p:cNvGrpSpPr>
          <p:nvPr/>
        </p:nvGrpSpPr>
        <p:grpSpPr>
          <a:xfrm>
            <a:off x="5982678" y="3743275"/>
            <a:ext cx="390050" cy="391766"/>
            <a:chOff x="4708405" y="1817659"/>
            <a:chExt cx="3824021" cy="3840838"/>
          </a:xfrm>
        </p:grpSpPr>
        <p:sp>
          <p:nvSpPr>
            <p:cNvPr id="907" name="Cube 90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8" name="Cube 90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04" name="Group 903"/>
          <p:cNvGrpSpPr>
            <a:grpSpLocks noChangeAspect="1"/>
          </p:cNvGrpSpPr>
          <p:nvPr/>
        </p:nvGrpSpPr>
        <p:grpSpPr>
          <a:xfrm>
            <a:off x="6276951" y="3743705"/>
            <a:ext cx="390050" cy="391766"/>
            <a:chOff x="4708405" y="1817659"/>
            <a:chExt cx="3824021" cy="3840838"/>
          </a:xfrm>
        </p:grpSpPr>
        <p:sp>
          <p:nvSpPr>
            <p:cNvPr id="905" name="Cube 90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6" name="Cube 90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38" name="Group 937"/>
          <p:cNvGrpSpPr>
            <a:grpSpLocks noChangeAspect="1"/>
          </p:cNvGrpSpPr>
          <p:nvPr/>
        </p:nvGrpSpPr>
        <p:grpSpPr>
          <a:xfrm>
            <a:off x="1785620" y="3841017"/>
            <a:ext cx="390050" cy="391766"/>
            <a:chOff x="4708405" y="1817659"/>
            <a:chExt cx="3824021" cy="3840838"/>
          </a:xfrm>
        </p:grpSpPr>
        <p:sp>
          <p:nvSpPr>
            <p:cNvPr id="984" name="Cube 98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5" name="Cube 98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39" name="Group 938"/>
          <p:cNvGrpSpPr>
            <a:grpSpLocks noChangeAspect="1"/>
          </p:cNvGrpSpPr>
          <p:nvPr/>
        </p:nvGrpSpPr>
        <p:grpSpPr>
          <a:xfrm>
            <a:off x="2079893" y="3841447"/>
            <a:ext cx="390050" cy="391766"/>
            <a:chOff x="4708405" y="1817659"/>
            <a:chExt cx="3824021" cy="3840838"/>
          </a:xfrm>
        </p:grpSpPr>
        <p:sp>
          <p:nvSpPr>
            <p:cNvPr id="982" name="Cube 98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3" name="Cube 98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0" name="Group 939"/>
          <p:cNvGrpSpPr>
            <a:grpSpLocks noChangeAspect="1"/>
          </p:cNvGrpSpPr>
          <p:nvPr/>
        </p:nvGrpSpPr>
        <p:grpSpPr>
          <a:xfrm>
            <a:off x="2371408" y="3841018"/>
            <a:ext cx="390050" cy="391766"/>
            <a:chOff x="4708405" y="1817659"/>
            <a:chExt cx="3824021" cy="3840838"/>
          </a:xfrm>
        </p:grpSpPr>
        <p:sp>
          <p:nvSpPr>
            <p:cNvPr id="980" name="Cube 97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1" name="Cube 98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1" name="Group 940"/>
          <p:cNvGrpSpPr>
            <a:grpSpLocks noChangeAspect="1"/>
          </p:cNvGrpSpPr>
          <p:nvPr/>
        </p:nvGrpSpPr>
        <p:grpSpPr>
          <a:xfrm>
            <a:off x="2665681" y="3841447"/>
            <a:ext cx="390050" cy="391766"/>
            <a:chOff x="4708405" y="1817659"/>
            <a:chExt cx="3824021" cy="3840838"/>
          </a:xfrm>
        </p:grpSpPr>
        <p:sp>
          <p:nvSpPr>
            <p:cNvPr id="978" name="Cube 97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9" name="Cube 97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2" name="Group 941"/>
          <p:cNvGrpSpPr>
            <a:grpSpLocks noChangeAspect="1"/>
          </p:cNvGrpSpPr>
          <p:nvPr/>
        </p:nvGrpSpPr>
        <p:grpSpPr>
          <a:xfrm>
            <a:off x="2957148" y="3841018"/>
            <a:ext cx="390050" cy="391766"/>
            <a:chOff x="4708405" y="1817659"/>
            <a:chExt cx="3824021" cy="3840838"/>
          </a:xfrm>
        </p:grpSpPr>
        <p:sp>
          <p:nvSpPr>
            <p:cNvPr id="976" name="Cube 97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7" name="Cube 97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3" name="Group 942"/>
          <p:cNvGrpSpPr>
            <a:grpSpLocks noChangeAspect="1"/>
          </p:cNvGrpSpPr>
          <p:nvPr/>
        </p:nvGrpSpPr>
        <p:grpSpPr>
          <a:xfrm>
            <a:off x="3251421" y="3841448"/>
            <a:ext cx="390050" cy="391766"/>
            <a:chOff x="4708405" y="1817659"/>
            <a:chExt cx="3824021" cy="3840838"/>
          </a:xfrm>
        </p:grpSpPr>
        <p:sp>
          <p:nvSpPr>
            <p:cNvPr id="974" name="Cube 97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5" name="Cube 97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4" name="Group 943"/>
          <p:cNvGrpSpPr>
            <a:grpSpLocks noChangeAspect="1"/>
          </p:cNvGrpSpPr>
          <p:nvPr/>
        </p:nvGrpSpPr>
        <p:grpSpPr>
          <a:xfrm>
            <a:off x="3542935" y="3841019"/>
            <a:ext cx="390050" cy="391766"/>
            <a:chOff x="4708405" y="1817659"/>
            <a:chExt cx="3824021" cy="3840838"/>
          </a:xfrm>
        </p:grpSpPr>
        <p:sp>
          <p:nvSpPr>
            <p:cNvPr id="972" name="Cube 97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3" name="Cube 97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5" name="Group 944"/>
          <p:cNvGrpSpPr>
            <a:grpSpLocks noChangeAspect="1"/>
          </p:cNvGrpSpPr>
          <p:nvPr/>
        </p:nvGrpSpPr>
        <p:grpSpPr>
          <a:xfrm>
            <a:off x="3837208" y="3841449"/>
            <a:ext cx="390050" cy="391766"/>
            <a:chOff x="4708405" y="1817659"/>
            <a:chExt cx="3824021" cy="3840838"/>
          </a:xfrm>
        </p:grpSpPr>
        <p:sp>
          <p:nvSpPr>
            <p:cNvPr id="970" name="Cube 96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1" name="Cube 97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6" name="Group 945"/>
          <p:cNvGrpSpPr>
            <a:grpSpLocks noChangeAspect="1"/>
          </p:cNvGrpSpPr>
          <p:nvPr/>
        </p:nvGrpSpPr>
        <p:grpSpPr>
          <a:xfrm>
            <a:off x="4128772" y="3841049"/>
            <a:ext cx="390050" cy="391766"/>
            <a:chOff x="4708405" y="1817659"/>
            <a:chExt cx="3824021" cy="3840838"/>
          </a:xfrm>
        </p:grpSpPr>
        <p:sp>
          <p:nvSpPr>
            <p:cNvPr id="968" name="Cube 96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9" name="Cube 96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7" name="Group 946"/>
          <p:cNvGrpSpPr>
            <a:grpSpLocks noChangeAspect="1"/>
          </p:cNvGrpSpPr>
          <p:nvPr/>
        </p:nvGrpSpPr>
        <p:grpSpPr>
          <a:xfrm>
            <a:off x="4423045" y="3841479"/>
            <a:ext cx="390050" cy="391766"/>
            <a:chOff x="4708405" y="1817659"/>
            <a:chExt cx="3824021" cy="3840838"/>
          </a:xfrm>
        </p:grpSpPr>
        <p:sp>
          <p:nvSpPr>
            <p:cNvPr id="966" name="Cube 96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7" name="Cube 96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8" name="Group 947"/>
          <p:cNvGrpSpPr>
            <a:grpSpLocks noChangeAspect="1"/>
          </p:cNvGrpSpPr>
          <p:nvPr/>
        </p:nvGrpSpPr>
        <p:grpSpPr>
          <a:xfrm>
            <a:off x="4714559" y="3841050"/>
            <a:ext cx="390050" cy="391766"/>
            <a:chOff x="4708405" y="1817659"/>
            <a:chExt cx="3824021" cy="3840838"/>
          </a:xfrm>
        </p:grpSpPr>
        <p:sp>
          <p:nvSpPr>
            <p:cNvPr id="964" name="Cube 96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5" name="Cube 96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9" name="Group 948"/>
          <p:cNvGrpSpPr>
            <a:grpSpLocks noChangeAspect="1"/>
          </p:cNvGrpSpPr>
          <p:nvPr/>
        </p:nvGrpSpPr>
        <p:grpSpPr>
          <a:xfrm>
            <a:off x="5008832" y="3841480"/>
            <a:ext cx="390050" cy="391766"/>
            <a:chOff x="4708405" y="1817659"/>
            <a:chExt cx="3824021" cy="3840838"/>
          </a:xfrm>
        </p:grpSpPr>
        <p:sp>
          <p:nvSpPr>
            <p:cNvPr id="962" name="Cube 96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3" name="Cube 96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50" name="Group 949"/>
          <p:cNvGrpSpPr>
            <a:grpSpLocks noChangeAspect="1"/>
          </p:cNvGrpSpPr>
          <p:nvPr/>
        </p:nvGrpSpPr>
        <p:grpSpPr>
          <a:xfrm>
            <a:off x="5300299" y="3841051"/>
            <a:ext cx="390050" cy="391766"/>
            <a:chOff x="4708405" y="1817659"/>
            <a:chExt cx="3824021" cy="3840838"/>
          </a:xfrm>
        </p:grpSpPr>
        <p:sp>
          <p:nvSpPr>
            <p:cNvPr id="960" name="Cube 95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1" name="Cube 96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51" name="Group 950"/>
          <p:cNvGrpSpPr>
            <a:grpSpLocks noChangeAspect="1"/>
          </p:cNvGrpSpPr>
          <p:nvPr/>
        </p:nvGrpSpPr>
        <p:grpSpPr>
          <a:xfrm>
            <a:off x="5594572" y="3841480"/>
            <a:ext cx="390050" cy="391766"/>
            <a:chOff x="4708405" y="1817659"/>
            <a:chExt cx="3824021" cy="3840838"/>
          </a:xfrm>
        </p:grpSpPr>
        <p:sp>
          <p:nvSpPr>
            <p:cNvPr id="958" name="Cube 95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9" name="Cube 95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52" name="Group 951"/>
          <p:cNvGrpSpPr>
            <a:grpSpLocks noChangeAspect="1"/>
          </p:cNvGrpSpPr>
          <p:nvPr/>
        </p:nvGrpSpPr>
        <p:grpSpPr>
          <a:xfrm>
            <a:off x="5886087" y="3841051"/>
            <a:ext cx="390050" cy="391766"/>
            <a:chOff x="4708405" y="1817659"/>
            <a:chExt cx="3824021" cy="3840838"/>
          </a:xfrm>
        </p:grpSpPr>
        <p:sp>
          <p:nvSpPr>
            <p:cNvPr id="956" name="Cube 95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7" name="Cube 95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53" name="Group 952"/>
          <p:cNvGrpSpPr>
            <a:grpSpLocks noChangeAspect="1"/>
          </p:cNvGrpSpPr>
          <p:nvPr/>
        </p:nvGrpSpPr>
        <p:grpSpPr>
          <a:xfrm>
            <a:off x="6180360" y="3841481"/>
            <a:ext cx="390050" cy="391766"/>
            <a:chOff x="4708405" y="1817659"/>
            <a:chExt cx="3824021" cy="3840838"/>
          </a:xfrm>
        </p:grpSpPr>
        <p:sp>
          <p:nvSpPr>
            <p:cNvPr id="954" name="Cube 95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5" name="Cube 95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87" name="Group 986"/>
          <p:cNvGrpSpPr>
            <a:grpSpLocks noChangeAspect="1"/>
          </p:cNvGrpSpPr>
          <p:nvPr/>
        </p:nvGrpSpPr>
        <p:grpSpPr>
          <a:xfrm>
            <a:off x="1690759" y="3937534"/>
            <a:ext cx="390050" cy="391766"/>
            <a:chOff x="4708405" y="1817659"/>
            <a:chExt cx="3824021" cy="3840838"/>
          </a:xfrm>
        </p:grpSpPr>
        <p:sp>
          <p:nvSpPr>
            <p:cNvPr id="1033" name="Cube 103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4" name="Cube 103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88" name="Group 987"/>
          <p:cNvGrpSpPr>
            <a:grpSpLocks noChangeAspect="1"/>
          </p:cNvGrpSpPr>
          <p:nvPr/>
        </p:nvGrpSpPr>
        <p:grpSpPr>
          <a:xfrm>
            <a:off x="1985032" y="3937964"/>
            <a:ext cx="390050" cy="391766"/>
            <a:chOff x="4708405" y="1817659"/>
            <a:chExt cx="3824021" cy="3840838"/>
          </a:xfrm>
        </p:grpSpPr>
        <p:sp>
          <p:nvSpPr>
            <p:cNvPr id="1031" name="Cube 103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2" name="Cube 103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89" name="Group 988"/>
          <p:cNvGrpSpPr>
            <a:grpSpLocks noChangeAspect="1"/>
          </p:cNvGrpSpPr>
          <p:nvPr/>
        </p:nvGrpSpPr>
        <p:grpSpPr>
          <a:xfrm>
            <a:off x="2276546" y="3937535"/>
            <a:ext cx="390050" cy="391766"/>
            <a:chOff x="4708405" y="1817659"/>
            <a:chExt cx="3824021" cy="3840838"/>
          </a:xfrm>
        </p:grpSpPr>
        <p:sp>
          <p:nvSpPr>
            <p:cNvPr id="1029" name="Cube 102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0" name="Cube 102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0" name="Group 989"/>
          <p:cNvGrpSpPr>
            <a:grpSpLocks noChangeAspect="1"/>
          </p:cNvGrpSpPr>
          <p:nvPr/>
        </p:nvGrpSpPr>
        <p:grpSpPr>
          <a:xfrm>
            <a:off x="2570819" y="3937965"/>
            <a:ext cx="390050" cy="391766"/>
            <a:chOff x="4708405" y="1817659"/>
            <a:chExt cx="3824021" cy="3840838"/>
          </a:xfrm>
        </p:grpSpPr>
        <p:sp>
          <p:nvSpPr>
            <p:cNvPr id="1027" name="Cube 102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8" name="Cube 102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1" name="Group 990"/>
          <p:cNvGrpSpPr>
            <a:grpSpLocks noChangeAspect="1"/>
          </p:cNvGrpSpPr>
          <p:nvPr/>
        </p:nvGrpSpPr>
        <p:grpSpPr>
          <a:xfrm>
            <a:off x="2862286" y="3937536"/>
            <a:ext cx="390050" cy="391766"/>
            <a:chOff x="4708405" y="1817659"/>
            <a:chExt cx="3824021" cy="3840838"/>
          </a:xfrm>
        </p:grpSpPr>
        <p:sp>
          <p:nvSpPr>
            <p:cNvPr id="1025" name="Cube 102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6" name="Cube 102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2" name="Group 991"/>
          <p:cNvGrpSpPr>
            <a:grpSpLocks noChangeAspect="1"/>
          </p:cNvGrpSpPr>
          <p:nvPr/>
        </p:nvGrpSpPr>
        <p:grpSpPr>
          <a:xfrm>
            <a:off x="3156559" y="3937966"/>
            <a:ext cx="390050" cy="391766"/>
            <a:chOff x="4708405" y="1817659"/>
            <a:chExt cx="3824021" cy="3840838"/>
          </a:xfrm>
        </p:grpSpPr>
        <p:sp>
          <p:nvSpPr>
            <p:cNvPr id="1023" name="Cube 102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4" name="Cube 102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3" name="Group 992"/>
          <p:cNvGrpSpPr>
            <a:grpSpLocks noChangeAspect="1"/>
          </p:cNvGrpSpPr>
          <p:nvPr/>
        </p:nvGrpSpPr>
        <p:grpSpPr>
          <a:xfrm>
            <a:off x="3448074" y="3937537"/>
            <a:ext cx="390050" cy="391766"/>
            <a:chOff x="4708405" y="1817659"/>
            <a:chExt cx="3824021" cy="3840838"/>
          </a:xfrm>
        </p:grpSpPr>
        <p:sp>
          <p:nvSpPr>
            <p:cNvPr id="1021" name="Cube 102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2" name="Cube 102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4" name="Group 993"/>
          <p:cNvGrpSpPr>
            <a:grpSpLocks noChangeAspect="1"/>
          </p:cNvGrpSpPr>
          <p:nvPr/>
        </p:nvGrpSpPr>
        <p:grpSpPr>
          <a:xfrm>
            <a:off x="3742347" y="3937966"/>
            <a:ext cx="390050" cy="391766"/>
            <a:chOff x="4708405" y="1817659"/>
            <a:chExt cx="3824021" cy="3840838"/>
          </a:xfrm>
        </p:grpSpPr>
        <p:sp>
          <p:nvSpPr>
            <p:cNvPr id="1019" name="Cube 101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0" name="Cube 101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5" name="Group 994"/>
          <p:cNvGrpSpPr>
            <a:grpSpLocks noChangeAspect="1"/>
          </p:cNvGrpSpPr>
          <p:nvPr/>
        </p:nvGrpSpPr>
        <p:grpSpPr>
          <a:xfrm>
            <a:off x="4033910" y="3937567"/>
            <a:ext cx="390050" cy="391766"/>
            <a:chOff x="4708405" y="1817659"/>
            <a:chExt cx="3824021" cy="3840838"/>
          </a:xfrm>
        </p:grpSpPr>
        <p:sp>
          <p:nvSpPr>
            <p:cNvPr id="1017" name="Cube 101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8" name="Cube 101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6" name="Group 995"/>
          <p:cNvGrpSpPr>
            <a:grpSpLocks noChangeAspect="1"/>
          </p:cNvGrpSpPr>
          <p:nvPr/>
        </p:nvGrpSpPr>
        <p:grpSpPr>
          <a:xfrm>
            <a:off x="4328183" y="3937996"/>
            <a:ext cx="390050" cy="391766"/>
            <a:chOff x="4708405" y="1817659"/>
            <a:chExt cx="3824021" cy="3840838"/>
          </a:xfrm>
        </p:grpSpPr>
        <p:sp>
          <p:nvSpPr>
            <p:cNvPr id="1015" name="Cube 101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6" name="Cube 101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7" name="Group 996"/>
          <p:cNvGrpSpPr>
            <a:grpSpLocks noChangeAspect="1"/>
          </p:cNvGrpSpPr>
          <p:nvPr/>
        </p:nvGrpSpPr>
        <p:grpSpPr>
          <a:xfrm>
            <a:off x="4619698" y="3937567"/>
            <a:ext cx="390050" cy="391766"/>
            <a:chOff x="4708405" y="1817659"/>
            <a:chExt cx="3824021" cy="3840838"/>
          </a:xfrm>
        </p:grpSpPr>
        <p:sp>
          <p:nvSpPr>
            <p:cNvPr id="1013" name="Cube 101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4" name="Cube 101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8" name="Group 997"/>
          <p:cNvGrpSpPr>
            <a:grpSpLocks noChangeAspect="1"/>
          </p:cNvGrpSpPr>
          <p:nvPr/>
        </p:nvGrpSpPr>
        <p:grpSpPr>
          <a:xfrm>
            <a:off x="4913971" y="3937997"/>
            <a:ext cx="390050" cy="391766"/>
            <a:chOff x="4708405" y="1817659"/>
            <a:chExt cx="3824021" cy="3840838"/>
          </a:xfrm>
        </p:grpSpPr>
        <p:sp>
          <p:nvSpPr>
            <p:cNvPr id="1011" name="Cube 101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2" name="Cube 101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9" name="Group 998"/>
          <p:cNvGrpSpPr>
            <a:grpSpLocks noChangeAspect="1"/>
          </p:cNvGrpSpPr>
          <p:nvPr/>
        </p:nvGrpSpPr>
        <p:grpSpPr>
          <a:xfrm>
            <a:off x="5205438" y="3937568"/>
            <a:ext cx="390050" cy="391766"/>
            <a:chOff x="4708405" y="1817659"/>
            <a:chExt cx="3824021" cy="3840838"/>
          </a:xfrm>
        </p:grpSpPr>
        <p:sp>
          <p:nvSpPr>
            <p:cNvPr id="1009" name="Cube 100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0" name="Cube 100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00" name="Group 999"/>
          <p:cNvGrpSpPr>
            <a:grpSpLocks noChangeAspect="1"/>
          </p:cNvGrpSpPr>
          <p:nvPr/>
        </p:nvGrpSpPr>
        <p:grpSpPr>
          <a:xfrm>
            <a:off x="5499711" y="3937998"/>
            <a:ext cx="390050" cy="391766"/>
            <a:chOff x="4708405" y="1817659"/>
            <a:chExt cx="3824021" cy="3840838"/>
          </a:xfrm>
        </p:grpSpPr>
        <p:sp>
          <p:nvSpPr>
            <p:cNvPr id="1007" name="Cube 100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8" name="Cube 100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01" name="Group 1000"/>
          <p:cNvGrpSpPr>
            <a:grpSpLocks noChangeAspect="1"/>
          </p:cNvGrpSpPr>
          <p:nvPr/>
        </p:nvGrpSpPr>
        <p:grpSpPr>
          <a:xfrm>
            <a:off x="5791225" y="3937569"/>
            <a:ext cx="390050" cy="391766"/>
            <a:chOff x="4708405" y="1817659"/>
            <a:chExt cx="3824021" cy="3840838"/>
          </a:xfrm>
        </p:grpSpPr>
        <p:sp>
          <p:nvSpPr>
            <p:cNvPr id="1005" name="Cube 100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6" name="Cube 100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02" name="Group 1001"/>
          <p:cNvGrpSpPr>
            <a:grpSpLocks noChangeAspect="1"/>
          </p:cNvGrpSpPr>
          <p:nvPr/>
        </p:nvGrpSpPr>
        <p:grpSpPr>
          <a:xfrm>
            <a:off x="6085498" y="3937999"/>
            <a:ext cx="390050" cy="391766"/>
            <a:chOff x="4708405" y="1817659"/>
            <a:chExt cx="3824021" cy="3840838"/>
          </a:xfrm>
        </p:grpSpPr>
        <p:sp>
          <p:nvSpPr>
            <p:cNvPr id="1003" name="Cube 100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4" name="Cube 100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36" name="Group 1035"/>
          <p:cNvGrpSpPr>
            <a:grpSpLocks noChangeAspect="1"/>
          </p:cNvGrpSpPr>
          <p:nvPr/>
        </p:nvGrpSpPr>
        <p:grpSpPr>
          <a:xfrm>
            <a:off x="1591358" y="4031818"/>
            <a:ext cx="390050" cy="391766"/>
            <a:chOff x="4708405" y="1817659"/>
            <a:chExt cx="3824021" cy="3840838"/>
          </a:xfrm>
        </p:grpSpPr>
        <p:sp>
          <p:nvSpPr>
            <p:cNvPr id="1082" name="Cube 108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3" name="Cube 108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37" name="Group 1036"/>
          <p:cNvGrpSpPr>
            <a:grpSpLocks noChangeAspect="1"/>
          </p:cNvGrpSpPr>
          <p:nvPr/>
        </p:nvGrpSpPr>
        <p:grpSpPr>
          <a:xfrm>
            <a:off x="1885631" y="4032248"/>
            <a:ext cx="390050" cy="391766"/>
            <a:chOff x="4708405" y="1817659"/>
            <a:chExt cx="3824021" cy="3840838"/>
          </a:xfrm>
        </p:grpSpPr>
        <p:sp>
          <p:nvSpPr>
            <p:cNvPr id="1080" name="Cube 107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1" name="Cube 108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38" name="Group 1037"/>
          <p:cNvGrpSpPr>
            <a:grpSpLocks noChangeAspect="1"/>
          </p:cNvGrpSpPr>
          <p:nvPr/>
        </p:nvGrpSpPr>
        <p:grpSpPr>
          <a:xfrm>
            <a:off x="2177146" y="4031819"/>
            <a:ext cx="390050" cy="391766"/>
            <a:chOff x="4708405" y="1817659"/>
            <a:chExt cx="3824021" cy="3840838"/>
          </a:xfrm>
        </p:grpSpPr>
        <p:sp>
          <p:nvSpPr>
            <p:cNvPr id="1078" name="Cube 107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9" name="Cube 107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39" name="Group 1038"/>
          <p:cNvGrpSpPr>
            <a:grpSpLocks noChangeAspect="1"/>
          </p:cNvGrpSpPr>
          <p:nvPr/>
        </p:nvGrpSpPr>
        <p:grpSpPr>
          <a:xfrm>
            <a:off x="2471419" y="4032249"/>
            <a:ext cx="390050" cy="391766"/>
            <a:chOff x="4708405" y="1817659"/>
            <a:chExt cx="3824021" cy="3840838"/>
          </a:xfrm>
        </p:grpSpPr>
        <p:sp>
          <p:nvSpPr>
            <p:cNvPr id="1076" name="Cube 107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7" name="Cube 107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0" name="Group 1039"/>
          <p:cNvGrpSpPr>
            <a:grpSpLocks noChangeAspect="1"/>
          </p:cNvGrpSpPr>
          <p:nvPr/>
        </p:nvGrpSpPr>
        <p:grpSpPr>
          <a:xfrm>
            <a:off x="2762886" y="4031820"/>
            <a:ext cx="390050" cy="391766"/>
            <a:chOff x="4708405" y="1817659"/>
            <a:chExt cx="3824021" cy="3840838"/>
          </a:xfrm>
        </p:grpSpPr>
        <p:sp>
          <p:nvSpPr>
            <p:cNvPr id="1074" name="Cube 107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5" name="Cube 107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1" name="Group 1040"/>
          <p:cNvGrpSpPr>
            <a:grpSpLocks noChangeAspect="1"/>
          </p:cNvGrpSpPr>
          <p:nvPr/>
        </p:nvGrpSpPr>
        <p:grpSpPr>
          <a:xfrm>
            <a:off x="3057159" y="4032250"/>
            <a:ext cx="390050" cy="391766"/>
            <a:chOff x="4708405" y="1817659"/>
            <a:chExt cx="3824021" cy="3840838"/>
          </a:xfrm>
        </p:grpSpPr>
        <p:sp>
          <p:nvSpPr>
            <p:cNvPr id="1072" name="Cube 107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3" name="Cube 107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2" name="Group 1041"/>
          <p:cNvGrpSpPr>
            <a:grpSpLocks noChangeAspect="1"/>
          </p:cNvGrpSpPr>
          <p:nvPr/>
        </p:nvGrpSpPr>
        <p:grpSpPr>
          <a:xfrm>
            <a:off x="3348673" y="4031821"/>
            <a:ext cx="390050" cy="391766"/>
            <a:chOff x="4708405" y="1817659"/>
            <a:chExt cx="3824021" cy="3840838"/>
          </a:xfrm>
        </p:grpSpPr>
        <p:sp>
          <p:nvSpPr>
            <p:cNvPr id="1070" name="Cube 106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1" name="Cube 107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3" name="Group 1042"/>
          <p:cNvGrpSpPr>
            <a:grpSpLocks noChangeAspect="1"/>
          </p:cNvGrpSpPr>
          <p:nvPr/>
        </p:nvGrpSpPr>
        <p:grpSpPr>
          <a:xfrm>
            <a:off x="3642946" y="4032250"/>
            <a:ext cx="390050" cy="391766"/>
            <a:chOff x="4708405" y="1817659"/>
            <a:chExt cx="3824021" cy="3840838"/>
          </a:xfrm>
        </p:grpSpPr>
        <p:sp>
          <p:nvSpPr>
            <p:cNvPr id="1068" name="Cube 106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9" name="Cube 106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4" name="Group 1043"/>
          <p:cNvGrpSpPr>
            <a:grpSpLocks noChangeAspect="1"/>
          </p:cNvGrpSpPr>
          <p:nvPr/>
        </p:nvGrpSpPr>
        <p:grpSpPr>
          <a:xfrm>
            <a:off x="3934510" y="4031851"/>
            <a:ext cx="390050" cy="391766"/>
            <a:chOff x="4708405" y="1817659"/>
            <a:chExt cx="3824021" cy="3840838"/>
          </a:xfrm>
        </p:grpSpPr>
        <p:sp>
          <p:nvSpPr>
            <p:cNvPr id="1066" name="Cube 106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7" name="Cube 106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5" name="Group 1044"/>
          <p:cNvGrpSpPr>
            <a:grpSpLocks noChangeAspect="1"/>
          </p:cNvGrpSpPr>
          <p:nvPr/>
        </p:nvGrpSpPr>
        <p:grpSpPr>
          <a:xfrm>
            <a:off x="4228783" y="4032280"/>
            <a:ext cx="390050" cy="391766"/>
            <a:chOff x="4708405" y="1817659"/>
            <a:chExt cx="3824021" cy="3840838"/>
          </a:xfrm>
        </p:grpSpPr>
        <p:sp>
          <p:nvSpPr>
            <p:cNvPr id="1064" name="Cube 106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5" name="Cube 106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6" name="Group 1045"/>
          <p:cNvGrpSpPr>
            <a:grpSpLocks noChangeAspect="1"/>
          </p:cNvGrpSpPr>
          <p:nvPr/>
        </p:nvGrpSpPr>
        <p:grpSpPr>
          <a:xfrm>
            <a:off x="4520297" y="4031851"/>
            <a:ext cx="390050" cy="391766"/>
            <a:chOff x="4708405" y="1817659"/>
            <a:chExt cx="3824021" cy="3840838"/>
          </a:xfrm>
        </p:grpSpPr>
        <p:sp>
          <p:nvSpPr>
            <p:cNvPr id="1062" name="Cube 106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3" name="Cube 106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7" name="Group 1046"/>
          <p:cNvGrpSpPr>
            <a:grpSpLocks noChangeAspect="1"/>
          </p:cNvGrpSpPr>
          <p:nvPr/>
        </p:nvGrpSpPr>
        <p:grpSpPr>
          <a:xfrm>
            <a:off x="4814570" y="4032281"/>
            <a:ext cx="390050" cy="391766"/>
            <a:chOff x="4708405" y="1817659"/>
            <a:chExt cx="3824021" cy="3840838"/>
          </a:xfrm>
        </p:grpSpPr>
        <p:sp>
          <p:nvSpPr>
            <p:cNvPr id="1060" name="Cube 1059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1" name="Cube 1060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8" name="Group 1047"/>
          <p:cNvGrpSpPr>
            <a:grpSpLocks noChangeAspect="1"/>
          </p:cNvGrpSpPr>
          <p:nvPr/>
        </p:nvGrpSpPr>
        <p:grpSpPr>
          <a:xfrm>
            <a:off x="5106037" y="4031852"/>
            <a:ext cx="390050" cy="391766"/>
            <a:chOff x="4708405" y="1817659"/>
            <a:chExt cx="3824021" cy="3840838"/>
          </a:xfrm>
        </p:grpSpPr>
        <p:sp>
          <p:nvSpPr>
            <p:cNvPr id="1058" name="Cube 1057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9" name="Cube 1058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9" name="Group 1048"/>
          <p:cNvGrpSpPr>
            <a:grpSpLocks noChangeAspect="1"/>
          </p:cNvGrpSpPr>
          <p:nvPr/>
        </p:nvGrpSpPr>
        <p:grpSpPr>
          <a:xfrm>
            <a:off x="5400310" y="4032282"/>
            <a:ext cx="390050" cy="391766"/>
            <a:chOff x="4708405" y="1817659"/>
            <a:chExt cx="3824021" cy="3840838"/>
          </a:xfrm>
        </p:grpSpPr>
        <p:sp>
          <p:nvSpPr>
            <p:cNvPr id="1056" name="Cube 1055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7" name="Cube 1056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50" name="Group 1049"/>
          <p:cNvGrpSpPr>
            <a:grpSpLocks noChangeAspect="1"/>
          </p:cNvGrpSpPr>
          <p:nvPr/>
        </p:nvGrpSpPr>
        <p:grpSpPr>
          <a:xfrm>
            <a:off x="5691825" y="4031853"/>
            <a:ext cx="390050" cy="391766"/>
            <a:chOff x="4708405" y="1817659"/>
            <a:chExt cx="3824021" cy="3840838"/>
          </a:xfrm>
        </p:grpSpPr>
        <p:sp>
          <p:nvSpPr>
            <p:cNvPr id="1054" name="Cube 1053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5" name="Cube 1054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51" name="Group 1050"/>
          <p:cNvGrpSpPr>
            <a:grpSpLocks noChangeAspect="1"/>
          </p:cNvGrpSpPr>
          <p:nvPr/>
        </p:nvGrpSpPr>
        <p:grpSpPr>
          <a:xfrm>
            <a:off x="5986098" y="4032283"/>
            <a:ext cx="390050" cy="391766"/>
            <a:chOff x="4708405" y="1817659"/>
            <a:chExt cx="3824021" cy="3840838"/>
          </a:xfrm>
        </p:grpSpPr>
        <p:sp>
          <p:nvSpPr>
            <p:cNvPr id="1052" name="Cube 1051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3" name="Cube 1052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85" name="Group 1084"/>
          <p:cNvGrpSpPr>
            <a:grpSpLocks noChangeAspect="1"/>
          </p:cNvGrpSpPr>
          <p:nvPr/>
        </p:nvGrpSpPr>
        <p:grpSpPr>
          <a:xfrm>
            <a:off x="1496497" y="4128336"/>
            <a:ext cx="390050" cy="391766"/>
            <a:chOff x="4708405" y="1817659"/>
            <a:chExt cx="3824021" cy="3840838"/>
          </a:xfrm>
        </p:grpSpPr>
        <p:sp>
          <p:nvSpPr>
            <p:cNvPr id="1131" name="Cube 113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2" name="Cube 113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86" name="Group 1085"/>
          <p:cNvGrpSpPr>
            <a:grpSpLocks noChangeAspect="1"/>
          </p:cNvGrpSpPr>
          <p:nvPr/>
        </p:nvGrpSpPr>
        <p:grpSpPr>
          <a:xfrm>
            <a:off x="1790770" y="4128766"/>
            <a:ext cx="390050" cy="391766"/>
            <a:chOff x="4708405" y="1817659"/>
            <a:chExt cx="3824021" cy="3840838"/>
          </a:xfrm>
        </p:grpSpPr>
        <p:sp>
          <p:nvSpPr>
            <p:cNvPr id="1129" name="Cube 112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0" name="Cube 112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87" name="Group 1086"/>
          <p:cNvGrpSpPr>
            <a:grpSpLocks noChangeAspect="1"/>
          </p:cNvGrpSpPr>
          <p:nvPr/>
        </p:nvGrpSpPr>
        <p:grpSpPr>
          <a:xfrm>
            <a:off x="2082284" y="4128337"/>
            <a:ext cx="390050" cy="391766"/>
            <a:chOff x="4708405" y="1817659"/>
            <a:chExt cx="3824021" cy="3840838"/>
          </a:xfrm>
        </p:grpSpPr>
        <p:sp>
          <p:nvSpPr>
            <p:cNvPr id="1127" name="Cube 112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8" name="Cube 112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88" name="Group 1087"/>
          <p:cNvGrpSpPr>
            <a:grpSpLocks noChangeAspect="1"/>
          </p:cNvGrpSpPr>
          <p:nvPr/>
        </p:nvGrpSpPr>
        <p:grpSpPr>
          <a:xfrm>
            <a:off x="2376557" y="4128766"/>
            <a:ext cx="390050" cy="391766"/>
            <a:chOff x="4708405" y="1817659"/>
            <a:chExt cx="3824021" cy="3840838"/>
          </a:xfrm>
        </p:grpSpPr>
        <p:sp>
          <p:nvSpPr>
            <p:cNvPr id="1125" name="Cube 112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6" name="Cube 112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89" name="Group 1088"/>
          <p:cNvGrpSpPr>
            <a:grpSpLocks noChangeAspect="1"/>
          </p:cNvGrpSpPr>
          <p:nvPr/>
        </p:nvGrpSpPr>
        <p:grpSpPr>
          <a:xfrm>
            <a:off x="2668024" y="4128337"/>
            <a:ext cx="390050" cy="391766"/>
            <a:chOff x="4708405" y="1817659"/>
            <a:chExt cx="3824021" cy="3840838"/>
          </a:xfrm>
        </p:grpSpPr>
        <p:sp>
          <p:nvSpPr>
            <p:cNvPr id="1123" name="Cube 112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4" name="Cube 112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0" name="Group 1089"/>
          <p:cNvGrpSpPr>
            <a:grpSpLocks noChangeAspect="1"/>
          </p:cNvGrpSpPr>
          <p:nvPr/>
        </p:nvGrpSpPr>
        <p:grpSpPr>
          <a:xfrm>
            <a:off x="2962297" y="4128767"/>
            <a:ext cx="390050" cy="391766"/>
            <a:chOff x="4708405" y="1817659"/>
            <a:chExt cx="3824021" cy="3840838"/>
          </a:xfrm>
        </p:grpSpPr>
        <p:sp>
          <p:nvSpPr>
            <p:cNvPr id="1121" name="Cube 112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2" name="Cube 112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1" name="Group 1090"/>
          <p:cNvGrpSpPr>
            <a:grpSpLocks noChangeAspect="1"/>
          </p:cNvGrpSpPr>
          <p:nvPr/>
        </p:nvGrpSpPr>
        <p:grpSpPr>
          <a:xfrm>
            <a:off x="3253812" y="4128338"/>
            <a:ext cx="390050" cy="391766"/>
            <a:chOff x="4708405" y="1817659"/>
            <a:chExt cx="3824021" cy="3840838"/>
          </a:xfrm>
        </p:grpSpPr>
        <p:sp>
          <p:nvSpPr>
            <p:cNvPr id="1119" name="Cube 111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0" name="Cube 111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2" name="Group 1091"/>
          <p:cNvGrpSpPr>
            <a:grpSpLocks noChangeAspect="1"/>
          </p:cNvGrpSpPr>
          <p:nvPr/>
        </p:nvGrpSpPr>
        <p:grpSpPr>
          <a:xfrm>
            <a:off x="3548085" y="4128768"/>
            <a:ext cx="390050" cy="391766"/>
            <a:chOff x="4708405" y="1817659"/>
            <a:chExt cx="3824021" cy="3840838"/>
          </a:xfrm>
        </p:grpSpPr>
        <p:sp>
          <p:nvSpPr>
            <p:cNvPr id="1117" name="Cube 111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8" name="Cube 111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3" name="Group 1092"/>
          <p:cNvGrpSpPr>
            <a:grpSpLocks noChangeAspect="1"/>
          </p:cNvGrpSpPr>
          <p:nvPr/>
        </p:nvGrpSpPr>
        <p:grpSpPr>
          <a:xfrm>
            <a:off x="3839648" y="4128368"/>
            <a:ext cx="390050" cy="391766"/>
            <a:chOff x="4708405" y="1817659"/>
            <a:chExt cx="3824021" cy="3840838"/>
          </a:xfrm>
        </p:grpSpPr>
        <p:sp>
          <p:nvSpPr>
            <p:cNvPr id="1115" name="Cube 111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6" name="Cube 111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4" name="Group 1093"/>
          <p:cNvGrpSpPr>
            <a:grpSpLocks noChangeAspect="1"/>
          </p:cNvGrpSpPr>
          <p:nvPr/>
        </p:nvGrpSpPr>
        <p:grpSpPr>
          <a:xfrm>
            <a:off x="4133921" y="4128798"/>
            <a:ext cx="390050" cy="391766"/>
            <a:chOff x="4708405" y="1817659"/>
            <a:chExt cx="3824021" cy="3840838"/>
          </a:xfrm>
        </p:grpSpPr>
        <p:sp>
          <p:nvSpPr>
            <p:cNvPr id="1113" name="Cube 111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4" name="Cube 111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5" name="Group 1094"/>
          <p:cNvGrpSpPr>
            <a:grpSpLocks noChangeAspect="1"/>
          </p:cNvGrpSpPr>
          <p:nvPr/>
        </p:nvGrpSpPr>
        <p:grpSpPr>
          <a:xfrm>
            <a:off x="4425436" y="4128369"/>
            <a:ext cx="390050" cy="391766"/>
            <a:chOff x="4708405" y="1817659"/>
            <a:chExt cx="3824021" cy="3840838"/>
          </a:xfrm>
        </p:grpSpPr>
        <p:sp>
          <p:nvSpPr>
            <p:cNvPr id="1111" name="Cube 111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2" name="Cube 111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6" name="Group 1095"/>
          <p:cNvGrpSpPr>
            <a:grpSpLocks noChangeAspect="1"/>
          </p:cNvGrpSpPr>
          <p:nvPr/>
        </p:nvGrpSpPr>
        <p:grpSpPr>
          <a:xfrm>
            <a:off x="4719709" y="4128799"/>
            <a:ext cx="390050" cy="391766"/>
            <a:chOff x="4708405" y="1817659"/>
            <a:chExt cx="3824021" cy="3840838"/>
          </a:xfrm>
        </p:grpSpPr>
        <p:sp>
          <p:nvSpPr>
            <p:cNvPr id="1109" name="Cube 1108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0" name="Cube 1109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7" name="Group 1096"/>
          <p:cNvGrpSpPr>
            <a:grpSpLocks noChangeAspect="1"/>
          </p:cNvGrpSpPr>
          <p:nvPr/>
        </p:nvGrpSpPr>
        <p:grpSpPr>
          <a:xfrm>
            <a:off x="5011176" y="4128370"/>
            <a:ext cx="390050" cy="391766"/>
            <a:chOff x="4708405" y="1817659"/>
            <a:chExt cx="3824021" cy="3840838"/>
          </a:xfrm>
        </p:grpSpPr>
        <p:sp>
          <p:nvSpPr>
            <p:cNvPr id="1107" name="Cube 1106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8" name="Cube 1107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8" name="Group 1097"/>
          <p:cNvGrpSpPr>
            <a:grpSpLocks noChangeAspect="1"/>
          </p:cNvGrpSpPr>
          <p:nvPr/>
        </p:nvGrpSpPr>
        <p:grpSpPr>
          <a:xfrm>
            <a:off x="5305449" y="4128799"/>
            <a:ext cx="390050" cy="391766"/>
            <a:chOff x="4708405" y="1817659"/>
            <a:chExt cx="3824021" cy="3840838"/>
          </a:xfrm>
        </p:grpSpPr>
        <p:sp>
          <p:nvSpPr>
            <p:cNvPr id="1105" name="Cube 1104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6" name="Cube 1105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9" name="Group 1098"/>
          <p:cNvGrpSpPr>
            <a:grpSpLocks noChangeAspect="1"/>
          </p:cNvGrpSpPr>
          <p:nvPr/>
        </p:nvGrpSpPr>
        <p:grpSpPr>
          <a:xfrm>
            <a:off x="5596963" y="4128370"/>
            <a:ext cx="390050" cy="391766"/>
            <a:chOff x="4708405" y="1817659"/>
            <a:chExt cx="3824021" cy="3840838"/>
          </a:xfrm>
        </p:grpSpPr>
        <p:sp>
          <p:nvSpPr>
            <p:cNvPr id="1103" name="Cube 1102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4" name="Cube 1103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00" name="Group 1099"/>
          <p:cNvGrpSpPr>
            <a:grpSpLocks noChangeAspect="1"/>
          </p:cNvGrpSpPr>
          <p:nvPr/>
        </p:nvGrpSpPr>
        <p:grpSpPr>
          <a:xfrm>
            <a:off x="5891236" y="4128800"/>
            <a:ext cx="390050" cy="391766"/>
            <a:chOff x="4708405" y="1817659"/>
            <a:chExt cx="3824021" cy="3840838"/>
          </a:xfrm>
        </p:grpSpPr>
        <p:sp>
          <p:nvSpPr>
            <p:cNvPr id="1101" name="Cube 1100"/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2" name="Cube 1101"/>
            <p:cNvSpPr>
              <a:spLocks noChangeAspect="1"/>
            </p:cNvSpPr>
            <p:nvPr/>
          </p:nvSpPr>
          <p:spPr>
            <a:xfrm>
              <a:off x="4708405" y="1830957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48" name="Freeform 1147"/>
          <p:cNvSpPr/>
          <p:nvPr/>
        </p:nvSpPr>
        <p:spPr>
          <a:xfrm>
            <a:off x="4393407" y="3223547"/>
            <a:ext cx="860822" cy="1107281"/>
          </a:xfrm>
          <a:custGeom>
            <a:avLst/>
            <a:gdLst>
              <a:gd name="connsiteX0" fmla="*/ 1195388 w 1200150"/>
              <a:gd name="connsiteY0" fmla="*/ 0 h 1476375"/>
              <a:gd name="connsiteX1" fmla="*/ 1200150 w 1200150"/>
              <a:gd name="connsiteY1" fmla="*/ 200025 h 1476375"/>
              <a:gd name="connsiteX2" fmla="*/ 657225 w 1200150"/>
              <a:gd name="connsiteY2" fmla="*/ 381000 h 1476375"/>
              <a:gd name="connsiteX3" fmla="*/ 561975 w 1200150"/>
              <a:gd name="connsiteY3" fmla="*/ 828675 h 1476375"/>
              <a:gd name="connsiteX4" fmla="*/ 0 w 1200150"/>
              <a:gd name="connsiteY4" fmla="*/ 1071563 h 1476375"/>
              <a:gd name="connsiteX5" fmla="*/ 47625 w 1200150"/>
              <a:gd name="connsiteY5" fmla="*/ 1476375 h 1476375"/>
              <a:gd name="connsiteX6" fmla="*/ 47625 w 1200150"/>
              <a:gd name="connsiteY6" fmla="*/ 1476375 h 1476375"/>
              <a:gd name="connsiteX0" fmla="*/ 1209676 w 1214438"/>
              <a:gd name="connsiteY0" fmla="*/ 0 h 1476375"/>
              <a:gd name="connsiteX1" fmla="*/ 1214438 w 1214438"/>
              <a:gd name="connsiteY1" fmla="*/ 200025 h 1476375"/>
              <a:gd name="connsiteX2" fmla="*/ 671513 w 1214438"/>
              <a:gd name="connsiteY2" fmla="*/ 381000 h 1476375"/>
              <a:gd name="connsiteX3" fmla="*/ 576263 w 1214438"/>
              <a:gd name="connsiteY3" fmla="*/ 828675 h 1476375"/>
              <a:gd name="connsiteX4" fmla="*/ 0 w 1214438"/>
              <a:gd name="connsiteY4" fmla="*/ 1185863 h 1476375"/>
              <a:gd name="connsiteX5" fmla="*/ 61913 w 1214438"/>
              <a:gd name="connsiteY5" fmla="*/ 1476375 h 1476375"/>
              <a:gd name="connsiteX6" fmla="*/ 61913 w 1214438"/>
              <a:gd name="connsiteY6" fmla="*/ 1476375 h 1476375"/>
              <a:gd name="connsiteX0" fmla="*/ 1209676 w 1214438"/>
              <a:gd name="connsiteY0" fmla="*/ 0 h 1476375"/>
              <a:gd name="connsiteX1" fmla="*/ 1214438 w 1214438"/>
              <a:gd name="connsiteY1" fmla="*/ 200025 h 1476375"/>
              <a:gd name="connsiteX2" fmla="*/ 661988 w 1214438"/>
              <a:gd name="connsiteY2" fmla="*/ 490538 h 1476375"/>
              <a:gd name="connsiteX3" fmla="*/ 576263 w 1214438"/>
              <a:gd name="connsiteY3" fmla="*/ 828675 h 1476375"/>
              <a:gd name="connsiteX4" fmla="*/ 0 w 1214438"/>
              <a:gd name="connsiteY4" fmla="*/ 1185863 h 1476375"/>
              <a:gd name="connsiteX5" fmla="*/ 61913 w 1214438"/>
              <a:gd name="connsiteY5" fmla="*/ 1476375 h 1476375"/>
              <a:gd name="connsiteX6" fmla="*/ 61913 w 1214438"/>
              <a:gd name="connsiteY6" fmla="*/ 1476375 h 1476375"/>
              <a:gd name="connsiteX0" fmla="*/ 1209676 w 1209676"/>
              <a:gd name="connsiteY0" fmla="*/ 0 h 1476375"/>
              <a:gd name="connsiteX1" fmla="*/ 1176338 w 1209676"/>
              <a:gd name="connsiteY1" fmla="*/ 280987 h 1476375"/>
              <a:gd name="connsiteX2" fmla="*/ 661988 w 1209676"/>
              <a:gd name="connsiteY2" fmla="*/ 490538 h 1476375"/>
              <a:gd name="connsiteX3" fmla="*/ 576263 w 1209676"/>
              <a:gd name="connsiteY3" fmla="*/ 828675 h 1476375"/>
              <a:gd name="connsiteX4" fmla="*/ 0 w 1209676"/>
              <a:gd name="connsiteY4" fmla="*/ 1185863 h 1476375"/>
              <a:gd name="connsiteX5" fmla="*/ 61913 w 1209676"/>
              <a:gd name="connsiteY5" fmla="*/ 1476375 h 1476375"/>
              <a:gd name="connsiteX6" fmla="*/ 61913 w 1209676"/>
              <a:gd name="connsiteY6" fmla="*/ 1476375 h 1476375"/>
              <a:gd name="connsiteX0" fmla="*/ 1209676 w 1209676"/>
              <a:gd name="connsiteY0" fmla="*/ 0 h 1476375"/>
              <a:gd name="connsiteX1" fmla="*/ 1176338 w 1209676"/>
              <a:gd name="connsiteY1" fmla="*/ 257175 h 1476375"/>
              <a:gd name="connsiteX2" fmla="*/ 661988 w 1209676"/>
              <a:gd name="connsiteY2" fmla="*/ 490538 h 1476375"/>
              <a:gd name="connsiteX3" fmla="*/ 576263 w 1209676"/>
              <a:gd name="connsiteY3" fmla="*/ 828675 h 1476375"/>
              <a:gd name="connsiteX4" fmla="*/ 0 w 1209676"/>
              <a:gd name="connsiteY4" fmla="*/ 1185863 h 1476375"/>
              <a:gd name="connsiteX5" fmla="*/ 61913 w 1209676"/>
              <a:gd name="connsiteY5" fmla="*/ 1476375 h 1476375"/>
              <a:gd name="connsiteX6" fmla="*/ 61913 w 1209676"/>
              <a:gd name="connsiteY6" fmla="*/ 1476375 h 1476375"/>
              <a:gd name="connsiteX0" fmla="*/ 1243013 w 1243013"/>
              <a:gd name="connsiteY0" fmla="*/ 0 h 1476375"/>
              <a:gd name="connsiteX1" fmla="*/ 1209675 w 1243013"/>
              <a:gd name="connsiteY1" fmla="*/ 257175 h 1476375"/>
              <a:gd name="connsiteX2" fmla="*/ 695325 w 1243013"/>
              <a:gd name="connsiteY2" fmla="*/ 490538 h 1476375"/>
              <a:gd name="connsiteX3" fmla="*/ 609600 w 1243013"/>
              <a:gd name="connsiteY3" fmla="*/ 828675 h 1476375"/>
              <a:gd name="connsiteX4" fmla="*/ 0 w 1243013"/>
              <a:gd name="connsiteY4" fmla="*/ 1285876 h 1476375"/>
              <a:gd name="connsiteX5" fmla="*/ 95250 w 1243013"/>
              <a:gd name="connsiteY5" fmla="*/ 1476375 h 1476375"/>
              <a:gd name="connsiteX6" fmla="*/ 95250 w 1243013"/>
              <a:gd name="connsiteY6" fmla="*/ 1476375 h 1476375"/>
              <a:gd name="connsiteX0" fmla="*/ 1147763 w 1147763"/>
              <a:gd name="connsiteY0" fmla="*/ 0 h 1476375"/>
              <a:gd name="connsiteX1" fmla="*/ 1114425 w 1147763"/>
              <a:gd name="connsiteY1" fmla="*/ 257175 h 1476375"/>
              <a:gd name="connsiteX2" fmla="*/ 600075 w 1147763"/>
              <a:gd name="connsiteY2" fmla="*/ 490538 h 1476375"/>
              <a:gd name="connsiteX3" fmla="*/ 514350 w 1147763"/>
              <a:gd name="connsiteY3" fmla="*/ 828675 h 1476375"/>
              <a:gd name="connsiteX4" fmla="*/ 9525 w 1147763"/>
              <a:gd name="connsiteY4" fmla="*/ 1090614 h 1476375"/>
              <a:gd name="connsiteX5" fmla="*/ 0 w 1147763"/>
              <a:gd name="connsiteY5" fmla="*/ 1476375 h 1476375"/>
              <a:gd name="connsiteX6" fmla="*/ 0 w 1147763"/>
              <a:gd name="connsiteY6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763" h="1476375">
                <a:moveTo>
                  <a:pt x="1147763" y="0"/>
                </a:moveTo>
                <a:lnTo>
                  <a:pt x="1114425" y="257175"/>
                </a:lnTo>
                <a:lnTo>
                  <a:pt x="600075" y="490538"/>
                </a:lnTo>
                <a:lnTo>
                  <a:pt x="514350" y="828675"/>
                </a:lnTo>
                <a:lnTo>
                  <a:pt x="9525" y="1090614"/>
                </a:lnTo>
                <a:lnTo>
                  <a:pt x="0" y="1476375"/>
                </a:lnTo>
                <a:lnTo>
                  <a:pt x="0" y="1476375"/>
                </a:lnTo>
              </a:path>
            </a:pathLst>
          </a:custGeom>
          <a:noFill/>
          <a:ln w="31750"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9" name="Freeform 1148"/>
          <p:cNvSpPr/>
          <p:nvPr/>
        </p:nvSpPr>
        <p:spPr>
          <a:xfrm flipV="1">
            <a:off x="2544631" y="3174127"/>
            <a:ext cx="2708910" cy="89417"/>
          </a:xfrm>
          <a:custGeom>
            <a:avLst/>
            <a:gdLst>
              <a:gd name="connsiteX0" fmla="*/ 1195388 w 1200150"/>
              <a:gd name="connsiteY0" fmla="*/ 0 h 1476375"/>
              <a:gd name="connsiteX1" fmla="*/ 1200150 w 1200150"/>
              <a:gd name="connsiteY1" fmla="*/ 200025 h 1476375"/>
              <a:gd name="connsiteX2" fmla="*/ 657225 w 1200150"/>
              <a:gd name="connsiteY2" fmla="*/ 381000 h 1476375"/>
              <a:gd name="connsiteX3" fmla="*/ 561975 w 1200150"/>
              <a:gd name="connsiteY3" fmla="*/ 828675 h 1476375"/>
              <a:gd name="connsiteX4" fmla="*/ 0 w 1200150"/>
              <a:gd name="connsiteY4" fmla="*/ 1071563 h 1476375"/>
              <a:gd name="connsiteX5" fmla="*/ 47625 w 1200150"/>
              <a:gd name="connsiteY5" fmla="*/ 1476375 h 1476375"/>
              <a:gd name="connsiteX6" fmla="*/ 47625 w 1200150"/>
              <a:gd name="connsiteY6" fmla="*/ 1476375 h 1476375"/>
              <a:gd name="connsiteX0" fmla="*/ 1147763 w 1152525"/>
              <a:gd name="connsiteY0" fmla="*/ 0 h 1476375"/>
              <a:gd name="connsiteX1" fmla="*/ 1152525 w 1152525"/>
              <a:gd name="connsiteY1" fmla="*/ 200025 h 1476375"/>
              <a:gd name="connsiteX2" fmla="*/ 609600 w 1152525"/>
              <a:gd name="connsiteY2" fmla="*/ 381000 h 1476375"/>
              <a:gd name="connsiteX3" fmla="*/ 514350 w 1152525"/>
              <a:gd name="connsiteY3" fmla="*/ 828675 h 1476375"/>
              <a:gd name="connsiteX4" fmla="*/ 151571 w 1152525"/>
              <a:gd name="connsiteY4" fmla="*/ 591679 h 1476375"/>
              <a:gd name="connsiteX5" fmla="*/ 0 w 1152525"/>
              <a:gd name="connsiteY5" fmla="*/ 1476375 h 1476375"/>
              <a:gd name="connsiteX6" fmla="*/ 0 w 1152525"/>
              <a:gd name="connsiteY6" fmla="*/ 1476375 h 1476375"/>
              <a:gd name="connsiteX0" fmla="*/ 1185011 w 1189773"/>
              <a:gd name="connsiteY0" fmla="*/ 0 h 1485986"/>
              <a:gd name="connsiteX1" fmla="*/ 1189773 w 1189773"/>
              <a:gd name="connsiteY1" fmla="*/ 200025 h 1485986"/>
              <a:gd name="connsiteX2" fmla="*/ 646848 w 1189773"/>
              <a:gd name="connsiteY2" fmla="*/ 381000 h 1485986"/>
              <a:gd name="connsiteX3" fmla="*/ 551598 w 1189773"/>
              <a:gd name="connsiteY3" fmla="*/ 828675 h 1485986"/>
              <a:gd name="connsiteX4" fmla="*/ 188819 w 1189773"/>
              <a:gd name="connsiteY4" fmla="*/ 591679 h 1485986"/>
              <a:gd name="connsiteX5" fmla="*/ 37248 w 1189773"/>
              <a:gd name="connsiteY5" fmla="*/ 1476375 h 1485986"/>
              <a:gd name="connsiteX6" fmla="*/ 0 w 1189773"/>
              <a:gd name="connsiteY6" fmla="*/ 1033407 h 1485986"/>
              <a:gd name="connsiteX0" fmla="*/ 1185011 w 1189773"/>
              <a:gd name="connsiteY0" fmla="*/ 0 h 1485986"/>
              <a:gd name="connsiteX1" fmla="*/ 1189773 w 1189773"/>
              <a:gd name="connsiteY1" fmla="*/ 200025 h 1485986"/>
              <a:gd name="connsiteX2" fmla="*/ 646848 w 1189773"/>
              <a:gd name="connsiteY2" fmla="*/ 381000 h 1485986"/>
              <a:gd name="connsiteX3" fmla="*/ 460907 w 1189773"/>
              <a:gd name="connsiteY3" fmla="*/ 385704 h 1485986"/>
              <a:gd name="connsiteX4" fmla="*/ 188819 w 1189773"/>
              <a:gd name="connsiteY4" fmla="*/ 591679 h 1485986"/>
              <a:gd name="connsiteX5" fmla="*/ 37248 w 1189773"/>
              <a:gd name="connsiteY5" fmla="*/ 1476375 h 1485986"/>
              <a:gd name="connsiteX6" fmla="*/ 0 w 1189773"/>
              <a:gd name="connsiteY6" fmla="*/ 1033407 h 1485986"/>
              <a:gd name="connsiteX0" fmla="*/ 1185011 w 1185011"/>
              <a:gd name="connsiteY0" fmla="*/ 0 h 1485986"/>
              <a:gd name="connsiteX1" fmla="*/ 646848 w 1185011"/>
              <a:gd name="connsiteY1" fmla="*/ 381000 h 1485986"/>
              <a:gd name="connsiteX2" fmla="*/ 460907 w 1185011"/>
              <a:gd name="connsiteY2" fmla="*/ 385704 h 1485986"/>
              <a:gd name="connsiteX3" fmla="*/ 188819 w 1185011"/>
              <a:gd name="connsiteY3" fmla="*/ 591679 h 1485986"/>
              <a:gd name="connsiteX4" fmla="*/ 37248 w 1185011"/>
              <a:gd name="connsiteY4" fmla="*/ 1476375 h 1485986"/>
              <a:gd name="connsiteX5" fmla="*/ 0 w 1185011"/>
              <a:gd name="connsiteY5" fmla="*/ 1033407 h 1485986"/>
              <a:gd name="connsiteX0" fmla="*/ 1185011 w 1185011"/>
              <a:gd name="connsiteY0" fmla="*/ 0 h 1485986"/>
              <a:gd name="connsiteX1" fmla="*/ 891390 w 1185011"/>
              <a:gd name="connsiteY1" fmla="*/ 380999 h 1485986"/>
              <a:gd name="connsiteX2" fmla="*/ 460907 w 1185011"/>
              <a:gd name="connsiteY2" fmla="*/ 385704 h 1485986"/>
              <a:gd name="connsiteX3" fmla="*/ 188819 w 1185011"/>
              <a:gd name="connsiteY3" fmla="*/ 591679 h 1485986"/>
              <a:gd name="connsiteX4" fmla="*/ 37248 w 1185011"/>
              <a:gd name="connsiteY4" fmla="*/ 1476375 h 1485986"/>
              <a:gd name="connsiteX5" fmla="*/ 0 w 1185011"/>
              <a:gd name="connsiteY5" fmla="*/ 1033407 h 1485986"/>
              <a:gd name="connsiteX0" fmla="*/ 1185011 w 1185011"/>
              <a:gd name="connsiteY0" fmla="*/ 352576 h 1838562"/>
              <a:gd name="connsiteX1" fmla="*/ 891390 w 1185011"/>
              <a:gd name="connsiteY1" fmla="*/ 733575 h 1838562"/>
              <a:gd name="connsiteX2" fmla="*/ 632572 w 1185011"/>
              <a:gd name="connsiteY2" fmla="*/ 0 h 1838562"/>
              <a:gd name="connsiteX3" fmla="*/ 188819 w 1185011"/>
              <a:gd name="connsiteY3" fmla="*/ 944255 h 1838562"/>
              <a:gd name="connsiteX4" fmla="*/ 37248 w 1185011"/>
              <a:gd name="connsiteY4" fmla="*/ 1828951 h 1838562"/>
              <a:gd name="connsiteX5" fmla="*/ 0 w 1185011"/>
              <a:gd name="connsiteY5" fmla="*/ 1385983 h 1838562"/>
              <a:gd name="connsiteX0" fmla="*/ 1185011 w 1185011"/>
              <a:gd name="connsiteY0" fmla="*/ 352576 h 1842934"/>
              <a:gd name="connsiteX1" fmla="*/ 891390 w 1185011"/>
              <a:gd name="connsiteY1" fmla="*/ 733575 h 1842934"/>
              <a:gd name="connsiteX2" fmla="*/ 632572 w 1185011"/>
              <a:gd name="connsiteY2" fmla="*/ 0 h 1842934"/>
              <a:gd name="connsiteX3" fmla="*/ 365343 w 1185011"/>
              <a:gd name="connsiteY3" fmla="*/ 833516 h 1842934"/>
              <a:gd name="connsiteX4" fmla="*/ 37248 w 1185011"/>
              <a:gd name="connsiteY4" fmla="*/ 1828951 h 1842934"/>
              <a:gd name="connsiteX5" fmla="*/ 0 w 1185011"/>
              <a:gd name="connsiteY5" fmla="*/ 1385983 h 1842934"/>
              <a:gd name="connsiteX0" fmla="*/ 1185011 w 1185011"/>
              <a:gd name="connsiteY0" fmla="*/ 352576 h 1828951"/>
              <a:gd name="connsiteX1" fmla="*/ 891390 w 1185011"/>
              <a:gd name="connsiteY1" fmla="*/ 733575 h 1828951"/>
              <a:gd name="connsiteX2" fmla="*/ 632572 w 1185011"/>
              <a:gd name="connsiteY2" fmla="*/ 0 h 1828951"/>
              <a:gd name="connsiteX3" fmla="*/ 365343 w 1185011"/>
              <a:gd name="connsiteY3" fmla="*/ 833516 h 1828951"/>
              <a:gd name="connsiteX4" fmla="*/ 37248 w 1185011"/>
              <a:gd name="connsiteY4" fmla="*/ 1828951 h 1828951"/>
              <a:gd name="connsiteX5" fmla="*/ 0 w 1185011"/>
              <a:gd name="connsiteY5" fmla="*/ 1385983 h 1828951"/>
              <a:gd name="connsiteX0" fmla="*/ 1185011 w 1185011"/>
              <a:gd name="connsiteY0" fmla="*/ 352576 h 1385983"/>
              <a:gd name="connsiteX1" fmla="*/ 891390 w 1185011"/>
              <a:gd name="connsiteY1" fmla="*/ 733575 h 1385983"/>
              <a:gd name="connsiteX2" fmla="*/ 632572 w 1185011"/>
              <a:gd name="connsiteY2" fmla="*/ 0 h 1385983"/>
              <a:gd name="connsiteX3" fmla="*/ 365343 w 1185011"/>
              <a:gd name="connsiteY3" fmla="*/ 833516 h 1385983"/>
              <a:gd name="connsiteX4" fmla="*/ 148992 w 1185011"/>
              <a:gd name="connsiteY4" fmla="*/ 610792 h 1385983"/>
              <a:gd name="connsiteX5" fmla="*/ 0 w 1185011"/>
              <a:gd name="connsiteY5" fmla="*/ 1385983 h 1385983"/>
              <a:gd name="connsiteX0" fmla="*/ 1185011 w 1185011"/>
              <a:gd name="connsiteY0" fmla="*/ 352576 h 1385983"/>
              <a:gd name="connsiteX1" fmla="*/ 891390 w 1185011"/>
              <a:gd name="connsiteY1" fmla="*/ 733575 h 1385983"/>
              <a:gd name="connsiteX2" fmla="*/ 632572 w 1185011"/>
              <a:gd name="connsiteY2" fmla="*/ 0 h 1385983"/>
              <a:gd name="connsiteX3" fmla="*/ 365343 w 1185011"/>
              <a:gd name="connsiteY3" fmla="*/ 833516 h 1385983"/>
              <a:gd name="connsiteX4" fmla="*/ 148992 w 1185011"/>
              <a:gd name="connsiteY4" fmla="*/ 610792 h 1385983"/>
              <a:gd name="connsiteX5" fmla="*/ 0 w 1185011"/>
              <a:gd name="connsiteY5" fmla="*/ 1385983 h 1385983"/>
              <a:gd name="connsiteX0" fmla="*/ 1223879 w 1223879"/>
              <a:gd name="connsiteY0" fmla="*/ 352576 h 833517"/>
              <a:gd name="connsiteX1" fmla="*/ 930258 w 1223879"/>
              <a:gd name="connsiteY1" fmla="*/ 733575 h 833517"/>
              <a:gd name="connsiteX2" fmla="*/ 671440 w 1223879"/>
              <a:gd name="connsiteY2" fmla="*/ 0 h 833517"/>
              <a:gd name="connsiteX3" fmla="*/ 404211 w 1223879"/>
              <a:gd name="connsiteY3" fmla="*/ 833516 h 833517"/>
              <a:gd name="connsiteX4" fmla="*/ 187860 w 1223879"/>
              <a:gd name="connsiteY4" fmla="*/ 610792 h 833517"/>
              <a:gd name="connsiteX5" fmla="*/ 0 w 1223879"/>
              <a:gd name="connsiteY5" fmla="*/ 204734 h 833517"/>
              <a:gd name="connsiteX0" fmla="*/ 1223879 w 1223879"/>
              <a:gd name="connsiteY0" fmla="*/ 456834 h 937775"/>
              <a:gd name="connsiteX1" fmla="*/ 930258 w 1223879"/>
              <a:gd name="connsiteY1" fmla="*/ 837833 h 937775"/>
              <a:gd name="connsiteX2" fmla="*/ 671440 w 1223879"/>
              <a:gd name="connsiteY2" fmla="*/ 104258 h 937775"/>
              <a:gd name="connsiteX3" fmla="*/ 404211 w 1223879"/>
              <a:gd name="connsiteY3" fmla="*/ 937774 h 937775"/>
              <a:gd name="connsiteX4" fmla="*/ 176524 w 1223879"/>
              <a:gd name="connsiteY4" fmla="*/ 13688 h 937775"/>
              <a:gd name="connsiteX5" fmla="*/ 0 w 1223879"/>
              <a:gd name="connsiteY5" fmla="*/ 308992 h 937775"/>
              <a:gd name="connsiteX0" fmla="*/ 1223879 w 1223879"/>
              <a:gd name="connsiteY0" fmla="*/ 443146 h 924087"/>
              <a:gd name="connsiteX1" fmla="*/ 930258 w 1223879"/>
              <a:gd name="connsiteY1" fmla="*/ 824145 h 924087"/>
              <a:gd name="connsiteX2" fmla="*/ 671440 w 1223879"/>
              <a:gd name="connsiteY2" fmla="*/ 90570 h 924087"/>
              <a:gd name="connsiteX3" fmla="*/ 404211 w 1223879"/>
              <a:gd name="connsiteY3" fmla="*/ 924086 h 924087"/>
              <a:gd name="connsiteX4" fmla="*/ 176524 w 1223879"/>
              <a:gd name="connsiteY4" fmla="*/ 0 h 924087"/>
              <a:gd name="connsiteX5" fmla="*/ 0 w 1223879"/>
              <a:gd name="connsiteY5" fmla="*/ 295304 h 9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79" h="924087">
                <a:moveTo>
                  <a:pt x="1223879" y="443146"/>
                </a:moveTo>
                <a:lnTo>
                  <a:pt x="930258" y="824145"/>
                </a:lnTo>
                <a:lnTo>
                  <a:pt x="671440" y="90570"/>
                </a:lnTo>
                <a:lnTo>
                  <a:pt x="404211" y="924086"/>
                </a:lnTo>
                <a:cubicBezTo>
                  <a:pt x="332094" y="849845"/>
                  <a:pt x="243892" y="104797"/>
                  <a:pt x="176524" y="0"/>
                </a:cubicBezTo>
                <a:lnTo>
                  <a:pt x="0" y="295304"/>
                </a:lnTo>
              </a:path>
            </a:pathLst>
          </a:custGeom>
          <a:noFill/>
          <a:ln w="31750"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0" name="Freeform 1149"/>
          <p:cNvSpPr/>
          <p:nvPr/>
        </p:nvSpPr>
        <p:spPr>
          <a:xfrm flipV="1">
            <a:off x="5250224" y="3203338"/>
            <a:ext cx="1936389" cy="103687"/>
          </a:xfrm>
          <a:custGeom>
            <a:avLst/>
            <a:gdLst>
              <a:gd name="connsiteX0" fmla="*/ 1195388 w 1200150"/>
              <a:gd name="connsiteY0" fmla="*/ 0 h 1476375"/>
              <a:gd name="connsiteX1" fmla="*/ 1200150 w 1200150"/>
              <a:gd name="connsiteY1" fmla="*/ 200025 h 1476375"/>
              <a:gd name="connsiteX2" fmla="*/ 657225 w 1200150"/>
              <a:gd name="connsiteY2" fmla="*/ 381000 h 1476375"/>
              <a:gd name="connsiteX3" fmla="*/ 561975 w 1200150"/>
              <a:gd name="connsiteY3" fmla="*/ 828675 h 1476375"/>
              <a:gd name="connsiteX4" fmla="*/ 0 w 1200150"/>
              <a:gd name="connsiteY4" fmla="*/ 1071563 h 1476375"/>
              <a:gd name="connsiteX5" fmla="*/ 47625 w 1200150"/>
              <a:gd name="connsiteY5" fmla="*/ 1476375 h 1476375"/>
              <a:gd name="connsiteX6" fmla="*/ 47625 w 1200150"/>
              <a:gd name="connsiteY6" fmla="*/ 1476375 h 1476375"/>
              <a:gd name="connsiteX0" fmla="*/ 1147763 w 1152525"/>
              <a:gd name="connsiteY0" fmla="*/ 0 h 1476375"/>
              <a:gd name="connsiteX1" fmla="*/ 1152525 w 1152525"/>
              <a:gd name="connsiteY1" fmla="*/ 200025 h 1476375"/>
              <a:gd name="connsiteX2" fmla="*/ 609600 w 1152525"/>
              <a:gd name="connsiteY2" fmla="*/ 381000 h 1476375"/>
              <a:gd name="connsiteX3" fmla="*/ 514350 w 1152525"/>
              <a:gd name="connsiteY3" fmla="*/ 828675 h 1476375"/>
              <a:gd name="connsiteX4" fmla="*/ 151571 w 1152525"/>
              <a:gd name="connsiteY4" fmla="*/ 591679 h 1476375"/>
              <a:gd name="connsiteX5" fmla="*/ 0 w 1152525"/>
              <a:gd name="connsiteY5" fmla="*/ 1476375 h 1476375"/>
              <a:gd name="connsiteX6" fmla="*/ 0 w 1152525"/>
              <a:gd name="connsiteY6" fmla="*/ 1476375 h 1476375"/>
              <a:gd name="connsiteX0" fmla="*/ 1185011 w 1189773"/>
              <a:gd name="connsiteY0" fmla="*/ 0 h 1485986"/>
              <a:gd name="connsiteX1" fmla="*/ 1189773 w 1189773"/>
              <a:gd name="connsiteY1" fmla="*/ 200025 h 1485986"/>
              <a:gd name="connsiteX2" fmla="*/ 646848 w 1189773"/>
              <a:gd name="connsiteY2" fmla="*/ 381000 h 1485986"/>
              <a:gd name="connsiteX3" fmla="*/ 551598 w 1189773"/>
              <a:gd name="connsiteY3" fmla="*/ 828675 h 1485986"/>
              <a:gd name="connsiteX4" fmla="*/ 188819 w 1189773"/>
              <a:gd name="connsiteY4" fmla="*/ 591679 h 1485986"/>
              <a:gd name="connsiteX5" fmla="*/ 37248 w 1189773"/>
              <a:gd name="connsiteY5" fmla="*/ 1476375 h 1485986"/>
              <a:gd name="connsiteX6" fmla="*/ 0 w 1189773"/>
              <a:gd name="connsiteY6" fmla="*/ 1033407 h 1485986"/>
              <a:gd name="connsiteX0" fmla="*/ 1185011 w 1189773"/>
              <a:gd name="connsiteY0" fmla="*/ 0 h 1485986"/>
              <a:gd name="connsiteX1" fmla="*/ 1189773 w 1189773"/>
              <a:gd name="connsiteY1" fmla="*/ 200025 h 1485986"/>
              <a:gd name="connsiteX2" fmla="*/ 646848 w 1189773"/>
              <a:gd name="connsiteY2" fmla="*/ 381000 h 1485986"/>
              <a:gd name="connsiteX3" fmla="*/ 460907 w 1189773"/>
              <a:gd name="connsiteY3" fmla="*/ 385704 h 1485986"/>
              <a:gd name="connsiteX4" fmla="*/ 188819 w 1189773"/>
              <a:gd name="connsiteY4" fmla="*/ 591679 h 1485986"/>
              <a:gd name="connsiteX5" fmla="*/ 37248 w 1189773"/>
              <a:gd name="connsiteY5" fmla="*/ 1476375 h 1485986"/>
              <a:gd name="connsiteX6" fmla="*/ 0 w 1189773"/>
              <a:gd name="connsiteY6" fmla="*/ 1033407 h 1485986"/>
              <a:gd name="connsiteX0" fmla="*/ 1185011 w 1185011"/>
              <a:gd name="connsiteY0" fmla="*/ 0 h 1485986"/>
              <a:gd name="connsiteX1" fmla="*/ 646848 w 1185011"/>
              <a:gd name="connsiteY1" fmla="*/ 381000 h 1485986"/>
              <a:gd name="connsiteX2" fmla="*/ 460907 w 1185011"/>
              <a:gd name="connsiteY2" fmla="*/ 385704 h 1485986"/>
              <a:gd name="connsiteX3" fmla="*/ 188819 w 1185011"/>
              <a:gd name="connsiteY3" fmla="*/ 591679 h 1485986"/>
              <a:gd name="connsiteX4" fmla="*/ 37248 w 1185011"/>
              <a:gd name="connsiteY4" fmla="*/ 1476375 h 1485986"/>
              <a:gd name="connsiteX5" fmla="*/ 0 w 1185011"/>
              <a:gd name="connsiteY5" fmla="*/ 1033407 h 1485986"/>
              <a:gd name="connsiteX0" fmla="*/ 1185011 w 1185011"/>
              <a:gd name="connsiteY0" fmla="*/ 0 h 1485986"/>
              <a:gd name="connsiteX1" fmla="*/ 891390 w 1185011"/>
              <a:gd name="connsiteY1" fmla="*/ 380999 h 1485986"/>
              <a:gd name="connsiteX2" fmla="*/ 460907 w 1185011"/>
              <a:gd name="connsiteY2" fmla="*/ 385704 h 1485986"/>
              <a:gd name="connsiteX3" fmla="*/ 188819 w 1185011"/>
              <a:gd name="connsiteY3" fmla="*/ 591679 h 1485986"/>
              <a:gd name="connsiteX4" fmla="*/ 37248 w 1185011"/>
              <a:gd name="connsiteY4" fmla="*/ 1476375 h 1485986"/>
              <a:gd name="connsiteX5" fmla="*/ 0 w 1185011"/>
              <a:gd name="connsiteY5" fmla="*/ 1033407 h 1485986"/>
              <a:gd name="connsiteX0" fmla="*/ 1185011 w 1185011"/>
              <a:gd name="connsiteY0" fmla="*/ 352576 h 1838562"/>
              <a:gd name="connsiteX1" fmla="*/ 891390 w 1185011"/>
              <a:gd name="connsiteY1" fmla="*/ 733575 h 1838562"/>
              <a:gd name="connsiteX2" fmla="*/ 632572 w 1185011"/>
              <a:gd name="connsiteY2" fmla="*/ 0 h 1838562"/>
              <a:gd name="connsiteX3" fmla="*/ 188819 w 1185011"/>
              <a:gd name="connsiteY3" fmla="*/ 944255 h 1838562"/>
              <a:gd name="connsiteX4" fmla="*/ 37248 w 1185011"/>
              <a:gd name="connsiteY4" fmla="*/ 1828951 h 1838562"/>
              <a:gd name="connsiteX5" fmla="*/ 0 w 1185011"/>
              <a:gd name="connsiteY5" fmla="*/ 1385983 h 1838562"/>
              <a:gd name="connsiteX0" fmla="*/ 1185011 w 1185011"/>
              <a:gd name="connsiteY0" fmla="*/ 352576 h 1842934"/>
              <a:gd name="connsiteX1" fmla="*/ 891390 w 1185011"/>
              <a:gd name="connsiteY1" fmla="*/ 733575 h 1842934"/>
              <a:gd name="connsiteX2" fmla="*/ 632572 w 1185011"/>
              <a:gd name="connsiteY2" fmla="*/ 0 h 1842934"/>
              <a:gd name="connsiteX3" fmla="*/ 365343 w 1185011"/>
              <a:gd name="connsiteY3" fmla="*/ 833516 h 1842934"/>
              <a:gd name="connsiteX4" fmla="*/ 37248 w 1185011"/>
              <a:gd name="connsiteY4" fmla="*/ 1828951 h 1842934"/>
              <a:gd name="connsiteX5" fmla="*/ 0 w 1185011"/>
              <a:gd name="connsiteY5" fmla="*/ 1385983 h 1842934"/>
              <a:gd name="connsiteX0" fmla="*/ 1185011 w 1185011"/>
              <a:gd name="connsiteY0" fmla="*/ 352576 h 1828951"/>
              <a:gd name="connsiteX1" fmla="*/ 891390 w 1185011"/>
              <a:gd name="connsiteY1" fmla="*/ 733575 h 1828951"/>
              <a:gd name="connsiteX2" fmla="*/ 632572 w 1185011"/>
              <a:gd name="connsiteY2" fmla="*/ 0 h 1828951"/>
              <a:gd name="connsiteX3" fmla="*/ 365343 w 1185011"/>
              <a:gd name="connsiteY3" fmla="*/ 833516 h 1828951"/>
              <a:gd name="connsiteX4" fmla="*/ 37248 w 1185011"/>
              <a:gd name="connsiteY4" fmla="*/ 1828951 h 1828951"/>
              <a:gd name="connsiteX5" fmla="*/ 0 w 1185011"/>
              <a:gd name="connsiteY5" fmla="*/ 1385983 h 1828951"/>
              <a:gd name="connsiteX0" fmla="*/ 1185011 w 1185011"/>
              <a:gd name="connsiteY0" fmla="*/ 352576 h 1385983"/>
              <a:gd name="connsiteX1" fmla="*/ 891390 w 1185011"/>
              <a:gd name="connsiteY1" fmla="*/ 733575 h 1385983"/>
              <a:gd name="connsiteX2" fmla="*/ 632572 w 1185011"/>
              <a:gd name="connsiteY2" fmla="*/ 0 h 1385983"/>
              <a:gd name="connsiteX3" fmla="*/ 365343 w 1185011"/>
              <a:gd name="connsiteY3" fmla="*/ 833516 h 1385983"/>
              <a:gd name="connsiteX4" fmla="*/ 148992 w 1185011"/>
              <a:gd name="connsiteY4" fmla="*/ 610792 h 1385983"/>
              <a:gd name="connsiteX5" fmla="*/ 0 w 1185011"/>
              <a:gd name="connsiteY5" fmla="*/ 1385983 h 1385983"/>
              <a:gd name="connsiteX0" fmla="*/ 1185011 w 1185011"/>
              <a:gd name="connsiteY0" fmla="*/ 352576 h 1385983"/>
              <a:gd name="connsiteX1" fmla="*/ 891390 w 1185011"/>
              <a:gd name="connsiteY1" fmla="*/ 733575 h 1385983"/>
              <a:gd name="connsiteX2" fmla="*/ 632572 w 1185011"/>
              <a:gd name="connsiteY2" fmla="*/ 0 h 1385983"/>
              <a:gd name="connsiteX3" fmla="*/ 365343 w 1185011"/>
              <a:gd name="connsiteY3" fmla="*/ 833516 h 1385983"/>
              <a:gd name="connsiteX4" fmla="*/ 148992 w 1185011"/>
              <a:gd name="connsiteY4" fmla="*/ 610792 h 1385983"/>
              <a:gd name="connsiteX5" fmla="*/ 0 w 1185011"/>
              <a:gd name="connsiteY5" fmla="*/ 1385983 h 1385983"/>
              <a:gd name="connsiteX0" fmla="*/ 1223879 w 1223879"/>
              <a:gd name="connsiteY0" fmla="*/ 352576 h 833517"/>
              <a:gd name="connsiteX1" fmla="*/ 930258 w 1223879"/>
              <a:gd name="connsiteY1" fmla="*/ 733575 h 833517"/>
              <a:gd name="connsiteX2" fmla="*/ 671440 w 1223879"/>
              <a:gd name="connsiteY2" fmla="*/ 0 h 833517"/>
              <a:gd name="connsiteX3" fmla="*/ 404211 w 1223879"/>
              <a:gd name="connsiteY3" fmla="*/ 833516 h 833517"/>
              <a:gd name="connsiteX4" fmla="*/ 187860 w 1223879"/>
              <a:gd name="connsiteY4" fmla="*/ 610792 h 833517"/>
              <a:gd name="connsiteX5" fmla="*/ 0 w 1223879"/>
              <a:gd name="connsiteY5" fmla="*/ 204734 h 833517"/>
              <a:gd name="connsiteX0" fmla="*/ 1223879 w 1223879"/>
              <a:gd name="connsiteY0" fmla="*/ 456834 h 937775"/>
              <a:gd name="connsiteX1" fmla="*/ 930258 w 1223879"/>
              <a:gd name="connsiteY1" fmla="*/ 837833 h 937775"/>
              <a:gd name="connsiteX2" fmla="*/ 671440 w 1223879"/>
              <a:gd name="connsiteY2" fmla="*/ 104258 h 937775"/>
              <a:gd name="connsiteX3" fmla="*/ 404211 w 1223879"/>
              <a:gd name="connsiteY3" fmla="*/ 937774 h 937775"/>
              <a:gd name="connsiteX4" fmla="*/ 176524 w 1223879"/>
              <a:gd name="connsiteY4" fmla="*/ 13688 h 937775"/>
              <a:gd name="connsiteX5" fmla="*/ 0 w 1223879"/>
              <a:gd name="connsiteY5" fmla="*/ 308992 h 937775"/>
              <a:gd name="connsiteX0" fmla="*/ 1223879 w 1223879"/>
              <a:gd name="connsiteY0" fmla="*/ 443146 h 924087"/>
              <a:gd name="connsiteX1" fmla="*/ 930258 w 1223879"/>
              <a:gd name="connsiteY1" fmla="*/ 824145 h 924087"/>
              <a:gd name="connsiteX2" fmla="*/ 671440 w 1223879"/>
              <a:gd name="connsiteY2" fmla="*/ 90570 h 924087"/>
              <a:gd name="connsiteX3" fmla="*/ 404211 w 1223879"/>
              <a:gd name="connsiteY3" fmla="*/ 924086 h 924087"/>
              <a:gd name="connsiteX4" fmla="*/ 176524 w 1223879"/>
              <a:gd name="connsiteY4" fmla="*/ 0 h 924087"/>
              <a:gd name="connsiteX5" fmla="*/ 0 w 1223879"/>
              <a:gd name="connsiteY5" fmla="*/ 295304 h 924087"/>
              <a:gd name="connsiteX0" fmla="*/ 1223879 w 1223879"/>
              <a:gd name="connsiteY0" fmla="*/ 448308 h 829308"/>
              <a:gd name="connsiteX1" fmla="*/ 930258 w 1223879"/>
              <a:gd name="connsiteY1" fmla="*/ 829307 h 829308"/>
              <a:gd name="connsiteX2" fmla="*/ 671440 w 1223879"/>
              <a:gd name="connsiteY2" fmla="*/ 95732 h 829308"/>
              <a:gd name="connsiteX3" fmla="*/ 395230 w 1223879"/>
              <a:gd name="connsiteY3" fmla="*/ 560109 h 829308"/>
              <a:gd name="connsiteX4" fmla="*/ 176524 w 1223879"/>
              <a:gd name="connsiteY4" fmla="*/ 5162 h 829308"/>
              <a:gd name="connsiteX5" fmla="*/ 0 w 1223879"/>
              <a:gd name="connsiteY5" fmla="*/ 300466 h 829308"/>
              <a:gd name="connsiteX0" fmla="*/ 1223879 w 1223879"/>
              <a:gd name="connsiteY0" fmla="*/ 448308 h 560109"/>
              <a:gd name="connsiteX1" fmla="*/ 936994 w 1223879"/>
              <a:gd name="connsiteY1" fmla="*/ 533996 h 560109"/>
              <a:gd name="connsiteX2" fmla="*/ 671440 w 1223879"/>
              <a:gd name="connsiteY2" fmla="*/ 95732 h 560109"/>
              <a:gd name="connsiteX3" fmla="*/ 395230 w 1223879"/>
              <a:gd name="connsiteY3" fmla="*/ 560109 h 560109"/>
              <a:gd name="connsiteX4" fmla="*/ 176524 w 1223879"/>
              <a:gd name="connsiteY4" fmla="*/ 5162 h 560109"/>
              <a:gd name="connsiteX5" fmla="*/ 0 w 1223879"/>
              <a:gd name="connsiteY5" fmla="*/ 300466 h 560109"/>
              <a:gd name="connsiteX0" fmla="*/ 1217144 w 1217144"/>
              <a:gd name="connsiteY0" fmla="*/ 0 h 1071565"/>
              <a:gd name="connsiteX1" fmla="*/ 936994 w 1217144"/>
              <a:gd name="connsiteY1" fmla="*/ 1045452 h 1071565"/>
              <a:gd name="connsiteX2" fmla="*/ 671440 w 1217144"/>
              <a:gd name="connsiteY2" fmla="*/ 607188 h 1071565"/>
              <a:gd name="connsiteX3" fmla="*/ 395230 w 1217144"/>
              <a:gd name="connsiteY3" fmla="*/ 1071565 h 1071565"/>
              <a:gd name="connsiteX4" fmla="*/ 176524 w 1217144"/>
              <a:gd name="connsiteY4" fmla="*/ 516618 h 1071565"/>
              <a:gd name="connsiteX5" fmla="*/ 0 w 1217144"/>
              <a:gd name="connsiteY5" fmla="*/ 811922 h 107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44" h="1071565">
                <a:moveTo>
                  <a:pt x="1217144" y="0"/>
                </a:moveTo>
                <a:lnTo>
                  <a:pt x="936994" y="1045452"/>
                </a:lnTo>
                <a:lnTo>
                  <a:pt x="671440" y="607188"/>
                </a:lnTo>
                <a:lnTo>
                  <a:pt x="395230" y="1071565"/>
                </a:lnTo>
                <a:cubicBezTo>
                  <a:pt x="323113" y="997324"/>
                  <a:pt x="242396" y="559892"/>
                  <a:pt x="176524" y="516618"/>
                </a:cubicBezTo>
                <a:cubicBezTo>
                  <a:pt x="110652" y="473344"/>
                  <a:pt x="58841" y="713487"/>
                  <a:pt x="0" y="811922"/>
                </a:cubicBezTo>
              </a:path>
            </a:pathLst>
          </a:custGeom>
          <a:noFill/>
          <a:ln w="31750"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1" name="Freeform 1150"/>
          <p:cNvSpPr/>
          <p:nvPr/>
        </p:nvSpPr>
        <p:spPr>
          <a:xfrm>
            <a:off x="5250171" y="2734200"/>
            <a:ext cx="571501" cy="484636"/>
          </a:xfrm>
          <a:custGeom>
            <a:avLst/>
            <a:gdLst>
              <a:gd name="connsiteX0" fmla="*/ 1195388 w 1200150"/>
              <a:gd name="connsiteY0" fmla="*/ 0 h 1476375"/>
              <a:gd name="connsiteX1" fmla="*/ 1200150 w 1200150"/>
              <a:gd name="connsiteY1" fmla="*/ 200025 h 1476375"/>
              <a:gd name="connsiteX2" fmla="*/ 657225 w 1200150"/>
              <a:gd name="connsiteY2" fmla="*/ 381000 h 1476375"/>
              <a:gd name="connsiteX3" fmla="*/ 561975 w 1200150"/>
              <a:gd name="connsiteY3" fmla="*/ 828675 h 1476375"/>
              <a:gd name="connsiteX4" fmla="*/ 0 w 1200150"/>
              <a:gd name="connsiteY4" fmla="*/ 1071563 h 1476375"/>
              <a:gd name="connsiteX5" fmla="*/ 47625 w 1200150"/>
              <a:gd name="connsiteY5" fmla="*/ 1476375 h 1476375"/>
              <a:gd name="connsiteX6" fmla="*/ 47625 w 1200150"/>
              <a:gd name="connsiteY6" fmla="*/ 1476375 h 1476375"/>
              <a:gd name="connsiteX0" fmla="*/ 1209676 w 1214438"/>
              <a:gd name="connsiteY0" fmla="*/ 0 h 1476375"/>
              <a:gd name="connsiteX1" fmla="*/ 1214438 w 1214438"/>
              <a:gd name="connsiteY1" fmla="*/ 200025 h 1476375"/>
              <a:gd name="connsiteX2" fmla="*/ 671513 w 1214438"/>
              <a:gd name="connsiteY2" fmla="*/ 381000 h 1476375"/>
              <a:gd name="connsiteX3" fmla="*/ 576263 w 1214438"/>
              <a:gd name="connsiteY3" fmla="*/ 828675 h 1476375"/>
              <a:gd name="connsiteX4" fmla="*/ 0 w 1214438"/>
              <a:gd name="connsiteY4" fmla="*/ 1185863 h 1476375"/>
              <a:gd name="connsiteX5" fmla="*/ 61913 w 1214438"/>
              <a:gd name="connsiteY5" fmla="*/ 1476375 h 1476375"/>
              <a:gd name="connsiteX6" fmla="*/ 61913 w 1214438"/>
              <a:gd name="connsiteY6" fmla="*/ 1476375 h 1476375"/>
              <a:gd name="connsiteX0" fmla="*/ 1209676 w 1214438"/>
              <a:gd name="connsiteY0" fmla="*/ 0 h 1476375"/>
              <a:gd name="connsiteX1" fmla="*/ 1214438 w 1214438"/>
              <a:gd name="connsiteY1" fmla="*/ 200025 h 1476375"/>
              <a:gd name="connsiteX2" fmla="*/ 661988 w 1214438"/>
              <a:gd name="connsiteY2" fmla="*/ 490538 h 1476375"/>
              <a:gd name="connsiteX3" fmla="*/ 576263 w 1214438"/>
              <a:gd name="connsiteY3" fmla="*/ 828675 h 1476375"/>
              <a:gd name="connsiteX4" fmla="*/ 0 w 1214438"/>
              <a:gd name="connsiteY4" fmla="*/ 1185863 h 1476375"/>
              <a:gd name="connsiteX5" fmla="*/ 61913 w 1214438"/>
              <a:gd name="connsiteY5" fmla="*/ 1476375 h 1476375"/>
              <a:gd name="connsiteX6" fmla="*/ 61913 w 1214438"/>
              <a:gd name="connsiteY6" fmla="*/ 1476375 h 1476375"/>
              <a:gd name="connsiteX0" fmla="*/ 1209676 w 1209676"/>
              <a:gd name="connsiteY0" fmla="*/ 0 h 1476375"/>
              <a:gd name="connsiteX1" fmla="*/ 1176338 w 1209676"/>
              <a:gd name="connsiteY1" fmla="*/ 280987 h 1476375"/>
              <a:gd name="connsiteX2" fmla="*/ 661988 w 1209676"/>
              <a:gd name="connsiteY2" fmla="*/ 490538 h 1476375"/>
              <a:gd name="connsiteX3" fmla="*/ 576263 w 1209676"/>
              <a:gd name="connsiteY3" fmla="*/ 828675 h 1476375"/>
              <a:gd name="connsiteX4" fmla="*/ 0 w 1209676"/>
              <a:gd name="connsiteY4" fmla="*/ 1185863 h 1476375"/>
              <a:gd name="connsiteX5" fmla="*/ 61913 w 1209676"/>
              <a:gd name="connsiteY5" fmla="*/ 1476375 h 1476375"/>
              <a:gd name="connsiteX6" fmla="*/ 61913 w 1209676"/>
              <a:gd name="connsiteY6" fmla="*/ 1476375 h 1476375"/>
              <a:gd name="connsiteX0" fmla="*/ 1209676 w 1209676"/>
              <a:gd name="connsiteY0" fmla="*/ 0 h 1476375"/>
              <a:gd name="connsiteX1" fmla="*/ 1176338 w 1209676"/>
              <a:gd name="connsiteY1" fmla="*/ 257175 h 1476375"/>
              <a:gd name="connsiteX2" fmla="*/ 661988 w 1209676"/>
              <a:gd name="connsiteY2" fmla="*/ 490538 h 1476375"/>
              <a:gd name="connsiteX3" fmla="*/ 576263 w 1209676"/>
              <a:gd name="connsiteY3" fmla="*/ 828675 h 1476375"/>
              <a:gd name="connsiteX4" fmla="*/ 0 w 1209676"/>
              <a:gd name="connsiteY4" fmla="*/ 1185863 h 1476375"/>
              <a:gd name="connsiteX5" fmla="*/ 61913 w 1209676"/>
              <a:gd name="connsiteY5" fmla="*/ 1476375 h 1476375"/>
              <a:gd name="connsiteX6" fmla="*/ 61913 w 1209676"/>
              <a:gd name="connsiteY6" fmla="*/ 1476375 h 1476375"/>
              <a:gd name="connsiteX0" fmla="*/ 1243013 w 1243013"/>
              <a:gd name="connsiteY0" fmla="*/ 0 h 1476375"/>
              <a:gd name="connsiteX1" fmla="*/ 1209675 w 1243013"/>
              <a:gd name="connsiteY1" fmla="*/ 257175 h 1476375"/>
              <a:gd name="connsiteX2" fmla="*/ 695325 w 1243013"/>
              <a:gd name="connsiteY2" fmla="*/ 490538 h 1476375"/>
              <a:gd name="connsiteX3" fmla="*/ 609600 w 1243013"/>
              <a:gd name="connsiteY3" fmla="*/ 828675 h 1476375"/>
              <a:gd name="connsiteX4" fmla="*/ 0 w 1243013"/>
              <a:gd name="connsiteY4" fmla="*/ 1285876 h 1476375"/>
              <a:gd name="connsiteX5" fmla="*/ 95250 w 1243013"/>
              <a:gd name="connsiteY5" fmla="*/ 1476375 h 1476375"/>
              <a:gd name="connsiteX6" fmla="*/ 95250 w 1243013"/>
              <a:gd name="connsiteY6" fmla="*/ 1476375 h 1476375"/>
              <a:gd name="connsiteX0" fmla="*/ 1147763 w 1147763"/>
              <a:gd name="connsiteY0" fmla="*/ 0 h 1476375"/>
              <a:gd name="connsiteX1" fmla="*/ 1114425 w 1147763"/>
              <a:gd name="connsiteY1" fmla="*/ 257175 h 1476375"/>
              <a:gd name="connsiteX2" fmla="*/ 600075 w 1147763"/>
              <a:gd name="connsiteY2" fmla="*/ 490538 h 1476375"/>
              <a:gd name="connsiteX3" fmla="*/ 514350 w 1147763"/>
              <a:gd name="connsiteY3" fmla="*/ 828675 h 1476375"/>
              <a:gd name="connsiteX4" fmla="*/ 9525 w 1147763"/>
              <a:gd name="connsiteY4" fmla="*/ 1090614 h 1476375"/>
              <a:gd name="connsiteX5" fmla="*/ 0 w 1147763"/>
              <a:gd name="connsiteY5" fmla="*/ 1476375 h 1476375"/>
              <a:gd name="connsiteX6" fmla="*/ 0 w 1147763"/>
              <a:gd name="connsiteY6" fmla="*/ 1476375 h 1476375"/>
              <a:gd name="connsiteX0" fmla="*/ 1147763 w 1147763"/>
              <a:gd name="connsiteY0" fmla="*/ 0 h 1476375"/>
              <a:gd name="connsiteX1" fmla="*/ 1114425 w 1147763"/>
              <a:gd name="connsiteY1" fmla="*/ 257175 h 1476375"/>
              <a:gd name="connsiteX2" fmla="*/ 600075 w 1147763"/>
              <a:gd name="connsiteY2" fmla="*/ 490538 h 1476375"/>
              <a:gd name="connsiteX3" fmla="*/ 514350 w 1147763"/>
              <a:gd name="connsiteY3" fmla="*/ 828675 h 1476375"/>
              <a:gd name="connsiteX4" fmla="*/ 9525 w 1147763"/>
              <a:gd name="connsiteY4" fmla="*/ 1090614 h 1476375"/>
              <a:gd name="connsiteX5" fmla="*/ 559535 w 1147763"/>
              <a:gd name="connsiteY5" fmla="*/ 1120767 h 1476375"/>
              <a:gd name="connsiteX6" fmla="*/ 0 w 1147763"/>
              <a:gd name="connsiteY6" fmla="*/ 1476375 h 1476375"/>
              <a:gd name="connsiteX7" fmla="*/ 0 w 1147763"/>
              <a:gd name="connsiteY7" fmla="*/ 1476375 h 1476375"/>
              <a:gd name="connsiteX0" fmla="*/ 1147763 w 1147763"/>
              <a:gd name="connsiteY0" fmla="*/ 0 h 1476375"/>
              <a:gd name="connsiteX1" fmla="*/ 1114425 w 1147763"/>
              <a:gd name="connsiteY1" fmla="*/ 257175 h 1476375"/>
              <a:gd name="connsiteX2" fmla="*/ 600075 w 1147763"/>
              <a:gd name="connsiteY2" fmla="*/ 490538 h 1476375"/>
              <a:gd name="connsiteX3" fmla="*/ 514350 w 1147763"/>
              <a:gd name="connsiteY3" fmla="*/ 828675 h 1476375"/>
              <a:gd name="connsiteX4" fmla="*/ 559535 w 1147763"/>
              <a:gd name="connsiteY4" fmla="*/ 1120767 h 1476375"/>
              <a:gd name="connsiteX5" fmla="*/ 0 w 1147763"/>
              <a:gd name="connsiteY5" fmla="*/ 1476375 h 1476375"/>
              <a:gd name="connsiteX6" fmla="*/ 0 w 1147763"/>
              <a:gd name="connsiteY6" fmla="*/ 1476375 h 1476375"/>
              <a:gd name="connsiteX0" fmla="*/ 1147763 w 1147763"/>
              <a:gd name="connsiteY0" fmla="*/ 0 h 1476375"/>
              <a:gd name="connsiteX1" fmla="*/ 1114425 w 1147763"/>
              <a:gd name="connsiteY1" fmla="*/ 257175 h 1476375"/>
              <a:gd name="connsiteX2" fmla="*/ 600075 w 1147763"/>
              <a:gd name="connsiteY2" fmla="*/ 490538 h 1476375"/>
              <a:gd name="connsiteX3" fmla="*/ 559535 w 1147763"/>
              <a:gd name="connsiteY3" fmla="*/ 1120767 h 1476375"/>
              <a:gd name="connsiteX4" fmla="*/ 0 w 1147763"/>
              <a:gd name="connsiteY4" fmla="*/ 1476375 h 1476375"/>
              <a:gd name="connsiteX5" fmla="*/ 0 w 1147763"/>
              <a:gd name="connsiteY5" fmla="*/ 1476375 h 1476375"/>
              <a:gd name="connsiteX0" fmla="*/ 1147763 w 1147763"/>
              <a:gd name="connsiteY0" fmla="*/ 0 h 1476375"/>
              <a:gd name="connsiteX1" fmla="*/ 600075 w 1147763"/>
              <a:gd name="connsiteY1" fmla="*/ 490538 h 1476375"/>
              <a:gd name="connsiteX2" fmla="*/ 559535 w 1147763"/>
              <a:gd name="connsiteY2" fmla="*/ 1120767 h 1476375"/>
              <a:gd name="connsiteX3" fmla="*/ 0 w 1147763"/>
              <a:gd name="connsiteY3" fmla="*/ 1476375 h 1476375"/>
              <a:gd name="connsiteX4" fmla="*/ 0 w 1147763"/>
              <a:gd name="connsiteY4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763" h="1476375">
                <a:moveTo>
                  <a:pt x="1147763" y="0"/>
                </a:moveTo>
                <a:lnTo>
                  <a:pt x="600075" y="490538"/>
                </a:lnTo>
                <a:lnTo>
                  <a:pt x="559535" y="1120767"/>
                </a:lnTo>
                <a:lnTo>
                  <a:pt x="0" y="1476375"/>
                </a:lnTo>
                <a:lnTo>
                  <a:pt x="0" y="1476375"/>
                </a:lnTo>
              </a:path>
            </a:pathLst>
          </a:custGeom>
          <a:noFill/>
          <a:ln w="31750"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3" name="Can 1152"/>
          <p:cNvSpPr/>
          <p:nvPr/>
        </p:nvSpPr>
        <p:spPr>
          <a:xfrm rot="13297881">
            <a:off x="4043024" y="4194214"/>
            <a:ext cx="240030" cy="625123"/>
          </a:xfrm>
          <a:prstGeom prst="can">
            <a:avLst>
              <a:gd name="adj" fmla="val 9105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4" name="Can 1153"/>
          <p:cNvSpPr/>
          <p:nvPr/>
        </p:nvSpPr>
        <p:spPr>
          <a:xfrm rot="5400000">
            <a:off x="7286044" y="3124680"/>
            <a:ext cx="240030" cy="462602"/>
          </a:xfrm>
          <a:prstGeom prst="can">
            <a:avLst>
              <a:gd name="adj" fmla="val 4534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0" name="Text Box 8">
            <a:extLst>
              <a:ext uri="{FF2B5EF4-FFF2-40B4-BE49-F238E27FC236}">
                <a16:creationId xmlns:a16="http://schemas.microsoft.com/office/drawing/2014/main" id="{DC2B065F-D4BA-402E-8B98-41D6F1C4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88" y="4976733"/>
            <a:ext cx="8547562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ts val="900"/>
              </a:spcAft>
            </a:pPr>
            <a:r>
              <a:rPr lang="en-US" altLang="en-US" sz="1800" dirty="0">
                <a:solidFill>
                  <a:srgbClr val="2A3674"/>
                </a:solidFill>
                <a:latin typeface="+mn-lt"/>
                <a:cs typeface="Times New Roman" panose="02020603050405020304" pitchFamily="18" charset="0"/>
              </a:rPr>
              <a:t>Light from the sheets is absorbed in the cubes and retransmitted by a wavelength-shifter so that it can also be captured by total-internal-reflection.</a:t>
            </a:r>
          </a:p>
          <a:p>
            <a:r>
              <a:rPr lang="en-US" altLang="en-US" sz="1800" dirty="0">
                <a:solidFill>
                  <a:srgbClr val="8A0000"/>
                </a:solidFill>
                <a:latin typeface="+mn-lt"/>
                <a:cs typeface="Times New Roman" panose="02020603050405020304" pitchFamily="18" charset="0"/>
              </a:rPr>
              <a:t>The Raghavan Optical Lattice allows us to achieve excellent energy and spatial resolution over a large, unbroken detector mass.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633328A7-EF4A-4402-B0D8-3F85A2BAAAFE}"/>
              </a:ext>
            </a:extLst>
          </p:cNvPr>
          <p:cNvSpPr/>
          <p:nvPr/>
        </p:nvSpPr>
        <p:spPr>
          <a:xfrm rot="10800000">
            <a:off x="1490924" y="2677543"/>
            <a:ext cx="6254496" cy="1536192"/>
          </a:xfrm>
          <a:prstGeom prst="parallelogram">
            <a:avLst>
              <a:gd name="adj" fmla="val 100583"/>
            </a:avLst>
          </a:prstGeom>
          <a:solidFill>
            <a:schemeClr val="bg1">
              <a:lumMod val="9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329808" y="871172"/>
            <a:ext cx="8547562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Aft>
                <a:spcPts val="900"/>
              </a:spcAft>
            </a:pPr>
            <a:r>
              <a:rPr lang="en-US" altLang="en-US" sz="1800" dirty="0">
                <a:solidFill>
                  <a:srgbClr val="2A3674"/>
                </a:solidFill>
                <a:latin typeface="+mn-lt"/>
                <a:cs typeface="Times New Roman" panose="02020603050405020304" pitchFamily="18" charset="0"/>
              </a:rPr>
              <a:t>The cubes are optically connected in layers, and sandwiched between sheets of </a:t>
            </a:r>
            <a:r>
              <a:rPr lang="en-US" altLang="en-US" sz="1800" baseline="30000" dirty="0">
                <a:solidFill>
                  <a:srgbClr val="2A3674"/>
                </a:solidFill>
                <a:latin typeface="+mn-lt"/>
                <a:cs typeface="Times New Roman" panose="02020603050405020304" pitchFamily="18" charset="0"/>
              </a:rPr>
              <a:t>6</a:t>
            </a:r>
            <a:r>
              <a:rPr lang="en-US" altLang="en-US" sz="1800" dirty="0">
                <a:solidFill>
                  <a:srgbClr val="2A3674"/>
                </a:solidFill>
                <a:latin typeface="+mn-lt"/>
                <a:cs typeface="Times New Roman" panose="02020603050405020304" pitchFamily="18" charset="0"/>
              </a:rPr>
              <a:t>Li-loaded ZnS scintillator for neutron detection.</a:t>
            </a:r>
          </a:p>
          <a:p>
            <a:r>
              <a:rPr lang="en-US" altLang="en-US" sz="1800" dirty="0">
                <a:solidFill>
                  <a:srgbClr val="8A0000"/>
                </a:solidFill>
                <a:latin typeface="+mn-lt"/>
                <a:cs typeface="Times New Roman" panose="02020603050405020304" pitchFamily="18" charset="0"/>
              </a:rPr>
              <a:t>Light from the cubes is transported </a:t>
            </a:r>
            <a:r>
              <a:rPr lang="en-US" altLang="en-US" sz="1800" dirty="0">
                <a:solidFill>
                  <a:srgbClr val="8A0000"/>
                </a:solidFill>
                <a:latin typeface="Times New Roman"/>
                <a:ea typeface="+mn-ea"/>
                <a:cs typeface="Times New Roman" panose="02020603050405020304" pitchFamily="18" charset="0"/>
              </a:rPr>
              <a:t>by total-internal-reflection, </a:t>
            </a:r>
            <a:r>
              <a:rPr lang="en-US" altLang="en-US" sz="1800" dirty="0">
                <a:solidFill>
                  <a:srgbClr val="8A0000"/>
                </a:solidFill>
                <a:latin typeface="+mn-lt"/>
                <a:cs typeface="Times New Roman" panose="02020603050405020304" pitchFamily="18" charset="0"/>
              </a:rPr>
              <a:t>along the rows and columns of cubes, </a:t>
            </a:r>
            <a:r>
              <a:rPr lang="en-US" altLang="en-US" sz="1800" dirty="0">
                <a:solidFill>
                  <a:srgbClr val="8A0000"/>
                </a:solidFill>
                <a:latin typeface="Times New Roman"/>
                <a:ea typeface="+mn-ea"/>
                <a:cs typeface="Times New Roman" panose="02020603050405020304" pitchFamily="18" charset="0"/>
              </a:rPr>
              <a:t>to the edge of the detector</a:t>
            </a:r>
            <a:r>
              <a:rPr lang="en-US" altLang="en-US" sz="1800" dirty="0">
                <a:solidFill>
                  <a:srgbClr val="8A0000"/>
                </a:solidFill>
                <a:latin typeface="+mn-lt"/>
                <a:cs typeface="Times New Roman" panose="02020603050405020304" pitchFamily="18" charset="0"/>
              </a:rPr>
              <a:t>, where it is readout by photomultiplier tubes.</a:t>
            </a:r>
          </a:p>
        </p:txBody>
      </p:sp>
      <p:sp>
        <p:nvSpPr>
          <p:cNvPr id="888" name="Sun 887">
            <a:extLst>
              <a:ext uri="{FF2B5EF4-FFF2-40B4-BE49-F238E27FC236}">
                <a16:creationId xmlns:a16="http://schemas.microsoft.com/office/drawing/2014/main" id="{B732272E-A5E2-4EA1-87D4-E69731355225}"/>
              </a:ext>
            </a:extLst>
          </p:cNvPr>
          <p:cNvSpPr/>
          <p:nvPr/>
        </p:nvSpPr>
        <p:spPr>
          <a:xfrm>
            <a:off x="5182380" y="3152091"/>
            <a:ext cx="187349" cy="125425"/>
          </a:xfrm>
          <a:prstGeom prst="sun">
            <a:avLst>
              <a:gd name="adj" fmla="val 335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9B4D5-A9B5-4609-B588-8C9F1AC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39" name="TextBox 838">
            <a:extLst>
              <a:ext uri="{FF2B5EF4-FFF2-40B4-BE49-F238E27FC236}">
                <a16:creationId xmlns:a16="http://schemas.microsoft.com/office/drawing/2014/main" id="{8052C9E3-3651-4F3C-B9C8-5217BB6A7E1F}"/>
              </a:ext>
            </a:extLst>
          </p:cNvPr>
          <p:cNvSpPr txBox="1"/>
          <p:nvPr/>
        </p:nvSpPr>
        <p:spPr>
          <a:xfrm>
            <a:off x="227901" y="2078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Raghavan Optical Lattice</a:t>
            </a:r>
          </a:p>
        </p:txBody>
      </p:sp>
      <p:sp>
        <p:nvSpPr>
          <p:cNvPr id="937" name="Footer Placeholder 2">
            <a:extLst>
              <a:ext uri="{FF2B5EF4-FFF2-40B4-BE49-F238E27FC236}">
                <a16:creationId xmlns:a16="http://schemas.microsoft.com/office/drawing/2014/main" id="{F5FB36F4-697F-4B7B-929B-26D1E902A2CB}"/>
              </a:ext>
            </a:extLst>
          </p:cNvPr>
          <p:cNvSpPr txBox="1">
            <a:spLocks/>
          </p:cNvSpPr>
          <p:nvPr/>
        </p:nvSpPr>
        <p:spPr>
          <a:xfrm>
            <a:off x="2743200" y="6516688"/>
            <a:ext cx="39624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Jonathan Link</a:t>
            </a:r>
            <a:endParaRPr lang="en-US" sz="1600" i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77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3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4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2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14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2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2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4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4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4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2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2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14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5" dur="2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2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22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" grpId="0" animBg="1"/>
      <p:bldP spid="1147" grpId="0" animBg="1"/>
      <p:bldP spid="1146" grpId="0" animBg="1"/>
      <p:bldP spid="1148" grpId="0" animBg="1"/>
      <p:bldP spid="1148" grpId="1" animBg="1"/>
      <p:bldP spid="1148" grpId="2" animBg="1"/>
      <p:bldP spid="1148" grpId="3" animBg="1"/>
      <p:bldP spid="1149" grpId="0" animBg="1"/>
      <p:bldP spid="1149" grpId="1" animBg="1"/>
      <p:bldP spid="1149" grpId="2" animBg="1"/>
      <p:bldP spid="1149" grpId="3" animBg="1"/>
      <p:bldP spid="1150" grpId="0" animBg="1"/>
      <p:bldP spid="1150" grpId="1" animBg="1"/>
      <p:bldP spid="1150" grpId="2" animBg="1"/>
      <p:bldP spid="1150" grpId="3" animBg="1"/>
      <p:bldP spid="1151" grpId="0" animBg="1"/>
      <p:bldP spid="1151" grpId="1" animBg="1"/>
      <p:bldP spid="1151" grpId="2" animBg="1"/>
      <p:bldP spid="1151" grpId="3" animBg="1"/>
      <p:bldP spid="1153" grpId="0" animBg="1"/>
      <p:bldP spid="1154" grpId="0" animBg="1"/>
      <p:bldP spid="2" grpId="0" animBg="1"/>
      <p:bldP spid="2" grpId="1" animBg="1"/>
      <p:bldP spid="888" grpId="0" animBg="1"/>
      <p:bldP spid="88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19BB434-846C-4113-8C09-F64FAAE2620D}"/>
              </a:ext>
            </a:extLst>
          </p:cNvPr>
          <p:cNvGrpSpPr/>
          <p:nvPr/>
        </p:nvGrpSpPr>
        <p:grpSpPr>
          <a:xfrm>
            <a:off x="5439742" y="3328332"/>
            <a:ext cx="3452799" cy="2346428"/>
            <a:chOff x="6064269" y="3366474"/>
            <a:chExt cx="4603732" cy="31285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CFA0F0-4CF3-47B3-92B8-380D3E93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270" y="3366474"/>
              <a:ext cx="4603731" cy="31285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B9DFB-D8FD-4AB2-8909-533E62521F6D}"/>
                </a:ext>
              </a:extLst>
            </p:cNvPr>
            <p:cNvSpPr txBox="1"/>
            <p:nvPr/>
          </p:nvSpPr>
          <p:spPr>
            <a:xfrm>
              <a:off x="6064269" y="6149709"/>
              <a:ext cx="4603731" cy="338555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square" lIns="137160" tIns="0" rIns="137160" bIns="0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bg1"/>
                  </a:solidFill>
                </a:rPr>
                <a:t>The </a:t>
              </a:r>
              <a:r>
                <a:rPr lang="en-US" sz="825" dirty="0" err="1">
                  <a:solidFill>
                    <a:schemeClr val="bg1"/>
                  </a:solidFill>
                </a:rPr>
                <a:t>MiniCHANDLER</a:t>
              </a:r>
              <a:r>
                <a:rPr lang="en-US" sz="825" dirty="0">
                  <a:solidFill>
                    <a:schemeClr val="bg1"/>
                  </a:solidFill>
                </a:rPr>
                <a:t> Prototype, open during assembly to show the cubes and </a:t>
              </a:r>
              <a:r>
                <a:rPr lang="en-US" sz="825" baseline="30000" dirty="0">
                  <a:solidFill>
                    <a:schemeClr val="bg1"/>
                  </a:solidFill>
                </a:rPr>
                <a:t>6</a:t>
              </a:r>
              <a:r>
                <a:rPr lang="en-US" sz="825" dirty="0">
                  <a:solidFill>
                    <a:schemeClr val="bg1"/>
                  </a:solidFill>
                </a:rPr>
                <a:t>Li-doped  ZnS sheets 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AC9AA5-B660-408E-BEE9-C733A7B07A0B}"/>
              </a:ext>
            </a:extLst>
          </p:cNvPr>
          <p:cNvSpPr txBox="1">
            <a:spLocks/>
          </p:cNvSpPr>
          <p:nvPr/>
        </p:nvSpPr>
        <p:spPr>
          <a:xfrm>
            <a:off x="451490" y="3319467"/>
            <a:ext cx="4850476" cy="2346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8A0000"/>
                </a:solidFill>
                <a:latin typeface="+mn-lt"/>
              </a:rPr>
              <a:t>Light is transported along the rows and columns of cubes by total internal reflection, and readout by photomultiplier tubes.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2A3674"/>
                </a:solidFill>
                <a:latin typeface="+mn-lt"/>
              </a:rPr>
              <a:t>We use this high segmentation to tag the gammas from positron annihilation, and thus reject correlated backgrounds like fast neutrons.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CE62A-7BF4-4BC7-B711-F9E560A7BD31}"/>
              </a:ext>
            </a:extLst>
          </p:cNvPr>
          <p:cNvSpPr txBox="1"/>
          <p:nvPr/>
        </p:nvSpPr>
        <p:spPr>
          <a:xfrm>
            <a:off x="227901" y="2078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CHANDLER</a:t>
            </a:r>
            <a:r>
              <a:rPr lang="en-US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Reactor Neutrino Detector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CE1987-372A-4B48-8531-D10DB16D7D24}"/>
              </a:ext>
            </a:extLst>
          </p:cNvPr>
          <p:cNvSpPr txBox="1">
            <a:spLocks/>
          </p:cNvSpPr>
          <p:nvPr/>
        </p:nvSpPr>
        <p:spPr>
          <a:xfrm>
            <a:off x="451490" y="959243"/>
            <a:ext cx="8237705" cy="2241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2A3674"/>
                </a:solidFill>
                <a:latin typeface="+mn-lt"/>
              </a:rPr>
              <a:t>CHANDLER was designed, from the start, to be a robust, mobile detector technology, suitable for a wide range of applications.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8A0000"/>
                </a:solidFill>
                <a:latin typeface="+mn-lt"/>
              </a:rPr>
              <a:t>It uses a highly-segmented array of plastic scintillating cubes as the neutrino target and positron detector,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rgbClr val="2A3674"/>
                </a:solidFill>
                <a:latin typeface="+mn-lt"/>
              </a:rPr>
              <a:t>And thin sheets of lithium-6 doped zinc sulfide (ZnS) scintillator to tag the neutron capture.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E6A4041-E969-41FA-AD1A-4B37A0BE6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516688"/>
            <a:ext cx="39624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F1076-AB6B-4A96-8301-85A3642ED4AA}"/>
              </a:ext>
            </a:extLst>
          </p:cNvPr>
          <p:cNvSpPr txBox="1"/>
          <p:nvPr/>
        </p:nvSpPr>
        <p:spPr>
          <a:xfrm>
            <a:off x="451490" y="6157133"/>
            <a:ext cx="8306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arbon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ydrogen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nti-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eutrino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etector with a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ithium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nhanced </a:t>
            </a:r>
            <a:r>
              <a:rPr lang="en-US" sz="12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aghavan optical lattice </a:t>
            </a:r>
          </a:p>
        </p:txBody>
      </p:sp>
    </p:spTree>
    <p:extLst>
      <p:ext uri="{BB962C8B-B14F-4D97-AF65-F5344CB8AC3E}">
        <p14:creationId xmlns:p14="http://schemas.microsoft.com/office/powerpoint/2010/main" val="4773454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843E01-78E6-4109-A595-D199A360047F}"/>
              </a:ext>
            </a:extLst>
          </p:cNvPr>
          <p:cNvGrpSpPr/>
          <p:nvPr/>
        </p:nvGrpSpPr>
        <p:grpSpPr>
          <a:xfrm>
            <a:off x="23666" y="1360665"/>
            <a:ext cx="6133214" cy="4119294"/>
            <a:chOff x="-619609" y="250206"/>
            <a:chExt cx="8177619" cy="5492392"/>
          </a:xfrm>
        </p:grpSpPr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88E0C355-45E7-4DB4-8A1B-7AC3445ACE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619609" y="250206"/>
              <a:ext cx="2723185" cy="2735218"/>
            </a:xfrm>
            <a:prstGeom prst="cube">
              <a:avLst/>
            </a:prstGeom>
            <a:solidFill>
              <a:srgbClr val="D3EC38">
                <a:alpha val="75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B57FF215-8C9F-4494-B4FD-6665E5B5AA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4825" y="3007380"/>
              <a:ext cx="2723185" cy="2735218"/>
            </a:xfrm>
            <a:prstGeom prst="cube">
              <a:avLst/>
            </a:prstGeom>
            <a:solidFill>
              <a:srgbClr val="D3EC38">
                <a:alpha val="75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8F03E81-5F1F-4332-84C1-850F06C256DC}"/>
              </a:ext>
            </a:extLst>
          </p:cNvPr>
          <p:cNvGrpSpPr/>
          <p:nvPr/>
        </p:nvGrpSpPr>
        <p:grpSpPr>
          <a:xfrm>
            <a:off x="6803800" y="2384475"/>
            <a:ext cx="2059572" cy="3600802"/>
            <a:chOff x="11984810" y="1513438"/>
            <a:chExt cx="2746096" cy="48010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7696271-19F2-498C-BB77-994C85B3CE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90253" y="3581723"/>
              <a:ext cx="2723185" cy="2732784"/>
              <a:chOff x="4708405" y="1817659"/>
              <a:chExt cx="3824021" cy="3837495"/>
            </a:xfrm>
          </p:grpSpPr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3B1C8FBB-6246-4EE1-B3ED-B8D4E41F97B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708405" y="1817659"/>
                <a:ext cx="3824021" cy="3827540"/>
              </a:xfrm>
              <a:prstGeom prst="cube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5DBF695D-7573-4A48-99BB-0CF6309589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8405" y="1827614"/>
                <a:ext cx="3824021" cy="3827540"/>
              </a:xfrm>
              <a:prstGeom prst="cube">
                <a:avLst/>
              </a:prstGeom>
              <a:solidFill>
                <a:srgbClr val="009242">
                  <a:alpha val="49804"/>
                </a:srgbClr>
              </a:solidFill>
              <a:ln w="15875">
                <a:solidFill>
                  <a:srgbClr val="0092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5C7658-193D-4782-88CD-E3E0F15933B5}"/>
                </a:ext>
              </a:extLst>
            </p:cNvPr>
            <p:cNvGrpSpPr/>
            <p:nvPr/>
          </p:nvGrpSpPr>
          <p:grpSpPr>
            <a:xfrm>
              <a:off x="11984810" y="3562459"/>
              <a:ext cx="2746096" cy="703028"/>
              <a:chOff x="475933" y="1855623"/>
              <a:chExt cx="8334975" cy="2069649"/>
            </a:xfrm>
          </p:grpSpPr>
          <p:sp>
            <p:nvSpPr>
              <p:cNvPr id="36" name="Flowchart: Data 35">
                <a:extLst>
                  <a:ext uri="{FF2B5EF4-FFF2-40B4-BE49-F238E27FC236}">
                    <a16:creationId xmlns:a16="http://schemas.microsoft.com/office/drawing/2014/main" id="{BA38273C-9EB2-45CF-86FB-D8484910FE38}"/>
                  </a:ext>
                </a:extLst>
              </p:cNvPr>
              <p:cNvSpPr/>
              <p:nvPr/>
            </p:nvSpPr>
            <p:spPr>
              <a:xfrm>
                <a:off x="475933" y="2374160"/>
                <a:ext cx="7822447" cy="1551112"/>
              </a:xfrm>
              <a:prstGeom prst="flowChartInputOutpu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Flowchart: Data 36">
                <a:extLst>
                  <a:ext uri="{FF2B5EF4-FFF2-40B4-BE49-F238E27FC236}">
                    <a16:creationId xmlns:a16="http://schemas.microsoft.com/office/drawing/2014/main" id="{EA26F90E-9528-480F-9880-AA06E76A51C7}"/>
                  </a:ext>
                </a:extLst>
              </p:cNvPr>
              <p:cNvSpPr/>
              <p:nvPr/>
            </p:nvSpPr>
            <p:spPr>
              <a:xfrm>
                <a:off x="988461" y="1855623"/>
                <a:ext cx="7822447" cy="1551109"/>
              </a:xfrm>
              <a:prstGeom prst="flowChartInputOutpu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B42F1A2-8F75-47F5-8200-BE01DD9E06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91798" y="1513438"/>
              <a:ext cx="2723185" cy="2735218"/>
              <a:chOff x="4708405" y="1807551"/>
              <a:chExt cx="3824021" cy="3840912"/>
            </a:xfrm>
          </p:grpSpPr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D61FFA58-290A-44DB-961D-920BA4D543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708405" y="1817659"/>
                <a:ext cx="3824021" cy="3827540"/>
              </a:xfrm>
              <a:prstGeom prst="cube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2BBC39A8-11F6-4E34-87B9-5A54D4BA1A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8405" y="1807551"/>
                <a:ext cx="3824021" cy="3840912"/>
              </a:xfrm>
              <a:prstGeom prst="cube">
                <a:avLst/>
              </a:prstGeom>
              <a:solidFill>
                <a:srgbClr val="009242">
                  <a:alpha val="49804"/>
                </a:srgbClr>
              </a:solidFill>
              <a:ln w="15875">
                <a:solidFill>
                  <a:srgbClr val="0092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F0D46D0-4CD8-4064-AABE-062B3CF7448B}"/>
              </a:ext>
            </a:extLst>
          </p:cNvPr>
          <p:cNvGrpSpPr/>
          <p:nvPr/>
        </p:nvGrpSpPr>
        <p:grpSpPr>
          <a:xfrm>
            <a:off x="1373167" y="5603754"/>
            <a:ext cx="522263" cy="290058"/>
            <a:chOff x="6648015" y="5592469"/>
            <a:chExt cx="1514910" cy="40112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B47AEB0-BBD7-495F-9824-6C596FD3B098}"/>
                </a:ext>
              </a:extLst>
            </p:cNvPr>
            <p:cNvGrpSpPr/>
            <p:nvPr/>
          </p:nvGrpSpPr>
          <p:grpSpPr>
            <a:xfrm>
              <a:off x="6648015" y="5601994"/>
              <a:ext cx="1473595" cy="391598"/>
              <a:chOff x="5844989" y="4844757"/>
              <a:chExt cx="262973" cy="391598"/>
            </a:xfrm>
          </p:grpSpPr>
          <p:sp>
            <p:nvSpPr>
              <p:cNvPr id="75" name="Left Brace 74">
                <a:extLst>
                  <a:ext uri="{FF2B5EF4-FFF2-40B4-BE49-F238E27FC236}">
                    <a16:creationId xmlns:a16="http://schemas.microsoft.com/office/drawing/2014/main" id="{EC08B7B1-57EF-4448-858F-72892A8AD953}"/>
                  </a:ext>
                </a:extLst>
              </p:cNvPr>
              <p:cNvSpPr/>
              <p:nvPr/>
            </p:nvSpPr>
            <p:spPr>
              <a:xfrm rot="16200000">
                <a:off x="5898867" y="4790879"/>
                <a:ext cx="155217" cy="262973"/>
              </a:xfrm>
              <a:prstGeom prst="leftBrac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F04B203-8202-4CBB-BFE4-46CCA868B611}"/>
                  </a:ext>
                </a:extLst>
              </p:cNvPr>
              <p:cNvSpPr txBox="1"/>
              <p:nvPr/>
            </p:nvSpPr>
            <p:spPr>
              <a:xfrm>
                <a:off x="5875985" y="5012901"/>
                <a:ext cx="196277" cy="2234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0070C0"/>
                    </a:solidFill>
                  </a:rPr>
                  <a:t>200 ns</a:t>
                </a: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512398D-D7EC-447B-9AE8-0FCFBB818BDC}"/>
                </a:ext>
              </a:extLst>
            </p:cNvPr>
            <p:cNvSpPr/>
            <p:nvPr/>
          </p:nvSpPr>
          <p:spPr>
            <a:xfrm>
              <a:off x="7852742" y="5592469"/>
              <a:ext cx="310183" cy="155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3EBBE3-FE70-4488-989E-0FBA410E2DC8}"/>
              </a:ext>
            </a:extLst>
          </p:cNvPr>
          <p:cNvGrpSpPr/>
          <p:nvPr/>
        </p:nvGrpSpPr>
        <p:grpSpPr>
          <a:xfrm>
            <a:off x="6129377" y="5595441"/>
            <a:ext cx="546493" cy="301867"/>
            <a:chOff x="6648032" y="5592469"/>
            <a:chExt cx="1277697" cy="382309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AD146DB-FD31-40FA-86A0-DCA9479E3811}"/>
                </a:ext>
              </a:extLst>
            </p:cNvPr>
            <p:cNvGrpSpPr/>
            <p:nvPr/>
          </p:nvGrpSpPr>
          <p:grpSpPr>
            <a:xfrm>
              <a:off x="6648032" y="5601993"/>
              <a:ext cx="1204124" cy="372785"/>
              <a:chOff x="5844990" y="4844756"/>
              <a:chExt cx="214884" cy="372785"/>
            </a:xfrm>
          </p:grpSpPr>
          <p:sp>
            <p:nvSpPr>
              <p:cNvPr id="93" name="Left Brace 92">
                <a:extLst>
                  <a:ext uri="{FF2B5EF4-FFF2-40B4-BE49-F238E27FC236}">
                    <a16:creationId xmlns:a16="http://schemas.microsoft.com/office/drawing/2014/main" id="{D5DB3D2B-333A-45BD-80D4-3492C9941976}"/>
                  </a:ext>
                </a:extLst>
              </p:cNvPr>
              <p:cNvSpPr/>
              <p:nvPr/>
            </p:nvSpPr>
            <p:spPr>
              <a:xfrm rot="16200000">
                <a:off x="5868705" y="4821041"/>
                <a:ext cx="167454" cy="214884"/>
              </a:xfrm>
              <a:prstGeom prst="leftBrac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E59A0DA-60C1-4A7A-BB89-AF2444EBC753}"/>
                  </a:ext>
                </a:extLst>
              </p:cNvPr>
              <p:cNvSpPr txBox="1"/>
              <p:nvPr/>
            </p:nvSpPr>
            <p:spPr>
              <a:xfrm>
                <a:off x="5880187" y="5012899"/>
                <a:ext cx="159606" cy="20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0070C0"/>
                    </a:solidFill>
                  </a:rPr>
                  <a:t>200 ns</a:t>
                </a:r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CE54CFF-65AE-453A-8380-4AE77ED6BF0D}"/>
                </a:ext>
              </a:extLst>
            </p:cNvPr>
            <p:cNvSpPr/>
            <p:nvPr/>
          </p:nvSpPr>
          <p:spPr>
            <a:xfrm>
              <a:off x="7699705" y="5592469"/>
              <a:ext cx="226024" cy="165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DA39C6-250B-44DF-B83C-08BCCDDB409F}"/>
              </a:ext>
            </a:extLst>
          </p:cNvPr>
          <p:cNvGrpSpPr>
            <a:grpSpLocks noChangeAspect="1"/>
          </p:cNvGrpSpPr>
          <p:nvPr/>
        </p:nvGrpSpPr>
        <p:grpSpPr>
          <a:xfrm>
            <a:off x="2069625" y="3930290"/>
            <a:ext cx="2042389" cy="2049588"/>
            <a:chOff x="4708405" y="1817659"/>
            <a:chExt cx="3824021" cy="3837495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6D90B779-D3BC-4290-ACD4-EF78DAA0D4F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2BCF7501-F22D-4601-9FBD-8103CBA85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8405" y="1827614"/>
              <a:ext cx="3824021" cy="3827540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Cube 7">
            <a:extLst>
              <a:ext uri="{FF2B5EF4-FFF2-40B4-BE49-F238E27FC236}">
                <a16:creationId xmlns:a16="http://schemas.microsoft.com/office/drawing/2014/main" id="{A3D48F1D-673E-4D23-AEB5-86D3F4F2B831}"/>
              </a:ext>
            </a:extLst>
          </p:cNvPr>
          <p:cNvSpPr>
            <a:spLocks noChangeAspect="1"/>
          </p:cNvSpPr>
          <p:nvPr/>
        </p:nvSpPr>
        <p:spPr>
          <a:xfrm>
            <a:off x="2070784" y="3926719"/>
            <a:ext cx="2042389" cy="2051414"/>
          </a:xfrm>
          <a:prstGeom prst="cube">
            <a:avLst/>
          </a:prstGeom>
          <a:solidFill>
            <a:srgbClr val="FFFF00">
              <a:alpha val="65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DD3776-6319-4B47-AA3B-E771753C53FE}"/>
              </a:ext>
            </a:extLst>
          </p:cNvPr>
          <p:cNvCxnSpPr>
            <a:cxnSpLocks/>
          </p:cNvCxnSpPr>
          <p:nvPr/>
        </p:nvCxnSpPr>
        <p:spPr>
          <a:xfrm>
            <a:off x="810941" y="2501959"/>
            <a:ext cx="2110137" cy="1065142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C3D2A9-2A2A-4A21-A6B2-24F7B4FA18A2}"/>
              </a:ext>
            </a:extLst>
          </p:cNvPr>
          <p:cNvGrpSpPr/>
          <p:nvPr/>
        </p:nvGrpSpPr>
        <p:grpSpPr>
          <a:xfrm>
            <a:off x="2056476" y="3919204"/>
            <a:ext cx="2059572" cy="527270"/>
            <a:chOff x="-1376300" y="-1149325"/>
            <a:chExt cx="8334974" cy="2069648"/>
          </a:xfrm>
        </p:grpSpPr>
        <p:sp>
          <p:nvSpPr>
            <p:cNvPr id="11" name="Flowchart: Data 10">
              <a:extLst>
                <a:ext uri="{FF2B5EF4-FFF2-40B4-BE49-F238E27FC236}">
                  <a16:creationId xmlns:a16="http://schemas.microsoft.com/office/drawing/2014/main" id="{EDAD5897-269B-473B-A370-AD9B049A4977}"/>
                </a:ext>
              </a:extLst>
            </p:cNvPr>
            <p:cNvSpPr/>
            <p:nvPr/>
          </p:nvSpPr>
          <p:spPr>
            <a:xfrm>
              <a:off x="-1376300" y="-630788"/>
              <a:ext cx="7822448" cy="1551111"/>
            </a:xfrm>
            <a:prstGeom prst="flowChartInputOutpu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Flowchart: Data 11">
              <a:extLst>
                <a:ext uri="{FF2B5EF4-FFF2-40B4-BE49-F238E27FC236}">
                  <a16:creationId xmlns:a16="http://schemas.microsoft.com/office/drawing/2014/main" id="{F9EB3396-942F-482A-B231-8879C94DDCF5}"/>
                </a:ext>
              </a:extLst>
            </p:cNvPr>
            <p:cNvSpPr/>
            <p:nvPr/>
          </p:nvSpPr>
          <p:spPr>
            <a:xfrm>
              <a:off x="-863772" y="-1149325"/>
              <a:ext cx="7822446" cy="1551111"/>
            </a:xfrm>
            <a:prstGeom prst="flowChartInputOutpu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71B97B-C007-4A5F-9102-6A282FF2C2D9}"/>
              </a:ext>
            </a:extLst>
          </p:cNvPr>
          <p:cNvGrpSpPr>
            <a:grpSpLocks noChangeAspect="1"/>
          </p:cNvGrpSpPr>
          <p:nvPr/>
        </p:nvGrpSpPr>
        <p:grpSpPr>
          <a:xfrm>
            <a:off x="2070784" y="2379076"/>
            <a:ext cx="2042389" cy="2051414"/>
            <a:chOff x="4708405" y="1807551"/>
            <a:chExt cx="3824021" cy="3840912"/>
          </a:xfrm>
        </p:grpSpPr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3184CB95-47DB-4C4E-BC9A-AD5586E4A76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708405" y="1817659"/>
              <a:ext cx="3824021" cy="3827540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51F227E7-4C06-45C2-9319-022A1283A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8405" y="1807551"/>
              <a:ext cx="3824021" cy="3840912"/>
            </a:xfrm>
            <a:prstGeom prst="cube">
              <a:avLst/>
            </a:prstGeom>
            <a:solidFill>
              <a:srgbClr val="009242">
                <a:alpha val="49804"/>
              </a:srgbClr>
            </a:solidFill>
            <a:ln w="158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7DD2AA-DE5B-4E33-861F-F7F97E423393}"/>
                  </a:ext>
                </a:extLst>
              </p:cNvPr>
              <p:cNvSpPr txBox="1"/>
              <p:nvPr/>
            </p:nvSpPr>
            <p:spPr>
              <a:xfrm>
                <a:off x="511642" y="2286424"/>
                <a:ext cx="3106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7DD2AA-DE5B-4E33-861F-F7F97E423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42" y="2286424"/>
                <a:ext cx="310651" cy="276999"/>
              </a:xfrm>
              <a:prstGeom prst="rect">
                <a:avLst/>
              </a:prstGeom>
              <a:blipFill>
                <a:blip r:embed="rId2"/>
                <a:stretch>
                  <a:fillRect l="-3922" r="-2549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F85617-9254-4038-B0E2-205D1AB802E1}"/>
              </a:ext>
            </a:extLst>
          </p:cNvPr>
          <p:cNvCxnSpPr/>
          <p:nvPr/>
        </p:nvCxnSpPr>
        <p:spPr>
          <a:xfrm flipV="1">
            <a:off x="2925240" y="3296716"/>
            <a:ext cx="91251" cy="2677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1AFFEDE-2746-4AD7-888D-6A9DEC1541C0}"/>
              </a:ext>
            </a:extLst>
          </p:cNvPr>
          <p:cNvSpPr txBox="1"/>
          <p:nvPr/>
        </p:nvSpPr>
        <p:spPr>
          <a:xfrm>
            <a:off x="2690109" y="3201869"/>
            <a:ext cx="32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B1EBDE-B401-4760-B834-E0F312E589DB}"/>
              </a:ext>
            </a:extLst>
          </p:cNvPr>
          <p:cNvSpPr txBox="1"/>
          <p:nvPr/>
        </p:nvSpPr>
        <p:spPr>
          <a:xfrm>
            <a:off x="2800955" y="335525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01C0D-FBB3-4A89-BDB8-43D12F3C78DE}"/>
              </a:ext>
            </a:extLst>
          </p:cNvPr>
          <p:cNvSpPr txBox="1"/>
          <p:nvPr/>
        </p:nvSpPr>
        <p:spPr>
          <a:xfrm>
            <a:off x="2860192" y="3428368"/>
            <a:ext cx="1356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</a:rPr>
              <a:t>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DA87EDE-E9B1-4502-8834-0EE9C506C95C}"/>
              </a:ext>
            </a:extLst>
          </p:cNvPr>
          <p:cNvSpPr/>
          <p:nvPr/>
        </p:nvSpPr>
        <p:spPr>
          <a:xfrm>
            <a:off x="2922599" y="3529367"/>
            <a:ext cx="411480" cy="561703"/>
          </a:xfrm>
          <a:custGeom>
            <a:avLst/>
            <a:gdLst>
              <a:gd name="connsiteX0" fmla="*/ 0 w 548640"/>
              <a:gd name="connsiteY0" fmla="*/ 43543 h 748937"/>
              <a:gd name="connsiteX1" fmla="*/ 269965 w 548640"/>
              <a:gd name="connsiteY1" fmla="*/ 191588 h 748937"/>
              <a:gd name="connsiteX2" fmla="*/ 330925 w 548640"/>
              <a:gd name="connsiteY2" fmla="*/ 87085 h 748937"/>
              <a:gd name="connsiteX3" fmla="*/ 444137 w 548640"/>
              <a:gd name="connsiteY3" fmla="*/ 148045 h 748937"/>
              <a:gd name="connsiteX4" fmla="*/ 313508 w 548640"/>
              <a:gd name="connsiteY4" fmla="*/ 261257 h 748937"/>
              <a:gd name="connsiteX5" fmla="*/ 87085 w 548640"/>
              <a:gd name="connsiteY5" fmla="*/ 287383 h 748937"/>
              <a:gd name="connsiteX6" fmla="*/ 182880 w 548640"/>
              <a:gd name="connsiteY6" fmla="*/ 52251 h 748937"/>
              <a:gd name="connsiteX7" fmla="*/ 330925 w 548640"/>
              <a:gd name="connsiteY7" fmla="*/ 0 h 748937"/>
              <a:gd name="connsiteX8" fmla="*/ 452845 w 548640"/>
              <a:gd name="connsiteY8" fmla="*/ 87085 h 748937"/>
              <a:gd name="connsiteX9" fmla="*/ 200297 w 548640"/>
              <a:gd name="connsiteY9" fmla="*/ 226423 h 748937"/>
              <a:gd name="connsiteX10" fmla="*/ 200297 w 548640"/>
              <a:gd name="connsiteY10" fmla="*/ 339634 h 748937"/>
              <a:gd name="connsiteX11" fmla="*/ 365760 w 548640"/>
              <a:gd name="connsiteY11" fmla="*/ 357051 h 748937"/>
              <a:gd name="connsiteX12" fmla="*/ 435428 w 548640"/>
              <a:gd name="connsiteY12" fmla="*/ 296091 h 748937"/>
              <a:gd name="connsiteX13" fmla="*/ 548640 w 548640"/>
              <a:gd name="connsiteY13" fmla="*/ 296091 h 748937"/>
              <a:gd name="connsiteX14" fmla="*/ 496388 w 548640"/>
              <a:gd name="connsiteY14" fmla="*/ 418011 h 748937"/>
              <a:gd name="connsiteX15" fmla="*/ 269965 w 548640"/>
              <a:gd name="connsiteY15" fmla="*/ 409303 h 748937"/>
              <a:gd name="connsiteX16" fmla="*/ 243840 w 548640"/>
              <a:gd name="connsiteY16" fmla="*/ 513805 h 748937"/>
              <a:gd name="connsiteX17" fmla="*/ 357051 w 548640"/>
              <a:gd name="connsiteY17" fmla="*/ 627017 h 748937"/>
              <a:gd name="connsiteX18" fmla="*/ 130628 w 548640"/>
              <a:gd name="connsiteY18" fmla="*/ 714103 h 748937"/>
              <a:gd name="connsiteX19" fmla="*/ 235131 w 548640"/>
              <a:gd name="connsiteY19" fmla="*/ 748937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" h="748937">
                <a:moveTo>
                  <a:pt x="0" y="43543"/>
                </a:moveTo>
                <a:lnTo>
                  <a:pt x="269965" y="191588"/>
                </a:lnTo>
                <a:lnTo>
                  <a:pt x="330925" y="87085"/>
                </a:lnTo>
                <a:lnTo>
                  <a:pt x="444137" y="148045"/>
                </a:lnTo>
                <a:lnTo>
                  <a:pt x="313508" y="261257"/>
                </a:lnTo>
                <a:lnTo>
                  <a:pt x="87085" y="287383"/>
                </a:lnTo>
                <a:lnTo>
                  <a:pt x="182880" y="52251"/>
                </a:lnTo>
                <a:lnTo>
                  <a:pt x="330925" y="0"/>
                </a:lnTo>
                <a:lnTo>
                  <a:pt x="452845" y="87085"/>
                </a:lnTo>
                <a:lnTo>
                  <a:pt x="200297" y="226423"/>
                </a:lnTo>
                <a:lnTo>
                  <a:pt x="200297" y="339634"/>
                </a:lnTo>
                <a:lnTo>
                  <a:pt x="365760" y="357051"/>
                </a:lnTo>
                <a:lnTo>
                  <a:pt x="435428" y="296091"/>
                </a:lnTo>
                <a:lnTo>
                  <a:pt x="548640" y="296091"/>
                </a:lnTo>
                <a:lnTo>
                  <a:pt x="496388" y="418011"/>
                </a:lnTo>
                <a:lnTo>
                  <a:pt x="269965" y="409303"/>
                </a:lnTo>
                <a:lnTo>
                  <a:pt x="243840" y="513805"/>
                </a:lnTo>
                <a:lnTo>
                  <a:pt x="357051" y="627017"/>
                </a:lnTo>
                <a:lnTo>
                  <a:pt x="130628" y="714103"/>
                </a:lnTo>
                <a:lnTo>
                  <a:pt x="235131" y="748937"/>
                </a:lnTo>
              </a:path>
            </a:pathLst>
          </a:custGeom>
          <a:noFill/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14446F-6198-44AD-941D-8B740BCBFFD5}"/>
              </a:ext>
            </a:extLst>
          </p:cNvPr>
          <p:cNvGrpSpPr/>
          <p:nvPr/>
        </p:nvGrpSpPr>
        <p:grpSpPr>
          <a:xfrm>
            <a:off x="2668667" y="3845941"/>
            <a:ext cx="876320" cy="506413"/>
            <a:chOff x="6075345" y="3672258"/>
            <a:chExt cx="1168426" cy="6752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E008-95D1-4F1A-A93D-C6C73680C3DE}"/>
                </a:ext>
              </a:extLst>
            </p:cNvPr>
            <p:cNvSpPr txBox="1"/>
            <p:nvPr/>
          </p:nvSpPr>
          <p:spPr>
            <a:xfrm>
              <a:off x="6075345" y="3978143"/>
              <a:ext cx="41420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aseline="30000" dirty="0">
                  <a:solidFill>
                    <a:srgbClr val="C00000"/>
                  </a:solidFill>
                </a:rPr>
                <a:t>3</a:t>
              </a:r>
              <a:r>
                <a:rPr lang="en-US" dirty="0">
                  <a:solidFill>
                    <a:srgbClr val="C00000"/>
                  </a:solidFill>
                </a:rPr>
                <a:t>H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B7064D-402E-4C6E-90D6-440F8E92AE95}"/>
                </a:ext>
              </a:extLst>
            </p:cNvPr>
            <p:cNvSpPr txBox="1"/>
            <p:nvPr/>
          </p:nvSpPr>
          <p:spPr>
            <a:xfrm>
              <a:off x="6754649" y="3672258"/>
              <a:ext cx="4891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aseline="30000" dirty="0">
                  <a:solidFill>
                    <a:srgbClr val="C00000"/>
                  </a:solidFill>
                </a:rPr>
                <a:t>4</a:t>
              </a:r>
              <a:r>
                <a:rPr lang="en-US" dirty="0">
                  <a:solidFill>
                    <a:srgbClr val="C00000"/>
                  </a:solidFill>
                </a:rPr>
                <a:t>He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7B7AA07-1621-4F50-B530-C8C6E00A7B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3848" y="4014788"/>
              <a:ext cx="255552" cy="15163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08137E8-FDAF-454B-848E-C456F15EB1D4}"/>
                </a:ext>
              </a:extLst>
            </p:cNvPr>
            <p:cNvCxnSpPr/>
            <p:nvPr/>
          </p:nvCxnSpPr>
          <p:spPr>
            <a:xfrm flipV="1">
              <a:off x="6653211" y="3910016"/>
              <a:ext cx="161924" cy="9194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B3FE8F6-FF2F-472D-A26B-994B21A3719C}"/>
              </a:ext>
            </a:extLst>
          </p:cNvPr>
          <p:cNvSpPr txBox="1"/>
          <p:nvPr/>
        </p:nvSpPr>
        <p:spPr>
          <a:xfrm>
            <a:off x="2975984" y="3964229"/>
            <a:ext cx="310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aseline="30000" dirty="0">
                <a:solidFill>
                  <a:srgbClr val="002060"/>
                </a:solidFill>
              </a:rPr>
              <a:t>6</a:t>
            </a:r>
            <a:r>
              <a:rPr lang="en-US" dirty="0">
                <a:solidFill>
                  <a:srgbClr val="002060"/>
                </a:solidFill>
              </a:rPr>
              <a:t>Li</a:t>
            </a:r>
            <a:endParaRPr lang="en-US" baseline="30000" dirty="0">
              <a:solidFill>
                <a:srgbClr val="002060"/>
              </a:solidFill>
            </a:endParaRP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EF03F0FB-E61B-4452-8D98-82650D9AC31F}"/>
              </a:ext>
            </a:extLst>
          </p:cNvPr>
          <p:cNvSpPr>
            <a:spLocks noChangeAspect="1"/>
          </p:cNvSpPr>
          <p:nvPr/>
        </p:nvSpPr>
        <p:spPr>
          <a:xfrm>
            <a:off x="6808214" y="3929429"/>
            <a:ext cx="2042389" cy="2051414"/>
          </a:xfrm>
          <a:prstGeom prst="cube">
            <a:avLst/>
          </a:prstGeom>
          <a:solidFill>
            <a:srgbClr val="FFFF00">
              <a:alpha val="65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275472-AFBA-42ED-B2ED-3D4FA515800B}"/>
              </a:ext>
            </a:extLst>
          </p:cNvPr>
          <p:cNvCxnSpPr>
            <a:cxnSpLocks/>
          </p:cNvCxnSpPr>
          <p:nvPr/>
        </p:nvCxnSpPr>
        <p:spPr>
          <a:xfrm>
            <a:off x="5598091" y="2493189"/>
            <a:ext cx="2060417" cy="1076623"/>
          </a:xfrm>
          <a:prstGeom prst="straightConnector1">
            <a:avLst/>
          </a:prstGeom>
          <a:ln w="158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504461A-2FE6-4A33-BBC4-0BA7ED9EF921}"/>
              </a:ext>
            </a:extLst>
          </p:cNvPr>
          <p:cNvSpPr txBox="1"/>
          <p:nvPr/>
        </p:nvSpPr>
        <p:spPr>
          <a:xfrm>
            <a:off x="5354250" y="2302657"/>
            <a:ext cx="310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>
                <a:solidFill>
                  <a:srgbClr val="00B0F0"/>
                </a:solidFill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FEE6C9-FA04-466E-9D9D-9CFA1AD50FC1}"/>
              </a:ext>
            </a:extLst>
          </p:cNvPr>
          <p:cNvSpPr txBox="1"/>
          <p:nvPr/>
        </p:nvSpPr>
        <p:spPr>
          <a:xfrm>
            <a:off x="7538384" y="335796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16B74-DBF7-49D1-BE02-435A718F31AB}"/>
              </a:ext>
            </a:extLst>
          </p:cNvPr>
          <p:cNvSpPr txBox="1"/>
          <p:nvPr/>
        </p:nvSpPr>
        <p:spPr>
          <a:xfrm>
            <a:off x="7597621" y="3431078"/>
            <a:ext cx="1356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>
                <a:solidFill>
                  <a:srgbClr val="00B0F0"/>
                </a:solidFill>
              </a:rPr>
              <a:t>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4" name="Freeform 20">
            <a:extLst>
              <a:ext uri="{FF2B5EF4-FFF2-40B4-BE49-F238E27FC236}">
                <a16:creationId xmlns:a16="http://schemas.microsoft.com/office/drawing/2014/main" id="{1050D14B-5EC3-46B9-9A85-8835ECF42E9F}"/>
              </a:ext>
            </a:extLst>
          </p:cNvPr>
          <p:cNvSpPr/>
          <p:nvPr/>
        </p:nvSpPr>
        <p:spPr>
          <a:xfrm>
            <a:off x="7660028" y="3532077"/>
            <a:ext cx="411480" cy="561703"/>
          </a:xfrm>
          <a:custGeom>
            <a:avLst/>
            <a:gdLst>
              <a:gd name="connsiteX0" fmla="*/ 0 w 548640"/>
              <a:gd name="connsiteY0" fmla="*/ 43543 h 748937"/>
              <a:gd name="connsiteX1" fmla="*/ 269965 w 548640"/>
              <a:gd name="connsiteY1" fmla="*/ 191588 h 748937"/>
              <a:gd name="connsiteX2" fmla="*/ 330925 w 548640"/>
              <a:gd name="connsiteY2" fmla="*/ 87085 h 748937"/>
              <a:gd name="connsiteX3" fmla="*/ 444137 w 548640"/>
              <a:gd name="connsiteY3" fmla="*/ 148045 h 748937"/>
              <a:gd name="connsiteX4" fmla="*/ 313508 w 548640"/>
              <a:gd name="connsiteY4" fmla="*/ 261257 h 748937"/>
              <a:gd name="connsiteX5" fmla="*/ 87085 w 548640"/>
              <a:gd name="connsiteY5" fmla="*/ 287383 h 748937"/>
              <a:gd name="connsiteX6" fmla="*/ 182880 w 548640"/>
              <a:gd name="connsiteY6" fmla="*/ 52251 h 748937"/>
              <a:gd name="connsiteX7" fmla="*/ 330925 w 548640"/>
              <a:gd name="connsiteY7" fmla="*/ 0 h 748937"/>
              <a:gd name="connsiteX8" fmla="*/ 452845 w 548640"/>
              <a:gd name="connsiteY8" fmla="*/ 87085 h 748937"/>
              <a:gd name="connsiteX9" fmla="*/ 200297 w 548640"/>
              <a:gd name="connsiteY9" fmla="*/ 226423 h 748937"/>
              <a:gd name="connsiteX10" fmla="*/ 200297 w 548640"/>
              <a:gd name="connsiteY10" fmla="*/ 339634 h 748937"/>
              <a:gd name="connsiteX11" fmla="*/ 365760 w 548640"/>
              <a:gd name="connsiteY11" fmla="*/ 357051 h 748937"/>
              <a:gd name="connsiteX12" fmla="*/ 435428 w 548640"/>
              <a:gd name="connsiteY12" fmla="*/ 296091 h 748937"/>
              <a:gd name="connsiteX13" fmla="*/ 548640 w 548640"/>
              <a:gd name="connsiteY13" fmla="*/ 296091 h 748937"/>
              <a:gd name="connsiteX14" fmla="*/ 496388 w 548640"/>
              <a:gd name="connsiteY14" fmla="*/ 418011 h 748937"/>
              <a:gd name="connsiteX15" fmla="*/ 269965 w 548640"/>
              <a:gd name="connsiteY15" fmla="*/ 409303 h 748937"/>
              <a:gd name="connsiteX16" fmla="*/ 243840 w 548640"/>
              <a:gd name="connsiteY16" fmla="*/ 513805 h 748937"/>
              <a:gd name="connsiteX17" fmla="*/ 357051 w 548640"/>
              <a:gd name="connsiteY17" fmla="*/ 627017 h 748937"/>
              <a:gd name="connsiteX18" fmla="*/ 130628 w 548640"/>
              <a:gd name="connsiteY18" fmla="*/ 714103 h 748937"/>
              <a:gd name="connsiteX19" fmla="*/ 235131 w 548640"/>
              <a:gd name="connsiteY19" fmla="*/ 748937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" h="748937">
                <a:moveTo>
                  <a:pt x="0" y="43543"/>
                </a:moveTo>
                <a:lnTo>
                  <a:pt x="269965" y="191588"/>
                </a:lnTo>
                <a:lnTo>
                  <a:pt x="330925" y="87085"/>
                </a:lnTo>
                <a:lnTo>
                  <a:pt x="444137" y="148045"/>
                </a:lnTo>
                <a:lnTo>
                  <a:pt x="313508" y="261257"/>
                </a:lnTo>
                <a:lnTo>
                  <a:pt x="87085" y="287383"/>
                </a:lnTo>
                <a:lnTo>
                  <a:pt x="182880" y="52251"/>
                </a:lnTo>
                <a:lnTo>
                  <a:pt x="330925" y="0"/>
                </a:lnTo>
                <a:lnTo>
                  <a:pt x="452845" y="87085"/>
                </a:lnTo>
                <a:lnTo>
                  <a:pt x="200297" y="226423"/>
                </a:lnTo>
                <a:lnTo>
                  <a:pt x="200297" y="339634"/>
                </a:lnTo>
                <a:lnTo>
                  <a:pt x="365760" y="357051"/>
                </a:lnTo>
                <a:lnTo>
                  <a:pt x="435428" y="296091"/>
                </a:lnTo>
                <a:lnTo>
                  <a:pt x="548640" y="296091"/>
                </a:lnTo>
                <a:lnTo>
                  <a:pt x="496388" y="418011"/>
                </a:lnTo>
                <a:lnTo>
                  <a:pt x="269965" y="409303"/>
                </a:lnTo>
                <a:lnTo>
                  <a:pt x="243840" y="513805"/>
                </a:lnTo>
                <a:lnTo>
                  <a:pt x="357051" y="627017"/>
                </a:lnTo>
                <a:lnTo>
                  <a:pt x="130628" y="714103"/>
                </a:lnTo>
                <a:lnTo>
                  <a:pt x="235131" y="748937"/>
                </a:lnTo>
              </a:path>
            </a:pathLst>
          </a:custGeom>
          <a:noFill/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0272D5B7-B1D1-4F59-B262-E51532699FE5}"/>
              </a:ext>
            </a:extLst>
          </p:cNvPr>
          <p:cNvSpPr>
            <a:spLocks noChangeAspect="1"/>
          </p:cNvSpPr>
          <p:nvPr/>
        </p:nvSpPr>
        <p:spPr>
          <a:xfrm>
            <a:off x="6806989" y="2383193"/>
            <a:ext cx="2042389" cy="2051414"/>
          </a:xfrm>
          <a:prstGeom prst="cube">
            <a:avLst/>
          </a:prstGeom>
          <a:solidFill>
            <a:srgbClr val="FFFF00">
              <a:alpha val="65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45B01B-9E67-4461-9383-EC6BC641ECE9}"/>
              </a:ext>
            </a:extLst>
          </p:cNvPr>
          <p:cNvGrpSpPr/>
          <p:nvPr/>
        </p:nvGrpSpPr>
        <p:grpSpPr>
          <a:xfrm>
            <a:off x="7406097" y="3848652"/>
            <a:ext cx="876320" cy="506413"/>
            <a:chOff x="6075345" y="3672258"/>
            <a:chExt cx="1168426" cy="67521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90991E-D877-46BA-8D95-1A09C759E359}"/>
                </a:ext>
              </a:extLst>
            </p:cNvPr>
            <p:cNvSpPr txBox="1"/>
            <p:nvPr/>
          </p:nvSpPr>
          <p:spPr>
            <a:xfrm>
              <a:off x="6075345" y="3978143"/>
              <a:ext cx="41420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aseline="30000" dirty="0">
                  <a:solidFill>
                    <a:srgbClr val="C00000"/>
                  </a:solidFill>
                </a:rPr>
                <a:t>3</a:t>
              </a:r>
              <a:r>
                <a:rPr lang="en-US" dirty="0">
                  <a:solidFill>
                    <a:srgbClr val="C00000"/>
                  </a:solidFill>
                </a:rPr>
                <a:t>H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45CF0C-6EB7-46F7-A0BB-4BCE30DCF992}"/>
                </a:ext>
              </a:extLst>
            </p:cNvPr>
            <p:cNvSpPr txBox="1"/>
            <p:nvPr/>
          </p:nvSpPr>
          <p:spPr>
            <a:xfrm>
              <a:off x="6754649" y="3672258"/>
              <a:ext cx="4891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aseline="30000" dirty="0">
                  <a:solidFill>
                    <a:srgbClr val="C00000"/>
                  </a:solidFill>
                </a:rPr>
                <a:t>4</a:t>
              </a:r>
              <a:r>
                <a:rPr lang="en-US" dirty="0">
                  <a:solidFill>
                    <a:srgbClr val="C00000"/>
                  </a:solidFill>
                </a:rPr>
                <a:t>He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2B2A807-F720-4BEB-9CE0-DAD095746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3848" y="4014788"/>
              <a:ext cx="255552" cy="15626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2D735C5-7DF0-4F84-BE2F-DB77CAF774FE}"/>
                </a:ext>
              </a:extLst>
            </p:cNvPr>
            <p:cNvCxnSpPr/>
            <p:nvPr/>
          </p:nvCxnSpPr>
          <p:spPr>
            <a:xfrm flipV="1">
              <a:off x="6653211" y="3910016"/>
              <a:ext cx="161924" cy="9194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8782668-B05C-471B-A909-92B751E2DEB8}"/>
              </a:ext>
            </a:extLst>
          </p:cNvPr>
          <p:cNvSpPr txBox="1"/>
          <p:nvPr/>
        </p:nvSpPr>
        <p:spPr>
          <a:xfrm>
            <a:off x="7713414" y="3966940"/>
            <a:ext cx="310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aseline="30000" dirty="0">
                <a:solidFill>
                  <a:srgbClr val="002060"/>
                </a:solidFill>
              </a:rPr>
              <a:t>6</a:t>
            </a:r>
            <a:r>
              <a:rPr lang="en-US" dirty="0">
                <a:solidFill>
                  <a:srgbClr val="002060"/>
                </a:solidFill>
              </a:rPr>
              <a:t>Li</a:t>
            </a:r>
            <a:endParaRPr lang="en-US" baseline="30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4BC62D-3E07-4B85-BAD3-6E59A52D24B4}"/>
                  </a:ext>
                </a:extLst>
              </p:cNvPr>
              <p:cNvSpPr txBox="1"/>
              <p:nvPr/>
            </p:nvSpPr>
            <p:spPr>
              <a:xfrm>
                <a:off x="5135685" y="2714167"/>
                <a:ext cx="1702500" cy="1233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1200" u="sng" dirty="0">
                    <a:cs typeface="Times New Roman" panose="02020603050405020304" pitchFamily="18" charset="0"/>
                  </a:rPr>
                  <a:t>Cosmic-Ray Fast Neutron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2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200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2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Li</m:t>
                          </m:r>
                        </m:e>
                      </m:sPre>
                      <m:r>
                        <a:rPr lang="en-US" sz="1200" i="1"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Pre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sz="12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en-US" sz="1200" dirty="0"/>
              </a:p>
              <a:p>
                <a:endParaRPr lang="en-US" sz="1200" u="sng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4BC62D-3E07-4B85-BAD3-6E59A52D2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85" y="2714167"/>
                <a:ext cx="1702500" cy="1233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8064AA5-F285-4579-A3B4-4B9181F78755}"/>
              </a:ext>
            </a:extLst>
          </p:cNvPr>
          <p:cNvCxnSpPr>
            <a:cxnSpLocks/>
          </p:cNvCxnSpPr>
          <p:nvPr/>
        </p:nvCxnSpPr>
        <p:spPr>
          <a:xfrm flipV="1">
            <a:off x="7664101" y="3534799"/>
            <a:ext cx="239510" cy="43252"/>
          </a:xfrm>
          <a:prstGeom prst="straightConnector1">
            <a:avLst/>
          </a:prstGeom>
          <a:ln w="15875">
            <a:solidFill>
              <a:srgbClr val="00206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E5EC68E-4D88-4026-8A44-1123DB6FCD79}"/>
              </a:ext>
            </a:extLst>
          </p:cNvPr>
          <p:cNvSpPr txBox="1"/>
          <p:nvPr/>
        </p:nvSpPr>
        <p:spPr>
          <a:xfrm>
            <a:off x="2799434" y="3009514"/>
            <a:ext cx="34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sz="2100" dirty="0">
              <a:solidFill>
                <a:srgbClr val="EC00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B383266-E56B-45E2-AFB5-212B5B5D8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4662">
            <a:off x="2937522" y="3553738"/>
            <a:ext cx="1195864" cy="11144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DD620C9-E59D-49B3-A6B0-7D2EB7CB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549517">
            <a:off x="1904632" y="2989021"/>
            <a:ext cx="1195864" cy="11144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697A9AF-CA70-4342-A5DB-FA211F01E8B8}"/>
              </a:ext>
            </a:extLst>
          </p:cNvPr>
          <p:cNvSpPr txBox="1"/>
          <p:nvPr/>
        </p:nvSpPr>
        <p:spPr>
          <a:xfrm>
            <a:off x="2976129" y="3098654"/>
            <a:ext cx="3474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sz="2100" dirty="0">
              <a:solidFill>
                <a:srgbClr val="EC00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FC6AF0D-0CC4-4037-8301-DD7F2236CA81}"/>
              </a:ext>
            </a:extLst>
          </p:cNvPr>
          <p:cNvCxnSpPr>
            <a:cxnSpLocks/>
          </p:cNvCxnSpPr>
          <p:nvPr/>
        </p:nvCxnSpPr>
        <p:spPr>
          <a:xfrm>
            <a:off x="436073" y="4351786"/>
            <a:ext cx="0" cy="1145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8D9C4DC-9CF5-4206-A754-38D971690C27}"/>
              </a:ext>
            </a:extLst>
          </p:cNvPr>
          <p:cNvSpPr txBox="1"/>
          <p:nvPr/>
        </p:nvSpPr>
        <p:spPr>
          <a:xfrm rot="16200000">
            <a:off x="-189245" y="4593298"/>
            <a:ext cx="1025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Detected Light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302D59-99C9-4BF0-A498-A3BAAE2E4C44}"/>
              </a:ext>
            </a:extLst>
          </p:cNvPr>
          <p:cNvSpPr txBox="1"/>
          <p:nvPr/>
        </p:nvSpPr>
        <p:spPr>
          <a:xfrm>
            <a:off x="1436097" y="5469124"/>
            <a:ext cx="427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time</a:t>
            </a:r>
          </a:p>
        </p:txBody>
      </p:sp>
      <p:sp>
        <p:nvSpPr>
          <p:cNvPr id="62" name="Freeform 50">
            <a:extLst>
              <a:ext uri="{FF2B5EF4-FFF2-40B4-BE49-F238E27FC236}">
                <a16:creationId xmlns:a16="http://schemas.microsoft.com/office/drawing/2014/main" id="{0B092565-56B5-4530-9CEC-300FC3E2D068}"/>
              </a:ext>
            </a:extLst>
          </p:cNvPr>
          <p:cNvSpPr/>
          <p:nvPr/>
        </p:nvSpPr>
        <p:spPr>
          <a:xfrm>
            <a:off x="708954" y="4964340"/>
            <a:ext cx="1057579" cy="535283"/>
          </a:xfrm>
          <a:custGeom>
            <a:avLst/>
            <a:gdLst>
              <a:gd name="connsiteX0" fmla="*/ 17930 w 3056965"/>
              <a:gd name="connsiteY0" fmla="*/ 1640541 h 1667435"/>
              <a:gd name="connsiteX1" fmla="*/ 0 w 3056965"/>
              <a:gd name="connsiteY1" fmla="*/ 0 h 1667435"/>
              <a:gd name="connsiteX2" fmla="*/ 349624 w 3056965"/>
              <a:gd name="connsiteY2" fmla="*/ 1667435 h 1667435"/>
              <a:gd name="connsiteX3" fmla="*/ 1506071 w 3056965"/>
              <a:gd name="connsiteY3" fmla="*/ 1658471 h 1667435"/>
              <a:gd name="connsiteX4" fmla="*/ 1506071 w 3056965"/>
              <a:gd name="connsiteY4" fmla="*/ 98612 h 1667435"/>
              <a:gd name="connsiteX5" fmla="*/ 3056965 w 3056965"/>
              <a:gd name="connsiteY5" fmla="*/ 896471 h 1667435"/>
              <a:gd name="connsiteX6" fmla="*/ 3056965 w 305696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31694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31694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22729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22729 w 3039035"/>
              <a:gd name="connsiteY2" fmla="*/ 1667435 h 1667435"/>
              <a:gd name="connsiteX3" fmla="*/ 1604682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22729 w 3039035"/>
              <a:gd name="connsiteY2" fmla="*/ 1667435 h 1667435"/>
              <a:gd name="connsiteX3" fmla="*/ 1604682 w 3039035"/>
              <a:gd name="connsiteY3" fmla="*/ 1658471 h 1667435"/>
              <a:gd name="connsiteX4" fmla="*/ 1685365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604682 w 3039035"/>
              <a:gd name="connsiteY3" fmla="*/ 1658471 h 1676400"/>
              <a:gd name="connsiteX4" fmla="*/ 1685365 w 3039035"/>
              <a:gd name="connsiteY4" fmla="*/ 8068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685365 w 3039035"/>
              <a:gd name="connsiteY4" fmla="*/ 8068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75632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896916 w 3039035"/>
              <a:gd name="connsiteY4" fmla="*/ 890994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79695"/>
              <a:gd name="connsiteY0" fmla="*/ 1676400 h 1676400"/>
              <a:gd name="connsiteX1" fmla="*/ 35858 w 3079695"/>
              <a:gd name="connsiteY1" fmla="*/ 0 h 1676400"/>
              <a:gd name="connsiteX2" fmla="*/ 322729 w 3079695"/>
              <a:gd name="connsiteY2" fmla="*/ 1667435 h 1676400"/>
              <a:gd name="connsiteX3" fmla="*/ 1883100 w 3079695"/>
              <a:gd name="connsiteY3" fmla="*/ 1666923 h 1676400"/>
              <a:gd name="connsiteX4" fmla="*/ 1896916 w 3079695"/>
              <a:gd name="connsiteY4" fmla="*/ 890994 h 1676400"/>
              <a:gd name="connsiteX5" fmla="*/ 3039035 w 3079695"/>
              <a:gd name="connsiteY5" fmla="*/ 896471 h 1676400"/>
              <a:gd name="connsiteX6" fmla="*/ 3079695 w 3079695"/>
              <a:gd name="connsiteY6" fmla="*/ 919827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896916 w 3039035"/>
              <a:gd name="connsiteY4" fmla="*/ 890994 h 1676400"/>
              <a:gd name="connsiteX5" fmla="*/ 3039035 w 3039035"/>
              <a:gd name="connsiteY5" fmla="*/ 896471 h 1676400"/>
              <a:gd name="connsiteX0" fmla="*/ 0 w 2998375"/>
              <a:gd name="connsiteY0" fmla="*/ 1676400 h 1676400"/>
              <a:gd name="connsiteX1" fmla="*/ 35858 w 2998375"/>
              <a:gd name="connsiteY1" fmla="*/ 0 h 1676400"/>
              <a:gd name="connsiteX2" fmla="*/ 322729 w 2998375"/>
              <a:gd name="connsiteY2" fmla="*/ 1667435 h 1676400"/>
              <a:gd name="connsiteX3" fmla="*/ 1883100 w 2998375"/>
              <a:gd name="connsiteY3" fmla="*/ 1666923 h 1676400"/>
              <a:gd name="connsiteX4" fmla="*/ 1896916 w 2998375"/>
              <a:gd name="connsiteY4" fmla="*/ 890994 h 1676400"/>
              <a:gd name="connsiteX5" fmla="*/ 2998375 w 2998375"/>
              <a:gd name="connsiteY5" fmla="*/ 1462848 h 1676400"/>
              <a:gd name="connsiteX0" fmla="*/ 0 w 2998375"/>
              <a:gd name="connsiteY0" fmla="*/ 785406 h 785406"/>
              <a:gd name="connsiteX1" fmla="*/ 322729 w 2998375"/>
              <a:gd name="connsiteY1" fmla="*/ 776441 h 785406"/>
              <a:gd name="connsiteX2" fmla="*/ 1883100 w 2998375"/>
              <a:gd name="connsiteY2" fmla="*/ 775929 h 785406"/>
              <a:gd name="connsiteX3" fmla="*/ 1896916 w 2998375"/>
              <a:gd name="connsiteY3" fmla="*/ 0 h 785406"/>
              <a:gd name="connsiteX4" fmla="*/ 2998375 w 2998375"/>
              <a:gd name="connsiteY4" fmla="*/ 571854 h 785406"/>
              <a:gd name="connsiteX0" fmla="*/ 0 w 2998375"/>
              <a:gd name="connsiteY0" fmla="*/ 785406 h 785406"/>
              <a:gd name="connsiteX1" fmla="*/ 1883100 w 2998375"/>
              <a:gd name="connsiteY1" fmla="*/ 775929 h 785406"/>
              <a:gd name="connsiteX2" fmla="*/ 1896916 w 2998375"/>
              <a:gd name="connsiteY2" fmla="*/ 0 h 785406"/>
              <a:gd name="connsiteX3" fmla="*/ 2998375 w 2998375"/>
              <a:gd name="connsiteY3" fmla="*/ 571854 h 785406"/>
              <a:gd name="connsiteX0" fmla="*/ 0 w 2680421"/>
              <a:gd name="connsiteY0" fmla="*/ 779319 h 779319"/>
              <a:gd name="connsiteX1" fmla="*/ 1565146 w 2680421"/>
              <a:gd name="connsiteY1" fmla="*/ 775929 h 779319"/>
              <a:gd name="connsiteX2" fmla="*/ 1578962 w 2680421"/>
              <a:gd name="connsiteY2" fmla="*/ 0 h 779319"/>
              <a:gd name="connsiteX3" fmla="*/ 2680421 w 2680421"/>
              <a:gd name="connsiteY3" fmla="*/ 571854 h 77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421" h="779319">
                <a:moveTo>
                  <a:pt x="0" y="779319"/>
                </a:moveTo>
                <a:lnTo>
                  <a:pt x="1565146" y="775929"/>
                </a:lnTo>
                <a:cubicBezTo>
                  <a:pt x="1565146" y="309765"/>
                  <a:pt x="1578962" y="466164"/>
                  <a:pt x="1578962" y="0"/>
                </a:cubicBezTo>
                <a:cubicBezTo>
                  <a:pt x="2141310" y="423768"/>
                  <a:pt x="2395139" y="497335"/>
                  <a:pt x="2680421" y="5718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05668B-6192-4679-A579-461EE3F032A5}"/>
              </a:ext>
            </a:extLst>
          </p:cNvPr>
          <p:cNvCxnSpPr>
            <a:cxnSpLocks/>
          </p:cNvCxnSpPr>
          <p:nvPr/>
        </p:nvCxnSpPr>
        <p:spPr>
          <a:xfrm>
            <a:off x="426406" y="5503804"/>
            <a:ext cx="13402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C3E7431-9E7F-40D6-BF9E-64C5E7239FBB}"/>
              </a:ext>
            </a:extLst>
          </p:cNvPr>
          <p:cNvSpPr txBox="1"/>
          <p:nvPr/>
        </p:nvSpPr>
        <p:spPr>
          <a:xfrm rot="18281624">
            <a:off x="485235" y="4008655"/>
            <a:ext cx="1043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Positron (</a:t>
            </a:r>
            <a:r>
              <a:rPr lang="en-US" sz="1050" i="1" dirty="0">
                <a:solidFill>
                  <a:srgbClr val="FF0000"/>
                </a:solidFill>
              </a:rPr>
              <a:t>e</a:t>
            </a:r>
            <a:r>
              <a:rPr lang="en-US" sz="1050" baseline="30000" dirty="0">
                <a:solidFill>
                  <a:srgbClr val="FF0000"/>
                </a:solidFill>
              </a:rPr>
              <a:t>+</a:t>
            </a:r>
            <a:r>
              <a:rPr lang="en-US" sz="1050" dirty="0">
                <a:solidFill>
                  <a:srgbClr val="FF0000"/>
                </a:solidFill>
              </a:rPr>
              <a:t>)</a:t>
            </a:r>
          </a:p>
          <a:p>
            <a:r>
              <a:rPr lang="en-US" sz="1050" dirty="0">
                <a:solidFill>
                  <a:srgbClr val="EC008C"/>
                </a:solidFill>
              </a:rPr>
              <a:t>Annihilation </a:t>
            </a:r>
            <a:r>
              <a:rPr lang="el-GR" sz="1050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050" dirty="0">
                <a:solidFill>
                  <a:srgbClr val="EC008C"/>
                </a:solidFill>
              </a:rPr>
              <a:t>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A02BEB7-C63B-4F04-B0F0-28CF225DA187}"/>
              </a:ext>
            </a:extLst>
          </p:cNvPr>
          <p:cNvSpPr txBox="1"/>
          <p:nvPr/>
        </p:nvSpPr>
        <p:spPr>
          <a:xfrm rot="18281624">
            <a:off x="1205425" y="4476124"/>
            <a:ext cx="693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Neutron   Capture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562A275-B4D9-418B-BF05-F67E1694A80F}"/>
              </a:ext>
            </a:extLst>
          </p:cNvPr>
          <p:cNvGrpSpPr/>
          <p:nvPr/>
        </p:nvGrpSpPr>
        <p:grpSpPr>
          <a:xfrm>
            <a:off x="496787" y="5612626"/>
            <a:ext cx="308842" cy="275180"/>
            <a:chOff x="5688321" y="4844757"/>
            <a:chExt cx="610149" cy="400634"/>
          </a:xfrm>
        </p:grpSpPr>
        <p:sp>
          <p:nvSpPr>
            <p:cNvPr id="67" name="Left Brace 66">
              <a:extLst>
                <a:ext uri="{FF2B5EF4-FFF2-40B4-BE49-F238E27FC236}">
                  <a16:creationId xmlns:a16="http://schemas.microsoft.com/office/drawing/2014/main" id="{B92DE092-5068-42EB-ADCF-95FFE14218E0}"/>
                </a:ext>
              </a:extLst>
            </p:cNvPr>
            <p:cNvSpPr/>
            <p:nvPr/>
          </p:nvSpPr>
          <p:spPr>
            <a:xfrm rot="16200000">
              <a:off x="5898867" y="4790879"/>
              <a:ext cx="155217" cy="262973"/>
            </a:xfrm>
            <a:prstGeom prst="leftBrac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1335DA-4980-4D47-957B-14E71989C3F5}"/>
                </a:ext>
              </a:extLst>
            </p:cNvPr>
            <p:cNvSpPr txBox="1"/>
            <p:nvPr/>
          </p:nvSpPr>
          <p:spPr>
            <a:xfrm>
              <a:off x="5688321" y="5010143"/>
              <a:ext cx="610149" cy="235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rgbClr val="0070C0"/>
                  </a:solidFill>
                </a:rPr>
                <a:t>10 ns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97B9C6-DF29-47FD-970D-D8C897A7F0AB}"/>
              </a:ext>
            </a:extLst>
          </p:cNvPr>
          <p:cNvGrpSpPr/>
          <p:nvPr/>
        </p:nvGrpSpPr>
        <p:grpSpPr>
          <a:xfrm>
            <a:off x="726389" y="5612323"/>
            <a:ext cx="633612" cy="275181"/>
            <a:chOff x="5823048" y="4844757"/>
            <a:chExt cx="284914" cy="400637"/>
          </a:xfrm>
        </p:grpSpPr>
        <p:sp>
          <p:nvSpPr>
            <p:cNvPr id="70" name="Left Brace 69">
              <a:extLst>
                <a:ext uri="{FF2B5EF4-FFF2-40B4-BE49-F238E27FC236}">
                  <a16:creationId xmlns:a16="http://schemas.microsoft.com/office/drawing/2014/main" id="{7272E746-6763-4E1D-BB2D-B13A0734F0E7}"/>
                </a:ext>
              </a:extLst>
            </p:cNvPr>
            <p:cNvSpPr/>
            <p:nvPr/>
          </p:nvSpPr>
          <p:spPr>
            <a:xfrm rot="16200000">
              <a:off x="5887898" y="4779907"/>
              <a:ext cx="155214" cy="284914"/>
            </a:xfrm>
            <a:prstGeom prst="leftBrace">
              <a:avLst>
                <a:gd name="adj1" fmla="val 19053"/>
                <a:gd name="adj2" fmla="val 500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51E1E9E-656F-4348-A9BC-BE4579A18E40}"/>
                </a:ext>
              </a:extLst>
            </p:cNvPr>
            <p:cNvSpPr txBox="1"/>
            <p:nvPr/>
          </p:nvSpPr>
          <p:spPr>
            <a:xfrm>
              <a:off x="5886702" y="5010145"/>
              <a:ext cx="136681" cy="2352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70C0"/>
                  </a:solidFill>
                </a:rPr>
                <a:t>50 </a:t>
              </a:r>
              <a:r>
                <a:rPr lang="en-US" sz="1050" dirty="0" err="1">
                  <a:solidFill>
                    <a:srgbClr val="0070C0"/>
                  </a:solidFill>
                </a:rPr>
                <a:t>μs</a:t>
              </a:r>
              <a:endParaRPr lang="en-US" sz="1050" dirty="0">
                <a:solidFill>
                  <a:srgbClr val="0070C0"/>
                </a:solidFill>
              </a:endParaRPr>
            </a:p>
          </p:txBody>
        </p:sp>
      </p:grpSp>
      <p:sp>
        <p:nvSpPr>
          <p:cNvPr id="80" name="Freeform 50">
            <a:extLst>
              <a:ext uri="{FF2B5EF4-FFF2-40B4-BE49-F238E27FC236}">
                <a16:creationId xmlns:a16="http://schemas.microsoft.com/office/drawing/2014/main" id="{2F4B193B-6139-4648-8CC2-B64E1DDF006C}"/>
              </a:ext>
            </a:extLst>
          </p:cNvPr>
          <p:cNvSpPr/>
          <p:nvPr/>
        </p:nvSpPr>
        <p:spPr>
          <a:xfrm>
            <a:off x="5400579" y="4342987"/>
            <a:ext cx="1134054" cy="1178306"/>
          </a:xfrm>
          <a:custGeom>
            <a:avLst/>
            <a:gdLst>
              <a:gd name="connsiteX0" fmla="*/ 17930 w 3056965"/>
              <a:gd name="connsiteY0" fmla="*/ 1640541 h 1667435"/>
              <a:gd name="connsiteX1" fmla="*/ 0 w 3056965"/>
              <a:gd name="connsiteY1" fmla="*/ 0 h 1667435"/>
              <a:gd name="connsiteX2" fmla="*/ 349624 w 3056965"/>
              <a:gd name="connsiteY2" fmla="*/ 1667435 h 1667435"/>
              <a:gd name="connsiteX3" fmla="*/ 1506071 w 3056965"/>
              <a:gd name="connsiteY3" fmla="*/ 1658471 h 1667435"/>
              <a:gd name="connsiteX4" fmla="*/ 1506071 w 3056965"/>
              <a:gd name="connsiteY4" fmla="*/ 98612 h 1667435"/>
              <a:gd name="connsiteX5" fmla="*/ 3056965 w 3056965"/>
              <a:gd name="connsiteY5" fmla="*/ 896471 h 1667435"/>
              <a:gd name="connsiteX6" fmla="*/ 3056965 w 305696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31694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31694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22729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22729 w 3039035"/>
              <a:gd name="connsiteY2" fmla="*/ 1667435 h 1667435"/>
              <a:gd name="connsiteX3" fmla="*/ 1604682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22729 w 3039035"/>
              <a:gd name="connsiteY2" fmla="*/ 1667435 h 1667435"/>
              <a:gd name="connsiteX3" fmla="*/ 1604682 w 3039035"/>
              <a:gd name="connsiteY3" fmla="*/ 1658471 h 1667435"/>
              <a:gd name="connsiteX4" fmla="*/ 1685365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604682 w 3039035"/>
              <a:gd name="connsiteY3" fmla="*/ 1658471 h 1676400"/>
              <a:gd name="connsiteX4" fmla="*/ 1685365 w 3039035"/>
              <a:gd name="connsiteY4" fmla="*/ 8068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685365 w 3039035"/>
              <a:gd name="connsiteY4" fmla="*/ 8068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75632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16923 w 3039035"/>
              <a:gd name="connsiteY4" fmla="*/ 945492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70498"/>
              <a:gd name="connsiteY0" fmla="*/ 1676400 h 1676400"/>
              <a:gd name="connsiteX1" fmla="*/ 35858 w 3070498"/>
              <a:gd name="connsiteY1" fmla="*/ 0 h 1676400"/>
              <a:gd name="connsiteX2" fmla="*/ 322729 w 3070498"/>
              <a:gd name="connsiteY2" fmla="*/ 1667435 h 1676400"/>
              <a:gd name="connsiteX3" fmla="*/ 1883100 w 3070498"/>
              <a:gd name="connsiteY3" fmla="*/ 1666923 h 1676400"/>
              <a:gd name="connsiteX4" fmla="*/ 1916923 w 3070498"/>
              <a:gd name="connsiteY4" fmla="*/ 945492 h 1676400"/>
              <a:gd name="connsiteX5" fmla="*/ 3039035 w 3070498"/>
              <a:gd name="connsiteY5" fmla="*/ 896471 h 1676400"/>
              <a:gd name="connsiteX6" fmla="*/ 3070498 w 3070498"/>
              <a:gd name="connsiteY6" fmla="*/ 1193176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16923 w 3039035"/>
              <a:gd name="connsiteY4" fmla="*/ 945492 h 1676400"/>
              <a:gd name="connsiteX5" fmla="*/ 3039035 w 3039035"/>
              <a:gd name="connsiteY5" fmla="*/ 896471 h 1676400"/>
              <a:gd name="connsiteX0" fmla="*/ 0 w 2965620"/>
              <a:gd name="connsiteY0" fmla="*/ 1676400 h 1676400"/>
              <a:gd name="connsiteX1" fmla="*/ 35858 w 2965620"/>
              <a:gd name="connsiteY1" fmla="*/ 0 h 1676400"/>
              <a:gd name="connsiteX2" fmla="*/ 322729 w 2965620"/>
              <a:gd name="connsiteY2" fmla="*/ 1667435 h 1676400"/>
              <a:gd name="connsiteX3" fmla="*/ 1883100 w 2965620"/>
              <a:gd name="connsiteY3" fmla="*/ 1666923 h 1676400"/>
              <a:gd name="connsiteX4" fmla="*/ 1916923 w 2965620"/>
              <a:gd name="connsiteY4" fmla="*/ 945492 h 1676400"/>
              <a:gd name="connsiteX5" fmla="*/ 2965620 w 2965620"/>
              <a:gd name="connsiteY5" fmla="*/ 142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5620" h="1676400">
                <a:moveTo>
                  <a:pt x="0" y="1676400"/>
                </a:moveTo>
                <a:lnTo>
                  <a:pt x="35858" y="0"/>
                </a:lnTo>
                <a:cubicBezTo>
                  <a:pt x="135964" y="1196789"/>
                  <a:pt x="80682" y="1391023"/>
                  <a:pt x="322729" y="1667435"/>
                </a:cubicBezTo>
                <a:lnTo>
                  <a:pt x="1883100" y="1666923"/>
                </a:lnTo>
                <a:cubicBezTo>
                  <a:pt x="1883100" y="1200759"/>
                  <a:pt x="1916923" y="1411656"/>
                  <a:pt x="1916923" y="945492"/>
                </a:cubicBezTo>
                <a:cubicBezTo>
                  <a:pt x="2479271" y="1369260"/>
                  <a:pt x="2680338" y="1352597"/>
                  <a:pt x="2965620" y="14271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B301B68-597C-4E3A-A209-D501EF48FDD0}"/>
              </a:ext>
            </a:extLst>
          </p:cNvPr>
          <p:cNvGrpSpPr/>
          <p:nvPr/>
        </p:nvGrpSpPr>
        <p:grpSpPr>
          <a:xfrm>
            <a:off x="5026975" y="4122940"/>
            <a:ext cx="1722578" cy="1609919"/>
            <a:chOff x="6702634" y="4283308"/>
            <a:chExt cx="2296770" cy="214656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59F3B4-0465-4840-A500-757E6A57B456}"/>
                </a:ext>
              </a:extLst>
            </p:cNvPr>
            <p:cNvSpPr txBox="1"/>
            <p:nvPr/>
          </p:nvSpPr>
          <p:spPr>
            <a:xfrm>
              <a:off x="8350652" y="6091313"/>
              <a:ext cx="6487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time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A8862B3-BDEB-4DF8-A45E-8E5492E2C0DD}"/>
                </a:ext>
              </a:extLst>
            </p:cNvPr>
            <p:cNvGrpSpPr/>
            <p:nvPr/>
          </p:nvGrpSpPr>
          <p:grpSpPr>
            <a:xfrm>
              <a:off x="6702634" y="4283308"/>
              <a:ext cx="2030349" cy="1864468"/>
              <a:chOff x="6702634" y="4283308"/>
              <a:chExt cx="2030349" cy="1864468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760065F-4B2C-488C-965E-2AD8B15B02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4201" y="4588434"/>
                <a:ext cx="0" cy="15503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BE12CD3-2659-4E59-B20B-30A9ED2322E4}"/>
                  </a:ext>
                </a:extLst>
              </p:cNvPr>
              <p:cNvSpPr txBox="1"/>
              <p:nvPr/>
            </p:nvSpPr>
            <p:spPr>
              <a:xfrm rot="16200000">
                <a:off x="6135607" y="4850335"/>
                <a:ext cx="14726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Detected Light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4678E28-66DC-4D7B-BECE-7A0AC91375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2663" y="6137136"/>
                <a:ext cx="1750320" cy="106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143D3BD-8B58-44CF-AB22-A2498D5EF7B1}"/>
              </a:ext>
            </a:extLst>
          </p:cNvPr>
          <p:cNvSpPr txBox="1"/>
          <p:nvPr/>
        </p:nvSpPr>
        <p:spPr>
          <a:xfrm rot="18281624">
            <a:off x="5269664" y="4161151"/>
            <a:ext cx="8967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Proton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5C0470-9EBF-46FF-B307-DCE1EC7692CE}"/>
              </a:ext>
            </a:extLst>
          </p:cNvPr>
          <p:cNvSpPr txBox="1"/>
          <p:nvPr/>
        </p:nvSpPr>
        <p:spPr>
          <a:xfrm rot="18281624">
            <a:off x="6009595" y="4501916"/>
            <a:ext cx="693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Neutron   Capture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273EF40-2A85-4CF9-8D64-CEC6C65993DA}"/>
              </a:ext>
            </a:extLst>
          </p:cNvPr>
          <p:cNvGrpSpPr/>
          <p:nvPr/>
        </p:nvGrpSpPr>
        <p:grpSpPr>
          <a:xfrm>
            <a:off x="5312438" y="5605770"/>
            <a:ext cx="343642" cy="285623"/>
            <a:chOff x="5688321" y="4844757"/>
            <a:chExt cx="610149" cy="380830"/>
          </a:xfrm>
        </p:grpSpPr>
        <p:sp>
          <p:nvSpPr>
            <p:cNvPr id="85" name="Left Brace 84">
              <a:extLst>
                <a:ext uri="{FF2B5EF4-FFF2-40B4-BE49-F238E27FC236}">
                  <a16:creationId xmlns:a16="http://schemas.microsoft.com/office/drawing/2014/main" id="{1162F6AE-B6B6-4938-B5CB-8778292E33B9}"/>
                </a:ext>
              </a:extLst>
            </p:cNvPr>
            <p:cNvSpPr/>
            <p:nvPr/>
          </p:nvSpPr>
          <p:spPr>
            <a:xfrm rot="16200000">
              <a:off x="5898867" y="4790879"/>
              <a:ext cx="155217" cy="262973"/>
            </a:xfrm>
            <a:prstGeom prst="leftBrace">
              <a:avLst>
                <a:gd name="adj1" fmla="val 8333"/>
                <a:gd name="adj2" fmla="val 55647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AA910C6-3C08-4EEF-8C4D-9BDDE2DC69AB}"/>
                </a:ext>
              </a:extLst>
            </p:cNvPr>
            <p:cNvSpPr txBox="1"/>
            <p:nvPr/>
          </p:nvSpPr>
          <p:spPr>
            <a:xfrm>
              <a:off x="5688321" y="5010143"/>
              <a:ext cx="61014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rgbClr val="0070C0"/>
                  </a:solidFill>
                </a:rPr>
                <a:t>10 ns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2B18F8-4A85-4C99-8E74-4E9FD4F0BB6E}"/>
              </a:ext>
            </a:extLst>
          </p:cNvPr>
          <p:cNvGrpSpPr/>
          <p:nvPr/>
        </p:nvGrpSpPr>
        <p:grpSpPr>
          <a:xfrm>
            <a:off x="5555516" y="5605772"/>
            <a:ext cx="563507" cy="285625"/>
            <a:chOff x="5823048" y="4844757"/>
            <a:chExt cx="284914" cy="380832"/>
          </a:xfrm>
        </p:grpSpPr>
        <p:sp>
          <p:nvSpPr>
            <p:cNvPr id="88" name="Left Brace 87">
              <a:extLst>
                <a:ext uri="{FF2B5EF4-FFF2-40B4-BE49-F238E27FC236}">
                  <a16:creationId xmlns:a16="http://schemas.microsoft.com/office/drawing/2014/main" id="{87732D82-1D5D-4669-A5AC-803CA1DE060B}"/>
                </a:ext>
              </a:extLst>
            </p:cNvPr>
            <p:cNvSpPr/>
            <p:nvPr/>
          </p:nvSpPr>
          <p:spPr>
            <a:xfrm rot="16200000">
              <a:off x="5887898" y="4779907"/>
              <a:ext cx="155214" cy="284914"/>
            </a:xfrm>
            <a:prstGeom prst="leftBrace">
              <a:avLst>
                <a:gd name="adj1" fmla="val 15697"/>
                <a:gd name="adj2" fmla="val 500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F76126A-3A0A-4820-8A64-BF6E5D80097B}"/>
                </a:ext>
              </a:extLst>
            </p:cNvPr>
            <p:cNvSpPr txBox="1"/>
            <p:nvPr/>
          </p:nvSpPr>
          <p:spPr>
            <a:xfrm>
              <a:off x="5886702" y="5010145"/>
              <a:ext cx="1737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70C0"/>
                  </a:solidFill>
                </a:rPr>
                <a:t>50 </a:t>
              </a:r>
              <a:r>
                <a:rPr lang="en-US" sz="1050" dirty="0" err="1">
                  <a:solidFill>
                    <a:srgbClr val="0070C0"/>
                  </a:solidFill>
                </a:rPr>
                <a:t>μs</a:t>
              </a:r>
              <a:endParaRPr lang="en-US" sz="1050" dirty="0">
                <a:solidFill>
                  <a:srgbClr val="0070C0"/>
                </a:solidFill>
              </a:endParaRPr>
            </a:p>
          </p:txBody>
        </p:sp>
      </p:grpSp>
      <p:sp>
        <p:nvSpPr>
          <p:cNvPr id="95" name="Sun 94">
            <a:extLst>
              <a:ext uri="{FF2B5EF4-FFF2-40B4-BE49-F238E27FC236}">
                <a16:creationId xmlns:a16="http://schemas.microsoft.com/office/drawing/2014/main" id="{54C94166-7365-4BD9-8B57-90BD91B84DA7}"/>
              </a:ext>
            </a:extLst>
          </p:cNvPr>
          <p:cNvSpPr/>
          <p:nvPr/>
        </p:nvSpPr>
        <p:spPr>
          <a:xfrm>
            <a:off x="2922954" y="3931321"/>
            <a:ext cx="339035" cy="324923"/>
          </a:xfrm>
          <a:prstGeom prst="sun">
            <a:avLst>
              <a:gd name="adj" fmla="val 335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Sun 101">
            <a:extLst>
              <a:ext uri="{FF2B5EF4-FFF2-40B4-BE49-F238E27FC236}">
                <a16:creationId xmlns:a16="http://schemas.microsoft.com/office/drawing/2014/main" id="{BCA0BDD5-2EF6-41DF-8DCC-69231C66BB7A}"/>
              </a:ext>
            </a:extLst>
          </p:cNvPr>
          <p:cNvSpPr/>
          <p:nvPr/>
        </p:nvSpPr>
        <p:spPr>
          <a:xfrm>
            <a:off x="7653946" y="3925463"/>
            <a:ext cx="359281" cy="347956"/>
          </a:xfrm>
          <a:prstGeom prst="sun">
            <a:avLst>
              <a:gd name="adj" fmla="val 335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EAAEE07-E1DD-42BA-A11B-CE26D31D7D94}"/>
              </a:ext>
            </a:extLst>
          </p:cNvPr>
          <p:cNvCxnSpPr>
            <a:cxnSpLocks/>
          </p:cNvCxnSpPr>
          <p:nvPr/>
        </p:nvCxnSpPr>
        <p:spPr>
          <a:xfrm>
            <a:off x="2069558" y="2886073"/>
            <a:ext cx="1533852" cy="0"/>
          </a:xfrm>
          <a:prstGeom prst="line">
            <a:avLst/>
          </a:prstGeom>
          <a:ln w="22225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63B9B0A-3EF7-4514-B547-C9A400A2207F}"/>
              </a:ext>
            </a:extLst>
          </p:cNvPr>
          <p:cNvCxnSpPr>
            <a:cxnSpLocks/>
          </p:cNvCxnSpPr>
          <p:nvPr/>
        </p:nvCxnSpPr>
        <p:spPr>
          <a:xfrm flipV="1">
            <a:off x="3603410" y="2886073"/>
            <a:ext cx="0" cy="1542674"/>
          </a:xfrm>
          <a:prstGeom prst="line">
            <a:avLst/>
          </a:prstGeom>
          <a:ln w="22225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be 21">
            <a:extLst>
              <a:ext uri="{FF2B5EF4-FFF2-40B4-BE49-F238E27FC236}">
                <a16:creationId xmlns:a16="http://schemas.microsoft.com/office/drawing/2014/main" id="{057B5E97-B907-435C-8B89-61CE65E43C19}"/>
              </a:ext>
            </a:extLst>
          </p:cNvPr>
          <p:cNvSpPr>
            <a:spLocks noChangeAspect="1"/>
          </p:cNvSpPr>
          <p:nvPr/>
        </p:nvSpPr>
        <p:spPr>
          <a:xfrm>
            <a:off x="2069559" y="2380483"/>
            <a:ext cx="2042389" cy="2051414"/>
          </a:xfrm>
          <a:prstGeom prst="cube">
            <a:avLst/>
          </a:prstGeom>
          <a:solidFill>
            <a:srgbClr val="FFFF00">
              <a:alpha val="65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Freeform 50">
            <a:extLst>
              <a:ext uri="{FF2B5EF4-FFF2-40B4-BE49-F238E27FC236}">
                <a16:creationId xmlns:a16="http://schemas.microsoft.com/office/drawing/2014/main" id="{6AC58A14-470C-482D-BFC6-970EE3AE2472}"/>
              </a:ext>
            </a:extLst>
          </p:cNvPr>
          <p:cNvSpPr/>
          <p:nvPr/>
        </p:nvSpPr>
        <p:spPr>
          <a:xfrm>
            <a:off x="585143" y="4351786"/>
            <a:ext cx="127335" cy="1151452"/>
          </a:xfrm>
          <a:custGeom>
            <a:avLst/>
            <a:gdLst>
              <a:gd name="connsiteX0" fmla="*/ 17930 w 3056965"/>
              <a:gd name="connsiteY0" fmla="*/ 1640541 h 1667435"/>
              <a:gd name="connsiteX1" fmla="*/ 0 w 3056965"/>
              <a:gd name="connsiteY1" fmla="*/ 0 h 1667435"/>
              <a:gd name="connsiteX2" fmla="*/ 349624 w 3056965"/>
              <a:gd name="connsiteY2" fmla="*/ 1667435 h 1667435"/>
              <a:gd name="connsiteX3" fmla="*/ 1506071 w 3056965"/>
              <a:gd name="connsiteY3" fmla="*/ 1658471 h 1667435"/>
              <a:gd name="connsiteX4" fmla="*/ 1506071 w 3056965"/>
              <a:gd name="connsiteY4" fmla="*/ 98612 h 1667435"/>
              <a:gd name="connsiteX5" fmla="*/ 3056965 w 3056965"/>
              <a:gd name="connsiteY5" fmla="*/ 896471 h 1667435"/>
              <a:gd name="connsiteX6" fmla="*/ 3056965 w 305696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31694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31694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488141 w 3039035"/>
              <a:gd name="connsiteY4" fmla="*/ 98612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421341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22729 w 3039035"/>
              <a:gd name="connsiteY2" fmla="*/ 1667435 h 1667435"/>
              <a:gd name="connsiteX3" fmla="*/ 1488141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22729 w 3039035"/>
              <a:gd name="connsiteY2" fmla="*/ 1667435 h 1667435"/>
              <a:gd name="connsiteX3" fmla="*/ 1604682 w 3039035"/>
              <a:gd name="connsiteY3" fmla="*/ 1658471 h 1667435"/>
              <a:gd name="connsiteX4" fmla="*/ 1568824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40541 h 1667435"/>
              <a:gd name="connsiteX1" fmla="*/ 35858 w 3039035"/>
              <a:gd name="connsiteY1" fmla="*/ 0 h 1667435"/>
              <a:gd name="connsiteX2" fmla="*/ 322729 w 3039035"/>
              <a:gd name="connsiteY2" fmla="*/ 1667435 h 1667435"/>
              <a:gd name="connsiteX3" fmla="*/ 1604682 w 3039035"/>
              <a:gd name="connsiteY3" fmla="*/ 1658471 h 1667435"/>
              <a:gd name="connsiteX4" fmla="*/ 1685365 w 3039035"/>
              <a:gd name="connsiteY4" fmla="*/ 80683 h 1667435"/>
              <a:gd name="connsiteX5" fmla="*/ 3039035 w 3039035"/>
              <a:gd name="connsiteY5" fmla="*/ 896471 h 1667435"/>
              <a:gd name="connsiteX6" fmla="*/ 3039035 w 3039035"/>
              <a:gd name="connsiteY6" fmla="*/ 896471 h 1667435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604682 w 3039035"/>
              <a:gd name="connsiteY3" fmla="*/ 1658471 h 1676400"/>
              <a:gd name="connsiteX4" fmla="*/ 1685365 w 3039035"/>
              <a:gd name="connsiteY4" fmla="*/ 8068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685365 w 3039035"/>
              <a:gd name="connsiteY4" fmla="*/ 8068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00518 w 3039035"/>
              <a:gd name="connsiteY4" fmla="*/ 251013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49506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900517 w 3039035"/>
              <a:gd name="connsiteY3" fmla="*/ 1675632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927412 w 3039035"/>
              <a:gd name="connsiteY4" fmla="*/ 277907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896916 w 3039035"/>
              <a:gd name="connsiteY4" fmla="*/ 890994 h 1676400"/>
              <a:gd name="connsiteX5" fmla="*/ 3039035 w 3039035"/>
              <a:gd name="connsiteY5" fmla="*/ 896471 h 1676400"/>
              <a:gd name="connsiteX6" fmla="*/ 3039035 w 3039035"/>
              <a:gd name="connsiteY6" fmla="*/ 896471 h 1676400"/>
              <a:gd name="connsiteX0" fmla="*/ 0 w 3079695"/>
              <a:gd name="connsiteY0" fmla="*/ 1676400 h 1676400"/>
              <a:gd name="connsiteX1" fmla="*/ 35858 w 3079695"/>
              <a:gd name="connsiteY1" fmla="*/ 0 h 1676400"/>
              <a:gd name="connsiteX2" fmla="*/ 322729 w 3079695"/>
              <a:gd name="connsiteY2" fmla="*/ 1667435 h 1676400"/>
              <a:gd name="connsiteX3" fmla="*/ 1883100 w 3079695"/>
              <a:gd name="connsiteY3" fmla="*/ 1666923 h 1676400"/>
              <a:gd name="connsiteX4" fmla="*/ 1896916 w 3079695"/>
              <a:gd name="connsiteY4" fmla="*/ 890994 h 1676400"/>
              <a:gd name="connsiteX5" fmla="*/ 3039035 w 3079695"/>
              <a:gd name="connsiteY5" fmla="*/ 896471 h 1676400"/>
              <a:gd name="connsiteX6" fmla="*/ 3079695 w 3079695"/>
              <a:gd name="connsiteY6" fmla="*/ 919827 h 1676400"/>
              <a:gd name="connsiteX0" fmla="*/ 0 w 3039035"/>
              <a:gd name="connsiteY0" fmla="*/ 1676400 h 1676400"/>
              <a:gd name="connsiteX1" fmla="*/ 35858 w 3039035"/>
              <a:gd name="connsiteY1" fmla="*/ 0 h 1676400"/>
              <a:gd name="connsiteX2" fmla="*/ 322729 w 3039035"/>
              <a:gd name="connsiteY2" fmla="*/ 1667435 h 1676400"/>
              <a:gd name="connsiteX3" fmla="*/ 1883100 w 3039035"/>
              <a:gd name="connsiteY3" fmla="*/ 1666923 h 1676400"/>
              <a:gd name="connsiteX4" fmla="*/ 1896916 w 3039035"/>
              <a:gd name="connsiteY4" fmla="*/ 890994 h 1676400"/>
              <a:gd name="connsiteX5" fmla="*/ 3039035 w 3039035"/>
              <a:gd name="connsiteY5" fmla="*/ 896471 h 1676400"/>
              <a:gd name="connsiteX0" fmla="*/ 0 w 2998375"/>
              <a:gd name="connsiteY0" fmla="*/ 1676400 h 1676400"/>
              <a:gd name="connsiteX1" fmla="*/ 35858 w 2998375"/>
              <a:gd name="connsiteY1" fmla="*/ 0 h 1676400"/>
              <a:gd name="connsiteX2" fmla="*/ 322729 w 2998375"/>
              <a:gd name="connsiteY2" fmla="*/ 1667435 h 1676400"/>
              <a:gd name="connsiteX3" fmla="*/ 1883100 w 2998375"/>
              <a:gd name="connsiteY3" fmla="*/ 1666923 h 1676400"/>
              <a:gd name="connsiteX4" fmla="*/ 1896916 w 2998375"/>
              <a:gd name="connsiteY4" fmla="*/ 890994 h 1676400"/>
              <a:gd name="connsiteX5" fmla="*/ 2998375 w 2998375"/>
              <a:gd name="connsiteY5" fmla="*/ 1462848 h 1676400"/>
              <a:gd name="connsiteX0" fmla="*/ 0 w 1896916"/>
              <a:gd name="connsiteY0" fmla="*/ 1676400 h 1676400"/>
              <a:gd name="connsiteX1" fmla="*/ 35858 w 1896916"/>
              <a:gd name="connsiteY1" fmla="*/ 0 h 1676400"/>
              <a:gd name="connsiteX2" fmla="*/ 322729 w 1896916"/>
              <a:gd name="connsiteY2" fmla="*/ 1667435 h 1676400"/>
              <a:gd name="connsiteX3" fmla="*/ 1883100 w 1896916"/>
              <a:gd name="connsiteY3" fmla="*/ 1666923 h 1676400"/>
              <a:gd name="connsiteX4" fmla="*/ 1896916 w 1896916"/>
              <a:gd name="connsiteY4" fmla="*/ 890994 h 1676400"/>
              <a:gd name="connsiteX0" fmla="*/ 0 w 1883101"/>
              <a:gd name="connsiteY0" fmla="*/ 1676400 h 1676400"/>
              <a:gd name="connsiteX1" fmla="*/ 35858 w 1883101"/>
              <a:gd name="connsiteY1" fmla="*/ 0 h 1676400"/>
              <a:gd name="connsiteX2" fmla="*/ 322729 w 1883101"/>
              <a:gd name="connsiteY2" fmla="*/ 1667435 h 1676400"/>
              <a:gd name="connsiteX3" fmla="*/ 1883100 w 1883101"/>
              <a:gd name="connsiteY3" fmla="*/ 1666923 h 1676400"/>
              <a:gd name="connsiteX0" fmla="*/ 0 w 322729"/>
              <a:gd name="connsiteY0" fmla="*/ 1676400 h 1676400"/>
              <a:gd name="connsiteX1" fmla="*/ 35858 w 322729"/>
              <a:gd name="connsiteY1" fmla="*/ 0 h 1676400"/>
              <a:gd name="connsiteX2" fmla="*/ 322729 w 322729"/>
              <a:gd name="connsiteY2" fmla="*/ 1667435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729" h="1676400">
                <a:moveTo>
                  <a:pt x="0" y="1676400"/>
                </a:moveTo>
                <a:lnTo>
                  <a:pt x="35858" y="0"/>
                </a:lnTo>
                <a:cubicBezTo>
                  <a:pt x="135964" y="1196789"/>
                  <a:pt x="80682" y="1391023"/>
                  <a:pt x="322729" y="16674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8FCD6837-3894-4690-9AB0-AE9ED38542C6}"/>
              </a:ext>
            </a:extLst>
          </p:cNvPr>
          <p:cNvSpPr txBox="1">
            <a:spLocks/>
          </p:cNvSpPr>
          <p:nvPr/>
        </p:nvSpPr>
        <p:spPr>
          <a:xfrm>
            <a:off x="265716" y="736272"/>
            <a:ext cx="8740659" cy="104985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350"/>
              </a:spcBef>
              <a:buNone/>
            </a:pPr>
            <a:r>
              <a:rPr lang="en-US" sz="1600" kern="0" dirty="0">
                <a:solidFill>
                  <a:srgbClr val="2A3674"/>
                </a:solidFill>
              </a:rPr>
              <a:t>High segmentation allows us to tag the positron annihilation gammas interacting in neighboring cubes.</a:t>
            </a:r>
          </a:p>
          <a:p>
            <a:pPr marL="0" indent="0">
              <a:spcBef>
                <a:spcPts val="675"/>
              </a:spcBef>
              <a:buNone/>
            </a:pPr>
            <a:r>
              <a:rPr lang="en-US" sz="1600" kern="0" dirty="0">
                <a:solidFill>
                  <a:srgbClr val="8A0000"/>
                </a:solidFill>
              </a:rPr>
              <a:t>Neutrons are tagged by the slow scintillation decay time of the zinc sulfide scintillator (200 ns vs 10 ns).</a:t>
            </a:r>
          </a:p>
          <a:p>
            <a:pPr marL="0" indent="0">
              <a:spcBef>
                <a:spcPts val="675"/>
              </a:spcBef>
              <a:buNone/>
            </a:pPr>
            <a:r>
              <a:rPr lang="en-US" sz="1600" kern="0" dirty="0">
                <a:solidFill>
                  <a:srgbClr val="2A3674"/>
                </a:solidFill>
              </a:rPr>
              <a:t>The time ordered coincidence of the positron and the neutron tag separates IBDs from background.</a:t>
            </a:r>
            <a:endParaRPr lang="en-US" sz="1600" dirty="0">
              <a:solidFill>
                <a:srgbClr val="2A3674"/>
              </a:solidFill>
            </a:endParaRPr>
          </a:p>
          <a:p>
            <a:pPr marL="0" indent="0">
              <a:spcBef>
                <a:spcPts val="675"/>
              </a:spcBef>
              <a:buNone/>
            </a:pPr>
            <a:endParaRPr lang="en-US" sz="1500" kern="0" dirty="0"/>
          </a:p>
          <a:p>
            <a:pPr marL="0" indent="0">
              <a:spcBef>
                <a:spcPts val="675"/>
              </a:spcBef>
              <a:buNone/>
            </a:pPr>
            <a:endParaRPr lang="en-US" sz="1500" b="1" kern="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C7E9D33-606A-4C3D-9B51-A7F29FC2AA7B}"/>
              </a:ext>
            </a:extLst>
          </p:cNvPr>
          <p:cNvSpPr txBox="1"/>
          <p:nvPr/>
        </p:nvSpPr>
        <p:spPr>
          <a:xfrm>
            <a:off x="6988662" y="4659597"/>
            <a:ext cx="1304552" cy="1142620"/>
          </a:xfrm>
          <a:prstGeom prst="rect">
            <a:avLst/>
          </a:prstGeom>
          <a:solidFill>
            <a:srgbClr val="FFFF00">
              <a:alpha val="65000"/>
            </a:srgbClr>
          </a:solidFill>
          <a:ln w="12700">
            <a:solidFill>
              <a:srgbClr val="FF6600"/>
            </a:solidFill>
          </a:ln>
        </p:spPr>
        <p:txBody>
          <a:bodyPr wrap="square" lIns="34290" tIns="13716" rIns="34290" bIns="20574" rtlCol="0">
            <a:spAutoFit/>
          </a:bodyPr>
          <a:lstStyle/>
          <a:p>
            <a:pPr algn="ctr"/>
            <a:r>
              <a:rPr lang="en-US" sz="1200" dirty="0">
                <a:solidFill>
                  <a:srgbClr val="FF6600"/>
                </a:solidFill>
              </a:rPr>
              <a:t>In the field we saw 85 correlated fast neutrons for every IBD event, so we need powerful tools to reject them!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3D1715-B7DC-477A-808B-C6DAF27E24A6}"/>
              </a:ext>
            </a:extLst>
          </p:cNvPr>
          <p:cNvGrpSpPr/>
          <p:nvPr/>
        </p:nvGrpSpPr>
        <p:grpSpPr>
          <a:xfrm>
            <a:off x="2119876" y="3714735"/>
            <a:ext cx="514316" cy="498988"/>
            <a:chOff x="5904687" y="-1886069"/>
            <a:chExt cx="1889215" cy="184522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B69B8DA-36B6-4C4D-9E16-1C515A8DE304}"/>
                </a:ext>
              </a:extLst>
            </p:cNvPr>
            <p:cNvSpPr/>
            <p:nvPr/>
          </p:nvSpPr>
          <p:spPr>
            <a:xfrm rot="5400000">
              <a:off x="6475572" y="-1306237"/>
              <a:ext cx="924953" cy="668644"/>
            </a:xfrm>
            <a:prstGeom prst="triangl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A740D70A-C1D7-4D98-B13B-B32C2E00B1A5}"/>
                </a:ext>
              </a:extLst>
            </p:cNvPr>
            <p:cNvSpPr/>
            <p:nvPr/>
          </p:nvSpPr>
          <p:spPr>
            <a:xfrm>
              <a:off x="5904687" y="-1886069"/>
              <a:ext cx="1889215" cy="1845227"/>
            </a:xfrm>
            <a:prstGeom prst="donut">
              <a:avLst>
                <a:gd name="adj" fmla="val 5835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F7960C0-C6DF-4075-9960-6D6DA560CE59}"/>
                  </a:ext>
                </a:extLst>
              </p:cNvPr>
              <p:cNvSpPr/>
              <p:nvPr/>
            </p:nvSpPr>
            <p:spPr>
              <a:xfrm>
                <a:off x="259045" y="2729425"/>
                <a:ext cx="1649922" cy="1310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1200" u="sng" dirty="0">
                    <a:cs typeface="Times New Roman" panose="02020603050405020304" pitchFamily="18" charset="0"/>
                  </a:rPr>
                  <a:t>Inverse Beta Decay</a:t>
                </a:r>
                <a:r>
                  <a:rPr lang="en-US" sz="1200" dirty="0">
                    <a:cs typeface="Times New Roman" panose="02020603050405020304" pitchFamily="18" charset="0"/>
                  </a:rPr>
                  <a:t> (IBD)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2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200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1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2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Li</m:t>
                          </m:r>
                        </m:e>
                      </m:sPre>
                      <m:r>
                        <a:rPr lang="en-US" sz="1200" i="1"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Pre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sz="12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F7960C0-C6DF-4075-9960-6D6DA560C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45" y="2729425"/>
                <a:ext cx="1649922" cy="1310615"/>
              </a:xfrm>
              <a:prstGeom prst="rect">
                <a:avLst/>
              </a:prstGeom>
              <a:blipFill>
                <a:blip r:embed="rId5"/>
                <a:stretch>
                  <a:fillRect t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C67A823-BB89-4844-9CC9-FF4D85A6DA21}"/>
              </a:ext>
            </a:extLst>
          </p:cNvPr>
          <p:cNvSpPr txBox="1"/>
          <p:nvPr/>
        </p:nvSpPr>
        <p:spPr>
          <a:xfrm>
            <a:off x="227901" y="2078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Signal and the Noise</a:t>
            </a:r>
          </a:p>
        </p:txBody>
      </p:sp>
      <p:sp>
        <p:nvSpPr>
          <p:cNvPr id="111" name="Footer Placeholder 2">
            <a:extLst>
              <a:ext uri="{FF2B5EF4-FFF2-40B4-BE49-F238E27FC236}">
                <a16:creationId xmlns:a16="http://schemas.microsoft.com/office/drawing/2014/main" id="{1878CB76-9819-4514-AD67-3BE9A6E79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516688"/>
            <a:ext cx="39624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Jonathan Link</a:t>
            </a:r>
          </a:p>
        </p:txBody>
      </p:sp>
    </p:spTree>
    <p:extLst>
      <p:ext uri="{BB962C8B-B14F-4D97-AF65-F5344CB8AC3E}">
        <p14:creationId xmlns:p14="http://schemas.microsoft.com/office/powerpoint/2010/main" val="3590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08333E-7 -1.48148E-6 L -0.11315 -0.11366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56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04167E-6 -2.59259E-6 L 0.12448 0.12431 " pathEditMode="relative" rAng="0" ptsTypes="AA">
                                      <p:cBhvr>
                                        <p:cTn id="35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62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9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9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162 L 0.02187 0.01458 L 0.02691 0.00301 L 0.03611 0.00926 L 0.02621 0.02245 L 0.0066 0.02569 L 0.01493 -0.00185 L 0.02691 -0.00718 L 0.03698 0.00255 L 0.01597 0.01852 L 0.01614 0.03217 L 0.03003 0.0338 L 0.03611 0.02616 L 0.04496 0.02685 L 0.04097 0.04097 L 0.02153 0.03935 L 0.01979 0.05139 L 0.02899 0.06458 L 0.00989 0.07477 L 0.01667 0.07778 " pathEditMode="relative" rAng="0" ptsTypes="AAAAAAAAAAAAAAAAAAAA">
                                      <p:cBhvr>
                                        <p:cTn id="7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36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4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3372 -0.0051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255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185 L 0.02257 0.01343 L 0.02778 0.00255 L 0.03733 0.00857 L 0.02691 0.02107 L 0.00695 0.02407 L 0.01546 -0.00208 L 0.02796 -0.00718 L 0.0382 0.00208 L 0.0165 0.01736 L 0.01667 0.03032 L 0.03108 0.03194 L 0.03733 0.02454 L 0.04636 0.02523 L 0.04219 0.03866 L 0.02223 0.03704 L 0.02049 0.04861 L 0.02987 0.06111 L 0.01025 0.07083 L 0.01719 0.07361 " pathEditMode="relative" rAng="0" ptsTypes="AAAAAAAAAAAAAAAAAAAA">
                                      <p:cBhvr>
                                        <p:cTn id="14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349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4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9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/>
      <p:bldP spid="19" grpId="0"/>
      <p:bldP spid="20" grpId="0"/>
      <p:bldP spid="20" grpId="1"/>
      <p:bldP spid="20" grpId="2"/>
      <p:bldP spid="21" grpId="0" animBg="1"/>
      <p:bldP spid="28" grpId="0"/>
      <p:bldP spid="28" grpId="1"/>
      <p:bldP spid="33" grpId="0" animBg="1"/>
      <p:bldP spid="33" grpId="1" animBg="1"/>
      <p:bldP spid="41" grpId="0"/>
      <p:bldP spid="42" grpId="0"/>
      <p:bldP spid="42" grpId="1"/>
      <p:bldP spid="43" grpId="0"/>
      <p:bldP spid="43" grpId="1"/>
      <p:bldP spid="43" grpId="2"/>
      <p:bldP spid="44" grpId="0" animBg="1"/>
      <p:bldP spid="45" grpId="0" animBg="1"/>
      <p:bldP spid="45" grpId="1" animBg="1"/>
      <p:bldP spid="45" grpId="2" animBg="1"/>
      <p:bldP spid="45" grpId="3" animBg="1"/>
      <p:bldP spid="51" grpId="0"/>
      <p:bldP spid="51" grpId="1"/>
      <p:bldP spid="54" grpId="0"/>
      <p:bldP spid="54" grpId="1"/>
      <p:bldP spid="57" grpId="0"/>
      <p:bldP spid="57" grpId="1"/>
      <p:bldP spid="62" grpId="0" animBg="1"/>
      <p:bldP spid="65" grpId="0"/>
      <p:bldP spid="80" grpId="0" animBg="1"/>
      <p:bldP spid="82" grpId="0"/>
      <p:bldP spid="83" grpId="0"/>
      <p:bldP spid="95" grpId="0" animBg="1"/>
      <p:bldP spid="95" grpId="1" animBg="1"/>
      <p:bldP spid="102" grpId="0" animBg="1"/>
      <p:bldP spid="102" grpId="1" animBg="1"/>
      <p:bldP spid="22" grpId="0" animBg="1"/>
      <p:bldP spid="22" grpId="1" animBg="1"/>
      <p:bldP spid="22" grpId="2" animBg="1"/>
      <p:bldP spid="22" grpId="3" animBg="1"/>
      <p:bldP spid="107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12" y="696498"/>
            <a:ext cx="4921419" cy="27682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125DCD-FB92-4306-A0D3-B7981B9788A1}"/>
              </a:ext>
            </a:extLst>
          </p:cNvPr>
          <p:cNvSpPr/>
          <p:nvPr/>
        </p:nvSpPr>
        <p:spPr>
          <a:xfrm>
            <a:off x="4237583" y="699144"/>
            <a:ext cx="1266924" cy="277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Jonathan Link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314" y="1"/>
            <a:ext cx="9147313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36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MiniCHANDLER</a:t>
            </a:r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Pictures</a:t>
            </a:r>
          </a:p>
        </p:txBody>
      </p:sp>
      <p:pic>
        <p:nvPicPr>
          <p:cNvPr id="7" name="Picture 2" descr="http://cnp.phys.vt.edu/features/MiniCHANDL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r="8539" b="5443"/>
          <a:stretch/>
        </p:blipFill>
        <p:spPr bwMode="auto">
          <a:xfrm>
            <a:off x="4237583" y="696498"/>
            <a:ext cx="4906416" cy="37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np.phys.vt.edu/features/MiniCHANDLER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7634" r="8016" b="7734"/>
          <a:stretch/>
        </p:blipFill>
        <p:spPr bwMode="auto">
          <a:xfrm>
            <a:off x="0" y="3466440"/>
            <a:ext cx="4237583" cy="30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7229" y="4681528"/>
            <a:ext cx="4419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2A3674"/>
                </a:solidFill>
              </a:rPr>
              <a:t>The 80 kg, 80 channel MiniCHANDLER detector was completed in fall 2016.</a:t>
            </a:r>
          </a:p>
          <a:p>
            <a:r>
              <a:rPr lang="en-US" sz="2000" dirty="0">
                <a:solidFill>
                  <a:srgbClr val="660000"/>
                </a:solidFill>
              </a:rPr>
              <a:t>It was commissioned and installed in our Mobile Neutrino Lab…</a:t>
            </a:r>
          </a:p>
        </p:txBody>
      </p:sp>
    </p:spTree>
    <p:extLst>
      <p:ext uri="{BB962C8B-B14F-4D97-AF65-F5344CB8AC3E}">
        <p14:creationId xmlns:p14="http://schemas.microsoft.com/office/powerpoint/2010/main" val="3314325934"/>
      </p:ext>
    </p:extLst>
  </p:cSld>
  <p:clrMapOvr>
    <a:masterClrMapping/>
  </p:clrMapOvr>
</p:sld>
</file>

<file path=ppt/theme/theme1.xml><?xml version="1.0" encoding="utf-8"?>
<a:theme xmlns:a="http://schemas.openxmlformats.org/drawingml/2006/main" name="1_VT_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57822</TotalTime>
  <Words>1915</Words>
  <Application>Microsoft Office PowerPoint</Application>
  <PresentationFormat>On-screen Show (4:3)</PresentationFormat>
  <Paragraphs>283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 New Roman</vt:lpstr>
      <vt:lpstr>Cambria Math</vt:lpstr>
      <vt:lpstr>Arial Nova Light</vt:lpstr>
      <vt:lpstr>Calibri</vt:lpstr>
      <vt:lpstr>Arial</vt:lpstr>
      <vt:lpstr>Times</vt:lpstr>
      <vt:lpstr>1_VT_Theme</vt:lpstr>
      <vt:lpstr>PowerPoint Presentation</vt:lpstr>
      <vt:lpstr>PowerPoint Presentation</vt:lpstr>
      <vt:lpstr>Neutron Identification in CHANDLER</vt:lpstr>
      <vt:lpstr>Neutron Identification in MicroCHANDLER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Mobile Neutrino Lab</vt:lpstr>
      <vt:lpstr>PowerPoint Presentation</vt:lpstr>
      <vt:lpstr>The Mobile Neutrino Lab</vt:lpstr>
      <vt:lpstr>PowerPoint Presentation</vt:lpstr>
      <vt:lpstr>The IBD Event Selection</vt:lpstr>
      <vt:lpstr>Fitting Δt for Correlated Events</vt:lpstr>
      <vt:lpstr>Time Correlated Fast Neutrons</vt:lpstr>
      <vt:lpstr>The IBD Analysis Results</vt:lpstr>
      <vt:lpstr>Topological Selection</vt:lpstr>
      <vt:lpstr>PowerPoint Presentation</vt:lpstr>
      <vt:lpstr>Future Upgrades</vt:lpstr>
      <vt:lpstr>PowerPoint Presentation</vt:lpstr>
      <vt:lpstr>Future Upgrades</vt:lpstr>
      <vt:lpstr>Half Cubes</vt:lpstr>
      <vt:lpstr>Future Upgrades</vt:lpstr>
      <vt:lpstr>Electronics Upgrade</vt:lpstr>
      <vt:lpstr>Final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Link, Jonathan</dc:creator>
  <cp:lastModifiedBy>Link, Jonathan</cp:lastModifiedBy>
  <cp:revision>752</cp:revision>
  <dcterms:created xsi:type="dcterms:W3CDTF">2014-01-16T18:37:11Z</dcterms:created>
  <dcterms:modified xsi:type="dcterms:W3CDTF">2023-12-08T15:22:27Z</dcterms:modified>
</cp:coreProperties>
</file>