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8" r:id="rId2"/>
    <p:sldId id="275" r:id="rId3"/>
    <p:sldId id="296" r:id="rId4"/>
    <p:sldId id="291" r:id="rId5"/>
    <p:sldId id="271" r:id="rId6"/>
    <p:sldId id="270" r:id="rId7"/>
    <p:sldId id="269" r:id="rId8"/>
    <p:sldId id="268" r:id="rId9"/>
    <p:sldId id="267" r:id="rId10"/>
    <p:sldId id="265" r:id="rId11"/>
    <p:sldId id="264" r:id="rId12"/>
    <p:sldId id="300" r:id="rId13"/>
    <p:sldId id="266" r:id="rId14"/>
    <p:sldId id="263" r:id="rId15"/>
    <p:sldId id="262" r:id="rId16"/>
    <p:sldId id="295" r:id="rId17"/>
    <p:sldId id="298" r:id="rId18"/>
    <p:sldId id="301" r:id="rId19"/>
    <p:sldId id="302" r:id="rId20"/>
    <p:sldId id="305" r:id="rId21"/>
    <p:sldId id="303" r:id="rId22"/>
    <p:sldId id="304" r:id="rId23"/>
    <p:sldId id="306" r:id="rId24"/>
    <p:sldId id="259" r:id="rId25"/>
    <p:sldId id="297" r:id="rId26"/>
    <p:sldId id="293" r:id="rId27"/>
    <p:sldId id="292" r:id="rId28"/>
    <p:sldId id="258" r:id="rId29"/>
    <p:sldId id="25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0E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82B47F-321C-39D8-EAB4-8E9F9845CE41}" v="94" dt="2023-12-08T14:13:55.015"/>
    <p1510:client id="{26EA0B08-586B-41B3-3603-B62E8CAE7ABF}" v="60" dt="2023-12-07T23:54:48.401"/>
    <p1510:client id="{4027A948-8D3D-444A-8AAC-923E05ADA072}" v="302" dt="2023-12-07T22:35:19.610"/>
    <p1510:client id="{592F8531-EDD0-421E-5FDF-E797C43FEB16}" v="886" dt="2023-12-08T12:27:58.176"/>
    <p1510:client id="{A9356B1D-E15D-9C38-648B-1737FFC6814E}" v="818" dt="2023-12-08T07:57:25.5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hroomery.org/forums/usergallery.php?gallery=242486" TargetMode="External"/><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hyperlink" Target="https://elblogde6julianmarias.blogspot.com/" TargetMode="External"/><Relationship Id="rId4" Type="http://schemas.openxmlformats.org/officeDocument/2006/relationships/image" Target="../media/image30.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hyperlink" Target="https://bigcartoon.org/wiki/Garfield" TargetMode="External"/><Relationship Id="rId2" Type="http://schemas.openxmlformats.org/officeDocument/2006/relationships/image" Target="../media/image35.gif"/><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gif"/><Relationship Id="rId7"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bigcartoon.org/wiki/Garfiel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hyperlink" Target="https://bigcartoon.org/wiki/Garfield" TargetMode="External"/><Relationship Id="rId5" Type="http://schemas.openxmlformats.org/officeDocument/2006/relationships/image" Target="../media/image35.gif"/><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hyperlink" Target="http://www.pngall.com/shrek-png" TargetMode="Externa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t="-1000" b="-1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178730-2179-02FE-E040-550DB7EBA01E}"/>
              </a:ext>
            </a:extLst>
          </p:cNvPr>
          <p:cNvSpPr>
            <a:spLocks noGrp="1"/>
          </p:cNvSpPr>
          <p:nvPr>
            <p:ph type="sldNum" sz="quarter" idx="12"/>
          </p:nvPr>
        </p:nvSpPr>
        <p:spPr/>
        <p:txBody>
          <a:bodyPr/>
          <a:lstStyle/>
          <a:p>
            <a:fld id="{330EA680-D336-4FF7-8B7A-9848BB0A1C32}" type="slidenum">
              <a:rPr lang="en-US" sz="1400" smtClean="0"/>
              <a:t>1</a:t>
            </a:fld>
            <a:endParaRPr lang="en-US" sz="1400"/>
          </a:p>
        </p:txBody>
      </p:sp>
      <p:pic>
        <p:nvPicPr>
          <p:cNvPr id="6" name="Picture 11" descr="A picture containing text, sign&#10;&#10;Description automatically generated">
            <a:extLst>
              <a:ext uri="{FF2B5EF4-FFF2-40B4-BE49-F238E27FC236}">
                <a16:creationId xmlns:a16="http://schemas.microsoft.com/office/drawing/2014/main" id="{D74B5F67-713D-AD5D-ED54-80DC82380F6A}"/>
              </a:ext>
            </a:extLst>
          </p:cNvPr>
          <p:cNvPicPr>
            <a:picLocks noChangeAspect="1"/>
          </p:cNvPicPr>
          <p:nvPr/>
        </p:nvPicPr>
        <p:blipFill>
          <a:blip r:embed="rId3"/>
          <a:stretch>
            <a:fillRect/>
          </a:stretch>
        </p:blipFill>
        <p:spPr>
          <a:xfrm>
            <a:off x="116542" y="98611"/>
            <a:ext cx="1211001" cy="1211001"/>
          </a:xfrm>
          <a:prstGeom prst="rect">
            <a:avLst/>
          </a:prstGeom>
        </p:spPr>
      </p:pic>
      <p:sp>
        <p:nvSpPr>
          <p:cNvPr id="8" name="Title 1">
            <a:extLst>
              <a:ext uri="{FF2B5EF4-FFF2-40B4-BE49-F238E27FC236}">
                <a16:creationId xmlns:a16="http://schemas.microsoft.com/office/drawing/2014/main" id="{E37E2854-6E08-2D55-4DBB-E325E07B4CBA}"/>
              </a:ext>
            </a:extLst>
          </p:cNvPr>
          <p:cNvSpPr txBox="1">
            <a:spLocks/>
          </p:cNvSpPr>
          <p:nvPr/>
        </p:nvSpPr>
        <p:spPr>
          <a:xfrm>
            <a:off x="1765769" y="1324178"/>
            <a:ext cx="8791135" cy="58762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Neue Haas Grotesk Text Pro"/>
                <a:cs typeface="Calibri Light"/>
              </a:rPr>
              <a:t>Probing Sterile Neutrinos in Supernovae</a:t>
            </a:r>
          </a:p>
        </p:txBody>
      </p:sp>
      <p:pic>
        <p:nvPicPr>
          <p:cNvPr id="12" name="Picture 12" descr="Icon&#10;&#10;Description automatically generated">
            <a:extLst>
              <a:ext uri="{FF2B5EF4-FFF2-40B4-BE49-F238E27FC236}">
                <a16:creationId xmlns:a16="http://schemas.microsoft.com/office/drawing/2014/main" id="{7ED40126-3703-78CE-81EB-7B01D29FB4A9}"/>
              </a:ext>
            </a:extLst>
          </p:cNvPr>
          <p:cNvPicPr>
            <a:picLocks noChangeAspect="1"/>
          </p:cNvPicPr>
          <p:nvPr/>
        </p:nvPicPr>
        <p:blipFill>
          <a:blip r:embed="rId4"/>
          <a:stretch>
            <a:fillRect/>
          </a:stretch>
        </p:blipFill>
        <p:spPr>
          <a:xfrm>
            <a:off x="9318916" y="165737"/>
            <a:ext cx="2747578" cy="826570"/>
          </a:xfrm>
          <a:prstGeom prst="rect">
            <a:avLst/>
          </a:prstGeom>
        </p:spPr>
      </p:pic>
      <p:sp>
        <p:nvSpPr>
          <p:cNvPr id="14" name="Subtitle 2">
            <a:extLst>
              <a:ext uri="{FF2B5EF4-FFF2-40B4-BE49-F238E27FC236}">
                <a16:creationId xmlns:a16="http://schemas.microsoft.com/office/drawing/2014/main" id="{3269EDD8-27E7-8E07-8A6E-C0C26B70FD20}"/>
              </a:ext>
            </a:extLst>
          </p:cNvPr>
          <p:cNvSpPr txBox="1">
            <a:spLocks/>
          </p:cNvSpPr>
          <p:nvPr/>
        </p:nvSpPr>
        <p:spPr>
          <a:xfrm>
            <a:off x="4573411" y="2850116"/>
            <a:ext cx="2580046" cy="52252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latin typeface="Neue Haas Grotesk Text Pro"/>
              </a:rPr>
              <a:t>       Garv Chauhan</a:t>
            </a:r>
            <a:endParaRPr lang="en-US" sz="2000" b="1">
              <a:solidFill>
                <a:schemeClr val="bg1"/>
              </a:solidFill>
              <a:effectLst>
                <a:glow rad="38100">
                  <a:prstClr val="black">
                    <a:lumMod val="50000"/>
                    <a:lumOff val="50000"/>
                    <a:alpha val="20000"/>
                  </a:prstClr>
                </a:glow>
                <a:outerShdw blurRad="44450" dist="12700" dir="13860000" algn="tl" rotWithShape="0">
                  <a:srgbClr val="000000">
                    <a:alpha val="20000"/>
                  </a:srgbClr>
                </a:outerShdw>
              </a:effectLst>
              <a:latin typeface="Neue Haas Grotesk Text Pro"/>
            </a:endParaRPr>
          </a:p>
        </p:txBody>
      </p:sp>
      <p:sp>
        <p:nvSpPr>
          <p:cNvPr id="16" name="TextBox 15">
            <a:extLst>
              <a:ext uri="{FF2B5EF4-FFF2-40B4-BE49-F238E27FC236}">
                <a16:creationId xmlns:a16="http://schemas.microsoft.com/office/drawing/2014/main" id="{B48F6C30-684B-29A2-4084-76CE8AFB4814}"/>
              </a:ext>
            </a:extLst>
          </p:cNvPr>
          <p:cNvSpPr txBox="1"/>
          <p:nvPr/>
        </p:nvSpPr>
        <p:spPr>
          <a:xfrm>
            <a:off x="2982135" y="3220002"/>
            <a:ext cx="67125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dirty="0">
                <a:solidFill>
                  <a:schemeClr val="bg1"/>
                </a:solidFill>
                <a:ea typeface="+mn-lt"/>
                <a:cs typeface="+mn-lt"/>
              </a:rPr>
              <a:t>Center for Neutrino Physics, </a:t>
            </a:r>
            <a:r>
              <a:rPr lang="en-US" b="1" i="1" dirty="0">
                <a:solidFill>
                  <a:schemeClr val="bg1">
                    <a:lumMod val="95000"/>
                  </a:schemeClr>
                </a:solidFill>
                <a:ea typeface="+mn-lt"/>
                <a:cs typeface="+mn-lt"/>
              </a:rPr>
              <a:t>Department</a:t>
            </a:r>
            <a:r>
              <a:rPr lang="en-US" b="1" i="1" dirty="0">
                <a:solidFill>
                  <a:schemeClr val="bg1"/>
                </a:solidFill>
                <a:ea typeface="+mn-lt"/>
                <a:cs typeface="+mn-lt"/>
              </a:rPr>
              <a:t> of Physics, Virginia Tech</a:t>
            </a:r>
            <a:endParaRPr lang="en-US" b="1" i="1">
              <a:solidFill>
                <a:schemeClr val="bg1"/>
              </a:solidFill>
              <a:cs typeface="Calibri"/>
            </a:endParaRPr>
          </a:p>
        </p:txBody>
      </p:sp>
      <p:sp>
        <p:nvSpPr>
          <p:cNvPr id="18" name="TextBox 17">
            <a:extLst>
              <a:ext uri="{FF2B5EF4-FFF2-40B4-BE49-F238E27FC236}">
                <a16:creationId xmlns:a16="http://schemas.microsoft.com/office/drawing/2014/main" id="{84A5BCD7-52F2-A9EA-8661-130D9EFA7518}"/>
              </a:ext>
            </a:extLst>
          </p:cNvPr>
          <p:cNvSpPr txBox="1"/>
          <p:nvPr/>
        </p:nvSpPr>
        <p:spPr>
          <a:xfrm>
            <a:off x="3591956" y="4746337"/>
            <a:ext cx="81846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lumMod val="95000"/>
                  </a:schemeClr>
                </a:solidFill>
                <a:latin typeface="Neue Haas Grotesk Text Pro"/>
                <a:cs typeface="Calibri"/>
              </a:rPr>
              <a:t> Work with  S. Horiuchi, </a:t>
            </a:r>
            <a:r>
              <a:rPr lang="en-US" sz="1600" dirty="0">
                <a:solidFill>
                  <a:schemeClr val="bg1">
                    <a:lumMod val="95000"/>
                  </a:schemeClr>
                </a:solidFill>
                <a:latin typeface="Neue Haas Grotesk Text Pro"/>
                <a:ea typeface="+mn-lt"/>
                <a:cs typeface="+mn-lt"/>
              </a:rPr>
              <a:t>P. Huber,</a:t>
            </a:r>
            <a:r>
              <a:rPr lang="en-US" sz="1600" dirty="0">
                <a:solidFill>
                  <a:schemeClr val="bg1">
                    <a:lumMod val="95000"/>
                  </a:schemeClr>
                </a:solidFill>
                <a:latin typeface="Neue Haas Grotesk Text Pro"/>
                <a:cs typeface="Calibri"/>
              </a:rPr>
              <a:t>  I. M. Shoemaker</a:t>
            </a:r>
          </a:p>
        </p:txBody>
      </p:sp>
      <p:sp>
        <p:nvSpPr>
          <p:cNvPr id="20" name="TextBox 19">
            <a:extLst>
              <a:ext uri="{FF2B5EF4-FFF2-40B4-BE49-F238E27FC236}">
                <a16:creationId xmlns:a16="http://schemas.microsoft.com/office/drawing/2014/main" id="{65339ABB-F2B6-8E83-E4A9-6CC8EFC83FD8}"/>
              </a:ext>
            </a:extLst>
          </p:cNvPr>
          <p:cNvSpPr txBox="1"/>
          <p:nvPr/>
        </p:nvSpPr>
        <p:spPr>
          <a:xfrm>
            <a:off x="4930090" y="5613948"/>
            <a:ext cx="22541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rPr>
              <a:t>CNP Research Day</a:t>
            </a:r>
            <a:endParaRPr lang="en-US" b="1" dirty="0">
              <a:solidFill>
                <a:schemeClr val="bg1"/>
              </a:solidFill>
              <a:cs typeface="Calibri"/>
            </a:endParaRPr>
          </a:p>
        </p:txBody>
      </p:sp>
      <p:sp>
        <p:nvSpPr>
          <p:cNvPr id="22" name="TextBox 21">
            <a:extLst>
              <a:ext uri="{FF2B5EF4-FFF2-40B4-BE49-F238E27FC236}">
                <a16:creationId xmlns:a16="http://schemas.microsoft.com/office/drawing/2014/main" id="{615EF5F4-E416-5857-8945-C74B51741266}"/>
              </a:ext>
            </a:extLst>
          </p:cNvPr>
          <p:cNvSpPr txBox="1"/>
          <p:nvPr/>
        </p:nvSpPr>
        <p:spPr>
          <a:xfrm>
            <a:off x="5241044" y="5977892"/>
            <a:ext cx="157778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rPr>
              <a:t>Dec 8, 2023</a:t>
            </a:r>
            <a:endParaRPr lang="en-US" sz="1600" dirty="0">
              <a:solidFill>
                <a:schemeClr val="bg1"/>
              </a:solidFill>
              <a:cs typeface="Calibri"/>
            </a:endParaRPr>
          </a:p>
        </p:txBody>
      </p:sp>
      <p:sp>
        <p:nvSpPr>
          <p:cNvPr id="11" name="TextBox 10">
            <a:extLst>
              <a:ext uri="{FF2B5EF4-FFF2-40B4-BE49-F238E27FC236}">
                <a16:creationId xmlns:a16="http://schemas.microsoft.com/office/drawing/2014/main" id="{27663C8C-EF2A-1D09-3383-B7C3309D83F8}"/>
              </a:ext>
            </a:extLst>
          </p:cNvPr>
          <p:cNvSpPr txBox="1"/>
          <p:nvPr/>
        </p:nvSpPr>
        <p:spPr>
          <a:xfrm>
            <a:off x="3263746" y="4406746"/>
            <a:ext cx="56828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lumMod val="95000"/>
                  </a:schemeClr>
                </a:solidFill>
                <a:latin typeface="Neue Haas Grotesk Text Pro"/>
                <a:ea typeface="+mn-lt"/>
                <a:cs typeface="+mn-lt"/>
              </a:rPr>
              <a:t>Based on </a:t>
            </a:r>
            <a:r>
              <a:rPr lang="en-US" sz="1600" err="1">
                <a:solidFill>
                  <a:schemeClr val="bg1">
                    <a:lumMod val="95000"/>
                  </a:schemeClr>
                </a:solidFill>
                <a:latin typeface="Neue Haas Grotesk Text Pro"/>
                <a:ea typeface="+mn-lt"/>
                <a:cs typeface="+mn-lt"/>
              </a:rPr>
              <a:t>arXiv</a:t>
            </a:r>
            <a:r>
              <a:rPr lang="en-US" sz="1600" dirty="0">
                <a:solidFill>
                  <a:schemeClr val="bg1">
                    <a:lumMod val="95000"/>
                  </a:schemeClr>
                </a:solidFill>
                <a:latin typeface="Neue Haas Grotesk Text Pro"/>
                <a:ea typeface="+mn-lt"/>
                <a:cs typeface="+mn-lt"/>
              </a:rPr>
              <a:t> : 2309.08560, 2312.abcde (in preparation)</a:t>
            </a:r>
            <a:endParaRPr lang="en-US">
              <a:solidFill>
                <a:schemeClr val="bg1">
                  <a:lumMod val="95000"/>
                </a:schemeClr>
              </a:solidFill>
              <a:latin typeface="Neue Haas Grotesk Text Pro"/>
            </a:endParaRPr>
          </a:p>
        </p:txBody>
      </p:sp>
    </p:spTree>
    <p:extLst>
      <p:ext uri="{BB962C8B-B14F-4D97-AF65-F5344CB8AC3E}">
        <p14:creationId xmlns:p14="http://schemas.microsoft.com/office/powerpoint/2010/main" val="2512866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66898" y="695916"/>
            <a:ext cx="10515600" cy="604912"/>
          </a:xfrm>
        </p:spPr>
        <p:txBody>
          <a:bodyPr>
            <a:normAutofit fontScale="90000"/>
          </a:bodyPr>
          <a:lstStyle/>
          <a:p>
            <a:r>
              <a:rPr lang="en-US" sz="4000" b="1" dirty="0">
                <a:latin typeface="Neue Haas Grotesk Text Pro"/>
                <a:ea typeface="Calibri Light"/>
                <a:cs typeface="Calibri Light"/>
              </a:rPr>
              <a:t>Boltzmann Transport</a:t>
            </a:r>
            <a:endParaRPr lang="en-US" dirty="0"/>
          </a:p>
        </p:txBody>
      </p:sp>
      <p:sp>
        <p:nvSpPr>
          <p:cNvPr id="3" name="Content Placeholder 2">
            <a:extLst>
              <a:ext uri="{FF2B5EF4-FFF2-40B4-BE49-F238E27FC236}">
                <a16:creationId xmlns:a16="http://schemas.microsoft.com/office/drawing/2014/main" id="{24AB600E-B4A5-C344-89EE-87E9929F1004}"/>
              </a:ext>
            </a:extLst>
          </p:cNvPr>
          <p:cNvSpPr>
            <a:spLocks noGrp="1"/>
          </p:cNvSpPr>
          <p:nvPr>
            <p:ph idx="1"/>
          </p:nvPr>
        </p:nvSpPr>
        <p:spPr>
          <a:xfrm>
            <a:off x="848588" y="2063750"/>
            <a:ext cx="10503788" cy="3862100"/>
          </a:xfrm>
        </p:spPr>
        <p:txBody>
          <a:bodyPr vert="horz" lIns="91440" tIns="45720" rIns="91440" bIns="45720" rtlCol="0" anchor="t">
            <a:normAutofit/>
          </a:bodyPr>
          <a:lstStyle/>
          <a:p>
            <a:pPr marL="0" indent="0">
              <a:buNone/>
            </a:pPr>
            <a:endParaRPr lang="en-US" sz="1600" dirty="0">
              <a:latin typeface="Neue Haas Grotesk Text Pro"/>
              <a:ea typeface="+mn-lt"/>
              <a:cs typeface="+mn-lt"/>
            </a:endParaRPr>
          </a:p>
          <a:p>
            <a:r>
              <a:rPr lang="en-US" sz="1600" dirty="0">
                <a:latin typeface="Neue Haas Grotesk Text Pro"/>
                <a:ea typeface="+mn-lt"/>
                <a:cs typeface="+mn-lt"/>
              </a:rPr>
              <a:t>Assuming the medium is homogeneous and isotropic. This implies that the change in phase-space density  will only be affected by the scatterings/pair-annihilation processes in the SN core. </a:t>
            </a:r>
            <a:endParaRPr lang="en-US" sz="1600">
              <a:latin typeface="Neue Haas Grotesk Text Pro"/>
              <a:cs typeface="Calibri"/>
            </a:endParaRPr>
          </a:p>
        </p:txBody>
      </p:sp>
      <p:pic>
        <p:nvPicPr>
          <p:cNvPr id="4" name="Picture 4" descr="Text&#10;&#10;Description automatically generated">
            <a:extLst>
              <a:ext uri="{FF2B5EF4-FFF2-40B4-BE49-F238E27FC236}">
                <a16:creationId xmlns:a16="http://schemas.microsoft.com/office/drawing/2014/main" id="{D50952DF-030C-1B55-559F-E45359084FF4}"/>
              </a:ext>
            </a:extLst>
          </p:cNvPr>
          <p:cNvPicPr>
            <a:picLocks noChangeAspect="1"/>
          </p:cNvPicPr>
          <p:nvPr/>
        </p:nvPicPr>
        <p:blipFill>
          <a:blip r:embed="rId2"/>
          <a:stretch>
            <a:fillRect/>
          </a:stretch>
        </p:blipFill>
        <p:spPr>
          <a:xfrm>
            <a:off x="4684858" y="3042739"/>
            <a:ext cx="1987107" cy="774327"/>
          </a:xfrm>
          <a:prstGeom prst="rect">
            <a:avLst/>
          </a:prstGeom>
        </p:spPr>
      </p:pic>
      <p:pic>
        <p:nvPicPr>
          <p:cNvPr id="8" name="Picture 8" descr="A picture containing schematic&#10;&#10;Description automatically generated">
            <a:extLst>
              <a:ext uri="{FF2B5EF4-FFF2-40B4-BE49-F238E27FC236}">
                <a16:creationId xmlns:a16="http://schemas.microsoft.com/office/drawing/2014/main" id="{637F2E5B-28B6-8B04-27E8-8708AE4C8B7E}"/>
              </a:ext>
            </a:extLst>
          </p:cNvPr>
          <p:cNvPicPr>
            <a:picLocks noChangeAspect="1"/>
          </p:cNvPicPr>
          <p:nvPr/>
        </p:nvPicPr>
        <p:blipFill>
          <a:blip r:embed="rId3"/>
          <a:stretch>
            <a:fillRect/>
          </a:stretch>
        </p:blipFill>
        <p:spPr>
          <a:xfrm>
            <a:off x="3980121" y="5414383"/>
            <a:ext cx="3268920" cy="811385"/>
          </a:xfrm>
          <a:prstGeom prst="rect">
            <a:avLst/>
          </a:prstGeom>
        </p:spPr>
      </p:pic>
      <p:sp>
        <p:nvSpPr>
          <p:cNvPr id="9" name="TextBox 8">
            <a:extLst>
              <a:ext uri="{FF2B5EF4-FFF2-40B4-BE49-F238E27FC236}">
                <a16:creationId xmlns:a16="http://schemas.microsoft.com/office/drawing/2014/main" id="{B68C611A-86CC-D0E2-D6FA-009082EF480D}"/>
              </a:ext>
            </a:extLst>
          </p:cNvPr>
          <p:cNvSpPr txBox="1"/>
          <p:nvPr/>
        </p:nvSpPr>
        <p:spPr>
          <a:xfrm>
            <a:off x="846122" y="1854790"/>
            <a:ext cx="974223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dirty="0">
                <a:latin typeface="Neue Haas Grotesk Text Pro"/>
              </a:rPr>
              <a:t>The evolution of sterile neutrino abundances is governed by the Boltzmann transport equation.</a:t>
            </a:r>
            <a:endParaRPr lang="en-US" dirty="0">
              <a:ea typeface="Calibri" panose="020F0502020204030204"/>
              <a:cs typeface="Calibri" panose="020F0502020204030204"/>
            </a:endParaRPr>
          </a:p>
        </p:txBody>
      </p:sp>
      <p:sp>
        <p:nvSpPr>
          <p:cNvPr id="10" name="Slide Number Placeholder 9">
            <a:extLst>
              <a:ext uri="{FF2B5EF4-FFF2-40B4-BE49-F238E27FC236}">
                <a16:creationId xmlns:a16="http://schemas.microsoft.com/office/drawing/2014/main" id="{D1B8BA64-A574-BD18-C6BB-4C5D26BB333E}"/>
              </a:ext>
            </a:extLst>
          </p:cNvPr>
          <p:cNvSpPr>
            <a:spLocks noGrp="1"/>
          </p:cNvSpPr>
          <p:nvPr>
            <p:ph type="sldNum" sz="quarter" idx="12"/>
          </p:nvPr>
        </p:nvSpPr>
        <p:spPr/>
        <p:txBody>
          <a:bodyPr/>
          <a:lstStyle/>
          <a:p>
            <a:fld id="{330EA680-D336-4FF7-8B7A-9848BB0A1C32}" type="slidenum">
              <a:rPr lang="en-US" smtClean="0"/>
              <a:t>10</a:t>
            </a:fld>
            <a:endParaRPr lang="en-US"/>
          </a:p>
        </p:txBody>
      </p:sp>
      <p:grpSp>
        <p:nvGrpSpPr>
          <p:cNvPr id="12" name="Group 11">
            <a:extLst>
              <a:ext uri="{FF2B5EF4-FFF2-40B4-BE49-F238E27FC236}">
                <a16:creationId xmlns:a16="http://schemas.microsoft.com/office/drawing/2014/main" id="{AF8F9E43-0F93-EA62-F1E4-1AE92E149976}"/>
              </a:ext>
            </a:extLst>
          </p:cNvPr>
          <p:cNvGrpSpPr/>
          <p:nvPr/>
        </p:nvGrpSpPr>
        <p:grpSpPr>
          <a:xfrm>
            <a:off x="1768064" y="3952508"/>
            <a:ext cx="8236687" cy="1060211"/>
            <a:chOff x="1768064" y="4185590"/>
            <a:chExt cx="8236687" cy="1060211"/>
          </a:xfrm>
        </p:grpSpPr>
        <p:grpSp>
          <p:nvGrpSpPr>
            <p:cNvPr id="5" name="Group 4">
              <a:extLst>
                <a:ext uri="{FF2B5EF4-FFF2-40B4-BE49-F238E27FC236}">
                  <a16:creationId xmlns:a16="http://schemas.microsoft.com/office/drawing/2014/main" id="{40FF424B-F3AF-618A-32D1-B4A5A7DDDB1A}"/>
                </a:ext>
              </a:extLst>
            </p:cNvPr>
            <p:cNvGrpSpPr/>
            <p:nvPr/>
          </p:nvGrpSpPr>
          <p:grpSpPr>
            <a:xfrm>
              <a:off x="1768064" y="4185590"/>
              <a:ext cx="8236687" cy="608260"/>
              <a:chOff x="1747285" y="4808359"/>
              <a:chExt cx="8236687" cy="608260"/>
            </a:xfrm>
          </p:grpSpPr>
          <p:pic>
            <p:nvPicPr>
              <p:cNvPr id="6" name="Picture 6" descr="Text, letter&#10;&#10;Description automatically generated">
                <a:extLst>
                  <a:ext uri="{FF2B5EF4-FFF2-40B4-BE49-F238E27FC236}">
                    <a16:creationId xmlns:a16="http://schemas.microsoft.com/office/drawing/2014/main" id="{AFB8E825-036F-79D8-F196-607A541072F7}"/>
                  </a:ext>
                </a:extLst>
              </p:cNvPr>
              <p:cNvPicPr>
                <a:picLocks noChangeAspect="1"/>
              </p:cNvPicPr>
              <p:nvPr/>
            </p:nvPicPr>
            <p:blipFill>
              <a:blip r:embed="rId4"/>
              <a:stretch>
                <a:fillRect/>
              </a:stretch>
            </p:blipFill>
            <p:spPr>
              <a:xfrm>
                <a:off x="1747285" y="4808359"/>
                <a:ext cx="4349897" cy="608260"/>
              </a:xfrm>
              <a:prstGeom prst="rect">
                <a:avLst/>
              </a:prstGeom>
            </p:spPr>
          </p:pic>
          <p:pic>
            <p:nvPicPr>
              <p:cNvPr id="7" name="Picture 7" descr="A picture containing clock, watch&#10;&#10;Description automatically generated">
                <a:extLst>
                  <a:ext uri="{FF2B5EF4-FFF2-40B4-BE49-F238E27FC236}">
                    <a16:creationId xmlns:a16="http://schemas.microsoft.com/office/drawing/2014/main" id="{3F860243-362C-DDAA-E7F5-90E04FE28A7F}"/>
                  </a:ext>
                </a:extLst>
              </p:cNvPr>
              <p:cNvPicPr>
                <a:picLocks noChangeAspect="1"/>
              </p:cNvPicPr>
              <p:nvPr/>
            </p:nvPicPr>
            <p:blipFill>
              <a:blip r:embed="rId5"/>
              <a:stretch>
                <a:fillRect/>
              </a:stretch>
            </p:blipFill>
            <p:spPr>
              <a:xfrm>
                <a:off x="6094820" y="4929866"/>
                <a:ext cx="3889152" cy="365248"/>
              </a:xfrm>
              <a:prstGeom prst="rect">
                <a:avLst/>
              </a:prstGeom>
            </p:spPr>
          </p:pic>
        </p:grpSp>
        <p:pic>
          <p:nvPicPr>
            <p:cNvPr id="11" name="Picture 11" descr="Icon&#10;&#10;Description automatically generated">
              <a:extLst>
                <a:ext uri="{FF2B5EF4-FFF2-40B4-BE49-F238E27FC236}">
                  <a16:creationId xmlns:a16="http://schemas.microsoft.com/office/drawing/2014/main" id="{8E04D35A-32DB-B38E-4608-80C9EF40B3F3}"/>
                </a:ext>
              </a:extLst>
            </p:cNvPr>
            <p:cNvPicPr>
              <a:picLocks noChangeAspect="1"/>
            </p:cNvPicPr>
            <p:nvPr/>
          </p:nvPicPr>
          <p:blipFill>
            <a:blip r:embed="rId6"/>
            <a:stretch>
              <a:fillRect/>
            </a:stretch>
          </p:blipFill>
          <p:spPr>
            <a:xfrm>
              <a:off x="3204882" y="4978445"/>
              <a:ext cx="4890246" cy="267356"/>
            </a:xfrm>
            <a:prstGeom prst="rect">
              <a:avLst/>
            </a:prstGeom>
          </p:spPr>
        </p:pic>
      </p:grpSp>
      <p:sp>
        <p:nvSpPr>
          <p:cNvPr id="14" name="TextBox 13">
            <a:extLst>
              <a:ext uri="{FF2B5EF4-FFF2-40B4-BE49-F238E27FC236}">
                <a16:creationId xmlns:a16="http://schemas.microsoft.com/office/drawing/2014/main" id="{283F5A6D-12E4-4007-3CCB-80642798BC27}"/>
              </a:ext>
            </a:extLst>
          </p:cNvPr>
          <p:cNvSpPr txBox="1"/>
          <p:nvPr/>
        </p:nvSpPr>
        <p:spPr>
          <a:xfrm>
            <a:off x="1145952" y="6355906"/>
            <a:ext cx="427665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solidFill>
                  <a:srgbClr val="FF0000"/>
                </a:solidFill>
                <a:cs typeface="Calibri"/>
              </a:rPr>
              <a:t>Mastrotaro</a:t>
            </a:r>
            <a:r>
              <a:rPr lang="en-US" sz="1000" dirty="0">
                <a:solidFill>
                  <a:srgbClr val="FF0000"/>
                </a:solidFill>
                <a:cs typeface="Calibri"/>
              </a:rPr>
              <a:t>, </a:t>
            </a:r>
            <a:r>
              <a:rPr lang="en-US" sz="1000" err="1">
                <a:solidFill>
                  <a:srgbClr val="FF0000"/>
                </a:solidFill>
                <a:cs typeface="Calibri"/>
              </a:rPr>
              <a:t>Mirizzi</a:t>
            </a:r>
            <a:r>
              <a:rPr lang="en-US" sz="1000" dirty="0">
                <a:solidFill>
                  <a:srgbClr val="FF0000"/>
                </a:solidFill>
                <a:cs typeface="Calibri"/>
              </a:rPr>
              <a:t>, Serpico, Esmaili JCAP 01 (2020)</a:t>
            </a:r>
            <a:endParaRPr lang="en-US" dirty="0">
              <a:solidFill>
                <a:srgbClr val="FF0000"/>
              </a:solidFill>
              <a:cs typeface="Calibri"/>
            </a:endParaRPr>
          </a:p>
        </p:txBody>
      </p:sp>
      <p:pic>
        <p:nvPicPr>
          <p:cNvPr id="16" name="Picture 17" descr="A person with a beard and glasses&#10;&#10;Description automatically generated">
            <a:extLst>
              <a:ext uri="{FF2B5EF4-FFF2-40B4-BE49-F238E27FC236}">
                <a16:creationId xmlns:a16="http://schemas.microsoft.com/office/drawing/2014/main" id="{CCEBF8E3-B7A7-8162-1EAF-0CEF76959899}"/>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9157716" y="131433"/>
            <a:ext cx="1034750" cy="1196480"/>
          </a:xfrm>
          <a:prstGeom prst="rect">
            <a:avLst/>
          </a:prstGeom>
        </p:spPr>
      </p:pic>
      <p:sp>
        <p:nvSpPr>
          <p:cNvPr id="18" name="TextBox 17">
            <a:extLst>
              <a:ext uri="{FF2B5EF4-FFF2-40B4-BE49-F238E27FC236}">
                <a16:creationId xmlns:a16="http://schemas.microsoft.com/office/drawing/2014/main" id="{D10A775F-6B72-27EE-5D24-DF1A7BCE142D}"/>
              </a:ext>
            </a:extLst>
          </p:cNvPr>
          <p:cNvSpPr txBox="1"/>
          <p:nvPr/>
        </p:nvSpPr>
        <p:spPr>
          <a:xfrm>
            <a:off x="5195888" y="4476750"/>
            <a:ext cx="1800225" cy="317500"/>
          </a:xfrm>
          <a:prstGeom prst="rect">
            <a:avLst/>
          </a:prstGeom>
        </p:spPr>
        <p:txBody>
          <a:bodyPr lIns="91440" tIns="45720" rIns="91440" bIns="45720" anchor="t">
            <a:normAutofit fontScale="92500" lnSpcReduction="20000"/>
          </a:bodyPr>
          <a:lstStyle/>
          <a:p>
            <a:endParaRPr lang="en-US" dirty="0">
              <a:cs typeface="Calibri"/>
            </a:endParaRPr>
          </a:p>
        </p:txBody>
      </p:sp>
      <p:pic>
        <p:nvPicPr>
          <p:cNvPr id="20" name="Picture 20" descr="A red bus with green wheels&#10;&#10;Description automatically generated">
            <a:extLst>
              <a:ext uri="{FF2B5EF4-FFF2-40B4-BE49-F238E27FC236}">
                <a16:creationId xmlns:a16="http://schemas.microsoft.com/office/drawing/2014/main" id="{1ED414DD-13D8-E854-47B3-6BC4A99765C6}"/>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037781" y="976457"/>
            <a:ext cx="1154546" cy="647123"/>
          </a:xfrm>
          <a:prstGeom prst="rect">
            <a:avLst/>
          </a:prstGeom>
        </p:spPr>
      </p:pic>
      <p:sp>
        <p:nvSpPr>
          <p:cNvPr id="21" name="TextBox 20">
            <a:extLst>
              <a:ext uri="{FF2B5EF4-FFF2-40B4-BE49-F238E27FC236}">
                <a16:creationId xmlns:a16="http://schemas.microsoft.com/office/drawing/2014/main" id="{4FCA55FC-1A12-0C7D-3217-7B05F190869B}"/>
              </a:ext>
            </a:extLst>
          </p:cNvPr>
          <p:cNvSpPr txBox="1"/>
          <p:nvPr/>
        </p:nvSpPr>
        <p:spPr>
          <a:xfrm>
            <a:off x="4724400" y="4200525"/>
            <a:ext cx="2743200" cy="317500"/>
          </a:xfrm>
          <a:prstGeom prst="rect">
            <a:avLst/>
          </a:prstGeom>
        </p:spPr>
        <p:txBody>
          <a:bodyPr lIns="91440" tIns="45720" rIns="91440" bIns="45720" anchor="t">
            <a:normAutofit fontScale="92500" lnSpcReduction="20000"/>
          </a:bodyPr>
          <a:lstStyle/>
          <a:p>
            <a:endParaRPr lang="en-US" dirty="0">
              <a:cs typeface="Calibri"/>
            </a:endParaRPr>
          </a:p>
        </p:txBody>
      </p:sp>
    </p:spTree>
    <p:extLst>
      <p:ext uri="{BB962C8B-B14F-4D97-AF65-F5344CB8AC3E}">
        <p14:creationId xmlns:p14="http://schemas.microsoft.com/office/powerpoint/2010/main" val="157971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66898" y="695916"/>
            <a:ext cx="10515600" cy="604912"/>
          </a:xfrm>
        </p:spPr>
        <p:txBody>
          <a:bodyPr>
            <a:normAutofit fontScale="90000"/>
          </a:bodyPr>
          <a:lstStyle/>
          <a:p>
            <a:r>
              <a:rPr lang="en-US" sz="4000" b="1" dirty="0">
                <a:latin typeface="Neue Haas Grotesk Text Pro"/>
                <a:ea typeface="Calibri Light"/>
                <a:cs typeface="Calibri Light"/>
              </a:rPr>
              <a:t>Energy Deposition</a:t>
            </a:r>
          </a:p>
        </p:txBody>
      </p:sp>
      <p:sp>
        <p:nvSpPr>
          <p:cNvPr id="3" name="TextBox 2">
            <a:extLst>
              <a:ext uri="{FF2B5EF4-FFF2-40B4-BE49-F238E27FC236}">
                <a16:creationId xmlns:a16="http://schemas.microsoft.com/office/drawing/2014/main" id="{F7725D89-9825-06F2-5087-AA0EB8FB0530}"/>
              </a:ext>
            </a:extLst>
          </p:cNvPr>
          <p:cNvSpPr txBox="1"/>
          <p:nvPr/>
        </p:nvSpPr>
        <p:spPr>
          <a:xfrm>
            <a:off x="914399" y="1909482"/>
            <a:ext cx="99239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Calibri"/>
                <a:cs typeface="Calibri"/>
              </a:rPr>
              <a:t>The sterile neutrino produced in SN core, decays outside the core but inside the mantle region, depositing energy into the SN envelope. </a:t>
            </a:r>
          </a:p>
        </p:txBody>
      </p:sp>
      <p:pic>
        <p:nvPicPr>
          <p:cNvPr id="6" name="Picture 6" descr="A picture containing clipart, linedrawing&#10;&#10;Description automatically generated">
            <a:extLst>
              <a:ext uri="{FF2B5EF4-FFF2-40B4-BE49-F238E27FC236}">
                <a16:creationId xmlns:a16="http://schemas.microsoft.com/office/drawing/2014/main" id="{89CABB72-6283-DAD2-E1F5-A05722F7EF9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516214" y="350727"/>
            <a:ext cx="1488411" cy="1206501"/>
          </a:xfrm>
          <a:prstGeom prst="rect">
            <a:avLst/>
          </a:prstGeom>
        </p:spPr>
      </p:pic>
      <p:sp>
        <p:nvSpPr>
          <p:cNvPr id="7" name="TextBox 6">
            <a:extLst>
              <a:ext uri="{FF2B5EF4-FFF2-40B4-BE49-F238E27FC236}">
                <a16:creationId xmlns:a16="http://schemas.microsoft.com/office/drawing/2014/main" id="{AF42BF88-F2CD-5594-329C-936E7E8AA7EE}"/>
              </a:ext>
            </a:extLst>
          </p:cNvPr>
          <p:cNvSpPr txBox="1"/>
          <p:nvPr/>
        </p:nvSpPr>
        <p:spPr>
          <a:xfrm>
            <a:off x="9705237" y="2514157"/>
            <a:ext cx="2114550" cy="317500"/>
          </a:xfrm>
          <a:prstGeom prst="rect">
            <a:avLst/>
          </a:prstGeom>
        </p:spPr>
        <p:txBody>
          <a:bodyPr lIns="91440" tIns="45720" rIns="91440" bIns="45720" anchor="t">
            <a:normAutofit fontScale="92500" lnSpcReduction="20000"/>
          </a:bodyPr>
          <a:lstStyle/>
          <a:p>
            <a:endParaRPr lang="en-US" dirty="0">
              <a:ea typeface="Calibri"/>
              <a:cs typeface="Calibri"/>
            </a:endParaRPr>
          </a:p>
        </p:txBody>
      </p:sp>
      <p:sp>
        <p:nvSpPr>
          <p:cNvPr id="5" name="Slide Number Placeholder 4">
            <a:extLst>
              <a:ext uri="{FF2B5EF4-FFF2-40B4-BE49-F238E27FC236}">
                <a16:creationId xmlns:a16="http://schemas.microsoft.com/office/drawing/2014/main" id="{E5921BB4-206F-8498-9C1F-A330FCF36124}"/>
              </a:ext>
            </a:extLst>
          </p:cNvPr>
          <p:cNvSpPr>
            <a:spLocks noGrp="1"/>
          </p:cNvSpPr>
          <p:nvPr>
            <p:ph type="sldNum" sz="quarter" idx="12"/>
          </p:nvPr>
        </p:nvSpPr>
        <p:spPr/>
        <p:txBody>
          <a:bodyPr/>
          <a:lstStyle/>
          <a:p>
            <a:fld id="{330EA680-D336-4FF7-8B7A-9848BB0A1C32}" type="slidenum">
              <a:rPr lang="en-US" smtClean="0"/>
              <a:t>11</a:t>
            </a:fld>
            <a:endParaRPr lang="en-US"/>
          </a:p>
        </p:txBody>
      </p:sp>
      <p:sp>
        <p:nvSpPr>
          <p:cNvPr id="11" name="TextBox 10">
            <a:extLst>
              <a:ext uri="{FF2B5EF4-FFF2-40B4-BE49-F238E27FC236}">
                <a16:creationId xmlns:a16="http://schemas.microsoft.com/office/drawing/2014/main" id="{DEA3EF62-5DDF-0BAA-F87D-0C2CDF03AAC8}"/>
              </a:ext>
            </a:extLst>
          </p:cNvPr>
          <p:cNvSpPr txBox="1"/>
          <p:nvPr/>
        </p:nvSpPr>
        <p:spPr>
          <a:xfrm>
            <a:off x="915581" y="4560186"/>
            <a:ext cx="971106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latin typeface="Neue Haas Grotesk Text Pro"/>
                <a:cs typeface="Calibri" panose="020F0502020204030204"/>
              </a:rPr>
              <a:t>For reference model, we use </a:t>
            </a:r>
            <a:r>
              <a:rPr lang="en-US" sz="1600" dirty="0" err="1">
                <a:latin typeface="Neue Haas Grotesk Text Pro"/>
                <a:cs typeface="Calibri" panose="020F0502020204030204"/>
              </a:rPr>
              <a:t>Garching</a:t>
            </a:r>
            <a:r>
              <a:rPr lang="en-US" sz="1600" dirty="0">
                <a:latin typeface="Neue Haas Grotesk Text Pro"/>
                <a:cs typeface="Calibri" panose="020F0502020204030204"/>
              </a:rPr>
              <a:t> group's SFHo-18.8 muonic model.</a:t>
            </a:r>
            <a:endParaRPr lang="en-US" dirty="0"/>
          </a:p>
          <a:p>
            <a:endParaRPr lang="en-US">
              <a:cs typeface="Calibri" panose="020F0502020204030204"/>
            </a:endParaRPr>
          </a:p>
          <a:p>
            <a:r>
              <a:rPr lang="en-US" sz="1600" dirty="0">
                <a:latin typeface="Neue Haas Grotesk Text Pro"/>
                <a:cs typeface="Calibri" panose="020F0502020204030204"/>
              </a:rPr>
              <a:t>     Peak Temps. : 30-40 MeV</a:t>
            </a:r>
          </a:p>
          <a:p>
            <a:r>
              <a:rPr lang="en-US" sz="1600" dirty="0">
                <a:latin typeface="Neue Haas Grotesk Text Pro"/>
                <a:cs typeface="Calibri" panose="020F0502020204030204"/>
              </a:rPr>
              <a:t>     Final NS mass : </a:t>
            </a:r>
          </a:p>
        </p:txBody>
      </p:sp>
      <p:pic>
        <p:nvPicPr>
          <p:cNvPr id="12" name="Picture 12" descr="A picture containing text&#10;&#10;Description automatically generated">
            <a:extLst>
              <a:ext uri="{FF2B5EF4-FFF2-40B4-BE49-F238E27FC236}">
                <a16:creationId xmlns:a16="http://schemas.microsoft.com/office/drawing/2014/main" id="{B69B8E93-F6AC-1788-23F7-B74C19AABB5A}"/>
              </a:ext>
            </a:extLst>
          </p:cNvPr>
          <p:cNvPicPr>
            <a:picLocks noChangeAspect="1"/>
          </p:cNvPicPr>
          <p:nvPr/>
        </p:nvPicPr>
        <p:blipFill>
          <a:blip r:embed="rId4"/>
          <a:stretch>
            <a:fillRect/>
          </a:stretch>
        </p:blipFill>
        <p:spPr>
          <a:xfrm>
            <a:off x="2739656" y="5390296"/>
            <a:ext cx="917944" cy="265453"/>
          </a:xfrm>
          <a:prstGeom prst="rect">
            <a:avLst/>
          </a:prstGeom>
        </p:spPr>
      </p:pic>
      <p:sp>
        <p:nvSpPr>
          <p:cNvPr id="8" name="TextBox 7">
            <a:extLst>
              <a:ext uri="{FF2B5EF4-FFF2-40B4-BE49-F238E27FC236}">
                <a16:creationId xmlns:a16="http://schemas.microsoft.com/office/drawing/2014/main" id="{2710A04A-430A-6CAE-59EB-AC2330D64447}"/>
              </a:ext>
            </a:extLst>
          </p:cNvPr>
          <p:cNvSpPr txBox="1"/>
          <p:nvPr/>
        </p:nvSpPr>
        <p:spPr>
          <a:xfrm>
            <a:off x="1104604" y="6072372"/>
            <a:ext cx="47728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err="1">
                <a:solidFill>
                  <a:srgbClr val="FF0000"/>
                </a:solidFill>
                <a:latin typeface="Calibri"/>
                <a:cs typeface="Calibri"/>
              </a:rPr>
              <a:t>Mirizzi</a:t>
            </a:r>
            <a:r>
              <a:rPr lang="en-US" sz="1000" dirty="0">
                <a:solidFill>
                  <a:srgbClr val="FF0000"/>
                </a:solidFill>
                <a:latin typeface="Calibri"/>
                <a:cs typeface="Calibri"/>
              </a:rPr>
              <a:t>, </a:t>
            </a:r>
            <a:r>
              <a:rPr lang="en-US" sz="1000" dirty="0" err="1">
                <a:solidFill>
                  <a:srgbClr val="FF0000"/>
                </a:solidFill>
                <a:latin typeface="Calibri"/>
                <a:cs typeface="Calibri"/>
              </a:rPr>
              <a:t>Tamborra</a:t>
            </a:r>
            <a:r>
              <a:rPr lang="en-US" sz="1000" dirty="0">
                <a:solidFill>
                  <a:srgbClr val="FF0000"/>
                </a:solidFill>
                <a:latin typeface="Calibri"/>
                <a:cs typeface="Calibri"/>
              </a:rPr>
              <a:t>, Janka, Saviano, </a:t>
            </a:r>
            <a:r>
              <a:rPr lang="en-US" sz="1000" dirty="0" err="1">
                <a:solidFill>
                  <a:srgbClr val="FF0000"/>
                </a:solidFill>
                <a:latin typeface="Calibri"/>
                <a:cs typeface="Calibri"/>
              </a:rPr>
              <a:t>Scholberg</a:t>
            </a:r>
            <a:r>
              <a:rPr lang="en-US" sz="1000" dirty="0">
                <a:solidFill>
                  <a:srgbClr val="FF0000"/>
                </a:solidFill>
                <a:latin typeface="Calibri"/>
                <a:cs typeface="Calibri"/>
              </a:rPr>
              <a:t>, Bollig RNC 39(2016), </a:t>
            </a:r>
            <a:r>
              <a:rPr lang="en-US" sz="1000" dirty="0" err="1">
                <a:solidFill>
                  <a:srgbClr val="FF0000"/>
                </a:solidFill>
                <a:latin typeface="Calibri"/>
                <a:cs typeface="Calibri"/>
              </a:rPr>
              <a:t>Bollig,Janka,Lohs,PInedo,Horowitz,Melson</a:t>
            </a:r>
            <a:r>
              <a:rPr lang="en-US" sz="1000" dirty="0">
                <a:solidFill>
                  <a:srgbClr val="FF0000"/>
                </a:solidFill>
                <a:latin typeface="Calibri"/>
                <a:cs typeface="Calibri"/>
              </a:rPr>
              <a:t> PRL 119(2017)</a:t>
            </a:r>
          </a:p>
        </p:txBody>
      </p:sp>
      <p:sp>
        <p:nvSpPr>
          <p:cNvPr id="9" name="TextBox 8">
            <a:extLst>
              <a:ext uri="{FF2B5EF4-FFF2-40B4-BE49-F238E27FC236}">
                <a16:creationId xmlns:a16="http://schemas.microsoft.com/office/drawing/2014/main" id="{9A151BB9-3293-9941-A07C-18590BB2727B}"/>
              </a:ext>
            </a:extLst>
          </p:cNvPr>
          <p:cNvSpPr txBox="1"/>
          <p:nvPr/>
        </p:nvSpPr>
        <p:spPr>
          <a:xfrm>
            <a:off x="1215656" y="4157330"/>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FF0000"/>
                </a:solidFill>
                <a:cs typeface="Calibri"/>
              </a:rPr>
              <a:t>Caputo, Janka, </a:t>
            </a:r>
            <a:r>
              <a:rPr lang="en-US" sz="1000" dirty="0" err="1">
                <a:solidFill>
                  <a:srgbClr val="FF0000"/>
                </a:solidFill>
                <a:cs typeface="Calibri"/>
              </a:rPr>
              <a:t>Raffelt</a:t>
            </a:r>
            <a:r>
              <a:rPr lang="en-US" sz="1000" dirty="0">
                <a:solidFill>
                  <a:srgbClr val="FF0000"/>
                </a:solidFill>
                <a:cs typeface="Calibri"/>
              </a:rPr>
              <a:t>, Vitagliano PRL 128(2022) </a:t>
            </a:r>
            <a:endParaRPr lang="en-US" dirty="0"/>
          </a:p>
        </p:txBody>
      </p:sp>
      <p:pic>
        <p:nvPicPr>
          <p:cNvPr id="14" name="Picture 15" descr="A black text on a white background&#10;&#10;Description automatically generated">
            <a:extLst>
              <a:ext uri="{FF2B5EF4-FFF2-40B4-BE49-F238E27FC236}">
                <a16:creationId xmlns:a16="http://schemas.microsoft.com/office/drawing/2014/main" id="{05D9FB9B-469B-9898-5F63-74663EC65961}"/>
              </a:ext>
            </a:extLst>
          </p:cNvPr>
          <p:cNvPicPr>
            <a:picLocks noGrp="1" noChangeAspect="1"/>
          </p:cNvPicPr>
          <p:nvPr>
            <p:ph idx="1"/>
          </p:nvPr>
        </p:nvPicPr>
        <p:blipFill>
          <a:blip r:embed="rId5"/>
          <a:stretch>
            <a:fillRect/>
          </a:stretch>
        </p:blipFill>
        <p:spPr>
          <a:xfrm>
            <a:off x="448340" y="2961740"/>
            <a:ext cx="11513877" cy="661432"/>
          </a:xfrm>
        </p:spPr>
      </p:pic>
    </p:spTree>
    <p:extLst>
      <p:ext uri="{BB962C8B-B14F-4D97-AF65-F5344CB8AC3E}">
        <p14:creationId xmlns:p14="http://schemas.microsoft.com/office/powerpoint/2010/main" val="1873576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Diagram of a structure with arrows pointing to the center of a circle&#10;&#10;Description automatically generated">
            <a:extLst>
              <a:ext uri="{FF2B5EF4-FFF2-40B4-BE49-F238E27FC236}">
                <a16:creationId xmlns:a16="http://schemas.microsoft.com/office/drawing/2014/main" id="{CCB2F6F0-27A7-7AF6-2B9C-86D9B9E2EB38}"/>
              </a:ext>
            </a:extLst>
          </p:cNvPr>
          <p:cNvPicPr>
            <a:picLocks noChangeAspect="1"/>
          </p:cNvPicPr>
          <p:nvPr/>
        </p:nvPicPr>
        <p:blipFill rotWithShape="1">
          <a:blip r:embed="rId2"/>
          <a:srcRect t="10926" r="657" b="1188"/>
          <a:stretch/>
        </p:blipFill>
        <p:spPr>
          <a:xfrm>
            <a:off x="6744160" y="3043083"/>
            <a:ext cx="4646049" cy="2276953"/>
          </a:xfrm>
          <a:prstGeom prst="rect">
            <a:avLst/>
          </a:prstGeom>
        </p:spPr>
      </p:pic>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66898" y="695916"/>
            <a:ext cx="10515600" cy="604912"/>
          </a:xfrm>
        </p:spPr>
        <p:txBody>
          <a:bodyPr>
            <a:normAutofit fontScale="90000"/>
          </a:bodyPr>
          <a:lstStyle/>
          <a:p>
            <a:r>
              <a:rPr lang="en-US" sz="4000" b="1" dirty="0">
                <a:latin typeface="Neue Haas Grotesk Text Pro"/>
                <a:ea typeface="Calibri Light"/>
                <a:cs typeface="Calibri Light"/>
              </a:rPr>
              <a:t>Energy Loss/Deposition</a:t>
            </a:r>
          </a:p>
        </p:txBody>
      </p:sp>
      <p:sp>
        <p:nvSpPr>
          <p:cNvPr id="3" name="TextBox 2">
            <a:extLst>
              <a:ext uri="{FF2B5EF4-FFF2-40B4-BE49-F238E27FC236}">
                <a16:creationId xmlns:a16="http://schemas.microsoft.com/office/drawing/2014/main" id="{F7725D89-9825-06F2-5087-AA0EB8FB0530}"/>
              </a:ext>
            </a:extLst>
          </p:cNvPr>
          <p:cNvSpPr txBox="1"/>
          <p:nvPr/>
        </p:nvSpPr>
        <p:spPr>
          <a:xfrm>
            <a:off x="914399" y="1909482"/>
            <a:ext cx="99239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Calibri"/>
                <a:cs typeface="Calibri"/>
              </a:rPr>
              <a:t>The sterile neutrino produced in SN core, decays outside the core but inside the mantle region, depositing energy into the SN envelope. </a:t>
            </a:r>
          </a:p>
        </p:txBody>
      </p:sp>
      <p:pic>
        <p:nvPicPr>
          <p:cNvPr id="6" name="Picture 6" descr="A picture containing clipart, linedrawing&#10;&#10;Description automatically generated">
            <a:extLst>
              <a:ext uri="{FF2B5EF4-FFF2-40B4-BE49-F238E27FC236}">
                <a16:creationId xmlns:a16="http://schemas.microsoft.com/office/drawing/2014/main" id="{89CABB72-6283-DAD2-E1F5-A05722F7EF9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516214" y="350727"/>
            <a:ext cx="1488411" cy="1206501"/>
          </a:xfrm>
          <a:prstGeom prst="rect">
            <a:avLst/>
          </a:prstGeom>
        </p:spPr>
      </p:pic>
      <p:sp>
        <p:nvSpPr>
          <p:cNvPr id="7" name="TextBox 6">
            <a:extLst>
              <a:ext uri="{FF2B5EF4-FFF2-40B4-BE49-F238E27FC236}">
                <a16:creationId xmlns:a16="http://schemas.microsoft.com/office/drawing/2014/main" id="{AF42BF88-F2CD-5594-329C-936E7E8AA7EE}"/>
              </a:ext>
            </a:extLst>
          </p:cNvPr>
          <p:cNvSpPr txBox="1"/>
          <p:nvPr/>
        </p:nvSpPr>
        <p:spPr>
          <a:xfrm>
            <a:off x="9705237" y="2514157"/>
            <a:ext cx="2114550" cy="317500"/>
          </a:xfrm>
          <a:prstGeom prst="rect">
            <a:avLst/>
          </a:prstGeom>
        </p:spPr>
        <p:txBody>
          <a:bodyPr lIns="91440" tIns="45720" rIns="91440" bIns="45720" anchor="t">
            <a:normAutofit fontScale="92500" lnSpcReduction="20000"/>
          </a:bodyPr>
          <a:lstStyle/>
          <a:p>
            <a:endParaRPr lang="en-US" dirty="0">
              <a:ea typeface="Calibri"/>
              <a:cs typeface="Calibri"/>
            </a:endParaRPr>
          </a:p>
        </p:txBody>
      </p:sp>
      <p:sp>
        <p:nvSpPr>
          <p:cNvPr id="5" name="Slide Number Placeholder 4">
            <a:extLst>
              <a:ext uri="{FF2B5EF4-FFF2-40B4-BE49-F238E27FC236}">
                <a16:creationId xmlns:a16="http://schemas.microsoft.com/office/drawing/2014/main" id="{E5921BB4-206F-8498-9C1F-A330FCF36124}"/>
              </a:ext>
            </a:extLst>
          </p:cNvPr>
          <p:cNvSpPr>
            <a:spLocks noGrp="1"/>
          </p:cNvSpPr>
          <p:nvPr>
            <p:ph type="sldNum" sz="quarter" idx="12"/>
          </p:nvPr>
        </p:nvSpPr>
        <p:spPr/>
        <p:txBody>
          <a:bodyPr/>
          <a:lstStyle/>
          <a:p>
            <a:fld id="{330EA680-D336-4FF7-8B7A-9848BB0A1C32}" type="slidenum">
              <a:rPr lang="en-US" smtClean="0"/>
              <a:t>12</a:t>
            </a:fld>
            <a:endParaRPr lang="en-US"/>
          </a:p>
        </p:txBody>
      </p:sp>
      <p:pic>
        <p:nvPicPr>
          <p:cNvPr id="15" name="Picture 14" descr="A black text on a white background&#10;&#10;Description automatically generated">
            <a:extLst>
              <a:ext uri="{FF2B5EF4-FFF2-40B4-BE49-F238E27FC236}">
                <a16:creationId xmlns:a16="http://schemas.microsoft.com/office/drawing/2014/main" id="{870203AC-1935-5F7E-4DE3-77C9C36D1B79}"/>
              </a:ext>
            </a:extLst>
          </p:cNvPr>
          <p:cNvPicPr>
            <a:picLocks noChangeAspect="1"/>
          </p:cNvPicPr>
          <p:nvPr/>
        </p:nvPicPr>
        <p:blipFill>
          <a:blip r:embed="rId5"/>
          <a:stretch>
            <a:fillRect/>
          </a:stretch>
        </p:blipFill>
        <p:spPr>
          <a:xfrm>
            <a:off x="1633386" y="2866910"/>
            <a:ext cx="6559344" cy="755472"/>
          </a:xfrm>
          <a:prstGeom prst="rect">
            <a:avLst/>
          </a:prstGeom>
        </p:spPr>
      </p:pic>
      <p:pic>
        <p:nvPicPr>
          <p:cNvPr id="16" name="Picture 15">
            <a:extLst>
              <a:ext uri="{FF2B5EF4-FFF2-40B4-BE49-F238E27FC236}">
                <a16:creationId xmlns:a16="http://schemas.microsoft.com/office/drawing/2014/main" id="{9830258C-55D4-EFCB-FF45-0CEB8C845594}"/>
              </a:ext>
            </a:extLst>
          </p:cNvPr>
          <p:cNvPicPr>
            <a:picLocks noChangeAspect="1"/>
          </p:cNvPicPr>
          <p:nvPr/>
        </p:nvPicPr>
        <p:blipFill>
          <a:blip r:embed="rId6"/>
          <a:stretch>
            <a:fillRect/>
          </a:stretch>
        </p:blipFill>
        <p:spPr>
          <a:xfrm>
            <a:off x="3354029" y="3942578"/>
            <a:ext cx="2982861" cy="619747"/>
          </a:xfrm>
          <a:prstGeom prst="rect">
            <a:avLst/>
          </a:prstGeom>
        </p:spPr>
      </p:pic>
      <p:pic>
        <p:nvPicPr>
          <p:cNvPr id="17" name="Picture 16" descr="A black text with a white background&#10;&#10;Description automatically generated">
            <a:extLst>
              <a:ext uri="{FF2B5EF4-FFF2-40B4-BE49-F238E27FC236}">
                <a16:creationId xmlns:a16="http://schemas.microsoft.com/office/drawing/2014/main" id="{D17B2C7B-6E67-0976-956E-F6214D059F55}"/>
              </a:ext>
            </a:extLst>
          </p:cNvPr>
          <p:cNvPicPr>
            <a:picLocks noChangeAspect="1"/>
          </p:cNvPicPr>
          <p:nvPr/>
        </p:nvPicPr>
        <p:blipFill>
          <a:blip r:embed="rId7"/>
          <a:stretch>
            <a:fillRect/>
          </a:stretch>
        </p:blipFill>
        <p:spPr>
          <a:xfrm>
            <a:off x="2112707" y="4852993"/>
            <a:ext cx="5711312" cy="624032"/>
          </a:xfrm>
          <a:prstGeom prst="rect">
            <a:avLst/>
          </a:prstGeom>
        </p:spPr>
      </p:pic>
      <p:sp>
        <p:nvSpPr>
          <p:cNvPr id="9" name="TextBox 8">
            <a:extLst>
              <a:ext uri="{FF2B5EF4-FFF2-40B4-BE49-F238E27FC236}">
                <a16:creationId xmlns:a16="http://schemas.microsoft.com/office/drawing/2014/main" id="{3272B1C6-8270-9C2C-EBE8-77E82B60C71C}"/>
              </a:ext>
            </a:extLst>
          </p:cNvPr>
          <p:cNvSpPr txBox="1"/>
          <p:nvPr/>
        </p:nvSpPr>
        <p:spPr>
          <a:xfrm>
            <a:off x="3788920" y="5889016"/>
            <a:ext cx="44774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FF0000"/>
                </a:solidFill>
                <a:ea typeface="+mn-lt"/>
                <a:cs typeface="+mn-lt"/>
              </a:rPr>
              <a:t>GC,  Huber,  Horiuchi,  Shoemaker (</a:t>
            </a:r>
            <a:r>
              <a:rPr lang="en-US" sz="1000" dirty="0" err="1">
                <a:solidFill>
                  <a:srgbClr val="FF0000"/>
                </a:solidFill>
                <a:ea typeface="+mn-lt"/>
                <a:cs typeface="+mn-lt"/>
              </a:rPr>
              <a:t>arXiv</a:t>
            </a:r>
            <a:r>
              <a:rPr lang="en-US" sz="1000" dirty="0">
                <a:solidFill>
                  <a:srgbClr val="FF0000"/>
                </a:solidFill>
                <a:ea typeface="+mn-lt"/>
                <a:cs typeface="+mn-lt"/>
              </a:rPr>
              <a:t> : 2312.abcde) </a:t>
            </a:r>
          </a:p>
          <a:p>
            <a:endParaRPr lang="en-US" sz="1000" dirty="0">
              <a:solidFill>
                <a:srgbClr val="FF0000"/>
              </a:solidFill>
              <a:cs typeface="Calibri"/>
            </a:endParaRPr>
          </a:p>
        </p:txBody>
      </p:sp>
    </p:spTree>
    <p:extLst>
      <p:ext uri="{BB962C8B-B14F-4D97-AF65-F5344CB8AC3E}">
        <p14:creationId xmlns:p14="http://schemas.microsoft.com/office/powerpoint/2010/main" val="3199285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66898" y="695916"/>
            <a:ext cx="10515600" cy="604912"/>
          </a:xfrm>
        </p:spPr>
        <p:txBody>
          <a:bodyPr>
            <a:normAutofit fontScale="90000"/>
          </a:bodyPr>
          <a:lstStyle/>
          <a:p>
            <a:r>
              <a:rPr lang="en-US" sz="4000" b="1" dirty="0">
                <a:latin typeface="Neue Haas Grotesk Text Pro"/>
                <a:ea typeface="Calibri Light"/>
                <a:cs typeface="Calibri Light"/>
              </a:rPr>
              <a:t>Sterile neutrino production</a:t>
            </a:r>
          </a:p>
        </p:txBody>
      </p:sp>
      <p:pic>
        <p:nvPicPr>
          <p:cNvPr id="4" name="Picture 4" descr="A picture containing text, person&#10;&#10;Description automatically generated">
            <a:extLst>
              <a:ext uri="{FF2B5EF4-FFF2-40B4-BE49-F238E27FC236}">
                <a16:creationId xmlns:a16="http://schemas.microsoft.com/office/drawing/2014/main" id="{6235793A-3B33-C112-3309-28CBA0CD69DD}"/>
              </a:ext>
            </a:extLst>
          </p:cNvPr>
          <p:cNvPicPr>
            <a:picLocks noGrp="1" noChangeAspect="1"/>
          </p:cNvPicPr>
          <p:nvPr>
            <p:ph idx="1"/>
          </p:nvPr>
        </p:nvPicPr>
        <p:blipFill>
          <a:blip r:embed="rId2"/>
          <a:stretch>
            <a:fillRect/>
          </a:stretch>
        </p:blipFill>
        <p:spPr>
          <a:xfrm>
            <a:off x="8188620" y="138042"/>
            <a:ext cx="2507365" cy="1401948"/>
          </a:xfrm>
        </p:spPr>
      </p:pic>
      <p:sp>
        <p:nvSpPr>
          <p:cNvPr id="3" name="TextBox 2">
            <a:extLst>
              <a:ext uri="{FF2B5EF4-FFF2-40B4-BE49-F238E27FC236}">
                <a16:creationId xmlns:a16="http://schemas.microsoft.com/office/drawing/2014/main" id="{EE36AB87-C0E3-6C8C-FB46-85F603B59762}"/>
              </a:ext>
            </a:extLst>
          </p:cNvPr>
          <p:cNvSpPr txBox="1"/>
          <p:nvPr/>
        </p:nvSpPr>
        <p:spPr>
          <a:xfrm>
            <a:off x="803348" y="1937488"/>
            <a:ext cx="6497673" cy="3761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1600" dirty="0">
                <a:latin typeface="Arial"/>
                <a:ea typeface="+mn-lt"/>
                <a:cs typeface="Arial"/>
              </a:rPr>
              <a:t>We assume that the sterile mixes dominantly with one flavor </a:t>
            </a:r>
            <a:r>
              <a:rPr lang="en-US" sz="1600" dirty="0" err="1">
                <a:latin typeface="Arial"/>
                <a:ea typeface="+mn-lt"/>
                <a:cs typeface="Arial"/>
              </a:rPr>
              <a:t>i.e</a:t>
            </a:r>
            <a:r>
              <a:rPr lang="en-US" sz="1600" dirty="0">
                <a:latin typeface="Arial"/>
                <a:ea typeface="+mn-lt"/>
                <a:cs typeface="Arial"/>
              </a:rPr>
              <a:t>  </a:t>
            </a:r>
          </a:p>
          <a:p>
            <a:pPr marL="285750" indent="-285750">
              <a:buFont typeface="Arial"/>
              <a:buChar char="•"/>
            </a:pPr>
            <a:endParaRPr lang="en-US" sz="1600" dirty="0">
              <a:latin typeface="Neue Haas Grotesk Text Pro"/>
              <a:ea typeface="+mn-lt"/>
              <a:cs typeface="+mn-lt"/>
            </a:endParaRPr>
          </a:p>
          <a:p>
            <a:pPr marL="285750" indent="-285750">
              <a:buFont typeface="Arial"/>
              <a:buChar char="•"/>
            </a:pPr>
            <a:endParaRPr lang="en-US" sz="1600" dirty="0">
              <a:latin typeface="Neue Haas Grotesk Text Pro"/>
              <a:ea typeface="+mn-lt"/>
              <a:cs typeface="+mn-lt"/>
            </a:endParaRPr>
          </a:p>
          <a:p>
            <a:pPr marL="285750" indent="-285750">
              <a:buFont typeface="Arial"/>
              <a:buChar char="•"/>
            </a:pPr>
            <a:endParaRPr lang="en-US" sz="1600" dirty="0">
              <a:latin typeface="Neue Haas Grotesk Text Pro"/>
              <a:ea typeface="+mn-lt"/>
              <a:cs typeface="+mn-lt"/>
            </a:endParaRPr>
          </a:p>
          <a:p>
            <a:pPr marL="285750" indent="-285750">
              <a:buFont typeface="Arial"/>
              <a:buChar char="•"/>
            </a:pPr>
            <a:endParaRPr lang="en-US" sz="1600" dirty="0">
              <a:latin typeface="Neue Haas Grotesk Text Pro"/>
              <a:ea typeface="+mn-lt"/>
              <a:cs typeface="+mn-lt"/>
            </a:endParaRPr>
          </a:p>
          <a:p>
            <a:pPr marL="285750" indent="-285750">
              <a:buFont typeface="Arial"/>
              <a:buChar char="•"/>
            </a:pPr>
            <a:r>
              <a:rPr lang="en-US" sz="1600" dirty="0">
                <a:latin typeface="Neue Haas Grotesk Text Pro"/>
                <a:ea typeface="+mn-lt"/>
                <a:cs typeface="+mn-lt"/>
              </a:rPr>
              <a:t>In a SN core, sterile neutrino can be produced by  </a:t>
            </a:r>
            <a:r>
              <a:rPr lang="en-US" sz="1600" dirty="0" err="1">
                <a:solidFill>
                  <a:schemeClr val="bg1"/>
                </a:solidFill>
                <a:latin typeface="Neue Haas Grotesk Text Pro"/>
                <a:ea typeface="+mn-lt"/>
                <a:cs typeface="+mn-lt"/>
              </a:rPr>
              <a:t>ddd</a:t>
            </a:r>
            <a:r>
              <a:rPr lang="en-US" sz="1600" dirty="0">
                <a:solidFill>
                  <a:schemeClr val="bg1"/>
                </a:solidFill>
                <a:latin typeface="Neue Haas Grotesk Text Pro"/>
                <a:ea typeface="+mn-lt"/>
                <a:cs typeface="+mn-lt"/>
              </a:rPr>
              <a:t> </a:t>
            </a:r>
            <a:r>
              <a:rPr lang="en-US" sz="1600" dirty="0">
                <a:latin typeface="Neue Haas Grotesk Text Pro"/>
                <a:ea typeface="+mn-lt"/>
                <a:cs typeface="+mn-lt"/>
              </a:rPr>
              <a:t> d  or neutrino pair annihilation and the inelastic scattering of (anti-) neutrinos. </a:t>
            </a:r>
            <a:endParaRPr lang="en-US">
              <a:cs typeface="Calibri"/>
            </a:endParaRPr>
          </a:p>
          <a:p>
            <a:pPr marL="285750" indent="-285750">
              <a:buFont typeface="Arial"/>
              <a:buChar char="•"/>
            </a:pPr>
            <a:endParaRPr lang="en-US" sz="1600" dirty="0">
              <a:latin typeface="Neue Haas Grotesk Text Pro"/>
              <a:ea typeface="+mn-lt"/>
              <a:cs typeface="+mn-lt"/>
            </a:endParaRPr>
          </a:p>
          <a:p>
            <a:pPr marL="285750" indent="-285750">
              <a:buFont typeface="Arial"/>
              <a:buChar char="•"/>
            </a:pPr>
            <a:r>
              <a:rPr lang="en-US" sz="1600" dirty="0">
                <a:latin typeface="Neue Haas Grotesk Text Pro"/>
                <a:ea typeface="+mn-lt"/>
                <a:cs typeface="+mn-lt"/>
              </a:rPr>
              <a:t>But                                           are degenerate in the hot proto-neutron star core,</a:t>
            </a:r>
          </a:p>
          <a:p>
            <a:pPr marL="285750" indent="-285750">
              <a:buFont typeface="Arial"/>
              <a:buChar char="•"/>
            </a:pPr>
            <a:endParaRPr lang="en-US" sz="1600" dirty="0">
              <a:latin typeface="Neue Haas Grotesk Text Pro"/>
              <a:ea typeface="+mn-lt"/>
              <a:cs typeface="+mn-lt"/>
            </a:endParaRPr>
          </a:p>
          <a:p>
            <a:pPr marL="285750" indent="-285750">
              <a:buFont typeface="Arial"/>
              <a:buChar char="•"/>
            </a:pPr>
            <a:r>
              <a:rPr lang="en-US" sz="1600" dirty="0">
                <a:latin typeface="Neue Haas Grotesk Text Pro"/>
                <a:ea typeface="+mn-lt"/>
                <a:cs typeface="+mn-lt"/>
              </a:rPr>
              <a:t>Pauli-blocking will render pair-annihilation and inelastic scattering on the non-degenerate neutrino species,  the dominant processes for sterile production.</a:t>
            </a:r>
            <a:endParaRPr lang="en-US" sz="1600" dirty="0">
              <a:latin typeface="Neue Haas Grotesk Text Pro"/>
              <a:cs typeface="Calibri" panose="020F0502020204030204"/>
            </a:endParaRPr>
          </a:p>
        </p:txBody>
      </p:sp>
      <p:pic>
        <p:nvPicPr>
          <p:cNvPr id="5" name="Picture 5" descr="Table&#10;&#10;Description automatically generated">
            <a:extLst>
              <a:ext uri="{FF2B5EF4-FFF2-40B4-BE49-F238E27FC236}">
                <a16:creationId xmlns:a16="http://schemas.microsoft.com/office/drawing/2014/main" id="{F57C565A-1BA0-C1A7-9D9F-2D447752DD06}"/>
              </a:ext>
            </a:extLst>
          </p:cNvPr>
          <p:cNvPicPr>
            <a:picLocks noChangeAspect="1"/>
          </p:cNvPicPr>
          <p:nvPr/>
        </p:nvPicPr>
        <p:blipFill>
          <a:blip r:embed="rId3"/>
          <a:stretch>
            <a:fillRect/>
          </a:stretch>
        </p:blipFill>
        <p:spPr>
          <a:xfrm>
            <a:off x="7429796" y="2076966"/>
            <a:ext cx="3877339" cy="3572393"/>
          </a:xfrm>
          <a:prstGeom prst="rect">
            <a:avLst/>
          </a:prstGeom>
        </p:spPr>
      </p:pic>
      <p:pic>
        <p:nvPicPr>
          <p:cNvPr id="6" name="Picture 6" descr="A picture containing shape&#10;&#10;Description automatically generated">
            <a:extLst>
              <a:ext uri="{FF2B5EF4-FFF2-40B4-BE49-F238E27FC236}">
                <a16:creationId xmlns:a16="http://schemas.microsoft.com/office/drawing/2014/main" id="{A03691B5-3E10-6E37-A10B-98D8EE1ABD1B}"/>
              </a:ext>
            </a:extLst>
          </p:cNvPr>
          <p:cNvPicPr>
            <a:picLocks noChangeAspect="1"/>
          </p:cNvPicPr>
          <p:nvPr/>
        </p:nvPicPr>
        <p:blipFill>
          <a:blip r:embed="rId4"/>
          <a:stretch>
            <a:fillRect/>
          </a:stretch>
        </p:blipFill>
        <p:spPr>
          <a:xfrm>
            <a:off x="1676399" y="4140799"/>
            <a:ext cx="1915808" cy="244428"/>
          </a:xfrm>
          <a:prstGeom prst="rect">
            <a:avLst/>
          </a:prstGeom>
        </p:spPr>
      </p:pic>
      <p:pic>
        <p:nvPicPr>
          <p:cNvPr id="7" name="Picture 7" descr="A picture containing icon&#10;&#10;Description automatically generated">
            <a:extLst>
              <a:ext uri="{FF2B5EF4-FFF2-40B4-BE49-F238E27FC236}">
                <a16:creationId xmlns:a16="http://schemas.microsoft.com/office/drawing/2014/main" id="{83750830-80A9-9C00-4B39-9589084C4CD0}"/>
              </a:ext>
            </a:extLst>
          </p:cNvPr>
          <p:cNvPicPr>
            <a:picLocks noChangeAspect="1"/>
          </p:cNvPicPr>
          <p:nvPr/>
        </p:nvPicPr>
        <p:blipFill>
          <a:blip r:embed="rId5"/>
          <a:stretch>
            <a:fillRect/>
          </a:stretch>
        </p:blipFill>
        <p:spPr>
          <a:xfrm>
            <a:off x="5897808" y="3188317"/>
            <a:ext cx="550383" cy="207631"/>
          </a:xfrm>
          <a:prstGeom prst="rect">
            <a:avLst/>
          </a:prstGeom>
        </p:spPr>
      </p:pic>
      <p:sp>
        <p:nvSpPr>
          <p:cNvPr id="8" name="Slide Number Placeholder 7">
            <a:extLst>
              <a:ext uri="{FF2B5EF4-FFF2-40B4-BE49-F238E27FC236}">
                <a16:creationId xmlns:a16="http://schemas.microsoft.com/office/drawing/2014/main" id="{9B055E8F-E3B9-AB77-4AF4-6D6DD3A8CD92}"/>
              </a:ext>
            </a:extLst>
          </p:cNvPr>
          <p:cNvSpPr>
            <a:spLocks noGrp="1"/>
          </p:cNvSpPr>
          <p:nvPr>
            <p:ph type="sldNum" sz="quarter" idx="12"/>
          </p:nvPr>
        </p:nvSpPr>
        <p:spPr/>
        <p:txBody>
          <a:bodyPr/>
          <a:lstStyle/>
          <a:p>
            <a:fld id="{330EA680-D336-4FF7-8B7A-9848BB0A1C32}" type="slidenum">
              <a:rPr lang="en-US" smtClean="0"/>
              <a:t>13</a:t>
            </a:fld>
            <a:endParaRPr lang="en-US"/>
          </a:p>
        </p:txBody>
      </p:sp>
      <p:sp>
        <p:nvSpPr>
          <p:cNvPr id="9" name="TextBox 8">
            <a:extLst>
              <a:ext uri="{FF2B5EF4-FFF2-40B4-BE49-F238E27FC236}">
                <a16:creationId xmlns:a16="http://schemas.microsoft.com/office/drawing/2014/main" id="{B25A97B9-41DE-2454-F32B-A024ABA71A25}"/>
              </a:ext>
            </a:extLst>
          </p:cNvPr>
          <p:cNvSpPr txBox="1"/>
          <p:nvPr/>
        </p:nvSpPr>
        <p:spPr>
          <a:xfrm>
            <a:off x="8387906" y="5981863"/>
            <a:ext cx="393404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solidFill>
                  <a:srgbClr val="FF0000"/>
                </a:solidFill>
                <a:cs typeface="Calibri"/>
              </a:rPr>
              <a:t>Fuller,Kusenko,Petraki</a:t>
            </a:r>
            <a:r>
              <a:rPr lang="en-US" sz="1000" dirty="0">
                <a:solidFill>
                  <a:srgbClr val="FF0000"/>
                </a:solidFill>
                <a:cs typeface="Calibri"/>
              </a:rPr>
              <a:t> PLB 670(2009)</a:t>
            </a:r>
            <a:endParaRPr lang="en-US" dirty="0">
              <a:solidFill>
                <a:srgbClr val="FF0000"/>
              </a:solidFill>
              <a:cs typeface="Calibri"/>
            </a:endParaRPr>
          </a:p>
        </p:txBody>
      </p:sp>
      <p:pic>
        <p:nvPicPr>
          <p:cNvPr id="11" name="Picture 4" descr="A picture containing logo&#10;&#10;Description automatically generated">
            <a:extLst>
              <a:ext uri="{FF2B5EF4-FFF2-40B4-BE49-F238E27FC236}">
                <a16:creationId xmlns:a16="http://schemas.microsoft.com/office/drawing/2014/main" id="{D1E78005-8E96-7239-D658-96C480C2A825}"/>
              </a:ext>
            </a:extLst>
          </p:cNvPr>
          <p:cNvPicPr>
            <a:picLocks noChangeAspect="1"/>
          </p:cNvPicPr>
          <p:nvPr/>
        </p:nvPicPr>
        <p:blipFill>
          <a:blip r:embed="rId6"/>
          <a:stretch>
            <a:fillRect/>
          </a:stretch>
        </p:blipFill>
        <p:spPr>
          <a:xfrm>
            <a:off x="6850762" y="1939316"/>
            <a:ext cx="311525" cy="326092"/>
          </a:xfrm>
          <a:prstGeom prst="rect">
            <a:avLst/>
          </a:prstGeom>
        </p:spPr>
      </p:pic>
      <p:pic>
        <p:nvPicPr>
          <p:cNvPr id="13" name="Picture 3" descr="A picture containing text, orange, antenna&#10;&#10;Description automatically generated">
            <a:extLst>
              <a:ext uri="{FF2B5EF4-FFF2-40B4-BE49-F238E27FC236}">
                <a16:creationId xmlns:a16="http://schemas.microsoft.com/office/drawing/2014/main" id="{76BDF6C7-6F13-B911-329E-DC1951360E95}"/>
              </a:ext>
            </a:extLst>
          </p:cNvPr>
          <p:cNvPicPr>
            <a:picLocks noChangeAspect="1"/>
          </p:cNvPicPr>
          <p:nvPr/>
        </p:nvPicPr>
        <p:blipFill>
          <a:blip r:embed="rId7"/>
          <a:stretch>
            <a:fillRect/>
          </a:stretch>
        </p:blipFill>
        <p:spPr>
          <a:xfrm>
            <a:off x="2472522" y="2303713"/>
            <a:ext cx="2788023" cy="822511"/>
          </a:xfrm>
          <a:prstGeom prst="rect">
            <a:avLst/>
          </a:prstGeom>
        </p:spPr>
      </p:pic>
    </p:spTree>
    <p:extLst>
      <p:ext uri="{BB962C8B-B14F-4D97-AF65-F5344CB8AC3E}">
        <p14:creationId xmlns:p14="http://schemas.microsoft.com/office/powerpoint/2010/main" val="3430832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66898" y="695916"/>
            <a:ext cx="10515600" cy="604912"/>
          </a:xfrm>
        </p:spPr>
        <p:txBody>
          <a:bodyPr>
            <a:normAutofit fontScale="90000"/>
          </a:bodyPr>
          <a:lstStyle/>
          <a:p>
            <a:r>
              <a:rPr lang="en-US" sz="4000" b="1" dirty="0">
                <a:latin typeface="Neue Haas Grotesk Text Pro"/>
                <a:ea typeface="+mj-lt"/>
                <a:cs typeface="+mj-lt"/>
              </a:rPr>
              <a:t>Sterile Production Rate</a:t>
            </a:r>
            <a:endParaRPr lang="en-US" b="1" dirty="0">
              <a:latin typeface="Neue Haas Grotesk Text Pro"/>
            </a:endParaRPr>
          </a:p>
        </p:txBody>
      </p:sp>
      <p:sp>
        <p:nvSpPr>
          <p:cNvPr id="3" name="Slide Number Placeholder 2">
            <a:extLst>
              <a:ext uri="{FF2B5EF4-FFF2-40B4-BE49-F238E27FC236}">
                <a16:creationId xmlns:a16="http://schemas.microsoft.com/office/drawing/2014/main" id="{6F2B540D-3DE4-A898-1925-BE0F47B37716}"/>
              </a:ext>
            </a:extLst>
          </p:cNvPr>
          <p:cNvSpPr>
            <a:spLocks noGrp="1"/>
          </p:cNvSpPr>
          <p:nvPr>
            <p:ph type="sldNum" sz="quarter" idx="12"/>
          </p:nvPr>
        </p:nvSpPr>
        <p:spPr/>
        <p:txBody>
          <a:bodyPr/>
          <a:lstStyle/>
          <a:p>
            <a:fld id="{330EA680-D336-4FF7-8B7A-9848BB0A1C32}" type="slidenum">
              <a:rPr lang="en-US" smtClean="0"/>
              <a:t>14</a:t>
            </a:fld>
            <a:endParaRPr lang="en-US"/>
          </a:p>
        </p:txBody>
      </p:sp>
      <p:pic>
        <p:nvPicPr>
          <p:cNvPr id="11" name="Picture 11" descr="Diagram&#10;&#10;Description automatically generated">
            <a:extLst>
              <a:ext uri="{FF2B5EF4-FFF2-40B4-BE49-F238E27FC236}">
                <a16:creationId xmlns:a16="http://schemas.microsoft.com/office/drawing/2014/main" id="{8CEF36C0-3962-1C8D-0CF7-6728C3CA7A52}"/>
              </a:ext>
            </a:extLst>
          </p:cNvPr>
          <p:cNvPicPr>
            <a:picLocks noChangeAspect="1"/>
          </p:cNvPicPr>
          <p:nvPr/>
        </p:nvPicPr>
        <p:blipFill>
          <a:blip r:embed="rId2"/>
          <a:stretch>
            <a:fillRect/>
          </a:stretch>
        </p:blipFill>
        <p:spPr>
          <a:xfrm>
            <a:off x="6319345" y="3590089"/>
            <a:ext cx="5162939" cy="3232953"/>
          </a:xfrm>
          <a:prstGeom prst="rect">
            <a:avLst/>
          </a:prstGeom>
        </p:spPr>
      </p:pic>
      <p:sp>
        <p:nvSpPr>
          <p:cNvPr id="12" name="TextBox 11">
            <a:extLst>
              <a:ext uri="{FF2B5EF4-FFF2-40B4-BE49-F238E27FC236}">
                <a16:creationId xmlns:a16="http://schemas.microsoft.com/office/drawing/2014/main" id="{E626B98A-0F70-CA01-B67B-5D1A8A93B6DF}"/>
              </a:ext>
            </a:extLst>
          </p:cNvPr>
          <p:cNvSpPr txBox="1"/>
          <p:nvPr/>
        </p:nvSpPr>
        <p:spPr>
          <a:xfrm>
            <a:off x="6037540" y="6617567"/>
            <a:ext cx="44774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FF0000"/>
                </a:solidFill>
                <a:ea typeface="+mn-lt"/>
                <a:cs typeface="+mn-lt"/>
              </a:rPr>
              <a:t>GC,  Huber,  Horiuchi,  Shoemaker (</a:t>
            </a:r>
            <a:r>
              <a:rPr lang="en-US" sz="1000" dirty="0" err="1">
                <a:solidFill>
                  <a:srgbClr val="FF0000"/>
                </a:solidFill>
                <a:ea typeface="+mn-lt"/>
                <a:cs typeface="+mn-lt"/>
              </a:rPr>
              <a:t>arXiv</a:t>
            </a:r>
            <a:r>
              <a:rPr lang="en-US" sz="1000" dirty="0">
                <a:solidFill>
                  <a:srgbClr val="FF0000"/>
                </a:solidFill>
                <a:ea typeface="+mn-lt"/>
                <a:cs typeface="+mn-lt"/>
              </a:rPr>
              <a:t> : 2309.08560) </a:t>
            </a:r>
          </a:p>
          <a:p>
            <a:endParaRPr lang="en-US" sz="1000" dirty="0">
              <a:solidFill>
                <a:srgbClr val="FF0000"/>
              </a:solidFill>
              <a:cs typeface="Calibri"/>
            </a:endParaRPr>
          </a:p>
        </p:txBody>
      </p:sp>
      <p:pic>
        <p:nvPicPr>
          <p:cNvPr id="5" name="Picture 15" descr="A graph of a function&#10;&#10;Description automatically generated">
            <a:extLst>
              <a:ext uri="{FF2B5EF4-FFF2-40B4-BE49-F238E27FC236}">
                <a16:creationId xmlns:a16="http://schemas.microsoft.com/office/drawing/2014/main" id="{665B46B9-0810-107A-2249-4207EE1237EE}"/>
              </a:ext>
            </a:extLst>
          </p:cNvPr>
          <p:cNvPicPr>
            <a:picLocks noChangeAspect="1"/>
          </p:cNvPicPr>
          <p:nvPr/>
        </p:nvPicPr>
        <p:blipFill>
          <a:blip r:embed="rId3"/>
          <a:stretch>
            <a:fillRect/>
          </a:stretch>
        </p:blipFill>
        <p:spPr>
          <a:xfrm>
            <a:off x="599044" y="2396714"/>
            <a:ext cx="5295013" cy="3710297"/>
          </a:xfrm>
          <a:prstGeom prst="rect">
            <a:avLst/>
          </a:prstGeom>
        </p:spPr>
      </p:pic>
      <p:pic>
        <p:nvPicPr>
          <p:cNvPr id="6" name="Picture 5">
            <a:extLst>
              <a:ext uri="{FF2B5EF4-FFF2-40B4-BE49-F238E27FC236}">
                <a16:creationId xmlns:a16="http://schemas.microsoft.com/office/drawing/2014/main" id="{F4D6A10D-9F61-DE75-5E82-002D21C63C75}"/>
              </a:ext>
            </a:extLst>
          </p:cNvPr>
          <p:cNvPicPr>
            <a:picLocks noChangeAspect="1"/>
          </p:cNvPicPr>
          <p:nvPr/>
        </p:nvPicPr>
        <p:blipFill>
          <a:blip r:embed="rId4"/>
          <a:stretch>
            <a:fillRect/>
          </a:stretch>
        </p:blipFill>
        <p:spPr>
          <a:xfrm>
            <a:off x="6207051" y="127778"/>
            <a:ext cx="5472223" cy="3365423"/>
          </a:xfrm>
          <a:prstGeom prst="rect">
            <a:avLst/>
          </a:prstGeom>
        </p:spPr>
      </p:pic>
      <p:sp>
        <p:nvSpPr>
          <p:cNvPr id="8" name="TextBox 7">
            <a:extLst>
              <a:ext uri="{FF2B5EF4-FFF2-40B4-BE49-F238E27FC236}">
                <a16:creationId xmlns:a16="http://schemas.microsoft.com/office/drawing/2014/main" id="{7FBEB235-3E31-7266-15DD-A1B3439FE848}"/>
              </a:ext>
            </a:extLst>
          </p:cNvPr>
          <p:cNvSpPr txBox="1"/>
          <p:nvPr/>
        </p:nvSpPr>
        <p:spPr>
          <a:xfrm>
            <a:off x="744277" y="5983766"/>
            <a:ext cx="427665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solidFill>
                  <a:srgbClr val="FF0000"/>
                </a:solidFill>
                <a:cs typeface="Calibri"/>
              </a:rPr>
              <a:t>Mastrotaro</a:t>
            </a:r>
            <a:r>
              <a:rPr lang="en-US" sz="1000" dirty="0">
                <a:solidFill>
                  <a:srgbClr val="FF0000"/>
                </a:solidFill>
                <a:cs typeface="Calibri"/>
              </a:rPr>
              <a:t>, </a:t>
            </a:r>
            <a:r>
              <a:rPr lang="en-US" sz="1000" err="1">
                <a:solidFill>
                  <a:srgbClr val="FF0000"/>
                </a:solidFill>
                <a:cs typeface="Calibri"/>
              </a:rPr>
              <a:t>Mirizzi</a:t>
            </a:r>
            <a:r>
              <a:rPr lang="en-US" sz="1000" dirty="0">
                <a:solidFill>
                  <a:srgbClr val="FF0000"/>
                </a:solidFill>
                <a:cs typeface="Calibri"/>
              </a:rPr>
              <a:t>, Serpico, Esmaili JCAP 01 (2020)</a:t>
            </a:r>
            <a:endParaRPr lang="en-US" dirty="0">
              <a:solidFill>
                <a:srgbClr val="FF0000"/>
              </a:solidFill>
              <a:cs typeface="Calibri"/>
            </a:endParaRPr>
          </a:p>
        </p:txBody>
      </p:sp>
    </p:spTree>
    <p:extLst>
      <p:ext uri="{BB962C8B-B14F-4D97-AF65-F5344CB8AC3E}">
        <p14:creationId xmlns:p14="http://schemas.microsoft.com/office/powerpoint/2010/main" val="18843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66898" y="695916"/>
            <a:ext cx="10515600" cy="604912"/>
          </a:xfrm>
        </p:spPr>
        <p:txBody>
          <a:bodyPr>
            <a:normAutofit fontScale="90000"/>
          </a:bodyPr>
          <a:lstStyle/>
          <a:p>
            <a:r>
              <a:rPr lang="en-US" sz="4000" b="1" dirty="0">
                <a:latin typeface="Neue Haas Grotesk Text Pro"/>
                <a:ea typeface="Calibri Light"/>
                <a:cs typeface="Calibri Light"/>
              </a:rPr>
              <a:t>Energy Deposition</a:t>
            </a:r>
          </a:p>
        </p:txBody>
      </p:sp>
      <p:sp>
        <p:nvSpPr>
          <p:cNvPr id="3" name="Content Placeholder 2">
            <a:extLst>
              <a:ext uri="{FF2B5EF4-FFF2-40B4-BE49-F238E27FC236}">
                <a16:creationId xmlns:a16="http://schemas.microsoft.com/office/drawing/2014/main" id="{24AB600E-B4A5-C344-89EE-87E9929F1004}"/>
              </a:ext>
            </a:extLst>
          </p:cNvPr>
          <p:cNvSpPr>
            <a:spLocks noGrp="1"/>
          </p:cNvSpPr>
          <p:nvPr>
            <p:ph idx="1"/>
          </p:nvPr>
        </p:nvSpPr>
        <p:spPr>
          <a:xfrm>
            <a:off x="838200" y="1929384"/>
            <a:ext cx="10515600" cy="4251960"/>
          </a:xfrm>
        </p:spPr>
        <p:txBody>
          <a:bodyPr vert="horz" lIns="91440" tIns="45720" rIns="91440" bIns="45720" rtlCol="0" anchor="t">
            <a:normAutofit/>
          </a:bodyPr>
          <a:lstStyle/>
          <a:p>
            <a:r>
              <a:rPr lang="en-US" sz="1600" dirty="0">
                <a:latin typeface="Neue Haas Grotesk Text Pro"/>
                <a:ea typeface="+mn-lt"/>
                <a:cs typeface="+mn-lt"/>
              </a:rPr>
              <a:t>For mass range of interest and mixing only with        , the charged-current processes are kinematically forbidden. </a:t>
            </a:r>
            <a:endParaRPr lang="en-US" sz="1600" dirty="0">
              <a:latin typeface="Neue Haas Grotesk Text Pro"/>
              <a:ea typeface="Calibri"/>
              <a:cs typeface="Calibri" panose="020F0502020204030204"/>
            </a:endParaRPr>
          </a:p>
          <a:p>
            <a:endParaRPr lang="en-US" sz="1600" dirty="0">
              <a:latin typeface="Neue Haas Grotesk Text Pro"/>
              <a:cs typeface="Calibri" panose="020F0502020204030204"/>
            </a:endParaRPr>
          </a:p>
          <a:p>
            <a:endParaRPr lang="en-US" sz="1600" dirty="0">
              <a:latin typeface="Neue Haas Grotesk Text Pro"/>
              <a:cs typeface="Calibri" panose="020F0502020204030204"/>
            </a:endParaRPr>
          </a:p>
          <a:p>
            <a:endParaRPr lang="en-US" sz="1600" dirty="0">
              <a:latin typeface="Neue Haas Grotesk Text Pro"/>
              <a:cs typeface="Calibri" panose="020F0502020204030204"/>
            </a:endParaRPr>
          </a:p>
          <a:p>
            <a:endParaRPr lang="en-US" sz="1600" dirty="0">
              <a:latin typeface="Neue Haas Grotesk Text Pro"/>
              <a:ea typeface="+mn-lt"/>
              <a:cs typeface="+mn-lt"/>
            </a:endParaRPr>
          </a:p>
          <a:p>
            <a:endParaRPr lang="en-US" sz="1600" dirty="0">
              <a:latin typeface="Neue Haas Grotesk Text Pro"/>
              <a:ea typeface="+mn-lt"/>
              <a:cs typeface="+mn-lt"/>
            </a:endParaRPr>
          </a:p>
          <a:p>
            <a:r>
              <a:rPr lang="en-US" sz="1600" dirty="0">
                <a:latin typeface="Neue Haas Grotesk Text Pro"/>
                <a:ea typeface="+mn-lt"/>
                <a:cs typeface="+mn-lt"/>
              </a:rPr>
              <a:t>Only the </a:t>
            </a:r>
            <a:r>
              <a:rPr lang="en-US" sz="1600" i="1" dirty="0">
                <a:latin typeface="Neue Haas Grotesk Text Pro"/>
                <a:ea typeface="+mn-lt"/>
                <a:cs typeface="+mn-lt"/>
              </a:rPr>
              <a:t>visible</a:t>
            </a:r>
            <a:r>
              <a:rPr lang="en-US" sz="1600" dirty="0">
                <a:latin typeface="Neue Haas Grotesk Text Pro"/>
                <a:ea typeface="+mn-lt"/>
                <a:cs typeface="+mn-lt"/>
              </a:rPr>
              <a:t> decay modes deposit their energy, determined by</a:t>
            </a:r>
            <a:endParaRPr lang="en-US" sz="1600">
              <a:latin typeface="Neue Haas Grotesk Text Pro"/>
              <a:cs typeface="Calibri" panose="020F0502020204030204"/>
            </a:endParaRPr>
          </a:p>
        </p:txBody>
      </p:sp>
      <p:pic>
        <p:nvPicPr>
          <p:cNvPr id="4" name="Picture 4" descr="Text, letter&#10;&#10;Description automatically generated">
            <a:extLst>
              <a:ext uri="{FF2B5EF4-FFF2-40B4-BE49-F238E27FC236}">
                <a16:creationId xmlns:a16="http://schemas.microsoft.com/office/drawing/2014/main" id="{C067BFDB-5C07-BDC6-0D2D-503978AF84FB}"/>
              </a:ext>
            </a:extLst>
          </p:cNvPr>
          <p:cNvPicPr>
            <a:picLocks noChangeAspect="1"/>
          </p:cNvPicPr>
          <p:nvPr/>
        </p:nvPicPr>
        <p:blipFill rotWithShape="1">
          <a:blip r:embed="rId2"/>
          <a:srcRect r="-313" b="6209"/>
          <a:stretch/>
        </p:blipFill>
        <p:spPr>
          <a:xfrm>
            <a:off x="4556421" y="2311474"/>
            <a:ext cx="1891862" cy="1697381"/>
          </a:xfrm>
          <a:prstGeom prst="rect">
            <a:avLst/>
          </a:prstGeom>
        </p:spPr>
      </p:pic>
      <p:pic>
        <p:nvPicPr>
          <p:cNvPr id="5" name="Picture 5" descr="A picture containing text, clock&#10;&#10;Description automatically generated">
            <a:extLst>
              <a:ext uri="{FF2B5EF4-FFF2-40B4-BE49-F238E27FC236}">
                <a16:creationId xmlns:a16="http://schemas.microsoft.com/office/drawing/2014/main" id="{E37BF8E8-240C-628E-85F8-954A3AD98625}"/>
              </a:ext>
            </a:extLst>
          </p:cNvPr>
          <p:cNvPicPr>
            <a:picLocks noChangeAspect="1"/>
          </p:cNvPicPr>
          <p:nvPr/>
        </p:nvPicPr>
        <p:blipFill>
          <a:blip r:embed="rId3"/>
          <a:stretch>
            <a:fillRect/>
          </a:stretch>
        </p:blipFill>
        <p:spPr>
          <a:xfrm>
            <a:off x="4021470" y="5069302"/>
            <a:ext cx="2949944" cy="677071"/>
          </a:xfrm>
          <a:prstGeom prst="rect">
            <a:avLst/>
          </a:prstGeom>
        </p:spPr>
      </p:pic>
      <p:pic>
        <p:nvPicPr>
          <p:cNvPr id="7" name="Picture 4" descr="A picture containing logo&#10;&#10;Description automatically generated">
            <a:extLst>
              <a:ext uri="{FF2B5EF4-FFF2-40B4-BE49-F238E27FC236}">
                <a16:creationId xmlns:a16="http://schemas.microsoft.com/office/drawing/2014/main" id="{E86DD216-AFEF-EBAC-28C0-665CF7946828}"/>
              </a:ext>
            </a:extLst>
          </p:cNvPr>
          <p:cNvPicPr>
            <a:picLocks noChangeAspect="1"/>
          </p:cNvPicPr>
          <p:nvPr/>
        </p:nvPicPr>
        <p:blipFill rotWithShape="1">
          <a:blip r:embed="rId4"/>
          <a:srcRect l="-6780" b="18333"/>
          <a:stretch/>
        </p:blipFill>
        <p:spPr>
          <a:xfrm>
            <a:off x="5601403" y="1949533"/>
            <a:ext cx="370934" cy="291933"/>
          </a:xfrm>
          <a:prstGeom prst="rect">
            <a:avLst/>
          </a:prstGeom>
        </p:spPr>
      </p:pic>
      <p:pic>
        <p:nvPicPr>
          <p:cNvPr id="9" name="Picture 6" descr="A picture containing clipart, linedrawing&#10;&#10;Description automatically generated">
            <a:extLst>
              <a:ext uri="{FF2B5EF4-FFF2-40B4-BE49-F238E27FC236}">
                <a16:creationId xmlns:a16="http://schemas.microsoft.com/office/drawing/2014/main" id="{3EA29D6D-D609-8954-2F83-9958E2BA83C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516214" y="350727"/>
            <a:ext cx="1488411" cy="1206501"/>
          </a:xfrm>
          <a:prstGeom prst="rect">
            <a:avLst/>
          </a:prstGeom>
        </p:spPr>
      </p:pic>
      <p:sp>
        <p:nvSpPr>
          <p:cNvPr id="6" name="Slide Number Placeholder 5">
            <a:extLst>
              <a:ext uri="{FF2B5EF4-FFF2-40B4-BE49-F238E27FC236}">
                <a16:creationId xmlns:a16="http://schemas.microsoft.com/office/drawing/2014/main" id="{D6D3BF5F-35D4-F852-AE74-5516C9C60859}"/>
              </a:ext>
            </a:extLst>
          </p:cNvPr>
          <p:cNvSpPr>
            <a:spLocks noGrp="1"/>
          </p:cNvSpPr>
          <p:nvPr>
            <p:ph type="sldNum" sz="quarter" idx="12"/>
          </p:nvPr>
        </p:nvSpPr>
        <p:spPr/>
        <p:txBody>
          <a:bodyPr/>
          <a:lstStyle/>
          <a:p>
            <a:fld id="{330EA680-D336-4FF7-8B7A-9848BB0A1C32}" type="slidenum">
              <a:rPr lang="en-US" smtClean="0"/>
              <a:t>15</a:t>
            </a:fld>
            <a:endParaRPr lang="en-US"/>
          </a:p>
        </p:txBody>
      </p:sp>
      <p:sp>
        <p:nvSpPr>
          <p:cNvPr id="8" name="TextBox 7">
            <a:extLst>
              <a:ext uri="{FF2B5EF4-FFF2-40B4-BE49-F238E27FC236}">
                <a16:creationId xmlns:a16="http://schemas.microsoft.com/office/drawing/2014/main" id="{B37CE479-654F-B824-5CAB-B8CD5A02B950}"/>
              </a:ext>
            </a:extLst>
          </p:cNvPr>
          <p:cNvSpPr txBox="1"/>
          <p:nvPr/>
        </p:nvSpPr>
        <p:spPr>
          <a:xfrm>
            <a:off x="1275907" y="6119628"/>
            <a:ext cx="49382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solidFill>
                  <a:srgbClr val="FF0000"/>
                </a:solidFill>
                <a:latin typeface="Calibri"/>
                <a:cs typeface="Calibri"/>
              </a:rPr>
              <a:t>Atre,Han,Pascoli</a:t>
            </a:r>
            <a:r>
              <a:rPr lang="en-US" sz="1000" dirty="0">
                <a:solidFill>
                  <a:srgbClr val="FF0000"/>
                </a:solidFill>
                <a:latin typeface="Calibri"/>
                <a:cs typeface="Calibri"/>
              </a:rPr>
              <a:t>, Zhang JHEP 05(2009), </a:t>
            </a:r>
            <a:r>
              <a:rPr lang="en-US" sz="1000" err="1">
                <a:solidFill>
                  <a:srgbClr val="FF0000"/>
                </a:solidFill>
                <a:latin typeface="Calibri"/>
                <a:cs typeface="Calibri"/>
              </a:rPr>
              <a:t>Gorbunov,Shaposhnikov</a:t>
            </a:r>
            <a:r>
              <a:rPr lang="en-US" sz="1000" dirty="0">
                <a:solidFill>
                  <a:srgbClr val="FF0000"/>
                </a:solidFill>
                <a:latin typeface="Calibri"/>
                <a:cs typeface="Calibri"/>
              </a:rPr>
              <a:t> JHEP 10(2007)</a:t>
            </a:r>
          </a:p>
        </p:txBody>
      </p:sp>
    </p:spTree>
    <p:extLst>
      <p:ext uri="{BB962C8B-B14F-4D97-AF65-F5344CB8AC3E}">
        <p14:creationId xmlns:p14="http://schemas.microsoft.com/office/powerpoint/2010/main" val="2669514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A69765-565A-3868-9B2F-24DD74F00069}"/>
              </a:ext>
            </a:extLst>
          </p:cNvPr>
          <p:cNvSpPr>
            <a:spLocks noGrp="1"/>
          </p:cNvSpPr>
          <p:nvPr>
            <p:ph type="sldNum" sz="quarter" idx="12"/>
          </p:nvPr>
        </p:nvSpPr>
        <p:spPr/>
        <p:txBody>
          <a:bodyPr/>
          <a:lstStyle/>
          <a:p>
            <a:fld id="{330EA680-D336-4FF7-8B7A-9848BB0A1C32}" type="slidenum">
              <a:rPr lang="en-US" smtClean="0"/>
              <a:t>16</a:t>
            </a:fld>
            <a:endParaRPr lang="en-US"/>
          </a:p>
        </p:txBody>
      </p:sp>
      <p:pic>
        <p:nvPicPr>
          <p:cNvPr id="5" name="Picture 4" descr="A diagram of energy loss&#10;&#10;Description automatically generated">
            <a:extLst>
              <a:ext uri="{FF2B5EF4-FFF2-40B4-BE49-F238E27FC236}">
                <a16:creationId xmlns:a16="http://schemas.microsoft.com/office/drawing/2014/main" id="{8DBC962A-DA40-A188-7912-E0C1D485BC1D}"/>
              </a:ext>
            </a:extLst>
          </p:cNvPr>
          <p:cNvPicPr>
            <a:picLocks noChangeAspect="1"/>
          </p:cNvPicPr>
          <p:nvPr/>
        </p:nvPicPr>
        <p:blipFill>
          <a:blip r:embed="rId2"/>
          <a:stretch>
            <a:fillRect/>
          </a:stretch>
        </p:blipFill>
        <p:spPr>
          <a:xfrm>
            <a:off x="4055292" y="222278"/>
            <a:ext cx="6511851" cy="6502050"/>
          </a:xfrm>
          <a:prstGeom prst="rect">
            <a:avLst/>
          </a:prstGeom>
        </p:spPr>
      </p:pic>
      <p:sp>
        <p:nvSpPr>
          <p:cNvPr id="7" name="TextBox 6">
            <a:extLst>
              <a:ext uri="{FF2B5EF4-FFF2-40B4-BE49-F238E27FC236}">
                <a16:creationId xmlns:a16="http://schemas.microsoft.com/office/drawing/2014/main" id="{1AEE4BB5-F7F3-B61F-6839-0FC4D7E603F5}"/>
              </a:ext>
            </a:extLst>
          </p:cNvPr>
          <p:cNvSpPr txBox="1"/>
          <p:nvPr/>
        </p:nvSpPr>
        <p:spPr>
          <a:xfrm>
            <a:off x="6396246" y="6623474"/>
            <a:ext cx="44774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FF0000"/>
                </a:solidFill>
                <a:ea typeface="+mn-lt"/>
                <a:cs typeface="+mn-lt"/>
              </a:rPr>
              <a:t>GC,  Huber,  Horiuchi,  Shoemaker (</a:t>
            </a:r>
            <a:r>
              <a:rPr lang="en-US" sz="1000" dirty="0" err="1">
                <a:solidFill>
                  <a:srgbClr val="FF0000"/>
                </a:solidFill>
                <a:ea typeface="+mn-lt"/>
                <a:cs typeface="+mn-lt"/>
              </a:rPr>
              <a:t>arXiv</a:t>
            </a:r>
            <a:r>
              <a:rPr lang="en-US" sz="1000" dirty="0">
                <a:solidFill>
                  <a:srgbClr val="FF0000"/>
                </a:solidFill>
                <a:ea typeface="+mn-lt"/>
                <a:cs typeface="+mn-lt"/>
              </a:rPr>
              <a:t> : 2309.08560) </a:t>
            </a:r>
          </a:p>
          <a:p>
            <a:endParaRPr lang="en-US" sz="1000" dirty="0">
              <a:solidFill>
                <a:srgbClr val="FF0000"/>
              </a:solidFill>
              <a:cs typeface="Calibri"/>
            </a:endParaRPr>
          </a:p>
        </p:txBody>
      </p:sp>
      <p:sp>
        <p:nvSpPr>
          <p:cNvPr id="9" name="Title 1">
            <a:extLst>
              <a:ext uri="{FF2B5EF4-FFF2-40B4-BE49-F238E27FC236}">
                <a16:creationId xmlns:a16="http://schemas.microsoft.com/office/drawing/2014/main" id="{576A9639-9560-0098-153C-5DFB43C46709}"/>
              </a:ext>
            </a:extLst>
          </p:cNvPr>
          <p:cNvSpPr>
            <a:spLocks noGrp="1"/>
          </p:cNvSpPr>
          <p:nvPr>
            <p:ph type="title"/>
          </p:nvPr>
        </p:nvSpPr>
        <p:spPr>
          <a:xfrm>
            <a:off x="666898" y="695916"/>
            <a:ext cx="3393358" cy="1207138"/>
          </a:xfrm>
        </p:spPr>
        <p:txBody>
          <a:bodyPr>
            <a:normAutofit/>
          </a:bodyPr>
          <a:lstStyle/>
          <a:p>
            <a:r>
              <a:rPr lang="en-US" sz="3600" b="1" dirty="0">
                <a:latin typeface="Neue Haas Grotesk Text Pro"/>
                <a:ea typeface="Calibri Light"/>
                <a:cs typeface="Calibri Light"/>
              </a:rPr>
              <a:t>Result : </a:t>
            </a:r>
            <a:br>
              <a:rPr lang="en-US" sz="3600" b="1" dirty="0">
                <a:latin typeface="Neue Haas Grotesk Text Pro"/>
                <a:ea typeface="Calibri Light"/>
                <a:cs typeface="Calibri Light"/>
              </a:rPr>
            </a:br>
            <a:r>
              <a:rPr lang="en-US" sz="3600" b="1" dirty="0">
                <a:latin typeface="Neue Haas Grotesk Text Pro"/>
                <a:ea typeface="Calibri Light"/>
                <a:cs typeface="Calibri Light"/>
              </a:rPr>
              <a:t>Mass Mixing</a:t>
            </a:r>
          </a:p>
        </p:txBody>
      </p:sp>
    </p:spTree>
    <p:extLst>
      <p:ext uri="{BB962C8B-B14F-4D97-AF65-F5344CB8AC3E}">
        <p14:creationId xmlns:p14="http://schemas.microsoft.com/office/powerpoint/2010/main" val="1070298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66898" y="695916"/>
            <a:ext cx="10515600" cy="604912"/>
          </a:xfrm>
        </p:spPr>
        <p:txBody>
          <a:bodyPr>
            <a:normAutofit fontScale="90000"/>
          </a:bodyPr>
          <a:lstStyle/>
          <a:p>
            <a:r>
              <a:rPr lang="en-US" sz="4000" b="1" dirty="0">
                <a:latin typeface="Neue Haas Grotesk Text Pro"/>
                <a:ea typeface="Calibri Light"/>
                <a:cs typeface="Calibri Light"/>
              </a:rPr>
              <a:t>Dipole Portal</a:t>
            </a:r>
          </a:p>
        </p:txBody>
      </p:sp>
      <p:sp>
        <p:nvSpPr>
          <p:cNvPr id="5" name="Slide Number Placeholder 4">
            <a:extLst>
              <a:ext uri="{FF2B5EF4-FFF2-40B4-BE49-F238E27FC236}">
                <a16:creationId xmlns:a16="http://schemas.microsoft.com/office/drawing/2014/main" id="{42288472-A318-014C-D8C6-1C54D52274C4}"/>
              </a:ext>
            </a:extLst>
          </p:cNvPr>
          <p:cNvSpPr>
            <a:spLocks noGrp="1"/>
          </p:cNvSpPr>
          <p:nvPr>
            <p:ph type="sldNum" sz="quarter" idx="12"/>
          </p:nvPr>
        </p:nvSpPr>
        <p:spPr/>
        <p:txBody>
          <a:bodyPr/>
          <a:lstStyle/>
          <a:p>
            <a:fld id="{330EA680-D336-4FF7-8B7A-9848BB0A1C32}" type="slidenum">
              <a:rPr lang="en-US" smtClean="0"/>
              <a:t>17</a:t>
            </a:fld>
            <a:endParaRPr lang="en-US"/>
          </a:p>
        </p:txBody>
      </p:sp>
      <p:sp>
        <p:nvSpPr>
          <p:cNvPr id="4" name="Content Placeholder 3">
            <a:extLst>
              <a:ext uri="{FF2B5EF4-FFF2-40B4-BE49-F238E27FC236}">
                <a16:creationId xmlns:a16="http://schemas.microsoft.com/office/drawing/2014/main" id="{2C8E239F-C9E3-CD48-01F6-B443FF64ED2F}"/>
              </a:ext>
            </a:extLst>
          </p:cNvPr>
          <p:cNvSpPr>
            <a:spLocks noGrp="1"/>
          </p:cNvSpPr>
          <p:nvPr>
            <p:ph idx="1"/>
          </p:nvPr>
        </p:nvSpPr>
        <p:spPr>
          <a:xfrm>
            <a:off x="838200" y="1825625"/>
            <a:ext cx="10515600" cy="1032952"/>
          </a:xfrm>
        </p:spPr>
        <p:txBody>
          <a:bodyPr vert="horz" lIns="91440" tIns="45720" rIns="91440" bIns="45720" rtlCol="0" anchor="t">
            <a:normAutofit/>
          </a:bodyPr>
          <a:lstStyle/>
          <a:p>
            <a:r>
              <a:rPr lang="en-US" sz="1600" dirty="0">
                <a:latin typeface="Neue Haas Grotesk Text Pro"/>
                <a:ea typeface="Calibri"/>
                <a:cs typeface="Calibri"/>
              </a:rPr>
              <a:t>Sterile neutrinos might couple to SM through higher dimensional operator. </a:t>
            </a:r>
          </a:p>
          <a:p>
            <a:r>
              <a:rPr lang="en-US" sz="1600" dirty="0">
                <a:latin typeface="Neue Haas Grotesk Text Pro"/>
                <a:ea typeface="Calibri"/>
                <a:cs typeface="Calibri"/>
              </a:rPr>
              <a:t>Might affect the electromagnetic properties of neutrino. </a:t>
            </a:r>
          </a:p>
          <a:p>
            <a:r>
              <a:rPr lang="en-US" sz="1600" dirty="0">
                <a:latin typeface="Neue Haas Grotesk Text Pro"/>
                <a:ea typeface="Calibri"/>
                <a:cs typeface="Calibri"/>
              </a:rPr>
              <a:t>We study next most important operator called the "Dipole Portal"</a:t>
            </a:r>
          </a:p>
          <a:p>
            <a:endParaRPr lang="en-US" sz="1600" dirty="0">
              <a:latin typeface="Neue Haas Grotesk Text Pro"/>
              <a:ea typeface="Calibri"/>
              <a:cs typeface="Calibri"/>
            </a:endParaRPr>
          </a:p>
        </p:txBody>
      </p:sp>
      <p:pic>
        <p:nvPicPr>
          <p:cNvPr id="7" name="Picture 6" descr="A black and white text&#10;&#10;Description automatically generated">
            <a:extLst>
              <a:ext uri="{FF2B5EF4-FFF2-40B4-BE49-F238E27FC236}">
                <a16:creationId xmlns:a16="http://schemas.microsoft.com/office/drawing/2014/main" id="{F21F1C99-A30E-4BF3-94B5-61E9C0BC2D98}"/>
              </a:ext>
            </a:extLst>
          </p:cNvPr>
          <p:cNvPicPr>
            <a:picLocks noChangeAspect="1"/>
          </p:cNvPicPr>
          <p:nvPr/>
        </p:nvPicPr>
        <p:blipFill>
          <a:blip r:embed="rId2"/>
          <a:stretch>
            <a:fillRect/>
          </a:stretch>
        </p:blipFill>
        <p:spPr>
          <a:xfrm>
            <a:off x="3577181" y="3032571"/>
            <a:ext cx="4451924" cy="571783"/>
          </a:xfrm>
          <a:prstGeom prst="rect">
            <a:avLst/>
          </a:prstGeom>
        </p:spPr>
      </p:pic>
      <p:pic>
        <p:nvPicPr>
          <p:cNvPr id="3" name="Picture 2" descr="A diagram of a straight line&#10;&#10;Description automatically generated">
            <a:extLst>
              <a:ext uri="{FF2B5EF4-FFF2-40B4-BE49-F238E27FC236}">
                <a16:creationId xmlns:a16="http://schemas.microsoft.com/office/drawing/2014/main" id="{289BEF0E-CBEA-88FD-DDB9-A2E1F3E10135}"/>
              </a:ext>
            </a:extLst>
          </p:cNvPr>
          <p:cNvPicPr>
            <a:picLocks noChangeAspect="1"/>
          </p:cNvPicPr>
          <p:nvPr/>
        </p:nvPicPr>
        <p:blipFill>
          <a:blip r:embed="rId3"/>
          <a:stretch>
            <a:fillRect/>
          </a:stretch>
        </p:blipFill>
        <p:spPr>
          <a:xfrm>
            <a:off x="4550855" y="4251771"/>
            <a:ext cx="2743200" cy="1964853"/>
          </a:xfrm>
          <a:prstGeom prst="rect">
            <a:avLst/>
          </a:prstGeom>
        </p:spPr>
      </p:pic>
      <p:pic>
        <p:nvPicPr>
          <p:cNvPr id="6" name="Picture 5" descr="Which neutrino is the heaviest? | symmetry magazine">
            <a:extLst>
              <a:ext uri="{FF2B5EF4-FFF2-40B4-BE49-F238E27FC236}">
                <a16:creationId xmlns:a16="http://schemas.microsoft.com/office/drawing/2014/main" id="{A11B7E58-8F64-A95E-5FDD-0DC6F8437909}"/>
              </a:ext>
            </a:extLst>
          </p:cNvPr>
          <p:cNvPicPr>
            <a:picLocks noChangeAspect="1"/>
          </p:cNvPicPr>
          <p:nvPr/>
        </p:nvPicPr>
        <p:blipFill>
          <a:blip r:embed="rId4"/>
          <a:stretch>
            <a:fillRect/>
          </a:stretch>
        </p:blipFill>
        <p:spPr>
          <a:xfrm>
            <a:off x="8603255" y="174089"/>
            <a:ext cx="2743200" cy="1543050"/>
          </a:xfrm>
          <a:prstGeom prst="rect">
            <a:avLst/>
          </a:prstGeom>
        </p:spPr>
      </p:pic>
      <p:sp>
        <p:nvSpPr>
          <p:cNvPr id="8" name="TextBox 7">
            <a:extLst>
              <a:ext uri="{FF2B5EF4-FFF2-40B4-BE49-F238E27FC236}">
                <a16:creationId xmlns:a16="http://schemas.microsoft.com/office/drawing/2014/main" id="{7F5489DA-C7D5-D6DA-5BD7-DF354FBE6122}"/>
              </a:ext>
            </a:extLst>
          </p:cNvPr>
          <p:cNvSpPr txBox="1"/>
          <p:nvPr/>
        </p:nvSpPr>
        <p:spPr>
          <a:xfrm>
            <a:off x="826264" y="3709011"/>
            <a:ext cx="740884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latin typeface="Neue Haas Grotesk Text Pro"/>
                <a:ea typeface="Calibri"/>
                <a:cs typeface="Calibri"/>
              </a:rPr>
              <a:t>We will be assuming flavor independent dipole portal coupling. </a:t>
            </a:r>
            <a:endParaRPr lang="en-US" sz="1600" dirty="0">
              <a:latin typeface="Neue Haas Grotesk Text Pro"/>
            </a:endParaRPr>
          </a:p>
        </p:txBody>
      </p:sp>
    </p:spTree>
    <p:extLst>
      <p:ext uri="{BB962C8B-B14F-4D97-AF65-F5344CB8AC3E}">
        <p14:creationId xmlns:p14="http://schemas.microsoft.com/office/powerpoint/2010/main" val="3282414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66898" y="695916"/>
            <a:ext cx="10515600" cy="604912"/>
          </a:xfrm>
        </p:spPr>
        <p:txBody>
          <a:bodyPr>
            <a:normAutofit fontScale="90000"/>
          </a:bodyPr>
          <a:lstStyle/>
          <a:p>
            <a:r>
              <a:rPr lang="en-US" sz="4000" b="1" dirty="0">
                <a:latin typeface="Neue Haas Grotesk Text Pro"/>
                <a:ea typeface="Calibri Light"/>
                <a:cs typeface="Calibri Light"/>
              </a:rPr>
              <a:t>Dipole Portal : production</a:t>
            </a:r>
          </a:p>
        </p:txBody>
      </p:sp>
      <p:sp>
        <p:nvSpPr>
          <p:cNvPr id="5" name="Slide Number Placeholder 4">
            <a:extLst>
              <a:ext uri="{FF2B5EF4-FFF2-40B4-BE49-F238E27FC236}">
                <a16:creationId xmlns:a16="http://schemas.microsoft.com/office/drawing/2014/main" id="{42288472-A318-014C-D8C6-1C54D52274C4}"/>
              </a:ext>
            </a:extLst>
          </p:cNvPr>
          <p:cNvSpPr>
            <a:spLocks noGrp="1"/>
          </p:cNvSpPr>
          <p:nvPr>
            <p:ph type="sldNum" sz="quarter" idx="12"/>
          </p:nvPr>
        </p:nvSpPr>
        <p:spPr/>
        <p:txBody>
          <a:bodyPr/>
          <a:lstStyle/>
          <a:p>
            <a:fld id="{330EA680-D336-4FF7-8B7A-9848BB0A1C32}" type="slidenum">
              <a:rPr lang="en-US" smtClean="0"/>
              <a:t>18</a:t>
            </a:fld>
            <a:endParaRPr lang="en-US"/>
          </a:p>
        </p:txBody>
      </p:sp>
      <p:sp>
        <p:nvSpPr>
          <p:cNvPr id="4" name="Content Placeholder 3">
            <a:extLst>
              <a:ext uri="{FF2B5EF4-FFF2-40B4-BE49-F238E27FC236}">
                <a16:creationId xmlns:a16="http://schemas.microsoft.com/office/drawing/2014/main" id="{2C8E239F-C9E3-CD48-01F6-B443FF64ED2F}"/>
              </a:ext>
            </a:extLst>
          </p:cNvPr>
          <p:cNvSpPr>
            <a:spLocks noGrp="1"/>
          </p:cNvSpPr>
          <p:nvPr>
            <p:ph idx="1"/>
          </p:nvPr>
        </p:nvSpPr>
        <p:spPr>
          <a:xfrm>
            <a:off x="838200" y="1825625"/>
            <a:ext cx="10515600" cy="1032952"/>
          </a:xfrm>
        </p:spPr>
        <p:txBody>
          <a:bodyPr vert="horz" lIns="91440" tIns="45720" rIns="91440" bIns="45720" rtlCol="0" anchor="t">
            <a:normAutofit/>
          </a:bodyPr>
          <a:lstStyle/>
          <a:p>
            <a:r>
              <a:rPr lang="en-US" sz="1600" dirty="0">
                <a:latin typeface="Neue Haas Grotesk Text Pro"/>
                <a:ea typeface="Calibri"/>
                <a:cs typeface="Calibri"/>
              </a:rPr>
              <a:t>The following processes are involved in the production : </a:t>
            </a:r>
          </a:p>
          <a:p>
            <a:endParaRPr lang="en-US" sz="1600" dirty="0">
              <a:latin typeface="Neue Haas Grotesk Text Pro"/>
              <a:ea typeface="Calibri"/>
              <a:cs typeface="Calibri"/>
            </a:endParaRPr>
          </a:p>
        </p:txBody>
      </p:sp>
      <p:pic>
        <p:nvPicPr>
          <p:cNvPr id="3" name="Picture 2">
            <a:extLst>
              <a:ext uri="{FF2B5EF4-FFF2-40B4-BE49-F238E27FC236}">
                <a16:creationId xmlns:a16="http://schemas.microsoft.com/office/drawing/2014/main" id="{47CCE3A8-4AE0-1723-81F4-EA5BA2A5F97E}"/>
              </a:ext>
            </a:extLst>
          </p:cNvPr>
          <p:cNvPicPr>
            <a:picLocks noChangeAspect="1"/>
          </p:cNvPicPr>
          <p:nvPr/>
        </p:nvPicPr>
        <p:blipFill>
          <a:blip r:embed="rId2"/>
          <a:stretch>
            <a:fillRect/>
          </a:stretch>
        </p:blipFill>
        <p:spPr>
          <a:xfrm>
            <a:off x="2459039" y="2471696"/>
            <a:ext cx="2743200" cy="3093156"/>
          </a:xfrm>
          <a:prstGeom prst="rect">
            <a:avLst/>
          </a:prstGeom>
        </p:spPr>
      </p:pic>
      <p:pic>
        <p:nvPicPr>
          <p:cNvPr id="6" name="Picture 5">
            <a:extLst>
              <a:ext uri="{FF2B5EF4-FFF2-40B4-BE49-F238E27FC236}">
                <a16:creationId xmlns:a16="http://schemas.microsoft.com/office/drawing/2014/main" id="{F11FA4B7-17AE-C2D9-117A-AF41EB33E33A}"/>
              </a:ext>
            </a:extLst>
          </p:cNvPr>
          <p:cNvPicPr>
            <a:picLocks noChangeAspect="1"/>
          </p:cNvPicPr>
          <p:nvPr/>
        </p:nvPicPr>
        <p:blipFill>
          <a:blip r:embed="rId3"/>
          <a:stretch>
            <a:fillRect/>
          </a:stretch>
        </p:blipFill>
        <p:spPr>
          <a:xfrm>
            <a:off x="6231668" y="2218707"/>
            <a:ext cx="2743200" cy="1698563"/>
          </a:xfrm>
          <a:prstGeom prst="rect">
            <a:avLst/>
          </a:prstGeom>
        </p:spPr>
      </p:pic>
      <p:pic>
        <p:nvPicPr>
          <p:cNvPr id="7" name="Picture 6" descr="A diagram of a line with arrows and a wavy line&#10;&#10;Description automatically generated">
            <a:extLst>
              <a:ext uri="{FF2B5EF4-FFF2-40B4-BE49-F238E27FC236}">
                <a16:creationId xmlns:a16="http://schemas.microsoft.com/office/drawing/2014/main" id="{6E7B347C-0338-6855-EEF1-5AA32872107E}"/>
              </a:ext>
            </a:extLst>
          </p:cNvPr>
          <p:cNvPicPr>
            <a:picLocks noChangeAspect="1"/>
          </p:cNvPicPr>
          <p:nvPr/>
        </p:nvPicPr>
        <p:blipFill>
          <a:blip r:embed="rId4"/>
          <a:stretch>
            <a:fillRect/>
          </a:stretch>
        </p:blipFill>
        <p:spPr>
          <a:xfrm>
            <a:off x="6381373" y="3915373"/>
            <a:ext cx="2743200" cy="2013358"/>
          </a:xfrm>
          <a:prstGeom prst="rect">
            <a:avLst/>
          </a:prstGeom>
        </p:spPr>
      </p:pic>
      <p:pic>
        <p:nvPicPr>
          <p:cNvPr id="8" name="Picture 7" descr="Neutrino masses | All Things Neutrino">
            <a:extLst>
              <a:ext uri="{FF2B5EF4-FFF2-40B4-BE49-F238E27FC236}">
                <a16:creationId xmlns:a16="http://schemas.microsoft.com/office/drawing/2014/main" id="{03602E8A-5AD8-352E-5F08-12F4AD69970F}"/>
              </a:ext>
            </a:extLst>
          </p:cNvPr>
          <p:cNvPicPr>
            <a:picLocks noChangeAspect="1"/>
          </p:cNvPicPr>
          <p:nvPr/>
        </p:nvPicPr>
        <p:blipFill>
          <a:blip r:embed="rId5"/>
          <a:stretch>
            <a:fillRect/>
          </a:stretch>
        </p:blipFill>
        <p:spPr>
          <a:xfrm>
            <a:off x="8350786" y="224884"/>
            <a:ext cx="2743199" cy="1542448"/>
          </a:xfrm>
          <a:prstGeom prst="rect">
            <a:avLst/>
          </a:prstGeom>
        </p:spPr>
      </p:pic>
    </p:spTree>
    <p:extLst>
      <p:ext uri="{BB962C8B-B14F-4D97-AF65-F5344CB8AC3E}">
        <p14:creationId xmlns:p14="http://schemas.microsoft.com/office/powerpoint/2010/main" val="490218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79188" y="695916"/>
            <a:ext cx="10515600" cy="604912"/>
          </a:xfrm>
        </p:spPr>
        <p:txBody>
          <a:bodyPr>
            <a:normAutofit fontScale="90000"/>
          </a:bodyPr>
          <a:lstStyle/>
          <a:p>
            <a:r>
              <a:rPr lang="en-US" sz="4000" b="1" dirty="0">
                <a:latin typeface="Neue Haas Grotesk Text Pro"/>
                <a:ea typeface="Calibri Light"/>
                <a:cs typeface="Calibri Light"/>
              </a:rPr>
              <a:t>Dipole Portal : decay</a:t>
            </a:r>
          </a:p>
        </p:txBody>
      </p:sp>
      <p:sp>
        <p:nvSpPr>
          <p:cNvPr id="5" name="Slide Number Placeholder 4">
            <a:extLst>
              <a:ext uri="{FF2B5EF4-FFF2-40B4-BE49-F238E27FC236}">
                <a16:creationId xmlns:a16="http://schemas.microsoft.com/office/drawing/2014/main" id="{42288472-A318-014C-D8C6-1C54D52274C4}"/>
              </a:ext>
            </a:extLst>
          </p:cNvPr>
          <p:cNvSpPr>
            <a:spLocks noGrp="1"/>
          </p:cNvSpPr>
          <p:nvPr>
            <p:ph type="sldNum" sz="quarter" idx="12"/>
          </p:nvPr>
        </p:nvSpPr>
        <p:spPr/>
        <p:txBody>
          <a:bodyPr/>
          <a:lstStyle/>
          <a:p>
            <a:fld id="{330EA680-D336-4FF7-8B7A-9848BB0A1C32}" type="slidenum">
              <a:rPr lang="en-US" smtClean="0"/>
              <a:t>19</a:t>
            </a:fld>
            <a:endParaRPr lang="en-US"/>
          </a:p>
        </p:txBody>
      </p:sp>
      <p:sp>
        <p:nvSpPr>
          <p:cNvPr id="4" name="Content Placeholder 3">
            <a:extLst>
              <a:ext uri="{FF2B5EF4-FFF2-40B4-BE49-F238E27FC236}">
                <a16:creationId xmlns:a16="http://schemas.microsoft.com/office/drawing/2014/main" id="{2C8E239F-C9E3-CD48-01F6-B443FF64ED2F}"/>
              </a:ext>
            </a:extLst>
          </p:cNvPr>
          <p:cNvSpPr>
            <a:spLocks noGrp="1"/>
          </p:cNvSpPr>
          <p:nvPr>
            <p:ph idx="1"/>
          </p:nvPr>
        </p:nvSpPr>
        <p:spPr>
          <a:xfrm>
            <a:off x="825910" y="1825625"/>
            <a:ext cx="10520190" cy="2189721"/>
          </a:xfrm>
        </p:spPr>
        <p:txBody>
          <a:bodyPr vert="horz" lIns="91440" tIns="45720" rIns="91440" bIns="45720" rtlCol="0" anchor="t">
            <a:normAutofit/>
          </a:bodyPr>
          <a:lstStyle/>
          <a:p>
            <a:r>
              <a:rPr lang="en-US" sz="1600" dirty="0">
                <a:latin typeface="Neue Haas Grotesk Text Pro"/>
                <a:ea typeface="Calibri"/>
                <a:cs typeface="Arial"/>
              </a:rPr>
              <a:t>Due to forward scattering, </a:t>
            </a:r>
            <a:r>
              <a:rPr lang="en-US" sz="1600" dirty="0">
                <a:latin typeface="Neue Haas Grotesk Text Pro"/>
                <a:ea typeface="+mn-lt"/>
                <a:cs typeface="Arial"/>
              </a:rPr>
              <a:t> there is a singularity in the </a:t>
            </a:r>
            <a:r>
              <a:rPr lang="en-US" sz="1600" dirty="0">
                <a:latin typeface="Neue Haas Grotesk Text Pro"/>
                <a:ea typeface="+mn-lt"/>
                <a:cs typeface="+mn-lt"/>
              </a:rPr>
              <a:t>t-channel</a:t>
            </a:r>
            <a:r>
              <a:rPr lang="en-US" sz="1600" dirty="0">
                <a:latin typeface="Neue Haas Grotesk Text Pro"/>
                <a:ea typeface="Calibri"/>
                <a:cs typeface="Arial"/>
              </a:rPr>
              <a:t> processes.  </a:t>
            </a:r>
          </a:p>
          <a:p>
            <a:endParaRPr lang="en-US" sz="1600" dirty="0">
              <a:latin typeface="Neue Haas Grotesk Text Pro"/>
              <a:ea typeface="Calibri"/>
              <a:cs typeface="Arial"/>
            </a:endParaRPr>
          </a:p>
          <a:p>
            <a:endParaRPr lang="en-US" sz="1600" dirty="0">
              <a:latin typeface="Neue Haas Grotesk Text Pro"/>
              <a:ea typeface="Calibri"/>
              <a:cs typeface="Arial"/>
            </a:endParaRPr>
          </a:p>
          <a:p>
            <a:endParaRPr lang="en-US" sz="1600" dirty="0">
              <a:latin typeface="Neue Haas Grotesk Text Pro"/>
              <a:ea typeface="Calibri"/>
              <a:cs typeface="Arial"/>
            </a:endParaRPr>
          </a:p>
          <a:p>
            <a:endParaRPr lang="en-US" sz="1600" dirty="0">
              <a:latin typeface="Neue Haas Grotesk Text Pro"/>
              <a:ea typeface="Calibri"/>
              <a:cs typeface="Arial"/>
            </a:endParaRPr>
          </a:p>
          <a:p>
            <a:r>
              <a:rPr lang="en-US" sz="1600" dirty="0">
                <a:latin typeface="Neue Haas Grotesk Text Pro"/>
                <a:ea typeface="Calibri"/>
                <a:cs typeface="Calibri"/>
              </a:rPr>
              <a:t>The following processes are involved in the decay : </a:t>
            </a:r>
            <a:endParaRPr lang="en-US" sz="1600">
              <a:latin typeface="Neue Haas Grotesk Text Pro"/>
            </a:endParaRPr>
          </a:p>
          <a:p>
            <a:endParaRPr lang="en-US" sz="1600" dirty="0">
              <a:latin typeface="Neue Haas Grotesk Text Pro"/>
              <a:ea typeface="Calibri"/>
              <a:cs typeface="Calibri"/>
            </a:endParaRPr>
          </a:p>
        </p:txBody>
      </p:sp>
      <p:pic>
        <p:nvPicPr>
          <p:cNvPr id="6" name="Picture 5" descr="A group of math symbols&#10;&#10;Description automatically generated">
            <a:extLst>
              <a:ext uri="{FF2B5EF4-FFF2-40B4-BE49-F238E27FC236}">
                <a16:creationId xmlns:a16="http://schemas.microsoft.com/office/drawing/2014/main" id="{C73B4418-0FBB-AAA3-B558-3003A3C9E069}"/>
              </a:ext>
            </a:extLst>
          </p:cNvPr>
          <p:cNvPicPr>
            <a:picLocks noChangeAspect="1"/>
          </p:cNvPicPr>
          <p:nvPr/>
        </p:nvPicPr>
        <p:blipFill>
          <a:blip r:embed="rId2"/>
          <a:stretch>
            <a:fillRect/>
          </a:stretch>
        </p:blipFill>
        <p:spPr>
          <a:xfrm>
            <a:off x="2319051" y="4075913"/>
            <a:ext cx="2426466" cy="1763354"/>
          </a:xfrm>
          <a:prstGeom prst="rect">
            <a:avLst/>
          </a:prstGeom>
        </p:spPr>
      </p:pic>
      <p:pic>
        <p:nvPicPr>
          <p:cNvPr id="7" name="Picture 6">
            <a:extLst>
              <a:ext uri="{FF2B5EF4-FFF2-40B4-BE49-F238E27FC236}">
                <a16:creationId xmlns:a16="http://schemas.microsoft.com/office/drawing/2014/main" id="{44E010A6-746F-C02A-6145-A1173A3D3213}"/>
              </a:ext>
            </a:extLst>
          </p:cNvPr>
          <p:cNvPicPr>
            <a:picLocks noChangeAspect="1"/>
          </p:cNvPicPr>
          <p:nvPr/>
        </p:nvPicPr>
        <p:blipFill>
          <a:blip r:embed="rId3"/>
          <a:stretch>
            <a:fillRect/>
          </a:stretch>
        </p:blipFill>
        <p:spPr>
          <a:xfrm>
            <a:off x="7177282" y="4656189"/>
            <a:ext cx="2743200" cy="1698563"/>
          </a:xfrm>
          <a:prstGeom prst="rect">
            <a:avLst/>
          </a:prstGeom>
        </p:spPr>
      </p:pic>
      <p:pic>
        <p:nvPicPr>
          <p:cNvPr id="8" name="Picture 7" descr="A black and white text&#10;&#10;Description automatically generated">
            <a:extLst>
              <a:ext uri="{FF2B5EF4-FFF2-40B4-BE49-F238E27FC236}">
                <a16:creationId xmlns:a16="http://schemas.microsoft.com/office/drawing/2014/main" id="{FBEB4C2E-1AEE-3B28-D826-6F084804B1F0}"/>
              </a:ext>
            </a:extLst>
          </p:cNvPr>
          <p:cNvPicPr>
            <a:picLocks noChangeAspect="1"/>
          </p:cNvPicPr>
          <p:nvPr/>
        </p:nvPicPr>
        <p:blipFill>
          <a:blip r:embed="rId4"/>
          <a:stretch>
            <a:fillRect/>
          </a:stretch>
        </p:blipFill>
        <p:spPr>
          <a:xfrm>
            <a:off x="7451073" y="3472069"/>
            <a:ext cx="2027104" cy="795210"/>
          </a:xfrm>
          <a:prstGeom prst="rect">
            <a:avLst/>
          </a:prstGeom>
        </p:spPr>
      </p:pic>
      <p:pic>
        <p:nvPicPr>
          <p:cNvPr id="9" name="Picture 8" descr="A black text on a white background&#10;&#10;Description automatically generated">
            <a:extLst>
              <a:ext uri="{FF2B5EF4-FFF2-40B4-BE49-F238E27FC236}">
                <a16:creationId xmlns:a16="http://schemas.microsoft.com/office/drawing/2014/main" id="{B465E08A-BB9B-68BD-B133-6B30A93677EB}"/>
              </a:ext>
            </a:extLst>
          </p:cNvPr>
          <p:cNvPicPr>
            <a:picLocks noChangeAspect="1"/>
          </p:cNvPicPr>
          <p:nvPr/>
        </p:nvPicPr>
        <p:blipFill>
          <a:blip r:embed="rId5"/>
          <a:stretch>
            <a:fillRect/>
          </a:stretch>
        </p:blipFill>
        <p:spPr>
          <a:xfrm>
            <a:off x="1258677" y="2322940"/>
            <a:ext cx="9596609" cy="582544"/>
          </a:xfrm>
          <a:prstGeom prst="rect">
            <a:avLst/>
          </a:prstGeom>
        </p:spPr>
      </p:pic>
      <p:pic>
        <p:nvPicPr>
          <p:cNvPr id="10" name="Picture 9" descr="cartoon ice cream melting in the heat | Melting ice cream, Ice cream  clipart, Ice cream cartoon">
            <a:extLst>
              <a:ext uri="{FF2B5EF4-FFF2-40B4-BE49-F238E27FC236}">
                <a16:creationId xmlns:a16="http://schemas.microsoft.com/office/drawing/2014/main" id="{79746148-C7F9-E6C2-EFB1-57CE0F35DB44}"/>
              </a:ext>
            </a:extLst>
          </p:cNvPr>
          <p:cNvPicPr>
            <a:picLocks noChangeAspect="1"/>
          </p:cNvPicPr>
          <p:nvPr/>
        </p:nvPicPr>
        <p:blipFill>
          <a:blip r:embed="rId6"/>
          <a:stretch>
            <a:fillRect/>
          </a:stretch>
        </p:blipFill>
        <p:spPr>
          <a:xfrm>
            <a:off x="7501569" y="91146"/>
            <a:ext cx="1724140" cy="1704347"/>
          </a:xfrm>
          <a:prstGeom prst="rect">
            <a:avLst/>
          </a:prstGeom>
        </p:spPr>
      </p:pic>
      <p:sp>
        <p:nvSpPr>
          <p:cNvPr id="12" name="TextBox 11">
            <a:extLst>
              <a:ext uri="{FF2B5EF4-FFF2-40B4-BE49-F238E27FC236}">
                <a16:creationId xmlns:a16="http://schemas.microsoft.com/office/drawing/2014/main" id="{D5EDFE91-1695-F964-F25E-977BF08C4BE4}"/>
              </a:ext>
            </a:extLst>
          </p:cNvPr>
          <p:cNvSpPr txBox="1"/>
          <p:nvPr/>
        </p:nvSpPr>
        <p:spPr>
          <a:xfrm>
            <a:off x="1704896" y="2969546"/>
            <a:ext cx="44774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FF0000"/>
                </a:solidFill>
                <a:ea typeface="+mn-lt"/>
                <a:cs typeface="+mn-lt"/>
              </a:rPr>
              <a:t>GC,  Huber,  Horiuchi,  Shoemaker (</a:t>
            </a:r>
            <a:r>
              <a:rPr lang="en-US" sz="1000" dirty="0" err="1">
                <a:solidFill>
                  <a:srgbClr val="FF0000"/>
                </a:solidFill>
                <a:ea typeface="+mn-lt"/>
                <a:cs typeface="+mn-lt"/>
              </a:rPr>
              <a:t>arXiv</a:t>
            </a:r>
            <a:r>
              <a:rPr lang="en-US" sz="1000" dirty="0">
                <a:solidFill>
                  <a:srgbClr val="FF0000"/>
                </a:solidFill>
                <a:ea typeface="+mn-lt"/>
                <a:cs typeface="+mn-lt"/>
              </a:rPr>
              <a:t> : 2312.abcde) </a:t>
            </a:r>
          </a:p>
          <a:p>
            <a:endParaRPr lang="en-US" sz="1000" dirty="0">
              <a:solidFill>
                <a:srgbClr val="FF0000"/>
              </a:solidFill>
              <a:cs typeface="Calibri"/>
            </a:endParaRPr>
          </a:p>
        </p:txBody>
      </p:sp>
    </p:spTree>
    <p:extLst>
      <p:ext uri="{BB962C8B-B14F-4D97-AF65-F5344CB8AC3E}">
        <p14:creationId xmlns:p14="http://schemas.microsoft.com/office/powerpoint/2010/main" val="3222830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66898" y="695916"/>
            <a:ext cx="10515600" cy="604912"/>
          </a:xfrm>
        </p:spPr>
        <p:txBody>
          <a:bodyPr>
            <a:normAutofit fontScale="90000"/>
          </a:bodyPr>
          <a:lstStyle/>
          <a:p>
            <a:r>
              <a:rPr lang="en-US" sz="4000" b="1" dirty="0">
                <a:latin typeface="Neue Haas Grotesk Text Pro"/>
                <a:ea typeface="Calibri Light"/>
                <a:cs typeface="Calibri Light"/>
              </a:rPr>
              <a:t>Neutrino Masses</a:t>
            </a:r>
          </a:p>
        </p:txBody>
      </p:sp>
      <p:sp>
        <p:nvSpPr>
          <p:cNvPr id="5" name="Slide Number Placeholder 4">
            <a:extLst>
              <a:ext uri="{FF2B5EF4-FFF2-40B4-BE49-F238E27FC236}">
                <a16:creationId xmlns:a16="http://schemas.microsoft.com/office/drawing/2014/main" id="{42288472-A318-014C-D8C6-1C54D52274C4}"/>
              </a:ext>
            </a:extLst>
          </p:cNvPr>
          <p:cNvSpPr>
            <a:spLocks noGrp="1"/>
          </p:cNvSpPr>
          <p:nvPr>
            <p:ph type="sldNum" sz="quarter" idx="12"/>
          </p:nvPr>
        </p:nvSpPr>
        <p:spPr/>
        <p:txBody>
          <a:bodyPr/>
          <a:lstStyle/>
          <a:p>
            <a:fld id="{330EA680-D336-4FF7-8B7A-9848BB0A1C32}" type="slidenum">
              <a:rPr lang="en-US" smtClean="0"/>
              <a:t>2</a:t>
            </a:fld>
            <a:endParaRPr lang="en-US"/>
          </a:p>
        </p:txBody>
      </p:sp>
      <p:pic>
        <p:nvPicPr>
          <p:cNvPr id="6" name="Content Placeholder 5" descr="A green arrows pointing to a cartoon character&#10;&#10;Description automatically generated">
            <a:extLst>
              <a:ext uri="{FF2B5EF4-FFF2-40B4-BE49-F238E27FC236}">
                <a16:creationId xmlns:a16="http://schemas.microsoft.com/office/drawing/2014/main" id="{EF8D8838-CD69-7877-56D5-EC68AC2B1D40}"/>
              </a:ext>
            </a:extLst>
          </p:cNvPr>
          <p:cNvPicPr>
            <a:picLocks noGrp="1" noChangeAspect="1"/>
          </p:cNvPicPr>
          <p:nvPr>
            <p:ph idx="1"/>
          </p:nvPr>
        </p:nvPicPr>
        <p:blipFill>
          <a:blip r:embed="rId2"/>
          <a:stretch>
            <a:fillRect/>
          </a:stretch>
        </p:blipFill>
        <p:spPr>
          <a:xfrm>
            <a:off x="838200" y="1546267"/>
            <a:ext cx="10515600" cy="4340847"/>
          </a:xfrm>
        </p:spPr>
      </p:pic>
      <p:pic>
        <p:nvPicPr>
          <p:cNvPr id="7" name="Picture 6" descr="Cartoon balls on a seesaw&#10;&#10;Description automatically generated">
            <a:extLst>
              <a:ext uri="{FF2B5EF4-FFF2-40B4-BE49-F238E27FC236}">
                <a16:creationId xmlns:a16="http://schemas.microsoft.com/office/drawing/2014/main" id="{7C20067B-10C2-C172-E850-2798D0E61CF5}"/>
              </a:ext>
            </a:extLst>
          </p:cNvPr>
          <p:cNvPicPr>
            <a:picLocks noChangeAspect="1"/>
          </p:cNvPicPr>
          <p:nvPr/>
        </p:nvPicPr>
        <p:blipFill>
          <a:blip r:embed="rId3"/>
          <a:stretch>
            <a:fillRect/>
          </a:stretch>
        </p:blipFill>
        <p:spPr>
          <a:xfrm>
            <a:off x="4509247" y="3994253"/>
            <a:ext cx="2940423" cy="2000552"/>
          </a:xfrm>
          <a:prstGeom prst="rect">
            <a:avLst/>
          </a:prstGeom>
        </p:spPr>
      </p:pic>
      <p:pic>
        <p:nvPicPr>
          <p:cNvPr id="10" name="Picture 9" descr="A cartoon of a balance scale&#10;&#10;Description automatically generated">
            <a:extLst>
              <a:ext uri="{FF2B5EF4-FFF2-40B4-BE49-F238E27FC236}">
                <a16:creationId xmlns:a16="http://schemas.microsoft.com/office/drawing/2014/main" id="{495FA302-2BDE-0DDC-85EF-70BD373950DF}"/>
              </a:ext>
            </a:extLst>
          </p:cNvPr>
          <p:cNvPicPr>
            <a:picLocks noChangeAspect="1"/>
          </p:cNvPicPr>
          <p:nvPr/>
        </p:nvPicPr>
        <p:blipFill>
          <a:blip r:embed="rId4"/>
          <a:stretch>
            <a:fillRect/>
          </a:stretch>
        </p:blipFill>
        <p:spPr>
          <a:xfrm>
            <a:off x="712695" y="4152151"/>
            <a:ext cx="2935941" cy="1726826"/>
          </a:xfrm>
          <a:prstGeom prst="rect">
            <a:avLst/>
          </a:prstGeom>
        </p:spPr>
      </p:pic>
    </p:spTree>
    <p:extLst>
      <p:ext uri="{BB962C8B-B14F-4D97-AF65-F5344CB8AC3E}">
        <p14:creationId xmlns:p14="http://schemas.microsoft.com/office/powerpoint/2010/main" val="1503574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79188" y="695916"/>
            <a:ext cx="10515600" cy="604912"/>
          </a:xfrm>
        </p:spPr>
        <p:txBody>
          <a:bodyPr>
            <a:normAutofit fontScale="90000"/>
          </a:bodyPr>
          <a:lstStyle/>
          <a:p>
            <a:r>
              <a:rPr lang="en-US" sz="4000" b="1" dirty="0">
                <a:latin typeface="Neue Haas Grotesk Text Pro"/>
                <a:ea typeface="Calibri Light"/>
                <a:cs typeface="Calibri Light"/>
              </a:rPr>
              <a:t>Dipole Portal : </a:t>
            </a:r>
            <a:r>
              <a:rPr lang="en-US" sz="4000" b="1" dirty="0" err="1">
                <a:latin typeface="Neue Haas Grotesk Text Pro"/>
                <a:ea typeface="Calibri Light"/>
                <a:cs typeface="Calibri Light"/>
              </a:rPr>
              <a:t>Raffelt</a:t>
            </a:r>
            <a:r>
              <a:rPr lang="en-US" sz="4000" b="1" dirty="0">
                <a:latin typeface="Neue Haas Grotesk Text Pro"/>
                <a:ea typeface="Calibri Light"/>
                <a:cs typeface="Calibri Light"/>
              </a:rPr>
              <a:t> vs. integrated luminosity</a:t>
            </a:r>
            <a:endParaRPr lang="en-US" dirty="0"/>
          </a:p>
        </p:txBody>
      </p:sp>
      <p:sp>
        <p:nvSpPr>
          <p:cNvPr id="5" name="Slide Number Placeholder 4">
            <a:extLst>
              <a:ext uri="{FF2B5EF4-FFF2-40B4-BE49-F238E27FC236}">
                <a16:creationId xmlns:a16="http://schemas.microsoft.com/office/drawing/2014/main" id="{42288472-A318-014C-D8C6-1C54D52274C4}"/>
              </a:ext>
            </a:extLst>
          </p:cNvPr>
          <p:cNvSpPr>
            <a:spLocks noGrp="1"/>
          </p:cNvSpPr>
          <p:nvPr>
            <p:ph type="sldNum" sz="quarter" idx="12"/>
          </p:nvPr>
        </p:nvSpPr>
        <p:spPr/>
        <p:txBody>
          <a:bodyPr/>
          <a:lstStyle/>
          <a:p>
            <a:fld id="{330EA680-D336-4FF7-8B7A-9848BB0A1C32}" type="slidenum">
              <a:rPr lang="en-US" smtClean="0"/>
              <a:t>20</a:t>
            </a:fld>
            <a:endParaRPr lang="en-US"/>
          </a:p>
        </p:txBody>
      </p:sp>
      <p:pic>
        <p:nvPicPr>
          <p:cNvPr id="13" name="Content Placeholder 12">
            <a:extLst>
              <a:ext uri="{FF2B5EF4-FFF2-40B4-BE49-F238E27FC236}">
                <a16:creationId xmlns:a16="http://schemas.microsoft.com/office/drawing/2014/main" id="{9E42AAE4-57F9-6EEB-EB5E-2B0ED931BE3E}"/>
              </a:ext>
            </a:extLst>
          </p:cNvPr>
          <p:cNvPicPr>
            <a:picLocks noGrp="1" noChangeAspect="1"/>
          </p:cNvPicPr>
          <p:nvPr>
            <p:ph idx="1"/>
          </p:nvPr>
        </p:nvPicPr>
        <p:blipFill>
          <a:blip r:embed="rId2"/>
          <a:stretch>
            <a:fillRect/>
          </a:stretch>
        </p:blipFill>
        <p:spPr>
          <a:xfrm>
            <a:off x="2408563" y="1904589"/>
            <a:ext cx="6319091" cy="4083241"/>
          </a:xfrm>
        </p:spPr>
      </p:pic>
      <p:sp>
        <p:nvSpPr>
          <p:cNvPr id="16" name="TextBox 15">
            <a:extLst>
              <a:ext uri="{FF2B5EF4-FFF2-40B4-BE49-F238E27FC236}">
                <a16:creationId xmlns:a16="http://schemas.microsoft.com/office/drawing/2014/main" id="{32BCCD51-9B70-7DD3-62DD-F66C76556E03}"/>
              </a:ext>
            </a:extLst>
          </p:cNvPr>
          <p:cNvSpPr txBox="1"/>
          <p:nvPr/>
        </p:nvSpPr>
        <p:spPr>
          <a:xfrm>
            <a:off x="4165330" y="6320510"/>
            <a:ext cx="44774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FF0000"/>
                </a:solidFill>
                <a:ea typeface="+mn-lt"/>
                <a:cs typeface="+mn-lt"/>
              </a:rPr>
              <a:t>GC,  Huber,  Horiuchi,  Shoemaker (</a:t>
            </a:r>
            <a:r>
              <a:rPr lang="en-US" sz="1000" dirty="0" err="1">
                <a:solidFill>
                  <a:srgbClr val="FF0000"/>
                </a:solidFill>
                <a:ea typeface="+mn-lt"/>
                <a:cs typeface="+mn-lt"/>
              </a:rPr>
              <a:t>arXiv</a:t>
            </a:r>
            <a:r>
              <a:rPr lang="en-US" sz="1000" dirty="0">
                <a:solidFill>
                  <a:srgbClr val="FF0000"/>
                </a:solidFill>
                <a:ea typeface="+mn-lt"/>
                <a:cs typeface="+mn-lt"/>
              </a:rPr>
              <a:t> : 2312.abcde) </a:t>
            </a:r>
          </a:p>
          <a:p>
            <a:endParaRPr lang="en-US" sz="1000" dirty="0">
              <a:solidFill>
                <a:srgbClr val="FF0000"/>
              </a:solidFill>
              <a:cs typeface="Calibri"/>
            </a:endParaRPr>
          </a:p>
        </p:txBody>
      </p:sp>
    </p:spTree>
    <p:extLst>
      <p:ext uri="{BB962C8B-B14F-4D97-AF65-F5344CB8AC3E}">
        <p14:creationId xmlns:p14="http://schemas.microsoft.com/office/powerpoint/2010/main" val="3508112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79188" y="695916"/>
            <a:ext cx="10515600" cy="604912"/>
          </a:xfrm>
        </p:spPr>
        <p:txBody>
          <a:bodyPr>
            <a:normAutofit fontScale="90000"/>
          </a:bodyPr>
          <a:lstStyle/>
          <a:p>
            <a:r>
              <a:rPr lang="en-US" sz="4000" b="1" dirty="0">
                <a:latin typeface="Neue Haas Grotesk Text Pro"/>
                <a:ea typeface="Calibri Light"/>
                <a:cs typeface="Calibri Light"/>
              </a:rPr>
              <a:t>Dipole Portal : proton channel wins!</a:t>
            </a:r>
          </a:p>
        </p:txBody>
      </p:sp>
      <p:sp>
        <p:nvSpPr>
          <p:cNvPr id="5" name="Slide Number Placeholder 4">
            <a:extLst>
              <a:ext uri="{FF2B5EF4-FFF2-40B4-BE49-F238E27FC236}">
                <a16:creationId xmlns:a16="http://schemas.microsoft.com/office/drawing/2014/main" id="{42288472-A318-014C-D8C6-1C54D52274C4}"/>
              </a:ext>
            </a:extLst>
          </p:cNvPr>
          <p:cNvSpPr>
            <a:spLocks noGrp="1"/>
          </p:cNvSpPr>
          <p:nvPr>
            <p:ph type="sldNum" sz="quarter" idx="12"/>
          </p:nvPr>
        </p:nvSpPr>
        <p:spPr/>
        <p:txBody>
          <a:bodyPr/>
          <a:lstStyle/>
          <a:p>
            <a:fld id="{330EA680-D336-4FF7-8B7A-9848BB0A1C32}" type="slidenum">
              <a:rPr lang="en-US" smtClean="0"/>
              <a:t>21</a:t>
            </a:fld>
            <a:endParaRPr lang="en-US"/>
          </a:p>
        </p:txBody>
      </p:sp>
      <p:sp>
        <p:nvSpPr>
          <p:cNvPr id="4" name="Content Placeholder 3">
            <a:extLst>
              <a:ext uri="{FF2B5EF4-FFF2-40B4-BE49-F238E27FC236}">
                <a16:creationId xmlns:a16="http://schemas.microsoft.com/office/drawing/2014/main" id="{2C8E239F-C9E3-CD48-01F6-B443FF64ED2F}"/>
              </a:ext>
            </a:extLst>
          </p:cNvPr>
          <p:cNvSpPr>
            <a:spLocks noGrp="1"/>
          </p:cNvSpPr>
          <p:nvPr>
            <p:ph idx="1"/>
          </p:nvPr>
        </p:nvSpPr>
        <p:spPr>
          <a:xfrm>
            <a:off x="761645" y="1563974"/>
            <a:ext cx="10515600" cy="1032952"/>
          </a:xfrm>
        </p:spPr>
        <p:txBody>
          <a:bodyPr vert="horz" lIns="91440" tIns="45720" rIns="91440" bIns="45720" rtlCol="0" anchor="t">
            <a:normAutofit/>
          </a:bodyPr>
          <a:lstStyle/>
          <a:p>
            <a:r>
              <a:rPr lang="en-US" sz="1600" dirty="0">
                <a:latin typeface="Neue Haas Grotesk Text Pro"/>
                <a:ea typeface="Calibri"/>
                <a:cs typeface="Calibri"/>
              </a:rPr>
              <a:t>Contrary to previous literature, we find proton mode to be the most dominant. Two orders of magnitude stronger than scattering off electron. </a:t>
            </a:r>
          </a:p>
          <a:p>
            <a:endParaRPr lang="en-US" sz="1600" dirty="0">
              <a:latin typeface="Neue Haas Grotesk Text Pro"/>
              <a:ea typeface="Calibri"/>
              <a:cs typeface="Calibri"/>
            </a:endParaRPr>
          </a:p>
        </p:txBody>
      </p:sp>
      <p:pic>
        <p:nvPicPr>
          <p:cNvPr id="6" name="Picture 5">
            <a:extLst>
              <a:ext uri="{FF2B5EF4-FFF2-40B4-BE49-F238E27FC236}">
                <a16:creationId xmlns:a16="http://schemas.microsoft.com/office/drawing/2014/main" id="{A6488FC0-E3B3-433D-1428-BCC9B945DF9F}"/>
              </a:ext>
            </a:extLst>
          </p:cNvPr>
          <p:cNvPicPr>
            <a:picLocks noChangeAspect="1"/>
          </p:cNvPicPr>
          <p:nvPr/>
        </p:nvPicPr>
        <p:blipFill>
          <a:blip r:embed="rId2"/>
          <a:stretch>
            <a:fillRect/>
          </a:stretch>
        </p:blipFill>
        <p:spPr>
          <a:xfrm>
            <a:off x="2795679" y="2462175"/>
            <a:ext cx="6018260" cy="3893289"/>
          </a:xfrm>
          <a:prstGeom prst="rect">
            <a:avLst/>
          </a:prstGeom>
        </p:spPr>
      </p:pic>
      <p:sp>
        <p:nvSpPr>
          <p:cNvPr id="9" name="TextBox 8">
            <a:extLst>
              <a:ext uri="{FF2B5EF4-FFF2-40B4-BE49-F238E27FC236}">
                <a16:creationId xmlns:a16="http://schemas.microsoft.com/office/drawing/2014/main" id="{DE60AC7A-528E-AEAD-2074-526CF2E906AA}"/>
              </a:ext>
            </a:extLst>
          </p:cNvPr>
          <p:cNvSpPr txBox="1"/>
          <p:nvPr/>
        </p:nvSpPr>
        <p:spPr>
          <a:xfrm>
            <a:off x="4165330" y="6320510"/>
            <a:ext cx="44774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FF0000"/>
                </a:solidFill>
                <a:ea typeface="+mn-lt"/>
                <a:cs typeface="+mn-lt"/>
              </a:rPr>
              <a:t>GC,  Huber,  Horiuchi,  Shoemaker (</a:t>
            </a:r>
            <a:r>
              <a:rPr lang="en-US" sz="1000" dirty="0" err="1">
                <a:solidFill>
                  <a:srgbClr val="FF0000"/>
                </a:solidFill>
                <a:ea typeface="+mn-lt"/>
                <a:cs typeface="+mn-lt"/>
              </a:rPr>
              <a:t>arXiv</a:t>
            </a:r>
            <a:r>
              <a:rPr lang="en-US" sz="1000" dirty="0">
                <a:solidFill>
                  <a:srgbClr val="FF0000"/>
                </a:solidFill>
                <a:ea typeface="+mn-lt"/>
                <a:cs typeface="+mn-lt"/>
              </a:rPr>
              <a:t> : 2312.abcde) </a:t>
            </a:r>
          </a:p>
          <a:p>
            <a:endParaRPr lang="en-US" sz="1000" dirty="0">
              <a:solidFill>
                <a:srgbClr val="FF0000"/>
              </a:solidFill>
              <a:cs typeface="Calibri"/>
            </a:endParaRPr>
          </a:p>
        </p:txBody>
      </p:sp>
    </p:spTree>
    <p:extLst>
      <p:ext uri="{BB962C8B-B14F-4D97-AF65-F5344CB8AC3E}">
        <p14:creationId xmlns:p14="http://schemas.microsoft.com/office/powerpoint/2010/main" val="2989689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79188" y="695916"/>
            <a:ext cx="10515600" cy="604912"/>
          </a:xfrm>
        </p:spPr>
        <p:txBody>
          <a:bodyPr>
            <a:normAutofit fontScale="90000"/>
          </a:bodyPr>
          <a:lstStyle/>
          <a:p>
            <a:r>
              <a:rPr lang="en-US" sz="4000" b="1" dirty="0">
                <a:latin typeface="Neue Haas Grotesk Text Pro"/>
                <a:ea typeface="Calibri Light"/>
                <a:cs typeface="Calibri Light"/>
              </a:rPr>
              <a:t>Dipole Portal : Why proton channel?</a:t>
            </a:r>
            <a:endParaRPr lang="en-US" dirty="0"/>
          </a:p>
        </p:txBody>
      </p:sp>
      <p:sp>
        <p:nvSpPr>
          <p:cNvPr id="5" name="Slide Number Placeholder 4">
            <a:extLst>
              <a:ext uri="{FF2B5EF4-FFF2-40B4-BE49-F238E27FC236}">
                <a16:creationId xmlns:a16="http://schemas.microsoft.com/office/drawing/2014/main" id="{42288472-A318-014C-D8C6-1C54D52274C4}"/>
              </a:ext>
            </a:extLst>
          </p:cNvPr>
          <p:cNvSpPr>
            <a:spLocks noGrp="1"/>
          </p:cNvSpPr>
          <p:nvPr>
            <p:ph type="sldNum" sz="quarter" idx="12"/>
          </p:nvPr>
        </p:nvSpPr>
        <p:spPr/>
        <p:txBody>
          <a:bodyPr/>
          <a:lstStyle/>
          <a:p>
            <a:fld id="{330EA680-D336-4FF7-8B7A-9848BB0A1C32}" type="slidenum">
              <a:rPr lang="en-US" smtClean="0"/>
              <a:t>22</a:t>
            </a:fld>
            <a:endParaRPr lang="en-US"/>
          </a:p>
        </p:txBody>
      </p:sp>
      <p:sp>
        <p:nvSpPr>
          <p:cNvPr id="4" name="Content Placeholder 3">
            <a:extLst>
              <a:ext uri="{FF2B5EF4-FFF2-40B4-BE49-F238E27FC236}">
                <a16:creationId xmlns:a16="http://schemas.microsoft.com/office/drawing/2014/main" id="{2C8E239F-C9E3-CD48-01F6-B443FF64ED2F}"/>
              </a:ext>
            </a:extLst>
          </p:cNvPr>
          <p:cNvSpPr>
            <a:spLocks noGrp="1"/>
          </p:cNvSpPr>
          <p:nvPr>
            <p:ph idx="1"/>
          </p:nvPr>
        </p:nvSpPr>
        <p:spPr>
          <a:xfrm>
            <a:off x="825910" y="1825625"/>
            <a:ext cx="10515600" cy="1032952"/>
          </a:xfrm>
        </p:spPr>
        <p:txBody>
          <a:bodyPr vert="horz" lIns="91440" tIns="45720" rIns="91440" bIns="45720" rtlCol="0" anchor="t">
            <a:normAutofit/>
          </a:bodyPr>
          <a:lstStyle/>
          <a:p>
            <a:r>
              <a:rPr lang="en-US" sz="1600" dirty="0">
                <a:latin typeface="Neue Haas Grotesk Text Pro"/>
                <a:ea typeface="Calibri"/>
                <a:cs typeface="Calibri"/>
              </a:rPr>
              <a:t>Contrary to previous literature, we find proton mode to be the most dominant. Two orders of magnitude stronger than scattering off electron.</a:t>
            </a:r>
            <a:endParaRPr lang="en-US" dirty="0"/>
          </a:p>
        </p:txBody>
      </p:sp>
      <p:pic>
        <p:nvPicPr>
          <p:cNvPr id="3" name="Picture 2" descr="A graph of a function&#10;&#10;Description automatically generated">
            <a:extLst>
              <a:ext uri="{FF2B5EF4-FFF2-40B4-BE49-F238E27FC236}">
                <a16:creationId xmlns:a16="http://schemas.microsoft.com/office/drawing/2014/main" id="{425A25AB-9165-3666-B06C-EFB92104A5F3}"/>
              </a:ext>
            </a:extLst>
          </p:cNvPr>
          <p:cNvPicPr>
            <a:picLocks noChangeAspect="1"/>
          </p:cNvPicPr>
          <p:nvPr/>
        </p:nvPicPr>
        <p:blipFill>
          <a:blip r:embed="rId2"/>
          <a:stretch>
            <a:fillRect/>
          </a:stretch>
        </p:blipFill>
        <p:spPr>
          <a:xfrm>
            <a:off x="6170290" y="3381630"/>
            <a:ext cx="4937022" cy="2651127"/>
          </a:xfrm>
          <a:prstGeom prst="rect">
            <a:avLst/>
          </a:prstGeom>
        </p:spPr>
      </p:pic>
      <p:pic>
        <p:nvPicPr>
          <p:cNvPr id="6" name="Picture 5">
            <a:extLst>
              <a:ext uri="{FF2B5EF4-FFF2-40B4-BE49-F238E27FC236}">
                <a16:creationId xmlns:a16="http://schemas.microsoft.com/office/drawing/2014/main" id="{7BC7DEE4-F807-E1D7-16C0-D642B3894603}"/>
              </a:ext>
            </a:extLst>
          </p:cNvPr>
          <p:cNvPicPr>
            <a:picLocks noChangeAspect="1"/>
          </p:cNvPicPr>
          <p:nvPr/>
        </p:nvPicPr>
        <p:blipFill>
          <a:blip r:embed="rId3"/>
          <a:stretch>
            <a:fillRect/>
          </a:stretch>
        </p:blipFill>
        <p:spPr>
          <a:xfrm>
            <a:off x="7637354" y="2564515"/>
            <a:ext cx="1698523" cy="713018"/>
          </a:xfrm>
          <a:prstGeom prst="rect">
            <a:avLst/>
          </a:prstGeom>
        </p:spPr>
      </p:pic>
      <p:pic>
        <p:nvPicPr>
          <p:cNvPr id="7" name="Picture 6">
            <a:extLst>
              <a:ext uri="{FF2B5EF4-FFF2-40B4-BE49-F238E27FC236}">
                <a16:creationId xmlns:a16="http://schemas.microsoft.com/office/drawing/2014/main" id="{8ECFF461-2319-367E-FFA2-766DC305F92C}"/>
              </a:ext>
            </a:extLst>
          </p:cNvPr>
          <p:cNvPicPr>
            <a:picLocks noChangeAspect="1"/>
          </p:cNvPicPr>
          <p:nvPr/>
        </p:nvPicPr>
        <p:blipFill>
          <a:blip r:embed="rId4"/>
          <a:stretch>
            <a:fillRect/>
          </a:stretch>
        </p:blipFill>
        <p:spPr>
          <a:xfrm>
            <a:off x="626805" y="3025915"/>
            <a:ext cx="5456904" cy="3546911"/>
          </a:xfrm>
          <a:prstGeom prst="rect">
            <a:avLst/>
          </a:prstGeom>
        </p:spPr>
      </p:pic>
      <p:sp>
        <p:nvSpPr>
          <p:cNvPr id="9" name="TextBox 8">
            <a:extLst>
              <a:ext uri="{FF2B5EF4-FFF2-40B4-BE49-F238E27FC236}">
                <a16:creationId xmlns:a16="http://schemas.microsoft.com/office/drawing/2014/main" id="{2179B96E-6CB1-B150-9F47-A9601293E480}"/>
              </a:ext>
            </a:extLst>
          </p:cNvPr>
          <p:cNvSpPr txBox="1"/>
          <p:nvPr/>
        </p:nvSpPr>
        <p:spPr>
          <a:xfrm>
            <a:off x="5322101" y="6389365"/>
            <a:ext cx="44774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FF0000"/>
                </a:solidFill>
                <a:ea typeface="+mn-lt"/>
                <a:cs typeface="+mn-lt"/>
              </a:rPr>
              <a:t>GC,  Huber,  Horiuchi,  Shoemaker (</a:t>
            </a:r>
            <a:r>
              <a:rPr lang="en-US" sz="1000" dirty="0" err="1">
                <a:solidFill>
                  <a:srgbClr val="FF0000"/>
                </a:solidFill>
                <a:ea typeface="+mn-lt"/>
                <a:cs typeface="+mn-lt"/>
              </a:rPr>
              <a:t>arXiv</a:t>
            </a:r>
            <a:r>
              <a:rPr lang="en-US" sz="1000" dirty="0">
                <a:solidFill>
                  <a:srgbClr val="FF0000"/>
                </a:solidFill>
                <a:ea typeface="+mn-lt"/>
                <a:cs typeface="+mn-lt"/>
              </a:rPr>
              <a:t> : 2312.abcde) </a:t>
            </a:r>
          </a:p>
          <a:p>
            <a:endParaRPr lang="en-US" sz="1000" dirty="0">
              <a:solidFill>
                <a:srgbClr val="FF0000"/>
              </a:solidFill>
              <a:cs typeface="Calibri"/>
            </a:endParaRPr>
          </a:p>
        </p:txBody>
      </p:sp>
    </p:spTree>
    <p:extLst>
      <p:ext uri="{BB962C8B-B14F-4D97-AF65-F5344CB8AC3E}">
        <p14:creationId xmlns:p14="http://schemas.microsoft.com/office/powerpoint/2010/main" val="858313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79188" y="695916"/>
            <a:ext cx="10515600" cy="604912"/>
          </a:xfrm>
        </p:spPr>
        <p:txBody>
          <a:bodyPr>
            <a:normAutofit fontScale="90000"/>
          </a:bodyPr>
          <a:lstStyle/>
          <a:p>
            <a:r>
              <a:rPr lang="en-US" sz="4000" b="1" dirty="0">
                <a:latin typeface="Neue Haas Grotesk Text Pro"/>
                <a:ea typeface="Calibri Light"/>
                <a:cs typeface="Calibri Light"/>
              </a:rPr>
              <a:t>Dipole Portal : Final Result</a:t>
            </a:r>
            <a:endParaRPr lang="en-US" dirty="0"/>
          </a:p>
        </p:txBody>
      </p:sp>
      <p:sp>
        <p:nvSpPr>
          <p:cNvPr id="5" name="Slide Number Placeholder 4">
            <a:extLst>
              <a:ext uri="{FF2B5EF4-FFF2-40B4-BE49-F238E27FC236}">
                <a16:creationId xmlns:a16="http://schemas.microsoft.com/office/drawing/2014/main" id="{42288472-A318-014C-D8C6-1C54D52274C4}"/>
              </a:ext>
            </a:extLst>
          </p:cNvPr>
          <p:cNvSpPr>
            <a:spLocks noGrp="1"/>
          </p:cNvSpPr>
          <p:nvPr>
            <p:ph type="sldNum" sz="quarter" idx="12"/>
          </p:nvPr>
        </p:nvSpPr>
        <p:spPr/>
        <p:txBody>
          <a:bodyPr/>
          <a:lstStyle/>
          <a:p>
            <a:fld id="{330EA680-D336-4FF7-8B7A-9848BB0A1C32}" type="slidenum">
              <a:rPr lang="en-US" smtClean="0"/>
              <a:t>23</a:t>
            </a:fld>
            <a:endParaRPr lang="en-US"/>
          </a:p>
        </p:txBody>
      </p:sp>
      <p:pic>
        <p:nvPicPr>
          <p:cNvPr id="10" name="Content Placeholder 9">
            <a:extLst>
              <a:ext uri="{FF2B5EF4-FFF2-40B4-BE49-F238E27FC236}">
                <a16:creationId xmlns:a16="http://schemas.microsoft.com/office/drawing/2014/main" id="{5726BBD4-AD9C-E0BD-9565-465521B2EF52}"/>
              </a:ext>
            </a:extLst>
          </p:cNvPr>
          <p:cNvPicPr>
            <a:picLocks noGrp="1" noChangeAspect="1"/>
          </p:cNvPicPr>
          <p:nvPr>
            <p:ph idx="1"/>
          </p:nvPr>
        </p:nvPicPr>
        <p:blipFill>
          <a:blip r:embed="rId2"/>
          <a:stretch>
            <a:fillRect/>
          </a:stretch>
        </p:blipFill>
        <p:spPr>
          <a:xfrm>
            <a:off x="2152880" y="1813236"/>
            <a:ext cx="7156373" cy="4642359"/>
          </a:xfrm>
        </p:spPr>
      </p:pic>
      <p:sp>
        <p:nvSpPr>
          <p:cNvPr id="4" name="TextBox 3">
            <a:extLst>
              <a:ext uri="{FF2B5EF4-FFF2-40B4-BE49-F238E27FC236}">
                <a16:creationId xmlns:a16="http://schemas.microsoft.com/office/drawing/2014/main" id="{31686D65-1115-C43D-CF92-D1BB3058644D}"/>
              </a:ext>
            </a:extLst>
          </p:cNvPr>
          <p:cNvSpPr txBox="1"/>
          <p:nvPr/>
        </p:nvSpPr>
        <p:spPr>
          <a:xfrm>
            <a:off x="4247957" y="6517896"/>
            <a:ext cx="44774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FF0000"/>
                </a:solidFill>
                <a:ea typeface="+mn-lt"/>
                <a:cs typeface="+mn-lt"/>
              </a:rPr>
              <a:t>GC,  Huber,  Horiuchi,  Shoemaker (</a:t>
            </a:r>
            <a:r>
              <a:rPr lang="en-US" sz="1000" dirty="0" err="1">
                <a:solidFill>
                  <a:srgbClr val="FF0000"/>
                </a:solidFill>
                <a:ea typeface="+mn-lt"/>
                <a:cs typeface="+mn-lt"/>
              </a:rPr>
              <a:t>arXiv</a:t>
            </a:r>
            <a:r>
              <a:rPr lang="en-US" sz="1000" dirty="0">
                <a:solidFill>
                  <a:srgbClr val="FF0000"/>
                </a:solidFill>
                <a:ea typeface="+mn-lt"/>
                <a:cs typeface="+mn-lt"/>
              </a:rPr>
              <a:t> : 2312.abcde) </a:t>
            </a:r>
          </a:p>
          <a:p>
            <a:endParaRPr lang="en-US" sz="1000" dirty="0">
              <a:solidFill>
                <a:srgbClr val="FF0000"/>
              </a:solidFill>
              <a:cs typeface="Calibri"/>
            </a:endParaRPr>
          </a:p>
        </p:txBody>
      </p:sp>
    </p:spTree>
    <p:extLst>
      <p:ext uri="{BB962C8B-B14F-4D97-AF65-F5344CB8AC3E}">
        <p14:creationId xmlns:p14="http://schemas.microsoft.com/office/powerpoint/2010/main" val="1574023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66898" y="695916"/>
            <a:ext cx="10515600" cy="604912"/>
          </a:xfrm>
        </p:spPr>
        <p:txBody>
          <a:bodyPr>
            <a:normAutofit fontScale="90000"/>
          </a:bodyPr>
          <a:lstStyle/>
          <a:p>
            <a:r>
              <a:rPr lang="en-US" sz="4000" b="1" dirty="0">
                <a:latin typeface="Neue Haas Grotesk Text Pro"/>
                <a:ea typeface="Calibri Light"/>
                <a:cs typeface="Calibri Light"/>
              </a:rPr>
              <a:t>Summary</a:t>
            </a:r>
          </a:p>
        </p:txBody>
      </p:sp>
      <p:sp>
        <p:nvSpPr>
          <p:cNvPr id="3" name="Content Placeholder 2">
            <a:extLst>
              <a:ext uri="{FF2B5EF4-FFF2-40B4-BE49-F238E27FC236}">
                <a16:creationId xmlns:a16="http://schemas.microsoft.com/office/drawing/2014/main" id="{24AB600E-B4A5-C344-89EE-87E9929F1004}"/>
              </a:ext>
            </a:extLst>
          </p:cNvPr>
          <p:cNvSpPr>
            <a:spLocks noGrp="1"/>
          </p:cNvSpPr>
          <p:nvPr>
            <p:ph idx="1"/>
          </p:nvPr>
        </p:nvSpPr>
        <p:spPr>
          <a:xfrm>
            <a:off x="838200" y="1295915"/>
            <a:ext cx="10515600" cy="5050682"/>
          </a:xfrm>
        </p:spPr>
        <p:txBody>
          <a:bodyPr vert="horz" lIns="91440" tIns="45720" rIns="91440" bIns="45720" rtlCol="0" anchor="t">
            <a:normAutofit/>
          </a:bodyPr>
          <a:lstStyle/>
          <a:p>
            <a:endParaRPr lang="en-US" sz="1600" dirty="0">
              <a:latin typeface="Neue Haas Grotesk Text Pro"/>
              <a:ea typeface="+mn-lt"/>
              <a:cs typeface="+mn-lt"/>
            </a:endParaRPr>
          </a:p>
          <a:p>
            <a:r>
              <a:rPr lang="en-US" sz="1600" dirty="0">
                <a:latin typeface="Neue Haas Grotesk Text Pro"/>
                <a:ea typeface="+mn-lt"/>
                <a:cs typeface="+mn-lt"/>
              </a:rPr>
              <a:t>Usually energy loss argument from the observations of SN198A is used to constrain </a:t>
            </a:r>
            <a:r>
              <a:rPr lang="en-US" sz="1600">
                <a:latin typeface="Neue Haas Grotesk Text Pro"/>
                <a:ea typeface="+mn-lt"/>
                <a:cs typeface="+mn-lt"/>
              </a:rPr>
              <a:t>new physics.</a:t>
            </a:r>
            <a:endParaRPr lang="en-US" sz="1600" dirty="0">
              <a:latin typeface="Neue Haas Grotesk Text Pro"/>
              <a:ea typeface="+mn-lt"/>
              <a:cs typeface="+mn-lt"/>
            </a:endParaRPr>
          </a:p>
          <a:p>
            <a:r>
              <a:rPr lang="en-US" sz="1600" dirty="0">
                <a:latin typeface="Neue Haas Grotesk Text Pro"/>
                <a:ea typeface="+mn-lt"/>
                <a:cs typeface="+mn-lt"/>
              </a:rPr>
              <a:t>Sterile neutrinos produced in core-collapse </a:t>
            </a:r>
            <a:r>
              <a:rPr lang="en-US" sz="1600" dirty="0" err="1">
                <a:latin typeface="Neue Haas Grotesk Text Pro"/>
                <a:ea typeface="+mn-lt"/>
                <a:cs typeface="+mn-lt"/>
              </a:rPr>
              <a:t>SNe</a:t>
            </a:r>
            <a:r>
              <a:rPr lang="en-US" sz="1600" dirty="0">
                <a:latin typeface="Neue Haas Grotesk Text Pro"/>
                <a:ea typeface="+mn-lt"/>
                <a:cs typeface="+mn-lt"/>
              </a:rPr>
              <a:t> can</a:t>
            </a:r>
            <a:r>
              <a:rPr lang="en-US" sz="1600" dirty="0">
                <a:latin typeface="Neue Haas Grotesk Text Pro"/>
                <a:ea typeface="+mn-lt"/>
                <a:cs typeface="Calibri"/>
              </a:rPr>
              <a:t> also deposit </a:t>
            </a:r>
            <a:r>
              <a:rPr lang="en-US" sz="1600" dirty="0">
                <a:latin typeface="Neue Haas Grotesk Text Pro"/>
                <a:ea typeface="+mn-lt"/>
                <a:cs typeface="Arial"/>
              </a:rPr>
              <a:t>energy through their decays inside the SN envelope.</a:t>
            </a:r>
            <a:endParaRPr lang="en-US" sz="1600" dirty="0">
              <a:latin typeface="Neue Haas Grotesk Text Pro"/>
              <a:ea typeface="Calibri" panose="020F0502020204030204"/>
              <a:cs typeface="Calibri" panose="020F0502020204030204"/>
            </a:endParaRPr>
          </a:p>
          <a:p>
            <a:r>
              <a:rPr lang="en-US" sz="1600" dirty="0">
                <a:latin typeface="Neue Haas Grotesk Text Pro"/>
                <a:ea typeface="+mn-lt"/>
                <a:cs typeface="+mn-lt"/>
              </a:rPr>
              <a:t>This energy deposition </a:t>
            </a:r>
            <a:r>
              <a:rPr lang="en-US" sz="1600" dirty="0">
                <a:latin typeface="Neue Haas Grotesk Text Pro"/>
                <a:ea typeface="+mn-lt"/>
                <a:cs typeface="Arial"/>
              </a:rPr>
              <a:t>constrained</a:t>
            </a:r>
            <a:r>
              <a:rPr lang="en-US" sz="1600" dirty="0">
                <a:latin typeface="Neue Haas Grotesk Text Pro"/>
                <a:ea typeface="+mn-lt"/>
                <a:cs typeface="Calibri"/>
              </a:rPr>
              <a:t> from the</a:t>
            </a:r>
            <a:r>
              <a:rPr lang="en-US" sz="1600" dirty="0">
                <a:latin typeface="Neue Haas Grotesk Text Pro"/>
                <a:ea typeface="+mn-lt"/>
                <a:cs typeface="+mn-lt"/>
              </a:rPr>
              <a:t> observed SN IIP population </a:t>
            </a:r>
          </a:p>
          <a:p>
            <a:endParaRPr lang="en-US" sz="1600" dirty="0">
              <a:latin typeface="Neue Haas Grotesk Text Pro"/>
              <a:ea typeface="+mn-lt"/>
              <a:cs typeface="+mn-lt"/>
            </a:endParaRPr>
          </a:p>
          <a:p>
            <a:r>
              <a:rPr lang="en-US" sz="1600" dirty="0">
                <a:latin typeface="Neue Haas Grotesk Text Pro"/>
                <a:ea typeface="+mn-lt"/>
                <a:cs typeface="+mn-lt"/>
              </a:rPr>
              <a:t>Leads to 2 orders of magnitude stringent constraints on tau mixing for masses 10-400 MeV </a:t>
            </a:r>
            <a:endParaRPr lang="en-US" sz="1600">
              <a:latin typeface="Neue Haas Grotesk Text Pro"/>
            </a:endParaRPr>
          </a:p>
          <a:p>
            <a:endParaRPr lang="en-US" sz="1600" dirty="0">
              <a:latin typeface="Neue Haas Grotesk Text Pro"/>
              <a:ea typeface="+mn-lt"/>
              <a:cs typeface="+mn-lt"/>
            </a:endParaRPr>
          </a:p>
          <a:p>
            <a:r>
              <a:rPr lang="en-US" sz="1600" dirty="0">
                <a:latin typeface="Neue Haas Grotesk Text Pro"/>
                <a:ea typeface="+mn-lt"/>
                <a:cs typeface="+mn-lt"/>
              </a:rPr>
              <a:t>For Dipole portal, we find that </a:t>
            </a:r>
            <a:r>
              <a:rPr lang="en-US" sz="1600" err="1">
                <a:latin typeface="Neue Haas Grotesk Text Pro"/>
                <a:ea typeface="+mn-lt"/>
                <a:cs typeface="+mn-lt"/>
              </a:rPr>
              <a:t>underluminous</a:t>
            </a:r>
            <a:r>
              <a:rPr lang="en-US" sz="1600" dirty="0">
                <a:latin typeface="Neue Haas Grotesk Text Pro"/>
                <a:ea typeface="+mn-lt"/>
                <a:cs typeface="+mn-lt"/>
              </a:rPr>
              <a:t> SNIIP can help constrain the transition magnetic moment by an order of magnitude (conservatively!). </a:t>
            </a:r>
          </a:p>
          <a:p>
            <a:r>
              <a:rPr lang="en-US" sz="1600" dirty="0">
                <a:latin typeface="Neue Haas Grotesk Text Pro"/>
                <a:ea typeface="Calibri"/>
                <a:cs typeface="Calibri"/>
              </a:rPr>
              <a:t>We find degeneracy effects for proton as stated previously in literature are absent and can help place even stronger bounds!</a:t>
            </a:r>
            <a:endParaRPr lang="en-US" sz="1600">
              <a:latin typeface="Neue Haas Grotesk Text Pro"/>
              <a:ea typeface="Calibri"/>
              <a:cs typeface="Calibri"/>
            </a:endParaRPr>
          </a:p>
          <a:p>
            <a:endParaRPr lang="en-US" sz="1600" dirty="0">
              <a:latin typeface="Neue Haas Grotesk Text Pro"/>
              <a:ea typeface="Calibri"/>
              <a:cs typeface="Calibri"/>
            </a:endParaRPr>
          </a:p>
          <a:p>
            <a:r>
              <a:rPr lang="en-US" sz="1600" dirty="0">
                <a:latin typeface="Neue Haas Grotesk Text Pro"/>
                <a:ea typeface="Calibri"/>
                <a:cs typeface="Calibri"/>
              </a:rPr>
              <a:t>Thus, SN physics can continue to be a powerful tool to test new physics beyond SN1987A!</a:t>
            </a:r>
            <a:endParaRPr lang="en-US" sz="1600">
              <a:latin typeface="Neue Haas Grotesk Text Pro"/>
              <a:ea typeface="Calibri"/>
              <a:cs typeface="Calibri"/>
            </a:endParaRPr>
          </a:p>
          <a:p>
            <a:pPr marL="0" indent="0">
              <a:buNone/>
            </a:pPr>
            <a:endParaRPr lang="en-US" sz="1600" dirty="0">
              <a:latin typeface="Neue Haas Grotesk Text Pro"/>
              <a:ea typeface="Calibri"/>
              <a:cs typeface="Calibri"/>
            </a:endParaRPr>
          </a:p>
        </p:txBody>
      </p:sp>
      <p:pic>
        <p:nvPicPr>
          <p:cNvPr id="5" name="Picture 7" descr="A picture containing text&#10;&#10;Description automatically generated">
            <a:extLst>
              <a:ext uri="{FF2B5EF4-FFF2-40B4-BE49-F238E27FC236}">
                <a16:creationId xmlns:a16="http://schemas.microsoft.com/office/drawing/2014/main" id="{7F77C3C9-EC5E-6739-A3F8-8F2AD9F9364F}"/>
              </a:ext>
            </a:extLst>
          </p:cNvPr>
          <p:cNvPicPr>
            <a:picLocks noChangeAspect="1"/>
          </p:cNvPicPr>
          <p:nvPr/>
        </p:nvPicPr>
        <p:blipFill>
          <a:blip r:embed="rId2"/>
          <a:stretch>
            <a:fillRect/>
          </a:stretch>
        </p:blipFill>
        <p:spPr>
          <a:xfrm>
            <a:off x="4840985" y="2884450"/>
            <a:ext cx="1526363" cy="331839"/>
          </a:xfrm>
          <a:prstGeom prst="rect">
            <a:avLst/>
          </a:prstGeom>
        </p:spPr>
      </p:pic>
      <p:sp>
        <p:nvSpPr>
          <p:cNvPr id="4" name="Slide Number Placeholder 3">
            <a:extLst>
              <a:ext uri="{FF2B5EF4-FFF2-40B4-BE49-F238E27FC236}">
                <a16:creationId xmlns:a16="http://schemas.microsoft.com/office/drawing/2014/main" id="{5C7BEAC2-9ED0-4BC7-3A97-C54F3488078A}"/>
              </a:ext>
            </a:extLst>
          </p:cNvPr>
          <p:cNvSpPr>
            <a:spLocks noGrp="1"/>
          </p:cNvSpPr>
          <p:nvPr>
            <p:ph type="sldNum" sz="quarter" idx="12"/>
          </p:nvPr>
        </p:nvSpPr>
        <p:spPr/>
        <p:txBody>
          <a:bodyPr/>
          <a:lstStyle/>
          <a:p>
            <a:fld id="{330EA680-D336-4FF7-8B7A-9848BB0A1C32}" type="slidenum">
              <a:rPr lang="en-US" smtClean="0"/>
              <a:t>24</a:t>
            </a:fld>
            <a:endParaRPr lang="en-US"/>
          </a:p>
        </p:txBody>
      </p:sp>
      <p:pic>
        <p:nvPicPr>
          <p:cNvPr id="6" name="Picture 5" descr="Summary Writing">
            <a:extLst>
              <a:ext uri="{FF2B5EF4-FFF2-40B4-BE49-F238E27FC236}">
                <a16:creationId xmlns:a16="http://schemas.microsoft.com/office/drawing/2014/main" id="{A6522E02-64D1-919E-F66A-D01D266D058B}"/>
              </a:ext>
            </a:extLst>
          </p:cNvPr>
          <p:cNvPicPr>
            <a:picLocks noChangeAspect="1"/>
          </p:cNvPicPr>
          <p:nvPr/>
        </p:nvPicPr>
        <p:blipFill>
          <a:blip r:embed="rId3"/>
          <a:stretch>
            <a:fillRect/>
          </a:stretch>
        </p:blipFill>
        <p:spPr>
          <a:xfrm>
            <a:off x="8075364" y="-331"/>
            <a:ext cx="2027104" cy="1565975"/>
          </a:xfrm>
          <a:prstGeom prst="rect">
            <a:avLst/>
          </a:prstGeom>
        </p:spPr>
      </p:pic>
    </p:spTree>
    <p:extLst>
      <p:ext uri="{BB962C8B-B14F-4D97-AF65-F5344CB8AC3E}">
        <p14:creationId xmlns:p14="http://schemas.microsoft.com/office/powerpoint/2010/main" val="237488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4AA95-CC5F-4A43-1D8B-A56087941707}"/>
              </a:ext>
            </a:extLst>
          </p:cNvPr>
          <p:cNvSpPr>
            <a:spLocks noGrp="1"/>
          </p:cNvSpPr>
          <p:nvPr>
            <p:ph type="title"/>
          </p:nvPr>
        </p:nvSpPr>
        <p:spPr>
          <a:xfrm>
            <a:off x="4535331" y="4632217"/>
            <a:ext cx="3740227" cy="1325563"/>
          </a:xfrm>
        </p:spPr>
        <p:txBody>
          <a:bodyPr/>
          <a:lstStyle/>
          <a:p>
            <a:r>
              <a:rPr lang="en-US" dirty="0">
                <a:latin typeface="Fairwater Script"/>
                <a:cs typeface="Calibri Light"/>
              </a:rPr>
              <a:t>Thank you !</a:t>
            </a:r>
            <a:endParaRPr lang="en-US">
              <a:latin typeface="Fairwater Script"/>
              <a:ea typeface="Calibri Light"/>
              <a:cs typeface="Calibri Light"/>
            </a:endParaRPr>
          </a:p>
        </p:txBody>
      </p:sp>
      <p:sp>
        <p:nvSpPr>
          <p:cNvPr id="4" name="Slide Number Placeholder 3">
            <a:extLst>
              <a:ext uri="{FF2B5EF4-FFF2-40B4-BE49-F238E27FC236}">
                <a16:creationId xmlns:a16="http://schemas.microsoft.com/office/drawing/2014/main" id="{5F4CA163-D841-402A-7728-FF3469D34BF0}"/>
              </a:ext>
            </a:extLst>
          </p:cNvPr>
          <p:cNvSpPr>
            <a:spLocks noGrp="1"/>
          </p:cNvSpPr>
          <p:nvPr>
            <p:ph type="sldNum" sz="quarter" idx="12"/>
          </p:nvPr>
        </p:nvSpPr>
        <p:spPr/>
        <p:txBody>
          <a:bodyPr/>
          <a:lstStyle/>
          <a:p>
            <a:fld id="{330EA680-D336-4FF7-8B7A-9848BB0A1C32}" type="slidenum">
              <a:rPr lang="en-US" smtClean="0"/>
              <a:t>25</a:t>
            </a:fld>
            <a:endParaRPr lang="en-US"/>
          </a:p>
        </p:txBody>
      </p:sp>
    </p:spTree>
    <p:extLst>
      <p:ext uri="{BB962C8B-B14F-4D97-AF65-F5344CB8AC3E}">
        <p14:creationId xmlns:p14="http://schemas.microsoft.com/office/powerpoint/2010/main" val="3423777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Graphical user interface, chart&#10;&#10;Description automatically generated">
            <a:extLst>
              <a:ext uri="{FF2B5EF4-FFF2-40B4-BE49-F238E27FC236}">
                <a16:creationId xmlns:a16="http://schemas.microsoft.com/office/drawing/2014/main" id="{2466C508-88F4-1B54-995D-35E1A786AB35}"/>
              </a:ext>
            </a:extLst>
          </p:cNvPr>
          <p:cNvPicPr>
            <a:picLocks noChangeAspect="1"/>
          </p:cNvPicPr>
          <p:nvPr/>
        </p:nvPicPr>
        <p:blipFill>
          <a:blip r:embed="rId2"/>
          <a:stretch>
            <a:fillRect/>
          </a:stretch>
        </p:blipFill>
        <p:spPr>
          <a:xfrm>
            <a:off x="1709334" y="643466"/>
            <a:ext cx="8773331" cy="5571067"/>
          </a:xfrm>
          <a:prstGeom prst="rect">
            <a:avLst/>
          </a:prstGeom>
        </p:spPr>
      </p:pic>
      <p:sp>
        <p:nvSpPr>
          <p:cNvPr id="3" name="Slide Number Placeholder 2">
            <a:extLst>
              <a:ext uri="{FF2B5EF4-FFF2-40B4-BE49-F238E27FC236}">
                <a16:creationId xmlns:a16="http://schemas.microsoft.com/office/drawing/2014/main" id="{EB110257-362E-1FAE-0A4C-75B2ED9B79B5}"/>
              </a:ext>
            </a:extLst>
          </p:cNvPr>
          <p:cNvSpPr>
            <a:spLocks noGrp="1"/>
          </p:cNvSpPr>
          <p:nvPr>
            <p:ph type="sldNum" sz="quarter" idx="12"/>
          </p:nvPr>
        </p:nvSpPr>
        <p:spPr/>
        <p:txBody>
          <a:bodyPr/>
          <a:lstStyle/>
          <a:p>
            <a:fld id="{330EA680-D336-4FF7-8B7A-9848BB0A1C32}" type="slidenum">
              <a:rPr lang="en-US" smtClean="0"/>
              <a:t>26</a:t>
            </a:fld>
            <a:endParaRPr lang="en-US"/>
          </a:p>
        </p:txBody>
      </p:sp>
      <p:sp>
        <p:nvSpPr>
          <p:cNvPr id="4" name="TextBox 3">
            <a:extLst>
              <a:ext uri="{FF2B5EF4-FFF2-40B4-BE49-F238E27FC236}">
                <a16:creationId xmlns:a16="http://schemas.microsoft.com/office/drawing/2014/main" id="{2A984DA7-9CFB-6B44-4A2F-CD10C6E61AD1}"/>
              </a:ext>
            </a:extLst>
          </p:cNvPr>
          <p:cNvSpPr txBox="1"/>
          <p:nvPr/>
        </p:nvSpPr>
        <p:spPr>
          <a:xfrm>
            <a:off x="1264093" y="6320464"/>
            <a:ext cx="948660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FF0000"/>
                </a:solidFill>
                <a:ea typeface="+mn-lt"/>
                <a:cs typeface="+mn-lt"/>
              </a:rPr>
              <a:t>[Bolton, Deppisch, Dev (JHEP ’20)][Atre, Han, Pascoli, Zhang (JHEP ’09); Deppisch, Dev, </a:t>
            </a:r>
            <a:r>
              <a:rPr lang="en-US" sz="1000" err="1">
                <a:solidFill>
                  <a:srgbClr val="FF0000"/>
                </a:solidFill>
                <a:ea typeface="+mn-lt"/>
                <a:cs typeface="+mn-lt"/>
              </a:rPr>
              <a:t>Pilaftsis</a:t>
            </a:r>
            <a:r>
              <a:rPr lang="en-US" sz="1000" dirty="0">
                <a:solidFill>
                  <a:srgbClr val="FF0000"/>
                </a:solidFill>
                <a:ea typeface="+mn-lt"/>
                <a:cs typeface="+mn-lt"/>
              </a:rPr>
              <a:t> (NJP ’15); de Gouvea, Kobach (PRD ’16); Drewes, Garbrecht (NPB ’17)]</a:t>
            </a:r>
            <a:endParaRPr lang="en-US" sz="1000">
              <a:solidFill>
                <a:srgbClr val="FF0000"/>
              </a:solidFill>
              <a:cs typeface="Calibri"/>
            </a:endParaRPr>
          </a:p>
        </p:txBody>
      </p:sp>
    </p:spTree>
    <p:extLst>
      <p:ext uri="{BB962C8B-B14F-4D97-AF65-F5344CB8AC3E}">
        <p14:creationId xmlns:p14="http://schemas.microsoft.com/office/powerpoint/2010/main" val="421871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Chart&#10;&#10;Description automatically generated">
            <a:extLst>
              <a:ext uri="{FF2B5EF4-FFF2-40B4-BE49-F238E27FC236}">
                <a16:creationId xmlns:a16="http://schemas.microsoft.com/office/drawing/2014/main" id="{3B9735B8-6CE2-7201-B7E6-49F45A7D98F7}"/>
              </a:ext>
            </a:extLst>
          </p:cNvPr>
          <p:cNvPicPr>
            <a:picLocks noChangeAspect="1"/>
          </p:cNvPicPr>
          <p:nvPr/>
        </p:nvPicPr>
        <p:blipFill>
          <a:blip r:embed="rId2"/>
          <a:stretch>
            <a:fillRect/>
          </a:stretch>
        </p:blipFill>
        <p:spPr>
          <a:xfrm>
            <a:off x="1691996" y="643466"/>
            <a:ext cx="8808008" cy="5571067"/>
          </a:xfrm>
          <a:prstGeom prst="rect">
            <a:avLst/>
          </a:prstGeom>
        </p:spPr>
      </p:pic>
      <p:sp>
        <p:nvSpPr>
          <p:cNvPr id="2" name="Slide Number Placeholder 1">
            <a:extLst>
              <a:ext uri="{FF2B5EF4-FFF2-40B4-BE49-F238E27FC236}">
                <a16:creationId xmlns:a16="http://schemas.microsoft.com/office/drawing/2014/main" id="{CD4FBB56-DC5F-60A5-3217-C8358982DEEB}"/>
              </a:ext>
            </a:extLst>
          </p:cNvPr>
          <p:cNvSpPr>
            <a:spLocks noGrp="1"/>
          </p:cNvSpPr>
          <p:nvPr>
            <p:ph type="sldNum" sz="quarter" idx="12"/>
          </p:nvPr>
        </p:nvSpPr>
        <p:spPr/>
        <p:txBody>
          <a:bodyPr/>
          <a:lstStyle/>
          <a:p>
            <a:fld id="{330EA680-D336-4FF7-8B7A-9848BB0A1C32}" type="slidenum">
              <a:rPr lang="en-US" smtClean="0"/>
              <a:t>27</a:t>
            </a:fld>
            <a:endParaRPr lang="en-US"/>
          </a:p>
        </p:txBody>
      </p:sp>
      <p:sp>
        <p:nvSpPr>
          <p:cNvPr id="5" name="TextBox 4">
            <a:extLst>
              <a:ext uri="{FF2B5EF4-FFF2-40B4-BE49-F238E27FC236}">
                <a16:creationId xmlns:a16="http://schemas.microsoft.com/office/drawing/2014/main" id="{FCCA026C-DF67-C9D6-84A1-E99332931BE7}"/>
              </a:ext>
            </a:extLst>
          </p:cNvPr>
          <p:cNvSpPr txBox="1"/>
          <p:nvPr/>
        </p:nvSpPr>
        <p:spPr>
          <a:xfrm>
            <a:off x="1264093" y="6320464"/>
            <a:ext cx="948660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FF0000"/>
                </a:solidFill>
                <a:ea typeface="+mn-lt"/>
                <a:cs typeface="+mn-lt"/>
              </a:rPr>
              <a:t>[Bolton, Deppisch, Dev (JHEP ’20)][Atre, Han, Pascoli, Zhang (JHEP ’09); Deppisch, Dev, </a:t>
            </a:r>
            <a:r>
              <a:rPr lang="en-US" sz="1000" err="1">
                <a:solidFill>
                  <a:srgbClr val="FF0000"/>
                </a:solidFill>
                <a:ea typeface="+mn-lt"/>
                <a:cs typeface="+mn-lt"/>
              </a:rPr>
              <a:t>Pilaftsis</a:t>
            </a:r>
            <a:r>
              <a:rPr lang="en-US" sz="1000" dirty="0">
                <a:solidFill>
                  <a:srgbClr val="FF0000"/>
                </a:solidFill>
                <a:ea typeface="+mn-lt"/>
                <a:cs typeface="+mn-lt"/>
              </a:rPr>
              <a:t> (NJP ’15); de Gouvea, Kobach (PRD ’16); Drewes, Garbrecht (NPB ’17)]</a:t>
            </a:r>
            <a:endParaRPr lang="en-US" sz="1000">
              <a:solidFill>
                <a:srgbClr val="FF0000"/>
              </a:solidFill>
              <a:cs typeface="Calibri"/>
            </a:endParaRPr>
          </a:p>
        </p:txBody>
      </p:sp>
    </p:spTree>
    <p:extLst>
      <p:ext uri="{BB962C8B-B14F-4D97-AF65-F5344CB8AC3E}">
        <p14:creationId xmlns:p14="http://schemas.microsoft.com/office/powerpoint/2010/main" val="4117402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66898" y="695916"/>
            <a:ext cx="10515600" cy="604912"/>
          </a:xfrm>
        </p:spPr>
        <p:txBody>
          <a:bodyPr>
            <a:normAutofit fontScale="90000"/>
          </a:bodyPr>
          <a:lstStyle/>
          <a:p>
            <a:r>
              <a:rPr lang="en-US" sz="4000" b="1" dirty="0">
                <a:latin typeface="Neue Haas Grotesk Text Pro"/>
                <a:ea typeface="Calibri Light"/>
                <a:cs typeface="Calibri Light"/>
              </a:rPr>
              <a:t>Secondary Neutrino Energies</a:t>
            </a:r>
          </a:p>
        </p:txBody>
      </p:sp>
      <p:sp>
        <p:nvSpPr>
          <p:cNvPr id="3" name="Content Placeholder 2">
            <a:extLst>
              <a:ext uri="{FF2B5EF4-FFF2-40B4-BE49-F238E27FC236}">
                <a16:creationId xmlns:a16="http://schemas.microsoft.com/office/drawing/2014/main" id="{24AB600E-B4A5-C344-89EE-87E9929F1004}"/>
              </a:ext>
            </a:extLst>
          </p:cNvPr>
          <p:cNvSpPr>
            <a:spLocks noGrp="1"/>
          </p:cNvSpPr>
          <p:nvPr>
            <p:ph idx="1"/>
          </p:nvPr>
        </p:nvSpPr>
        <p:spPr>
          <a:xfrm>
            <a:off x="838200" y="1929384"/>
            <a:ext cx="10515600" cy="4251960"/>
          </a:xfrm>
        </p:spPr>
        <p:txBody>
          <a:bodyPr vert="horz" lIns="91440" tIns="45720" rIns="91440" bIns="45720" rtlCol="0" anchor="t">
            <a:normAutofit/>
          </a:bodyPr>
          <a:lstStyle/>
          <a:p>
            <a:r>
              <a:rPr lang="en-US" sz="1600" dirty="0">
                <a:latin typeface="Neue Haas Grotesk Text Pro"/>
                <a:ea typeface="+mn-lt"/>
                <a:cs typeface="+mn-lt"/>
              </a:rPr>
              <a:t>For sterile masses above pion threshold, the decays are dominated by the pion mode, for which average secondary neutrino energy in COM frame is 54 MeV. For mixing angles of interest, such </a:t>
            </a:r>
            <a:r>
              <a:rPr lang="en-US" sz="1600" err="1">
                <a:latin typeface="Neue Haas Grotesk Text Pro"/>
                <a:ea typeface="+mn-lt"/>
                <a:cs typeface="+mn-lt"/>
              </a:rPr>
              <a:t>steriles</a:t>
            </a:r>
            <a:r>
              <a:rPr lang="en-US" sz="1600" dirty="0">
                <a:latin typeface="Neue Haas Grotesk Text Pro"/>
                <a:ea typeface="+mn-lt"/>
                <a:cs typeface="+mn-lt"/>
              </a:rPr>
              <a:t> decay far inside the envelope. </a:t>
            </a:r>
          </a:p>
          <a:p>
            <a:endParaRPr lang="en-US" sz="1600" dirty="0">
              <a:latin typeface="Neue Haas Grotesk Text Pro"/>
              <a:ea typeface="+mn-lt"/>
              <a:cs typeface="+mn-lt"/>
            </a:endParaRPr>
          </a:p>
          <a:p>
            <a:r>
              <a:rPr lang="en-US" sz="1600" dirty="0">
                <a:latin typeface="Neue Haas Grotesk Text Pro"/>
                <a:ea typeface="+mn-lt"/>
                <a:cs typeface="+mn-lt"/>
              </a:rPr>
              <a:t>For sterile masses below the pion threshold, the decays are dominated by the 3-neutrino mode, with average neutrino energy 80 MeV. Such energetic neutrinos would have been trapped if produced near the core but for lighter </a:t>
            </a:r>
            <a:r>
              <a:rPr lang="en-US" sz="1600" dirty="0" err="1">
                <a:latin typeface="Neue Haas Grotesk Text Pro"/>
                <a:ea typeface="+mn-lt"/>
                <a:cs typeface="+mn-lt"/>
              </a:rPr>
              <a:t>steriles</a:t>
            </a:r>
            <a:r>
              <a:rPr lang="en-US" sz="1600" dirty="0">
                <a:latin typeface="Neue Haas Grotesk Text Pro"/>
                <a:ea typeface="+mn-lt"/>
                <a:cs typeface="+mn-lt"/>
              </a:rPr>
              <a:t> ( and relevant mixings), the average decay length is far outside the SN. Hence, a major portion of the neutrino energy will not be deposited and hence considering this channel as "invisible" is a good approximation.</a:t>
            </a:r>
          </a:p>
          <a:p>
            <a:endParaRPr lang="en-US" sz="1600" dirty="0">
              <a:latin typeface="Neue Haas Grotesk Text Pro"/>
              <a:ea typeface="+mn-lt"/>
              <a:cs typeface="+mn-lt"/>
            </a:endParaRPr>
          </a:p>
          <a:p>
            <a:r>
              <a:rPr lang="en-US" sz="1600" dirty="0">
                <a:latin typeface="Neue Haas Grotesk Text Pro"/>
                <a:ea typeface="+mn-lt"/>
                <a:cs typeface="+mn-lt"/>
              </a:rPr>
              <a:t>From the above discussion, we can conclude that the branching ratio method is a good estimator of the actual energy deposition from sterile neutrino decays.</a:t>
            </a:r>
          </a:p>
          <a:p>
            <a:endParaRPr lang="en-US" sz="1600" dirty="0">
              <a:latin typeface="Neue Haas Grotesk Text Pro"/>
              <a:ea typeface="Calibri"/>
              <a:cs typeface="Calibri"/>
            </a:endParaRPr>
          </a:p>
          <a:p>
            <a:endParaRPr lang="en-US" sz="1600" dirty="0">
              <a:latin typeface="Neue Haas Grotesk Text Pro"/>
              <a:ea typeface="Calibri"/>
              <a:cs typeface="Calibri"/>
            </a:endParaRPr>
          </a:p>
          <a:p>
            <a:pPr marL="0" indent="0">
              <a:buNone/>
            </a:pPr>
            <a:endParaRPr lang="en-US" sz="1600" dirty="0">
              <a:latin typeface="Neue Haas Grotesk Text Pro"/>
              <a:ea typeface="Calibri"/>
              <a:cs typeface="Calibri"/>
            </a:endParaRPr>
          </a:p>
        </p:txBody>
      </p:sp>
      <p:sp>
        <p:nvSpPr>
          <p:cNvPr id="4" name="Slide Number Placeholder 3">
            <a:extLst>
              <a:ext uri="{FF2B5EF4-FFF2-40B4-BE49-F238E27FC236}">
                <a16:creationId xmlns:a16="http://schemas.microsoft.com/office/drawing/2014/main" id="{5C7BEAC2-9ED0-4BC7-3A97-C54F3488078A}"/>
              </a:ext>
            </a:extLst>
          </p:cNvPr>
          <p:cNvSpPr>
            <a:spLocks noGrp="1"/>
          </p:cNvSpPr>
          <p:nvPr>
            <p:ph type="sldNum" sz="quarter" idx="12"/>
          </p:nvPr>
        </p:nvSpPr>
        <p:spPr/>
        <p:txBody>
          <a:bodyPr/>
          <a:lstStyle/>
          <a:p>
            <a:fld id="{330EA680-D336-4FF7-8B7A-9848BB0A1C32}" type="slidenum">
              <a:rPr lang="en-US" smtClean="0"/>
              <a:t>28</a:t>
            </a:fld>
            <a:endParaRPr lang="en-US"/>
          </a:p>
        </p:txBody>
      </p:sp>
    </p:spTree>
    <p:extLst>
      <p:ext uri="{BB962C8B-B14F-4D97-AF65-F5344CB8AC3E}">
        <p14:creationId xmlns:p14="http://schemas.microsoft.com/office/powerpoint/2010/main" val="3281330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66898" y="695916"/>
            <a:ext cx="10515600" cy="604912"/>
          </a:xfrm>
        </p:spPr>
        <p:txBody>
          <a:bodyPr>
            <a:normAutofit fontScale="90000"/>
          </a:bodyPr>
          <a:lstStyle/>
          <a:p>
            <a:r>
              <a:rPr lang="en-US" sz="4000" b="1" dirty="0">
                <a:latin typeface="Neue Haas Grotesk Text Pro"/>
                <a:ea typeface="Calibri Light"/>
                <a:cs typeface="Calibri Light"/>
              </a:rPr>
              <a:t>Ejecta Mass and Explosion Energies</a:t>
            </a:r>
          </a:p>
        </p:txBody>
      </p:sp>
      <p:sp>
        <p:nvSpPr>
          <p:cNvPr id="4" name="Slide Number Placeholder 3">
            <a:extLst>
              <a:ext uri="{FF2B5EF4-FFF2-40B4-BE49-F238E27FC236}">
                <a16:creationId xmlns:a16="http://schemas.microsoft.com/office/drawing/2014/main" id="{5C7BEAC2-9ED0-4BC7-3A97-C54F3488078A}"/>
              </a:ext>
            </a:extLst>
          </p:cNvPr>
          <p:cNvSpPr>
            <a:spLocks noGrp="1"/>
          </p:cNvSpPr>
          <p:nvPr>
            <p:ph type="sldNum" sz="quarter" idx="12"/>
          </p:nvPr>
        </p:nvSpPr>
        <p:spPr/>
        <p:txBody>
          <a:bodyPr/>
          <a:lstStyle/>
          <a:p>
            <a:fld id="{330EA680-D336-4FF7-8B7A-9848BB0A1C32}" type="slidenum">
              <a:rPr lang="en-US" smtClean="0"/>
              <a:t>29</a:t>
            </a:fld>
            <a:endParaRPr lang="en-US"/>
          </a:p>
        </p:txBody>
      </p:sp>
      <p:pic>
        <p:nvPicPr>
          <p:cNvPr id="7" name="Picture 7" descr="A graph of numbers and lines&#10;&#10;Description automatically generated">
            <a:extLst>
              <a:ext uri="{FF2B5EF4-FFF2-40B4-BE49-F238E27FC236}">
                <a16:creationId xmlns:a16="http://schemas.microsoft.com/office/drawing/2014/main" id="{DF692F11-7911-79C5-7A16-D7E6A13D00EF}"/>
              </a:ext>
            </a:extLst>
          </p:cNvPr>
          <p:cNvPicPr>
            <a:picLocks noGrp="1" noChangeAspect="1"/>
          </p:cNvPicPr>
          <p:nvPr>
            <p:ph idx="1"/>
          </p:nvPr>
        </p:nvPicPr>
        <p:blipFill>
          <a:blip r:embed="rId2"/>
          <a:stretch>
            <a:fillRect/>
          </a:stretch>
        </p:blipFill>
        <p:spPr>
          <a:xfrm>
            <a:off x="2417722" y="2051767"/>
            <a:ext cx="6196350" cy="4351338"/>
          </a:xfrm>
        </p:spPr>
      </p:pic>
      <p:sp>
        <p:nvSpPr>
          <p:cNvPr id="10" name="TextBox 9">
            <a:extLst>
              <a:ext uri="{FF2B5EF4-FFF2-40B4-BE49-F238E27FC236}">
                <a16:creationId xmlns:a16="http://schemas.microsoft.com/office/drawing/2014/main" id="{AA5C21EA-687B-1E12-C9B2-9B289079F7E8}"/>
              </a:ext>
            </a:extLst>
          </p:cNvPr>
          <p:cNvSpPr txBox="1"/>
          <p:nvPr/>
        </p:nvSpPr>
        <p:spPr>
          <a:xfrm>
            <a:off x="7096604" y="6109796"/>
            <a:ext cx="49382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err="1">
                <a:solidFill>
                  <a:srgbClr val="FF0000"/>
                </a:solidFill>
                <a:latin typeface="Calibri"/>
                <a:cs typeface="Calibri"/>
              </a:rPr>
              <a:t>Goldberg,Bildsten,Paxton</a:t>
            </a:r>
            <a:r>
              <a:rPr lang="en-US" sz="1000" dirty="0">
                <a:solidFill>
                  <a:srgbClr val="FF0000"/>
                </a:solidFill>
                <a:latin typeface="Calibri"/>
                <a:cs typeface="Calibri"/>
              </a:rPr>
              <a:t> </a:t>
            </a:r>
            <a:r>
              <a:rPr lang="en-US" sz="1000" dirty="0" err="1">
                <a:solidFill>
                  <a:srgbClr val="FF0000"/>
                </a:solidFill>
                <a:latin typeface="Calibri"/>
                <a:cs typeface="Calibri"/>
              </a:rPr>
              <a:t>Astrophys</a:t>
            </a:r>
            <a:r>
              <a:rPr lang="en-US" sz="1000" dirty="0">
                <a:solidFill>
                  <a:srgbClr val="FF0000"/>
                </a:solidFill>
                <a:latin typeface="Calibri"/>
                <a:cs typeface="Calibri"/>
              </a:rPr>
              <a:t>. J 841(2017)</a:t>
            </a:r>
          </a:p>
        </p:txBody>
      </p:sp>
    </p:spTree>
    <p:extLst>
      <p:ext uri="{BB962C8B-B14F-4D97-AF65-F5344CB8AC3E}">
        <p14:creationId xmlns:p14="http://schemas.microsoft.com/office/powerpoint/2010/main" val="2027930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66898" y="695916"/>
            <a:ext cx="10515600" cy="604912"/>
          </a:xfrm>
        </p:spPr>
        <p:txBody>
          <a:bodyPr>
            <a:normAutofit fontScale="90000"/>
          </a:bodyPr>
          <a:lstStyle/>
          <a:p>
            <a:r>
              <a:rPr lang="en-US" sz="4000" b="1" dirty="0">
                <a:latin typeface="Neue Haas Grotesk Text Pro"/>
                <a:ea typeface="Calibri Light"/>
                <a:cs typeface="Calibri Light"/>
              </a:rPr>
              <a:t>Sterile Neutrinos</a:t>
            </a:r>
          </a:p>
        </p:txBody>
      </p:sp>
      <p:sp>
        <p:nvSpPr>
          <p:cNvPr id="5" name="Slide Number Placeholder 4">
            <a:extLst>
              <a:ext uri="{FF2B5EF4-FFF2-40B4-BE49-F238E27FC236}">
                <a16:creationId xmlns:a16="http://schemas.microsoft.com/office/drawing/2014/main" id="{42288472-A318-014C-D8C6-1C54D52274C4}"/>
              </a:ext>
            </a:extLst>
          </p:cNvPr>
          <p:cNvSpPr>
            <a:spLocks noGrp="1"/>
          </p:cNvSpPr>
          <p:nvPr>
            <p:ph type="sldNum" sz="quarter" idx="12"/>
          </p:nvPr>
        </p:nvSpPr>
        <p:spPr/>
        <p:txBody>
          <a:bodyPr/>
          <a:lstStyle/>
          <a:p>
            <a:fld id="{330EA680-D336-4FF7-8B7A-9848BB0A1C32}" type="slidenum">
              <a:rPr lang="en-US" smtClean="0"/>
              <a:t>3</a:t>
            </a:fld>
            <a:endParaRPr lang="en-US"/>
          </a:p>
        </p:txBody>
      </p:sp>
      <p:pic>
        <p:nvPicPr>
          <p:cNvPr id="6" name="Content Placeholder 5" descr="A collage of math equations and symbols&#10;&#10;Description automatically generated">
            <a:extLst>
              <a:ext uri="{FF2B5EF4-FFF2-40B4-BE49-F238E27FC236}">
                <a16:creationId xmlns:a16="http://schemas.microsoft.com/office/drawing/2014/main" id="{733207F5-69B6-A6EB-A254-D5DB7BF8C41B}"/>
              </a:ext>
            </a:extLst>
          </p:cNvPr>
          <p:cNvPicPr>
            <a:picLocks noGrp="1" noChangeAspect="1"/>
          </p:cNvPicPr>
          <p:nvPr>
            <p:ph idx="1"/>
          </p:nvPr>
        </p:nvPicPr>
        <p:blipFill>
          <a:blip r:embed="rId2"/>
          <a:stretch>
            <a:fillRect/>
          </a:stretch>
        </p:blipFill>
        <p:spPr>
          <a:xfrm>
            <a:off x="1401627" y="1712802"/>
            <a:ext cx="9168138" cy="4503738"/>
          </a:xfrm>
        </p:spPr>
      </p:pic>
      <p:pic>
        <p:nvPicPr>
          <p:cNvPr id="10" name="Picture 9" descr="A cartoon of a person looking at a person on a ladder&#10;&#10;Description automatically generated">
            <a:extLst>
              <a:ext uri="{FF2B5EF4-FFF2-40B4-BE49-F238E27FC236}">
                <a16:creationId xmlns:a16="http://schemas.microsoft.com/office/drawing/2014/main" id="{C710AD3A-AAAF-4B38-03DF-085C541EF773}"/>
              </a:ext>
            </a:extLst>
          </p:cNvPr>
          <p:cNvPicPr>
            <a:picLocks noChangeAspect="1"/>
          </p:cNvPicPr>
          <p:nvPr/>
        </p:nvPicPr>
        <p:blipFill>
          <a:blip r:embed="rId3"/>
          <a:stretch>
            <a:fillRect/>
          </a:stretch>
        </p:blipFill>
        <p:spPr>
          <a:xfrm>
            <a:off x="4601020" y="-841"/>
            <a:ext cx="1581150" cy="1624293"/>
          </a:xfrm>
          <a:prstGeom prst="rect">
            <a:avLst/>
          </a:prstGeom>
        </p:spPr>
      </p:pic>
    </p:spTree>
    <p:extLst>
      <p:ext uri="{BB962C8B-B14F-4D97-AF65-F5344CB8AC3E}">
        <p14:creationId xmlns:p14="http://schemas.microsoft.com/office/powerpoint/2010/main" val="3114953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Chart&#10;&#10;Description automatically generated">
            <a:extLst>
              <a:ext uri="{FF2B5EF4-FFF2-40B4-BE49-F238E27FC236}">
                <a16:creationId xmlns:a16="http://schemas.microsoft.com/office/drawing/2014/main" id="{2E663D5B-8518-0A38-55D1-A07975088D7E}"/>
              </a:ext>
            </a:extLst>
          </p:cNvPr>
          <p:cNvPicPr>
            <a:picLocks noChangeAspect="1"/>
          </p:cNvPicPr>
          <p:nvPr/>
        </p:nvPicPr>
        <p:blipFill>
          <a:blip r:embed="rId2"/>
          <a:stretch>
            <a:fillRect/>
          </a:stretch>
        </p:blipFill>
        <p:spPr>
          <a:xfrm>
            <a:off x="1709334" y="643466"/>
            <a:ext cx="8773331" cy="5571067"/>
          </a:xfrm>
          <a:prstGeom prst="rect">
            <a:avLst/>
          </a:prstGeom>
        </p:spPr>
      </p:pic>
      <p:sp>
        <p:nvSpPr>
          <p:cNvPr id="2" name="Slide Number Placeholder 1">
            <a:extLst>
              <a:ext uri="{FF2B5EF4-FFF2-40B4-BE49-F238E27FC236}">
                <a16:creationId xmlns:a16="http://schemas.microsoft.com/office/drawing/2014/main" id="{C3DE5C12-3F5A-26C2-F975-B6234E958E94}"/>
              </a:ext>
            </a:extLst>
          </p:cNvPr>
          <p:cNvSpPr>
            <a:spLocks noGrp="1"/>
          </p:cNvSpPr>
          <p:nvPr>
            <p:ph type="sldNum" sz="quarter" idx="12"/>
          </p:nvPr>
        </p:nvSpPr>
        <p:spPr/>
        <p:txBody>
          <a:bodyPr/>
          <a:lstStyle/>
          <a:p>
            <a:fld id="{330EA680-D336-4FF7-8B7A-9848BB0A1C32}" type="slidenum">
              <a:rPr lang="en-US" smtClean="0"/>
              <a:t>4</a:t>
            </a:fld>
            <a:endParaRPr lang="en-US"/>
          </a:p>
        </p:txBody>
      </p:sp>
      <p:sp>
        <p:nvSpPr>
          <p:cNvPr id="5" name="TextBox 4">
            <a:extLst>
              <a:ext uri="{FF2B5EF4-FFF2-40B4-BE49-F238E27FC236}">
                <a16:creationId xmlns:a16="http://schemas.microsoft.com/office/drawing/2014/main" id="{CA4B0FE6-DE60-9806-BEE4-5AAE0074D4A4}"/>
              </a:ext>
            </a:extLst>
          </p:cNvPr>
          <p:cNvSpPr txBox="1"/>
          <p:nvPr/>
        </p:nvSpPr>
        <p:spPr>
          <a:xfrm>
            <a:off x="1264093" y="6320464"/>
            <a:ext cx="948660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FF0000"/>
                </a:solidFill>
                <a:ea typeface="+mn-lt"/>
                <a:cs typeface="+mn-lt"/>
              </a:rPr>
              <a:t>[Bolton, Deppisch, Dev (JHEP ’20)][Atre, Han, Pascoli, Zhang (JHEP ’09); Deppisch, Dev, </a:t>
            </a:r>
            <a:r>
              <a:rPr lang="en-US" sz="1000" err="1">
                <a:solidFill>
                  <a:srgbClr val="FF0000"/>
                </a:solidFill>
                <a:ea typeface="+mn-lt"/>
                <a:cs typeface="+mn-lt"/>
              </a:rPr>
              <a:t>Pilaftsis</a:t>
            </a:r>
            <a:r>
              <a:rPr lang="en-US" sz="1000" dirty="0">
                <a:solidFill>
                  <a:srgbClr val="FF0000"/>
                </a:solidFill>
                <a:ea typeface="+mn-lt"/>
                <a:cs typeface="+mn-lt"/>
              </a:rPr>
              <a:t> (NJP ’15); de Gouvea, Kobach (PRD ’16); Drewes, Garbrecht (NPB ’17)]</a:t>
            </a:r>
            <a:endParaRPr lang="en-US" sz="1000">
              <a:solidFill>
                <a:srgbClr val="FF0000"/>
              </a:solidFill>
              <a:cs typeface="Calibri"/>
            </a:endParaRPr>
          </a:p>
        </p:txBody>
      </p:sp>
    </p:spTree>
    <p:extLst>
      <p:ext uri="{BB962C8B-B14F-4D97-AF65-F5344CB8AC3E}">
        <p14:creationId xmlns:p14="http://schemas.microsoft.com/office/powerpoint/2010/main" val="2068666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66898" y="695916"/>
            <a:ext cx="10515600" cy="604912"/>
          </a:xfrm>
        </p:spPr>
        <p:txBody>
          <a:bodyPr>
            <a:normAutofit fontScale="90000"/>
          </a:bodyPr>
          <a:lstStyle/>
          <a:p>
            <a:r>
              <a:rPr lang="en-US" sz="4000" b="1" dirty="0">
                <a:latin typeface="Neue Haas Grotesk Text Pro"/>
                <a:ea typeface="Calibri Light"/>
                <a:cs typeface="Calibri Light"/>
              </a:rPr>
              <a:t> Supernova :    factory  </a:t>
            </a:r>
          </a:p>
        </p:txBody>
      </p:sp>
      <p:pic>
        <p:nvPicPr>
          <p:cNvPr id="4" name="Picture 4" descr="A picture containing background pattern&#10;&#10;Description automatically generated">
            <a:extLst>
              <a:ext uri="{FF2B5EF4-FFF2-40B4-BE49-F238E27FC236}">
                <a16:creationId xmlns:a16="http://schemas.microsoft.com/office/drawing/2014/main" id="{7E2D3D97-3A5E-9A5F-F0DA-26D4D182839D}"/>
              </a:ext>
            </a:extLst>
          </p:cNvPr>
          <p:cNvPicPr>
            <a:picLocks noGrp="1" noChangeAspect="1"/>
          </p:cNvPicPr>
          <p:nvPr>
            <p:ph idx="1"/>
          </p:nvPr>
        </p:nvPicPr>
        <p:blipFill>
          <a:blip r:embed="rId2"/>
          <a:stretch>
            <a:fillRect/>
          </a:stretch>
        </p:blipFill>
        <p:spPr>
          <a:xfrm>
            <a:off x="8026475" y="178910"/>
            <a:ext cx="2305937" cy="1314303"/>
          </a:xfrm>
        </p:spPr>
      </p:pic>
      <p:sp>
        <p:nvSpPr>
          <p:cNvPr id="3" name="TextBox 2">
            <a:extLst>
              <a:ext uri="{FF2B5EF4-FFF2-40B4-BE49-F238E27FC236}">
                <a16:creationId xmlns:a16="http://schemas.microsoft.com/office/drawing/2014/main" id="{E361300D-BA32-4203-5F1F-3263F96A5D7A}"/>
              </a:ext>
            </a:extLst>
          </p:cNvPr>
          <p:cNvSpPr txBox="1"/>
          <p:nvPr/>
        </p:nvSpPr>
        <p:spPr>
          <a:xfrm>
            <a:off x="697023" y="1937488"/>
            <a:ext cx="532176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latin typeface="Neue Haas Grotesk Text Pro"/>
                <a:cs typeface="Calibri"/>
              </a:rPr>
              <a:t>Core-collapse supernovae represent the most powerful sources of neutrinos in the Universe. </a:t>
            </a:r>
          </a:p>
          <a:p>
            <a:pPr marL="285750" indent="-285750">
              <a:buFont typeface="Arial"/>
              <a:buChar char="•"/>
            </a:pPr>
            <a:endParaRPr lang="en-US" sz="1600" dirty="0">
              <a:latin typeface="Neue Haas Grotesk Text Pro"/>
              <a:cs typeface="Calibri"/>
            </a:endParaRPr>
          </a:p>
          <a:p>
            <a:pPr marL="285750" indent="-285750">
              <a:buFont typeface="Arial"/>
              <a:buChar char="•"/>
            </a:pPr>
            <a:r>
              <a:rPr lang="en-US" sz="1600" dirty="0">
                <a:latin typeface="Neue Haas Grotesk Text Pro"/>
                <a:cs typeface="Calibri"/>
              </a:rPr>
              <a:t>during the explosion,                (anti)neutrinos of all the flavors are emitted with average  E ∼ 15 MeV. </a:t>
            </a:r>
          </a:p>
          <a:p>
            <a:pPr marL="285750" indent="-285750">
              <a:buFont typeface="Arial"/>
              <a:buChar char="•"/>
            </a:pPr>
            <a:endParaRPr lang="en-US" sz="1600" dirty="0">
              <a:latin typeface="Neue Haas Grotesk Text Pro"/>
              <a:cs typeface="Calibri"/>
            </a:endParaRPr>
          </a:p>
          <a:p>
            <a:pPr marL="285750" indent="-285750">
              <a:buFont typeface="Arial"/>
              <a:buChar char="•"/>
            </a:pPr>
            <a:r>
              <a:rPr lang="en-US" sz="1600" dirty="0">
                <a:latin typeface="Neue Haas Grotesk Text Pro"/>
                <a:cs typeface="Calibri"/>
              </a:rPr>
              <a:t>Can be used to probe fundamental properties of neutrinos and even …..</a:t>
            </a:r>
          </a:p>
          <a:p>
            <a:r>
              <a:rPr lang="en-US" sz="1600" dirty="0">
                <a:latin typeface="Neue Haas Grotesk Text Pro"/>
                <a:cs typeface="Calibri"/>
              </a:rPr>
              <a:t>                </a:t>
            </a:r>
            <a:endParaRPr lang="en-US">
              <a:latin typeface="Calibri" panose="020F0502020204030204"/>
              <a:ea typeface="Calibri"/>
              <a:cs typeface="Calibri"/>
            </a:endParaRPr>
          </a:p>
          <a:p>
            <a:r>
              <a:rPr lang="en-US" sz="1600" dirty="0">
                <a:latin typeface="Neue Haas Grotesk Text Pro"/>
                <a:cs typeface="Calibri"/>
              </a:rPr>
              <a:t>              </a:t>
            </a:r>
            <a:r>
              <a:rPr lang="en-US" sz="1600" i="1" dirty="0">
                <a:latin typeface="Neue Haas Grotesk Text Pro"/>
                <a:cs typeface="Calibri"/>
              </a:rPr>
              <a:t>  emission of exotic BSM particles!</a:t>
            </a:r>
            <a:endParaRPr lang="en-US" i="1" dirty="0">
              <a:ea typeface="Calibri"/>
              <a:cs typeface="Calibri"/>
            </a:endParaRPr>
          </a:p>
        </p:txBody>
      </p:sp>
      <p:pic>
        <p:nvPicPr>
          <p:cNvPr id="5" name="Picture 5" descr="Diagram, schematic&#10;&#10;Description automatically generated">
            <a:extLst>
              <a:ext uri="{FF2B5EF4-FFF2-40B4-BE49-F238E27FC236}">
                <a16:creationId xmlns:a16="http://schemas.microsoft.com/office/drawing/2014/main" id="{25374015-5473-D972-2D58-C2FC35344941}"/>
              </a:ext>
            </a:extLst>
          </p:cNvPr>
          <p:cNvPicPr>
            <a:picLocks noChangeAspect="1"/>
          </p:cNvPicPr>
          <p:nvPr/>
        </p:nvPicPr>
        <p:blipFill>
          <a:blip r:embed="rId3"/>
          <a:stretch>
            <a:fillRect/>
          </a:stretch>
        </p:blipFill>
        <p:spPr>
          <a:xfrm>
            <a:off x="6041656" y="1937363"/>
            <a:ext cx="5767571" cy="4406858"/>
          </a:xfrm>
          <a:prstGeom prst="rect">
            <a:avLst/>
          </a:prstGeom>
        </p:spPr>
      </p:pic>
      <p:pic>
        <p:nvPicPr>
          <p:cNvPr id="6" name="Picture 6" descr="A picture containing logo&#10;&#10;Description automatically generated">
            <a:extLst>
              <a:ext uri="{FF2B5EF4-FFF2-40B4-BE49-F238E27FC236}">
                <a16:creationId xmlns:a16="http://schemas.microsoft.com/office/drawing/2014/main" id="{FE4342FA-70C7-F31C-092A-EED932350C15}"/>
              </a:ext>
            </a:extLst>
          </p:cNvPr>
          <p:cNvPicPr>
            <a:picLocks noChangeAspect="1"/>
          </p:cNvPicPr>
          <p:nvPr/>
        </p:nvPicPr>
        <p:blipFill rotWithShape="1">
          <a:blip r:embed="rId4"/>
          <a:srcRect l="23622" t="30954" r="30709" b="869"/>
          <a:stretch/>
        </p:blipFill>
        <p:spPr>
          <a:xfrm>
            <a:off x="3553785" y="836190"/>
            <a:ext cx="341931" cy="459401"/>
          </a:xfrm>
          <a:prstGeom prst="rect">
            <a:avLst/>
          </a:prstGeom>
        </p:spPr>
      </p:pic>
      <p:pic>
        <p:nvPicPr>
          <p:cNvPr id="7" name="Picture 7">
            <a:extLst>
              <a:ext uri="{FF2B5EF4-FFF2-40B4-BE49-F238E27FC236}">
                <a16:creationId xmlns:a16="http://schemas.microsoft.com/office/drawing/2014/main" id="{F7A606ED-76BA-530E-6769-8B36A17CBFF1}"/>
              </a:ext>
            </a:extLst>
          </p:cNvPr>
          <p:cNvPicPr>
            <a:picLocks noChangeAspect="1"/>
          </p:cNvPicPr>
          <p:nvPr/>
        </p:nvPicPr>
        <p:blipFill rotWithShape="1">
          <a:blip r:embed="rId5"/>
          <a:srcRect l="7633" r="8175" b="21569"/>
          <a:stretch/>
        </p:blipFill>
        <p:spPr>
          <a:xfrm>
            <a:off x="3089498" y="2686493"/>
            <a:ext cx="721187" cy="257128"/>
          </a:xfrm>
          <a:prstGeom prst="rect">
            <a:avLst/>
          </a:prstGeom>
        </p:spPr>
      </p:pic>
      <p:pic>
        <p:nvPicPr>
          <p:cNvPr id="8" name="Picture 8">
            <a:extLst>
              <a:ext uri="{FF2B5EF4-FFF2-40B4-BE49-F238E27FC236}">
                <a16:creationId xmlns:a16="http://schemas.microsoft.com/office/drawing/2014/main" id="{0B55966C-E228-91A0-B78A-7CC336E3D00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40335" y="4517671"/>
            <a:ext cx="2276861" cy="2340869"/>
          </a:xfrm>
          <a:prstGeom prst="rect">
            <a:avLst/>
          </a:prstGeom>
        </p:spPr>
      </p:pic>
      <p:sp>
        <p:nvSpPr>
          <p:cNvPr id="9" name="TextBox 8">
            <a:extLst>
              <a:ext uri="{FF2B5EF4-FFF2-40B4-BE49-F238E27FC236}">
                <a16:creationId xmlns:a16="http://schemas.microsoft.com/office/drawing/2014/main" id="{F4516494-C2C8-DBFE-B11B-266F7510E1E1}"/>
              </a:ext>
            </a:extLst>
          </p:cNvPr>
          <p:cNvSpPr txBox="1"/>
          <p:nvPr/>
        </p:nvSpPr>
        <p:spPr>
          <a:xfrm>
            <a:off x="4957763" y="4598988"/>
            <a:ext cx="2276475" cy="317500"/>
          </a:xfrm>
          <a:prstGeom prst="rect">
            <a:avLst/>
          </a:prstGeom>
        </p:spPr>
        <p:txBody>
          <a:bodyPr lIns="91440" tIns="45720" rIns="91440" bIns="45720" anchor="t">
            <a:normAutofit fontScale="92500" lnSpcReduction="20000"/>
          </a:bodyPr>
          <a:lstStyle/>
          <a:p>
            <a:endParaRPr lang="en-US" dirty="0">
              <a:ea typeface="Calibri"/>
              <a:cs typeface="Calibri"/>
            </a:endParaRPr>
          </a:p>
        </p:txBody>
      </p:sp>
      <p:sp>
        <p:nvSpPr>
          <p:cNvPr id="10" name="Slide Number Placeholder 9">
            <a:extLst>
              <a:ext uri="{FF2B5EF4-FFF2-40B4-BE49-F238E27FC236}">
                <a16:creationId xmlns:a16="http://schemas.microsoft.com/office/drawing/2014/main" id="{48BADA59-D565-E1F4-F6C5-E1D6EF97B0E2}"/>
              </a:ext>
            </a:extLst>
          </p:cNvPr>
          <p:cNvSpPr>
            <a:spLocks noGrp="1"/>
          </p:cNvSpPr>
          <p:nvPr>
            <p:ph type="sldNum" sz="quarter" idx="12"/>
          </p:nvPr>
        </p:nvSpPr>
        <p:spPr/>
        <p:txBody>
          <a:bodyPr/>
          <a:lstStyle/>
          <a:p>
            <a:fld id="{330EA680-D336-4FF7-8B7A-9848BB0A1C32}" type="slidenum">
              <a:rPr lang="en-US" smtClean="0"/>
              <a:t>5</a:t>
            </a:fld>
            <a:endParaRPr lang="en-US"/>
          </a:p>
        </p:txBody>
      </p:sp>
      <p:sp>
        <p:nvSpPr>
          <p:cNvPr id="11" name="TextBox 10">
            <a:extLst>
              <a:ext uri="{FF2B5EF4-FFF2-40B4-BE49-F238E27FC236}">
                <a16:creationId xmlns:a16="http://schemas.microsoft.com/office/drawing/2014/main" id="{F4229800-6C1C-D78A-7019-C3604F63EC91}"/>
              </a:ext>
            </a:extLst>
          </p:cNvPr>
          <p:cNvSpPr txBox="1"/>
          <p:nvPr/>
        </p:nvSpPr>
        <p:spPr>
          <a:xfrm>
            <a:off x="8435162" y="6580371"/>
            <a:ext cx="112232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FF0000"/>
                </a:solidFill>
                <a:latin typeface="Calibri"/>
                <a:cs typeface="Calibri"/>
              </a:rPr>
              <a:t>[Burrows, 1990b]</a:t>
            </a:r>
          </a:p>
        </p:txBody>
      </p:sp>
      <p:pic>
        <p:nvPicPr>
          <p:cNvPr id="12" name="Picture 11" descr="The Evolution of Massive Stars and Type II Supernovae | Astronomy 801:  Planets, Stars, Galaxies, and the Universe">
            <a:extLst>
              <a:ext uri="{FF2B5EF4-FFF2-40B4-BE49-F238E27FC236}">
                <a16:creationId xmlns:a16="http://schemas.microsoft.com/office/drawing/2014/main" id="{AAA19DE8-7BC1-DA53-2B3A-1DBA3A693159}"/>
              </a:ext>
            </a:extLst>
          </p:cNvPr>
          <p:cNvPicPr>
            <a:picLocks noChangeAspect="1"/>
          </p:cNvPicPr>
          <p:nvPr/>
        </p:nvPicPr>
        <p:blipFill>
          <a:blip r:embed="rId8"/>
          <a:stretch>
            <a:fillRect/>
          </a:stretch>
        </p:blipFill>
        <p:spPr>
          <a:xfrm>
            <a:off x="3058632" y="4449259"/>
            <a:ext cx="2743199" cy="2377899"/>
          </a:xfrm>
          <a:prstGeom prst="rect">
            <a:avLst/>
          </a:prstGeom>
        </p:spPr>
      </p:pic>
    </p:spTree>
    <p:extLst>
      <p:ext uri="{BB962C8B-B14F-4D97-AF65-F5344CB8AC3E}">
        <p14:creationId xmlns:p14="http://schemas.microsoft.com/office/powerpoint/2010/main" val="3984821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66898" y="695916"/>
            <a:ext cx="10515600" cy="604912"/>
          </a:xfrm>
        </p:spPr>
        <p:txBody>
          <a:bodyPr>
            <a:normAutofit fontScale="90000"/>
          </a:bodyPr>
          <a:lstStyle/>
          <a:p>
            <a:r>
              <a:rPr lang="en-US" sz="4000" b="1" dirty="0">
                <a:latin typeface="Neue Haas Grotesk Text Pro"/>
                <a:ea typeface="Calibri Light"/>
                <a:cs typeface="Calibri Light"/>
              </a:rPr>
              <a:t>Energy Loss SN1987A</a:t>
            </a:r>
          </a:p>
        </p:txBody>
      </p:sp>
      <p:pic>
        <p:nvPicPr>
          <p:cNvPr id="4" name="Picture 4" descr="A picture containing diagram&#10;&#10;Description automatically generated">
            <a:extLst>
              <a:ext uri="{FF2B5EF4-FFF2-40B4-BE49-F238E27FC236}">
                <a16:creationId xmlns:a16="http://schemas.microsoft.com/office/drawing/2014/main" id="{EAFCA134-1FA6-9D30-EAD1-E8D813C609B1}"/>
              </a:ext>
            </a:extLst>
          </p:cNvPr>
          <p:cNvPicPr>
            <a:picLocks noGrp="1" noChangeAspect="1"/>
          </p:cNvPicPr>
          <p:nvPr>
            <p:ph idx="1"/>
          </p:nvPr>
        </p:nvPicPr>
        <p:blipFill>
          <a:blip r:embed="rId2"/>
          <a:stretch>
            <a:fillRect/>
          </a:stretch>
        </p:blipFill>
        <p:spPr>
          <a:xfrm>
            <a:off x="8463902" y="2012082"/>
            <a:ext cx="3014149" cy="4251960"/>
          </a:xfrm>
        </p:spPr>
      </p:pic>
      <p:sp>
        <p:nvSpPr>
          <p:cNvPr id="3" name="TextBox 2">
            <a:extLst>
              <a:ext uri="{FF2B5EF4-FFF2-40B4-BE49-F238E27FC236}">
                <a16:creationId xmlns:a16="http://schemas.microsoft.com/office/drawing/2014/main" id="{72E18ACA-C543-E6E8-BFD5-D652AF9ECE8F}"/>
              </a:ext>
            </a:extLst>
          </p:cNvPr>
          <p:cNvSpPr txBox="1"/>
          <p:nvPr/>
        </p:nvSpPr>
        <p:spPr>
          <a:xfrm>
            <a:off x="756092" y="1961116"/>
            <a:ext cx="721832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latin typeface="Neue Haas Grotesk Text Pro"/>
                <a:cs typeface="Calibri" panose="020F0502020204030204"/>
              </a:rPr>
              <a:t>Light BSM particles produced in the SN core would constitute a novel</a:t>
            </a:r>
            <a:br>
              <a:rPr lang="en-US" sz="1600" dirty="0">
                <a:latin typeface="Neue Haas Grotesk Text Pro"/>
                <a:cs typeface="Calibri" panose="020F0502020204030204"/>
              </a:rPr>
            </a:br>
            <a:r>
              <a:rPr lang="en-US" sz="1600" dirty="0">
                <a:latin typeface="Neue Haas Grotesk Text Pro"/>
                <a:cs typeface="Calibri" panose="020F0502020204030204"/>
              </a:rPr>
              <a:t>channel of energy loss, shortening the duration of the neutrino burst.</a:t>
            </a:r>
          </a:p>
          <a:p>
            <a:pPr marL="285750" indent="-285750">
              <a:buFont typeface="Arial"/>
              <a:buChar char="•"/>
            </a:pPr>
            <a:endParaRPr lang="en-US" sz="1600" dirty="0">
              <a:latin typeface="Neue Haas Grotesk Text Pro"/>
              <a:cs typeface="Calibri" panose="020F0502020204030204"/>
            </a:endParaRPr>
          </a:p>
          <a:p>
            <a:pPr marL="285750" indent="-285750">
              <a:buFont typeface="Arial"/>
              <a:buChar char="•"/>
            </a:pPr>
            <a:r>
              <a:rPr lang="en-US" sz="1600" dirty="0">
                <a:latin typeface="Neue Haas Grotesk Text Pro"/>
                <a:cs typeface="Calibri" panose="020F0502020204030204"/>
              </a:rPr>
              <a:t>SN 1987A neutrino signal ∼ 10 s, as expected from standard</a:t>
            </a:r>
            <a:br>
              <a:rPr lang="en-US" sz="1600" dirty="0">
                <a:latin typeface="Neue Haas Grotesk Text Pro"/>
                <a:cs typeface="Calibri" panose="020F0502020204030204"/>
              </a:rPr>
            </a:br>
            <a:r>
              <a:rPr lang="en-US" sz="1600" dirty="0">
                <a:latin typeface="Neue Haas Grotesk Text Pro"/>
                <a:cs typeface="Calibri" panose="020F0502020204030204"/>
              </a:rPr>
              <a:t>SN cooling scenario, excludes an additional energy drain associated with exotic particles</a:t>
            </a:r>
          </a:p>
          <a:p>
            <a:pPr marL="285750" indent="-285750">
              <a:buFont typeface="Arial"/>
              <a:buChar char="•"/>
            </a:pPr>
            <a:endParaRPr lang="en-US" sz="1600" dirty="0">
              <a:latin typeface="Neue Haas Grotesk Text Pro"/>
              <a:cs typeface="Calibri" panose="020F0502020204030204"/>
            </a:endParaRPr>
          </a:p>
          <a:p>
            <a:pPr marL="285750" indent="-285750">
              <a:buFont typeface="Arial"/>
              <a:buChar char="•"/>
            </a:pPr>
            <a:r>
              <a:rPr lang="en-US" sz="1600" dirty="0">
                <a:latin typeface="Neue Haas Grotesk Text Pro"/>
                <a:cs typeface="Calibri" panose="020F0502020204030204"/>
              </a:rPr>
              <a:t>Constrain sterile states mixing with the active ones.</a:t>
            </a:r>
            <a:endParaRPr lang="en-US" dirty="0"/>
          </a:p>
          <a:p>
            <a:pPr marL="285750" indent="-285750">
              <a:buFont typeface="Arial"/>
              <a:buChar char="•"/>
            </a:pPr>
            <a:endParaRPr lang="en-US" sz="1600" dirty="0">
              <a:latin typeface="Neue Haas Grotesk Text Pro"/>
              <a:cs typeface="Calibri" panose="020F0502020204030204"/>
            </a:endParaRPr>
          </a:p>
          <a:p>
            <a:pPr marL="285750" indent="-285750">
              <a:buFont typeface="Arial"/>
              <a:buChar char="•"/>
            </a:pPr>
            <a:r>
              <a:rPr lang="en-US" sz="1600" dirty="0">
                <a:latin typeface="Neue Haas Grotesk Text Pro"/>
                <a:cs typeface="Calibri" panose="020F0502020204030204"/>
              </a:rPr>
              <a:t>typical temperature T ∼ 30 MeV in the SN core, heavy sterile neutrinos might still be produced by the mixing with the active ones, suffering only a moderate suppression due to the Boltzmann factor.</a:t>
            </a:r>
          </a:p>
        </p:txBody>
      </p:sp>
      <p:pic>
        <p:nvPicPr>
          <p:cNvPr id="5" name="Picture 5" descr="A picture containing text, sign&#10;&#10;Description automatically generated">
            <a:extLst>
              <a:ext uri="{FF2B5EF4-FFF2-40B4-BE49-F238E27FC236}">
                <a16:creationId xmlns:a16="http://schemas.microsoft.com/office/drawing/2014/main" id="{E11F5C5A-FA1A-97EE-1039-9B7C531FD347}"/>
              </a:ext>
            </a:extLst>
          </p:cNvPr>
          <p:cNvPicPr>
            <a:picLocks noChangeAspect="1"/>
          </p:cNvPicPr>
          <p:nvPr/>
        </p:nvPicPr>
        <p:blipFill>
          <a:blip r:embed="rId3"/>
          <a:stretch>
            <a:fillRect/>
          </a:stretch>
        </p:blipFill>
        <p:spPr>
          <a:xfrm>
            <a:off x="9603562" y="139266"/>
            <a:ext cx="1065619" cy="1404957"/>
          </a:xfrm>
          <a:prstGeom prst="rect">
            <a:avLst/>
          </a:prstGeom>
        </p:spPr>
      </p:pic>
      <p:sp>
        <p:nvSpPr>
          <p:cNvPr id="6" name="Slide Number Placeholder 5">
            <a:extLst>
              <a:ext uri="{FF2B5EF4-FFF2-40B4-BE49-F238E27FC236}">
                <a16:creationId xmlns:a16="http://schemas.microsoft.com/office/drawing/2014/main" id="{241C8A12-E937-B03E-2BA0-B1166063583B}"/>
              </a:ext>
            </a:extLst>
          </p:cNvPr>
          <p:cNvSpPr>
            <a:spLocks noGrp="1"/>
          </p:cNvSpPr>
          <p:nvPr>
            <p:ph type="sldNum" sz="quarter" idx="12"/>
          </p:nvPr>
        </p:nvSpPr>
        <p:spPr/>
        <p:txBody>
          <a:bodyPr/>
          <a:lstStyle/>
          <a:p>
            <a:fld id="{330EA680-D336-4FF7-8B7A-9848BB0A1C32}" type="slidenum">
              <a:rPr lang="en-US" smtClean="0"/>
              <a:t>6</a:t>
            </a:fld>
            <a:endParaRPr lang="en-US"/>
          </a:p>
        </p:txBody>
      </p:sp>
      <p:sp>
        <p:nvSpPr>
          <p:cNvPr id="7" name="TextBox 6">
            <a:extLst>
              <a:ext uri="{FF2B5EF4-FFF2-40B4-BE49-F238E27FC236}">
                <a16:creationId xmlns:a16="http://schemas.microsoft.com/office/drawing/2014/main" id="{B17CC9D9-C718-0205-97A1-8B9D218D334D}"/>
              </a:ext>
            </a:extLst>
          </p:cNvPr>
          <p:cNvSpPr txBox="1"/>
          <p:nvPr/>
        </p:nvSpPr>
        <p:spPr>
          <a:xfrm>
            <a:off x="9415721" y="6355906"/>
            <a:ext cx="23391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FF0000"/>
                </a:solidFill>
                <a:ea typeface="+mn-lt"/>
                <a:cs typeface="+mn-lt"/>
              </a:rPr>
              <a:t>[Janka 1702.08713, </a:t>
            </a:r>
            <a:r>
              <a:rPr lang="en-US" sz="1000" dirty="0" err="1">
                <a:solidFill>
                  <a:srgbClr val="FF0000"/>
                </a:solidFill>
                <a:cs typeface="Calibri"/>
              </a:rPr>
              <a:t>Raffelt</a:t>
            </a:r>
            <a:r>
              <a:rPr lang="en-US" sz="1000" dirty="0">
                <a:solidFill>
                  <a:srgbClr val="FF0000"/>
                </a:solidFill>
                <a:cs typeface="Calibri"/>
              </a:rPr>
              <a:t> ]</a:t>
            </a:r>
          </a:p>
        </p:txBody>
      </p:sp>
    </p:spTree>
    <p:extLst>
      <p:ext uri="{BB962C8B-B14F-4D97-AF65-F5344CB8AC3E}">
        <p14:creationId xmlns:p14="http://schemas.microsoft.com/office/powerpoint/2010/main" val="2893944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66898" y="695916"/>
            <a:ext cx="10515600" cy="604912"/>
          </a:xfrm>
        </p:spPr>
        <p:txBody>
          <a:bodyPr>
            <a:normAutofit fontScale="90000"/>
          </a:bodyPr>
          <a:lstStyle/>
          <a:p>
            <a:r>
              <a:rPr lang="en-US" sz="4000" b="1" dirty="0">
                <a:latin typeface="Neue Haas Grotesk Text Pro"/>
                <a:ea typeface="Calibri Light"/>
                <a:cs typeface="Calibri Light"/>
              </a:rPr>
              <a:t>Energy Loss SN1987A</a:t>
            </a:r>
          </a:p>
        </p:txBody>
      </p:sp>
      <p:sp>
        <p:nvSpPr>
          <p:cNvPr id="3" name="TextBox 2">
            <a:extLst>
              <a:ext uri="{FF2B5EF4-FFF2-40B4-BE49-F238E27FC236}">
                <a16:creationId xmlns:a16="http://schemas.microsoft.com/office/drawing/2014/main" id="{72E18ACA-C543-E6E8-BFD5-D652AF9ECE8F}"/>
              </a:ext>
            </a:extLst>
          </p:cNvPr>
          <p:cNvSpPr txBox="1"/>
          <p:nvPr/>
        </p:nvSpPr>
        <p:spPr>
          <a:xfrm>
            <a:off x="636743" y="1336827"/>
            <a:ext cx="111523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latin typeface="Neue Haas Grotesk Text Pro"/>
                <a:cs typeface="Calibri" panose="020F0502020204030204"/>
              </a:rPr>
              <a:t>Observations constrain energy-loss rate per unit mass        total luminosity        bounds on active-sterile mixing </a:t>
            </a:r>
          </a:p>
          <a:p>
            <a:pPr marL="285750" indent="-285750">
              <a:buFont typeface="Arial"/>
              <a:buChar char="•"/>
            </a:pPr>
            <a:endParaRPr lang="en-US" sz="1600" dirty="0">
              <a:latin typeface="Neue Haas Grotesk Text Pro"/>
              <a:cs typeface="Calibri" panose="020F0502020204030204"/>
            </a:endParaRPr>
          </a:p>
        </p:txBody>
      </p:sp>
      <p:pic>
        <p:nvPicPr>
          <p:cNvPr id="5" name="Picture 5" descr="A picture containing diagram&#10;&#10;Description automatically generated">
            <a:extLst>
              <a:ext uri="{FF2B5EF4-FFF2-40B4-BE49-F238E27FC236}">
                <a16:creationId xmlns:a16="http://schemas.microsoft.com/office/drawing/2014/main" id="{9ED00DC0-CFD6-3FD8-7F50-483D9E2AA4AA}"/>
              </a:ext>
            </a:extLst>
          </p:cNvPr>
          <p:cNvPicPr>
            <a:picLocks noChangeAspect="1"/>
          </p:cNvPicPr>
          <p:nvPr/>
        </p:nvPicPr>
        <p:blipFill>
          <a:blip r:embed="rId2"/>
          <a:stretch>
            <a:fillRect/>
          </a:stretch>
        </p:blipFill>
        <p:spPr>
          <a:xfrm>
            <a:off x="4020047" y="1754872"/>
            <a:ext cx="3475665" cy="332140"/>
          </a:xfrm>
          <a:prstGeom prst="rect">
            <a:avLst/>
          </a:prstGeom>
        </p:spPr>
      </p:pic>
      <p:pic>
        <p:nvPicPr>
          <p:cNvPr id="8" name="Picture 8" descr="Chart&#10;&#10;Description automatically generated">
            <a:extLst>
              <a:ext uri="{FF2B5EF4-FFF2-40B4-BE49-F238E27FC236}">
                <a16:creationId xmlns:a16="http://schemas.microsoft.com/office/drawing/2014/main" id="{70BB55B9-1949-37D8-9C79-91B3D57E3B13}"/>
              </a:ext>
            </a:extLst>
          </p:cNvPr>
          <p:cNvPicPr>
            <a:picLocks noGrp="1" noChangeAspect="1"/>
          </p:cNvPicPr>
          <p:nvPr>
            <p:ph idx="1"/>
          </p:nvPr>
        </p:nvPicPr>
        <p:blipFill>
          <a:blip r:embed="rId3"/>
          <a:stretch>
            <a:fillRect/>
          </a:stretch>
        </p:blipFill>
        <p:spPr>
          <a:xfrm>
            <a:off x="6351383" y="2646017"/>
            <a:ext cx="5263231" cy="3487213"/>
          </a:xfrm>
        </p:spPr>
      </p:pic>
      <p:cxnSp>
        <p:nvCxnSpPr>
          <p:cNvPr id="7" name="Straight Arrow Connector 6">
            <a:extLst>
              <a:ext uri="{FF2B5EF4-FFF2-40B4-BE49-F238E27FC236}">
                <a16:creationId xmlns:a16="http://schemas.microsoft.com/office/drawing/2014/main" id="{2CB4218E-C1DE-8894-7D83-5C09FB6BEA22}"/>
              </a:ext>
            </a:extLst>
          </p:cNvPr>
          <p:cNvCxnSpPr/>
          <p:nvPr/>
        </p:nvCxnSpPr>
        <p:spPr>
          <a:xfrm flipV="1">
            <a:off x="6151498" y="1525899"/>
            <a:ext cx="335517" cy="7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448F41C-56ED-AE88-3F80-39E9D615633F}"/>
              </a:ext>
            </a:extLst>
          </p:cNvPr>
          <p:cNvCxnSpPr>
            <a:cxnSpLocks/>
          </p:cNvCxnSpPr>
          <p:nvPr/>
        </p:nvCxnSpPr>
        <p:spPr>
          <a:xfrm>
            <a:off x="8003014" y="1540851"/>
            <a:ext cx="276446" cy="4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76E5C50-796B-2087-BAB3-73D366337988}"/>
              </a:ext>
            </a:extLst>
          </p:cNvPr>
          <p:cNvSpPr>
            <a:spLocks noGrp="1"/>
          </p:cNvSpPr>
          <p:nvPr>
            <p:ph type="sldNum" sz="quarter" idx="12"/>
          </p:nvPr>
        </p:nvSpPr>
        <p:spPr/>
        <p:txBody>
          <a:bodyPr/>
          <a:lstStyle/>
          <a:p>
            <a:fld id="{330EA680-D336-4FF7-8B7A-9848BB0A1C32}" type="slidenum">
              <a:rPr lang="en-US" smtClean="0"/>
              <a:t>7</a:t>
            </a:fld>
            <a:endParaRPr lang="en-US"/>
          </a:p>
        </p:txBody>
      </p:sp>
      <p:sp>
        <p:nvSpPr>
          <p:cNvPr id="10" name="TextBox 9">
            <a:extLst>
              <a:ext uri="{FF2B5EF4-FFF2-40B4-BE49-F238E27FC236}">
                <a16:creationId xmlns:a16="http://schemas.microsoft.com/office/drawing/2014/main" id="{1E9B0E5C-8CB9-AAAE-43ED-62CF4E455E6F}"/>
              </a:ext>
            </a:extLst>
          </p:cNvPr>
          <p:cNvSpPr txBox="1"/>
          <p:nvPr/>
        </p:nvSpPr>
        <p:spPr>
          <a:xfrm>
            <a:off x="7714510" y="6355906"/>
            <a:ext cx="427665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solidFill>
                  <a:srgbClr val="FF0000"/>
                </a:solidFill>
                <a:cs typeface="Calibri"/>
              </a:rPr>
              <a:t>Mastrotaro</a:t>
            </a:r>
            <a:r>
              <a:rPr lang="en-US" sz="1000" dirty="0">
                <a:solidFill>
                  <a:srgbClr val="FF0000"/>
                </a:solidFill>
                <a:cs typeface="Calibri"/>
              </a:rPr>
              <a:t>, </a:t>
            </a:r>
            <a:r>
              <a:rPr lang="en-US" sz="1000" err="1">
                <a:solidFill>
                  <a:srgbClr val="FF0000"/>
                </a:solidFill>
                <a:cs typeface="Calibri"/>
              </a:rPr>
              <a:t>Mirizzi</a:t>
            </a:r>
            <a:r>
              <a:rPr lang="en-US" sz="1000" dirty="0">
                <a:solidFill>
                  <a:srgbClr val="FF0000"/>
                </a:solidFill>
                <a:cs typeface="Calibri"/>
              </a:rPr>
              <a:t>, Serpico, Esmaili JCAP 01 (2020)</a:t>
            </a:r>
            <a:endParaRPr lang="en-US" dirty="0">
              <a:solidFill>
                <a:srgbClr val="FF0000"/>
              </a:solidFill>
              <a:cs typeface="Calibri"/>
            </a:endParaRPr>
          </a:p>
        </p:txBody>
      </p:sp>
      <p:sp>
        <p:nvSpPr>
          <p:cNvPr id="12" name="TextBox 11">
            <a:extLst>
              <a:ext uri="{FF2B5EF4-FFF2-40B4-BE49-F238E27FC236}">
                <a16:creationId xmlns:a16="http://schemas.microsoft.com/office/drawing/2014/main" id="{DDC15D8A-B2AA-CDDF-712E-29AB41887569}"/>
              </a:ext>
            </a:extLst>
          </p:cNvPr>
          <p:cNvSpPr txBox="1"/>
          <p:nvPr/>
        </p:nvSpPr>
        <p:spPr>
          <a:xfrm>
            <a:off x="806586" y="2386845"/>
            <a:ext cx="551370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err="1">
                <a:latin typeface="Neue Haas Grotesk Text Pro"/>
                <a:cs typeface="Calibri" panose="020F0502020204030204"/>
              </a:rPr>
              <a:t>Raffelt</a:t>
            </a:r>
            <a:r>
              <a:rPr lang="en-US" sz="1600" dirty="0">
                <a:latin typeface="Neue Haas Grotesk Text Pro"/>
                <a:cs typeface="Calibri" panose="020F0502020204030204"/>
              </a:rPr>
              <a:t> Criterion : Bound applied locally for sterile neutrino production at a characteristic radius.</a:t>
            </a:r>
          </a:p>
          <a:p>
            <a:pPr marL="285750" indent="-285750">
              <a:buFont typeface="Arial"/>
              <a:buChar char="•"/>
            </a:pPr>
            <a:endParaRPr lang="en-US" sz="1600" dirty="0">
              <a:latin typeface="Neue Haas Grotesk Text Pro"/>
              <a:cs typeface="Calibri" panose="020F0502020204030204"/>
            </a:endParaRPr>
          </a:p>
          <a:p>
            <a:pPr marL="285750" indent="-285750">
              <a:buFont typeface="Arial"/>
              <a:buChar char="•"/>
            </a:pPr>
            <a:r>
              <a:rPr lang="en-US" sz="1600" dirty="0">
                <a:latin typeface="Neue Haas Grotesk Text Pro"/>
                <a:cs typeface="Calibri" panose="020F0502020204030204"/>
              </a:rPr>
              <a:t>Integrated Luminosity Criterion : Bound on the total energy carried away by all sterile neutrinos produced at all radii</a:t>
            </a:r>
          </a:p>
        </p:txBody>
      </p:sp>
      <p:pic>
        <p:nvPicPr>
          <p:cNvPr id="13" name="Picture 12" descr="A graph of a function&#10;&#10;Description automatically generated">
            <a:extLst>
              <a:ext uri="{FF2B5EF4-FFF2-40B4-BE49-F238E27FC236}">
                <a16:creationId xmlns:a16="http://schemas.microsoft.com/office/drawing/2014/main" id="{897BF565-F729-5450-A4FA-821A6EE6105F}"/>
              </a:ext>
            </a:extLst>
          </p:cNvPr>
          <p:cNvPicPr>
            <a:picLocks noChangeAspect="1"/>
          </p:cNvPicPr>
          <p:nvPr/>
        </p:nvPicPr>
        <p:blipFill>
          <a:blip r:embed="rId4"/>
          <a:stretch>
            <a:fillRect/>
          </a:stretch>
        </p:blipFill>
        <p:spPr>
          <a:xfrm>
            <a:off x="1566231" y="4045991"/>
            <a:ext cx="3798983" cy="2667825"/>
          </a:xfrm>
          <a:prstGeom prst="rect">
            <a:avLst/>
          </a:prstGeom>
        </p:spPr>
      </p:pic>
    </p:spTree>
    <p:extLst>
      <p:ext uri="{BB962C8B-B14F-4D97-AF65-F5344CB8AC3E}">
        <p14:creationId xmlns:p14="http://schemas.microsoft.com/office/powerpoint/2010/main" val="2254772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66898" y="695916"/>
            <a:ext cx="10515600" cy="604912"/>
          </a:xfrm>
        </p:spPr>
        <p:txBody>
          <a:bodyPr>
            <a:normAutofit fontScale="90000"/>
          </a:bodyPr>
          <a:lstStyle/>
          <a:p>
            <a:r>
              <a:rPr lang="en-US" sz="4000" b="1" dirty="0">
                <a:latin typeface="Neue Haas Grotesk Text Pro"/>
                <a:ea typeface="Calibri Light"/>
                <a:cs typeface="Calibri Light"/>
              </a:rPr>
              <a:t>Low-energy SN : IIP or not IIP</a:t>
            </a:r>
          </a:p>
        </p:txBody>
      </p:sp>
      <p:sp>
        <p:nvSpPr>
          <p:cNvPr id="3" name="Content Placeholder 2">
            <a:extLst>
              <a:ext uri="{FF2B5EF4-FFF2-40B4-BE49-F238E27FC236}">
                <a16:creationId xmlns:a16="http://schemas.microsoft.com/office/drawing/2014/main" id="{24AB600E-B4A5-C344-89EE-87E9929F1004}"/>
              </a:ext>
            </a:extLst>
          </p:cNvPr>
          <p:cNvSpPr>
            <a:spLocks noGrp="1"/>
          </p:cNvSpPr>
          <p:nvPr>
            <p:ph idx="1"/>
          </p:nvPr>
        </p:nvSpPr>
        <p:spPr>
          <a:xfrm>
            <a:off x="838200" y="1929384"/>
            <a:ext cx="5246577" cy="4251960"/>
          </a:xfrm>
        </p:spPr>
        <p:txBody>
          <a:bodyPr vert="horz" lIns="91440" tIns="45720" rIns="91440" bIns="45720" rtlCol="0" anchor="t">
            <a:normAutofit/>
          </a:bodyPr>
          <a:lstStyle/>
          <a:p>
            <a:r>
              <a:rPr lang="en-US" sz="1600" dirty="0">
                <a:latin typeface="Neue Haas Grotesk Text Pro"/>
                <a:ea typeface="+mn-lt"/>
                <a:cs typeface="+mn-lt"/>
              </a:rPr>
              <a:t>There is a separate class of core-collapse SN with low-explosion energies : </a:t>
            </a:r>
            <a:r>
              <a:rPr lang="en-US" sz="1600" dirty="0" err="1">
                <a:latin typeface="Neue Haas Grotesk Text Pro"/>
                <a:ea typeface="+mn-lt"/>
                <a:cs typeface="+mn-lt"/>
              </a:rPr>
              <a:t>underluminous</a:t>
            </a:r>
            <a:r>
              <a:rPr lang="en-US" sz="1600" dirty="0">
                <a:latin typeface="Neue Haas Grotesk Text Pro"/>
                <a:ea typeface="+mn-lt"/>
                <a:cs typeface="+mn-lt"/>
              </a:rPr>
              <a:t> SN IIP </a:t>
            </a:r>
          </a:p>
          <a:p>
            <a:endParaRPr lang="en-US" sz="1600" dirty="0">
              <a:latin typeface="Neue Haas Grotesk Text Pro"/>
              <a:ea typeface="+mn-lt"/>
              <a:cs typeface="+mn-lt"/>
            </a:endParaRPr>
          </a:p>
          <a:p>
            <a:r>
              <a:rPr lang="en-US" sz="1600" dirty="0">
                <a:latin typeface="Neue Haas Grotesk Text Pro"/>
                <a:ea typeface="+mn-lt"/>
                <a:cs typeface="+mn-lt"/>
              </a:rPr>
              <a:t>Based on the presence of characteristic</a:t>
            </a:r>
            <a:r>
              <a:rPr lang="en-US" sz="1600" i="1" dirty="0">
                <a:latin typeface="Neue Haas Grotesk Text Pro"/>
                <a:ea typeface="+mn-lt"/>
                <a:cs typeface="+mn-lt"/>
              </a:rPr>
              <a:t> plateau</a:t>
            </a:r>
            <a:r>
              <a:rPr lang="en-US" sz="1600" dirty="0">
                <a:latin typeface="Neue Haas Grotesk Text Pro"/>
                <a:ea typeface="+mn-lt"/>
                <a:cs typeface="+mn-lt"/>
              </a:rPr>
              <a:t> shape in their light curves , are termed SN IIP. </a:t>
            </a:r>
          </a:p>
          <a:p>
            <a:endParaRPr lang="en-US" sz="1600" dirty="0">
              <a:latin typeface="Neue Haas Grotesk Text Pro"/>
              <a:ea typeface="+mn-lt"/>
              <a:cs typeface="+mn-lt"/>
            </a:endParaRPr>
          </a:p>
          <a:p>
            <a:r>
              <a:rPr lang="en-US" sz="1600" dirty="0">
                <a:latin typeface="Neue Haas Grotesk Text Pro"/>
                <a:ea typeface="+mn-lt"/>
                <a:cs typeface="+mn-lt"/>
              </a:rPr>
              <a:t>The brightness and duration of the plateau is determined mainly by the explosion energy, ejecta mass, nickel mass and progenitor radius.</a:t>
            </a:r>
          </a:p>
          <a:p>
            <a:endParaRPr lang="en-US" sz="1600" dirty="0">
              <a:latin typeface="Neue Haas Grotesk Text Pro"/>
              <a:ea typeface="+mn-lt"/>
              <a:cs typeface="+mn-lt"/>
            </a:endParaRPr>
          </a:p>
          <a:p>
            <a:r>
              <a:rPr lang="en-US" sz="1600" dirty="0">
                <a:latin typeface="Neue Haas Grotesk Text Pro"/>
                <a:ea typeface="+mn-lt"/>
                <a:cs typeface="+mn-lt"/>
              </a:rPr>
              <a:t> Therefore, the explosion energy can be inferred given the spectrum and the light curves. </a:t>
            </a:r>
            <a:endParaRPr lang="en-US"/>
          </a:p>
          <a:p>
            <a:endParaRPr lang="en-US" sz="1600" dirty="0">
              <a:latin typeface="Neue Haas Grotesk Text Pro"/>
              <a:cs typeface="Calibri"/>
            </a:endParaRPr>
          </a:p>
        </p:txBody>
      </p:sp>
      <p:pic>
        <p:nvPicPr>
          <p:cNvPr id="4" name="Picture 4" descr="A picture containing chart&#10;&#10;Description automatically generated">
            <a:extLst>
              <a:ext uri="{FF2B5EF4-FFF2-40B4-BE49-F238E27FC236}">
                <a16:creationId xmlns:a16="http://schemas.microsoft.com/office/drawing/2014/main" id="{B7125A37-ECE5-3A3E-E724-829D75B9D4FC}"/>
              </a:ext>
            </a:extLst>
          </p:cNvPr>
          <p:cNvPicPr>
            <a:picLocks noChangeAspect="1"/>
          </p:cNvPicPr>
          <p:nvPr/>
        </p:nvPicPr>
        <p:blipFill>
          <a:blip r:embed="rId2"/>
          <a:stretch>
            <a:fillRect/>
          </a:stretch>
        </p:blipFill>
        <p:spPr>
          <a:xfrm>
            <a:off x="7045843" y="1852705"/>
            <a:ext cx="3771012" cy="2538263"/>
          </a:xfrm>
          <a:prstGeom prst="rect">
            <a:avLst/>
          </a:prstGeom>
        </p:spPr>
      </p:pic>
      <p:pic>
        <p:nvPicPr>
          <p:cNvPr id="5" name="Picture 5" descr="Chart, line chart&#10;&#10;Description automatically generated">
            <a:extLst>
              <a:ext uri="{FF2B5EF4-FFF2-40B4-BE49-F238E27FC236}">
                <a16:creationId xmlns:a16="http://schemas.microsoft.com/office/drawing/2014/main" id="{14F30AD4-C360-115D-D18D-1B9BB281C410}"/>
              </a:ext>
            </a:extLst>
          </p:cNvPr>
          <p:cNvPicPr>
            <a:picLocks noChangeAspect="1"/>
          </p:cNvPicPr>
          <p:nvPr/>
        </p:nvPicPr>
        <p:blipFill>
          <a:blip r:embed="rId3"/>
          <a:stretch>
            <a:fillRect/>
          </a:stretch>
        </p:blipFill>
        <p:spPr>
          <a:xfrm>
            <a:off x="7271488" y="4502593"/>
            <a:ext cx="3319722" cy="2159001"/>
          </a:xfrm>
          <a:prstGeom prst="rect">
            <a:avLst/>
          </a:prstGeom>
        </p:spPr>
      </p:pic>
      <p:sp>
        <p:nvSpPr>
          <p:cNvPr id="6" name="Slide Number Placeholder 5">
            <a:extLst>
              <a:ext uri="{FF2B5EF4-FFF2-40B4-BE49-F238E27FC236}">
                <a16:creationId xmlns:a16="http://schemas.microsoft.com/office/drawing/2014/main" id="{44B15E57-4232-8D82-C2AD-2B377655FC4C}"/>
              </a:ext>
            </a:extLst>
          </p:cNvPr>
          <p:cNvSpPr>
            <a:spLocks noGrp="1"/>
          </p:cNvSpPr>
          <p:nvPr>
            <p:ph type="sldNum" sz="quarter" idx="12"/>
          </p:nvPr>
        </p:nvSpPr>
        <p:spPr/>
        <p:txBody>
          <a:bodyPr/>
          <a:lstStyle/>
          <a:p>
            <a:fld id="{330EA680-D336-4FF7-8B7A-9848BB0A1C32}" type="slidenum">
              <a:rPr lang="en-US" smtClean="0"/>
              <a:t>8</a:t>
            </a:fld>
            <a:endParaRPr lang="en-US"/>
          </a:p>
        </p:txBody>
      </p:sp>
      <p:pic>
        <p:nvPicPr>
          <p:cNvPr id="7" name="Picture 6" descr="ESO Supernova Exhibition — How dangerous are supernova explosions?">
            <a:extLst>
              <a:ext uri="{FF2B5EF4-FFF2-40B4-BE49-F238E27FC236}">
                <a16:creationId xmlns:a16="http://schemas.microsoft.com/office/drawing/2014/main" id="{F10989B2-275A-8D25-E36D-1D7E47686714}"/>
              </a:ext>
            </a:extLst>
          </p:cNvPr>
          <p:cNvPicPr>
            <a:picLocks noChangeAspect="1"/>
          </p:cNvPicPr>
          <p:nvPr/>
        </p:nvPicPr>
        <p:blipFill>
          <a:blip r:embed="rId4"/>
          <a:stretch>
            <a:fillRect/>
          </a:stretch>
        </p:blipFill>
        <p:spPr>
          <a:xfrm>
            <a:off x="8662660" y="286470"/>
            <a:ext cx="1301238" cy="1282803"/>
          </a:xfrm>
          <a:prstGeom prst="rect">
            <a:avLst/>
          </a:prstGeom>
        </p:spPr>
      </p:pic>
    </p:spTree>
    <p:extLst>
      <p:ext uri="{BB962C8B-B14F-4D97-AF65-F5344CB8AC3E}">
        <p14:creationId xmlns:p14="http://schemas.microsoft.com/office/powerpoint/2010/main" val="1671530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71B9-0BC3-0986-13EE-96D99E871047}"/>
              </a:ext>
            </a:extLst>
          </p:cNvPr>
          <p:cNvSpPr>
            <a:spLocks noGrp="1"/>
          </p:cNvSpPr>
          <p:nvPr>
            <p:ph type="title"/>
          </p:nvPr>
        </p:nvSpPr>
        <p:spPr>
          <a:xfrm>
            <a:off x="666898" y="695916"/>
            <a:ext cx="10515600" cy="604912"/>
          </a:xfrm>
        </p:spPr>
        <p:txBody>
          <a:bodyPr>
            <a:normAutofit fontScale="90000"/>
          </a:bodyPr>
          <a:lstStyle/>
          <a:p>
            <a:r>
              <a:rPr lang="en-US" sz="4000" b="1" dirty="0">
                <a:latin typeface="Neue Haas Grotesk Text Pro"/>
                <a:ea typeface="Calibri Light"/>
                <a:cs typeface="Calibri Light"/>
              </a:rPr>
              <a:t>Low-energy SN</a:t>
            </a:r>
          </a:p>
        </p:txBody>
      </p:sp>
      <p:sp>
        <p:nvSpPr>
          <p:cNvPr id="3" name="Content Placeholder 2">
            <a:extLst>
              <a:ext uri="{FF2B5EF4-FFF2-40B4-BE49-F238E27FC236}">
                <a16:creationId xmlns:a16="http://schemas.microsoft.com/office/drawing/2014/main" id="{24AB600E-B4A5-C344-89EE-87E9929F1004}"/>
              </a:ext>
            </a:extLst>
          </p:cNvPr>
          <p:cNvSpPr>
            <a:spLocks noGrp="1"/>
          </p:cNvSpPr>
          <p:nvPr>
            <p:ph idx="1"/>
          </p:nvPr>
        </p:nvSpPr>
        <p:spPr>
          <a:xfrm>
            <a:off x="838200" y="1929384"/>
            <a:ext cx="5589182" cy="4251960"/>
          </a:xfrm>
        </p:spPr>
        <p:txBody>
          <a:bodyPr vert="horz" lIns="91440" tIns="45720" rIns="91440" bIns="45720" rtlCol="0" anchor="t">
            <a:normAutofit/>
          </a:bodyPr>
          <a:lstStyle/>
          <a:p>
            <a:r>
              <a:rPr lang="en-US" sz="1600" dirty="0">
                <a:latin typeface="Neue Haas Grotesk Text Pro"/>
                <a:ea typeface="+mn-lt"/>
                <a:cs typeface="+mn-lt"/>
              </a:rPr>
              <a:t>(Pejcha:2015 ,Muller:2017) use the fitting formulae and statistical inference along with quantifying the uncertainties, to infer the most likely explosion energy.</a:t>
            </a:r>
            <a:endParaRPr lang="en-US" dirty="0"/>
          </a:p>
          <a:p>
            <a:endParaRPr lang="en-US" sz="1600" dirty="0">
              <a:latin typeface="Neue Haas Grotesk Text Pro"/>
              <a:ea typeface="+mn-lt"/>
              <a:cs typeface="+mn-lt"/>
            </a:endParaRPr>
          </a:p>
          <a:p>
            <a:r>
              <a:rPr lang="en-US" sz="1600" dirty="0">
                <a:latin typeface="Neue Haas Grotesk Text Pro"/>
                <a:ea typeface="+mn-lt"/>
                <a:cs typeface="+mn-lt"/>
              </a:rPr>
              <a:t> The inferred explosion energy ranges from </a:t>
            </a:r>
            <a:endParaRPr lang="en-US">
              <a:latin typeface="Calibri" panose="020F0502020204030204"/>
              <a:ea typeface="+mn-lt"/>
              <a:cs typeface="+mn-lt"/>
            </a:endParaRPr>
          </a:p>
          <a:p>
            <a:endParaRPr lang="en-US" sz="1600" dirty="0">
              <a:latin typeface="Neue Haas Grotesk Text Pro"/>
              <a:ea typeface="+mn-lt"/>
              <a:cs typeface="+mn-lt"/>
            </a:endParaRPr>
          </a:p>
          <a:p>
            <a:endParaRPr lang="en-US" sz="1600" dirty="0">
              <a:latin typeface="Neue Haas Grotesk Text Pro"/>
              <a:ea typeface="+mn-lt"/>
              <a:cs typeface="+mn-lt"/>
            </a:endParaRPr>
          </a:p>
          <a:p>
            <a:r>
              <a:rPr lang="en-US" sz="1600" dirty="0">
                <a:latin typeface="Neue Haas Grotesk Text Pro"/>
                <a:ea typeface="+mn-lt"/>
                <a:cs typeface="+mn-lt"/>
              </a:rPr>
              <a:t>These reconstructed energies are in good agreement with expectations from the simulated low-energy SN. </a:t>
            </a:r>
            <a:endParaRPr lang="en-US">
              <a:ea typeface="Calibri"/>
              <a:cs typeface="Calibri"/>
            </a:endParaRPr>
          </a:p>
          <a:p>
            <a:endParaRPr lang="en-US" sz="1600" dirty="0">
              <a:latin typeface="Neue Haas Grotesk Text Pro"/>
              <a:ea typeface="+mn-lt"/>
              <a:cs typeface="+mn-lt"/>
            </a:endParaRPr>
          </a:p>
          <a:p>
            <a:r>
              <a:rPr lang="en-US" sz="1600" dirty="0">
                <a:latin typeface="Neue Haas Grotesk Text Pro"/>
                <a:ea typeface="+mn-lt"/>
                <a:cs typeface="+mn-lt"/>
              </a:rPr>
              <a:t>But the sterile neutrinos produced in the core can deposit energies of a similar magnitude, and hence can be constrained from the observations of these low-energy SN </a:t>
            </a:r>
          </a:p>
          <a:p>
            <a:endParaRPr lang="en-US" sz="1600" dirty="0">
              <a:latin typeface="Neue Haas Grotesk Text Pro"/>
              <a:ea typeface="Calibri"/>
              <a:cs typeface="Calibri"/>
            </a:endParaRPr>
          </a:p>
        </p:txBody>
      </p:sp>
      <p:pic>
        <p:nvPicPr>
          <p:cNvPr id="4" name="Picture 4" descr="Table&#10;&#10;Description automatically generated">
            <a:extLst>
              <a:ext uri="{FF2B5EF4-FFF2-40B4-BE49-F238E27FC236}">
                <a16:creationId xmlns:a16="http://schemas.microsoft.com/office/drawing/2014/main" id="{441BD594-03D6-0286-7DDD-663E4388BDC6}"/>
              </a:ext>
            </a:extLst>
          </p:cNvPr>
          <p:cNvPicPr>
            <a:picLocks noChangeAspect="1"/>
          </p:cNvPicPr>
          <p:nvPr/>
        </p:nvPicPr>
        <p:blipFill rotWithShape="1">
          <a:blip r:embed="rId2"/>
          <a:srcRect l="-420" t="8878" r="22269" b="71056"/>
          <a:stretch/>
        </p:blipFill>
        <p:spPr>
          <a:xfrm>
            <a:off x="7395104" y="3830166"/>
            <a:ext cx="3576753" cy="1706644"/>
          </a:xfrm>
          <a:prstGeom prst="rect">
            <a:avLst/>
          </a:prstGeom>
        </p:spPr>
      </p:pic>
      <p:pic>
        <p:nvPicPr>
          <p:cNvPr id="5" name="Picture 5" descr="Diagram&#10;&#10;Description automatically generated">
            <a:extLst>
              <a:ext uri="{FF2B5EF4-FFF2-40B4-BE49-F238E27FC236}">
                <a16:creationId xmlns:a16="http://schemas.microsoft.com/office/drawing/2014/main" id="{9A0E2663-5AB1-8A63-BA20-FFB1289B89F5}"/>
              </a:ext>
            </a:extLst>
          </p:cNvPr>
          <p:cNvPicPr>
            <a:picLocks noChangeAspect="1"/>
          </p:cNvPicPr>
          <p:nvPr/>
        </p:nvPicPr>
        <p:blipFill>
          <a:blip r:embed="rId3"/>
          <a:stretch>
            <a:fillRect/>
          </a:stretch>
        </p:blipFill>
        <p:spPr>
          <a:xfrm>
            <a:off x="6785936" y="497731"/>
            <a:ext cx="4397152" cy="3115799"/>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D667F4AD-0529-0C0A-9D25-EE89827105BA}"/>
              </a:ext>
            </a:extLst>
          </p:cNvPr>
          <p:cNvPicPr>
            <a:picLocks noChangeAspect="1"/>
          </p:cNvPicPr>
          <p:nvPr/>
        </p:nvPicPr>
        <p:blipFill>
          <a:blip r:embed="rId4"/>
          <a:stretch>
            <a:fillRect/>
          </a:stretch>
        </p:blipFill>
        <p:spPr>
          <a:xfrm>
            <a:off x="2148958" y="3494001"/>
            <a:ext cx="3192130" cy="342557"/>
          </a:xfrm>
          <a:prstGeom prst="rect">
            <a:avLst/>
          </a:prstGeom>
        </p:spPr>
      </p:pic>
      <p:pic>
        <p:nvPicPr>
          <p:cNvPr id="7" name="Picture 7">
            <a:extLst>
              <a:ext uri="{FF2B5EF4-FFF2-40B4-BE49-F238E27FC236}">
                <a16:creationId xmlns:a16="http://schemas.microsoft.com/office/drawing/2014/main" id="{5E8DB053-6F7B-5407-DDB0-AF5CC8DC07A1}"/>
              </a:ext>
            </a:extLst>
          </p:cNvPr>
          <p:cNvPicPr>
            <a:picLocks noChangeAspect="1"/>
          </p:cNvPicPr>
          <p:nvPr/>
        </p:nvPicPr>
        <p:blipFill>
          <a:blip r:embed="rId5"/>
          <a:stretch>
            <a:fillRect/>
          </a:stretch>
        </p:blipFill>
        <p:spPr>
          <a:xfrm>
            <a:off x="2586074" y="6009825"/>
            <a:ext cx="1526363" cy="331839"/>
          </a:xfrm>
          <a:prstGeom prst="rect">
            <a:avLst/>
          </a:prstGeom>
        </p:spPr>
      </p:pic>
      <p:sp>
        <p:nvSpPr>
          <p:cNvPr id="8" name="Slide Number Placeholder 7">
            <a:extLst>
              <a:ext uri="{FF2B5EF4-FFF2-40B4-BE49-F238E27FC236}">
                <a16:creationId xmlns:a16="http://schemas.microsoft.com/office/drawing/2014/main" id="{C1BA6D0A-BA4D-8C0C-5A71-3A5DECE037B5}"/>
              </a:ext>
            </a:extLst>
          </p:cNvPr>
          <p:cNvSpPr>
            <a:spLocks noGrp="1"/>
          </p:cNvSpPr>
          <p:nvPr>
            <p:ph type="sldNum" sz="quarter" idx="12"/>
          </p:nvPr>
        </p:nvSpPr>
        <p:spPr/>
        <p:txBody>
          <a:bodyPr/>
          <a:lstStyle/>
          <a:p>
            <a:fld id="{330EA680-D336-4FF7-8B7A-9848BB0A1C32}" type="slidenum">
              <a:rPr lang="en-US" smtClean="0"/>
              <a:t>9</a:t>
            </a:fld>
            <a:endParaRPr lang="en-US"/>
          </a:p>
        </p:txBody>
      </p:sp>
      <p:sp>
        <p:nvSpPr>
          <p:cNvPr id="9" name="TextBox 8">
            <a:extLst>
              <a:ext uri="{FF2B5EF4-FFF2-40B4-BE49-F238E27FC236}">
                <a16:creationId xmlns:a16="http://schemas.microsoft.com/office/drawing/2014/main" id="{28BACCA6-BF1B-160F-7709-EF4E9305D18E}"/>
              </a:ext>
            </a:extLst>
          </p:cNvPr>
          <p:cNvSpPr txBox="1"/>
          <p:nvPr/>
        </p:nvSpPr>
        <p:spPr>
          <a:xfrm>
            <a:off x="1382232" y="6403162"/>
            <a:ext cx="40049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FF0000"/>
                </a:solidFill>
                <a:cs typeface="Calibri"/>
              </a:rPr>
              <a:t>Caputo, Janka, </a:t>
            </a:r>
            <a:r>
              <a:rPr lang="en-US" sz="1000" err="1">
                <a:solidFill>
                  <a:srgbClr val="FF0000"/>
                </a:solidFill>
                <a:cs typeface="Calibri"/>
              </a:rPr>
              <a:t>Raffelt</a:t>
            </a:r>
            <a:r>
              <a:rPr lang="en-US" sz="1000" dirty="0">
                <a:solidFill>
                  <a:srgbClr val="FF0000"/>
                </a:solidFill>
                <a:cs typeface="Calibri"/>
              </a:rPr>
              <a:t>, Vitagliano PRL 128(2022)</a:t>
            </a:r>
            <a:endParaRPr lang="en-US" dirty="0">
              <a:solidFill>
                <a:srgbClr val="FF0000"/>
              </a:solidFill>
              <a:cs typeface="Calibri"/>
            </a:endParaRPr>
          </a:p>
        </p:txBody>
      </p:sp>
      <p:sp>
        <p:nvSpPr>
          <p:cNvPr id="10" name="TextBox 9">
            <a:extLst>
              <a:ext uri="{FF2B5EF4-FFF2-40B4-BE49-F238E27FC236}">
                <a16:creationId xmlns:a16="http://schemas.microsoft.com/office/drawing/2014/main" id="{8E53FD56-F45C-065D-6316-2ED3EFEFD39B}"/>
              </a:ext>
            </a:extLst>
          </p:cNvPr>
          <p:cNvSpPr txBox="1"/>
          <p:nvPr/>
        </p:nvSpPr>
        <p:spPr>
          <a:xfrm>
            <a:off x="7324650" y="5883348"/>
            <a:ext cx="428846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solidFill>
                  <a:srgbClr val="FF0000"/>
                </a:solidFill>
                <a:cs typeface="Calibri"/>
              </a:rPr>
              <a:t>Muller,Prieto,Pejcha,Clocchiatti</a:t>
            </a:r>
            <a:r>
              <a:rPr lang="en-US" sz="1000" dirty="0">
                <a:solidFill>
                  <a:srgbClr val="FF0000"/>
                </a:solidFill>
                <a:cs typeface="Calibri"/>
              </a:rPr>
              <a:t> </a:t>
            </a:r>
            <a:r>
              <a:rPr lang="en-US" sz="1000" err="1">
                <a:solidFill>
                  <a:srgbClr val="FF0000"/>
                </a:solidFill>
                <a:cs typeface="Calibri"/>
              </a:rPr>
              <a:t>Astrophys.J</a:t>
            </a:r>
            <a:r>
              <a:rPr lang="en-US" sz="1000" dirty="0">
                <a:solidFill>
                  <a:srgbClr val="FF0000"/>
                </a:solidFill>
                <a:cs typeface="Calibri"/>
              </a:rPr>
              <a:t>. 841 (2017), </a:t>
            </a:r>
            <a:r>
              <a:rPr lang="en-US" sz="1000" err="1">
                <a:solidFill>
                  <a:srgbClr val="FF0000"/>
                </a:solidFill>
                <a:cs typeface="Calibri"/>
              </a:rPr>
              <a:t>Murphy,Mabanta,Dolence</a:t>
            </a:r>
            <a:r>
              <a:rPr lang="en-US" sz="1000" dirty="0">
                <a:solidFill>
                  <a:srgbClr val="FF0000"/>
                </a:solidFill>
                <a:cs typeface="Calibri"/>
              </a:rPr>
              <a:t> MNRAS 489(2019)</a:t>
            </a:r>
          </a:p>
        </p:txBody>
      </p:sp>
    </p:spTree>
    <p:extLst>
      <p:ext uri="{BB962C8B-B14F-4D97-AF65-F5344CB8AC3E}">
        <p14:creationId xmlns:p14="http://schemas.microsoft.com/office/powerpoint/2010/main" val="6030261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Neutrino Masses</vt:lpstr>
      <vt:lpstr>Sterile Neutrinos</vt:lpstr>
      <vt:lpstr>PowerPoint Presentation</vt:lpstr>
      <vt:lpstr> Supernova :    factory  </vt:lpstr>
      <vt:lpstr>Energy Loss SN1987A</vt:lpstr>
      <vt:lpstr>Energy Loss SN1987A</vt:lpstr>
      <vt:lpstr>Low-energy SN : IIP or not IIP</vt:lpstr>
      <vt:lpstr>Low-energy SN</vt:lpstr>
      <vt:lpstr>Boltzmann Transport</vt:lpstr>
      <vt:lpstr>Energy Deposition</vt:lpstr>
      <vt:lpstr>Energy Loss/Deposition</vt:lpstr>
      <vt:lpstr>Sterile neutrino production</vt:lpstr>
      <vt:lpstr>Sterile Production Rate</vt:lpstr>
      <vt:lpstr>Energy Deposition</vt:lpstr>
      <vt:lpstr>Result :  Mass Mixing</vt:lpstr>
      <vt:lpstr>Dipole Portal</vt:lpstr>
      <vt:lpstr>Dipole Portal : production</vt:lpstr>
      <vt:lpstr>Dipole Portal : decay</vt:lpstr>
      <vt:lpstr>Dipole Portal : Raffelt vs. integrated luminosity</vt:lpstr>
      <vt:lpstr>Dipole Portal : proton channel wins!</vt:lpstr>
      <vt:lpstr>Dipole Portal : Why proton channel?</vt:lpstr>
      <vt:lpstr>Dipole Portal : Final Result</vt:lpstr>
      <vt:lpstr>Summary</vt:lpstr>
      <vt:lpstr>Thank you !</vt:lpstr>
      <vt:lpstr>PowerPoint Presentation</vt:lpstr>
      <vt:lpstr>PowerPoint Presentation</vt:lpstr>
      <vt:lpstr>Secondary Neutrino Energies</vt:lpstr>
      <vt:lpstr>Ejecta Mass and Explosion Energies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663</cp:revision>
  <dcterms:created xsi:type="dcterms:W3CDTF">2023-12-07T21:14:29Z</dcterms:created>
  <dcterms:modified xsi:type="dcterms:W3CDTF">2023-12-08T14:14:52Z</dcterms:modified>
</cp:coreProperties>
</file>