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42"/>
  </p:notesMasterIdLst>
  <p:handoutMasterIdLst>
    <p:handoutMasterId r:id="rId43"/>
  </p:handoutMasterIdLst>
  <p:sldIdLst>
    <p:sldId id="799" r:id="rId2"/>
    <p:sldId id="3233" r:id="rId3"/>
    <p:sldId id="3143" r:id="rId4"/>
    <p:sldId id="3257" r:id="rId5"/>
    <p:sldId id="3239" r:id="rId6"/>
    <p:sldId id="3256" r:id="rId7"/>
    <p:sldId id="3236" r:id="rId8"/>
    <p:sldId id="3241" r:id="rId9"/>
    <p:sldId id="3146" r:id="rId10"/>
    <p:sldId id="3258" r:id="rId11"/>
    <p:sldId id="3164" r:id="rId12"/>
    <p:sldId id="3255" r:id="rId13"/>
    <p:sldId id="3262" r:id="rId14"/>
    <p:sldId id="3232" r:id="rId15"/>
    <p:sldId id="3210" r:id="rId16"/>
    <p:sldId id="3211" r:id="rId17"/>
    <p:sldId id="3252" r:id="rId18"/>
    <p:sldId id="3253" r:id="rId19"/>
    <p:sldId id="3259" r:id="rId20"/>
    <p:sldId id="3260" r:id="rId21"/>
    <p:sldId id="3220" r:id="rId22"/>
    <p:sldId id="3227" r:id="rId23"/>
    <p:sldId id="3254" r:id="rId24"/>
    <p:sldId id="3213" r:id="rId25"/>
    <p:sldId id="3214" r:id="rId26"/>
    <p:sldId id="3261" r:id="rId27"/>
    <p:sldId id="3182" r:id="rId28"/>
    <p:sldId id="3230" r:id="rId29"/>
    <p:sldId id="3159" r:id="rId30"/>
    <p:sldId id="3163" r:id="rId31"/>
    <p:sldId id="3237" r:id="rId32"/>
    <p:sldId id="3169" r:id="rId33"/>
    <p:sldId id="3238" r:id="rId34"/>
    <p:sldId id="3223" r:id="rId35"/>
    <p:sldId id="3209" r:id="rId36"/>
    <p:sldId id="3219" r:id="rId37"/>
    <p:sldId id="3166" r:id="rId38"/>
    <p:sldId id="3188" r:id="rId39"/>
    <p:sldId id="3185" r:id="rId40"/>
    <p:sldId id="2933" r:id="rId41"/>
  </p:sldIdLst>
  <p:sldSz cx="9144000" cy="6858000" type="screen4x3"/>
  <p:notesSz cx="7315200" cy="9601200"/>
  <p:custDataLst>
    <p:tags r:id="rId4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48"/>
  </p:normalViewPr>
  <p:slideViewPr>
    <p:cSldViewPr>
      <p:cViewPr varScale="1">
        <p:scale>
          <a:sx n="159" d="100"/>
          <a:sy n="159" d="100"/>
        </p:scale>
        <p:origin x="-21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xmlns="" id="{0158D578-62DA-EE40-8CEE-D804D0C9DE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xmlns="" id="{DA412BB0-5CF7-1A49-9FA0-DD64B6EF49E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0" name="Rectangle 4">
            <a:extLst>
              <a:ext uri="{FF2B5EF4-FFF2-40B4-BE49-F238E27FC236}">
                <a16:creationId xmlns:a16="http://schemas.microsoft.com/office/drawing/2014/main" xmlns="" id="{D7AACCD8-EFC1-384A-8421-817BC6ED8F2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1" name="Rectangle 5">
            <a:extLst>
              <a:ext uri="{FF2B5EF4-FFF2-40B4-BE49-F238E27FC236}">
                <a16:creationId xmlns:a16="http://schemas.microsoft.com/office/drawing/2014/main" xmlns="" id="{D08B8602-E689-CB44-9C6C-171FCD9C376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48E4BD3-0146-AB40-B2C5-C1C35530DF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79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0AA6D28F-68F5-F743-B12D-CA25709FA38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B7D90E55-0419-F94D-9A09-90F543D2231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xmlns="" id="{50B2895B-6A04-6A4E-BCC6-BBACB0FFD6B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xmlns="" id="{1F2FB723-3467-FC47-8065-FAFFC55E777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xmlns="" id="{B31BCEF6-EFC4-3842-89ED-15EFC457B3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fld id="{D6093B0F-30BC-694B-84FD-89C76E9AE9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670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sz="8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D61065-A6EA-C342-972A-031C9B9D1B55}" type="slidenum">
              <a:rPr lang="en-US" sz="1300"/>
              <a:pPr/>
              <a:t>15</a:t>
            </a:fld>
            <a:endParaRPr lang="en-US"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D61065-A6EA-C342-972A-031C9B9D1B55}" type="slidenum">
              <a:rPr lang="en-US" sz="1300"/>
              <a:pPr/>
              <a:t>16</a:t>
            </a:fld>
            <a:endParaRPr lang="en-US"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93B0F-30BC-694B-84FD-89C76E9AE94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46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D61065-A6EA-C342-972A-031C9B9D1B55}" type="slidenum">
              <a:rPr lang="en-US" sz="1300"/>
              <a:pPr/>
              <a:t>24</a:t>
            </a:fld>
            <a:endParaRPr lang="en-US"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93B0F-30BC-694B-84FD-89C76E9AE94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73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MS PGothic" charset="0"/>
              </a:rPr>
              <a:t>Lorenz invariant amplitudes 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05B3F37B-BAD0-D544-9AC7-6624C0031EC2}" type="slidenum">
              <a:rPr lang="en-US" sz="1300"/>
              <a:pPr/>
              <a:t>30</a:t>
            </a:fld>
            <a:endParaRPr lang="en-US" sz="13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MS PGothic" charset="0"/>
              </a:rPr>
              <a:t>Lorenz invariant amplitudes 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030CAC15-DA51-274F-94D8-B5918470966A}" type="slidenum">
              <a:rPr lang="en-US" sz="1300"/>
              <a:pPr/>
              <a:t>31</a:t>
            </a:fld>
            <a:endParaRPr lang="en-US" sz="13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endParaRPr lang="en-US" sz="13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6312" cy="3589338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D61065-A6EA-C342-972A-031C9B9D1B55}" type="slidenum">
              <a:rPr lang="en-US" sz="1300"/>
              <a:pPr/>
              <a:t>35</a:t>
            </a:fld>
            <a:endParaRPr lang="en-U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endParaRPr lang="en-US" sz="13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6312" cy="3589338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68977CA-EACF-5E49-B5BB-8C74F4C015AF}" type="slidenum">
              <a:rPr lang="en-US"/>
              <a:pPr/>
              <a:t>4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6312" cy="358933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lN\rightarrow l^\prime \omegaX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CCEE6E-6EFA-8D44-96BD-A7BE9D806D35}" type="slidenum">
              <a:rPr lang="en-US" sz="1300"/>
              <a:pPr/>
              <a:t>5</a:t>
            </a:fld>
            <a:endParaRPr lang="en-US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93B0F-30BC-694B-84FD-89C76E9AE9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51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6627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484E3AC-0B3C-4340-A3A4-1FC473863A98}" type="slidenum">
              <a:rPr lang="en-US" sz="1300"/>
              <a:pPr/>
              <a:t>8</a:t>
            </a:fld>
            <a:endParaRPr lang="en-US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93B0F-30BC-694B-84FD-89C76E9AE9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51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93B0F-30BC-694B-84FD-89C76E9AE9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51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F74D03C-4942-C544-A829-39974F8267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H. Avakian, JLab, July 30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F425581-83A3-0E46-B2B9-29CBCD93EA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49904-B219-5E47-B210-166B8E27F9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44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F74D03C-4942-C544-A829-39974F8267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H. Avakian, JLab, July 30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F425581-83A3-0E46-B2B9-29CBCD93EA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AA735-BAD1-654B-899F-2780E84A27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F74D03C-4942-C544-A829-39974F8267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H. Avakian, JLab, July 30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F425581-83A3-0E46-B2B9-29CBCD93EA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841663-72D2-2641-B6D9-AA657FD2BD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12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6407150"/>
            <a:ext cx="1328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12700" y="736600"/>
            <a:ext cx="91567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9563" y="6467475"/>
            <a:ext cx="3917950" cy="311150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it-IT" smtClean="0"/>
              <a:t>H. Avakian, JLab, July 30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27513" y="6467475"/>
            <a:ext cx="534987" cy="303213"/>
          </a:xfrm>
        </p:spPr>
        <p:txBody>
          <a:bodyPr/>
          <a:lstStyle>
            <a:lvl1pPr algn="ctr">
              <a:defRPr sz="1800">
                <a:cs typeface="Arial" charset="0"/>
              </a:defRPr>
            </a:lvl1pPr>
          </a:lstStyle>
          <a:p>
            <a:pPr>
              <a:defRPr/>
            </a:pPr>
            <a:fld id="{8A425D64-15CE-A040-B8C2-21D264659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F74D03C-4942-C544-A829-39974F8267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H. Avakian, JLab, July 30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F425581-83A3-0E46-B2B9-29CBCD93EA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AF6CF-B642-094E-9AA1-003F274847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5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F74D03C-4942-C544-A829-39974F8267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H. Avakian, JLab, July 30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F425581-83A3-0E46-B2B9-29CBCD93EA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CF4CBD-13A5-AE47-A378-B8CC8D0BA1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21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F74D03C-4942-C544-A829-39974F8267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H. Avakian, JLab, July 30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F425581-83A3-0E46-B2B9-29CBCD93EA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435B10-0DB0-F541-89D5-32393128A0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22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7F74D03C-4942-C544-A829-39974F8267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H. Avakian, JLab, July 30</a:t>
            </a: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AF425581-83A3-0E46-B2B9-29CBCD93EA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C7BF1-5945-A645-9BDE-B785FBEB8F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1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7F74D03C-4942-C544-A829-39974F8267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H. Avakian, JLab, July 30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F425581-83A3-0E46-B2B9-29CBCD93EA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96A055-6B7F-214C-B9C2-1B0E113E51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9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7F74D03C-4942-C544-A829-39974F8267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H. Avakian, JLab, July 30</a:t>
            </a: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AF425581-83A3-0E46-B2B9-29CBCD93EA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331D40-5376-6041-8743-34E4665605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3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F74D03C-4942-C544-A829-39974F8267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H. Avakian, JLab, July 30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F425581-83A3-0E46-B2B9-29CBCD93EA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5F69A-A271-B946-94F4-19B6DEB5F6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11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F74D03C-4942-C544-A829-39974F8267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H. Avakian, JLab, July 30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F425581-83A3-0E46-B2B9-29CBCD93EA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39247A-4984-CE46-854A-90092A1CBE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53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xmlns="" id="{7F74D03C-4942-C544-A829-39974F8267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659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H. Avakian, JLab, July 30</a:t>
            </a:r>
            <a:endParaRPr 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xmlns="" id="{AF425581-83A3-0E46-B2B9-29CBCD93EA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464300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E393E76-246E-7741-B507-0C65AA60D70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0" name="Picture 6" descr="JLab_logo_white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1219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6497638"/>
            <a:ext cx="7620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emf"/><Relationship Id="rId10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9" Type="http://schemas.openxmlformats.org/officeDocument/2006/relationships/image" Target="../media/image71.png"/><Relationship Id="rId10" Type="http://schemas.openxmlformats.org/officeDocument/2006/relationships/image" Target="../media/image72.png"/><Relationship Id="rId11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7.png"/><Relationship Id="rId1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image" Target="../media/image71.png"/><Relationship Id="rId9" Type="http://schemas.openxmlformats.org/officeDocument/2006/relationships/image" Target="../media/image72.png"/><Relationship Id="rId10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7" Type="http://schemas.openxmlformats.org/officeDocument/2006/relationships/image" Target="../media/image8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86.png"/><Relationship Id="rId6" Type="http://schemas.openxmlformats.org/officeDocument/2006/relationships/image" Target="../media/image90.png"/><Relationship Id="rId7" Type="http://schemas.openxmlformats.org/officeDocument/2006/relationships/image" Target="../media/image91.emf"/><Relationship Id="rId8" Type="http://schemas.openxmlformats.org/officeDocument/2006/relationships/image" Target="../media/image92.emf"/><Relationship Id="rId9" Type="http://schemas.openxmlformats.org/officeDocument/2006/relationships/image" Target="../media/image93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5" Type="http://schemas.openxmlformats.org/officeDocument/2006/relationships/image" Target="../media/image97.emf"/><Relationship Id="rId6" Type="http://schemas.openxmlformats.org/officeDocument/2006/relationships/image" Target="../media/image32.emf"/><Relationship Id="rId7" Type="http://schemas.openxmlformats.org/officeDocument/2006/relationships/image" Target="../media/image98.png"/><Relationship Id="rId8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0.png"/><Relationship Id="rId3" Type="http://schemas.openxmlformats.org/officeDocument/2006/relationships/image" Target="../media/image10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gif"/><Relationship Id="rId6" Type="http://schemas.openxmlformats.org/officeDocument/2006/relationships/image" Target="../media/image8.jpe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4" Type="http://schemas.openxmlformats.org/officeDocument/2006/relationships/image" Target="../media/image103.png"/><Relationship Id="rId5" Type="http://schemas.openxmlformats.org/officeDocument/2006/relationships/image" Target="../media/image104.png"/><Relationship Id="rId6" Type="http://schemas.openxmlformats.org/officeDocument/2006/relationships/image" Target="../media/image105.png"/><Relationship Id="rId7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4" Type="http://schemas.openxmlformats.org/officeDocument/2006/relationships/image" Target="../media/image89.png"/><Relationship Id="rId5" Type="http://schemas.openxmlformats.org/officeDocument/2006/relationships/image" Target="../media/image86.png"/><Relationship Id="rId6" Type="http://schemas.openxmlformats.org/officeDocument/2006/relationships/image" Target="../media/image90.png"/><Relationship Id="rId7" Type="http://schemas.openxmlformats.org/officeDocument/2006/relationships/image" Target="../media/image110.png"/><Relationship Id="rId8" Type="http://schemas.openxmlformats.org/officeDocument/2006/relationships/image" Target="../media/image111.png"/><Relationship Id="rId9" Type="http://schemas.openxmlformats.org/officeDocument/2006/relationships/image" Target="../media/image99.png"/><Relationship Id="rId10" Type="http://schemas.openxmlformats.org/officeDocument/2006/relationships/image" Target="../media/image112.png"/><Relationship Id="rId11" Type="http://schemas.openxmlformats.org/officeDocument/2006/relationships/image" Target="../media/image1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4" Type="http://schemas.openxmlformats.org/officeDocument/2006/relationships/image" Target="../media/image115.png"/><Relationship Id="rId5" Type="http://schemas.openxmlformats.org/officeDocument/2006/relationships/image" Target="../media/image116.png"/><Relationship Id="rId6" Type="http://schemas.openxmlformats.org/officeDocument/2006/relationships/image" Target="../media/image117.png"/><Relationship Id="rId7" Type="http://schemas.openxmlformats.org/officeDocument/2006/relationships/image" Target="../media/image96.png"/><Relationship Id="rId8" Type="http://schemas.openxmlformats.org/officeDocument/2006/relationships/image" Target="../media/image118.emf"/><Relationship Id="rId9" Type="http://schemas.openxmlformats.org/officeDocument/2006/relationships/image" Target="../media/image119.emf"/><Relationship Id="rId10" Type="http://schemas.openxmlformats.org/officeDocument/2006/relationships/image" Target="../media/image1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4" Type="http://schemas.openxmlformats.org/officeDocument/2006/relationships/image" Target="../media/image123.png"/><Relationship Id="rId5" Type="http://schemas.openxmlformats.org/officeDocument/2006/relationships/image" Target="../media/image124.png"/><Relationship Id="rId6" Type="http://schemas.openxmlformats.org/officeDocument/2006/relationships/image" Target="../media/image125.emf"/><Relationship Id="rId7" Type="http://schemas.openxmlformats.org/officeDocument/2006/relationships/image" Target="../media/image126.png"/><Relationship Id="rId8" Type="http://schemas.openxmlformats.org/officeDocument/2006/relationships/image" Target="../media/image127.png"/><Relationship Id="rId9" Type="http://schemas.openxmlformats.org/officeDocument/2006/relationships/image" Target="../media/image12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4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png"/><Relationship Id="rId3" Type="http://schemas.openxmlformats.org/officeDocument/2006/relationships/image" Target="../media/image1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4" Type="http://schemas.openxmlformats.org/officeDocument/2006/relationships/image" Target="../media/image115.png"/><Relationship Id="rId5" Type="http://schemas.openxmlformats.org/officeDocument/2006/relationships/image" Target="../media/image116.png"/><Relationship Id="rId6" Type="http://schemas.openxmlformats.org/officeDocument/2006/relationships/image" Target="../media/image133.png"/><Relationship Id="rId7" Type="http://schemas.openxmlformats.org/officeDocument/2006/relationships/image" Target="../media/image11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1.png"/><Relationship Id="rId12" Type="http://schemas.openxmlformats.org/officeDocument/2006/relationships/image" Target="../media/image142.emf"/><Relationship Id="rId13" Type="http://schemas.openxmlformats.org/officeDocument/2006/relationships/image" Target="../media/image143.png"/><Relationship Id="rId14" Type="http://schemas.openxmlformats.org/officeDocument/2006/relationships/image" Target="../media/image144.png"/><Relationship Id="rId15" Type="http://schemas.openxmlformats.org/officeDocument/2006/relationships/image" Target="../media/image81.png"/><Relationship Id="rId16" Type="http://schemas.openxmlformats.org/officeDocument/2006/relationships/image" Target="../media/image82.emf"/><Relationship Id="rId17" Type="http://schemas.openxmlformats.org/officeDocument/2006/relationships/image" Target="../media/image145.emf"/><Relationship Id="rId18" Type="http://schemas.openxmlformats.org/officeDocument/2006/relationships/image" Target="../media/image14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4.png"/><Relationship Id="rId4" Type="http://schemas.openxmlformats.org/officeDocument/2006/relationships/image" Target="../media/image135.png"/><Relationship Id="rId5" Type="http://schemas.openxmlformats.org/officeDocument/2006/relationships/image" Target="../media/image136.png"/><Relationship Id="rId6" Type="http://schemas.openxmlformats.org/officeDocument/2006/relationships/image" Target="../media/image137.png"/><Relationship Id="rId7" Type="http://schemas.openxmlformats.org/officeDocument/2006/relationships/image" Target="../media/image138.png"/><Relationship Id="rId8" Type="http://schemas.openxmlformats.org/officeDocument/2006/relationships/image" Target="../media/image39.png"/><Relationship Id="rId9" Type="http://schemas.openxmlformats.org/officeDocument/2006/relationships/image" Target="../media/image139.png"/><Relationship Id="rId10" Type="http://schemas.openxmlformats.org/officeDocument/2006/relationships/image" Target="../media/image1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4" Type="http://schemas.openxmlformats.org/officeDocument/2006/relationships/image" Target="../media/image148.png"/><Relationship Id="rId5" Type="http://schemas.openxmlformats.org/officeDocument/2006/relationships/image" Target="../media/image149.png"/><Relationship Id="rId6" Type="http://schemas.openxmlformats.org/officeDocument/2006/relationships/image" Target="../media/image150.png"/><Relationship Id="rId7" Type="http://schemas.openxmlformats.org/officeDocument/2006/relationships/image" Target="../media/image151.png"/><Relationship Id="rId8" Type="http://schemas.openxmlformats.org/officeDocument/2006/relationships/image" Target="../media/image152.png"/><Relationship Id="rId9" Type="http://schemas.openxmlformats.org/officeDocument/2006/relationships/image" Target="../media/image153.png"/><Relationship Id="rId10" Type="http://schemas.openxmlformats.org/officeDocument/2006/relationships/image" Target="../media/image154.png"/><Relationship Id="rId11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4" Type="http://schemas.openxmlformats.org/officeDocument/2006/relationships/image" Target="../media/image100.png"/><Relationship Id="rId5" Type="http://schemas.openxmlformats.org/officeDocument/2006/relationships/image" Target="../media/image15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4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0.png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9.png"/><Relationship Id="rId12" Type="http://schemas.openxmlformats.org/officeDocument/2006/relationships/image" Target="../media/image170.png"/><Relationship Id="rId13" Type="http://schemas.openxmlformats.org/officeDocument/2006/relationships/image" Target="../media/image171.png"/><Relationship Id="rId14" Type="http://schemas.openxmlformats.org/officeDocument/2006/relationships/image" Target="../media/image172.emf"/><Relationship Id="rId15" Type="http://schemas.openxmlformats.org/officeDocument/2006/relationships/image" Target="../media/image173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6.png"/><Relationship Id="rId4" Type="http://schemas.openxmlformats.org/officeDocument/2006/relationships/image" Target="../media/image90.png"/><Relationship Id="rId5" Type="http://schemas.openxmlformats.org/officeDocument/2006/relationships/image" Target="../media/image163.png"/><Relationship Id="rId6" Type="http://schemas.openxmlformats.org/officeDocument/2006/relationships/image" Target="../media/image164.png"/><Relationship Id="rId7" Type="http://schemas.openxmlformats.org/officeDocument/2006/relationships/image" Target="../media/image165.png"/><Relationship Id="rId8" Type="http://schemas.openxmlformats.org/officeDocument/2006/relationships/image" Target="../media/image166.png"/><Relationship Id="rId9" Type="http://schemas.openxmlformats.org/officeDocument/2006/relationships/image" Target="../media/image167.png"/><Relationship Id="rId10" Type="http://schemas.openxmlformats.org/officeDocument/2006/relationships/image" Target="../media/image16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4" Type="http://schemas.openxmlformats.org/officeDocument/2006/relationships/image" Target="../media/image176.png"/><Relationship Id="rId5" Type="http://schemas.openxmlformats.org/officeDocument/2006/relationships/image" Target="../media/image177.png"/><Relationship Id="rId6" Type="http://schemas.openxmlformats.org/officeDocument/2006/relationships/image" Target="../media/image17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4" Type="http://schemas.openxmlformats.org/officeDocument/2006/relationships/image" Target="../media/image180.png"/><Relationship Id="rId5" Type="http://schemas.openxmlformats.org/officeDocument/2006/relationships/image" Target="../media/image181.png"/><Relationship Id="rId6" Type="http://schemas.openxmlformats.org/officeDocument/2006/relationships/image" Target="../media/image82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4" Type="http://schemas.openxmlformats.org/officeDocument/2006/relationships/image" Target="../media/image185.png"/><Relationship Id="rId5" Type="http://schemas.openxmlformats.org/officeDocument/2006/relationships/image" Target="../media/image18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6.jpeg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7.gif"/><Relationship Id="rId8" Type="http://schemas.openxmlformats.org/officeDocument/2006/relationships/image" Target="../media/image23.png"/><Relationship Id="rId9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6.png"/><Relationship Id="rId12" Type="http://schemas.openxmlformats.org/officeDocument/2006/relationships/image" Target="../media/image190.png"/><Relationship Id="rId13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187.png"/><Relationship Id="rId7" Type="http://schemas.openxmlformats.org/officeDocument/2006/relationships/image" Target="../media/image188.png"/><Relationship Id="rId8" Type="http://schemas.openxmlformats.org/officeDocument/2006/relationships/image" Target="../media/image189.png"/><Relationship Id="rId9" Type="http://schemas.openxmlformats.org/officeDocument/2006/relationships/image" Target="../media/image55.png"/><Relationship Id="rId10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8" Type="http://schemas.openxmlformats.org/officeDocument/2006/relationships/image" Target="../media/image30.emf"/><Relationship Id="rId9" Type="http://schemas.openxmlformats.org/officeDocument/2006/relationships/image" Target="../media/image31.emf"/><Relationship Id="rId10" Type="http://schemas.openxmlformats.org/officeDocument/2006/relationships/image" Target="../media/image32.emf"/><Relationship Id="rId11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25-07-28 at 4.36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19" y="990600"/>
            <a:ext cx="9144000" cy="1392096"/>
          </a:xfrm>
          <a:prstGeom prst="rect">
            <a:avLst/>
          </a:prstGeom>
        </p:spPr>
      </p:pic>
      <p:sp>
        <p:nvSpPr>
          <p:cNvPr id="15361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38F1C5EF-DFEF-E044-9FA9-083B6DB4F0B1}" type="slidenum">
              <a:rPr lang="en-US" sz="1400"/>
              <a:pPr/>
              <a:t>1</a:t>
            </a:fld>
            <a:endParaRPr lang="en-US" sz="1400"/>
          </a:p>
        </p:txBody>
      </p:sp>
      <p:sp>
        <p:nvSpPr>
          <p:cNvPr id="15362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3124200" y="6565900"/>
            <a:ext cx="32766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smtClean="0"/>
              <a:t>H. Avakian, JLab, July 30</a:t>
            </a:r>
            <a:endParaRPr lang="en-US" sz="1400"/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52400" y="3276600"/>
            <a:ext cx="83058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1">
              <a:buFont typeface="Arial" charset="0"/>
              <a:buChar char="•"/>
            </a:pPr>
            <a:r>
              <a:rPr lang="en-US" altLang="ja-JP" sz="2400" dirty="0" err="1" smtClean="0">
                <a:ea typeface="ＭＳ Ｐゴシック" charset="0"/>
              </a:rPr>
              <a:t>Electroproduction</a:t>
            </a:r>
            <a:r>
              <a:rPr lang="en-US" altLang="ja-JP" sz="2400" dirty="0" smtClean="0">
                <a:ea typeface="ＭＳ Ｐゴシック" charset="0"/>
              </a:rPr>
              <a:t> of hadrons in hard scattering</a:t>
            </a:r>
            <a:endParaRPr lang="en-US" altLang="ja-JP" sz="2000" dirty="0">
              <a:ea typeface="ＭＳ Ｐゴシック" charset="0"/>
            </a:endParaRPr>
          </a:p>
          <a:p>
            <a:pPr lvl="1">
              <a:buFont typeface="Arial" charset="0"/>
              <a:buChar char="•"/>
            </a:pPr>
            <a:r>
              <a:rPr lang="en-US" altLang="ja-JP" sz="2400" dirty="0" smtClean="0">
                <a:ea typeface="ＭＳ Ｐゴシック" charset="0"/>
              </a:rPr>
              <a:t>Challenges in interpretation of exclusive processes</a:t>
            </a:r>
          </a:p>
          <a:p>
            <a:pPr lvl="2">
              <a:buFont typeface="Arial" charset="0"/>
              <a:buChar char="•"/>
            </a:pPr>
            <a:r>
              <a:rPr lang="en-US" altLang="ja-JP" sz="2000" dirty="0" smtClean="0">
                <a:ea typeface="ＭＳ Ｐゴシック" charset="0"/>
              </a:rPr>
              <a:t>separation of exclusive hadrons from semi-exclusive hadrons</a:t>
            </a:r>
          </a:p>
          <a:p>
            <a:pPr lvl="2">
              <a:buFont typeface="Arial" charset="0"/>
              <a:buChar char="•"/>
            </a:pPr>
            <a:r>
              <a:rPr lang="en-US" altLang="ja-JP" sz="2000" dirty="0" smtClean="0">
                <a:ea typeface="ＭＳ Ｐゴシック" charset="0"/>
              </a:rPr>
              <a:t>separation of transverse photon contributions from longitudinal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ea typeface="ＭＳ Ｐゴシック" charset="0"/>
              </a:rPr>
              <a:t>Multiplicities </a:t>
            </a:r>
            <a:r>
              <a:rPr lang="en-US" sz="2400" dirty="0" err="1" smtClean="0">
                <a:ea typeface="ＭＳ Ｐゴシック" charset="0"/>
              </a:rPr>
              <a:t>vs</a:t>
            </a:r>
            <a:r>
              <a:rPr lang="en-US" sz="2400" dirty="0" smtClean="0">
                <a:ea typeface="ＭＳ Ｐゴシック" charset="0"/>
              </a:rPr>
              <a:t> Spin asymmetries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ea typeface="ＭＳ Ｐゴシック" charset="0"/>
              </a:rPr>
              <a:t>Summary</a:t>
            </a:r>
            <a:endParaRPr lang="en-US" sz="2400" dirty="0">
              <a:ea typeface="ＭＳ Ｐゴシック" charset="0"/>
            </a:endParaRP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5486400" y="1524000"/>
            <a:ext cx="3531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Harut </a:t>
            </a:r>
            <a:r>
              <a:rPr lang="en-US" sz="2800" dirty="0" err="1" smtClean="0">
                <a:solidFill>
                  <a:srgbClr val="FF0000"/>
                </a:solidFill>
              </a:rPr>
              <a:t>Avakian</a:t>
            </a:r>
            <a:r>
              <a:rPr lang="en-US" sz="2800" dirty="0" smtClean="0">
                <a:solidFill>
                  <a:srgbClr val="FF0000"/>
                </a:solidFill>
              </a:rPr>
              <a:t> (JLab)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367" name="Rectangle 1"/>
          <p:cNvSpPr>
            <a:spLocks noChangeArrowheads="1"/>
          </p:cNvSpPr>
          <p:nvPr/>
        </p:nvSpPr>
        <p:spPr bwMode="auto">
          <a:xfrm>
            <a:off x="95250" y="3505200"/>
            <a:ext cx="9067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0600" y="-36185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Separating longitudinal and transverse photon contributions in </a:t>
            </a:r>
            <a:r>
              <a:rPr lang="en-US" sz="2800" dirty="0" err="1"/>
              <a:t>electroproduction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Screen Shot 2023-06-22 at 11.17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4114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565900"/>
            <a:ext cx="4495800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H. Avakian, JLab, July 30</a:t>
            </a:r>
            <a:endParaRPr lang="en-US" dirty="0"/>
          </a:p>
        </p:txBody>
      </p:sp>
      <p:sp>
        <p:nvSpPr>
          <p:cNvPr id="17411" name="Slide Number Placeholder 4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F2A7235-0A6E-5341-AAE8-276548DC684B}" type="slidenum">
              <a:rPr lang="en-US" sz="1400"/>
              <a:pPr/>
              <a:t>10</a:t>
            </a:fld>
            <a:endParaRPr lang="en-US" sz="1400"/>
          </a:p>
        </p:txBody>
      </p:sp>
      <p:sp>
        <p:nvSpPr>
          <p:cNvPr id="17412" name="TextBox 9"/>
          <p:cNvSpPr txBox="1">
            <a:spLocks noChangeArrowheads="1"/>
          </p:cNvSpPr>
          <p:nvPr/>
        </p:nvSpPr>
        <p:spPr bwMode="auto">
          <a:xfrm>
            <a:off x="76200" y="838200"/>
            <a:ext cx="1749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Semi-Inclusive:</a:t>
            </a:r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flipH="1">
            <a:off x="5791200" y="914400"/>
            <a:ext cx="152400" cy="30638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414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1888"/>
            <a:ext cx="237172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131888"/>
            <a:ext cx="231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277938"/>
            <a:ext cx="15621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1350963"/>
            <a:ext cx="24765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613" y="1143000"/>
            <a:ext cx="20796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532438" y="1219200"/>
            <a:ext cx="304800" cy="457200"/>
          </a:xfrm>
          <a:prstGeom prst="ellips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420" name="TextBox 1"/>
          <p:cNvSpPr txBox="1">
            <a:spLocks noChangeArrowheads="1"/>
          </p:cNvSpPr>
          <p:nvPr/>
        </p:nvSpPr>
        <p:spPr bwMode="auto">
          <a:xfrm>
            <a:off x="6096000" y="4648200"/>
            <a:ext cx="3048000" cy="1169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Separation of contributions from longitudinal and transverse photons </a:t>
            </a:r>
            <a:r>
              <a:rPr lang="en-US" sz="1600"/>
              <a:t>critical for interpretation</a:t>
            </a:r>
          </a:p>
        </p:txBody>
      </p:sp>
      <p:sp>
        <p:nvSpPr>
          <p:cNvPr id="17421" name="Rectangle 22"/>
          <p:cNvSpPr>
            <a:spLocks noChangeArrowheads="1"/>
          </p:cNvSpPr>
          <p:nvPr/>
        </p:nvSpPr>
        <p:spPr bwMode="auto">
          <a:xfrm>
            <a:off x="5334000" y="1676400"/>
            <a:ext cx="1371600" cy="554038"/>
          </a:xfrm>
          <a:prstGeom prst="rect">
            <a:avLst/>
          </a:prstGeom>
          <a:solidFill>
            <a:srgbClr val="FFC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s-IS" sz="1000" b="1">
                <a:solidFill>
                  <a:srgbClr val="FF0000"/>
                </a:solidFill>
              </a:rPr>
              <a:t>Hall-C E12-06-104</a:t>
            </a:r>
            <a:endParaRPr lang="en-US" sz="1000" b="1">
              <a:solidFill>
                <a:srgbClr val="FF0000"/>
              </a:solidFill>
            </a:endParaRPr>
          </a:p>
          <a:p>
            <a:r>
              <a:rPr lang="is-IS" sz="1000" b="1">
                <a:solidFill>
                  <a:srgbClr val="FF0000"/>
                </a:solidFill>
              </a:rPr>
              <a:t>           E12-23-014</a:t>
            </a:r>
          </a:p>
          <a:p>
            <a:r>
              <a:rPr lang="is-IS" sz="1000" b="1">
                <a:solidFill>
                  <a:srgbClr val="FF0000"/>
                </a:solidFill>
              </a:rPr>
              <a:t>Hall-B E12-16-010C</a:t>
            </a:r>
            <a:endParaRPr lang="en-US" sz="1000" b="1">
              <a:solidFill>
                <a:srgbClr val="FF0000"/>
              </a:solidFill>
            </a:endParaRPr>
          </a:p>
        </p:txBody>
      </p:sp>
      <p:sp>
        <p:nvSpPr>
          <p:cNvPr id="17422" name="Rectangle 6"/>
          <p:cNvSpPr>
            <a:spLocks noChangeArrowheads="1"/>
          </p:cNvSpPr>
          <p:nvPr/>
        </p:nvSpPr>
        <p:spPr bwMode="auto">
          <a:xfrm>
            <a:off x="6019800" y="7620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/>
              <a:t>ratio  of longitudinal and transverse photon flux</a:t>
            </a:r>
          </a:p>
        </p:txBody>
      </p:sp>
      <p:pic>
        <p:nvPicPr>
          <p:cNvPr id="17423" name="Picture 7" descr="Screen Shot 2023-09-19 at 10.17.00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09800"/>
            <a:ext cx="235267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TextBox 1"/>
          <p:cNvSpPr txBox="1">
            <a:spLocks noChangeArrowheads="1"/>
          </p:cNvSpPr>
          <p:nvPr/>
        </p:nvSpPr>
        <p:spPr bwMode="auto">
          <a:xfrm flipH="1">
            <a:off x="762000" y="4648200"/>
            <a:ext cx="2590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b="1"/>
              <a:t>Wide </a:t>
            </a:r>
            <a:r>
              <a:rPr lang="en-US" sz="1400" b="1">
                <a:latin typeface="Symbol" charset="0"/>
              </a:rPr>
              <a:t>e</a:t>
            </a:r>
            <a:r>
              <a:rPr lang="en-US" sz="1400" b="1"/>
              <a:t>-coverage needed!!!</a:t>
            </a:r>
          </a:p>
        </p:txBody>
      </p:sp>
      <p:sp>
        <p:nvSpPr>
          <p:cNvPr id="17425" name="TextBox 1"/>
          <p:cNvSpPr txBox="1">
            <a:spLocks noChangeArrowheads="1"/>
          </p:cNvSpPr>
          <p:nvPr/>
        </p:nvSpPr>
        <p:spPr bwMode="auto">
          <a:xfrm>
            <a:off x="152400" y="5410200"/>
            <a:ext cx="5867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buFontTx/>
              <a:buChar char="•"/>
            </a:pPr>
            <a:r>
              <a:rPr lang="en-US" sz="1600"/>
              <a:t>Higher the beam energy, bigger the  longitudinal photon contributions CLAS12 accumulated data with 6.5, 7.5, 8.8 and 10.6 GeV allowing studies of </a:t>
            </a:r>
            <a:r>
              <a:rPr lang="en-US" sz="1600">
                <a:latin typeface="Symbol" charset="0"/>
              </a:rPr>
              <a:t>e</a:t>
            </a:r>
            <a:r>
              <a:rPr lang="en-US" sz="1600"/>
              <a:t>-dependence </a:t>
            </a:r>
          </a:p>
        </p:txBody>
      </p:sp>
      <p:sp>
        <p:nvSpPr>
          <p:cNvPr id="17426" name="TextBox 1"/>
          <p:cNvSpPr txBox="1">
            <a:spLocks noChangeArrowheads="1"/>
          </p:cNvSpPr>
          <p:nvPr/>
        </p:nvSpPr>
        <p:spPr bwMode="auto">
          <a:xfrm>
            <a:off x="8675688" y="1447800"/>
            <a:ext cx="468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/>
              <a:t>+</a:t>
            </a:r>
            <a:r>
              <a:rPr lang="is-IS" sz="1400"/>
              <a:t>…</a:t>
            </a:r>
            <a:endParaRPr lang="en-US" sz="1400"/>
          </a:p>
        </p:txBody>
      </p:sp>
      <p:sp>
        <p:nvSpPr>
          <p:cNvPr id="17427" name="TextBox 7"/>
          <p:cNvSpPr txBox="1">
            <a:spLocks noChangeArrowheads="1"/>
          </p:cNvSpPr>
          <p:nvPr/>
        </p:nvSpPr>
        <p:spPr bwMode="auto">
          <a:xfrm>
            <a:off x="1524000" y="152400"/>
            <a:ext cx="6108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/>
              <a:t>Studies of beam SSA </a:t>
            </a:r>
            <a:r>
              <a:rPr lang="en-US" sz="2000" dirty="0">
                <a:latin typeface="Symbol" charset="0"/>
              </a:rPr>
              <a:t>e</a:t>
            </a:r>
            <a:r>
              <a:rPr lang="en-US" sz="2000" dirty="0"/>
              <a:t>-dependence in </a:t>
            </a:r>
            <a:r>
              <a:rPr lang="en-US" sz="2800" dirty="0" err="1"/>
              <a:t>ep</a:t>
            </a:r>
            <a:r>
              <a:rPr lang="en-US" sz="2800" dirty="0" err="1">
                <a:sym typeface="Wingdings" charset="0"/>
              </a:rPr>
              <a:t></a:t>
            </a:r>
            <a:r>
              <a:rPr lang="en-US" sz="2800" dirty="0" err="1" smtClean="0">
                <a:sym typeface="Wingdings" charset="0"/>
              </a:rPr>
              <a:t>e’hX</a:t>
            </a:r>
            <a:r>
              <a:rPr lang="en-US" sz="2800" dirty="0" smtClean="0"/>
              <a:t>    </a:t>
            </a:r>
            <a:endParaRPr lang="en-US" sz="2000" dirty="0"/>
          </a:p>
        </p:txBody>
      </p:sp>
      <p:pic>
        <p:nvPicPr>
          <p:cNvPr id="17428" name="Picture 1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1800"/>
            <a:ext cx="48387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81400"/>
            <a:ext cx="42338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6800" y="2286000"/>
            <a:ext cx="76200" cy="2743200"/>
          </a:xfrm>
          <a:prstGeom prst="rect">
            <a:avLst/>
          </a:prstGeom>
          <a:solidFill>
            <a:srgbClr val="008000">
              <a:alpha val="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95400" y="2286000"/>
            <a:ext cx="76200" cy="2743200"/>
          </a:xfrm>
          <a:prstGeom prst="rect">
            <a:avLst/>
          </a:prstGeom>
          <a:solidFill>
            <a:srgbClr val="008000">
              <a:alpha val="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524000" y="2286000"/>
            <a:ext cx="76200" cy="2743200"/>
          </a:xfrm>
          <a:prstGeom prst="rect">
            <a:avLst/>
          </a:prstGeom>
          <a:solidFill>
            <a:srgbClr val="008000">
              <a:alpha val="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752600" y="2286000"/>
            <a:ext cx="76200" cy="2743200"/>
          </a:xfrm>
          <a:prstGeom prst="rect">
            <a:avLst/>
          </a:prstGeom>
          <a:solidFill>
            <a:srgbClr val="008000">
              <a:alpha val="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2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24-11-22 at 6.29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62200"/>
            <a:ext cx="2819400" cy="2819400"/>
          </a:xfrm>
          <a:prstGeom prst="rect">
            <a:avLst/>
          </a:prstGeom>
        </p:spPr>
      </p:pic>
      <p:pic>
        <p:nvPicPr>
          <p:cNvPr id="12" name="Picture 11" descr="hermes-rho-t0.06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09800"/>
            <a:ext cx="3195442" cy="3009900"/>
          </a:xfrm>
          <a:prstGeom prst="rect">
            <a:avLst/>
          </a:prstGeom>
        </p:spPr>
      </p:pic>
      <p:pic>
        <p:nvPicPr>
          <p:cNvPr id="7" name="Picture 6" descr="Screen Shot 2024-09-18 at 10.59.5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838200"/>
            <a:ext cx="2697655" cy="106197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D69A985D-C60B-FD4E-837B-3E98BDC216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H. Avakian, JLab, July 30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CC80FC2-75E2-804D-B37E-FCC866A511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05C046-74D3-4F45-AF27-F452DBD77A7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67057C-30E6-4944-B754-F1F565043922}"/>
              </a:ext>
            </a:extLst>
          </p:cNvPr>
          <p:cNvSpPr txBox="1"/>
          <p:nvPr/>
        </p:nvSpPr>
        <p:spPr>
          <a:xfrm>
            <a:off x="685800" y="152400"/>
            <a:ext cx="6496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CLAS12 Experiments </a:t>
            </a:r>
            <a:r>
              <a:rPr lang="en-US" sz="2400" dirty="0" smtClean="0"/>
              <a:t>involved: Exclusive </a:t>
            </a:r>
            <a:r>
              <a:rPr lang="en-US" sz="2400" dirty="0" err="1" smtClean="0"/>
              <a:t>rhos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685800"/>
            <a:ext cx="5534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Exclusivity condition  defined by the missing Energy: </a:t>
            </a:r>
            <a:endParaRPr lang="en-US" dirty="0"/>
          </a:p>
        </p:txBody>
      </p:sp>
      <p:pic>
        <p:nvPicPr>
          <p:cNvPr id="9" name="Picture 8" descr="Screen Shot 2024-09-18 at 11.01.2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371600"/>
            <a:ext cx="3187700" cy="482600"/>
          </a:xfrm>
          <a:prstGeom prst="rect">
            <a:avLst/>
          </a:prstGeom>
        </p:spPr>
      </p:pic>
      <p:pic>
        <p:nvPicPr>
          <p:cNvPr id="13" name="Picture 12" descr="compass-rh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133600"/>
            <a:ext cx="3124200" cy="2971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800" y="1981200"/>
            <a:ext cx="2782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CLAS12 (width &lt;0.1GeV)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76600" y="1905000"/>
            <a:ext cx="2846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HERMES</a:t>
            </a:r>
            <a:r>
              <a:rPr lang="en-US" dirty="0"/>
              <a:t>(width </a:t>
            </a:r>
            <a:r>
              <a:rPr lang="en-US" dirty="0" smtClean="0"/>
              <a:t>~0.6GeV</a:t>
            </a:r>
            <a:r>
              <a:rPr lang="en-US" dirty="0"/>
              <a:t>)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72200" y="1905000"/>
            <a:ext cx="2803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COMPASS(</a:t>
            </a:r>
            <a:r>
              <a:rPr lang="en-US" dirty="0"/>
              <a:t>width </a:t>
            </a:r>
            <a:r>
              <a:rPr lang="en-US" dirty="0" smtClean="0"/>
              <a:t>~2GeV</a:t>
            </a:r>
            <a:r>
              <a:rPr lang="en-US" dirty="0"/>
              <a:t>)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5257800"/>
            <a:ext cx="92768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Guarantying the “exclusivity” requires </a:t>
            </a:r>
            <a:r>
              <a:rPr lang="en-US" dirty="0" smtClean="0">
                <a:solidFill>
                  <a:srgbClr val="FF0000"/>
                </a:solidFill>
              </a:rPr>
              <a:t>good resolutions </a:t>
            </a:r>
            <a:r>
              <a:rPr lang="en-US" dirty="0" smtClean="0"/>
              <a:t>(gets worse at higher energies)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Subtraction procedure relays on normalization, based on exclusive limit of LUND-MC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All distributions have  tails, indicating the RC may not be negligible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Extraction of SDMEs, will require validation in the multi-D space (significant samples)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3400" y="2362200"/>
            <a:ext cx="1247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~20% of data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4038600" y="2743200"/>
            <a:ext cx="1853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/>
              <a:t>hep-ex/0004023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0" y="3429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dominated by transverse photons</a:t>
            </a:r>
            <a:endParaRPr lang="en-US" sz="1200" dirty="0"/>
          </a:p>
        </p:txBody>
      </p:sp>
      <p:sp>
        <p:nvSpPr>
          <p:cNvPr id="11" name="Right Brace 10"/>
          <p:cNvSpPr/>
          <p:nvPr/>
        </p:nvSpPr>
        <p:spPr>
          <a:xfrm rot="5400000">
            <a:off x="4610100" y="3009900"/>
            <a:ext cx="609600" cy="1752600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19800" y="4953000"/>
            <a:ext cx="3142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what  are </a:t>
            </a:r>
            <a:r>
              <a:rPr lang="en-US" sz="1400" dirty="0" err="1" smtClean="0"/>
              <a:t>cos</a:t>
            </a:r>
            <a:r>
              <a:rPr lang="en-US" sz="1400" dirty="0" err="1" smtClean="0">
                <a:latin typeface="Symbol"/>
              </a:rPr>
              <a:t>q</a:t>
            </a:r>
            <a:r>
              <a:rPr lang="en-US" sz="1400" dirty="0" smtClean="0"/>
              <a:t> distributions of those?</a:t>
            </a:r>
            <a:endParaRPr lang="en-US" sz="14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7162800" y="4191000"/>
            <a:ext cx="152400" cy="762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Screen Shot 2025-07-25 at 9.18.09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" y="838200"/>
            <a:ext cx="185613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89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Shot 2025-03-27 at 8.33.2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0"/>
            <a:ext cx="4038600" cy="287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839200" cy="563563"/>
          </a:xfrm>
        </p:spPr>
        <p:txBody>
          <a:bodyPr/>
          <a:lstStyle/>
          <a:p>
            <a:r>
              <a:rPr lang="en-US" dirty="0"/>
              <a:t>CLAS12 </a:t>
            </a:r>
            <a:r>
              <a:rPr lang="en-US" dirty="0" smtClean="0"/>
              <a:t>A</a:t>
            </a:r>
            <a:r>
              <a:rPr lang="en-US" baseline="-25000" dirty="0" smtClean="0"/>
              <a:t>UT</a:t>
            </a:r>
            <a:r>
              <a:rPr lang="en-US" dirty="0" smtClean="0"/>
              <a:t>: exclusive hadrons with RGH</a:t>
            </a:r>
            <a:endParaRPr lang="en-US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Avakian, JLab, July 30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AF6CF-B642-094E-9AA1-003F274847D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76800" y="4876800"/>
            <a:ext cx="4031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Sivers SSA  (GPD-E) or exclusive rho</a:t>
            </a:r>
          </a:p>
          <a:p>
            <a:r>
              <a:rPr lang="en-US" dirty="0"/>
              <a:t> predictions from </a:t>
            </a:r>
            <a:r>
              <a:rPr lang="en-US" dirty="0" err="1"/>
              <a:t>Goloskokov&amp;Kroll</a:t>
            </a:r>
            <a:r>
              <a:rPr lang="en-US" dirty="0"/>
              <a:t> </a:t>
            </a:r>
            <a:endParaRPr lang="en-US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8382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Significant transverse asymmetries predicted for exclusive </a:t>
            </a:r>
            <a:r>
              <a:rPr lang="en-US" dirty="0" smtClean="0">
                <a:latin typeface="Symbol"/>
              </a:rPr>
              <a:t>p</a:t>
            </a:r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C242E76-4B6B-62A2-3ADB-27A26F2020BE}"/>
              </a:ext>
            </a:extLst>
          </p:cNvPr>
          <p:cNvSpPr txBox="1"/>
          <p:nvPr/>
        </p:nvSpPr>
        <p:spPr>
          <a:xfrm>
            <a:off x="29308" y="5029200"/>
            <a:ext cx="1828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GK:ArXiv:0906.0460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4D1BD8C-B29A-5D5C-0E2B-F52247A37CB4}"/>
              </a:ext>
            </a:extLst>
          </p:cNvPr>
          <p:cNvSpPr txBox="1"/>
          <p:nvPr/>
        </p:nvSpPr>
        <p:spPr>
          <a:xfrm>
            <a:off x="5562600" y="838200"/>
            <a:ext cx="2819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GK:ArXiv:1310.1472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0C83561-3461-46F5-5851-72D9934B2222}"/>
              </a:ext>
            </a:extLst>
          </p:cNvPr>
          <p:cNvSpPr txBox="1"/>
          <p:nvPr/>
        </p:nvSpPr>
        <p:spPr>
          <a:xfrm>
            <a:off x="228600" y="5486400"/>
            <a:ext cx="8730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Exclusive processes help in understanding of longitudinal photon contributions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CLAS12</a:t>
            </a:r>
            <a:r>
              <a:rPr lang="en-US" dirty="0"/>
              <a:t>, </a:t>
            </a:r>
            <a:r>
              <a:rPr lang="en-US" dirty="0" smtClean="0"/>
              <a:t>best positioned for measurements </a:t>
            </a:r>
            <a:r>
              <a:rPr lang="en-US" dirty="0"/>
              <a:t>of exclusive processes, requiring combination of high statistics, good resolution and multiple observables</a:t>
            </a:r>
          </a:p>
        </p:txBody>
      </p:sp>
      <p:pic>
        <p:nvPicPr>
          <p:cNvPr id="3" name="Picture 2" descr="Screen Shot 2025-07-21 at 9.29.3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99" y="1600200"/>
            <a:ext cx="4706815" cy="3352800"/>
          </a:xfrm>
          <a:prstGeom prst="rect">
            <a:avLst/>
          </a:prstGeom>
        </p:spPr>
      </p:pic>
      <p:pic>
        <p:nvPicPr>
          <p:cNvPr id="7" name="Picture 6" descr="Screen Shot 2025-07-22 at 5.26.4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130710"/>
            <a:ext cx="838200" cy="342490"/>
          </a:xfrm>
          <a:prstGeom prst="rect">
            <a:avLst/>
          </a:prstGeom>
        </p:spPr>
      </p:pic>
      <p:pic>
        <p:nvPicPr>
          <p:cNvPr id="15" name="Picture 14" descr="Screen Shot 2025-07-22 at 5.28.0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52600"/>
            <a:ext cx="4428671" cy="394913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828800" y="1447800"/>
            <a:ext cx="2819400" cy="914400"/>
            <a:chOff x="1828800" y="1447800"/>
            <a:chExt cx="2819400" cy="914400"/>
          </a:xfrm>
        </p:grpSpPr>
        <p:pic>
          <p:nvPicPr>
            <p:cNvPr id="17" name="Picture 16" descr="Screen Shot 2025-07-23 at 8.13.21 AM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1524000"/>
              <a:ext cx="254000" cy="338667"/>
            </a:xfrm>
            <a:prstGeom prst="rect">
              <a:avLst/>
            </a:prstGeom>
          </p:spPr>
        </p:pic>
        <p:pic>
          <p:nvPicPr>
            <p:cNvPr id="18" name="Picture 17" descr="Screen Shot 2025-07-23 at 8.15.40 AM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1524000"/>
              <a:ext cx="239227" cy="344768"/>
            </a:xfrm>
            <a:prstGeom prst="rect">
              <a:avLst/>
            </a:prstGeom>
          </p:spPr>
        </p:pic>
        <p:pic>
          <p:nvPicPr>
            <p:cNvPr id="19" name="Picture 18" descr="Screen Shot 2025-07-23 at 8.17.28 AM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524000"/>
              <a:ext cx="355600" cy="336204"/>
            </a:xfrm>
            <a:prstGeom prst="rect">
              <a:avLst/>
            </a:prstGeom>
          </p:spPr>
        </p:pic>
        <p:pic>
          <p:nvPicPr>
            <p:cNvPr id="20" name="Picture 19" descr="Screen Shot 2025-07-23 at 8.17.21 AM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1524000"/>
              <a:ext cx="381000" cy="304800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1828800" y="1524000"/>
              <a:ext cx="1371600" cy="838200"/>
            </a:xfrm>
            <a:prstGeom prst="ellipse">
              <a:avLst/>
            </a:prstGeom>
            <a:solidFill>
              <a:srgbClr val="FF6600">
                <a:alpha val="36000"/>
              </a:srgbClr>
            </a:solidFill>
            <a:ln>
              <a:solidFill>
                <a:schemeClr val="accent1">
                  <a:shade val="95000"/>
                  <a:satMod val="105000"/>
                  <a:alpha val="14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3200400" y="1447800"/>
              <a:ext cx="1447800" cy="914400"/>
            </a:xfrm>
            <a:prstGeom prst="ellipse">
              <a:avLst/>
            </a:prstGeom>
            <a:solidFill>
              <a:srgbClr val="0000FF">
                <a:alpha val="36000"/>
              </a:srgbClr>
            </a:solidFill>
            <a:ln>
              <a:solidFill>
                <a:schemeClr val="accent1">
                  <a:shade val="95000"/>
                  <a:satMod val="105000"/>
                  <a:alpha val="14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81200" y="2057400"/>
              <a:ext cx="104848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/>
                <a:t>suppressed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429000" y="2057400"/>
              <a:ext cx="90301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/>
                <a:t>enhanced</a:t>
              </a:r>
              <a:endParaRPr lang="en-US" sz="1200" b="1" dirty="0"/>
            </a:p>
          </p:txBody>
        </p:sp>
      </p:grpSp>
      <p:pic>
        <p:nvPicPr>
          <p:cNvPr id="27" name="Picture 26" descr="Screen Shot 2025-07-23 at 9.02.25 A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828800"/>
            <a:ext cx="1460500" cy="3683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096000" y="1219200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exclusive </a:t>
            </a:r>
            <a:r>
              <a:rPr lang="en-US" dirty="0" smtClean="0"/>
              <a:t>(ep</a:t>
            </a:r>
            <a:r>
              <a:rPr lang="en-US" dirty="0" smtClean="0">
                <a:sym typeface="Wingdings"/>
              </a:rPr>
              <a:t>e’p</a:t>
            </a:r>
            <a:r>
              <a:rPr lang="en-US" dirty="0" smtClean="0">
                <a:latin typeface="Symbol"/>
              </a:rPr>
              <a:t>r</a:t>
            </a:r>
            <a:r>
              <a:rPr lang="en-US" baseline="30000" dirty="0" smtClean="0">
                <a:latin typeface="Symbol"/>
              </a:rPr>
              <a:t>0</a:t>
            </a:r>
            <a:r>
              <a:rPr lang="en-US" dirty="0" smtClean="0">
                <a:latin typeface="Symbol"/>
              </a:rPr>
              <a:t>)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248400" y="4038600"/>
            <a:ext cx="1431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RGH(100 days)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1066800" y="4114800"/>
            <a:ext cx="1431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RGH(100 days)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25775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CLAS12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UT</a:t>
            </a:r>
            <a:r>
              <a:rPr lang="en-US" dirty="0" err="1" smtClean="0"/>
              <a:t>:exclusive</a:t>
            </a:r>
            <a:r>
              <a:rPr lang="en-US" dirty="0" smtClean="0"/>
              <a:t> </a:t>
            </a:r>
            <a:r>
              <a:rPr lang="en-US" dirty="0" smtClean="0">
                <a:latin typeface="Symbol"/>
              </a:rPr>
              <a:t>p</a:t>
            </a:r>
            <a:r>
              <a:rPr lang="en-US" baseline="30000" dirty="0"/>
              <a:t>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Avakian, JLab, July 30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AF6CF-B642-094E-9AA1-003F274847D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4D1BD8C-B29A-5D5C-0E2B-F52247A37CB4}"/>
              </a:ext>
            </a:extLst>
          </p:cNvPr>
          <p:cNvSpPr txBox="1"/>
          <p:nvPr/>
        </p:nvSpPr>
        <p:spPr>
          <a:xfrm>
            <a:off x="5562600" y="914400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GK:ArXiv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cs-CZ" dirty="0" smtClean="0">
                <a:solidFill>
                  <a:srgbClr val="222222"/>
                </a:solidFill>
                <a:latin typeface="Arial" panose="020B0604020202020204" pitchFamily="34" charset="0"/>
              </a:rPr>
              <a:t>1106.4897</a:t>
            </a:r>
            <a:endParaRPr lang="en-US" dirty="0"/>
          </a:p>
        </p:txBody>
      </p:sp>
      <p:pic>
        <p:nvPicPr>
          <p:cNvPr id="7" name="Picture 6" descr="Screen Shot 2025-07-21 at 11.48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3352800"/>
            <a:ext cx="8490784" cy="2679321"/>
          </a:xfrm>
          <a:prstGeom prst="rect">
            <a:avLst/>
          </a:prstGeom>
        </p:spPr>
      </p:pic>
      <p:pic>
        <p:nvPicPr>
          <p:cNvPr id="15" name="Picture 14" descr="Screen Shot 2025-07-22 at 5.26.0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00200"/>
            <a:ext cx="1841500" cy="41321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84077" y="138389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Significant transverse asymmetries predicted for exclusive </a:t>
            </a:r>
            <a:r>
              <a:rPr lang="en-US" dirty="0" smtClean="0">
                <a:latin typeface="Symbol"/>
              </a:rPr>
              <a:t>p</a:t>
            </a:r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20" name="Picture 19" descr="Screen Shot 2025-07-22 at 5.28.0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277" y="2438400"/>
            <a:ext cx="4428671" cy="39491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248400" y="2133600"/>
            <a:ext cx="2895600" cy="914400"/>
            <a:chOff x="6248400" y="2133600"/>
            <a:chExt cx="2895600" cy="914400"/>
          </a:xfrm>
        </p:grpSpPr>
        <p:pic>
          <p:nvPicPr>
            <p:cNvPr id="21" name="Picture 20" descr="Screen Shot 2025-07-23 at 8.13.21 A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2677" y="2209800"/>
              <a:ext cx="254000" cy="338667"/>
            </a:xfrm>
            <a:prstGeom prst="rect">
              <a:avLst/>
            </a:prstGeom>
          </p:spPr>
        </p:pic>
        <p:pic>
          <p:nvPicPr>
            <p:cNvPr id="22" name="Picture 21" descr="Screen Shot 2025-07-23 at 8.15.40 AM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1077" y="2209800"/>
              <a:ext cx="239227" cy="344768"/>
            </a:xfrm>
            <a:prstGeom prst="rect">
              <a:avLst/>
            </a:prstGeom>
          </p:spPr>
        </p:pic>
        <p:pic>
          <p:nvPicPr>
            <p:cNvPr id="23" name="Picture 22" descr="Screen Shot 2025-07-23 at 8.17.28 AM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7677" y="2209800"/>
              <a:ext cx="355600" cy="336204"/>
            </a:xfrm>
            <a:prstGeom prst="rect">
              <a:avLst/>
            </a:prstGeom>
          </p:spPr>
        </p:pic>
        <p:pic>
          <p:nvPicPr>
            <p:cNvPr id="24" name="Picture 23" descr="Screen Shot 2025-07-23 at 8.17.21 AM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9277" y="2209800"/>
              <a:ext cx="381000" cy="304800"/>
            </a:xfrm>
            <a:prstGeom prst="rect">
              <a:avLst/>
            </a:prstGeom>
          </p:spPr>
        </p:pic>
        <p:sp>
          <p:nvSpPr>
            <p:cNvPr id="25" name="Oval 24"/>
            <p:cNvSpPr/>
            <p:nvPr/>
          </p:nvSpPr>
          <p:spPr>
            <a:xfrm>
              <a:off x="7772400" y="2133600"/>
              <a:ext cx="1371600" cy="838200"/>
            </a:xfrm>
            <a:prstGeom prst="ellipse">
              <a:avLst/>
            </a:prstGeom>
            <a:solidFill>
              <a:srgbClr val="FF6600">
                <a:alpha val="36000"/>
              </a:srgbClr>
            </a:solidFill>
            <a:ln>
              <a:solidFill>
                <a:schemeClr val="accent1">
                  <a:shade val="95000"/>
                  <a:satMod val="105000"/>
                  <a:alpha val="14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6248400" y="2133600"/>
              <a:ext cx="1447800" cy="914400"/>
            </a:xfrm>
            <a:prstGeom prst="ellipse">
              <a:avLst/>
            </a:prstGeom>
            <a:solidFill>
              <a:srgbClr val="0000FF">
                <a:alpha val="36000"/>
              </a:srgbClr>
            </a:solidFill>
            <a:ln>
              <a:solidFill>
                <a:schemeClr val="accent1">
                  <a:shade val="95000"/>
                  <a:satMod val="105000"/>
                  <a:alpha val="14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924800" y="2667000"/>
              <a:ext cx="104848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/>
                <a:t>suppressed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477000" y="2743200"/>
              <a:ext cx="90301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/>
                <a:t>enhanced</a:t>
              </a:r>
              <a:endParaRPr lang="en-US" sz="1200" b="1" dirty="0"/>
            </a:p>
          </p:txBody>
        </p:sp>
      </p:grpSp>
      <p:pic>
        <p:nvPicPr>
          <p:cNvPr id="32" name="Picture 31" descr="Screen Shot 2025-07-23 at 8.42.39 A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5856205"/>
            <a:ext cx="3248025" cy="633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5867400"/>
            <a:ext cx="5576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Sort out large E~, needed to explain HERMES A</a:t>
            </a:r>
            <a:r>
              <a:rPr lang="en-US" baseline="-25000" dirty="0"/>
              <a:t>UL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What about HT GPDs?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52400" y="838200"/>
            <a:ext cx="4419600" cy="2438400"/>
            <a:chOff x="152400" y="838200"/>
            <a:chExt cx="4495800" cy="2438400"/>
          </a:xfrm>
        </p:grpSpPr>
        <p:pic>
          <p:nvPicPr>
            <p:cNvPr id="29" name="Picture 28" descr="HERMES-AUL-piplus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838200"/>
              <a:ext cx="2895600" cy="2438400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152400" y="914400"/>
              <a:ext cx="1905000" cy="2285999"/>
              <a:chOff x="152400" y="914400"/>
              <a:chExt cx="1905000" cy="2285999"/>
            </a:xfrm>
          </p:grpSpPr>
          <p:pic>
            <p:nvPicPr>
              <p:cNvPr id="8" name="Picture 7" descr="Screen Shot 2025-07-21 at 11.54.28 AM.pn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00" y="914400"/>
                <a:ext cx="1905000" cy="2285999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762000" y="2362200"/>
                <a:ext cx="96327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3366FF"/>
                    </a:solidFill>
                  </a:rPr>
                  <a:t>longitudinal</a:t>
                </a:r>
                <a:endParaRPr lang="en-US" sz="1200" dirty="0">
                  <a:solidFill>
                    <a:srgbClr val="3366FF"/>
                  </a:solidFill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2743200" y="1143000"/>
              <a:ext cx="1172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HERMES</a:t>
              </a:r>
              <a:endParaRPr lang="en-US" dirty="0"/>
            </a:p>
          </p:txBody>
        </p:sp>
        <p:sp>
          <p:nvSpPr>
            <p:cNvPr id="9" name="Left Brace 8"/>
            <p:cNvSpPr/>
            <p:nvPr/>
          </p:nvSpPr>
          <p:spPr>
            <a:xfrm rot="16200000">
              <a:off x="3028950" y="1695450"/>
              <a:ext cx="342900" cy="7620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95600" y="2286000"/>
              <a:ext cx="9638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exclusive </a:t>
              </a:r>
              <a:r>
                <a:rPr lang="en-US" sz="1100" dirty="0">
                  <a:latin typeface="Symbol"/>
                </a:rPr>
                <a:t>p</a:t>
              </a:r>
              <a:r>
                <a:rPr lang="en-US" sz="1100" dirty="0" smtClean="0"/>
                <a:t>+</a:t>
              </a:r>
              <a:endParaRPr lang="en-US" sz="11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0" y="914400"/>
            <a:ext cx="4419600" cy="2285999"/>
            <a:chOff x="152400" y="914400"/>
            <a:chExt cx="1905000" cy="2285999"/>
          </a:xfrm>
        </p:grpSpPr>
        <p:pic>
          <p:nvPicPr>
            <p:cNvPr id="31" name="Picture 30" descr="Screen Shot 2025-07-21 at 11.54.28 AM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914400"/>
              <a:ext cx="1905000" cy="2285999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762000" y="2362200"/>
              <a:ext cx="9632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3366FF"/>
                  </a:solidFill>
                </a:rPr>
                <a:t>longitudinal</a:t>
              </a:r>
              <a:endParaRPr lang="en-US" sz="1200" dirty="0">
                <a:solidFill>
                  <a:srgbClr val="3366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0022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MS PGothic" charset="0"/>
              </a:rPr>
              <a:t>“diffractive” VMs: rapidity gap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H. Avakian, JLab, July 30</a:t>
            </a:r>
            <a:endParaRPr lang="en-US"/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F727F91-1D5A-5648-B155-BA59E0BA0155}" type="slidenum">
              <a:rPr lang="en-US" sz="1400"/>
              <a:pPr/>
              <a:t>14</a:t>
            </a:fld>
            <a:endParaRPr lang="en-US" sz="1400"/>
          </a:p>
        </p:txBody>
      </p:sp>
      <p:sp>
        <p:nvSpPr>
          <p:cNvPr id="29700" name="TextBox 2"/>
          <p:cNvSpPr txBox="1">
            <a:spLocks noChangeArrowheads="1"/>
          </p:cNvSpPr>
          <p:nvPr/>
        </p:nvSpPr>
        <p:spPr bwMode="auto">
          <a:xfrm>
            <a:off x="228600" y="4953000"/>
            <a:ext cx="4648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All exclusive hadrons dominated by u-quarks have the same SSA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Symbol"/>
              </a:rPr>
              <a:t>r</a:t>
            </a:r>
            <a:r>
              <a:rPr lang="en-US" baseline="30000" dirty="0" smtClean="0">
                <a:solidFill>
                  <a:srgbClr val="FF0000"/>
                </a:solidFill>
              </a:rPr>
              <a:t>0</a:t>
            </a:r>
            <a:r>
              <a:rPr lang="en-US" baseline="-25000" dirty="0" smtClean="0">
                <a:solidFill>
                  <a:srgbClr val="FF0000"/>
                </a:solidFill>
              </a:rPr>
              <a:t>L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and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Symbol"/>
              </a:rPr>
              <a:t>r</a:t>
            </a:r>
            <a:r>
              <a:rPr lang="en-US" sz="1800" baseline="30000" dirty="0">
                <a:solidFill>
                  <a:srgbClr val="0000FF"/>
                </a:solidFill>
              </a:rPr>
              <a:t>0</a:t>
            </a:r>
            <a:r>
              <a:rPr lang="en-US" sz="1800" baseline="-25000" dirty="0">
                <a:solidFill>
                  <a:srgbClr val="0000FF"/>
                </a:solidFill>
              </a:rPr>
              <a:t>T</a:t>
            </a:r>
            <a:r>
              <a:rPr lang="en-US" sz="1800" baseline="-250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  <a:sym typeface="Wingdings"/>
              </a:rPr>
              <a:t>2</a:t>
            </a:r>
            <a:r>
              <a:rPr lang="en-US" sz="1800" dirty="0">
                <a:solidFill>
                  <a:srgbClr val="000000"/>
                </a:solidFill>
              </a:rPr>
              <a:t> different particles!!</a:t>
            </a:r>
            <a:r>
              <a:rPr lang="en-US" sz="1800" dirty="0" smtClean="0">
                <a:solidFill>
                  <a:srgbClr val="000000"/>
                </a:solidFill>
              </a:rPr>
              <a:t>!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4650977" y="5638800"/>
            <a:ext cx="4495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Identify kinematics of “diffractive” </a:t>
            </a:r>
            <a:r>
              <a:rPr lang="en-US" sz="1800" dirty="0">
                <a:solidFill>
                  <a:srgbClr val="FF0000"/>
                </a:solidFill>
                <a:latin typeface="Symbol"/>
              </a:rPr>
              <a:t>r</a:t>
            </a:r>
            <a:r>
              <a:rPr lang="en-US" sz="1800" baseline="30000" dirty="0">
                <a:solidFill>
                  <a:srgbClr val="FF0000"/>
                </a:solidFill>
              </a:rPr>
              <a:t>0</a:t>
            </a:r>
            <a:r>
              <a:rPr lang="en-US" sz="1800" dirty="0">
                <a:solidFill>
                  <a:srgbClr val="FF0000"/>
                </a:solidFill>
              </a:rPr>
              <a:t> by comparison with </a:t>
            </a:r>
            <a:r>
              <a:rPr lang="en-US" sz="1800" dirty="0">
                <a:solidFill>
                  <a:srgbClr val="FF0000"/>
                </a:solidFill>
                <a:latin typeface="Symbol"/>
              </a:rPr>
              <a:t>r</a:t>
            </a:r>
            <a:r>
              <a:rPr lang="en-US" sz="1800" baseline="30000" dirty="0">
                <a:solidFill>
                  <a:srgbClr val="FF0000"/>
                </a:solidFill>
              </a:rPr>
              <a:t>+</a:t>
            </a:r>
            <a:endParaRPr lang="en-US" sz="1800" dirty="0">
              <a:solidFill>
                <a:srgbClr val="FF0000"/>
              </a:solidFill>
            </a:endParaRPr>
          </a:p>
          <a:p>
            <a:endParaRPr lang="en-US" sz="1800" dirty="0"/>
          </a:p>
        </p:txBody>
      </p:sp>
      <p:grpSp>
        <p:nvGrpSpPr>
          <p:cNvPr id="8" name="Group 7"/>
          <p:cNvGrpSpPr/>
          <p:nvPr/>
        </p:nvGrpSpPr>
        <p:grpSpPr>
          <a:xfrm>
            <a:off x="76200" y="914400"/>
            <a:ext cx="4495800" cy="4038600"/>
            <a:chOff x="23519" y="990600"/>
            <a:chExt cx="4559755" cy="4064516"/>
          </a:xfrm>
        </p:grpSpPr>
        <p:pic>
          <p:nvPicPr>
            <p:cNvPr id="3" name="Picture 2" descr="flu2fuu-rho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82" y="990600"/>
              <a:ext cx="4540817" cy="4038600"/>
            </a:xfrm>
            <a:prstGeom prst="rect">
              <a:avLst/>
            </a:prstGeom>
          </p:spPr>
        </p:pic>
        <p:pic>
          <p:nvPicPr>
            <p:cNvPr id="4" name="Picture 3" descr="fl2fuu-all-pa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9" y="1066800"/>
              <a:ext cx="4554300" cy="398831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66800" y="1143000"/>
              <a:ext cx="3516474" cy="354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Beam SSA for exclusive states</a:t>
              </a:r>
            </a:p>
          </p:txBody>
        </p:sp>
        <p:sp>
          <p:nvSpPr>
            <p:cNvPr id="16" name="Left Brace 15"/>
            <p:cNvSpPr/>
            <p:nvPr/>
          </p:nvSpPr>
          <p:spPr>
            <a:xfrm rot="5400000" flipH="1">
              <a:off x="3848100" y="3771900"/>
              <a:ext cx="304800" cy="990600"/>
            </a:xfrm>
            <a:prstGeom prst="leftBrace">
              <a:avLst/>
            </a:prstGeom>
            <a:ln>
              <a:solidFill>
                <a:srgbClr val="FF0000"/>
              </a:solidFill>
            </a:ln>
            <a:effectLst>
              <a:outerShdw blurRad="40000" dist="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572000" y="990600"/>
            <a:ext cx="4191000" cy="1981200"/>
            <a:chOff x="3499585" y="990600"/>
            <a:chExt cx="5263415" cy="3352800"/>
          </a:xfrm>
        </p:grpSpPr>
        <p:pic>
          <p:nvPicPr>
            <p:cNvPr id="7" name="Picture 6" descr="Screen Shot 2025-01-27 at 10.05.09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9585" y="990600"/>
              <a:ext cx="5263415" cy="33528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876800" y="17526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518920" y="1447799"/>
              <a:ext cx="634479" cy="4166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Symbol"/>
                </a:rPr>
                <a:t>r</a:t>
              </a:r>
              <a:r>
                <a:rPr lang="en-US" baseline="30000" dirty="0"/>
                <a:t>0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57800" y="2209800"/>
              <a:ext cx="4392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</a:rPr>
                <a:t>t&lt;1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47966" y="3225800"/>
              <a:ext cx="5889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t&lt;0.5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72000" y="1143000"/>
              <a:ext cx="1752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Symbol"/>
                </a:rPr>
                <a:t> </a:t>
              </a:r>
              <a:r>
                <a:rPr lang="en-US" dirty="0"/>
                <a:t>ep</a:t>
              </a:r>
              <a:r>
                <a:rPr lang="en-US" dirty="0">
                  <a:sym typeface="Wingdings"/>
                </a:rPr>
                <a:t>e’p</a:t>
              </a:r>
              <a:r>
                <a:rPr lang="en-US" dirty="0">
                  <a:latin typeface="Symbol"/>
                </a:rPr>
                <a:t>r</a:t>
              </a:r>
              <a:r>
                <a:rPr lang="en-US" baseline="30000" dirty="0"/>
                <a:t>0</a:t>
              </a:r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733800" y="3505200"/>
            <a:ext cx="581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ymbol"/>
              </a:rPr>
              <a:t>r</a:t>
            </a:r>
            <a:r>
              <a:rPr lang="en-US" sz="2400" baseline="30000" dirty="0">
                <a:solidFill>
                  <a:srgbClr val="FF0000"/>
                </a:solidFill>
              </a:rPr>
              <a:t>0</a:t>
            </a:r>
            <a:r>
              <a:rPr lang="en-US" sz="2400" baseline="-25000" dirty="0">
                <a:solidFill>
                  <a:srgbClr val="FF0000"/>
                </a:solidFill>
              </a:rPr>
              <a:t>L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895600" y="2362200"/>
            <a:ext cx="5930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  <a:latin typeface="Symbol"/>
              </a:rPr>
              <a:t>r</a:t>
            </a:r>
            <a:r>
              <a:rPr lang="en-US" sz="2400" baseline="30000" dirty="0">
                <a:solidFill>
                  <a:srgbClr val="000090"/>
                </a:solidFill>
              </a:rPr>
              <a:t>0</a:t>
            </a:r>
            <a:r>
              <a:rPr lang="en-US" sz="2400" baseline="-25000" dirty="0">
                <a:solidFill>
                  <a:srgbClr val="000090"/>
                </a:solidFill>
              </a:rPr>
              <a:t>T</a:t>
            </a:r>
            <a:r>
              <a:rPr lang="en-US" sz="2000" baseline="-25000" dirty="0">
                <a:solidFill>
                  <a:srgbClr val="000090"/>
                </a:solidFill>
              </a:rPr>
              <a:t> 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715000" y="3581400"/>
            <a:ext cx="3352800" cy="1905000"/>
            <a:chOff x="7069864" y="1143000"/>
            <a:chExt cx="2074136" cy="1460548"/>
          </a:xfrm>
        </p:grpSpPr>
        <p:pic>
          <p:nvPicPr>
            <p:cNvPr id="22" name="Picture 21" descr="Screen Shot 2025-02-14 at 8.48.48 A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864" y="1143000"/>
              <a:ext cx="2074136" cy="146054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848600" y="1295400"/>
              <a:ext cx="104640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all exclusive </a:t>
              </a:r>
              <a:r>
                <a:rPr lang="en-US" sz="1000" b="1" dirty="0">
                  <a:latin typeface="Symbol"/>
                </a:rPr>
                <a:t>r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134961" y="1981200"/>
              <a:ext cx="807066" cy="188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FF0000"/>
                  </a:solidFill>
                </a:rPr>
                <a:t>longitudinal </a:t>
              </a:r>
              <a:r>
                <a:rPr lang="en-US" sz="1000" b="1" dirty="0">
                  <a:solidFill>
                    <a:srgbClr val="FF0000"/>
                  </a:solidFill>
                  <a:latin typeface="Symbol"/>
                </a:rPr>
                <a:t>r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724400" y="2971800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Significant rapidity gap between protons (backward) and rho (forward)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="" xmlns:a16="http://schemas.microsoft.com/office/drawing/2014/main" id="{C296255F-3679-1756-F731-6DD8E237D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710" y="817893"/>
            <a:ext cx="29649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err="1"/>
              <a:t>G.Matousek</a:t>
            </a:r>
            <a:r>
              <a:rPr lang="en-US" altLang="en-US" sz="1200" dirty="0"/>
              <a:t> (Duke) &amp; </a:t>
            </a:r>
            <a:r>
              <a:rPr lang="en-US" altLang="en-US" sz="1200" dirty="0" err="1"/>
              <a:t>N.Trotta</a:t>
            </a:r>
            <a:r>
              <a:rPr lang="en-US" altLang="en-US" sz="1200" dirty="0"/>
              <a:t> (UCONN)</a:t>
            </a:r>
          </a:p>
        </p:txBody>
      </p: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4263340"/>
            <a:ext cx="914400" cy="23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93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25-04-23 at 7.59.1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743200"/>
            <a:ext cx="6781800" cy="1662368"/>
          </a:xfrm>
          <a:prstGeom prst="rect">
            <a:avLst/>
          </a:prstGeom>
        </p:spPr>
      </p:pic>
      <p:pic>
        <p:nvPicPr>
          <p:cNvPr id="5" name="Picture 4" descr="Screen Shot 2025-04-23 at 7.23.4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2438400" cy="1813571"/>
          </a:xfrm>
          <a:prstGeom prst="rect">
            <a:avLst/>
          </a:prstGeom>
        </p:spPr>
      </p:pic>
      <p:sp>
        <p:nvSpPr>
          <p:cNvPr id="17414" name="TextBox 15"/>
          <p:cNvSpPr txBox="1">
            <a:spLocks noChangeArrowheads="1"/>
          </p:cNvSpPr>
          <p:nvPr/>
        </p:nvSpPr>
        <p:spPr bwMode="auto">
          <a:xfrm>
            <a:off x="914400" y="144463"/>
            <a:ext cx="8121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/>
              <a:t>Structure functions </a:t>
            </a:r>
            <a:r>
              <a:rPr lang="en-US" sz="2800" dirty="0" smtClean="0"/>
              <a:t>case of VMs</a:t>
            </a:r>
            <a:endParaRPr lang="en-US" sz="2800" dirty="0"/>
          </a:p>
        </p:txBody>
      </p:sp>
      <p:sp>
        <p:nvSpPr>
          <p:cNvPr id="1741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86800" y="6477000"/>
            <a:ext cx="534988" cy="30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E51486-F280-9346-A11E-20885DB85214}" type="slidenum">
              <a:rPr lang="en-US" sz="1800">
                <a:cs typeface="Arial" charset="0"/>
              </a:rPr>
              <a:pPr/>
              <a:t>15</a:t>
            </a:fld>
            <a:endParaRPr lang="en-US" sz="1800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514600" y="6477000"/>
            <a:ext cx="3917950" cy="311150"/>
          </a:xfrm>
        </p:spPr>
        <p:txBody>
          <a:bodyPr/>
          <a:lstStyle/>
          <a:p>
            <a:pPr>
              <a:defRPr/>
            </a:pPr>
            <a:r>
              <a:rPr lang="it-IT" smtClean="0"/>
              <a:t>H. Avakian, JLab, July 30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838200"/>
            <a:ext cx="1930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err="1" smtClean="0"/>
              <a:t>Diehl</a:t>
            </a:r>
            <a:r>
              <a:rPr lang="nb-NO" dirty="0" smtClean="0"/>
              <a:t>: 0704.1565</a:t>
            </a:r>
            <a:endParaRPr lang="en-US" dirty="0"/>
          </a:p>
        </p:txBody>
      </p:sp>
      <p:pic>
        <p:nvPicPr>
          <p:cNvPr id="6" name="Picture 5" descr="Screen Shot 2025-04-23 at 7.24.2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066801"/>
            <a:ext cx="5791200" cy="167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600" y="762000"/>
            <a:ext cx="2365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angles involved</a:t>
            </a:r>
            <a:endParaRPr lang="en-US" dirty="0"/>
          </a:p>
        </p:txBody>
      </p:sp>
      <p:pic>
        <p:nvPicPr>
          <p:cNvPr id="8" name="Picture 7" descr="Screen Shot 2025-04-23 at 7.25.28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38200"/>
            <a:ext cx="2735179" cy="393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0800" y="1295400"/>
            <a:ext cx="873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helicities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743200" y="1143000"/>
            <a:ext cx="762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3352800" y="1143000"/>
            <a:ext cx="76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3429000" y="1143000"/>
            <a:ext cx="685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creen Shot 2025-04-23 at 8.00.35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00600"/>
            <a:ext cx="7239000" cy="107539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419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beam and  </a:t>
            </a:r>
            <a:r>
              <a:rPr lang="en-US" dirty="0"/>
              <a:t>target </a:t>
            </a:r>
            <a:r>
              <a:rPr lang="en-US" dirty="0" smtClean="0"/>
              <a:t>polarizations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990600" y="4724400"/>
            <a:ext cx="609600" cy="1524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57200" y="4800600"/>
            <a:ext cx="3810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28800" y="4953000"/>
            <a:ext cx="1402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longitudinal rho</a:t>
            </a:r>
            <a:endParaRPr lang="en-US" sz="1400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438400" y="5181600"/>
            <a:ext cx="4572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6553200" y="5105400"/>
            <a:ext cx="3810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010400" y="4876800"/>
            <a:ext cx="1332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transverse rho</a:t>
            </a:r>
            <a:endParaRPr lang="en-US" sz="1400" dirty="0"/>
          </a:p>
        </p:txBody>
      </p:sp>
      <p:sp>
        <p:nvSpPr>
          <p:cNvPr id="33" name="Rectangle 32"/>
          <p:cNvSpPr/>
          <p:nvPr/>
        </p:nvSpPr>
        <p:spPr>
          <a:xfrm>
            <a:off x="2971800" y="5867400"/>
            <a:ext cx="2514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interference </a:t>
            </a:r>
            <a:r>
              <a:rPr lang="en-US" sz="1400" dirty="0"/>
              <a:t>between longitudinal and transverse </a:t>
            </a:r>
            <a:r>
              <a:rPr lang="en-US" dirty="0">
                <a:latin typeface="Symbol"/>
              </a:rPr>
              <a:t>r</a:t>
            </a:r>
            <a:endParaRPr lang="en-US" sz="1400" dirty="0">
              <a:latin typeface="Symbol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4495800" y="5638800"/>
            <a:ext cx="76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410200" y="4495800"/>
            <a:ext cx="358140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All W</a:t>
            </a:r>
            <a:r>
              <a:rPr lang="en-US" baseline="-25000" dirty="0" smtClean="0"/>
              <a:t>XY</a:t>
            </a:r>
            <a:r>
              <a:rPr lang="en-US" dirty="0" smtClean="0"/>
              <a:t> </a:t>
            </a:r>
            <a:r>
              <a:rPr lang="en-US" dirty="0"/>
              <a:t>depend on </a:t>
            </a:r>
            <a:r>
              <a:rPr lang="en-US" b="1" dirty="0"/>
              <a:t>Q</a:t>
            </a:r>
            <a:r>
              <a:rPr lang="en-US" b="1" baseline="30000" dirty="0"/>
              <a:t>2</a:t>
            </a:r>
            <a:r>
              <a:rPr lang="en-US" dirty="0"/>
              <a:t>, </a:t>
            </a:r>
            <a:r>
              <a:rPr lang="en-US" b="1" dirty="0" err="1"/>
              <a:t>x</a:t>
            </a:r>
            <a:r>
              <a:rPr lang="en-US" baseline="-25000" dirty="0" err="1"/>
              <a:t>B</a:t>
            </a:r>
            <a:r>
              <a:rPr lang="en-US" dirty="0"/>
              <a:t> and </a:t>
            </a:r>
            <a:r>
              <a:rPr lang="en-US" b="1" dirty="0" smtClean="0"/>
              <a:t>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476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Shot 2025-04-23 at 8.11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" y="3138648"/>
            <a:ext cx="7239000" cy="3220324"/>
          </a:xfrm>
          <a:prstGeom prst="rect">
            <a:avLst/>
          </a:prstGeom>
        </p:spPr>
      </p:pic>
      <p:pic>
        <p:nvPicPr>
          <p:cNvPr id="15" name="Picture 14" descr="Screen Shot 2025-04-23 at 8.12.2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" y="1219200"/>
            <a:ext cx="6019800" cy="983154"/>
          </a:xfrm>
          <a:prstGeom prst="rect">
            <a:avLst/>
          </a:prstGeom>
        </p:spPr>
      </p:pic>
      <p:sp>
        <p:nvSpPr>
          <p:cNvPr id="17414" name="TextBox 15"/>
          <p:cNvSpPr txBox="1">
            <a:spLocks noChangeArrowheads="1"/>
          </p:cNvSpPr>
          <p:nvPr/>
        </p:nvSpPr>
        <p:spPr bwMode="auto">
          <a:xfrm>
            <a:off x="914400" y="144463"/>
            <a:ext cx="8121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/>
              <a:t>Structure </a:t>
            </a:r>
            <a:r>
              <a:rPr lang="en-US" sz="2800" dirty="0" smtClean="0"/>
              <a:t>functions: case of VMs</a:t>
            </a:r>
            <a:endParaRPr lang="en-US" sz="2800" dirty="0"/>
          </a:p>
        </p:txBody>
      </p:sp>
      <p:sp>
        <p:nvSpPr>
          <p:cNvPr id="1741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86800" y="6477000"/>
            <a:ext cx="534988" cy="30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E51486-F280-9346-A11E-20885DB85214}" type="slidenum">
              <a:rPr lang="en-US" sz="1800">
                <a:cs typeface="Arial" charset="0"/>
              </a:rPr>
              <a:pPr/>
              <a:t>16</a:t>
            </a:fld>
            <a:endParaRPr lang="en-US" sz="1800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514600" y="6477000"/>
            <a:ext cx="3917950" cy="311150"/>
          </a:xfrm>
        </p:spPr>
        <p:txBody>
          <a:bodyPr/>
          <a:lstStyle/>
          <a:p>
            <a:pPr>
              <a:defRPr/>
            </a:pPr>
            <a:r>
              <a:rPr lang="it-IT" smtClean="0"/>
              <a:t>H. Avakian, JLab, July 30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838200"/>
            <a:ext cx="1930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err="1" smtClean="0"/>
              <a:t>Diehl</a:t>
            </a:r>
            <a:r>
              <a:rPr lang="nb-NO" dirty="0" smtClean="0"/>
              <a:t>: 0704.1565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762000"/>
            <a:ext cx="2365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angles involved</a:t>
            </a:r>
            <a:endParaRPr lang="en-US" dirty="0"/>
          </a:p>
        </p:txBody>
      </p:sp>
      <p:pic>
        <p:nvPicPr>
          <p:cNvPr id="8" name="Picture 7" descr="Screen Shot 2025-04-23 at 7.25.28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38200"/>
            <a:ext cx="2735179" cy="393700"/>
          </a:xfrm>
          <a:prstGeom prst="rect">
            <a:avLst/>
          </a:prstGeom>
        </p:spPr>
      </p:pic>
      <p:pic>
        <p:nvPicPr>
          <p:cNvPr id="18" name="Picture 17" descr="Screen Shot 2025-04-23 at 7.34.13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95400"/>
            <a:ext cx="2220534" cy="39937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43000" y="2362200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beam SSA involves several dynamical contributions 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1981200" y="2133600"/>
            <a:ext cx="76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524000" y="5105400"/>
            <a:ext cx="1768725" cy="4657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447800" y="3200400"/>
            <a:ext cx="1768725" cy="4657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590800"/>
            <a:ext cx="1387155" cy="254784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962400"/>
            <a:ext cx="3352800" cy="26698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791200" y="3276600"/>
            <a:ext cx="20893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After integration over</a:t>
            </a:r>
          </a:p>
          <a:p>
            <a:r>
              <a:rPr lang="en-US" sz="1600" dirty="0" smtClean="0"/>
              <a:t>two terms survive </a:t>
            </a:r>
            <a:endParaRPr lang="en-US" sz="1600" dirty="0"/>
          </a:p>
        </p:txBody>
      </p: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731" y="3267174"/>
            <a:ext cx="279400" cy="317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105400" y="5486400"/>
            <a:ext cx="38862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Detector has acceptances in angles, and integration should account that to be interpretable by theory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4191000" y="3505200"/>
            <a:ext cx="13716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4495800" y="4267200"/>
            <a:ext cx="31242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591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25-05-16 at 6.01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38200"/>
            <a:ext cx="2374900" cy="1447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7572BF7-C1A5-A7BA-7CDE-DD3C633A3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993" y="1917206"/>
            <a:ext cx="5000032" cy="36772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563563"/>
          </a:xfrm>
        </p:spPr>
        <p:txBody>
          <a:bodyPr/>
          <a:lstStyle/>
          <a:p>
            <a:r>
              <a:rPr lang="en-US" dirty="0"/>
              <a:t>What we know about the longitudinal rho</a:t>
            </a:r>
            <a:endParaRPr lang="en-US" baseline="-25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Avakian, JLab, July 30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AF6CF-B642-094E-9AA1-003F274847D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71166" y="1447800"/>
            <a:ext cx="4472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Has huge SSAs (negative for beam SSA)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2600" y="4622881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CLAS12 PRELIMINARY</a:t>
            </a:r>
          </a:p>
        </p:txBody>
      </p:sp>
      <p:pic>
        <p:nvPicPr>
          <p:cNvPr id="13" name="Picture 12" descr="Screen Shot 2025-04-14 at 9.53.4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33599"/>
            <a:ext cx="4029141" cy="33528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90800" y="2362200"/>
            <a:ext cx="104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CLAS12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1507737" cy="2252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400" y="5410200"/>
            <a:ext cx="3939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Very challenging to measure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>
                <a:sym typeface="Wingdings"/>
              </a:rPr>
              <a:t>asymmetric decays hard to detect and identify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1884556" cy="457200"/>
          </a:xfrm>
          <a:prstGeom prst="rect">
            <a:avLst/>
          </a:prstGeom>
        </p:spPr>
      </p:pic>
      <p:pic>
        <p:nvPicPr>
          <p:cNvPr id="9" name="Picture 8" descr="Screen Shot 2025-05-16 at 6.12.31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402394"/>
            <a:ext cx="2057400" cy="147440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648200" y="914400"/>
            <a:ext cx="4264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longitudinal </a:t>
            </a:r>
            <a:r>
              <a:rPr lang="en-US" sz="2000" dirty="0">
                <a:latin typeface="Symbol"/>
              </a:rPr>
              <a:t>r</a:t>
            </a:r>
            <a:r>
              <a:rPr lang="en-US" sz="2000" dirty="0">
                <a:sym typeface="Wingdings"/>
              </a:rPr>
              <a:t> source of info on </a:t>
            </a:r>
            <a:r>
              <a:rPr lang="en-US" sz="2000" dirty="0">
                <a:latin typeface="Symbol"/>
              </a:rPr>
              <a:t>g</a:t>
            </a:r>
            <a:r>
              <a:rPr lang="en-US" sz="2000" baseline="30000" dirty="0">
                <a:latin typeface="Symbol"/>
              </a:rPr>
              <a:t>*</a:t>
            </a:r>
            <a:r>
              <a:rPr lang="en-US" sz="2000" baseline="-25000" dirty="0">
                <a:sym typeface="Wingdings"/>
              </a:rPr>
              <a:t>L</a:t>
            </a:r>
            <a:endParaRPr lang="en-US" sz="20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4419600" y="53340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Interference of </a:t>
            </a:r>
            <a:r>
              <a:rPr lang="en-US" sz="2400" dirty="0" err="1">
                <a:solidFill>
                  <a:srgbClr val="0000FF"/>
                </a:solidFill>
                <a:latin typeface="Symbol"/>
              </a:rPr>
              <a:t>g</a:t>
            </a:r>
            <a:r>
              <a:rPr lang="en-US" sz="2400" baseline="-25000" dirty="0" err="1">
                <a:solidFill>
                  <a:srgbClr val="0000FF"/>
                </a:solidFill>
                <a:sym typeface="Wingdings"/>
              </a:rPr>
              <a:t>T</a:t>
            </a:r>
            <a:r>
              <a:rPr lang="en-US" sz="2400" dirty="0">
                <a:solidFill>
                  <a:srgbClr val="0000FF"/>
                </a:solidFill>
              </a:rPr>
              <a:t>*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sz="2400" dirty="0" err="1">
                <a:solidFill>
                  <a:srgbClr val="0000FF"/>
                </a:solidFill>
                <a:latin typeface="Symbol"/>
              </a:rPr>
              <a:t>r</a:t>
            </a:r>
            <a:r>
              <a:rPr lang="en-US" sz="2400" baseline="-25000" dirty="0" err="1">
                <a:sym typeface="Wingdings"/>
              </a:rPr>
              <a:t>L</a:t>
            </a:r>
            <a:r>
              <a:rPr lang="en-US" sz="2400" dirty="0">
                <a:sym typeface="Wingdings"/>
              </a:rPr>
              <a:t> and  </a:t>
            </a:r>
            <a:r>
              <a:rPr lang="en-US" sz="2400" dirty="0" err="1">
                <a:solidFill>
                  <a:srgbClr val="FF0000"/>
                </a:solidFill>
                <a:latin typeface="Symbol"/>
              </a:rPr>
              <a:t>g</a:t>
            </a:r>
            <a:r>
              <a:rPr lang="en-US" sz="2400" baseline="-25000" dirty="0" err="1">
                <a:solidFill>
                  <a:srgbClr val="FF0000"/>
                </a:solidFill>
                <a:sym typeface="Wingdings"/>
              </a:rPr>
              <a:t>L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*</a:t>
            </a:r>
            <a:r>
              <a:rPr lang="en-US" sz="2400" dirty="0" err="1">
                <a:solidFill>
                  <a:srgbClr val="FF0000"/>
                </a:solidFill>
                <a:latin typeface="Symbol"/>
              </a:rPr>
              <a:t>r</a:t>
            </a:r>
            <a:r>
              <a:rPr lang="en-US" sz="2400" baseline="-25000" dirty="0" err="1">
                <a:solidFill>
                  <a:srgbClr val="FF0000"/>
                </a:solidFill>
                <a:sym typeface="Wingdings"/>
              </a:rPr>
              <a:t>L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pic>
        <p:nvPicPr>
          <p:cNvPr id="20" name="Picture 19" descr="Screen Shot 2025-04-23 at 9.44.35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791200"/>
            <a:ext cx="1981200" cy="3814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867400" y="5867400"/>
            <a:ext cx="3117172" cy="30777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ym typeface="Wingdings"/>
              </a:rPr>
              <a:t>  measured 0 at </a:t>
            </a:r>
            <a:r>
              <a:rPr lang="en-US" sz="1200" dirty="0">
                <a:sym typeface="Wingdings"/>
              </a:rPr>
              <a:t>HERMES/COMPASS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3276600" y="4191000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ymbol"/>
              </a:rPr>
              <a:t>r</a:t>
            </a:r>
            <a:r>
              <a:rPr lang="en-US" baseline="30000" dirty="0">
                <a:solidFill>
                  <a:srgbClr val="FF0000"/>
                </a:solidFill>
              </a:rPr>
              <a:t>0</a:t>
            </a:r>
            <a:r>
              <a:rPr lang="en-US" baseline="-25000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828800" y="2743200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Symbol"/>
              </a:rPr>
              <a:t>r</a:t>
            </a:r>
            <a:r>
              <a:rPr lang="en-US" baseline="30000" dirty="0">
                <a:solidFill>
                  <a:srgbClr val="0000FF"/>
                </a:solidFill>
              </a:rPr>
              <a:t>0</a:t>
            </a:r>
            <a:r>
              <a:rPr lang="en-US" baseline="-25000" dirty="0">
                <a:solidFill>
                  <a:srgbClr val="0000FF"/>
                </a:solidFill>
              </a:rPr>
              <a:t>T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A532CA9-3562-3834-69E6-A86AE2266FC6}"/>
              </a:ext>
            </a:extLst>
          </p:cNvPr>
          <p:cNvSpPr txBox="1"/>
          <p:nvPr/>
        </p:nvSpPr>
        <p:spPr>
          <a:xfrm>
            <a:off x="6017453" y="6134483"/>
            <a:ext cx="308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Needed for L/T separation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52400" y="2209800"/>
            <a:ext cx="1447800" cy="3248799"/>
            <a:chOff x="152400" y="2209800"/>
            <a:chExt cx="1447800" cy="3248799"/>
          </a:xfrm>
        </p:grpSpPr>
        <p:sp>
          <p:nvSpPr>
            <p:cNvPr id="11" name="Oval 10"/>
            <p:cNvSpPr/>
            <p:nvPr/>
          </p:nvSpPr>
          <p:spPr>
            <a:xfrm>
              <a:off x="457200" y="2209800"/>
              <a:ext cx="1143000" cy="289560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2400" y="5181600"/>
              <a:ext cx="11340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1 bin in ZEUS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228600" y="4495800"/>
              <a:ext cx="304800" cy="762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8558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 noChangeArrowheads="1"/>
          </p:cNvSpPr>
          <p:nvPr>
            <p:ph type="title"/>
          </p:nvPr>
        </p:nvSpPr>
        <p:spPr>
          <a:xfrm>
            <a:off x="-152400" y="27281"/>
            <a:ext cx="9144000" cy="563562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MS PGothic" charset="0"/>
              </a:rPr>
              <a:t>Studies of  </a:t>
            </a:r>
            <a:r>
              <a:rPr lang="en-US" sz="2400" dirty="0">
                <a:latin typeface="Symbol" charset="0"/>
                <a:ea typeface="MS PGothic" charset="0"/>
              </a:rPr>
              <a:t>r</a:t>
            </a:r>
            <a:r>
              <a:rPr lang="en-US" sz="2400" baseline="30000" dirty="0">
                <a:latin typeface="Arial" charset="0"/>
                <a:ea typeface="MS PGothic" charset="0"/>
              </a:rPr>
              <a:t>0</a:t>
            </a:r>
            <a:r>
              <a:rPr lang="en-US" sz="2400" dirty="0">
                <a:latin typeface="Arial" charset="0"/>
                <a:ea typeface="MS PGothic" charset="0"/>
              </a:rPr>
              <a:t> impact with longitudinally polarized NH</a:t>
            </a:r>
            <a:r>
              <a:rPr lang="en-US" sz="2400" baseline="-25000" dirty="0">
                <a:latin typeface="Arial" charset="0"/>
                <a:ea typeface="MS PGothic" charset="0"/>
              </a:rPr>
              <a:t>3</a:t>
            </a:r>
            <a:r>
              <a:rPr lang="en-US" sz="2400" dirty="0">
                <a:latin typeface="Arial" charset="0"/>
                <a:ea typeface="MS PGothic" charset="0"/>
              </a:rPr>
              <a:t> target</a:t>
            </a:r>
          </a:p>
        </p:txBody>
      </p:sp>
      <p:sp>
        <p:nvSpPr>
          <p:cNvPr id="5325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58200" y="7146925"/>
            <a:ext cx="6858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7DBED031-2CD2-414B-AFD6-104DA72A6FDF}" type="slidenum">
              <a:rPr lang="en-US" sz="1400"/>
              <a:pPr/>
              <a:t>18</a:t>
            </a:fld>
            <a:endParaRPr lang="en-US" sz="1400"/>
          </a:p>
        </p:txBody>
      </p:sp>
      <p:sp>
        <p:nvSpPr>
          <p:cNvPr id="53251" name="TextBox 14"/>
          <p:cNvSpPr txBox="1">
            <a:spLocks noChangeArrowheads="1"/>
          </p:cNvSpPr>
          <p:nvPr/>
        </p:nvSpPr>
        <p:spPr bwMode="auto">
          <a:xfrm>
            <a:off x="228600" y="4648200"/>
            <a:ext cx="7848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buFont typeface="Arial"/>
              <a:buChar char="•"/>
            </a:pPr>
            <a:endParaRPr lang="en-US" sz="1800" dirty="0"/>
          </a:p>
          <a:p>
            <a:pPr>
              <a:buFont typeface="Arial"/>
              <a:buChar char="•"/>
            </a:pPr>
            <a:r>
              <a:rPr lang="en-US" sz="1800" dirty="0"/>
              <a:t>DSA is P-even,  SSA is P-odd</a:t>
            </a:r>
          </a:p>
          <a:p>
            <a:pPr>
              <a:buFont typeface="Arial"/>
              <a:buChar char="•"/>
            </a:pPr>
            <a:r>
              <a:rPr lang="en-US" sz="1800" dirty="0"/>
              <a:t>longitudinal photon cross section is P-odd</a:t>
            </a:r>
          </a:p>
          <a:p>
            <a:r>
              <a:rPr lang="en-US" sz="1800" dirty="0">
                <a:sym typeface="Wingdings"/>
              </a:rPr>
              <a:t> contribution </a:t>
            </a:r>
            <a:r>
              <a:rPr lang="en-US" sz="1800" dirty="0"/>
              <a:t>appears only in the SSA, a P-odd observable, and does not appear in DSA(</a:t>
            </a:r>
            <a:r>
              <a:rPr lang="en-US" sz="1800" dirty="0">
                <a:sym typeface="Wingdings"/>
              </a:rPr>
              <a:t></a:t>
            </a:r>
            <a:r>
              <a:rPr lang="en-US" sz="1800" dirty="0"/>
              <a:t>significant dilution in DSA)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Avakian, JLab, July 30</a:t>
            </a:r>
            <a:endParaRPr lang="en-US"/>
          </a:p>
        </p:txBody>
      </p:sp>
      <p:sp>
        <p:nvSpPr>
          <p:cNvPr id="53260" name="TextBox 5"/>
          <p:cNvSpPr txBox="1">
            <a:spLocks noChangeArrowheads="1"/>
          </p:cNvSpPr>
          <p:nvPr/>
        </p:nvSpPr>
        <p:spPr bwMode="auto">
          <a:xfrm>
            <a:off x="152400" y="3581400"/>
            <a:ext cx="43725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dirty="0"/>
              <a:t>Need clear separation of hydrogen from NH</a:t>
            </a:r>
            <a:r>
              <a:rPr lang="en-US" sz="1400" baseline="-25000" dirty="0"/>
              <a:t>3</a:t>
            </a:r>
          </a:p>
          <a:p>
            <a:r>
              <a:rPr lang="en-US" sz="1400" dirty="0"/>
              <a:t>and “diffractive” exclusive </a:t>
            </a:r>
            <a:r>
              <a:rPr lang="en-US" sz="1400" dirty="0">
                <a:latin typeface="Symbol"/>
              </a:rPr>
              <a:t>r</a:t>
            </a:r>
            <a:r>
              <a:rPr lang="en-US" sz="1400" dirty="0"/>
              <a:t>0s from exclusive </a:t>
            </a:r>
            <a:r>
              <a:rPr lang="en-US" sz="1400" dirty="0" err="1">
                <a:latin typeface="Symbol"/>
              </a:rPr>
              <a:t>p+p</a:t>
            </a:r>
            <a:r>
              <a:rPr lang="en-US" sz="1400" dirty="0">
                <a:latin typeface="Symbol"/>
              </a:rPr>
              <a:t>-</a:t>
            </a:r>
            <a:endParaRPr lang="en-US" sz="1400" baseline="-25000" dirty="0"/>
          </a:p>
        </p:txBody>
      </p:sp>
      <p:pic>
        <p:nvPicPr>
          <p:cNvPr id="2" name="Picture 1" descr="Screen Shot 2024-08-15 at 12.02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38200"/>
            <a:ext cx="4207285" cy="260150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62000" y="2590800"/>
            <a:ext cx="3352800" cy="1162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254" name="TextBox 1"/>
          <p:cNvSpPr txBox="1">
            <a:spLocks noChangeArrowheads="1"/>
          </p:cNvSpPr>
          <p:nvPr/>
        </p:nvSpPr>
        <p:spPr bwMode="auto">
          <a:xfrm>
            <a:off x="1828800" y="990600"/>
            <a:ext cx="2262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i="1" dirty="0"/>
              <a:t>CLAS12 Preliminary</a:t>
            </a:r>
          </a:p>
        </p:txBody>
      </p:sp>
      <p:sp>
        <p:nvSpPr>
          <p:cNvPr id="53258" name="TextBox 4"/>
          <p:cNvSpPr txBox="1">
            <a:spLocks noChangeArrowheads="1"/>
          </p:cNvSpPr>
          <p:nvPr/>
        </p:nvSpPr>
        <p:spPr bwMode="auto">
          <a:xfrm>
            <a:off x="838200" y="2590800"/>
            <a:ext cx="14199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dirty="0" err="1"/>
              <a:t>ep</a:t>
            </a:r>
            <a:r>
              <a:rPr lang="en-US" sz="1800" dirty="0"/>
              <a:t>-&gt;</a:t>
            </a:r>
            <a:r>
              <a:rPr lang="en-US" sz="1800" dirty="0" err="1"/>
              <a:t>e’p’</a:t>
            </a:r>
            <a:r>
              <a:rPr lang="en-US" altLang="ja-JP" sz="1800" dirty="0" err="1">
                <a:latin typeface="Symbol" charset="0"/>
              </a:rPr>
              <a:t>p</a:t>
            </a:r>
            <a:r>
              <a:rPr lang="en-US" altLang="ja-JP" sz="1800" baseline="30000" dirty="0" err="1">
                <a:latin typeface="Symbol" charset="0"/>
              </a:rPr>
              <a:t>+</a:t>
            </a:r>
            <a:r>
              <a:rPr lang="en-US" altLang="ja-JP" sz="1800" dirty="0" err="1">
                <a:latin typeface="Symbol" charset="0"/>
              </a:rPr>
              <a:t>p</a:t>
            </a:r>
            <a:r>
              <a:rPr lang="en-US" altLang="ja-JP" sz="1800" baseline="30000" dirty="0">
                <a:latin typeface="Symbol" charset="0"/>
              </a:rPr>
              <a:t>-</a:t>
            </a:r>
            <a:endParaRPr lang="en-US" sz="1800" baseline="300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05000" y="2209800"/>
            <a:ext cx="106680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creen Shot 2025-07-22 at 4.55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377" y="1066800"/>
            <a:ext cx="4798423" cy="2895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19800" y="762000"/>
            <a:ext cx="2714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A.Bongallino</a:t>
            </a:r>
            <a:r>
              <a:rPr lang="en-US" sz="1600" dirty="0"/>
              <a:t> (theory bands)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0600" y="3962400"/>
            <a:ext cx="4370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Exclusive rho, dominated by longitudinal photons introduces dilution to A</a:t>
            </a:r>
            <a:r>
              <a:rPr lang="en-US" baseline="-25000" dirty="0" smtClean="0"/>
              <a:t>1</a:t>
            </a:r>
            <a:r>
              <a:rPr lang="en-US" dirty="0" smtClean="0"/>
              <a:t> at lower x&amp;Q</a:t>
            </a:r>
            <a:r>
              <a:rPr lang="en-US" baseline="30000" dirty="0" smtClean="0"/>
              <a:t>2</a:t>
            </a:r>
            <a:r>
              <a:rPr lang="en-US" dirty="0" smtClean="0"/>
              <a:t> suppressing </a:t>
            </a:r>
            <a:r>
              <a:rPr lang="en-US" dirty="0" smtClean="0">
                <a:latin typeface="Symbol"/>
              </a:rPr>
              <a:t>p</a:t>
            </a:r>
            <a:r>
              <a:rPr lang="en-US" dirty="0" smtClean="0"/>
              <a:t>+ DSA (decrease seem to be inconsistent with theory)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36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3"/>
          </a:xfrm>
        </p:spPr>
        <p:txBody>
          <a:bodyPr/>
          <a:lstStyle/>
          <a:p>
            <a:r>
              <a:rPr lang="en-US" dirty="0" smtClean="0"/>
              <a:t>Exclusive measurements with major impact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89744" y="6537325"/>
            <a:ext cx="3217731" cy="244475"/>
          </a:xfrm>
        </p:spPr>
        <p:txBody>
          <a:bodyPr/>
          <a:lstStyle/>
          <a:p>
            <a:pPr>
              <a:defRPr/>
            </a:pPr>
            <a:r>
              <a:rPr lang="en-US" smtClean="0"/>
              <a:t>H. Avakian, JLab, July 30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23745" y="6435725"/>
            <a:ext cx="762094" cy="320675"/>
          </a:xfrm>
        </p:spPr>
        <p:txBody>
          <a:bodyPr/>
          <a:lstStyle/>
          <a:p>
            <a:fld id="{135AF6CF-B642-094E-9AA1-003F274847D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838200"/>
            <a:ext cx="8839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Measurements of 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-dependence of exclusive rho at HERA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Main result: Cross section drops as ~1/Q</a:t>
            </a:r>
            <a:r>
              <a:rPr lang="en-US" baseline="30000" dirty="0" smtClean="0"/>
              <a:t>4</a:t>
            </a:r>
            <a:r>
              <a:rPr lang="en-US" dirty="0" smtClean="0"/>
              <a:t>, L/T ratio increases slowly with Q</a:t>
            </a:r>
            <a:r>
              <a:rPr lang="en-US" baseline="30000" dirty="0" smtClean="0"/>
              <a:t>2</a:t>
            </a:r>
            <a:endParaRPr lang="en-US" baseline="30000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Longitudinal photons start to dominate at very large Q</a:t>
            </a:r>
            <a:r>
              <a:rPr lang="en-US" baseline="30000" dirty="0" smtClean="0"/>
              <a:t>2 </a:t>
            </a:r>
            <a:r>
              <a:rPr lang="en-US" dirty="0" smtClean="0"/>
              <a:t>(low statistics, practically impossible multidimensional measurements </a:t>
            </a:r>
            <a:r>
              <a:rPr lang="en-US" dirty="0"/>
              <a:t>)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Conclusion: Large power corrections to Leading </a:t>
            </a:r>
            <a:r>
              <a:rPr lang="en-US" dirty="0" smtClean="0">
                <a:solidFill>
                  <a:srgbClr val="FF0000"/>
                </a:solidFill>
              </a:rPr>
              <a:t>Twist, complicating interpretation within GPD based phenomenology</a:t>
            </a:r>
          </a:p>
          <a:p>
            <a:pPr marL="285750" indent="-285750">
              <a:buFont typeface="Arial"/>
              <a:buChar char="•"/>
            </a:pPr>
            <a:r>
              <a:rPr lang="en-US" u="sng" dirty="0" smtClean="0"/>
              <a:t>Challenges: Separating exclusive from semi-exclusive, and longitudinal from transverse</a:t>
            </a:r>
            <a:endParaRPr lang="en-US" u="sng" dirty="0"/>
          </a:p>
          <a:p>
            <a:pPr marL="285750" indent="-285750">
              <a:buFont typeface="Arial"/>
              <a:buChar char="•"/>
            </a:pPr>
            <a:endParaRPr lang="en-US" baseline="30000" dirty="0"/>
          </a:p>
        </p:txBody>
      </p:sp>
      <p:sp>
        <p:nvSpPr>
          <p:cNvPr id="8" name="Rectangle 7"/>
          <p:cNvSpPr/>
          <p:nvPr/>
        </p:nvSpPr>
        <p:spPr>
          <a:xfrm>
            <a:off x="0" y="3200400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Measurements of </a:t>
            </a:r>
            <a:r>
              <a:rPr lang="en-US" sz="2000" dirty="0" smtClean="0"/>
              <a:t>exclusive </a:t>
            </a:r>
            <a:r>
              <a:rPr lang="en-US" sz="2000" dirty="0"/>
              <a:t>rho at </a:t>
            </a:r>
            <a:r>
              <a:rPr lang="en-US" sz="2000" dirty="0" smtClean="0"/>
              <a:t>HERMES and COMPASS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Main result: </a:t>
            </a:r>
            <a:r>
              <a:rPr lang="en-US" dirty="0" smtClean="0"/>
              <a:t>Extraction of SDMEs, small SSAs observed for polarized and </a:t>
            </a:r>
            <a:r>
              <a:rPr lang="en-US" dirty="0" err="1" smtClean="0"/>
              <a:t>unpolarized</a:t>
            </a:r>
            <a:r>
              <a:rPr lang="en-US" dirty="0" smtClean="0"/>
              <a:t> targets for rho, longitudinal </a:t>
            </a:r>
            <a:r>
              <a:rPr lang="en-US" dirty="0"/>
              <a:t>photons start to dominate at very large Q</a:t>
            </a:r>
            <a:r>
              <a:rPr lang="en-US" baseline="30000" dirty="0"/>
              <a:t>2 </a:t>
            </a:r>
            <a:r>
              <a:rPr lang="en-US" dirty="0"/>
              <a:t>(low statistics, practically impossible multidimensional measurements )</a:t>
            </a:r>
          </a:p>
          <a:p>
            <a:pPr marL="285750" indent="-285750">
              <a:buFont typeface="Arial"/>
              <a:buChar char="•"/>
            </a:pPr>
            <a:r>
              <a:rPr lang="en-US" u="sng" dirty="0" smtClean="0"/>
              <a:t>Challenges</a:t>
            </a:r>
            <a:r>
              <a:rPr lang="en-US" u="sng" dirty="0"/>
              <a:t>: Separating exclusive from semi-exclusive, and longitudinal from transverse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4145" y="5181600"/>
            <a:ext cx="8873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Underestimating L/T ratios, </a:t>
            </a:r>
            <a:r>
              <a:rPr lang="en-US" sz="2000" dirty="0" smtClean="0"/>
              <a:t>exclusive </a:t>
            </a:r>
            <a:r>
              <a:rPr lang="en-US" sz="2000" dirty="0" err="1"/>
              <a:t>ρ</a:t>
            </a:r>
            <a:r>
              <a:rPr lang="en-US" sz="2000" dirty="0"/>
              <a:t> meson studies have </a:t>
            </a:r>
            <a:r>
              <a:rPr lang="en-US" sz="2000" dirty="0" smtClean="0"/>
              <a:t>been </a:t>
            </a:r>
            <a:r>
              <a:rPr lang="en-US" sz="2000" dirty="0"/>
              <a:t>left on the sidelines of 3D structure investigations</a:t>
            </a:r>
          </a:p>
          <a:p>
            <a:pPr marL="342900" indent="-342900">
              <a:buFont typeface="Arial"/>
              <a:buChar char="•"/>
            </a:pPr>
            <a:r>
              <a:rPr lang="en-US" sz="2000" u="sng" dirty="0" smtClean="0"/>
              <a:t>No reliable MC simulations with polarization degrees of freedom available for exclusive hadrons, and VMs in particular</a:t>
            </a:r>
            <a:endParaRPr lang="en-US" sz="20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-34455" y="4876800"/>
            <a:ext cx="203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Consequence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981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5"/>
          <p:cNvSpPr>
            <a:spLocks noGrp="1"/>
          </p:cNvSpPr>
          <p:nvPr>
            <p:ph type="sldNum" sz="quarter" idx="11"/>
          </p:nvPr>
        </p:nvSpPr>
        <p:spPr>
          <a:xfrm>
            <a:off x="6988175" y="65373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CE8AC650-816B-D94B-BA87-DC2A94739E37}" type="slidenum">
              <a:rPr lang="en-US" sz="1400" smtClean="0"/>
              <a:pPr>
                <a:defRPr/>
              </a:pPr>
              <a:t>2</a:t>
            </a:fld>
            <a:endParaRPr lang="en-US" sz="140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473075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Arial" charset="0"/>
                <a:ea typeface="MS PGothic" charset="0"/>
              </a:rPr>
              <a:t>3D PDFs:  </a:t>
            </a:r>
            <a:r>
              <a:rPr lang="en-US" sz="3200" dirty="0" err="1" smtClean="0">
                <a:solidFill>
                  <a:schemeClr val="tx1"/>
                </a:solidFill>
                <a:latin typeface="Arial" charset="0"/>
                <a:ea typeface="MS PGothic" charset="0"/>
              </a:rPr>
              <a:t>Electroproduction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ea typeface="MS PGothic" charset="0"/>
              </a:rPr>
              <a:t> of hadrons</a:t>
            </a:r>
            <a:endParaRPr lang="en-US" sz="3200" dirty="0">
              <a:solidFill>
                <a:schemeClr val="tx1"/>
              </a:solidFill>
              <a:latin typeface="Arial" charset="0"/>
              <a:ea typeface="MS PGothic" charset="0"/>
            </a:endParaRPr>
          </a:p>
        </p:txBody>
      </p:sp>
      <p:pic>
        <p:nvPicPr>
          <p:cNvPr id="235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84275"/>
            <a:ext cx="2561721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4" name="Text Box 22"/>
          <p:cNvSpPr txBox="1">
            <a:spLocks noChangeArrowheads="1"/>
          </p:cNvSpPr>
          <p:nvPr/>
        </p:nvSpPr>
        <p:spPr bwMode="auto">
          <a:xfrm>
            <a:off x="5924550" y="9906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1800" dirty="0"/>
              <a:t>h</a:t>
            </a:r>
          </a:p>
        </p:txBody>
      </p:sp>
      <p:sp>
        <p:nvSpPr>
          <p:cNvPr id="11285" name="Text Box 23"/>
          <p:cNvSpPr txBox="1">
            <a:spLocks noChangeArrowheads="1"/>
          </p:cNvSpPr>
          <p:nvPr/>
        </p:nvSpPr>
        <p:spPr bwMode="auto">
          <a:xfrm>
            <a:off x="4495800" y="1981200"/>
            <a:ext cx="81931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1100" dirty="0"/>
              <a:t>TMD-PDF</a:t>
            </a:r>
          </a:p>
        </p:txBody>
      </p:sp>
      <p:sp>
        <p:nvSpPr>
          <p:cNvPr id="11287" name="Text Box 27"/>
          <p:cNvSpPr txBox="1">
            <a:spLocks noChangeArrowheads="1"/>
          </p:cNvSpPr>
          <p:nvPr/>
        </p:nvSpPr>
        <p:spPr bwMode="auto">
          <a:xfrm>
            <a:off x="76200" y="5791200"/>
            <a:ext cx="8991600" cy="58477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285750" indent="-285750" eaLnBrk="1" hangingPunct="1">
              <a:buFont typeface="Arial"/>
              <a:buChar char="•"/>
              <a:defRPr/>
            </a:pPr>
            <a:r>
              <a:rPr lang="en-US" sz="1600" dirty="0"/>
              <a:t>Different non-</a:t>
            </a:r>
            <a:r>
              <a:rPr lang="en-US" sz="1600" dirty="0" err="1"/>
              <a:t>perturbative</a:t>
            </a:r>
            <a:r>
              <a:rPr lang="en-US" sz="1600" dirty="0"/>
              <a:t> objects may be involved with several independent variables involved 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sz="1600" dirty="0"/>
              <a:t>Cross contributions make studies  based on a given set of assumptions challenging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553200"/>
            <a:ext cx="3905250" cy="155575"/>
          </a:xfrm>
        </p:spPr>
        <p:txBody>
          <a:bodyPr/>
          <a:lstStyle/>
          <a:p>
            <a:pPr>
              <a:defRPr/>
            </a:pPr>
            <a:r>
              <a:rPr lang="en-US" smtClean="0"/>
              <a:t>H. Avakian, JLab, July 30</a:t>
            </a:r>
            <a:endParaRPr lang="en-US" dirty="0"/>
          </a:p>
        </p:txBody>
      </p:sp>
      <p:sp>
        <p:nvSpPr>
          <p:cNvPr id="11296" name="Text Box 26"/>
          <p:cNvSpPr txBox="1">
            <a:spLocks noChangeArrowheads="1"/>
          </p:cNvSpPr>
          <p:nvPr/>
        </p:nvSpPr>
        <p:spPr bwMode="auto">
          <a:xfrm>
            <a:off x="5257800" y="1219200"/>
            <a:ext cx="9445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1200" dirty="0"/>
              <a:t>TMD-FF</a:t>
            </a:r>
            <a:r>
              <a:rPr lang="en-US" sz="1800" dirty="0"/>
              <a:t> </a:t>
            </a:r>
          </a:p>
        </p:txBody>
      </p:sp>
      <p:sp>
        <p:nvSpPr>
          <p:cNvPr id="91" name="Text Box 22"/>
          <p:cNvSpPr txBox="1">
            <a:spLocks noChangeArrowheads="1"/>
          </p:cNvSpPr>
          <p:nvPr/>
        </p:nvSpPr>
        <p:spPr bwMode="auto">
          <a:xfrm>
            <a:off x="5257800" y="1524000"/>
            <a:ext cx="3381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1800" dirty="0"/>
              <a:t>X</a:t>
            </a:r>
          </a:p>
        </p:txBody>
      </p:sp>
      <p:sp>
        <p:nvSpPr>
          <p:cNvPr id="93" name="Text Box 11"/>
          <p:cNvSpPr txBox="1">
            <a:spLocks noChangeArrowheads="1"/>
          </p:cNvSpPr>
          <p:nvPr/>
        </p:nvSpPr>
        <p:spPr bwMode="auto">
          <a:xfrm>
            <a:off x="2209800" y="1524000"/>
            <a:ext cx="8337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2000" dirty="0" err="1"/>
              <a:t>x</a:t>
            </a:r>
            <a:r>
              <a:rPr lang="en-US" sz="2000" baseline="-25000" dirty="0" err="1"/>
              <a:t>F</a:t>
            </a:r>
            <a:r>
              <a:rPr lang="en-US" sz="2000" dirty="0"/>
              <a:t>&gt;0</a:t>
            </a:r>
          </a:p>
        </p:txBody>
      </p:sp>
      <p:sp>
        <p:nvSpPr>
          <p:cNvPr id="23617" name="Rectangle 12"/>
          <p:cNvSpPr>
            <a:spLocks noChangeArrowheads="1"/>
          </p:cNvSpPr>
          <p:nvPr/>
        </p:nvSpPr>
        <p:spPr bwMode="auto">
          <a:xfrm>
            <a:off x="152400" y="4267200"/>
            <a:ext cx="3124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/>
              <a:t>Target Fragmentation Region (TFR)</a:t>
            </a:r>
          </a:p>
        </p:txBody>
      </p:sp>
      <p:sp>
        <p:nvSpPr>
          <p:cNvPr id="23618" name="Rectangle 105"/>
          <p:cNvSpPr>
            <a:spLocks noChangeArrowheads="1"/>
          </p:cNvSpPr>
          <p:nvPr/>
        </p:nvSpPr>
        <p:spPr bwMode="auto">
          <a:xfrm>
            <a:off x="1143000" y="1066800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400"/>
              <a:t>Current Fragmentation Region (CFR)</a:t>
            </a:r>
          </a:p>
        </p:txBody>
      </p:sp>
      <p:sp>
        <p:nvSpPr>
          <p:cNvPr id="77" name="Text Box 11"/>
          <p:cNvSpPr txBox="1">
            <a:spLocks noChangeArrowheads="1"/>
          </p:cNvSpPr>
          <p:nvPr/>
        </p:nvSpPr>
        <p:spPr bwMode="auto">
          <a:xfrm>
            <a:off x="304800" y="3810000"/>
            <a:ext cx="7225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2000" dirty="0" err="1"/>
              <a:t>x</a:t>
            </a:r>
            <a:r>
              <a:rPr lang="en-US" sz="2000" baseline="-25000" dirty="0" err="1"/>
              <a:t>F</a:t>
            </a:r>
            <a:r>
              <a:rPr lang="en-US" sz="2000" dirty="0"/>
              <a:t>&lt;0</a:t>
            </a:r>
          </a:p>
        </p:txBody>
      </p:sp>
      <p:sp>
        <p:nvSpPr>
          <p:cNvPr id="78" name="Text Box 22"/>
          <p:cNvSpPr txBox="1">
            <a:spLocks noChangeArrowheads="1"/>
          </p:cNvSpPr>
          <p:nvPr/>
        </p:nvSpPr>
        <p:spPr bwMode="auto">
          <a:xfrm>
            <a:off x="3886200" y="1565275"/>
            <a:ext cx="3508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1800" dirty="0"/>
              <a:t>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4800" y="2057400"/>
            <a:ext cx="3048000" cy="1773237"/>
            <a:chOff x="152400" y="1655763"/>
            <a:chExt cx="3532188" cy="2333625"/>
          </a:xfrm>
        </p:grpSpPr>
        <p:grpSp>
          <p:nvGrpSpPr>
            <p:cNvPr id="23576" name="Group 61"/>
            <p:cNvGrpSpPr>
              <a:grpSpLocks/>
            </p:cNvGrpSpPr>
            <p:nvPr/>
          </p:nvGrpSpPr>
          <p:grpSpPr bwMode="auto">
            <a:xfrm>
              <a:off x="152400" y="1752600"/>
              <a:ext cx="3021013" cy="1984375"/>
              <a:chOff x="762000" y="1533525"/>
              <a:chExt cx="5943600" cy="2733675"/>
            </a:xfrm>
          </p:grpSpPr>
          <p:grpSp>
            <p:nvGrpSpPr>
              <p:cNvPr id="23620" name="Group 74"/>
              <p:cNvGrpSpPr>
                <a:grpSpLocks/>
              </p:cNvGrpSpPr>
              <p:nvPr/>
            </p:nvGrpSpPr>
            <p:grpSpPr bwMode="auto">
              <a:xfrm>
                <a:off x="762000" y="1533525"/>
                <a:ext cx="5943600" cy="2733675"/>
                <a:chOff x="762000" y="1533144"/>
                <a:chExt cx="5943600" cy="2734056"/>
              </a:xfrm>
            </p:grpSpPr>
            <p:pic>
              <p:nvPicPr>
                <p:cNvPr id="23628" name="Picture 4" descr="targetfra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00" y="1533144"/>
                  <a:ext cx="5943600" cy="27340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7" name="Rounded Rectangle 72"/>
                <p:cNvSpPr/>
                <p:nvPr/>
              </p:nvSpPr>
              <p:spPr>
                <a:xfrm>
                  <a:off x="2819400" y="3505200"/>
                  <a:ext cx="609600" cy="762000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23621" name="Group 79"/>
              <p:cNvGrpSpPr>
                <a:grpSpLocks/>
              </p:cNvGrpSpPr>
              <p:nvPr/>
            </p:nvGrpSpPr>
            <p:grpSpPr bwMode="auto">
              <a:xfrm>
                <a:off x="3810000" y="2209800"/>
                <a:ext cx="228600" cy="573088"/>
                <a:chOff x="4724400" y="2819400"/>
                <a:chExt cx="228600" cy="572612"/>
              </a:xfrm>
            </p:grpSpPr>
            <p:cxnSp>
              <p:nvCxnSpPr>
                <p:cNvPr id="64" name="Curved Connector 4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798960" y="2894569"/>
                  <a:ext cx="229437" cy="78083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5" name="Curved Connector 5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666524" y="3255113"/>
                  <a:ext cx="194477" cy="78083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3622" name="Group 79"/>
              <p:cNvGrpSpPr>
                <a:grpSpLocks/>
              </p:cNvGrpSpPr>
              <p:nvPr/>
            </p:nvGrpSpPr>
            <p:grpSpPr bwMode="auto">
              <a:xfrm>
                <a:off x="3581400" y="2782413"/>
                <a:ext cx="228600" cy="573088"/>
                <a:chOff x="4724400" y="2819400"/>
                <a:chExt cx="228600" cy="572612"/>
              </a:xfrm>
            </p:grpSpPr>
            <p:cxnSp>
              <p:nvCxnSpPr>
                <p:cNvPr id="62" name="Curved Connector 5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801120" y="2896495"/>
                  <a:ext cx="229437" cy="74959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3" name="Curved Connector 5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668217" y="3256571"/>
                  <a:ext cx="192291" cy="78081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61" name="Curved Connector 60"/>
              <p:cNvCxnSpPr>
                <a:cxnSpLocks noChangeShapeType="1"/>
              </p:cNvCxnSpPr>
              <p:nvPr/>
            </p:nvCxnSpPr>
            <p:spPr bwMode="auto">
              <a:xfrm rot="5400000">
                <a:off x="3436592" y="3420085"/>
                <a:ext cx="194638" cy="78081"/>
              </a:xfrm>
              <a:prstGeom prst="curvedConnector3">
                <a:avLst>
                  <a:gd name="adj1" fmla="val 50000"/>
                </a:avLst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3577" name="Text Box 32"/>
            <p:cNvSpPr txBox="1">
              <a:spLocks noChangeArrowheads="1"/>
            </p:cNvSpPr>
            <p:nvPr/>
          </p:nvSpPr>
          <p:spPr bwMode="auto">
            <a:xfrm>
              <a:off x="3098800" y="1655763"/>
              <a:ext cx="2857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en-US" b="1"/>
                <a:t>h</a:t>
              </a:r>
            </a:p>
          </p:txBody>
        </p:sp>
        <p:sp>
          <p:nvSpPr>
            <p:cNvPr id="23578" name="Text Box 32"/>
            <p:cNvSpPr txBox="1">
              <a:spLocks noChangeArrowheads="1"/>
            </p:cNvSpPr>
            <p:nvPr/>
          </p:nvSpPr>
          <p:spPr bwMode="auto">
            <a:xfrm>
              <a:off x="260350" y="3254375"/>
              <a:ext cx="2857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en-US" b="1"/>
                <a:t>h</a:t>
              </a:r>
            </a:p>
          </p:txBody>
        </p:sp>
        <p:pic>
          <p:nvPicPr>
            <p:cNvPr id="23579" name="Picture 6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2362200"/>
              <a:ext cx="1627188" cy="162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80"/>
            <p:cNvSpPr/>
            <p:nvPr/>
          </p:nvSpPr>
          <p:spPr bwMode="auto">
            <a:xfrm>
              <a:off x="2438400" y="1752600"/>
              <a:ext cx="339096" cy="61644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350"/>
            </a:p>
          </p:txBody>
        </p:sp>
        <p:cxnSp>
          <p:nvCxnSpPr>
            <p:cNvPr id="84" name="Curved Connector 58"/>
            <p:cNvCxnSpPr>
              <a:cxnSpLocks noChangeShapeType="1"/>
            </p:cNvCxnSpPr>
            <p:nvPr/>
          </p:nvCxnSpPr>
          <p:spPr bwMode="auto">
            <a:xfrm rot="5400000">
              <a:off x="1572192" y="2875757"/>
              <a:ext cx="166687" cy="38100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Curved Connector 58"/>
            <p:cNvCxnSpPr>
              <a:cxnSpLocks noChangeShapeType="1"/>
            </p:cNvCxnSpPr>
            <p:nvPr/>
          </p:nvCxnSpPr>
          <p:spPr bwMode="auto">
            <a:xfrm rot="5400000">
              <a:off x="1676212" y="2502694"/>
              <a:ext cx="166687" cy="38100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TextBox 2"/>
          <p:cNvSpPr txBox="1"/>
          <p:nvPr/>
        </p:nvSpPr>
        <p:spPr>
          <a:xfrm>
            <a:off x="7086600" y="762000"/>
            <a:ext cx="971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Study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096000" y="14478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Flavor and polarization dependence of transverse momentum distributions</a:t>
            </a: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5127171" y="2514600"/>
            <a:ext cx="777875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1800" dirty="0" err="1">
                <a:latin typeface="Symbol"/>
              </a:rPr>
              <a:t>p,r,K</a:t>
            </a:r>
            <a:r>
              <a:rPr lang="en-US" sz="1800" dirty="0">
                <a:latin typeface="Symbol"/>
              </a:rPr>
              <a:t>.</a:t>
            </a:r>
            <a:endParaRPr lang="en-US" sz="1800" dirty="0"/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971" y="2895600"/>
            <a:ext cx="18288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 Box 24"/>
          <p:cNvSpPr txBox="1">
            <a:spLocks noChangeArrowheads="1"/>
          </p:cNvSpPr>
          <p:nvPr/>
        </p:nvSpPr>
        <p:spPr bwMode="auto">
          <a:xfrm>
            <a:off x="4517571" y="3382963"/>
            <a:ext cx="623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1600" dirty="0"/>
              <a:t>GPD</a:t>
            </a:r>
          </a:p>
        </p:txBody>
      </p:sp>
      <p:sp>
        <p:nvSpPr>
          <p:cNvPr id="55" name="Text Box 26"/>
          <p:cNvSpPr txBox="1">
            <a:spLocks noChangeArrowheads="1"/>
          </p:cNvSpPr>
          <p:nvPr/>
        </p:nvSpPr>
        <p:spPr bwMode="auto">
          <a:xfrm>
            <a:off x="4622346" y="2568575"/>
            <a:ext cx="46196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1200"/>
              <a:t>DA</a:t>
            </a:r>
            <a:r>
              <a:rPr lang="en-US" sz="1800"/>
              <a:t> </a:t>
            </a:r>
          </a:p>
        </p:txBody>
      </p:sp>
      <p:sp>
        <p:nvSpPr>
          <p:cNvPr id="56" name="Text Box 22"/>
          <p:cNvSpPr txBox="1">
            <a:spLocks noChangeArrowheads="1"/>
          </p:cNvSpPr>
          <p:nvPr/>
        </p:nvSpPr>
        <p:spPr bwMode="auto">
          <a:xfrm>
            <a:off x="5365296" y="3200400"/>
            <a:ext cx="96678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1800" dirty="0"/>
              <a:t>N,</a:t>
            </a:r>
            <a:r>
              <a:rPr lang="en-US" sz="1800" dirty="0">
                <a:latin typeface="Symbol"/>
              </a:rPr>
              <a:t>D,L,.</a:t>
            </a:r>
            <a:r>
              <a:rPr lang="en-US" sz="1800" dirty="0"/>
              <a:t>.</a:t>
            </a:r>
          </a:p>
        </p:txBody>
      </p:sp>
      <p:sp>
        <p:nvSpPr>
          <p:cNvPr id="57" name="Text Box 22"/>
          <p:cNvSpPr txBox="1">
            <a:spLocks noChangeArrowheads="1"/>
          </p:cNvSpPr>
          <p:nvPr/>
        </p:nvSpPr>
        <p:spPr bwMode="auto">
          <a:xfrm>
            <a:off x="3907971" y="3203575"/>
            <a:ext cx="3508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1800" dirty="0"/>
              <a:t>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70171" y="3200400"/>
            <a:ext cx="2873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Flavor and polarization dependence of transverse space distributions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7000" y="1143000"/>
            <a:ext cx="158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x,Q</a:t>
            </a:r>
            <a:r>
              <a:rPr lang="en-US" baseline="30000" dirty="0"/>
              <a:t>2</a:t>
            </a:r>
            <a:r>
              <a:rPr lang="en-US" dirty="0"/>
              <a:t>,z,P</a:t>
            </a:r>
            <a:r>
              <a:rPr lang="en-US" baseline="-25000" dirty="0"/>
              <a:t>T</a:t>
            </a:r>
            <a:r>
              <a:rPr lang="en-US" dirty="0"/>
              <a:t>,</a:t>
            </a:r>
            <a:r>
              <a:rPr lang="en-US" dirty="0">
                <a:latin typeface="Symbol"/>
              </a:rPr>
              <a:t>f,f</a:t>
            </a:r>
            <a:r>
              <a:rPr lang="en-US" baseline="-25000" dirty="0"/>
              <a:t>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172200" y="2590800"/>
            <a:ext cx="1698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x,Q</a:t>
            </a:r>
            <a:r>
              <a:rPr lang="en-US" baseline="30000" dirty="0"/>
              <a:t>2</a:t>
            </a:r>
            <a:r>
              <a:rPr lang="en-US" dirty="0"/>
              <a:t>,t,</a:t>
            </a:r>
            <a:r>
              <a:rPr lang="en-US" dirty="0">
                <a:latin typeface="Symbol"/>
              </a:rPr>
              <a:t>f,f</a:t>
            </a:r>
            <a:r>
              <a:rPr lang="en-US" baseline="-25000" dirty="0"/>
              <a:t>S </a:t>
            </a:r>
            <a:r>
              <a:rPr lang="en-US" dirty="0"/>
              <a:t>+</a:t>
            </a:r>
            <a:r>
              <a:rPr lang="en-US" i="1" dirty="0" err="1">
                <a:latin typeface="Symbol"/>
              </a:rPr>
              <a:t>f</a:t>
            </a:r>
            <a:r>
              <a:rPr lang="en-US" dirty="0" err="1">
                <a:latin typeface="Symbol"/>
              </a:rPr>
              <a:t>,q</a:t>
            </a:r>
            <a:endParaRPr lang="en-US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4191000" y="914400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  <a:latin typeface="Symbol"/>
              </a:rPr>
              <a:t>g*</a:t>
            </a:r>
            <a:r>
              <a:rPr lang="en-US" sz="2400" baseline="-25000" dirty="0">
                <a:solidFill>
                  <a:srgbClr val="000090"/>
                </a:solidFill>
                <a:latin typeface="Symbol"/>
              </a:rPr>
              <a:t>T</a:t>
            </a:r>
            <a:endParaRPr lang="en-US" sz="2400" baseline="-25000" dirty="0">
              <a:solidFill>
                <a:srgbClr val="00009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810000" y="2514600"/>
            <a:ext cx="571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ymbol"/>
              </a:rPr>
              <a:t>g*</a:t>
            </a:r>
            <a:r>
              <a:rPr lang="en-US" sz="2400" baseline="-25000" dirty="0">
                <a:solidFill>
                  <a:srgbClr val="FF0000"/>
                </a:solidFill>
                <a:latin typeface="+mj-lt"/>
              </a:rPr>
              <a:t>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0" y="2590800"/>
            <a:ext cx="77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~1/Q</a:t>
            </a:r>
            <a:r>
              <a:rPr lang="en-US" baseline="30000" dirty="0"/>
              <a:t>6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229600" y="1143000"/>
            <a:ext cx="77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~1/Q</a:t>
            </a:r>
            <a:r>
              <a:rPr lang="en-US" baseline="30000" dirty="0"/>
              <a:t>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A06426A-1A1C-89EE-5EBB-3E197798AD5C}"/>
              </a:ext>
            </a:extLst>
          </p:cNvPr>
          <p:cNvGrpSpPr/>
          <p:nvPr/>
        </p:nvGrpSpPr>
        <p:grpSpPr>
          <a:xfrm>
            <a:off x="3352800" y="3810000"/>
            <a:ext cx="5791200" cy="1886129"/>
            <a:chOff x="3352800" y="3810000"/>
            <a:chExt cx="5791200" cy="1886129"/>
          </a:xfrm>
        </p:grpSpPr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3581400" y="4832350"/>
              <a:ext cx="7620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3583" name="Picture 2" descr="Screen Shot 2023-12-11 at 3.56.32 PM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9800" y="4713288"/>
              <a:ext cx="16002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4" name="Picture 3" descr="Screen Shot 2023-12-11 at 3.59.32 PM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4114800"/>
              <a:ext cx="1712913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4511675" y="4408488"/>
              <a:ext cx="34925" cy="381000"/>
            </a:xfrm>
            <a:prstGeom prst="straightConnector1">
              <a:avLst/>
            </a:prstGeom>
            <a:ln w="3175">
              <a:solidFill>
                <a:schemeClr val="tx2">
                  <a:lumMod val="65000"/>
                  <a:lumOff val="35000"/>
                </a:schemeClr>
              </a:solidFill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 Box 22"/>
            <p:cNvSpPr txBox="1">
              <a:spLocks noChangeArrowheads="1"/>
            </p:cNvSpPr>
            <p:nvPr/>
          </p:nvSpPr>
          <p:spPr bwMode="auto">
            <a:xfrm>
              <a:off x="3382962" y="4572000"/>
              <a:ext cx="350838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dirty="0"/>
                <a:t>N</a:t>
              </a:r>
            </a:p>
          </p:txBody>
        </p:sp>
        <p:sp>
          <p:nvSpPr>
            <p:cNvPr id="90" name="Text Box 22"/>
            <p:cNvSpPr txBox="1">
              <a:spLocks noChangeArrowheads="1"/>
            </p:cNvSpPr>
            <p:nvPr/>
          </p:nvSpPr>
          <p:spPr bwMode="auto">
            <a:xfrm>
              <a:off x="4851400" y="4332288"/>
              <a:ext cx="338138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dirty="0"/>
                <a:t>X</a:t>
              </a:r>
            </a:p>
          </p:txBody>
        </p:sp>
        <p:sp>
          <p:nvSpPr>
            <p:cNvPr id="97" name="Text Box 26"/>
            <p:cNvSpPr txBox="1">
              <a:spLocks noChangeArrowheads="1"/>
            </p:cNvSpPr>
            <p:nvPr/>
          </p:nvSpPr>
          <p:spPr bwMode="auto">
            <a:xfrm>
              <a:off x="3352800" y="5029200"/>
              <a:ext cx="2209800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/>
                <a:t>Semi-exclusive production (</a:t>
              </a:r>
              <a:r>
                <a:rPr lang="en-US" sz="1400" dirty="0" err="1"/>
                <a:t>Guo</a:t>
              </a:r>
              <a:r>
                <a:rPr lang="en-US" sz="1400" dirty="0"/>
                <a:t>-Yuan) </a:t>
              </a:r>
            </a:p>
          </p:txBody>
        </p:sp>
        <p:sp>
          <p:nvSpPr>
            <p:cNvPr id="76" name="Text Box 22"/>
            <p:cNvSpPr txBox="1">
              <a:spLocks noChangeArrowheads="1"/>
            </p:cNvSpPr>
            <p:nvPr/>
          </p:nvSpPr>
          <p:spPr bwMode="auto">
            <a:xfrm>
              <a:off x="5181600" y="3962400"/>
              <a:ext cx="323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dirty="0"/>
                <a:t>h</a:t>
              </a:r>
            </a:p>
          </p:txBody>
        </p:sp>
        <p:sp>
          <p:nvSpPr>
            <p:cNvPr id="83" name="Text Box 22"/>
            <p:cNvSpPr txBox="1">
              <a:spLocks noChangeArrowheads="1"/>
            </p:cNvSpPr>
            <p:nvPr/>
          </p:nvSpPr>
          <p:spPr bwMode="auto">
            <a:xfrm>
              <a:off x="4800600" y="4876800"/>
              <a:ext cx="96678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dirty="0"/>
                <a:t>N,</a:t>
              </a:r>
              <a:r>
                <a:rPr lang="en-US" sz="1800" dirty="0">
                  <a:latin typeface="Symbol"/>
                </a:rPr>
                <a:t>D,L,.</a:t>
              </a:r>
              <a:r>
                <a:rPr lang="en-US" sz="1800" dirty="0"/>
                <a:t>.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791200" y="4495800"/>
              <a:ext cx="3352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correlations and entanglement of CFR and TFR, controlling CFR, allowing access to GPDs and GTMDs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29000" y="3810000"/>
              <a:ext cx="76174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Symbol"/>
                </a:rPr>
                <a:t>g*</a:t>
              </a:r>
              <a:r>
                <a:rPr lang="en-US" sz="2400" baseline="-25000" dirty="0">
                  <a:latin typeface="+mj-lt"/>
                </a:rPr>
                <a:t>L/T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4316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41910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E</a:t>
            </a:r>
            <a:r>
              <a:rPr lang="en-US" sz="1800" dirty="0" smtClean="0"/>
              <a:t>xclusive </a:t>
            </a:r>
            <a:r>
              <a:rPr lang="en-US" sz="1800" dirty="0"/>
              <a:t>hadron production data accumulated by CLAS12 allowing detailed studies of variety of contributions, critical for providing adequate data for QCD </a:t>
            </a:r>
            <a:r>
              <a:rPr lang="en-US" sz="1800" dirty="0" smtClean="0"/>
              <a:t>based phenomenology </a:t>
            </a:r>
            <a:r>
              <a:rPr lang="en-US" sz="1800" dirty="0"/>
              <a:t>for 3D studies (TMDs and GPDs/GTMDs?) </a:t>
            </a:r>
            <a:endParaRPr lang="en-US" sz="18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First data from longitudinally polarized target, confirms importance of sorting out longitudinal photon contributions in general, and the impact of longitudinal </a:t>
            </a:r>
            <a:r>
              <a:rPr lang="en-US" sz="2000" dirty="0">
                <a:latin typeface="Symbol" panose="05050102010706020507" pitchFamily="18" charset="2"/>
              </a:rPr>
              <a:t>r</a:t>
            </a:r>
            <a:r>
              <a:rPr lang="en-US" sz="2000" baseline="30000" dirty="0"/>
              <a:t>0</a:t>
            </a:r>
            <a:r>
              <a:rPr lang="en-US" sz="2000" dirty="0"/>
              <a:t>s, in particular.</a:t>
            </a:r>
            <a:r>
              <a:rPr lang="en-US" sz="2000" i="1" dirty="0"/>
              <a:t> </a:t>
            </a:r>
            <a:endParaRPr lang="en-US" sz="2000" i="1" dirty="0" smtClean="0"/>
          </a:p>
          <a:p>
            <a:endParaRPr lang="en-US" sz="2000" i="1" dirty="0" smtClean="0"/>
          </a:p>
          <a:p>
            <a:r>
              <a:rPr lang="en-US" sz="2000" dirty="0" smtClean="0"/>
              <a:t>Multidimensional measurements with high resolution, </a:t>
            </a:r>
            <a:r>
              <a:rPr lang="en-US" sz="2000" u="sng" dirty="0" smtClean="0"/>
              <a:t>critical for separation of  exclusive from semi-exclusive, with separation of different dynamical contributions</a:t>
            </a:r>
            <a:r>
              <a:rPr lang="en-US" sz="2000" dirty="0" smtClean="0"/>
              <a:t> to certain exclusive processes, validation by measurements of 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-dependence are critical for proper interpretation of the </a:t>
            </a:r>
            <a:r>
              <a:rPr lang="en-US" sz="2000" dirty="0" smtClean="0"/>
              <a:t>data</a:t>
            </a:r>
          </a:p>
          <a:p>
            <a:endParaRPr lang="en-US" sz="2000" dirty="0"/>
          </a:p>
          <a:p>
            <a:r>
              <a:rPr lang="en-US" sz="2000" dirty="0"/>
              <a:t>Measurements of exclusive hadron production with </a:t>
            </a:r>
            <a:r>
              <a:rPr lang="en-US" sz="2000" dirty="0" smtClean="0"/>
              <a:t>longitudinally and transversely </a:t>
            </a:r>
            <a:r>
              <a:rPr lang="en-US" sz="2000"/>
              <a:t>polarized </a:t>
            </a:r>
            <a:r>
              <a:rPr lang="en-US" sz="2000" smtClean="0"/>
              <a:t>targets </a:t>
            </a:r>
            <a:r>
              <a:rPr lang="en-US" sz="2000" dirty="0"/>
              <a:t>will provide important input for  GPD based phenomenology,  also providing a critical input for pion SIDIS phenomenology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Avakian, JLab, July 30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AF6CF-B642-094E-9AA1-003F274847D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51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slides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Avakian, JLab, July 30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AF6CF-B642-094E-9AA1-003F274847D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0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Avakian, JLab, July 30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331D40-5376-6041-8743-34E46656054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0"/>
            <a:ext cx="85783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Exclusive processes: longitudinal rho at ZEUS</a:t>
            </a:r>
          </a:p>
        </p:txBody>
      </p:sp>
      <p:pic>
        <p:nvPicPr>
          <p:cNvPr id="8" name="Picture 7" descr="Screen Shot 2025-03-13 at 9.59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4471431" cy="4191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" y="914400"/>
            <a:ext cx="3652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ZEUS diffraction 1/Q</a:t>
            </a:r>
            <a:r>
              <a:rPr lang="en-US" baseline="30000" dirty="0"/>
              <a:t>6</a:t>
            </a:r>
            <a:r>
              <a:rPr lang="en-US" dirty="0"/>
              <a:t> at  low M_X   </a:t>
            </a:r>
          </a:p>
        </p:txBody>
      </p:sp>
      <p:pic>
        <p:nvPicPr>
          <p:cNvPr id="10" name="Picture 9" descr="Screen Shot 2025-04-14 at 9.27.2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10000"/>
            <a:ext cx="4113838" cy="257492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1219200" y="1752600"/>
            <a:ext cx="3048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Screen Shot 2025-04-14 at 9.34.5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914400"/>
            <a:ext cx="4432300" cy="2362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0" y="3200400"/>
            <a:ext cx="3653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~20-30% of DDIS comes from rho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3200" y="3886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1/Q</a:t>
            </a:r>
            <a:r>
              <a:rPr lang="en-US" baseline="30000" dirty="0"/>
              <a:t>6 </a:t>
            </a:r>
            <a:r>
              <a:rPr lang="en-US" dirty="0"/>
              <a:t>theory misses ~70-80% at low Q</a:t>
            </a:r>
            <a:r>
              <a:rPr lang="en-US" baseline="30000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38" y="5691345"/>
            <a:ext cx="5562599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Departure from 1/Q</a:t>
            </a:r>
            <a:r>
              <a:rPr lang="en-US" sz="1600" baseline="30000" dirty="0"/>
              <a:t>6 </a:t>
            </a:r>
            <a:r>
              <a:rPr lang="en-US" sz="1600" dirty="0"/>
              <a:t> attributed to large power corrections </a:t>
            </a:r>
            <a:r>
              <a:rPr lang="en-US" sz="1600" dirty="0">
                <a:sym typeface="Wingdings" panose="05000000000000000000" pitchFamily="2" charset="2"/>
              </a:rPr>
              <a:t> expected to be more significant at lower CM energies!!</a:t>
            </a:r>
            <a:endParaRPr lang="en-US" sz="1600" dirty="0"/>
          </a:p>
        </p:txBody>
      </p:sp>
      <p:pic>
        <p:nvPicPr>
          <p:cNvPr id="19" name="Picture 18" descr="Screen Shot 2025-04-14 at 11.50.20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618544"/>
            <a:ext cx="2133600" cy="28645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562600" y="51816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Kroll&amp;Goloskokov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867400" y="5486400"/>
            <a:ext cx="1849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/>
              <a:t>hep-ph/0611290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600200" y="1752600"/>
            <a:ext cx="3810000" cy="2209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creen Shot 2025-07-23 at 3.43.22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24" y="5638800"/>
            <a:ext cx="94297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9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HERMES </a:t>
            </a:r>
            <a:r>
              <a:rPr lang="en-US" dirty="0" err="1"/>
              <a:t>A</a:t>
            </a:r>
            <a:r>
              <a:rPr lang="en-US" baseline="-25000" dirty="0" err="1"/>
              <a:t>UL</a:t>
            </a:r>
            <a:r>
              <a:rPr lang="en-US" dirty="0" err="1"/>
              <a:t>:”exclusive</a:t>
            </a:r>
            <a:r>
              <a:rPr lang="en-US" dirty="0"/>
              <a:t>” </a:t>
            </a:r>
            <a:r>
              <a:rPr lang="en-US" dirty="0" err="1"/>
              <a:t>pions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Avakian, JLab, July 30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AF6CF-B642-094E-9AA1-003F274847D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 descr="Screen Shot 2025-03-14 at 8.51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066800"/>
            <a:ext cx="4087361" cy="5105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81600" y="762000"/>
            <a:ext cx="3863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</a:t>
            </a:r>
            <a:r>
              <a:rPr lang="en-US" dirty="0" err="1"/>
              <a:t>pdf</a:t>
            </a:r>
            <a:r>
              <a:rPr lang="en-US" dirty="0"/>
              <a:t>/</a:t>
            </a:r>
            <a:r>
              <a:rPr lang="en-US" dirty="0" err="1"/>
              <a:t>hep</a:t>
            </a:r>
            <a:r>
              <a:rPr lang="en-US" dirty="0"/>
              <a:t>-ex/0212039</a:t>
            </a:r>
          </a:p>
        </p:txBody>
      </p:sp>
      <p:pic>
        <p:nvPicPr>
          <p:cNvPr id="8" name="Picture 7" descr="HERMES-AUL-piplu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4191000" cy="266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914400"/>
            <a:ext cx="3846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</a:t>
            </a:r>
            <a:r>
              <a:rPr lang="en-US" dirty="0" err="1"/>
              <a:t>pdf</a:t>
            </a:r>
            <a:r>
              <a:rPr lang="en-US" dirty="0"/>
              <a:t>/</a:t>
            </a:r>
            <a:r>
              <a:rPr lang="en-US" dirty="0" err="1"/>
              <a:t>hep</a:t>
            </a:r>
            <a:r>
              <a:rPr lang="en-US" dirty="0"/>
              <a:t>-ex/0112022</a:t>
            </a:r>
          </a:p>
        </p:txBody>
      </p:sp>
      <p:pic>
        <p:nvPicPr>
          <p:cNvPr id="9" name="Picture 8" descr="Screen Shot 2025-03-24 at 11.00.0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86200"/>
            <a:ext cx="4191000" cy="19360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6019800"/>
            <a:ext cx="81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SSA significant at small x, low Q</a:t>
            </a:r>
            <a:r>
              <a:rPr lang="en-US" baseline="30000" dirty="0"/>
              <a:t>2 </a:t>
            </a:r>
            <a:r>
              <a:rPr lang="en-US" dirty="0"/>
              <a:t>and relatively large t </a:t>
            </a:r>
            <a:r>
              <a:rPr lang="en-US" dirty="0" smtClean="0"/>
              <a:t> (indication of large E~!)</a:t>
            </a:r>
            <a:endParaRPr lang="en-US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2895600"/>
            <a:ext cx="3059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sign for </a:t>
            </a:r>
            <a:r>
              <a:rPr lang="en-US" dirty="0" smtClean="0">
                <a:latin typeface="Symbol"/>
              </a:rPr>
              <a:t>p</a:t>
            </a:r>
            <a:r>
              <a:rPr lang="en-US" dirty="0" smtClean="0"/>
              <a:t>+ and </a:t>
            </a:r>
            <a:r>
              <a:rPr lang="en-US" dirty="0" smtClean="0">
                <a:latin typeface="Symbol"/>
              </a:rPr>
              <a:t>p</a:t>
            </a:r>
            <a:r>
              <a:rPr lang="en-US" dirty="0" smtClean="0"/>
              <a:t>- (</a:t>
            </a:r>
            <a:r>
              <a:rPr lang="en-US" dirty="0" smtClean="0">
                <a:latin typeface="Symbol"/>
              </a:rPr>
              <a:t>r?)</a:t>
            </a:r>
            <a:endParaRPr lang="en-US" dirty="0" smtClean="0"/>
          </a:p>
          <a:p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162800" y="2819400"/>
            <a:ext cx="9144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939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Shot 2025-04-23 at 9.47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28646"/>
            <a:ext cx="2514600" cy="635000"/>
          </a:xfrm>
          <a:prstGeom prst="rect">
            <a:avLst/>
          </a:prstGeom>
        </p:spPr>
      </p:pic>
      <p:pic>
        <p:nvPicPr>
          <p:cNvPr id="15" name="Picture 14" descr="Screen Shot 2025-04-23 at 8.12.2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" y="1219200"/>
            <a:ext cx="6019800" cy="983154"/>
          </a:xfrm>
          <a:prstGeom prst="rect">
            <a:avLst/>
          </a:prstGeom>
        </p:spPr>
      </p:pic>
      <p:sp>
        <p:nvSpPr>
          <p:cNvPr id="17414" name="TextBox 15"/>
          <p:cNvSpPr txBox="1">
            <a:spLocks noChangeArrowheads="1"/>
          </p:cNvSpPr>
          <p:nvPr/>
        </p:nvSpPr>
        <p:spPr bwMode="auto">
          <a:xfrm>
            <a:off x="914400" y="144463"/>
            <a:ext cx="8121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 smtClean="0"/>
              <a:t>SDMEs: different combinations in experiment</a:t>
            </a:r>
            <a:endParaRPr lang="en-US" sz="2800" dirty="0"/>
          </a:p>
        </p:txBody>
      </p:sp>
      <p:sp>
        <p:nvSpPr>
          <p:cNvPr id="1741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86800" y="6477000"/>
            <a:ext cx="534988" cy="30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E51486-F280-9346-A11E-20885DB85214}" type="slidenum">
              <a:rPr lang="en-US" sz="1800">
                <a:cs typeface="Arial" charset="0"/>
              </a:rPr>
              <a:pPr/>
              <a:t>24</a:t>
            </a:fld>
            <a:endParaRPr lang="en-US" sz="1800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514600" y="6477000"/>
            <a:ext cx="3917950" cy="311150"/>
          </a:xfrm>
        </p:spPr>
        <p:txBody>
          <a:bodyPr/>
          <a:lstStyle/>
          <a:p>
            <a:pPr>
              <a:defRPr/>
            </a:pPr>
            <a:r>
              <a:rPr lang="it-IT" smtClean="0"/>
              <a:t>H. Avakian, JLab, July 30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838200"/>
            <a:ext cx="1930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err="1" smtClean="0"/>
              <a:t>Diehl</a:t>
            </a:r>
            <a:r>
              <a:rPr lang="nb-NO" dirty="0" smtClean="0"/>
              <a:t>: 0704.1565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762000"/>
            <a:ext cx="2365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angles involved</a:t>
            </a:r>
            <a:endParaRPr lang="en-US" dirty="0"/>
          </a:p>
        </p:txBody>
      </p:sp>
      <p:pic>
        <p:nvPicPr>
          <p:cNvPr id="8" name="Picture 7" descr="Screen Shot 2025-04-23 at 7.25.28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38200"/>
            <a:ext cx="2735179" cy="393700"/>
          </a:xfrm>
          <a:prstGeom prst="rect">
            <a:avLst/>
          </a:prstGeom>
        </p:spPr>
      </p:pic>
      <p:pic>
        <p:nvPicPr>
          <p:cNvPr id="18" name="Picture 17" descr="Screen Shot 2025-04-23 at 7.34.13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95400"/>
            <a:ext cx="2220534" cy="399377"/>
          </a:xfrm>
          <a:prstGeom prst="rect">
            <a:avLst/>
          </a:prstGeom>
        </p:spPr>
      </p:pic>
      <p:pic>
        <p:nvPicPr>
          <p:cNvPr id="9" name="Picture 8" descr="Screen Shot 2025-04-23 at 9.42.26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38400"/>
            <a:ext cx="2159000" cy="584200"/>
          </a:xfrm>
          <a:prstGeom prst="rect">
            <a:avLst/>
          </a:prstGeom>
        </p:spPr>
      </p:pic>
      <p:pic>
        <p:nvPicPr>
          <p:cNvPr id="6" name="Picture 5" descr="Screen Shot 2025-04-23 at 9.40.02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362200"/>
            <a:ext cx="4504459" cy="685800"/>
          </a:xfrm>
          <a:prstGeom prst="rect">
            <a:avLst/>
          </a:prstGeom>
        </p:spPr>
      </p:pic>
      <p:pic>
        <p:nvPicPr>
          <p:cNvPr id="12" name="Picture 11" descr="Screen Shot 2025-04-23 at 9.44.35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47646"/>
            <a:ext cx="2374900" cy="457200"/>
          </a:xfrm>
          <a:prstGeom prst="rect">
            <a:avLst/>
          </a:prstGeom>
        </p:spPr>
      </p:pic>
      <p:pic>
        <p:nvPicPr>
          <p:cNvPr id="14" name="Picture 13" descr="Screen Shot 2025-04-23 at 9.48.05 A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05399"/>
            <a:ext cx="2971800" cy="5461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3048000" y="4081046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114800" y="3852446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Interference of </a:t>
            </a:r>
            <a:r>
              <a:rPr lang="en-US" sz="2400" dirty="0" err="1" smtClean="0">
                <a:latin typeface="Symbol"/>
              </a:rPr>
              <a:t>g</a:t>
            </a:r>
            <a:r>
              <a:rPr lang="en-US" sz="2400" baseline="-25000" dirty="0" err="1" smtClean="0">
                <a:sym typeface="Wingdings"/>
              </a:rPr>
              <a:t>T</a:t>
            </a:r>
            <a:r>
              <a:rPr lang="en-US" sz="2400" dirty="0" smtClean="0"/>
              <a:t>*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 err="1" smtClean="0">
                <a:latin typeface="Symbol"/>
              </a:rPr>
              <a:t>r</a:t>
            </a:r>
            <a:r>
              <a:rPr lang="en-US" sz="2400" baseline="-25000" dirty="0" err="1" smtClean="0">
                <a:sym typeface="Wingdings"/>
              </a:rPr>
              <a:t>L</a:t>
            </a:r>
            <a:r>
              <a:rPr lang="en-US" sz="2400" dirty="0" smtClean="0">
                <a:sym typeface="Wingdings"/>
              </a:rPr>
              <a:t> and  </a:t>
            </a:r>
            <a:r>
              <a:rPr lang="en-US" sz="2400" dirty="0" err="1" smtClean="0">
                <a:latin typeface="Symbol"/>
              </a:rPr>
              <a:t>g</a:t>
            </a:r>
            <a:r>
              <a:rPr lang="en-US" sz="2400" baseline="-25000" dirty="0" err="1" smtClean="0">
                <a:sym typeface="Wingdings"/>
              </a:rPr>
              <a:t>L</a:t>
            </a:r>
            <a:r>
              <a:rPr lang="en-US" sz="2400" dirty="0" smtClean="0">
                <a:sym typeface="Wingdings"/>
              </a:rPr>
              <a:t>*</a:t>
            </a:r>
            <a:r>
              <a:rPr lang="en-US" sz="2400" dirty="0" err="1" smtClean="0">
                <a:latin typeface="Symbol"/>
              </a:rPr>
              <a:t>r</a:t>
            </a:r>
            <a:r>
              <a:rPr lang="en-US" sz="2400" baseline="-25000" dirty="0" err="1" smtClean="0">
                <a:sym typeface="Wingdings"/>
              </a:rPr>
              <a:t>L</a:t>
            </a:r>
            <a:endParaRPr lang="en-US" sz="2400" baseline="-25000" dirty="0"/>
          </a:p>
        </p:txBody>
      </p:sp>
      <p:pic>
        <p:nvPicPr>
          <p:cNvPr id="22" name="Picture 21" descr="Screen Shot 2025-04-23 at 10.03.27 A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15000"/>
            <a:ext cx="2999679" cy="457200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>
            <a:off x="3352800" y="5714999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343400" y="54102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Interference of </a:t>
            </a:r>
            <a:r>
              <a:rPr lang="en-US" sz="2400" dirty="0" err="1" smtClean="0">
                <a:latin typeface="Symbol"/>
              </a:rPr>
              <a:t>g</a:t>
            </a:r>
            <a:r>
              <a:rPr lang="en-US" sz="2400" baseline="-25000" dirty="0" err="1" smtClean="0">
                <a:sym typeface="Wingdings"/>
              </a:rPr>
              <a:t>T</a:t>
            </a:r>
            <a:r>
              <a:rPr lang="en-US" sz="2400" dirty="0" smtClean="0"/>
              <a:t>*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 err="1" smtClean="0">
                <a:latin typeface="Symbol"/>
              </a:rPr>
              <a:t>r</a:t>
            </a:r>
            <a:r>
              <a:rPr lang="en-US" sz="2400" baseline="-25000" dirty="0" err="1" smtClean="0">
                <a:sym typeface="Wingdings"/>
              </a:rPr>
              <a:t>T</a:t>
            </a:r>
            <a:r>
              <a:rPr lang="en-US" sz="2400" dirty="0" smtClean="0">
                <a:sym typeface="Wingdings"/>
              </a:rPr>
              <a:t> and  </a:t>
            </a:r>
            <a:r>
              <a:rPr lang="en-US" sz="2400" dirty="0" err="1" smtClean="0">
                <a:latin typeface="Symbol"/>
              </a:rPr>
              <a:t>g</a:t>
            </a:r>
            <a:r>
              <a:rPr lang="en-US" sz="2400" baseline="-25000" dirty="0" err="1" smtClean="0">
                <a:sym typeface="Wingdings"/>
              </a:rPr>
              <a:t>L</a:t>
            </a:r>
            <a:r>
              <a:rPr lang="en-US" sz="2400" dirty="0" smtClean="0">
                <a:sym typeface="Wingdings"/>
              </a:rPr>
              <a:t>*</a:t>
            </a:r>
            <a:r>
              <a:rPr lang="en-US" sz="2400" dirty="0" err="1" smtClean="0">
                <a:latin typeface="Symbol"/>
              </a:rPr>
              <a:t>r</a:t>
            </a:r>
            <a:r>
              <a:rPr lang="en-US" sz="2400" baseline="-25000" dirty="0" err="1">
                <a:sym typeface="Wingdings"/>
              </a:rPr>
              <a:t>T</a:t>
            </a:r>
            <a:endParaRPr lang="en-US" sz="24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3200400"/>
            <a:ext cx="39761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sinusoidal modulations</a:t>
            </a:r>
            <a:r>
              <a:rPr lang="en-US" sz="1600" i="1" dirty="0" smtClean="0">
                <a:solidFill>
                  <a:srgbClr val="FF0000"/>
                </a:solidFill>
              </a:rPr>
              <a:t>(~0 </a:t>
            </a:r>
            <a:r>
              <a:rPr lang="en-US" sz="1600" i="1" dirty="0">
                <a:solidFill>
                  <a:srgbClr val="FF0000"/>
                </a:solidFill>
              </a:rPr>
              <a:t>at COMPASS)</a:t>
            </a:r>
          </a:p>
          <a:p>
            <a:endParaRPr lang="en-US" sz="1600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1143000" y="4495800"/>
            <a:ext cx="3879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cosine modulations</a:t>
            </a:r>
            <a:r>
              <a:rPr lang="en-US" sz="1600" i="1" dirty="0" smtClean="0">
                <a:solidFill>
                  <a:srgbClr val="0000FF"/>
                </a:solidFill>
              </a:rPr>
              <a:t>(huge at COMPASS)</a:t>
            </a:r>
            <a:endParaRPr lang="en-US" sz="1600" i="1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38800" y="3124200"/>
            <a:ext cx="289560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Valuable source of info on longitudinal photon!!!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200400" y="5181600"/>
            <a:ext cx="2114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(&gt;0 </a:t>
            </a:r>
            <a:r>
              <a:rPr lang="en-US" i="1" dirty="0">
                <a:solidFill>
                  <a:srgbClr val="0000FF"/>
                </a:solidFill>
              </a:rPr>
              <a:t>at COMPASS)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352800" y="5867400"/>
            <a:ext cx="2114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(~0 </a:t>
            </a:r>
            <a:r>
              <a:rPr lang="en-US" i="1" dirty="0">
                <a:solidFill>
                  <a:srgbClr val="0000FF"/>
                </a:solidFill>
              </a:rPr>
              <a:t>at COMPASS)</a:t>
            </a:r>
          </a:p>
        </p:txBody>
      </p:sp>
    </p:spTree>
    <p:extLst>
      <p:ext uri="{BB962C8B-B14F-4D97-AF65-F5344CB8AC3E}">
        <p14:creationId xmlns:p14="http://schemas.microsoft.com/office/powerpoint/2010/main" val="1324177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 contributions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Avakian, JLab, July 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435B10-0DB0-F541-89D5-32393128A0D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91440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Yuri </a:t>
            </a:r>
            <a:r>
              <a:rPr lang="en-US" dirty="0" err="1" smtClean="0"/>
              <a:t>Kovchegov</a:t>
            </a:r>
            <a:endParaRPr lang="en-US" dirty="0"/>
          </a:p>
        </p:txBody>
      </p:sp>
      <p:pic>
        <p:nvPicPr>
          <p:cNvPr id="8" name="Picture 7" descr="rho-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95400"/>
            <a:ext cx="8991600" cy="807493"/>
          </a:xfrm>
          <a:prstGeom prst="rect">
            <a:avLst/>
          </a:prstGeom>
        </p:spPr>
      </p:pic>
      <p:pic>
        <p:nvPicPr>
          <p:cNvPr id="10" name="Picture 9" descr="Screen Shot 2025-03-03 at 5.37.0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838200"/>
            <a:ext cx="2540000" cy="559266"/>
          </a:xfrm>
          <a:prstGeom prst="rect">
            <a:avLst/>
          </a:prstGeom>
        </p:spPr>
      </p:pic>
      <p:pic>
        <p:nvPicPr>
          <p:cNvPr id="11" name="Picture 10" descr="Screen Shot 2025-03-03 at 5.37.3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1549400" cy="584200"/>
          </a:xfrm>
          <a:prstGeom prst="rect">
            <a:avLst/>
          </a:prstGeom>
        </p:spPr>
      </p:pic>
      <p:pic>
        <p:nvPicPr>
          <p:cNvPr id="14" name="Picture 13" descr="Screen Shot 2025-03-03 at 5.47.5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90800"/>
            <a:ext cx="3276600" cy="29718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1447800" y="1981200"/>
            <a:ext cx="1524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38" y="5562600"/>
            <a:ext cx="4570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Asymmetric decays of longitudinal rho lead to much smaller acceptance, more than order of magnitude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0600" y="2895600"/>
            <a:ext cx="2209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in 80% cases one of the </a:t>
            </a:r>
            <a:r>
              <a:rPr lang="en-US" sz="1100" dirty="0" err="1" smtClean="0"/>
              <a:t>pions</a:t>
            </a:r>
            <a:r>
              <a:rPr lang="en-US" sz="1100" dirty="0" smtClean="0"/>
              <a:t> has &lt;20% of the total momentum</a:t>
            </a:r>
            <a:endParaRPr lang="en-US" sz="1100" dirty="0"/>
          </a:p>
        </p:txBody>
      </p:sp>
      <p:pic>
        <p:nvPicPr>
          <p:cNvPr id="4" name="Picture 3" descr="Screen Shot 2025-04-14 at 9.53.46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267200"/>
            <a:ext cx="3962400" cy="2362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67600" y="4495800"/>
            <a:ext cx="104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CLAS12</a:t>
            </a:r>
            <a:endParaRPr lang="en-US" dirty="0"/>
          </a:p>
        </p:txBody>
      </p:sp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257800"/>
            <a:ext cx="1767840" cy="3048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715000"/>
            <a:ext cx="1985239" cy="270435"/>
          </a:xfrm>
          <a:prstGeom prst="rect">
            <a:avLst/>
          </a:prstGeom>
        </p:spPr>
      </p:pic>
      <p:pic>
        <p:nvPicPr>
          <p:cNvPr id="3" name="Picture 2" descr="Screen Shot 2025-04-23 at 10.26.02 A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133600"/>
            <a:ext cx="4448613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14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D69A985D-C60B-FD4E-837B-3E98BDC216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H. Avakian, JLUO, June 24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CC80FC2-75E2-804D-B37E-FCC866A511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05C046-74D3-4F45-AF27-F452DBD77A7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67057C-30E6-4944-B754-F1F565043922}"/>
              </a:ext>
            </a:extLst>
          </p:cNvPr>
          <p:cNvSpPr txBox="1"/>
          <p:nvPr/>
        </p:nvSpPr>
        <p:spPr>
          <a:xfrm>
            <a:off x="381000" y="152400"/>
            <a:ext cx="8151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</a:t>
            </a:r>
            <a:r>
              <a:rPr lang="en-US" sz="2400" dirty="0"/>
              <a:t>/T separation in exclusive rho production at high energies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52400" y="838200"/>
            <a:ext cx="2669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/>
              <a:t>COMPASS: 2210.16932</a:t>
            </a:r>
            <a:endParaRPr lang="en-US" dirty="0"/>
          </a:p>
        </p:txBody>
      </p:sp>
      <p:pic>
        <p:nvPicPr>
          <p:cNvPr id="7" name="Picture 6" descr="Screen Shot 2025-06-03 at 2.19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" y="1447800"/>
            <a:ext cx="2209800" cy="787400"/>
          </a:xfrm>
          <a:prstGeom prst="rect">
            <a:avLst/>
          </a:prstGeom>
        </p:spPr>
      </p:pic>
      <p:pic>
        <p:nvPicPr>
          <p:cNvPr id="8" name="Picture 7" descr="Screen Shot 2025-06-03 at 2.21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295400"/>
            <a:ext cx="1752600" cy="965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0" y="1524000"/>
            <a:ext cx="1462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assuming </a:t>
            </a:r>
            <a:r>
              <a:rPr lang="en-US" dirty="0">
                <a:sym typeface="Wingdings"/>
              </a:rPr>
              <a:t></a:t>
            </a:r>
            <a:endParaRPr lang="en-US" dirty="0"/>
          </a:p>
          <a:p>
            <a:r>
              <a:rPr lang="en-US" dirty="0"/>
              <a:t>SCHC</a:t>
            </a:r>
          </a:p>
        </p:txBody>
      </p:sp>
      <p:pic>
        <p:nvPicPr>
          <p:cNvPr id="10" name="Picture 9" descr="Screen Shot 2025-06-03 at 2.23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19200"/>
            <a:ext cx="2324100" cy="774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24600" y="914400"/>
            <a:ext cx="1685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precisely</a:t>
            </a:r>
          </a:p>
        </p:txBody>
      </p:sp>
      <p:pic>
        <p:nvPicPr>
          <p:cNvPr id="12" name="Picture 11" descr="Screen Shot 2025-06-03 at 2.24.4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38400"/>
            <a:ext cx="3022600" cy="5588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6248400" y="1676400"/>
            <a:ext cx="9906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8600" y="32004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evaluate              need  measurements of </a:t>
            </a:r>
            <a:r>
              <a:rPr lang="en-US" dirty="0" err="1"/>
              <a:t>sin</a:t>
            </a:r>
            <a:r>
              <a:rPr lang="en-US" dirty="0" err="1">
                <a:latin typeface="Symbol"/>
              </a:rPr>
              <a:t>F</a:t>
            </a:r>
            <a:r>
              <a:rPr lang="en-US" dirty="0"/>
              <a:t> and </a:t>
            </a:r>
            <a:r>
              <a:rPr lang="en-US" dirty="0" err="1"/>
              <a:t>cos</a:t>
            </a:r>
            <a:r>
              <a:rPr lang="en-US" dirty="0" err="1">
                <a:latin typeface="Symbol"/>
              </a:rPr>
              <a:t>F</a:t>
            </a:r>
            <a:r>
              <a:rPr lang="en-US" dirty="0"/>
              <a:t> moments, both very significant .    The  beam SSA </a:t>
            </a:r>
            <a:r>
              <a:rPr lang="en-US" dirty="0" err="1"/>
              <a:t>sin</a:t>
            </a:r>
            <a:r>
              <a:rPr lang="en-US" dirty="0" err="1">
                <a:latin typeface="Symbol"/>
              </a:rPr>
              <a:t>F</a:t>
            </a:r>
            <a:r>
              <a:rPr lang="en-US" dirty="0"/>
              <a:t> modulation inaccessible already at COMPASS/HERMES (suppressed as 1-</a:t>
            </a:r>
            <a:r>
              <a:rPr lang="en-US" dirty="0">
                <a:latin typeface="Symbol"/>
              </a:rPr>
              <a:t>e</a:t>
            </a:r>
            <a:r>
              <a:rPr lang="en-US" dirty="0"/>
              <a:t>)</a:t>
            </a: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329" y="3097893"/>
            <a:ext cx="330200" cy="444500"/>
          </a:xfrm>
          <a:prstGeom prst="rect">
            <a:avLst/>
          </a:prstGeom>
        </p:spPr>
      </p:pic>
      <p:pic>
        <p:nvPicPr>
          <p:cNvPr id="17" name="Picture 16" descr="Screen Shot 2025-06-03 at 2.39.49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0" y="4572000"/>
            <a:ext cx="4008005" cy="1346200"/>
          </a:xfrm>
          <a:prstGeom prst="rect">
            <a:avLst/>
          </a:prstGeom>
        </p:spPr>
      </p:pic>
      <p:pic>
        <p:nvPicPr>
          <p:cNvPr id="18" name="Picture 17" descr="Screen Shot 2025-06-03 at 2.42.41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495800"/>
            <a:ext cx="4749800" cy="139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6019800"/>
            <a:ext cx="6773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measurement of  r</a:t>
            </a:r>
            <a:r>
              <a:rPr lang="en-US" baseline="-25000" dirty="0"/>
              <a:t>00</a:t>
            </a:r>
            <a:r>
              <a:rPr lang="en-US" baseline="30000" dirty="0"/>
              <a:t>8</a:t>
            </a:r>
            <a:r>
              <a:rPr lang="en-US" dirty="0"/>
              <a:t> require measurement of beam SSA ~  </a:t>
            </a:r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019800"/>
            <a:ext cx="2100036" cy="32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73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D69A985D-C60B-FD4E-837B-3E98BDC216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H. Avakian, JLab, July 30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CC80FC2-75E2-804D-B37E-FCC866A511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05C046-74D3-4F45-AF27-F452DBD77A7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67057C-30E6-4944-B754-F1F565043922}"/>
              </a:ext>
            </a:extLst>
          </p:cNvPr>
          <p:cNvSpPr txBox="1"/>
          <p:nvPr/>
        </p:nvSpPr>
        <p:spPr>
          <a:xfrm>
            <a:off x="1600200" y="152400"/>
            <a:ext cx="6199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</a:t>
            </a:r>
            <a:r>
              <a:rPr lang="en-US" sz="2400" dirty="0" smtClean="0"/>
              <a:t>xclusive </a:t>
            </a:r>
            <a:r>
              <a:rPr lang="en-US" sz="2400" dirty="0" err="1"/>
              <a:t>rhos</a:t>
            </a:r>
            <a:r>
              <a:rPr lang="en-US" sz="2400" dirty="0"/>
              <a:t> and </a:t>
            </a:r>
            <a:r>
              <a:rPr lang="en-US" sz="2400" dirty="0" smtClean="0"/>
              <a:t>SDMEs from COMPASS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4F358C3-00BC-DA4D-9A99-276BA37A8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0898"/>
            <a:ext cx="9144000" cy="556340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="" xmlns:a16="http://schemas.microsoft.com/office/drawing/2014/main" id="{D06EF347-EB65-D64E-9CB8-CB013C16329D}"/>
              </a:ext>
            </a:extLst>
          </p:cNvPr>
          <p:cNvSpPr/>
          <p:nvPr/>
        </p:nvSpPr>
        <p:spPr>
          <a:xfrm>
            <a:off x="1143000" y="3657600"/>
            <a:ext cx="304800" cy="8382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3124200"/>
            <a:ext cx="371277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corr. with r</a:t>
            </a:r>
            <a:r>
              <a:rPr lang="en-US" sz="1400" baseline="-25000" dirty="0" smtClean="0"/>
              <a:t>1-1</a:t>
            </a:r>
            <a:r>
              <a:rPr lang="en-US" sz="1400" baseline="30000" dirty="0" smtClean="0"/>
              <a:t>8</a:t>
            </a:r>
            <a:r>
              <a:rPr lang="en-US" sz="1400" dirty="0" smtClean="0"/>
              <a:t> </a:t>
            </a:r>
            <a:r>
              <a:rPr lang="en-US" sz="1400" dirty="0"/>
              <a:t>(Hermes) no </a:t>
            </a:r>
            <a:r>
              <a:rPr lang="en-US" sz="1400" dirty="0" err="1" smtClean="0"/>
              <a:t>corr</a:t>
            </a:r>
            <a:r>
              <a:rPr lang="en-US" sz="1400" dirty="0" smtClean="0"/>
              <a:t> (COMPASS)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1828800"/>
            <a:ext cx="377933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corr. with r</a:t>
            </a:r>
            <a:r>
              <a:rPr lang="en-US" sz="1400" baseline="-25000" dirty="0" smtClean="0"/>
              <a:t>10</a:t>
            </a:r>
            <a:r>
              <a:rPr lang="en-US" sz="1400" baseline="30000" dirty="0" smtClean="0"/>
              <a:t>5</a:t>
            </a:r>
            <a:r>
              <a:rPr lang="en-US" sz="1400" dirty="0" smtClean="0"/>
              <a:t> </a:t>
            </a:r>
            <a:r>
              <a:rPr lang="en-US" sz="1400" dirty="0"/>
              <a:t>(Hermes) no </a:t>
            </a:r>
            <a:r>
              <a:rPr lang="en-US" sz="1400" dirty="0" err="1" smtClean="0"/>
              <a:t>corr</a:t>
            </a:r>
            <a:r>
              <a:rPr lang="en-US" sz="1400" dirty="0" smtClean="0"/>
              <a:t> (COMPASS) 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819400" y="1752600"/>
            <a:ext cx="762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124200" y="2971800"/>
            <a:ext cx="762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creen Shot 2025-04-23 at 9.44.3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54478"/>
            <a:ext cx="1524000" cy="293390"/>
          </a:xfrm>
          <a:prstGeom prst="rect">
            <a:avLst/>
          </a:prstGeom>
        </p:spPr>
      </p:pic>
      <p:pic>
        <p:nvPicPr>
          <p:cNvPr id="13" name="Picture 12" descr="Screen Shot 2025-04-23 at 9.47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495800"/>
            <a:ext cx="1559052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52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953000" y="914400"/>
            <a:ext cx="4191000" cy="3048000"/>
            <a:chOff x="3124200" y="2438400"/>
            <a:chExt cx="3124200" cy="3048000"/>
          </a:xfrm>
        </p:grpSpPr>
        <p:pic>
          <p:nvPicPr>
            <p:cNvPr id="17" name="Picture 3" descr="aul-z04-06.x008-0.58pt0.1-0.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2438400"/>
              <a:ext cx="3124200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3733800" y="4495800"/>
              <a:ext cx="14478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050" dirty="0"/>
                <a:t>0.1&lt;P</a:t>
              </a:r>
              <a:r>
                <a:rPr lang="en-US" sz="1050" baseline="-25000" dirty="0"/>
                <a:t>T</a:t>
              </a:r>
              <a:r>
                <a:rPr lang="en-US" sz="1050" dirty="0"/>
                <a:t>&lt;0.3, 0.4&lt;z&lt;0.6</a:t>
              </a:r>
            </a:p>
          </p:txBody>
        </p:sp>
        <p:cxnSp>
          <p:nvCxnSpPr>
            <p:cNvPr id="19" name="Straight Arrow Connector 18"/>
            <p:cNvCxnSpPr>
              <a:cxnSpLocks/>
            </p:cNvCxnSpPr>
            <p:nvPr/>
          </p:nvCxnSpPr>
          <p:spPr bwMode="auto">
            <a:xfrm>
              <a:off x="4800600" y="3124200"/>
              <a:ext cx="56014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TextBox 3"/>
            <p:cNvSpPr txBox="1">
              <a:spLocks noChangeArrowheads="1"/>
            </p:cNvSpPr>
            <p:nvPr/>
          </p:nvSpPr>
          <p:spPr bwMode="auto">
            <a:xfrm>
              <a:off x="4343400" y="2576118"/>
              <a:ext cx="160020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 dirty="0">
                  <a:latin typeface="+mj-lt"/>
                  <a:sym typeface="Wingdings" charset="0"/>
                </a:rPr>
                <a:t>“</a:t>
              </a:r>
              <a:r>
                <a:rPr lang="en-US" sz="1600" dirty="0">
                  <a:latin typeface="Symbol" panose="05050102010706020507" pitchFamily="18" charset="2"/>
                  <a:sym typeface="Wingdings" charset="0"/>
                </a:rPr>
                <a:t>r</a:t>
              </a:r>
              <a:r>
                <a:rPr lang="en-US" sz="1600" dirty="0">
                  <a:latin typeface="+mj-lt"/>
                </a:rPr>
                <a:t>-free</a:t>
              </a:r>
              <a:r>
                <a:rPr lang="en-US" sz="1600" dirty="0">
                  <a:latin typeface="+mj-lt"/>
                  <a:sym typeface="Wingdings" charset="0"/>
                </a:rPr>
                <a:t>” </a:t>
              </a:r>
              <a:r>
                <a:rPr lang="en-US" sz="1600" dirty="0">
                  <a:latin typeface="+mj-lt"/>
                </a:rPr>
                <a:t>SIDIS</a:t>
              </a:r>
            </a:p>
          </p:txBody>
        </p:sp>
      </p:grpSp>
      <p:sp>
        <p:nvSpPr>
          <p:cNvPr id="43010" name="Title 1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9144000" cy="563563"/>
          </a:xfrm>
        </p:spPr>
        <p:txBody>
          <a:bodyPr/>
          <a:lstStyle/>
          <a:p>
            <a:r>
              <a:rPr lang="en-US" sz="3200" dirty="0">
                <a:latin typeface="Arial" charset="0"/>
                <a:ea typeface="MS PGothic" charset="0"/>
              </a:rPr>
              <a:t>Exclusive </a:t>
            </a:r>
            <a:r>
              <a:rPr lang="en-US" sz="3200" dirty="0">
                <a:latin typeface="Symbol" charset="0"/>
                <a:ea typeface="MS PGothic" charset="0"/>
              </a:rPr>
              <a:t>r</a:t>
            </a:r>
            <a:r>
              <a:rPr lang="en-US" sz="3200" dirty="0">
                <a:latin typeface="Arial" charset="0"/>
                <a:ea typeface="MS PGothic" charset="0"/>
              </a:rPr>
              <a:t> contributions to </a:t>
            </a:r>
            <a:r>
              <a:rPr lang="en-US" sz="3200" dirty="0">
                <a:latin typeface="Symbol" charset="0"/>
                <a:ea typeface="MS PGothic" charset="0"/>
              </a:rPr>
              <a:t>p</a:t>
            </a:r>
            <a:r>
              <a:rPr lang="en-US" sz="3200" dirty="0">
                <a:latin typeface="Arial" charset="0"/>
                <a:ea typeface="MS PGothic" charset="0"/>
              </a:rPr>
              <a:t>: P</a:t>
            </a:r>
            <a:r>
              <a:rPr lang="en-US" sz="3200" baseline="-25000" dirty="0">
                <a:latin typeface="Arial" charset="0"/>
                <a:ea typeface="MS PGothic" charset="0"/>
              </a:rPr>
              <a:t>T</a:t>
            </a:r>
            <a:r>
              <a:rPr lang="en-US" sz="3200" dirty="0">
                <a:latin typeface="Arial" charset="0"/>
                <a:ea typeface="MS PGothic" charset="0"/>
              </a:rPr>
              <a:t>-dependence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H. Avakian, JLab, July 30</a:t>
            </a:r>
            <a:endParaRPr lang="en-US"/>
          </a:p>
        </p:txBody>
      </p:sp>
      <p:sp>
        <p:nvSpPr>
          <p:cNvPr id="43012" name="Slide Number Placeholder 4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DA788B3-4014-A34B-A36E-E706B9B79473}" type="slidenum">
              <a:rPr lang="en-US" sz="1400"/>
              <a:pPr/>
              <a:t>28</a:t>
            </a:fld>
            <a:endParaRPr lang="en-US" sz="1400"/>
          </a:p>
        </p:txBody>
      </p:sp>
      <p:sp>
        <p:nvSpPr>
          <p:cNvPr id="43013" name="TextBox 6"/>
          <p:cNvSpPr txBox="1">
            <a:spLocks noChangeArrowheads="1"/>
          </p:cNvSpPr>
          <p:nvPr/>
        </p:nvSpPr>
        <p:spPr bwMode="auto">
          <a:xfrm>
            <a:off x="304800" y="4572000"/>
            <a:ext cx="86868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buFontTx/>
              <a:buChar char="•"/>
            </a:pPr>
            <a:r>
              <a:rPr lang="en-US" sz="1800" dirty="0"/>
              <a:t>Can change the pion SSAs, in particular at small PT</a:t>
            </a:r>
          </a:p>
          <a:p>
            <a:pPr>
              <a:buFontTx/>
              <a:buChar char="•"/>
            </a:pPr>
            <a:r>
              <a:rPr lang="en-US" sz="1800" dirty="0"/>
              <a:t>The same sign and size of </a:t>
            </a:r>
            <a:r>
              <a:rPr lang="en-US" sz="1800" dirty="0">
                <a:latin typeface="Symbol" charset="0"/>
              </a:rPr>
              <a:t>p</a:t>
            </a:r>
            <a:r>
              <a:rPr lang="en-US" sz="1800" dirty="0"/>
              <a:t>+ and </a:t>
            </a:r>
            <a:r>
              <a:rPr lang="en-US" sz="1800" dirty="0">
                <a:latin typeface="Symbol" charset="0"/>
              </a:rPr>
              <a:t>p</a:t>
            </a:r>
            <a:r>
              <a:rPr lang="en-US" sz="1800" dirty="0"/>
              <a:t>- SSA indicates the rho0 may not be properly subtracted(require detailed MC studies, which require proper SDMEs)</a:t>
            </a:r>
          </a:p>
          <a:p>
            <a:pPr>
              <a:buFontTx/>
              <a:buChar char="•"/>
            </a:pPr>
            <a:r>
              <a:rPr lang="en-US" sz="1800" dirty="0"/>
              <a:t>While VM contributions are ~20% in multiplicities </a:t>
            </a:r>
            <a:r>
              <a:rPr lang="en-US" sz="1800" dirty="0">
                <a:solidFill>
                  <a:srgbClr val="FF0000"/>
                </a:solidFill>
              </a:rPr>
              <a:t>in SSA they can be &gt;100%</a:t>
            </a:r>
          </a:p>
          <a:p>
            <a:pPr>
              <a:buFontTx/>
              <a:buChar char="•"/>
            </a:pPr>
            <a:r>
              <a:rPr lang="en-US" sz="1800" dirty="0"/>
              <a:t>Detection of the target proton introduces </a:t>
            </a:r>
            <a:r>
              <a:rPr lang="en-US" sz="1800" dirty="0">
                <a:solidFill>
                  <a:srgbClr val="FF0000"/>
                </a:solidFill>
              </a:rPr>
              <a:t>much smaller bias on the inclusive charged pion SSA, than the exclusive rho contributions</a:t>
            </a:r>
            <a:endParaRPr lang="en-US" sz="1800" baseline="-25000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endParaRPr lang="en-US" sz="1800" dirty="0"/>
          </a:p>
        </p:txBody>
      </p:sp>
      <p:pic>
        <p:nvPicPr>
          <p:cNvPr id="21" name="Picture 3">
            <a:extLst>
              <a:ext uri="{FF2B5EF4-FFF2-40B4-BE49-F238E27FC236}">
                <a16:creationId xmlns="" xmlns:a16="http://schemas.microsoft.com/office/drawing/2014/main" id="{6029D0F3-C386-31BA-30D5-786E1B8AB5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381000" y="914400"/>
            <a:ext cx="3886200" cy="348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715000" y="1143000"/>
            <a:ext cx="1007533" cy="1219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45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 contributions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Avakian, JLab, July 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435B10-0DB0-F541-89D5-32393128A0D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91440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Yuri </a:t>
            </a:r>
            <a:r>
              <a:rPr lang="en-US" dirty="0" err="1" smtClean="0"/>
              <a:t>Kovchegov</a:t>
            </a:r>
            <a:endParaRPr lang="en-US" dirty="0"/>
          </a:p>
        </p:txBody>
      </p:sp>
      <p:pic>
        <p:nvPicPr>
          <p:cNvPr id="8" name="Picture 7" descr="rho-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95400"/>
            <a:ext cx="8991600" cy="807493"/>
          </a:xfrm>
          <a:prstGeom prst="rect">
            <a:avLst/>
          </a:prstGeom>
        </p:spPr>
      </p:pic>
      <p:pic>
        <p:nvPicPr>
          <p:cNvPr id="9" name="Picture 8" descr="Screen Shot 2025-03-03 at 5.35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33600"/>
            <a:ext cx="4191000" cy="664280"/>
          </a:xfrm>
          <a:prstGeom prst="rect">
            <a:avLst/>
          </a:prstGeom>
        </p:spPr>
      </p:pic>
      <p:pic>
        <p:nvPicPr>
          <p:cNvPr id="10" name="Picture 9" descr="Screen Shot 2025-03-03 at 5.37.0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838200"/>
            <a:ext cx="2540000" cy="559266"/>
          </a:xfrm>
          <a:prstGeom prst="rect">
            <a:avLst/>
          </a:prstGeom>
        </p:spPr>
      </p:pic>
      <p:pic>
        <p:nvPicPr>
          <p:cNvPr id="11" name="Picture 10" descr="Screen Shot 2025-03-03 at 5.37.3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1549400" cy="584200"/>
          </a:xfrm>
          <a:prstGeom prst="rect">
            <a:avLst/>
          </a:prstGeom>
        </p:spPr>
      </p:pic>
      <p:pic>
        <p:nvPicPr>
          <p:cNvPr id="12" name="Picture 11" descr="Screen Shot 2025-03-03 at 5.46.0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1"/>
            <a:ext cx="4564605" cy="2743200"/>
          </a:xfrm>
          <a:prstGeom prst="rect">
            <a:avLst/>
          </a:prstGeom>
        </p:spPr>
      </p:pic>
      <p:pic>
        <p:nvPicPr>
          <p:cNvPr id="14" name="Picture 13" descr="Screen Shot 2025-03-03 at 5.47.52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895600"/>
            <a:ext cx="3810000" cy="29718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2590800" y="2819400"/>
            <a:ext cx="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153400" y="1905000"/>
            <a:ext cx="0" cy="16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5800" y="5867400"/>
            <a:ext cx="7574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Asymmetric decays of longitudinal rho lead to much smaller acceptance</a:t>
            </a:r>
          </a:p>
          <a:p>
            <a:r>
              <a:rPr lang="en-US" dirty="0" smtClean="0"/>
              <a:t>Similar but inverted distributions for </a:t>
            </a:r>
            <a:r>
              <a:rPr lang="en-US" dirty="0" err="1" smtClean="0"/>
              <a:t>e+e</a:t>
            </a:r>
            <a:r>
              <a:rPr lang="en-US" dirty="0" smtClean="0"/>
              <a:t>- decays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19800" y="3048000"/>
            <a:ext cx="289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in 80% cases one of the </a:t>
            </a:r>
            <a:r>
              <a:rPr lang="en-US" sz="1100" dirty="0" err="1" smtClean="0"/>
              <a:t>pions</a:t>
            </a:r>
            <a:r>
              <a:rPr lang="en-US" sz="1100" dirty="0" smtClean="0"/>
              <a:t> has &lt;20% of the total momentum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20745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565900"/>
            <a:ext cx="4006850" cy="242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smtClean="0"/>
              <a:t>H. Avakian, JLab, July 30</a:t>
            </a:r>
            <a:endParaRPr lang="en-US" sz="1400"/>
          </a:p>
        </p:txBody>
      </p:sp>
      <p:sp>
        <p:nvSpPr>
          <p:cNvPr id="235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1983B94-EEA0-8C4C-9494-38063F8C5CC5}" type="slidenum">
              <a:rPr lang="en-US" sz="1400"/>
              <a:pPr/>
              <a:t>3</a:t>
            </a:fld>
            <a:endParaRPr lang="en-US" sz="1400"/>
          </a:p>
        </p:txBody>
      </p:sp>
      <p:sp>
        <p:nvSpPr>
          <p:cNvPr id="448532" name="Rectangle 20"/>
          <p:cNvSpPr>
            <a:spLocks noGrp="1" noChangeArrowheads="1"/>
          </p:cNvSpPr>
          <p:nvPr>
            <p:ph type="title"/>
          </p:nvPr>
        </p:nvSpPr>
        <p:spPr>
          <a:xfrm>
            <a:off x="-304800" y="228600"/>
            <a:ext cx="9296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latin typeface="Arial" charset="0"/>
                <a:ea typeface="MS PGothic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</a:rPr>
              <a:t>DIS </a:t>
            </a: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</a:rPr>
              <a:t>kinematical coverage and observables</a:t>
            </a:r>
          </a:p>
        </p:txBody>
      </p:sp>
      <p:pic>
        <p:nvPicPr>
          <p:cNvPr id="23556" name="Picture 34" descr="new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438400"/>
            <a:ext cx="125253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52600"/>
            <a:ext cx="6858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78"/>
          <p:cNvSpPr txBox="1">
            <a:spLocks noChangeArrowheads="1"/>
          </p:cNvSpPr>
          <p:nvPr/>
        </p:nvSpPr>
        <p:spPr bwMode="auto">
          <a:xfrm>
            <a:off x="4419600" y="3733800"/>
            <a:ext cx="450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000"/>
              <a:t>EIC</a:t>
            </a:r>
          </a:p>
        </p:txBody>
      </p:sp>
      <p:pic>
        <p:nvPicPr>
          <p:cNvPr id="23559" name="Picture 13" descr="hermes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1060450"/>
            <a:ext cx="838200" cy="619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37" descr="EICC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24200"/>
            <a:ext cx="117951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2" descr="Screen Shot 2015-09-02 at 1.35.14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33713"/>
            <a:ext cx="3632200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TextBox 13 1"/>
          <p:cNvSpPr txBox="1">
            <a:spLocks noChangeArrowheads="1"/>
          </p:cNvSpPr>
          <p:nvPr/>
        </p:nvSpPr>
        <p:spPr bwMode="auto">
          <a:xfrm>
            <a:off x="7131050" y="4013200"/>
            <a:ext cx="6477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100" dirty="0"/>
              <a:t>JLab12</a:t>
            </a:r>
          </a:p>
        </p:txBody>
      </p:sp>
      <p:sp>
        <p:nvSpPr>
          <p:cNvPr id="23563" name="TextBox 14"/>
          <p:cNvSpPr txBox="1">
            <a:spLocks noChangeArrowheads="1"/>
          </p:cNvSpPr>
          <p:nvPr/>
        </p:nvSpPr>
        <p:spPr bwMode="auto">
          <a:xfrm>
            <a:off x="7321550" y="3679825"/>
            <a:ext cx="1292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100"/>
              <a:t>HERMES/JLab24</a:t>
            </a:r>
          </a:p>
        </p:txBody>
      </p:sp>
      <p:sp>
        <p:nvSpPr>
          <p:cNvPr id="17441" name="TextBox 15"/>
          <p:cNvSpPr txBox="1">
            <a:spLocks noChangeArrowheads="1"/>
          </p:cNvSpPr>
          <p:nvPr/>
        </p:nvSpPr>
        <p:spPr bwMode="auto">
          <a:xfrm>
            <a:off x="7521575" y="3302000"/>
            <a:ext cx="892175" cy="2619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 dirty="0">
                <a:cs typeface="+mn-cs"/>
              </a:rPr>
              <a:t>COMPASS</a:t>
            </a:r>
          </a:p>
        </p:txBody>
      </p:sp>
      <p:pic>
        <p:nvPicPr>
          <p:cNvPr id="2356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835025"/>
            <a:ext cx="3976687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9" name="Group 4"/>
          <p:cNvGrpSpPr>
            <a:grpSpLocks/>
          </p:cNvGrpSpPr>
          <p:nvPr/>
        </p:nvGrpSpPr>
        <p:grpSpPr bwMode="auto">
          <a:xfrm>
            <a:off x="377825" y="889000"/>
            <a:ext cx="3535363" cy="2997200"/>
            <a:chOff x="3886200" y="1049338"/>
            <a:chExt cx="5257800" cy="3141662"/>
          </a:xfrm>
        </p:grpSpPr>
        <p:pic>
          <p:nvPicPr>
            <p:cNvPr id="23572" name="Picture 3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1" r="6735" b="18639"/>
            <a:stretch>
              <a:fillRect/>
            </a:stretch>
          </p:blipFill>
          <p:spPr bwMode="auto">
            <a:xfrm>
              <a:off x="3886200" y="1049338"/>
              <a:ext cx="5257800" cy="314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3" name="Text Box 35"/>
            <p:cNvSpPr txBox="1">
              <a:spLocks noChangeArrowheads="1"/>
            </p:cNvSpPr>
            <p:nvPr/>
          </p:nvSpPr>
          <p:spPr bwMode="auto">
            <a:xfrm>
              <a:off x="4214812" y="3276600"/>
              <a:ext cx="3873500" cy="549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2000">
                  <a:solidFill>
                    <a:schemeClr val="accent2"/>
                  </a:solidFill>
                </a:rPr>
                <a:t>P</a:t>
              </a:r>
              <a:r>
                <a:rPr lang="it-IT" sz="2000" baseline="-25000">
                  <a:solidFill>
                    <a:schemeClr val="accent2"/>
                  </a:solidFill>
                </a:rPr>
                <a:t>hT </a:t>
              </a:r>
              <a:r>
                <a:rPr lang="it-IT" sz="2000"/>
                <a:t>= </a:t>
              </a:r>
              <a:r>
                <a:rPr lang="it-IT" sz="2000">
                  <a:solidFill>
                    <a:srgbClr val="FF0000"/>
                  </a:solidFill>
                </a:rPr>
                <a:t>p</a:t>
              </a:r>
              <a:r>
                <a:rPr lang="it-IT" sz="2000" baseline="-25000">
                  <a:solidFill>
                    <a:srgbClr val="FF0000"/>
                  </a:solidFill>
                </a:rPr>
                <a:t>┴</a:t>
              </a:r>
              <a:r>
                <a:rPr lang="it-IT" sz="2000" baseline="-25000"/>
                <a:t> </a:t>
              </a:r>
              <a:r>
                <a:rPr lang="it-IT" sz="2000">
                  <a:solidFill>
                    <a:schemeClr val="accent2"/>
                  </a:solidFill>
                </a:rPr>
                <a:t>+z</a:t>
              </a:r>
              <a:r>
                <a:rPr lang="it-IT" sz="2000"/>
                <a:t> </a:t>
              </a:r>
              <a:r>
                <a:rPr lang="it-IT" sz="2000">
                  <a:solidFill>
                    <a:srgbClr val="FF0000"/>
                  </a:solidFill>
                </a:rPr>
                <a:t>k</a:t>
              </a:r>
              <a:r>
                <a:rPr lang="it-IT" sz="2000" baseline="-25000">
                  <a:solidFill>
                    <a:srgbClr val="FF0000"/>
                  </a:solidFill>
                </a:rPr>
                <a:t>┴</a:t>
              </a:r>
              <a:endParaRPr lang="it-IT" sz="2000" baseline="-25000"/>
            </a:p>
          </p:txBody>
        </p:sp>
        <p:sp>
          <p:nvSpPr>
            <p:cNvPr id="23574" name="Rectangle 59"/>
            <p:cNvSpPr>
              <a:spLocks noChangeArrowheads="1"/>
            </p:cNvSpPr>
            <p:nvPr/>
          </p:nvSpPr>
          <p:spPr bwMode="auto">
            <a:xfrm>
              <a:off x="5638800" y="2449192"/>
              <a:ext cx="529091" cy="359532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it-IT" sz="1100">
                  <a:solidFill>
                    <a:srgbClr val="FF0000"/>
                  </a:solidFill>
                </a:rPr>
                <a:t>p</a:t>
              </a:r>
              <a:r>
                <a:rPr lang="it-IT" sz="1100" baseline="-25000">
                  <a:solidFill>
                    <a:srgbClr val="FF0000"/>
                  </a:solidFill>
                </a:rPr>
                <a:t>┴</a:t>
              </a:r>
              <a:endParaRPr lang="en-US" sz="1100" baseline="-25000">
                <a:solidFill>
                  <a:srgbClr val="FF0000"/>
                </a:solidFill>
              </a:endParaRPr>
            </a:p>
          </p:txBody>
        </p:sp>
        <p:sp>
          <p:nvSpPr>
            <p:cNvPr id="23575" name="Line 61"/>
            <p:cNvSpPr>
              <a:spLocks noChangeShapeType="1"/>
            </p:cNvSpPr>
            <p:nvPr/>
          </p:nvSpPr>
          <p:spPr bwMode="auto">
            <a:xfrm flipV="1">
              <a:off x="5486400" y="1774825"/>
              <a:ext cx="1600200" cy="8810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6200" y="762000"/>
            <a:ext cx="867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/>
              </a:rPr>
              <a:t>n</a:t>
            </a:r>
            <a:r>
              <a:rPr lang="en-US" dirty="0" smtClean="0"/>
              <a:t>=E-E’</a:t>
            </a:r>
          </a:p>
          <a:p>
            <a:r>
              <a:rPr lang="en-US" dirty="0" smtClean="0"/>
              <a:t>z=E</a:t>
            </a:r>
            <a:r>
              <a:rPr lang="en-US" baseline="-25000" dirty="0" smtClean="0"/>
              <a:t>h</a:t>
            </a:r>
            <a:r>
              <a:rPr lang="en-US" dirty="0" smtClean="0"/>
              <a:t>/</a:t>
            </a:r>
            <a:r>
              <a:rPr lang="en-US" dirty="0" smtClean="0">
                <a:latin typeface="Symbol"/>
              </a:rPr>
              <a:t>n</a:t>
            </a:r>
            <a:endParaRPr lang="en-US" dirty="0"/>
          </a:p>
        </p:txBody>
      </p:sp>
      <p:pic>
        <p:nvPicPr>
          <p:cNvPr id="26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98875"/>
            <a:ext cx="556260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13"/>
          <p:cNvGrpSpPr>
            <a:grpSpLocks/>
          </p:cNvGrpSpPr>
          <p:nvPr/>
        </p:nvGrpSpPr>
        <p:grpSpPr bwMode="auto">
          <a:xfrm>
            <a:off x="152400" y="4048124"/>
            <a:ext cx="3505199" cy="1676400"/>
            <a:chOff x="4952999" y="1177048"/>
            <a:chExt cx="2209801" cy="1675704"/>
          </a:xfrm>
        </p:grpSpPr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5333999" y="1177048"/>
              <a:ext cx="1066801" cy="457010"/>
            </a:xfrm>
            <a:prstGeom prst="ellipse">
              <a:avLst/>
            </a:prstGeom>
            <a:noFill/>
            <a:ln w="22225">
              <a:solidFill>
                <a:srgbClr val="0070C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                                                                     </a:t>
              </a:r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4952999" y="2319574"/>
              <a:ext cx="2209801" cy="533178"/>
            </a:xfrm>
            <a:prstGeom prst="ellipse">
              <a:avLst/>
            </a:prstGeom>
            <a:noFill/>
            <a:ln w="22225">
              <a:solidFill>
                <a:srgbClr val="0070C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1219200" y="4505325"/>
            <a:ext cx="1447800" cy="30480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2895600" y="4505325"/>
            <a:ext cx="2438400" cy="304800"/>
          </a:xfrm>
          <a:prstGeom prst="ellips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2286000" y="4886325"/>
            <a:ext cx="1447800" cy="30480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5867400" y="4724400"/>
            <a:ext cx="2819400" cy="1812925"/>
            <a:chOff x="4038600" y="1309688"/>
            <a:chExt cx="4572000" cy="3856037"/>
          </a:xfrm>
        </p:grpSpPr>
        <p:pic>
          <p:nvPicPr>
            <p:cNvPr id="34" name="Picture 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1309688"/>
              <a:ext cx="4572000" cy="385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64"/>
            <p:cNvSpPr txBox="1">
              <a:spLocks noChangeArrowheads="1"/>
            </p:cNvSpPr>
            <p:nvPr/>
          </p:nvSpPr>
          <p:spPr bwMode="auto">
            <a:xfrm>
              <a:off x="7374924" y="3902890"/>
              <a:ext cx="6921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i="1" dirty="0"/>
                <a:t>x=0.3</a:t>
              </a:r>
            </a:p>
          </p:txBody>
        </p:sp>
        <p:sp>
          <p:nvSpPr>
            <p:cNvPr id="36" name="TextBox 29"/>
            <p:cNvSpPr txBox="1">
              <a:spLocks noChangeArrowheads="1"/>
            </p:cNvSpPr>
            <p:nvPr/>
          </p:nvSpPr>
          <p:spPr bwMode="auto">
            <a:xfrm>
              <a:off x="4572000" y="3168650"/>
              <a:ext cx="982746" cy="489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 </a:t>
              </a:r>
              <a:r>
                <a:rPr lang="en-US" sz="900"/>
                <a:t>JLAB12</a:t>
              </a:r>
            </a:p>
          </p:txBody>
        </p:sp>
        <p:sp>
          <p:nvSpPr>
            <p:cNvPr id="37" name="TextBox 30"/>
            <p:cNvSpPr txBox="1">
              <a:spLocks noChangeArrowheads="1"/>
            </p:cNvSpPr>
            <p:nvPr/>
          </p:nvSpPr>
          <p:spPr bwMode="auto">
            <a:xfrm>
              <a:off x="4876312" y="2469531"/>
              <a:ext cx="1975826" cy="88375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defRPr/>
              </a:pPr>
              <a:r>
                <a:rPr lang="en-US" sz="1050" dirty="0" smtClean="0"/>
                <a:t>JLab22/</a:t>
              </a:r>
              <a:r>
                <a:rPr lang="en-US" sz="1050" dirty="0"/>
                <a:t>HERMES</a:t>
              </a:r>
            </a:p>
          </p:txBody>
        </p:sp>
        <p:sp>
          <p:nvSpPr>
            <p:cNvPr id="38" name="TextBox 31"/>
            <p:cNvSpPr txBox="1">
              <a:spLocks noChangeArrowheads="1"/>
            </p:cNvSpPr>
            <p:nvPr/>
          </p:nvSpPr>
          <p:spPr bwMode="auto">
            <a:xfrm>
              <a:off x="6383215" y="1309688"/>
              <a:ext cx="1455488" cy="440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EIC18x275</a:t>
              </a:r>
            </a:p>
          </p:txBody>
        </p:sp>
        <p:sp>
          <p:nvSpPr>
            <p:cNvPr id="39" name="TextBox 32"/>
            <p:cNvSpPr txBox="1">
              <a:spLocks noChangeArrowheads="1"/>
            </p:cNvSpPr>
            <p:nvPr/>
          </p:nvSpPr>
          <p:spPr bwMode="auto">
            <a:xfrm>
              <a:off x="6852138" y="2037433"/>
              <a:ext cx="1192149" cy="440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EIC5x41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4358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58200" y="6588125"/>
            <a:ext cx="6858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ABEFEF5-79F9-924F-9139-A6DEE757101C}" type="slidenum">
              <a:rPr lang="en-US" sz="1400"/>
              <a:pPr/>
              <a:t>30</a:t>
            </a:fld>
            <a:endParaRPr lang="en-US" sz="1400"/>
          </a:p>
        </p:txBody>
      </p:sp>
      <p:sp>
        <p:nvSpPr>
          <p:cNvPr id="32781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198438"/>
            <a:ext cx="8229600" cy="563562"/>
          </a:xfrm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  <a:ea typeface="MS PGothic" charset="0"/>
              </a:rPr>
              <a:t>Exclusive dihadrons from CLAS12</a:t>
            </a:r>
          </a:p>
        </p:txBody>
      </p:sp>
      <p:sp>
        <p:nvSpPr>
          <p:cNvPr id="32782" name="Footer Placeholder 9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smtClean="0"/>
              <a:t>H. Avakian, JLab, July 30</a:t>
            </a:r>
            <a:endParaRPr lang="en-US" sz="1400"/>
          </a:p>
        </p:txBody>
      </p:sp>
      <p:sp>
        <p:nvSpPr>
          <p:cNvPr id="3" name="TextBox 2"/>
          <p:cNvSpPr txBox="1"/>
          <p:nvPr/>
        </p:nvSpPr>
        <p:spPr>
          <a:xfrm>
            <a:off x="533400" y="5638800"/>
            <a:ext cx="861060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exclusive rho contributions in SIDIS (multiplicity) drop with Q</a:t>
            </a:r>
            <a:r>
              <a:rPr lang="en-US" baseline="30000" dirty="0" smtClean="0"/>
              <a:t>2 </a:t>
            </a:r>
            <a:r>
              <a:rPr lang="en-US" dirty="0" smtClean="0"/>
              <a:t>(~1/Q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At large z=z</a:t>
            </a:r>
            <a:r>
              <a:rPr lang="en-US" baseline="-25000" dirty="0" smtClean="0"/>
              <a:t>1</a:t>
            </a:r>
            <a:r>
              <a:rPr lang="en-US" dirty="0" smtClean="0"/>
              <a:t>+z</a:t>
            </a:r>
            <a:r>
              <a:rPr lang="en-US" baseline="-25000" dirty="0" smtClean="0"/>
              <a:t>2</a:t>
            </a:r>
            <a:r>
              <a:rPr lang="en-US" dirty="0" smtClean="0"/>
              <a:t> the transverse photon contributions to </a:t>
            </a:r>
            <a:r>
              <a:rPr lang="en-US" dirty="0" err="1" smtClean="0">
                <a:latin typeface="Symbol"/>
              </a:rPr>
              <a:t>r</a:t>
            </a:r>
            <a:r>
              <a:rPr lang="en-US" baseline="-25000" dirty="0" err="1" smtClean="0"/>
              <a:t>L</a:t>
            </a:r>
            <a:r>
              <a:rPr lang="en-US" dirty="0" smtClean="0"/>
              <a:t> suppressed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7281" y="914400"/>
            <a:ext cx="7211719" cy="4666820"/>
            <a:chOff x="-76199" y="524249"/>
            <a:chExt cx="9067800" cy="5590371"/>
          </a:xfrm>
        </p:grpSpPr>
        <p:grpSp>
          <p:nvGrpSpPr>
            <p:cNvPr id="2" name="Group 1"/>
            <p:cNvGrpSpPr/>
            <p:nvPr/>
          </p:nvGrpSpPr>
          <p:grpSpPr>
            <a:xfrm>
              <a:off x="-76199" y="524249"/>
              <a:ext cx="9067800" cy="5363358"/>
              <a:chOff x="0" y="181831"/>
              <a:chExt cx="9144000" cy="6149119"/>
            </a:xfrm>
          </p:grpSpPr>
          <p:pic>
            <p:nvPicPr>
              <p:cNvPr id="32769" name="Picture 6" descr="Screen Shot 2024-07-09 at 8.31.12 AM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4200" y="2819400"/>
                <a:ext cx="2197100" cy="190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70" name="Picture 10" descr="Screen Shot 2024-07-09 at 9.14.16 AM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0400" y="4572000"/>
                <a:ext cx="2133600" cy="175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71" name="Picture 14" descr="Screen Shot 2024-07-09 at 8.48.47 A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5800" y="914400"/>
                <a:ext cx="26670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72" name="Picture 7" descr="Screen Shot 2024-07-09 at 8.32.47 AM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9600" y="2667000"/>
                <a:ext cx="2667000" cy="198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74" name="Picture 13" descr="Screen Shot 2024-07-09 at 8.47.38 AM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4863" y="914400"/>
                <a:ext cx="2573337" cy="190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75" name="Picture 11" descr="Screen Shot 2024-07-09 at 8.43.25 AM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914400"/>
                <a:ext cx="2286000" cy="198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76" name="Picture 2" descr="Screen Shot 2024-07-09 at 8.27.32 AM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0" y="2667000"/>
                <a:ext cx="2590800" cy="1971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77" name="Picture 5" descr="Screen Shot 2024-07-09 at 8.29.43 AM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8" y="2667000"/>
                <a:ext cx="2260600" cy="198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79" name="Picture 1" descr="Screen Shot 2024-07-09 at 9.11.22 AM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6" y="4469011"/>
                <a:ext cx="2344738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83" name="Picture 9" descr="latex-image-1.pdf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1963" y="181831"/>
                <a:ext cx="1371600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84" name="TextBox 3"/>
              <p:cNvSpPr txBox="1">
                <a:spLocks noChangeArrowheads="1"/>
              </p:cNvSpPr>
              <p:nvPr/>
            </p:nvSpPr>
            <p:spPr bwMode="auto">
              <a:xfrm>
                <a:off x="2574061" y="2693497"/>
                <a:ext cx="1197712" cy="380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200" dirty="0"/>
                  <a:t>Q</a:t>
                </a:r>
                <a:r>
                  <a:rPr lang="en-US" sz="1200" baseline="30000" dirty="0"/>
                  <a:t>2</a:t>
                </a:r>
                <a:r>
                  <a:rPr lang="en-US" sz="1200" dirty="0"/>
                  <a:t>=3 GeV</a:t>
                </a:r>
                <a:r>
                  <a:rPr lang="en-US" sz="1200" baseline="30000" dirty="0"/>
                  <a:t>2</a:t>
                </a:r>
              </a:p>
            </p:txBody>
          </p:sp>
          <p:sp>
            <p:nvSpPr>
              <p:cNvPr id="32785" name="TextBox 24"/>
              <p:cNvSpPr txBox="1">
                <a:spLocks noChangeArrowheads="1"/>
              </p:cNvSpPr>
              <p:nvPr/>
            </p:nvSpPr>
            <p:spPr bwMode="auto">
              <a:xfrm>
                <a:off x="5762414" y="2798150"/>
                <a:ext cx="1197712" cy="380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200" dirty="0"/>
                  <a:t>Q</a:t>
                </a:r>
                <a:r>
                  <a:rPr lang="en-US" sz="1200" baseline="30000" dirty="0"/>
                  <a:t>2</a:t>
                </a:r>
                <a:r>
                  <a:rPr lang="en-US" sz="1200" dirty="0"/>
                  <a:t>=4 GeV</a:t>
                </a:r>
                <a:r>
                  <a:rPr lang="en-US" sz="1200" baseline="30000" dirty="0"/>
                  <a:t>2</a:t>
                </a:r>
              </a:p>
            </p:txBody>
          </p:sp>
          <p:sp>
            <p:nvSpPr>
              <p:cNvPr id="32786" name="TextBox 25"/>
              <p:cNvSpPr txBox="1">
                <a:spLocks noChangeArrowheads="1"/>
              </p:cNvSpPr>
              <p:nvPr/>
            </p:nvSpPr>
            <p:spPr bwMode="auto">
              <a:xfrm>
                <a:off x="7887982" y="2902803"/>
                <a:ext cx="1197712" cy="380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200" dirty="0"/>
                  <a:t>Q</a:t>
                </a:r>
                <a:r>
                  <a:rPr lang="en-US" sz="1200" baseline="30000" dirty="0"/>
                  <a:t>2</a:t>
                </a:r>
                <a:r>
                  <a:rPr lang="en-US" sz="1200" dirty="0"/>
                  <a:t>=5 GeV</a:t>
                </a:r>
                <a:r>
                  <a:rPr lang="en-US" sz="1200" baseline="30000" dirty="0"/>
                  <a:t>2</a:t>
                </a:r>
              </a:p>
            </p:txBody>
          </p:sp>
          <p:sp>
            <p:nvSpPr>
              <p:cNvPr id="32787" name="Rectangle 32"/>
              <p:cNvSpPr>
                <a:spLocks noChangeArrowheads="1"/>
              </p:cNvSpPr>
              <p:nvPr/>
            </p:nvSpPr>
            <p:spPr bwMode="auto">
              <a:xfrm>
                <a:off x="381000" y="1219200"/>
                <a:ext cx="628650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x=0.2</a:t>
                </a:r>
              </a:p>
            </p:txBody>
          </p:sp>
          <p:sp>
            <p:nvSpPr>
              <p:cNvPr id="32788" name="TextBox 33"/>
              <p:cNvSpPr txBox="1">
                <a:spLocks noChangeArrowheads="1"/>
              </p:cNvSpPr>
              <p:nvPr/>
            </p:nvSpPr>
            <p:spPr bwMode="auto">
              <a:xfrm>
                <a:off x="457200" y="990600"/>
                <a:ext cx="1071563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400"/>
                  <a:t>Q</a:t>
                </a:r>
                <a:r>
                  <a:rPr lang="en-US" sz="1400" baseline="30000"/>
                  <a:t>2</a:t>
                </a:r>
                <a:r>
                  <a:rPr lang="en-US" sz="1400"/>
                  <a:t>=2 GeV</a:t>
                </a:r>
                <a:r>
                  <a:rPr lang="en-US" sz="1400" baseline="30000"/>
                  <a:t>2</a:t>
                </a:r>
              </a:p>
            </p:txBody>
          </p:sp>
          <p:sp>
            <p:nvSpPr>
              <p:cNvPr id="32789" name="TextBox 34"/>
              <p:cNvSpPr txBox="1">
                <a:spLocks noChangeArrowheads="1"/>
              </p:cNvSpPr>
              <p:nvPr/>
            </p:nvSpPr>
            <p:spPr bwMode="auto">
              <a:xfrm>
                <a:off x="3346995" y="1019053"/>
                <a:ext cx="1071563" cy="3079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400" dirty="0"/>
                  <a:t>Q</a:t>
                </a:r>
                <a:r>
                  <a:rPr lang="en-US" sz="1400" baseline="30000" dirty="0"/>
                  <a:t>2</a:t>
                </a:r>
                <a:r>
                  <a:rPr lang="en-US" sz="1400" dirty="0"/>
                  <a:t>=3 GeV</a:t>
                </a:r>
                <a:r>
                  <a:rPr lang="en-US" sz="1400" baseline="30000" dirty="0"/>
                  <a:t>2</a:t>
                </a:r>
              </a:p>
            </p:txBody>
          </p:sp>
          <p:sp>
            <p:nvSpPr>
              <p:cNvPr id="32790" name="TextBox 35"/>
              <p:cNvSpPr txBox="1">
                <a:spLocks noChangeArrowheads="1"/>
              </p:cNvSpPr>
              <p:nvPr/>
            </p:nvSpPr>
            <p:spPr bwMode="auto">
              <a:xfrm>
                <a:off x="5762414" y="914400"/>
                <a:ext cx="1071563" cy="3079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400" dirty="0"/>
                  <a:t>Q</a:t>
                </a:r>
                <a:r>
                  <a:rPr lang="en-US" sz="1400" baseline="30000" dirty="0"/>
                  <a:t>2</a:t>
                </a:r>
                <a:r>
                  <a:rPr lang="en-US" sz="1400" dirty="0"/>
                  <a:t>=4 GeV</a:t>
                </a:r>
                <a:r>
                  <a:rPr lang="en-US" sz="1400" baseline="30000" dirty="0"/>
                  <a:t>2</a:t>
                </a:r>
              </a:p>
            </p:txBody>
          </p:sp>
          <p:sp>
            <p:nvSpPr>
              <p:cNvPr id="32793" name="TextBox 30"/>
              <p:cNvSpPr txBox="1">
                <a:spLocks noChangeArrowheads="1"/>
              </p:cNvSpPr>
              <p:nvPr/>
            </p:nvSpPr>
            <p:spPr bwMode="auto">
              <a:xfrm>
                <a:off x="7884767" y="4577247"/>
                <a:ext cx="1071563" cy="3079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400" dirty="0"/>
                  <a:t>Q</a:t>
                </a:r>
                <a:r>
                  <a:rPr lang="en-US" sz="1400" baseline="30000" dirty="0"/>
                  <a:t>2</a:t>
                </a:r>
                <a:r>
                  <a:rPr lang="en-US" sz="1400" dirty="0"/>
                  <a:t>=5 GeV</a:t>
                </a:r>
                <a:r>
                  <a:rPr lang="en-US" sz="1400" baseline="30000" dirty="0"/>
                  <a:t>2</a:t>
                </a:r>
              </a:p>
            </p:txBody>
          </p:sp>
          <p:sp>
            <p:nvSpPr>
              <p:cNvPr id="32794" name="Rectangle 4"/>
              <p:cNvSpPr>
                <a:spLocks noChangeArrowheads="1"/>
              </p:cNvSpPr>
              <p:nvPr/>
            </p:nvSpPr>
            <p:spPr bwMode="auto">
              <a:xfrm>
                <a:off x="381000" y="3352800"/>
                <a:ext cx="628650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x=0.3</a:t>
                </a:r>
              </a:p>
            </p:txBody>
          </p:sp>
          <p:sp>
            <p:nvSpPr>
              <p:cNvPr id="32795" name="TextBox 21"/>
              <p:cNvSpPr txBox="1">
                <a:spLocks noChangeArrowheads="1"/>
              </p:cNvSpPr>
              <p:nvPr/>
            </p:nvSpPr>
            <p:spPr bwMode="auto">
              <a:xfrm>
                <a:off x="351876" y="2798150"/>
                <a:ext cx="1071563" cy="3079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400" dirty="0"/>
                  <a:t>Q</a:t>
                </a:r>
                <a:r>
                  <a:rPr lang="en-US" sz="1400" baseline="30000" dirty="0"/>
                  <a:t>2</a:t>
                </a:r>
                <a:r>
                  <a:rPr lang="en-US" sz="1400" dirty="0"/>
                  <a:t>=2 GeV</a:t>
                </a:r>
                <a:r>
                  <a:rPr lang="en-US" sz="1400" baseline="30000" dirty="0"/>
                  <a:t>2</a:t>
                </a:r>
              </a:p>
            </p:txBody>
          </p:sp>
          <p:sp>
            <p:nvSpPr>
              <p:cNvPr id="32796" name="Rectangle 26"/>
              <p:cNvSpPr>
                <a:spLocks noChangeArrowheads="1"/>
              </p:cNvSpPr>
              <p:nvPr/>
            </p:nvSpPr>
            <p:spPr bwMode="auto">
              <a:xfrm>
                <a:off x="381000" y="4876800"/>
                <a:ext cx="628650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x=0.4</a:t>
                </a:r>
              </a:p>
            </p:txBody>
          </p:sp>
          <p:sp>
            <p:nvSpPr>
              <p:cNvPr id="32797" name="TextBox 27"/>
              <p:cNvSpPr txBox="1">
                <a:spLocks noChangeArrowheads="1"/>
              </p:cNvSpPr>
              <p:nvPr/>
            </p:nvSpPr>
            <p:spPr bwMode="auto">
              <a:xfrm>
                <a:off x="304800" y="4648200"/>
                <a:ext cx="1071563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400"/>
                  <a:t>Q</a:t>
                </a:r>
                <a:r>
                  <a:rPr lang="en-US" sz="1400" baseline="30000"/>
                  <a:t>2</a:t>
                </a:r>
                <a:r>
                  <a:rPr lang="en-US" sz="1400"/>
                  <a:t>=2 GeV</a:t>
                </a:r>
                <a:r>
                  <a:rPr lang="en-US" sz="1400" baseline="30000"/>
                  <a:t>2</a:t>
                </a:r>
              </a:p>
            </p:txBody>
          </p:sp>
        </p:grpSp>
        <p:pic>
          <p:nvPicPr>
            <p:cNvPr id="32778" name="Picture 8" descr="Screen Shot 2024-07-09 at 9.12.32 AM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4191000"/>
              <a:ext cx="2289813" cy="1923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3" name="Picture 9" descr="Screen Shot 2024-07-09 at 9.13.33 AM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1" y="4267201"/>
              <a:ext cx="2133600" cy="1772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28"/>
            <p:cNvSpPr txBox="1">
              <a:spLocks noChangeArrowheads="1"/>
            </p:cNvSpPr>
            <p:nvPr/>
          </p:nvSpPr>
          <p:spPr bwMode="auto">
            <a:xfrm>
              <a:off x="2572225" y="4259202"/>
              <a:ext cx="1309810" cy="331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200" dirty="0"/>
                <a:t>Q</a:t>
              </a:r>
              <a:r>
                <a:rPr lang="en-US" sz="1200" baseline="30000" dirty="0"/>
                <a:t>2</a:t>
              </a:r>
              <a:r>
                <a:rPr lang="en-US" sz="1200" dirty="0"/>
                <a:t>=3 GeV</a:t>
              </a:r>
              <a:r>
                <a:rPr lang="en-US" sz="1200" baseline="30000" dirty="0"/>
                <a:t>2</a:t>
              </a:r>
            </a:p>
          </p:txBody>
        </p:sp>
        <p:sp>
          <p:nvSpPr>
            <p:cNvPr id="36" name="TextBox 29"/>
            <p:cNvSpPr txBox="1">
              <a:spLocks noChangeArrowheads="1"/>
            </p:cNvSpPr>
            <p:nvPr/>
          </p:nvSpPr>
          <p:spPr bwMode="auto">
            <a:xfrm>
              <a:off x="5063325" y="4266720"/>
              <a:ext cx="1503073" cy="368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400" dirty="0"/>
                <a:t>Q</a:t>
              </a:r>
              <a:r>
                <a:rPr lang="en-US" sz="1400" baseline="30000" dirty="0"/>
                <a:t>2</a:t>
              </a:r>
              <a:r>
                <a:rPr lang="en-US" sz="1400" dirty="0"/>
                <a:t>=4 GeV</a:t>
              </a:r>
              <a:r>
                <a:rPr lang="en-US" sz="1400" baseline="30000" dirty="0"/>
                <a:t>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324600" y="1066800"/>
            <a:ext cx="2819400" cy="1905000"/>
            <a:chOff x="7069864" y="1143000"/>
            <a:chExt cx="2074136" cy="1460548"/>
          </a:xfrm>
        </p:grpSpPr>
        <p:pic>
          <p:nvPicPr>
            <p:cNvPr id="6" name="Picture 5" descr="Screen Shot 2025-02-14 at 8.48.48 AM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864" y="1143000"/>
              <a:ext cx="2074136" cy="146054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848600" y="1295400"/>
              <a:ext cx="104640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all exclusive </a:t>
              </a:r>
              <a:r>
                <a:rPr lang="en-US" sz="1000" b="1" dirty="0" smtClean="0">
                  <a:latin typeface="Symbol"/>
                </a:rPr>
                <a:t>r</a:t>
              </a:r>
              <a:endParaRPr lang="en-US" sz="1000" b="1" dirty="0">
                <a:latin typeface="Symbol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134961" y="1981200"/>
              <a:ext cx="807066" cy="188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FF0000"/>
                  </a:solidFill>
                </a:rPr>
                <a:t>longitudinal </a:t>
              </a:r>
              <a:r>
                <a:rPr lang="en-US" sz="1000" b="1" dirty="0" smtClean="0">
                  <a:solidFill>
                    <a:srgbClr val="FF0000"/>
                  </a:solidFill>
                  <a:latin typeface="Symbol"/>
                </a:rPr>
                <a:t>r</a:t>
              </a:r>
              <a:endParaRPr lang="en-US" sz="1000" b="1" dirty="0">
                <a:solidFill>
                  <a:srgbClr val="FF0000"/>
                </a:solidFill>
                <a:latin typeface="Symbol"/>
              </a:endParaRPr>
            </a:p>
          </p:txBody>
        </p:sp>
      </p:grpSp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773269"/>
            <a:ext cx="1498703" cy="381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55729" y="4724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lower x need higher z</a:t>
            </a:r>
            <a:endParaRPr lang="en-US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306669"/>
            <a:ext cx="1775269" cy="3048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392269"/>
            <a:ext cx="1214731" cy="304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162800" y="2971800"/>
            <a:ext cx="18514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/>
              <a:t>GK: arXiv</a:t>
            </a:r>
            <a:r>
              <a:rPr lang="pt-BR" sz="1400" dirty="0"/>
              <a:t>:0708.3569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4529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5" descr="alacom-ratio-x0.3q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71600"/>
            <a:ext cx="2590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58200" y="6588125"/>
            <a:ext cx="6858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BFB3A7DC-2DE0-124F-A24D-F7755D07C479}" type="slidenum">
              <a:rPr lang="en-US" sz="1400"/>
              <a:pPr/>
              <a:t>31</a:t>
            </a:fld>
            <a:endParaRPr lang="en-US" sz="14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8438"/>
            <a:ext cx="8674100" cy="563562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Symbol" charset="0"/>
                <a:sym typeface="Wingdings" charset="0"/>
              </a:rPr>
              <a:t>“r</a:t>
            </a:r>
            <a:r>
              <a:rPr lang="en-US" sz="3200" dirty="0">
                <a:latin typeface="Arial" charset="0"/>
                <a:ea typeface="MS PGothic" charset="0"/>
              </a:rPr>
              <a:t>-free SIDIS” free: target proton bias</a:t>
            </a:r>
          </a:p>
        </p:txBody>
      </p:sp>
      <p:sp>
        <p:nvSpPr>
          <p:cNvPr id="34820" name="Footer Placeholder 9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400" smtClean="0"/>
              <a:t>H. Avakian, JLab, July 30</a:t>
            </a:r>
            <a:endParaRPr lang="en-US" sz="1400"/>
          </a:p>
        </p:txBody>
      </p:sp>
      <p:sp>
        <p:nvSpPr>
          <p:cNvPr id="34821" name="TextBox 15"/>
          <p:cNvSpPr txBox="1">
            <a:spLocks noChangeArrowheads="1"/>
          </p:cNvSpPr>
          <p:nvPr/>
        </p:nvSpPr>
        <p:spPr bwMode="auto">
          <a:xfrm>
            <a:off x="838200" y="838200"/>
            <a:ext cx="1257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ep</a:t>
            </a:r>
            <a:r>
              <a:rPr lang="en-US" sz="1800">
                <a:sym typeface="Wingdings" charset="0"/>
              </a:rPr>
              <a:t>e’</a:t>
            </a:r>
            <a:r>
              <a:rPr lang="en-US" altLang="ja-JP" sz="1800">
                <a:latin typeface="Symbol" charset="0"/>
                <a:sym typeface="Wingdings" charset="0"/>
              </a:rPr>
              <a:t>pp</a:t>
            </a:r>
            <a:r>
              <a:rPr lang="en-US" altLang="ja-JP" sz="1800">
                <a:sym typeface="Wingdings" charset="0"/>
              </a:rPr>
              <a:t>X</a:t>
            </a:r>
            <a:endParaRPr lang="en-US" sz="1800"/>
          </a:p>
        </p:txBody>
      </p:sp>
      <p:sp>
        <p:nvSpPr>
          <p:cNvPr id="34822" name="TextBox 36"/>
          <p:cNvSpPr txBox="1">
            <a:spLocks noChangeArrowheads="1"/>
          </p:cNvSpPr>
          <p:nvPr/>
        </p:nvSpPr>
        <p:spPr bwMode="auto">
          <a:xfrm>
            <a:off x="3200400" y="838200"/>
            <a:ext cx="13828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dirty="0" err="1"/>
              <a:t>ep</a:t>
            </a:r>
            <a:r>
              <a:rPr lang="en-US" sz="1800" dirty="0" err="1">
                <a:sym typeface="Wingdings" charset="0"/>
              </a:rPr>
              <a:t>e’p</a:t>
            </a:r>
            <a:r>
              <a:rPr lang="en-US" sz="1800" dirty="0" err="1">
                <a:latin typeface="Symbol" charset="0"/>
                <a:sym typeface="Wingdings" charset="0"/>
              </a:rPr>
              <a:t>pp</a:t>
            </a:r>
            <a:r>
              <a:rPr lang="en-US" sz="1800" dirty="0" err="1">
                <a:sym typeface="Wingdings" charset="0"/>
              </a:rPr>
              <a:t>X</a:t>
            </a:r>
            <a:endParaRPr lang="en-US" sz="1800" dirty="0"/>
          </a:p>
        </p:txBody>
      </p:sp>
      <p:sp>
        <p:nvSpPr>
          <p:cNvPr id="34823" name="TextBox 37"/>
          <p:cNvSpPr txBox="1">
            <a:spLocks noChangeArrowheads="1"/>
          </p:cNvSpPr>
          <p:nvPr/>
        </p:nvSpPr>
        <p:spPr bwMode="auto">
          <a:xfrm>
            <a:off x="6248400" y="762000"/>
            <a:ext cx="1382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ep</a:t>
            </a:r>
            <a:r>
              <a:rPr lang="en-US" sz="1800">
                <a:sym typeface="Wingdings" charset="0"/>
              </a:rPr>
              <a:t>e’p</a:t>
            </a:r>
            <a:r>
              <a:rPr lang="en-US" sz="1800">
                <a:latin typeface="Symbol" charset="0"/>
                <a:sym typeface="Wingdings" charset="0"/>
              </a:rPr>
              <a:t>pp</a:t>
            </a:r>
            <a:r>
              <a:rPr lang="en-US" sz="1800">
                <a:sym typeface="Wingdings" charset="0"/>
              </a:rPr>
              <a:t>X</a:t>
            </a:r>
            <a:endParaRPr lang="en-US" sz="1800"/>
          </a:p>
        </p:txBody>
      </p:sp>
      <p:sp>
        <p:nvSpPr>
          <p:cNvPr id="34824" name="TextBox 18"/>
          <p:cNvSpPr txBox="1">
            <a:spLocks noChangeArrowheads="1"/>
          </p:cNvSpPr>
          <p:nvPr/>
        </p:nvSpPr>
        <p:spPr bwMode="auto">
          <a:xfrm>
            <a:off x="7510463" y="1066800"/>
            <a:ext cx="1633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200"/>
              <a:t>+ M</a:t>
            </a:r>
            <a:r>
              <a:rPr lang="en-US" sz="1200" baseline="-25000"/>
              <a:t>X</a:t>
            </a:r>
            <a:r>
              <a:rPr lang="en-US" sz="1200"/>
              <a:t>(epX)&gt;1.05 GeV</a:t>
            </a:r>
          </a:p>
        </p:txBody>
      </p:sp>
      <p:sp>
        <p:nvSpPr>
          <p:cNvPr id="34825" name="TextBox 19"/>
          <p:cNvSpPr txBox="1">
            <a:spLocks noChangeArrowheads="1"/>
          </p:cNvSpPr>
          <p:nvPr/>
        </p:nvSpPr>
        <p:spPr bwMode="auto">
          <a:xfrm>
            <a:off x="762000" y="5949950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b="1" dirty="0"/>
              <a:t>While the detected proton introduces slight difference in the kinematic distributions, the cut on the proton missing mass makes significant impact (clear at large z). </a:t>
            </a:r>
            <a:endParaRPr lang="en-US" sz="1400" b="1" baseline="30000" dirty="0"/>
          </a:p>
        </p:txBody>
      </p:sp>
      <p:sp>
        <p:nvSpPr>
          <p:cNvPr id="34826" name="TextBox 22"/>
          <p:cNvSpPr txBox="1">
            <a:spLocks noChangeArrowheads="1"/>
          </p:cNvSpPr>
          <p:nvPr/>
        </p:nvSpPr>
        <p:spPr bwMode="auto">
          <a:xfrm>
            <a:off x="4495800" y="838200"/>
            <a:ext cx="1292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+ x</a:t>
            </a:r>
            <a:r>
              <a:rPr lang="en-US" sz="1800" baseline="-25000"/>
              <a:t>Fproton</a:t>
            </a:r>
            <a:r>
              <a:rPr lang="en-US" sz="1800"/>
              <a:t>&lt;0</a:t>
            </a:r>
          </a:p>
        </p:txBody>
      </p:sp>
      <p:pic>
        <p:nvPicPr>
          <p:cNvPr id="34827" name="Picture 3" descr="alacomp-x0.3q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25146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6" descr="alacomp-x0.3.q2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24384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8" descr="alacom-x0.3.q2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236220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0" name="Rectangle 4"/>
          <p:cNvSpPr>
            <a:spLocks noChangeArrowheads="1"/>
          </p:cNvSpPr>
          <p:nvPr/>
        </p:nvSpPr>
        <p:spPr bwMode="auto">
          <a:xfrm>
            <a:off x="533400" y="1295400"/>
            <a:ext cx="1506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x=0.3</a:t>
            </a:r>
            <a:r>
              <a:rPr lang="en-US" sz="1100"/>
              <a:t>(0.25&lt;x&lt;0.35)</a:t>
            </a:r>
          </a:p>
        </p:txBody>
      </p:sp>
      <p:sp>
        <p:nvSpPr>
          <p:cNvPr id="34831" name="TextBox 21"/>
          <p:cNvSpPr txBox="1">
            <a:spLocks noChangeArrowheads="1"/>
          </p:cNvSpPr>
          <p:nvPr/>
        </p:nvSpPr>
        <p:spPr bwMode="auto">
          <a:xfrm>
            <a:off x="1219200" y="2286000"/>
            <a:ext cx="1071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/>
              <a:t>Q</a:t>
            </a:r>
            <a:r>
              <a:rPr lang="en-US" sz="1400" baseline="30000"/>
              <a:t>2</a:t>
            </a:r>
            <a:r>
              <a:rPr lang="en-US" sz="1400"/>
              <a:t>=2 GeV</a:t>
            </a:r>
            <a:r>
              <a:rPr lang="en-US" sz="1400" baseline="30000"/>
              <a:t>2</a:t>
            </a:r>
          </a:p>
        </p:txBody>
      </p:sp>
      <p:sp>
        <p:nvSpPr>
          <p:cNvPr id="34832" name="TextBox 23"/>
          <p:cNvSpPr txBox="1">
            <a:spLocks noChangeArrowheads="1"/>
          </p:cNvSpPr>
          <p:nvPr/>
        </p:nvSpPr>
        <p:spPr bwMode="auto">
          <a:xfrm>
            <a:off x="1066800" y="3886200"/>
            <a:ext cx="1071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/>
              <a:t>Q</a:t>
            </a:r>
            <a:r>
              <a:rPr lang="en-US" sz="1400" baseline="30000"/>
              <a:t>2</a:t>
            </a:r>
            <a:r>
              <a:rPr lang="en-US" sz="1400"/>
              <a:t>=3 GeV</a:t>
            </a:r>
            <a:r>
              <a:rPr lang="en-US" sz="1400" baseline="30000"/>
              <a:t>2</a:t>
            </a:r>
          </a:p>
        </p:txBody>
      </p:sp>
      <p:sp>
        <p:nvSpPr>
          <p:cNvPr id="34833" name="TextBox 24"/>
          <p:cNvSpPr txBox="1">
            <a:spLocks noChangeArrowheads="1"/>
          </p:cNvSpPr>
          <p:nvPr/>
        </p:nvSpPr>
        <p:spPr bwMode="auto">
          <a:xfrm>
            <a:off x="1066800" y="5410200"/>
            <a:ext cx="1071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/>
              <a:t>Q</a:t>
            </a:r>
            <a:r>
              <a:rPr lang="en-US" sz="1400" baseline="30000"/>
              <a:t>2</a:t>
            </a:r>
            <a:r>
              <a:rPr lang="en-US" sz="1400"/>
              <a:t>=4 GeV</a:t>
            </a:r>
            <a:r>
              <a:rPr lang="en-US" sz="1400" baseline="30000"/>
              <a:t>2</a:t>
            </a:r>
          </a:p>
        </p:txBody>
      </p:sp>
      <p:sp>
        <p:nvSpPr>
          <p:cNvPr id="34834" name="Rectangle 11"/>
          <p:cNvSpPr>
            <a:spLocks noChangeArrowheads="1"/>
          </p:cNvSpPr>
          <p:nvPr/>
        </p:nvSpPr>
        <p:spPr bwMode="auto">
          <a:xfrm>
            <a:off x="7848600" y="762000"/>
            <a:ext cx="1046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+ x</a:t>
            </a:r>
            <a:r>
              <a:rPr lang="en-US" sz="1400" baseline="-25000"/>
              <a:t>Fproton</a:t>
            </a:r>
            <a:r>
              <a:rPr lang="en-US" sz="1400"/>
              <a:t>&lt;0</a:t>
            </a:r>
          </a:p>
        </p:txBody>
      </p:sp>
      <p:pic>
        <p:nvPicPr>
          <p:cNvPr id="34835" name="Picture 12" descr="alacomp-rat0.x0.3.q2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9200"/>
            <a:ext cx="29718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6" name="Picture 14" descr="alacomp-rat0.x0.3.q2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2844800"/>
            <a:ext cx="29845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7" name="Picture 16" descr="alacomp-ratio-x0.3q2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68600"/>
            <a:ext cx="2667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8" name="Picture 27" descr="alacomp-ratio-x0.3.q24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68800"/>
            <a:ext cx="266700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9" name="Picture 9" descr="alacom-rat0.x0.3.q24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67200"/>
            <a:ext cx="2895600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5854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24-08-15 at 12.05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352800"/>
            <a:ext cx="3886200" cy="2590800"/>
          </a:xfrm>
          <a:prstGeom prst="rect">
            <a:avLst/>
          </a:prstGeom>
        </p:spPr>
      </p:pic>
      <p:pic>
        <p:nvPicPr>
          <p:cNvPr id="7" name="Picture 6" descr="Screen Shot 2024-08-15 at 12.21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219200"/>
            <a:ext cx="3499563" cy="2362200"/>
          </a:xfrm>
          <a:prstGeom prst="rect">
            <a:avLst/>
          </a:prstGeom>
        </p:spPr>
      </p:pic>
      <p:sp>
        <p:nvSpPr>
          <p:cNvPr id="53249" name="Title 1"/>
          <p:cNvSpPr>
            <a:spLocks noGrp="1" noChangeArrowheads="1"/>
          </p:cNvSpPr>
          <p:nvPr>
            <p:ph type="title"/>
          </p:nvPr>
        </p:nvSpPr>
        <p:spPr>
          <a:xfrm>
            <a:off x="0" y="23813"/>
            <a:ext cx="9144000" cy="563562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MS PGothic" charset="0"/>
              </a:rPr>
              <a:t>Studies of  </a:t>
            </a:r>
            <a:r>
              <a:rPr lang="en-US" sz="2400" dirty="0">
                <a:latin typeface="Symbol" charset="0"/>
                <a:ea typeface="MS PGothic" charset="0"/>
              </a:rPr>
              <a:t>r</a:t>
            </a:r>
            <a:r>
              <a:rPr lang="en-US" sz="2400" baseline="30000" dirty="0">
                <a:latin typeface="Arial" charset="0"/>
                <a:ea typeface="MS PGothic" charset="0"/>
              </a:rPr>
              <a:t>0</a:t>
            </a:r>
            <a:r>
              <a:rPr lang="en-US" sz="2400" dirty="0">
                <a:latin typeface="Arial" charset="0"/>
                <a:ea typeface="MS PGothic" charset="0"/>
              </a:rPr>
              <a:t> impact with longitudinally polarized NH</a:t>
            </a:r>
            <a:r>
              <a:rPr lang="en-US" sz="2400" baseline="-25000" dirty="0">
                <a:latin typeface="Arial" charset="0"/>
                <a:ea typeface="MS PGothic" charset="0"/>
              </a:rPr>
              <a:t>3</a:t>
            </a:r>
            <a:r>
              <a:rPr lang="en-US" sz="2400" dirty="0">
                <a:latin typeface="Arial" charset="0"/>
                <a:ea typeface="MS PGothic" charset="0"/>
              </a:rPr>
              <a:t> target</a:t>
            </a:r>
          </a:p>
        </p:txBody>
      </p:sp>
      <p:sp>
        <p:nvSpPr>
          <p:cNvPr id="5325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58200" y="7146925"/>
            <a:ext cx="6858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7DBED031-2CD2-414B-AFD6-104DA72A6FDF}" type="slidenum">
              <a:rPr lang="en-US" sz="1400"/>
              <a:pPr/>
              <a:t>32</a:t>
            </a:fld>
            <a:endParaRPr lang="en-US" sz="1400"/>
          </a:p>
        </p:txBody>
      </p:sp>
      <p:sp>
        <p:nvSpPr>
          <p:cNvPr id="53251" name="TextBox 14"/>
          <p:cNvSpPr txBox="1">
            <a:spLocks noChangeArrowheads="1"/>
          </p:cNvSpPr>
          <p:nvPr/>
        </p:nvSpPr>
        <p:spPr bwMode="auto">
          <a:xfrm>
            <a:off x="0" y="3581400"/>
            <a:ext cx="4648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buFont typeface="Arial"/>
              <a:buChar char="•"/>
            </a:pPr>
            <a:r>
              <a:rPr lang="en-US" sz="1600" dirty="0"/>
              <a:t>Require the angle of negative </a:t>
            </a:r>
            <a:r>
              <a:rPr lang="en-US" sz="1600" dirty="0" err="1"/>
              <a:t>pions</a:t>
            </a:r>
            <a:r>
              <a:rPr lang="en-US" sz="1600" dirty="0"/>
              <a:t> is within a degree from calculated from e’,</a:t>
            </a:r>
            <a:r>
              <a:rPr lang="en-US" sz="1600" dirty="0" err="1"/>
              <a:t>p,</a:t>
            </a:r>
            <a:r>
              <a:rPr lang="en-US" sz="1600" dirty="0" err="1">
                <a:latin typeface="Symbol" charset="0"/>
              </a:rPr>
              <a:t>p</a:t>
            </a:r>
            <a:r>
              <a:rPr lang="en-US" sz="1600" dirty="0"/>
              <a:t>+ assuming exclusive e’,</a:t>
            </a:r>
            <a:r>
              <a:rPr lang="en-US" sz="1600" dirty="0" err="1"/>
              <a:t>p,</a:t>
            </a:r>
            <a:r>
              <a:rPr lang="en-US" sz="1600" dirty="0" err="1">
                <a:latin typeface="Symbol" charset="0"/>
              </a:rPr>
              <a:t>p</a:t>
            </a:r>
            <a:r>
              <a:rPr lang="en-US" sz="1600" dirty="0" err="1"/>
              <a:t>+</a:t>
            </a:r>
            <a:r>
              <a:rPr lang="en-US" sz="1600" dirty="0" err="1">
                <a:latin typeface="Symbol" charset="0"/>
              </a:rPr>
              <a:t>p</a:t>
            </a:r>
            <a:r>
              <a:rPr lang="en-US" sz="1600" dirty="0"/>
              <a:t>- event.</a:t>
            </a:r>
          </a:p>
          <a:p>
            <a:pPr>
              <a:buFont typeface="Arial"/>
              <a:buChar char="•"/>
            </a:pPr>
            <a:endParaRPr lang="en-US" sz="1600" dirty="0"/>
          </a:p>
          <a:p>
            <a:pPr>
              <a:buFont typeface="Arial"/>
              <a:buChar char="•"/>
            </a:pPr>
            <a:r>
              <a:rPr lang="en-US" sz="1600" dirty="0"/>
              <a:t>Measurements of A</a:t>
            </a:r>
            <a:r>
              <a:rPr lang="en-US" sz="1600" baseline="-25000" dirty="0"/>
              <a:t>LL</a:t>
            </a:r>
            <a:r>
              <a:rPr lang="en-US" sz="1600" dirty="0"/>
              <a:t> for </a:t>
            </a:r>
            <a:r>
              <a:rPr lang="en-US" sz="1600" dirty="0">
                <a:latin typeface="Symbol" charset="0"/>
              </a:rPr>
              <a:t>r</a:t>
            </a:r>
            <a:r>
              <a:rPr lang="en-US" sz="1600" baseline="30000" dirty="0"/>
              <a:t>0</a:t>
            </a:r>
            <a:r>
              <a:rPr lang="en-US" sz="1600" dirty="0"/>
              <a:t> indicate very small values (with ~10-20% </a:t>
            </a:r>
            <a:r>
              <a:rPr lang="en-US" sz="1600" dirty="0" err="1"/>
              <a:t>bck</a:t>
            </a:r>
            <a:r>
              <a:rPr lang="en-US" sz="1600" dirty="0"/>
              <a:t>, likely negative ~    -2-10% ), and can be one of the reasons for higher A</a:t>
            </a:r>
            <a:r>
              <a:rPr lang="en-US" sz="1600" baseline="-25000" dirty="0"/>
              <a:t>LL</a:t>
            </a:r>
            <a:r>
              <a:rPr lang="en-US" sz="1600" dirty="0"/>
              <a:t> with protons with a M</a:t>
            </a:r>
            <a:r>
              <a:rPr lang="en-US" sz="1600" baseline="-25000" dirty="0"/>
              <a:t>X</a:t>
            </a:r>
            <a:r>
              <a:rPr lang="en-US" sz="1600" dirty="0"/>
              <a:t> cuts above 1.35 GeV (excluding exclusive </a:t>
            </a:r>
            <a:r>
              <a:rPr lang="en-US" sz="1600" dirty="0">
                <a:latin typeface="Symbol" charset="0"/>
              </a:rPr>
              <a:t>r</a:t>
            </a:r>
            <a:r>
              <a:rPr lang="en-US" sz="1600" baseline="30000" dirty="0"/>
              <a:t>0</a:t>
            </a:r>
            <a:r>
              <a:rPr lang="en-US" sz="1600" dirty="0"/>
              <a:t> 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Avakian, JLab, July 30</a:t>
            </a:r>
            <a:endParaRPr lang="en-US"/>
          </a:p>
        </p:txBody>
      </p:sp>
      <p:sp>
        <p:nvSpPr>
          <p:cNvPr id="53256" name="TextBox 1"/>
          <p:cNvSpPr txBox="1">
            <a:spLocks noChangeArrowheads="1"/>
          </p:cNvSpPr>
          <p:nvPr/>
        </p:nvSpPr>
        <p:spPr bwMode="auto">
          <a:xfrm>
            <a:off x="381000" y="762000"/>
            <a:ext cx="3392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Separating exclusive dihadrons</a:t>
            </a:r>
          </a:p>
        </p:txBody>
      </p:sp>
      <p:sp>
        <p:nvSpPr>
          <p:cNvPr id="53260" name="TextBox 5"/>
          <p:cNvSpPr txBox="1">
            <a:spLocks noChangeArrowheads="1"/>
          </p:cNvSpPr>
          <p:nvPr/>
        </p:nvSpPr>
        <p:spPr bwMode="auto">
          <a:xfrm>
            <a:off x="4771440" y="5867400"/>
            <a:ext cx="43725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dirty="0"/>
              <a:t>Need clear separation of hydrogen from NH</a:t>
            </a:r>
            <a:r>
              <a:rPr lang="en-US" sz="1400" baseline="-25000" dirty="0"/>
              <a:t>3</a:t>
            </a:r>
          </a:p>
          <a:p>
            <a:r>
              <a:rPr lang="en-US" sz="1400" dirty="0"/>
              <a:t>and diffractive exclusive </a:t>
            </a:r>
            <a:r>
              <a:rPr lang="en-US" sz="1400" dirty="0">
                <a:latin typeface="Symbol"/>
              </a:rPr>
              <a:t>r</a:t>
            </a:r>
            <a:r>
              <a:rPr lang="en-US" sz="1400" dirty="0"/>
              <a:t>0s from exclusive </a:t>
            </a:r>
            <a:r>
              <a:rPr lang="en-US" sz="1400" dirty="0" err="1">
                <a:latin typeface="Symbol"/>
              </a:rPr>
              <a:t>p+p</a:t>
            </a:r>
            <a:r>
              <a:rPr lang="en-US" sz="1400" dirty="0">
                <a:latin typeface="Symbol"/>
              </a:rPr>
              <a:t>-</a:t>
            </a:r>
            <a:endParaRPr lang="en-US" sz="1400" baseline="-250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33400" y="2209800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creen Shot 2024-08-15 at 12.02.2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838200"/>
            <a:ext cx="4207285" cy="260150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029200" y="2590800"/>
            <a:ext cx="3352800" cy="1162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254" name="TextBox 1"/>
          <p:cNvSpPr txBox="1">
            <a:spLocks noChangeArrowheads="1"/>
          </p:cNvSpPr>
          <p:nvPr/>
        </p:nvSpPr>
        <p:spPr bwMode="auto">
          <a:xfrm>
            <a:off x="6096000" y="990600"/>
            <a:ext cx="2262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i="1" dirty="0"/>
              <a:t>CLAS12 Preliminary</a:t>
            </a: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76800"/>
            <a:ext cx="838200" cy="6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val 23"/>
          <p:cNvSpPr/>
          <p:nvPr/>
        </p:nvSpPr>
        <p:spPr>
          <a:xfrm rot="19924127">
            <a:off x="2550011" y="1698872"/>
            <a:ext cx="228600" cy="5334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905000" y="1828800"/>
            <a:ext cx="1143000" cy="53340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24" idx="0"/>
          </p:cNvCxnSpPr>
          <p:nvPr/>
        </p:nvCxnSpPr>
        <p:spPr>
          <a:xfrm flipV="1">
            <a:off x="1905000" y="1729940"/>
            <a:ext cx="634386" cy="63226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9843080">
            <a:off x="2432521" y="165316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/>
              </a:rPr>
              <a:t>q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45654" y="2285999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cut on </a:t>
            </a:r>
            <a:r>
              <a:rPr lang="en-US" sz="1200" dirty="0" err="1">
                <a:latin typeface="Symbol"/>
              </a:rPr>
              <a:t>Dq</a:t>
            </a:r>
            <a:r>
              <a:rPr lang="en-US" sz="1200" dirty="0">
                <a:latin typeface="Symbol"/>
              </a:rPr>
              <a:t> &lt;</a:t>
            </a:r>
            <a:r>
              <a:rPr lang="en-US" sz="1200" dirty="0"/>
              <a:t>1</a:t>
            </a:r>
            <a:r>
              <a:rPr lang="en-US" sz="1200" baseline="30000" dirty="0"/>
              <a:t>o</a:t>
            </a:r>
            <a:r>
              <a:rPr lang="en-US" sz="1200" dirty="0"/>
              <a:t> </a:t>
            </a:r>
            <a:r>
              <a:rPr lang="en-US" sz="1200" dirty="0" err="1"/>
              <a:t>beetween</a:t>
            </a:r>
            <a:r>
              <a:rPr lang="en-US" sz="1200" dirty="0"/>
              <a:t> measured and calculated </a:t>
            </a:r>
            <a:r>
              <a:rPr lang="en-US" sz="1200" dirty="0">
                <a:latin typeface="Symbol"/>
              </a:rPr>
              <a:t>p-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03118" y="2438399"/>
            <a:ext cx="1846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3200" y="1600200"/>
            <a:ext cx="754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measured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00200" y="1676400"/>
            <a:ext cx="7621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calculated</a:t>
            </a:r>
          </a:p>
        </p:txBody>
      </p:sp>
      <p:sp>
        <p:nvSpPr>
          <p:cNvPr id="53258" name="TextBox 4"/>
          <p:cNvSpPr txBox="1">
            <a:spLocks noChangeArrowheads="1"/>
          </p:cNvSpPr>
          <p:nvPr/>
        </p:nvSpPr>
        <p:spPr bwMode="auto">
          <a:xfrm>
            <a:off x="5105400" y="2590800"/>
            <a:ext cx="14199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dirty="0" err="1"/>
              <a:t>ep</a:t>
            </a:r>
            <a:r>
              <a:rPr lang="en-US" sz="1800" dirty="0"/>
              <a:t>-&gt;</a:t>
            </a:r>
            <a:r>
              <a:rPr lang="en-US" sz="1800" dirty="0" err="1"/>
              <a:t>e’p’</a:t>
            </a:r>
            <a:r>
              <a:rPr lang="en-US" altLang="ja-JP" sz="1800" dirty="0" err="1">
                <a:latin typeface="Symbol" charset="0"/>
              </a:rPr>
              <a:t>p</a:t>
            </a:r>
            <a:r>
              <a:rPr lang="en-US" altLang="ja-JP" sz="1800" baseline="30000" dirty="0" err="1">
                <a:latin typeface="Symbol" charset="0"/>
              </a:rPr>
              <a:t>+</a:t>
            </a:r>
            <a:r>
              <a:rPr lang="en-US" altLang="ja-JP" sz="1800" dirty="0" err="1">
                <a:latin typeface="Symbol" charset="0"/>
              </a:rPr>
              <a:t>p</a:t>
            </a:r>
            <a:r>
              <a:rPr lang="en-US" altLang="ja-JP" sz="1800" baseline="30000" dirty="0">
                <a:latin typeface="Symbol" charset="0"/>
              </a:rPr>
              <a:t>-</a:t>
            </a:r>
            <a:endParaRPr lang="en-US" sz="1800" baseline="300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172200" y="2209800"/>
            <a:ext cx="106680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410200" y="4648200"/>
            <a:ext cx="53340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>
          <a:xfrm>
            <a:off x="5440680" y="5257800"/>
            <a:ext cx="228600" cy="0"/>
          </a:xfrm>
          <a:prstGeom prst="straightConnector1">
            <a:avLst/>
          </a:prstGeom>
          <a:ln w="31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DC70A89-5B0F-1966-DB84-C6DB372C85D8}"/>
              </a:ext>
            </a:extLst>
          </p:cNvPr>
          <p:cNvSpPr txBox="1"/>
          <p:nvPr/>
        </p:nvSpPr>
        <p:spPr>
          <a:xfrm>
            <a:off x="71438" y="5801902"/>
            <a:ext cx="450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Request to theory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 evaluate the impact on g</a:t>
            </a:r>
            <a:r>
              <a:rPr lang="en-US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1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x,k</a:t>
            </a:r>
            <a:r>
              <a:rPr lang="en-US" baseline="-25000" dirty="0" err="1">
                <a:solidFill>
                  <a:srgbClr val="FF0000"/>
                </a:solidFill>
                <a:sym typeface="Wingdings" panose="05000000000000000000" pitchFamily="2" charset="2"/>
              </a:rPr>
              <a:t>T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) with all A</a:t>
            </a:r>
            <a:r>
              <a:rPr lang="en-US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LL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s increasing 10-20%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1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1983B94-EEA0-8C4C-9494-38063F8C5CC5}" type="slidenum">
              <a:rPr lang="en-US" sz="1400"/>
              <a:pPr/>
              <a:t>33</a:t>
            </a:fld>
            <a:endParaRPr lang="en-US" sz="1400"/>
          </a:p>
        </p:txBody>
      </p:sp>
      <p:sp>
        <p:nvSpPr>
          <p:cNvPr id="448532" name="Rectangle 20"/>
          <p:cNvSpPr>
            <a:spLocks noGrp="1" noChangeArrowheads="1"/>
          </p:cNvSpPr>
          <p:nvPr>
            <p:ph type="title"/>
          </p:nvPr>
        </p:nvSpPr>
        <p:spPr>
          <a:xfrm>
            <a:off x="-304800" y="228600"/>
            <a:ext cx="9296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latin typeface="Arial" charset="0"/>
                <a:ea typeface="MS PGothic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</a:rPr>
              <a:t>DIS kinematical coverage and observables</a:t>
            </a:r>
          </a:p>
        </p:txBody>
      </p:sp>
      <p:sp>
        <p:nvSpPr>
          <p:cNvPr id="23558" name="Text Box 78"/>
          <p:cNvSpPr txBox="1">
            <a:spLocks noChangeArrowheads="1"/>
          </p:cNvSpPr>
          <p:nvPr/>
        </p:nvSpPr>
        <p:spPr bwMode="auto">
          <a:xfrm>
            <a:off x="4419600" y="3733800"/>
            <a:ext cx="450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000"/>
              <a:t>EIC</a:t>
            </a:r>
          </a:p>
        </p:txBody>
      </p:sp>
      <p:grpSp>
        <p:nvGrpSpPr>
          <p:cNvPr id="23569" name="Group 4"/>
          <p:cNvGrpSpPr>
            <a:grpSpLocks/>
          </p:cNvGrpSpPr>
          <p:nvPr/>
        </p:nvGrpSpPr>
        <p:grpSpPr bwMode="auto">
          <a:xfrm>
            <a:off x="377825" y="889000"/>
            <a:ext cx="4194175" cy="2844800"/>
            <a:chOff x="3886200" y="1049338"/>
            <a:chExt cx="5257800" cy="3141662"/>
          </a:xfrm>
        </p:grpSpPr>
        <p:pic>
          <p:nvPicPr>
            <p:cNvPr id="23572" name="Picture 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1" r="6735" b="18639"/>
            <a:stretch>
              <a:fillRect/>
            </a:stretch>
          </p:blipFill>
          <p:spPr bwMode="auto">
            <a:xfrm>
              <a:off x="3886200" y="1049338"/>
              <a:ext cx="5257800" cy="314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3" name="Text Box 35"/>
            <p:cNvSpPr txBox="1">
              <a:spLocks noChangeArrowheads="1"/>
            </p:cNvSpPr>
            <p:nvPr/>
          </p:nvSpPr>
          <p:spPr bwMode="auto">
            <a:xfrm>
              <a:off x="4214812" y="3276600"/>
              <a:ext cx="3873500" cy="549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2000" dirty="0" err="1">
                  <a:solidFill>
                    <a:schemeClr val="accent2"/>
                  </a:solidFill>
                </a:rPr>
                <a:t>P</a:t>
              </a:r>
              <a:r>
                <a:rPr lang="it-IT" sz="2000" baseline="-25000" dirty="0" err="1">
                  <a:solidFill>
                    <a:schemeClr val="accent2"/>
                  </a:solidFill>
                </a:rPr>
                <a:t>hT</a:t>
              </a:r>
              <a:r>
                <a:rPr lang="it-IT" sz="2000" baseline="-25000" dirty="0">
                  <a:solidFill>
                    <a:schemeClr val="accent2"/>
                  </a:solidFill>
                </a:rPr>
                <a:t> </a:t>
              </a:r>
              <a:r>
                <a:rPr lang="it-IT" sz="2000" dirty="0"/>
                <a:t>= </a:t>
              </a:r>
              <a:r>
                <a:rPr lang="it-IT" sz="2000" dirty="0" err="1">
                  <a:solidFill>
                    <a:srgbClr val="FF0000"/>
                  </a:solidFill>
                </a:rPr>
                <a:t>p</a:t>
              </a:r>
              <a:r>
                <a:rPr lang="it-IT" sz="2000" baseline="-25000" dirty="0">
                  <a:solidFill>
                    <a:srgbClr val="FF0000"/>
                  </a:solidFill>
                </a:rPr>
                <a:t>┴</a:t>
              </a:r>
              <a:r>
                <a:rPr lang="it-IT" sz="2000" baseline="-25000" dirty="0"/>
                <a:t> </a:t>
              </a:r>
              <a:r>
                <a:rPr lang="it-IT" sz="2000" dirty="0">
                  <a:solidFill>
                    <a:schemeClr val="accent2"/>
                  </a:solidFill>
                </a:rPr>
                <a:t>+</a:t>
              </a:r>
              <a:r>
                <a:rPr lang="it-IT" sz="2000" dirty="0" err="1">
                  <a:solidFill>
                    <a:schemeClr val="accent2"/>
                  </a:solidFill>
                </a:rPr>
                <a:t>z</a:t>
              </a:r>
              <a:r>
                <a:rPr lang="it-IT" sz="2000" dirty="0"/>
                <a:t> </a:t>
              </a:r>
              <a:r>
                <a:rPr lang="it-IT" sz="2000" dirty="0">
                  <a:solidFill>
                    <a:srgbClr val="FF0000"/>
                  </a:solidFill>
                </a:rPr>
                <a:t>k</a:t>
              </a:r>
              <a:r>
                <a:rPr lang="it-IT" sz="2000" baseline="-25000" dirty="0">
                  <a:solidFill>
                    <a:srgbClr val="FF0000"/>
                  </a:solidFill>
                </a:rPr>
                <a:t>┴</a:t>
              </a:r>
              <a:endParaRPr lang="it-IT" sz="2000" baseline="-25000" dirty="0"/>
            </a:p>
          </p:txBody>
        </p:sp>
        <p:sp>
          <p:nvSpPr>
            <p:cNvPr id="23574" name="Rectangle 59"/>
            <p:cNvSpPr>
              <a:spLocks noChangeArrowheads="1"/>
            </p:cNvSpPr>
            <p:nvPr/>
          </p:nvSpPr>
          <p:spPr bwMode="auto">
            <a:xfrm>
              <a:off x="5638800" y="2449192"/>
              <a:ext cx="529091" cy="359532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it-IT" sz="1100">
                  <a:solidFill>
                    <a:srgbClr val="FF0000"/>
                  </a:solidFill>
                </a:rPr>
                <a:t>p</a:t>
              </a:r>
              <a:r>
                <a:rPr lang="it-IT" sz="1100" baseline="-25000">
                  <a:solidFill>
                    <a:srgbClr val="FF0000"/>
                  </a:solidFill>
                </a:rPr>
                <a:t>┴</a:t>
              </a:r>
              <a:endParaRPr lang="en-US" sz="1100" baseline="-25000">
                <a:solidFill>
                  <a:srgbClr val="FF0000"/>
                </a:solidFill>
              </a:endParaRPr>
            </a:p>
          </p:txBody>
        </p:sp>
        <p:sp>
          <p:nvSpPr>
            <p:cNvPr id="23575" name="Line 61"/>
            <p:cNvSpPr>
              <a:spLocks noChangeShapeType="1"/>
            </p:cNvSpPr>
            <p:nvPr/>
          </p:nvSpPr>
          <p:spPr bwMode="auto">
            <a:xfrm flipV="1">
              <a:off x="5486400" y="1774825"/>
              <a:ext cx="1600200" cy="8810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6200" y="762000"/>
            <a:ext cx="867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/>
              </a:rPr>
              <a:t>n</a:t>
            </a:r>
            <a:r>
              <a:rPr lang="en-US" dirty="0"/>
              <a:t>=E-E’</a:t>
            </a:r>
          </a:p>
          <a:p>
            <a:r>
              <a:rPr lang="en-US" dirty="0"/>
              <a:t>z=E</a:t>
            </a:r>
            <a:r>
              <a:rPr lang="en-US" baseline="-25000" dirty="0"/>
              <a:t>h</a:t>
            </a:r>
            <a:r>
              <a:rPr lang="en-US" dirty="0"/>
              <a:t>/</a:t>
            </a:r>
            <a:r>
              <a:rPr lang="en-US" dirty="0">
                <a:latin typeface="Symbol"/>
              </a:rPr>
              <a:t>n</a:t>
            </a:r>
            <a:endParaRPr lang="en-US" dirty="0"/>
          </a:p>
        </p:txBody>
      </p:sp>
      <p:pic>
        <p:nvPicPr>
          <p:cNvPr id="2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556260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62000" y="3962400"/>
            <a:ext cx="1692166" cy="457200"/>
          </a:xfrm>
          <a:prstGeom prst="ellipse">
            <a:avLst/>
          </a:prstGeom>
          <a:noFill/>
          <a:ln w="22225">
            <a:solidFill>
              <a:srgbClr val="0070C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                                                                    </a:t>
            </a: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685800" y="4419600"/>
            <a:ext cx="1447800" cy="30480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2362200" y="4343400"/>
            <a:ext cx="2743200" cy="381000"/>
          </a:xfrm>
          <a:prstGeom prst="ellips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304800" y="4800600"/>
            <a:ext cx="3429000" cy="30480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Screen Shot 2025-05-15 at 6.57.4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662" y="1143000"/>
            <a:ext cx="4215338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00800" y="838200"/>
            <a:ext cx="1331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CLAS12</a:t>
            </a:r>
          </a:p>
        </p:txBody>
      </p:sp>
      <p:sp>
        <p:nvSpPr>
          <p:cNvPr id="5" name="Rectangle 4"/>
          <p:cNvSpPr/>
          <p:nvPr/>
        </p:nvSpPr>
        <p:spPr>
          <a:xfrm>
            <a:off x="6781800" y="3886200"/>
            <a:ext cx="152400" cy="11430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8000"/>
                </a:schemeClr>
              </a:gs>
              <a:gs pos="1000">
                <a:schemeClr val="accent1">
                  <a:tint val="50000"/>
                  <a:shade val="100000"/>
                  <a:satMod val="350000"/>
                  <a:alpha val="41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324600" y="4398076"/>
            <a:ext cx="152400" cy="7620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8000"/>
                </a:schemeClr>
              </a:gs>
              <a:gs pos="1000">
                <a:schemeClr val="accent1">
                  <a:tint val="50000"/>
                  <a:shade val="100000"/>
                  <a:satMod val="350000"/>
                  <a:alpha val="41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553200" y="4114800"/>
            <a:ext cx="152400" cy="9906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8000"/>
                </a:schemeClr>
              </a:gs>
              <a:gs pos="1000">
                <a:schemeClr val="accent1">
                  <a:tint val="50000"/>
                  <a:shade val="100000"/>
                  <a:satMod val="350000"/>
                  <a:alpha val="41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10200" y="6019800"/>
            <a:ext cx="3546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x-slices to study Q</a:t>
            </a:r>
            <a:r>
              <a:rPr lang="en-US" baseline="30000" dirty="0"/>
              <a:t>2</a:t>
            </a:r>
            <a:r>
              <a:rPr lang="en-US" dirty="0"/>
              <a:t>-dependence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629400" y="5257800"/>
            <a:ext cx="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Avakian, JLab, July 30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34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Stringspinner</a:t>
            </a:r>
            <a:r>
              <a:rPr lang="en-US" dirty="0" smtClean="0"/>
              <a:t> </a:t>
            </a:r>
            <a:r>
              <a:rPr lang="en-US" dirty="0" err="1" smtClean="0"/>
              <a:t>rhos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Avakian, JLab, July 30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AF6CF-B642-094E-9AA1-003F274847D5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5" descr="Screen Shot 2025-04-25 at 6.33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2590800" cy="3543776"/>
          </a:xfrm>
          <a:prstGeom prst="rect">
            <a:avLst/>
          </a:prstGeom>
        </p:spPr>
      </p:pic>
      <p:pic>
        <p:nvPicPr>
          <p:cNvPr id="7" name="Picture 6" descr="Screen Shot 2025-04-25 at 6.33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19200"/>
            <a:ext cx="3048000" cy="3733800"/>
          </a:xfrm>
          <a:prstGeom prst="rect">
            <a:avLst/>
          </a:prstGeom>
        </p:spPr>
      </p:pic>
      <p:pic>
        <p:nvPicPr>
          <p:cNvPr id="8" name="Picture 7" descr="Screen Shot 2025-04-25 at 6.33.5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835" y="1295400"/>
            <a:ext cx="3166882" cy="3733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95600" y="838200"/>
            <a:ext cx="2671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|GL/GT|=0 -&gt; fL=</a:t>
            </a:r>
            <a:r>
              <a:rPr lang="hr-HR" dirty="0" smtClean="0"/>
              <a:t>0:</a:t>
            </a:r>
            <a:r>
              <a:rPr lang="hr-HR" dirty="0" smtClean="0">
                <a:latin typeface="Symbol"/>
              </a:rPr>
              <a:t>q</a:t>
            </a:r>
            <a:r>
              <a:rPr lang="hr-HR" baseline="-25000" dirty="0" smtClean="0"/>
              <a:t>LT</a:t>
            </a:r>
            <a:r>
              <a:rPr lang="hr-HR" dirty="0"/>
              <a:t>=0</a:t>
            </a:r>
            <a:endParaRPr lang="en-US" baseline="-25000" dirty="0">
              <a:latin typeface="Symbo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58738" y="838200"/>
            <a:ext cx="3185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|GL/GT|=20 -&gt; fL=</a:t>
            </a:r>
            <a:r>
              <a:rPr lang="hr-HR" dirty="0" smtClean="0"/>
              <a:t>0.995</a:t>
            </a:r>
            <a:r>
              <a:rPr lang="hr-HR" dirty="0">
                <a:latin typeface="Symbol"/>
              </a:rPr>
              <a:t>q</a:t>
            </a:r>
            <a:r>
              <a:rPr lang="hr-HR" baseline="-25000" dirty="0"/>
              <a:t>LT</a:t>
            </a:r>
            <a:r>
              <a:rPr lang="hr-HR" dirty="0"/>
              <a:t>=0</a:t>
            </a:r>
            <a:endParaRPr lang="en-US" baseline="-25000" dirty="0">
              <a:latin typeface="Symbol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1" y="5486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pedestal in addition to cos^2\theta for longitudinal rho and sin^2\theta for transverse disappears for z</a:t>
            </a:r>
            <a:r>
              <a:rPr lang="en-US" dirty="0" smtClean="0">
                <a:sym typeface="Wingdings"/>
              </a:rPr>
              <a:t>1. What exactly is that pedestal?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600200" y="2971800"/>
            <a:ext cx="1905000" cy="2667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752600" y="3200400"/>
            <a:ext cx="5638800" cy="2362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2532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Box 15"/>
          <p:cNvSpPr txBox="1">
            <a:spLocks noChangeArrowheads="1"/>
          </p:cNvSpPr>
          <p:nvPr/>
        </p:nvSpPr>
        <p:spPr bwMode="auto">
          <a:xfrm>
            <a:off x="914400" y="144463"/>
            <a:ext cx="8121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/>
              <a:t>Structure functions </a:t>
            </a:r>
            <a:r>
              <a:rPr lang="en-US" sz="2800" dirty="0" smtClean="0"/>
              <a:t>case of VMs</a:t>
            </a:r>
            <a:endParaRPr lang="en-US" sz="2800" dirty="0"/>
          </a:p>
        </p:txBody>
      </p:sp>
      <p:sp>
        <p:nvSpPr>
          <p:cNvPr id="1741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86800" y="6477000"/>
            <a:ext cx="534988" cy="30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E51486-F280-9346-A11E-20885DB85214}" type="slidenum">
              <a:rPr lang="en-US" sz="1800">
                <a:cs typeface="Arial" charset="0"/>
              </a:rPr>
              <a:pPr/>
              <a:t>35</a:t>
            </a:fld>
            <a:endParaRPr lang="en-US" sz="1800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514600" y="6477000"/>
            <a:ext cx="3917950" cy="311150"/>
          </a:xfrm>
        </p:spPr>
        <p:txBody>
          <a:bodyPr/>
          <a:lstStyle/>
          <a:p>
            <a:pPr>
              <a:defRPr/>
            </a:pPr>
            <a:r>
              <a:rPr lang="it-IT" smtClean="0"/>
              <a:t>H. Avakian, JLab, July 30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838200"/>
            <a:ext cx="1930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err="1" smtClean="0"/>
              <a:t>Diehl</a:t>
            </a:r>
            <a:r>
              <a:rPr lang="nb-NO" dirty="0" smtClean="0"/>
              <a:t>: 0704.1565</a:t>
            </a:r>
            <a:endParaRPr lang="en-US" dirty="0"/>
          </a:p>
        </p:txBody>
      </p:sp>
      <p:pic>
        <p:nvPicPr>
          <p:cNvPr id="8" name="Picture 7" descr="Screen Shot 2025-04-23 at 7.25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38200"/>
            <a:ext cx="2735179" cy="393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0800" y="1295400"/>
            <a:ext cx="873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helicities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743200" y="1143000"/>
            <a:ext cx="762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3352800" y="1143000"/>
            <a:ext cx="76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3429000" y="1143000"/>
            <a:ext cx="685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4800" y="1676400"/>
            <a:ext cx="46073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cross section could be presented in terms of combinations of </a:t>
            </a:r>
            <a:r>
              <a:rPr lang="en-US" sz="1600" dirty="0" err="1" smtClean="0"/>
              <a:t>helicity</a:t>
            </a:r>
            <a:r>
              <a:rPr lang="en-US" sz="1600" dirty="0" smtClean="0"/>
              <a:t> amplitudes </a:t>
            </a:r>
            <a:endParaRPr lang="en-US" sz="1600" dirty="0"/>
          </a:p>
        </p:txBody>
      </p:sp>
      <p:pic>
        <p:nvPicPr>
          <p:cNvPr id="18" name="Picture 17" descr="Screen Shot 2025-04-23 at 7.34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76400"/>
            <a:ext cx="2220534" cy="399377"/>
          </a:xfrm>
          <a:prstGeom prst="rect">
            <a:avLst/>
          </a:prstGeom>
        </p:spPr>
      </p:pic>
      <p:pic>
        <p:nvPicPr>
          <p:cNvPr id="19" name="Picture 18" descr="Screen Shot 2025-04-23 at 7.37.1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057400"/>
            <a:ext cx="2192694" cy="381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391400" y="1676400"/>
            <a:ext cx="686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unpol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7391400" y="2057400"/>
            <a:ext cx="971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long.pol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err="1" smtClean="0"/>
              <a:t>trans.pol</a:t>
            </a:r>
            <a:endParaRPr lang="en-US" sz="1600" dirty="0"/>
          </a:p>
        </p:txBody>
      </p:sp>
      <p:pic>
        <p:nvPicPr>
          <p:cNvPr id="21" name="Picture 20" descr="Screen Shot 2025-04-23 at 7.41.53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514600"/>
            <a:ext cx="2102827" cy="381000"/>
          </a:xfrm>
          <a:prstGeom prst="rect">
            <a:avLst/>
          </a:prstGeom>
        </p:spPr>
      </p:pic>
      <p:pic>
        <p:nvPicPr>
          <p:cNvPr id="22" name="Picture 21" descr="Screen Shot 2025-04-23 at 7.44.19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664200"/>
            <a:ext cx="6462575" cy="8128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28600" y="5181600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smtClean="0"/>
              <a:t>At leading twist the </a:t>
            </a:r>
            <a:r>
              <a:rPr lang="en-US" sz="1400" dirty="0"/>
              <a:t>transition from a longitudinal photon to a longitudinal </a:t>
            </a:r>
            <a:r>
              <a:rPr lang="en-US" sz="1400" dirty="0" err="1"/>
              <a:t>ρ</a:t>
            </a:r>
            <a:r>
              <a:rPr lang="en-US" sz="1400" dirty="0"/>
              <a:t> </a:t>
            </a:r>
            <a:r>
              <a:rPr lang="en-US" sz="1400" dirty="0" smtClean="0"/>
              <a:t>becomes dominant</a:t>
            </a:r>
            <a:r>
              <a:rPr lang="en-US" sz="1400" dirty="0"/>
              <a:t>, </a:t>
            </a:r>
            <a:r>
              <a:rPr lang="en-US" sz="1400" dirty="0" smtClean="0"/>
              <a:t>and transverse spin asymmetry can be defined as</a:t>
            </a:r>
            <a:endParaRPr lang="en-US" sz="1400" dirty="0"/>
          </a:p>
        </p:txBody>
      </p:sp>
      <p:pic>
        <p:nvPicPr>
          <p:cNvPr id="24" name="Picture 23" descr="Screen Shot 2025-04-23 at 7.49.48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362200"/>
            <a:ext cx="2004060" cy="4191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8600" y="2362200"/>
            <a:ext cx="2419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 the forward limit of small t</a:t>
            </a:r>
            <a:endParaRPr lang="en-US" sz="1400" dirty="0"/>
          </a:p>
        </p:txBody>
      </p:sp>
      <p:pic>
        <p:nvPicPr>
          <p:cNvPr id="26" name="Picture 25" descr="Screen Shot 2025-04-23 at 7.51.51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971800"/>
            <a:ext cx="1968500" cy="351785"/>
          </a:xfrm>
          <a:prstGeom prst="rect">
            <a:avLst/>
          </a:prstGeom>
        </p:spPr>
      </p:pic>
      <p:pic>
        <p:nvPicPr>
          <p:cNvPr id="30" name="Picture 29" descr="Screen Shot 2025-04-23 at 7.54.22 A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352800"/>
            <a:ext cx="3657600" cy="1484153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6200" y="2895600"/>
            <a:ext cx="4343400" cy="2178934"/>
            <a:chOff x="76200" y="2895600"/>
            <a:chExt cx="4343400" cy="2178934"/>
          </a:xfrm>
        </p:grpSpPr>
        <p:pic>
          <p:nvPicPr>
            <p:cNvPr id="29" name="Picture 28" descr="Screen Shot 2025-04-23 at 7.52.53 AM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932" y="2895600"/>
              <a:ext cx="3778668" cy="1905000"/>
            </a:xfrm>
            <a:prstGeom prst="rect">
              <a:avLst/>
            </a:prstGeom>
          </p:spPr>
        </p:pic>
        <p:pic>
          <p:nvPicPr>
            <p:cNvPr id="4" name="Picture 3" descr="Screen Shot 2025-04-23 at 8.50.35 AM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932" y="4800600"/>
              <a:ext cx="3550068" cy="254000"/>
            </a:xfrm>
            <a:prstGeom prst="rect">
              <a:avLst/>
            </a:prstGeom>
          </p:spPr>
        </p:pic>
        <p:pic>
          <p:nvPicPr>
            <p:cNvPr id="12" name="Picture 11" descr="Screen Shot 2025-04-23 at 8.52.47 AM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32" y="4343400"/>
              <a:ext cx="3581400" cy="254000"/>
            </a:xfrm>
            <a:prstGeom prst="rect">
              <a:avLst/>
            </a:prstGeom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4343400"/>
              <a:ext cx="437406" cy="235969"/>
            </a:xfrm>
            <a:prstGeom prst="rect">
              <a:avLst/>
            </a:prstGeom>
          </p:spPr>
        </p:pic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4876800"/>
              <a:ext cx="381000" cy="197734"/>
            </a:xfrm>
            <a:prstGeom prst="rect">
              <a:avLst/>
            </a:prstGeom>
          </p:spPr>
        </p:pic>
        <p:cxnSp>
          <p:nvCxnSpPr>
            <p:cNvPr id="33" name="Straight Arrow Connector 32"/>
            <p:cNvCxnSpPr>
              <a:endCxn id="4" idx="1"/>
            </p:cNvCxnSpPr>
            <p:nvPr/>
          </p:nvCxnSpPr>
          <p:spPr>
            <a:xfrm flipV="1">
              <a:off x="457200" y="4927600"/>
              <a:ext cx="183732" cy="25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533400" y="4419600"/>
              <a:ext cx="183732" cy="25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680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 studies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209800" y="6477000"/>
            <a:ext cx="3917950" cy="311150"/>
          </a:xfrm>
        </p:spPr>
        <p:txBody>
          <a:bodyPr/>
          <a:lstStyle/>
          <a:p>
            <a:pPr>
              <a:defRPr/>
            </a:pPr>
            <a:r>
              <a:rPr lang="it-IT" smtClean="0"/>
              <a:t>H. Avakian, JLab, July 30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425D64-15CE-A040-B8C2-21D26465973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5" descr="Screen Shot 2025-04-24 at 7.27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0"/>
            <a:ext cx="3753259" cy="160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28194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 </a:t>
            </a:r>
            <a:r>
              <a:rPr lang="en-US" dirty="0" err="1" smtClean="0"/>
              <a:t>Dilks</a:t>
            </a:r>
            <a:r>
              <a:rPr lang="en-US" dirty="0" smtClean="0"/>
              <a:t> </a:t>
            </a:r>
          </a:p>
          <a:p>
            <a:r>
              <a:rPr lang="en-US" dirty="0" smtClean="0"/>
              <a:t>PYTHIA </a:t>
            </a:r>
            <a:r>
              <a:rPr lang="en-US" dirty="0" err="1"/>
              <a:t>stringspinner</a:t>
            </a:r>
            <a:r>
              <a:rPr lang="en-US" dirty="0"/>
              <a:t> </a:t>
            </a:r>
          </a:p>
        </p:txBody>
      </p:sp>
      <p:pic>
        <p:nvPicPr>
          <p:cNvPr id="8" name="Picture 7" descr="Screen Shot 2025-04-24 at 7.29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95600"/>
            <a:ext cx="3733800" cy="1943601"/>
          </a:xfrm>
          <a:prstGeom prst="rect">
            <a:avLst/>
          </a:prstGeom>
        </p:spPr>
      </p:pic>
      <p:pic>
        <p:nvPicPr>
          <p:cNvPr id="10" name="Picture 9" descr="Screen Shot 2025-04-24 at 7.31.0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7543800" cy="2057400"/>
          </a:xfrm>
          <a:prstGeom prst="rect">
            <a:avLst/>
          </a:prstGeom>
        </p:spPr>
      </p:pic>
      <p:pic>
        <p:nvPicPr>
          <p:cNvPr id="11" name="Picture 10" descr="Screen Shot 2025-04-24 at 7.50.3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648200"/>
            <a:ext cx="3505200" cy="1752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81200" y="914400"/>
            <a:ext cx="133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Hayward </a:t>
            </a:r>
            <a:endParaRPr lang="en-US" dirty="0"/>
          </a:p>
        </p:txBody>
      </p:sp>
      <p:pic>
        <p:nvPicPr>
          <p:cNvPr id="12" name="Picture 11" descr="Screen Shot 2025-04-24 at 8.13.56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876800"/>
            <a:ext cx="3429000" cy="1219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91000" y="6096000"/>
            <a:ext cx="4816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Consistent with week acceptance dep. for phi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4786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" descr="Screen Shot 2023-11-08 at 4.56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421049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49" name="Title 1"/>
          <p:cNvSpPr>
            <a:spLocks noGrp="1" noChangeArrowheads="1"/>
          </p:cNvSpPr>
          <p:nvPr>
            <p:ph type="title"/>
          </p:nvPr>
        </p:nvSpPr>
        <p:spPr>
          <a:xfrm>
            <a:off x="-152400" y="27281"/>
            <a:ext cx="9144000" cy="563562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MS PGothic" charset="0"/>
              </a:rPr>
              <a:t>Studies of  </a:t>
            </a:r>
            <a:r>
              <a:rPr lang="en-US" sz="2400" dirty="0">
                <a:latin typeface="Symbol" charset="0"/>
                <a:ea typeface="MS PGothic" charset="0"/>
              </a:rPr>
              <a:t>r</a:t>
            </a:r>
            <a:r>
              <a:rPr lang="en-US" sz="2400" baseline="30000" dirty="0">
                <a:latin typeface="Arial" charset="0"/>
                <a:ea typeface="MS PGothic" charset="0"/>
              </a:rPr>
              <a:t>0</a:t>
            </a:r>
            <a:r>
              <a:rPr lang="en-US" sz="2400" dirty="0">
                <a:latin typeface="Arial" charset="0"/>
                <a:ea typeface="MS PGothic" charset="0"/>
              </a:rPr>
              <a:t> impact with longitudinally polarized NH</a:t>
            </a:r>
            <a:r>
              <a:rPr lang="en-US" sz="2400" baseline="-25000" dirty="0">
                <a:latin typeface="Arial" charset="0"/>
                <a:ea typeface="MS PGothic" charset="0"/>
              </a:rPr>
              <a:t>3</a:t>
            </a:r>
            <a:r>
              <a:rPr lang="en-US" sz="2400" dirty="0">
                <a:latin typeface="Arial" charset="0"/>
                <a:ea typeface="MS PGothic" charset="0"/>
              </a:rPr>
              <a:t> target</a:t>
            </a:r>
          </a:p>
        </p:txBody>
      </p:sp>
      <p:sp>
        <p:nvSpPr>
          <p:cNvPr id="5325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58200" y="7146925"/>
            <a:ext cx="6858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7DBED031-2CD2-414B-AFD6-104DA72A6FDF}" type="slidenum">
              <a:rPr lang="en-US" sz="1400"/>
              <a:pPr/>
              <a:t>37</a:t>
            </a:fld>
            <a:endParaRPr lang="en-US" sz="1400"/>
          </a:p>
        </p:txBody>
      </p:sp>
      <p:sp>
        <p:nvSpPr>
          <p:cNvPr id="53251" name="TextBox 14"/>
          <p:cNvSpPr txBox="1">
            <a:spLocks noChangeArrowheads="1"/>
          </p:cNvSpPr>
          <p:nvPr/>
        </p:nvSpPr>
        <p:spPr bwMode="auto">
          <a:xfrm>
            <a:off x="0" y="3962400"/>
            <a:ext cx="4648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buFont typeface="Arial"/>
              <a:buChar char="•"/>
            </a:pPr>
            <a:endParaRPr lang="en-US" sz="1600" dirty="0"/>
          </a:p>
          <a:p>
            <a:pPr>
              <a:buFont typeface="Arial"/>
              <a:buChar char="•"/>
            </a:pPr>
            <a:r>
              <a:rPr lang="en-US" sz="1600" dirty="0"/>
              <a:t>DSA is P-even, </a:t>
            </a:r>
            <a:r>
              <a:rPr lang="en-US" sz="1600" dirty="0" smtClean="0"/>
              <a:t> </a:t>
            </a:r>
            <a:r>
              <a:rPr lang="en-US" sz="1600" dirty="0"/>
              <a:t>SSA is P-</a:t>
            </a:r>
            <a:r>
              <a:rPr lang="en-US" sz="1600" dirty="0" smtClean="0"/>
              <a:t>odd</a:t>
            </a:r>
          </a:p>
          <a:p>
            <a:pPr>
              <a:buFont typeface="Arial"/>
              <a:buChar char="•"/>
            </a:pPr>
            <a:r>
              <a:rPr lang="en-US" sz="1600" dirty="0"/>
              <a:t>longitudinal photon cross section </a:t>
            </a:r>
            <a:r>
              <a:rPr lang="en-US" sz="1600" dirty="0" smtClean="0"/>
              <a:t>is </a:t>
            </a:r>
            <a:r>
              <a:rPr lang="en-US" sz="1600" dirty="0"/>
              <a:t>P-</a:t>
            </a:r>
            <a:r>
              <a:rPr lang="en-US" sz="1600" dirty="0" smtClean="0"/>
              <a:t>odd</a:t>
            </a:r>
          </a:p>
          <a:p>
            <a:r>
              <a:rPr lang="en-US" sz="1600" dirty="0">
                <a:sym typeface="Wingdings"/>
              </a:rPr>
              <a:t> contribution </a:t>
            </a:r>
            <a:r>
              <a:rPr lang="en-US" sz="1600" dirty="0"/>
              <a:t>appears only in the SSA, a P-odd observable, and does not appear in DSA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Avakian, JLab, July 30</a:t>
            </a:r>
            <a:endParaRPr lang="en-US"/>
          </a:p>
        </p:txBody>
      </p:sp>
      <p:sp>
        <p:nvSpPr>
          <p:cNvPr id="53260" name="TextBox 5"/>
          <p:cNvSpPr txBox="1">
            <a:spLocks noChangeArrowheads="1"/>
          </p:cNvSpPr>
          <p:nvPr/>
        </p:nvSpPr>
        <p:spPr bwMode="auto">
          <a:xfrm>
            <a:off x="152400" y="3810000"/>
            <a:ext cx="43725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dirty="0"/>
              <a:t>Need clear separation of hydrogen from NH</a:t>
            </a:r>
            <a:r>
              <a:rPr lang="en-US" sz="1400" baseline="-25000" dirty="0"/>
              <a:t>3</a:t>
            </a:r>
          </a:p>
          <a:p>
            <a:r>
              <a:rPr lang="en-US" sz="1400" dirty="0"/>
              <a:t>and diffractive exclusive </a:t>
            </a:r>
            <a:r>
              <a:rPr lang="en-US" sz="1400" dirty="0">
                <a:latin typeface="Symbol"/>
              </a:rPr>
              <a:t>r</a:t>
            </a:r>
            <a:r>
              <a:rPr lang="en-US" sz="1400" dirty="0"/>
              <a:t>0s from exclusive </a:t>
            </a:r>
            <a:r>
              <a:rPr lang="en-US" sz="1400" dirty="0" err="1">
                <a:latin typeface="Symbol"/>
              </a:rPr>
              <a:t>p+p</a:t>
            </a:r>
            <a:r>
              <a:rPr lang="en-US" sz="1400" dirty="0">
                <a:latin typeface="Symbol"/>
              </a:rPr>
              <a:t>-</a:t>
            </a:r>
            <a:endParaRPr lang="en-US" sz="1400" baseline="-25000" dirty="0"/>
          </a:p>
        </p:txBody>
      </p:sp>
      <p:pic>
        <p:nvPicPr>
          <p:cNvPr id="2" name="Picture 1" descr="Screen Shot 2024-08-15 at 12.02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38200"/>
            <a:ext cx="4207285" cy="32004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846088" y="3024336"/>
            <a:ext cx="3352800" cy="1162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254" name="TextBox 1"/>
          <p:cNvSpPr txBox="1">
            <a:spLocks noChangeArrowheads="1"/>
          </p:cNvSpPr>
          <p:nvPr/>
        </p:nvSpPr>
        <p:spPr bwMode="auto">
          <a:xfrm>
            <a:off x="1828800" y="990600"/>
            <a:ext cx="2262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i="1" dirty="0"/>
              <a:t>CLAS12 Preliminary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DC70A89-5B0F-1966-DB84-C6DB372C85D8}"/>
              </a:ext>
            </a:extLst>
          </p:cNvPr>
          <p:cNvSpPr txBox="1"/>
          <p:nvPr/>
        </p:nvSpPr>
        <p:spPr>
          <a:xfrm>
            <a:off x="152400" y="5638800"/>
            <a:ext cx="495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With x10 less statistics than RGC, RGH can provide a significant measurement of </a:t>
            </a:r>
            <a:r>
              <a:rPr lang="en-US" dirty="0">
                <a:solidFill>
                  <a:srgbClr val="0000FF"/>
                </a:solidFill>
                <a:latin typeface="Symbol"/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0</a:t>
            </a:r>
            <a:r>
              <a:rPr lang="en-US" dirty="0" smtClean="0">
                <a:solidFill>
                  <a:srgbClr val="0000FF"/>
                </a:solidFill>
              </a:rPr>
              <a:t> SSAs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3" name="Picture 2" descr="Screen Shot 2023-11-06 at 10.05.1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40989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creen Shot 2025-03-06 at 7.16.16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729250"/>
            <a:ext cx="2895600" cy="20986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67400" y="6172200"/>
            <a:ext cx="2319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</a:t>
            </a:r>
            <a:r>
              <a:rPr lang="en-US" sz="1400" dirty="0" smtClean="0"/>
              <a:t>eam SSA (RGC summer)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6781800" y="4876800"/>
            <a:ext cx="10167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ep</a:t>
            </a:r>
            <a:r>
              <a:rPr lang="en-US" sz="1400" dirty="0"/>
              <a:t>-&gt;e’p’</a:t>
            </a:r>
            <a:r>
              <a:rPr lang="en-US" altLang="ja-JP" sz="1400" dirty="0">
                <a:latin typeface="Symbol" charset="0"/>
              </a:rPr>
              <a:t>r</a:t>
            </a:r>
            <a:r>
              <a:rPr lang="en-US" altLang="ja-JP" sz="1400" baseline="30000" dirty="0">
                <a:latin typeface="Symbol" charset="0"/>
              </a:rPr>
              <a:t>0</a:t>
            </a:r>
            <a:endParaRPr lang="en-US" sz="1400" baseline="30000" dirty="0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352800"/>
            <a:ext cx="1498703" cy="17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60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from theory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Avakian, JLab, July 30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AF6CF-B642-094E-9AA1-003F274847D5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5" descr="Screen Shot 2025-03-10 at 8.34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217"/>
            <a:ext cx="9144000" cy="61137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" y="3048000"/>
            <a:ext cx="8915400" cy="1143000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374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43DB4A7-5CD0-704A-9A7C-9CAFFEAC5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914400"/>
            <a:ext cx="4276807" cy="2362200"/>
          </a:xfrm>
          <a:prstGeom prst="rect">
            <a:avLst/>
          </a:prstGeom>
        </p:spPr>
      </p:pic>
      <p:sp>
        <p:nvSpPr>
          <p:cNvPr id="53249" name="Title 1"/>
          <p:cNvSpPr>
            <a:spLocks noGrp="1" noChangeArrowheads="1"/>
          </p:cNvSpPr>
          <p:nvPr>
            <p:ph type="title"/>
          </p:nvPr>
        </p:nvSpPr>
        <p:spPr>
          <a:xfrm>
            <a:off x="0" y="23813"/>
            <a:ext cx="9144000" cy="563562"/>
          </a:xfrm>
        </p:spPr>
        <p:txBody>
          <a:bodyPr/>
          <a:lstStyle/>
          <a:p>
            <a:r>
              <a:rPr lang="en-US" dirty="0">
                <a:latin typeface="Arial" charset="0"/>
                <a:ea typeface="MS PGothic" charset="0"/>
              </a:rPr>
              <a:t>A</a:t>
            </a:r>
            <a:r>
              <a:rPr lang="en-US" baseline="-25000" dirty="0">
                <a:latin typeface="Arial" charset="0"/>
                <a:ea typeface="MS PGothic" charset="0"/>
              </a:rPr>
              <a:t>LL</a:t>
            </a:r>
            <a:r>
              <a:rPr lang="en-US" dirty="0">
                <a:latin typeface="Arial" charset="0"/>
                <a:ea typeface="MS PGothic" charset="0"/>
              </a:rPr>
              <a:t> studies of exclusive  </a:t>
            </a:r>
            <a:r>
              <a:rPr lang="en-US" dirty="0">
                <a:latin typeface="Symbol" charset="0"/>
                <a:ea typeface="MS PGothic" charset="0"/>
              </a:rPr>
              <a:t>r</a:t>
            </a:r>
            <a:r>
              <a:rPr lang="en-US" baseline="30000" dirty="0">
                <a:latin typeface="Arial" charset="0"/>
                <a:ea typeface="MS PGothic" charset="0"/>
              </a:rPr>
              <a:t>0</a:t>
            </a:r>
            <a:r>
              <a:rPr lang="en-US" dirty="0">
                <a:latin typeface="Arial" charset="0"/>
                <a:ea typeface="MS PGothic" charset="0"/>
              </a:rPr>
              <a:t> : HERMES</a:t>
            </a:r>
          </a:p>
        </p:txBody>
      </p:sp>
      <p:sp>
        <p:nvSpPr>
          <p:cNvPr id="5325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58200" y="7146925"/>
            <a:ext cx="6858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7DBED031-2CD2-414B-AFD6-104DA72A6FDF}" type="slidenum">
              <a:rPr lang="en-US" sz="1400"/>
              <a:pPr/>
              <a:t>39</a:t>
            </a:fld>
            <a:endParaRPr 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H. Avakian, JLab, July 30</a:t>
            </a:r>
            <a:endParaRPr lang="en-US"/>
          </a:p>
        </p:txBody>
      </p:sp>
      <p:sp>
        <p:nvSpPr>
          <p:cNvPr id="53260" name="TextBox 5"/>
          <p:cNvSpPr txBox="1">
            <a:spLocks noChangeArrowheads="1"/>
          </p:cNvSpPr>
          <p:nvPr/>
        </p:nvSpPr>
        <p:spPr bwMode="auto">
          <a:xfrm>
            <a:off x="4648200" y="3429000"/>
            <a:ext cx="4495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 dirty="0" smtClean="0"/>
              <a:t>1D plots can be really misleading need multi</a:t>
            </a:r>
            <a:r>
              <a:rPr lang="en-US" sz="1600" dirty="0"/>
              <a:t>-D</a:t>
            </a:r>
            <a:endParaRPr lang="en-US" sz="1600" baseline="-25000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14A2C5D-3590-9844-A8BC-FC2652186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593" y="4038600"/>
            <a:ext cx="4800600" cy="1987550"/>
          </a:xfrm>
          <a:prstGeom prst="rect">
            <a:avLst/>
          </a:prstGeom>
        </p:spPr>
      </p:pic>
      <p:sp>
        <p:nvSpPr>
          <p:cNvPr id="33" name="TextBox 5">
            <a:extLst>
              <a:ext uri="{FF2B5EF4-FFF2-40B4-BE49-F238E27FC236}">
                <a16:creationId xmlns="" xmlns:a16="http://schemas.microsoft.com/office/drawing/2014/main" id="{D384C14E-C023-DC46-A786-97322B921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64" y="3886200"/>
            <a:ext cx="4267200" cy="1261884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 dirty="0"/>
              <a:t>For a proper extraction of multiplicities and spin-azimuthal modulations of  exclusive</a:t>
            </a:r>
            <a:r>
              <a:rPr lang="en-US" sz="2000" dirty="0"/>
              <a:t> </a:t>
            </a:r>
            <a:r>
              <a:rPr lang="en-US" sz="2000" b="1" dirty="0" err="1">
                <a:latin typeface="Symbol"/>
              </a:rPr>
              <a:t>r</a:t>
            </a:r>
            <a:r>
              <a:rPr lang="en-US" sz="1600" dirty="0" err="1"/>
              <a:t>s</a:t>
            </a:r>
            <a:r>
              <a:rPr lang="en-US" sz="1600" dirty="0"/>
              <a:t>, clean separation  is needed for </a:t>
            </a:r>
            <a:r>
              <a:rPr lang="en-US" sz="2000" b="1" dirty="0">
                <a:solidFill>
                  <a:srgbClr val="000000"/>
                </a:solidFill>
                <a:latin typeface="Symbol"/>
              </a:rPr>
              <a:t>r</a:t>
            </a:r>
            <a:r>
              <a:rPr lang="en-US" sz="2000" b="1" baseline="30000" dirty="0">
                <a:solidFill>
                  <a:srgbClr val="000000"/>
                </a:solidFill>
                <a:latin typeface="Symbol"/>
              </a:rPr>
              <a:t>0</a:t>
            </a:r>
            <a:r>
              <a:rPr lang="en-US" sz="1600" dirty="0"/>
              <a:t>, and longitudinally polarized </a:t>
            </a:r>
            <a:r>
              <a:rPr lang="en-US" sz="2000" b="1" dirty="0">
                <a:latin typeface="Symbol"/>
              </a:rPr>
              <a:t>r</a:t>
            </a:r>
            <a:r>
              <a:rPr lang="en-US" sz="2000" b="1" baseline="30000" dirty="0">
                <a:latin typeface="Symbol"/>
              </a:rPr>
              <a:t>0</a:t>
            </a:r>
            <a:r>
              <a:rPr lang="en-US" sz="1600" b="1" baseline="30000" dirty="0">
                <a:latin typeface="Symbol"/>
              </a:rPr>
              <a:t> </a:t>
            </a:r>
            <a:r>
              <a:rPr lang="en-US" sz="1600" dirty="0"/>
              <a:t>signal, in particular</a:t>
            </a:r>
            <a:endParaRPr lang="en-US" sz="1600" baseline="-25000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8AAA61C-7D1A-C94F-B579-6EE0D0D8DF0B}"/>
              </a:ext>
            </a:extLst>
          </p:cNvPr>
          <p:cNvSpPr/>
          <p:nvPr/>
        </p:nvSpPr>
        <p:spPr>
          <a:xfrm>
            <a:off x="6934200" y="1066800"/>
            <a:ext cx="17812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A</a:t>
            </a:r>
            <a:r>
              <a:rPr lang="en-US" sz="1200" baseline="-25000" dirty="0"/>
              <a:t>1</a:t>
            </a:r>
            <a:r>
              <a:rPr lang="el-GR" sz="1200" baseline="-25000" dirty="0"/>
              <a:t>ρ</a:t>
            </a:r>
            <a:r>
              <a:rPr lang="en-US" sz="1200" dirty="0"/>
              <a:t>=</a:t>
            </a:r>
            <a:r>
              <a:rPr lang="el-GR" sz="1200" dirty="0"/>
              <a:t>0.23 ± 0.14±0.02</a:t>
            </a:r>
            <a:endParaRPr lang="en-US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44EF00A-3C5F-CB4F-928F-C535EDFCAA74}"/>
              </a:ext>
            </a:extLst>
          </p:cNvPr>
          <p:cNvSpPr txBox="1"/>
          <p:nvPr/>
        </p:nvSpPr>
        <p:spPr>
          <a:xfrm>
            <a:off x="381000" y="5410200"/>
            <a:ext cx="3726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At low P</a:t>
            </a:r>
            <a:r>
              <a:rPr lang="en-US" sz="1400" baseline="-25000" dirty="0"/>
              <a:t>T</a:t>
            </a:r>
            <a:r>
              <a:rPr lang="en-US" sz="1400" dirty="0"/>
              <a:t>, where the background is smaller, the asymmetry indeed tend to be negative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D7E064E-7E41-BD42-A381-61DFDB6EF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15" y="961896"/>
            <a:ext cx="4249799" cy="26957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7D0E265-2BFB-AD4F-9DB8-6AB7D23134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066800"/>
            <a:ext cx="1443441" cy="15240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5410200" y="1524000"/>
            <a:ext cx="914400" cy="1981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886200" y="5181600"/>
            <a:ext cx="8382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" y="6096000"/>
            <a:ext cx="7420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Accounting of </a:t>
            </a:r>
            <a:r>
              <a:rPr lang="en-US" b="1" dirty="0" smtClean="0">
                <a:latin typeface="Symbol"/>
              </a:rPr>
              <a:t>r</a:t>
            </a:r>
            <a:r>
              <a:rPr lang="en-US" b="1" baseline="30000" dirty="0" smtClean="0">
                <a:latin typeface="Symbol"/>
              </a:rPr>
              <a:t>0 </a:t>
            </a:r>
            <a:r>
              <a:rPr lang="en-US" dirty="0" smtClean="0"/>
              <a:t>will change the phenomenology of </a:t>
            </a:r>
            <a:r>
              <a:rPr lang="en-US" dirty="0" err="1" smtClean="0"/>
              <a:t>helicity</a:t>
            </a:r>
            <a:r>
              <a:rPr lang="en-US" dirty="0" smtClean="0"/>
              <a:t> distributions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464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Screen Shot 2023-08-25 at 5.35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3287712"/>
            <a:ext cx="2928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Rectangle 15"/>
          <p:cNvSpPr>
            <a:spLocks noChangeArrowheads="1"/>
          </p:cNvSpPr>
          <p:nvPr/>
        </p:nvSpPr>
        <p:spPr bwMode="auto">
          <a:xfrm>
            <a:off x="152400" y="5105400"/>
            <a:ext cx="5562600" cy="120032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dirty="0"/>
              <a:t>Correlations of the spin of the target or/and the momentum and the spin of quarks, combined with final state interactions  define the azimuthal distributions of produced particles in exclusive limit</a:t>
            </a:r>
          </a:p>
        </p:txBody>
      </p:sp>
      <p:sp>
        <p:nvSpPr>
          <p:cNvPr id="17424" name="Footer Placeholder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6556375"/>
            <a:ext cx="2895600" cy="27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fi-FI" sz="1400" smtClean="0"/>
              <a:t>H. Avakian, JLab, July 30</a:t>
            </a:r>
            <a:endParaRPr lang="en-US" sz="1400"/>
          </a:p>
        </p:txBody>
      </p:sp>
      <p:sp>
        <p:nvSpPr>
          <p:cNvPr id="17426" name="TextBox 62"/>
          <p:cNvSpPr txBox="1">
            <a:spLocks noChangeArrowheads="1"/>
          </p:cNvSpPr>
          <p:nvPr/>
        </p:nvSpPr>
        <p:spPr bwMode="auto">
          <a:xfrm>
            <a:off x="381000" y="141288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Exclusive hadron production in hard scattering</a:t>
            </a:r>
          </a:p>
        </p:txBody>
      </p:sp>
      <p:sp>
        <p:nvSpPr>
          <p:cNvPr id="17429" name="Slide Number Placeholder 1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08C81AFF-4240-594D-95B2-10B09C23B18C}" type="slidenum">
              <a:rPr lang="en-US" sz="1400"/>
              <a:pPr/>
              <a:t>4</a:t>
            </a:fld>
            <a:endParaRPr lang="en-US" sz="1400"/>
          </a:p>
        </p:txBody>
      </p:sp>
      <p:grpSp>
        <p:nvGrpSpPr>
          <p:cNvPr id="2" name="Group 1"/>
          <p:cNvGrpSpPr/>
          <p:nvPr/>
        </p:nvGrpSpPr>
        <p:grpSpPr>
          <a:xfrm>
            <a:off x="152400" y="990600"/>
            <a:ext cx="4191000" cy="3671888"/>
            <a:chOff x="76200" y="838200"/>
            <a:chExt cx="5805488" cy="4052888"/>
          </a:xfrm>
        </p:grpSpPr>
        <p:grpSp>
          <p:nvGrpSpPr>
            <p:cNvPr id="17411" name="Group 61"/>
            <p:cNvGrpSpPr>
              <a:grpSpLocks/>
            </p:cNvGrpSpPr>
            <p:nvPr/>
          </p:nvGrpSpPr>
          <p:grpSpPr bwMode="auto">
            <a:xfrm>
              <a:off x="933450" y="1592263"/>
              <a:ext cx="4316413" cy="2417762"/>
              <a:chOff x="762000" y="1533525"/>
              <a:chExt cx="5943600" cy="2733675"/>
            </a:xfrm>
          </p:grpSpPr>
          <p:grpSp>
            <p:nvGrpSpPr>
              <p:cNvPr id="17452" name="Group 74"/>
              <p:cNvGrpSpPr>
                <a:grpSpLocks/>
              </p:cNvGrpSpPr>
              <p:nvPr/>
            </p:nvGrpSpPr>
            <p:grpSpPr bwMode="auto">
              <a:xfrm>
                <a:off x="762000" y="1533525"/>
                <a:ext cx="5943600" cy="2733675"/>
                <a:chOff x="762000" y="1533144"/>
                <a:chExt cx="5943600" cy="2734056"/>
              </a:xfrm>
            </p:grpSpPr>
            <p:pic>
              <p:nvPicPr>
                <p:cNvPr id="17460" name="Picture 4" descr="targetfra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00" y="1533144"/>
                  <a:ext cx="5943600" cy="27340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3" name="Rounded Rectangle 72"/>
                <p:cNvSpPr/>
                <p:nvPr/>
              </p:nvSpPr>
              <p:spPr>
                <a:xfrm>
                  <a:off x="2819400" y="3505200"/>
                  <a:ext cx="609600" cy="762000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sz="1350"/>
                </a:p>
              </p:txBody>
            </p:sp>
          </p:grpSp>
          <p:grpSp>
            <p:nvGrpSpPr>
              <p:cNvPr id="17453" name="Group 79"/>
              <p:cNvGrpSpPr>
                <a:grpSpLocks/>
              </p:cNvGrpSpPr>
              <p:nvPr/>
            </p:nvGrpSpPr>
            <p:grpSpPr bwMode="auto">
              <a:xfrm>
                <a:off x="3863639" y="2152437"/>
                <a:ext cx="231778" cy="546391"/>
                <a:chOff x="4778039" y="2762096"/>
                <a:chExt cx="231778" cy="545939"/>
              </a:xfrm>
            </p:grpSpPr>
            <p:cxnSp>
              <p:nvCxnSpPr>
                <p:cNvPr id="50" name="Curved Connector 4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857837" y="2838063"/>
                  <a:ext cx="227768" cy="76509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" name="Curved Connector 5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720766" y="3171448"/>
                  <a:ext cx="193692" cy="78694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7454" name="Group 79"/>
              <p:cNvGrpSpPr>
                <a:grpSpLocks/>
              </p:cNvGrpSpPr>
              <p:nvPr/>
            </p:nvGrpSpPr>
            <p:grpSpPr bwMode="auto">
              <a:xfrm>
                <a:off x="3637451" y="2684798"/>
                <a:ext cx="242620" cy="588994"/>
                <a:chOff x="4780451" y="2721861"/>
                <a:chExt cx="242620" cy="588504"/>
              </a:xfrm>
            </p:grpSpPr>
            <p:cxnSp>
              <p:nvCxnSpPr>
                <p:cNvPr id="59" name="Curved Connector 5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870225" y="2798755"/>
                  <a:ext cx="229560" cy="74322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" name="Curved Connector 5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721130" y="3174088"/>
                  <a:ext cx="195485" cy="78694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61" name="Curved Connector 60"/>
              <p:cNvCxnSpPr>
                <a:cxnSpLocks noChangeShapeType="1"/>
              </p:cNvCxnSpPr>
              <p:nvPr/>
            </p:nvCxnSpPr>
            <p:spPr bwMode="auto">
              <a:xfrm rot="5400000">
                <a:off x="3507903" y="3326098"/>
                <a:ext cx="193852" cy="76508"/>
              </a:xfrm>
              <a:prstGeom prst="curvedConnector3">
                <a:avLst>
                  <a:gd name="adj1" fmla="val 50000"/>
                </a:avLst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7412" name="Text Box 32"/>
            <p:cNvSpPr txBox="1">
              <a:spLocks noChangeArrowheads="1"/>
            </p:cNvSpPr>
            <p:nvPr/>
          </p:nvSpPr>
          <p:spPr bwMode="auto">
            <a:xfrm>
              <a:off x="5238750" y="1447800"/>
              <a:ext cx="315913" cy="37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en-US" sz="1800" b="1"/>
                <a:t>h</a:t>
              </a:r>
            </a:p>
          </p:txBody>
        </p:sp>
        <p:sp>
          <p:nvSpPr>
            <p:cNvPr id="34829" name="TextBox 69"/>
            <p:cNvSpPr txBox="1">
              <a:spLocks noChangeArrowheads="1"/>
            </p:cNvSpPr>
            <p:nvPr/>
          </p:nvSpPr>
          <p:spPr bwMode="auto">
            <a:xfrm>
              <a:off x="3300413" y="2563813"/>
              <a:ext cx="439737" cy="3063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350" dirty="0">
                  <a:cs typeface="+mn-cs"/>
                </a:rPr>
                <a:t>FSI</a:t>
              </a:r>
            </a:p>
          </p:txBody>
        </p:sp>
        <p:sp>
          <p:nvSpPr>
            <p:cNvPr id="81" name="Rounded Rectangle 80"/>
            <p:cNvSpPr/>
            <p:nvPr/>
          </p:nvSpPr>
          <p:spPr bwMode="auto">
            <a:xfrm>
              <a:off x="4283262" y="1550814"/>
              <a:ext cx="438555" cy="74037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350"/>
            </a:p>
          </p:txBody>
        </p:sp>
        <p:cxnSp>
          <p:nvCxnSpPr>
            <p:cNvPr id="43" name="Curved Connector 42"/>
            <p:cNvCxnSpPr>
              <a:cxnSpLocks noChangeShapeType="1"/>
            </p:cNvCxnSpPr>
            <p:nvPr/>
          </p:nvCxnSpPr>
          <p:spPr bwMode="auto">
            <a:xfrm rot="5400000">
              <a:off x="3195638" y="2360613"/>
              <a:ext cx="149225" cy="53975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Curved Connector 51"/>
            <p:cNvCxnSpPr>
              <a:cxnSpLocks noChangeShapeType="1"/>
            </p:cNvCxnSpPr>
            <p:nvPr/>
          </p:nvCxnSpPr>
          <p:spPr bwMode="auto">
            <a:xfrm rot="5400000">
              <a:off x="3030538" y="2851150"/>
              <a:ext cx="147637" cy="55563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Curved Connector 61"/>
            <p:cNvCxnSpPr>
              <a:cxnSpLocks noChangeShapeType="1"/>
            </p:cNvCxnSpPr>
            <p:nvPr/>
          </p:nvCxnSpPr>
          <p:spPr bwMode="auto">
            <a:xfrm rot="5400000">
              <a:off x="2871787" y="3327401"/>
              <a:ext cx="149225" cy="57150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20" name="Text Box 30"/>
            <p:cNvSpPr txBox="1">
              <a:spLocks noChangeArrowheads="1"/>
            </p:cNvSpPr>
            <p:nvPr/>
          </p:nvSpPr>
          <p:spPr bwMode="auto">
            <a:xfrm>
              <a:off x="3659188" y="838200"/>
              <a:ext cx="1885950" cy="55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en-US" sz="1500"/>
                <a:t>x</a:t>
              </a:r>
              <a:r>
                <a:rPr lang="en-US" sz="1500" baseline="-25000"/>
                <a:t>F</a:t>
              </a:r>
              <a:r>
                <a:rPr lang="en-US" sz="1500"/>
                <a:t>&gt;0 (current fragmentation)</a:t>
              </a:r>
            </a:p>
          </p:txBody>
        </p:sp>
        <p:sp>
          <p:nvSpPr>
            <p:cNvPr id="17421" name="Text Box 31"/>
            <p:cNvSpPr txBox="1">
              <a:spLocks noChangeArrowheads="1"/>
            </p:cNvSpPr>
            <p:nvPr/>
          </p:nvSpPr>
          <p:spPr bwMode="auto">
            <a:xfrm>
              <a:off x="1131743" y="2755900"/>
              <a:ext cx="1898795" cy="52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en-US" sz="1200" dirty="0" err="1"/>
                <a:t>x</a:t>
              </a:r>
              <a:r>
                <a:rPr lang="en-US" sz="1200" baseline="-25000" dirty="0" err="1"/>
                <a:t>F</a:t>
              </a:r>
              <a:r>
                <a:rPr lang="en-US" sz="1200" dirty="0"/>
                <a:t>&lt;0 (target fragmentation)</a:t>
              </a:r>
            </a:p>
          </p:txBody>
        </p:sp>
        <p:sp>
          <p:nvSpPr>
            <p:cNvPr id="17423" name="Text Box 28"/>
            <p:cNvSpPr txBox="1">
              <a:spLocks noChangeArrowheads="1"/>
            </p:cNvSpPr>
            <p:nvPr/>
          </p:nvSpPr>
          <p:spPr bwMode="auto">
            <a:xfrm>
              <a:off x="76200" y="1295400"/>
              <a:ext cx="2228850" cy="460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200" i="1"/>
                <a:t>x</a:t>
              </a:r>
              <a:r>
                <a:rPr lang="en-US" sz="1200" i="1" baseline="-25000"/>
                <a:t>F</a:t>
              </a:r>
              <a:r>
                <a:rPr lang="en-US" sz="1200" baseline="-25000"/>
                <a:t> </a:t>
              </a:r>
              <a:r>
                <a:rPr lang="en-US" sz="1200"/>
                <a:t>– fractional momentum in the CM frame</a:t>
              </a:r>
            </a:p>
          </p:txBody>
        </p:sp>
        <p:sp>
          <p:nvSpPr>
            <p:cNvPr id="17425" name="TextBox 12"/>
            <p:cNvSpPr txBox="1">
              <a:spLocks noChangeArrowheads="1"/>
            </p:cNvSpPr>
            <p:nvPr/>
          </p:nvSpPr>
          <p:spPr bwMode="auto">
            <a:xfrm>
              <a:off x="3711575" y="1690688"/>
              <a:ext cx="3905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800" b="1">
                  <a:solidFill>
                    <a:srgbClr val="00FF33"/>
                  </a:solidFill>
                </a:rPr>
                <a:t>q’</a:t>
              </a:r>
            </a:p>
          </p:txBody>
        </p:sp>
        <p:grpSp>
          <p:nvGrpSpPr>
            <p:cNvPr id="17427" name="Group 50"/>
            <p:cNvGrpSpPr>
              <a:grpSpLocks/>
            </p:cNvGrpSpPr>
            <p:nvPr/>
          </p:nvGrpSpPr>
          <p:grpSpPr bwMode="auto">
            <a:xfrm>
              <a:off x="3049588" y="3594100"/>
              <a:ext cx="957262" cy="1296988"/>
              <a:chOff x="6858000" y="3565588"/>
              <a:chExt cx="1295400" cy="1324070"/>
            </a:xfrm>
          </p:grpSpPr>
          <p:grpSp>
            <p:nvGrpSpPr>
              <p:cNvPr id="17443" name="Group 5"/>
              <p:cNvGrpSpPr>
                <a:grpSpLocks/>
              </p:cNvGrpSpPr>
              <p:nvPr/>
            </p:nvGrpSpPr>
            <p:grpSpPr bwMode="auto">
              <a:xfrm>
                <a:off x="6858000" y="3565588"/>
                <a:ext cx="1295400" cy="1232643"/>
                <a:chOff x="5459413" y="4062428"/>
                <a:chExt cx="1614487" cy="1500444"/>
              </a:xfrm>
            </p:grpSpPr>
            <p:sp>
              <p:nvSpPr>
                <p:cNvPr id="67" name="Oval 66"/>
                <p:cNvSpPr>
                  <a:spLocks noChangeArrowheads="1"/>
                </p:cNvSpPr>
                <p:nvPr/>
              </p:nvSpPr>
              <p:spPr bwMode="auto">
                <a:xfrm>
                  <a:off x="5713768" y="4800235"/>
                  <a:ext cx="1143262" cy="153874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4998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sz="1350">
                    <a:solidFill>
                      <a:schemeClr val="lt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68" name="Straight Connector 67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5638800" y="5029074"/>
                  <a:ext cx="532809" cy="197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9" name="Straight Connector 68"/>
                <p:cNvCxnSpPr>
                  <a:cxnSpLocks noChangeShapeType="1"/>
                </p:cNvCxnSpPr>
                <p:nvPr/>
              </p:nvCxnSpPr>
              <p:spPr bwMode="auto">
                <a:xfrm flipV="1">
                  <a:off x="6629447" y="4062428"/>
                  <a:ext cx="0" cy="814745"/>
                </a:xfrm>
                <a:prstGeom prst="line">
                  <a:avLst/>
                </a:prstGeom>
                <a:noFill/>
                <a:ln w="149225">
                  <a:solidFill>
                    <a:srgbClr val="0000FF"/>
                  </a:solidFill>
                  <a:round/>
                  <a:headEnd/>
                  <a:tailEnd type="triangle" w="sm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0" name="Straight Connector 69"/>
                <p:cNvCxnSpPr>
                  <a:cxnSpLocks noChangeShapeType="1"/>
                </p:cNvCxnSpPr>
                <p:nvPr/>
              </p:nvCxnSpPr>
              <p:spPr bwMode="auto">
                <a:xfrm flipV="1">
                  <a:off x="5869058" y="4062428"/>
                  <a:ext cx="0" cy="814745"/>
                </a:xfrm>
                <a:prstGeom prst="line">
                  <a:avLst/>
                </a:prstGeom>
                <a:noFill/>
                <a:ln w="149225">
                  <a:solidFill>
                    <a:srgbClr val="0000FF"/>
                  </a:solidFill>
                  <a:round/>
                  <a:headEnd/>
                  <a:tailEnd type="triangle" w="sm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" name="Straight Connector 7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905995" y="5220431"/>
                  <a:ext cx="686516" cy="0"/>
                </a:xfrm>
                <a:prstGeom prst="line">
                  <a:avLst/>
                </a:prstGeom>
                <a:noFill/>
                <a:ln w="92075">
                  <a:solidFill>
                    <a:srgbClr val="008000"/>
                  </a:solidFill>
                  <a:round/>
                  <a:headEnd/>
                  <a:tailEnd type="triangle" w="sm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17450" name="Picture 12" descr="latex-image-1.pdf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0" y="4343400"/>
                  <a:ext cx="215900" cy="381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451" name="Picture 13" descr="latex-image-1.pdf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59413" y="4446588"/>
                  <a:ext cx="203200" cy="304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7444" name="TextBox 52"/>
              <p:cNvSpPr txBox="1">
                <a:spLocks noChangeArrowheads="1"/>
              </p:cNvSpPr>
              <p:nvPr/>
            </p:nvSpPr>
            <p:spPr bwMode="auto">
              <a:xfrm>
                <a:off x="7543799" y="4343400"/>
                <a:ext cx="464926" cy="546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2100" i="1">
                    <a:solidFill>
                      <a:srgbClr val="008000"/>
                    </a:solidFill>
                  </a:rPr>
                  <a:t>L</a:t>
                </a:r>
              </a:p>
            </p:txBody>
          </p:sp>
        </p:grpSp>
        <p:pic>
          <p:nvPicPr>
            <p:cNvPr id="17428" name="Picture 6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3363" y="2143125"/>
              <a:ext cx="1838325" cy="183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Arrow Connector 2"/>
            <p:cNvCxnSpPr>
              <a:cxnSpLocks noChangeShapeType="1"/>
            </p:cNvCxnSpPr>
            <p:nvPr/>
          </p:nvCxnSpPr>
          <p:spPr bwMode="auto">
            <a:xfrm>
              <a:off x="2820988" y="1219200"/>
              <a:ext cx="838200" cy="914400"/>
            </a:xfrm>
            <a:prstGeom prst="straightConnector1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31" name="TextBox 3"/>
            <p:cNvSpPr txBox="1">
              <a:spLocks noChangeArrowheads="1"/>
            </p:cNvSpPr>
            <p:nvPr/>
          </p:nvSpPr>
          <p:spPr bwMode="auto">
            <a:xfrm>
              <a:off x="1131743" y="838200"/>
              <a:ext cx="176371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800" dirty="0"/>
                <a:t>polarized quark</a:t>
              </a:r>
            </a:p>
          </p:txBody>
        </p:sp>
      </p:grpSp>
      <p:sp>
        <p:nvSpPr>
          <p:cNvPr id="17432" name="TextBox 1"/>
          <p:cNvSpPr txBox="1">
            <a:spLocks noChangeArrowheads="1"/>
          </p:cNvSpPr>
          <p:nvPr/>
        </p:nvSpPr>
        <p:spPr bwMode="auto">
          <a:xfrm>
            <a:off x="76200" y="4419600"/>
            <a:ext cx="396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dirty="0"/>
              <a:t>Quark </a:t>
            </a:r>
            <a:r>
              <a:rPr lang="en-US" sz="1800" dirty="0" err="1"/>
              <a:t>qluon</a:t>
            </a:r>
            <a:r>
              <a:rPr lang="en-US" sz="1800" dirty="0"/>
              <a:t> correlations described by higher twist 3D PDFs</a:t>
            </a:r>
          </a:p>
        </p:txBody>
      </p:sp>
      <p:sp>
        <p:nvSpPr>
          <p:cNvPr id="17433" name="TextBox 62"/>
          <p:cNvSpPr txBox="1">
            <a:spLocks noChangeArrowheads="1"/>
          </p:cNvSpPr>
          <p:nvPr/>
        </p:nvSpPr>
        <p:spPr bwMode="auto">
          <a:xfrm>
            <a:off x="6096000" y="2982912"/>
            <a:ext cx="151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dirty="0"/>
              <a:t>Twist3 GPDs</a:t>
            </a:r>
          </a:p>
        </p:txBody>
      </p:sp>
      <p:sp>
        <p:nvSpPr>
          <p:cNvPr id="75" name="Oval 74"/>
          <p:cNvSpPr>
            <a:spLocks noChangeArrowheads="1"/>
          </p:cNvSpPr>
          <p:nvPr/>
        </p:nvSpPr>
        <p:spPr bwMode="auto">
          <a:xfrm>
            <a:off x="7315200" y="3897312"/>
            <a:ext cx="609600" cy="533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6" name="Oval 75"/>
          <p:cNvSpPr>
            <a:spLocks noChangeArrowheads="1"/>
          </p:cNvSpPr>
          <p:nvPr/>
        </p:nvSpPr>
        <p:spPr bwMode="auto">
          <a:xfrm>
            <a:off x="6553200" y="4278312"/>
            <a:ext cx="609600" cy="533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436" name="TextBox 4"/>
          <p:cNvSpPr txBox="1">
            <a:spLocks noChangeArrowheads="1"/>
          </p:cNvSpPr>
          <p:nvPr/>
        </p:nvSpPr>
        <p:spPr bwMode="auto">
          <a:xfrm>
            <a:off x="7569200" y="5159375"/>
            <a:ext cx="7112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OAM</a:t>
            </a:r>
          </a:p>
        </p:txBody>
      </p:sp>
      <p:cxnSp>
        <p:nvCxnSpPr>
          <p:cNvPr id="7" name="Straight Arrow Connector 6"/>
          <p:cNvCxnSpPr>
            <a:cxnSpLocks noChangeShapeType="1"/>
            <a:stCxn id="17436" idx="1"/>
          </p:cNvCxnSpPr>
          <p:nvPr/>
        </p:nvCxnSpPr>
        <p:spPr bwMode="auto">
          <a:xfrm flipH="1" flipV="1">
            <a:off x="7035800" y="4778375"/>
            <a:ext cx="533400" cy="56832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438" name="Picture 4" descr="Screen Shot 2023-08-31 at 9.53.28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573712"/>
            <a:ext cx="276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9" name="Rectangle 5"/>
          <p:cNvSpPr>
            <a:spLocks noChangeArrowheads="1"/>
          </p:cNvSpPr>
          <p:nvPr/>
        </p:nvSpPr>
        <p:spPr bwMode="auto">
          <a:xfrm>
            <a:off x="6096000" y="6030912"/>
            <a:ext cx="2978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/>
              <a:t>  </a:t>
            </a:r>
            <a:r>
              <a:rPr lang="de-DE" sz="1400"/>
              <a:t>Lorce&amp;Pasquini, arXiv:1208.3065</a:t>
            </a:r>
            <a:endParaRPr lang="en-US" sz="1400"/>
          </a:p>
        </p:txBody>
      </p:sp>
      <p:sp>
        <p:nvSpPr>
          <p:cNvPr id="17440" name="TextBox 1"/>
          <p:cNvSpPr txBox="1">
            <a:spLocks noChangeArrowheads="1"/>
          </p:cNvSpPr>
          <p:nvPr/>
        </p:nvSpPr>
        <p:spPr bwMode="auto">
          <a:xfrm flipH="1">
            <a:off x="6373813" y="5216525"/>
            <a:ext cx="18065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/>
              <a:t>M.Engelhardt</a:t>
            </a:r>
          </a:p>
        </p:txBody>
      </p:sp>
      <p:sp>
        <p:nvSpPr>
          <p:cNvPr id="17441" name="TextBox 3"/>
          <p:cNvSpPr txBox="1">
            <a:spLocks noChangeArrowheads="1"/>
          </p:cNvSpPr>
          <p:nvPr/>
        </p:nvSpPr>
        <p:spPr bwMode="auto">
          <a:xfrm flipH="1">
            <a:off x="7661275" y="2990850"/>
            <a:ext cx="18049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/>
              <a:t>M.Constantinou</a:t>
            </a: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flipH="1">
            <a:off x="7783513" y="3224212"/>
            <a:ext cx="427037" cy="638175"/>
          </a:xfrm>
          <a:prstGeom prst="straightConnector1">
            <a:avLst/>
          </a:prstGeom>
          <a:noFill/>
          <a:ln w="25400">
            <a:solidFill>
              <a:srgbClr val="00B05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3" name="Picture 34" descr="screenshot_07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66800"/>
            <a:ext cx="2236788" cy="169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62"/>
          <p:cNvSpPr txBox="1">
            <a:spLocks noChangeArrowheads="1"/>
          </p:cNvSpPr>
          <p:nvPr/>
        </p:nvSpPr>
        <p:spPr bwMode="auto">
          <a:xfrm>
            <a:off x="6400800" y="762000"/>
            <a:ext cx="15186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dirty="0" smtClean="0"/>
              <a:t>Twist2 </a:t>
            </a:r>
            <a:r>
              <a:rPr lang="en-US" sz="1800" dirty="0"/>
              <a:t>GPDs</a:t>
            </a:r>
          </a:p>
        </p:txBody>
      </p:sp>
    </p:spTree>
    <p:extLst>
      <p:ext uri="{BB962C8B-B14F-4D97-AF65-F5344CB8AC3E}">
        <p14:creationId xmlns:p14="http://schemas.microsoft.com/office/powerpoint/2010/main" val="2466861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Arial" charset="0"/>
              </a:rPr>
              <a:t>SIDIS cross section: separating F</a:t>
            </a:r>
            <a:r>
              <a:rPr lang="en-US" sz="2800" baseline="-25000">
                <a:latin typeface="Arial" charset="0"/>
              </a:rPr>
              <a:t>UU,L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FAE4D77-2AE5-E946-BFC3-FFD3631022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Avakian, JLab, July 30</a:t>
            </a:r>
            <a:endParaRPr lang="en-US"/>
          </a:p>
        </p:txBody>
      </p:sp>
      <p:sp>
        <p:nvSpPr>
          <p:cNvPr id="56323" name="Slide Number Placeholder 4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5EE990C-77F9-134B-BA89-E34FA70061AC}" type="slidenum">
              <a:rPr lang="en-US" sz="1400"/>
              <a:pPr/>
              <a:t>40</a:t>
            </a:fld>
            <a:endParaRPr lang="en-US" sz="1400"/>
          </a:p>
        </p:txBody>
      </p:sp>
      <p:sp>
        <p:nvSpPr>
          <p:cNvPr id="56324" name="TextBox 9"/>
          <p:cNvSpPr txBox="1">
            <a:spLocks noChangeArrowheads="1"/>
          </p:cNvSpPr>
          <p:nvPr/>
        </p:nvSpPr>
        <p:spPr bwMode="auto">
          <a:xfrm>
            <a:off x="152400" y="838200"/>
            <a:ext cx="1749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Semi-Inclusive:</a:t>
            </a:r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flipH="1">
            <a:off x="5867400" y="914400"/>
            <a:ext cx="152400" cy="30638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6326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1888"/>
            <a:ext cx="244792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1131888"/>
            <a:ext cx="231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1277938"/>
            <a:ext cx="15621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1350963"/>
            <a:ext cx="24765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71688"/>
            <a:ext cx="45085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Picture 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2147888"/>
            <a:ext cx="7540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2" name="Picture 3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81225"/>
            <a:ext cx="14859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3" name="Picture 3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1971675"/>
            <a:ext cx="20796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608638" y="1219200"/>
            <a:ext cx="304800" cy="457200"/>
          </a:xfrm>
          <a:prstGeom prst="ellips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6335" name="TextBox 1"/>
          <p:cNvSpPr txBox="1">
            <a:spLocks noChangeArrowheads="1"/>
          </p:cNvSpPr>
          <p:nvPr/>
        </p:nvSpPr>
        <p:spPr bwMode="auto">
          <a:xfrm>
            <a:off x="76200" y="2667000"/>
            <a:ext cx="906780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/>
              <a:t>Separation of contributions from longitudinal and transverse photons critical for interpretation</a:t>
            </a:r>
          </a:p>
        </p:txBody>
      </p:sp>
      <p:sp>
        <p:nvSpPr>
          <p:cNvPr id="56336" name="Rectangle 22"/>
          <p:cNvSpPr>
            <a:spLocks noChangeArrowheads="1"/>
          </p:cNvSpPr>
          <p:nvPr/>
        </p:nvSpPr>
        <p:spPr bwMode="auto">
          <a:xfrm>
            <a:off x="5334000" y="1676400"/>
            <a:ext cx="1371600" cy="554038"/>
          </a:xfrm>
          <a:prstGeom prst="rect">
            <a:avLst/>
          </a:prstGeom>
          <a:solidFill>
            <a:srgbClr val="FFC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s-IS" sz="1000" b="1">
                <a:solidFill>
                  <a:srgbClr val="FF0000"/>
                </a:solidFill>
              </a:rPr>
              <a:t>Hall-C E12-06-104</a:t>
            </a:r>
            <a:endParaRPr lang="en-US" sz="1000" b="1">
              <a:solidFill>
                <a:srgbClr val="FF0000"/>
              </a:solidFill>
            </a:endParaRPr>
          </a:p>
          <a:p>
            <a:r>
              <a:rPr lang="is-IS" sz="1000" b="1">
                <a:solidFill>
                  <a:srgbClr val="FF0000"/>
                </a:solidFill>
              </a:rPr>
              <a:t>           E12-23-014</a:t>
            </a:r>
          </a:p>
          <a:p>
            <a:r>
              <a:rPr lang="is-IS" sz="1000" b="1">
                <a:solidFill>
                  <a:srgbClr val="FF0000"/>
                </a:solidFill>
              </a:rPr>
              <a:t>Hall-B E12-16-010C</a:t>
            </a:r>
            <a:endParaRPr lang="en-US" sz="1000" b="1">
              <a:solidFill>
                <a:srgbClr val="FF0000"/>
              </a:solidFill>
            </a:endParaRPr>
          </a:p>
        </p:txBody>
      </p:sp>
      <p:pic>
        <p:nvPicPr>
          <p:cNvPr id="56337" name="Picture 2" descr="Screen Shot 2023-06-22 at 11.17.49 A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00400"/>
            <a:ext cx="2209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8" name="TextBox 4"/>
          <p:cNvSpPr txBox="1">
            <a:spLocks noChangeArrowheads="1"/>
          </p:cNvSpPr>
          <p:nvPr/>
        </p:nvSpPr>
        <p:spPr bwMode="auto">
          <a:xfrm>
            <a:off x="4876800" y="3505200"/>
            <a:ext cx="854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/>
              <a:t>CLAS12</a:t>
            </a:r>
          </a:p>
        </p:txBody>
      </p:sp>
      <p:sp>
        <p:nvSpPr>
          <p:cNvPr id="56339" name="Rectangle 6"/>
          <p:cNvSpPr>
            <a:spLocks noChangeArrowheads="1"/>
          </p:cNvSpPr>
          <p:nvPr/>
        </p:nvSpPr>
        <p:spPr bwMode="auto">
          <a:xfrm>
            <a:off x="6096000" y="7620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/>
              <a:t>ratio  of longitudinal and transverse photon flux</a:t>
            </a:r>
          </a:p>
        </p:txBody>
      </p:sp>
      <p:pic>
        <p:nvPicPr>
          <p:cNvPr id="56340" name="Picture 7" descr="Screen Shot 2023-09-19 at 10.17.00 A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105400"/>
            <a:ext cx="1447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41" name="TextBox 1"/>
          <p:cNvSpPr txBox="1">
            <a:spLocks noChangeArrowheads="1"/>
          </p:cNvSpPr>
          <p:nvPr/>
        </p:nvSpPr>
        <p:spPr bwMode="auto">
          <a:xfrm flipH="1">
            <a:off x="4724400" y="2971800"/>
            <a:ext cx="4333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b="1"/>
              <a:t>Wide </a:t>
            </a:r>
            <a:r>
              <a:rPr lang="en-US" sz="1400" b="1">
                <a:latin typeface="Symbol" charset="0"/>
              </a:rPr>
              <a:t>e</a:t>
            </a:r>
            <a:r>
              <a:rPr lang="en-US" sz="1400" b="1"/>
              <a:t>-coverage needed!!!</a:t>
            </a:r>
          </a:p>
        </p:txBody>
      </p:sp>
      <p:sp>
        <p:nvSpPr>
          <p:cNvPr id="56342" name="TextBox 1"/>
          <p:cNvSpPr txBox="1">
            <a:spLocks noChangeArrowheads="1"/>
          </p:cNvSpPr>
          <p:nvPr/>
        </p:nvSpPr>
        <p:spPr bwMode="auto">
          <a:xfrm>
            <a:off x="0" y="5562600"/>
            <a:ext cx="5029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buFontTx/>
              <a:buChar char="•"/>
            </a:pPr>
            <a:r>
              <a:rPr lang="en-US" sz="1400"/>
              <a:t>At higher energies longitudinal photon contributions kinematically enhanced (at EIC 5 times bigger at Q</a:t>
            </a:r>
            <a:r>
              <a:rPr lang="en-US" sz="1400" baseline="30000"/>
              <a:t>2</a:t>
            </a:r>
            <a:r>
              <a:rPr lang="en-US" sz="1400"/>
              <a:t>~10 )</a:t>
            </a:r>
          </a:p>
          <a:p>
            <a:pPr>
              <a:buFontTx/>
              <a:buChar char="•"/>
            </a:pPr>
            <a:r>
              <a:rPr lang="en-US" sz="1400"/>
              <a:t>JLab studies critical for EIC data interpretation</a:t>
            </a:r>
          </a:p>
        </p:txBody>
      </p:sp>
      <p:pic>
        <p:nvPicPr>
          <p:cNvPr id="56343" name="Picture 2" descr="Screen Shot 2023-11-09 at 9.51.29 A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3368675"/>
            <a:ext cx="2214563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44" name="TextBox 5"/>
          <p:cNvSpPr txBox="1">
            <a:spLocks noChangeArrowheads="1"/>
          </p:cNvSpPr>
          <p:nvPr/>
        </p:nvSpPr>
        <p:spPr bwMode="auto">
          <a:xfrm>
            <a:off x="5715000" y="4191000"/>
            <a:ext cx="10302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/>
              <a:t>ep</a:t>
            </a:r>
            <a:r>
              <a:rPr lang="en-US" sz="1600">
                <a:sym typeface="Wingdings" charset="0"/>
              </a:rPr>
              <a:t>e’</a:t>
            </a:r>
            <a:r>
              <a:rPr lang="en-US" altLang="ja-JP" sz="1600">
                <a:latin typeface="Symbol" charset="0"/>
                <a:sym typeface="Wingdings" charset="0"/>
              </a:rPr>
              <a:t>p</a:t>
            </a:r>
            <a:r>
              <a:rPr lang="en-US" altLang="ja-JP" sz="1600">
                <a:sym typeface="Wingdings" charset="0"/>
              </a:rPr>
              <a:t>X</a:t>
            </a:r>
            <a:endParaRPr lang="en-US" sz="1600"/>
          </a:p>
        </p:txBody>
      </p:sp>
      <p:sp>
        <p:nvSpPr>
          <p:cNvPr id="56345" name="TextBox 38"/>
          <p:cNvSpPr txBox="1">
            <a:spLocks noChangeArrowheads="1"/>
          </p:cNvSpPr>
          <p:nvPr/>
        </p:nvSpPr>
        <p:spPr bwMode="auto">
          <a:xfrm>
            <a:off x="7620000" y="5257800"/>
            <a:ext cx="1423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ep</a:t>
            </a:r>
            <a:r>
              <a:rPr lang="en-US" sz="1800">
                <a:sym typeface="Wingdings" charset="0"/>
              </a:rPr>
              <a:t>e’</a:t>
            </a:r>
            <a:r>
              <a:rPr lang="en-US" altLang="ja-JP" sz="1800">
                <a:latin typeface="Symbol" charset="0"/>
                <a:sym typeface="Wingdings" charset="0"/>
              </a:rPr>
              <a:t>p</a:t>
            </a:r>
            <a:r>
              <a:rPr lang="en-US" altLang="ja-JP" sz="1800" baseline="30000">
                <a:latin typeface="Symbol" charset="0"/>
                <a:sym typeface="Wingdings" charset="0"/>
              </a:rPr>
              <a:t>+</a:t>
            </a:r>
            <a:r>
              <a:rPr lang="en-US" altLang="ja-JP" sz="1800">
                <a:latin typeface="Symbol" charset="0"/>
                <a:sym typeface="Wingdings" charset="0"/>
              </a:rPr>
              <a:t>p</a:t>
            </a:r>
            <a:r>
              <a:rPr lang="en-US" altLang="ja-JP" sz="1800" baseline="30000">
                <a:latin typeface="Symbol" charset="0"/>
                <a:sym typeface="Wingdings" charset="0"/>
              </a:rPr>
              <a:t>-</a:t>
            </a:r>
            <a:r>
              <a:rPr lang="en-US" altLang="ja-JP" sz="1800">
                <a:sym typeface="Wingdings" charset="0"/>
              </a:rPr>
              <a:t>X</a:t>
            </a:r>
            <a:endParaRPr lang="en-US" sz="1800"/>
          </a:p>
        </p:txBody>
      </p:sp>
      <p:sp>
        <p:nvSpPr>
          <p:cNvPr id="56346" name="TextBox 6"/>
          <p:cNvSpPr txBox="1">
            <a:spLocks noChangeArrowheads="1"/>
          </p:cNvSpPr>
          <p:nvPr/>
        </p:nvSpPr>
        <p:spPr bwMode="auto">
          <a:xfrm>
            <a:off x="5334000" y="5870575"/>
            <a:ext cx="3706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/>
              <a:t>R=F</a:t>
            </a:r>
            <a:r>
              <a:rPr lang="en-US" sz="1400" baseline="-25000"/>
              <a:t>UU,L</a:t>
            </a:r>
            <a:r>
              <a:rPr lang="en-US" sz="1400"/>
              <a:t>/F</a:t>
            </a:r>
            <a:r>
              <a:rPr lang="en-US" sz="1400" baseline="-25000"/>
              <a:t>UU,T</a:t>
            </a:r>
            <a:r>
              <a:rPr lang="en-US" sz="1400"/>
              <a:t> depend on the process, </a:t>
            </a:r>
          </a:p>
          <a:p>
            <a:r>
              <a:rPr lang="en-US" sz="1400"/>
              <a:t>need for all relevant ones, in all kinematics!</a:t>
            </a:r>
          </a:p>
        </p:txBody>
      </p:sp>
      <p:grpSp>
        <p:nvGrpSpPr>
          <p:cNvPr id="56347" name="Group 4"/>
          <p:cNvGrpSpPr>
            <a:grpSpLocks/>
          </p:cNvGrpSpPr>
          <p:nvPr/>
        </p:nvGrpSpPr>
        <p:grpSpPr bwMode="auto">
          <a:xfrm>
            <a:off x="282575" y="2971800"/>
            <a:ext cx="3603625" cy="2514600"/>
            <a:chOff x="325581" y="3048000"/>
            <a:chExt cx="3276601" cy="2514600"/>
          </a:xfrm>
        </p:grpSpPr>
        <p:grpSp>
          <p:nvGrpSpPr>
            <p:cNvPr id="56349" name="Group 32"/>
            <p:cNvGrpSpPr>
              <a:grpSpLocks/>
            </p:cNvGrpSpPr>
            <p:nvPr/>
          </p:nvGrpSpPr>
          <p:grpSpPr bwMode="auto">
            <a:xfrm>
              <a:off x="325581" y="3048000"/>
              <a:ext cx="3276601" cy="2514600"/>
              <a:chOff x="4008185" y="710833"/>
              <a:chExt cx="4572000" cy="3856036"/>
            </a:xfrm>
          </p:grpSpPr>
          <p:pic>
            <p:nvPicPr>
              <p:cNvPr id="56351" name="Picture 6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8185" y="710833"/>
                <a:ext cx="4572000" cy="3856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352" name="TextBox 64"/>
              <p:cNvSpPr txBox="1">
                <a:spLocks noChangeArrowheads="1"/>
              </p:cNvSpPr>
              <p:nvPr/>
            </p:nvSpPr>
            <p:spPr bwMode="auto">
              <a:xfrm>
                <a:off x="7334693" y="3398374"/>
                <a:ext cx="692152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1600" i="1"/>
                  <a:t>x=0.3</a:t>
                </a:r>
              </a:p>
            </p:txBody>
          </p:sp>
          <p:sp>
            <p:nvSpPr>
              <p:cNvPr id="56353" name="TextBox 29"/>
              <p:cNvSpPr txBox="1">
                <a:spLocks noChangeArrowheads="1"/>
              </p:cNvSpPr>
              <p:nvPr/>
            </p:nvSpPr>
            <p:spPr bwMode="auto">
              <a:xfrm>
                <a:off x="4423823" y="3168650"/>
                <a:ext cx="982746" cy="489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1400"/>
                  <a:t> </a:t>
                </a:r>
                <a:r>
                  <a:rPr lang="en-US" sz="900"/>
                  <a:t>JLAB12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24F169E2-3DBF-7F4E-820C-BBA053D78C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99826" y="2229877"/>
                <a:ext cx="1975830" cy="4187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050" dirty="0"/>
                  <a:t>JLab24/HERMES</a:t>
                </a:r>
              </a:p>
            </p:txBody>
          </p:sp>
          <p:sp>
            <p:nvSpPr>
              <p:cNvPr id="56355" name="TextBox 31"/>
              <p:cNvSpPr txBox="1">
                <a:spLocks noChangeArrowheads="1"/>
              </p:cNvSpPr>
              <p:nvPr/>
            </p:nvSpPr>
            <p:spPr bwMode="auto">
              <a:xfrm>
                <a:off x="6377762" y="710833"/>
                <a:ext cx="1455488" cy="440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1200"/>
                  <a:t>EIC18x275</a:t>
                </a:r>
              </a:p>
            </p:txBody>
          </p:sp>
          <p:sp>
            <p:nvSpPr>
              <p:cNvPr id="56356" name="TextBox 32"/>
              <p:cNvSpPr txBox="1">
                <a:spLocks noChangeArrowheads="1"/>
              </p:cNvSpPr>
              <p:nvPr/>
            </p:nvSpPr>
            <p:spPr bwMode="auto">
              <a:xfrm>
                <a:off x="6803065" y="1438418"/>
                <a:ext cx="1192148" cy="440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1200"/>
                  <a:t>EIC5x41</a:t>
                </a: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A8D5348B-7B9B-E847-A3BD-F9F938FB9549}"/>
                </a:ext>
              </a:extLst>
            </p:cNvPr>
            <p:cNvSpPr/>
            <p:nvPr/>
          </p:nvSpPr>
          <p:spPr>
            <a:xfrm>
              <a:off x="1458679" y="3379788"/>
              <a:ext cx="549949" cy="452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flipV="1">
            <a:off x="1173163" y="3276600"/>
            <a:ext cx="0" cy="2286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2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3AA96D1-095C-BA4D-8A2E-C284B1B58273}" type="slidenum">
              <a:rPr lang="en-US" sz="1400">
                <a:ea typeface="MS PGothic" charset="0"/>
                <a:cs typeface="MS PGothic" charset="0"/>
              </a:rPr>
              <a:pPr/>
              <a:t>5</a:t>
            </a:fld>
            <a:endParaRPr lang="en-US" sz="1400">
              <a:ea typeface="MS PGothic" charset="0"/>
              <a:cs typeface="MS PGothic" charset="0"/>
            </a:endParaRPr>
          </a:p>
        </p:txBody>
      </p:sp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990600" y="152400"/>
            <a:ext cx="815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ea typeface="MS PGothic" charset="0"/>
                <a:cs typeface="MS PGothic" charset="0"/>
              </a:rPr>
              <a:t>Theory-Experiment-Phenomenology</a:t>
            </a:r>
          </a:p>
        </p:txBody>
      </p:sp>
      <p:pic>
        <p:nvPicPr>
          <p:cNvPr id="21507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852488"/>
            <a:ext cx="79533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8" name="Group 23"/>
          <p:cNvGrpSpPr>
            <a:grpSpLocks/>
          </p:cNvGrpSpPr>
          <p:nvPr/>
        </p:nvGrpSpPr>
        <p:grpSpPr bwMode="auto">
          <a:xfrm>
            <a:off x="1066800" y="1524000"/>
            <a:ext cx="3546475" cy="833438"/>
            <a:chOff x="1103435" y="1553704"/>
            <a:chExt cx="4153329" cy="1181681"/>
          </a:xfrm>
        </p:grpSpPr>
        <p:pic>
          <p:nvPicPr>
            <p:cNvPr id="21518" name="Picture 4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435" y="1553704"/>
              <a:ext cx="1729642" cy="280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9" name="Picture 5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435" y="1890344"/>
              <a:ext cx="1499090" cy="322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ight Brace 6"/>
            <p:cNvSpPr/>
            <p:nvPr/>
          </p:nvSpPr>
          <p:spPr>
            <a:xfrm>
              <a:off x="2988608" y="1553704"/>
              <a:ext cx="401575" cy="1181681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21" name="TextBox 7"/>
            <p:cNvSpPr txBox="1">
              <a:spLocks noChangeArrowheads="1"/>
            </p:cNvSpPr>
            <p:nvPr/>
          </p:nvSpPr>
          <p:spPr bwMode="auto">
            <a:xfrm>
              <a:off x="1240692" y="2212729"/>
              <a:ext cx="8102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is-IS" sz="1800"/>
                <a:t>…........</a:t>
              </a:r>
              <a:endParaRPr lang="en-US" sz="1800"/>
            </a:p>
          </p:txBody>
        </p:sp>
        <p:pic>
          <p:nvPicPr>
            <p:cNvPr id="21522" name="Picture 8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4819" y="1890344"/>
              <a:ext cx="1671945" cy="271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9" name="Picture 1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894013"/>
            <a:ext cx="851535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2"/>
          <p:cNvSpPr txBox="1">
            <a:spLocks noChangeArrowheads="1"/>
          </p:cNvSpPr>
          <p:nvPr/>
        </p:nvSpPr>
        <p:spPr bwMode="auto">
          <a:xfrm flipH="1">
            <a:off x="3657600" y="1981200"/>
            <a:ext cx="3309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ea typeface="MS PGothic" charset="0"/>
                <a:cs typeface="MS PGothic" charset="0"/>
              </a:rPr>
              <a:t>Fragmentation Function</a:t>
            </a:r>
          </a:p>
          <a:p>
            <a:r>
              <a:rPr lang="en-US" sz="1600">
                <a:ea typeface="MS PGothic" charset="0"/>
                <a:cs typeface="MS PGothic" charset="0"/>
                <a:sym typeface="Wingdings" charset="0"/>
              </a:rPr>
              <a:t> probability to produce </a:t>
            </a:r>
            <a:r>
              <a:rPr lang="en-US" sz="1600">
                <a:latin typeface="Symbol" charset="0"/>
                <a:ea typeface="MS PGothic" charset="0"/>
                <a:cs typeface="MS PGothic" charset="0"/>
                <a:sym typeface="Wingdings" charset="0"/>
              </a:rPr>
              <a:t>p</a:t>
            </a:r>
            <a:r>
              <a:rPr lang="en-US" sz="1600">
                <a:ea typeface="MS PGothic" charset="0"/>
                <a:cs typeface="MS PGothic" charset="0"/>
                <a:sym typeface="Wingdings" charset="0"/>
              </a:rPr>
              <a:t>+</a:t>
            </a:r>
            <a:endParaRPr lang="en-US" sz="1600">
              <a:ea typeface="MS PGothic" charset="0"/>
              <a:cs typeface="MS PGothic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029200" y="2667000"/>
            <a:ext cx="0" cy="293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572000" y="914400"/>
            <a:ext cx="3276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ight Brace 23"/>
          <p:cNvSpPr/>
          <p:nvPr/>
        </p:nvSpPr>
        <p:spPr bwMode="auto">
          <a:xfrm>
            <a:off x="6057900" y="3505200"/>
            <a:ext cx="342900" cy="1447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1260202" y="3970009"/>
            <a:ext cx="691831" cy="26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s-IS" sz="1800"/>
              <a:t>…........</a:t>
            </a:r>
            <a:endParaRPr lang="en-US" sz="1800"/>
          </a:p>
        </p:txBody>
      </p:sp>
      <p:pic>
        <p:nvPicPr>
          <p:cNvPr id="26" name="Pictur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14800"/>
            <a:ext cx="1427653" cy="19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33800"/>
            <a:ext cx="5203905" cy="3048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28600" y="838200"/>
            <a:ext cx="8382000" cy="4989731"/>
            <a:chOff x="228600" y="838200"/>
            <a:chExt cx="8382000" cy="4989731"/>
          </a:xfrm>
        </p:grpSpPr>
        <p:sp>
          <p:nvSpPr>
            <p:cNvPr id="18" name="TextBox 3"/>
            <p:cNvSpPr txBox="1">
              <a:spLocks noChangeArrowheads="1"/>
            </p:cNvSpPr>
            <p:nvPr/>
          </p:nvSpPr>
          <p:spPr bwMode="auto">
            <a:xfrm>
              <a:off x="7696200" y="838200"/>
              <a:ext cx="9144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ea typeface="MS PGothic" charset="0"/>
                  <a:cs typeface="MS PGothic" charset="0"/>
                </a:rPr>
                <a:t>theory</a:t>
              </a:r>
            </a:p>
          </p:txBody>
        </p:sp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4419600"/>
              <a:ext cx="5965903" cy="381000"/>
            </a:xfrm>
            <a:prstGeom prst="rect">
              <a:avLst/>
            </a:prstGeom>
          </p:spPr>
        </p:pic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181600"/>
              <a:ext cx="1905000" cy="46216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819400" y="5181600"/>
              <a:ext cx="33650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charset="0"/>
                <a:buChar char="à"/>
              </a:pPr>
              <a:r>
                <a:rPr lang="en-US" dirty="0">
                  <a:sym typeface="Wingdings"/>
                </a:rPr>
                <a:t>most significant</a:t>
              </a:r>
            </a:p>
            <a:p>
              <a:pPr marL="285750" indent="-285750">
                <a:buFont typeface="Wingdings" charset="0"/>
                <a:buChar char="à"/>
              </a:pPr>
              <a:r>
                <a:rPr lang="en-US" dirty="0">
                  <a:sym typeface="Wingdings"/>
                </a:rPr>
                <a:t>increases at higher energies</a:t>
              </a:r>
              <a:endParaRPr lang="en-US" dirty="0"/>
            </a:p>
          </p:txBody>
        </p:sp>
      </p:grp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Avakian, JLab, July 30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5000" y="5867400"/>
            <a:ext cx="3580673" cy="523220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Symbol"/>
              </a:rPr>
              <a:t>g</a:t>
            </a:r>
            <a:r>
              <a:rPr lang="en-US" sz="2000" baseline="30000" dirty="0">
                <a:solidFill>
                  <a:srgbClr val="FF0000"/>
                </a:solidFill>
              </a:rPr>
              <a:t>*</a:t>
            </a:r>
            <a:r>
              <a:rPr lang="en-US" sz="2000" baseline="-25000" dirty="0">
                <a:solidFill>
                  <a:srgbClr val="FF0000"/>
                </a:solidFill>
              </a:rPr>
              <a:t>L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dirty="0"/>
              <a:t>and </a:t>
            </a:r>
            <a:r>
              <a:rPr lang="en-US" sz="2800" dirty="0">
                <a:latin typeface="Symbol"/>
              </a:rPr>
              <a:t>g</a:t>
            </a:r>
            <a:r>
              <a:rPr lang="en-US" sz="2800" baseline="30000" dirty="0"/>
              <a:t>*</a:t>
            </a:r>
            <a:r>
              <a:rPr lang="en-US" sz="2800" baseline="-25000" dirty="0"/>
              <a:t>T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different dynamics </a:t>
            </a: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498" y="838201"/>
            <a:ext cx="3188501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0" y="2514600"/>
            <a:ext cx="3138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exclusive events from </a:t>
            </a:r>
            <a:r>
              <a:rPr lang="en-US" sz="1400" dirty="0" err="1" smtClean="0"/>
              <a:t>hadronization</a:t>
            </a:r>
            <a:r>
              <a:rPr lang="en-US" sz="1400" dirty="0" smtClean="0"/>
              <a:t>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14365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0" y="3810000"/>
            <a:ext cx="3657600" cy="2285999"/>
            <a:chOff x="152400" y="914400"/>
            <a:chExt cx="1905000" cy="2285999"/>
          </a:xfrm>
        </p:grpSpPr>
        <p:pic>
          <p:nvPicPr>
            <p:cNvPr id="31" name="Picture 30" descr="Screen Shot 2025-07-21 at 11.54.28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914400"/>
              <a:ext cx="1905000" cy="2285999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762000" y="2362200"/>
              <a:ext cx="9632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3366FF"/>
                  </a:solidFill>
                </a:rPr>
                <a:t>longitudinal</a:t>
              </a:r>
              <a:endParaRPr lang="en-US" sz="1200" dirty="0">
                <a:solidFill>
                  <a:srgbClr val="3366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SIDIS limit </a:t>
            </a:r>
            <a:r>
              <a:rPr lang="en-US" dirty="0" err="1" smtClean="0"/>
              <a:t>vs</a:t>
            </a:r>
            <a:r>
              <a:rPr lang="en-US" dirty="0" smtClean="0"/>
              <a:t> Exclusive production</a:t>
            </a:r>
            <a:endParaRPr lang="en-US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Avakian, JLab, July 30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AF6CF-B642-094E-9AA1-003F274847D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4D1BD8C-B29A-5D5C-0E2B-F52247A37CB4}"/>
              </a:ext>
            </a:extLst>
          </p:cNvPr>
          <p:cNvSpPr txBox="1"/>
          <p:nvPr/>
        </p:nvSpPr>
        <p:spPr>
          <a:xfrm>
            <a:off x="609600" y="762000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GK:ArXiv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cs-CZ" dirty="0" smtClean="0">
                <a:solidFill>
                  <a:srgbClr val="222222"/>
                </a:solidFill>
                <a:latin typeface="Arial" panose="020B0604020202020204" pitchFamily="34" charset="0"/>
              </a:rPr>
              <a:t>1106.4897</a:t>
            </a:r>
            <a:endParaRPr lang="en-US" dirty="0"/>
          </a:p>
        </p:txBody>
      </p:sp>
      <p:pic>
        <p:nvPicPr>
          <p:cNvPr id="19" name="Picture 18" descr="Screen Shot 2025-07-30 at 6.56.2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9" y="1143001"/>
            <a:ext cx="3581400" cy="2590799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828800" y="2438401"/>
            <a:ext cx="16132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HERMES:</a:t>
            </a:r>
            <a:r>
              <a:rPr lang="cs-CZ" sz="1200" dirty="0"/>
              <a:t>0707.0222</a:t>
            </a:r>
            <a:endParaRPr lang="en-US" sz="1200" dirty="0"/>
          </a:p>
        </p:txBody>
      </p:sp>
      <p:pic>
        <p:nvPicPr>
          <p:cNvPr id="36" name="Picture 35" descr="Screen Shot 2025-07-30 at 7.17.0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914400"/>
            <a:ext cx="3706586" cy="182880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4114800" y="990600"/>
            <a:ext cx="23542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 smtClean="0"/>
              <a:t>PHYS. REV. </a:t>
            </a:r>
            <a:r>
              <a:rPr lang="cs-CZ" sz="1100" dirty="0"/>
              <a:t>C 111, 065204 (2025)</a:t>
            </a:r>
            <a:endParaRPr lang="en-US" sz="1100" dirty="0"/>
          </a:p>
        </p:txBody>
      </p:sp>
      <p:pic>
        <p:nvPicPr>
          <p:cNvPr id="39" name="Picture 38" descr="Screen Shot 2025-07-30 at 7.30.11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819400"/>
            <a:ext cx="4343400" cy="25908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495800" y="5410200"/>
            <a:ext cx="434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Probabilities to produce </a:t>
            </a:r>
            <a:r>
              <a:rPr lang="en-US" sz="1600" dirty="0" err="1" smtClean="0"/>
              <a:t>pions</a:t>
            </a:r>
            <a:r>
              <a:rPr lang="en-US" sz="1600" dirty="0" smtClean="0"/>
              <a:t> in </a:t>
            </a:r>
            <a:r>
              <a:rPr lang="en-US" sz="1600" dirty="0" err="1" smtClean="0"/>
              <a:t>hadronization</a:t>
            </a:r>
            <a:r>
              <a:rPr lang="en-US" sz="1600" dirty="0" smtClean="0"/>
              <a:t> comparable (also large z)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76200" y="6019800"/>
            <a:ext cx="3867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Longitudinal x-section for </a:t>
            </a:r>
            <a:r>
              <a:rPr lang="en-US" sz="1600" dirty="0" smtClean="0">
                <a:latin typeface="Symbol"/>
              </a:rPr>
              <a:t>p</a:t>
            </a:r>
            <a:r>
              <a:rPr lang="en-US" sz="1600" dirty="0" smtClean="0"/>
              <a:t>0 suppressed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7391400" y="1447800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Models predict hadrons produced at large z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3962400" y="6019800"/>
            <a:ext cx="5073624" cy="338554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Need separation of different dynamical mechanisms!!!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2214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MS PGothic" charset="0"/>
              </a:rPr>
              <a:t>VMs at lower energies</a:t>
            </a: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H. Avakian, JLab, July 30</a:t>
            </a:r>
            <a:endParaRPr lang="en-US"/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F727F91-1D5A-5648-B155-BA59E0BA0155}" type="slidenum">
              <a:rPr lang="en-US" sz="1400"/>
              <a:pPr/>
              <a:t>7</a:t>
            </a:fld>
            <a:endParaRPr lang="en-US" sz="1400"/>
          </a:p>
        </p:txBody>
      </p:sp>
      <p:sp>
        <p:nvSpPr>
          <p:cNvPr id="29700" name="TextBox 2"/>
          <p:cNvSpPr txBox="1">
            <a:spLocks noChangeArrowheads="1"/>
          </p:cNvSpPr>
          <p:nvPr/>
        </p:nvSpPr>
        <p:spPr bwMode="auto">
          <a:xfrm>
            <a:off x="0" y="2057400"/>
            <a:ext cx="480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Diffractive </a:t>
            </a:r>
            <a:r>
              <a:rPr lang="en-US" dirty="0">
                <a:solidFill>
                  <a:srgbClr val="FF0000"/>
                </a:solidFill>
              </a:rPr>
              <a:t>VMs (</a:t>
            </a:r>
            <a:r>
              <a:rPr lang="en-US" dirty="0">
                <a:solidFill>
                  <a:srgbClr val="FF0000"/>
                </a:solidFill>
                <a:latin typeface="Symbol"/>
              </a:rPr>
              <a:t>r</a:t>
            </a:r>
            <a:r>
              <a:rPr lang="en-US" baseline="30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4953000" y="5486400"/>
            <a:ext cx="3733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dirty="0"/>
              <a:t>Studies of exclusive processes require high resolution and multidimensional measurements !!!</a:t>
            </a:r>
          </a:p>
        </p:txBody>
      </p:sp>
      <p:pic>
        <p:nvPicPr>
          <p:cNvPr id="29703" name="Picture 1" descr="Screen Shot 2019-06-18 at 3.13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81200"/>
            <a:ext cx="132397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Box 3"/>
          <p:cNvSpPr txBox="1">
            <a:spLocks noChangeArrowheads="1"/>
          </p:cNvSpPr>
          <p:nvPr/>
        </p:nvSpPr>
        <p:spPr bwMode="auto">
          <a:xfrm>
            <a:off x="-3638" y="3581400"/>
            <a:ext cx="4648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dirty="0"/>
              <a:t>CLAS12 measurements indicate the 2hadron exclusive sample is dominated by “diffractive rho0</a:t>
            </a:r>
            <a:r>
              <a:rPr lang="en-US" sz="1800" dirty="0" smtClean="0"/>
              <a:t>” produced </a:t>
            </a:r>
            <a:r>
              <a:rPr lang="en-US" sz="1800" dirty="0"/>
              <a:t>at very small </a:t>
            </a:r>
            <a:r>
              <a:rPr lang="en-US" sz="1800" b="1" i="1" dirty="0"/>
              <a:t>t</a:t>
            </a:r>
          </a:p>
          <a:p>
            <a:endParaRPr lang="en-US" sz="1800" dirty="0"/>
          </a:p>
          <a:p>
            <a:r>
              <a:rPr lang="en-US" sz="1800" dirty="0"/>
              <a:t>JLab provides possibility of detailed studies of those </a:t>
            </a:r>
            <a:r>
              <a:rPr lang="en-US" sz="1800" dirty="0" err="1"/>
              <a:t>rhos</a:t>
            </a:r>
            <a:r>
              <a:rPr lang="en-US" sz="1800" dirty="0"/>
              <a:t>, </a:t>
            </a:r>
            <a:r>
              <a:rPr lang="en-US" sz="1800" u="sng" dirty="0">
                <a:solidFill>
                  <a:srgbClr val="FF0000"/>
                </a:solidFill>
              </a:rPr>
              <a:t>crucial</a:t>
            </a:r>
            <a:r>
              <a:rPr lang="en-US" sz="1800" dirty="0"/>
              <a:t> </a:t>
            </a:r>
            <a:r>
              <a:rPr lang="en-US" sz="1800" u="sng" dirty="0">
                <a:solidFill>
                  <a:srgbClr val="FF0000"/>
                </a:solidFill>
              </a:rPr>
              <a:t>for interpretation in terms of TMDs of SIDIS data in general</a:t>
            </a:r>
            <a:r>
              <a:rPr lang="en-US" sz="1800" dirty="0"/>
              <a:t>, and for EIC in particular.</a:t>
            </a:r>
          </a:p>
        </p:txBody>
      </p:sp>
      <p:sp>
        <p:nvSpPr>
          <p:cNvPr id="29705" name="TextBox 11"/>
          <p:cNvSpPr txBox="1">
            <a:spLocks noChangeArrowheads="1"/>
          </p:cNvSpPr>
          <p:nvPr/>
        </p:nvSpPr>
        <p:spPr bwMode="auto">
          <a:xfrm>
            <a:off x="0" y="762000"/>
            <a:ext cx="487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dirty="0"/>
              <a:t>What exactly are identified so far sources of “factorization breakdown” in SIDIS </a:t>
            </a:r>
            <a:r>
              <a:rPr lang="en-US" sz="1800" dirty="0">
                <a:solidFill>
                  <a:srgbClr val="FF0000"/>
                </a:solidFill>
              </a:rPr>
              <a:t>and where is the evidence that  “few GeV” matters?</a:t>
            </a:r>
          </a:p>
        </p:txBody>
      </p:sp>
      <p:pic>
        <p:nvPicPr>
          <p:cNvPr id="11" name="Picture 11" descr="Screen Shot 2024-07-09 at 8.43.2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991" y="1295400"/>
            <a:ext cx="2286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7400391" y="1524000"/>
            <a:ext cx="5654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/>
              <a:t>x=0.2</a:t>
            </a:r>
          </a:p>
        </p:txBody>
      </p:sp>
      <p:sp>
        <p:nvSpPr>
          <p:cNvPr id="15" name="TextBox 33"/>
          <p:cNvSpPr txBox="1">
            <a:spLocks noChangeArrowheads="1"/>
          </p:cNvSpPr>
          <p:nvPr/>
        </p:nvSpPr>
        <p:spPr bwMode="auto">
          <a:xfrm>
            <a:off x="7400391" y="1371600"/>
            <a:ext cx="9446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200" dirty="0"/>
              <a:t>Q</a:t>
            </a:r>
            <a:r>
              <a:rPr lang="en-US" sz="1200" baseline="30000" dirty="0"/>
              <a:t>2</a:t>
            </a:r>
            <a:r>
              <a:rPr lang="en-US" sz="1200" dirty="0"/>
              <a:t>=2 GeV</a:t>
            </a:r>
            <a:r>
              <a:rPr lang="en-US" sz="1200" baseline="30000" dirty="0"/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05191" y="1066800"/>
            <a:ext cx="757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CLAS12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591" y="1295400"/>
            <a:ext cx="2117725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5342991" y="1066800"/>
            <a:ext cx="11572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200" dirty="0"/>
              <a:t>COMPASS 2h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60266" y="3505200"/>
            <a:ext cx="4419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Estimated ~20% contributions from rho to charged pion SIDIS, consistent with ~10% of diffractive DIS in inclusive DIS</a:t>
            </a:r>
          </a:p>
          <a:p>
            <a:endParaRPr lang="en-US" dirty="0"/>
          </a:p>
          <a:p>
            <a:r>
              <a:rPr lang="en-US" dirty="0"/>
              <a:t>indication: most longitudinally polarized </a:t>
            </a:r>
            <a:r>
              <a:rPr lang="en-US" dirty="0">
                <a:solidFill>
                  <a:srgbClr val="FF0000"/>
                </a:solidFill>
                <a:latin typeface="Symbol"/>
              </a:rPr>
              <a:t>r</a:t>
            </a:r>
            <a:r>
              <a:rPr lang="en-US" baseline="30000" dirty="0">
                <a:solidFill>
                  <a:srgbClr val="FF0000"/>
                </a:solidFill>
              </a:rPr>
              <a:t>0</a:t>
            </a:r>
            <a:endParaRPr lang="en-US" dirty="0"/>
          </a:p>
          <a:p>
            <a:r>
              <a:rPr lang="en-US" dirty="0"/>
              <a:t>note: higher the Q</a:t>
            </a:r>
            <a:r>
              <a:rPr lang="en-US" baseline="30000" dirty="0"/>
              <a:t>2</a:t>
            </a:r>
            <a:r>
              <a:rPr lang="en-US" dirty="0"/>
              <a:t> lower is </a:t>
            </a:r>
            <a:r>
              <a:rPr lang="en-US" sz="2400" dirty="0">
                <a:solidFill>
                  <a:srgbClr val="FF0000"/>
                </a:solidFill>
                <a:latin typeface="Symbol"/>
              </a:rPr>
              <a:t>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3809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Screen Shot 2023-08-22 at 10.02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4191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3" descr="Screen Shot 2023-08-21 at 4.12.0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396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7543800" cy="563563"/>
          </a:xfrm>
        </p:spPr>
        <p:txBody>
          <a:bodyPr/>
          <a:lstStyle/>
          <a:p>
            <a:r>
              <a:rPr lang="en-US" sz="2400" dirty="0" smtClean="0">
                <a:latin typeface="Arial" charset="0"/>
                <a:ea typeface="MS PGothic" charset="0"/>
              </a:rPr>
              <a:t>Separating </a:t>
            </a:r>
            <a:r>
              <a:rPr lang="en-US" sz="2400" dirty="0">
                <a:latin typeface="Arial" charset="0"/>
                <a:ea typeface="MS PGothic" charset="0"/>
              </a:rPr>
              <a:t>target fragmentation at JLab</a:t>
            </a:r>
          </a:p>
        </p:txBody>
      </p:sp>
      <p:sp>
        <p:nvSpPr>
          <p:cNvPr id="25604" name="TextBox 33"/>
          <p:cNvSpPr txBox="1">
            <a:spLocks noChangeArrowheads="1"/>
          </p:cNvSpPr>
          <p:nvPr/>
        </p:nvSpPr>
        <p:spPr bwMode="auto">
          <a:xfrm>
            <a:off x="533400" y="5791200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Negative sign of the SSA (plateau) defines the TFR dominance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Avakian, JLab, July 30</a:t>
            </a:r>
            <a:endParaRPr lang="en-US"/>
          </a:p>
        </p:txBody>
      </p:sp>
      <p:sp>
        <p:nvSpPr>
          <p:cNvPr id="25606" name="Slide Number Placeholder 2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0DE38388-5E09-9D4E-B91E-BD7FCB6309BE}" type="slidenum">
              <a:rPr lang="en-US" sz="1400"/>
              <a:pPr/>
              <a:t>8</a:t>
            </a:fld>
            <a:endParaRPr lang="en-US" sz="1400"/>
          </a:p>
        </p:txBody>
      </p:sp>
      <p:sp>
        <p:nvSpPr>
          <p:cNvPr id="25607" name="TextBox 3"/>
          <p:cNvSpPr txBox="1">
            <a:spLocks noChangeArrowheads="1"/>
          </p:cNvSpPr>
          <p:nvPr/>
        </p:nvSpPr>
        <p:spPr bwMode="auto">
          <a:xfrm>
            <a:off x="1231900" y="2743200"/>
            <a:ext cx="1130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ep</a:t>
            </a:r>
            <a:r>
              <a:rPr lang="en-US" sz="1800">
                <a:sym typeface="Wingdings" charset="0"/>
              </a:rPr>
              <a:t>e’pX</a:t>
            </a:r>
            <a:endParaRPr lang="en-US" sz="1800"/>
          </a:p>
        </p:txBody>
      </p:sp>
      <p:sp>
        <p:nvSpPr>
          <p:cNvPr id="3" name="TextBox 2"/>
          <p:cNvSpPr txBox="1"/>
          <p:nvPr/>
        </p:nvSpPr>
        <p:spPr>
          <a:xfrm>
            <a:off x="4724400" y="4572000"/>
            <a:ext cx="4276725" cy="1754327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With beams in polarized SIDIS typically always polarized, beam SSA can serve as a tool to separate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kinematical regions (CFR/TFR)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dynamical contributions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cut on M</a:t>
            </a:r>
            <a:r>
              <a:rPr lang="en-US" baseline="-25000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X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eliminate exclusive VMs</a:t>
            </a:r>
          </a:p>
        </p:txBody>
      </p:sp>
      <p:pic>
        <p:nvPicPr>
          <p:cNvPr id="25609" name="Picture 3" descr="Screen Shot 2024-07-10 at 11.05.2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3" y="1219200"/>
            <a:ext cx="45116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Box 4"/>
          <p:cNvSpPr txBox="1">
            <a:spLocks noChangeArrowheads="1"/>
          </p:cNvSpPr>
          <p:nvPr/>
        </p:nvSpPr>
        <p:spPr bwMode="auto">
          <a:xfrm>
            <a:off x="5638800" y="914400"/>
            <a:ext cx="330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F. Benmokhtar &amp; Duquesne U.</a:t>
            </a:r>
          </a:p>
        </p:txBody>
      </p:sp>
      <p:sp>
        <p:nvSpPr>
          <p:cNvPr id="25611" name="TextBox 5"/>
          <p:cNvSpPr txBox="1">
            <a:spLocks noChangeArrowheads="1"/>
          </p:cNvSpPr>
          <p:nvPr/>
        </p:nvSpPr>
        <p:spPr bwMode="auto">
          <a:xfrm>
            <a:off x="5334000" y="4114800"/>
            <a:ext cx="3573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/>
              <a:t>Major difference only for protons at small t!</a:t>
            </a:r>
          </a:p>
        </p:txBody>
      </p:sp>
      <p:sp>
        <p:nvSpPr>
          <p:cNvPr id="25612" name="TextBox 16"/>
          <p:cNvSpPr txBox="1">
            <a:spLocks noChangeArrowheads="1"/>
          </p:cNvSpPr>
          <p:nvPr/>
        </p:nvSpPr>
        <p:spPr bwMode="auto">
          <a:xfrm>
            <a:off x="25400" y="762000"/>
            <a:ext cx="5029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 smtClean="0"/>
              <a:t>Separating </a:t>
            </a:r>
            <a:r>
              <a:rPr lang="en-US" sz="2000" dirty="0"/>
              <a:t>Target Fragmentation Region TFR from Current fragmentation region (CFR)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6D100C0-91F6-7F23-A31D-DA178FE15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0731" y="1618248"/>
            <a:ext cx="182006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 dirty="0">
                <a:latin typeface="+mj-lt"/>
                <a:sym typeface="Wingdings" charset="0"/>
              </a:rPr>
              <a:t>“</a:t>
            </a:r>
            <a:r>
              <a:rPr lang="en-US" sz="1600" dirty="0">
                <a:latin typeface="Symbol" panose="05050102010706020507" pitchFamily="18" charset="2"/>
                <a:sym typeface="Wingdings" charset="0"/>
              </a:rPr>
              <a:t>r</a:t>
            </a:r>
            <a:r>
              <a:rPr lang="en-US" sz="1600" dirty="0">
                <a:latin typeface="+mj-lt"/>
              </a:rPr>
              <a:t>-free</a:t>
            </a:r>
            <a:r>
              <a:rPr lang="en-US" sz="1600" dirty="0">
                <a:latin typeface="+mj-lt"/>
                <a:sym typeface="Wingdings" charset="0"/>
              </a:rPr>
              <a:t>” </a:t>
            </a:r>
            <a:r>
              <a:rPr lang="en-US" sz="1600" dirty="0">
                <a:latin typeface="+mj-lt"/>
              </a:rPr>
              <a:t>SIDIS</a:t>
            </a:r>
          </a:p>
        </p:txBody>
      </p:sp>
    </p:spTree>
    <p:extLst>
      <p:ext uri="{BB962C8B-B14F-4D97-AF65-F5344CB8AC3E}">
        <p14:creationId xmlns:p14="http://schemas.microsoft.com/office/powerpoint/2010/main" val="133192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4-02-29 at 11.30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712" y="3505200"/>
            <a:ext cx="3245348" cy="2462380"/>
          </a:xfrm>
          <a:prstGeom prst="rect">
            <a:avLst/>
          </a:prstGeom>
        </p:spPr>
      </p:pic>
      <p:sp>
        <p:nvSpPr>
          <p:cNvPr id="139265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9144000" cy="563563"/>
          </a:xfrm>
        </p:spPr>
        <p:txBody>
          <a:bodyPr/>
          <a:lstStyle/>
          <a:p>
            <a:r>
              <a:rPr lang="en-US" sz="3200" dirty="0">
                <a:latin typeface="Arial" charset="0"/>
                <a:ea typeface="MS PGothic" charset="0"/>
              </a:rPr>
              <a:t>Exclusive </a:t>
            </a:r>
            <a:r>
              <a:rPr lang="en-US" sz="3200" dirty="0" err="1" smtClean="0">
                <a:latin typeface="Symbol" charset="0"/>
                <a:ea typeface="MS PGothic" charset="0"/>
              </a:rPr>
              <a:t>p+p</a:t>
            </a:r>
            <a:r>
              <a:rPr lang="en-US" sz="3200" dirty="0" smtClean="0">
                <a:latin typeface="Symbol" charset="0"/>
                <a:ea typeface="MS PGothic" charset="0"/>
              </a:rPr>
              <a:t>-</a:t>
            </a:r>
            <a:r>
              <a:rPr lang="en-US" sz="3200" dirty="0" smtClean="0">
                <a:latin typeface="Arial" charset="0"/>
                <a:ea typeface="MS PGothic" charset="0"/>
              </a:rPr>
              <a:t>: missing mass dependence</a:t>
            </a:r>
            <a:endParaRPr lang="en-US" sz="3200" dirty="0">
              <a:latin typeface="Arial" charset="0"/>
              <a:ea typeface="MS PGothic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Avakian, JLab, July 30</a:t>
            </a:r>
            <a:endParaRPr lang="en-US"/>
          </a:p>
        </p:txBody>
      </p:sp>
      <p:sp>
        <p:nvSpPr>
          <p:cNvPr id="1392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684EBC4C-41B8-FC46-87F3-278A0F3F96F7}" type="slidenum">
              <a:rPr lang="en-US" sz="1400"/>
              <a:pPr/>
              <a:t>9</a:t>
            </a:fld>
            <a:endParaRPr lang="en-US" sz="1400"/>
          </a:p>
        </p:txBody>
      </p:sp>
      <p:sp>
        <p:nvSpPr>
          <p:cNvPr id="139268" name="TextBox 6"/>
          <p:cNvSpPr txBox="1">
            <a:spLocks noChangeArrowheads="1"/>
          </p:cNvSpPr>
          <p:nvPr/>
        </p:nvSpPr>
        <p:spPr bwMode="auto">
          <a:xfrm>
            <a:off x="0" y="594360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dirty="0" err="1" smtClean="0"/>
              <a:t>Rhos</a:t>
            </a:r>
            <a:r>
              <a:rPr lang="en-US" sz="1800" dirty="0" smtClean="0"/>
              <a:t> dominate both exclusive </a:t>
            </a:r>
            <a:r>
              <a:rPr lang="en-US" sz="1800" dirty="0" err="1" smtClean="0"/>
              <a:t>dihadron</a:t>
            </a:r>
            <a:r>
              <a:rPr lang="en-US" sz="1800" dirty="0" smtClean="0"/>
              <a:t> samples, contributing differently depending on z</a:t>
            </a:r>
            <a:endParaRPr lang="en-US" sz="1800" dirty="0"/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 bwMode="auto">
          <a:xfrm>
            <a:off x="2590800" y="4800600"/>
            <a:ext cx="457200" cy="381001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1" name="Picture 5" descr="Screen Shot 2024-01-26 at 10.46.4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3124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/>
          <p:nvPr/>
        </p:nvSpPr>
        <p:spPr>
          <a:xfrm>
            <a:off x="2362200" y="3352800"/>
            <a:ext cx="8382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524000" y="2286000"/>
            <a:ext cx="9906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cxnSpLocks/>
          </p:cNvCxnSpPr>
          <p:nvPr/>
        </p:nvCxnSpPr>
        <p:spPr bwMode="auto">
          <a:xfrm flipV="1">
            <a:off x="2362200" y="1981200"/>
            <a:ext cx="609600" cy="381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 descr="Screen Shot 2024-02-29 at 11.31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419600"/>
            <a:ext cx="1288114" cy="927100"/>
          </a:xfrm>
          <a:prstGeom prst="rect">
            <a:avLst/>
          </a:prstGeom>
        </p:spPr>
      </p:pic>
      <p:pic>
        <p:nvPicPr>
          <p:cNvPr id="7" name="Picture 6" descr="Screen Shot 2024-02-29 at 11.32.06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810000"/>
            <a:ext cx="2632753" cy="2057400"/>
          </a:xfrm>
          <a:prstGeom prst="rect">
            <a:avLst/>
          </a:prstGeom>
        </p:spPr>
      </p:pic>
      <p:pic>
        <p:nvPicPr>
          <p:cNvPr id="8" name="Picture 7" descr="Screen Shot 2024-02-29 at 11.53.20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066800"/>
            <a:ext cx="3043374" cy="2273300"/>
          </a:xfrm>
          <a:prstGeom prst="rect">
            <a:avLst/>
          </a:prstGeom>
        </p:spPr>
      </p:pic>
      <p:pic>
        <p:nvPicPr>
          <p:cNvPr id="9" name="Picture 8" descr="Screen Shot 2024-02-29 at 11.54.22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43000"/>
            <a:ext cx="3017077" cy="216081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2400" y="2514600"/>
            <a:ext cx="1295400" cy="18288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 bwMode="auto">
          <a:xfrm flipH="1" flipV="1">
            <a:off x="609600" y="1828800"/>
            <a:ext cx="76200" cy="6096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152400" y="1371600"/>
            <a:ext cx="178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forward protons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1752600"/>
            <a:ext cx="1467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forward </a:t>
            </a:r>
            <a:r>
              <a:rPr lang="en-US" dirty="0" err="1" smtClean="0">
                <a:solidFill>
                  <a:srgbClr val="FF0000"/>
                </a:solidFill>
              </a:rPr>
              <a:t>rhos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924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c:\gs\gs8.14\bin\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722"/>
  <p:tag name="DEFAULTHEIGHT" val="302"/>
</p:tagLst>
</file>

<file path=ppt/theme/theme1.xml><?xml version="1.0" encoding="utf-8"?>
<a:theme xmlns:a="http://schemas.openxmlformats.org/drawingml/2006/main" name="harut">
  <a:themeElements>
    <a:clrScheme name="har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r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har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r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r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r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r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r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r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r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r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r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r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r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harut</Template>
  <TotalTime>302795</TotalTime>
  <Words>3421</Words>
  <Application>Microsoft Macintosh PowerPoint</Application>
  <PresentationFormat>On-screen Show (4:3)</PresentationFormat>
  <Paragraphs>512</Paragraphs>
  <Slides>40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harut</vt:lpstr>
      <vt:lpstr>PowerPoint Presentation</vt:lpstr>
      <vt:lpstr>3D PDFs:  Electroproduction of hadrons</vt:lpstr>
      <vt:lpstr> DIS kinematical coverage and observables</vt:lpstr>
      <vt:lpstr>PowerPoint Presentation</vt:lpstr>
      <vt:lpstr>PowerPoint Presentation</vt:lpstr>
      <vt:lpstr>SIDIS limit vs Exclusive production</vt:lpstr>
      <vt:lpstr>VMs at lower energies</vt:lpstr>
      <vt:lpstr>Separating target fragmentation at JLab</vt:lpstr>
      <vt:lpstr>Exclusive p+p-: missing mass dependence</vt:lpstr>
      <vt:lpstr>PowerPoint Presentation</vt:lpstr>
      <vt:lpstr>PowerPoint Presentation</vt:lpstr>
      <vt:lpstr>CLAS12 AUT: exclusive hadrons with RGH</vt:lpstr>
      <vt:lpstr>CLAS12 AUT:exclusive p0</vt:lpstr>
      <vt:lpstr>“diffractive” VMs: rapidity gap</vt:lpstr>
      <vt:lpstr>PowerPoint Presentation</vt:lpstr>
      <vt:lpstr>PowerPoint Presentation</vt:lpstr>
      <vt:lpstr>What we know about the longitudinal rho</vt:lpstr>
      <vt:lpstr>Studies of  r0 impact with longitudinally polarized NH3 target</vt:lpstr>
      <vt:lpstr>Exclusive measurements with major impact</vt:lpstr>
      <vt:lpstr>summary</vt:lpstr>
      <vt:lpstr>PowerPoint Presentation</vt:lpstr>
      <vt:lpstr>PowerPoint Presentation</vt:lpstr>
      <vt:lpstr>HERMES AUL:”exclusive” pions</vt:lpstr>
      <vt:lpstr>PowerPoint Presentation</vt:lpstr>
      <vt:lpstr>VM contributions</vt:lpstr>
      <vt:lpstr>PowerPoint Presentation</vt:lpstr>
      <vt:lpstr>PowerPoint Presentation</vt:lpstr>
      <vt:lpstr>Exclusive r contributions to p: PT-dependence</vt:lpstr>
      <vt:lpstr>VM contributions</vt:lpstr>
      <vt:lpstr>Exclusive dihadrons from CLAS12</vt:lpstr>
      <vt:lpstr>“r-free SIDIS” free: target proton bias</vt:lpstr>
      <vt:lpstr>Studies of  r0 impact with longitudinally polarized NH3 target</vt:lpstr>
      <vt:lpstr> DIS kinematical coverage and observables</vt:lpstr>
      <vt:lpstr>Stringspinner rhos</vt:lpstr>
      <vt:lpstr>PowerPoint Presentation</vt:lpstr>
      <vt:lpstr>MC studies</vt:lpstr>
      <vt:lpstr>Studies of  r0 impact with longitudinally polarized NH3 target</vt:lpstr>
      <vt:lpstr>Response from theory</vt:lpstr>
      <vt:lpstr>ALL studies of exclusive  r0 : HERMES</vt:lpstr>
      <vt:lpstr>SIDIS cross section: separating FUU,L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avakian</dc:creator>
  <cp:lastModifiedBy>Harut Avagyan</cp:lastModifiedBy>
  <cp:revision>1521</cp:revision>
  <cp:lastPrinted>2025-04-28T15:00:47Z</cp:lastPrinted>
  <dcterms:created xsi:type="dcterms:W3CDTF">2012-06-15T14:14:56Z</dcterms:created>
  <dcterms:modified xsi:type="dcterms:W3CDTF">2025-07-30T12:42:34Z</dcterms:modified>
</cp:coreProperties>
</file>