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413" r:id="rId2"/>
    <p:sldId id="785" r:id="rId3"/>
    <p:sldId id="748" r:id="rId4"/>
    <p:sldId id="766" r:id="rId5"/>
    <p:sldId id="744" r:id="rId6"/>
    <p:sldId id="775" r:id="rId7"/>
    <p:sldId id="754" r:id="rId8"/>
    <p:sldId id="762" r:id="rId9"/>
    <p:sldId id="786" r:id="rId10"/>
    <p:sldId id="776" r:id="rId11"/>
    <p:sldId id="777" r:id="rId12"/>
    <p:sldId id="778" r:id="rId13"/>
    <p:sldId id="774" r:id="rId14"/>
    <p:sldId id="787" r:id="rId15"/>
    <p:sldId id="779" r:id="rId16"/>
    <p:sldId id="782" r:id="rId17"/>
    <p:sldId id="783" r:id="rId18"/>
    <p:sldId id="784" r:id="rId19"/>
    <p:sldId id="705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2120"/>
    <a:srgbClr val="51FF56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00" autoAdjust="0"/>
    <p:restoredTop sz="97256" autoAdjust="0"/>
  </p:normalViewPr>
  <p:slideViewPr>
    <p:cSldViewPr snapToObjects="1">
      <p:cViewPr varScale="1">
        <p:scale>
          <a:sx n="105" d="100"/>
          <a:sy n="105" d="100"/>
        </p:scale>
        <p:origin x="-136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3EE50F-4BEE-1540-B987-3D2E6F25D5D8}" type="datetimeFigureOut">
              <a:rPr lang="en-US" smtClean="0"/>
              <a:pPr/>
              <a:t>7/28/25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DFD351-30D7-7D4E-8238-DF41A34D9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50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E2A98D-E34E-634A-AF64-A40AC4E1C565}" type="slidenum">
              <a:rPr lang="en-US"/>
              <a:pPr/>
              <a:t>1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10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6993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11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0376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12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6812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13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4434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14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459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15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3464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16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9538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17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957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18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6778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19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450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2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93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3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468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4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675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5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847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6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580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7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311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8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684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9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594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1440A9F-CC87-D346-9976-B7CE49DB761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CD1692C-64D1-1346-B804-148E74BFED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05C1A4A-8DDF-D54B-96EC-3CA4FC19A2E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0CBF7123-056F-4540-A9F4-E6F326E8B7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9BFEC6C2-463F-6E48-8885-D8A61BF55E5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2E2CA12B-A48A-EC4C-95CA-A506E3B772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CC04E742-8FF3-F44C-87E1-E133DED7B5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F2A7387-6D52-C240-B967-337E5D8E12A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F28A0B2-7A63-9F48-B2A5-51FDA41E233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48A2CB5-6506-3247-8E1C-4B83619FF52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97D8D8E-0F49-6A41-8C9C-011F35D225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0B91CF2-91B4-4847-96D6-D6490650F28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462463E-C978-2845-9480-A386CB9DD4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7C809B3-A184-6F44-9286-32F1DA85D1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846E6AC-C412-8E40-A4DD-7393DB7B00E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0C322B0-2D7E-5A47-A6DF-8A0E99532D2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emf"/><Relationship Id="rId6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emf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emf"/><Relationship Id="rId9" Type="http://schemas.openxmlformats.org/officeDocument/2006/relationships/image" Target="../media/image15.emf"/><Relationship Id="rId10" Type="http://schemas.openxmlformats.org/officeDocument/2006/relationships/image" Target="../media/image16.emf"/><Relationship Id="rId11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emf"/><Relationship Id="rId8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emf"/><Relationship Id="rId7" Type="http://schemas.openxmlformats.org/officeDocument/2006/relationships/image" Target="../media/image36.emf"/><Relationship Id="rId8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533400" y="304800"/>
            <a:ext cx="1828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endParaRPr lang="en-US" sz="2400" b="1">
              <a:solidFill>
                <a:schemeClr val="tx2"/>
              </a:solidFill>
            </a:endParaRPr>
          </a:p>
        </p:txBody>
      </p:sp>
      <p:sp>
        <p:nvSpPr>
          <p:cNvPr id="18442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1295400" y="3048000"/>
            <a:ext cx="6781800" cy="1447800"/>
          </a:xfrm>
          <a:solidFill>
            <a:schemeClr val="accent1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/>
            </a:r>
            <a:br>
              <a:rPr lang="en-US" sz="4000" dirty="0">
                <a:solidFill>
                  <a:srgbClr val="FF0000"/>
                </a:solidFill>
              </a:rPr>
            </a:br>
            <a:r>
              <a:rPr lang="en-US" sz="4000" dirty="0">
                <a:solidFill>
                  <a:srgbClr val="FF0000"/>
                </a:solidFill>
              </a:rPr>
              <a:t/>
            </a:r>
            <a:br>
              <a:rPr lang="en-US" sz="4000" dirty="0">
                <a:solidFill>
                  <a:srgbClr val="FF0000"/>
                </a:solidFill>
              </a:rPr>
            </a:br>
            <a:r>
              <a:rPr lang="en-US" sz="4000" dirty="0">
                <a:solidFill>
                  <a:srgbClr val="FF0000"/>
                </a:solidFill>
              </a:rPr>
              <a:t>String based </a:t>
            </a:r>
            <a:r>
              <a:rPr lang="en-US" sz="4000" dirty="0" smtClean="0">
                <a:solidFill>
                  <a:srgbClr val="FF0000"/>
                </a:solidFill>
              </a:rPr>
              <a:t>QCD:</a:t>
            </a:r>
            <a:br>
              <a:rPr lang="en-US" sz="4000" dirty="0" smtClean="0">
                <a:solidFill>
                  <a:srgbClr val="FF0000"/>
                </a:solidFill>
              </a:rPr>
            </a:br>
            <a:r>
              <a:rPr lang="en-US" sz="4000" dirty="0" err="1" smtClean="0">
                <a:solidFill>
                  <a:srgbClr val="FF0000"/>
                </a:solidFill>
              </a:rPr>
              <a:t>Jlab</a:t>
            </a:r>
            <a:r>
              <a:rPr lang="en-US" sz="4000" dirty="0" smtClean="0">
                <a:solidFill>
                  <a:srgbClr val="FF0000"/>
                </a:solidFill>
              </a:rPr>
              <a:t> and EIC</a:t>
            </a:r>
            <a:r>
              <a:rPr lang="en-US" sz="4000" dirty="0">
                <a:solidFill>
                  <a:srgbClr val="FF0000"/>
                </a:solidFill>
              </a:rPr>
              <a:t/>
            </a:r>
            <a:br>
              <a:rPr lang="en-US" sz="4000" dirty="0">
                <a:solidFill>
                  <a:srgbClr val="FF0000"/>
                </a:solidFill>
              </a:rPr>
            </a:br>
            <a:r>
              <a:rPr lang="en-US" sz="4000" dirty="0">
                <a:solidFill>
                  <a:srgbClr val="FF0000"/>
                </a:solidFill>
              </a:rPr>
              <a:t> </a:t>
            </a:r>
            <a:br>
              <a:rPr lang="en-US" sz="4000" dirty="0">
                <a:solidFill>
                  <a:srgbClr val="FF0000"/>
                </a:solidFill>
              </a:rPr>
            </a:br>
            <a:endParaRPr lang="en-US" sz="4000" dirty="0">
              <a:solidFill>
                <a:srgbClr val="FF0000"/>
              </a:solidFill>
            </a:endParaRPr>
          </a:p>
        </p:txBody>
      </p:sp>
      <p:cxnSp>
        <p:nvCxnSpPr>
          <p:cNvPr id="18443" name="AutoShape 11"/>
          <p:cNvCxnSpPr>
            <a:cxnSpLocks noChangeShapeType="1"/>
          </p:cNvCxnSpPr>
          <p:nvPr/>
        </p:nvCxnSpPr>
        <p:spPr bwMode="auto">
          <a:xfrm>
            <a:off x="3429000" y="1943100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pic>
        <p:nvPicPr>
          <p:cNvPr id="7" name="Picture 6" descr="Screen Shot 2017-07-06 at 6.35.2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493486"/>
            <a:ext cx="1765300" cy="14290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74FED31-9004-0643-9C5E-944FD2342EBC}"/>
              </a:ext>
            </a:extLst>
          </p:cNvPr>
          <p:cNvSpPr txBox="1"/>
          <p:nvPr/>
        </p:nvSpPr>
        <p:spPr>
          <a:xfrm>
            <a:off x="3962400" y="4741902"/>
            <a:ext cx="109517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I. </a:t>
            </a:r>
            <a:r>
              <a:rPr lang="en-US" dirty="0" err="1">
                <a:solidFill>
                  <a:srgbClr val="FF0000"/>
                </a:solidFill>
              </a:rPr>
              <a:t>Zahed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0A4CDB3-879E-B543-AB96-5CE645FAFE5C}"/>
              </a:ext>
            </a:extLst>
          </p:cNvPr>
          <p:cNvSpPr txBox="1"/>
          <p:nvPr/>
        </p:nvSpPr>
        <p:spPr>
          <a:xfrm>
            <a:off x="990600" y="5638800"/>
            <a:ext cx="979755" cy="369332"/>
          </a:xfrm>
          <a:prstGeom prst="rect">
            <a:avLst/>
          </a:prstGeom>
          <a:solidFill>
            <a:srgbClr val="51FF56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Jlab</a:t>
            </a:r>
            <a:r>
              <a:rPr lang="en-US" dirty="0">
                <a:solidFill>
                  <a:srgbClr val="FF0000"/>
                </a:solidFill>
              </a:rPr>
              <a:t> 25’</a:t>
            </a:r>
          </a:p>
        </p:txBody>
      </p:sp>
      <p:pic>
        <p:nvPicPr>
          <p:cNvPr id="4" name="Picture 3" descr="Screen Shot 2025-07-27 at 6.22.2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5257799"/>
            <a:ext cx="1423307" cy="1293853"/>
          </a:xfrm>
          <a:prstGeom prst="rect">
            <a:avLst/>
          </a:prstGeom>
        </p:spPr>
      </p:pic>
      <p:pic>
        <p:nvPicPr>
          <p:cNvPr id="5" name="Picture 4" descr="Screen Shot 2025-07-27 at 6.22.5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482" y="5257800"/>
            <a:ext cx="1287318" cy="129385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1FEDC56-C036-0D4B-8F3B-63F586A5A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371600"/>
            <a:ext cx="3124200" cy="4063913"/>
          </a:xfrm>
          <a:prstGeom prst="rect">
            <a:avLst/>
          </a:prstGeom>
          <a:ln>
            <a:solidFill>
              <a:srgbClr val="FF212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412DEFF-0E24-9C44-A707-6159C7A48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1" y="1371600"/>
            <a:ext cx="3505200" cy="4063913"/>
          </a:xfrm>
          <a:prstGeom prst="rect">
            <a:avLst/>
          </a:prstGeom>
          <a:ln>
            <a:solidFill>
              <a:srgbClr val="FF212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1458EAE-9297-2047-8233-0ABB6E35094D}"/>
              </a:ext>
            </a:extLst>
          </p:cNvPr>
          <p:cNvSpPr txBox="1"/>
          <p:nvPr/>
        </p:nvSpPr>
        <p:spPr>
          <a:xfrm>
            <a:off x="1203670" y="838200"/>
            <a:ext cx="28504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GPDs and light rays in DVCS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F7CA8A-474E-3244-9094-35C14760337B}"/>
              </a:ext>
            </a:extLst>
          </p:cNvPr>
          <p:cNvSpPr txBox="1"/>
          <p:nvPr/>
        </p:nvSpPr>
        <p:spPr>
          <a:xfrm>
            <a:off x="5562600" y="914400"/>
            <a:ext cx="17940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Light rays/strings</a:t>
            </a:r>
          </a:p>
        </p:txBody>
      </p:sp>
    </p:spTree>
    <p:extLst>
      <p:ext uri="{BB962C8B-B14F-4D97-AF65-F5344CB8AC3E}">
        <p14:creationId xmlns:p14="http://schemas.microsoft.com/office/powerpoint/2010/main" val="1575616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AB1707A-B4B1-F542-8CD7-703307D00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295400"/>
            <a:ext cx="3733800" cy="4114800"/>
          </a:xfrm>
          <a:prstGeom prst="rect">
            <a:avLst/>
          </a:prstGeom>
          <a:ln>
            <a:solidFill>
              <a:srgbClr val="FF212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D7C45BE-B4C9-CD4E-AC6B-A4E990BA2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1295400"/>
            <a:ext cx="3581400" cy="4114800"/>
          </a:xfrm>
          <a:prstGeom prst="rect">
            <a:avLst/>
          </a:prstGeom>
          <a:ln>
            <a:solidFill>
              <a:srgbClr val="FF212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A44C40E-B0C9-5C41-BF44-5EF330C854EA}"/>
              </a:ext>
            </a:extLst>
          </p:cNvPr>
          <p:cNvSpPr txBox="1"/>
          <p:nvPr/>
        </p:nvSpPr>
        <p:spPr>
          <a:xfrm>
            <a:off x="892572" y="855077"/>
            <a:ext cx="31678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Unpolarized and polarized GPDs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1047DFD-AD0A-CA47-AA6A-64BBE1EC3B74}"/>
              </a:ext>
            </a:extLst>
          </p:cNvPr>
          <p:cNvSpPr txBox="1"/>
          <p:nvPr/>
        </p:nvSpPr>
        <p:spPr>
          <a:xfrm>
            <a:off x="5181600" y="855077"/>
            <a:ext cx="2680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GPDs conformal expansion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8DF450A-837C-EA4D-AB3D-9A832B8BEE7D}"/>
              </a:ext>
            </a:extLst>
          </p:cNvPr>
          <p:cNvSpPr txBox="1"/>
          <p:nvPr/>
        </p:nvSpPr>
        <p:spPr>
          <a:xfrm>
            <a:off x="2209800" y="4953000"/>
            <a:ext cx="15744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solidFill>
                  <a:srgbClr val="FF0000"/>
                </a:solidFill>
              </a:rPr>
              <a:t>Radyushkin-Beletsky</a:t>
            </a:r>
            <a:r>
              <a:rPr lang="en-US" sz="1000" dirty="0">
                <a:solidFill>
                  <a:srgbClr val="FF0000"/>
                </a:solidFill>
              </a:rPr>
              <a:t> 05’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833928C-D111-9E47-B383-CD78CA60781E}"/>
              </a:ext>
            </a:extLst>
          </p:cNvPr>
          <p:cNvSpPr txBox="1"/>
          <p:nvPr/>
        </p:nvSpPr>
        <p:spPr>
          <a:xfrm>
            <a:off x="6598071" y="4952999"/>
            <a:ext cx="12137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Muller-Schafer 06’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8FBF727-B979-AC43-B246-C78808825A43}"/>
              </a:ext>
            </a:extLst>
          </p:cNvPr>
          <p:cNvSpPr txBox="1"/>
          <p:nvPr/>
        </p:nvSpPr>
        <p:spPr>
          <a:xfrm>
            <a:off x="5749684" y="5076110"/>
            <a:ext cx="20714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Guo-Ji-Santiago-</a:t>
            </a:r>
            <a:r>
              <a:rPr lang="en-US" sz="1000" dirty="0" err="1">
                <a:solidFill>
                  <a:srgbClr val="FF0000"/>
                </a:solidFill>
              </a:rPr>
              <a:t>Shiells</a:t>
            </a:r>
            <a:r>
              <a:rPr lang="en-US" sz="1000" dirty="0">
                <a:solidFill>
                  <a:srgbClr val="FF0000"/>
                </a:solidFill>
              </a:rPr>
              <a:t>-Yang 23’</a:t>
            </a:r>
          </a:p>
        </p:txBody>
      </p:sp>
    </p:spTree>
    <p:extLst>
      <p:ext uri="{BB962C8B-B14F-4D97-AF65-F5344CB8AC3E}">
        <p14:creationId xmlns:p14="http://schemas.microsoft.com/office/powerpoint/2010/main" val="1830281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E7984C6-B502-4447-9C03-1A2CFDEBD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1" y="1828799"/>
            <a:ext cx="3505200" cy="3629479"/>
          </a:xfrm>
          <a:prstGeom prst="rect">
            <a:avLst/>
          </a:prstGeom>
          <a:ln>
            <a:solidFill>
              <a:srgbClr val="FF212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7062E3A-935F-9C43-BFDC-1D4770C01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1864179"/>
            <a:ext cx="3452418" cy="3594100"/>
          </a:xfrm>
          <a:prstGeom prst="rect">
            <a:avLst/>
          </a:prstGeom>
          <a:ln>
            <a:solidFill>
              <a:srgbClr val="FF212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044EF46-F762-4D4D-BFE3-27CFCB898D86}"/>
              </a:ext>
            </a:extLst>
          </p:cNvPr>
          <p:cNvSpPr txBox="1"/>
          <p:nvPr/>
        </p:nvSpPr>
        <p:spPr>
          <a:xfrm>
            <a:off x="914400" y="1219200"/>
            <a:ext cx="3809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GPDs universal string parametrization:</a:t>
            </a:r>
          </a:p>
          <a:p>
            <a:r>
              <a:rPr lang="en-US" sz="1600" dirty="0">
                <a:solidFill>
                  <a:srgbClr val="FF0000"/>
                </a:solidFill>
              </a:rPr>
              <a:t>                  any skewness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F941D5C-DDE9-5741-B275-F480C64EB757}"/>
              </a:ext>
            </a:extLst>
          </p:cNvPr>
          <p:cNvSpPr txBox="1"/>
          <p:nvPr/>
        </p:nvSpPr>
        <p:spPr>
          <a:xfrm>
            <a:off x="5715000" y="1219200"/>
            <a:ext cx="18838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</a:rPr>
              <a:t>Regge</a:t>
            </a:r>
            <a:r>
              <a:rPr lang="en-US" sz="1600" dirty="0">
                <a:solidFill>
                  <a:srgbClr val="FF0000"/>
                </a:solidFill>
              </a:rPr>
              <a:t> parameters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21126CA-55E6-0442-A395-4105AC74CB51}"/>
              </a:ext>
            </a:extLst>
          </p:cNvPr>
          <p:cNvSpPr txBox="1"/>
          <p:nvPr/>
        </p:nvSpPr>
        <p:spPr>
          <a:xfrm>
            <a:off x="5867400" y="4137025"/>
            <a:ext cx="1219200" cy="914400"/>
          </a:xfrm>
          <a:prstGeom prst="rect">
            <a:avLst/>
          </a:prstGeom>
          <a:noFill/>
          <a:ln>
            <a:solidFill>
              <a:srgbClr val="FF212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xmlns="" id="{F3307C9C-AEB3-C04E-8E55-A5D12DE51E33}"/>
              </a:ext>
            </a:extLst>
          </p:cNvPr>
          <p:cNvSpPr/>
          <p:nvPr/>
        </p:nvSpPr>
        <p:spPr>
          <a:xfrm>
            <a:off x="3505200" y="2819400"/>
            <a:ext cx="228600" cy="1524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A59C0D2-1F7A-DC47-A740-FF5D6D7CA9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6626" y="2844800"/>
            <a:ext cx="927100" cy="101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11AFD6E-A9BD-FB4C-89B9-51F661CAB08F}"/>
              </a:ext>
            </a:extLst>
          </p:cNvPr>
          <p:cNvSpPr txBox="1"/>
          <p:nvPr/>
        </p:nvSpPr>
        <p:spPr>
          <a:xfrm>
            <a:off x="2327100" y="4953000"/>
            <a:ext cx="1996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Mamo-</a:t>
            </a:r>
            <a:r>
              <a:rPr lang="en-US" sz="1000" dirty="0" err="1">
                <a:solidFill>
                  <a:srgbClr val="FF0000"/>
                </a:solidFill>
              </a:rPr>
              <a:t>zahed</a:t>
            </a:r>
            <a:r>
              <a:rPr lang="en-US" sz="1000" dirty="0">
                <a:solidFill>
                  <a:srgbClr val="FF0000"/>
                </a:solidFill>
              </a:rPr>
              <a:t> 22’, 24’</a:t>
            </a:r>
          </a:p>
          <a:p>
            <a:r>
              <a:rPr lang="en-US" sz="1000" dirty="0" err="1">
                <a:solidFill>
                  <a:srgbClr val="FF0000"/>
                </a:solidFill>
              </a:rPr>
              <a:t>Hechenberger</a:t>
            </a:r>
            <a:r>
              <a:rPr lang="en-US" sz="1000" dirty="0">
                <a:solidFill>
                  <a:srgbClr val="FF0000"/>
                </a:solidFill>
              </a:rPr>
              <a:t>-Mamo-</a:t>
            </a:r>
            <a:r>
              <a:rPr lang="en-US" sz="1000" dirty="0" err="1">
                <a:solidFill>
                  <a:srgbClr val="FF0000"/>
                </a:solidFill>
              </a:rPr>
              <a:t>Zahed</a:t>
            </a:r>
            <a:r>
              <a:rPr lang="en-US" sz="1000" dirty="0">
                <a:solidFill>
                  <a:srgbClr val="FF0000"/>
                </a:solidFill>
              </a:rPr>
              <a:t> 25’</a:t>
            </a:r>
          </a:p>
        </p:txBody>
      </p:sp>
    </p:spTree>
    <p:extLst>
      <p:ext uri="{BB962C8B-B14F-4D97-AF65-F5344CB8AC3E}">
        <p14:creationId xmlns:p14="http://schemas.microsoft.com/office/powerpoint/2010/main" val="3148818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45C8A98-7889-F645-92C1-5B544B5CEA14}"/>
              </a:ext>
            </a:extLst>
          </p:cNvPr>
          <p:cNvSpPr txBox="1"/>
          <p:nvPr/>
        </p:nvSpPr>
        <p:spPr>
          <a:xfrm>
            <a:off x="2819400" y="914400"/>
            <a:ext cx="3469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String based GPDs vs Lattice GPDs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B3CC783-8A94-4A47-9A52-8A3151F29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295400"/>
            <a:ext cx="3898164" cy="441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678D363-651B-EE44-8988-8DA63A3EEB5E}"/>
              </a:ext>
            </a:extLst>
          </p:cNvPr>
          <p:cNvSpPr txBox="1"/>
          <p:nvPr/>
        </p:nvSpPr>
        <p:spPr>
          <a:xfrm>
            <a:off x="4569105" y="5867400"/>
            <a:ext cx="19960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solidFill>
                  <a:srgbClr val="FF0000"/>
                </a:solidFill>
              </a:rPr>
              <a:t>Hechenberger</a:t>
            </a:r>
            <a:r>
              <a:rPr lang="en-US" sz="1000" dirty="0">
                <a:solidFill>
                  <a:srgbClr val="FF0000"/>
                </a:solidFill>
              </a:rPr>
              <a:t>-Mamo-</a:t>
            </a:r>
            <a:r>
              <a:rPr lang="en-US" sz="1000" dirty="0" err="1">
                <a:solidFill>
                  <a:srgbClr val="FF0000"/>
                </a:solidFill>
              </a:rPr>
              <a:t>Zahed</a:t>
            </a:r>
            <a:r>
              <a:rPr lang="en-US" sz="1000" dirty="0">
                <a:solidFill>
                  <a:srgbClr val="FF0000"/>
                </a:solidFill>
              </a:rPr>
              <a:t> 25’</a:t>
            </a:r>
          </a:p>
        </p:txBody>
      </p:sp>
      <p:pic>
        <p:nvPicPr>
          <p:cNvPr id="4" name="Picture 3" descr="&amp;&amp;_rm_Alexandrou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6223000"/>
            <a:ext cx="1473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349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895600"/>
            <a:ext cx="6324600" cy="1050925"/>
          </a:xfrm>
          <a:solidFill>
            <a:srgbClr val="FF2120">
              <a:alpha val="54902"/>
            </a:srgbClr>
          </a:solidFill>
        </p:spPr>
        <p:txBody>
          <a:bodyPr/>
          <a:lstStyle/>
          <a:p>
            <a:r>
              <a:rPr lang="en-US" dirty="0"/>
              <a:t>Strings: Tomography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103595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0D7C426-A31F-8C46-9077-0B465957B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1295400"/>
            <a:ext cx="5221407" cy="4419600"/>
          </a:xfrm>
          <a:prstGeom prst="rect">
            <a:avLst/>
          </a:prstGeom>
          <a:ln>
            <a:solidFill>
              <a:srgbClr val="FF212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BBA80C3-E471-4B47-9638-14E52CF338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775" y="3111458"/>
            <a:ext cx="2819400" cy="1299411"/>
          </a:xfrm>
          <a:prstGeom prst="rect">
            <a:avLst/>
          </a:prstGeom>
          <a:ln>
            <a:solidFill>
              <a:srgbClr val="FF212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533EC13-B418-7140-93A2-F494A24A965D}"/>
              </a:ext>
            </a:extLst>
          </p:cNvPr>
          <p:cNvSpPr txBox="1"/>
          <p:nvPr/>
        </p:nvSpPr>
        <p:spPr>
          <a:xfrm>
            <a:off x="530796" y="2589548"/>
            <a:ext cx="24753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Spin transverse densities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95EBD4B-B3DE-3E4E-A8D7-12D2DAF02D41}"/>
              </a:ext>
            </a:extLst>
          </p:cNvPr>
          <p:cNvSpPr txBox="1"/>
          <p:nvPr/>
        </p:nvSpPr>
        <p:spPr>
          <a:xfrm>
            <a:off x="6858000" y="5867400"/>
            <a:ext cx="19960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solidFill>
                  <a:srgbClr val="FF0000"/>
                </a:solidFill>
              </a:rPr>
              <a:t>Hechenberger</a:t>
            </a:r>
            <a:r>
              <a:rPr lang="en-US" sz="1000" dirty="0">
                <a:solidFill>
                  <a:srgbClr val="FF0000"/>
                </a:solidFill>
              </a:rPr>
              <a:t>-Mamo-</a:t>
            </a:r>
            <a:r>
              <a:rPr lang="en-US" sz="1000" dirty="0" err="1">
                <a:solidFill>
                  <a:srgbClr val="FF0000"/>
                </a:solidFill>
              </a:rPr>
              <a:t>Zahed</a:t>
            </a:r>
            <a:r>
              <a:rPr lang="en-US" sz="1000" dirty="0">
                <a:solidFill>
                  <a:srgbClr val="FF0000"/>
                </a:solidFill>
              </a:rPr>
              <a:t> 25’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8DB9666-D72E-6541-8A0E-43D4F96BB802}"/>
              </a:ext>
            </a:extLst>
          </p:cNvPr>
          <p:cNvSpPr txBox="1"/>
          <p:nvPr/>
        </p:nvSpPr>
        <p:spPr>
          <a:xfrm>
            <a:off x="1645381" y="4471114"/>
            <a:ext cx="15888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Soper 77’, Burkhardt  03’</a:t>
            </a:r>
          </a:p>
        </p:txBody>
      </p:sp>
      <p:sp>
        <p:nvSpPr>
          <p:cNvPr id="6" name="Frame 5"/>
          <p:cNvSpPr/>
          <p:nvPr/>
        </p:nvSpPr>
        <p:spPr>
          <a:xfrm>
            <a:off x="3810000" y="1524000"/>
            <a:ext cx="2362200" cy="1905000"/>
          </a:xfrm>
          <a:prstGeom prst="frame">
            <a:avLst>
              <a:gd name="adj1" fmla="val 0"/>
            </a:avLst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584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639D0C9-1B94-E946-95C8-627474D7B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1295400"/>
            <a:ext cx="4794250" cy="4216400"/>
          </a:xfrm>
          <a:prstGeom prst="rect">
            <a:avLst/>
          </a:prstGeom>
          <a:ln>
            <a:solidFill>
              <a:srgbClr val="FF212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42C62BB-DAAE-7D43-8B8D-2A41491EB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895600"/>
            <a:ext cx="2457450" cy="825500"/>
          </a:xfrm>
          <a:prstGeom prst="rect">
            <a:avLst/>
          </a:prstGeom>
          <a:ln>
            <a:solidFill>
              <a:srgbClr val="FF212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A8CF822-FD8D-6C41-BB85-0AD00223E109}"/>
              </a:ext>
            </a:extLst>
          </p:cNvPr>
          <p:cNvSpPr txBox="1"/>
          <p:nvPr/>
        </p:nvSpPr>
        <p:spPr>
          <a:xfrm>
            <a:off x="995157" y="2473117"/>
            <a:ext cx="21435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Ji spin decomposition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74B1F5B-A2A0-F64A-870F-F6B378D8CA8E}"/>
              </a:ext>
            </a:extLst>
          </p:cNvPr>
          <p:cNvSpPr txBox="1"/>
          <p:nvPr/>
        </p:nvSpPr>
        <p:spPr>
          <a:xfrm>
            <a:off x="2844177" y="3842491"/>
            <a:ext cx="4828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Ji 96’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14E3FE6-1152-AA4A-BC08-F7FFAE33010F}"/>
              </a:ext>
            </a:extLst>
          </p:cNvPr>
          <p:cNvSpPr txBox="1"/>
          <p:nvPr/>
        </p:nvSpPr>
        <p:spPr>
          <a:xfrm>
            <a:off x="4876800" y="859423"/>
            <a:ext cx="26581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String based Ji spin budget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C8977A2-4F8A-6840-8E8A-2DACC73D9E2D}"/>
              </a:ext>
            </a:extLst>
          </p:cNvPr>
          <p:cNvSpPr txBox="1"/>
          <p:nvPr/>
        </p:nvSpPr>
        <p:spPr>
          <a:xfrm>
            <a:off x="6684391" y="5706646"/>
            <a:ext cx="19960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solidFill>
                  <a:srgbClr val="FF0000"/>
                </a:solidFill>
              </a:rPr>
              <a:t>Hechenberger</a:t>
            </a:r>
            <a:r>
              <a:rPr lang="en-US" sz="1000" dirty="0">
                <a:solidFill>
                  <a:srgbClr val="FF0000"/>
                </a:solidFill>
              </a:rPr>
              <a:t>-Mamo-</a:t>
            </a:r>
            <a:r>
              <a:rPr lang="en-US" sz="1000" dirty="0" err="1">
                <a:solidFill>
                  <a:srgbClr val="FF0000"/>
                </a:solidFill>
              </a:rPr>
              <a:t>Zahed</a:t>
            </a:r>
            <a:r>
              <a:rPr lang="en-US" sz="1000" dirty="0">
                <a:solidFill>
                  <a:srgbClr val="FF0000"/>
                </a:solidFill>
              </a:rPr>
              <a:t> 25’</a:t>
            </a:r>
          </a:p>
        </p:txBody>
      </p:sp>
    </p:spTree>
    <p:extLst>
      <p:ext uri="{BB962C8B-B14F-4D97-AF65-F5344CB8AC3E}">
        <p14:creationId xmlns:p14="http://schemas.microsoft.com/office/powerpoint/2010/main" val="2399001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C87FE86-03B8-1440-8E0F-76FAE4FA7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914400"/>
            <a:ext cx="3170153" cy="5437414"/>
          </a:xfrm>
          <a:prstGeom prst="rect">
            <a:avLst/>
          </a:prstGeom>
          <a:ln>
            <a:solidFill>
              <a:srgbClr val="FF212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D30C6CD-E5A6-A440-82D5-D5917BFA9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133600"/>
            <a:ext cx="3124200" cy="2895600"/>
          </a:xfrm>
          <a:prstGeom prst="rect">
            <a:avLst/>
          </a:prstGeom>
          <a:ln>
            <a:solidFill>
              <a:srgbClr val="FF212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9166E6E-F00D-A344-BF7E-AB26B7983C09}"/>
              </a:ext>
            </a:extLst>
          </p:cNvPr>
          <p:cNvSpPr txBox="1"/>
          <p:nvPr/>
        </p:nvSpPr>
        <p:spPr>
          <a:xfrm>
            <a:off x="903255" y="1529348"/>
            <a:ext cx="29940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Rapidity dependent T-densities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917BF49-21E3-6A4D-AEA9-6617F7E4B2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4325" y="4682123"/>
            <a:ext cx="1168400" cy="177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AD6EDB9-A564-0544-9538-6388AB5A000B}"/>
              </a:ext>
            </a:extLst>
          </p:cNvPr>
          <p:cNvSpPr txBox="1"/>
          <p:nvPr/>
        </p:nvSpPr>
        <p:spPr>
          <a:xfrm>
            <a:off x="4343400" y="457200"/>
            <a:ext cx="34296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Rapidity warped </a:t>
            </a:r>
            <a:r>
              <a:rPr lang="en-US" sz="1600" dirty="0">
                <a:solidFill>
                  <a:srgbClr val="FF0000"/>
                </a:solidFill>
              </a:rPr>
              <a:t>tomography: n=1,2</a:t>
            </a:r>
          </a:p>
        </p:txBody>
      </p:sp>
      <p:pic>
        <p:nvPicPr>
          <p:cNvPr id="2" name="Picture 1" descr="rm_Hechenberger-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024" y="6543525"/>
            <a:ext cx="2400300" cy="165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9166E6E-F00D-A344-BF7E-AB26B7983C09}"/>
              </a:ext>
            </a:extLst>
          </p:cNvPr>
          <p:cNvSpPr txBox="1"/>
          <p:nvPr/>
        </p:nvSpPr>
        <p:spPr>
          <a:xfrm>
            <a:off x="1447800" y="965031"/>
            <a:ext cx="1997982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Novel interpretation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5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B305FD1-B577-774A-96C6-58CA499E0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143000"/>
            <a:ext cx="4178300" cy="4686300"/>
          </a:xfrm>
          <a:prstGeom prst="rect">
            <a:avLst/>
          </a:prstGeom>
          <a:ln>
            <a:solidFill>
              <a:srgbClr val="FF212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2FEEE7D-220F-FB4E-9E7D-14E4B9B059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905000"/>
            <a:ext cx="2971799" cy="3327400"/>
          </a:xfrm>
          <a:prstGeom prst="rect">
            <a:avLst/>
          </a:prstGeom>
          <a:ln>
            <a:solidFill>
              <a:srgbClr val="FF212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60557D-0D3C-334B-990C-A90306C2130E}"/>
              </a:ext>
            </a:extLst>
          </p:cNvPr>
          <p:cNvSpPr txBox="1"/>
          <p:nvPr/>
        </p:nvSpPr>
        <p:spPr>
          <a:xfrm>
            <a:off x="869843" y="1447800"/>
            <a:ext cx="24513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Rapidity modified Ji spin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1C498FD-2C9A-D74E-8F1E-837D294F5D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4953000"/>
            <a:ext cx="1168400" cy="177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99DA52B-BDCF-A741-83E5-255FEA5AA648}"/>
              </a:ext>
            </a:extLst>
          </p:cNvPr>
          <p:cNvSpPr txBox="1"/>
          <p:nvPr/>
        </p:nvSpPr>
        <p:spPr>
          <a:xfrm>
            <a:off x="4648200" y="600192"/>
            <a:ext cx="33057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Rapidity warped spin contributions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3F370F6-2801-7A48-AA91-6724D4A4D938}"/>
              </a:ext>
            </a:extLst>
          </p:cNvPr>
          <p:cNvSpPr txBox="1"/>
          <p:nvPr/>
        </p:nvSpPr>
        <p:spPr>
          <a:xfrm>
            <a:off x="6400800" y="5946458"/>
            <a:ext cx="19960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solidFill>
                  <a:srgbClr val="FF0000"/>
                </a:solidFill>
              </a:rPr>
              <a:t>Hechenberger</a:t>
            </a:r>
            <a:r>
              <a:rPr lang="en-US" sz="1000" dirty="0">
                <a:solidFill>
                  <a:srgbClr val="FF0000"/>
                </a:solidFill>
              </a:rPr>
              <a:t>-Mamo-</a:t>
            </a:r>
            <a:r>
              <a:rPr lang="en-US" sz="1000" dirty="0" err="1">
                <a:solidFill>
                  <a:srgbClr val="FF0000"/>
                </a:solidFill>
              </a:rPr>
              <a:t>Zahed</a:t>
            </a:r>
            <a:r>
              <a:rPr lang="en-US" sz="1000" dirty="0">
                <a:solidFill>
                  <a:srgbClr val="FF0000"/>
                </a:solidFill>
              </a:rPr>
              <a:t> 25’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9166E6E-F00D-A344-BF7E-AB26B7983C09}"/>
              </a:ext>
            </a:extLst>
          </p:cNvPr>
          <p:cNvSpPr txBox="1"/>
          <p:nvPr/>
        </p:nvSpPr>
        <p:spPr>
          <a:xfrm>
            <a:off x="1143000" y="582920"/>
            <a:ext cx="1997982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Novel interpretation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277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514599"/>
            <a:ext cx="7440959" cy="2079625"/>
          </a:xfrm>
          <a:solidFill>
            <a:srgbClr val="FFFF00"/>
          </a:solidFill>
        </p:spPr>
        <p:txBody>
          <a:bodyPr/>
          <a:lstStyle/>
          <a:p>
            <a:pPr marL="533400" indent="-533400">
              <a:buNone/>
            </a:pPr>
            <a:r>
              <a:rPr lang="en-US" dirty="0">
                <a:solidFill>
                  <a:srgbClr val="FF0000"/>
                </a:solidFill>
              </a:rPr>
              <a:t>    </a:t>
            </a:r>
          </a:p>
          <a:p>
            <a:pPr marL="533400" indent="-533400"/>
            <a:r>
              <a:rPr lang="en-US" dirty="0" smtClean="0">
                <a:solidFill>
                  <a:srgbClr val="FF0000"/>
                </a:solidFill>
              </a:rPr>
              <a:t>The string based QCD is useful:</a:t>
            </a:r>
          </a:p>
          <a:p>
            <a:pPr marL="533400" indent="-533400"/>
            <a:r>
              <a:rPr lang="en-US" dirty="0" smtClean="0">
                <a:solidFill>
                  <a:srgbClr val="FF0000"/>
                </a:solidFill>
              </a:rPr>
              <a:t>              </a:t>
            </a:r>
            <a:r>
              <a:rPr lang="en-US" dirty="0" err="1" smtClean="0">
                <a:solidFill>
                  <a:srgbClr val="FF0000"/>
                </a:solidFill>
              </a:rPr>
              <a:t>Jlab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and EIC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973227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493282"/>
            <a:ext cx="8610600" cy="2133600"/>
          </a:xfrm>
          <a:solidFill>
            <a:srgbClr val="FF2120">
              <a:alpha val="54902"/>
            </a:srgbClr>
          </a:solidFill>
        </p:spPr>
        <p:txBody>
          <a:bodyPr/>
          <a:lstStyle/>
          <a:p>
            <a:r>
              <a:rPr lang="en-US" dirty="0"/>
              <a:t>Strings: </a:t>
            </a:r>
            <a:br>
              <a:rPr lang="en-US" dirty="0"/>
            </a:br>
            <a:r>
              <a:rPr lang="en-US" dirty="0"/>
              <a:t>Spectroscopy, FFs, scattering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183098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45C8A98-7889-F645-92C1-5B544B5CEA14}"/>
              </a:ext>
            </a:extLst>
          </p:cNvPr>
          <p:cNvSpPr txBox="1"/>
          <p:nvPr/>
        </p:nvSpPr>
        <p:spPr>
          <a:xfrm>
            <a:off x="672646" y="395419"/>
            <a:ext cx="2797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Emergent strings in QCD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930AD75-6C2D-6D4B-B37E-577A30492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048" y="1082446"/>
            <a:ext cx="2971800" cy="213360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79C53AB-F90A-F740-85A5-92FE5C5F41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3733800"/>
            <a:ext cx="2971800" cy="236695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CAE5881-7E8E-4A4C-BC6B-AEADFD944C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0" y="1037189"/>
            <a:ext cx="2438400" cy="162981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762CB02-448D-6E45-80BC-B255FB53A54F}"/>
              </a:ext>
            </a:extLst>
          </p:cNvPr>
          <p:cNvSpPr txBox="1"/>
          <p:nvPr/>
        </p:nvSpPr>
        <p:spPr>
          <a:xfrm>
            <a:off x="5143500" y="470035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   Strings and spectroscopy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2DB77E5-3CD7-164B-AFBC-760178C84A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6253" y="2895600"/>
            <a:ext cx="2438400" cy="1524000"/>
          </a:xfrm>
          <a:prstGeom prst="rect">
            <a:avLst/>
          </a:prstGeom>
          <a:ln>
            <a:solidFill>
              <a:srgbClr val="FF212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C3E9AD9-319F-3942-AD35-F4F59BDFBF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6253" y="4648200"/>
            <a:ext cx="2438399" cy="1524000"/>
          </a:xfrm>
          <a:prstGeom prst="rect">
            <a:avLst/>
          </a:prstGeom>
          <a:ln>
            <a:solidFill>
              <a:srgbClr val="FF2120"/>
            </a:solidFill>
          </a:ln>
        </p:spPr>
      </p:pic>
    </p:spTree>
    <p:extLst>
      <p:ext uri="{BB962C8B-B14F-4D97-AF65-F5344CB8AC3E}">
        <p14:creationId xmlns:p14="http://schemas.microsoft.com/office/powerpoint/2010/main" val="107482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45C8A98-7889-F645-92C1-5B544B5CEA14}"/>
              </a:ext>
            </a:extLst>
          </p:cNvPr>
          <p:cNvSpPr txBox="1"/>
          <p:nvPr/>
        </p:nvSpPr>
        <p:spPr>
          <a:xfrm>
            <a:off x="1143000" y="618639"/>
            <a:ext cx="31837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Quantum bosonic string and </a:t>
            </a:r>
            <a:r>
              <a:rPr lang="en-US" sz="1600" dirty="0" err="1">
                <a:solidFill>
                  <a:srgbClr val="FF0000"/>
                </a:solidFill>
              </a:rPr>
              <a:t>AdS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A258EAE-EFB3-D346-AF71-F2BF1A3B6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80765"/>
            <a:ext cx="3734536" cy="2248235"/>
          </a:xfrm>
          <a:prstGeom prst="rect">
            <a:avLst/>
          </a:prstGeom>
          <a:ln>
            <a:solidFill>
              <a:srgbClr val="FF212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EC114E1-005F-914B-8846-D09BA6FEC3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3573309"/>
            <a:ext cx="3734536" cy="2827491"/>
          </a:xfrm>
          <a:prstGeom prst="rect">
            <a:avLst/>
          </a:prstGeom>
          <a:ln>
            <a:solidFill>
              <a:srgbClr val="FF212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E68F768-EB45-964E-987E-B39DC95AB52F}"/>
              </a:ext>
            </a:extLst>
          </p:cNvPr>
          <p:cNvSpPr txBox="1"/>
          <p:nvPr/>
        </p:nvSpPr>
        <p:spPr>
          <a:xfrm>
            <a:off x="5562600" y="618639"/>
            <a:ext cx="24309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</a:rPr>
              <a:t>AdS</a:t>
            </a:r>
            <a:r>
              <a:rPr lang="en-US" sz="1600" dirty="0">
                <a:solidFill>
                  <a:srgbClr val="FF0000"/>
                </a:solidFill>
              </a:rPr>
              <a:t>/QCD: </a:t>
            </a:r>
            <a:r>
              <a:rPr lang="en-US" sz="1600" dirty="0" smtClean="0">
                <a:solidFill>
                  <a:srgbClr val="FF0000"/>
                </a:solidFill>
              </a:rPr>
              <a:t>FF/Scattering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3AF4F4E-7B2C-214E-B239-3C3FD5559E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8666" y="3643349"/>
            <a:ext cx="1184033" cy="152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EBA82C3-9B15-254E-B76E-55383C97D5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3027" y="1161882"/>
            <a:ext cx="3295506" cy="2286000"/>
          </a:xfrm>
          <a:prstGeom prst="rect">
            <a:avLst/>
          </a:prstGeom>
          <a:ln>
            <a:solidFill>
              <a:srgbClr val="FF212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9E5A520-12A2-834D-B725-47AF7F219A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3026" y="3569263"/>
            <a:ext cx="3298973" cy="2827491"/>
          </a:xfrm>
          <a:prstGeom prst="rect">
            <a:avLst/>
          </a:prstGeom>
          <a:ln>
            <a:solidFill>
              <a:srgbClr val="FF2120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4FE2E5E-E098-F541-90A8-ACBFE998BC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8468" y="3024125"/>
            <a:ext cx="1320800" cy="222082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1" name="Picture 10" descr="xi_mu_nu_partial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25" y="2438400"/>
            <a:ext cx="863600" cy="165100"/>
          </a:xfrm>
          <a:prstGeom prst="rect">
            <a:avLst/>
          </a:prstGeom>
        </p:spPr>
      </p:pic>
      <p:pic>
        <p:nvPicPr>
          <p:cNvPr id="5" name="Picture 4" descr="lambda=_frac_R^4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255" y="4409637"/>
            <a:ext cx="780541" cy="3691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43000" y="3017607"/>
            <a:ext cx="1828800" cy="228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=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59" y="3053893"/>
            <a:ext cx="3429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332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45C8A98-7889-F645-92C1-5B544B5CEA14}"/>
              </a:ext>
            </a:extLst>
          </p:cNvPr>
          <p:cNvSpPr txBox="1"/>
          <p:nvPr/>
        </p:nvSpPr>
        <p:spPr>
          <a:xfrm>
            <a:off x="5257800" y="947580"/>
            <a:ext cx="287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  Empirical  FFs and </a:t>
            </a:r>
            <a:r>
              <a:rPr lang="en-US" sz="1600" dirty="0" smtClean="0">
                <a:solidFill>
                  <a:srgbClr val="FF0000"/>
                </a:solidFill>
              </a:rPr>
              <a:t>radii 007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4B199BE-226A-154E-B3F7-DBD0856EFAE4}"/>
              </a:ext>
            </a:extLst>
          </p:cNvPr>
          <p:cNvSpPr txBox="1"/>
          <p:nvPr/>
        </p:nvSpPr>
        <p:spPr>
          <a:xfrm>
            <a:off x="773490" y="959619"/>
            <a:ext cx="3543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Gluon A</a:t>
            </a:r>
            <a:r>
              <a:rPr lang="en-US" sz="1600" dirty="0">
                <a:solidFill>
                  <a:srgbClr val="FF0000"/>
                </a:solidFill>
              </a:rPr>
              <a:t>-FF and D-FF vs </a:t>
            </a:r>
            <a:r>
              <a:rPr lang="en-US" sz="1600" dirty="0" err="1">
                <a:solidFill>
                  <a:srgbClr val="FF0000"/>
                </a:solidFill>
              </a:rPr>
              <a:t>Lattic</a:t>
            </a:r>
            <a:r>
              <a:rPr lang="en-US" sz="1600" dirty="0">
                <a:solidFill>
                  <a:srgbClr val="FF0000"/>
                </a:solidFill>
              </a:rPr>
              <a:t> QCD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1EAB484-C03C-A14D-B491-F61287577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524000"/>
            <a:ext cx="3733799" cy="21336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2AEAE30-3DE9-E242-9791-06F1E842C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3962400"/>
            <a:ext cx="3733799" cy="1959096"/>
          </a:xfrm>
          <a:prstGeom prst="rect">
            <a:avLst/>
          </a:prstGeom>
          <a:ln>
            <a:solidFill>
              <a:srgbClr val="FF212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683EC8B-BC00-764D-8566-A4E74C9F66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1524000"/>
            <a:ext cx="3733800" cy="4397496"/>
          </a:xfrm>
          <a:prstGeom prst="rect">
            <a:avLst/>
          </a:prstGeom>
          <a:ln>
            <a:solidFill>
              <a:srgbClr val="FF212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F27EF7D-CFA4-6946-9A9E-F178882F1465}"/>
              </a:ext>
            </a:extLst>
          </p:cNvPr>
          <p:cNvSpPr txBox="1"/>
          <p:nvPr/>
        </p:nvSpPr>
        <p:spPr>
          <a:xfrm>
            <a:off x="7266255" y="3663416"/>
            <a:ext cx="13170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See also </a:t>
            </a:r>
            <a:r>
              <a:rPr lang="en-US" sz="1000" dirty="0" err="1">
                <a:solidFill>
                  <a:srgbClr val="FF0000"/>
                </a:solidFill>
              </a:rPr>
              <a:t>GlueX</a:t>
            </a:r>
            <a:r>
              <a:rPr lang="en-US" sz="1000" dirty="0">
                <a:solidFill>
                  <a:srgbClr val="FF0000"/>
                </a:solidFill>
              </a:rPr>
              <a:t> 19’ </a:t>
            </a:r>
          </a:p>
        </p:txBody>
      </p:sp>
      <p:pic>
        <p:nvPicPr>
          <p:cNvPr id="5" name="Picture 4" descr="Revise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514600"/>
            <a:ext cx="508000" cy="114300"/>
          </a:xfrm>
          <a:prstGeom prst="rect">
            <a:avLst/>
          </a:prstGeom>
        </p:spPr>
      </p:pic>
      <p:pic>
        <p:nvPicPr>
          <p:cNvPr id="11" name="Picture 10" descr="Revise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953000"/>
            <a:ext cx="508000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4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45C8A98-7889-F645-92C1-5B544B5CEA14}"/>
              </a:ext>
            </a:extLst>
          </p:cNvPr>
          <p:cNvSpPr txBox="1"/>
          <p:nvPr/>
        </p:nvSpPr>
        <p:spPr>
          <a:xfrm>
            <a:off x="609600" y="578152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String </a:t>
            </a:r>
            <a:r>
              <a:rPr lang="en-US" sz="1600" dirty="0" err="1" smtClean="0">
                <a:solidFill>
                  <a:srgbClr val="FF0000"/>
                </a:solidFill>
              </a:rPr>
              <a:t>Regge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scattering: pre-QCD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575E527-7953-7540-B21D-CC5813826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886" y="1143000"/>
            <a:ext cx="4146914" cy="24384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EFB0050-7D5F-444E-BD18-F9F17DFDE6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886" y="3733800"/>
            <a:ext cx="4146914" cy="247420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AC355B4-B103-834D-A620-B2922CAE4E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1536" y="1143000"/>
            <a:ext cx="3592864" cy="2438400"/>
          </a:xfrm>
          <a:prstGeom prst="rect">
            <a:avLst/>
          </a:prstGeom>
          <a:ln>
            <a:solidFill>
              <a:srgbClr val="FF212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87DD68E-2AA7-7E43-A51C-8B3A94C92C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3000" y="3733801"/>
            <a:ext cx="3581400" cy="2474204"/>
          </a:xfrm>
          <a:prstGeom prst="rect">
            <a:avLst/>
          </a:prstGeom>
          <a:ln>
            <a:solidFill>
              <a:srgbClr val="FF212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45C8A98-7889-F645-92C1-5B544B5CEA14}"/>
              </a:ext>
            </a:extLst>
          </p:cNvPr>
          <p:cNvSpPr txBox="1"/>
          <p:nvPr/>
        </p:nvSpPr>
        <p:spPr>
          <a:xfrm>
            <a:off x="4969934" y="578152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String </a:t>
            </a:r>
            <a:r>
              <a:rPr lang="en-US" sz="1600" dirty="0" err="1" smtClean="0">
                <a:solidFill>
                  <a:srgbClr val="FF0000"/>
                </a:solidFill>
              </a:rPr>
              <a:t>Regge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scattering: post-QCD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812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45C8A98-7889-F645-92C1-5B544B5CEA14}"/>
              </a:ext>
            </a:extLst>
          </p:cNvPr>
          <p:cNvSpPr txBox="1"/>
          <p:nvPr/>
        </p:nvSpPr>
        <p:spPr>
          <a:xfrm>
            <a:off x="898079" y="762000"/>
            <a:ext cx="13724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pp at large 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4B199BE-226A-154E-B3F7-DBD0856EFAE4}"/>
              </a:ext>
            </a:extLst>
          </p:cNvPr>
          <p:cNvSpPr txBox="1"/>
          <p:nvPr/>
        </p:nvSpPr>
        <p:spPr>
          <a:xfrm>
            <a:off x="3733800" y="838200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  pp in </a:t>
            </a:r>
            <a:r>
              <a:rPr lang="en-US" sz="1600" dirty="0" err="1">
                <a:solidFill>
                  <a:srgbClr val="FF0000"/>
                </a:solidFill>
              </a:rPr>
              <a:t>AdS</a:t>
            </a:r>
            <a:r>
              <a:rPr lang="en-US" sz="1600" dirty="0">
                <a:solidFill>
                  <a:srgbClr val="FF0000"/>
                </a:solidFill>
              </a:rPr>
              <a:t>/QCD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8626539-FB2F-D744-A507-4CDFCBACB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006" y="1314200"/>
            <a:ext cx="2590800" cy="471805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ACF5A3F-9A44-0D42-BD66-EAA1B35BE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4700" y="1538204"/>
            <a:ext cx="2514600" cy="30480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7D51459-0E86-2E43-B0F7-3054FB1CFC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479050"/>
            <a:ext cx="2514600" cy="438835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250F62B-D3D2-E649-8F9D-36D8A2EAAD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0" y="4724400"/>
            <a:ext cx="2286000" cy="103460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7FB194D-0B53-F04A-AD61-B8B8451A74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525" y="4182269"/>
            <a:ext cx="1066800" cy="228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632A0A3-30C6-B042-8B10-A74E40A5AE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2486" y="4182269"/>
            <a:ext cx="1013158" cy="2159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01B941E-12EE-3547-AF59-B5712E7EF561}"/>
              </a:ext>
            </a:extLst>
          </p:cNvPr>
          <p:cNvSpPr txBox="1"/>
          <p:nvPr/>
        </p:nvSpPr>
        <p:spPr>
          <a:xfrm>
            <a:off x="6172200" y="874295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      </a:t>
            </a:r>
            <a:r>
              <a:rPr lang="en-US" sz="1600" dirty="0" err="1">
                <a:solidFill>
                  <a:srgbClr val="FF0000"/>
                </a:solidFill>
              </a:rPr>
              <a:t>AdS</a:t>
            </a:r>
            <a:r>
              <a:rPr lang="en-US" sz="1600" dirty="0">
                <a:solidFill>
                  <a:srgbClr val="FF0000"/>
                </a:solidFill>
              </a:rPr>
              <a:t> vs TOTEM/DO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9F7F7DA-8396-0447-9283-3BA4A094A2F5}"/>
              </a:ext>
            </a:extLst>
          </p:cNvPr>
          <p:cNvSpPr txBox="1"/>
          <p:nvPr/>
        </p:nvSpPr>
        <p:spPr>
          <a:xfrm>
            <a:off x="3469359" y="5897203"/>
            <a:ext cx="23599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FF0000"/>
                </a:solidFill>
              </a:rPr>
              <a:t>Hechenberger</a:t>
            </a:r>
            <a:r>
              <a:rPr lang="en-US" sz="1200" dirty="0">
                <a:solidFill>
                  <a:srgbClr val="FF0000"/>
                </a:solidFill>
              </a:rPr>
              <a:t>-Mamo-</a:t>
            </a:r>
            <a:r>
              <a:rPr lang="en-US" sz="1200" dirty="0" err="1">
                <a:solidFill>
                  <a:srgbClr val="FF0000"/>
                </a:solidFill>
              </a:rPr>
              <a:t>Zahed</a:t>
            </a:r>
            <a:r>
              <a:rPr lang="en-US" sz="1200" dirty="0">
                <a:solidFill>
                  <a:srgbClr val="FF0000"/>
                </a:solidFill>
              </a:rPr>
              <a:t> 23’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132356C-EFA9-5648-8AD0-4E4D5864C9A2}"/>
              </a:ext>
            </a:extLst>
          </p:cNvPr>
          <p:cNvSpPr txBox="1"/>
          <p:nvPr/>
        </p:nvSpPr>
        <p:spPr>
          <a:xfrm>
            <a:off x="6858000" y="1828800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pp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F4D3DAA-CAFB-CF40-8A2B-B3574B4A1448}"/>
              </a:ext>
            </a:extLst>
          </p:cNvPr>
          <p:cNvSpPr txBox="1"/>
          <p:nvPr/>
        </p:nvSpPr>
        <p:spPr>
          <a:xfrm>
            <a:off x="6858000" y="4104402"/>
            <a:ext cx="5100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solidFill>
                  <a:srgbClr val="FF0000"/>
                </a:solidFill>
              </a:rPr>
              <a:t>ppbar</a:t>
            </a:r>
            <a:endParaRPr lang="en-US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07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45C8A98-7889-F645-92C1-5B544B5CEA14}"/>
              </a:ext>
            </a:extLst>
          </p:cNvPr>
          <p:cNvSpPr txBox="1"/>
          <p:nvPr/>
        </p:nvSpPr>
        <p:spPr>
          <a:xfrm>
            <a:off x="928438" y="1711657"/>
            <a:ext cx="2029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AdS</a:t>
            </a:r>
            <a:r>
              <a:rPr lang="en-US" sz="1600" dirty="0">
                <a:solidFill>
                  <a:srgbClr val="FF0000"/>
                </a:solidFill>
              </a:rPr>
              <a:t>/TOTEM/DO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4B199BE-226A-154E-B3F7-DBD0856EFAE4}"/>
              </a:ext>
            </a:extLst>
          </p:cNvPr>
          <p:cNvSpPr txBox="1"/>
          <p:nvPr/>
        </p:nvSpPr>
        <p:spPr>
          <a:xfrm>
            <a:off x="3383347" y="1714830"/>
            <a:ext cx="24060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 Black-disc from strings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1625E11-E396-6644-BE1E-4C8B040AE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5220" y="2168984"/>
            <a:ext cx="2454131" cy="23268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0BCBD2F-FF3E-574A-AB97-1D15074AC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8496" y="2168984"/>
            <a:ext cx="2409704" cy="23268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8E6345D-C96C-A242-A91F-3BC52DE920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1" y="2168985"/>
            <a:ext cx="2362200" cy="23268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DCD2274-F93A-6B4E-8621-9D04A75E46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201" y="5777921"/>
            <a:ext cx="2489200" cy="5207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D83829C-A774-4148-84B5-85028274F0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7800" y="5087648"/>
            <a:ext cx="5981700" cy="457200"/>
          </a:xfrm>
          <a:prstGeom prst="rect">
            <a:avLst/>
          </a:prstGeom>
          <a:solidFill>
            <a:srgbClr val="51FF56"/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4D7B387-0E55-1341-B97D-80CB0FA6D85E}"/>
              </a:ext>
            </a:extLst>
          </p:cNvPr>
          <p:cNvSpPr txBox="1"/>
          <p:nvPr/>
        </p:nvSpPr>
        <p:spPr>
          <a:xfrm>
            <a:off x="6048497" y="1714830"/>
            <a:ext cx="24097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   Saturation from strings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55F482-55CA-3544-B737-92F3BA149DFB}"/>
              </a:ext>
            </a:extLst>
          </p:cNvPr>
          <p:cNvSpPr txBox="1"/>
          <p:nvPr/>
        </p:nvSpPr>
        <p:spPr>
          <a:xfrm>
            <a:off x="6324601" y="5851676"/>
            <a:ext cx="23599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FF0000"/>
                </a:solidFill>
              </a:rPr>
              <a:t>Hechenberger</a:t>
            </a:r>
            <a:r>
              <a:rPr lang="en-US" sz="1200" dirty="0">
                <a:solidFill>
                  <a:srgbClr val="FF0000"/>
                </a:solidFill>
              </a:rPr>
              <a:t>-Mamo-</a:t>
            </a:r>
            <a:r>
              <a:rPr lang="en-US" sz="1200" dirty="0" err="1">
                <a:solidFill>
                  <a:srgbClr val="FF0000"/>
                </a:solidFill>
              </a:rPr>
              <a:t>Zahed</a:t>
            </a:r>
            <a:r>
              <a:rPr lang="en-US" sz="1200" dirty="0">
                <a:solidFill>
                  <a:srgbClr val="FF0000"/>
                </a:solidFill>
              </a:rPr>
              <a:t> 23’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7F82609F-F470-8A48-AFBB-3318865E36C2}"/>
              </a:ext>
            </a:extLst>
          </p:cNvPr>
          <p:cNvCxnSpPr>
            <a:cxnSpLocks/>
          </p:cNvCxnSpPr>
          <p:nvPr/>
        </p:nvCxnSpPr>
        <p:spPr>
          <a:xfrm flipV="1">
            <a:off x="6705600" y="2438400"/>
            <a:ext cx="0" cy="1676400"/>
          </a:xfrm>
          <a:prstGeom prst="line">
            <a:avLst/>
          </a:prstGeom>
          <a:ln>
            <a:solidFill>
              <a:srgbClr val="FF212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C469C745-B535-824D-80BF-A8646B3884B3}"/>
              </a:ext>
            </a:extLst>
          </p:cNvPr>
          <p:cNvCxnSpPr>
            <a:cxnSpLocks/>
          </p:cNvCxnSpPr>
          <p:nvPr/>
        </p:nvCxnSpPr>
        <p:spPr>
          <a:xfrm flipV="1">
            <a:off x="6858000" y="2438400"/>
            <a:ext cx="0" cy="1676400"/>
          </a:xfrm>
          <a:prstGeom prst="line">
            <a:avLst/>
          </a:prstGeom>
          <a:ln>
            <a:solidFill>
              <a:srgbClr val="FF212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Up Arrow 2"/>
          <p:cNvSpPr/>
          <p:nvPr/>
        </p:nvSpPr>
        <p:spPr>
          <a:xfrm>
            <a:off x="4419600" y="6400800"/>
            <a:ext cx="484632" cy="272125"/>
          </a:xfrm>
          <a:prstGeom prst="upArrow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rm_Golec-Wusthof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854" y="6533225"/>
            <a:ext cx="14351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734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819400"/>
            <a:ext cx="4419600" cy="1050925"/>
          </a:xfrm>
          <a:solidFill>
            <a:srgbClr val="FF2120">
              <a:alpha val="54902"/>
            </a:srgbClr>
          </a:solidFill>
        </p:spPr>
        <p:txBody>
          <a:bodyPr/>
          <a:lstStyle/>
          <a:p>
            <a:r>
              <a:rPr lang="en-US" dirty="0"/>
              <a:t>Strings: GPDs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579984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18461</TotalTime>
  <Words>292</Words>
  <Application>Microsoft Macintosh PowerPoint</Application>
  <PresentationFormat>On-screen Show (4:3)</PresentationFormat>
  <Paragraphs>75</Paragraphs>
  <Slides>19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Default Design</vt:lpstr>
      <vt:lpstr>  String based QCD: Jlab and EIC   </vt:lpstr>
      <vt:lpstr>Strings:  Spectroscopy, FFs, scattering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Strings: GPDs</vt:lpstr>
      <vt:lpstr>PowerPoint Presentation</vt:lpstr>
      <vt:lpstr>PowerPoint Presentation</vt:lpstr>
      <vt:lpstr>PowerPoint Presentation</vt:lpstr>
      <vt:lpstr>PowerPoint Presentation</vt:lpstr>
      <vt:lpstr>Strings: Tomography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Ismail Zahed</dc:creator>
  <cp:lastModifiedBy>Ismail</cp:lastModifiedBy>
  <cp:revision>1254</cp:revision>
  <cp:lastPrinted>2012-07-04T16:19:09Z</cp:lastPrinted>
  <dcterms:created xsi:type="dcterms:W3CDTF">2018-07-02T21:39:02Z</dcterms:created>
  <dcterms:modified xsi:type="dcterms:W3CDTF">2025-07-28T16:12:16Z</dcterms:modified>
</cp:coreProperties>
</file>