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2"/>
  </p:notesMasterIdLst>
  <p:sldIdLst>
    <p:sldId id="766" r:id="rId2"/>
    <p:sldId id="1447" r:id="rId3"/>
    <p:sldId id="1449" r:id="rId4"/>
    <p:sldId id="1443" r:id="rId5"/>
    <p:sldId id="1444" r:id="rId6"/>
    <p:sldId id="1445" r:id="rId7"/>
    <p:sldId id="1446" r:id="rId8"/>
    <p:sldId id="1448" r:id="rId9"/>
    <p:sldId id="1450" r:id="rId10"/>
    <p:sldId id="1460" r:id="rId11"/>
    <p:sldId id="329" r:id="rId12"/>
    <p:sldId id="1461" r:id="rId13"/>
    <p:sldId id="1462" r:id="rId14"/>
    <p:sldId id="1437" r:id="rId15"/>
    <p:sldId id="1452" r:id="rId16"/>
    <p:sldId id="1453" r:id="rId17"/>
    <p:sldId id="1432" r:id="rId18"/>
    <p:sldId id="1419" r:id="rId19"/>
    <p:sldId id="1428" r:id="rId20"/>
    <p:sldId id="1463" r:id="rId21"/>
    <p:sldId id="1438" r:id="rId22"/>
    <p:sldId id="1454" r:id="rId23"/>
    <p:sldId id="1455" r:id="rId24"/>
    <p:sldId id="1429" r:id="rId25"/>
    <p:sldId id="1430" r:id="rId26"/>
    <p:sldId id="1431" r:id="rId27"/>
    <p:sldId id="1457" r:id="rId28"/>
    <p:sldId id="1458" r:id="rId29"/>
    <p:sldId id="1459" r:id="rId30"/>
    <p:sldId id="1439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9B1D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08" autoAdjust="0"/>
    <p:restoredTop sz="82983" autoAdjust="0"/>
  </p:normalViewPr>
  <p:slideViewPr>
    <p:cSldViewPr snapToGrid="0">
      <p:cViewPr>
        <p:scale>
          <a:sx n="80" d="100"/>
          <a:sy n="80" d="100"/>
        </p:scale>
        <p:origin x="1035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5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14:53:55.9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8 483 1375 0 0,'0'-2'107'0'0,"-7"-101"1228"0"0,6 68-1208 0 0,2-44 248 0 0,6 26-163 0 0,-3 26-145 0 0,-2 15-50 0 0,0 0 1 0 0,0 0-1 0 0,1 0 0 0 0,1 0 1 0 0,0 1-1 0 0,6-13 0 0 0,-7 20-17 0 0,-1 0 1 0 0,1 1-1 0 0,-1 0 0 0 0,1-1 0 0 0,0 1 0 0 0,0 0 0 0 0,4-2 0 0 0,15-9-1 0 0,15-1 3 0 0,-12 8 7 0 0,-25 7-9 0 0,16-4 17 0 0,1 1-1 0 0,22-1 1 0 0,-20 2-14 0 0,82-5-3 0 0,-70 5 0 0 0,-13 1 11 0 0,-16 1 42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7-28T11:25:26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1 4607 0 0,'0'0'10018'0'0,"0"9"-9702"0"0,0 29-18 0 0,0-29-40 0 0,1 1-166 0 0,2 28-99 0 0,-3-28-78 0 0,0-2-11 0 0,0 24 9 0 0,0-23 81 0 0,0-1-1 0 0,0 0 1 0 0,3 12 0 0 0,-1-8 30 0 0,-1-3 214 0 0,0 1-100 0 0,4 26 38 0 0,-3-27 16 0 0,-1-1 6 0 0,2 3-135 0 0,-1-5-20 0 0,-1 0-1 0 0,0 1 0 0 0,0-1 0 0 0,0 12 0 0 0,2 33 23 0 0,-3 11-52 0 0,-2-9-2 0 0,-2 0 32 0 0,-1 1-33 0 0,-1-1-10 0 0,0 1 0 0 0,2 2 0 0 0,1 6 0 0 0,0 13 54 0 0,2-22-44 0 0,1 19 44 0 0,2-24-44 0 0,1 6-10 0 0,0-13 11 0 0,-1-22 32 0 0,4 34-33 0 0,-1 3-10 0 0,-2-1 0 0 0,-1 2 0 0 0,-1-1 0 0 0,-2 16-53 0 0,0-16 42 0 0,-1 12 11 0 0,0 2 0 0 0,-1 2 0 0 0,1 3 0 0 0,1 2 0 0 0,1 8 74 0 0,0-15 84 0 0,0-1 0 0 0,0-2-28 0 0,-3 3-2 0 0,-1 3 0 0 0,-2-4 6 0 0,-8 111 246 0 0,7-89-54 0 0,-1-25-68 0 0,2-2 44 0 0,1-3-64 0 0,1 3-92 0 0,-2 1 22 0 0,3 2 24 0 0,1 1-8 0 0,-3 0-8 0 0,5-53-147 0 0,-6 43 84 0 0,-20 179 132 0 0,16-148-64 0 0,4-20-42 0 0,4-55-104 0 0,-1 39 177 0 0,1 12 61 0 0,2 6 28 0 0,2 7-7 0 0,0 4-124 0 0,0 28-38 0 0,-5-55-53 0 0,2-41-69 0 0,-4 44 60 0 0,3-44-60 0 0,-7 41 46 0 0,-4 11 8 0 0,-1-1 14 0 0,11-54-68 0 0,-7 36 60 0 0,1 8 10 0 0,0-1 0 0 0,4-15-67 0 0,-2 13 40 0 0,4-19-42 0 0,-3 10-11 0 0,-2-10 11 0 0,8-33-10 0 0,0 1 1 0 0,0-1 0 0 0,0 0-1 0 0,0 1 1 0 0,0-1 0 0 0,0 0-1 0 0,0 1 1 0 0,0-1 0 0 0,0 0-1 0 0,0 1 1 0 0,-1-1 0 0 0,1 0-1 0 0,0 1 1 0 0,0-1-1 0 0,0 0 1 0 0,0 1 0 0 0,-1-1-1 0 0,1 0 1 0 0,0 0 0 0 0,0 1-1 0 0,-1-1 1 0 0,1 0 0 0 0,0 0-1 0 0,-1 1 1 0 0,1-1-1 0 0,0 0-1 0 0,-2 1-1 0 0,1-1 0 0 0,0 1-1 0 0,0-1 1 0 0,-1 1-1 0 0,1-1 1 0 0,0 1-1 0 0,-1-1 1 0 0,1 0-1 0 0,-2 1 1 0 0,-13-6-125 0 0,13 3-19 0 0,1-2-191 0 0,-7-13-57 0 0,6 13-88 0 0,2-1-21 0 0,-1-1 312 0 0,1 4 48 0 0,0 0 0 0 0,0 0 0 0 0,1-1 0 0 0,-1 1 0 0 0,1 0 0 0 0,0 0-1 0 0,-1-1 1 0 0,1 1 0 0 0,0 0 0 0 0,1-3 0 0 0,-1-21-1209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7-28T11:25:38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10 175 3223 0 0,'0'0'1666'0'0,"-1"-3"-930"0"0,-6-12 8 0 0,5 12 758 0 0,3-2-750 0 0,2-13-66 0 0,-3 14 1188 0 0,11 3-1646 0 0,30-1 50 0 0,-31 1 648 0 0,1 3-496 0 0,30 9 46 0 0,-31-9 476 0 0,2 1-582 0 0,34 6-39 0 0,-34-7-10 0 0,-1 0-17 0 0,36 6-66 0 0,-35-6-29 0 0,1-1-8 0 0,3 2-136 0 0,-7-1 3 0 0,0-1-1 0 0,1 0 1 0 0,14 0-1 0 0,-10 1 61 0 0,67 11 168 0 0,-20-3 611 0 0,5-1 9 0 0,-52-6-918 0 0,-4-1-132 0 0,1-1-1 0 0,0 0 1 0 0,12-1 0 0 0,-8 1-8 0 0,47-1-513 0 0,-8-1 651 0 0,-27 0 158 0 0,51-7 221 0 0,-63 7-318 0 0,46-7 211 0 0,17-3 44 0 0,4 2-96 0 0,-65 7-184 0 0,50-3 128 0 0,-15 2-65 0 0,-26 3-6 0 0,54 4 83 0 0,-23 0-104 0 0,-29-1-4 0 0,27 3 0 0 0,-27-3 10 0 0,-12-2-40 0 0,48 3 170 0 0,-50-3-161 0 0,46-1 172 0 0,-45 0-171 0 0,46-2 190 0 0,20-4 46 0 0,1 2-81 0 0,-1-2-36 0 0,-12 3-149 0 0,18-1-14 0 0,8-3 0 0 0,3 0 0 0 0,-1-2 0 0 0,-4 2 0 0 0,-6 1 0 0 0,-20 1 0 0 0,26-1 0 0 0,10 1 0 0 0,55 3 0 0 0,-52-2 0 0 0,-46 2 11 0 0,96-2 113 0 0,-93 3-25 0 0,-31 0 11 0 0,32-3 2 0 0,-32 2-2 0 0,30-2-12 0 0,-31 2-2 0 0,32-2 0 0 0,-31 2-5 0 0,34-2-22 0 0,-33 3-16 0 0,33-2-26 0 0,-33 3 37 0 0,31 0-37 0 0,-33 0 15 0 0,46 2-31 0 0,15 3-11 0 0,47 1 0 0 0,-40-2 0 0 0,-40-2 11 0 0,-37-1 2 0 0,97 1 27 0 0,311-27 156 0 0,-2-1 0 0 0,-369 25-196 0 0,77-2 12 0 0,-81 2 37 0 0,141-6 79 0 0,-143 2-105 0 0,27-2 25 0 0,7 0-36 0 0,-2-1-12 0 0,-4 3 0 0 0,-3 4 0 0 0,-2 2 0 0 0,0 2 0 0 0,-49-3 11 0 0,37 3 31 0 0,-4 1-31 0 0,8 1-11 0 0,-4 0 0 0 0,-3-1 0 0 0,-4 2 0 0 0,7 3 53 0 0,-20-2-42 0 0,20 6-11 0 0,7 5 53 0 0,-21-7-42 0 0,17 2-76 0 0,-32-6-5 0 0,-17-5 5 0 0,18 2 1 0 0,-27-3-5 0 0,-2-3-289 0 0,21-6 64 0 0,-21 6-81 0 0,-11-3-523 0 0,-13-17-133 0 0,13 17-224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7-28T11:25:38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19351 0 0,'0'0'1751'0'0,"3"8"-1440"0"0,11 26-217 0 0,-13-33-76 0 0,-1 0 0 0 0,0 0 0 0 0,1 0 0 0 0,-1-1 0 0 0,1 1 0 0 0,-1 0 0 0 0,1 0 0 0 0,-1 0 0 0 0,1-1 0 0 0,0 1 0 0 0,-1 0 0 0 0,1 0 0 0 0,0-1 0 0 0,-1 1 0 0 0,1-1 0 0 0,1 2-1 0 0,7 5 111 0 0,-5-3-19 0 0,1 0 1 0 0,1 0 0 0 0,-1 0 0 0 0,1-1 0 0 0,7 4 0 0 0,144 74 737 0 0,-44-33-345 0 0,-97-42-471 0 0,45 21 109 0 0,-17-6-55 0 0,-25-11 23 0 0,16 14 11 0 0,-20-12 1 0 0,11 14-4 0 0,-15-13-17 0 0,6 16-10 0 0,-12-15-1 0 0,1 21-15 0 0,-6-29-69 0 0,-1-1 0 0 0,1 0-1 0 0,-1 1 1 0 0,0-1 0 0 0,0 0-1 0 0,-3 7 1 0 0,-13 26 21 0 0,6-23-108 0 0,-17 16-55 0 0,12-16-13 0 0,-16 8-125 0 0,-49 28 0 0 0,65-42 170 0 0,-46 19-379 0 0,50-22 429 0 0,3-2-15 0 0,0 0 1 0 0,0 0 0 0 0,-13 2 0 0 0,10-2 11 0 0,6-1-23 0 0,-2-1 0 0 0,1 1 1 0 0,0-2-1 0 0,-11 2 0 0 0,-18 4-235 0 0,19-6-1435 0 0,-25-5-5703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7-28T11:25:39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11519 0 0,'0'0'3028'0'0,"2"9"-2046"0"0,7 23-9 0 0,-7-24-72 0 0,3 0-33 0 0,18 41 802 0 0,-19-41-1462 0 0,10 26 598 0 0,-10-24-663 0 0,-1-4-5 0 0,-1 1-1 0 0,0-1 0 0 0,0 1 0 0 0,2 9 0 0 0,9 45 437 0 0,-10-48-488 0 0,5 40 320 0 0,-6-39-350 0 0,3 39 132 0 0,-2 9-26 0 0,-3-19-136 0 0,-4-3 0 0 0,2-33-90 0 0,-27-8-22 0 0,24 0 6 0 0,3-6 20 0 0,-5-24 32 0 0,6 15-42 0 0,0 6 57 0 0,1 4 0 0 0,-1 0 0 0 0,1 0 0 0 0,1 1 1 0 0,-1-1-1 0 0,2-6 0 0 0,-1-1 1 0 0,0 1-15 0 0,0 0 1 0 0,5-16-1 0 0,3-17-40 0 0,-3 24 3 0 0,9-21 0 0 0,-6 24-8 0 0,11-16-33 0 0,-19 30 80 0 0,1 1 0 0 0,0-1 0 0 0,0 1 0 0 0,1-1 0 0 0,-1 1 1 0 0,1 0-1 0 0,5-6 0 0 0,-1 3-15 0 0,7-6-76 0 0,19-10 16 0 0,-32 22 96 0 0,0-1 0 0 0,0 0 0 0 0,0 1 1 0 0,0-1-1 0 0,0 1 0 0 0,0-1 0 0 0,0 1 0 0 0,0 0 0 0 0,0-1 0 0 0,0 1 0 0 0,0 0 0 0 0,0 0 0 0 0,0-1 0 0 0,0 1 0 0 0,2 0 1 0 0,34-2 81 0 0,-27 1 67 0 0,0 3 14 0 0,2-1-108 0 0,-5-1-19 0 0,1 1 1 0 0,-1 1-1 0 0,1-1 1 0 0,8 4-1 0 0,-6-3-23 0 0,-4-1 4 0 0,1 1-1 0 0,-1 0 0 0 0,0 0 1 0 0,7 4-1 0 0,28 9-24 0 0,19 6-235 0 0,-28-11 82 0 0,-24-7-185 0 0,3-1-88 0 0,30 5-872 0 0,-31-5-3624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7-28T11:25:41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1285 8287 0 0,'0'0'2200'0'0,"2"-5"-1777"0"0,-1-2-325 0 0,6-19 221 0 0,5-8-45 0 0,4-5-444 0 0,0-2-44 0 0,3-4 551 0 0,-15 35-258 0 0,13-29 341 0 0,8-15 320 0 0,141-250 2354 0 0,30 28-2319 0 0,-145 215-632 0 0,2 2 1 0 0,77-67 0 0 0,-120 116-54 0 0,26-17 382 0 0,9-5-168 0 0,-23 18 70 0 0,22-11 36 0 0,-22 15 6 0 0,22-7-21 0 0,-23 10-88 0 0,-9 4-215 0 0,-5 1-3 0 0,1 0 0 0 0,-1 0 1 0 0,1 1-1 0 0,12-1 0 0 0,20-2 151 0 0,-20 4-101 0 0,-9 0-107 0 0,-4 0-8 0 0,-1 0-1 0 0,1 0 1 0 0,-1 1-1 0 0,1 0 1 0 0,8 2-1 0 0,34 7 44 0 0,10 0-68 0 0,3 6-58 0 0,-1 3 55 0 0,3 5 59 0 0,-1 7 17 0 0,-1 5-7 0 0,-44-25-54 0 0,-2 0 20 0 0,21 17 0 0 0,16 15-19 0 0,9 13-12 0 0,-1 4-17 0 0,-12-9-63 0 0,-30-30 20 0 0,19 23 25 0 0,-20-21-79 0 0,18 23-2 0 0,-18-23 10 0 0,25 31 8 0 0,8 10 22 0 0,5 8 96 0 0,-10-17 206 0 0,-1-5-2 0 0,1-2-16 0 0,-9-9-121 0 0,16 15-16 0 0,-11-13-77 0 0,15 16-146 0 0,-15-12 75 0 0,-27-28 47 0 0,27 33-92 0 0,-9-8 95 0 0,-15-20-37 0 0,19 24 32 0 0,-19-24-32 0 0,14 25 36 0 0,-16-25-20 0 0,26 33 36 0 0,9 7 12 0 0,-1-5 0 0 0,12 6 83 0 0,-6-10 114 0 0,2 0-6 0 0,-1-1-30 0 0,-8-7-94 0 0,10 9-54 0 0,-1-2-2 0 0,1-4 32 0 0,-44-36-33 0 0,-2-3 18 0 0,-1-1 0 0 0,19 10 0 0 0,14 5 46 0 0,-32-17-49 0 0,39 16 144 0 0,-40-16-134 0 0,-4-3-1 0 0,-1 0 1 0 0,1 0 0 0 0,0-1-1 0 0,11 3 1 0 0,-6-1-1 0 0,36 7 123 0 0,13 0 4 0 0,-49-8-134 0 0,36 3 90 0 0,11 0 11 0 0,-10-4-75 0 0,-32-1-44 0 0,29-2 53 0 0,-2-3-50 0 0,12-7-1 0 0,2-5 31 0 0,-42 11-33 0 0,-9 2 2 0 0,1 0 0 0 0,-1 0 0 0 0,1-1 0 0 0,8-5 0 0 0,30-16 12 0 0,10-8 25 0 0,-42 23-38 0 0,-2 2 21 0 0,23-20 0 0 0,109-106 53 0 0,-105 89-47 0 0,-2-2 0 0 0,-2-2-1 0 0,38-67 1 0 0,72-167 295 0 0,-44 79-71 0 0,26-4 2915 0 0,-40 81-5915 0 0,-75 111 2435 0 0,29-32 271 0 0,5 0 33 0 0,-3 9 0 0 0,-2 9 0 0 0,-8 9-11 0 0,-18 13-31 0 0,30-15 20 0 0,-3 4-38 0 0,-27 13-30 0 0,15-1 15 0 0,-14 3-5 0 0,29-1 23 0 0,10 3 46 0 0,0 6 11 0 0,-2 0 0 0 0,-1-1 0 0 0,-3 2 11 0 0,-40-3-1 0 0,0 0 1 0 0,-1 1 0 0 0,10 4-1 0 0,19 12-10 0 0,-23-10-42 0 0,19 14 31 0 0,8 8 11 0 0,-9-4-16 0 0,-27-22-64 0 0,-1 2-80 0 0,21 29 107 0 0,-2 1 53 0 0,-19-30 54 0 0,1-1 5 0 0,28 21-47 0 0,-25-20-12 0 0,25 20 0 0 0,-25-17-7 0 0,13 19 1 0 0,-16-21-60 0 0,-1 1-7 0 0,23 42-59 0 0,-11-21 109 0 0,-8-16-19 0 0,16 20 31 0 0,8-2 22 0 0,-19-21 31 0 0,23 9-31 0 0,-1-2-22 0 0,-29-14-45 0 0,1 1-21 0 0,31 16 21 0 0,4-4 97 0 0,-34-14 102 0 0,23 1-69 0 0,-22-3-65 0 0,-2 0 44 0 0,-1 0 0 0 0,23 2-57 0 0,-23-3-100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7-28T11:25:42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26 2759 0 0,'0'0'1584'0'0,"-6"-2"-1128"0"0,-19-8 1158 0 0,20 8-1270 0 0,-19-10 10284 0 0,26 20-10443 0 0,7 21-52 0 0,-7-21 339 0 0,5-2-389 0 0,20 20 45 0 0,-20-19 487 0 0,1-3-449 0 0,26 16 2 0 0,-26-15 288 0 0,-1-1-382 0 0,31 20-60 0 0,8 7-14 0 0,-29-22 6 0 0,21 10-1 0 0,7-3 54 0 0,-27-11 26 0 0,21 4-16 0 0,-31-7-52 0 0,0 0-1 0 0,0 0 1 0 0,13 6-1 0 0,-10-3-7 0 0,7 2 34 0 0,14 7-47 0 0,16 9-134 0 0,-40-19 74 0 0,0-2 0 0 0,21 10-13 0 0,-21-9-56 0 0,0-1-25 0 0,26 7-2 0 0,-26-7 6 0 0,0 0 20 0 0,23 6 6 0 0,-23-6 0 0 0,1 1-488 0 0,28 7 360 0 0,-27-7-34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7-28T11:24:35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1 521 15663 0 0,'0'0'4246'0'0,"10"-6"-3788"0"0,30-17-76 0 0,-19 8-20 0 0,152-141-2 0 0,-135 118-384 0 0,179-159-408 0 0,-175 167 420 0 0,-22 18-1 0 0,23-11 0 0 0,9 5 102 0 0,-42 15 11 0 0,-3 3-67 0 0,1 0 0 0 0,0 1 0 0 0,0 0 0 0 0,8 2 0 0 0,-2 0 5 0 0,-2-1 80 0 0,-2 8 2 0 0,2 3-70 0 0,18 25 0 0 0,-23-27-46 0 0,-1 0 0 0 0,0 0 0 0 0,-1 0 0 0 0,5 16 0 0 0,-8-20-5 0 0,7 20-100 0 0,-1 1 1 0 0,8 55 0 0 0,-3 3-184 0 0,-11-71 223 0 0,10 42-284 0 0,-3-17 129 0 0,-7-30-57 0 0,2-1-242 0 0,11 23-106 0 0,-11-24-1154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7-28T11:24:36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7367 0 0,'0'0'9636'0'0,"7"8"-9365"0"0,24 21-42 0 0,-23-21-31 0 0,-2 1-118 0 0,23 37-70 0 0,-23-34 1 0 0,0-1 37 0 0,0 2 1 0 0,5 14-1 0 0,-6-16 0 0 0,13 37 180 0 0,-13-35-183 0 0,10 39 157 0 0,-11-40-167 0 0,-1-1 23 0 0,0 0 0 0 0,2 17 0 0 0,1 19 29 0 0,-4-33-81 0 0,-1-5-24 0 0,0-1 0 0 0,-1 1-1 0 0,-1 11 1 0 0,0 13-111 0 0,1-24 0 0 0,-4-7-169 0 0,-10 5 345 0 0,14-7-45 0 0,0 0-1 0 0,0 1 1 0 0,0-1 0 0 0,-1 0 0 0 0,1 0 0 0 0,0 0-1 0 0,0 0 1 0 0,0 0 0 0 0,0 0 0 0 0,0 0 0 0 0,0 0-1 0 0,0 0 1 0 0,-1 0 0 0 0,1 0 0 0 0,0 0-1 0 0,0 1 1 0 0,0-1 0 0 0,0 0 0 0 0,0 0 0 0 0,-1 0-1 0 0,1 0 1 0 0,0 0 0 0 0,0 0 0 0 0,0 0 0 0 0,0 0-1 0 0,0-1 1 0 0,-1 1 0 0 0,1 0 0 0 0,0 0-1 0 0,0 0 1 0 0,0 0 0 0 0,0 0 0 0 0,0 0 0 0 0,0 0-1 0 0,-1 0 1 0 0,1 0 0 0 0,0 0 0 0 0,0 0 0 0 0,0 0-1 0 0,0-1 1 0 0,0 1 0 0 0,0 0 0 0 0,0 0-1 0 0,0 0 1 0 0,0 0 0 0 0,-1 0 0 0 0,1 0 0 0 0,0 0-1 0 0,0-1 1 0 0,0 1 0 0 0,0 0 0 0 0,0 0 0 0 0,0 0-1 0 0,0 0 1 0 0,0-1 0 0 0,-10-19 15 0 0,0 0 0 0 0,2-1 0 0 0,0 0 0 0 0,1 0 1 0 0,1-1-1 0 0,2 0 0 0 0,0 0 0 0 0,-2-45 0 0 0,5 41-201 0 0,2 0-1 0 0,0 0 0 0 0,2 0 1 0 0,1 1-1 0 0,1-1 0 0 0,1 1 1 0 0,13-36-1 0 0,-13 49-47 0 0,16-23 52 0 0,0 9 208 0 0,-18 21 172 0 0,6 3 87 0 0,26-6 69 0 0,-27 6 368 0 0,0 9-479 0 0,28 22-42 0 0,-27-22-10 0 0,-3 2-33 0 0,21 27-153 0 0,-21-27-130 0 0,0 0-7 0 0,19 26 40 0 0,-20-27 244 0 0,0 0-36 0 0,19 23-159 0 0,-19-23-678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7-28T11:24:36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13823 0 0,'0'0'7504'0'0,"2"9"-7037"0"0,5 28-337 0 0,-5-27-247 0 0,2-2-296 0 0,10 27-119 0 0,-10-26-20 0 0,-7 1-913 0 0,-7 30 514 0 0,4-24-17 0 0,3-9 652 0 0,1-3 47 0 0,0 0 0 0 0,0 0 0 0 0,-1 0 0 0 0,-5 7 0 0 0,-13 17-1005 0 0,7-11 774 0 0,10-13 520 0 0,1 0 226 0 0,-15 15 4240 0 0,29-17-4363 0 0,33 6-10 0 0,-33-6-6 0 0,-2-3-23 0 0,27-1-11 0 0,-27 1-1 0 0,2 1-12 0 0,3 0-49 0 0,40 1 86 0 0,-9 1-31 0 0,-24 1-120 0 0,18 5-14 0 0,-29-6-41 0 0,-4-3-318 0 0,0 2 298 0 0,0-1 0 0 0,0 1 1 0 0,7 2-1 0 0,-2-1-4 0 0,-1-1-313 0 0,-1 3-2574 0 0,40 14-2226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7-28T11:24:37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20 192 10591 0 0,'0'0'819'0'0,"-3"0"-534"0"0,-13-3 6091 0 0,20-3-5596 0 0,14-14-385 0 0,-13 15-166 0 0,4 1-34 0 0,47-14 149 0 0,-3 2-39 0 0,11-4 106 0 0,9-1 138 0 0,7 0-95 0 0,-10 4-140 0 0,-10 2-187 0 0,5 1-102 0 0,-18 6-88 0 0,-38 7-262 0 0,1 0-1443 0 0,32 0-3177 0 0,-32 1-1554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14:53:56.7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2303 0 0,'2'2'167'0'0,"8"19"154"0"0,10 30-1 0 0,-12-28-230 0 0,17 32-1 0 0,-19-44-71 0 0,0 0 0 0 0,15 19 0 0 0,3 2-19 0 0,-16-19 1 0 0,1 0 0 0 0,-1-1 11 0 0,1 1 32 0 0,-3-2-22 0 0,-6-7 22 0 0,-3 3-22 0 0,0-5 22 0 0,-4-1-33 0 0,-3-3-10 0 0,0-4 0 0 0,3-2 0 0 0,6 7 0 0 0,1 0 0 0 0,0 0 0 0 0,-1 0 0 0 0,1 0 0 0 0,0 0 0 0 0,0 0 0 0 0,-1 0 0 0 0,1 0 0 0 0,0 1 0 0 0,0-1 0 0 0,0-2 0 0 0,4-6-17 0 0,-2 7-66 0 0,-2 2 1 0 0,0 0 8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7-28T11:24:37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12895 0 0,'0'0'5754'0'0,"2"10"-4322"0"0,9 27-564 0 0,-9-28 325 0 0,6 0-715 0 0,23 26-354 0 0,-23-26-260 0 0,-3-1-378 0 0,17 26-127 0 0,-16-26-21 0 0,-6 1-26 0 0,2 1 436 0 0,-1-6 56 0 0,0 1-1 0 0,-1 0 1 0 0,0 0 0 0 0,0 0 0 0 0,0 0 0 0 0,-1 7 0 0 0,-3 36-1437 0 0,2 8 694 0 0,-2 0 200 0 0,1-2 211 0 0,1-7-1582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7-28T11:24:39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70 173 5527 0 0,'0'0'723'0'0,"-3"0"93"0"0,-28-7 3613 0 0,28 7-3301 0 0,0-2 0 0 0,-15-8 1822 0 0,17 9-2837 0 0,0 1 0 0 0,0-1 0 0 0,1 0 0 0 0,-1 0 0 0 0,0 0 0 0 0,1 1 0 0 0,-1-1 0 0 0,0 0 0 0 0,1 0 0 0 0,-1 0 0 0 0,1 0 0 0 0,-1-2 0 0 0,0 1 94 0 0,-1-1 734 0 0,2 2-923 0 0,0-1 0 0 0,1 1-1 0 0,-1-1 1 0 0,0 1 0 0 0,1-1 0 0 0,-1 1 0 0 0,1 0-1 0 0,-1-1 1 0 0,1 1 0 0 0,0-1 0 0 0,0 0 0 0 0,1-2-23 0 0,0-1-112 0 0,2 1-66 0 0,13-16 418 0 0,-13 15 128 0 0,1 1 21 0 0,13-14-16 0 0,-14 13-95 0 0,1 1-45 0 0,16-14-11 0 0,-16 13-47 0 0,0 1-198 0 0,16-13-90 0 0,-16 13-934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7-28T11:26:09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6911 0 0,'0'0'6568'0'0,"-2"7"-5886"0"0,-6 20-429 0 0,6-20-201 0 0,7 1-456 0 0,13 22 281 0 0,-14-22 650 0 0,1 0-71 0 0,14 21 21 0 0,-14-21 739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7-28T11:26:09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11975 0 0,'0'0'7392'0'0,"52"6"-16696"0"0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7-28T11:26:10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5527 0 0,'0'0'2442'0'0,"7"-3"-1793"0"0,29-11 1603 0 0,-29 10-1983 0 0,21-10-107 0 0,-21 10 856 0 0,1 2-732 0 0,20-7 123 0 0,-21 7 3123 0 0,-1 8-3305 0 0,19 20-17 0 0,-19-19-59 0 0,-6 1-830 0 0,3 24 487 0 0,-2-24 2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7-28T11:26:10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 11519 0 0,'0'0'1314'0'0,"-5"2"-845"0"0,-21 9 1322 0 0,-3 0-1063 0 0,23-8-204 0 0,2 0-976 0 0,-16 8 117 0 0,15-8 2 0 0,2 4-670 0 0,-8 22 1206 0 0,8-22 705 0 0,2 0-431 0 0,-1 24 16 0 0,1-23 1987 0 0,4 0-2321 0 0,9 23-46 0 0,-10-23-167 0 0,-24-23-4685 0 0,17 12 3488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7-28T11:26:11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15663 0 0,'0'0'5136'0'0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7-28T11:26:11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9671 0 0,'0'0'2594'0'0,"4"-6"-2098"0"0,11-18-230 0 0,-11 17-104 0 0,0 2-24 0 0,10-15-51 0 0,-11 14-208 0 0,2 2-533 0 0,15-14 662 0 0,-16 13 2602 0 0,4 8-2028 0 0,25 6-27 0 0,-25-7 1092 0 0,-4 7-1555 0 0,14 25-18 0 0,-13-25-24 0 0,-3 0-394 0 0,9 26 248 0 0,-9-27 6 0 0,2 1-302 0 0,10 24 350 0 0,-10-24 820 0 0,-2-9-754 0 0,0 0-1 0 0,0 0 0 0 0,0 0 1 0 0,0 0-1 0 0,0 1 1 0 0,0-1-1 0 0,0 1 1 0 0,0-1-1 0 0,0 1 0 0 0,2 1 1 0 0,-2-2-197 0 0,0 1 1 0 0,0 0-1 0 0,0 0 0 0 0,0-1 1 0 0,0 1-1 0 0,0-1 0 0 0,0 0 1 0 0,0 0-1 0 0,0 1 1 0 0,2-2-1 0 0,-3-4-3887 0 0,4-21-1271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7-28T11:26:12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9671 0 0,'0'0'7986'0'0,"5"-4"-8424"0"0,17-13-99 0 0,-16 13-126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7-28T11:26:13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47 4607 0 0,'0'0'8936'0'0,"-4"-3"-8533"0"0,-10-8-195 0 0,10 8 397 0 0,8-2-469 0 0,8-15 24 0 0,-8 16 3274 0 0,4 6-2980 0 0,24 7-206 0 0,-24-7-873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14:53:57.1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1 107 455 0 0,'2'0'491'0'0,"5"1"-180"0"0,-3-1-134 0 0,0 0-1 0 0,0 0 1 0 0,0 0-1 0 0,0 0 1 0 0,0 0-1 0 0,0-1 0 0 0,5-1 1 0 0,23-5-147 0 0,17-7 32 0 0,-7 2-8 0 0,31-6 10 0 0,-69 17-64 0 0,-1-1-1 0 0,14-4 56 0 0,-14 6-48 0 0,14-6-4 0 0,-7 1-3 0 0,-2 0 11 0 0,-8 5-10 0 0,0 0 0 0 0,0 0 0 0 0,0 0 0 0 0,1 0 0 0 0,-1 0 0 0 0,0 0 0 0 0,0 0 0 0 0,0 0 0 0 0,0 0 0 0 0,0 0 0 0 0,0 0 0 0 0,0 0 0 0 0,0 0 0 0 0,0 0 0 0 0,0 0 0 0 0,0 0 0 0 0,0-1 0 0 0,0 1 0 0 0,1 0 0 0 0,-1 0-1 0 0,0 0 1 0 0,0 0 0 0 0,0 0 0 0 0,0 0 0 0 0,0 0 0 0 0,0 0 0 0 0,0 0 0 0 0,0 0 0 0 0,0 0 0 0 0,0-1 0 0 0,0 1 0 0 0,0 0 0 0 0,0 0 0 0 0,0 0 0 0 0,0 0 0 0 0,0 0 0 0 0,0 0 0 0 0,0 0 0 0 0,0 0 0 0 0,0 0 0 0 0,0 0 0 0 0,0-1 0 0 0,0 1 0 0 0,-3-10 9 0 0,-5-6-10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14:53:57.6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0 3191 0 0,'0'0'143'0'0,"1"2"-3"0"0,7 23-111 0 0,-6-19 27 0 0,0-1 0 0 0,0 1 0 0 0,0-1 0 0 0,1 1 0 0 0,-1-1 0 0 0,1 0 0 0 0,1 0-1 0 0,-1 0 1 0 0,5 4 0 0 0,-5-6-25 0 0,4 6 96 0 0,-1-1-8 0 0,1 2-71 0 0,-1 2-36 0 0,-1-3-1 0 0,-3-5 32 0 0,0 6-33 0 0,2 1 1 0 0,-4-10-8 0 0,0-1 0 0 0,0 1 0 0 0,-1 0 0 0 0,1 0 0 0 0,0 0 0 0 0,-1 0 0 0 0,1-1 0 0 0,0 1 1 0 0,-1 0-1 0 0,1 0 0 0 0,-1-1 0 0 0,1 1 0 0 0,-2 0 0 0 0,-1 3 13 0 0,-1 0 0 0 0,0-1 0 0 0,-7 6 0 0 0,-1-2-6 0 0,-16 3-10 0 0,26-9 0 0 0,-1 0 0 0 0,0-1 0 0 0,0 1 0 0 0,0-1 0 0 0,0 0 0 0 0,0 0 0 0 0,-4 0 0 0 0,-2-1 0 0 0,2 0 0 0 0,15-3 0 0 0,28-19 0 0 0,62-20-64 0 0,-81 35 64 0 0,-14 5 0 0 0,1 0 0 0 0,20-11 0 0 0,-13 6 0 0 0,8-3 0 0 0,-16 7 0 0 0,10-7 0 0 0,-3 1-302 0 0,-1-2-1212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14:53:58.8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270 0 919 0 0,'0'0'112'0'0,"-1"1"135"0"0,-6 6-79 0 0,0 0 0 0 0,1 0-1 0 0,-1 0 1 0 0,2 1 0 0 0,-1-1-1 0 0,1 1 1 0 0,-7 16 0 0 0,-25 67 131 0 0,34-80-268 0 0,-8 20-11 0 0,0-1-1 0 0,-2 0 1 0 0,-29 49 0 0 0,-42 47 137 0 0,72-103 40 0 0,12-21-125 0 0,0-2 4 0 0,1 0-68 0 0,-1 0 0 0 0,1 0 0 0 0,0 0 0 0 0,-1 1 0 0 0,1-1 0 0 0,0 1 0 0 0,-1-1 0 0 0,1 0 0 0 0,0 1 0 0 0,-1-1 0 0 0,2 2 0 0 0,1 1 4 0 0,1-2 1 0 0,0 1-1 0 0,0-1 0 0 0,0 0 0 0 0,0 0 1 0 0,0 0-1 0 0,0 0 0 0 0,0-1 0 0 0,0 0 1 0 0,1 0-1 0 0,-1 0 0 0 0,0 0 0 0 0,0-1 1 0 0,0 1-1 0 0,7-3 0 0 0,-2 1 12 0 0,-1-1-1 0 0,1-1 1 0 0,-1 1 0 0 0,0-1-1 0 0,13-8 1 0 0,-15 7-23 0 0,0 0 0 0 0,0 0 0 0 0,-1-1 1 0 0,0 0-1 0 0,0 0 0 0 0,0 0 0 0 0,-1 0 0 0 0,7-12 0 0 0,-3 2-1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7-28T11:24:20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7367 0 0,'0'0'2424'0'0,"58"-10"-1832"0"0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7-28T11:25:14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0 919 0 0,'0'0'1442'0'0,"-1"6"-973"0"0,-3 16-73 0 0,3-17-39 0 0,0 2-5 0 0,-5 30 170 0 0,-2-4-252 0 0,-1-3-163 0 0,-2 7-86 0 0,0 0-21 0 0,-1-2 0 0 0,-1-6 0 0 0,3-7-12 0 0,2-7-82 0 0,5-7-56 0 0,0 2-3290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7-28T11:24:09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3439 0 0,'18'-68'0'0'0,"-3"18"0"0"0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7-28T11:24:11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46 3959 0 0,'0'0'352'0'0,"-7"-45"-288"0"0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49262-24D4-4E6C-B60A-983C24AD7EAF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C511C0-9C3E-4C0F-9794-DDCCED11B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C511C0-9C3E-4C0F-9794-DDCCED11BD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95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C511C0-9C3E-4C0F-9794-DDCCED11BD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180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C511C0-9C3E-4C0F-9794-DDCCED11BD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849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C511C0-9C3E-4C0F-9794-DDCCED11BD3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299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46F4F-DBF3-429D-812D-5A4F53414F16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3D0F9-EB4C-4BBB-9BEF-546574749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938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46F4F-DBF3-429D-812D-5A4F53414F16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3D0F9-EB4C-4BBB-9BEF-546574749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06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46F4F-DBF3-429D-812D-5A4F53414F16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3D0F9-EB4C-4BBB-9BEF-546574749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525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Text"/>
          <p:cNvSpPr txBox="1">
            <a:spLocks noGrp="1"/>
          </p:cNvSpPr>
          <p:nvPr>
            <p:ph type="title"/>
          </p:nvPr>
        </p:nvSpPr>
        <p:spPr>
          <a:xfrm>
            <a:off x="457201" y="490538"/>
            <a:ext cx="8372903" cy="82894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57201" y="1346549"/>
            <a:ext cx="8372902" cy="4997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1950" b="1">
                <a:solidFill>
                  <a:schemeClr val="accent2"/>
                </a:solidFill>
              </a:defRPr>
            </a:lvl1pPr>
          </a:lstStyle>
          <a:p>
            <a:r>
              <a:t>Optional subtitle</a:t>
            </a:r>
          </a:p>
        </p:txBody>
      </p:sp>
    </p:spTree>
    <p:extLst>
      <p:ext uri="{BB962C8B-B14F-4D97-AF65-F5344CB8AC3E}">
        <p14:creationId xmlns:p14="http://schemas.microsoft.com/office/powerpoint/2010/main" val="207296612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Bahnschrift SemiBold Condensed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Bahnschrift SemiCondensed" panose="020B0502040204020203" pitchFamily="34" charset="0"/>
              </a:defRPr>
            </a:lvl1pPr>
            <a:lvl2pPr>
              <a:defRPr>
                <a:solidFill>
                  <a:schemeClr val="tx2"/>
                </a:solidFill>
                <a:latin typeface="Bahnschrift SemiCondensed" panose="020B0502040204020203" pitchFamily="34" charset="0"/>
              </a:defRPr>
            </a:lvl2pPr>
            <a:lvl3pPr>
              <a:defRPr>
                <a:solidFill>
                  <a:schemeClr val="tx2"/>
                </a:solidFill>
                <a:latin typeface="Bahnschrift SemiCondensed" panose="020B0502040204020203" pitchFamily="34" charset="0"/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46F4F-DBF3-429D-812D-5A4F53414F16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3D0F9-EB4C-4BBB-9BEF-546574749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787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46F4F-DBF3-429D-812D-5A4F53414F16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3D0F9-EB4C-4BBB-9BEF-546574749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1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46F4F-DBF3-429D-812D-5A4F53414F16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3D0F9-EB4C-4BBB-9BEF-546574749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823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46F4F-DBF3-429D-812D-5A4F53414F16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3D0F9-EB4C-4BBB-9BEF-546574749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532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46F4F-DBF3-429D-812D-5A4F53414F16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3D0F9-EB4C-4BBB-9BEF-546574749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222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46F4F-DBF3-429D-812D-5A4F53414F16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3D0F9-EB4C-4BBB-9BEF-546574749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654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46F4F-DBF3-429D-812D-5A4F53414F16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3D0F9-EB4C-4BBB-9BEF-546574749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146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46F4F-DBF3-429D-812D-5A4F53414F16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3D0F9-EB4C-4BBB-9BEF-546574749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68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46F4F-DBF3-429D-812D-5A4F53414F16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3D0F9-EB4C-4BBB-9BEF-546574749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174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2"/>
          </a:solidFill>
          <a:latin typeface="Bahnschrift SemiBold Condensed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ahnschrift SemiCondensed" panose="020B050204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ahnschrift SemiCondensed" panose="020B05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8" Type="http://schemas.openxmlformats.org/officeDocument/2006/relationships/customXml" Target="../ink/ink3.xml"/><Relationship Id="rId3" Type="http://schemas.openxmlformats.org/officeDocument/2006/relationships/image" Target="../media/image18.png"/><Relationship Id="rId21" Type="http://schemas.openxmlformats.org/officeDocument/2006/relationships/image" Target="../media/image60.png"/><Relationship Id="rId17" Type="http://schemas.openxmlformats.org/officeDocument/2006/relationships/image" Target="../media/image58.png"/><Relationship Id="rId2" Type="http://schemas.openxmlformats.org/officeDocument/2006/relationships/image" Target="../media/image17.png"/><Relationship Id="rId16" Type="http://schemas.openxmlformats.org/officeDocument/2006/relationships/customXml" Target="../ink/ink2.xml"/><Relationship Id="rId20" Type="http://schemas.openxmlformats.org/officeDocument/2006/relationships/customXml" Target="../ink/ink4.xml"/><Relationship Id="rId1" Type="http://schemas.openxmlformats.org/officeDocument/2006/relationships/slideLayout" Target="../slideLayouts/slideLayout12.xml"/><Relationship Id="rId15" Type="http://schemas.openxmlformats.org/officeDocument/2006/relationships/image" Target="../media/image57.png"/><Relationship Id="rId23" Type="http://schemas.openxmlformats.org/officeDocument/2006/relationships/image" Target="../media/image61.png"/><Relationship Id="rId19" Type="http://schemas.openxmlformats.org/officeDocument/2006/relationships/image" Target="../media/image59.png"/><Relationship Id="rId4" Type="http://schemas.openxmlformats.org/officeDocument/2006/relationships/customXml" Target="../ink/ink1.xml"/><Relationship Id="rId22" Type="http://schemas.openxmlformats.org/officeDocument/2006/relationships/customXml" Target="../ink/ink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1.xml"/><Relationship Id="rId18" Type="http://schemas.openxmlformats.org/officeDocument/2006/relationships/image" Target="../media/image23.png"/><Relationship Id="rId26" Type="http://schemas.openxmlformats.org/officeDocument/2006/relationships/image" Target="../media/image27.png"/><Relationship Id="rId39" Type="http://schemas.openxmlformats.org/officeDocument/2006/relationships/customXml" Target="../ink/ink24.xml"/><Relationship Id="rId21" Type="http://schemas.openxmlformats.org/officeDocument/2006/relationships/customXml" Target="../ink/ink15.xml"/><Relationship Id="rId34" Type="http://schemas.openxmlformats.org/officeDocument/2006/relationships/image" Target="../media/image31.png"/><Relationship Id="rId42" Type="http://schemas.openxmlformats.org/officeDocument/2006/relationships/image" Target="../media/image35.png"/><Relationship Id="rId47" Type="http://schemas.openxmlformats.org/officeDocument/2006/relationships/customXml" Target="../ink/ink28.xml"/><Relationship Id="rId50" Type="http://schemas.openxmlformats.org/officeDocument/2006/relationships/image" Target="../media/image39.png"/><Relationship Id="rId7" Type="http://schemas.openxmlformats.org/officeDocument/2006/relationships/customXml" Target="../ink/ink8.xml"/><Relationship Id="rId2" Type="http://schemas.openxmlformats.org/officeDocument/2006/relationships/image" Target="../media/image21.png"/><Relationship Id="rId16" Type="http://schemas.openxmlformats.org/officeDocument/2006/relationships/image" Target="../media/image22.png"/><Relationship Id="rId29" Type="http://schemas.openxmlformats.org/officeDocument/2006/relationships/customXml" Target="../ink/ink19.xml"/><Relationship Id="rId11" Type="http://schemas.openxmlformats.org/officeDocument/2006/relationships/customXml" Target="../ink/ink10.xml"/><Relationship Id="rId24" Type="http://schemas.openxmlformats.org/officeDocument/2006/relationships/image" Target="../media/image26.png"/><Relationship Id="rId32" Type="http://schemas.openxmlformats.org/officeDocument/2006/relationships/image" Target="../media/image30.png"/><Relationship Id="rId37" Type="http://schemas.openxmlformats.org/officeDocument/2006/relationships/customXml" Target="../ink/ink23.xml"/><Relationship Id="rId40" Type="http://schemas.openxmlformats.org/officeDocument/2006/relationships/image" Target="../media/image34.png"/><Relationship Id="rId45" Type="http://schemas.openxmlformats.org/officeDocument/2006/relationships/customXml" Target="../ink/ink27.xml"/><Relationship Id="rId5" Type="http://schemas.openxmlformats.org/officeDocument/2006/relationships/customXml" Target="../ink/ink7.xml"/><Relationship Id="rId15" Type="http://schemas.openxmlformats.org/officeDocument/2006/relationships/customXml" Target="../ink/ink12.xml"/><Relationship Id="rId23" Type="http://schemas.openxmlformats.org/officeDocument/2006/relationships/customXml" Target="../ink/ink16.xml"/><Relationship Id="rId28" Type="http://schemas.openxmlformats.org/officeDocument/2006/relationships/image" Target="../media/image28.png"/><Relationship Id="rId36" Type="http://schemas.openxmlformats.org/officeDocument/2006/relationships/image" Target="../media/image32.png"/><Relationship Id="rId49" Type="http://schemas.openxmlformats.org/officeDocument/2006/relationships/customXml" Target="../ink/ink29.xml"/><Relationship Id="rId10" Type="http://schemas.openxmlformats.org/officeDocument/2006/relationships/image" Target="../media/image19.png"/><Relationship Id="rId19" Type="http://schemas.openxmlformats.org/officeDocument/2006/relationships/customXml" Target="../ink/ink14.xml"/><Relationship Id="rId31" Type="http://schemas.openxmlformats.org/officeDocument/2006/relationships/customXml" Target="../ink/ink20.xml"/><Relationship Id="rId44" Type="http://schemas.openxmlformats.org/officeDocument/2006/relationships/image" Target="../media/image36.png"/><Relationship Id="rId4" Type="http://schemas.openxmlformats.org/officeDocument/2006/relationships/image" Target="../media/image160.png"/><Relationship Id="rId9" Type="http://schemas.openxmlformats.org/officeDocument/2006/relationships/customXml" Target="../ink/ink9.xml"/><Relationship Id="rId14" Type="http://schemas.openxmlformats.org/officeDocument/2006/relationships/image" Target="../media/image210.png"/><Relationship Id="rId22" Type="http://schemas.openxmlformats.org/officeDocument/2006/relationships/image" Target="../media/image25.png"/><Relationship Id="rId27" Type="http://schemas.openxmlformats.org/officeDocument/2006/relationships/customXml" Target="../ink/ink18.xml"/><Relationship Id="rId30" Type="http://schemas.openxmlformats.org/officeDocument/2006/relationships/image" Target="../media/image29.png"/><Relationship Id="rId35" Type="http://schemas.openxmlformats.org/officeDocument/2006/relationships/customXml" Target="../ink/ink22.xml"/><Relationship Id="rId43" Type="http://schemas.openxmlformats.org/officeDocument/2006/relationships/customXml" Target="../ink/ink26.xml"/><Relationship Id="rId48" Type="http://schemas.openxmlformats.org/officeDocument/2006/relationships/image" Target="../media/image38.png"/><Relationship Id="rId8" Type="http://schemas.openxmlformats.org/officeDocument/2006/relationships/image" Target="../media/image180.png"/><Relationship Id="rId3" Type="http://schemas.openxmlformats.org/officeDocument/2006/relationships/customXml" Target="../ink/ink6.xml"/><Relationship Id="rId12" Type="http://schemas.openxmlformats.org/officeDocument/2006/relationships/image" Target="../media/image20.png"/><Relationship Id="rId17" Type="http://schemas.openxmlformats.org/officeDocument/2006/relationships/customXml" Target="../ink/ink13.xml"/><Relationship Id="rId25" Type="http://schemas.openxmlformats.org/officeDocument/2006/relationships/customXml" Target="../ink/ink17.xml"/><Relationship Id="rId33" Type="http://schemas.openxmlformats.org/officeDocument/2006/relationships/customXml" Target="../ink/ink21.xml"/><Relationship Id="rId38" Type="http://schemas.openxmlformats.org/officeDocument/2006/relationships/image" Target="../media/image33.png"/><Relationship Id="rId46" Type="http://schemas.openxmlformats.org/officeDocument/2006/relationships/image" Target="../media/image37.png"/><Relationship Id="rId20" Type="http://schemas.openxmlformats.org/officeDocument/2006/relationships/image" Target="../media/image24.png"/><Relationship Id="rId41" Type="http://schemas.openxmlformats.org/officeDocument/2006/relationships/customXml" Target="../ink/ink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503.0199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6.pn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Relationship Id="rId9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37330-A132-93BB-50B0-D8E82F1851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324658"/>
            <a:ext cx="7384774" cy="2104342"/>
          </a:xfrm>
        </p:spPr>
        <p:txBody>
          <a:bodyPr>
            <a:noAutofit/>
          </a:bodyPr>
          <a:lstStyle/>
          <a:p>
            <a:r>
              <a:rPr lang="en-US" sz="4800" dirty="0"/>
              <a:t>Trace anomaly </a:t>
            </a:r>
            <a:br>
              <a:rPr lang="en-US" sz="4400" dirty="0">
                <a:solidFill>
                  <a:schemeClr val="accent1"/>
                </a:solidFill>
              </a:rPr>
            </a:br>
            <a:r>
              <a:rPr lang="en-US" sz="3600" dirty="0"/>
              <a:t>QCD Higgs mechanism, proton mass,  “negative pressure”, and quark confinement 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24A1B1-9E10-09FB-9A71-37652B095B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1797" y="3712666"/>
            <a:ext cx="6929203" cy="1753844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Xiangdong Ji with Chen Yang </a:t>
            </a:r>
          </a:p>
          <a:p>
            <a:r>
              <a:rPr lang="en-US" dirty="0">
                <a:solidFill>
                  <a:srgbClr val="209B1D"/>
                </a:solidFill>
              </a:rPr>
              <a:t>Towards improved hadron </a:t>
            </a:r>
            <a:r>
              <a:rPr lang="en-US" dirty="0" err="1">
                <a:solidFill>
                  <a:srgbClr val="209B1D"/>
                </a:solidFill>
              </a:rPr>
              <a:t>femtography</a:t>
            </a:r>
            <a:r>
              <a:rPr lang="en-US" dirty="0">
                <a:solidFill>
                  <a:srgbClr val="209B1D"/>
                </a:solidFill>
              </a:rPr>
              <a:t> with hard exclusive reactions, edition IV</a:t>
            </a:r>
          </a:p>
          <a:p>
            <a:r>
              <a:rPr lang="en-US" dirty="0">
                <a:solidFill>
                  <a:srgbClr val="00B050"/>
                </a:solidFill>
              </a:rPr>
              <a:t>Jefferson Lab, July 28, 2025</a:t>
            </a:r>
            <a:endParaRPr lang="en-US" dirty="0">
              <a:solidFill>
                <a:srgbClr val="209B1D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081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8B570-DEBF-A2CE-0D36-1BACB6827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Proton mass decomposition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2F5D1E-93D7-D72B-A461-E6A3DB82E3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Proton mass is the rest-frame energy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Anomaly is part of the </a:t>
                </a:r>
                <a:r>
                  <a:rPr lang="en-US" dirty="0">
                    <a:solidFill>
                      <a:srgbClr val="0000FF"/>
                    </a:solidFill>
                  </a:rPr>
                  <a:t>Renormalized Hamiltonian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2F5D1E-93D7-D72B-A461-E6A3DB82E3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>
            <a:extLst>
              <a:ext uri="{FF2B5EF4-FFF2-40B4-BE49-F238E27FC236}">
                <a16:creationId xmlns:a16="http://schemas.microsoft.com/office/drawing/2014/main" id="{A9EAEB56-025B-A2F7-1589-0BE71DCC5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425" y="3007211"/>
            <a:ext cx="3380669" cy="42178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D10A515-2E99-76E1-59CC-788C711EB330}"/>
              </a:ext>
            </a:extLst>
          </p:cNvPr>
          <p:cNvGrpSpPr/>
          <p:nvPr/>
        </p:nvGrpSpPr>
        <p:grpSpPr>
          <a:xfrm>
            <a:off x="2032974" y="3723340"/>
            <a:ext cx="5790226" cy="2342777"/>
            <a:chOff x="1686339" y="3061251"/>
            <a:chExt cx="7137568" cy="2935016"/>
          </a:xfrm>
        </p:grpSpPr>
        <p:pic>
          <p:nvPicPr>
            <p:cNvPr id="17" name="Picture 5">
              <a:extLst>
                <a:ext uri="{FF2B5EF4-FFF2-40B4-BE49-F238E27FC236}">
                  <a16:creationId xmlns:a16="http://schemas.microsoft.com/office/drawing/2014/main" id="{53972B77-2393-E41C-0705-CF0884B017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339" y="3061251"/>
              <a:ext cx="3886200" cy="1353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6">
              <a:extLst>
                <a:ext uri="{FF2B5EF4-FFF2-40B4-BE49-F238E27FC236}">
                  <a16:creationId xmlns:a16="http://schemas.microsoft.com/office/drawing/2014/main" id="{D83F6FF8-F819-3876-AB8D-7B268CA452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4525617"/>
              <a:ext cx="3276600" cy="669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">
              <a:extLst>
                <a:ext uri="{FF2B5EF4-FFF2-40B4-BE49-F238E27FC236}">
                  <a16:creationId xmlns:a16="http://schemas.microsoft.com/office/drawing/2014/main" id="{2056CD8A-065F-3ABD-5028-7E9821F70A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5277681"/>
              <a:ext cx="3276600" cy="718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 Box 10">
              <a:extLst>
                <a:ext uri="{FF2B5EF4-FFF2-40B4-BE49-F238E27FC236}">
                  <a16:creationId xmlns:a16="http://schemas.microsoft.com/office/drawing/2014/main" id="{6C71323A-74CE-2F7F-9D0D-7CB45C3034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9936" y="3246919"/>
              <a:ext cx="2885562" cy="501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 dirty="0">
                  <a:solidFill>
                    <a:srgbClr val="FF0000"/>
                  </a:solidFill>
                </a:rPr>
                <a:t>Quark energy</a:t>
              </a:r>
            </a:p>
          </p:txBody>
        </p:sp>
        <p:sp>
          <p:nvSpPr>
            <p:cNvPr id="21" name="Text Box 11">
              <a:extLst>
                <a:ext uri="{FF2B5EF4-FFF2-40B4-BE49-F238E27FC236}">
                  <a16:creationId xmlns:a16="http://schemas.microsoft.com/office/drawing/2014/main" id="{901ECFB4-1E1D-2D45-CC5A-405FC6A858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7400" y="3932583"/>
              <a:ext cx="2676555" cy="501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 dirty="0">
                  <a:solidFill>
                    <a:srgbClr val="FF0000"/>
                  </a:solidFill>
                </a:rPr>
                <a:t>Quark mass</a:t>
              </a:r>
            </a:p>
          </p:txBody>
        </p:sp>
        <p:sp>
          <p:nvSpPr>
            <p:cNvPr id="22" name="Text Box 12">
              <a:extLst>
                <a:ext uri="{FF2B5EF4-FFF2-40B4-BE49-F238E27FC236}">
                  <a16:creationId xmlns:a16="http://schemas.microsoft.com/office/drawing/2014/main" id="{A17E5D1D-7FE2-B84D-A033-047C7B51A3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7400" y="4567442"/>
              <a:ext cx="252184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 dirty="0">
                  <a:solidFill>
                    <a:srgbClr val="FF0000"/>
                  </a:solidFill>
                </a:rPr>
                <a:t>Gluon kinetic energy</a:t>
              </a:r>
            </a:p>
          </p:txBody>
        </p:sp>
        <p:sp>
          <p:nvSpPr>
            <p:cNvPr id="23" name="Text Box 13">
              <a:extLst>
                <a:ext uri="{FF2B5EF4-FFF2-40B4-BE49-F238E27FC236}">
                  <a16:creationId xmlns:a16="http://schemas.microsoft.com/office/drawing/2014/main" id="{C2F118D8-4D4A-AF7A-E402-AD44946184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7400" y="5348353"/>
              <a:ext cx="2956507" cy="501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 dirty="0">
                  <a:solidFill>
                    <a:srgbClr val="FF0000"/>
                  </a:solidFill>
                </a:rPr>
                <a:t>Trace anomaly</a:t>
              </a:r>
            </a:p>
          </p:txBody>
        </p:sp>
        <p:sp>
          <p:nvSpPr>
            <p:cNvPr id="24" name="Line 14">
              <a:extLst>
                <a:ext uri="{FF2B5EF4-FFF2-40B4-BE49-F238E27FC236}">
                  <a16:creationId xmlns:a16="http://schemas.microsoft.com/office/drawing/2014/main" id="{0264DED0-C38D-7A19-678B-FCB8F562A4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57800" y="3491947"/>
              <a:ext cx="457200" cy="0"/>
            </a:xfrm>
            <a:prstGeom prst="line">
              <a:avLst/>
            </a:prstGeom>
            <a:noFill/>
            <a:ln w="57150">
              <a:solidFill>
                <a:srgbClr val="FF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15">
              <a:extLst>
                <a:ext uri="{FF2B5EF4-FFF2-40B4-BE49-F238E27FC236}">
                  <a16:creationId xmlns:a16="http://schemas.microsoft.com/office/drawing/2014/main" id="{4960EEA4-2145-40DC-97E8-E41281BBD1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57800" y="4091608"/>
              <a:ext cx="457200" cy="0"/>
            </a:xfrm>
            <a:prstGeom prst="line">
              <a:avLst/>
            </a:prstGeom>
            <a:noFill/>
            <a:ln w="57150">
              <a:solidFill>
                <a:srgbClr val="FF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16">
              <a:extLst>
                <a:ext uri="{FF2B5EF4-FFF2-40B4-BE49-F238E27FC236}">
                  <a16:creationId xmlns:a16="http://schemas.microsoft.com/office/drawing/2014/main" id="{3EC6652D-F96F-FB3B-53E5-547F9EEE0D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57800" y="4786174"/>
              <a:ext cx="457200" cy="0"/>
            </a:xfrm>
            <a:prstGeom prst="line">
              <a:avLst/>
            </a:prstGeom>
            <a:noFill/>
            <a:ln w="57150">
              <a:solidFill>
                <a:srgbClr val="FF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17">
              <a:extLst>
                <a:ext uri="{FF2B5EF4-FFF2-40B4-BE49-F238E27FC236}">
                  <a16:creationId xmlns:a16="http://schemas.microsoft.com/office/drawing/2014/main" id="{72CDD093-352B-4DDF-3C73-1630AEB3E4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57800" y="5546034"/>
              <a:ext cx="457200" cy="0"/>
            </a:xfrm>
            <a:prstGeom prst="line">
              <a:avLst/>
            </a:prstGeom>
            <a:noFill/>
            <a:ln w="57150">
              <a:solidFill>
                <a:srgbClr val="FF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81753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9" name="Screen Shot 2019-01-13 at 9.51.50 PM.png" descr="Screen Shot 2019-01-13 at 9.51.5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1988" y="1995320"/>
            <a:ext cx="2676202" cy="2535058"/>
          </a:xfrm>
          <a:prstGeom prst="rect">
            <a:avLst/>
          </a:prstGeom>
          <a:ln w="12700">
            <a:miter lim="400000"/>
          </a:ln>
        </p:spPr>
      </p:pic>
      <p:sp>
        <p:nvSpPr>
          <p:cNvPr id="650" name="Proton mass on the lattice"/>
          <p:cNvSpPr txBox="1">
            <a:spLocks noGrp="1"/>
          </p:cNvSpPr>
          <p:nvPr>
            <p:ph type="title"/>
          </p:nvPr>
        </p:nvSpPr>
        <p:spPr>
          <a:xfrm>
            <a:off x="385549" y="775928"/>
            <a:ext cx="8372903" cy="62173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dirty="0"/>
              <a:t>Proton mass on the lattice</a:t>
            </a:r>
          </a:p>
        </p:txBody>
      </p:sp>
      <p:sp>
        <p:nvSpPr>
          <p:cNvPr id="653" name="Y.-B. Yang et al., (χQCD), PRL 121, 212001 (2018)"/>
          <p:cNvSpPr txBox="1"/>
          <p:nvPr/>
        </p:nvSpPr>
        <p:spPr>
          <a:xfrm>
            <a:off x="1200684" y="4510132"/>
            <a:ext cx="1994136" cy="21800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158">
              <a:defRPr sz="2000">
                <a:solidFill>
                  <a:srgbClr val="000000"/>
                </a:solidFill>
              </a:defRPr>
            </a:pPr>
            <a:r>
              <a:rPr sz="750" dirty="0">
                <a:solidFill>
                  <a:schemeClr val="tx1">
                    <a:lumMod val="95000"/>
                  </a:schemeClr>
                </a:solidFill>
              </a:rPr>
              <a:t>Y.-B. Yang </a:t>
            </a:r>
            <a:r>
              <a:rPr sz="750" i="1" dirty="0">
                <a:solidFill>
                  <a:schemeClr val="tx1">
                    <a:lumMod val="95000"/>
                  </a:schemeClr>
                </a:solidFill>
              </a:rPr>
              <a:t>et al.</a:t>
            </a:r>
            <a:r>
              <a:rPr sz="750" dirty="0">
                <a:solidFill>
                  <a:schemeClr val="tx1">
                    <a:lumMod val="95000"/>
                  </a:schemeClr>
                </a:solidFill>
              </a:rPr>
              <a:t>, (</a:t>
            </a:r>
            <a:r>
              <a:rPr sz="750" dirty="0" err="1">
                <a:solidFill>
                  <a:schemeClr val="tx1">
                    <a:lumMod val="95000"/>
                  </a:schemeClr>
                </a:solidFill>
              </a:rPr>
              <a:t>χQCD</a:t>
            </a:r>
            <a:r>
              <a:rPr sz="750" dirty="0">
                <a:solidFill>
                  <a:schemeClr val="tx1">
                    <a:lumMod val="95000"/>
                  </a:schemeClr>
                </a:solidFill>
              </a:rPr>
              <a:t>), PRL 121, 212001 (2018)</a:t>
            </a:r>
          </a:p>
        </p:txBody>
      </p:sp>
      <p:sp>
        <p:nvSpPr>
          <p:cNvPr id="654" name="C. Alexandrou et al., (ETMC), PRL 119, 142002 (2017)…"/>
          <p:cNvSpPr txBox="1"/>
          <p:nvPr/>
        </p:nvSpPr>
        <p:spPr>
          <a:xfrm>
            <a:off x="5791903" y="4561438"/>
            <a:ext cx="2167260" cy="33342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158">
              <a:defRPr sz="2000">
                <a:solidFill>
                  <a:srgbClr val="000000"/>
                </a:solidFill>
              </a:defRPr>
            </a:pPr>
            <a:r>
              <a:rPr sz="750" dirty="0">
                <a:solidFill>
                  <a:schemeClr val="tx1">
                    <a:lumMod val="95000"/>
                  </a:schemeClr>
                </a:solidFill>
              </a:rPr>
              <a:t>C. </a:t>
            </a:r>
            <a:r>
              <a:rPr sz="750" dirty="0" err="1">
                <a:solidFill>
                  <a:schemeClr val="tx1">
                    <a:lumMod val="95000"/>
                  </a:schemeClr>
                </a:solidFill>
              </a:rPr>
              <a:t>Alexandrou</a:t>
            </a:r>
            <a:r>
              <a:rPr sz="75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sz="750" i="1" dirty="0">
                <a:solidFill>
                  <a:schemeClr val="tx1">
                    <a:lumMod val="95000"/>
                  </a:schemeClr>
                </a:solidFill>
              </a:rPr>
              <a:t>et al.</a:t>
            </a:r>
            <a:r>
              <a:rPr sz="750" dirty="0">
                <a:solidFill>
                  <a:schemeClr val="tx1">
                    <a:lumMod val="95000"/>
                  </a:schemeClr>
                </a:solidFill>
              </a:rPr>
              <a:t>, (ETMC), PRL 119, 142002 (2017)</a:t>
            </a:r>
          </a:p>
          <a:p>
            <a:pPr defTabSz="584158">
              <a:defRPr sz="2000">
                <a:solidFill>
                  <a:srgbClr val="000000"/>
                </a:solidFill>
              </a:defRPr>
            </a:pPr>
            <a:r>
              <a:rPr sz="750" dirty="0">
                <a:solidFill>
                  <a:schemeClr val="tx1">
                    <a:lumMod val="95000"/>
                  </a:schemeClr>
                </a:solidFill>
              </a:rPr>
              <a:t>C. </a:t>
            </a:r>
            <a:r>
              <a:rPr sz="750" dirty="0" err="1">
                <a:solidFill>
                  <a:schemeClr val="tx1">
                    <a:lumMod val="95000"/>
                  </a:schemeClr>
                </a:solidFill>
              </a:rPr>
              <a:t>Alexandrou</a:t>
            </a:r>
            <a:r>
              <a:rPr sz="75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sz="750" i="1" dirty="0">
                <a:solidFill>
                  <a:schemeClr val="tx1">
                    <a:lumMod val="95000"/>
                  </a:schemeClr>
                </a:solidFill>
              </a:rPr>
              <a:t>et al.</a:t>
            </a:r>
            <a:r>
              <a:rPr sz="750" dirty="0">
                <a:solidFill>
                  <a:schemeClr val="tx1">
                    <a:lumMod val="95000"/>
                  </a:schemeClr>
                </a:solidFill>
              </a:rPr>
              <a:t>, (ETMC), PRL 116, 252001 (2016)</a:t>
            </a:r>
          </a:p>
        </p:txBody>
      </p:sp>
      <p:pic>
        <p:nvPicPr>
          <p:cNvPr id="655" name="Screen Shot 2019-01-13 at 9.53.41 PM.png" descr="Screen Shot 2019-01-13 at 9.53.41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002" y="1995320"/>
            <a:ext cx="3468820" cy="2566099"/>
          </a:xfrm>
          <a:prstGeom prst="rect">
            <a:avLst/>
          </a:prstGeom>
          <a:ln w="12700">
            <a:miter lim="400000"/>
          </a:ln>
        </p:spPr>
      </p:pic>
      <p:sp>
        <p:nvSpPr>
          <p:cNvPr id="656" name="Trace anomaly only constrained through sum-rules"/>
          <p:cNvSpPr txBox="1"/>
          <p:nvPr/>
        </p:nvSpPr>
        <p:spPr>
          <a:xfrm>
            <a:off x="2029813" y="5061953"/>
            <a:ext cx="4987581" cy="564257"/>
          </a:xfrm>
          <a:prstGeom prst="rect">
            <a:avLst/>
          </a:prstGeom>
          <a:solidFill>
            <a:srgbClr val="5C9749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algn="ctr"/>
            <a:r>
              <a:rPr sz="1500" dirty="0"/>
              <a:t>Trace anomaly only constrained through sum-rules</a:t>
            </a:r>
            <a:r>
              <a:rPr lang="en-US" sz="1500" dirty="0"/>
              <a:t> not calculated directly.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C850D62-53B3-472D-8FA5-9BB092137102}"/>
              </a:ext>
            </a:extLst>
          </p:cNvPr>
          <p:cNvGrpSpPr/>
          <p:nvPr/>
        </p:nvGrpSpPr>
        <p:grpSpPr>
          <a:xfrm>
            <a:off x="8837252" y="5246127"/>
            <a:ext cx="228600" cy="246960"/>
            <a:chOff x="8837252" y="5246127"/>
            <a:chExt cx="228600" cy="24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046521F-85AA-403E-939A-A95976492E2F}"/>
                    </a:ext>
                  </a:extLst>
                </p14:cNvPr>
                <p14:cNvContentPartPr/>
                <p14:nvPr/>
              </p14:nvContentPartPr>
              <p14:xfrm>
                <a:off x="8879372" y="5246127"/>
                <a:ext cx="141480" cy="1742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046521F-85AA-403E-939A-A95976492E2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861372" y="5228487"/>
                  <a:ext cx="1771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ED49D62-9898-402B-A41B-CC02D5E366EC}"/>
                    </a:ext>
                  </a:extLst>
                </p14:cNvPr>
                <p14:cNvContentPartPr/>
                <p14:nvPr/>
              </p14:nvContentPartPr>
              <p14:xfrm>
                <a:off x="8837252" y="5313447"/>
                <a:ext cx="58680" cy="1126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ED49D62-9898-402B-A41B-CC02D5E366E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819252" y="5295807"/>
                  <a:ext cx="943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851E931-FA70-4E72-904A-A0968E894C09}"/>
                    </a:ext>
                  </a:extLst>
                </p14:cNvPr>
                <p14:cNvContentPartPr/>
                <p14:nvPr/>
              </p14:nvContentPartPr>
              <p14:xfrm>
                <a:off x="8861012" y="5429367"/>
                <a:ext cx="110520" cy="39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851E931-FA70-4E72-904A-A0968E894C0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843372" y="5411367"/>
                  <a:ext cx="1461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CB438E8-19A8-4D31-BF4B-3638A8955AF0}"/>
                    </a:ext>
                  </a:extLst>
                </p14:cNvPr>
                <p14:cNvContentPartPr/>
                <p14:nvPr/>
              </p14:nvContentPartPr>
              <p14:xfrm>
                <a:off x="8951732" y="5416767"/>
                <a:ext cx="92160" cy="76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CB438E8-19A8-4D31-BF4B-3638A8955AF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934092" y="5398767"/>
                  <a:ext cx="1278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E2282FB-CD2A-48AE-A632-15C6F6CA4FB1}"/>
                    </a:ext>
                  </a:extLst>
                </p14:cNvPr>
                <p14:cNvContentPartPr/>
                <p14:nvPr/>
              </p14:nvContentPartPr>
              <p14:xfrm>
                <a:off x="8968652" y="5287167"/>
                <a:ext cx="97200" cy="185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E2282FB-CD2A-48AE-A632-15C6F6CA4FB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951012" y="5269167"/>
                  <a:ext cx="132840" cy="2214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0BC8199-192D-F048-97CB-EFD953C55D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0807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A36AD-446F-858D-A03E-A3F13A29B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the anomalous energy missing in one form of Dim Reg?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D3949-7E2F-F4DA-58C2-03FE7B98E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Anomaly contribution to the Hamiltonian is scheme and scale independent. </a:t>
            </a:r>
          </a:p>
          <a:p>
            <a:r>
              <a:rPr lang="en-US" dirty="0"/>
              <a:t>However, it has been claimed by Metz et al </a:t>
            </a:r>
            <a:r>
              <a:rPr lang="en-US" sz="2400" dirty="0">
                <a:solidFill>
                  <a:srgbClr val="00B050"/>
                </a:solidFill>
              </a:rPr>
              <a:t>(</a:t>
            </a:r>
            <a:r>
              <a:rPr lang="en-US" sz="2400" i="1" dirty="0" err="1">
                <a:solidFill>
                  <a:srgbClr val="00B050"/>
                </a:solidFill>
              </a:rPr>
              <a:t>Phys.Rev.D</a:t>
            </a:r>
            <a:r>
              <a:rPr lang="en-US" sz="2400" dirty="0">
                <a:solidFill>
                  <a:srgbClr val="00B050"/>
                </a:solidFill>
              </a:rPr>
              <a:t> 102 (2020) 114042) </a:t>
            </a:r>
            <a:r>
              <a:rPr lang="en-US" dirty="0"/>
              <a:t>“Anomaly does not contribute to the proton mass”</a:t>
            </a:r>
          </a:p>
          <a:p>
            <a:r>
              <a:rPr lang="en-US" dirty="0"/>
              <a:t>This is due to a renormalization scheme advocated by Hatta et al </a:t>
            </a:r>
            <a:r>
              <a:rPr lang="en-US" sz="2400" dirty="0">
                <a:solidFill>
                  <a:srgbClr val="209B1D"/>
                </a:solidFill>
              </a:rPr>
              <a:t>(</a:t>
            </a:r>
            <a:r>
              <a:rPr lang="en-US" sz="2400" i="1" dirty="0">
                <a:solidFill>
                  <a:srgbClr val="209B1D"/>
                </a:solidFill>
              </a:rPr>
              <a:t>JHEP</a:t>
            </a:r>
            <a:r>
              <a:rPr lang="en-US" sz="2400" dirty="0">
                <a:solidFill>
                  <a:srgbClr val="209B1D"/>
                </a:solidFill>
              </a:rPr>
              <a:t> 12 (2018) 008)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While technically correct, this renormalization scheme mixes tensors of different ranks, and breaks Lorentz symmetry  </a:t>
            </a:r>
          </a:p>
        </p:txBody>
      </p:sp>
    </p:spTree>
    <p:extLst>
      <p:ext uri="{BB962C8B-B14F-4D97-AF65-F5344CB8AC3E}">
        <p14:creationId xmlns:p14="http://schemas.microsoft.com/office/powerpoint/2010/main" val="985823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11DB39-0A34-A4A0-2B29-4F20BCD61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92" y="960887"/>
            <a:ext cx="8424809" cy="491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536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F6B8E-8579-7BC9-41EE-B3A6D2A7D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 anomaly contribution to the momentum density current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60B859-F799-6719-243F-9EFD2342CE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30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493EB-FF21-F39C-FA66-A5176C5ED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Momentum continuity equation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7A2B2D-5CF2-3E84-D136-94E23D9978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Momentum conservation can be described locally by momentum continuity equation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/>
                  <a:t> is the momentum density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p>
                    </m:sSup>
                  </m:oMath>
                </a14:m>
                <a:r>
                  <a:rPr lang="en-US" dirty="0"/>
                  <a:t>  is the current of the momentum density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/>
                  <a:t>  flowing in the j-</a:t>
                </a:r>
                <a:r>
                  <a:rPr lang="en-US" dirty="0" err="1"/>
                  <a:t>th</a:t>
                </a:r>
                <a:r>
                  <a:rPr lang="en-US" dirty="0"/>
                  <a:t> direction. </a:t>
                </a:r>
              </a:p>
              <a:p>
                <a:pPr marL="0" indent="0">
                  <a:buNone/>
                </a:pPr>
                <a:r>
                  <a:rPr lang="en-US" dirty="0"/>
                  <a:t>   MCD: momentum current density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7A2B2D-5CF2-3E84-D136-94E23D9978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6" t="-2521" b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65C40DA-04DE-D7A7-5433-93706224A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2945" y="2982113"/>
            <a:ext cx="2680722" cy="61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755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6B7AC-31C0-DC2E-271A-614F596A5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system and balance of momentum flow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0E6BBE-E77E-7414-6B9F-8D3493A9EC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a static system, one has </a:t>
                </a:r>
              </a:p>
              <a:p>
                <a:pPr marL="0" indent="0">
                  <a:buNone/>
                </a:pPr>
                <a:r>
                  <a:rPr lang="en-US" dirty="0"/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    MCD has no divergence</a:t>
                </a:r>
              </a:p>
              <a:p>
                <a:r>
                  <a:rPr lang="en-US" dirty="0"/>
                  <a:t>Alternatively, this leads to </a:t>
                </a:r>
              </a:p>
              <a:p>
                <a:pPr marL="0" indent="0">
                  <a:buNone/>
                </a:pPr>
                <a:r>
                  <a:rPr lang="en-US" dirty="0"/>
                  <a:t>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∫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𝑖𝑖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𝑑𝑉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</a:t>
                </a:r>
                <a:r>
                  <a:rPr lang="en-US" dirty="0">
                    <a:solidFill>
                      <a:srgbClr val="209B1D"/>
                    </a:solidFill>
                  </a:rPr>
                  <a:t>Momentum flow balance condition</a:t>
                </a:r>
                <a:r>
                  <a:rPr lang="en-US" dirty="0"/>
                  <a:t>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0E6BBE-E77E-7414-6B9F-8D3493A9EC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6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70E6D09-71F8-F076-BA1E-BA1DFC40367C}"/>
                  </a:ext>
                </a:extLst>
              </p14:cNvPr>
              <p14:cNvContentPartPr/>
              <p14:nvPr/>
            </p14:nvContentPartPr>
            <p14:xfrm>
              <a:off x="8503403" y="4868348"/>
              <a:ext cx="21240" cy="39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70E6D09-71F8-F076-BA1E-BA1DFC40367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94763" y="4859348"/>
                <a:ext cx="3888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5E16B4D1-9A47-2A6E-BF3E-D48DB297985D}"/>
                  </a:ext>
                </a:extLst>
              </p14:cNvPr>
              <p14:cNvContentPartPr/>
              <p14:nvPr/>
            </p14:nvContentPartPr>
            <p14:xfrm>
              <a:off x="6192563" y="5063468"/>
              <a:ext cx="36720" cy="1202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5E16B4D1-9A47-2A6E-BF3E-D48DB297985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83563" y="5054468"/>
                <a:ext cx="5436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1E8D4E3-0E0A-A716-AE77-F5C15F903131}"/>
                  </a:ext>
                </a:extLst>
              </p14:cNvPr>
              <p14:cNvContentPartPr/>
              <p14:nvPr/>
            </p14:nvContentPartPr>
            <p14:xfrm>
              <a:off x="6299123" y="4318628"/>
              <a:ext cx="12240" cy="428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1E8D4E3-0E0A-A716-AE77-F5C15F90313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90123" y="4309628"/>
                <a:ext cx="2988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B3BEF7C-ABE1-C5C9-7622-649EA13AFC9E}"/>
                  </a:ext>
                </a:extLst>
              </p14:cNvPr>
              <p14:cNvContentPartPr/>
              <p14:nvPr/>
            </p14:nvContentPartPr>
            <p14:xfrm>
              <a:off x="6393083" y="5669348"/>
              <a:ext cx="3240" cy="16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B3BEF7C-ABE1-C5C9-7622-649EA13AFC9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84443" y="5660708"/>
                <a:ext cx="2088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DC43DA9-77C6-4653-E49D-E816D72126CB}"/>
                  </a:ext>
                </a:extLst>
              </p14:cNvPr>
              <p14:cNvContentPartPr/>
              <p14:nvPr/>
            </p14:nvContentPartPr>
            <p14:xfrm>
              <a:off x="6080963" y="3836228"/>
              <a:ext cx="111240" cy="17676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DC43DA9-77C6-4653-E49D-E816D72126C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071963" y="3827588"/>
                <a:ext cx="128880" cy="178524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8AF5FF9D-81B3-6132-7A60-42E1251D793C}"/>
              </a:ext>
            </a:extLst>
          </p:cNvPr>
          <p:cNvGrpSpPr/>
          <p:nvPr/>
        </p:nvGrpSpPr>
        <p:grpSpPr>
          <a:xfrm>
            <a:off x="6146483" y="4359668"/>
            <a:ext cx="2808000" cy="940320"/>
            <a:chOff x="6146483" y="4359668"/>
            <a:chExt cx="2808000" cy="94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7BFC55C-DBA8-F67E-29E8-81C95772FA65}"/>
                    </a:ext>
                  </a:extLst>
                </p14:cNvPr>
                <p14:cNvContentPartPr/>
                <p14:nvPr/>
              </p14:nvContentPartPr>
              <p14:xfrm>
                <a:off x="6146483" y="4752428"/>
                <a:ext cx="2687760" cy="777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7BFC55C-DBA8-F67E-29E8-81C95772FA6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137483" y="4743788"/>
                  <a:ext cx="27054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5A88C63-03A7-91A8-C40A-3E8926E217E6}"/>
                    </a:ext>
                  </a:extLst>
                </p14:cNvPr>
                <p14:cNvContentPartPr/>
                <p14:nvPr/>
              </p14:nvContentPartPr>
              <p14:xfrm>
                <a:off x="8722283" y="4666748"/>
                <a:ext cx="216720" cy="2656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5A88C63-03A7-91A8-C40A-3E8926E217E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713643" y="4658108"/>
                  <a:ext cx="23436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7B90815-B1D8-7C42-FD64-7BBD19223243}"/>
                    </a:ext>
                  </a:extLst>
                </p14:cNvPr>
                <p14:cNvContentPartPr/>
                <p14:nvPr/>
              </p14:nvContentPartPr>
              <p14:xfrm>
                <a:off x="8741723" y="5103068"/>
                <a:ext cx="212760" cy="1969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7B90815-B1D8-7C42-FD64-7BBD1922324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733083" y="5094068"/>
                  <a:ext cx="2304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F78B306-8074-3FD0-ED80-369F2DC3F8A6}"/>
                    </a:ext>
                  </a:extLst>
                </p14:cNvPr>
                <p14:cNvContentPartPr/>
                <p14:nvPr/>
              </p14:nvContentPartPr>
              <p14:xfrm>
                <a:off x="6190403" y="4359668"/>
                <a:ext cx="2383200" cy="7830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F78B306-8074-3FD0-ED80-369F2DC3F8A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181403" y="4351028"/>
                  <a:ext cx="2400840" cy="80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7F2EC7A-83FB-08B0-CB4F-98E6E45ACA38}"/>
                    </a:ext>
                  </a:extLst>
                </p14:cNvPr>
                <p14:cNvContentPartPr/>
                <p14:nvPr/>
              </p14:nvContentPartPr>
              <p14:xfrm>
                <a:off x="8399723" y="4650908"/>
                <a:ext cx="256680" cy="1278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7F2EC7A-83FB-08B0-CB4F-98E6E45ACA3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391083" y="4641908"/>
                  <a:ext cx="274320" cy="14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6060A3C-7ABE-9433-D5D4-D2C86A5DCB42}"/>
              </a:ext>
            </a:extLst>
          </p:cNvPr>
          <p:cNvGrpSpPr/>
          <p:nvPr/>
        </p:nvGrpSpPr>
        <p:grpSpPr>
          <a:xfrm>
            <a:off x="5864963" y="3176348"/>
            <a:ext cx="763200" cy="822240"/>
            <a:chOff x="5864963" y="3176348"/>
            <a:chExt cx="763200" cy="82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E9CEE24-6CC4-5502-10D1-F728FCEA0C45}"/>
                    </a:ext>
                  </a:extLst>
                </p14:cNvPr>
                <p14:cNvContentPartPr/>
                <p14:nvPr/>
              </p14:nvContentPartPr>
              <p14:xfrm>
                <a:off x="5947763" y="3802388"/>
                <a:ext cx="331920" cy="1962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E9CEE24-6CC4-5502-10D1-F728FCEA0C4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939123" y="3793388"/>
                  <a:ext cx="3495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3B4F6A5-99CF-CCD8-345B-4EAF4426858F}"/>
                    </a:ext>
                  </a:extLst>
                </p14:cNvPr>
                <p14:cNvContentPartPr/>
                <p14:nvPr/>
              </p14:nvContentPartPr>
              <p14:xfrm>
                <a:off x="5864963" y="3433028"/>
                <a:ext cx="147960" cy="2055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3B4F6A5-99CF-CCD8-345B-4EAF4426858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856323" y="3424028"/>
                  <a:ext cx="1656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36092CE-9E6A-24FF-7660-6E7CABFCF4D0}"/>
                    </a:ext>
                  </a:extLst>
                </p14:cNvPr>
                <p14:cNvContentPartPr/>
                <p14:nvPr/>
              </p14:nvContentPartPr>
              <p14:xfrm>
                <a:off x="6054323" y="3191108"/>
                <a:ext cx="155160" cy="1202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36092CE-9E6A-24FF-7660-6E7CABFCF4D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045683" y="3182468"/>
                  <a:ext cx="1728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82E1456-658C-0033-01B9-E6114F98D94C}"/>
                    </a:ext>
                  </a:extLst>
                </p14:cNvPr>
                <p14:cNvContentPartPr/>
                <p14:nvPr/>
              </p14:nvContentPartPr>
              <p14:xfrm>
                <a:off x="6155483" y="3458588"/>
                <a:ext cx="243360" cy="694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82E1456-658C-0033-01B9-E6114F98D94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146843" y="3449948"/>
                  <a:ext cx="2610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1B3D381-3707-2D9B-1A38-7C670B134478}"/>
                    </a:ext>
                  </a:extLst>
                </p14:cNvPr>
                <p14:cNvContentPartPr/>
                <p14:nvPr/>
              </p14:nvContentPartPr>
              <p14:xfrm>
                <a:off x="6271043" y="3529868"/>
                <a:ext cx="36360" cy="1731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1B3D381-3707-2D9B-1A38-7C670B13447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262403" y="3520868"/>
                  <a:ext cx="540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C34C9A7-4C43-D05E-8C0F-870A55CDB3EB}"/>
                    </a:ext>
                  </a:extLst>
                </p14:cNvPr>
                <p14:cNvContentPartPr/>
                <p14:nvPr/>
              </p14:nvContentPartPr>
              <p14:xfrm>
                <a:off x="5998883" y="3176348"/>
                <a:ext cx="45000" cy="622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C34C9A7-4C43-D05E-8C0F-870A55CDB3E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989883" y="3167708"/>
                  <a:ext cx="626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27EA7E2-8D16-9B0D-64A4-AE87B179156F}"/>
                    </a:ext>
                  </a:extLst>
                </p14:cNvPr>
                <p14:cNvContentPartPr/>
                <p14:nvPr/>
              </p14:nvContentPartPr>
              <p14:xfrm>
                <a:off x="6463643" y="3401708"/>
                <a:ext cx="20520" cy="478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27EA7E2-8D16-9B0D-64A4-AE87B179156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454643" y="3392708"/>
                  <a:ext cx="381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40875B5-57FC-984B-ACC5-7CBF5D83404C}"/>
                    </a:ext>
                  </a:extLst>
                </p14:cNvPr>
                <p14:cNvContentPartPr/>
                <p14:nvPr/>
              </p14:nvContentPartPr>
              <p14:xfrm>
                <a:off x="6422243" y="3290828"/>
                <a:ext cx="19080" cy="25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40875B5-57FC-984B-ACC5-7CBF5D83404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413603" y="3281828"/>
                  <a:ext cx="367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A0B9711-EE22-CEC4-06C6-478BE0808AC4}"/>
                    </a:ext>
                  </a:extLst>
                </p14:cNvPr>
                <p14:cNvContentPartPr/>
                <p14:nvPr/>
              </p14:nvContentPartPr>
              <p14:xfrm>
                <a:off x="6536723" y="3340148"/>
                <a:ext cx="60840" cy="316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A0B9711-EE22-CEC4-06C6-478BE0808AC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527723" y="3331508"/>
                  <a:ext cx="784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69B212F-567C-5C3D-3AA6-ACAB2694BAED}"/>
                    </a:ext>
                  </a:extLst>
                </p14:cNvPr>
                <p14:cNvContentPartPr/>
                <p14:nvPr/>
              </p14:nvContentPartPr>
              <p14:xfrm>
                <a:off x="6546443" y="3353468"/>
                <a:ext cx="45720" cy="651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69B212F-567C-5C3D-3AA6-ACAB2694BAE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537443" y="3344828"/>
                  <a:ext cx="633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B897F4D-CEA9-9B4E-A23E-971E8F894314}"/>
                    </a:ext>
                  </a:extLst>
                </p14:cNvPr>
                <p14:cNvContentPartPr/>
                <p14:nvPr/>
              </p14:nvContentPartPr>
              <p14:xfrm>
                <a:off x="6528803" y="3187148"/>
                <a:ext cx="360" cy="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B897F4D-CEA9-9B4E-A23E-971E8F89431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520163" y="317814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EF440E7-C54B-9314-4F8B-CF29415AE20E}"/>
                    </a:ext>
                  </a:extLst>
                </p14:cNvPr>
                <p14:cNvContentPartPr/>
                <p14:nvPr/>
              </p14:nvContentPartPr>
              <p14:xfrm>
                <a:off x="6541403" y="3366788"/>
                <a:ext cx="86760" cy="644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EF440E7-C54B-9314-4F8B-CF29415AE20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532763" y="3357788"/>
                  <a:ext cx="1044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DA6E739-BA12-8314-3FF7-02B9C98DF884}"/>
                    </a:ext>
                  </a:extLst>
                </p14:cNvPr>
                <p14:cNvContentPartPr/>
                <p14:nvPr/>
              </p14:nvContentPartPr>
              <p14:xfrm>
                <a:off x="6413963" y="3307388"/>
                <a:ext cx="12240" cy="93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DA6E739-BA12-8314-3FF7-02B9C98DF88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405323" y="3298748"/>
                  <a:ext cx="298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E265A10-FF7F-2C17-5869-4F0208C00E72}"/>
                    </a:ext>
                  </a:extLst>
                </p14:cNvPr>
                <p14:cNvContentPartPr/>
                <p14:nvPr/>
              </p14:nvContentPartPr>
              <p14:xfrm>
                <a:off x="6503963" y="3418268"/>
                <a:ext cx="24840" cy="169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E265A10-FF7F-2C17-5869-4F0208C00E7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494963" y="3409628"/>
                  <a:ext cx="42480" cy="34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11326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F7C92-4FB4-1803-02B9-96F151222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Physics contents of MCD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8D6C36-8010-77C1-3E78-9D425CC31C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90950"/>
                <a:ext cx="7886700" cy="4351338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The total MCD consists of 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209B1D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209B1D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209B1D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209B1D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p>
                    </m:sSup>
                    <m:r>
                      <a:rPr lang="en-US" b="0" i="1" smtClean="0">
                        <a:solidFill>
                          <a:srgbClr val="209B1D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solidFill>
                              <a:srgbClr val="209B1D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209B1D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209B1D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en-US" i="1">
                            <a:solidFill>
                              <a:srgbClr val="209B1D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p>
                    </m:sSubSup>
                    <m:r>
                      <a:rPr lang="en-US" i="1">
                        <a:solidFill>
                          <a:srgbClr val="209B1D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solidFill>
                              <a:srgbClr val="209B1D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209B1D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209B1D"/>
                            </a:solidFill>
                            <a:latin typeface="Cambria Math" panose="02040503050406030204" pitchFamily="18" charset="0"/>
                          </a:rPr>
                          <m:t>int</m:t>
                        </m:r>
                      </m:sub>
                      <m:sup>
                        <m:r>
                          <a:rPr lang="en-US" i="1">
                            <a:solidFill>
                              <a:srgbClr val="209B1D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209B1D"/>
                    </a:solidFill>
                  </a:rPr>
                  <a:t>        </a:t>
                </a:r>
                <a:r>
                  <a:rPr lang="en-US" dirty="0"/>
                  <a:t>like a Hamiltonian</a:t>
                </a:r>
              </a:p>
              <a:p>
                <a:r>
                  <a:rPr lang="en-US" dirty="0"/>
                  <a:t>Kinetic MDC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p>
                    </m:sSub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from motion of particles 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209B1D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209B1D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209B1D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209B1D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p>
                    </m:sSubSup>
                    <m:d>
                      <m:dPr>
                        <m:ctrlPr>
                          <a:rPr lang="en-US" b="0" i="1" smtClean="0">
                            <a:solidFill>
                              <a:srgbClr val="209B1D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solidFill>
                                  <a:srgbClr val="209B1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209B1D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  <m:r>
                          <a:rPr lang="en-US" b="0" i="1" dirty="0" smtClean="0">
                            <a:solidFill>
                              <a:srgbClr val="209B1D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rgbClr val="209B1D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solidFill>
                          <a:srgbClr val="209B1D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solidFill>
                              <a:srgbClr val="209B1D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solidFill>
                                  <a:srgbClr val="209B1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solidFill>
                                  <a:srgbClr val="209B1D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  <m:sup/>
                          <m:e/>
                        </m:nary>
                        <m:sSubSup>
                          <m:sSubSupPr>
                            <m:ctrlPr>
                              <a:rPr lang="en-US" i="1">
                                <a:solidFill>
                                  <a:srgbClr val="209B1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209B1D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209B1D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209B1D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d>
                          <m:dPr>
                            <m:ctrlPr>
                              <a:rPr lang="en-US" i="1">
                                <a:solidFill>
                                  <a:srgbClr val="209B1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209B1D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i="1">
                            <a:solidFill>
                              <a:srgbClr val="209B1D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solidFill>
                              <a:srgbClr val="209B1D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i="1">
                            <a:solidFill>
                              <a:srgbClr val="209B1D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r>
                      <a:rPr lang="en-US" i="1">
                        <a:solidFill>
                          <a:srgbClr val="209B1D"/>
                        </a:solidFill>
                        <a:latin typeface="Cambria Math" panose="02040503050406030204" pitchFamily="18" charset="0"/>
                      </a:rPr>
                      <m:t>( </m:t>
                    </m:r>
                    <m:acc>
                      <m:accPr>
                        <m:chr m:val="⃗"/>
                        <m:ctrlPr>
                          <a:rPr lang="en-US" i="1">
                            <a:solidFill>
                              <a:srgbClr val="209B1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209B1D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i="1">
                        <a:solidFill>
                          <a:srgbClr val="209B1D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209B1D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solidFill>
                          <a:srgbClr val="209B1D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209B1D"/>
                    </a:solidFill>
                  </a:rPr>
                  <a:t>              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dirty="0" smtClean="0">
                            <a:solidFill>
                              <a:srgbClr val="209B1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rgbClr val="209B1D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b="0" i="1" dirty="0" smtClean="0">
                        <a:solidFill>
                          <a:srgbClr val="209B1D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209B1D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acc>
                      <m:accPr>
                        <m:chr m:val="⃗"/>
                        <m:ctrlPr>
                          <a:rPr lang="en-US" b="0" i="1" dirty="0" smtClean="0">
                            <a:solidFill>
                              <a:srgbClr val="209B1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rgbClr val="209B1D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b="0" i="1" dirty="0" smtClean="0">
                        <a:solidFill>
                          <a:srgbClr val="209B1D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209B1D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209B1D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209B1D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209B1D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en-US" i="1">
                            <a:solidFill>
                              <a:srgbClr val="209B1D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209B1D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d>
                      <m:dPr>
                        <m:ctrlPr>
                          <a:rPr lang="en-US" i="1">
                            <a:solidFill>
                              <a:srgbClr val="209B1D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srgbClr val="209B1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209B1D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  <m:r>
                          <a:rPr lang="en-US" i="1" dirty="0">
                            <a:solidFill>
                              <a:srgbClr val="209B1D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solidFill>
                              <a:srgbClr val="209B1D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 is usually positive definite (kinetic energy) </a:t>
                </a:r>
              </a:p>
              <a:p>
                <a:r>
                  <a:rPr lang="en-US" dirty="0"/>
                  <a:t>Interaction</a:t>
                </a:r>
                <a:r>
                  <a:rPr lang="en-US" altLang="zh-CN" dirty="0"/>
                  <a:t>s</a:t>
                </a:r>
                <a:r>
                  <a:rPr lang="en-US" dirty="0"/>
                  <a:t> also generate MDC </a:t>
                </a:r>
              </a:p>
              <a:p>
                <a:pPr marL="0" indent="0">
                  <a:buNone/>
                </a:pPr>
                <a:r>
                  <a:rPr lang="en-US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Sup>
                      <m:sSub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int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p>
                    </m:sSub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𝑎𝑏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bSup>
                      </m:e>
                    </m:nary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    </a:t>
                </a:r>
                <a:r>
                  <a:rPr lang="en-US" b="0" dirty="0"/>
                  <a:t>which is like a potential: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dirty="0"/>
                  <a:t>It shall account for the negative part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209B1D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209B1D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209B1D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en-US" i="1">
                            <a:solidFill>
                              <a:srgbClr val="209B1D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209B1D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d>
                      <m:dPr>
                        <m:ctrlPr>
                          <a:rPr lang="en-US" i="1">
                            <a:solidFill>
                              <a:srgbClr val="209B1D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srgbClr val="209B1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209B1D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  <m:r>
                          <a:rPr lang="en-US" i="1" dirty="0">
                            <a:solidFill>
                              <a:srgbClr val="209B1D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solidFill>
                              <a:srgbClr val="209B1D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endParaRPr lang="en-US" b="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8D6C36-8010-77C1-3E78-9D425CC31C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90950"/>
                <a:ext cx="7886700" cy="4351338"/>
              </a:xfrm>
              <a:blipFill>
                <a:blip r:embed="rId2"/>
                <a:stretch>
                  <a:fillRect l="-1546" t="-2665" b="-21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1161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835B1-F786-98DE-A0F1-72EE41CDB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QCD Momentum density current 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B2B8F-455F-6329-D167-C1A35B604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Three contributions </a:t>
            </a:r>
            <a:r>
              <a:rPr lang="en-US" sz="2400" dirty="0">
                <a:solidFill>
                  <a:srgbClr val="209B1D"/>
                </a:solidFill>
              </a:rPr>
              <a:t> (Ji &amp; Yang, e-Print: </a:t>
            </a:r>
            <a:r>
              <a:rPr lang="en-US" sz="2400" dirty="0">
                <a:solidFill>
                  <a:srgbClr val="209B1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2503.01991</a:t>
            </a:r>
            <a:r>
              <a:rPr lang="en-US" sz="2400" dirty="0">
                <a:solidFill>
                  <a:srgbClr val="209B1D"/>
                </a:solidFill>
              </a:rPr>
              <a:t>) </a:t>
            </a:r>
            <a:endParaRPr lang="en-US" sz="2000" dirty="0">
              <a:solidFill>
                <a:srgbClr val="209B1D"/>
              </a:solidFill>
            </a:endParaRPr>
          </a:p>
          <a:p>
            <a:pPr lvl="1"/>
            <a:r>
              <a:rPr lang="en-US" dirty="0"/>
              <a:t>Quark kinetic motion</a:t>
            </a:r>
          </a:p>
          <a:p>
            <a:pPr lvl="1"/>
            <a:r>
              <a:rPr lang="en-US" dirty="0"/>
              <a:t>Gluon stress tensor</a:t>
            </a:r>
          </a:p>
          <a:p>
            <a:pPr lvl="1"/>
            <a:r>
              <a:rPr lang="en-US" dirty="0"/>
              <a:t>Anomaly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Anomaly contributes a “negative pressure”  </a:t>
            </a:r>
            <a:r>
              <a:rPr lang="en-US" dirty="0">
                <a:solidFill>
                  <a:srgbClr val="209B1D"/>
                </a:solidFill>
              </a:rPr>
              <a:t>(Ji, K. Liu, </a:t>
            </a:r>
            <a:r>
              <a:rPr lang="en-US" dirty="0" err="1">
                <a:solidFill>
                  <a:srgbClr val="209B1D"/>
                </a:solidFill>
              </a:rPr>
              <a:t>etc</a:t>
            </a:r>
            <a:r>
              <a:rPr lang="en-US" dirty="0">
                <a:solidFill>
                  <a:srgbClr val="209B1D"/>
                </a:solidFill>
              </a:rPr>
              <a:t>)</a:t>
            </a:r>
          </a:p>
          <a:p>
            <a:pPr marL="457200" lvl="1" indent="0">
              <a:buNone/>
            </a:pPr>
            <a:r>
              <a:rPr lang="en-US" dirty="0"/>
              <a:t>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45348C-7F70-20D4-53AB-7D425F9498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9140" y="3547791"/>
            <a:ext cx="2925449" cy="179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144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FEC4C-24C2-FE95-9BDE-73CAED3B8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MCD in the nucleon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2B0B9-8F7F-6ECC-0C92-0604D5A80E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diagram of a graph&#10;&#10;AI-generated content may be incorrect.">
            <a:extLst>
              <a:ext uri="{FF2B5EF4-FFF2-40B4-BE49-F238E27FC236}">
                <a16:creationId xmlns:a16="http://schemas.microsoft.com/office/drawing/2014/main" id="{B008ED0D-01F4-AB9C-4B89-EC07622DB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25625"/>
            <a:ext cx="7772400" cy="476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503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8FDB2-A6AB-1A56-78CA-3115A0894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E20A1-4463-D4D5-9B25-33E0A27D6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Trace anomaly and QCD “Higgs Mechanism” </a:t>
            </a:r>
          </a:p>
          <a:p>
            <a:r>
              <a:rPr lang="en-US" dirty="0"/>
              <a:t>Trace anomaly contribution to the proton mass</a:t>
            </a:r>
          </a:p>
          <a:p>
            <a:r>
              <a:rPr lang="en-US" dirty="0"/>
              <a:t>Trace anomaly in the momentum density current: the origin of “negative pressure”</a:t>
            </a:r>
          </a:p>
          <a:p>
            <a:r>
              <a:rPr lang="en-US" dirty="0"/>
              <a:t>Trace anomaly as the origin of quark confinement</a:t>
            </a:r>
          </a:p>
          <a:p>
            <a:r>
              <a:rPr lang="en-US" dirty="0"/>
              <a:t>Measuring the trace anomaly </a:t>
            </a:r>
          </a:p>
          <a:p>
            <a:r>
              <a:rPr lang="en-US" dirty="0"/>
              <a:t>Summary </a:t>
            </a:r>
          </a:p>
        </p:txBody>
      </p:sp>
    </p:spTree>
    <p:extLst>
      <p:ext uri="{BB962C8B-B14F-4D97-AF65-F5344CB8AC3E}">
        <p14:creationId xmlns:p14="http://schemas.microsoft.com/office/powerpoint/2010/main" val="1383793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5E706-12F1-4901-177B-8A7DF4EFC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gluon tensor contribution is positive?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3B4BA-E1EB-DA81-898E-6C4C98B04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680385" cy="4351338"/>
          </a:xfrm>
        </p:spPr>
        <p:txBody>
          <a:bodyPr/>
          <a:lstStyle/>
          <a:p>
            <a:r>
              <a:rPr lang="en-US" dirty="0"/>
              <a:t>In H-atom, the electric field contribution is negative, accounts for the attractive interaction. </a:t>
            </a:r>
          </a:p>
          <a:p>
            <a:r>
              <a:rPr lang="en-US" dirty="0"/>
              <a:t>However, in the proton, the gluon contribution is positive, due to large radiative gluon contribution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F9C75B-B9AA-E03C-F09C-A1FFCB13A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611" y="2169457"/>
            <a:ext cx="4414119" cy="330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112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7A41A9-5899-6167-9420-6881C4AD8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Forces on the quarks in the nucleon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B6677E-2E4B-381C-E9C3-558BFC4FE9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3881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B8456-562F-9AB6-C47E-592D5B1E3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Pressure without forces: kinetic motion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FF90E-168E-631F-A9A3-548EE7EB6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Pressure has the unit of force/area</a:t>
            </a:r>
          </a:p>
          <a:p>
            <a:r>
              <a:rPr lang="en-US" dirty="0"/>
              <a:t>However, in the ideal gas, there is a pressure without force</a:t>
            </a:r>
          </a:p>
          <a:p>
            <a:pPr lvl="1"/>
            <a:r>
              <a:rPr lang="en-US" dirty="0"/>
              <a:t>There is no interaction between particles.</a:t>
            </a:r>
          </a:p>
          <a:p>
            <a:pPr lvl="1"/>
            <a:r>
              <a:rPr lang="en-US" dirty="0"/>
              <a:t>Force only appears when there is a wall or there is a pressure gauge.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8921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A590A-0090-D459-C6DA-704FD1513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Pressure without force: potential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2DCE3F-D20C-63EC-63A1-749FDDCEBD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interaction contribution to momentum flow is similar to a potential </a:t>
                </a:r>
              </a:p>
              <a:p>
                <a:pPr marL="0" indent="0">
                  <a:buNone/>
                </a:pPr>
                <a:r>
                  <a:rPr lang="en-US" dirty="0"/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int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p>
                    </m:sSub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𝑎𝑏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bSup>
                      </m:e>
                    </m:nary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only the derivative of MCD corresponds to a force.</a:t>
                </a: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2DCE3F-D20C-63EC-63A1-749FDDCEBD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6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5EC136DE-EB9D-2B8B-52FD-56DB700F0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740" y="4238271"/>
            <a:ext cx="6305405" cy="146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0438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E1D81-79F1-F698-D1B3-D6C979EEF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Force on the quarks in the nucleon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C314D-78A0-CF38-7864-7C0431F79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taking derivative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ED2F33-46A9-9AA5-BC9F-3A7B6A76E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539" y="2422605"/>
            <a:ext cx="2621885" cy="535748"/>
          </a:xfrm>
          <a:prstGeom prst="rect">
            <a:avLst/>
          </a:prstGeom>
        </p:spPr>
      </p:pic>
      <p:pic>
        <p:nvPicPr>
          <p:cNvPr id="4" name="Picture 3" descr="A graph of a wave&#10;&#10;AI-generated content may be incorrect.">
            <a:extLst>
              <a:ext uri="{FF2B5EF4-FFF2-40B4-BE49-F238E27FC236}">
                <a16:creationId xmlns:a16="http://schemas.microsoft.com/office/drawing/2014/main" id="{B76E28E2-AFCC-B2F1-3C58-004538FA0B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885" y="3332890"/>
            <a:ext cx="4855528" cy="297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2771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2E2F5-51A4-790B-181C-02B33FB28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does the force come from?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9A5AAD-A3A6-9A4A-EC96-50F40DBA2C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indeed like a pressure term in a fluid, however, it is an external force for the quarks, not internal. It is more like an external potential term.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9A5AAD-A3A6-9A4A-EC96-50F40DBA2C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6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C3635D3-D259-9DF3-8280-60FECD5C9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211" y="1690689"/>
            <a:ext cx="5941866" cy="470085"/>
          </a:xfrm>
          <a:prstGeom prst="rect">
            <a:avLst/>
          </a:prstGeom>
        </p:spPr>
      </p:pic>
      <p:pic>
        <p:nvPicPr>
          <p:cNvPr id="4" name="Picture 3" descr="A diagram of a sound wave&#10;&#10;AI-generated content may be incorrect.">
            <a:extLst>
              <a:ext uri="{FF2B5EF4-FFF2-40B4-BE49-F238E27FC236}">
                <a16:creationId xmlns:a16="http://schemas.microsoft.com/office/drawing/2014/main" id="{E27A675B-0B3D-E283-2DD8-41DB52C71D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247" y="3847292"/>
            <a:ext cx="4020953" cy="246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1677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B3617-ACE2-0AF7-37EA-366EFE1CD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Anomaly and confinement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197B2-9C5C-B948-2255-279E2F12C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The anomaly force is strongly attractive.</a:t>
            </a:r>
          </a:p>
          <a:p>
            <a:pPr marL="0" indent="0">
              <a:buNone/>
            </a:pPr>
            <a:r>
              <a:rPr lang="en-US" dirty="0"/>
              <a:t>   we can calculate the average strength of the attraction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This strength is similar to the string tension!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Anomaly seems to be related to confinement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209B1D"/>
                </a:solidFill>
              </a:rPr>
              <a:t>   Ji, Liu, Schaefer, </a:t>
            </a:r>
            <a:r>
              <a:rPr lang="en-US" sz="2400" b="0" i="1" dirty="0" err="1">
                <a:solidFill>
                  <a:srgbClr val="209B1D"/>
                </a:solidFill>
                <a:effectLst/>
                <a:latin typeface="-apple-system"/>
              </a:rPr>
              <a:t>Nucl.Phys.B</a:t>
            </a:r>
            <a:r>
              <a:rPr lang="en-US" sz="2400" b="0" i="0" dirty="0">
                <a:solidFill>
                  <a:srgbClr val="209B1D"/>
                </a:solidFill>
                <a:effectLst/>
                <a:latin typeface="-apple-system"/>
              </a:rPr>
              <a:t> 971 (2021) 115537</a:t>
            </a:r>
            <a:r>
              <a:rPr lang="en-US" sz="2400" dirty="0">
                <a:solidFill>
                  <a:srgbClr val="209B1D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F8EBCE-6309-0110-DEFD-DB3E2AA47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802" y="3372189"/>
            <a:ext cx="4005666" cy="123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7082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4EC72-2C00-DF52-0CCB-1D6229C75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the trace anomaly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013999-39A3-749C-3E3A-042DB4B56E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6623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EBF17-FCF8-DA63-A299-956B859CA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 anomaly is twist-4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87662-5526-C295-AD69-56D6923B1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Trace anomaly is a twist-4 operator</a:t>
            </a:r>
          </a:p>
          <a:p>
            <a:pPr lvl="1"/>
            <a:r>
              <a:rPr lang="en-US" dirty="0"/>
              <a:t>Twist = dim-spin = 4-0</a:t>
            </a:r>
          </a:p>
          <a:p>
            <a:r>
              <a:rPr lang="en-US" dirty="0"/>
              <a:t>Hard to measure directly though hard processes</a:t>
            </a:r>
          </a:p>
          <a:p>
            <a:pPr marL="0" indent="0">
              <a:buNone/>
            </a:pPr>
            <a:r>
              <a:rPr lang="en-US" dirty="0"/>
              <a:t>      </a:t>
            </a:r>
          </a:p>
          <a:p>
            <a:r>
              <a:rPr lang="en-US" dirty="0"/>
              <a:t>Alternative: through conservation of EMT, the scalar form factors are related to twist-2 ones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CD6396-15A9-DD84-1E8E-A68A8EF53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403" y="4821451"/>
            <a:ext cx="4338918" cy="5097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22312A-45EE-368B-1A7C-EA19389A0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403" y="3418313"/>
            <a:ext cx="3584808" cy="28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9770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114F3-1D25-8919-E6C6-E75F37898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A, B, C form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35921-ADB8-965D-D2F1-0104F53FA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 seems small</a:t>
            </a:r>
          </a:p>
          <a:p>
            <a:r>
              <a:rPr lang="en-US" dirty="0"/>
              <a:t>A and C 	</a:t>
            </a:r>
          </a:p>
          <a:p>
            <a:pPr lvl="1"/>
            <a:r>
              <a:rPr lang="en-US" dirty="0"/>
              <a:t>Quark contribution from DVCS </a:t>
            </a:r>
            <a:r>
              <a:rPr lang="en-US" dirty="0" err="1"/>
              <a:t>etc</a:t>
            </a:r>
            <a:endParaRPr lang="en-US" dirty="0"/>
          </a:p>
          <a:p>
            <a:pPr marL="457200" lvl="1" indent="0">
              <a:buNone/>
            </a:pPr>
            <a:r>
              <a:rPr lang="en-US" dirty="0">
                <a:solidFill>
                  <a:srgbClr val="209B1D"/>
                </a:solidFill>
              </a:rPr>
              <a:t>    GUMP global analysis </a:t>
            </a:r>
          </a:p>
          <a:p>
            <a:pPr lvl="1"/>
            <a:r>
              <a:rPr lang="en-US" dirty="0"/>
              <a:t>Gluon contribution from threshold J/psi production </a:t>
            </a:r>
          </a:p>
          <a:p>
            <a:pPr marL="457200" lvl="1" indent="0">
              <a:buNone/>
            </a:pPr>
            <a:r>
              <a:rPr lang="en-US" dirty="0"/>
              <a:t>     </a:t>
            </a:r>
            <a:r>
              <a:rPr lang="en-US" dirty="0" err="1"/>
              <a:t>Jlab</a:t>
            </a:r>
            <a:r>
              <a:rPr lang="en-US" dirty="0"/>
              <a:t> Data 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196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56D647-A8C3-8325-D189-B9AC4A1ED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 anomaly and QCD “Higgs Mechanism”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DF3C32-F200-6AE8-E758-3878673CC2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209B1D"/>
                </a:solidFill>
              </a:rPr>
              <a:t>Ji &amp; </a:t>
            </a:r>
            <a:r>
              <a:rPr lang="en-US" dirty="0" err="1">
                <a:solidFill>
                  <a:srgbClr val="209B1D"/>
                </a:solidFill>
              </a:rPr>
              <a:t>Yizhuang</a:t>
            </a:r>
            <a:r>
              <a:rPr lang="en-US" dirty="0">
                <a:solidFill>
                  <a:srgbClr val="209B1D"/>
                </a:solidFill>
              </a:rPr>
              <a:t> Liu, A. Schaefer </a:t>
            </a:r>
            <a:r>
              <a:rPr lang="en-US" i="1" dirty="0" err="1">
                <a:solidFill>
                  <a:srgbClr val="209B1D"/>
                </a:solidFill>
              </a:rPr>
              <a:t>Nucl.Phys.B</a:t>
            </a:r>
            <a:r>
              <a:rPr lang="en-US" dirty="0">
                <a:solidFill>
                  <a:srgbClr val="209B1D"/>
                </a:solidFill>
              </a:rPr>
              <a:t> 971 (2021) 115537</a:t>
            </a: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507399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F2B97-319E-C265-09F2-82765663F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50E02-C752-30A4-5773-613C230D8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Trace anomaly is important mechanism to generate scale in strong interactions.</a:t>
            </a:r>
          </a:p>
          <a:p>
            <a:r>
              <a:rPr lang="en-US" dirty="0"/>
              <a:t>It can contribute to the mass of the proton through Higgs-like mechanism</a:t>
            </a:r>
          </a:p>
          <a:p>
            <a:r>
              <a:rPr lang="en-US" dirty="0"/>
              <a:t>It directly contribute ¼ of the hadron mass</a:t>
            </a:r>
          </a:p>
          <a:p>
            <a:r>
              <a:rPr lang="en-US" dirty="0"/>
              <a:t>It generates a negative potential which contributes to the negative pressure. </a:t>
            </a:r>
          </a:p>
          <a:p>
            <a:r>
              <a:rPr lang="en-US" dirty="0"/>
              <a:t>It generates a force on quarks similar to the confinement between heavy quarks.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926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849A0-19EA-A2E9-2849-8ADED447D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scalars in QFT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495546-7444-A7D0-90C7-57B87D3D71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Scalar fields may not be fundamental in QFT, even though Higgs bosons are scalars. </a:t>
                </a:r>
              </a:p>
              <a:p>
                <a:r>
                  <a:rPr lang="en-US" dirty="0"/>
                  <a:t>However, scalar fields can have VEVs, and therefore the best to generate spontaneous symmetry breaking (SSB). </a:t>
                </a:r>
              </a:p>
              <a:p>
                <a:pPr lvl="1"/>
                <a:r>
                  <a:rPr lang="en-US" dirty="0">
                    <a:solidFill>
                      <a:srgbClr val="209B1D"/>
                    </a:solidFill>
                  </a:rPr>
                  <a:t>Higgs mechanism</a:t>
                </a:r>
              </a:p>
              <a:p>
                <a:pPr lvl="1"/>
                <a:r>
                  <a:rPr lang="en-US" dirty="0">
                    <a:solidFill>
                      <a:srgbClr val="209B1D"/>
                    </a:solidFill>
                  </a:rPr>
                  <a:t>Inflation field in early universe</a:t>
                </a:r>
              </a:p>
              <a:p>
                <a:pPr lvl="1"/>
                <a:r>
                  <a:rPr lang="en-US" dirty="0">
                    <a:solidFill>
                      <a:srgbClr val="209B1D"/>
                    </a:solidFill>
                  </a:rPr>
                  <a:t>Landau-Ginzburg theory for phase transitions</a:t>
                </a:r>
              </a:p>
              <a:p>
                <a:pPr lvl="1"/>
                <a:r>
                  <a:rPr lang="en-US" dirty="0"/>
                  <a:t>…</a:t>
                </a:r>
              </a:p>
              <a:p>
                <a:r>
                  <a:rPr lang="en-US" dirty="0"/>
                  <a:t>In QCD, the trace anomaly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perhaps the most important scalar field.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495546-7444-A7D0-90C7-57B87D3D71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3501" r="-1546" b="-8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0122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A64DF-2AEB-0970-26EB-071064616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QCD trace anomaly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B20ED9-8F22-0079-9A99-CFF19E53A3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QCD with massless quarks has no mass scale (</a:t>
                </a:r>
                <a:r>
                  <a:rPr lang="en-US" dirty="0">
                    <a:solidFill>
                      <a:srgbClr val="FF0000"/>
                    </a:solidFill>
                  </a:rPr>
                  <a:t>scale symmetry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Dependence of the QCD couplings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on the momentum cut-off (UV div.) introduce a physical mass scale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QCD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through </a:t>
                </a:r>
                <a:r>
                  <a:rPr lang="en-US" dirty="0">
                    <a:solidFill>
                      <a:srgbClr val="FF0000"/>
                    </a:solidFill>
                  </a:rPr>
                  <a:t>Dimensional Transmutation </a:t>
                </a:r>
                <a:r>
                  <a:rPr lang="en-US" sz="2600" dirty="0">
                    <a:solidFill>
                      <a:srgbClr val="209B1D"/>
                    </a:solidFill>
                  </a:rPr>
                  <a:t>(Coleman &amp; Weinberg)</a:t>
                </a:r>
                <a:endParaRPr lang="en-US" sz="2400" dirty="0">
                  <a:solidFill>
                    <a:srgbClr val="209B1D"/>
                  </a:solidFill>
                </a:endParaRPr>
              </a:p>
              <a:p>
                <a:r>
                  <a:rPr lang="en-US" dirty="0"/>
                  <a:t>This phenomenon can also be seen as quantum breaking of  scale symmetry in QCD (or trace anomaly)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𝜇𝜈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𝜇𝜈</m:t>
                        </m:r>
                      </m:sub>
                    </m:sSub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    with a non-zero VEV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⟨0|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|0⟩∼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QCD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</m:oMath>
                </a14:m>
                <a:r>
                  <a:rPr lang="en-US" dirty="0"/>
                  <a:t>   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B20ED9-8F22-0079-9A99-CFF19E53A3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3081" r="-1082" b="-8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9985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ED4C968-1526-2506-F63A-4379CEFE910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as QCD Higgs field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ED4C968-1526-2506-F63A-4379CEFE91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9A3AFE-6754-47E0-BBB5-23D740324C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13673"/>
                <a:ext cx="7886700" cy="4351338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pert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.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  (true in Dim Reg)</a:t>
                </a:r>
              </a:p>
              <a:p>
                <a:r>
                  <a:rPr lang="en-US" dirty="0"/>
                  <a:t>non-zero VEV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0|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may be considered as a SSB of scale symmetry. Other dimensional quantities will depend on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0|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 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similar to a Higgs field. </a:t>
                </a:r>
              </a:p>
              <a:p>
                <a:r>
                  <a:rPr lang="en-US" dirty="0"/>
                  <a:t>QCD sum rules (</a:t>
                </a:r>
                <a:r>
                  <a:rPr lang="en-US" sz="2600" dirty="0">
                    <a:solidFill>
                      <a:srgbClr val="209B1D"/>
                    </a:solidFill>
                  </a:rPr>
                  <a:t>Shifman, </a:t>
                </a:r>
                <a:r>
                  <a:rPr lang="en-US" sz="2600" dirty="0" err="1">
                    <a:solidFill>
                      <a:srgbClr val="209B1D"/>
                    </a:solidFill>
                  </a:rPr>
                  <a:t>Vainshtein</a:t>
                </a:r>
                <a:r>
                  <a:rPr lang="en-US" sz="2600" dirty="0">
                    <a:solidFill>
                      <a:srgbClr val="209B1D"/>
                    </a:solidFill>
                  </a:rPr>
                  <a:t> and Zakharov)</a:t>
                </a:r>
                <a:r>
                  <a:rPr lang="en-US" dirty="0"/>
                  <a:t>, &amp; instanton vacuum (</a:t>
                </a:r>
                <a:r>
                  <a:rPr lang="en-US" sz="2600" dirty="0" err="1">
                    <a:solidFill>
                      <a:srgbClr val="209B1D"/>
                    </a:solidFill>
                  </a:rPr>
                  <a:t>Shuryak</a:t>
                </a:r>
                <a:r>
                  <a:rPr lang="en-US" sz="2600" dirty="0">
                    <a:solidFill>
                      <a:srgbClr val="209B1D"/>
                    </a:solidFill>
                  </a:rPr>
                  <a:t>, Zahed</a:t>
                </a:r>
                <a:r>
                  <a:rPr lang="en-US" dirty="0"/>
                  <a:t>) </a:t>
                </a:r>
              </a:p>
              <a:p>
                <a:pPr lvl="1"/>
                <a:r>
                  <a:rPr lang="en-US" dirty="0"/>
                  <a:t>Vacuum condensates</a:t>
                </a:r>
              </a:p>
              <a:p>
                <a:pPr lvl="1"/>
                <a:r>
                  <a:rPr lang="en-US" dirty="0"/>
                  <a:t>Instanton density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     Other scalars: chiral condensate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</m:acc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etc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9A3AFE-6754-47E0-BBB5-23D740324C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13673"/>
                <a:ext cx="7886700" cy="4351338"/>
              </a:xfrm>
              <a:blipFill>
                <a:blip r:embed="rId4"/>
                <a:stretch>
                  <a:fillRect l="-1546" t="-3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4826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064FA-1E90-D03B-E16A-249698300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 to the proton mass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0EF410-4F3B-830B-7BDB-98A8AE7543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hadron mass is related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    this is also true for the Higgs theory. 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0EF410-4F3B-830B-7BDB-98A8AE7543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6" t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2114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ABA4F-403D-55D2-6264-A5F69E30C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Higgs mechanism and fermion mass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874DC3-E3E1-CE28-FDE5-160CE7BDC2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Scalar and coupling to massless fermion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After SSB, the scalar gets a VEV,  </a:t>
                </a:r>
              </a:p>
              <a:p>
                <a:pPr marL="0" indent="0">
                  <a:buNone/>
                </a:pPr>
                <a:r>
                  <a:rPr lang="en-US" dirty="0"/>
                  <a:t>Higgs is identified as the massive excitation and the fermion gets a mass</a:t>
                </a:r>
              </a:p>
              <a:p>
                <a:pPr marL="0" indent="0">
                  <a:buNone/>
                </a:pPr>
                <a:r>
                  <a:rPr lang="en-US" dirty="0"/>
                  <a:t>             </a:t>
                </a:r>
              </a:p>
              <a:p>
                <a:r>
                  <a:rPr lang="en-US" dirty="0"/>
                  <a:t>The trace part of EMT, </a:t>
                </a:r>
              </a:p>
              <a:p>
                <a:pPr marL="0" indent="0">
                  <a:buNone/>
                </a:pPr>
                <a:r>
                  <a:rPr lang="en-US" dirty="0"/>
                  <a:t>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Ψ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Ψ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p>
                            </m:sSubSup>
                          </m:e>
                        </m:d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Ψ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∼⟨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Ψ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874DC3-E3E1-CE28-FDE5-160CE7BDC2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6" t="-3501" b="-7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58B51D11-D14D-5D5F-340F-EA939A6C51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507" y="2461427"/>
            <a:ext cx="3239493" cy="6463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FD40ED-58A8-B050-F1D9-8BFE395FF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7348" y="2461426"/>
            <a:ext cx="2073469" cy="5626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F98B29-49CA-7ECA-0896-DECFEDB0FA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7469" y="4453616"/>
            <a:ext cx="1419849" cy="4433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C11467C-8014-D3F3-72E3-705C8D85F9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3639" y="5031943"/>
            <a:ext cx="1507417" cy="3162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4679E7A-B8BA-2C75-1860-7080785FCB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42835" y="3117867"/>
            <a:ext cx="2199239" cy="45153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0A954D3-2ECA-1953-B0C0-6DEE058AFD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70369" y="4555481"/>
            <a:ext cx="1949358" cy="158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950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CC3B79-38CC-F81E-E32D-8FE87BF28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 anomaly as anomalous energy in the proton mass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7AD10A-AED4-BBA4-103A-2CFFA6AD4F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115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46027</TotalTime>
  <Words>1221</Words>
  <Application>Microsoft Office PowerPoint</Application>
  <PresentationFormat>On-screen Show (4:3)</PresentationFormat>
  <Paragraphs>162</Paragraphs>
  <Slides>30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-apple-system</vt:lpstr>
      <vt:lpstr>Arial</vt:lpstr>
      <vt:lpstr>Bahnschrift SemiBold Condensed</vt:lpstr>
      <vt:lpstr>Bahnschrift SemiCondensed</vt:lpstr>
      <vt:lpstr>Calibri</vt:lpstr>
      <vt:lpstr>Cambria Math</vt:lpstr>
      <vt:lpstr>Office Theme</vt:lpstr>
      <vt:lpstr>Trace anomaly  QCD Higgs mechanism, proton mass,  “negative pressure”, and quark confinement </vt:lpstr>
      <vt:lpstr>Outline</vt:lpstr>
      <vt:lpstr>Trace anomaly and QCD “Higgs Mechanism” </vt:lpstr>
      <vt:lpstr>Role of scalars in QFT</vt:lpstr>
      <vt:lpstr>QCD trace anomaly </vt:lpstr>
      <vt:lpstr>T_μ^μ  as QCD Higgs field</vt:lpstr>
      <vt:lpstr>Relation to the proton mass</vt:lpstr>
      <vt:lpstr>Higgs mechanism and fermion mass</vt:lpstr>
      <vt:lpstr>Trace anomaly as anomalous energy in the proton mass</vt:lpstr>
      <vt:lpstr>Proton mass decomposition </vt:lpstr>
      <vt:lpstr>Proton mass on the lattice</vt:lpstr>
      <vt:lpstr>Why the anomalous energy missing in one form of Dim Reg? </vt:lpstr>
      <vt:lpstr>PowerPoint Presentation</vt:lpstr>
      <vt:lpstr>Trace anomaly contribution to the momentum density current </vt:lpstr>
      <vt:lpstr>Momentum continuity equation </vt:lpstr>
      <vt:lpstr>Static system and balance of momentum flow </vt:lpstr>
      <vt:lpstr>Physics contents of MCD </vt:lpstr>
      <vt:lpstr>QCD Momentum density current : </vt:lpstr>
      <vt:lpstr>MCD in the nucleon </vt:lpstr>
      <vt:lpstr>Why gluon tensor contribution is positive? </vt:lpstr>
      <vt:lpstr>Forces on the quarks in the nucleon </vt:lpstr>
      <vt:lpstr>Pressure without forces: kinetic motion </vt:lpstr>
      <vt:lpstr>Pressure without force: potential</vt:lpstr>
      <vt:lpstr>Force on the quarks in the nucleon  </vt:lpstr>
      <vt:lpstr>Where does the force come from? </vt:lpstr>
      <vt:lpstr>Anomaly and confinement </vt:lpstr>
      <vt:lpstr>Measuring the trace anomaly</vt:lpstr>
      <vt:lpstr>Trace anomaly is twist-4 </vt:lpstr>
      <vt:lpstr>Measuring A, B, C form factors</vt:lpstr>
      <vt:lpstr>Summary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Computing the quantum structure of a light-travelling proton </dc:title>
  <dc:creator>Xiangdong Ji</dc:creator>
  <cp:lastModifiedBy>sean Ji</cp:lastModifiedBy>
  <cp:revision>906</cp:revision>
  <dcterms:created xsi:type="dcterms:W3CDTF">2022-02-13T20:09:43Z</dcterms:created>
  <dcterms:modified xsi:type="dcterms:W3CDTF">2025-07-28T17:13:27Z</dcterms:modified>
</cp:coreProperties>
</file>